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43" r:id="rId2"/>
    <p:sldId id="449" r:id="rId3"/>
    <p:sldId id="450" r:id="rId4"/>
    <p:sldId id="451" r:id="rId5"/>
    <p:sldId id="452" r:id="rId6"/>
    <p:sldId id="453" r:id="rId7"/>
    <p:sldId id="455" r:id="rId8"/>
    <p:sldId id="456" r:id="rId9"/>
    <p:sldId id="457" r:id="rId10"/>
    <p:sldId id="459" r:id="rId11"/>
    <p:sldId id="458" r:id="rId12"/>
    <p:sldId id="461" r:id="rId13"/>
    <p:sldId id="462" r:id="rId14"/>
    <p:sldId id="454" r:id="rId15"/>
    <p:sldId id="447" r:id="rId16"/>
    <p:sldId id="464" r:id="rId17"/>
    <p:sldId id="463" r:id="rId18"/>
    <p:sldId id="448" r:id="rId19"/>
    <p:sldId id="4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153"/>
    <a:srgbClr val="20425A"/>
    <a:srgbClr val="FCCB10"/>
    <a:srgbClr val="EB6622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>
      <p:cViewPr>
        <p:scale>
          <a:sx n="100" d="100"/>
          <a:sy n="100" d="100"/>
        </p:scale>
        <p:origin x="1752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ohdsi.org/MethodEvalViewer/" TargetMode="Externa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 evaluation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Martijn Schuemie</a:t>
            </a:r>
          </a:p>
        </p:txBody>
      </p:sp>
    </p:spTree>
    <p:extLst>
      <p:ext uri="{BB962C8B-B14F-4D97-AF65-F5344CB8AC3E}">
        <p14:creationId xmlns:p14="http://schemas.microsoft.com/office/powerpoint/2010/main" val="231001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OHDSI Methods Benchmark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541618"/>
            <a:ext cx="2133600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fld id="{444583ED-F364-40B3-B25B-483B5033DFA3}" type="slidenum">
              <a:rPr lang="en-US" sz="1000" smtClean="0">
                <a:solidFill>
                  <a:schemeClr val="tx1"/>
                </a:solidFill>
              </a:rPr>
              <a:pPr/>
              <a:t>10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19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4"/>
          <p:cNvGraphicFramePr>
            <a:graphicFrameLocks/>
          </p:cNvGraphicFramePr>
          <p:nvPr>
            <p:extLst/>
          </p:nvPr>
        </p:nvGraphicFramePr>
        <p:xfrm>
          <a:off x="381000" y="4191000"/>
          <a:ext cx="8225474" cy="29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171">
                  <a:extLst>
                    <a:ext uri="{9D8B030D-6E8A-4147-A177-3AD203B41FA5}">
                      <a16:colId xmlns:a16="http://schemas.microsoft.com/office/drawing/2014/main" xmlns="" val="1292608435"/>
                    </a:ext>
                  </a:extLst>
                </a:gridCol>
                <a:gridCol w="1366492">
                  <a:extLst>
                    <a:ext uri="{9D8B030D-6E8A-4147-A177-3AD203B41FA5}">
                      <a16:colId xmlns:a16="http://schemas.microsoft.com/office/drawing/2014/main" xmlns="" val="289767716"/>
                    </a:ext>
                  </a:extLst>
                </a:gridCol>
                <a:gridCol w="1273681">
                  <a:extLst>
                    <a:ext uri="{9D8B030D-6E8A-4147-A177-3AD203B41FA5}">
                      <a16:colId xmlns:a16="http://schemas.microsoft.com/office/drawing/2014/main" xmlns="" val="3795264098"/>
                    </a:ext>
                  </a:extLst>
                </a:gridCol>
                <a:gridCol w="2661664">
                  <a:extLst>
                    <a:ext uri="{9D8B030D-6E8A-4147-A177-3AD203B41FA5}">
                      <a16:colId xmlns:a16="http://schemas.microsoft.com/office/drawing/2014/main" xmlns="" val="937187257"/>
                    </a:ext>
                  </a:extLst>
                </a:gridCol>
                <a:gridCol w="1570466">
                  <a:extLst>
                    <a:ext uri="{9D8B030D-6E8A-4147-A177-3AD203B41FA5}">
                      <a16:colId xmlns:a16="http://schemas.microsoft.com/office/drawing/2014/main" xmlns="" val="911503340"/>
                    </a:ext>
                  </a:extLst>
                </a:gridCol>
              </a:tblGrid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Target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Comparator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Nesting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Outcome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True effect size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8448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3151840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pancreatitis, RR=1.5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1.5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9066207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pancreatitis, RR=2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1743125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pancreatitis, RR=4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8118805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7691284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abuse, RR=1.5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245985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abuse, RR=2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283061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abuse, RR=4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60717913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02838328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381000" y="5916143"/>
            <a:ext cx="8225474" cy="927208"/>
          </a:xfrm>
          <a:prstGeom prst="rect">
            <a:avLst/>
          </a:prstGeom>
          <a:gradFill flip="none" rotWithShape="1">
            <a:gsLst>
              <a:gs pos="354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2"/>
          <p:cNvSpPr/>
          <p:nvPr/>
        </p:nvSpPr>
        <p:spPr>
          <a:xfrm rot="16200000" flipH="1">
            <a:off x="685800" y="3292836"/>
            <a:ext cx="660166" cy="636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2"/>
          <p:cNvSpPr/>
          <p:nvPr/>
        </p:nvSpPr>
        <p:spPr>
          <a:xfrm rot="16200000" flipH="1">
            <a:off x="4864809" y="3292836"/>
            <a:ext cx="660166" cy="636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/>
          <p:cNvSpPr/>
          <p:nvPr/>
        </p:nvSpPr>
        <p:spPr>
          <a:xfrm>
            <a:off x="223938" y="1910239"/>
            <a:ext cx="8539598" cy="1418189"/>
          </a:xfrm>
          <a:prstGeom prst="roundRect">
            <a:avLst>
              <a:gd name="adj" fmla="val 10861"/>
            </a:avLst>
          </a:prstGeom>
          <a:ln w="28575">
            <a:solidFill>
              <a:srgbClr val="FF0000"/>
            </a:solidFill>
          </a:ln>
          <a:effectLst>
            <a:outerShdw blurRad="1143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Can be used both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Effect estimation</a:t>
            </a:r>
            <a:r>
              <a:rPr lang="en-US" sz="2000" dirty="0"/>
              <a:t>: Effect of Target on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937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OHDSI Methods Benchmark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541618"/>
            <a:ext cx="2133600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fld id="{444583ED-F364-40B3-B25B-483B5033DFA3}" type="slidenum">
              <a:rPr lang="en-US" sz="1000" smtClean="0">
                <a:solidFill>
                  <a:schemeClr val="tx1"/>
                </a:solidFill>
              </a:rPr>
              <a:pPr/>
              <a:t>11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19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4"/>
          <p:cNvGraphicFramePr>
            <a:graphicFrameLocks/>
          </p:cNvGraphicFramePr>
          <p:nvPr>
            <p:extLst/>
          </p:nvPr>
        </p:nvGraphicFramePr>
        <p:xfrm>
          <a:off x="381000" y="4191000"/>
          <a:ext cx="8225474" cy="29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171">
                  <a:extLst>
                    <a:ext uri="{9D8B030D-6E8A-4147-A177-3AD203B41FA5}">
                      <a16:colId xmlns:a16="http://schemas.microsoft.com/office/drawing/2014/main" xmlns="" val="1292608435"/>
                    </a:ext>
                  </a:extLst>
                </a:gridCol>
                <a:gridCol w="1366492">
                  <a:extLst>
                    <a:ext uri="{9D8B030D-6E8A-4147-A177-3AD203B41FA5}">
                      <a16:colId xmlns:a16="http://schemas.microsoft.com/office/drawing/2014/main" xmlns="" val="289767716"/>
                    </a:ext>
                  </a:extLst>
                </a:gridCol>
                <a:gridCol w="1273681">
                  <a:extLst>
                    <a:ext uri="{9D8B030D-6E8A-4147-A177-3AD203B41FA5}">
                      <a16:colId xmlns:a16="http://schemas.microsoft.com/office/drawing/2014/main" xmlns="" val="3795264098"/>
                    </a:ext>
                  </a:extLst>
                </a:gridCol>
                <a:gridCol w="2661664">
                  <a:extLst>
                    <a:ext uri="{9D8B030D-6E8A-4147-A177-3AD203B41FA5}">
                      <a16:colId xmlns:a16="http://schemas.microsoft.com/office/drawing/2014/main" xmlns="" val="937187257"/>
                    </a:ext>
                  </a:extLst>
                </a:gridCol>
                <a:gridCol w="1570466">
                  <a:extLst>
                    <a:ext uri="{9D8B030D-6E8A-4147-A177-3AD203B41FA5}">
                      <a16:colId xmlns:a16="http://schemas.microsoft.com/office/drawing/2014/main" xmlns="" val="911503340"/>
                    </a:ext>
                  </a:extLst>
                </a:gridCol>
              </a:tblGrid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Target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Comparator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Nesting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Outcome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True effect size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8448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3151840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pancreatitis, RR=1.5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1.5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9066207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pancreatitis, RR=2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1743125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pancreatitis, RR=4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8118805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7691284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abuse, RR=1.5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245985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abuse, RR=2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283061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abuse, RR=4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60717913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02838328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381000" y="5916143"/>
            <a:ext cx="8225474" cy="927208"/>
          </a:xfrm>
          <a:prstGeom prst="rect">
            <a:avLst/>
          </a:prstGeom>
          <a:gradFill flip="none" rotWithShape="1">
            <a:gsLst>
              <a:gs pos="354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2"/>
          <p:cNvSpPr/>
          <p:nvPr/>
        </p:nvSpPr>
        <p:spPr>
          <a:xfrm rot="16200000" flipH="1">
            <a:off x="685800" y="3292836"/>
            <a:ext cx="660166" cy="636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2"/>
          <p:cNvSpPr/>
          <p:nvPr/>
        </p:nvSpPr>
        <p:spPr>
          <a:xfrm rot="16200000" flipH="1">
            <a:off x="1969209" y="3292837"/>
            <a:ext cx="660166" cy="636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2"/>
          <p:cNvSpPr/>
          <p:nvPr/>
        </p:nvSpPr>
        <p:spPr>
          <a:xfrm rot="16200000" flipH="1">
            <a:off x="4864809" y="3292836"/>
            <a:ext cx="660166" cy="636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/>
          <p:cNvSpPr/>
          <p:nvPr/>
        </p:nvSpPr>
        <p:spPr>
          <a:xfrm>
            <a:off x="223938" y="1910239"/>
            <a:ext cx="8539598" cy="1418189"/>
          </a:xfrm>
          <a:prstGeom prst="roundRect">
            <a:avLst>
              <a:gd name="adj" fmla="val 10861"/>
            </a:avLst>
          </a:prstGeom>
          <a:ln w="28575">
            <a:solidFill>
              <a:srgbClr val="FF0000"/>
            </a:solidFill>
          </a:ln>
          <a:effectLst>
            <a:outerShdw blurRad="1143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Can be used both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Effect estimation</a:t>
            </a:r>
            <a:r>
              <a:rPr lang="en-US" sz="2000" dirty="0"/>
              <a:t>: Effect of Target on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Comparative effect estimation</a:t>
            </a:r>
            <a:r>
              <a:rPr lang="en-US" sz="2000" dirty="0"/>
              <a:t>: Effect of Target on Outcome compared to Comparator</a:t>
            </a:r>
          </a:p>
        </p:txBody>
      </p:sp>
    </p:spTree>
    <p:extLst>
      <p:ext uri="{BB962C8B-B14F-4D97-AF65-F5344CB8AC3E}">
        <p14:creationId xmlns:p14="http://schemas.microsoft.com/office/powerpoint/2010/main" val="205166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OHDSI Methods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R packages</a:t>
            </a:r>
          </a:p>
          <a:p>
            <a:r>
              <a:rPr lang="en-US" dirty="0"/>
              <a:t>Implementing most well-known designs</a:t>
            </a:r>
          </a:p>
          <a:p>
            <a:r>
              <a:rPr lang="en-US" dirty="0"/>
              <a:t>CDM – to – estimate (+ diagnostics)</a:t>
            </a:r>
          </a:p>
          <a:p>
            <a:r>
              <a:rPr lang="en-US" dirty="0"/>
              <a:t>Are used in OHDSI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6168" y="5027140"/>
            <a:ext cx="1667743" cy="1042364"/>
            <a:chOff x="414337" y="448656"/>
            <a:chExt cx="2024063" cy="1265069"/>
          </a:xfrm>
        </p:grpSpPr>
        <p:sp>
          <p:nvSpPr>
            <p:cNvPr id="6" name="Rounded Rectangle 8"/>
            <p:cNvSpPr/>
            <p:nvPr/>
          </p:nvSpPr>
          <p:spPr>
            <a:xfrm>
              <a:off x="414337" y="476250"/>
              <a:ext cx="2024063" cy="1237475"/>
            </a:xfrm>
            <a:prstGeom prst="roundRect">
              <a:avLst>
                <a:gd name="adj" fmla="val 10586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</a:t>
              </a:r>
            </a:p>
          </p:txBody>
        </p:sp>
        <p:sp>
          <p:nvSpPr>
            <p:cNvPr id="7" name="Rounded Rectangle 10"/>
            <p:cNvSpPr/>
            <p:nvPr/>
          </p:nvSpPr>
          <p:spPr>
            <a:xfrm>
              <a:off x="414337" y="476250"/>
              <a:ext cx="2024063" cy="200122"/>
            </a:xfrm>
            <a:custGeom>
              <a:avLst/>
              <a:gdLst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258129 w 2514600"/>
                <a:gd name="connsiteY6" fmla="*/ 2438400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515304 w 2514600"/>
                <a:gd name="connsiteY6" fmla="*/ 2352675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52560"/>
                <a:gd name="connsiteX1" fmla="*/ 258129 w 2514600"/>
                <a:gd name="connsiteY1" fmla="*/ 0 h 2452560"/>
                <a:gd name="connsiteX2" fmla="*/ 2256471 w 2514600"/>
                <a:gd name="connsiteY2" fmla="*/ 0 h 2452560"/>
                <a:gd name="connsiteX3" fmla="*/ 2514600 w 2514600"/>
                <a:gd name="connsiteY3" fmla="*/ 258129 h 2452560"/>
                <a:gd name="connsiteX4" fmla="*/ 2514600 w 2514600"/>
                <a:gd name="connsiteY4" fmla="*/ 2180271 h 2452560"/>
                <a:gd name="connsiteX5" fmla="*/ 2256471 w 2514600"/>
                <a:gd name="connsiteY5" fmla="*/ 2438400 h 2452560"/>
                <a:gd name="connsiteX6" fmla="*/ 0 w 2514600"/>
                <a:gd name="connsiteY6" fmla="*/ 2180271 h 2452560"/>
                <a:gd name="connsiteX7" fmla="*/ 0 w 2514600"/>
                <a:gd name="connsiteY7" fmla="*/ 258129 h 2452560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502835"/>
                <a:gd name="connsiteX1" fmla="*/ 258129 w 2514600"/>
                <a:gd name="connsiteY1" fmla="*/ 0 h 2502835"/>
                <a:gd name="connsiteX2" fmla="*/ 2256471 w 2514600"/>
                <a:gd name="connsiteY2" fmla="*/ 0 h 2502835"/>
                <a:gd name="connsiteX3" fmla="*/ 2514600 w 2514600"/>
                <a:gd name="connsiteY3" fmla="*/ 258129 h 2502835"/>
                <a:gd name="connsiteX4" fmla="*/ 2514600 w 2514600"/>
                <a:gd name="connsiteY4" fmla="*/ 2180271 h 2502835"/>
                <a:gd name="connsiteX5" fmla="*/ 0 w 2514600"/>
                <a:gd name="connsiteY5" fmla="*/ 2180271 h 2502835"/>
                <a:gd name="connsiteX6" fmla="*/ 0 w 2514600"/>
                <a:gd name="connsiteY6" fmla="*/ 258129 h 2502835"/>
                <a:gd name="connsiteX0" fmla="*/ 0 w 2514600"/>
                <a:gd name="connsiteY0" fmla="*/ 258129 h 2322651"/>
                <a:gd name="connsiteX1" fmla="*/ 258129 w 2514600"/>
                <a:gd name="connsiteY1" fmla="*/ 0 h 2322651"/>
                <a:gd name="connsiteX2" fmla="*/ 2256471 w 2514600"/>
                <a:gd name="connsiteY2" fmla="*/ 0 h 2322651"/>
                <a:gd name="connsiteX3" fmla="*/ 2514600 w 2514600"/>
                <a:gd name="connsiteY3" fmla="*/ 258129 h 2322651"/>
                <a:gd name="connsiteX4" fmla="*/ 2514600 w 2514600"/>
                <a:gd name="connsiteY4" fmla="*/ 2180271 h 2322651"/>
                <a:gd name="connsiteX5" fmla="*/ 0 w 2514600"/>
                <a:gd name="connsiteY5" fmla="*/ 2180271 h 2322651"/>
                <a:gd name="connsiteX6" fmla="*/ 0 w 2514600"/>
                <a:gd name="connsiteY6" fmla="*/ 258129 h 232265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90488 w 2514600"/>
                <a:gd name="connsiteY5" fmla="*/ 72770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55625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394333 h 2180271"/>
                <a:gd name="connsiteX6" fmla="*/ 0 w 2514600"/>
                <a:gd name="connsiteY6" fmla="*/ 258129 h 2180271"/>
                <a:gd name="connsiteX0" fmla="*/ 0 w 2543175"/>
                <a:gd name="connsiteY0" fmla="*/ 258129 h 394333"/>
                <a:gd name="connsiteX1" fmla="*/ 258129 w 2543175"/>
                <a:gd name="connsiteY1" fmla="*/ 0 h 394333"/>
                <a:gd name="connsiteX2" fmla="*/ 2256471 w 2543175"/>
                <a:gd name="connsiteY2" fmla="*/ 0 h 394333"/>
                <a:gd name="connsiteX3" fmla="*/ 2514600 w 2543175"/>
                <a:gd name="connsiteY3" fmla="*/ 258129 h 394333"/>
                <a:gd name="connsiteX4" fmla="*/ 2543175 w 2543175"/>
                <a:gd name="connsiteY4" fmla="*/ 389571 h 394333"/>
                <a:gd name="connsiteX5" fmla="*/ 0 w 2543175"/>
                <a:gd name="connsiteY5" fmla="*/ 394333 h 394333"/>
                <a:gd name="connsiteX6" fmla="*/ 0 w 2543175"/>
                <a:gd name="connsiteY6" fmla="*/ 258129 h 394333"/>
                <a:gd name="connsiteX0" fmla="*/ 0 w 2514600"/>
                <a:gd name="connsiteY0" fmla="*/ 258129 h 394333"/>
                <a:gd name="connsiteX1" fmla="*/ 258129 w 2514600"/>
                <a:gd name="connsiteY1" fmla="*/ 0 h 394333"/>
                <a:gd name="connsiteX2" fmla="*/ 2256471 w 2514600"/>
                <a:gd name="connsiteY2" fmla="*/ 0 h 394333"/>
                <a:gd name="connsiteX3" fmla="*/ 2514600 w 2514600"/>
                <a:gd name="connsiteY3" fmla="*/ 258129 h 394333"/>
                <a:gd name="connsiteX4" fmla="*/ 2509837 w 2514600"/>
                <a:gd name="connsiteY4" fmla="*/ 389571 h 394333"/>
                <a:gd name="connsiteX5" fmla="*/ 0 w 2514600"/>
                <a:gd name="connsiteY5" fmla="*/ 394333 h 394333"/>
                <a:gd name="connsiteX6" fmla="*/ 0 w 2514600"/>
                <a:gd name="connsiteY6" fmla="*/ 258129 h 39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4600" h="394333">
                  <a:moveTo>
                    <a:pt x="0" y="258129"/>
                  </a:moveTo>
                  <a:cubicBezTo>
                    <a:pt x="0" y="115568"/>
                    <a:pt x="115568" y="0"/>
                    <a:pt x="258129" y="0"/>
                  </a:cubicBezTo>
                  <a:lnTo>
                    <a:pt x="2256471" y="0"/>
                  </a:lnTo>
                  <a:cubicBezTo>
                    <a:pt x="2399032" y="0"/>
                    <a:pt x="2514600" y="115568"/>
                    <a:pt x="2514600" y="258129"/>
                  </a:cubicBezTo>
                  <a:lnTo>
                    <a:pt x="2509837" y="389571"/>
                  </a:lnTo>
                  <a:lnTo>
                    <a:pt x="0" y="394333"/>
                  </a:lnTo>
                  <a:lnTo>
                    <a:pt x="0" y="25812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1908" y="497112"/>
              <a:ext cx="202554" cy="160689"/>
              <a:chOff x="2019300" y="2083773"/>
              <a:chExt cx="714375" cy="716577"/>
            </a:xfrm>
            <a:solidFill>
              <a:schemeClr val="bg1"/>
            </a:solidFill>
          </p:grpSpPr>
          <p:sp>
            <p:nvSpPr>
              <p:cNvPr id="11" name="Freeform 3"/>
              <p:cNvSpPr/>
              <p:nvPr/>
            </p:nvSpPr>
            <p:spPr>
              <a:xfrm>
                <a:off x="2057399" y="2083773"/>
                <a:ext cx="633413" cy="209372"/>
              </a:xfrm>
              <a:custGeom>
                <a:avLst/>
                <a:gdLst>
                  <a:gd name="connsiteX0" fmla="*/ 0 w 569118"/>
                  <a:gd name="connsiteY0" fmla="*/ 90488 h 188119"/>
                  <a:gd name="connsiteX1" fmla="*/ 302418 w 569118"/>
                  <a:gd name="connsiteY1" fmla="*/ 0 h 188119"/>
                  <a:gd name="connsiteX2" fmla="*/ 569118 w 569118"/>
                  <a:gd name="connsiteY2" fmla="*/ 97631 h 188119"/>
                  <a:gd name="connsiteX3" fmla="*/ 288131 w 569118"/>
                  <a:gd name="connsiteY3" fmla="*/ 188119 h 188119"/>
                  <a:gd name="connsiteX4" fmla="*/ 0 w 569118"/>
                  <a:gd name="connsiteY4" fmla="*/ 90488 h 18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8" h="188119">
                    <a:moveTo>
                      <a:pt x="0" y="90488"/>
                    </a:moveTo>
                    <a:lnTo>
                      <a:pt x="302418" y="0"/>
                    </a:lnTo>
                    <a:lnTo>
                      <a:pt x="569118" y="97631"/>
                    </a:lnTo>
                    <a:lnTo>
                      <a:pt x="288131" y="188119"/>
                    </a:lnTo>
                    <a:lnTo>
                      <a:pt x="0" y="904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Freeform 4"/>
              <p:cNvSpPr/>
              <p:nvPr/>
            </p:nvSpPr>
            <p:spPr>
              <a:xfrm>
                <a:off x="2019300" y="2245519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" name="Freeform 7"/>
              <p:cNvSpPr/>
              <p:nvPr/>
            </p:nvSpPr>
            <p:spPr>
              <a:xfrm flipH="1">
                <a:off x="2412206" y="2245518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14337" y="698063"/>
              <a:ext cx="2024063" cy="85912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10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New-user cohort studies using large-scale regression for propensity and outcome models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1153" y="448656"/>
              <a:ext cx="1124884" cy="280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>
                  <a:solidFill>
                    <a:schemeClr val="bg1"/>
                  </a:solidFill>
                </a:rPr>
                <a:t>Cohort Method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028" y="5027140"/>
            <a:ext cx="1678674" cy="1042364"/>
            <a:chOff x="2590800" y="462452"/>
            <a:chExt cx="2037329" cy="1265069"/>
          </a:xfrm>
        </p:grpSpPr>
        <p:sp>
          <p:nvSpPr>
            <p:cNvPr id="15" name="Rounded Rectangle 33"/>
            <p:cNvSpPr/>
            <p:nvPr/>
          </p:nvSpPr>
          <p:spPr>
            <a:xfrm>
              <a:off x="2590800" y="490046"/>
              <a:ext cx="2024063" cy="1237475"/>
            </a:xfrm>
            <a:prstGeom prst="roundRect">
              <a:avLst>
                <a:gd name="adj" fmla="val 10586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</a:t>
              </a:r>
            </a:p>
          </p:txBody>
        </p:sp>
        <p:sp>
          <p:nvSpPr>
            <p:cNvPr id="16" name="Rounded Rectangle 10"/>
            <p:cNvSpPr/>
            <p:nvPr/>
          </p:nvSpPr>
          <p:spPr>
            <a:xfrm>
              <a:off x="2590800" y="490046"/>
              <a:ext cx="2024063" cy="200122"/>
            </a:xfrm>
            <a:custGeom>
              <a:avLst/>
              <a:gdLst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258129 w 2514600"/>
                <a:gd name="connsiteY6" fmla="*/ 2438400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515304 w 2514600"/>
                <a:gd name="connsiteY6" fmla="*/ 2352675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52560"/>
                <a:gd name="connsiteX1" fmla="*/ 258129 w 2514600"/>
                <a:gd name="connsiteY1" fmla="*/ 0 h 2452560"/>
                <a:gd name="connsiteX2" fmla="*/ 2256471 w 2514600"/>
                <a:gd name="connsiteY2" fmla="*/ 0 h 2452560"/>
                <a:gd name="connsiteX3" fmla="*/ 2514600 w 2514600"/>
                <a:gd name="connsiteY3" fmla="*/ 258129 h 2452560"/>
                <a:gd name="connsiteX4" fmla="*/ 2514600 w 2514600"/>
                <a:gd name="connsiteY4" fmla="*/ 2180271 h 2452560"/>
                <a:gd name="connsiteX5" fmla="*/ 2256471 w 2514600"/>
                <a:gd name="connsiteY5" fmla="*/ 2438400 h 2452560"/>
                <a:gd name="connsiteX6" fmla="*/ 0 w 2514600"/>
                <a:gd name="connsiteY6" fmla="*/ 2180271 h 2452560"/>
                <a:gd name="connsiteX7" fmla="*/ 0 w 2514600"/>
                <a:gd name="connsiteY7" fmla="*/ 258129 h 2452560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502835"/>
                <a:gd name="connsiteX1" fmla="*/ 258129 w 2514600"/>
                <a:gd name="connsiteY1" fmla="*/ 0 h 2502835"/>
                <a:gd name="connsiteX2" fmla="*/ 2256471 w 2514600"/>
                <a:gd name="connsiteY2" fmla="*/ 0 h 2502835"/>
                <a:gd name="connsiteX3" fmla="*/ 2514600 w 2514600"/>
                <a:gd name="connsiteY3" fmla="*/ 258129 h 2502835"/>
                <a:gd name="connsiteX4" fmla="*/ 2514600 w 2514600"/>
                <a:gd name="connsiteY4" fmla="*/ 2180271 h 2502835"/>
                <a:gd name="connsiteX5" fmla="*/ 0 w 2514600"/>
                <a:gd name="connsiteY5" fmla="*/ 2180271 h 2502835"/>
                <a:gd name="connsiteX6" fmla="*/ 0 w 2514600"/>
                <a:gd name="connsiteY6" fmla="*/ 258129 h 2502835"/>
                <a:gd name="connsiteX0" fmla="*/ 0 w 2514600"/>
                <a:gd name="connsiteY0" fmla="*/ 258129 h 2322651"/>
                <a:gd name="connsiteX1" fmla="*/ 258129 w 2514600"/>
                <a:gd name="connsiteY1" fmla="*/ 0 h 2322651"/>
                <a:gd name="connsiteX2" fmla="*/ 2256471 w 2514600"/>
                <a:gd name="connsiteY2" fmla="*/ 0 h 2322651"/>
                <a:gd name="connsiteX3" fmla="*/ 2514600 w 2514600"/>
                <a:gd name="connsiteY3" fmla="*/ 258129 h 2322651"/>
                <a:gd name="connsiteX4" fmla="*/ 2514600 w 2514600"/>
                <a:gd name="connsiteY4" fmla="*/ 2180271 h 2322651"/>
                <a:gd name="connsiteX5" fmla="*/ 0 w 2514600"/>
                <a:gd name="connsiteY5" fmla="*/ 2180271 h 2322651"/>
                <a:gd name="connsiteX6" fmla="*/ 0 w 2514600"/>
                <a:gd name="connsiteY6" fmla="*/ 258129 h 232265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90488 w 2514600"/>
                <a:gd name="connsiteY5" fmla="*/ 72770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55625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394333 h 2180271"/>
                <a:gd name="connsiteX6" fmla="*/ 0 w 2514600"/>
                <a:gd name="connsiteY6" fmla="*/ 258129 h 2180271"/>
                <a:gd name="connsiteX0" fmla="*/ 0 w 2543175"/>
                <a:gd name="connsiteY0" fmla="*/ 258129 h 394333"/>
                <a:gd name="connsiteX1" fmla="*/ 258129 w 2543175"/>
                <a:gd name="connsiteY1" fmla="*/ 0 h 394333"/>
                <a:gd name="connsiteX2" fmla="*/ 2256471 w 2543175"/>
                <a:gd name="connsiteY2" fmla="*/ 0 h 394333"/>
                <a:gd name="connsiteX3" fmla="*/ 2514600 w 2543175"/>
                <a:gd name="connsiteY3" fmla="*/ 258129 h 394333"/>
                <a:gd name="connsiteX4" fmla="*/ 2543175 w 2543175"/>
                <a:gd name="connsiteY4" fmla="*/ 389571 h 394333"/>
                <a:gd name="connsiteX5" fmla="*/ 0 w 2543175"/>
                <a:gd name="connsiteY5" fmla="*/ 394333 h 394333"/>
                <a:gd name="connsiteX6" fmla="*/ 0 w 2543175"/>
                <a:gd name="connsiteY6" fmla="*/ 258129 h 394333"/>
                <a:gd name="connsiteX0" fmla="*/ 0 w 2514600"/>
                <a:gd name="connsiteY0" fmla="*/ 258129 h 394333"/>
                <a:gd name="connsiteX1" fmla="*/ 258129 w 2514600"/>
                <a:gd name="connsiteY1" fmla="*/ 0 h 394333"/>
                <a:gd name="connsiteX2" fmla="*/ 2256471 w 2514600"/>
                <a:gd name="connsiteY2" fmla="*/ 0 h 394333"/>
                <a:gd name="connsiteX3" fmla="*/ 2514600 w 2514600"/>
                <a:gd name="connsiteY3" fmla="*/ 258129 h 394333"/>
                <a:gd name="connsiteX4" fmla="*/ 2509837 w 2514600"/>
                <a:gd name="connsiteY4" fmla="*/ 389571 h 394333"/>
                <a:gd name="connsiteX5" fmla="*/ 0 w 2514600"/>
                <a:gd name="connsiteY5" fmla="*/ 394333 h 394333"/>
                <a:gd name="connsiteX6" fmla="*/ 0 w 2514600"/>
                <a:gd name="connsiteY6" fmla="*/ 258129 h 39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4600" h="394333">
                  <a:moveTo>
                    <a:pt x="0" y="258129"/>
                  </a:moveTo>
                  <a:cubicBezTo>
                    <a:pt x="0" y="115568"/>
                    <a:pt x="115568" y="0"/>
                    <a:pt x="258129" y="0"/>
                  </a:cubicBezTo>
                  <a:lnTo>
                    <a:pt x="2256471" y="0"/>
                  </a:lnTo>
                  <a:cubicBezTo>
                    <a:pt x="2399032" y="0"/>
                    <a:pt x="2514600" y="115568"/>
                    <a:pt x="2514600" y="258129"/>
                  </a:cubicBezTo>
                  <a:lnTo>
                    <a:pt x="2509837" y="389571"/>
                  </a:lnTo>
                  <a:lnTo>
                    <a:pt x="0" y="394333"/>
                  </a:lnTo>
                  <a:lnTo>
                    <a:pt x="0" y="25812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90800" y="711859"/>
              <a:ext cx="2024062" cy="85912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10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Self-Controlled Case Series analysis using few or many predictors, includes splines for age and seasonality.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7616" y="462452"/>
              <a:ext cx="1780513" cy="280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>
                  <a:solidFill>
                    <a:schemeClr val="bg1"/>
                  </a:solidFill>
                </a:rPr>
                <a:t>Self-Controlled Case Series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696308" y="516162"/>
              <a:ext cx="202554" cy="160689"/>
              <a:chOff x="2019300" y="2083773"/>
              <a:chExt cx="714375" cy="716577"/>
            </a:xfrm>
            <a:solidFill>
              <a:schemeClr val="bg1"/>
            </a:solidFill>
          </p:grpSpPr>
          <p:sp>
            <p:nvSpPr>
              <p:cNvPr id="20" name="Freeform 42"/>
              <p:cNvSpPr/>
              <p:nvPr/>
            </p:nvSpPr>
            <p:spPr>
              <a:xfrm>
                <a:off x="2057399" y="2083773"/>
                <a:ext cx="633413" cy="209372"/>
              </a:xfrm>
              <a:custGeom>
                <a:avLst/>
                <a:gdLst>
                  <a:gd name="connsiteX0" fmla="*/ 0 w 569118"/>
                  <a:gd name="connsiteY0" fmla="*/ 90488 h 188119"/>
                  <a:gd name="connsiteX1" fmla="*/ 302418 w 569118"/>
                  <a:gd name="connsiteY1" fmla="*/ 0 h 188119"/>
                  <a:gd name="connsiteX2" fmla="*/ 569118 w 569118"/>
                  <a:gd name="connsiteY2" fmla="*/ 97631 h 188119"/>
                  <a:gd name="connsiteX3" fmla="*/ 288131 w 569118"/>
                  <a:gd name="connsiteY3" fmla="*/ 188119 h 188119"/>
                  <a:gd name="connsiteX4" fmla="*/ 0 w 569118"/>
                  <a:gd name="connsiteY4" fmla="*/ 90488 h 18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8" h="188119">
                    <a:moveTo>
                      <a:pt x="0" y="90488"/>
                    </a:moveTo>
                    <a:lnTo>
                      <a:pt x="302418" y="0"/>
                    </a:lnTo>
                    <a:lnTo>
                      <a:pt x="569118" y="97631"/>
                    </a:lnTo>
                    <a:lnTo>
                      <a:pt x="288131" y="188119"/>
                    </a:lnTo>
                    <a:lnTo>
                      <a:pt x="0" y="904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Freeform 43"/>
              <p:cNvSpPr/>
              <p:nvPr/>
            </p:nvSpPr>
            <p:spPr>
              <a:xfrm>
                <a:off x="2019300" y="2245519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Freeform 44"/>
              <p:cNvSpPr/>
              <p:nvPr/>
            </p:nvSpPr>
            <p:spPr>
              <a:xfrm flipH="1">
                <a:off x="2412206" y="2245518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702837" y="5027140"/>
            <a:ext cx="1667743" cy="1042364"/>
            <a:chOff x="2590800" y="462452"/>
            <a:chExt cx="2024063" cy="1265069"/>
          </a:xfrm>
        </p:grpSpPr>
        <p:sp>
          <p:nvSpPr>
            <p:cNvPr id="24" name="Rounded Rectangle 48"/>
            <p:cNvSpPr/>
            <p:nvPr/>
          </p:nvSpPr>
          <p:spPr>
            <a:xfrm>
              <a:off x="2590800" y="490046"/>
              <a:ext cx="2024063" cy="1237475"/>
            </a:xfrm>
            <a:prstGeom prst="roundRect">
              <a:avLst>
                <a:gd name="adj" fmla="val 10586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</a:t>
              </a:r>
            </a:p>
          </p:txBody>
        </p:sp>
        <p:sp>
          <p:nvSpPr>
            <p:cNvPr id="25" name="Rounded Rectangle 10"/>
            <p:cNvSpPr/>
            <p:nvPr/>
          </p:nvSpPr>
          <p:spPr>
            <a:xfrm>
              <a:off x="2590800" y="490046"/>
              <a:ext cx="2024063" cy="200122"/>
            </a:xfrm>
            <a:custGeom>
              <a:avLst/>
              <a:gdLst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258129 w 2514600"/>
                <a:gd name="connsiteY6" fmla="*/ 2438400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515304 w 2514600"/>
                <a:gd name="connsiteY6" fmla="*/ 2352675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52560"/>
                <a:gd name="connsiteX1" fmla="*/ 258129 w 2514600"/>
                <a:gd name="connsiteY1" fmla="*/ 0 h 2452560"/>
                <a:gd name="connsiteX2" fmla="*/ 2256471 w 2514600"/>
                <a:gd name="connsiteY2" fmla="*/ 0 h 2452560"/>
                <a:gd name="connsiteX3" fmla="*/ 2514600 w 2514600"/>
                <a:gd name="connsiteY3" fmla="*/ 258129 h 2452560"/>
                <a:gd name="connsiteX4" fmla="*/ 2514600 w 2514600"/>
                <a:gd name="connsiteY4" fmla="*/ 2180271 h 2452560"/>
                <a:gd name="connsiteX5" fmla="*/ 2256471 w 2514600"/>
                <a:gd name="connsiteY5" fmla="*/ 2438400 h 2452560"/>
                <a:gd name="connsiteX6" fmla="*/ 0 w 2514600"/>
                <a:gd name="connsiteY6" fmla="*/ 2180271 h 2452560"/>
                <a:gd name="connsiteX7" fmla="*/ 0 w 2514600"/>
                <a:gd name="connsiteY7" fmla="*/ 258129 h 2452560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502835"/>
                <a:gd name="connsiteX1" fmla="*/ 258129 w 2514600"/>
                <a:gd name="connsiteY1" fmla="*/ 0 h 2502835"/>
                <a:gd name="connsiteX2" fmla="*/ 2256471 w 2514600"/>
                <a:gd name="connsiteY2" fmla="*/ 0 h 2502835"/>
                <a:gd name="connsiteX3" fmla="*/ 2514600 w 2514600"/>
                <a:gd name="connsiteY3" fmla="*/ 258129 h 2502835"/>
                <a:gd name="connsiteX4" fmla="*/ 2514600 w 2514600"/>
                <a:gd name="connsiteY4" fmla="*/ 2180271 h 2502835"/>
                <a:gd name="connsiteX5" fmla="*/ 0 w 2514600"/>
                <a:gd name="connsiteY5" fmla="*/ 2180271 h 2502835"/>
                <a:gd name="connsiteX6" fmla="*/ 0 w 2514600"/>
                <a:gd name="connsiteY6" fmla="*/ 258129 h 2502835"/>
                <a:gd name="connsiteX0" fmla="*/ 0 w 2514600"/>
                <a:gd name="connsiteY0" fmla="*/ 258129 h 2322651"/>
                <a:gd name="connsiteX1" fmla="*/ 258129 w 2514600"/>
                <a:gd name="connsiteY1" fmla="*/ 0 h 2322651"/>
                <a:gd name="connsiteX2" fmla="*/ 2256471 w 2514600"/>
                <a:gd name="connsiteY2" fmla="*/ 0 h 2322651"/>
                <a:gd name="connsiteX3" fmla="*/ 2514600 w 2514600"/>
                <a:gd name="connsiteY3" fmla="*/ 258129 h 2322651"/>
                <a:gd name="connsiteX4" fmla="*/ 2514600 w 2514600"/>
                <a:gd name="connsiteY4" fmla="*/ 2180271 h 2322651"/>
                <a:gd name="connsiteX5" fmla="*/ 0 w 2514600"/>
                <a:gd name="connsiteY5" fmla="*/ 2180271 h 2322651"/>
                <a:gd name="connsiteX6" fmla="*/ 0 w 2514600"/>
                <a:gd name="connsiteY6" fmla="*/ 258129 h 232265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90488 w 2514600"/>
                <a:gd name="connsiteY5" fmla="*/ 72770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55625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394333 h 2180271"/>
                <a:gd name="connsiteX6" fmla="*/ 0 w 2514600"/>
                <a:gd name="connsiteY6" fmla="*/ 258129 h 2180271"/>
                <a:gd name="connsiteX0" fmla="*/ 0 w 2543175"/>
                <a:gd name="connsiteY0" fmla="*/ 258129 h 394333"/>
                <a:gd name="connsiteX1" fmla="*/ 258129 w 2543175"/>
                <a:gd name="connsiteY1" fmla="*/ 0 h 394333"/>
                <a:gd name="connsiteX2" fmla="*/ 2256471 w 2543175"/>
                <a:gd name="connsiteY2" fmla="*/ 0 h 394333"/>
                <a:gd name="connsiteX3" fmla="*/ 2514600 w 2543175"/>
                <a:gd name="connsiteY3" fmla="*/ 258129 h 394333"/>
                <a:gd name="connsiteX4" fmla="*/ 2543175 w 2543175"/>
                <a:gd name="connsiteY4" fmla="*/ 389571 h 394333"/>
                <a:gd name="connsiteX5" fmla="*/ 0 w 2543175"/>
                <a:gd name="connsiteY5" fmla="*/ 394333 h 394333"/>
                <a:gd name="connsiteX6" fmla="*/ 0 w 2543175"/>
                <a:gd name="connsiteY6" fmla="*/ 258129 h 394333"/>
                <a:gd name="connsiteX0" fmla="*/ 0 w 2514600"/>
                <a:gd name="connsiteY0" fmla="*/ 258129 h 394333"/>
                <a:gd name="connsiteX1" fmla="*/ 258129 w 2514600"/>
                <a:gd name="connsiteY1" fmla="*/ 0 h 394333"/>
                <a:gd name="connsiteX2" fmla="*/ 2256471 w 2514600"/>
                <a:gd name="connsiteY2" fmla="*/ 0 h 394333"/>
                <a:gd name="connsiteX3" fmla="*/ 2514600 w 2514600"/>
                <a:gd name="connsiteY3" fmla="*/ 258129 h 394333"/>
                <a:gd name="connsiteX4" fmla="*/ 2509837 w 2514600"/>
                <a:gd name="connsiteY4" fmla="*/ 389571 h 394333"/>
                <a:gd name="connsiteX5" fmla="*/ 0 w 2514600"/>
                <a:gd name="connsiteY5" fmla="*/ 394333 h 394333"/>
                <a:gd name="connsiteX6" fmla="*/ 0 w 2514600"/>
                <a:gd name="connsiteY6" fmla="*/ 258129 h 39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4600" h="394333">
                  <a:moveTo>
                    <a:pt x="0" y="258129"/>
                  </a:moveTo>
                  <a:cubicBezTo>
                    <a:pt x="0" y="115568"/>
                    <a:pt x="115568" y="0"/>
                    <a:pt x="258129" y="0"/>
                  </a:cubicBezTo>
                  <a:lnTo>
                    <a:pt x="2256471" y="0"/>
                  </a:lnTo>
                  <a:cubicBezTo>
                    <a:pt x="2399032" y="0"/>
                    <a:pt x="2514600" y="115568"/>
                    <a:pt x="2514600" y="258129"/>
                  </a:cubicBezTo>
                  <a:lnTo>
                    <a:pt x="2509837" y="389571"/>
                  </a:lnTo>
                  <a:lnTo>
                    <a:pt x="0" y="394333"/>
                  </a:lnTo>
                  <a:lnTo>
                    <a:pt x="0" y="25812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0800" y="711859"/>
              <a:ext cx="2024063" cy="672362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10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self-controlled cohort design, where time preceding exposure is used as control.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47616" y="462452"/>
              <a:ext cx="1531491" cy="280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>
                  <a:solidFill>
                    <a:schemeClr val="bg1"/>
                  </a:solidFill>
                </a:rPr>
                <a:t>Self-Controlled Cohort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96308" y="516162"/>
              <a:ext cx="202554" cy="160689"/>
              <a:chOff x="2019300" y="2083773"/>
              <a:chExt cx="714375" cy="716577"/>
            </a:xfrm>
            <a:solidFill>
              <a:schemeClr val="bg1"/>
            </a:solidFill>
          </p:grpSpPr>
          <p:sp>
            <p:nvSpPr>
              <p:cNvPr id="29" name="Freeform 53"/>
              <p:cNvSpPr/>
              <p:nvPr/>
            </p:nvSpPr>
            <p:spPr>
              <a:xfrm>
                <a:off x="2057399" y="2083773"/>
                <a:ext cx="633413" cy="209372"/>
              </a:xfrm>
              <a:custGeom>
                <a:avLst/>
                <a:gdLst>
                  <a:gd name="connsiteX0" fmla="*/ 0 w 569118"/>
                  <a:gd name="connsiteY0" fmla="*/ 90488 h 188119"/>
                  <a:gd name="connsiteX1" fmla="*/ 302418 w 569118"/>
                  <a:gd name="connsiteY1" fmla="*/ 0 h 188119"/>
                  <a:gd name="connsiteX2" fmla="*/ 569118 w 569118"/>
                  <a:gd name="connsiteY2" fmla="*/ 97631 h 188119"/>
                  <a:gd name="connsiteX3" fmla="*/ 288131 w 569118"/>
                  <a:gd name="connsiteY3" fmla="*/ 188119 h 188119"/>
                  <a:gd name="connsiteX4" fmla="*/ 0 w 569118"/>
                  <a:gd name="connsiteY4" fmla="*/ 90488 h 18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8" h="188119">
                    <a:moveTo>
                      <a:pt x="0" y="90488"/>
                    </a:moveTo>
                    <a:lnTo>
                      <a:pt x="302418" y="0"/>
                    </a:lnTo>
                    <a:lnTo>
                      <a:pt x="569118" y="97631"/>
                    </a:lnTo>
                    <a:lnTo>
                      <a:pt x="288131" y="188119"/>
                    </a:lnTo>
                    <a:lnTo>
                      <a:pt x="0" y="904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0" name="Freeform 54"/>
              <p:cNvSpPr/>
              <p:nvPr/>
            </p:nvSpPr>
            <p:spPr>
              <a:xfrm>
                <a:off x="2019300" y="2245519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1" name="Freeform 55"/>
              <p:cNvSpPr/>
              <p:nvPr/>
            </p:nvSpPr>
            <p:spPr>
              <a:xfrm flipH="1">
                <a:off x="2412206" y="2245518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5438715" y="5027140"/>
            <a:ext cx="1667743" cy="1067275"/>
            <a:chOff x="2590800" y="462452"/>
            <a:chExt cx="2024063" cy="1295302"/>
          </a:xfrm>
        </p:grpSpPr>
        <p:sp>
          <p:nvSpPr>
            <p:cNvPr id="33" name="Rounded Rectangle 150"/>
            <p:cNvSpPr/>
            <p:nvPr/>
          </p:nvSpPr>
          <p:spPr>
            <a:xfrm>
              <a:off x="2590800" y="490046"/>
              <a:ext cx="2024063" cy="1237475"/>
            </a:xfrm>
            <a:prstGeom prst="roundRect">
              <a:avLst>
                <a:gd name="adj" fmla="val 10586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</a:t>
              </a:r>
            </a:p>
          </p:txBody>
        </p:sp>
        <p:sp>
          <p:nvSpPr>
            <p:cNvPr id="34" name="Rounded Rectangle 10"/>
            <p:cNvSpPr/>
            <p:nvPr/>
          </p:nvSpPr>
          <p:spPr>
            <a:xfrm>
              <a:off x="2590800" y="490046"/>
              <a:ext cx="2024063" cy="200122"/>
            </a:xfrm>
            <a:custGeom>
              <a:avLst/>
              <a:gdLst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258129 w 2514600"/>
                <a:gd name="connsiteY6" fmla="*/ 2438400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515304 w 2514600"/>
                <a:gd name="connsiteY6" fmla="*/ 2352675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52560"/>
                <a:gd name="connsiteX1" fmla="*/ 258129 w 2514600"/>
                <a:gd name="connsiteY1" fmla="*/ 0 h 2452560"/>
                <a:gd name="connsiteX2" fmla="*/ 2256471 w 2514600"/>
                <a:gd name="connsiteY2" fmla="*/ 0 h 2452560"/>
                <a:gd name="connsiteX3" fmla="*/ 2514600 w 2514600"/>
                <a:gd name="connsiteY3" fmla="*/ 258129 h 2452560"/>
                <a:gd name="connsiteX4" fmla="*/ 2514600 w 2514600"/>
                <a:gd name="connsiteY4" fmla="*/ 2180271 h 2452560"/>
                <a:gd name="connsiteX5" fmla="*/ 2256471 w 2514600"/>
                <a:gd name="connsiteY5" fmla="*/ 2438400 h 2452560"/>
                <a:gd name="connsiteX6" fmla="*/ 0 w 2514600"/>
                <a:gd name="connsiteY6" fmla="*/ 2180271 h 2452560"/>
                <a:gd name="connsiteX7" fmla="*/ 0 w 2514600"/>
                <a:gd name="connsiteY7" fmla="*/ 258129 h 2452560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502835"/>
                <a:gd name="connsiteX1" fmla="*/ 258129 w 2514600"/>
                <a:gd name="connsiteY1" fmla="*/ 0 h 2502835"/>
                <a:gd name="connsiteX2" fmla="*/ 2256471 w 2514600"/>
                <a:gd name="connsiteY2" fmla="*/ 0 h 2502835"/>
                <a:gd name="connsiteX3" fmla="*/ 2514600 w 2514600"/>
                <a:gd name="connsiteY3" fmla="*/ 258129 h 2502835"/>
                <a:gd name="connsiteX4" fmla="*/ 2514600 w 2514600"/>
                <a:gd name="connsiteY4" fmla="*/ 2180271 h 2502835"/>
                <a:gd name="connsiteX5" fmla="*/ 0 w 2514600"/>
                <a:gd name="connsiteY5" fmla="*/ 2180271 h 2502835"/>
                <a:gd name="connsiteX6" fmla="*/ 0 w 2514600"/>
                <a:gd name="connsiteY6" fmla="*/ 258129 h 2502835"/>
                <a:gd name="connsiteX0" fmla="*/ 0 w 2514600"/>
                <a:gd name="connsiteY0" fmla="*/ 258129 h 2322651"/>
                <a:gd name="connsiteX1" fmla="*/ 258129 w 2514600"/>
                <a:gd name="connsiteY1" fmla="*/ 0 h 2322651"/>
                <a:gd name="connsiteX2" fmla="*/ 2256471 w 2514600"/>
                <a:gd name="connsiteY2" fmla="*/ 0 h 2322651"/>
                <a:gd name="connsiteX3" fmla="*/ 2514600 w 2514600"/>
                <a:gd name="connsiteY3" fmla="*/ 258129 h 2322651"/>
                <a:gd name="connsiteX4" fmla="*/ 2514600 w 2514600"/>
                <a:gd name="connsiteY4" fmla="*/ 2180271 h 2322651"/>
                <a:gd name="connsiteX5" fmla="*/ 0 w 2514600"/>
                <a:gd name="connsiteY5" fmla="*/ 2180271 h 2322651"/>
                <a:gd name="connsiteX6" fmla="*/ 0 w 2514600"/>
                <a:gd name="connsiteY6" fmla="*/ 258129 h 232265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90488 w 2514600"/>
                <a:gd name="connsiteY5" fmla="*/ 72770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55625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394333 h 2180271"/>
                <a:gd name="connsiteX6" fmla="*/ 0 w 2514600"/>
                <a:gd name="connsiteY6" fmla="*/ 258129 h 2180271"/>
                <a:gd name="connsiteX0" fmla="*/ 0 w 2543175"/>
                <a:gd name="connsiteY0" fmla="*/ 258129 h 394333"/>
                <a:gd name="connsiteX1" fmla="*/ 258129 w 2543175"/>
                <a:gd name="connsiteY1" fmla="*/ 0 h 394333"/>
                <a:gd name="connsiteX2" fmla="*/ 2256471 w 2543175"/>
                <a:gd name="connsiteY2" fmla="*/ 0 h 394333"/>
                <a:gd name="connsiteX3" fmla="*/ 2514600 w 2543175"/>
                <a:gd name="connsiteY3" fmla="*/ 258129 h 394333"/>
                <a:gd name="connsiteX4" fmla="*/ 2543175 w 2543175"/>
                <a:gd name="connsiteY4" fmla="*/ 389571 h 394333"/>
                <a:gd name="connsiteX5" fmla="*/ 0 w 2543175"/>
                <a:gd name="connsiteY5" fmla="*/ 394333 h 394333"/>
                <a:gd name="connsiteX6" fmla="*/ 0 w 2543175"/>
                <a:gd name="connsiteY6" fmla="*/ 258129 h 394333"/>
                <a:gd name="connsiteX0" fmla="*/ 0 w 2514600"/>
                <a:gd name="connsiteY0" fmla="*/ 258129 h 394333"/>
                <a:gd name="connsiteX1" fmla="*/ 258129 w 2514600"/>
                <a:gd name="connsiteY1" fmla="*/ 0 h 394333"/>
                <a:gd name="connsiteX2" fmla="*/ 2256471 w 2514600"/>
                <a:gd name="connsiteY2" fmla="*/ 0 h 394333"/>
                <a:gd name="connsiteX3" fmla="*/ 2514600 w 2514600"/>
                <a:gd name="connsiteY3" fmla="*/ 258129 h 394333"/>
                <a:gd name="connsiteX4" fmla="*/ 2509837 w 2514600"/>
                <a:gd name="connsiteY4" fmla="*/ 389571 h 394333"/>
                <a:gd name="connsiteX5" fmla="*/ 0 w 2514600"/>
                <a:gd name="connsiteY5" fmla="*/ 394333 h 394333"/>
                <a:gd name="connsiteX6" fmla="*/ 0 w 2514600"/>
                <a:gd name="connsiteY6" fmla="*/ 258129 h 39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4600" h="394333">
                  <a:moveTo>
                    <a:pt x="0" y="258129"/>
                  </a:moveTo>
                  <a:cubicBezTo>
                    <a:pt x="0" y="115568"/>
                    <a:pt x="115568" y="0"/>
                    <a:pt x="258129" y="0"/>
                  </a:cubicBezTo>
                  <a:lnTo>
                    <a:pt x="2256471" y="0"/>
                  </a:lnTo>
                  <a:cubicBezTo>
                    <a:pt x="2399032" y="0"/>
                    <a:pt x="2514600" y="115568"/>
                    <a:pt x="2514600" y="258129"/>
                  </a:cubicBezTo>
                  <a:lnTo>
                    <a:pt x="2509837" y="389571"/>
                  </a:lnTo>
                  <a:lnTo>
                    <a:pt x="0" y="394333"/>
                  </a:lnTo>
                  <a:lnTo>
                    <a:pt x="0" y="25812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90800" y="711859"/>
              <a:ext cx="2024063" cy="1045895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10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Case-control studies, matching controls on age, gender, provider, and visit date. Allows nesting of the study in another cohort.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7616" y="462452"/>
              <a:ext cx="957572" cy="280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>
                  <a:solidFill>
                    <a:schemeClr val="bg1"/>
                  </a:solidFill>
                </a:rPr>
                <a:t>Case-control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696308" y="516162"/>
              <a:ext cx="202554" cy="160689"/>
              <a:chOff x="2019300" y="2083773"/>
              <a:chExt cx="714375" cy="716577"/>
            </a:xfrm>
            <a:solidFill>
              <a:schemeClr val="bg1"/>
            </a:solidFill>
          </p:grpSpPr>
          <p:sp>
            <p:nvSpPr>
              <p:cNvPr id="38" name="Freeform 165"/>
              <p:cNvSpPr/>
              <p:nvPr/>
            </p:nvSpPr>
            <p:spPr>
              <a:xfrm>
                <a:off x="2057399" y="2083773"/>
                <a:ext cx="633413" cy="209372"/>
              </a:xfrm>
              <a:custGeom>
                <a:avLst/>
                <a:gdLst>
                  <a:gd name="connsiteX0" fmla="*/ 0 w 569118"/>
                  <a:gd name="connsiteY0" fmla="*/ 90488 h 188119"/>
                  <a:gd name="connsiteX1" fmla="*/ 302418 w 569118"/>
                  <a:gd name="connsiteY1" fmla="*/ 0 h 188119"/>
                  <a:gd name="connsiteX2" fmla="*/ 569118 w 569118"/>
                  <a:gd name="connsiteY2" fmla="*/ 97631 h 188119"/>
                  <a:gd name="connsiteX3" fmla="*/ 288131 w 569118"/>
                  <a:gd name="connsiteY3" fmla="*/ 188119 h 188119"/>
                  <a:gd name="connsiteX4" fmla="*/ 0 w 569118"/>
                  <a:gd name="connsiteY4" fmla="*/ 90488 h 18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8" h="188119">
                    <a:moveTo>
                      <a:pt x="0" y="90488"/>
                    </a:moveTo>
                    <a:lnTo>
                      <a:pt x="302418" y="0"/>
                    </a:lnTo>
                    <a:lnTo>
                      <a:pt x="569118" y="97631"/>
                    </a:lnTo>
                    <a:lnTo>
                      <a:pt x="288131" y="188119"/>
                    </a:lnTo>
                    <a:lnTo>
                      <a:pt x="0" y="904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Freeform 166"/>
              <p:cNvSpPr/>
              <p:nvPr/>
            </p:nvSpPr>
            <p:spPr>
              <a:xfrm>
                <a:off x="2019300" y="2245519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Freeform 172"/>
              <p:cNvSpPr/>
              <p:nvPr/>
            </p:nvSpPr>
            <p:spPr>
              <a:xfrm flipH="1">
                <a:off x="2412206" y="2245518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174041" y="5039595"/>
            <a:ext cx="1667743" cy="1042364"/>
            <a:chOff x="2590800" y="462452"/>
            <a:chExt cx="2024063" cy="1265069"/>
          </a:xfrm>
        </p:grpSpPr>
        <p:sp>
          <p:nvSpPr>
            <p:cNvPr id="42" name="Rounded Rectangle 153"/>
            <p:cNvSpPr/>
            <p:nvPr/>
          </p:nvSpPr>
          <p:spPr>
            <a:xfrm>
              <a:off x="2590800" y="490046"/>
              <a:ext cx="2024063" cy="1237475"/>
            </a:xfrm>
            <a:prstGeom prst="roundRect">
              <a:avLst>
                <a:gd name="adj" fmla="val 10586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</a:t>
              </a:r>
            </a:p>
          </p:txBody>
        </p:sp>
        <p:sp>
          <p:nvSpPr>
            <p:cNvPr id="43" name="Rounded Rectangle 10"/>
            <p:cNvSpPr/>
            <p:nvPr/>
          </p:nvSpPr>
          <p:spPr>
            <a:xfrm>
              <a:off x="2590800" y="490046"/>
              <a:ext cx="2024063" cy="200122"/>
            </a:xfrm>
            <a:custGeom>
              <a:avLst/>
              <a:gdLst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258129 w 2514600"/>
                <a:gd name="connsiteY6" fmla="*/ 2438400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38400"/>
                <a:gd name="connsiteX1" fmla="*/ 258129 w 2514600"/>
                <a:gd name="connsiteY1" fmla="*/ 0 h 2438400"/>
                <a:gd name="connsiteX2" fmla="*/ 2256471 w 2514600"/>
                <a:gd name="connsiteY2" fmla="*/ 0 h 2438400"/>
                <a:gd name="connsiteX3" fmla="*/ 2514600 w 2514600"/>
                <a:gd name="connsiteY3" fmla="*/ 258129 h 2438400"/>
                <a:gd name="connsiteX4" fmla="*/ 2514600 w 2514600"/>
                <a:gd name="connsiteY4" fmla="*/ 2180271 h 2438400"/>
                <a:gd name="connsiteX5" fmla="*/ 2256471 w 2514600"/>
                <a:gd name="connsiteY5" fmla="*/ 2438400 h 2438400"/>
                <a:gd name="connsiteX6" fmla="*/ 515304 w 2514600"/>
                <a:gd name="connsiteY6" fmla="*/ 2352675 h 2438400"/>
                <a:gd name="connsiteX7" fmla="*/ 0 w 2514600"/>
                <a:gd name="connsiteY7" fmla="*/ 2180271 h 2438400"/>
                <a:gd name="connsiteX8" fmla="*/ 0 w 2514600"/>
                <a:gd name="connsiteY8" fmla="*/ 258129 h 2438400"/>
                <a:gd name="connsiteX0" fmla="*/ 0 w 2514600"/>
                <a:gd name="connsiteY0" fmla="*/ 258129 h 2452560"/>
                <a:gd name="connsiteX1" fmla="*/ 258129 w 2514600"/>
                <a:gd name="connsiteY1" fmla="*/ 0 h 2452560"/>
                <a:gd name="connsiteX2" fmla="*/ 2256471 w 2514600"/>
                <a:gd name="connsiteY2" fmla="*/ 0 h 2452560"/>
                <a:gd name="connsiteX3" fmla="*/ 2514600 w 2514600"/>
                <a:gd name="connsiteY3" fmla="*/ 258129 h 2452560"/>
                <a:gd name="connsiteX4" fmla="*/ 2514600 w 2514600"/>
                <a:gd name="connsiteY4" fmla="*/ 2180271 h 2452560"/>
                <a:gd name="connsiteX5" fmla="*/ 2256471 w 2514600"/>
                <a:gd name="connsiteY5" fmla="*/ 2438400 h 2452560"/>
                <a:gd name="connsiteX6" fmla="*/ 0 w 2514600"/>
                <a:gd name="connsiteY6" fmla="*/ 2180271 h 2452560"/>
                <a:gd name="connsiteX7" fmla="*/ 0 w 2514600"/>
                <a:gd name="connsiteY7" fmla="*/ 258129 h 2452560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502835"/>
                <a:gd name="connsiteX1" fmla="*/ 258129 w 2514600"/>
                <a:gd name="connsiteY1" fmla="*/ 0 h 2502835"/>
                <a:gd name="connsiteX2" fmla="*/ 2256471 w 2514600"/>
                <a:gd name="connsiteY2" fmla="*/ 0 h 2502835"/>
                <a:gd name="connsiteX3" fmla="*/ 2514600 w 2514600"/>
                <a:gd name="connsiteY3" fmla="*/ 258129 h 2502835"/>
                <a:gd name="connsiteX4" fmla="*/ 2514600 w 2514600"/>
                <a:gd name="connsiteY4" fmla="*/ 2180271 h 2502835"/>
                <a:gd name="connsiteX5" fmla="*/ 0 w 2514600"/>
                <a:gd name="connsiteY5" fmla="*/ 2180271 h 2502835"/>
                <a:gd name="connsiteX6" fmla="*/ 0 w 2514600"/>
                <a:gd name="connsiteY6" fmla="*/ 258129 h 2502835"/>
                <a:gd name="connsiteX0" fmla="*/ 0 w 2514600"/>
                <a:gd name="connsiteY0" fmla="*/ 258129 h 2322651"/>
                <a:gd name="connsiteX1" fmla="*/ 258129 w 2514600"/>
                <a:gd name="connsiteY1" fmla="*/ 0 h 2322651"/>
                <a:gd name="connsiteX2" fmla="*/ 2256471 w 2514600"/>
                <a:gd name="connsiteY2" fmla="*/ 0 h 2322651"/>
                <a:gd name="connsiteX3" fmla="*/ 2514600 w 2514600"/>
                <a:gd name="connsiteY3" fmla="*/ 258129 h 2322651"/>
                <a:gd name="connsiteX4" fmla="*/ 2514600 w 2514600"/>
                <a:gd name="connsiteY4" fmla="*/ 2180271 h 2322651"/>
                <a:gd name="connsiteX5" fmla="*/ 0 w 2514600"/>
                <a:gd name="connsiteY5" fmla="*/ 2180271 h 2322651"/>
                <a:gd name="connsiteX6" fmla="*/ 0 w 2514600"/>
                <a:gd name="connsiteY6" fmla="*/ 258129 h 232265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2180271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90488 w 2514600"/>
                <a:gd name="connsiteY5" fmla="*/ 72770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556258 h 2180271"/>
                <a:gd name="connsiteX6" fmla="*/ 0 w 2514600"/>
                <a:gd name="connsiteY6" fmla="*/ 258129 h 2180271"/>
                <a:gd name="connsiteX0" fmla="*/ 0 w 2514600"/>
                <a:gd name="connsiteY0" fmla="*/ 258129 h 2180271"/>
                <a:gd name="connsiteX1" fmla="*/ 258129 w 2514600"/>
                <a:gd name="connsiteY1" fmla="*/ 0 h 2180271"/>
                <a:gd name="connsiteX2" fmla="*/ 2256471 w 2514600"/>
                <a:gd name="connsiteY2" fmla="*/ 0 h 2180271"/>
                <a:gd name="connsiteX3" fmla="*/ 2514600 w 2514600"/>
                <a:gd name="connsiteY3" fmla="*/ 258129 h 2180271"/>
                <a:gd name="connsiteX4" fmla="*/ 2514600 w 2514600"/>
                <a:gd name="connsiteY4" fmla="*/ 2180271 h 2180271"/>
                <a:gd name="connsiteX5" fmla="*/ 0 w 2514600"/>
                <a:gd name="connsiteY5" fmla="*/ 394333 h 2180271"/>
                <a:gd name="connsiteX6" fmla="*/ 0 w 2514600"/>
                <a:gd name="connsiteY6" fmla="*/ 258129 h 2180271"/>
                <a:gd name="connsiteX0" fmla="*/ 0 w 2543175"/>
                <a:gd name="connsiteY0" fmla="*/ 258129 h 394333"/>
                <a:gd name="connsiteX1" fmla="*/ 258129 w 2543175"/>
                <a:gd name="connsiteY1" fmla="*/ 0 h 394333"/>
                <a:gd name="connsiteX2" fmla="*/ 2256471 w 2543175"/>
                <a:gd name="connsiteY2" fmla="*/ 0 h 394333"/>
                <a:gd name="connsiteX3" fmla="*/ 2514600 w 2543175"/>
                <a:gd name="connsiteY3" fmla="*/ 258129 h 394333"/>
                <a:gd name="connsiteX4" fmla="*/ 2543175 w 2543175"/>
                <a:gd name="connsiteY4" fmla="*/ 389571 h 394333"/>
                <a:gd name="connsiteX5" fmla="*/ 0 w 2543175"/>
                <a:gd name="connsiteY5" fmla="*/ 394333 h 394333"/>
                <a:gd name="connsiteX6" fmla="*/ 0 w 2543175"/>
                <a:gd name="connsiteY6" fmla="*/ 258129 h 394333"/>
                <a:gd name="connsiteX0" fmla="*/ 0 w 2514600"/>
                <a:gd name="connsiteY0" fmla="*/ 258129 h 394333"/>
                <a:gd name="connsiteX1" fmla="*/ 258129 w 2514600"/>
                <a:gd name="connsiteY1" fmla="*/ 0 h 394333"/>
                <a:gd name="connsiteX2" fmla="*/ 2256471 w 2514600"/>
                <a:gd name="connsiteY2" fmla="*/ 0 h 394333"/>
                <a:gd name="connsiteX3" fmla="*/ 2514600 w 2514600"/>
                <a:gd name="connsiteY3" fmla="*/ 258129 h 394333"/>
                <a:gd name="connsiteX4" fmla="*/ 2509837 w 2514600"/>
                <a:gd name="connsiteY4" fmla="*/ 389571 h 394333"/>
                <a:gd name="connsiteX5" fmla="*/ 0 w 2514600"/>
                <a:gd name="connsiteY5" fmla="*/ 394333 h 394333"/>
                <a:gd name="connsiteX6" fmla="*/ 0 w 2514600"/>
                <a:gd name="connsiteY6" fmla="*/ 258129 h 39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4600" h="394333">
                  <a:moveTo>
                    <a:pt x="0" y="258129"/>
                  </a:moveTo>
                  <a:cubicBezTo>
                    <a:pt x="0" y="115568"/>
                    <a:pt x="115568" y="0"/>
                    <a:pt x="258129" y="0"/>
                  </a:cubicBezTo>
                  <a:lnTo>
                    <a:pt x="2256471" y="0"/>
                  </a:lnTo>
                  <a:cubicBezTo>
                    <a:pt x="2399032" y="0"/>
                    <a:pt x="2514600" y="115568"/>
                    <a:pt x="2514600" y="258129"/>
                  </a:cubicBezTo>
                  <a:lnTo>
                    <a:pt x="2509837" y="389571"/>
                  </a:lnTo>
                  <a:lnTo>
                    <a:pt x="0" y="394333"/>
                  </a:lnTo>
                  <a:lnTo>
                    <a:pt x="0" y="25812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0800" y="711859"/>
              <a:ext cx="2024063" cy="85912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10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Case-crossover design including the option to adjust for time-trends in exposures (so-called case-time-control).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47616" y="462452"/>
              <a:ext cx="1097647" cy="280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>
                  <a:solidFill>
                    <a:schemeClr val="bg1"/>
                  </a:solidFill>
                </a:rPr>
                <a:t>Case-crossover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696308" y="516162"/>
              <a:ext cx="202554" cy="160689"/>
              <a:chOff x="2019300" y="2083773"/>
              <a:chExt cx="714375" cy="716577"/>
            </a:xfrm>
            <a:solidFill>
              <a:schemeClr val="bg1"/>
            </a:solidFill>
          </p:grpSpPr>
          <p:sp>
            <p:nvSpPr>
              <p:cNvPr id="47" name="Freeform 174"/>
              <p:cNvSpPr/>
              <p:nvPr/>
            </p:nvSpPr>
            <p:spPr>
              <a:xfrm>
                <a:off x="2057399" y="2083773"/>
                <a:ext cx="633413" cy="209372"/>
              </a:xfrm>
              <a:custGeom>
                <a:avLst/>
                <a:gdLst>
                  <a:gd name="connsiteX0" fmla="*/ 0 w 569118"/>
                  <a:gd name="connsiteY0" fmla="*/ 90488 h 188119"/>
                  <a:gd name="connsiteX1" fmla="*/ 302418 w 569118"/>
                  <a:gd name="connsiteY1" fmla="*/ 0 h 188119"/>
                  <a:gd name="connsiteX2" fmla="*/ 569118 w 569118"/>
                  <a:gd name="connsiteY2" fmla="*/ 97631 h 188119"/>
                  <a:gd name="connsiteX3" fmla="*/ 288131 w 569118"/>
                  <a:gd name="connsiteY3" fmla="*/ 188119 h 188119"/>
                  <a:gd name="connsiteX4" fmla="*/ 0 w 569118"/>
                  <a:gd name="connsiteY4" fmla="*/ 90488 h 18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8" h="188119">
                    <a:moveTo>
                      <a:pt x="0" y="90488"/>
                    </a:moveTo>
                    <a:lnTo>
                      <a:pt x="302418" y="0"/>
                    </a:lnTo>
                    <a:lnTo>
                      <a:pt x="569118" y="97631"/>
                    </a:lnTo>
                    <a:lnTo>
                      <a:pt x="288131" y="188119"/>
                    </a:lnTo>
                    <a:lnTo>
                      <a:pt x="0" y="904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Freeform 175"/>
              <p:cNvSpPr/>
              <p:nvPr/>
            </p:nvSpPr>
            <p:spPr>
              <a:xfrm>
                <a:off x="2019300" y="2245519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Freeform 176"/>
              <p:cNvSpPr/>
              <p:nvPr/>
            </p:nvSpPr>
            <p:spPr>
              <a:xfrm flipH="1">
                <a:off x="2412206" y="2245518"/>
                <a:ext cx="321469" cy="554831"/>
              </a:xfrm>
              <a:custGeom>
                <a:avLst/>
                <a:gdLst>
                  <a:gd name="connsiteX0" fmla="*/ 0 w 321469"/>
                  <a:gd name="connsiteY0" fmla="*/ 0 h 554831"/>
                  <a:gd name="connsiteX1" fmla="*/ 321469 w 321469"/>
                  <a:gd name="connsiteY1" fmla="*/ 102394 h 554831"/>
                  <a:gd name="connsiteX2" fmla="*/ 321469 w 321469"/>
                  <a:gd name="connsiteY2" fmla="*/ 554831 h 554831"/>
                  <a:gd name="connsiteX3" fmla="*/ 0 w 321469"/>
                  <a:gd name="connsiteY3" fmla="*/ 438150 h 554831"/>
                  <a:gd name="connsiteX4" fmla="*/ 0 w 321469"/>
                  <a:gd name="connsiteY4" fmla="*/ 0 h 554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9" h="554831">
                    <a:moveTo>
                      <a:pt x="0" y="0"/>
                    </a:moveTo>
                    <a:lnTo>
                      <a:pt x="321469" y="102394"/>
                    </a:lnTo>
                    <a:lnTo>
                      <a:pt x="321469" y="554831"/>
                    </a:lnTo>
                    <a:lnTo>
                      <a:pt x="0" y="438150"/>
                    </a:lnTo>
                    <a:cubicBezTo>
                      <a:pt x="794" y="291306"/>
                      <a:pt x="1587" y="14446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pic>
        <p:nvPicPr>
          <p:cNvPr id="50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866900" y="2362200"/>
            <a:ext cx="1752600" cy="10668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Truven MDCD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(US Insurance claims)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3810000" y="2362200"/>
            <a:ext cx="1752600" cy="10668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Truven CCAE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(US Insurance claims)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5753100" y="2362200"/>
            <a:ext cx="1752600" cy="106680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(Other OHDSI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dbs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11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1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Coverage</a:t>
            </a:r>
            <a:r>
              <a:rPr lang="en-US" sz="2000" dirty="0"/>
              <a:t>: how often is the truth in the 95% confidence interval?</a:t>
            </a:r>
          </a:p>
          <a:p>
            <a:endParaRPr lang="en-US" sz="2000" dirty="0"/>
          </a:p>
          <a:p>
            <a:r>
              <a:rPr lang="en-US" sz="2000" b="1" dirty="0"/>
              <a:t>Type 1 error</a:t>
            </a:r>
            <a:r>
              <a:rPr lang="en-US" sz="2000" dirty="0"/>
              <a:t>: how often is the null rejected when the null is true?</a:t>
            </a:r>
          </a:p>
          <a:p>
            <a:endParaRPr lang="en-US" sz="2000" dirty="0"/>
          </a:p>
          <a:p>
            <a:r>
              <a:rPr lang="en-US" sz="2000" b="1" dirty="0"/>
              <a:t>Type 2 error</a:t>
            </a:r>
            <a:r>
              <a:rPr lang="en-US" sz="2000" dirty="0"/>
              <a:t>: how often is the null not rejected when the null is not true?</a:t>
            </a:r>
          </a:p>
          <a:p>
            <a:endParaRPr lang="en-US" sz="2000" dirty="0"/>
          </a:p>
          <a:p>
            <a:r>
              <a:rPr lang="en-US" sz="20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3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http://data.ohdsi.org/MethodEvalViewer/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 descr="Image result for halloween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9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good</a:t>
            </a:r>
          </a:p>
          <a:p>
            <a:r>
              <a:rPr lang="en-US" dirty="0"/>
              <a:t>Cohort method using PS matching has high coverage but relatively low power.</a:t>
            </a:r>
          </a:p>
          <a:p>
            <a:pPr marL="0" indent="0">
              <a:buNone/>
            </a:pPr>
            <a:r>
              <a:rPr lang="en-US" dirty="0"/>
              <a:t>The bad</a:t>
            </a:r>
          </a:p>
          <a:p>
            <a:r>
              <a:rPr lang="en-US" dirty="0"/>
              <a:t>(Nested) case-control has low coverage, often overestimating the true effect size with very narrow confidence 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1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Danish study</a:t>
            </a:r>
          </a:p>
          <a:p>
            <a:r>
              <a:rPr lang="en-US" sz="2800" dirty="0"/>
              <a:t>National cardiac arrest registry (n = 28,947)</a:t>
            </a:r>
          </a:p>
          <a:p>
            <a:r>
              <a:rPr lang="en-US" sz="2800" dirty="0"/>
              <a:t>Case-time-control design</a:t>
            </a:r>
          </a:p>
          <a:p>
            <a:r>
              <a:rPr lang="en-US" sz="2800" dirty="0"/>
              <a:t>Ibuprofen – cardiac arrest: OR = </a:t>
            </a:r>
            <a:r>
              <a:rPr lang="en-US" sz="2800" b="1" dirty="0"/>
              <a:t>1.31 (1.14-1.51)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639128"/>
            <a:ext cx="6248400" cy="3218872"/>
          </a:xfrm>
          <a:prstGeom prst="rect">
            <a:avLst/>
          </a:prstGeom>
        </p:spPr>
      </p:pic>
      <p:pic>
        <p:nvPicPr>
          <p:cNvPr id="6" name="Picture 2" descr="Image result for halloween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6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Ibuprofen cause heart attacks?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 “I have no idea whether that drug is dangerous or not,”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“But I sure as hell know that particular analysis didn’t shed any light on the question.”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 rot="10800000" flipV="1">
            <a:off x="2362200" y="5715000"/>
            <a:ext cx="65913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David Madigan in Nature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513,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472 (25 September 2014)</a:t>
            </a:r>
          </a:p>
        </p:txBody>
      </p:sp>
      <p:pic>
        <p:nvPicPr>
          <p:cNvPr id="1032" name="Picture 8" descr="Image result for david madigan columb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2" y="3244852"/>
            <a:ext cx="3160092" cy="210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halloween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19</a:t>
            </a:fld>
            <a:endParaRPr lang="en-US" dirty="0"/>
          </a:p>
        </p:txBody>
      </p:sp>
      <p:pic>
        <p:nvPicPr>
          <p:cNvPr id="6146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20193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1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 am a full-time employee of Janssen R&amp;D</a:t>
            </a:r>
          </a:p>
          <a:p>
            <a:endParaRPr lang="en-US" sz="2800" dirty="0"/>
          </a:p>
          <a:p>
            <a:r>
              <a:rPr lang="en-US" sz="2800" dirty="0"/>
              <a:t>This talk represents my own opinion</a:t>
            </a:r>
          </a:p>
          <a:p>
            <a:endParaRPr lang="en-US" sz="2800" dirty="0"/>
          </a:p>
          <a:p>
            <a:r>
              <a:rPr lang="en-US" sz="2800" dirty="0"/>
              <a:t>At my current location it is already Halloween-eve….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Horrible news!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5663514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5105400" cy="3057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775" y="2743200"/>
            <a:ext cx="5327649" cy="3133233"/>
          </a:xfrm>
          <a:prstGeom prst="rect">
            <a:avLst/>
          </a:prstGeom>
        </p:spPr>
      </p:pic>
      <p:pic>
        <p:nvPicPr>
          <p:cNvPr id="2050" name="Picture 2" descr="Image result for halloween clip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Danish study</a:t>
            </a:r>
          </a:p>
          <a:p>
            <a:r>
              <a:rPr lang="en-US" sz="2800" dirty="0"/>
              <a:t>National cardiac arrest registry (n = 28,947)</a:t>
            </a:r>
          </a:p>
          <a:p>
            <a:r>
              <a:rPr lang="en-US" sz="2800" dirty="0"/>
              <a:t>Case-time-control design</a:t>
            </a:r>
          </a:p>
          <a:p>
            <a:r>
              <a:rPr lang="en-US" sz="2800" dirty="0"/>
              <a:t>Ibuprofen – cardiac arrest: OR = </a:t>
            </a:r>
            <a:r>
              <a:rPr lang="en-US" sz="2800" b="1" dirty="0"/>
              <a:t>1.31 (1.14-1.51)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639128"/>
            <a:ext cx="6248400" cy="3218872"/>
          </a:xfrm>
          <a:prstGeom prst="rect">
            <a:avLst/>
          </a:prstGeom>
        </p:spPr>
      </p:pic>
      <p:pic>
        <p:nvPicPr>
          <p:cNvPr id="6" name="Picture 2" descr="Image result for halloween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9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reliable is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reliable is a case-time-control design?</a:t>
            </a:r>
          </a:p>
          <a:p>
            <a:r>
              <a:rPr lang="en-US" sz="2400" dirty="0"/>
              <a:t>How reliable are observational studies in general?</a:t>
            </a:r>
          </a:p>
          <a:p>
            <a:endParaRPr lang="en-US" sz="2400" dirty="0"/>
          </a:p>
          <a:p>
            <a:r>
              <a:rPr lang="en-US" sz="2400" dirty="0"/>
              <a:t>What about </a:t>
            </a:r>
          </a:p>
          <a:p>
            <a:pPr lvl="1"/>
            <a:r>
              <a:rPr lang="en-US" sz="2000" dirty="0"/>
              <a:t>Confounding?</a:t>
            </a:r>
          </a:p>
          <a:p>
            <a:pPr lvl="1"/>
            <a:r>
              <a:rPr lang="en-US" sz="2000" dirty="0"/>
              <a:t>Measurement error?</a:t>
            </a:r>
          </a:p>
          <a:p>
            <a:pPr lvl="1"/>
            <a:r>
              <a:rPr lang="en-US" sz="2000" dirty="0"/>
              <a:t>Selection bias?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halloween clipart mon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1460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4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Measuring performance of observational study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8"/>
          <p:cNvSpPr txBox="1"/>
          <p:nvPr/>
        </p:nvSpPr>
        <p:spPr>
          <a:xfrm>
            <a:off x="172429" y="5105400"/>
            <a:ext cx="2342172" cy="1135369"/>
          </a:xfrm>
          <a:prstGeom prst="rect">
            <a:avLst/>
          </a:prstGeom>
          <a:noFill/>
        </p:spPr>
        <p:txBody>
          <a:bodyPr wrap="square" lIns="91433" tIns="45717" rIns="91433" bIns="45717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O</a:t>
            </a:r>
            <a:r>
              <a:rPr lang="en-US" sz="2000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BSERVATIONAL </a:t>
            </a:r>
          </a:p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M</a:t>
            </a:r>
            <a:r>
              <a:rPr lang="en-US" sz="2000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EDICAL</a:t>
            </a:r>
          </a:p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O</a:t>
            </a:r>
            <a:r>
              <a:rPr lang="en-US" sz="2000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UTCOMES</a:t>
            </a:r>
          </a:p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P</a:t>
            </a:r>
            <a:r>
              <a:rPr lang="en-US" sz="2000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ARTNERSHIP</a:t>
            </a:r>
          </a:p>
        </p:txBody>
      </p:sp>
      <p:pic>
        <p:nvPicPr>
          <p:cNvPr id="6" name="Picture 6" descr="normal_euad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431456"/>
            <a:ext cx="2351320" cy="75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2"/>
          <p:cNvSpPr/>
          <p:nvPr/>
        </p:nvSpPr>
        <p:spPr>
          <a:xfrm flipH="1">
            <a:off x="2184518" y="5265933"/>
            <a:ext cx="660166" cy="6361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6"/>
          <p:cNvSpPr/>
          <p:nvPr/>
        </p:nvSpPr>
        <p:spPr>
          <a:xfrm>
            <a:off x="2715793" y="5257800"/>
            <a:ext cx="5720198" cy="640085"/>
          </a:xfrm>
          <a:prstGeom prst="roundRect">
            <a:avLst>
              <a:gd name="adj" fmla="val 10861"/>
            </a:avLst>
          </a:prstGeom>
          <a:ln w="28575">
            <a:solidFill>
              <a:srgbClr val="FF0000"/>
            </a:solidFill>
          </a:ln>
          <a:effectLst>
            <a:outerShdw blurRad="1143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Original reason for developing the OMOP CDM!</a:t>
            </a:r>
          </a:p>
        </p:txBody>
      </p:sp>
      <p:pic>
        <p:nvPicPr>
          <p:cNvPr id="10" name="Picture 2" descr="Image result for halloween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Measuring performance of observational study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8"/>
          <p:cNvSpPr txBox="1"/>
          <p:nvPr/>
        </p:nvSpPr>
        <p:spPr>
          <a:xfrm>
            <a:off x="172429" y="5105400"/>
            <a:ext cx="2342172" cy="1135369"/>
          </a:xfrm>
          <a:prstGeom prst="rect">
            <a:avLst/>
          </a:prstGeom>
          <a:noFill/>
        </p:spPr>
        <p:txBody>
          <a:bodyPr wrap="square" lIns="91433" tIns="45717" rIns="91433" bIns="45717">
            <a:spAutoFit/>
          </a:bodyPr>
          <a:lstStyle/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O</a:t>
            </a:r>
            <a:r>
              <a:rPr lang="en-US" sz="2000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BSERVATIONAL </a:t>
            </a:r>
          </a:p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M</a:t>
            </a:r>
            <a:r>
              <a:rPr lang="en-US" sz="2000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EDICAL</a:t>
            </a:r>
          </a:p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O</a:t>
            </a:r>
            <a:r>
              <a:rPr lang="en-US" sz="2000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UTCOMES</a:t>
            </a:r>
          </a:p>
          <a:p>
            <a:pPr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P</a:t>
            </a:r>
            <a:r>
              <a:rPr lang="en-US" sz="2000" dirty="0">
                <a:solidFill>
                  <a:srgbClr val="28568A"/>
                </a:solidFill>
                <a:effectLst>
                  <a:outerShdw blurRad="127000" dist="76200" dir="2700000" algn="tl" rotWithShape="0">
                    <a:schemeClr val="tx1">
                      <a:lumMod val="65000"/>
                      <a:lumOff val="35000"/>
                      <a:alpha val="25000"/>
                    </a:schemeClr>
                  </a:outerShdw>
                </a:effectLst>
                <a:latin typeface="+mn-lt"/>
              </a:rPr>
              <a:t>ARTNERSHIP</a:t>
            </a:r>
          </a:p>
        </p:txBody>
      </p:sp>
      <p:pic>
        <p:nvPicPr>
          <p:cNvPr id="6" name="Picture 6" descr="normal_euad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431456"/>
            <a:ext cx="2351320" cy="75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04680"/>
              </p:ext>
            </p:extLst>
          </p:nvPr>
        </p:nvGraphicFramePr>
        <p:xfrm>
          <a:off x="148658" y="1591303"/>
          <a:ext cx="38339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78">
                  <a:extLst>
                    <a:ext uri="{9D8B030D-6E8A-4147-A177-3AD203B41FA5}">
                      <a16:colId xmlns:a16="http://schemas.microsoft.com/office/drawing/2014/main" xmlns="" val="732864862"/>
                    </a:ext>
                  </a:extLst>
                </a:gridCol>
                <a:gridCol w="1277978">
                  <a:extLst>
                    <a:ext uri="{9D8B030D-6E8A-4147-A177-3AD203B41FA5}">
                      <a16:colId xmlns:a16="http://schemas.microsoft.com/office/drawing/2014/main" xmlns="" val="803763766"/>
                    </a:ext>
                  </a:extLst>
                </a:gridCol>
                <a:gridCol w="1277978">
                  <a:extLst>
                    <a:ext uri="{9D8B030D-6E8A-4147-A177-3AD203B41FA5}">
                      <a16:colId xmlns:a16="http://schemas.microsoft.com/office/drawing/2014/main" xmlns="" val="158865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effect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119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566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33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2283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3111" y="1239765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Gold standard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3230" y="148655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3230" y="1757394"/>
            <a:ext cx="162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Case-control</a:t>
            </a:r>
          </a:p>
          <a:p>
            <a:r>
              <a:rPr lang="en-US" dirty="0"/>
              <a:t>Cohort method</a:t>
            </a:r>
          </a:p>
          <a:p>
            <a:r>
              <a:rPr lang="en-US" dirty="0"/>
              <a:t>…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2844683" y="4352551"/>
            <a:ext cx="1193916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1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4190999" y="4352551"/>
            <a:ext cx="1193916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992" y="45488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03277" y="3951981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Databases</a:t>
            </a:r>
          </a:p>
        </p:txBody>
      </p:sp>
      <p:pic>
        <p:nvPicPr>
          <p:cNvPr id="5122" name="Picture 2" descr="Image result for omop drug safety suppl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79023"/>
            <a:ext cx="1950791" cy="262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57" y="5166493"/>
            <a:ext cx="4114800" cy="1765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ounded Rectangle 6"/>
          <p:cNvSpPr/>
          <p:nvPr/>
        </p:nvSpPr>
        <p:spPr>
          <a:xfrm>
            <a:off x="2054801" y="3222430"/>
            <a:ext cx="5720198" cy="640085"/>
          </a:xfrm>
          <a:prstGeom prst="roundRect">
            <a:avLst>
              <a:gd name="adj" fmla="val 10861"/>
            </a:avLst>
          </a:prstGeom>
          <a:ln w="28575">
            <a:solidFill>
              <a:srgbClr val="FF0000"/>
            </a:solidFill>
          </a:ln>
          <a:effectLst>
            <a:outerShdw blurRad="1143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Are estimates in line with the true effect size?</a:t>
            </a:r>
          </a:p>
        </p:txBody>
      </p:sp>
      <p:pic>
        <p:nvPicPr>
          <p:cNvPr id="20" name="Picture 2" descr="Image result for halloween clip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5" grpId="0"/>
      <p:bldP spid="16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previous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Positive controls: </a:t>
            </a:r>
          </a:p>
          <a:p>
            <a:pPr lvl="1"/>
            <a:r>
              <a:rPr lang="en-US" sz="2000" dirty="0"/>
              <a:t>Effect size not known with certainty</a:t>
            </a:r>
          </a:p>
          <a:p>
            <a:pPr lvl="1"/>
            <a:r>
              <a:rPr lang="en-US" sz="2000" dirty="0"/>
              <a:t>Known to doctors</a:t>
            </a:r>
          </a:p>
          <a:p>
            <a:r>
              <a:rPr lang="en-US" sz="2400" dirty="0"/>
              <a:t>Methods:</a:t>
            </a:r>
          </a:p>
          <a:p>
            <a:pPr lvl="1"/>
            <a:r>
              <a:rPr lang="en-US" sz="2000" dirty="0"/>
              <a:t>Cohort method didn’t use survival model</a:t>
            </a:r>
          </a:p>
          <a:p>
            <a:pPr lvl="1"/>
            <a:r>
              <a:rPr lang="en-US" sz="2000" dirty="0"/>
              <a:t>Self-controlled cohort didn’t truncate to observation period</a:t>
            </a:r>
          </a:p>
          <a:p>
            <a:pPr lvl="1"/>
            <a:r>
              <a:rPr lang="en-US" sz="2000" dirty="0"/>
              <a:t>MSCCS applied shrinkage to drug of interest</a:t>
            </a:r>
          </a:p>
          <a:p>
            <a:pPr lvl="1"/>
            <a:r>
              <a:rPr lang="en-US" sz="2000" dirty="0"/>
              <a:t>…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OHDSI Methods Benchmark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541618"/>
            <a:ext cx="2133600" cy="365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fld id="{444583ED-F364-40B3-B25B-483B5033DFA3}" type="slidenum">
              <a:rPr lang="en-US" sz="1000" smtClean="0">
                <a:solidFill>
                  <a:schemeClr val="tx1"/>
                </a:solidFill>
              </a:rPr>
              <a:pPr/>
              <a:t>9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1173797"/>
            <a:ext cx="41148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Real negative controls (n = 200)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Pick 4 outcomes and 4 exposures of interest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Acute pancreatitis	Diclofenac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GI bleeding	Ciprofloxacin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Stroke		Metformin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IBD		Sertraline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Use LAERTES to identify potential negative controls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Use clinicaltrials.gov + ATC to find potential comparator exposures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Rank by prevalence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Manual review, up to 25 per outcome or exposure of interest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1150937"/>
            <a:ext cx="41148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Synthesized positive controls (n = 600)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Based on real negative controls (where true RR =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Fit predictive models for each outcome in exposed population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Sample simulated additional outcomes during exposure based on predicted probability until True RR = desired RR (1.5, 2, and 4)</a:t>
            </a:r>
          </a:p>
        </p:txBody>
      </p:sp>
      <p:pic>
        <p:nvPicPr>
          <p:cNvPr id="19" name="Picture 2" descr="Image result for hallowee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" y="-8616"/>
            <a:ext cx="1165412" cy="1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/>
          <p:cNvSpPr/>
          <p:nvPr/>
        </p:nvSpPr>
        <p:spPr>
          <a:xfrm>
            <a:off x="4414092" y="2063190"/>
            <a:ext cx="310308" cy="44684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265394"/>
              </p:ext>
            </p:extLst>
          </p:nvPr>
        </p:nvGraphicFramePr>
        <p:xfrm>
          <a:off x="381000" y="4191000"/>
          <a:ext cx="8225474" cy="29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171">
                  <a:extLst>
                    <a:ext uri="{9D8B030D-6E8A-4147-A177-3AD203B41FA5}">
                      <a16:colId xmlns:a16="http://schemas.microsoft.com/office/drawing/2014/main" xmlns="" val="1292608435"/>
                    </a:ext>
                  </a:extLst>
                </a:gridCol>
                <a:gridCol w="1366492">
                  <a:extLst>
                    <a:ext uri="{9D8B030D-6E8A-4147-A177-3AD203B41FA5}">
                      <a16:colId xmlns:a16="http://schemas.microsoft.com/office/drawing/2014/main" xmlns="" val="289767716"/>
                    </a:ext>
                  </a:extLst>
                </a:gridCol>
                <a:gridCol w="1273681">
                  <a:extLst>
                    <a:ext uri="{9D8B030D-6E8A-4147-A177-3AD203B41FA5}">
                      <a16:colId xmlns:a16="http://schemas.microsoft.com/office/drawing/2014/main" xmlns="" val="3795264098"/>
                    </a:ext>
                  </a:extLst>
                </a:gridCol>
                <a:gridCol w="2661664">
                  <a:extLst>
                    <a:ext uri="{9D8B030D-6E8A-4147-A177-3AD203B41FA5}">
                      <a16:colId xmlns:a16="http://schemas.microsoft.com/office/drawing/2014/main" xmlns="" val="937187257"/>
                    </a:ext>
                  </a:extLst>
                </a:gridCol>
                <a:gridCol w="1570466">
                  <a:extLst>
                    <a:ext uri="{9D8B030D-6E8A-4147-A177-3AD203B41FA5}">
                      <a16:colId xmlns:a16="http://schemas.microsoft.com/office/drawing/2014/main" xmlns="" val="911503340"/>
                    </a:ext>
                  </a:extLst>
                </a:gridCol>
              </a:tblGrid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Target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Comparator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Nesting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Outcome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True effect size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84483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31518407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pancreatitis, RR=1.5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1.5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90662075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pancreatitis, RR=2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1743125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Eszopiclone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Triazolam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Insomnia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Acute pancreatitis, RR=4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8118805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76912848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abuse, RR=1.5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2459852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abuse, RR=2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2830610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Azithromycin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Otitis media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Alcohol abuse, RR=4</a:t>
                      </a:r>
                      <a:endParaRPr lang="en-US" sz="18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60717913"/>
                  </a:ext>
                </a:extLst>
              </a:tr>
              <a:tr h="28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2642" marR="22642" marT="22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02838328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381000" y="5916143"/>
            <a:ext cx="8225474" cy="927208"/>
          </a:xfrm>
          <a:prstGeom prst="rect">
            <a:avLst/>
          </a:prstGeom>
          <a:gradFill flip="none" rotWithShape="1">
            <a:gsLst>
              <a:gs pos="35400">
                <a:schemeClr val="bg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/>
          <p:cNvSpPr/>
          <p:nvPr/>
        </p:nvSpPr>
        <p:spPr>
          <a:xfrm rot="5400000">
            <a:off x="6779045" y="3759555"/>
            <a:ext cx="310308" cy="44684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/>
          <p:cNvSpPr/>
          <p:nvPr/>
        </p:nvSpPr>
        <p:spPr>
          <a:xfrm rot="5400000">
            <a:off x="1978445" y="3754377"/>
            <a:ext cx="310308" cy="44684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828</Words>
  <Application>Microsoft Macintosh PowerPoint</Application>
  <PresentationFormat>全屏显示(4:3)</PresentationFormat>
  <Paragraphs>308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Method evaluation</vt:lpstr>
      <vt:lpstr>Disclaimer</vt:lpstr>
      <vt:lpstr>Horrible news!</vt:lpstr>
      <vt:lpstr>Evidence</vt:lpstr>
      <vt:lpstr>How reliable is this?</vt:lpstr>
      <vt:lpstr>Measuring performance of observational study designs</vt:lpstr>
      <vt:lpstr>Measuring performance of observational study designs</vt:lpstr>
      <vt:lpstr>Issues with previous experiments</vt:lpstr>
      <vt:lpstr>OHDSI Methods Benchmark</vt:lpstr>
      <vt:lpstr>OHDSI Methods Benchmark</vt:lpstr>
      <vt:lpstr>OHDSI Methods Benchmark</vt:lpstr>
      <vt:lpstr>OHDSI Methods Library</vt:lpstr>
      <vt:lpstr>Databases</vt:lpstr>
      <vt:lpstr>Metrics</vt:lpstr>
      <vt:lpstr>Results!</vt:lpstr>
      <vt:lpstr>Overall conclusions</vt:lpstr>
      <vt:lpstr>Evidence</vt:lpstr>
      <vt:lpstr>Does Ibuprofen cause heart attacks?</vt:lpstr>
      <vt:lpstr>Questions?</vt:lpstr>
    </vt:vector>
  </TitlesOfParts>
  <Company>Johnson &amp; Johnson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Microsoft Office 用户</cp:lastModifiedBy>
  <cp:revision>432</cp:revision>
  <dcterms:created xsi:type="dcterms:W3CDTF">2013-12-30T14:14:20Z</dcterms:created>
  <dcterms:modified xsi:type="dcterms:W3CDTF">2018-03-22T12:22:56Z</dcterms:modified>
</cp:coreProperties>
</file>