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2" r:id="rId4"/>
    <p:sldId id="258" r:id="rId5"/>
    <p:sldId id="264" r:id="rId6"/>
    <p:sldId id="265" r:id="rId7"/>
    <p:sldId id="257"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7F0D4-4A00-4C0A-899E-8A6BF9912FBE}" type="datetimeFigureOut">
              <a:rPr lang="zh-CN" altLang="en-US" smtClean="0"/>
              <a:t>2021/9/23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FB13B-F4ED-45B0-8960-D86E35229660}" type="slidenum">
              <a:rPr lang="zh-CN" altLang="en-US" smtClean="0"/>
              <a:t>‹#›</a:t>
            </a:fld>
            <a:endParaRPr lang="zh-CN" altLang="en-US"/>
          </a:p>
        </p:txBody>
      </p:sp>
    </p:spTree>
    <p:extLst>
      <p:ext uri="{BB962C8B-B14F-4D97-AF65-F5344CB8AC3E}">
        <p14:creationId xmlns:p14="http://schemas.microsoft.com/office/powerpoint/2010/main" val="199575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经络成像系统</a:t>
            </a:r>
            <a:r>
              <a:rPr lang="en-US" altLang="zh-CN" dirty="0" err="1"/>
              <a:t>Acugraph</a:t>
            </a:r>
            <a:r>
              <a:rPr lang="zh-CN" altLang="en-US" dirty="0"/>
              <a:t>的 原理为皮肤电阻测定法可测得穴位处 导电率高于周边皮肤，即电阻值低于周 边</a:t>
            </a:r>
          </a:p>
        </p:txBody>
      </p:sp>
      <p:sp>
        <p:nvSpPr>
          <p:cNvPr id="4" name="灯片编号占位符 3"/>
          <p:cNvSpPr>
            <a:spLocks noGrp="1"/>
          </p:cNvSpPr>
          <p:nvPr>
            <p:ph type="sldNum" sz="quarter" idx="5"/>
          </p:nvPr>
        </p:nvSpPr>
        <p:spPr/>
        <p:txBody>
          <a:bodyPr/>
          <a:lstStyle/>
          <a:p>
            <a:fld id="{E52FB13B-F4ED-45B0-8960-D86E35229660}" type="slidenum">
              <a:rPr lang="zh-CN" altLang="en-US" smtClean="0"/>
              <a:t>4</a:t>
            </a:fld>
            <a:endParaRPr lang="zh-CN" altLang="en-US"/>
          </a:p>
        </p:txBody>
      </p:sp>
    </p:spTree>
    <p:extLst>
      <p:ext uri="{BB962C8B-B14F-4D97-AF65-F5344CB8AC3E}">
        <p14:creationId xmlns:p14="http://schemas.microsoft.com/office/powerpoint/2010/main" val="1336136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燃烧装置（国家实用新型专利申请受理号：</a:t>
            </a:r>
            <a:r>
              <a:rPr lang="en-US" altLang="zh-CN" dirty="0">
                <a:effectLst/>
                <a:latin typeface="Arial" panose="020B0604020202020204" pitchFamily="34" charset="0"/>
              </a:rPr>
              <a:t>201921779133.8</a:t>
            </a:r>
            <a:r>
              <a:rPr lang="zh-CN" altLang="en-US" dirty="0">
                <a:effectLst/>
                <a:latin typeface="Arial" panose="020B0604020202020204" pitchFamily="34" charset="0"/>
              </a:rPr>
              <a:t>）包括</a:t>
            </a:r>
            <a:br>
              <a:rPr lang="zh-CN" altLang="en-US" dirty="0"/>
            </a:br>
            <a:r>
              <a:rPr lang="zh-CN" altLang="en-US" dirty="0">
                <a:effectLst/>
                <a:latin typeface="Arial" panose="020B0604020202020204" pitchFamily="34" charset="0"/>
              </a:rPr>
              <a:t>与推进机构连接的固定孔、艾条燃烧的燃烧室、排烟通道、温度距离传</a:t>
            </a:r>
            <a:br>
              <a:rPr lang="zh-CN" altLang="en-US" dirty="0"/>
            </a:br>
            <a:r>
              <a:rPr lang="zh-CN" altLang="en-US" dirty="0">
                <a:effectLst/>
                <a:latin typeface="Arial" panose="020B0604020202020204" pitchFamily="34" charset="0"/>
              </a:rPr>
              <a:t>感器（图 </a:t>
            </a:r>
            <a:r>
              <a:rPr lang="en-US" altLang="zh-CN" dirty="0">
                <a:effectLst/>
                <a:latin typeface="Arial" panose="020B0604020202020204" pitchFamily="34" charset="0"/>
              </a:rPr>
              <a:t>2</a:t>
            </a:r>
            <a:r>
              <a:rPr lang="zh-CN" altLang="en-US" dirty="0">
                <a:effectLst/>
                <a:latin typeface="Arial" panose="020B0604020202020204" pitchFamily="34" charset="0"/>
              </a:rPr>
              <a:t>）。燃烧装置由外腔与内腔两部分构成，外腔用于固定温度</a:t>
            </a:r>
            <a:br>
              <a:rPr lang="zh-CN" altLang="en-US" dirty="0"/>
            </a:br>
            <a:r>
              <a:rPr lang="zh-CN" altLang="en-US" dirty="0">
                <a:effectLst/>
                <a:latin typeface="Arial" panose="020B0604020202020204" pitchFamily="34" charset="0"/>
              </a:rPr>
              <a:t>距离传感器（温度距离传感器是温控系统中的温度反馈装置），内腔用</a:t>
            </a:r>
            <a:br>
              <a:rPr lang="zh-CN" altLang="en-US" dirty="0"/>
            </a:br>
            <a:r>
              <a:rPr lang="zh-CN" altLang="en-US" dirty="0">
                <a:effectLst/>
                <a:latin typeface="Arial" panose="020B0604020202020204" pitchFamily="34" charset="0"/>
              </a:rPr>
              <a:t>于隔绝高温。燃烧装置被安装在推进机构的末端，燃烧需要的氧气由通</a:t>
            </a:r>
            <a:br>
              <a:rPr lang="zh-CN" altLang="en-US" dirty="0"/>
            </a:br>
            <a:r>
              <a:rPr lang="zh-CN" altLang="en-US" dirty="0">
                <a:effectLst/>
                <a:latin typeface="Arial" panose="020B0604020202020204" pitchFamily="34" charset="0"/>
              </a:rPr>
              <a:t>气孔进入，产生的烟雾可通过排烟通道被抽至烟雾处理装置净化处理。</a:t>
            </a:r>
            <a:br>
              <a:rPr lang="zh-CN" altLang="en-US" dirty="0"/>
            </a:br>
            <a:r>
              <a:rPr lang="zh-CN" altLang="en-US" dirty="0">
                <a:effectLst/>
                <a:latin typeface="Arial" panose="020B0604020202020204" pitchFamily="34" charset="0"/>
              </a:rPr>
              <a:t>温度距离传感器还可以采集治疗时施灸点表面的温度和施灸距离数据</a:t>
            </a:r>
            <a:endParaRPr lang="zh-CN" altLang="en-US" dirty="0"/>
          </a:p>
        </p:txBody>
      </p:sp>
      <p:sp>
        <p:nvSpPr>
          <p:cNvPr id="4" name="灯片编号占位符 3"/>
          <p:cNvSpPr>
            <a:spLocks noGrp="1"/>
          </p:cNvSpPr>
          <p:nvPr>
            <p:ph type="sldNum" sz="quarter" idx="5"/>
          </p:nvPr>
        </p:nvSpPr>
        <p:spPr/>
        <p:txBody>
          <a:bodyPr/>
          <a:lstStyle/>
          <a:p>
            <a:fld id="{E52FB13B-F4ED-45B0-8960-D86E35229660}" type="slidenum">
              <a:rPr lang="zh-CN" altLang="en-US" smtClean="0"/>
              <a:t>8</a:t>
            </a:fld>
            <a:endParaRPr lang="zh-CN" altLang="en-US"/>
          </a:p>
        </p:txBody>
      </p:sp>
    </p:spTree>
    <p:extLst>
      <p:ext uri="{BB962C8B-B14F-4D97-AF65-F5344CB8AC3E}">
        <p14:creationId xmlns:p14="http://schemas.microsoft.com/office/powerpoint/2010/main" val="310545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49981-C304-46F2-9D94-9D6D571920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8F3DB1-06DA-4521-B0BC-9FF750F55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8B49D93-4905-45EF-9C2D-1AC6BC6542DD}"/>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8E1B6091-32A1-4B97-B8B7-47F446D363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CE7381-175B-498B-A17A-70C96D7403D7}"/>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386723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F892F-8490-43AD-8158-25900E680E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F82EB1A-7FD4-4736-AF55-FED532D0F3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7DF77A-4632-419C-BE53-5551D32E4F49}"/>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637BF3EE-845A-4FC1-B8DA-E5C917BA36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76A75-7A11-46E7-85EF-477BEC1137D9}"/>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116799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227E45-B92E-4323-967F-885A7FF61F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21660F-B170-4C78-95DC-10D0761CB7E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BE4DF0-0AD6-4221-A1DE-68D398D67A78}"/>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6141E99B-5191-45B1-A310-DA58E262B6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9E5E8F-68D6-4596-B9CE-70C8C27FBDA1}"/>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21684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9C35F-F12C-46BB-A93B-01418384C4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74DA49-7521-44C7-B668-C4165ABBEF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7A1A9D-1CF9-4862-BBE9-3A1C42D48CF3}"/>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CE0A5303-342C-40AB-98E4-9F16752E51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70BF66-64B1-422D-9BEE-E9E56CF9C8D5}"/>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357745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59A5F-54E4-40A4-8139-992ACA7B4D6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6F83FF-1752-4BA4-A523-4E8AD1724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674691-8C31-4B80-AFB7-A158E74EF939}"/>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BD47C530-576D-4E96-ACF9-4DDAF8912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1F41F7-28EC-46EA-99F9-52268192098A}"/>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53532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76AA3-A7AA-4BAA-949D-52DBA372B3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91E77F-9F81-4118-9825-56F05F5549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3A7095-4C3E-48FB-8BDA-100EC3E82C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1AA68C-9AB7-4D75-9353-41B3B4723BCE}"/>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6" name="页脚占位符 5">
            <a:extLst>
              <a:ext uri="{FF2B5EF4-FFF2-40B4-BE49-F238E27FC236}">
                <a16:creationId xmlns:a16="http://schemas.microsoft.com/office/drawing/2014/main" id="{6FD00C81-665D-4463-93B5-FC804D3F55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930F16-AEDC-4ACC-A62A-15B58F1FCB5F}"/>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367185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02120-C71D-4449-A22F-3E504F9CB1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0BD57B-6ADF-49D1-9C0A-D1A2CBD579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7CDEEFD-6BAD-4DD1-A60B-4F2DD06347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1FBFB0-4EEF-4B12-BB7D-55649883C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3E685F-198E-4114-A407-B65E8616EC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2D9F144-5126-4CEF-BEB2-B16CCE24AF50}"/>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8" name="页脚占位符 7">
            <a:extLst>
              <a:ext uri="{FF2B5EF4-FFF2-40B4-BE49-F238E27FC236}">
                <a16:creationId xmlns:a16="http://schemas.microsoft.com/office/drawing/2014/main" id="{62915C18-50ED-4A81-BACA-04FC12383F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C5C561-4453-4E19-BA8D-BE314CE9A6AF}"/>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96433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ED8F3-6394-4396-A754-FBAB0CD571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6ED5F0B-79D4-4223-86B8-547A7AEE6516}"/>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4" name="页脚占位符 3">
            <a:extLst>
              <a:ext uri="{FF2B5EF4-FFF2-40B4-BE49-F238E27FC236}">
                <a16:creationId xmlns:a16="http://schemas.microsoft.com/office/drawing/2014/main" id="{5FFE9FCC-C2F3-41E7-8AAE-59B117D3F2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E569BA-7A8E-4DF4-9229-D9556A399DA4}"/>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194269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8FBE9A-9996-4A47-A589-056845DE1D2F}"/>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3" name="页脚占位符 2">
            <a:extLst>
              <a:ext uri="{FF2B5EF4-FFF2-40B4-BE49-F238E27FC236}">
                <a16:creationId xmlns:a16="http://schemas.microsoft.com/office/drawing/2014/main" id="{3AC49663-25E8-4261-9CA7-6C11447090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0C438B-5CDA-41AE-B3F6-E7767F59A82E}"/>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298508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B2CF1-4584-46F3-8A8C-315A4BFDF3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3AEC879-8B67-404E-B4D3-2FD8CBE4B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D0B995-A456-4510-A369-8167D8A4D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CEAE12-3E58-4F96-A42C-AE098C9D9869}"/>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6" name="页脚占位符 5">
            <a:extLst>
              <a:ext uri="{FF2B5EF4-FFF2-40B4-BE49-F238E27FC236}">
                <a16:creationId xmlns:a16="http://schemas.microsoft.com/office/drawing/2014/main" id="{52CA2741-3FC0-4FF3-AF8B-A01651C08F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D5419C-7369-469B-934E-E79FB5CB9A5C}"/>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35207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FB151-2401-406D-AF91-F216D030B4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5461AB-0809-4621-838D-8D420CFED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A47A4C-B380-43BE-8F27-9E646DF96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D24C47-5C31-4244-9EE7-ECAA94BBC9BB}"/>
              </a:ext>
            </a:extLst>
          </p:cNvPr>
          <p:cNvSpPr>
            <a:spLocks noGrp="1"/>
          </p:cNvSpPr>
          <p:nvPr>
            <p:ph type="dt" sz="half" idx="10"/>
          </p:nvPr>
        </p:nvSpPr>
        <p:spPr/>
        <p:txBody>
          <a:bodyPr/>
          <a:lstStyle/>
          <a:p>
            <a:fld id="{81510298-EF4D-4A6E-BB80-83ACE811D317}" type="datetimeFigureOut">
              <a:rPr lang="zh-CN" altLang="en-US" smtClean="0"/>
              <a:t>2021/9/23</a:t>
            </a:fld>
            <a:endParaRPr lang="zh-CN" altLang="en-US"/>
          </a:p>
        </p:txBody>
      </p:sp>
      <p:sp>
        <p:nvSpPr>
          <p:cNvPr id="6" name="页脚占位符 5">
            <a:extLst>
              <a:ext uri="{FF2B5EF4-FFF2-40B4-BE49-F238E27FC236}">
                <a16:creationId xmlns:a16="http://schemas.microsoft.com/office/drawing/2014/main" id="{52C04517-7ECD-40AF-95C3-0AC44CFDA7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582B33-C94D-4117-86C5-5B36E5E3ABA6}"/>
              </a:ext>
            </a:extLst>
          </p:cNvPr>
          <p:cNvSpPr>
            <a:spLocks noGrp="1"/>
          </p:cNvSpPr>
          <p:nvPr>
            <p:ph type="sldNum" sz="quarter" idx="12"/>
          </p:nvPr>
        </p:nvSpPr>
        <p:spPr/>
        <p:txBody>
          <a:body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23747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2907CF-ABB0-4CCE-B3FC-63E67D4BF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7932E14-0724-4FB9-AC0F-6BA1023DB2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F82293-345E-47AE-8E61-CE7C63EB8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10298-EF4D-4A6E-BB80-83ACE811D317}" type="datetimeFigureOut">
              <a:rPr lang="zh-CN" altLang="en-US" smtClean="0"/>
              <a:t>2021/9/23</a:t>
            </a:fld>
            <a:endParaRPr lang="zh-CN" altLang="en-US"/>
          </a:p>
        </p:txBody>
      </p:sp>
      <p:sp>
        <p:nvSpPr>
          <p:cNvPr id="5" name="页脚占位符 4">
            <a:extLst>
              <a:ext uri="{FF2B5EF4-FFF2-40B4-BE49-F238E27FC236}">
                <a16:creationId xmlns:a16="http://schemas.microsoft.com/office/drawing/2014/main" id="{1F342F79-274A-4AFD-B2D3-469B00D8C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C6CFD2-BEBD-49FC-9858-FDF9FF129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3E0FC-E8C9-4835-ADEE-8790FE72359D}" type="slidenum">
              <a:rPr lang="zh-CN" altLang="en-US" smtClean="0"/>
              <a:t>‹#›</a:t>
            </a:fld>
            <a:endParaRPr lang="zh-CN" altLang="en-US"/>
          </a:p>
        </p:txBody>
      </p:sp>
    </p:spTree>
    <p:extLst>
      <p:ext uri="{BB962C8B-B14F-4D97-AF65-F5344CB8AC3E}">
        <p14:creationId xmlns:p14="http://schemas.microsoft.com/office/powerpoint/2010/main" val="264182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FDB5A-B515-4CAE-BB7D-796E9CCCD192}"/>
              </a:ext>
            </a:extLst>
          </p:cNvPr>
          <p:cNvSpPr>
            <a:spLocks noGrp="1"/>
          </p:cNvSpPr>
          <p:nvPr>
            <p:ph type="ctrTitle"/>
          </p:nvPr>
        </p:nvSpPr>
        <p:spPr/>
        <p:txBody>
          <a:bodyPr/>
          <a:lstStyle/>
          <a:p>
            <a:r>
              <a:rPr lang="zh-CN" altLang="en-US" dirty="0"/>
              <a:t>艾灸机器人</a:t>
            </a:r>
          </a:p>
        </p:txBody>
      </p:sp>
      <p:sp>
        <p:nvSpPr>
          <p:cNvPr id="3" name="副标题 2">
            <a:extLst>
              <a:ext uri="{FF2B5EF4-FFF2-40B4-BE49-F238E27FC236}">
                <a16:creationId xmlns:a16="http://schemas.microsoft.com/office/drawing/2014/main" id="{8081B77F-8AAC-443D-869F-D2FAAC479DF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9489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E415D-7E18-4FF5-8DEF-CE20E99F6EC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9FFC2F-9174-4F92-AAE3-BDF8988834E3}"/>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92E8C12D-69CD-4666-90EC-0E47A5732E34}"/>
              </a:ext>
            </a:extLst>
          </p:cNvPr>
          <p:cNvPicPr>
            <a:picLocks noChangeAspect="1"/>
          </p:cNvPicPr>
          <p:nvPr/>
        </p:nvPicPr>
        <p:blipFill>
          <a:blip r:embed="rId2"/>
          <a:stretch>
            <a:fillRect/>
          </a:stretch>
        </p:blipFill>
        <p:spPr>
          <a:xfrm>
            <a:off x="1012166" y="125572"/>
            <a:ext cx="7876614" cy="5800775"/>
          </a:xfrm>
          <a:prstGeom prst="rect">
            <a:avLst/>
          </a:prstGeom>
        </p:spPr>
      </p:pic>
    </p:spTree>
    <p:extLst>
      <p:ext uri="{BB962C8B-B14F-4D97-AF65-F5344CB8AC3E}">
        <p14:creationId xmlns:p14="http://schemas.microsoft.com/office/powerpoint/2010/main" val="325577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5D577-6745-4FDC-9C7A-0C016A83A847}"/>
              </a:ext>
            </a:extLst>
          </p:cNvPr>
          <p:cNvSpPr>
            <a:spLocks noGrp="1"/>
          </p:cNvSpPr>
          <p:nvPr>
            <p:ph type="title"/>
          </p:nvPr>
        </p:nvSpPr>
        <p:spPr/>
        <p:txBody>
          <a:bodyPr/>
          <a:lstStyle/>
          <a:p>
            <a:r>
              <a:rPr lang="zh-CN" altLang="en-US" dirty="0"/>
              <a:t>特点</a:t>
            </a:r>
          </a:p>
        </p:txBody>
      </p:sp>
      <p:sp>
        <p:nvSpPr>
          <p:cNvPr id="3" name="内容占位符 2">
            <a:extLst>
              <a:ext uri="{FF2B5EF4-FFF2-40B4-BE49-F238E27FC236}">
                <a16:creationId xmlns:a16="http://schemas.microsoft.com/office/drawing/2014/main" id="{325ED182-1C0D-43B6-A513-D801EDA6840F}"/>
              </a:ext>
            </a:extLst>
          </p:cNvPr>
          <p:cNvSpPr>
            <a:spLocks noGrp="1"/>
          </p:cNvSpPr>
          <p:nvPr>
            <p:ph idx="1"/>
          </p:nvPr>
        </p:nvSpPr>
        <p:spPr/>
        <p:txBody>
          <a:bodyPr>
            <a:normAutofit fontScale="77500" lnSpcReduction="20000"/>
          </a:bodyPr>
          <a:lstStyle/>
          <a:p>
            <a:r>
              <a:rPr lang="zh-CN" altLang="en-US" dirty="0"/>
              <a:t>外观要多款  高大上套路  无菌？磨砂材质</a:t>
            </a:r>
            <a:endParaRPr lang="en-US" altLang="zh-CN" dirty="0"/>
          </a:p>
          <a:p>
            <a:endParaRPr lang="en-US" altLang="zh-CN" dirty="0"/>
          </a:p>
          <a:p>
            <a:r>
              <a:rPr lang="zh-CN" altLang="en-US" dirty="0"/>
              <a:t>终端数据要能上报 自检 闲置情况 不同供应商各部件的损耗</a:t>
            </a:r>
            <a:endParaRPr lang="en-US" altLang="zh-CN" dirty="0"/>
          </a:p>
          <a:p>
            <a:endParaRPr lang="en-US" altLang="zh-CN" dirty="0"/>
          </a:p>
          <a:p>
            <a:r>
              <a:rPr lang="zh-CN" altLang="en-US" dirty="0"/>
              <a:t>采集过程图像视频数据 建立更好的自动化穴位定位模型</a:t>
            </a:r>
            <a:endParaRPr lang="en-US" altLang="zh-CN" dirty="0"/>
          </a:p>
          <a:p>
            <a:endParaRPr lang="en-US" altLang="zh-CN" dirty="0"/>
          </a:p>
          <a:p>
            <a:r>
              <a:rPr lang="zh-CN" altLang="en-US" dirty="0"/>
              <a:t>由于是半自助场景，考虑部分音乐放松疗法的辅助</a:t>
            </a:r>
            <a:r>
              <a:rPr lang="en-US" altLang="zh-CN" dirty="0"/>
              <a:t>/</a:t>
            </a:r>
            <a:r>
              <a:rPr lang="zh-CN" altLang="en-US" dirty="0"/>
              <a:t>点缀</a:t>
            </a:r>
            <a:endParaRPr lang="en-US" altLang="zh-CN" dirty="0"/>
          </a:p>
          <a:p>
            <a:endParaRPr lang="en-US" altLang="zh-CN" dirty="0"/>
          </a:p>
          <a:p>
            <a:r>
              <a:rPr lang="zh-CN" altLang="en-US" dirty="0"/>
              <a:t>艾灸盒与机器的绑定 与负责人的激励绑定</a:t>
            </a:r>
            <a:endParaRPr lang="en-US" altLang="zh-CN" dirty="0"/>
          </a:p>
          <a:p>
            <a:endParaRPr lang="en-US" altLang="zh-CN" dirty="0"/>
          </a:p>
          <a:p>
            <a:r>
              <a:rPr lang="zh-CN" altLang="en-US" dirty="0"/>
              <a:t>用户可通过扫码以后手机控制温度、速度等体验</a:t>
            </a:r>
            <a:endParaRPr lang="en-US" altLang="zh-CN" dirty="0"/>
          </a:p>
          <a:p>
            <a:r>
              <a:rPr lang="zh-CN" altLang="en-US" dirty="0"/>
              <a:t>模块化设计时为以后延伸到家用留好扣子</a:t>
            </a:r>
            <a:endParaRPr lang="en-US" altLang="zh-CN" dirty="0"/>
          </a:p>
        </p:txBody>
      </p:sp>
    </p:spTree>
    <p:extLst>
      <p:ext uri="{BB962C8B-B14F-4D97-AF65-F5344CB8AC3E}">
        <p14:creationId xmlns:p14="http://schemas.microsoft.com/office/powerpoint/2010/main" val="55540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D331F-15BF-4E07-8AA4-C6D72BDC70DB}"/>
              </a:ext>
            </a:extLst>
          </p:cNvPr>
          <p:cNvSpPr>
            <a:spLocks noGrp="1"/>
          </p:cNvSpPr>
          <p:nvPr>
            <p:ph type="title"/>
          </p:nvPr>
        </p:nvSpPr>
        <p:spPr/>
        <p:txBody>
          <a:bodyPr/>
          <a:lstStyle/>
          <a:p>
            <a:r>
              <a:rPr lang="zh-CN" altLang="en-US" dirty="0"/>
              <a:t>定位思路</a:t>
            </a:r>
          </a:p>
        </p:txBody>
      </p:sp>
      <p:sp>
        <p:nvSpPr>
          <p:cNvPr id="3" name="内容占位符 2">
            <a:extLst>
              <a:ext uri="{FF2B5EF4-FFF2-40B4-BE49-F238E27FC236}">
                <a16:creationId xmlns:a16="http://schemas.microsoft.com/office/drawing/2014/main" id="{D3A29C5D-4DC2-4AEC-A1EC-636A197C8B0A}"/>
              </a:ext>
            </a:extLst>
          </p:cNvPr>
          <p:cNvSpPr>
            <a:spLocks noGrp="1"/>
          </p:cNvSpPr>
          <p:nvPr>
            <p:ph idx="1"/>
          </p:nvPr>
        </p:nvSpPr>
        <p:spPr/>
        <p:txBody>
          <a:bodyPr/>
          <a:lstStyle/>
          <a:p>
            <a:r>
              <a:rPr lang="zh-CN" altLang="en-US" dirty="0">
                <a:effectLst/>
                <a:latin typeface="Times New Roman" panose="02020603050405020304" pitchFamily="18" charset="0"/>
              </a:rPr>
              <a:t>体表解剖标志定位法：根据人体表面具有一定特征的部位作为标志，而定取穴位的方法，分为固定标志法和活动标志法两种。</a:t>
            </a:r>
            <a:endParaRPr lang="en-US" altLang="zh-CN" dirty="0">
              <a:effectLst/>
              <a:latin typeface="Times New Roman" panose="02020603050405020304" pitchFamily="18" charset="0"/>
            </a:endParaRPr>
          </a:p>
          <a:p>
            <a:r>
              <a:rPr lang="zh-CN" altLang="en-US" dirty="0">
                <a:effectLst/>
                <a:latin typeface="Times New Roman" panose="02020603050405020304" pitchFamily="18" charset="0"/>
              </a:rPr>
              <a:t>骨度折量定位法以骨节为主要标志测量全身各部的长度和宽度，并依其比例折算尺寸作为定穴的标准方法。</a:t>
            </a:r>
            <a:endParaRPr lang="en-US" altLang="zh-CN" dirty="0">
              <a:effectLst/>
              <a:latin typeface="Times New Roman" panose="02020603050405020304" pitchFamily="18" charset="0"/>
            </a:endParaRPr>
          </a:p>
          <a:p>
            <a:r>
              <a:rPr lang="zh-CN" altLang="en-US" dirty="0">
                <a:effectLst/>
                <a:latin typeface="Times New Roman" panose="02020603050405020304" pitchFamily="18" charset="0"/>
              </a:rPr>
              <a:t>指寸定位法是以手指的宽度为标准，作为取穴的尺寸</a:t>
            </a:r>
            <a:endParaRPr lang="zh-CN" altLang="en-US" dirty="0"/>
          </a:p>
        </p:txBody>
      </p:sp>
    </p:spTree>
    <p:extLst>
      <p:ext uri="{BB962C8B-B14F-4D97-AF65-F5344CB8AC3E}">
        <p14:creationId xmlns:p14="http://schemas.microsoft.com/office/powerpoint/2010/main" val="31474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8C50C-45FB-45DB-8FC4-77672FB98633}"/>
              </a:ext>
            </a:extLst>
          </p:cNvPr>
          <p:cNvSpPr>
            <a:spLocks noGrp="1"/>
          </p:cNvSpPr>
          <p:nvPr>
            <p:ph type="title"/>
          </p:nvPr>
        </p:nvSpPr>
        <p:spPr/>
        <p:txBody>
          <a:bodyPr/>
          <a:lstStyle/>
          <a:p>
            <a:r>
              <a:rPr lang="zh-CN" altLang="en-US" dirty="0"/>
              <a:t>穴位定位</a:t>
            </a:r>
          </a:p>
        </p:txBody>
      </p:sp>
      <p:sp>
        <p:nvSpPr>
          <p:cNvPr id="3" name="内容占位符 2">
            <a:extLst>
              <a:ext uri="{FF2B5EF4-FFF2-40B4-BE49-F238E27FC236}">
                <a16:creationId xmlns:a16="http://schemas.microsoft.com/office/drawing/2014/main" id="{982BF7A7-E296-4312-B804-3A9FA9EDEFCC}"/>
              </a:ext>
            </a:extLst>
          </p:cNvPr>
          <p:cNvSpPr>
            <a:spLocks noGrp="1"/>
          </p:cNvSpPr>
          <p:nvPr>
            <p:ph idx="1"/>
          </p:nvPr>
        </p:nvSpPr>
        <p:spPr/>
        <p:txBody>
          <a:bodyPr>
            <a:normAutofit lnSpcReduction="10000"/>
          </a:bodyPr>
          <a:lstStyle/>
          <a:p>
            <a:r>
              <a:rPr lang="zh-CN" altLang="en-US" dirty="0"/>
              <a:t>机械臂为主从模式</a:t>
            </a:r>
            <a:r>
              <a:rPr lang="en-US" altLang="zh-CN" dirty="0"/>
              <a:t>+</a:t>
            </a:r>
            <a:r>
              <a:rPr lang="zh-CN" altLang="en-US" dirty="0"/>
              <a:t>人工定位</a:t>
            </a:r>
            <a:endParaRPr lang="en-US" altLang="zh-CN" dirty="0"/>
          </a:p>
          <a:p>
            <a:r>
              <a:rPr lang="zh-CN" altLang="en-US" dirty="0"/>
              <a:t>机械臂为自主模式</a:t>
            </a:r>
            <a:r>
              <a:rPr lang="en-US" altLang="zh-CN" dirty="0"/>
              <a:t>+</a:t>
            </a:r>
            <a:r>
              <a:rPr lang="zh-CN" altLang="en-US" dirty="0"/>
              <a:t>辅助定位</a:t>
            </a:r>
            <a:endParaRPr lang="en-US" altLang="zh-CN" dirty="0"/>
          </a:p>
          <a:p>
            <a:pPr lvl="1"/>
            <a:r>
              <a:rPr lang="zh-CN" altLang="en-US" dirty="0"/>
              <a:t>带标记物的标准化床</a:t>
            </a:r>
            <a:endParaRPr lang="en-US" altLang="zh-CN" dirty="0"/>
          </a:p>
          <a:p>
            <a:pPr lvl="1"/>
            <a:r>
              <a:rPr lang="zh-CN" altLang="en-US" dirty="0"/>
              <a:t>非标床</a:t>
            </a:r>
            <a:r>
              <a:rPr lang="en-US" altLang="zh-CN" dirty="0"/>
              <a:t>+</a:t>
            </a:r>
            <a:r>
              <a:rPr lang="zh-CN" altLang="en-US" dirty="0"/>
              <a:t>标记物在床上</a:t>
            </a:r>
            <a:endParaRPr lang="en-US" altLang="zh-CN" dirty="0"/>
          </a:p>
          <a:p>
            <a:pPr lvl="1"/>
            <a:r>
              <a:rPr lang="zh-CN" altLang="en-US" dirty="0"/>
              <a:t>非标床</a:t>
            </a:r>
            <a:r>
              <a:rPr lang="en-US" altLang="zh-CN" dirty="0"/>
              <a:t>+</a:t>
            </a:r>
            <a:r>
              <a:rPr lang="zh-CN" altLang="en-US" dirty="0"/>
              <a:t>标记物在患者特定服装上 穴位标记  建立空间坐标</a:t>
            </a:r>
            <a:endParaRPr lang="en-US" altLang="zh-CN" dirty="0"/>
          </a:p>
          <a:p>
            <a:pPr lvl="1"/>
            <a:r>
              <a:rPr lang="zh-CN" altLang="en-US" dirty="0"/>
              <a:t>非标床</a:t>
            </a:r>
            <a:r>
              <a:rPr lang="en-US" altLang="zh-CN" dirty="0"/>
              <a:t>+</a:t>
            </a:r>
            <a:r>
              <a:rPr lang="zh-CN" altLang="en-US" dirty="0"/>
              <a:t>标记物为操作者的手</a:t>
            </a:r>
            <a:endParaRPr lang="en-US" altLang="zh-CN" dirty="0"/>
          </a:p>
          <a:p>
            <a:r>
              <a:rPr lang="zh-CN" altLang="en-US" dirty="0"/>
              <a:t>机械臂为自主模式</a:t>
            </a:r>
            <a:r>
              <a:rPr lang="en-US" altLang="zh-CN" dirty="0"/>
              <a:t>+</a:t>
            </a:r>
            <a:r>
              <a:rPr lang="zh-CN" altLang="en-US" dirty="0"/>
              <a:t>全自动定位</a:t>
            </a:r>
            <a:endParaRPr lang="en-US" altLang="zh-CN" dirty="0"/>
          </a:p>
          <a:p>
            <a:pPr lvl="1"/>
            <a:r>
              <a:rPr lang="zh-CN" altLang="en-US" dirty="0"/>
              <a:t>获取筋通络成像系统数据，构建人体穴位标准化经验模型</a:t>
            </a:r>
            <a:endParaRPr lang="en-US" altLang="zh-CN" dirty="0"/>
          </a:p>
          <a:p>
            <a:pPr lvl="1"/>
            <a:r>
              <a:rPr lang="zh-CN" altLang="en-US" dirty="0"/>
              <a:t>利用通用姿势估计模型建立身体特征点</a:t>
            </a:r>
            <a:r>
              <a:rPr lang="en-US" altLang="zh-CN" dirty="0"/>
              <a:t>(</a:t>
            </a:r>
            <a:r>
              <a:rPr lang="zh-CN" altLang="en-US"/>
              <a:t>包括脊椎？</a:t>
            </a:r>
            <a:r>
              <a:rPr lang="en-US" altLang="zh-CN"/>
              <a:t>)</a:t>
            </a:r>
            <a:r>
              <a:rPr lang="zh-CN" altLang="en-US" dirty="0"/>
              <a:t>经验模型 根据特征点与穴位相对关系计算穴位空间位置  穴位测试工具作为金标准</a:t>
            </a:r>
            <a:endParaRPr lang="en-US" altLang="zh-CN" dirty="0"/>
          </a:p>
          <a:p>
            <a:pPr lvl="1"/>
            <a:r>
              <a:rPr lang="zh-CN" altLang="en-US" dirty="0"/>
              <a:t>采集大量的按摩过程录像</a:t>
            </a:r>
            <a:r>
              <a:rPr lang="en-US" altLang="zh-CN" dirty="0"/>
              <a:t>+</a:t>
            </a:r>
            <a:r>
              <a:rPr lang="zh-CN" altLang="en-US" dirty="0"/>
              <a:t>用户反馈修正穴位预测模型</a:t>
            </a:r>
            <a:endParaRPr lang="en-US" altLang="zh-CN" dirty="0"/>
          </a:p>
          <a:p>
            <a:pPr lvl="1"/>
            <a:endParaRPr lang="zh-CN" altLang="en-US" dirty="0"/>
          </a:p>
        </p:txBody>
      </p:sp>
    </p:spTree>
    <p:extLst>
      <p:ext uri="{BB962C8B-B14F-4D97-AF65-F5344CB8AC3E}">
        <p14:creationId xmlns:p14="http://schemas.microsoft.com/office/powerpoint/2010/main" val="288427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75894-9277-4C98-8F64-FD04CF4D60E6}"/>
              </a:ext>
            </a:extLst>
          </p:cNvPr>
          <p:cNvSpPr>
            <a:spLocks noGrp="1"/>
          </p:cNvSpPr>
          <p:nvPr>
            <p:ph type="title"/>
          </p:nvPr>
        </p:nvSpPr>
        <p:spPr/>
        <p:txBody>
          <a:bodyPr/>
          <a:lstStyle/>
          <a:p>
            <a:r>
              <a:rPr lang="zh-CN" altLang="en-US" dirty="0"/>
              <a:t>方案</a:t>
            </a:r>
            <a:r>
              <a:rPr lang="en-US" altLang="zh-CN" dirty="0"/>
              <a:t>1</a:t>
            </a:r>
            <a:endParaRPr lang="zh-CN" altLang="en-US" dirty="0"/>
          </a:p>
        </p:txBody>
      </p:sp>
      <p:sp>
        <p:nvSpPr>
          <p:cNvPr id="3" name="内容占位符 2">
            <a:extLst>
              <a:ext uri="{FF2B5EF4-FFF2-40B4-BE49-F238E27FC236}">
                <a16:creationId xmlns:a16="http://schemas.microsoft.com/office/drawing/2014/main" id="{56B08763-90C5-49B5-ADF3-98363F39B19A}"/>
              </a:ext>
            </a:extLst>
          </p:cNvPr>
          <p:cNvSpPr>
            <a:spLocks noGrp="1"/>
          </p:cNvSpPr>
          <p:nvPr>
            <p:ph idx="1"/>
          </p:nvPr>
        </p:nvSpPr>
        <p:spPr/>
        <p:txBody>
          <a:bodyPr/>
          <a:lstStyle/>
          <a:p>
            <a:r>
              <a:rPr lang="zh-CN" altLang="en-US" dirty="0"/>
              <a:t>便携</a:t>
            </a:r>
            <a:r>
              <a:rPr lang="en-US" altLang="zh-CN" dirty="0"/>
              <a:t>X</a:t>
            </a:r>
            <a:r>
              <a:rPr lang="zh-CN" altLang="en-US" dirty="0"/>
              <a:t>光设备？</a:t>
            </a:r>
            <a:endParaRPr lang="en-US" altLang="zh-CN" dirty="0"/>
          </a:p>
          <a:p>
            <a:r>
              <a:rPr lang="zh-CN" altLang="en-US" dirty="0"/>
              <a:t>二维超声</a:t>
            </a:r>
            <a:endParaRPr lang="en-US" altLang="zh-CN" dirty="0"/>
          </a:p>
          <a:p>
            <a:pPr lvl="1"/>
            <a:r>
              <a:rPr lang="zh-CN" altLang="en-US" dirty="0"/>
              <a:t>结合骨骼标志的穴位定位</a:t>
            </a:r>
            <a:endParaRPr lang="en-US" altLang="zh-CN" dirty="0"/>
          </a:p>
          <a:p>
            <a:pPr lvl="1"/>
            <a:r>
              <a:rPr lang="zh-CN" altLang="en-US" dirty="0"/>
              <a:t>结合静脉血管标志的穴位定位</a:t>
            </a:r>
            <a:endParaRPr lang="en-US" altLang="zh-CN" dirty="0"/>
          </a:p>
          <a:p>
            <a:pPr lvl="1"/>
            <a:r>
              <a:rPr lang="zh-CN" altLang="en-US" dirty="0"/>
              <a:t>结合肌肉纹理的穴位定位</a:t>
            </a:r>
            <a:endParaRPr lang="en-US" altLang="zh-CN" dirty="0"/>
          </a:p>
          <a:p>
            <a:pPr lvl="1"/>
            <a:endParaRPr lang="zh-CN" altLang="en-US" dirty="0"/>
          </a:p>
        </p:txBody>
      </p:sp>
    </p:spTree>
    <p:extLst>
      <p:ext uri="{BB962C8B-B14F-4D97-AF65-F5344CB8AC3E}">
        <p14:creationId xmlns:p14="http://schemas.microsoft.com/office/powerpoint/2010/main" val="138039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2AA8F-A3E6-4717-B748-337BB8CDA404}"/>
              </a:ext>
            </a:extLst>
          </p:cNvPr>
          <p:cNvSpPr>
            <a:spLocks noGrp="1"/>
          </p:cNvSpPr>
          <p:nvPr>
            <p:ph type="title"/>
          </p:nvPr>
        </p:nvSpPr>
        <p:spPr/>
        <p:txBody>
          <a:bodyPr/>
          <a:lstStyle/>
          <a:p>
            <a:r>
              <a:rPr lang="zh-CN" altLang="en-US" dirty="0"/>
              <a:t>方案</a:t>
            </a:r>
            <a:r>
              <a:rPr lang="en-US" altLang="zh-CN" dirty="0"/>
              <a:t>2</a:t>
            </a:r>
            <a:endParaRPr lang="zh-CN" altLang="en-US" dirty="0"/>
          </a:p>
        </p:txBody>
      </p:sp>
      <p:sp>
        <p:nvSpPr>
          <p:cNvPr id="3" name="内容占位符 2">
            <a:extLst>
              <a:ext uri="{FF2B5EF4-FFF2-40B4-BE49-F238E27FC236}">
                <a16:creationId xmlns:a16="http://schemas.microsoft.com/office/drawing/2014/main" id="{2CC7F5DB-043F-4E48-9FD6-C1A5AA41CAE3}"/>
              </a:ext>
            </a:extLst>
          </p:cNvPr>
          <p:cNvSpPr>
            <a:spLocks noGrp="1"/>
          </p:cNvSpPr>
          <p:nvPr>
            <p:ph idx="1"/>
          </p:nvPr>
        </p:nvSpPr>
        <p:spPr/>
        <p:txBody>
          <a:bodyPr/>
          <a:lstStyle/>
          <a:p>
            <a:r>
              <a:rPr lang="zh-CN" altLang="en-US" dirty="0"/>
              <a:t>多深度相机（全局</a:t>
            </a:r>
            <a:r>
              <a:rPr lang="en-US" altLang="zh-CN" dirty="0"/>
              <a:t>+</a:t>
            </a:r>
            <a:r>
              <a:rPr lang="zh-CN" altLang="en-US" dirty="0"/>
              <a:t>局部视野）</a:t>
            </a:r>
            <a:endParaRPr lang="en-US" altLang="zh-CN" dirty="0"/>
          </a:p>
          <a:p>
            <a:pPr lvl="1"/>
            <a:r>
              <a:rPr lang="zh-CN" altLang="en-US" dirty="0"/>
              <a:t>姿态识别 </a:t>
            </a:r>
            <a:r>
              <a:rPr lang="en-US" altLang="zh-CN" dirty="0"/>
              <a:t>20</a:t>
            </a:r>
            <a:r>
              <a:rPr lang="zh-CN" altLang="en-US" dirty="0"/>
              <a:t>个特征点？？</a:t>
            </a:r>
            <a:endParaRPr lang="en-US" altLang="zh-CN" dirty="0"/>
          </a:p>
          <a:p>
            <a:pPr lvl="1"/>
            <a:r>
              <a:rPr lang="zh-CN" altLang="en-US" dirty="0"/>
              <a:t>肢体位置</a:t>
            </a:r>
            <a:endParaRPr lang="en-US" altLang="zh-CN" dirty="0"/>
          </a:p>
          <a:p>
            <a:pPr lvl="1"/>
            <a:r>
              <a:rPr lang="zh-CN" altLang="en-US" dirty="0">
                <a:effectLst/>
                <a:latin typeface="Times New Roman" panose="02020603050405020304" pitchFamily="18" charset="0"/>
              </a:rPr>
              <a:t>对于 前臂内、 外</a:t>
            </a:r>
            <a:r>
              <a:rPr lang="zh-CN" altLang="en-US">
                <a:effectLst/>
                <a:latin typeface="Times New Roman" panose="02020603050405020304" pitchFamily="18" charset="0"/>
              </a:rPr>
              <a:t>侧 背部等</a:t>
            </a:r>
            <a:r>
              <a:rPr lang="zh-CN" altLang="en-US" dirty="0">
                <a:effectLst/>
                <a:latin typeface="Times New Roman" panose="02020603050405020304" pitchFamily="18" charset="0"/>
              </a:rPr>
              <a:t>大面积 规则部位 采用实时的视频 图像处理 ； 结构复杂穴位分布</a:t>
            </a:r>
            <a:r>
              <a:rPr lang="zh-CN" altLang="en-US">
                <a:effectLst/>
                <a:latin typeface="Times New Roman" panose="02020603050405020304" pitchFamily="18" charset="0"/>
              </a:rPr>
              <a:t>密 集的</a:t>
            </a:r>
            <a:r>
              <a:rPr lang="zh-CN" altLang="en-US" dirty="0">
                <a:effectLst/>
                <a:latin typeface="Times New Roman" panose="02020603050405020304" pitchFamily="18" charset="0"/>
              </a:rPr>
              <a:t>部位采 用深 度学习 方法进 行关键 点定位 。 再根据骨度 分寸法</a:t>
            </a:r>
            <a:r>
              <a:rPr lang="zh-CN" altLang="en-US">
                <a:effectLst/>
                <a:latin typeface="Times New Roman" panose="02020603050405020304" pitchFamily="18" charset="0"/>
              </a:rPr>
              <a:t>定位 出穴位</a:t>
            </a:r>
            <a:r>
              <a:rPr lang="zh-CN" altLang="en-US" dirty="0">
                <a:effectLst/>
                <a:latin typeface="Times New Roman" panose="02020603050405020304" pitchFamily="18" charset="0"/>
              </a:rPr>
              <a:t>位置 ， 并计算穴位 点与特征点之 间 的转换矩 阵， 最 后对穴位</a:t>
            </a:r>
            <a:r>
              <a:rPr lang="zh-CN" altLang="en-US">
                <a:effectLst/>
                <a:latin typeface="Times New Roman" panose="02020603050405020304" pitchFamily="18" charset="0"/>
              </a:rPr>
              <a:t>进 行深 </a:t>
            </a:r>
            <a:r>
              <a:rPr lang="zh-CN" altLang="en-US" dirty="0">
                <a:effectLst/>
                <a:latin typeface="Times New Roman" panose="02020603050405020304" pitchFamily="18" charset="0"/>
              </a:rPr>
              <a:t>度估计 </a:t>
            </a:r>
            <a:r>
              <a:rPr lang="zh-CN" altLang="en-US">
                <a:effectLst/>
                <a:latin typeface="Times New Roman" panose="02020603050405020304" pitchFamily="18" charset="0"/>
              </a:rPr>
              <a:t>， 为机器 </a:t>
            </a:r>
            <a:r>
              <a:rPr lang="zh-CN" altLang="en-US" dirty="0">
                <a:effectLst/>
                <a:latin typeface="Times New Roman" panose="02020603050405020304" pitchFamily="18" charset="0"/>
              </a:rPr>
              <a:t>人的运 动控制提供 目标穴位 的三维位置信 息</a:t>
            </a:r>
            <a:endParaRPr lang="en-US" altLang="zh-CN" dirty="0"/>
          </a:p>
          <a:p>
            <a:endParaRPr lang="zh-CN" altLang="en-US" dirty="0"/>
          </a:p>
        </p:txBody>
      </p:sp>
    </p:spTree>
    <p:extLst>
      <p:ext uri="{BB962C8B-B14F-4D97-AF65-F5344CB8AC3E}">
        <p14:creationId xmlns:p14="http://schemas.microsoft.com/office/powerpoint/2010/main" val="230592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2A699-5E0E-422A-8182-E86AA6078323}"/>
              </a:ext>
            </a:extLst>
          </p:cNvPr>
          <p:cNvSpPr>
            <a:spLocks noGrp="1"/>
          </p:cNvSpPr>
          <p:nvPr>
            <p:ph type="title"/>
          </p:nvPr>
        </p:nvSpPr>
        <p:spPr/>
        <p:txBody>
          <a:bodyPr/>
          <a:lstStyle/>
          <a:p>
            <a:r>
              <a:rPr lang="zh-CN" altLang="en-US" dirty="0"/>
              <a:t>控制常规艾灸所产生的有毒有害气体颗粒</a:t>
            </a:r>
          </a:p>
        </p:txBody>
      </p:sp>
      <p:sp>
        <p:nvSpPr>
          <p:cNvPr id="3" name="内容占位符 2">
            <a:extLst>
              <a:ext uri="{FF2B5EF4-FFF2-40B4-BE49-F238E27FC236}">
                <a16:creationId xmlns:a16="http://schemas.microsoft.com/office/drawing/2014/main" id="{3485F6C4-91A9-4111-86E1-EB48AC0E31EB}"/>
              </a:ext>
            </a:extLst>
          </p:cNvPr>
          <p:cNvSpPr>
            <a:spLocks noGrp="1"/>
          </p:cNvSpPr>
          <p:nvPr>
            <p:ph idx="1"/>
          </p:nvPr>
        </p:nvSpPr>
        <p:spPr/>
        <p:txBody>
          <a:bodyPr>
            <a:normAutofit lnSpcReduction="10000"/>
          </a:bodyPr>
          <a:lstStyle/>
          <a:p>
            <a:r>
              <a:rPr lang="zh-CN" altLang="en-US" dirty="0">
                <a:effectLst/>
                <a:latin typeface="Arial" panose="020B0604020202020204" pitchFamily="34" charset="0"/>
              </a:rPr>
              <a:t>艾灸燃烧产生的污染物主要分为烟尘和气味。烟尘为微米级直径的固体颗粒，进入呼吸道后易导致人体不适。气味污染物主要是燃烧产生的挥发性有机物，包含脂肪烃、芳香烃与稠环芳香烃如萘类及其氧化物，萜类化合物、酚类、苯甲醛、绿花白干层醇，其中酚类、萘类等有害物质主要存在于艾叶燃烧时产生的烟气中，成分复杂。长期接触直接排放至室内空气中有可能导致扁桃体肿大、咽痒、目痛等病症。</a:t>
            </a:r>
            <a:endParaRPr lang="en-US" altLang="zh-CN" dirty="0">
              <a:effectLst/>
              <a:latin typeface="Arial" panose="020B0604020202020204" pitchFamily="34" charset="0"/>
            </a:endParaRPr>
          </a:p>
          <a:p>
            <a:r>
              <a:rPr lang="zh-CN" altLang="en-US" dirty="0">
                <a:effectLst/>
                <a:latin typeface="Arial" panose="020B0604020202020204" pitchFamily="34" charset="0"/>
              </a:rPr>
              <a:t>在艾烟排放前设置烟尘拦阻和气味吸收部件，将烟气过滤净化后排入室内空间。过滤是指在推动力或者其他外力作用下含固体颗粒发热气体中气体透过介质，固体颗粒及其物质被过滤介质截留，从而使固体及其他物质与或气体分离的操作</a:t>
            </a:r>
            <a:endParaRPr lang="zh-CN" altLang="en-US" dirty="0"/>
          </a:p>
        </p:txBody>
      </p:sp>
    </p:spTree>
    <p:extLst>
      <p:ext uri="{BB962C8B-B14F-4D97-AF65-F5344CB8AC3E}">
        <p14:creationId xmlns:p14="http://schemas.microsoft.com/office/powerpoint/2010/main" val="117336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E1386-A08F-4C14-8E13-B505DFEB0405}"/>
              </a:ext>
            </a:extLst>
          </p:cNvPr>
          <p:cNvSpPr>
            <a:spLocks noGrp="1"/>
          </p:cNvSpPr>
          <p:nvPr>
            <p:ph type="title"/>
          </p:nvPr>
        </p:nvSpPr>
        <p:spPr/>
        <p:txBody>
          <a:bodyPr/>
          <a:lstStyle/>
          <a:p>
            <a:r>
              <a:rPr lang="zh-CN" altLang="en-US" dirty="0"/>
              <a:t>排烟问题</a:t>
            </a:r>
            <a:r>
              <a:rPr lang="en-US" altLang="zh-CN" dirty="0"/>
              <a:t>-</a:t>
            </a:r>
            <a:r>
              <a:rPr lang="zh-CN" altLang="en-US" dirty="0"/>
              <a:t>以滤代控</a:t>
            </a:r>
          </a:p>
        </p:txBody>
      </p:sp>
      <p:sp>
        <p:nvSpPr>
          <p:cNvPr id="3" name="内容占位符 2">
            <a:extLst>
              <a:ext uri="{FF2B5EF4-FFF2-40B4-BE49-F238E27FC236}">
                <a16:creationId xmlns:a16="http://schemas.microsoft.com/office/drawing/2014/main" id="{3D56A768-5F71-4158-978D-30CD408DE47C}"/>
              </a:ext>
            </a:extLst>
          </p:cNvPr>
          <p:cNvSpPr>
            <a:spLocks noGrp="1"/>
          </p:cNvSpPr>
          <p:nvPr>
            <p:ph idx="1"/>
          </p:nvPr>
        </p:nvSpPr>
        <p:spPr/>
        <p:txBody>
          <a:bodyPr>
            <a:normAutofit fontScale="70000" lnSpcReduction="20000"/>
          </a:bodyPr>
          <a:lstStyle/>
          <a:p>
            <a:r>
              <a:rPr lang="zh-CN" altLang="en-US" dirty="0">
                <a:effectLst/>
                <a:latin typeface="Arial" panose="020B0604020202020204" pitchFamily="34" charset="0"/>
              </a:rPr>
              <a:t>传统艾灸盒材质主要有木制</a:t>
            </a:r>
            <a:r>
              <a:rPr lang="zh-CN" altLang="en-US" dirty="0">
                <a:effectLst/>
                <a:latin typeface="Courier New" panose="02070309020205020404" pitchFamily="49" charset="0"/>
              </a:rPr>
              <a:t>、</a:t>
            </a:r>
            <a:r>
              <a:rPr lang="zh-CN" altLang="en-US" dirty="0">
                <a:effectLst/>
                <a:latin typeface="Arial" panose="020B0604020202020204" pitchFamily="34" charset="0"/>
              </a:rPr>
              <a:t>竹制</a:t>
            </a:r>
            <a:r>
              <a:rPr lang="zh-CN" altLang="en-US" dirty="0">
                <a:effectLst/>
                <a:latin typeface="Courier New" panose="02070309020205020404" pitchFamily="49" charset="0"/>
              </a:rPr>
              <a:t>、</a:t>
            </a:r>
            <a:r>
              <a:rPr lang="zh-CN" altLang="en-US" dirty="0">
                <a:effectLst/>
                <a:latin typeface="Arial" panose="020B0604020202020204" pitchFamily="34" charset="0"/>
              </a:rPr>
              <a:t>铁制</a:t>
            </a:r>
            <a:r>
              <a:rPr lang="zh-CN" altLang="en-US" dirty="0">
                <a:effectLst/>
                <a:latin typeface="Courier New" panose="02070309020205020404" pitchFamily="49" charset="0"/>
              </a:rPr>
              <a:t>、</a:t>
            </a:r>
            <a:r>
              <a:rPr lang="zh-CN" altLang="en-US" dirty="0">
                <a:effectLst/>
                <a:latin typeface="Arial" panose="020B0604020202020204" pitchFamily="34" charset="0"/>
              </a:rPr>
              <a:t>不锈钢和陶瓷等</a:t>
            </a:r>
            <a:r>
              <a:rPr lang="zh-CN" altLang="en-US" dirty="0">
                <a:effectLst/>
                <a:latin typeface="Courier New" panose="02070309020205020404" pitchFamily="49" charset="0"/>
              </a:rPr>
              <a:t>。</a:t>
            </a:r>
            <a:r>
              <a:rPr lang="zh-CN" altLang="en-US" dirty="0">
                <a:effectLst/>
                <a:latin typeface="Arial" panose="020B0604020202020204" pitchFamily="34" charset="0"/>
              </a:rPr>
              <a:t>木制</a:t>
            </a:r>
            <a:r>
              <a:rPr lang="zh-CN" altLang="en-US" dirty="0">
                <a:effectLst/>
                <a:latin typeface="Courier New" panose="02070309020205020404" pitchFamily="49" charset="0"/>
              </a:rPr>
              <a:t>、</a:t>
            </a:r>
            <a:r>
              <a:rPr lang="zh-CN" altLang="en-US" dirty="0">
                <a:effectLst/>
                <a:latin typeface="Arial" panose="020B0604020202020204" pitchFamily="34" charset="0"/>
              </a:rPr>
              <a:t>竹制的艾灸盒不耐烧且不易清洗</a:t>
            </a:r>
            <a:r>
              <a:rPr lang="en-US" altLang="zh-CN" dirty="0">
                <a:effectLst/>
                <a:latin typeface="Arial" panose="020B0604020202020204" pitchFamily="34" charset="0"/>
              </a:rPr>
              <a:t>; </a:t>
            </a:r>
            <a:r>
              <a:rPr lang="zh-CN" altLang="en-US" dirty="0">
                <a:effectLst/>
                <a:latin typeface="Arial" panose="020B0604020202020204" pitchFamily="34" charset="0"/>
              </a:rPr>
              <a:t>铁制或不锈钢的盒体温度不好控制，容易烫伤患者</a:t>
            </a:r>
            <a:r>
              <a:rPr lang="en-US" altLang="zh-CN" dirty="0">
                <a:effectLst/>
                <a:latin typeface="Arial" panose="020B0604020202020204" pitchFamily="34" charset="0"/>
              </a:rPr>
              <a:t>; </a:t>
            </a:r>
            <a:r>
              <a:rPr lang="zh-CN" altLang="en-US" dirty="0">
                <a:effectLst/>
                <a:latin typeface="Arial" panose="020B0604020202020204" pitchFamily="34" charset="0"/>
              </a:rPr>
              <a:t>陶瓷类的艾灸盒则易碎</a:t>
            </a:r>
            <a:endParaRPr lang="en-US" altLang="zh-CN" dirty="0">
              <a:effectLst/>
              <a:latin typeface="Arial" panose="020B0604020202020204" pitchFamily="34" charset="0"/>
            </a:endParaRPr>
          </a:p>
          <a:p>
            <a:r>
              <a:rPr lang="zh-CN" altLang="en-US" dirty="0"/>
              <a:t>智能艾灸盒 特制 耗材？</a:t>
            </a:r>
            <a:endParaRPr lang="en-US" altLang="zh-CN" dirty="0"/>
          </a:p>
          <a:p>
            <a:pPr lvl="1"/>
            <a:r>
              <a:rPr lang="zh-CN" altLang="en-US" dirty="0"/>
              <a:t>仍需对目前中外专利数据挖掘 关键词 燃烧装置？</a:t>
            </a:r>
            <a:endParaRPr lang="en-US" altLang="zh-CN" dirty="0"/>
          </a:p>
          <a:p>
            <a:pPr lvl="1"/>
            <a:r>
              <a:rPr lang="zh-CN" altLang="en-US" dirty="0"/>
              <a:t>燃烧过程中就吸收部分气体、颗粒 比如</a:t>
            </a:r>
            <a:r>
              <a:rPr lang="zh-CN" altLang="en-US" dirty="0">
                <a:effectLst/>
                <a:latin typeface="Arial" panose="020B0604020202020204" pitchFamily="34" charset="0"/>
              </a:rPr>
              <a:t>椰 壳 活 性 炭 ？</a:t>
            </a:r>
            <a:endParaRPr lang="en-US" altLang="zh-CN" dirty="0"/>
          </a:p>
          <a:p>
            <a:pPr lvl="1"/>
            <a:r>
              <a:rPr lang="zh-CN" altLang="en-US" dirty="0"/>
              <a:t>通过氧气多少控制充分燃烧，减少烟雾？待考察</a:t>
            </a:r>
            <a:endParaRPr lang="en-US" altLang="zh-CN" dirty="0"/>
          </a:p>
          <a:p>
            <a:pPr lvl="1"/>
            <a:r>
              <a:rPr lang="zh-CN" altLang="en-US" dirty="0"/>
              <a:t>通过加热而非燃烧来控烟</a:t>
            </a:r>
            <a:endParaRPr lang="en-US" altLang="zh-CN" dirty="0"/>
          </a:p>
          <a:p>
            <a:pPr lvl="1"/>
            <a:r>
              <a:rPr lang="zh-CN" altLang="en-US" dirty="0">
                <a:effectLst/>
                <a:latin typeface="Arial" panose="020B0604020202020204" pitchFamily="34" charset="0"/>
              </a:rPr>
              <a:t>常用的过滤材料包括高分子、无纺布、</a:t>
            </a:r>
            <a:r>
              <a:rPr lang="en-US" altLang="zh-CN" dirty="0">
                <a:effectLst/>
                <a:latin typeface="Arial" panose="020B0604020202020204" pitchFamily="34" charset="0"/>
              </a:rPr>
              <a:t>PP </a:t>
            </a:r>
            <a:r>
              <a:rPr lang="zh-CN" altLang="en-US" dirty="0">
                <a:effectLst/>
                <a:latin typeface="Arial" panose="020B0604020202020204" pitchFamily="34" charset="0"/>
              </a:rPr>
              <a:t>棉、</a:t>
            </a:r>
            <a:r>
              <a:rPr lang="zh-CN" altLang="en-US" dirty="0">
                <a:solidFill>
                  <a:srgbClr val="FF0000"/>
                </a:solidFill>
                <a:effectLst/>
                <a:latin typeface="Arial" panose="020B0604020202020204" pitchFamily="34" charset="0"/>
              </a:rPr>
              <a:t>硅藻土陶瓷高效滤料</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r>
              <a:rPr lang="zh-CN" altLang="en-US" dirty="0">
                <a:effectLst/>
                <a:latin typeface="Arial" panose="020B0604020202020204" pitchFamily="34" charset="0"/>
              </a:rPr>
              <a:t>麦饭石、海泡石、沸石、活性炭等高比表面积的固相材料对烟尘的吸附、</a:t>
            </a:r>
            <a:br>
              <a:rPr lang="zh-CN" altLang="en-US" dirty="0"/>
            </a:br>
            <a:r>
              <a:rPr lang="zh-CN" altLang="en-US" dirty="0">
                <a:effectLst/>
                <a:latin typeface="Arial" panose="020B0604020202020204" pitchFamily="34" charset="0"/>
              </a:rPr>
              <a:t>拦阻效果</a:t>
            </a:r>
            <a:endParaRPr lang="en-US" altLang="zh-CN" dirty="0">
              <a:effectLst/>
              <a:latin typeface="Arial" panose="020B0604020202020204" pitchFamily="34" charset="0"/>
            </a:endParaRPr>
          </a:p>
          <a:p>
            <a:pPr lvl="1"/>
            <a:r>
              <a:rPr lang="zh-CN" altLang="en-US" dirty="0">
                <a:effectLst/>
                <a:latin typeface="Arial" panose="020B0604020202020204" pitchFamily="34" charset="0"/>
              </a:rPr>
              <a:t>烷烃、酯、烯烃、醇、酮、醛、芳香烃类等有机物</a:t>
            </a:r>
            <a:r>
              <a:rPr lang="zh-CN" altLang="en-US" dirty="0">
                <a:latin typeface="Arial" panose="020B0604020202020204" pitchFamily="34" charset="0"/>
              </a:rPr>
              <a:t>用液体相容性来解决 配方待定</a:t>
            </a:r>
            <a:endParaRPr lang="en-US" altLang="zh-CN" dirty="0"/>
          </a:p>
          <a:p>
            <a:r>
              <a:rPr lang="zh-CN" altLang="en-US" dirty="0"/>
              <a:t>选择符合标准</a:t>
            </a:r>
            <a:r>
              <a:rPr lang="en-US" altLang="zh-CN" dirty="0"/>
              <a:t>/</a:t>
            </a:r>
            <a:r>
              <a:rPr lang="zh-CN" altLang="en-US" dirty="0"/>
              <a:t>微烟</a:t>
            </a:r>
            <a:r>
              <a:rPr lang="en-US" altLang="zh-CN" dirty="0"/>
              <a:t>/</a:t>
            </a:r>
            <a:r>
              <a:rPr lang="zh-CN" altLang="en-US" dirty="0"/>
              <a:t>中烟</a:t>
            </a:r>
            <a:r>
              <a:rPr lang="en-US" altLang="zh-CN" dirty="0"/>
              <a:t>/</a:t>
            </a:r>
            <a:r>
              <a:rPr lang="zh-CN" altLang="en-US" dirty="0"/>
              <a:t>重烟的艾草</a:t>
            </a:r>
            <a:r>
              <a:rPr lang="en-US" altLang="zh-CN" dirty="0"/>
              <a:t>/</a:t>
            </a:r>
            <a:r>
              <a:rPr lang="zh-CN" altLang="en-US" dirty="0"/>
              <a:t>艾绒</a:t>
            </a:r>
            <a:endParaRPr lang="en-US" altLang="zh-CN" dirty="0"/>
          </a:p>
          <a:p>
            <a:r>
              <a:rPr lang="zh-CN" altLang="en-US" dirty="0"/>
              <a:t>对艾草艾绒加工 特制艾条？</a:t>
            </a:r>
            <a:endParaRPr lang="en-US" altLang="zh-CN" dirty="0"/>
          </a:p>
          <a:p>
            <a:pPr lvl="1"/>
            <a:r>
              <a:rPr lang="zh-CN" altLang="en-US" dirty="0"/>
              <a:t>碳化</a:t>
            </a:r>
            <a:endParaRPr lang="en-US" altLang="zh-CN" dirty="0"/>
          </a:p>
          <a:p>
            <a:pPr lvl="1"/>
            <a:r>
              <a:rPr lang="zh-CN" altLang="en-US" dirty="0"/>
              <a:t>负离子</a:t>
            </a:r>
            <a:r>
              <a:rPr lang="en-US" altLang="zh-CN" dirty="0"/>
              <a:t>-</a:t>
            </a:r>
            <a:r>
              <a:rPr lang="zh-CN" altLang="en-US" dirty="0"/>
              <a:t>充分燃烧原理</a:t>
            </a:r>
            <a:endParaRPr lang="en-US" altLang="zh-CN" dirty="0"/>
          </a:p>
          <a:p>
            <a:pPr lvl="1"/>
            <a:r>
              <a:rPr lang="zh-CN" altLang="en-US" dirty="0"/>
              <a:t>凹凸棒 许庆华</a:t>
            </a:r>
          </a:p>
        </p:txBody>
      </p:sp>
    </p:spTree>
    <p:extLst>
      <p:ext uri="{BB962C8B-B14F-4D97-AF65-F5344CB8AC3E}">
        <p14:creationId xmlns:p14="http://schemas.microsoft.com/office/powerpoint/2010/main" val="241603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6117C-1001-42A1-8129-A7E9D7B8F698}"/>
              </a:ext>
            </a:extLst>
          </p:cNvPr>
          <p:cNvSpPr>
            <a:spLocks noGrp="1"/>
          </p:cNvSpPr>
          <p:nvPr>
            <p:ph type="title"/>
          </p:nvPr>
        </p:nvSpPr>
        <p:spPr/>
        <p:txBody>
          <a:bodyPr/>
          <a:lstStyle/>
          <a:p>
            <a:r>
              <a:rPr lang="zh-CN" altLang="en-US" dirty="0"/>
              <a:t>排烟问题</a:t>
            </a:r>
            <a:r>
              <a:rPr lang="en-US" altLang="zh-CN" dirty="0"/>
              <a:t>-</a:t>
            </a:r>
            <a:r>
              <a:rPr lang="zh-CN" altLang="en-US" dirty="0"/>
              <a:t>以排代控</a:t>
            </a:r>
          </a:p>
        </p:txBody>
      </p:sp>
      <p:sp>
        <p:nvSpPr>
          <p:cNvPr id="3" name="内容占位符 2">
            <a:extLst>
              <a:ext uri="{FF2B5EF4-FFF2-40B4-BE49-F238E27FC236}">
                <a16:creationId xmlns:a16="http://schemas.microsoft.com/office/drawing/2014/main" id="{659ECF72-482A-4EA4-8F22-DDB5EEBBBEBB}"/>
              </a:ext>
            </a:extLst>
          </p:cNvPr>
          <p:cNvSpPr>
            <a:spLocks noGrp="1"/>
          </p:cNvSpPr>
          <p:nvPr>
            <p:ph idx="1"/>
          </p:nvPr>
        </p:nvSpPr>
        <p:spPr/>
        <p:txBody>
          <a:bodyPr/>
          <a:lstStyle/>
          <a:p>
            <a:r>
              <a:rPr lang="zh-CN" altLang="en-US" dirty="0">
                <a:effectLst/>
                <a:latin typeface="Arial" panose="020B0604020202020204" pitchFamily="34" charset="0"/>
              </a:rPr>
              <a:t>外接专用的艾烟过滤器</a:t>
            </a:r>
            <a:endParaRPr lang="en-US" altLang="zh-CN" dirty="0"/>
          </a:p>
          <a:p>
            <a:r>
              <a:rPr lang="zh-CN" altLang="en-US" dirty="0"/>
              <a:t>轻烟有味 强调除开有毒有害颗粒物，烟对治疗是有帮助的</a:t>
            </a:r>
            <a:endParaRPr lang="en-US" altLang="zh-CN" dirty="0"/>
          </a:p>
          <a:p>
            <a:pPr lvl="1"/>
            <a:r>
              <a:rPr lang="zh-CN" altLang="en-US" dirty="0">
                <a:effectLst/>
                <a:latin typeface="Arial" panose="020B0604020202020204" pitchFamily="34" charset="0"/>
              </a:rPr>
              <a:t>风机调速模块</a:t>
            </a:r>
            <a:r>
              <a:rPr lang="zh-CN" altLang="en-US" dirty="0">
                <a:effectLst/>
                <a:latin typeface="Courier New" panose="02070309020205020404" pitchFamily="49" charset="0"/>
              </a:rPr>
              <a:t>、</a:t>
            </a:r>
            <a:r>
              <a:rPr lang="zh-CN" altLang="en-US" dirty="0">
                <a:effectLst/>
                <a:latin typeface="Arial" panose="020B0604020202020204" pitchFamily="34" charset="0"/>
              </a:rPr>
              <a:t>排烟风机和排烟管道组成</a:t>
            </a:r>
            <a:endParaRPr lang="en-US" altLang="zh-CN" dirty="0"/>
          </a:p>
          <a:p>
            <a:r>
              <a:rPr lang="zh-CN" altLang="en-US" dirty="0"/>
              <a:t>无烟无味</a:t>
            </a:r>
            <a:endParaRPr lang="en-US" altLang="zh-CN" dirty="0"/>
          </a:p>
          <a:p>
            <a:pPr lvl="1"/>
            <a:r>
              <a:rPr lang="zh-CN" altLang="en-US" dirty="0"/>
              <a:t>配合艾灸盒</a:t>
            </a:r>
            <a:r>
              <a:rPr lang="zh-CN" altLang="en-US" dirty="0">
                <a:effectLst/>
                <a:latin typeface="Courier New" panose="02070309020205020404" pitchFamily="49" charset="0"/>
              </a:rPr>
              <a:t>  </a:t>
            </a:r>
            <a:r>
              <a:rPr lang="zh-CN" altLang="en-US" dirty="0">
                <a:effectLst/>
                <a:latin typeface="Arial" panose="020B0604020202020204" pitchFamily="34" charset="0"/>
              </a:rPr>
              <a:t>在</a:t>
            </a:r>
            <a:r>
              <a:rPr lang="zh-CN" altLang="en-US" dirty="0">
                <a:effectLst/>
                <a:latin typeface="Courier New" panose="02070309020205020404" pitchFamily="49" charset="0"/>
              </a:rPr>
              <a:t>艾</a:t>
            </a:r>
            <a:r>
              <a:rPr lang="zh-CN" altLang="en-US" dirty="0">
                <a:effectLst/>
                <a:latin typeface="Arial" panose="020B0604020202020204" pitchFamily="34" charset="0"/>
              </a:rPr>
              <a:t>灸头</a:t>
            </a:r>
            <a:r>
              <a:rPr lang="zh-CN" altLang="en-US" dirty="0">
                <a:effectLst/>
                <a:latin typeface="Courier New" panose="02070309020205020404" pitchFamily="49" charset="0"/>
              </a:rPr>
              <a:t>中</a:t>
            </a:r>
            <a:r>
              <a:rPr lang="zh-CN" altLang="en-US" dirty="0">
                <a:effectLst/>
                <a:latin typeface="Arial" panose="020B0604020202020204" pitchFamily="34" charset="0"/>
              </a:rPr>
              <a:t>设置负</a:t>
            </a:r>
            <a:r>
              <a:rPr lang="zh-CN" altLang="en-US" dirty="0">
                <a:effectLst/>
                <a:latin typeface="Courier New" panose="02070309020205020404" pitchFamily="49" charset="0"/>
              </a:rPr>
              <a:t>压吸</a:t>
            </a:r>
            <a:r>
              <a:rPr lang="zh-CN" altLang="en-US" dirty="0">
                <a:effectLst/>
                <a:latin typeface="Arial" panose="020B0604020202020204" pitchFamily="34" charset="0"/>
              </a:rPr>
              <a:t>道</a:t>
            </a:r>
            <a:r>
              <a:rPr lang="zh-CN" altLang="en-US" dirty="0">
                <a:effectLst/>
                <a:latin typeface="Courier New" panose="02070309020205020404" pitchFamily="49" charset="0"/>
              </a:rPr>
              <a:t>，通过</a:t>
            </a:r>
            <a:r>
              <a:rPr lang="zh-CN" altLang="en-US" dirty="0">
                <a:effectLst/>
                <a:latin typeface="Arial" panose="020B0604020202020204" pitchFamily="34" charset="0"/>
              </a:rPr>
              <a:t>使</a:t>
            </a:r>
            <a:r>
              <a:rPr lang="zh-CN" altLang="en-US" dirty="0">
                <a:effectLst/>
                <a:latin typeface="Courier New" panose="02070309020205020404" pitchFamily="49" charset="0"/>
              </a:rPr>
              <a:t>用</a:t>
            </a:r>
            <a:r>
              <a:rPr lang="zh-CN" altLang="en-US" dirty="0">
                <a:effectLst/>
                <a:latin typeface="Arial" panose="020B0604020202020204" pitchFamily="34" charset="0"/>
              </a:rPr>
              <a:t>负</a:t>
            </a:r>
            <a:r>
              <a:rPr lang="zh-CN" altLang="en-US" dirty="0">
                <a:effectLst/>
                <a:latin typeface="Courier New" panose="02070309020205020404" pitchFamily="49" charset="0"/>
              </a:rPr>
              <a:t>压</a:t>
            </a:r>
            <a:r>
              <a:rPr lang="zh-CN" altLang="en-US" dirty="0">
                <a:effectLst/>
                <a:latin typeface="Arial" panose="020B0604020202020204" pitchFamily="34" charset="0"/>
              </a:rPr>
              <a:t>发</a:t>
            </a:r>
            <a:r>
              <a:rPr lang="zh-CN" altLang="en-US" dirty="0">
                <a:effectLst/>
                <a:latin typeface="Courier New" panose="02070309020205020404" pitchFamily="49" charset="0"/>
              </a:rPr>
              <a:t>生</a:t>
            </a:r>
            <a:r>
              <a:rPr lang="zh-CN" altLang="en-US" dirty="0">
                <a:effectLst/>
                <a:latin typeface="Arial" panose="020B0604020202020204" pitchFamily="34" charset="0"/>
              </a:rPr>
              <a:t>装置</a:t>
            </a:r>
            <a:r>
              <a:rPr lang="zh-CN" altLang="en-US" dirty="0">
                <a:effectLst/>
                <a:latin typeface="Courier New" panose="02070309020205020404" pitchFamily="49" charset="0"/>
              </a:rPr>
              <a:t>，</a:t>
            </a:r>
            <a:r>
              <a:rPr lang="zh-CN" altLang="en-US" dirty="0">
                <a:effectLst/>
                <a:latin typeface="Arial" panose="020B0604020202020204" pitchFamily="34" charset="0"/>
              </a:rPr>
              <a:t>在底座</a:t>
            </a:r>
            <a:r>
              <a:rPr lang="zh-CN" altLang="en-US" dirty="0">
                <a:effectLst/>
                <a:latin typeface="Courier New" panose="02070309020205020404" pitchFamily="49" charset="0"/>
              </a:rPr>
              <a:t>中</a:t>
            </a:r>
            <a:r>
              <a:rPr lang="zh-CN" altLang="en-US" dirty="0">
                <a:effectLst/>
                <a:latin typeface="Arial" panose="020B0604020202020204" pitchFamily="34" charset="0"/>
              </a:rPr>
              <a:t>间断</a:t>
            </a:r>
            <a:r>
              <a:rPr lang="zh-CN" altLang="en-US" dirty="0">
                <a:effectLst/>
                <a:latin typeface="Courier New" panose="02070309020205020404" pitchFamily="49" charset="0"/>
              </a:rPr>
              <a:t>性的产生</a:t>
            </a:r>
            <a:r>
              <a:rPr lang="zh-CN" altLang="en-US" dirty="0">
                <a:effectLst/>
                <a:latin typeface="Arial" panose="020B0604020202020204" pitchFamily="34" charset="0"/>
              </a:rPr>
              <a:t>负</a:t>
            </a:r>
            <a:r>
              <a:rPr lang="zh-CN" altLang="en-US" dirty="0">
                <a:effectLst/>
                <a:latin typeface="Courier New" panose="02070309020205020404" pitchFamily="49" charset="0"/>
              </a:rPr>
              <a:t>压令艾烟</a:t>
            </a:r>
            <a:r>
              <a:rPr lang="zh-CN" altLang="en-US" dirty="0">
                <a:effectLst/>
                <a:latin typeface="Arial" panose="020B0604020202020204" pitchFamily="34" charset="0"/>
              </a:rPr>
              <a:t>由负</a:t>
            </a:r>
            <a:r>
              <a:rPr lang="zh-CN" altLang="en-US" dirty="0">
                <a:effectLst/>
                <a:latin typeface="Courier New" panose="02070309020205020404" pitchFamily="49" charset="0"/>
              </a:rPr>
              <a:t>压吸</a:t>
            </a:r>
            <a:r>
              <a:rPr lang="zh-CN" altLang="en-US" dirty="0">
                <a:effectLst/>
                <a:latin typeface="Arial" panose="020B0604020202020204" pitchFamily="34" charset="0"/>
              </a:rPr>
              <a:t>道</a:t>
            </a:r>
            <a:r>
              <a:rPr lang="zh-CN" altLang="en-US" dirty="0">
                <a:effectLst/>
                <a:latin typeface="Courier New" panose="02070309020205020404" pitchFamily="49" charset="0"/>
              </a:rPr>
              <a:t>吸走，</a:t>
            </a:r>
            <a:r>
              <a:rPr lang="zh-CN" altLang="en-US" dirty="0">
                <a:effectLst/>
                <a:latin typeface="Arial" panose="020B0604020202020204" pitchFamily="34" charset="0"/>
              </a:rPr>
              <a:t>从而</a:t>
            </a:r>
            <a:r>
              <a:rPr lang="zh-CN" altLang="en-US" dirty="0">
                <a:effectLst/>
                <a:latin typeface="Courier New" panose="02070309020205020404" pitchFamily="49" charset="0"/>
              </a:rPr>
              <a:t>实</a:t>
            </a:r>
            <a:r>
              <a:rPr lang="zh-CN" altLang="en-US" dirty="0">
                <a:effectLst/>
                <a:latin typeface="Arial" panose="020B0604020202020204" pitchFamily="34" charset="0"/>
              </a:rPr>
              <a:t>现无</a:t>
            </a:r>
            <a:r>
              <a:rPr lang="zh-CN" altLang="en-US" dirty="0">
                <a:effectLst/>
                <a:latin typeface="Courier New" panose="02070309020205020404" pitchFamily="49" charset="0"/>
              </a:rPr>
              <a:t>烟艾</a:t>
            </a:r>
            <a:r>
              <a:rPr lang="zh-CN" altLang="en-US" dirty="0">
                <a:effectLst/>
                <a:latin typeface="Arial" panose="020B0604020202020204" pitchFamily="34" charset="0"/>
              </a:rPr>
              <a:t>灸</a:t>
            </a:r>
            <a:endParaRPr lang="zh-CN" altLang="en-US" dirty="0"/>
          </a:p>
        </p:txBody>
      </p:sp>
    </p:spTree>
    <p:extLst>
      <p:ext uri="{BB962C8B-B14F-4D97-AF65-F5344CB8AC3E}">
        <p14:creationId xmlns:p14="http://schemas.microsoft.com/office/powerpoint/2010/main" val="3406431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1088</Words>
  <Application>Microsoft Office PowerPoint</Application>
  <PresentationFormat>宽屏</PresentationFormat>
  <Paragraphs>68</Paragraphs>
  <Slides>10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Courier New</vt:lpstr>
      <vt:lpstr>Times New Roman</vt:lpstr>
      <vt:lpstr>Office 主题​​</vt:lpstr>
      <vt:lpstr>艾灸机器人</vt:lpstr>
      <vt:lpstr>特点</vt:lpstr>
      <vt:lpstr>定位思路</vt:lpstr>
      <vt:lpstr>穴位定位</vt:lpstr>
      <vt:lpstr>方案1</vt:lpstr>
      <vt:lpstr>方案2</vt:lpstr>
      <vt:lpstr>控制常规艾灸所产生的有毒有害气体颗粒</vt:lpstr>
      <vt:lpstr>排烟问题-以滤代控</vt:lpstr>
      <vt:lpstr>排烟问题-以排代控</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艾灸机器人</dc:title>
  <dc:creator>wang haisheng</dc:creator>
  <cp:lastModifiedBy>wang haisheng</cp:lastModifiedBy>
  <cp:revision>28</cp:revision>
  <dcterms:created xsi:type="dcterms:W3CDTF">2021-09-18T11:21:15Z</dcterms:created>
  <dcterms:modified xsi:type="dcterms:W3CDTF">2021-09-23T06:57:10Z</dcterms:modified>
</cp:coreProperties>
</file>