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66" r:id="rId3"/>
    <p:sldId id="297" r:id="rId4"/>
    <p:sldId id="298" r:id="rId5"/>
    <p:sldId id="285" r:id="rId6"/>
    <p:sldId id="287" r:id="rId7"/>
    <p:sldId id="292" r:id="rId8"/>
    <p:sldId id="280" r:id="rId9"/>
    <p:sldId id="295" r:id="rId10"/>
    <p:sldId id="269" r:id="rId11"/>
    <p:sldId id="284" r:id="rId12"/>
    <p:sldId id="279" r:id="rId13"/>
    <p:sldId id="299" r:id="rId14"/>
    <p:sldId id="288" r:id="rId15"/>
    <p:sldId id="274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C1"/>
    <a:srgbClr val="BD1931"/>
    <a:srgbClr val="F8F8F8"/>
    <a:srgbClr val="FFFFFF"/>
    <a:srgbClr val="19234A"/>
    <a:srgbClr val="6F726B"/>
    <a:srgbClr val="B3D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25" autoAdjust="0"/>
  </p:normalViewPr>
  <p:slideViewPr>
    <p:cSldViewPr snapToGrid="0" snapToObjects="1">
      <p:cViewPr>
        <p:scale>
          <a:sx n="70" d="100"/>
          <a:sy n="70" d="100"/>
        </p:scale>
        <p:origin x="-1164" y="-138"/>
      </p:cViewPr>
      <p:guideLst>
        <p:guide orient="horz" pos="3234"/>
        <p:guide pos="2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6D57F-C12B-40B3-A13E-1D8107087ACB}" type="presOf" srcId="{394E6D2A-D4BC-414E-AADE-447B3E70CB00}" destId="{A453D00E-6B89-430A-9582-A060FA0F11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03910-D97E-4C41-A08E-AE5936654D42}">
      <dgm:prSet custT="1"/>
      <dgm:spPr/>
      <dgm:t>
        <a:bodyPr/>
        <a:lstStyle/>
        <a:p>
          <a:pPr algn="ctr" rtl="0"/>
          <a:r>
            <a:rPr lang="en-US" sz="1100" b="1" dirty="0" smtClean="0"/>
            <a:t> Oct 2010</a:t>
          </a:r>
        </a:p>
      </dgm:t>
    </dgm:pt>
    <dgm:pt modelId="{48E6298F-6A57-4470-96F3-3338CEA14731}" type="par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486696F2-9BC4-460E-AFCC-D6A082703AD0}" type="sib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902C5A-1E55-4386-8118-AB2C05241580}" type="pres">
      <dgm:prSet presAssocID="{6E303910-D97E-4C41-A08E-AE5936654D42}" presName="parentText" presStyleLbl="node1" presStyleIdx="0" presStyleCnt="1" custLinFactNeighborX="49751" custLinFactNeighborY="-31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5B49A-40DF-4DF6-9131-90BF4474180D}" srcId="{394E6D2A-D4BC-414E-AADE-447B3E70CB00}" destId="{6E303910-D97E-4C41-A08E-AE5936654D42}" srcOrd="0" destOrd="0" parTransId="{48E6298F-6A57-4470-96F3-3338CEA14731}" sibTransId="{486696F2-9BC4-460E-AFCC-D6A082703AD0}"/>
    <dgm:cxn modelId="{E1ECD091-2B0A-4A54-B272-F346847C2231}" type="presOf" srcId="{6E303910-D97E-4C41-A08E-AE5936654D42}" destId="{0F902C5A-1E55-4386-8118-AB2C05241580}" srcOrd="0" destOrd="0" presId="urn:microsoft.com/office/officeart/2005/8/layout/vList2"/>
    <dgm:cxn modelId="{570FB8D8-530E-473C-9558-5B10A2CD9C62}" type="presOf" srcId="{394E6D2A-D4BC-414E-AADE-447B3E70CB00}" destId="{A453D00E-6B89-430A-9582-A060FA0F117C}" srcOrd="0" destOrd="0" presId="urn:microsoft.com/office/officeart/2005/8/layout/vList2"/>
    <dgm:cxn modelId="{0B01D042-F7D7-4DEF-BEBA-9B78B33AD6C7}" type="presParOf" srcId="{A453D00E-6B89-430A-9582-A060FA0F117C}" destId="{0F902C5A-1E55-4386-8118-AB2C052415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03910-D97E-4C41-A08E-AE5936654D42}">
      <dgm:prSet custT="1"/>
      <dgm:spPr/>
      <dgm:t>
        <a:bodyPr/>
        <a:lstStyle/>
        <a:p>
          <a:pPr algn="ctr" rtl="0"/>
          <a:r>
            <a:rPr lang="en-US" sz="1100" b="1" dirty="0" smtClean="0"/>
            <a:t> Nov 2010</a:t>
          </a:r>
        </a:p>
      </dgm:t>
    </dgm:pt>
    <dgm:pt modelId="{48E6298F-6A57-4470-96F3-3338CEA14731}" type="par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486696F2-9BC4-460E-AFCC-D6A082703AD0}" type="sib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902C5A-1E55-4386-8118-AB2C05241580}" type="pres">
      <dgm:prSet presAssocID="{6E303910-D97E-4C41-A08E-AE5936654D42}" presName="parentText" presStyleLbl="node1" presStyleIdx="0" presStyleCnt="1" custLinFactNeighborX="49751" custLinFactNeighborY="-31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179082-9EAA-4120-80E1-50BA168C10EB}" type="presOf" srcId="{394E6D2A-D4BC-414E-AADE-447B3E70CB00}" destId="{A453D00E-6B89-430A-9582-A060FA0F117C}" srcOrd="0" destOrd="0" presId="urn:microsoft.com/office/officeart/2005/8/layout/vList2"/>
    <dgm:cxn modelId="{EA65B49A-40DF-4DF6-9131-90BF4474180D}" srcId="{394E6D2A-D4BC-414E-AADE-447B3E70CB00}" destId="{6E303910-D97E-4C41-A08E-AE5936654D42}" srcOrd="0" destOrd="0" parTransId="{48E6298F-6A57-4470-96F3-3338CEA14731}" sibTransId="{486696F2-9BC4-460E-AFCC-D6A082703AD0}"/>
    <dgm:cxn modelId="{D1A743D9-3616-4817-8D7F-A1256362D191}" type="presOf" srcId="{6E303910-D97E-4C41-A08E-AE5936654D42}" destId="{0F902C5A-1E55-4386-8118-AB2C05241580}" srcOrd="0" destOrd="0" presId="urn:microsoft.com/office/officeart/2005/8/layout/vList2"/>
    <dgm:cxn modelId="{6E3DC525-2F12-46E1-A4FC-1FBB4DC24808}" type="presParOf" srcId="{A453D00E-6B89-430A-9582-A060FA0F117C}" destId="{0F902C5A-1E55-4386-8118-AB2C052415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03910-D97E-4C41-A08E-AE5936654D42}">
      <dgm:prSet custT="1"/>
      <dgm:spPr/>
      <dgm:t>
        <a:bodyPr/>
        <a:lstStyle/>
        <a:p>
          <a:pPr algn="ctr" rtl="0"/>
          <a:r>
            <a:rPr lang="en-US" sz="1100" b="1" dirty="0" smtClean="0"/>
            <a:t> Dec 2010</a:t>
          </a:r>
        </a:p>
      </dgm:t>
    </dgm:pt>
    <dgm:pt modelId="{48E6298F-6A57-4470-96F3-3338CEA14731}" type="par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486696F2-9BC4-460E-AFCC-D6A082703AD0}" type="sib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902C5A-1E55-4386-8118-AB2C05241580}" type="pres">
      <dgm:prSet presAssocID="{6E303910-D97E-4C41-A08E-AE5936654D42}" presName="parentText" presStyleLbl="node1" presStyleIdx="0" presStyleCnt="1" custLinFactNeighborX="49751" custLinFactNeighborY="-31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5B49A-40DF-4DF6-9131-90BF4474180D}" srcId="{394E6D2A-D4BC-414E-AADE-447B3E70CB00}" destId="{6E303910-D97E-4C41-A08E-AE5936654D42}" srcOrd="0" destOrd="0" parTransId="{48E6298F-6A57-4470-96F3-3338CEA14731}" sibTransId="{486696F2-9BC4-460E-AFCC-D6A082703AD0}"/>
    <dgm:cxn modelId="{9D700A2A-484D-471B-BAC0-C71FA468669C}" type="presOf" srcId="{6E303910-D97E-4C41-A08E-AE5936654D42}" destId="{0F902C5A-1E55-4386-8118-AB2C05241580}" srcOrd="0" destOrd="0" presId="urn:microsoft.com/office/officeart/2005/8/layout/vList2"/>
    <dgm:cxn modelId="{A1AA2142-87C9-439B-9970-03DC83A08CDB}" type="presOf" srcId="{394E6D2A-D4BC-414E-AADE-447B3E70CB00}" destId="{A453D00E-6B89-430A-9582-A060FA0F117C}" srcOrd="0" destOrd="0" presId="urn:microsoft.com/office/officeart/2005/8/layout/vList2"/>
    <dgm:cxn modelId="{03BCB5DA-31FE-43FA-8CF2-2FD3BF9A3842}" type="presParOf" srcId="{A453D00E-6B89-430A-9582-A060FA0F117C}" destId="{0F902C5A-1E55-4386-8118-AB2C052415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808FC-CE80-4CB1-B773-14B1EF9E16B0}" type="presOf" srcId="{394E6D2A-D4BC-414E-AADE-447B3E70CB00}" destId="{A453D00E-6B89-430A-9582-A060FA0F11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03910-D97E-4C41-A08E-AE5936654D42}">
      <dgm:prSet custT="1"/>
      <dgm:spPr/>
      <dgm:t>
        <a:bodyPr/>
        <a:lstStyle/>
        <a:p>
          <a:pPr algn="ctr" rtl="0"/>
          <a:r>
            <a:rPr lang="en-US" sz="1100" b="1" dirty="0" smtClean="0"/>
            <a:t>1</a:t>
          </a:r>
          <a:r>
            <a:rPr lang="en-US" sz="1100" b="1" baseline="30000" dirty="0" smtClean="0"/>
            <a:t>st</a:t>
          </a:r>
          <a:r>
            <a:rPr lang="en-US" sz="1100" b="1" dirty="0" smtClean="0"/>
            <a:t> Q 2011</a:t>
          </a:r>
        </a:p>
      </dgm:t>
    </dgm:pt>
    <dgm:pt modelId="{48E6298F-6A57-4470-96F3-3338CEA14731}" type="par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486696F2-9BC4-460E-AFCC-D6A082703AD0}" type="sib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902C5A-1E55-4386-8118-AB2C05241580}" type="pres">
      <dgm:prSet presAssocID="{6E303910-D97E-4C41-A08E-AE5936654D42}" presName="parentText" presStyleLbl="node1" presStyleIdx="0" presStyleCnt="1" custLinFactNeighborX="49751" custLinFactNeighborY="-31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5B49A-40DF-4DF6-9131-90BF4474180D}" srcId="{394E6D2A-D4BC-414E-AADE-447B3E70CB00}" destId="{6E303910-D97E-4C41-A08E-AE5936654D42}" srcOrd="0" destOrd="0" parTransId="{48E6298F-6A57-4470-96F3-3338CEA14731}" sibTransId="{486696F2-9BC4-460E-AFCC-D6A082703AD0}"/>
    <dgm:cxn modelId="{20BDE4C7-0A04-4FFB-98C7-B4742EA2856C}" type="presOf" srcId="{394E6D2A-D4BC-414E-AADE-447B3E70CB00}" destId="{A453D00E-6B89-430A-9582-A060FA0F117C}" srcOrd="0" destOrd="0" presId="urn:microsoft.com/office/officeart/2005/8/layout/vList2"/>
    <dgm:cxn modelId="{5DB3B47A-9863-42E6-82F3-B000DE09F63E}" type="presOf" srcId="{6E303910-D97E-4C41-A08E-AE5936654D42}" destId="{0F902C5A-1E55-4386-8118-AB2C05241580}" srcOrd="0" destOrd="0" presId="urn:microsoft.com/office/officeart/2005/8/layout/vList2"/>
    <dgm:cxn modelId="{4AAE9BA8-E01F-4096-8866-516385307B4C}" type="presParOf" srcId="{A453D00E-6B89-430A-9582-A060FA0F117C}" destId="{0F902C5A-1E55-4386-8118-AB2C052415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03910-D97E-4C41-A08E-AE5936654D42}">
      <dgm:prSet custT="1"/>
      <dgm:spPr/>
      <dgm:t>
        <a:bodyPr/>
        <a:lstStyle/>
        <a:p>
          <a:pPr algn="ctr" rtl="0"/>
          <a:r>
            <a:rPr lang="en-US" sz="1100" b="1" dirty="0" smtClean="0"/>
            <a:t>2011</a:t>
          </a:r>
        </a:p>
      </dgm:t>
    </dgm:pt>
    <dgm:pt modelId="{48E6298F-6A57-4470-96F3-3338CEA14731}" type="par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486696F2-9BC4-460E-AFCC-D6A082703AD0}" type="sib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902C5A-1E55-4386-8118-AB2C05241580}" type="pres">
      <dgm:prSet presAssocID="{6E303910-D97E-4C41-A08E-AE5936654D42}" presName="parentText" presStyleLbl="node1" presStyleIdx="0" presStyleCnt="1" custLinFactNeighborX="10870" custLinFactNeighborY="-11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5B49A-40DF-4DF6-9131-90BF4474180D}" srcId="{394E6D2A-D4BC-414E-AADE-447B3E70CB00}" destId="{6E303910-D97E-4C41-A08E-AE5936654D42}" srcOrd="0" destOrd="0" parTransId="{48E6298F-6A57-4470-96F3-3338CEA14731}" sibTransId="{486696F2-9BC4-460E-AFCC-D6A082703AD0}"/>
    <dgm:cxn modelId="{0B7190BA-9F81-4EE1-B875-34846FFB90A7}" type="presOf" srcId="{6E303910-D97E-4C41-A08E-AE5936654D42}" destId="{0F902C5A-1E55-4386-8118-AB2C05241580}" srcOrd="0" destOrd="0" presId="urn:microsoft.com/office/officeart/2005/8/layout/vList2"/>
    <dgm:cxn modelId="{0425D6E2-FB93-4E1A-AD7E-8CF580DCF684}" type="presOf" srcId="{394E6D2A-D4BC-414E-AADE-447B3E70CB00}" destId="{A453D00E-6B89-430A-9582-A060FA0F117C}" srcOrd="0" destOrd="0" presId="urn:microsoft.com/office/officeart/2005/8/layout/vList2"/>
    <dgm:cxn modelId="{9D45556C-D2E4-4DB8-B3D6-F389BC20D0A4}" type="presParOf" srcId="{A453D00E-6B89-430A-9582-A060FA0F117C}" destId="{0F902C5A-1E55-4386-8118-AB2C052415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EACF0-CA98-46C9-9FC4-4AF92B651412}" type="presOf" srcId="{394E6D2A-D4BC-414E-AADE-447B3E70CB00}" destId="{A453D00E-6B89-430A-9582-A060FA0F11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4E6D2A-D4BC-414E-AADE-447B3E70CB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03910-D97E-4C41-A08E-AE5936654D42}">
      <dgm:prSet custT="1"/>
      <dgm:spPr/>
      <dgm:t>
        <a:bodyPr/>
        <a:lstStyle/>
        <a:p>
          <a:pPr algn="ctr" rtl="0"/>
          <a:r>
            <a:rPr lang="en-US" sz="1100" b="1" dirty="0" smtClean="0"/>
            <a:t>2012-2013</a:t>
          </a:r>
        </a:p>
      </dgm:t>
    </dgm:pt>
    <dgm:pt modelId="{48E6298F-6A57-4470-96F3-3338CEA14731}" type="par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486696F2-9BC4-460E-AFCC-D6A082703AD0}" type="sibTrans" cxnId="{EA65B49A-40DF-4DF6-9131-90BF4474180D}">
      <dgm:prSet/>
      <dgm:spPr/>
      <dgm:t>
        <a:bodyPr/>
        <a:lstStyle/>
        <a:p>
          <a:pPr algn="ctr"/>
          <a:endParaRPr lang="en-US"/>
        </a:p>
      </dgm:t>
    </dgm:pt>
    <dgm:pt modelId="{A453D00E-6B89-430A-9582-A060FA0F117C}" type="pres">
      <dgm:prSet presAssocID="{394E6D2A-D4BC-414E-AADE-447B3E70C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902C5A-1E55-4386-8118-AB2C05241580}" type="pres">
      <dgm:prSet presAssocID="{6E303910-D97E-4C41-A08E-AE5936654D42}" presName="parentText" presStyleLbl="node1" presStyleIdx="0" presStyleCnt="1" custLinFactNeighborX="10870" custLinFactNeighborY="-11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6C84BE-D926-497F-98F1-5CC0D2966D86}" type="presOf" srcId="{6E303910-D97E-4C41-A08E-AE5936654D42}" destId="{0F902C5A-1E55-4386-8118-AB2C05241580}" srcOrd="0" destOrd="0" presId="urn:microsoft.com/office/officeart/2005/8/layout/vList2"/>
    <dgm:cxn modelId="{EEE8E11D-D8BA-4980-9D77-4278A3CB5AF9}" type="presOf" srcId="{394E6D2A-D4BC-414E-AADE-447B3E70CB00}" destId="{A453D00E-6B89-430A-9582-A060FA0F117C}" srcOrd="0" destOrd="0" presId="urn:microsoft.com/office/officeart/2005/8/layout/vList2"/>
    <dgm:cxn modelId="{EA65B49A-40DF-4DF6-9131-90BF4474180D}" srcId="{394E6D2A-D4BC-414E-AADE-447B3E70CB00}" destId="{6E303910-D97E-4C41-A08E-AE5936654D42}" srcOrd="0" destOrd="0" parTransId="{48E6298F-6A57-4470-96F3-3338CEA14731}" sibTransId="{486696F2-9BC4-460E-AFCC-D6A082703AD0}"/>
    <dgm:cxn modelId="{2A07F509-9B2F-46FF-BE1D-5060744C2B57}" type="presParOf" srcId="{A453D00E-6B89-430A-9582-A060FA0F117C}" destId="{0F902C5A-1E55-4386-8118-AB2C052415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02C5A-1E55-4386-8118-AB2C05241580}">
      <dsp:nvSpPr>
        <dsp:cNvPr id="0" name=""/>
        <dsp:cNvSpPr/>
      </dsp:nvSpPr>
      <dsp:spPr>
        <a:xfrm>
          <a:off x="0" y="0"/>
          <a:ext cx="54864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 Oct 2010</a:t>
          </a:r>
        </a:p>
      </dsp:txBody>
      <dsp:txXfrm>
        <a:off x="21018" y="21018"/>
        <a:ext cx="506604" cy="388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02C5A-1E55-4386-8118-AB2C05241580}">
      <dsp:nvSpPr>
        <dsp:cNvPr id="0" name=""/>
        <dsp:cNvSpPr/>
      </dsp:nvSpPr>
      <dsp:spPr>
        <a:xfrm>
          <a:off x="0" y="0"/>
          <a:ext cx="54864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 Nov 2010</a:t>
          </a:r>
        </a:p>
      </dsp:txBody>
      <dsp:txXfrm>
        <a:off x="21018" y="21018"/>
        <a:ext cx="506604" cy="388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02C5A-1E55-4386-8118-AB2C05241580}">
      <dsp:nvSpPr>
        <dsp:cNvPr id="0" name=""/>
        <dsp:cNvSpPr/>
      </dsp:nvSpPr>
      <dsp:spPr>
        <a:xfrm>
          <a:off x="0" y="0"/>
          <a:ext cx="54864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 Dec 2010</a:t>
          </a:r>
        </a:p>
      </dsp:txBody>
      <dsp:txXfrm>
        <a:off x="21018" y="21018"/>
        <a:ext cx="506604" cy="388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02C5A-1E55-4386-8118-AB2C05241580}">
      <dsp:nvSpPr>
        <dsp:cNvPr id="0" name=""/>
        <dsp:cNvSpPr/>
      </dsp:nvSpPr>
      <dsp:spPr>
        <a:xfrm>
          <a:off x="0" y="0"/>
          <a:ext cx="70104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1</a:t>
          </a:r>
          <a:r>
            <a:rPr lang="en-US" sz="1100" b="1" kern="1200" baseline="30000" dirty="0" smtClean="0"/>
            <a:t>st</a:t>
          </a:r>
          <a:r>
            <a:rPr lang="en-US" sz="1100" b="1" kern="1200" dirty="0" smtClean="0"/>
            <a:t> Q 2011</a:t>
          </a:r>
        </a:p>
      </dsp:txBody>
      <dsp:txXfrm>
        <a:off x="21018" y="21018"/>
        <a:ext cx="659004" cy="388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02C5A-1E55-4386-8118-AB2C05241580}">
      <dsp:nvSpPr>
        <dsp:cNvPr id="0" name=""/>
        <dsp:cNvSpPr/>
      </dsp:nvSpPr>
      <dsp:spPr>
        <a:xfrm>
          <a:off x="0" y="0"/>
          <a:ext cx="100584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2011</a:t>
          </a:r>
        </a:p>
      </dsp:txBody>
      <dsp:txXfrm>
        <a:off x="21018" y="21018"/>
        <a:ext cx="963804" cy="3885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02C5A-1E55-4386-8118-AB2C05241580}">
      <dsp:nvSpPr>
        <dsp:cNvPr id="0" name=""/>
        <dsp:cNvSpPr/>
      </dsp:nvSpPr>
      <dsp:spPr>
        <a:xfrm>
          <a:off x="0" y="0"/>
          <a:ext cx="123444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2012-2013</a:t>
          </a:r>
        </a:p>
      </dsp:txBody>
      <dsp:txXfrm>
        <a:off x="21018" y="21018"/>
        <a:ext cx="1192404" cy="38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CF888705-B7C1-4B91-9F5C-9900A57871AE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10084D44-4597-45F5-B627-5DC568039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1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753100C3-CA45-4D6A-8F94-9093FAEB0B6E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B8EC82FF-0594-484F-8D9D-8FD6E1C48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6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8F45FC-CCEE-4828-A545-8952FE065947}" type="slidenum">
              <a:rPr lang="en-US" smtClean="0">
                <a:latin typeface="Calibri" charset="0"/>
                <a:ea typeface="ＭＳ Ｐゴシック" charset="-128"/>
              </a:rPr>
              <a:pPr/>
              <a:t>1</a:t>
            </a:fld>
            <a:endParaRPr lang="en-US" dirty="0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37E315-D38B-44B1-8109-9696BD3891B6}" type="slidenum">
              <a:rPr lang="en-US" smtClean="0">
                <a:latin typeface="Calibri" charset="0"/>
                <a:ea typeface="ＭＳ Ｐゴシック" charset="-128"/>
              </a:rPr>
              <a:pPr/>
              <a:t>10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3E9BC9-67C5-448D-BBB9-2189DF99930D}" type="slidenum">
              <a:rPr lang="en-US" smtClean="0">
                <a:latin typeface="Calibri" charset="0"/>
                <a:ea typeface="ＭＳ Ｐゴシック" charset="-128"/>
              </a:rPr>
              <a:pPr/>
              <a:t>11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873108-2FF4-4DAF-A2CB-5139B67D85EE}" type="slidenum">
              <a:rPr lang="en-US" smtClean="0">
                <a:latin typeface="Calibri" charset="0"/>
                <a:ea typeface="ＭＳ Ｐゴシック" charset="-128"/>
              </a:rPr>
              <a:pPr/>
              <a:t>12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defTabSz="371475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65B169-B251-471D-9B1D-F597B075904B}" type="slidenum">
              <a:rPr lang="en-US" smtClean="0">
                <a:latin typeface="Calibri" charset="0"/>
                <a:ea typeface="ＭＳ Ｐゴシック" charset="-128"/>
              </a:rPr>
              <a:pPr/>
              <a:t>13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4A4786-2094-4E57-B756-709D999F8EA9}" type="slidenum">
              <a:rPr lang="en-US" smtClean="0">
                <a:latin typeface="Calibri" charset="0"/>
                <a:ea typeface="ＭＳ Ｐゴシック" charset="-128"/>
              </a:rPr>
              <a:pPr/>
              <a:t>14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C3C879-ABD4-400E-9B52-C8FC3E7F0DC6}" type="slidenum">
              <a:rPr lang="en-US" smtClean="0">
                <a:latin typeface="Calibri" charset="0"/>
                <a:ea typeface="ＭＳ Ｐゴシック" charset="-128"/>
              </a:rPr>
              <a:pPr/>
              <a:t>15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976B7B-4094-43F3-97ED-2A3B4571FC8E}" type="slidenum">
              <a:rPr lang="en-US" smtClean="0">
                <a:solidFill>
                  <a:srgbClr val="000000"/>
                </a:solidFill>
                <a:latin typeface="Calibri" charset="0"/>
                <a:ea typeface="ＭＳ Ｐゴシック" charset="-128"/>
              </a:rPr>
              <a:pPr/>
              <a:t>2</a:t>
            </a:fld>
            <a:endParaRPr lang="en-US" dirty="0" smtClean="0">
              <a:solidFill>
                <a:srgbClr val="000000"/>
              </a:solidFill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http://www.flickr.com/photos/dougww/922328173/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E78044-47A5-4365-B539-6BC3317AB9E9}" type="slidenum">
              <a:rPr lang="en-US" smtClean="0">
                <a:latin typeface="Calibri" charset="0"/>
                <a:ea typeface="ＭＳ Ｐゴシック" charset="-128"/>
              </a:rPr>
              <a:pPr/>
              <a:t>3</a:t>
            </a:fld>
            <a:endParaRPr lang="en-US" dirty="0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EC82FF-0594-484F-8D9D-8FD6E1C481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B9EF71-BBAA-4823-AAAF-95021F603DD5}" type="slidenum">
              <a:rPr lang="en-US" smtClean="0">
                <a:latin typeface="Calibri" charset="0"/>
                <a:ea typeface="ＭＳ Ｐゴシック" charset="-128"/>
              </a:rPr>
              <a:pPr/>
              <a:t>5</a:t>
            </a:fld>
            <a:endParaRPr lang="en-US" dirty="0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8BC355-895A-445B-A92F-A391116053D3}" type="slidenum">
              <a:rPr lang="en-US" smtClean="0">
                <a:latin typeface="Calibri" charset="0"/>
                <a:ea typeface="ＭＳ Ｐゴシック" charset="-128"/>
              </a:rPr>
              <a:pPr/>
              <a:t>6</a:t>
            </a:fld>
            <a:endParaRPr lang="en-US" dirty="0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F59F60-FBF2-4FCC-9A85-3FE90923C9FB}" type="slidenum">
              <a:rPr lang="en-US" smtClean="0">
                <a:latin typeface="Calibri" charset="0"/>
                <a:ea typeface="ＭＳ Ｐゴシック" charset="-128"/>
              </a:rPr>
              <a:pPr/>
              <a:t>7</a:t>
            </a:fld>
            <a:endParaRPr lang="en-US" dirty="0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E23B1-4915-4D2F-80DD-07E1E0526E90}" type="slidenum">
              <a:rPr lang="en-US" smtClean="0">
                <a:latin typeface="Calibri" charset="0"/>
                <a:ea typeface="ＭＳ Ｐゴシック" charset="-128"/>
              </a:rPr>
              <a:pPr/>
              <a:t>8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88B936-9A5C-4E38-98F0-4DDECA91B7F7}" type="slidenum">
              <a:rPr lang="en-US" smtClean="0">
                <a:latin typeface="Calibri" charset="0"/>
                <a:ea typeface="ＭＳ Ｐゴシック" charset="-128"/>
              </a:rPr>
              <a:pPr/>
              <a:t>9</a:t>
            </a:fld>
            <a:endParaRPr lang="en-US" smtClean="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938" y="5607050"/>
            <a:ext cx="9144000" cy="125095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51938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2" descr="arrows.png"/>
          <p:cNvPicPr>
            <a:picLocks noChangeAspect="1"/>
          </p:cNvPicPr>
          <p:nvPr userDrawn="1"/>
        </p:nvPicPr>
        <p:blipFill>
          <a:blip r:embed="rId2"/>
          <a:srcRect l="16940"/>
          <a:stretch>
            <a:fillRect/>
          </a:stretch>
        </p:blipFill>
        <p:spPr bwMode="auto">
          <a:xfrm>
            <a:off x="-6350" y="628650"/>
            <a:ext cx="1925638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doctors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032125" y="2698750"/>
            <a:ext cx="6122988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369" y="1674312"/>
            <a:ext cx="6057880" cy="981074"/>
          </a:xfrm>
        </p:spPr>
        <p:txBody>
          <a:bodyPr anchor="b">
            <a:normAutofit/>
          </a:bodyPr>
          <a:lstStyle>
            <a:lvl1pPr algn="l">
              <a:defRPr sz="2400" cap="all">
                <a:solidFill>
                  <a:srgbClr val="1686C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616" y="2687129"/>
            <a:ext cx="4768262" cy="80962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139D-8D69-43A5-8143-5D602062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2044700" y="3532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fld id="{5B760D28-68C9-4F3D-A6C0-42CED296B660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0404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4EDC3349-5E33-4340-B640-B407D1F6B4CA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8188" y="6519863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311-C4CD-4539-804A-0B094515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13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9116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0404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ED5C8998-5406-4214-B273-BB6022AE44F6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8188" y="6519863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C76BB-829B-41D2-BADF-B91DBAA22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7632"/>
            <a:ext cx="4038600" cy="4525963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1686C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7632"/>
            <a:ext cx="4038600" cy="4525963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1686C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0404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5C3DFE36-8E38-49F3-B2E3-9CF8A6D2DA66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8188" y="6519863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28E16-95AD-4B27-BDBB-3B044F790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616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solidFill>
                  <a:srgbClr val="1686C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1616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solidFill>
                  <a:srgbClr val="1686C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0404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440EB88B-2B83-47FF-A48A-0272D2D705D1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8188" y="6519863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61A3-97A9-44D0-904A-70E0FC00D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0404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11B1BD43-14AC-42A4-98B8-78E3D49A47E2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8188" y="6519863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B954C-5FF7-467C-BAEA-66AFC7301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0404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8D36C766-9A87-45BA-AA36-C47156BA2772}" type="datetime1">
              <a:rPr lang="en-US"/>
              <a:pPr>
                <a:defRPr/>
              </a:pPr>
              <a:t>12/1/2010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8188" y="6519863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473A6-2902-4078-B0F9-FB8D3DFB3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Screen shot 2010-01-13 at 12.01.02 PM.png"/>
          <p:cNvPicPr>
            <a:picLocks noChangeAspect="1"/>
          </p:cNvPicPr>
          <p:nvPr userDrawn="1"/>
        </p:nvPicPr>
        <p:blipFill>
          <a:blip r:embed="rId9"/>
          <a:srcRect t="6487" b="3242"/>
          <a:stretch>
            <a:fillRect/>
          </a:stretch>
        </p:blipFill>
        <p:spPr bwMode="auto">
          <a:xfrm>
            <a:off x="0" y="-1588"/>
            <a:ext cx="91440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7938" y="5607050"/>
            <a:ext cx="9144000" cy="125095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00038" y="0"/>
            <a:ext cx="754062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0038" y="1344613"/>
            <a:ext cx="8494712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75" y="6488113"/>
            <a:ext cx="374650" cy="266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DD4BC66C-A2FA-44E6-AE8F-A0B3896EB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rgbClr val="BD1931"/>
        </a:buClr>
        <a:buFont typeface="Lucida Grande" charset="0"/>
        <a:buChar char="»"/>
        <a:defRPr sz="2000" kern="1200">
          <a:solidFill>
            <a:srgbClr val="19234A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BD1931"/>
        </a:buClr>
        <a:buFont typeface="Arial" charset="0"/>
        <a:buChar char="•"/>
        <a:defRPr sz="2000" kern="1200">
          <a:solidFill>
            <a:srgbClr val="19234A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D1931"/>
        </a:buClr>
        <a:buFont typeface="Lucida Grande" charset="0"/>
        <a:buChar char="–"/>
        <a:defRPr sz="2000" kern="1200">
          <a:solidFill>
            <a:srgbClr val="19234A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D1931"/>
        </a:buClr>
        <a:buFont typeface="Arial" charset="0"/>
        <a:buChar char="•"/>
        <a:defRPr sz="2000" kern="1200">
          <a:solidFill>
            <a:srgbClr val="19234A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D1931"/>
        </a:buClr>
        <a:buFont typeface="Arial" charset="0"/>
        <a:buChar char="•"/>
        <a:defRPr sz="2000" kern="1200">
          <a:solidFill>
            <a:srgbClr val="19234A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2044700" y="1166813"/>
            <a:ext cx="6456363" cy="1489075"/>
          </a:xfrm>
        </p:spPr>
        <p:txBody>
          <a:bodyPr/>
          <a:lstStyle/>
          <a:p>
            <a:r>
              <a:rPr lang="en-US" cap="none" dirty="0" smtClean="0"/>
              <a:t>Direct Project</a:t>
            </a:r>
            <a:br>
              <a:rPr lang="en-US" cap="none" dirty="0" smtClean="0"/>
            </a:br>
            <a:endParaRPr lang="en-US" cap="none" dirty="0" smtClean="0"/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>
          <a:xfrm>
            <a:off x="2052638" y="2687638"/>
            <a:ext cx="4768850" cy="809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595959"/>
                </a:solidFill>
              </a:rPr>
              <a:t>November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08451"/>
            <a:ext cx="7315094" cy="42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Open and Transparent Collaboration 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FF699D-5EB2-4033-BEC0-4DCE0D3726A3}" type="datetime1">
              <a:rPr lang="en-US" smtClean="0">
                <a:latin typeface="Arial" charset="0"/>
                <a:ea typeface="ＭＳ Ｐゴシック" charset="-128"/>
              </a:rPr>
              <a:pPr/>
              <a:t>12/1/2010</a:t>
            </a:fld>
            <a:endParaRPr lang="en-US" smtClean="0">
              <a:latin typeface="Arial" charset="0"/>
              <a:ea typeface="ＭＳ Ｐゴシック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9070" y="1595721"/>
            <a:ext cx="5414930" cy="43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725" y="3889612"/>
            <a:ext cx="6543675" cy="29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High quality open source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history of the Internet shows the </a:t>
            </a:r>
            <a:r>
              <a:rPr lang="en-US" b="1" dirty="0" smtClean="0">
                <a:solidFill>
                  <a:schemeClr val="accent1"/>
                </a:solidFill>
              </a:rPr>
              <a:t>power of permissively licensed open source</a:t>
            </a:r>
            <a:r>
              <a:rPr lang="en-US" dirty="0" smtClean="0">
                <a:solidFill>
                  <a:schemeClr val="tx1"/>
                </a:solidFill>
              </a:rPr>
              <a:t> in driving standardization: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TCP/IP: Berkeley TCP/IP stack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DNS: BIND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HTTP: Apache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Successful open standards have easily accessible high-quality libraries trivially available to developers, including high quality documentation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key deliverable </a:t>
            </a:r>
            <a:r>
              <a:rPr lang="en-US" dirty="0" smtClean="0">
                <a:solidFill>
                  <a:schemeClr val="tx1"/>
                </a:solidFill>
              </a:rPr>
              <a:t>of Direct Project is a </a:t>
            </a:r>
            <a:r>
              <a:rPr lang="en-US" b="1" dirty="0" smtClean="0">
                <a:solidFill>
                  <a:schemeClr val="accent1"/>
                </a:solidFill>
              </a:rPr>
              <a:t>BSD-licensed software stack enabling: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Client-side connectivity, for EHRs, EHR Modules, PHRs, etc. and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Server-side connectivity for “out of the box” HIOs and Health Information Service Providers (HISPs)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3200A2-92B9-4422-8C94-C8FC0737C91C}" type="datetime1">
              <a:rPr lang="en-US" smtClean="0">
                <a:latin typeface="Arial" charset="0"/>
                <a:ea typeface="ＭＳ Ｐゴシック" charset="-128"/>
              </a:rPr>
              <a:pPr/>
              <a:t>12/1/2010</a:t>
            </a:fld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010400" y="2286000"/>
            <a:ext cx="860425" cy="3452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100" dirty="0">
              <a:cs typeface="ＭＳ Ｐゴシック" charset="-128"/>
            </a:endParaRPr>
          </a:p>
        </p:txBody>
      </p:sp>
      <p:sp>
        <p:nvSpPr>
          <p:cNvPr id="20483" name="Rectangle 89"/>
          <p:cNvSpPr>
            <a:spLocks noChangeArrowheads="1"/>
          </p:cNvSpPr>
          <p:nvPr/>
        </p:nvSpPr>
        <p:spPr bwMode="auto">
          <a:xfrm>
            <a:off x="6629400" y="4883150"/>
            <a:ext cx="1828800" cy="222250"/>
          </a:xfrm>
          <a:prstGeom prst="rect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8" name="Rectangle 7"/>
          <p:cNvSpPr/>
          <p:nvPr/>
        </p:nvSpPr>
        <p:spPr bwMode="auto">
          <a:xfrm>
            <a:off x="5195888" y="2276475"/>
            <a:ext cx="860425" cy="3452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100" dirty="0">
              <a:cs typeface="ＭＳ Ｐゴシック" charset="-128"/>
            </a:endParaRPr>
          </a:p>
        </p:txBody>
      </p:sp>
      <p:sp>
        <p:nvSpPr>
          <p:cNvPr id="20485" name="Rectangle 144"/>
          <p:cNvSpPr>
            <a:spLocks noChangeArrowheads="1"/>
          </p:cNvSpPr>
          <p:nvPr/>
        </p:nvSpPr>
        <p:spPr bwMode="auto">
          <a:xfrm>
            <a:off x="5486400" y="4876800"/>
            <a:ext cx="1143000" cy="227013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7" name="Rectangle 6"/>
          <p:cNvSpPr/>
          <p:nvPr/>
        </p:nvSpPr>
        <p:spPr bwMode="auto">
          <a:xfrm>
            <a:off x="3706813" y="2276475"/>
            <a:ext cx="520700" cy="3452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100" dirty="0">
              <a:cs typeface="ＭＳ Ｐゴシック" charset="-128"/>
            </a:endParaRPr>
          </a:p>
        </p:txBody>
      </p:sp>
      <p:sp>
        <p:nvSpPr>
          <p:cNvPr id="20487" name="Rectangle 125"/>
          <p:cNvSpPr>
            <a:spLocks noChangeArrowheads="1"/>
          </p:cNvSpPr>
          <p:nvPr/>
        </p:nvSpPr>
        <p:spPr bwMode="auto">
          <a:xfrm>
            <a:off x="4114800" y="2743200"/>
            <a:ext cx="2590800" cy="228600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4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 </a:t>
            </a:r>
            <a:br>
              <a:rPr lang="en-US" dirty="0" smtClean="0"/>
            </a:br>
            <a:r>
              <a:rPr lang="en-US" dirty="0" smtClean="0"/>
              <a:t>High-level Project Plan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30200" y="6032500"/>
            <a:ext cx="3124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100" dirty="0">
              <a:cs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30475" y="2276475"/>
            <a:ext cx="520700" cy="3452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100" dirty="0">
              <a:cs typeface="ＭＳ Ｐゴシック" charset="-128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6034916" y="1915669"/>
          <a:ext cx="854604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3658796" y="1915669"/>
          <a:ext cx="5486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89200" y="1916113"/>
            <a:ext cx="547688" cy="430212"/>
            <a:chOff x="0" y="4859"/>
            <a:chExt cx="854604" cy="430560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0" y="4859"/>
              <a:ext cx="854604" cy="430560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9817" y="25513"/>
              <a:ext cx="814970" cy="38925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1910" tIns="41910" rIns="41910" bIns="41910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</a:rPr>
                <a:t> Aug 2010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063875" y="1916113"/>
            <a:ext cx="549275" cy="430212"/>
            <a:chOff x="0" y="4859"/>
            <a:chExt cx="854604" cy="430560"/>
          </a:xfrm>
          <a:solidFill>
            <a:schemeClr val="accent1"/>
          </a:solidFill>
        </p:grpSpPr>
        <p:sp>
          <p:nvSpPr>
            <p:cNvPr id="23" name="Rounded Rectangle 22"/>
            <p:cNvSpPr/>
            <p:nvPr/>
          </p:nvSpPr>
          <p:spPr>
            <a:xfrm>
              <a:off x="0" y="4859"/>
              <a:ext cx="854604" cy="430560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2230" y="25513"/>
              <a:ext cx="810145" cy="38925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1910" tIns="41910" rIns="41910" bIns="41910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</a:rPr>
                <a:t> Sept 2010</a:t>
              </a:r>
            </a:p>
          </p:txBody>
        </p:sp>
      </p:grpSp>
      <p:sp>
        <p:nvSpPr>
          <p:cNvPr id="25" name="Pentagon 24"/>
          <p:cNvSpPr/>
          <p:nvPr/>
        </p:nvSpPr>
        <p:spPr bwMode="auto">
          <a:xfrm>
            <a:off x="2541588" y="1541463"/>
            <a:ext cx="1801812" cy="36512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r>
              <a:rPr lang="en-US" sz="1000" b="1" dirty="0">
                <a:solidFill>
                  <a:schemeClr val="bg1"/>
                </a:solidFill>
                <a:cs typeface="ＭＳ Ｐゴシック" charset="-128"/>
              </a:rPr>
              <a:t>Immediate</a:t>
            </a:r>
          </a:p>
          <a:p>
            <a:pPr algn="ctr" eaLnBrk="0" hangingPunct="0">
              <a:lnSpc>
                <a:spcPct val="106000"/>
              </a:lnSpc>
              <a:defRPr/>
            </a:pPr>
            <a:r>
              <a:rPr lang="en-US" sz="1000" b="1" dirty="0">
                <a:solidFill>
                  <a:schemeClr val="bg1"/>
                </a:solidFill>
                <a:cs typeface="ＭＳ Ｐゴシック" charset="-128"/>
              </a:rPr>
              <a:t>Next 90 Days</a:t>
            </a:r>
          </a:p>
        </p:txBody>
      </p:sp>
      <p:sp>
        <p:nvSpPr>
          <p:cNvPr id="26" name="Chevron 25"/>
          <p:cNvSpPr/>
          <p:nvPr/>
        </p:nvSpPr>
        <p:spPr bwMode="auto">
          <a:xfrm>
            <a:off x="4191000" y="1541463"/>
            <a:ext cx="2667000" cy="3651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r>
              <a:rPr lang="en-US" sz="1000" b="1" dirty="0">
                <a:solidFill>
                  <a:schemeClr val="bg1"/>
                </a:solidFill>
                <a:cs typeface="ＭＳ Ｐゴシック" charset="-128"/>
              </a:rPr>
              <a:t>Short Term</a:t>
            </a:r>
          </a:p>
          <a:p>
            <a:pPr algn="ctr" eaLnBrk="0" hangingPunct="0">
              <a:lnSpc>
                <a:spcPct val="106000"/>
              </a:lnSpc>
              <a:defRPr/>
            </a:pPr>
            <a:r>
              <a:rPr lang="en-US" sz="1000" b="1" dirty="0">
                <a:solidFill>
                  <a:schemeClr val="bg1"/>
                </a:solidFill>
                <a:cs typeface="ＭＳ Ｐゴシック" charset="-128"/>
              </a:rPr>
              <a:t>3 to 9 months</a:t>
            </a:r>
          </a:p>
        </p:txBody>
      </p:sp>
      <p:sp>
        <p:nvSpPr>
          <p:cNvPr id="27" name="Chevron 26"/>
          <p:cNvSpPr/>
          <p:nvPr/>
        </p:nvSpPr>
        <p:spPr bwMode="auto">
          <a:xfrm>
            <a:off x="6705600" y="1541463"/>
            <a:ext cx="1993900" cy="3651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  <a:defRPr/>
            </a:pPr>
            <a:r>
              <a:rPr lang="en-US" sz="1000" b="1" dirty="0">
                <a:solidFill>
                  <a:schemeClr val="bg1"/>
                </a:solidFill>
                <a:cs typeface="ＭＳ Ｐゴシック" charset="-128"/>
              </a:rPr>
              <a:t>Long Term</a:t>
            </a:r>
          </a:p>
          <a:p>
            <a:pPr algn="ctr" eaLnBrk="0" hangingPunct="0">
              <a:lnSpc>
                <a:spcPct val="106000"/>
              </a:lnSpc>
              <a:defRPr/>
            </a:pPr>
            <a:r>
              <a:rPr lang="en-US" sz="1000" b="1" dirty="0">
                <a:solidFill>
                  <a:schemeClr val="bg1"/>
                </a:solidFill>
                <a:cs typeface="ＭＳ Ｐゴシック" charset="-128"/>
              </a:rPr>
              <a:t>9 to 36 months</a:t>
            </a:r>
          </a:p>
        </p:txBody>
      </p:sp>
      <p:sp>
        <p:nvSpPr>
          <p:cNvPr id="20498" name="Rectangle 31"/>
          <p:cNvSpPr>
            <a:spLocks noChangeArrowheads="1"/>
          </p:cNvSpPr>
          <p:nvPr/>
        </p:nvSpPr>
        <p:spPr bwMode="auto">
          <a:xfrm>
            <a:off x="4251325" y="4198938"/>
            <a:ext cx="1311275" cy="220662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000" y="1535113"/>
          <a:ext cx="2103438" cy="3914462"/>
        </p:xfrm>
        <a:graphic>
          <a:graphicData uri="http://schemas.openxmlformats.org/drawingml/2006/table">
            <a:tbl>
              <a:tblPr/>
              <a:tblGrid>
                <a:gridCol w="210343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2B58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4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Standards and Specification Development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E8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4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Real-world Implementation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E8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4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Regulatory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E8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4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Policy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E8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4"/>
                    </a:solidFill>
                  </a:tcPr>
                </a:tc>
              </a:tr>
            </a:tbl>
          </a:graphicData>
        </a:graphic>
      </p:graphicFrame>
      <p:sp>
        <p:nvSpPr>
          <p:cNvPr id="20525" name="Rectangle 49"/>
          <p:cNvSpPr>
            <a:spLocks noChangeArrowheads="1"/>
          </p:cNvSpPr>
          <p:nvPr/>
        </p:nvSpPr>
        <p:spPr bwMode="auto">
          <a:xfrm>
            <a:off x="4164013" y="4879975"/>
            <a:ext cx="1381125" cy="220663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526" name="Isosceles Triangle 50"/>
          <p:cNvSpPr>
            <a:spLocks noChangeArrowheads="1"/>
          </p:cNvSpPr>
          <p:nvPr/>
        </p:nvSpPr>
        <p:spPr bwMode="auto">
          <a:xfrm>
            <a:off x="5395913" y="4902200"/>
            <a:ext cx="233362" cy="203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27" name="Straight Connector 53"/>
          <p:cNvCxnSpPr>
            <a:cxnSpLocks noChangeShapeType="1"/>
            <a:endCxn id="20526" idx="1"/>
          </p:cNvCxnSpPr>
          <p:nvPr/>
        </p:nvCxnSpPr>
        <p:spPr bwMode="auto">
          <a:xfrm rot="5400000" flipH="1" flipV="1">
            <a:off x="5267325" y="5070475"/>
            <a:ext cx="2540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28" name="Rectangle 75"/>
          <p:cNvSpPr>
            <a:spLocks noChangeArrowheads="1"/>
          </p:cNvSpPr>
          <p:nvPr/>
        </p:nvSpPr>
        <p:spPr bwMode="auto">
          <a:xfrm>
            <a:off x="2514600" y="4891088"/>
            <a:ext cx="1663700" cy="211137"/>
          </a:xfrm>
          <a:prstGeom prst="rect">
            <a:avLst/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529" name="Isosceles Triangle 76"/>
          <p:cNvSpPr>
            <a:spLocks noChangeArrowheads="1"/>
          </p:cNvSpPr>
          <p:nvPr/>
        </p:nvSpPr>
        <p:spPr bwMode="auto">
          <a:xfrm>
            <a:off x="4059238" y="4903788"/>
            <a:ext cx="234950" cy="20161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30" name="Straight Connector 77"/>
          <p:cNvCxnSpPr>
            <a:cxnSpLocks noChangeShapeType="1"/>
          </p:cNvCxnSpPr>
          <p:nvPr/>
        </p:nvCxnSpPr>
        <p:spPr bwMode="auto">
          <a:xfrm rot="5400000" flipH="1" flipV="1">
            <a:off x="4040187" y="5081588"/>
            <a:ext cx="174625" cy="2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31" name="Rectangle 82"/>
          <p:cNvSpPr>
            <a:spLocks noChangeArrowheads="1"/>
          </p:cNvSpPr>
          <p:nvPr/>
        </p:nvSpPr>
        <p:spPr bwMode="auto">
          <a:xfrm>
            <a:off x="419100" y="6108700"/>
            <a:ext cx="914400" cy="393700"/>
          </a:xfrm>
          <a:prstGeom prst="rect">
            <a:avLst/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100"/>
              <a:t>Immediate Initiatives</a:t>
            </a:r>
          </a:p>
        </p:txBody>
      </p:sp>
      <p:sp>
        <p:nvSpPr>
          <p:cNvPr id="20532" name="Rectangle 83"/>
          <p:cNvSpPr>
            <a:spLocks noChangeArrowheads="1"/>
          </p:cNvSpPr>
          <p:nvPr/>
        </p:nvSpPr>
        <p:spPr bwMode="auto">
          <a:xfrm>
            <a:off x="1409700" y="6108700"/>
            <a:ext cx="914400" cy="393700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100"/>
              <a:t>Short Term Initiatives</a:t>
            </a:r>
          </a:p>
        </p:txBody>
      </p:sp>
      <p:sp>
        <p:nvSpPr>
          <p:cNvPr id="20533" name="Rectangle 84"/>
          <p:cNvSpPr>
            <a:spLocks noChangeArrowheads="1"/>
          </p:cNvSpPr>
          <p:nvPr/>
        </p:nvSpPr>
        <p:spPr bwMode="auto">
          <a:xfrm>
            <a:off x="2451100" y="6108700"/>
            <a:ext cx="914400" cy="393700"/>
          </a:xfrm>
          <a:prstGeom prst="rect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100"/>
              <a:t>Long Term Initiatives</a:t>
            </a:r>
          </a:p>
        </p:txBody>
      </p:sp>
      <p:sp>
        <p:nvSpPr>
          <p:cNvPr id="20534" name="Rectangle 87"/>
          <p:cNvSpPr>
            <a:spLocks noChangeArrowheads="1"/>
          </p:cNvSpPr>
          <p:nvPr/>
        </p:nvSpPr>
        <p:spPr bwMode="auto">
          <a:xfrm>
            <a:off x="5791200" y="3506788"/>
            <a:ext cx="838200" cy="227012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535" name="Isosceles Triangle 88"/>
          <p:cNvSpPr>
            <a:spLocks noChangeArrowheads="1"/>
          </p:cNvSpPr>
          <p:nvPr/>
        </p:nvSpPr>
        <p:spPr bwMode="auto">
          <a:xfrm>
            <a:off x="5653732" y="3504252"/>
            <a:ext cx="233362" cy="2016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536" name="Rectangle 89"/>
          <p:cNvSpPr>
            <a:spLocks noChangeArrowheads="1"/>
          </p:cNvSpPr>
          <p:nvPr/>
        </p:nvSpPr>
        <p:spPr bwMode="auto">
          <a:xfrm>
            <a:off x="6629400" y="3511550"/>
            <a:ext cx="1828800" cy="222250"/>
          </a:xfrm>
          <a:prstGeom prst="rect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537" name="Isosceles Triangle 90"/>
          <p:cNvSpPr>
            <a:spLocks noChangeArrowheads="1"/>
          </p:cNvSpPr>
          <p:nvPr/>
        </p:nvSpPr>
        <p:spPr bwMode="auto">
          <a:xfrm>
            <a:off x="6523038" y="3517900"/>
            <a:ext cx="233362" cy="2016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38" name="Straight Connector 94"/>
          <p:cNvCxnSpPr>
            <a:cxnSpLocks noChangeShapeType="1"/>
          </p:cNvCxnSpPr>
          <p:nvPr/>
        </p:nvCxnSpPr>
        <p:spPr bwMode="auto">
          <a:xfrm flipV="1">
            <a:off x="5564406" y="3648076"/>
            <a:ext cx="217488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39" name="TextBox 95"/>
          <p:cNvSpPr txBox="1">
            <a:spLocks noChangeArrowheads="1"/>
          </p:cNvSpPr>
          <p:nvPr/>
        </p:nvSpPr>
        <p:spPr bwMode="auto">
          <a:xfrm>
            <a:off x="4815840" y="3709988"/>
            <a:ext cx="109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/>
              <a:t>Initial Pilot Implementation</a:t>
            </a:r>
          </a:p>
        </p:txBody>
      </p:sp>
      <p:cxnSp>
        <p:nvCxnSpPr>
          <p:cNvPr id="20540" name="Straight Connector 98"/>
          <p:cNvCxnSpPr>
            <a:cxnSpLocks noChangeShapeType="1"/>
          </p:cNvCxnSpPr>
          <p:nvPr/>
        </p:nvCxnSpPr>
        <p:spPr bwMode="auto">
          <a:xfrm flipH="1" flipV="1">
            <a:off x="6651626" y="3664591"/>
            <a:ext cx="104774" cy="1454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41" name="TextBox 99"/>
          <p:cNvSpPr txBox="1">
            <a:spLocks noChangeArrowheads="1"/>
          </p:cNvSpPr>
          <p:nvPr/>
        </p:nvSpPr>
        <p:spPr bwMode="auto">
          <a:xfrm>
            <a:off x="6715456" y="3740459"/>
            <a:ext cx="789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/>
              <a:t>Expansion </a:t>
            </a:r>
          </a:p>
          <a:p>
            <a:r>
              <a:rPr lang="en-US" sz="900" dirty="0"/>
              <a:t>of Pilots </a:t>
            </a:r>
          </a:p>
        </p:txBody>
      </p:sp>
      <p:graphicFrame>
        <p:nvGraphicFramePr>
          <p:cNvPr id="102" name="Diagram 101"/>
          <p:cNvGraphicFramePr/>
          <p:nvPr/>
        </p:nvGraphicFramePr>
        <p:xfrm>
          <a:off x="4267200" y="1921920"/>
          <a:ext cx="5486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3" name="Diagram 102"/>
          <p:cNvGraphicFramePr/>
          <p:nvPr/>
        </p:nvGraphicFramePr>
        <p:xfrm>
          <a:off x="4876800" y="1921920"/>
          <a:ext cx="5486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4" name="Diagram 103"/>
          <p:cNvGraphicFramePr/>
          <p:nvPr/>
        </p:nvGraphicFramePr>
        <p:xfrm>
          <a:off x="5486400" y="1921920"/>
          <a:ext cx="83820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0545" name="Rectangle 38"/>
          <p:cNvSpPr>
            <a:spLocks noChangeArrowheads="1"/>
          </p:cNvSpPr>
          <p:nvPr/>
        </p:nvSpPr>
        <p:spPr bwMode="auto">
          <a:xfrm>
            <a:off x="2514600" y="2743200"/>
            <a:ext cx="1676400" cy="211138"/>
          </a:xfrm>
          <a:prstGeom prst="rect">
            <a:avLst/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sp>
        <p:nvSpPr>
          <p:cNvPr id="20546" name="Isosceles Triangle 86"/>
          <p:cNvSpPr>
            <a:spLocks noChangeArrowheads="1"/>
          </p:cNvSpPr>
          <p:nvPr/>
        </p:nvSpPr>
        <p:spPr bwMode="auto">
          <a:xfrm>
            <a:off x="4071938" y="2768600"/>
            <a:ext cx="234950" cy="203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47" name="Straight Connector 92"/>
          <p:cNvCxnSpPr>
            <a:cxnSpLocks noChangeShapeType="1"/>
          </p:cNvCxnSpPr>
          <p:nvPr/>
        </p:nvCxnSpPr>
        <p:spPr bwMode="auto">
          <a:xfrm flipV="1">
            <a:off x="3946525" y="2870200"/>
            <a:ext cx="21590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48" name="TextBox 93"/>
          <p:cNvSpPr txBox="1">
            <a:spLocks noChangeArrowheads="1"/>
          </p:cNvSpPr>
          <p:nvPr/>
        </p:nvSpPr>
        <p:spPr bwMode="auto">
          <a:xfrm>
            <a:off x="2743200" y="2971800"/>
            <a:ext cx="1379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Draft Specification Complete</a:t>
            </a:r>
          </a:p>
        </p:txBody>
      </p:sp>
      <p:sp>
        <p:nvSpPr>
          <p:cNvPr id="20549" name="Isosceles Triangle 86"/>
          <p:cNvSpPr>
            <a:spLocks noChangeArrowheads="1"/>
          </p:cNvSpPr>
          <p:nvPr/>
        </p:nvSpPr>
        <p:spPr bwMode="auto">
          <a:xfrm>
            <a:off x="5408613" y="2743200"/>
            <a:ext cx="230187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50" name="Straight Connector 92"/>
          <p:cNvCxnSpPr>
            <a:cxnSpLocks noChangeShapeType="1"/>
          </p:cNvCxnSpPr>
          <p:nvPr/>
        </p:nvCxnSpPr>
        <p:spPr bwMode="auto">
          <a:xfrm flipV="1">
            <a:off x="5284788" y="2844800"/>
            <a:ext cx="21590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51" name="TextBox 93"/>
          <p:cNvSpPr txBox="1">
            <a:spLocks noChangeArrowheads="1"/>
          </p:cNvSpPr>
          <p:nvPr/>
        </p:nvSpPr>
        <p:spPr bwMode="auto">
          <a:xfrm>
            <a:off x="4191000" y="3022600"/>
            <a:ext cx="16081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Transition to an SDO</a:t>
            </a:r>
          </a:p>
        </p:txBody>
      </p:sp>
      <p:graphicFrame>
        <p:nvGraphicFramePr>
          <p:cNvPr id="119" name="Diagram 118"/>
          <p:cNvGraphicFramePr/>
          <p:nvPr/>
        </p:nvGraphicFramePr>
        <p:xfrm>
          <a:off x="5471160" y="1921920"/>
          <a:ext cx="7010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20" name="Diagram 119"/>
          <p:cNvGraphicFramePr/>
          <p:nvPr/>
        </p:nvGraphicFramePr>
        <p:xfrm>
          <a:off x="6233160" y="1921920"/>
          <a:ext cx="10058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21" name="Diagram 120"/>
          <p:cNvGraphicFramePr/>
          <p:nvPr/>
        </p:nvGraphicFramePr>
        <p:xfrm>
          <a:off x="6995160" y="1905000"/>
          <a:ext cx="7010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2" name="Diagram 121"/>
          <p:cNvGraphicFramePr/>
          <p:nvPr/>
        </p:nvGraphicFramePr>
        <p:xfrm>
          <a:off x="7299960" y="1921920"/>
          <a:ext cx="1234440" cy="4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20556" name="Rectangle 56"/>
          <p:cNvSpPr>
            <a:spLocks noChangeArrowheads="1"/>
          </p:cNvSpPr>
          <p:nvPr/>
        </p:nvSpPr>
        <p:spPr bwMode="auto">
          <a:xfrm>
            <a:off x="6629400" y="2743200"/>
            <a:ext cx="1828800" cy="228600"/>
          </a:xfrm>
          <a:prstGeom prst="rect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57" name="Straight Connector 92"/>
          <p:cNvCxnSpPr>
            <a:cxnSpLocks noChangeShapeType="1"/>
          </p:cNvCxnSpPr>
          <p:nvPr/>
        </p:nvCxnSpPr>
        <p:spPr bwMode="auto">
          <a:xfrm flipV="1">
            <a:off x="6961188" y="2870200"/>
            <a:ext cx="21590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58" name="TextBox 93"/>
          <p:cNvSpPr txBox="1">
            <a:spLocks noChangeArrowheads="1"/>
          </p:cNvSpPr>
          <p:nvPr/>
        </p:nvSpPr>
        <p:spPr bwMode="auto">
          <a:xfrm>
            <a:off x="5867400" y="3048000"/>
            <a:ext cx="16081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Ongoing Maintenance</a:t>
            </a:r>
          </a:p>
        </p:txBody>
      </p:sp>
      <p:sp>
        <p:nvSpPr>
          <p:cNvPr id="20559" name="Isosceles Triangle 86"/>
          <p:cNvSpPr>
            <a:spLocks noChangeArrowheads="1"/>
          </p:cNvSpPr>
          <p:nvPr/>
        </p:nvSpPr>
        <p:spPr bwMode="auto">
          <a:xfrm>
            <a:off x="5403850" y="4191000"/>
            <a:ext cx="234950" cy="203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60" name="Straight Connector 92"/>
          <p:cNvCxnSpPr>
            <a:cxnSpLocks noChangeShapeType="1"/>
          </p:cNvCxnSpPr>
          <p:nvPr/>
        </p:nvCxnSpPr>
        <p:spPr bwMode="auto">
          <a:xfrm rot="10800000">
            <a:off x="5549900" y="4343400"/>
            <a:ext cx="1651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61" name="TextBox 93"/>
          <p:cNvSpPr txBox="1">
            <a:spLocks noChangeArrowheads="1"/>
          </p:cNvSpPr>
          <p:nvPr/>
        </p:nvSpPr>
        <p:spPr bwMode="auto">
          <a:xfrm>
            <a:off x="5638800" y="4419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/>
              <a:t>Evaluation for inclusion </a:t>
            </a:r>
            <a:r>
              <a:rPr lang="en-US" sz="900" dirty="0" smtClean="0"/>
              <a:t>and </a:t>
            </a:r>
            <a:r>
              <a:rPr lang="en-US" sz="900" dirty="0"/>
              <a:t>ONC Endorsement</a:t>
            </a:r>
          </a:p>
        </p:txBody>
      </p:sp>
      <p:sp>
        <p:nvSpPr>
          <p:cNvPr id="20562" name="TextBox 93"/>
          <p:cNvSpPr txBox="1">
            <a:spLocks noChangeArrowheads="1"/>
          </p:cNvSpPr>
          <p:nvPr/>
        </p:nvSpPr>
        <p:spPr bwMode="auto">
          <a:xfrm>
            <a:off x="2963863" y="5257800"/>
            <a:ext cx="1760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HITPC Tiger Team Framework and Policy Review</a:t>
            </a:r>
          </a:p>
        </p:txBody>
      </p:sp>
      <p:sp>
        <p:nvSpPr>
          <p:cNvPr id="20563" name="TextBox 93"/>
          <p:cNvSpPr txBox="1">
            <a:spLocks noChangeArrowheads="1"/>
          </p:cNvSpPr>
          <p:nvPr/>
        </p:nvSpPr>
        <p:spPr bwMode="auto">
          <a:xfrm>
            <a:off x="4724400" y="5268913"/>
            <a:ext cx="1379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/>
              <a:t>Feedback to </a:t>
            </a:r>
            <a:r>
              <a:rPr lang="en-US" sz="900" dirty="0" smtClean="0"/>
              <a:t>Nationwide Health Information Network Governance</a:t>
            </a:r>
            <a:endParaRPr lang="en-US" sz="900" dirty="0"/>
          </a:p>
        </p:txBody>
      </p:sp>
      <p:sp>
        <p:nvSpPr>
          <p:cNvPr id="20564" name="Isosceles Triangle 86"/>
          <p:cNvSpPr>
            <a:spLocks noChangeArrowheads="1"/>
          </p:cNvSpPr>
          <p:nvPr/>
        </p:nvSpPr>
        <p:spPr bwMode="auto">
          <a:xfrm>
            <a:off x="6470650" y="4876800"/>
            <a:ext cx="234950" cy="203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65" name="Straight Connector 92"/>
          <p:cNvCxnSpPr>
            <a:cxnSpLocks noChangeShapeType="1"/>
          </p:cNvCxnSpPr>
          <p:nvPr/>
        </p:nvCxnSpPr>
        <p:spPr bwMode="auto">
          <a:xfrm rot="5400000" flipH="1" flipV="1">
            <a:off x="6470650" y="5035550"/>
            <a:ext cx="1524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66" name="TextBox 93"/>
          <p:cNvSpPr txBox="1">
            <a:spLocks noChangeArrowheads="1"/>
          </p:cNvSpPr>
          <p:nvPr/>
        </p:nvSpPr>
        <p:spPr bwMode="auto">
          <a:xfrm>
            <a:off x="5943600" y="5268913"/>
            <a:ext cx="1379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Feedback on initial lessons learned</a:t>
            </a:r>
          </a:p>
        </p:txBody>
      </p:sp>
      <p:cxnSp>
        <p:nvCxnSpPr>
          <p:cNvPr id="20567" name="Straight Connector 92"/>
          <p:cNvCxnSpPr>
            <a:cxnSpLocks noChangeShapeType="1"/>
          </p:cNvCxnSpPr>
          <p:nvPr/>
        </p:nvCxnSpPr>
        <p:spPr bwMode="auto">
          <a:xfrm rot="5400000" flipH="1" flipV="1">
            <a:off x="7997032" y="5033168"/>
            <a:ext cx="15240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68" name="TextBox 93"/>
          <p:cNvSpPr txBox="1">
            <a:spLocks noChangeArrowheads="1"/>
          </p:cNvSpPr>
          <p:nvPr/>
        </p:nvSpPr>
        <p:spPr bwMode="auto">
          <a:xfrm>
            <a:off x="7239000" y="5268913"/>
            <a:ext cx="160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Ongoing Review and Feedback</a:t>
            </a:r>
          </a:p>
        </p:txBody>
      </p:sp>
      <p:sp>
        <p:nvSpPr>
          <p:cNvPr id="20569" name="Isosceles Triangle 90"/>
          <p:cNvSpPr>
            <a:spLocks noChangeArrowheads="1"/>
          </p:cNvSpPr>
          <p:nvPr/>
        </p:nvSpPr>
        <p:spPr bwMode="auto">
          <a:xfrm>
            <a:off x="7208838" y="3505200"/>
            <a:ext cx="233362" cy="2016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70" name="Straight Connector 98"/>
          <p:cNvCxnSpPr>
            <a:cxnSpLocks noChangeShapeType="1"/>
          </p:cNvCxnSpPr>
          <p:nvPr/>
        </p:nvCxnSpPr>
        <p:spPr bwMode="auto">
          <a:xfrm rot="16200000" flipV="1">
            <a:off x="7330282" y="3672681"/>
            <a:ext cx="144462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71" name="TextBox 99"/>
          <p:cNvSpPr txBox="1">
            <a:spLocks noChangeArrowheads="1"/>
          </p:cNvSpPr>
          <p:nvPr/>
        </p:nvSpPr>
        <p:spPr bwMode="auto">
          <a:xfrm>
            <a:off x="7467600" y="3733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Wide-Scale Deployment</a:t>
            </a:r>
          </a:p>
        </p:txBody>
      </p:sp>
      <p:sp>
        <p:nvSpPr>
          <p:cNvPr id="20572" name="Isosceles Triangle 86"/>
          <p:cNvSpPr>
            <a:spLocks noChangeArrowheads="1"/>
          </p:cNvSpPr>
          <p:nvPr/>
        </p:nvSpPr>
        <p:spPr bwMode="auto">
          <a:xfrm>
            <a:off x="4148138" y="4191000"/>
            <a:ext cx="234950" cy="203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3152" tIns="73152" rIns="73152" bIns="73152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sz="1100"/>
          </a:p>
        </p:txBody>
      </p:sp>
      <p:cxnSp>
        <p:nvCxnSpPr>
          <p:cNvPr id="20573" name="Straight Connector 92"/>
          <p:cNvCxnSpPr>
            <a:cxnSpLocks noChangeShapeType="1"/>
          </p:cNvCxnSpPr>
          <p:nvPr/>
        </p:nvCxnSpPr>
        <p:spPr bwMode="auto">
          <a:xfrm flipV="1">
            <a:off x="4022725" y="4292600"/>
            <a:ext cx="21590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20574" name="TextBox 93"/>
          <p:cNvSpPr txBox="1">
            <a:spLocks noChangeArrowheads="1"/>
          </p:cNvSpPr>
          <p:nvPr/>
        </p:nvSpPr>
        <p:spPr bwMode="auto">
          <a:xfrm>
            <a:off x="2887663" y="4494213"/>
            <a:ext cx="13795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Evaluation by HITSC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96"/>
          <p:cNvGrpSpPr>
            <a:grpSpLocks/>
          </p:cNvGrpSpPr>
          <p:nvPr/>
        </p:nvGrpSpPr>
        <p:grpSpPr bwMode="auto">
          <a:xfrm>
            <a:off x="1033058" y="1460500"/>
            <a:ext cx="7153682" cy="4038600"/>
            <a:chOff x="852198" y="1752600"/>
            <a:chExt cx="6158204" cy="358140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52198" y="1752600"/>
              <a:ext cx="6158204" cy="3581400"/>
              <a:chOff x="1339" y="1277"/>
              <a:chExt cx="3392" cy="2033"/>
            </a:xfrm>
            <a:solidFill>
              <a:schemeClr val="bg1">
                <a:lumMod val="85000"/>
              </a:schemeClr>
            </a:solidFill>
          </p:grpSpPr>
          <p:sp>
            <p:nvSpPr>
              <p:cNvPr id="125" name="Freeform 4"/>
              <p:cNvSpPr>
                <a:spLocks/>
              </p:cNvSpPr>
              <p:nvPr/>
            </p:nvSpPr>
            <p:spPr bwMode="auto">
              <a:xfrm>
                <a:off x="4482" y="1277"/>
                <a:ext cx="249" cy="377"/>
              </a:xfrm>
              <a:custGeom>
                <a:avLst/>
                <a:gdLst>
                  <a:gd name="T0" fmla="*/ 68 w 230"/>
                  <a:gd name="T1" fmla="*/ 12 h 377"/>
                  <a:gd name="T2" fmla="*/ 26 w 230"/>
                  <a:gd name="T3" fmla="*/ 81 h 377"/>
                  <a:gd name="T4" fmla="*/ 45 w 230"/>
                  <a:gd name="T5" fmla="*/ 107 h 377"/>
                  <a:gd name="T6" fmla="*/ 26 w 230"/>
                  <a:gd name="T7" fmla="*/ 139 h 377"/>
                  <a:gd name="T8" fmla="*/ 38 w 230"/>
                  <a:gd name="T9" fmla="*/ 149 h 377"/>
                  <a:gd name="T10" fmla="*/ 29 w 230"/>
                  <a:gd name="T11" fmla="*/ 171 h 377"/>
                  <a:gd name="T12" fmla="*/ 29 w 230"/>
                  <a:gd name="T13" fmla="*/ 206 h 377"/>
                  <a:gd name="T14" fmla="*/ 0 w 230"/>
                  <a:gd name="T15" fmla="*/ 219 h 377"/>
                  <a:gd name="T16" fmla="*/ 12 w 230"/>
                  <a:gd name="T17" fmla="*/ 229 h 377"/>
                  <a:gd name="T18" fmla="*/ 73 w 230"/>
                  <a:gd name="T19" fmla="*/ 361 h 377"/>
                  <a:gd name="T20" fmla="*/ 121 w 230"/>
                  <a:gd name="T21" fmla="*/ 377 h 377"/>
                  <a:gd name="T22" fmla="*/ 118 w 230"/>
                  <a:gd name="T23" fmla="*/ 350 h 377"/>
                  <a:gd name="T24" fmla="*/ 142 w 230"/>
                  <a:gd name="T25" fmla="*/ 329 h 377"/>
                  <a:gd name="T26" fmla="*/ 133 w 230"/>
                  <a:gd name="T27" fmla="*/ 307 h 377"/>
                  <a:gd name="T28" fmla="*/ 194 w 230"/>
                  <a:gd name="T29" fmla="*/ 280 h 377"/>
                  <a:gd name="T30" fmla="*/ 196 w 230"/>
                  <a:gd name="T31" fmla="*/ 243 h 377"/>
                  <a:gd name="T32" fmla="*/ 231 w 230"/>
                  <a:gd name="T33" fmla="*/ 241 h 377"/>
                  <a:gd name="T34" fmla="*/ 259 w 230"/>
                  <a:gd name="T35" fmla="*/ 213 h 377"/>
                  <a:gd name="T36" fmla="*/ 292 w 230"/>
                  <a:gd name="T37" fmla="*/ 194 h 377"/>
                  <a:gd name="T38" fmla="*/ 292 w 230"/>
                  <a:gd name="T39" fmla="*/ 171 h 377"/>
                  <a:gd name="T40" fmla="*/ 246 w 230"/>
                  <a:gd name="T41" fmla="*/ 163 h 377"/>
                  <a:gd name="T42" fmla="*/ 237 w 230"/>
                  <a:gd name="T43" fmla="*/ 138 h 377"/>
                  <a:gd name="T44" fmla="*/ 191 w 230"/>
                  <a:gd name="T45" fmla="*/ 134 h 377"/>
                  <a:gd name="T46" fmla="*/ 155 w 230"/>
                  <a:gd name="T47" fmla="*/ 22 h 377"/>
                  <a:gd name="T48" fmla="*/ 137 w 230"/>
                  <a:gd name="T49" fmla="*/ 0 h 377"/>
                  <a:gd name="T50" fmla="*/ 91 w 230"/>
                  <a:gd name="T51" fmla="*/ 9 h 377"/>
                  <a:gd name="T52" fmla="*/ 83 w 230"/>
                  <a:gd name="T53" fmla="*/ 20 h 377"/>
                  <a:gd name="T54" fmla="*/ 68 w 230"/>
                  <a:gd name="T55" fmla="*/ 12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30"/>
                  <a:gd name="T85" fmla="*/ 0 h 377"/>
                  <a:gd name="T86" fmla="*/ 230 w 230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30" h="377">
                    <a:moveTo>
                      <a:pt x="54" y="12"/>
                    </a:moveTo>
                    <a:lnTo>
                      <a:pt x="20" y="81"/>
                    </a:lnTo>
                    <a:lnTo>
                      <a:pt x="36" y="107"/>
                    </a:lnTo>
                    <a:lnTo>
                      <a:pt x="20" y="139"/>
                    </a:lnTo>
                    <a:lnTo>
                      <a:pt x="30" y="149"/>
                    </a:lnTo>
                    <a:lnTo>
                      <a:pt x="23" y="171"/>
                    </a:lnTo>
                    <a:lnTo>
                      <a:pt x="23" y="206"/>
                    </a:lnTo>
                    <a:lnTo>
                      <a:pt x="0" y="219"/>
                    </a:lnTo>
                    <a:lnTo>
                      <a:pt x="9" y="229"/>
                    </a:lnTo>
                    <a:lnTo>
                      <a:pt x="57" y="361"/>
                    </a:lnTo>
                    <a:lnTo>
                      <a:pt x="95" y="377"/>
                    </a:lnTo>
                    <a:lnTo>
                      <a:pt x="93" y="350"/>
                    </a:lnTo>
                    <a:lnTo>
                      <a:pt x="112" y="329"/>
                    </a:lnTo>
                    <a:lnTo>
                      <a:pt x="105" y="307"/>
                    </a:lnTo>
                    <a:lnTo>
                      <a:pt x="152" y="280"/>
                    </a:lnTo>
                    <a:lnTo>
                      <a:pt x="154" y="243"/>
                    </a:lnTo>
                    <a:lnTo>
                      <a:pt x="182" y="241"/>
                    </a:lnTo>
                    <a:lnTo>
                      <a:pt x="204" y="213"/>
                    </a:lnTo>
                    <a:lnTo>
                      <a:pt x="230" y="194"/>
                    </a:lnTo>
                    <a:lnTo>
                      <a:pt x="230" y="171"/>
                    </a:lnTo>
                    <a:lnTo>
                      <a:pt x="194" y="163"/>
                    </a:lnTo>
                    <a:lnTo>
                      <a:pt x="187" y="138"/>
                    </a:lnTo>
                    <a:lnTo>
                      <a:pt x="151" y="134"/>
                    </a:lnTo>
                    <a:lnTo>
                      <a:pt x="122" y="22"/>
                    </a:lnTo>
                    <a:lnTo>
                      <a:pt x="108" y="0"/>
                    </a:lnTo>
                    <a:lnTo>
                      <a:pt x="72" y="9"/>
                    </a:lnTo>
                    <a:lnTo>
                      <a:pt x="66" y="20"/>
                    </a:lnTo>
                    <a:lnTo>
                      <a:pt x="54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" name="Freeform 5"/>
              <p:cNvSpPr>
                <a:spLocks/>
              </p:cNvSpPr>
              <p:nvPr/>
            </p:nvSpPr>
            <p:spPr bwMode="auto">
              <a:xfrm>
                <a:off x="2374" y="2468"/>
                <a:ext cx="916" cy="842"/>
              </a:xfrm>
              <a:custGeom>
                <a:avLst/>
                <a:gdLst>
                  <a:gd name="T0" fmla="*/ 311 w 846"/>
                  <a:gd name="T1" fmla="*/ 0 h 842"/>
                  <a:gd name="T2" fmla="*/ 549 w 846"/>
                  <a:gd name="T3" fmla="*/ 7 h 842"/>
                  <a:gd name="T4" fmla="*/ 549 w 846"/>
                  <a:gd name="T5" fmla="*/ 160 h 842"/>
                  <a:gd name="T6" fmla="*/ 669 w 846"/>
                  <a:gd name="T7" fmla="*/ 202 h 842"/>
                  <a:gd name="T8" fmla="*/ 703 w 846"/>
                  <a:gd name="T9" fmla="*/ 188 h 842"/>
                  <a:gd name="T10" fmla="*/ 782 w 846"/>
                  <a:gd name="T11" fmla="*/ 221 h 842"/>
                  <a:gd name="T12" fmla="*/ 828 w 846"/>
                  <a:gd name="T13" fmla="*/ 219 h 842"/>
                  <a:gd name="T14" fmla="*/ 920 w 846"/>
                  <a:gd name="T15" fmla="*/ 186 h 842"/>
                  <a:gd name="T16" fmla="*/ 973 w 846"/>
                  <a:gd name="T17" fmla="*/ 218 h 842"/>
                  <a:gd name="T18" fmla="*/ 1019 w 846"/>
                  <a:gd name="T19" fmla="*/ 226 h 842"/>
                  <a:gd name="T20" fmla="*/ 1019 w 846"/>
                  <a:gd name="T21" fmla="*/ 350 h 842"/>
                  <a:gd name="T22" fmla="*/ 1074 w 846"/>
                  <a:gd name="T23" fmla="*/ 428 h 842"/>
                  <a:gd name="T24" fmla="*/ 1061 w 846"/>
                  <a:gd name="T25" fmla="*/ 534 h 842"/>
                  <a:gd name="T26" fmla="*/ 1003 w 846"/>
                  <a:gd name="T27" fmla="*/ 576 h 842"/>
                  <a:gd name="T28" fmla="*/ 991 w 846"/>
                  <a:gd name="T29" fmla="*/ 537 h 842"/>
                  <a:gd name="T30" fmla="*/ 973 w 846"/>
                  <a:gd name="T31" fmla="*/ 555 h 842"/>
                  <a:gd name="T32" fmla="*/ 986 w 846"/>
                  <a:gd name="T33" fmla="*/ 580 h 842"/>
                  <a:gd name="T34" fmla="*/ 882 w 846"/>
                  <a:gd name="T35" fmla="*/ 643 h 842"/>
                  <a:gd name="T36" fmla="*/ 856 w 846"/>
                  <a:gd name="T37" fmla="*/ 647 h 842"/>
                  <a:gd name="T38" fmla="*/ 802 w 846"/>
                  <a:gd name="T39" fmla="*/ 678 h 842"/>
                  <a:gd name="T40" fmla="*/ 802 w 846"/>
                  <a:gd name="T41" fmla="*/ 696 h 842"/>
                  <a:gd name="T42" fmla="*/ 785 w 846"/>
                  <a:gd name="T43" fmla="*/ 700 h 842"/>
                  <a:gd name="T44" fmla="*/ 798 w 846"/>
                  <a:gd name="T45" fmla="*/ 721 h 842"/>
                  <a:gd name="T46" fmla="*/ 769 w 846"/>
                  <a:gd name="T47" fmla="*/ 752 h 842"/>
                  <a:gd name="T48" fmla="*/ 785 w 846"/>
                  <a:gd name="T49" fmla="*/ 798 h 842"/>
                  <a:gd name="T50" fmla="*/ 802 w 846"/>
                  <a:gd name="T51" fmla="*/ 814 h 842"/>
                  <a:gd name="T52" fmla="*/ 798 w 846"/>
                  <a:gd name="T53" fmla="*/ 842 h 842"/>
                  <a:gd name="T54" fmla="*/ 756 w 846"/>
                  <a:gd name="T55" fmla="*/ 842 h 842"/>
                  <a:gd name="T56" fmla="*/ 720 w 846"/>
                  <a:gd name="T57" fmla="*/ 828 h 842"/>
                  <a:gd name="T58" fmla="*/ 694 w 846"/>
                  <a:gd name="T59" fmla="*/ 831 h 842"/>
                  <a:gd name="T60" fmla="*/ 611 w 846"/>
                  <a:gd name="T61" fmla="*/ 807 h 842"/>
                  <a:gd name="T62" fmla="*/ 573 w 846"/>
                  <a:gd name="T63" fmla="*/ 710 h 842"/>
                  <a:gd name="T64" fmla="*/ 515 w 846"/>
                  <a:gd name="T65" fmla="*/ 664 h 842"/>
                  <a:gd name="T66" fmla="*/ 463 w 846"/>
                  <a:gd name="T67" fmla="*/ 580 h 842"/>
                  <a:gd name="T68" fmla="*/ 441 w 846"/>
                  <a:gd name="T69" fmla="*/ 571 h 842"/>
                  <a:gd name="T70" fmla="*/ 413 w 846"/>
                  <a:gd name="T71" fmla="*/ 550 h 842"/>
                  <a:gd name="T72" fmla="*/ 385 w 846"/>
                  <a:gd name="T73" fmla="*/ 550 h 842"/>
                  <a:gd name="T74" fmla="*/ 345 w 846"/>
                  <a:gd name="T75" fmla="*/ 543 h 842"/>
                  <a:gd name="T76" fmla="*/ 315 w 846"/>
                  <a:gd name="T77" fmla="*/ 550 h 842"/>
                  <a:gd name="T78" fmla="*/ 295 w 846"/>
                  <a:gd name="T79" fmla="*/ 593 h 842"/>
                  <a:gd name="T80" fmla="*/ 263 w 846"/>
                  <a:gd name="T81" fmla="*/ 600 h 842"/>
                  <a:gd name="T82" fmla="*/ 195 w 846"/>
                  <a:gd name="T83" fmla="*/ 567 h 842"/>
                  <a:gd name="T84" fmla="*/ 154 w 846"/>
                  <a:gd name="T85" fmla="*/ 527 h 842"/>
                  <a:gd name="T86" fmla="*/ 147 w 846"/>
                  <a:gd name="T87" fmla="*/ 479 h 842"/>
                  <a:gd name="T88" fmla="*/ 118 w 846"/>
                  <a:gd name="T89" fmla="*/ 446 h 842"/>
                  <a:gd name="T90" fmla="*/ 49 w 846"/>
                  <a:gd name="T91" fmla="*/ 400 h 842"/>
                  <a:gd name="T92" fmla="*/ 0 w 846"/>
                  <a:gd name="T93" fmla="*/ 352 h 842"/>
                  <a:gd name="T94" fmla="*/ 0 w 846"/>
                  <a:gd name="T95" fmla="*/ 332 h 842"/>
                  <a:gd name="T96" fmla="*/ 163 w 846"/>
                  <a:gd name="T97" fmla="*/ 333 h 842"/>
                  <a:gd name="T98" fmla="*/ 295 w 846"/>
                  <a:gd name="T99" fmla="*/ 342 h 842"/>
                  <a:gd name="T100" fmla="*/ 311 w 846"/>
                  <a:gd name="T101" fmla="*/ 0 h 84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46"/>
                  <a:gd name="T154" fmla="*/ 0 h 842"/>
                  <a:gd name="T155" fmla="*/ 846 w 846"/>
                  <a:gd name="T156" fmla="*/ 842 h 84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46" h="842">
                    <a:moveTo>
                      <a:pt x="245" y="0"/>
                    </a:moveTo>
                    <a:lnTo>
                      <a:pt x="432" y="7"/>
                    </a:lnTo>
                    <a:lnTo>
                      <a:pt x="432" y="160"/>
                    </a:lnTo>
                    <a:lnTo>
                      <a:pt x="527" y="202"/>
                    </a:lnTo>
                    <a:lnTo>
                      <a:pt x="553" y="188"/>
                    </a:lnTo>
                    <a:lnTo>
                      <a:pt x="616" y="221"/>
                    </a:lnTo>
                    <a:lnTo>
                      <a:pt x="653" y="219"/>
                    </a:lnTo>
                    <a:lnTo>
                      <a:pt x="725" y="186"/>
                    </a:lnTo>
                    <a:lnTo>
                      <a:pt x="767" y="218"/>
                    </a:lnTo>
                    <a:lnTo>
                      <a:pt x="803" y="226"/>
                    </a:lnTo>
                    <a:lnTo>
                      <a:pt x="803" y="350"/>
                    </a:lnTo>
                    <a:lnTo>
                      <a:pt x="846" y="428"/>
                    </a:lnTo>
                    <a:lnTo>
                      <a:pt x="836" y="534"/>
                    </a:lnTo>
                    <a:lnTo>
                      <a:pt x="790" y="576"/>
                    </a:lnTo>
                    <a:lnTo>
                      <a:pt x="780" y="537"/>
                    </a:lnTo>
                    <a:lnTo>
                      <a:pt x="767" y="555"/>
                    </a:lnTo>
                    <a:lnTo>
                      <a:pt x="777" y="580"/>
                    </a:lnTo>
                    <a:lnTo>
                      <a:pt x="695" y="643"/>
                    </a:lnTo>
                    <a:lnTo>
                      <a:pt x="675" y="647"/>
                    </a:lnTo>
                    <a:lnTo>
                      <a:pt x="632" y="678"/>
                    </a:lnTo>
                    <a:lnTo>
                      <a:pt x="632" y="696"/>
                    </a:lnTo>
                    <a:lnTo>
                      <a:pt x="619" y="700"/>
                    </a:lnTo>
                    <a:lnTo>
                      <a:pt x="629" y="721"/>
                    </a:lnTo>
                    <a:lnTo>
                      <a:pt x="606" y="752"/>
                    </a:lnTo>
                    <a:lnTo>
                      <a:pt x="619" y="798"/>
                    </a:lnTo>
                    <a:lnTo>
                      <a:pt x="632" y="814"/>
                    </a:lnTo>
                    <a:lnTo>
                      <a:pt x="629" y="842"/>
                    </a:lnTo>
                    <a:lnTo>
                      <a:pt x="596" y="842"/>
                    </a:lnTo>
                    <a:lnTo>
                      <a:pt x="567" y="828"/>
                    </a:lnTo>
                    <a:lnTo>
                      <a:pt x="547" y="831"/>
                    </a:lnTo>
                    <a:lnTo>
                      <a:pt x="481" y="807"/>
                    </a:lnTo>
                    <a:lnTo>
                      <a:pt x="452" y="710"/>
                    </a:lnTo>
                    <a:lnTo>
                      <a:pt x="406" y="664"/>
                    </a:lnTo>
                    <a:lnTo>
                      <a:pt x="365" y="580"/>
                    </a:lnTo>
                    <a:lnTo>
                      <a:pt x="347" y="571"/>
                    </a:lnTo>
                    <a:lnTo>
                      <a:pt x="325" y="550"/>
                    </a:lnTo>
                    <a:lnTo>
                      <a:pt x="304" y="550"/>
                    </a:lnTo>
                    <a:lnTo>
                      <a:pt x="272" y="543"/>
                    </a:lnTo>
                    <a:lnTo>
                      <a:pt x="248" y="550"/>
                    </a:lnTo>
                    <a:lnTo>
                      <a:pt x="232" y="593"/>
                    </a:lnTo>
                    <a:lnTo>
                      <a:pt x="207" y="600"/>
                    </a:lnTo>
                    <a:lnTo>
                      <a:pt x="153" y="567"/>
                    </a:lnTo>
                    <a:lnTo>
                      <a:pt x="121" y="527"/>
                    </a:lnTo>
                    <a:lnTo>
                      <a:pt x="116" y="479"/>
                    </a:lnTo>
                    <a:lnTo>
                      <a:pt x="93" y="446"/>
                    </a:lnTo>
                    <a:lnTo>
                      <a:pt x="39" y="400"/>
                    </a:lnTo>
                    <a:lnTo>
                      <a:pt x="0" y="352"/>
                    </a:lnTo>
                    <a:lnTo>
                      <a:pt x="0" y="332"/>
                    </a:lnTo>
                    <a:lnTo>
                      <a:pt x="128" y="333"/>
                    </a:lnTo>
                    <a:lnTo>
                      <a:pt x="232" y="342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" name="Freeform 6"/>
              <p:cNvSpPr>
                <a:spLocks/>
              </p:cNvSpPr>
              <p:nvPr/>
            </p:nvSpPr>
            <p:spPr bwMode="auto">
              <a:xfrm>
                <a:off x="3194" y="2433"/>
                <a:ext cx="319" cy="295"/>
              </a:xfrm>
              <a:custGeom>
                <a:avLst/>
                <a:gdLst>
                  <a:gd name="T0" fmla="*/ 0 w 294"/>
                  <a:gd name="T1" fmla="*/ 27 h 295"/>
                  <a:gd name="T2" fmla="*/ 149 w 294"/>
                  <a:gd name="T3" fmla="*/ 12 h 295"/>
                  <a:gd name="T4" fmla="*/ 331 w 294"/>
                  <a:gd name="T5" fmla="*/ 0 h 295"/>
                  <a:gd name="T6" fmla="*/ 321 w 294"/>
                  <a:gd name="T7" fmla="*/ 39 h 295"/>
                  <a:gd name="T8" fmla="*/ 361 w 294"/>
                  <a:gd name="T9" fmla="*/ 30 h 295"/>
                  <a:gd name="T10" fmla="*/ 375 w 294"/>
                  <a:gd name="T11" fmla="*/ 56 h 295"/>
                  <a:gd name="T12" fmla="*/ 334 w 294"/>
                  <a:gd name="T13" fmla="*/ 80 h 295"/>
                  <a:gd name="T14" fmla="*/ 344 w 294"/>
                  <a:gd name="T15" fmla="*/ 121 h 295"/>
                  <a:gd name="T16" fmla="*/ 301 w 294"/>
                  <a:gd name="T17" fmla="*/ 189 h 295"/>
                  <a:gd name="T18" fmla="*/ 268 w 294"/>
                  <a:gd name="T19" fmla="*/ 231 h 295"/>
                  <a:gd name="T20" fmla="*/ 286 w 294"/>
                  <a:gd name="T21" fmla="*/ 285 h 295"/>
                  <a:gd name="T22" fmla="*/ 55 w 294"/>
                  <a:gd name="T23" fmla="*/ 295 h 295"/>
                  <a:gd name="T24" fmla="*/ 54 w 294"/>
                  <a:gd name="T25" fmla="*/ 262 h 295"/>
                  <a:gd name="T26" fmla="*/ 9 w 294"/>
                  <a:gd name="T27" fmla="*/ 255 h 295"/>
                  <a:gd name="T28" fmla="*/ 9 w 294"/>
                  <a:gd name="T29" fmla="*/ 80 h 295"/>
                  <a:gd name="T30" fmla="*/ 0 w 294"/>
                  <a:gd name="T31" fmla="*/ 27 h 2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4"/>
                  <a:gd name="T49" fmla="*/ 0 h 295"/>
                  <a:gd name="T50" fmla="*/ 294 w 294"/>
                  <a:gd name="T51" fmla="*/ 295 h 29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4" h="295">
                    <a:moveTo>
                      <a:pt x="0" y="27"/>
                    </a:moveTo>
                    <a:lnTo>
                      <a:pt x="116" y="12"/>
                    </a:lnTo>
                    <a:lnTo>
                      <a:pt x="259" y="0"/>
                    </a:lnTo>
                    <a:lnTo>
                      <a:pt x="252" y="39"/>
                    </a:lnTo>
                    <a:lnTo>
                      <a:pt x="283" y="30"/>
                    </a:lnTo>
                    <a:lnTo>
                      <a:pt x="294" y="56"/>
                    </a:lnTo>
                    <a:lnTo>
                      <a:pt x="262" y="80"/>
                    </a:lnTo>
                    <a:lnTo>
                      <a:pt x="269" y="121"/>
                    </a:lnTo>
                    <a:lnTo>
                      <a:pt x="235" y="189"/>
                    </a:lnTo>
                    <a:lnTo>
                      <a:pt x="210" y="231"/>
                    </a:lnTo>
                    <a:lnTo>
                      <a:pt x="224" y="285"/>
                    </a:lnTo>
                    <a:lnTo>
                      <a:pt x="43" y="295"/>
                    </a:lnTo>
                    <a:lnTo>
                      <a:pt x="42" y="262"/>
                    </a:lnTo>
                    <a:lnTo>
                      <a:pt x="6" y="255"/>
                    </a:lnTo>
                    <a:lnTo>
                      <a:pt x="6" y="8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" name="Freeform 7"/>
              <p:cNvSpPr>
                <a:spLocks/>
              </p:cNvSpPr>
              <p:nvPr/>
            </p:nvSpPr>
            <p:spPr bwMode="auto">
              <a:xfrm>
                <a:off x="3253" y="2717"/>
                <a:ext cx="389" cy="309"/>
              </a:xfrm>
              <a:custGeom>
                <a:avLst/>
                <a:gdLst>
                  <a:gd name="T0" fmla="*/ 0 w 359"/>
                  <a:gd name="T1" fmla="*/ 7 h 309"/>
                  <a:gd name="T2" fmla="*/ 228 w 359"/>
                  <a:gd name="T3" fmla="*/ 0 h 309"/>
                  <a:gd name="T4" fmla="*/ 269 w 359"/>
                  <a:gd name="T5" fmla="*/ 64 h 309"/>
                  <a:gd name="T6" fmla="*/ 234 w 359"/>
                  <a:gd name="T7" fmla="*/ 139 h 309"/>
                  <a:gd name="T8" fmla="*/ 223 w 359"/>
                  <a:gd name="T9" fmla="*/ 173 h 309"/>
                  <a:gd name="T10" fmla="*/ 376 w 359"/>
                  <a:gd name="T11" fmla="*/ 159 h 309"/>
                  <a:gd name="T12" fmla="*/ 385 w 359"/>
                  <a:gd name="T13" fmla="*/ 208 h 309"/>
                  <a:gd name="T14" fmla="*/ 339 w 359"/>
                  <a:gd name="T15" fmla="*/ 204 h 309"/>
                  <a:gd name="T16" fmla="*/ 319 w 359"/>
                  <a:gd name="T17" fmla="*/ 225 h 309"/>
                  <a:gd name="T18" fmla="*/ 341 w 359"/>
                  <a:gd name="T19" fmla="*/ 239 h 309"/>
                  <a:gd name="T20" fmla="*/ 384 w 359"/>
                  <a:gd name="T21" fmla="*/ 222 h 309"/>
                  <a:gd name="T22" fmla="*/ 385 w 359"/>
                  <a:gd name="T23" fmla="*/ 246 h 309"/>
                  <a:gd name="T24" fmla="*/ 410 w 359"/>
                  <a:gd name="T25" fmla="*/ 226 h 309"/>
                  <a:gd name="T26" fmla="*/ 427 w 359"/>
                  <a:gd name="T27" fmla="*/ 226 h 309"/>
                  <a:gd name="T28" fmla="*/ 407 w 359"/>
                  <a:gd name="T29" fmla="*/ 267 h 309"/>
                  <a:gd name="T30" fmla="*/ 445 w 359"/>
                  <a:gd name="T31" fmla="*/ 274 h 309"/>
                  <a:gd name="T32" fmla="*/ 457 w 359"/>
                  <a:gd name="T33" fmla="*/ 297 h 309"/>
                  <a:gd name="T34" fmla="*/ 439 w 359"/>
                  <a:gd name="T35" fmla="*/ 304 h 309"/>
                  <a:gd name="T36" fmla="*/ 416 w 359"/>
                  <a:gd name="T37" fmla="*/ 289 h 309"/>
                  <a:gd name="T38" fmla="*/ 371 w 359"/>
                  <a:gd name="T39" fmla="*/ 279 h 309"/>
                  <a:gd name="T40" fmla="*/ 380 w 359"/>
                  <a:gd name="T41" fmla="*/ 306 h 309"/>
                  <a:gd name="T42" fmla="*/ 360 w 359"/>
                  <a:gd name="T43" fmla="*/ 309 h 309"/>
                  <a:gd name="T44" fmla="*/ 340 w 359"/>
                  <a:gd name="T45" fmla="*/ 285 h 309"/>
                  <a:gd name="T46" fmla="*/ 329 w 359"/>
                  <a:gd name="T47" fmla="*/ 300 h 309"/>
                  <a:gd name="T48" fmla="*/ 262 w 359"/>
                  <a:gd name="T49" fmla="*/ 300 h 309"/>
                  <a:gd name="T50" fmla="*/ 262 w 359"/>
                  <a:gd name="T51" fmla="*/ 285 h 309"/>
                  <a:gd name="T52" fmla="*/ 238 w 359"/>
                  <a:gd name="T53" fmla="*/ 267 h 309"/>
                  <a:gd name="T54" fmla="*/ 186 w 359"/>
                  <a:gd name="T55" fmla="*/ 265 h 309"/>
                  <a:gd name="T56" fmla="*/ 229 w 359"/>
                  <a:gd name="T57" fmla="*/ 285 h 309"/>
                  <a:gd name="T58" fmla="*/ 170 w 359"/>
                  <a:gd name="T59" fmla="*/ 295 h 309"/>
                  <a:gd name="T60" fmla="*/ 79 w 359"/>
                  <a:gd name="T61" fmla="*/ 281 h 309"/>
                  <a:gd name="T62" fmla="*/ 44 w 359"/>
                  <a:gd name="T63" fmla="*/ 285 h 309"/>
                  <a:gd name="T64" fmla="*/ 57 w 359"/>
                  <a:gd name="T65" fmla="*/ 181 h 309"/>
                  <a:gd name="T66" fmla="*/ 1 w 359"/>
                  <a:gd name="T67" fmla="*/ 99 h 309"/>
                  <a:gd name="T68" fmla="*/ 0 w 359"/>
                  <a:gd name="T69" fmla="*/ 7 h 30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9"/>
                  <a:gd name="T106" fmla="*/ 0 h 309"/>
                  <a:gd name="T107" fmla="*/ 359 w 359"/>
                  <a:gd name="T108" fmla="*/ 309 h 30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9" h="309">
                    <a:moveTo>
                      <a:pt x="0" y="7"/>
                    </a:moveTo>
                    <a:lnTo>
                      <a:pt x="179" y="0"/>
                    </a:lnTo>
                    <a:lnTo>
                      <a:pt x="211" y="64"/>
                    </a:lnTo>
                    <a:lnTo>
                      <a:pt x="184" y="139"/>
                    </a:lnTo>
                    <a:lnTo>
                      <a:pt x="175" y="173"/>
                    </a:lnTo>
                    <a:lnTo>
                      <a:pt x="295" y="159"/>
                    </a:lnTo>
                    <a:lnTo>
                      <a:pt x="303" y="208"/>
                    </a:lnTo>
                    <a:lnTo>
                      <a:pt x="267" y="204"/>
                    </a:lnTo>
                    <a:lnTo>
                      <a:pt x="250" y="225"/>
                    </a:lnTo>
                    <a:lnTo>
                      <a:pt x="269" y="239"/>
                    </a:lnTo>
                    <a:lnTo>
                      <a:pt x="302" y="222"/>
                    </a:lnTo>
                    <a:lnTo>
                      <a:pt x="303" y="246"/>
                    </a:lnTo>
                    <a:lnTo>
                      <a:pt x="322" y="226"/>
                    </a:lnTo>
                    <a:lnTo>
                      <a:pt x="336" y="226"/>
                    </a:lnTo>
                    <a:lnTo>
                      <a:pt x="320" y="267"/>
                    </a:lnTo>
                    <a:lnTo>
                      <a:pt x="350" y="274"/>
                    </a:lnTo>
                    <a:lnTo>
                      <a:pt x="359" y="297"/>
                    </a:lnTo>
                    <a:lnTo>
                      <a:pt x="345" y="304"/>
                    </a:lnTo>
                    <a:lnTo>
                      <a:pt x="327" y="289"/>
                    </a:lnTo>
                    <a:lnTo>
                      <a:pt x="292" y="279"/>
                    </a:lnTo>
                    <a:lnTo>
                      <a:pt x="299" y="306"/>
                    </a:lnTo>
                    <a:lnTo>
                      <a:pt x="282" y="309"/>
                    </a:lnTo>
                    <a:lnTo>
                      <a:pt x="268" y="285"/>
                    </a:lnTo>
                    <a:lnTo>
                      <a:pt x="259" y="300"/>
                    </a:lnTo>
                    <a:lnTo>
                      <a:pt x="206" y="300"/>
                    </a:lnTo>
                    <a:lnTo>
                      <a:pt x="206" y="285"/>
                    </a:lnTo>
                    <a:lnTo>
                      <a:pt x="187" y="267"/>
                    </a:lnTo>
                    <a:lnTo>
                      <a:pt x="147" y="265"/>
                    </a:lnTo>
                    <a:lnTo>
                      <a:pt x="180" y="285"/>
                    </a:lnTo>
                    <a:lnTo>
                      <a:pt x="134" y="295"/>
                    </a:lnTo>
                    <a:lnTo>
                      <a:pt x="62" y="281"/>
                    </a:lnTo>
                    <a:lnTo>
                      <a:pt x="35" y="285"/>
                    </a:lnTo>
                    <a:lnTo>
                      <a:pt x="45" y="181"/>
                    </a:lnTo>
                    <a:lnTo>
                      <a:pt x="1" y="99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" name="Freeform 8"/>
              <p:cNvSpPr>
                <a:spLocks/>
              </p:cNvSpPr>
              <p:nvPr/>
            </p:nvSpPr>
            <p:spPr bwMode="auto">
              <a:xfrm>
                <a:off x="2975" y="1412"/>
                <a:ext cx="433" cy="485"/>
              </a:xfrm>
              <a:custGeom>
                <a:avLst/>
                <a:gdLst>
                  <a:gd name="T0" fmla="*/ 0 w 400"/>
                  <a:gd name="T1" fmla="*/ 38 h 485"/>
                  <a:gd name="T2" fmla="*/ 133 w 400"/>
                  <a:gd name="T3" fmla="*/ 38 h 485"/>
                  <a:gd name="T4" fmla="*/ 132 w 400"/>
                  <a:gd name="T5" fmla="*/ 0 h 485"/>
                  <a:gd name="T6" fmla="*/ 159 w 400"/>
                  <a:gd name="T7" fmla="*/ 11 h 485"/>
                  <a:gd name="T8" fmla="*/ 167 w 400"/>
                  <a:gd name="T9" fmla="*/ 40 h 485"/>
                  <a:gd name="T10" fmla="*/ 229 w 400"/>
                  <a:gd name="T11" fmla="*/ 72 h 485"/>
                  <a:gd name="T12" fmla="*/ 248 w 400"/>
                  <a:gd name="T13" fmla="*/ 58 h 485"/>
                  <a:gd name="T14" fmla="*/ 287 w 400"/>
                  <a:gd name="T15" fmla="*/ 58 h 485"/>
                  <a:gd name="T16" fmla="*/ 316 w 400"/>
                  <a:gd name="T17" fmla="*/ 86 h 485"/>
                  <a:gd name="T18" fmla="*/ 336 w 400"/>
                  <a:gd name="T19" fmla="*/ 76 h 485"/>
                  <a:gd name="T20" fmla="*/ 390 w 400"/>
                  <a:gd name="T21" fmla="*/ 87 h 485"/>
                  <a:gd name="T22" fmla="*/ 410 w 400"/>
                  <a:gd name="T23" fmla="*/ 66 h 485"/>
                  <a:gd name="T24" fmla="*/ 445 w 400"/>
                  <a:gd name="T25" fmla="*/ 83 h 485"/>
                  <a:gd name="T26" fmla="*/ 508 w 400"/>
                  <a:gd name="T27" fmla="*/ 80 h 485"/>
                  <a:gd name="T28" fmla="*/ 406 w 400"/>
                  <a:gd name="T29" fmla="*/ 140 h 485"/>
                  <a:gd name="T30" fmla="*/ 356 w 400"/>
                  <a:gd name="T31" fmla="*/ 193 h 485"/>
                  <a:gd name="T32" fmla="*/ 366 w 400"/>
                  <a:gd name="T33" fmla="*/ 269 h 485"/>
                  <a:gd name="T34" fmla="*/ 331 w 400"/>
                  <a:gd name="T35" fmla="*/ 301 h 485"/>
                  <a:gd name="T36" fmla="*/ 344 w 400"/>
                  <a:gd name="T37" fmla="*/ 324 h 485"/>
                  <a:gd name="T38" fmla="*/ 344 w 400"/>
                  <a:gd name="T39" fmla="*/ 380 h 485"/>
                  <a:gd name="T40" fmla="*/ 380 w 400"/>
                  <a:gd name="T41" fmla="*/ 380 h 485"/>
                  <a:gd name="T42" fmla="*/ 431 w 400"/>
                  <a:gd name="T43" fmla="*/ 421 h 485"/>
                  <a:gd name="T44" fmla="*/ 451 w 400"/>
                  <a:gd name="T45" fmla="*/ 471 h 485"/>
                  <a:gd name="T46" fmla="*/ 93 w 400"/>
                  <a:gd name="T47" fmla="*/ 485 h 485"/>
                  <a:gd name="T48" fmla="*/ 94 w 400"/>
                  <a:gd name="T49" fmla="*/ 351 h 485"/>
                  <a:gd name="T50" fmla="*/ 62 w 400"/>
                  <a:gd name="T51" fmla="*/ 321 h 485"/>
                  <a:gd name="T52" fmla="*/ 74 w 400"/>
                  <a:gd name="T53" fmla="*/ 286 h 485"/>
                  <a:gd name="T54" fmla="*/ 83 w 400"/>
                  <a:gd name="T55" fmla="*/ 266 h 485"/>
                  <a:gd name="T56" fmla="*/ 62 w 400"/>
                  <a:gd name="T57" fmla="*/ 173 h 485"/>
                  <a:gd name="T58" fmla="*/ 31 w 400"/>
                  <a:gd name="T59" fmla="*/ 112 h 485"/>
                  <a:gd name="T60" fmla="*/ 0 w 400"/>
                  <a:gd name="T61" fmla="*/ 38 h 48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00"/>
                  <a:gd name="T94" fmla="*/ 0 h 485"/>
                  <a:gd name="T95" fmla="*/ 400 w 400"/>
                  <a:gd name="T96" fmla="*/ 485 h 48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00" h="485">
                    <a:moveTo>
                      <a:pt x="0" y="38"/>
                    </a:moveTo>
                    <a:lnTo>
                      <a:pt x="105" y="38"/>
                    </a:lnTo>
                    <a:lnTo>
                      <a:pt x="104" y="0"/>
                    </a:lnTo>
                    <a:lnTo>
                      <a:pt x="126" y="11"/>
                    </a:lnTo>
                    <a:lnTo>
                      <a:pt x="131" y="40"/>
                    </a:lnTo>
                    <a:lnTo>
                      <a:pt x="181" y="72"/>
                    </a:lnTo>
                    <a:lnTo>
                      <a:pt x="196" y="58"/>
                    </a:lnTo>
                    <a:lnTo>
                      <a:pt x="226" y="58"/>
                    </a:lnTo>
                    <a:lnTo>
                      <a:pt x="249" y="86"/>
                    </a:lnTo>
                    <a:lnTo>
                      <a:pt x="264" y="76"/>
                    </a:lnTo>
                    <a:lnTo>
                      <a:pt x="308" y="87"/>
                    </a:lnTo>
                    <a:lnTo>
                      <a:pt x="323" y="66"/>
                    </a:lnTo>
                    <a:lnTo>
                      <a:pt x="351" y="83"/>
                    </a:lnTo>
                    <a:lnTo>
                      <a:pt x="400" y="80"/>
                    </a:lnTo>
                    <a:lnTo>
                      <a:pt x="320" y="140"/>
                    </a:lnTo>
                    <a:lnTo>
                      <a:pt x="281" y="193"/>
                    </a:lnTo>
                    <a:lnTo>
                      <a:pt x="288" y="269"/>
                    </a:lnTo>
                    <a:lnTo>
                      <a:pt x="261" y="301"/>
                    </a:lnTo>
                    <a:lnTo>
                      <a:pt x="272" y="324"/>
                    </a:lnTo>
                    <a:lnTo>
                      <a:pt x="272" y="380"/>
                    </a:lnTo>
                    <a:lnTo>
                      <a:pt x="299" y="380"/>
                    </a:lnTo>
                    <a:lnTo>
                      <a:pt x="340" y="421"/>
                    </a:lnTo>
                    <a:lnTo>
                      <a:pt x="356" y="471"/>
                    </a:lnTo>
                    <a:lnTo>
                      <a:pt x="73" y="485"/>
                    </a:lnTo>
                    <a:lnTo>
                      <a:pt x="74" y="351"/>
                    </a:lnTo>
                    <a:lnTo>
                      <a:pt x="49" y="321"/>
                    </a:lnTo>
                    <a:lnTo>
                      <a:pt x="58" y="286"/>
                    </a:lnTo>
                    <a:lnTo>
                      <a:pt x="66" y="266"/>
                    </a:lnTo>
                    <a:lnTo>
                      <a:pt x="49" y="173"/>
                    </a:lnTo>
                    <a:lnTo>
                      <a:pt x="25" y="112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" name="Freeform 9"/>
              <p:cNvSpPr>
                <a:spLocks/>
              </p:cNvSpPr>
              <p:nvPr/>
            </p:nvSpPr>
            <p:spPr bwMode="auto">
              <a:xfrm>
                <a:off x="3267" y="1579"/>
                <a:ext cx="329" cy="382"/>
              </a:xfrm>
              <a:custGeom>
                <a:avLst/>
                <a:gdLst>
                  <a:gd name="T0" fmla="*/ 28 w 304"/>
                  <a:gd name="T1" fmla="*/ 26 h 382"/>
                  <a:gd name="T2" fmla="*/ 57 w 304"/>
                  <a:gd name="T3" fmla="*/ 23 h 382"/>
                  <a:gd name="T4" fmla="*/ 82 w 304"/>
                  <a:gd name="T5" fmla="*/ 23 h 382"/>
                  <a:gd name="T6" fmla="*/ 100 w 304"/>
                  <a:gd name="T7" fmla="*/ 0 h 382"/>
                  <a:gd name="T8" fmla="*/ 111 w 304"/>
                  <a:gd name="T9" fmla="*/ 28 h 382"/>
                  <a:gd name="T10" fmla="*/ 154 w 304"/>
                  <a:gd name="T11" fmla="*/ 28 h 382"/>
                  <a:gd name="T12" fmla="*/ 175 w 304"/>
                  <a:gd name="T13" fmla="*/ 54 h 382"/>
                  <a:gd name="T14" fmla="*/ 219 w 304"/>
                  <a:gd name="T15" fmla="*/ 47 h 382"/>
                  <a:gd name="T16" fmla="*/ 248 w 304"/>
                  <a:gd name="T17" fmla="*/ 64 h 382"/>
                  <a:gd name="T18" fmla="*/ 302 w 304"/>
                  <a:gd name="T19" fmla="*/ 75 h 382"/>
                  <a:gd name="T20" fmla="*/ 312 w 304"/>
                  <a:gd name="T21" fmla="*/ 95 h 382"/>
                  <a:gd name="T22" fmla="*/ 340 w 304"/>
                  <a:gd name="T23" fmla="*/ 97 h 382"/>
                  <a:gd name="T24" fmla="*/ 330 w 304"/>
                  <a:gd name="T25" fmla="*/ 117 h 382"/>
                  <a:gd name="T26" fmla="*/ 341 w 304"/>
                  <a:gd name="T27" fmla="*/ 139 h 382"/>
                  <a:gd name="T28" fmla="*/ 324 w 304"/>
                  <a:gd name="T29" fmla="*/ 167 h 382"/>
                  <a:gd name="T30" fmla="*/ 337 w 304"/>
                  <a:gd name="T31" fmla="*/ 173 h 382"/>
                  <a:gd name="T32" fmla="*/ 367 w 304"/>
                  <a:gd name="T33" fmla="*/ 142 h 382"/>
                  <a:gd name="T34" fmla="*/ 366 w 304"/>
                  <a:gd name="T35" fmla="*/ 132 h 382"/>
                  <a:gd name="T36" fmla="*/ 376 w 304"/>
                  <a:gd name="T37" fmla="*/ 127 h 382"/>
                  <a:gd name="T38" fmla="*/ 385 w 304"/>
                  <a:gd name="T39" fmla="*/ 142 h 382"/>
                  <a:gd name="T40" fmla="*/ 360 w 304"/>
                  <a:gd name="T41" fmla="*/ 164 h 382"/>
                  <a:gd name="T42" fmla="*/ 353 w 304"/>
                  <a:gd name="T43" fmla="*/ 212 h 382"/>
                  <a:gd name="T44" fmla="*/ 353 w 304"/>
                  <a:gd name="T45" fmla="*/ 293 h 382"/>
                  <a:gd name="T46" fmla="*/ 367 w 304"/>
                  <a:gd name="T47" fmla="*/ 307 h 382"/>
                  <a:gd name="T48" fmla="*/ 359 w 304"/>
                  <a:gd name="T49" fmla="*/ 358 h 382"/>
                  <a:gd name="T50" fmla="*/ 179 w 304"/>
                  <a:gd name="T51" fmla="*/ 382 h 382"/>
                  <a:gd name="T52" fmla="*/ 132 w 304"/>
                  <a:gd name="T53" fmla="*/ 359 h 382"/>
                  <a:gd name="T54" fmla="*/ 141 w 304"/>
                  <a:gd name="T55" fmla="*/ 328 h 382"/>
                  <a:gd name="T56" fmla="*/ 119 w 304"/>
                  <a:gd name="T57" fmla="*/ 295 h 382"/>
                  <a:gd name="T58" fmla="*/ 100 w 304"/>
                  <a:gd name="T59" fmla="*/ 254 h 382"/>
                  <a:gd name="T60" fmla="*/ 48 w 304"/>
                  <a:gd name="T61" fmla="*/ 213 h 382"/>
                  <a:gd name="T62" fmla="*/ 16 w 304"/>
                  <a:gd name="T63" fmla="*/ 213 h 382"/>
                  <a:gd name="T64" fmla="*/ 16 w 304"/>
                  <a:gd name="T65" fmla="*/ 157 h 382"/>
                  <a:gd name="T66" fmla="*/ 0 w 304"/>
                  <a:gd name="T67" fmla="*/ 135 h 382"/>
                  <a:gd name="T68" fmla="*/ 35 w 304"/>
                  <a:gd name="T69" fmla="*/ 102 h 382"/>
                  <a:gd name="T70" fmla="*/ 28 w 304"/>
                  <a:gd name="T71" fmla="*/ 26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4"/>
                  <a:gd name="T109" fmla="*/ 0 h 382"/>
                  <a:gd name="T110" fmla="*/ 304 w 304"/>
                  <a:gd name="T111" fmla="*/ 382 h 38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4" h="382">
                    <a:moveTo>
                      <a:pt x="22" y="26"/>
                    </a:moveTo>
                    <a:lnTo>
                      <a:pt x="45" y="23"/>
                    </a:lnTo>
                    <a:lnTo>
                      <a:pt x="65" y="23"/>
                    </a:lnTo>
                    <a:lnTo>
                      <a:pt x="79" y="0"/>
                    </a:lnTo>
                    <a:lnTo>
                      <a:pt x="88" y="28"/>
                    </a:lnTo>
                    <a:lnTo>
                      <a:pt x="121" y="28"/>
                    </a:lnTo>
                    <a:lnTo>
                      <a:pt x="139" y="54"/>
                    </a:lnTo>
                    <a:lnTo>
                      <a:pt x="173" y="47"/>
                    </a:lnTo>
                    <a:lnTo>
                      <a:pt x="196" y="64"/>
                    </a:lnTo>
                    <a:lnTo>
                      <a:pt x="238" y="75"/>
                    </a:lnTo>
                    <a:lnTo>
                      <a:pt x="246" y="95"/>
                    </a:lnTo>
                    <a:lnTo>
                      <a:pt x="268" y="97"/>
                    </a:lnTo>
                    <a:lnTo>
                      <a:pt x="261" y="117"/>
                    </a:lnTo>
                    <a:lnTo>
                      <a:pt x="269" y="139"/>
                    </a:lnTo>
                    <a:lnTo>
                      <a:pt x="255" y="167"/>
                    </a:lnTo>
                    <a:lnTo>
                      <a:pt x="265" y="173"/>
                    </a:lnTo>
                    <a:lnTo>
                      <a:pt x="289" y="142"/>
                    </a:lnTo>
                    <a:lnTo>
                      <a:pt x="288" y="132"/>
                    </a:lnTo>
                    <a:lnTo>
                      <a:pt x="297" y="127"/>
                    </a:lnTo>
                    <a:lnTo>
                      <a:pt x="304" y="142"/>
                    </a:lnTo>
                    <a:lnTo>
                      <a:pt x="285" y="164"/>
                    </a:lnTo>
                    <a:lnTo>
                      <a:pt x="278" y="212"/>
                    </a:lnTo>
                    <a:lnTo>
                      <a:pt x="278" y="293"/>
                    </a:lnTo>
                    <a:lnTo>
                      <a:pt x="289" y="307"/>
                    </a:lnTo>
                    <a:lnTo>
                      <a:pt x="284" y="358"/>
                    </a:lnTo>
                    <a:lnTo>
                      <a:pt x="140" y="382"/>
                    </a:lnTo>
                    <a:lnTo>
                      <a:pt x="104" y="359"/>
                    </a:lnTo>
                    <a:lnTo>
                      <a:pt x="111" y="328"/>
                    </a:lnTo>
                    <a:lnTo>
                      <a:pt x="94" y="295"/>
                    </a:lnTo>
                    <a:lnTo>
                      <a:pt x="79" y="254"/>
                    </a:lnTo>
                    <a:lnTo>
                      <a:pt x="38" y="213"/>
                    </a:lnTo>
                    <a:lnTo>
                      <a:pt x="13" y="213"/>
                    </a:lnTo>
                    <a:lnTo>
                      <a:pt x="13" y="157"/>
                    </a:lnTo>
                    <a:lnTo>
                      <a:pt x="0" y="135"/>
                    </a:lnTo>
                    <a:lnTo>
                      <a:pt x="28" y="102"/>
                    </a:lnTo>
                    <a:lnTo>
                      <a:pt x="22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" name="Freeform 10"/>
              <p:cNvSpPr>
                <a:spLocks/>
              </p:cNvSpPr>
              <p:nvPr/>
            </p:nvSpPr>
            <p:spPr bwMode="auto">
              <a:xfrm>
                <a:off x="3396" y="1525"/>
                <a:ext cx="355" cy="152"/>
              </a:xfrm>
              <a:custGeom>
                <a:avLst/>
                <a:gdLst>
                  <a:gd name="T0" fmla="*/ 0 w 327"/>
                  <a:gd name="T1" fmla="*/ 84 h 152"/>
                  <a:gd name="T2" fmla="*/ 93 w 327"/>
                  <a:gd name="T3" fmla="*/ 0 h 152"/>
                  <a:gd name="T4" fmla="*/ 77 w 327"/>
                  <a:gd name="T5" fmla="*/ 34 h 152"/>
                  <a:gd name="T6" fmla="*/ 90 w 327"/>
                  <a:gd name="T7" fmla="*/ 45 h 152"/>
                  <a:gd name="T8" fmla="*/ 119 w 327"/>
                  <a:gd name="T9" fmla="*/ 31 h 152"/>
                  <a:gd name="T10" fmla="*/ 182 w 327"/>
                  <a:gd name="T11" fmla="*/ 52 h 152"/>
                  <a:gd name="T12" fmla="*/ 211 w 327"/>
                  <a:gd name="T13" fmla="*/ 34 h 152"/>
                  <a:gd name="T14" fmla="*/ 299 w 327"/>
                  <a:gd name="T15" fmla="*/ 25 h 152"/>
                  <a:gd name="T16" fmla="*/ 315 w 327"/>
                  <a:gd name="T17" fmla="*/ 46 h 152"/>
                  <a:gd name="T18" fmla="*/ 347 w 327"/>
                  <a:gd name="T19" fmla="*/ 41 h 152"/>
                  <a:gd name="T20" fmla="*/ 415 w 327"/>
                  <a:gd name="T21" fmla="*/ 64 h 152"/>
                  <a:gd name="T22" fmla="*/ 418 w 327"/>
                  <a:gd name="T23" fmla="*/ 80 h 152"/>
                  <a:gd name="T24" fmla="*/ 346 w 327"/>
                  <a:gd name="T25" fmla="*/ 94 h 152"/>
                  <a:gd name="T26" fmla="*/ 327 w 327"/>
                  <a:gd name="T27" fmla="*/ 84 h 152"/>
                  <a:gd name="T28" fmla="*/ 290 w 327"/>
                  <a:gd name="T29" fmla="*/ 87 h 152"/>
                  <a:gd name="T30" fmla="*/ 249 w 327"/>
                  <a:gd name="T31" fmla="*/ 108 h 152"/>
                  <a:gd name="T32" fmla="*/ 228 w 327"/>
                  <a:gd name="T33" fmla="*/ 109 h 152"/>
                  <a:gd name="T34" fmla="*/ 212 w 327"/>
                  <a:gd name="T35" fmla="*/ 94 h 152"/>
                  <a:gd name="T36" fmla="*/ 190 w 327"/>
                  <a:gd name="T37" fmla="*/ 151 h 152"/>
                  <a:gd name="T38" fmla="*/ 163 w 327"/>
                  <a:gd name="T39" fmla="*/ 152 h 152"/>
                  <a:gd name="T40" fmla="*/ 151 w 327"/>
                  <a:gd name="T41" fmla="*/ 129 h 152"/>
                  <a:gd name="T42" fmla="*/ 94 w 327"/>
                  <a:gd name="T43" fmla="*/ 119 h 152"/>
                  <a:gd name="T44" fmla="*/ 69 w 327"/>
                  <a:gd name="T45" fmla="*/ 102 h 152"/>
                  <a:gd name="T46" fmla="*/ 24 w 327"/>
                  <a:gd name="T47" fmla="*/ 108 h 152"/>
                  <a:gd name="T48" fmla="*/ 0 w 327"/>
                  <a:gd name="T49" fmla="*/ 84 h 1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27"/>
                  <a:gd name="T76" fmla="*/ 0 h 152"/>
                  <a:gd name="T77" fmla="*/ 327 w 327"/>
                  <a:gd name="T78" fmla="*/ 152 h 1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27" h="152">
                    <a:moveTo>
                      <a:pt x="0" y="84"/>
                    </a:moveTo>
                    <a:lnTo>
                      <a:pt x="73" y="0"/>
                    </a:lnTo>
                    <a:lnTo>
                      <a:pt x="60" y="34"/>
                    </a:lnTo>
                    <a:lnTo>
                      <a:pt x="70" y="45"/>
                    </a:lnTo>
                    <a:lnTo>
                      <a:pt x="93" y="31"/>
                    </a:lnTo>
                    <a:lnTo>
                      <a:pt x="143" y="52"/>
                    </a:lnTo>
                    <a:lnTo>
                      <a:pt x="165" y="34"/>
                    </a:lnTo>
                    <a:lnTo>
                      <a:pt x="233" y="25"/>
                    </a:lnTo>
                    <a:lnTo>
                      <a:pt x="246" y="46"/>
                    </a:lnTo>
                    <a:lnTo>
                      <a:pt x="272" y="41"/>
                    </a:lnTo>
                    <a:lnTo>
                      <a:pt x="324" y="64"/>
                    </a:lnTo>
                    <a:lnTo>
                      <a:pt x="327" y="80"/>
                    </a:lnTo>
                    <a:lnTo>
                      <a:pt x="271" y="94"/>
                    </a:lnTo>
                    <a:lnTo>
                      <a:pt x="255" y="84"/>
                    </a:lnTo>
                    <a:lnTo>
                      <a:pt x="227" y="87"/>
                    </a:lnTo>
                    <a:lnTo>
                      <a:pt x="194" y="108"/>
                    </a:lnTo>
                    <a:lnTo>
                      <a:pt x="178" y="109"/>
                    </a:lnTo>
                    <a:lnTo>
                      <a:pt x="166" y="94"/>
                    </a:lnTo>
                    <a:lnTo>
                      <a:pt x="148" y="151"/>
                    </a:lnTo>
                    <a:lnTo>
                      <a:pt x="127" y="152"/>
                    </a:lnTo>
                    <a:lnTo>
                      <a:pt x="118" y="129"/>
                    </a:lnTo>
                    <a:lnTo>
                      <a:pt x="74" y="119"/>
                    </a:lnTo>
                    <a:lnTo>
                      <a:pt x="54" y="102"/>
                    </a:lnTo>
                    <a:lnTo>
                      <a:pt x="18" y="108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" name="Freeform 11"/>
              <p:cNvSpPr>
                <a:spLocks/>
              </p:cNvSpPr>
              <p:nvPr/>
            </p:nvSpPr>
            <p:spPr bwMode="auto">
              <a:xfrm>
                <a:off x="3642" y="1632"/>
                <a:ext cx="253" cy="341"/>
              </a:xfrm>
              <a:custGeom>
                <a:avLst/>
                <a:gdLst>
                  <a:gd name="T0" fmla="*/ 75 w 234"/>
                  <a:gd name="T1" fmla="*/ 14 h 341"/>
                  <a:gd name="T2" fmla="*/ 84 w 234"/>
                  <a:gd name="T3" fmla="*/ 35 h 341"/>
                  <a:gd name="T4" fmla="*/ 64 w 234"/>
                  <a:gd name="T5" fmla="*/ 48 h 341"/>
                  <a:gd name="T6" fmla="*/ 63 w 234"/>
                  <a:gd name="T7" fmla="*/ 102 h 341"/>
                  <a:gd name="T8" fmla="*/ 52 w 234"/>
                  <a:gd name="T9" fmla="*/ 67 h 341"/>
                  <a:gd name="T10" fmla="*/ 10 w 234"/>
                  <a:gd name="T11" fmla="*/ 101 h 341"/>
                  <a:gd name="T12" fmla="*/ 0 w 234"/>
                  <a:gd name="T13" fmla="*/ 199 h 341"/>
                  <a:gd name="T14" fmla="*/ 27 w 234"/>
                  <a:gd name="T15" fmla="*/ 247 h 341"/>
                  <a:gd name="T16" fmla="*/ 30 w 234"/>
                  <a:gd name="T17" fmla="*/ 272 h 341"/>
                  <a:gd name="T18" fmla="*/ 31 w 234"/>
                  <a:gd name="T19" fmla="*/ 292 h 341"/>
                  <a:gd name="T20" fmla="*/ 30 w 234"/>
                  <a:gd name="T21" fmla="*/ 309 h 341"/>
                  <a:gd name="T22" fmla="*/ 25 w 234"/>
                  <a:gd name="T23" fmla="*/ 341 h 341"/>
                  <a:gd name="T24" fmla="*/ 141 w 234"/>
                  <a:gd name="T25" fmla="*/ 335 h 341"/>
                  <a:gd name="T26" fmla="*/ 294 w 234"/>
                  <a:gd name="T27" fmla="*/ 323 h 341"/>
                  <a:gd name="T28" fmla="*/ 267 w 234"/>
                  <a:gd name="T29" fmla="*/ 316 h 341"/>
                  <a:gd name="T30" fmla="*/ 251 w 234"/>
                  <a:gd name="T31" fmla="*/ 299 h 341"/>
                  <a:gd name="T32" fmla="*/ 275 w 234"/>
                  <a:gd name="T33" fmla="*/ 283 h 341"/>
                  <a:gd name="T34" fmla="*/ 275 w 234"/>
                  <a:gd name="T35" fmla="*/ 265 h 341"/>
                  <a:gd name="T36" fmla="*/ 263 w 234"/>
                  <a:gd name="T37" fmla="*/ 248 h 341"/>
                  <a:gd name="T38" fmla="*/ 275 w 234"/>
                  <a:gd name="T39" fmla="*/ 236 h 341"/>
                  <a:gd name="T40" fmla="*/ 296 w 234"/>
                  <a:gd name="T41" fmla="*/ 238 h 341"/>
                  <a:gd name="T42" fmla="*/ 291 w 234"/>
                  <a:gd name="T43" fmla="*/ 191 h 341"/>
                  <a:gd name="T44" fmla="*/ 285 w 234"/>
                  <a:gd name="T45" fmla="*/ 162 h 341"/>
                  <a:gd name="T46" fmla="*/ 274 w 234"/>
                  <a:gd name="T47" fmla="*/ 145 h 341"/>
                  <a:gd name="T48" fmla="*/ 261 w 234"/>
                  <a:gd name="T49" fmla="*/ 134 h 341"/>
                  <a:gd name="T50" fmla="*/ 242 w 234"/>
                  <a:gd name="T51" fmla="*/ 131 h 341"/>
                  <a:gd name="T52" fmla="*/ 224 w 234"/>
                  <a:gd name="T53" fmla="*/ 131 h 341"/>
                  <a:gd name="T54" fmla="*/ 203 w 234"/>
                  <a:gd name="T55" fmla="*/ 153 h 341"/>
                  <a:gd name="T56" fmla="*/ 191 w 234"/>
                  <a:gd name="T57" fmla="*/ 160 h 341"/>
                  <a:gd name="T58" fmla="*/ 184 w 234"/>
                  <a:gd name="T59" fmla="*/ 162 h 341"/>
                  <a:gd name="T60" fmla="*/ 173 w 234"/>
                  <a:gd name="T61" fmla="*/ 159 h 341"/>
                  <a:gd name="T62" fmla="*/ 171 w 234"/>
                  <a:gd name="T63" fmla="*/ 148 h 341"/>
                  <a:gd name="T64" fmla="*/ 173 w 234"/>
                  <a:gd name="T65" fmla="*/ 141 h 341"/>
                  <a:gd name="T66" fmla="*/ 183 w 234"/>
                  <a:gd name="T67" fmla="*/ 134 h 341"/>
                  <a:gd name="T68" fmla="*/ 190 w 234"/>
                  <a:gd name="T69" fmla="*/ 131 h 341"/>
                  <a:gd name="T70" fmla="*/ 199 w 234"/>
                  <a:gd name="T71" fmla="*/ 129 h 341"/>
                  <a:gd name="T72" fmla="*/ 199 w 234"/>
                  <a:gd name="T73" fmla="*/ 117 h 341"/>
                  <a:gd name="T74" fmla="*/ 221 w 234"/>
                  <a:gd name="T75" fmla="*/ 102 h 341"/>
                  <a:gd name="T76" fmla="*/ 199 w 234"/>
                  <a:gd name="T77" fmla="*/ 58 h 341"/>
                  <a:gd name="T78" fmla="*/ 199 w 234"/>
                  <a:gd name="T79" fmla="*/ 37 h 341"/>
                  <a:gd name="T80" fmla="*/ 161 w 234"/>
                  <a:gd name="T81" fmla="*/ 28 h 341"/>
                  <a:gd name="T82" fmla="*/ 107 w 234"/>
                  <a:gd name="T83" fmla="*/ 0 h 341"/>
                  <a:gd name="T84" fmla="*/ 75 w 234"/>
                  <a:gd name="T85" fmla="*/ 14 h 34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4"/>
                  <a:gd name="T130" fmla="*/ 0 h 341"/>
                  <a:gd name="T131" fmla="*/ 234 w 234"/>
                  <a:gd name="T132" fmla="*/ 341 h 34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4" h="341">
                    <a:moveTo>
                      <a:pt x="59" y="14"/>
                    </a:moveTo>
                    <a:lnTo>
                      <a:pt x="67" y="35"/>
                    </a:lnTo>
                    <a:lnTo>
                      <a:pt x="51" y="48"/>
                    </a:lnTo>
                    <a:lnTo>
                      <a:pt x="50" y="102"/>
                    </a:lnTo>
                    <a:lnTo>
                      <a:pt x="41" y="67"/>
                    </a:lnTo>
                    <a:lnTo>
                      <a:pt x="7" y="101"/>
                    </a:lnTo>
                    <a:lnTo>
                      <a:pt x="0" y="199"/>
                    </a:lnTo>
                    <a:lnTo>
                      <a:pt x="21" y="247"/>
                    </a:lnTo>
                    <a:lnTo>
                      <a:pt x="24" y="272"/>
                    </a:lnTo>
                    <a:lnTo>
                      <a:pt x="25" y="292"/>
                    </a:lnTo>
                    <a:lnTo>
                      <a:pt x="24" y="309"/>
                    </a:lnTo>
                    <a:lnTo>
                      <a:pt x="19" y="341"/>
                    </a:lnTo>
                    <a:lnTo>
                      <a:pt x="111" y="335"/>
                    </a:lnTo>
                    <a:lnTo>
                      <a:pt x="233" y="323"/>
                    </a:lnTo>
                    <a:lnTo>
                      <a:pt x="211" y="316"/>
                    </a:lnTo>
                    <a:lnTo>
                      <a:pt x="199" y="299"/>
                    </a:lnTo>
                    <a:lnTo>
                      <a:pt x="217" y="283"/>
                    </a:lnTo>
                    <a:lnTo>
                      <a:pt x="217" y="265"/>
                    </a:lnTo>
                    <a:lnTo>
                      <a:pt x="208" y="248"/>
                    </a:lnTo>
                    <a:lnTo>
                      <a:pt x="217" y="236"/>
                    </a:lnTo>
                    <a:lnTo>
                      <a:pt x="234" y="238"/>
                    </a:lnTo>
                    <a:lnTo>
                      <a:pt x="230" y="191"/>
                    </a:lnTo>
                    <a:lnTo>
                      <a:pt x="226" y="162"/>
                    </a:lnTo>
                    <a:lnTo>
                      <a:pt x="216" y="145"/>
                    </a:lnTo>
                    <a:lnTo>
                      <a:pt x="206" y="134"/>
                    </a:lnTo>
                    <a:lnTo>
                      <a:pt x="191" y="131"/>
                    </a:lnTo>
                    <a:lnTo>
                      <a:pt x="177" y="131"/>
                    </a:lnTo>
                    <a:lnTo>
                      <a:pt x="161" y="153"/>
                    </a:lnTo>
                    <a:lnTo>
                      <a:pt x="152" y="160"/>
                    </a:lnTo>
                    <a:lnTo>
                      <a:pt x="145" y="162"/>
                    </a:lnTo>
                    <a:lnTo>
                      <a:pt x="137" y="159"/>
                    </a:lnTo>
                    <a:lnTo>
                      <a:pt x="135" y="148"/>
                    </a:lnTo>
                    <a:lnTo>
                      <a:pt x="137" y="141"/>
                    </a:lnTo>
                    <a:lnTo>
                      <a:pt x="144" y="134"/>
                    </a:lnTo>
                    <a:lnTo>
                      <a:pt x="151" y="131"/>
                    </a:lnTo>
                    <a:lnTo>
                      <a:pt x="157" y="129"/>
                    </a:lnTo>
                    <a:lnTo>
                      <a:pt x="157" y="117"/>
                    </a:lnTo>
                    <a:lnTo>
                      <a:pt x="175" y="102"/>
                    </a:lnTo>
                    <a:lnTo>
                      <a:pt x="157" y="58"/>
                    </a:lnTo>
                    <a:lnTo>
                      <a:pt x="157" y="37"/>
                    </a:lnTo>
                    <a:lnTo>
                      <a:pt x="128" y="28"/>
                    </a:lnTo>
                    <a:lnTo>
                      <a:pt x="85" y="0"/>
                    </a:lnTo>
                    <a:lnTo>
                      <a:pt x="59" y="14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" name="Freeform 12"/>
              <p:cNvSpPr>
                <a:spLocks/>
              </p:cNvSpPr>
              <p:nvPr/>
            </p:nvSpPr>
            <p:spPr bwMode="auto">
              <a:xfrm>
                <a:off x="3964" y="2448"/>
                <a:ext cx="325" cy="255"/>
              </a:xfrm>
              <a:custGeom>
                <a:avLst/>
                <a:gdLst>
                  <a:gd name="T0" fmla="*/ 14 w 300"/>
                  <a:gd name="T1" fmla="*/ 46 h 255"/>
                  <a:gd name="T2" fmla="*/ 44 w 300"/>
                  <a:gd name="T3" fmla="*/ 21 h 255"/>
                  <a:gd name="T4" fmla="*/ 158 w 300"/>
                  <a:gd name="T5" fmla="*/ 0 h 255"/>
                  <a:gd name="T6" fmla="*/ 194 w 300"/>
                  <a:gd name="T7" fmla="*/ 14 h 255"/>
                  <a:gd name="T8" fmla="*/ 266 w 300"/>
                  <a:gd name="T9" fmla="*/ 4 h 255"/>
                  <a:gd name="T10" fmla="*/ 326 w 300"/>
                  <a:gd name="T11" fmla="*/ 40 h 255"/>
                  <a:gd name="T12" fmla="*/ 381 w 300"/>
                  <a:gd name="T13" fmla="*/ 68 h 255"/>
                  <a:gd name="T14" fmla="*/ 351 w 300"/>
                  <a:gd name="T15" fmla="*/ 145 h 255"/>
                  <a:gd name="T16" fmla="*/ 306 w 300"/>
                  <a:gd name="T17" fmla="*/ 183 h 255"/>
                  <a:gd name="T18" fmla="*/ 255 w 300"/>
                  <a:gd name="T19" fmla="*/ 195 h 255"/>
                  <a:gd name="T20" fmla="*/ 264 w 300"/>
                  <a:gd name="T21" fmla="*/ 226 h 255"/>
                  <a:gd name="T22" fmla="*/ 234 w 300"/>
                  <a:gd name="T23" fmla="*/ 255 h 255"/>
                  <a:gd name="T24" fmla="*/ 177 w 300"/>
                  <a:gd name="T25" fmla="*/ 183 h 255"/>
                  <a:gd name="T26" fmla="*/ 26 w 300"/>
                  <a:gd name="T27" fmla="*/ 68 h 255"/>
                  <a:gd name="T28" fmla="*/ 0 w 300"/>
                  <a:gd name="T29" fmla="*/ 68 h 255"/>
                  <a:gd name="T30" fmla="*/ 14 w 300"/>
                  <a:gd name="T31" fmla="*/ 46 h 2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00"/>
                  <a:gd name="T49" fmla="*/ 0 h 255"/>
                  <a:gd name="T50" fmla="*/ 300 w 300"/>
                  <a:gd name="T51" fmla="*/ 255 h 2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00" h="255">
                    <a:moveTo>
                      <a:pt x="11" y="46"/>
                    </a:moveTo>
                    <a:lnTo>
                      <a:pt x="35" y="21"/>
                    </a:lnTo>
                    <a:lnTo>
                      <a:pt x="125" y="0"/>
                    </a:lnTo>
                    <a:lnTo>
                      <a:pt x="152" y="14"/>
                    </a:lnTo>
                    <a:lnTo>
                      <a:pt x="210" y="4"/>
                    </a:lnTo>
                    <a:lnTo>
                      <a:pt x="257" y="40"/>
                    </a:lnTo>
                    <a:lnTo>
                      <a:pt x="300" y="68"/>
                    </a:lnTo>
                    <a:lnTo>
                      <a:pt x="276" y="145"/>
                    </a:lnTo>
                    <a:lnTo>
                      <a:pt x="240" y="183"/>
                    </a:lnTo>
                    <a:lnTo>
                      <a:pt x="200" y="195"/>
                    </a:lnTo>
                    <a:lnTo>
                      <a:pt x="208" y="226"/>
                    </a:lnTo>
                    <a:lnTo>
                      <a:pt x="184" y="255"/>
                    </a:lnTo>
                    <a:lnTo>
                      <a:pt x="138" y="183"/>
                    </a:lnTo>
                    <a:lnTo>
                      <a:pt x="20" y="68"/>
                    </a:lnTo>
                    <a:lnTo>
                      <a:pt x="0" y="68"/>
                    </a:lnTo>
                    <a:lnTo>
                      <a:pt x="11" y="4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" name="Freeform 13"/>
              <p:cNvSpPr>
                <a:spLocks/>
              </p:cNvSpPr>
              <p:nvPr/>
            </p:nvSpPr>
            <p:spPr bwMode="auto">
              <a:xfrm>
                <a:off x="3923" y="2072"/>
                <a:ext cx="489" cy="302"/>
              </a:xfrm>
              <a:custGeom>
                <a:avLst/>
                <a:gdLst>
                  <a:gd name="T0" fmla="*/ 94 w 452"/>
                  <a:gd name="T1" fmla="*/ 211 h 302"/>
                  <a:gd name="T2" fmla="*/ 77 w 452"/>
                  <a:gd name="T3" fmla="*/ 242 h 302"/>
                  <a:gd name="T4" fmla="*/ 53 w 452"/>
                  <a:gd name="T5" fmla="*/ 250 h 302"/>
                  <a:gd name="T6" fmla="*/ 52 w 452"/>
                  <a:gd name="T7" fmla="*/ 270 h 302"/>
                  <a:gd name="T8" fmla="*/ 2 w 452"/>
                  <a:gd name="T9" fmla="*/ 286 h 302"/>
                  <a:gd name="T10" fmla="*/ 0 w 452"/>
                  <a:gd name="T11" fmla="*/ 302 h 302"/>
                  <a:gd name="T12" fmla="*/ 135 w 452"/>
                  <a:gd name="T13" fmla="*/ 282 h 302"/>
                  <a:gd name="T14" fmla="*/ 383 w 452"/>
                  <a:gd name="T15" fmla="*/ 238 h 302"/>
                  <a:gd name="T16" fmla="*/ 572 w 452"/>
                  <a:gd name="T17" fmla="*/ 200 h 302"/>
                  <a:gd name="T18" fmla="*/ 572 w 452"/>
                  <a:gd name="T19" fmla="*/ 169 h 302"/>
                  <a:gd name="T20" fmla="*/ 552 w 452"/>
                  <a:gd name="T21" fmla="*/ 160 h 302"/>
                  <a:gd name="T22" fmla="*/ 534 w 452"/>
                  <a:gd name="T23" fmla="*/ 175 h 302"/>
                  <a:gd name="T24" fmla="*/ 525 w 452"/>
                  <a:gd name="T25" fmla="*/ 134 h 302"/>
                  <a:gd name="T26" fmla="*/ 534 w 452"/>
                  <a:gd name="T27" fmla="*/ 97 h 302"/>
                  <a:gd name="T28" fmla="*/ 463 w 452"/>
                  <a:gd name="T29" fmla="*/ 70 h 302"/>
                  <a:gd name="T30" fmla="*/ 415 w 452"/>
                  <a:gd name="T31" fmla="*/ 77 h 302"/>
                  <a:gd name="T32" fmla="*/ 414 w 452"/>
                  <a:gd name="T33" fmla="*/ 21 h 302"/>
                  <a:gd name="T34" fmla="*/ 366 w 452"/>
                  <a:gd name="T35" fmla="*/ 0 h 302"/>
                  <a:gd name="T36" fmla="*/ 327 w 452"/>
                  <a:gd name="T37" fmla="*/ 13 h 302"/>
                  <a:gd name="T38" fmla="*/ 301 w 452"/>
                  <a:gd name="T39" fmla="*/ 66 h 302"/>
                  <a:gd name="T40" fmla="*/ 257 w 452"/>
                  <a:gd name="T41" fmla="*/ 87 h 302"/>
                  <a:gd name="T42" fmla="*/ 239 w 452"/>
                  <a:gd name="T43" fmla="*/ 170 h 302"/>
                  <a:gd name="T44" fmla="*/ 168 w 452"/>
                  <a:gd name="T45" fmla="*/ 211 h 302"/>
                  <a:gd name="T46" fmla="*/ 109 w 452"/>
                  <a:gd name="T47" fmla="*/ 228 h 302"/>
                  <a:gd name="T48" fmla="*/ 94 w 452"/>
                  <a:gd name="T49" fmla="*/ 211 h 30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2"/>
                  <a:gd name="T76" fmla="*/ 0 h 302"/>
                  <a:gd name="T77" fmla="*/ 452 w 452"/>
                  <a:gd name="T78" fmla="*/ 302 h 30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2" h="302">
                    <a:moveTo>
                      <a:pt x="74" y="211"/>
                    </a:moveTo>
                    <a:lnTo>
                      <a:pt x="61" y="242"/>
                    </a:lnTo>
                    <a:lnTo>
                      <a:pt x="42" y="250"/>
                    </a:lnTo>
                    <a:lnTo>
                      <a:pt x="41" y="270"/>
                    </a:lnTo>
                    <a:lnTo>
                      <a:pt x="2" y="286"/>
                    </a:lnTo>
                    <a:lnTo>
                      <a:pt x="0" y="302"/>
                    </a:lnTo>
                    <a:lnTo>
                      <a:pt x="107" y="282"/>
                    </a:lnTo>
                    <a:lnTo>
                      <a:pt x="302" y="238"/>
                    </a:lnTo>
                    <a:lnTo>
                      <a:pt x="452" y="200"/>
                    </a:lnTo>
                    <a:lnTo>
                      <a:pt x="452" y="169"/>
                    </a:lnTo>
                    <a:lnTo>
                      <a:pt x="435" y="160"/>
                    </a:lnTo>
                    <a:lnTo>
                      <a:pt x="422" y="175"/>
                    </a:lnTo>
                    <a:lnTo>
                      <a:pt x="414" y="134"/>
                    </a:lnTo>
                    <a:lnTo>
                      <a:pt x="422" y="97"/>
                    </a:lnTo>
                    <a:lnTo>
                      <a:pt x="366" y="70"/>
                    </a:lnTo>
                    <a:lnTo>
                      <a:pt x="328" y="77"/>
                    </a:lnTo>
                    <a:lnTo>
                      <a:pt x="327" y="21"/>
                    </a:lnTo>
                    <a:lnTo>
                      <a:pt x="288" y="0"/>
                    </a:lnTo>
                    <a:lnTo>
                      <a:pt x="258" y="13"/>
                    </a:lnTo>
                    <a:lnTo>
                      <a:pt x="238" y="66"/>
                    </a:lnTo>
                    <a:lnTo>
                      <a:pt x="203" y="87"/>
                    </a:lnTo>
                    <a:lnTo>
                      <a:pt x="189" y="170"/>
                    </a:lnTo>
                    <a:lnTo>
                      <a:pt x="132" y="211"/>
                    </a:lnTo>
                    <a:lnTo>
                      <a:pt x="86" y="228"/>
                    </a:lnTo>
                    <a:lnTo>
                      <a:pt x="74" y="211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" name="Freeform 14"/>
              <p:cNvSpPr>
                <a:spLocks/>
              </p:cNvSpPr>
              <p:nvPr/>
            </p:nvSpPr>
            <p:spPr bwMode="auto">
              <a:xfrm>
                <a:off x="4018" y="1827"/>
                <a:ext cx="376" cy="245"/>
              </a:xfrm>
              <a:custGeom>
                <a:avLst/>
                <a:gdLst>
                  <a:gd name="T0" fmla="*/ 41 w 347"/>
                  <a:gd name="T1" fmla="*/ 36 h 245"/>
                  <a:gd name="T2" fmla="*/ 0 w 347"/>
                  <a:gd name="T3" fmla="*/ 68 h 245"/>
                  <a:gd name="T4" fmla="*/ 24 w 347"/>
                  <a:gd name="T5" fmla="*/ 187 h 245"/>
                  <a:gd name="T6" fmla="*/ 41 w 347"/>
                  <a:gd name="T7" fmla="*/ 245 h 245"/>
                  <a:gd name="T8" fmla="*/ 116 w 347"/>
                  <a:gd name="T9" fmla="*/ 240 h 245"/>
                  <a:gd name="T10" fmla="*/ 394 w 347"/>
                  <a:gd name="T11" fmla="*/ 195 h 245"/>
                  <a:gd name="T12" fmla="*/ 413 w 347"/>
                  <a:gd name="T13" fmla="*/ 188 h 245"/>
                  <a:gd name="T14" fmla="*/ 441 w 347"/>
                  <a:gd name="T15" fmla="*/ 133 h 245"/>
                  <a:gd name="T16" fmla="*/ 399 w 347"/>
                  <a:gd name="T17" fmla="*/ 103 h 245"/>
                  <a:gd name="T18" fmla="*/ 423 w 347"/>
                  <a:gd name="T19" fmla="*/ 32 h 245"/>
                  <a:gd name="T20" fmla="*/ 391 w 347"/>
                  <a:gd name="T21" fmla="*/ 25 h 245"/>
                  <a:gd name="T22" fmla="*/ 391 w 347"/>
                  <a:gd name="T23" fmla="*/ 7 h 245"/>
                  <a:gd name="T24" fmla="*/ 377 w 347"/>
                  <a:gd name="T25" fmla="*/ 0 h 245"/>
                  <a:gd name="T26" fmla="*/ 54 w 347"/>
                  <a:gd name="T27" fmla="*/ 51 h 245"/>
                  <a:gd name="T28" fmla="*/ 41 w 347"/>
                  <a:gd name="T29" fmla="*/ 36 h 24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7"/>
                  <a:gd name="T46" fmla="*/ 0 h 245"/>
                  <a:gd name="T47" fmla="*/ 347 w 347"/>
                  <a:gd name="T48" fmla="*/ 245 h 24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7" h="245">
                    <a:moveTo>
                      <a:pt x="32" y="36"/>
                    </a:moveTo>
                    <a:lnTo>
                      <a:pt x="0" y="68"/>
                    </a:lnTo>
                    <a:lnTo>
                      <a:pt x="18" y="187"/>
                    </a:lnTo>
                    <a:lnTo>
                      <a:pt x="32" y="245"/>
                    </a:lnTo>
                    <a:lnTo>
                      <a:pt x="91" y="240"/>
                    </a:lnTo>
                    <a:lnTo>
                      <a:pt x="310" y="195"/>
                    </a:lnTo>
                    <a:lnTo>
                      <a:pt x="325" y="188"/>
                    </a:lnTo>
                    <a:lnTo>
                      <a:pt x="347" y="133"/>
                    </a:lnTo>
                    <a:lnTo>
                      <a:pt x="314" y="103"/>
                    </a:lnTo>
                    <a:lnTo>
                      <a:pt x="332" y="32"/>
                    </a:lnTo>
                    <a:lnTo>
                      <a:pt x="307" y="25"/>
                    </a:lnTo>
                    <a:lnTo>
                      <a:pt x="307" y="7"/>
                    </a:lnTo>
                    <a:lnTo>
                      <a:pt x="296" y="0"/>
                    </a:lnTo>
                    <a:lnTo>
                      <a:pt x="42" y="51"/>
                    </a:lnTo>
                    <a:lnTo>
                      <a:pt x="32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" name="Freeform 15"/>
              <p:cNvSpPr>
                <a:spLocks/>
              </p:cNvSpPr>
              <p:nvPr/>
            </p:nvSpPr>
            <p:spPr bwMode="auto">
              <a:xfrm>
                <a:off x="4111" y="2022"/>
                <a:ext cx="320" cy="131"/>
              </a:xfrm>
              <a:custGeom>
                <a:avLst/>
                <a:gdLst>
                  <a:gd name="T0" fmla="*/ 0 w 295"/>
                  <a:gd name="T1" fmla="*/ 45 h 131"/>
                  <a:gd name="T2" fmla="*/ 281 w 295"/>
                  <a:gd name="T3" fmla="*/ 0 h 131"/>
                  <a:gd name="T4" fmla="*/ 328 w 295"/>
                  <a:gd name="T5" fmla="*/ 90 h 131"/>
                  <a:gd name="T6" fmla="*/ 375 w 295"/>
                  <a:gd name="T7" fmla="*/ 80 h 131"/>
                  <a:gd name="T8" fmla="*/ 376 w 295"/>
                  <a:gd name="T9" fmla="*/ 125 h 131"/>
                  <a:gd name="T10" fmla="*/ 336 w 295"/>
                  <a:gd name="T11" fmla="*/ 131 h 131"/>
                  <a:gd name="T12" fmla="*/ 303 w 295"/>
                  <a:gd name="T13" fmla="*/ 102 h 131"/>
                  <a:gd name="T14" fmla="*/ 281 w 295"/>
                  <a:gd name="T15" fmla="*/ 66 h 131"/>
                  <a:gd name="T16" fmla="*/ 276 w 295"/>
                  <a:gd name="T17" fmla="*/ 17 h 131"/>
                  <a:gd name="T18" fmla="*/ 259 w 295"/>
                  <a:gd name="T19" fmla="*/ 42 h 131"/>
                  <a:gd name="T20" fmla="*/ 280 w 295"/>
                  <a:gd name="T21" fmla="*/ 116 h 131"/>
                  <a:gd name="T22" fmla="*/ 196 w 295"/>
                  <a:gd name="T23" fmla="*/ 126 h 131"/>
                  <a:gd name="T24" fmla="*/ 194 w 295"/>
                  <a:gd name="T25" fmla="*/ 72 h 131"/>
                  <a:gd name="T26" fmla="*/ 142 w 295"/>
                  <a:gd name="T27" fmla="*/ 49 h 131"/>
                  <a:gd name="T28" fmla="*/ 101 w 295"/>
                  <a:gd name="T29" fmla="*/ 43 h 131"/>
                  <a:gd name="T30" fmla="*/ 11 w 295"/>
                  <a:gd name="T31" fmla="*/ 80 h 131"/>
                  <a:gd name="T32" fmla="*/ 0 w 295"/>
                  <a:gd name="T33" fmla="*/ 45 h 1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5"/>
                  <a:gd name="T52" fmla="*/ 0 h 131"/>
                  <a:gd name="T53" fmla="*/ 295 w 295"/>
                  <a:gd name="T54" fmla="*/ 131 h 13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5" h="131">
                    <a:moveTo>
                      <a:pt x="0" y="45"/>
                    </a:moveTo>
                    <a:lnTo>
                      <a:pt x="220" y="0"/>
                    </a:lnTo>
                    <a:lnTo>
                      <a:pt x="256" y="90"/>
                    </a:lnTo>
                    <a:lnTo>
                      <a:pt x="294" y="80"/>
                    </a:lnTo>
                    <a:lnTo>
                      <a:pt x="295" y="125"/>
                    </a:lnTo>
                    <a:lnTo>
                      <a:pt x="264" y="131"/>
                    </a:lnTo>
                    <a:lnTo>
                      <a:pt x="237" y="102"/>
                    </a:lnTo>
                    <a:lnTo>
                      <a:pt x="220" y="66"/>
                    </a:lnTo>
                    <a:lnTo>
                      <a:pt x="216" y="17"/>
                    </a:lnTo>
                    <a:lnTo>
                      <a:pt x="203" y="42"/>
                    </a:lnTo>
                    <a:lnTo>
                      <a:pt x="219" y="116"/>
                    </a:lnTo>
                    <a:lnTo>
                      <a:pt x="154" y="126"/>
                    </a:lnTo>
                    <a:lnTo>
                      <a:pt x="152" y="72"/>
                    </a:lnTo>
                    <a:lnTo>
                      <a:pt x="112" y="49"/>
                    </a:lnTo>
                    <a:lnTo>
                      <a:pt x="79" y="43"/>
                    </a:lnTo>
                    <a:lnTo>
                      <a:pt x="8" y="8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" name="Freeform 16"/>
              <p:cNvSpPr>
                <a:spLocks/>
              </p:cNvSpPr>
              <p:nvPr/>
            </p:nvSpPr>
            <p:spPr bwMode="auto">
              <a:xfrm>
                <a:off x="1961" y="1378"/>
                <a:ext cx="657" cy="407"/>
              </a:xfrm>
              <a:custGeom>
                <a:avLst/>
                <a:gdLst>
                  <a:gd name="T0" fmla="*/ 13 w 607"/>
                  <a:gd name="T1" fmla="*/ 0 h 407"/>
                  <a:gd name="T2" fmla="*/ 165 w 607"/>
                  <a:gd name="T3" fmla="*/ 17 h 407"/>
                  <a:gd name="T4" fmla="*/ 257 w 607"/>
                  <a:gd name="T5" fmla="*/ 27 h 407"/>
                  <a:gd name="T6" fmla="*/ 376 w 607"/>
                  <a:gd name="T7" fmla="*/ 38 h 407"/>
                  <a:gd name="T8" fmla="*/ 487 w 607"/>
                  <a:gd name="T9" fmla="*/ 47 h 407"/>
                  <a:gd name="T10" fmla="*/ 680 w 607"/>
                  <a:gd name="T11" fmla="*/ 59 h 407"/>
                  <a:gd name="T12" fmla="*/ 770 w 607"/>
                  <a:gd name="T13" fmla="*/ 65 h 407"/>
                  <a:gd name="T14" fmla="*/ 767 w 607"/>
                  <a:gd name="T15" fmla="*/ 396 h 407"/>
                  <a:gd name="T16" fmla="*/ 295 w 607"/>
                  <a:gd name="T17" fmla="*/ 362 h 407"/>
                  <a:gd name="T18" fmla="*/ 287 w 607"/>
                  <a:gd name="T19" fmla="*/ 407 h 407"/>
                  <a:gd name="T20" fmla="*/ 267 w 607"/>
                  <a:gd name="T21" fmla="*/ 386 h 407"/>
                  <a:gd name="T22" fmla="*/ 226 w 607"/>
                  <a:gd name="T23" fmla="*/ 389 h 407"/>
                  <a:gd name="T24" fmla="*/ 162 w 607"/>
                  <a:gd name="T25" fmla="*/ 398 h 407"/>
                  <a:gd name="T26" fmla="*/ 153 w 607"/>
                  <a:gd name="T27" fmla="*/ 340 h 407"/>
                  <a:gd name="T28" fmla="*/ 79 w 607"/>
                  <a:gd name="T29" fmla="*/ 294 h 407"/>
                  <a:gd name="T30" fmla="*/ 89 w 607"/>
                  <a:gd name="T31" fmla="*/ 251 h 407"/>
                  <a:gd name="T32" fmla="*/ 96 w 607"/>
                  <a:gd name="T33" fmla="*/ 215 h 407"/>
                  <a:gd name="T34" fmla="*/ 0 w 607"/>
                  <a:gd name="T35" fmla="*/ 101 h 407"/>
                  <a:gd name="T36" fmla="*/ 13 w 607"/>
                  <a:gd name="T37" fmla="*/ 0 h 40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07"/>
                  <a:gd name="T58" fmla="*/ 0 h 407"/>
                  <a:gd name="T59" fmla="*/ 607 w 607"/>
                  <a:gd name="T60" fmla="*/ 407 h 40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07" h="407">
                    <a:moveTo>
                      <a:pt x="10" y="0"/>
                    </a:moveTo>
                    <a:lnTo>
                      <a:pt x="129" y="17"/>
                    </a:lnTo>
                    <a:lnTo>
                      <a:pt x="202" y="27"/>
                    </a:lnTo>
                    <a:lnTo>
                      <a:pt x="297" y="38"/>
                    </a:lnTo>
                    <a:lnTo>
                      <a:pt x="384" y="47"/>
                    </a:lnTo>
                    <a:lnTo>
                      <a:pt x="536" y="59"/>
                    </a:lnTo>
                    <a:lnTo>
                      <a:pt x="607" y="65"/>
                    </a:lnTo>
                    <a:lnTo>
                      <a:pt x="605" y="396"/>
                    </a:lnTo>
                    <a:lnTo>
                      <a:pt x="233" y="362"/>
                    </a:lnTo>
                    <a:lnTo>
                      <a:pt x="226" y="407"/>
                    </a:lnTo>
                    <a:lnTo>
                      <a:pt x="211" y="386"/>
                    </a:lnTo>
                    <a:lnTo>
                      <a:pt x="178" y="389"/>
                    </a:lnTo>
                    <a:lnTo>
                      <a:pt x="128" y="398"/>
                    </a:lnTo>
                    <a:lnTo>
                      <a:pt x="120" y="340"/>
                    </a:lnTo>
                    <a:lnTo>
                      <a:pt x="62" y="294"/>
                    </a:lnTo>
                    <a:lnTo>
                      <a:pt x="70" y="251"/>
                    </a:lnTo>
                    <a:lnTo>
                      <a:pt x="76" y="215"/>
                    </a:lnTo>
                    <a:lnTo>
                      <a:pt x="0" y="10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" name="Freeform 17"/>
              <p:cNvSpPr>
                <a:spLocks/>
              </p:cNvSpPr>
              <p:nvPr/>
            </p:nvSpPr>
            <p:spPr bwMode="auto">
              <a:xfrm>
                <a:off x="3109" y="2116"/>
                <a:ext cx="436" cy="357"/>
              </a:xfrm>
              <a:custGeom>
                <a:avLst/>
                <a:gdLst>
                  <a:gd name="T0" fmla="*/ 0 w 403"/>
                  <a:gd name="T1" fmla="*/ 12 h 357"/>
                  <a:gd name="T2" fmla="*/ 223 w 403"/>
                  <a:gd name="T3" fmla="*/ 0 h 357"/>
                  <a:gd name="T4" fmla="*/ 272 w 403"/>
                  <a:gd name="T5" fmla="*/ 0 h 357"/>
                  <a:gd name="T6" fmla="*/ 306 w 403"/>
                  <a:gd name="T7" fmla="*/ 11 h 357"/>
                  <a:gd name="T8" fmla="*/ 288 w 403"/>
                  <a:gd name="T9" fmla="*/ 42 h 357"/>
                  <a:gd name="T10" fmla="*/ 353 w 403"/>
                  <a:gd name="T11" fmla="*/ 92 h 357"/>
                  <a:gd name="T12" fmla="*/ 373 w 403"/>
                  <a:gd name="T13" fmla="*/ 135 h 357"/>
                  <a:gd name="T14" fmla="*/ 412 w 403"/>
                  <a:gd name="T15" fmla="*/ 124 h 357"/>
                  <a:gd name="T16" fmla="*/ 411 w 403"/>
                  <a:gd name="T17" fmla="*/ 184 h 357"/>
                  <a:gd name="T18" fmla="*/ 449 w 403"/>
                  <a:gd name="T19" fmla="*/ 202 h 357"/>
                  <a:gd name="T20" fmla="*/ 467 w 403"/>
                  <a:gd name="T21" fmla="*/ 254 h 357"/>
                  <a:gd name="T22" fmla="*/ 496 w 403"/>
                  <a:gd name="T23" fmla="*/ 259 h 357"/>
                  <a:gd name="T24" fmla="*/ 511 w 403"/>
                  <a:gd name="T25" fmla="*/ 281 h 357"/>
                  <a:gd name="T26" fmla="*/ 476 w 403"/>
                  <a:gd name="T27" fmla="*/ 312 h 357"/>
                  <a:gd name="T28" fmla="*/ 465 w 403"/>
                  <a:gd name="T29" fmla="*/ 347 h 357"/>
                  <a:gd name="T30" fmla="*/ 415 w 403"/>
                  <a:gd name="T31" fmla="*/ 357 h 357"/>
                  <a:gd name="T32" fmla="*/ 428 w 403"/>
                  <a:gd name="T33" fmla="*/ 318 h 357"/>
                  <a:gd name="T34" fmla="*/ 237 w 403"/>
                  <a:gd name="T35" fmla="*/ 332 h 357"/>
                  <a:gd name="T36" fmla="*/ 100 w 403"/>
                  <a:gd name="T37" fmla="*/ 346 h 357"/>
                  <a:gd name="T38" fmla="*/ 91 w 403"/>
                  <a:gd name="T39" fmla="*/ 309 h 357"/>
                  <a:gd name="T40" fmla="*/ 82 w 403"/>
                  <a:gd name="T41" fmla="*/ 194 h 357"/>
                  <a:gd name="T42" fmla="*/ 81 w 403"/>
                  <a:gd name="T43" fmla="*/ 132 h 357"/>
                  <a:gd name="T44" fmla="*/ 35 w 403"/>
                  <a:gd name="T45" fmla="*/ 104 h 357"/>
                  <a:gd name="T46" fmla="*/ 52 w 403"/>
                  <a:gd name="T47" fmla="*/ 78 h 357"/>
                  <a:gd name="T48" fmla="*/ 29 w 403"/>
                  <a:gd name="T49" fmla="*/ 64 h 357"/>
                  <a:gd name="T50" fmla="*/ 0 w 403"/>
                  <a:gd name="T51" fmla="*/ 12 h 3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03"/>
                  <a:gd name="T79" fmla="*/ 0 h 357"/>
                  <a:gd name="T80" fmla="*/ 403 w 403"/>
                  <a:gd name="T81" fmla="*/ 357 h 3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03" h="357">
                    <a:moveTo>
                      <a:pt x="0" y="12"/>
                    </a:moveTo>
                    <a:lnTo>
                      <a:pt x="176" y="0"/>
                    </a:lnTo>
                    <a:lnTo>
                      <a:pt x="214" y="0"/>
                    </a:lnTo>
                    <a:lnTo>
                      <a:pt x="242" y="11"/>
                    </a:lnTo>
                    <a:lnTo>
                      <a:pt x="227" y="42"/>
                    </a:lnTo>
                    <a:lnTo>
                      <a:pt x="278" y="92"/>
                    </a:lnTo>
                    <a:lnTo>
                      <a:pt x="295" y="135"/>
                    </a:lnTo>
                    <a:lnTo>
                      <a:pt x="325" y="124"/>
                    </a:lnTo>
                    <a:lnTo>
                      <a:pt x="324" y="184"/>
                    </a:lnTo>
                    <a:lnTo>
                      <a:pt x="355" y="202"/>
                    </a:lnTo>
                    <a:lnTo>
                      <a:pt x="369" y="254"/>
                    </a:lnTo>
                    <a:lnTo>
                      <a:pt x="391" y="259"/>
                    </a:lnTo>
                    <a:lnTo>
                      <a:pt x="403" y="281"/>
                    </a:lnTo>
                    <a:lnTo>
                      <a:pt x="376" y="312"/>
                    </a:lnTo>
                    <a:lnTo>
                      <a:pt x="367" y="347"/>
                    </a:lnTo>
                    <a:lnTo>
                      <a:pt x="328" y="357"/>
                    </a:lnTo>
                    <a:lnTo>
                      <a:pt x="338" y="318"/>
                    </a:lnTo>
                    <a:lnTo>
                      <a:pt x="187" y="332"/>
                    </a:lnTo>
                    <a:lnTo>
                      <a:pt x="79" y="346"/>
                    </a:lnTo>
                    <a:lnTo>
                      <a:pt x="72" y="309"/>
                    </a:lnTo>
                    <a:lnTo>
                      <a:pt x="65" y="194"/>
                    </a:lnTo>
                    <a:lnTo>
                      <a:pt x="64" y="132"/>
                    </a:lnTo>
                    <a:lnTo>
                      <a:pt x="28" y="104"/>
                    </a:lnTo>
                    <a:lnTo>
                      <a:pt x="41" y="78"/>
                    </a:lnTo>
                    <a:lnTo>
                      <a:pt x="23" y="64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" name="Freeform 18"/>
              <p:cNvSpPr>
                <a:spLocks/>
              </p:cNvSpPr>
              <p:nvPr/>
            </p:nvSpPr>
            <p:spPr bwMode="auto">
              <a:xfrm>
                <a:off x="3599" y="1966"/>
                <a:ext cx="213" cy="348"/>
              </a:xfrm>
              <a:custGeom>
                <a:avLst/>
                <a:gdLst>
                  <a:gd name="T0" fmla="*/ 0 w 197"/>
                  <a:gd name="T1" fmla="*/ 25 h 348"/>
                  <a:gd name="T2" fmla="*/ 29 w 197"/>
                  <a:gd name="T3" fmla="*/ 38 h 348"/>
                  <a:gd name="T4" fmla="*/ 57 w 197"/>
                  <a:gd name="T5" fmla="*/ 35 h 348"/>
                  <a:gd name="T6" fmla="*/ 67 w 197"/>
                  <a:gd name="T7" fmla="*/ 28 h 348"/>
                  <a:gd name="T8" fmla="*/ 74 w 197"/>
                  <a:gd name="T9" fmla="*/ 7 h 348"/>
                  <a:gd name="T10" fmla="*/ 192 w 197"/>
                  <a:gd name="T11" fmla="*/ 0 h 348"/>
                  <a:gd name="T12" fmla="*/ 249 w 197"/>
                  <a:gd name="T13" fmla="*/ 246 h 348"/>
                  <a:gd name="T14" fmla="*/ 245 w 197"/>
                  <a:gd name="T15" fmla="*/ 243 h 348"/>
                  <a:gd name="T16" fmla="*/ 203 w 197"/>
                  <a:gd name="T17" fmla="*/ 257 h 348"/>
                  <a:gd name="T18" fmla="*/ 174 w 197"/>
                  <a:gd name="T19" fmla="*/ 323 h 348"/>
                  <a:gd name="T20" fmla="*/ 131 w 197"/>
                  <a:gd name="T21" fmla="*/ 314 h 348"/>
                  <a:gd name="T22" fmla="*/ 82 w 197"/>
                  <a:gd name="T23" fmla="*/ 339 h 348"/>
                  <a:gd name="T24" fmla="*/ 16 w 197"/>
                  <a:gd name="T25" fmla="*/ 348 h 348"/>
                  <a:gd name="T26" fmla="*/ 45 w 197"/>
                  <a:gd name="T27" fmla="*/ 283 h 348"/>
                  <a:gd name="T28" fmla="*/ 32 w 197"/>
                  <a:gd name="T29" fmla="*/ 247 h 348"/>
                  <a:gd name="T30" fmla="*/ 0 w 197"/>
                  <a:gd name="T31" fmla="*/ 25 h 3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97"/>
                  <a:gd name="T49" fmla="*/ 0 h 348"/>
                  <a:gd name="T50" fmla="*/ 197 w 197"/>
                  <a:gd name="T51" fmla="*/ 348 h 3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97" h="348">
                    <a:moveTo>
                      <a:pt x="0" y="25"/>
                    </a:moveTo>
                    <a:lnTo>
                      <a:pt x="23" y="38"/>
                    </a:lnTo>
                    <a:lnTo>
                      <a:pt x="45" y="35"/>
                    </a:lnTo>
                    <a:lnTo>
                      <a:pt x="53" y="28"/>
                    </a:lnTo>
                    <a:lnTo>
                      <a:pt x="58" y="7"/>
                    </a:lnTo>
                    <a:lnTo>
                      <a:pt x="153" y="0"/>
                    </a:lnTo>
                    <a:lnTo>
                      <a:pt x="197" y="246"/>
                    </a:lnTo>
                    <a:lnTo>
                      <a:pt x="194" y="243"/>
                    </a:lnTo>
                    <a:lnTo>
                      <a:pt x="161" y="257"/>
                    </a:lnTo>
                    <a:lnTo>
                      <a:pt x="138" y="323"/>
                    </a:lnTo>
                    <a:lnTo>
                      <a:pt x="104" y="314"/>
                    </a:lnTo>
                    <a:lnTo>
                      <a:pt x="65" y="339"/>
                    </a:lnTo>
                    <a:lnTo>
                      <a:pt x="13" y="348"/>
                    </a:lnTo>
                    <a:lnTo>
                      <a:pt x="36" y="283"/>
                    </a:lnTo>
                    <a:lnTo>
                      <a:pt x="26" y="247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" name="Freeform 19"/>
              <p:cNvSpPr>
                <a:spLocks/>
              </p:cNvSpPr>
              <p:nvPr/>
            </p:nvSpPr>
            <p:spPr bwMode="auto">
              <a:xfrm>
                <a:off x="3764" y="1895"/>
                <a:ext cx="274" cy="314"/>
              </a:xfrm>
              <a:custGeom>
                <a:avLst/>
                <a:gdLst>
                  <a:gd name="T0" fmla="*/ 0 w 253"/>
                  <a:gd name="T1" fmla="*/ 71 h 314"/>
                  <a:gd name="T2" fmla="*/ 144 w 253"/>
                  <a:gd name="T3" fmla="*/ 59 h 314"/>
                  <a:gd name="T4" fmla="*/ 174 w 253"/>
                  <a:gd name="T5" fmla="*/ 64 h 314"/>
                  <a:gd name="T6" fmla="*/ 244 w 253"/>
                  <a:gd name="T7" fmla="*/ 37 h 314"/>
                  <a:gd name="T8" fmla="*/ 259 w 253"/>
                  <a:gd name="T9" fmla="*/ 12 h 314"/>
                  <a:gd name="T10" fmla="*/ 300 w 253"/>
                  <a:gd name="T11" fmla="*/ 0 h 314"/>
                  <a:gd name="T12" fmla="*/ 322 w 253"/>
                  <a:gd name="T13" fmla="*/ 119 h 314"/>
                  <a:gd name="T14" fmla="*/ 305 w 253"/>
                  <a:gd name="T15" fmla="*/ 132 h 314"/>
                  <a:gd name="T16" fmla="*/ 309 w 253"/>
                  <a:gd name="T17" fmla="*/ 214 h 314"/>
                  <a:gd name="T18" fmla="*/ 277 w 253"/>
                  <a:gd name="T19" fmla="*/ 221 h 314"/>
                  <a:gd name="T20" fmla="*/ 259 w 253"/>
                  <a:gd name="T21" fmla="*/ 267 h 314"/>
                  <a:gd name="T22" fmla="*/ 234 w 253"/>
                  <a:gd name="T23" fmla="*/ 261 h 314"/>
                  <a:gd name="T24" fmla="*/ 226 w 253"/>
                  <a:gd name="T25" fmla="*/ 314 h 314"/>
                  <a:gd name="T26" fmla="*/ 188 w 253"/>
                  <a:gd name="T27" fmla="*/ 292 h 314"/>
                  <a:gd name="T28" fmla="*/ 118 w 253"/>
                  <a:gd name="T29" fmla="*/ 306 h 314"/>
                  <a:gd name="T30" fmla="*/ 88 w 253"/>
                  <a:gd name="T31" fmla="*/ 286 h 314"/>
                  <a:gd name="T32" fmla="*/ 48 w 253"/>
                  <a:gd name="T33" fmla="*/ 285 h 314"/>
                  <a:gd name="T34" fmla="*/ 27 w 253"/>
                  <a:gd name="T35" fmla="*/ 197 h 314"/>
                  <a:gd name="T36" fmla="*/ 0 w 253"/>
                  <a:gd name="T37" fmla="*/ 71 h 3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3"/>
                  <a:gd name="T58" fmla="*/ 0 h 314"/>
                  <a:gd name="T59" fmla="*/ 253 w 253"/>
                  <a:gd name="T60" fmla="*/ 314 h 3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3" h="314">
                    <a:moveTo>
                      <a:pt x="0" y="71"/>
                    </a:moveTo>
                    <a:lnTo>
                      <a:pt x="114" y="59"/>
                    </a:lnTo>
                    <a:lnTo>
                      <a:pt x="138" y="64"/>
                    </a:lnTo>
                    <a:lnTo>
                      <a:pt x="192" y="37"/>
                    </a:lnTo>
                    <a:lnTo>
                      <a:pt x="204" y="12"/>
                    </a:lnTo>
                    <a:lnTo>
                      <a:pt x="236" y="0"/>
                    </a:lnTo>
                    <a:lnTo>
                      <a:pt x="253" y="119"/>
                    </a:lnTo>
                    <a:lnTo>
                      <a:pt x="240" y="132"/>
                    </a:lnTo>
                    <a:lnTo>
                      <a:pt x="243" y="214"/>
                    </a:lnTo>
                    <a:lnTo>
                      <a:pt x="218" y="221"/>
                    </a:lnTo>
                    <a:lnTo>
                      <a:pt x="204" y="267"/>
                    </a:lnTo>
                    <a:lnTo>
                      <a:pt x="184" y="261"/>
                    </a:lnTo>
                    <a:lnTo>
                      <a:pt x="178" y="314"/>
                    </a:lnTo>
                    <a:lnTo>
                      <a:pt x="149" y="292"/>
                    </a:lnTo>
                    <a:lnTo>
                      <a:pt x="93" y="306"/>
                    </a:lnTo>
                    <a:lnTo>
                      <a:pt x="69" y="286"/>
                    </a:lnTo>
                    <a:lnTo>
                      <a:pt x="38" y="285"/>
                    </a:lnTo>
                    <a:lnTo>
                      <a:pt x="21" y="197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" name="Freeform 20"/>
              <p:cNvSpPr>
                <a:spLocks/>
              </p:cNvSpPr>
              <p:nvPr/>
            </p:nvSpPr>
            <p:spPr bwMode="auto">
              <a:xfrm>
                <a:off x="3521" y="2179"/>
                <a:ext cx="482" cy="266"/>
              </a:xfrm>
              <a:custGeom>
                <a:avLst/>
                <a:gdLst>
                  <a:gd name="T0" fmla="*/ 0 w 445"/>
                  <a:gd name="T1" fmla="*/ 266 h 266"/>
                  <a:gd name="T2" fmla="*/ 138 w 445"/>
                  <a:gd name="T3" fmla="*/ 249 h 266"/>
                  <a:gd name="T4" fmla="*/ 138 w 445"/>
                  <a:gd name="T5" fmla="*/ 237 h 266"/>
                  <a:gd name="T6" fmla="*/ 470 w 445"/>
                  <a:gd name="T7" fmla="*/ 199 h 266"/>
                  <a:gd name="T8" fmla="*/ 476 w 445"/>
                  <a:gd name="T9" fmla="*/ 179 h 266"/>
                  <a:gd name="T10" fmla="*/ 523 w 445"/>
                  <a:gd name="T11" fmla="*/ 163 h 266"/>
                  <a:gd name="T12" fmla="*/ 531 w 445"/>
                  <a:gd name="T13" fmla="*/ 142 h 266"/>
                  <a:gd name="T14" fmla="*/ 550 w 445"/>
                  <a:gd name="T15" fmla="*/ 135 h 266"/>
                  <a:gd name="T16" fmla="*/ 565 w 445"/>
                  <a:gd name="T17" fmla="*/ 103 h 266"/>
                  <a:gd name="T18" fmla="*/ 520 w 445"/>
                  <a:gd name="T19" fmla="*/ 72 h 266"/>
                  <a:gd name="T20" fmla="*/ 512 w 445"/>
                  <a:gd name="T21" fmla="*/ 29 h 266"/>
                  <a:gd name="T22" fmla="*/ 476 w 445"/>
                  <a:gd name="T23" fmla="*/ 8 h 266"/>
                  <a:gd name="T24" fmla="*/ 401 w 445"/>
                  <a:gd name="T25" fmla="*/ 20 h 266"/>
                  <a:gd name="T26" fmla="*/ 367 w 445"/>
                  <a:gd name="T27" fmla="*/ 1 h 266"/>
                  <a:gd name="T28" fmla="*/ 335 w 445"/>
                  <a:gd name="T29" fmla="*/ 0 h 266"/>
                  <a:gd name="T30" fmla="*/ 340 w 445"/>
                  <a:gd name="T31" fmla="*/ 29 h 266"/>
                  <a:gd name="T32" fmla="*/ 295 w 445"/>
                  <a:gd name="T33" fmla="*/ 44 h 266"/>
                  <a:gd name="T34" fmla="*/ 264 w 445"/>
                  <a:gd name="T35" fmla="*/ 110 h 266"/>
                  <a:gd name="T36" fmla="*/ 223 w 445"/>
                  <a:gd name="T37" fmla="*/ 100 h 266"/>
                  <a:gd name="T38" fmla="*/ 172 w 445"/>
                  <a:gd name="T39" fmla="*/ 124 h 266"/>
                  <a:gd name="T40" fmla="*/ 108 w 445"/>
                  <a:gd name="T41" fmla="*/ 134 h 266"/>
                  <a:gd name="T42" fmla="*/ 108 w 445"/>
                  <a:gd name="T43" fmla="*/ 171 h 266"/>
                  <a:gd name="T44" fmla="*/ 76 w 445"/>
                  <a:gd name="T45" fmla="*/ 170 h 266"/>
                  <a:gd name="T46" fmla="*/ 77 w 445"/>
                  <a:gd name="T47" fmla="*/ 203 h 266"/>
                  <a:gd name="T48" fmla="*/ 44 w 445"/>
                  <a:gd name="T49" fmla="*/ 190 h 266"/>
                  <a:gd name="T50" fmla="*/ 26 w 445"/>
                  <a:gd name="T51" fmla="*/ 196 h 266"/>
                  <a:gd name="T52" fmla="*/ 42 w 445"/>
                  <a:gd name="T53" fmla="*/ 218 h 266"/>
                  <a:gd name="T54" fmla="*/ 5 w 445"/>
                  <a:gd name="T55" fmla="*/ 248 h 266"/>
                  <a:gd name="T56" fmla="*/ 0 w 445"/>
                  <a:gd name="T57" fmla="*/ 266 h 2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45"/>
                  <a:gd name="T88" fmla="*/ 0 h 266"/>
                  <a:gd name="T89" fmla="*/ 445 w 445"/>
                  <a:gd name="T90" fmla="*/ 266 h 2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45" h="266">
                    <a:moveTo>
                      <a:pt x="0" y="266"/>
                    </a:moveTo>
                    <a:lnTo>
                      <a:pt x="108" y="249"/>
                    </a:lnTo>
                    <a:lnTo>
                      <a:pt x="108" y="237"/>
                    </a:lnTo>
                    <a:lnTo>
                      <a:pt x="370" y="199"/>
                    </a:lnTo>
                    <a:lnTo>
                      <a:pt x="374" y="179"/>
                    </a:lnTo>
                    <a:lnTo>
                      <a:pt x="412" y="163"/>
                    </a:lnTo>
                    <a:lnTo>
                      <a:pt x="417" y="142"/>
                    </a:lnTo>
                    <a:lnTo>
                      <a:pt x="433" y="135"/>
                    </a:lnTo>
                    <a:lnTo>
                      <a:pt x="445" y="103"/>
                    </a:lnTo>
                    <a:lnTo>
                      <a:pt x="409" y="72"/>
                    </a:lnTo>
                    <a:lnTo>
                      <a:pt x="403" y="29"/>
                    </a:lnTo>
                    <a:lnTo>
                      <a:pt x="374" y="8"/>
                    </a:lnTo>
                    <a:lnTo>
                      <a:pt x="316" y="20"/>
                    </a:lnTo>
                    <a:lnTo>
                      <a:pt x="289" y="1"/>
                    </a:lnTo>
                    <a:lnTo>
                      <a:pt x="263" y="0"/>
                    </a:lnTo>
                    <a:lnTo>
                      <a:pt x="268" y="29"/>
                    </a:lnTo>
                    <a:lnTo>
                      <a:pt x="232" y="44"/>
                    </a:lnTo>
                    <a:lnTo>
                      <a:pt x="208" y="110"/>
                    </a:lnTo>
                    <a:lnTo>
                      <a:pt x="175" y="100"/>
                    </a:lnTo>
                    <a:lnTo>
                      <a:pt x="136" y="124"/>
                    </a:lnTo>
                    <a:lnTo>
                      <a:pt x="85" y="134"/>
                    </a:lnTo>
                    <a:lnTo>
                      <a:pt x="85" y="171"/>
                    </a:lnTo>
                    <a:lnTo>
                      <a:pt x="60" y="170"/>
                    </a:lnTo>
                    <a:lnTo>
                      <a:pt x="61" y="203"/>
                    </a:lnTo>
                    <a:lnTo>
                      <a:pt x="35" y="190"/>
                    </a:lnTo>
                    <a:lnTo>
                      <a:pt x="20" y="196"/>
                    </a:lnTo>
                    <a:lnTo>
                      <a:pt x="33" y="218"/>
                    </a:lnTo>
                    <a:lnTo>
                      <a:pt x="5" y="248"/>
                    </a:lnTo>
                    <a:lnTo>
                      <a:pt x="0" y="26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" name="Freeform 21"/>
              <p:cNvSpPr>
                <a:spLocks/>
              </p:cNvSpPr>
              <p:nvPr/>
            </p:nvSpPr>
            <p:spPr bwMode="auto">
              <a:xfrm>
                <a:off x="3488" y="2350"/>
                <a:ext cx="556" cy="202"/>
              </a:xfrm>
              <a:custGeom>
                <a:avLst/>
                <a:gdLst>
                  <a:gd name="T0" fmla="*/ 40 w 513"/>
                  <a:gd name="T1" fmla="*/ 92 h 202"/>
                  <a:gd name="T2" fmla="*/ 40 w 513"/>
                  <a:gd name="T3" fmla="*/ 96 h 202"/>
                  <a:gd name="T4" fmla="*/ 28 w 513"/>
                  <a:gd name="T5" fmla="*/ 115 h 202"/>
                  <a:gd name="T6" fmla="*/ 41 w 513"/>
                  <a:gd name="T7" fmla="*/ 140 h 202"/>
                  <a:gd name="T8" fmla="*/ 0 w 513"/>
                  <a:gd name="T9" fmla="*/ 163 h 202"/>
                  <a:gd name="T10" fmla="*/ 10 w 513"/>
                  <a:gd name="T11" fmla="*/ 202 h 202"/>
                  <a:gd name="T12" fmla="*/ 181 w 513"/>
                  <a:gd name="T13" fmla="*/ 190 h 202"/>
                  <a:gd name="T14" fmla="*/ 383 w 513"/>
                  <a:gd name="T15" fmla="*/ 170 h 202"/>
                  <a:gd name="T16" fmla="*/ 486 w 513"/>
                  <a:gd name="T17" fmla="*/ 154 h 202"/>
                  <a:gd name="T18" fmla="*/ 506 w 513"/>
                  <a:gd name="T19" fmla="*/ 103 h 202"/>
                  <a:gd name="T20" fmla="*/ 543 w 513"/>
                  <a:gd name="T21" fmla="*/ 100 h 202"/>
                  <a:gd name="T22" fmla="*/ 654 w 513"/>
                  <a:gd name="T23" fmla="*/ 0 h 202"/>
                  <a:gd name="T24" fmla="*/ 509 w 513"/>
                  <a:gd name="T25" fmla="*/ 25 h 202"/>
                  <a:gd name="T26" fmla="*/ 171 w 513"/>
                  <a:gd name="T27" fmla="*/ 66 h 202"/>
                  <a:gd name="T28" fmla="*/ 173 w 513"/>
                  <a:gd name="T29" fmla="*/ 78 h 202"/>
                  <a:gd name="T30" fmla="*/ 40 w 513"/>
                  <a:gd name="T31" fmla="*/ 92 h 2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13"/>
                  <a:gd name="T49" fmla="*/ 0 h 202"/>
                  <a:gd name="T50" fmla="*/ 513 w 513"/>
                  <a:gd name="T51" fmla="*/ 202 h 2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13" h="202">
                    <a:moveTo>
                      <a:pt x="31" y="92"/>
                    </a:moveTo>
                    <a:lnTo>
                      <a:pt x="31" y="96"/>
                    </a:lnTo>
                    <a:lnTo>
                      <a:pt x="22" y="115"/>
                    </a:lnTo>
                    <a:lnTo>
                      <a:pt x="32" y="140"/>
                    </a:lnTo>
                    <a:lnTo>
                      <a:pt x="0" y="163"/>
                    </a:lnTo>
                    <a:lnTo>
                      <a:pt x="7" y="202"/>
                    </a:lnTo>
                    <a:lnTo>
                      <a:pt x="142" y="190"/>
                    </a:lnTo>
                    <a:lnTo>
                      <a:pt x="301" y="170"/>
                    </a:lnTo>
                    <a:lnTo>
                      <a:pt x="381" y="154"/>
                    </a:lnTo>
                    <a:lnTo>
                      <a:pt x="398" y="103"/>
                    </a:lnTo>
                    <a:lnTo>
                      <a:pt x="426" y="100"/>
                    </a:lnTo>
                    <a:lnTo>
                      <a:pt x="513" y="0"/>
                    </a:lnTo>
                    <a:lnTo>
                      <a:pt x="400" y="25"/>
                    </a:lnTo>
                    <a:lnTo>
                      <a:pt x="135" y="66"/>
                    </a:lnTo>
                    <a:lnTo>
                      <a:pt x="137" y="78"/>
                    </a:lnTo>
                    <a:lnTo>
                      <a:pt x="31" y="9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" name="Freeform 22"/>
              <p:cNvSpPr>
                <a:spLocks/>
              </p:cNvSpPr>
              <p:nvPr/>
            </p:nvSpPr>
            <p:spPr bwMode="auto">
              <a:xfrm>
                <a:off x="3733" y="2813"/>
                <a:ext cx="608" cy="409"/>
              </a:xfrm>
              <a:custGeom>
                <a:avLst/>
                <a:gdLst>
                  <a:gd name="T0" fmla="*/ 0 w 561"/>
                  <a:gd name="T1" fmla="*/ 39 h 409"/>
                  <a:gd name="T2" fmla="*/ 196 w 561"/>
                  <a:gd name="T3" fmla="*/ 23 h 409"/>
                  <a:gd name="T4" fmla="*/ 216 w 561"/>
                  <a:gd name="T5" fmla="*/ 50 h 409"/>
                  <a:gd name="T6" fmla="*/ 427 w 561"/>
                  <a:gd name="T7" fmla="*/ 23 h 409"/>
                  <a:gd name="T8" fmla="*/ 463 w 561"/>
                  <a:gd name="T9" fmla="*/ 45 h 409"/>
                  <a:gd name="T10" fmla="*/ 463 w 561"/>
                  <a:gd name="T11" fmla="*/ 3 h 409"/>
                  <a:gd name="T12" fmla="*/ 461 w 561"/>
                  <a:gd name="T13" fmla="*/ 0 h 409"/>
                  <a:gd name="T14" fmla="*/ 503 w 561"/>
                  <a:gd name="T15" fmla="*/ 2 h 409"/>
                  <a:gd name="T16" fmla="*/ 547 w 561"/>
                  <a:gd name="T17" fmla="*/ 65 h 409"/>
                  <a:gd name="T18" fmla="*/ 618 w 561"/>
                  <a:gd name="T19" fmla="*/ 151 h 409"/>
                  <a:gd name="T20" fmla="*/ 654 w 561"/>
                  <a:gd name="T21" fmla="*/ 225 h 409"/>
                  <a:gd name="T22" fmla="*/ 704 w 561"/>
                  <a:gd name="T23" fmla="*/ 277 h 409"/>
                  <a:gd name="T24" fmla="*/ 714 w 561"/>
                  <a:gd name="T25" fmla="*/ 352 h 409"/>
                  <a:gd name="T26" fmla="*/ 698 w 561"/>
                  <a:gd name="T27" fmla="*/ 397 h 409"/>
                  <a:gd name="T28" fmla="*/ 622 w 561"/>
                  <a:gd name="T29" fmla="*/ 409 h 409"/>
                  <a:gd name="T30" fmla="*/ 609 w 561"/>
                  <a:gd name="T31" fmla="*/ 390 h 409"/>
                  <a:gd name="T32" fmla="*/ 557 w 561"/>
                  <a:gd name="T33" fmla="*/ 363 h 409"/>
                  <a:gd name="T34" fmla="*/ 541 w 561"/>
                  <a:gd name="T35" fmla="*/ 335 h 409"/>
                  <a:gd name="T36" fmla="*/ 527 w 561"/>
                  <a:gd name="T37" fmla="*/ 324 h 409"/>
                  <a:gd name="T38" fmla="*/ 518 w 561"/>
                  <a:gd name="T39" fmla="*/ 298 h 409"/>
                  <a:gd name="T40" fmla="*/ 505 w 561"/>
                  <a:gd name="T41" fmla="*/ 305 h 409"/>
                  <a:gd name="T42" fmla="*/ 463 w 561"/>
                  <a:gd name="T43" fmla="*/ 271 h 409"/>
                  <a:gd name="T44" fmla="*/ 474 w 561"/>
                  <a:gd name="T45" fmla="*/ 239 h 409"/>
                  <a:gd name="T46" fmla="*/ 463 w 561"/>
                  <a:gd name="T47" fmla="*/ 222 h 409"/>
                  <a:gd name="T48" fmla="*/ 451 w 561"/>
                  <a:gd name="T49" fmla="*/ 228 h 409"/>
                  <a:gd name="T50" fmla="*/ 452 w 561"/>
                  <a:gd name="T51" fmla="*/ 246 h 409"/>
                  <a:gd name="T52" fmla="*/ 438 w 561"/>
                  <a:gd name="T53" fmla="*/ 222 h 409"/>
                  <a:gd name="T54" fmla="*/ 439 w 561"/>
                  <a:gd name="T55" fmla="*/ 164 h 409"/>
                  <a:gd name="T56" fmla="*/ 413 w 561"/>
                  <a:gd name="T57" fmla="*/ 130 h 409"/>
                  <a:gd name="T58" fmla="*/ 347 w 561"/>
                  <a:gd name="T59" fmla="*/ 102 h 409"/>
                  <a:gd name="T60" fmla="*/ 313 w 561"/>
                  <a:gd name="T61" fmla="*/ 70 h 409"/>
                  <a:gd name="T62" fmla="*/ 275 w 561"/>
                  <a:gd name="T63" fmla="*/ 67 h 409"/>
                  <a:gd name="T64" fmla="*/ 260 w 561"/>
                  <a:gd name="T65" fmla="*/ 87 h 409"/>
                  <a:gd name="T66" fmla="*/ 205 w 561"/>
                  <a:gd name="T67" fmla="*/ 101 h 409"/>
                  <a:gd name="T68" fmla="*/ 171 w 561"/>
                  <a:gd name="T69" fmla="*/ 87 h 409"/>
                  <a:gd name="T70" fmla="*/ 155 w 561"/>
                  <a:gd name="T71" fmla="*/ 65 h 409"/>
                  <a:gd name="T72" fmla="*/ 51 w 561"/>
                  <a:gd name="T73" fmla="*/ 84 h 409"/>
                  <a:gd name="T74" fmla="*/ 29 w 561"/>
                  <a:gd name="T75" fmla="*/ 69 h 409"/>
                  <a:gd name="T76" fmla="*/ 4 w 561"/>
                  <a:gd name="T77" fmla="*/ 85 h 409"/>
                  <a:gd name="T78" fmla="*/ 0 w 561"/>
                  <a:gd name="T79" fmla="*/ 39 h 40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1"/>
                  <a:gd name="T121" fmla="*/ 0 h 409"/>
                  <a:gd name="T122" fmla="*/ 561 w 561"/>
                  <a:gd name="T123" fmla="*/ 409 h 40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1" h="409">
                    <a:moveTo>
                      <a:pt x="0" y="39"/>
                    </a:moveTo>
                    <a:lnTo>
                      <a:pt x="154" y="23"/>
                    </a:lnTo>
                    <a:lnTo>
                      <a:pt x="170" y="50"/>
                    </a:lnTo>
                    <a:lnTo>
                      <a:pt x="336" y="23"/>
                    </a:lnTo>
                    <a:lnTo>
                      <a:pt x="364" y="45"/>
                    </a:lnTo>
                    <a:lnTo>
                      <a:pt x="364" y="3"/>
                    </a:lnTo>
                    <a:lnTo>
                      <a:pt x="362" y="0"/>
                    </a:lnTo>
                    <a:lnTo>
                      <a:pt x="395" y="2"/>
                    </a:lnTo>
                    <a:lnTo>
                      <a:pt x="430" y="65"/>
                    </a:lnTo>
                    <a:lnTo>
                      <a:pt x="485" y="151"/>
                    </a:lnTo>
                    <a:lnTo>
                      <a:pt x="513" y="225"/>
                    </a:lnTo>
                    <a:lnTo>
                      <a:pt x="554" y="277"/>
                    </a:lnTo>
                    <a:lnTo>
                      <a:pt x="561" y="352"/>
                    </a:lnTo>
                    <a:lnTo>
                      <a:pt x="548" y="397"/>
                    </a:lnTo>
                    <a:lnTo>
                      <a:pt x="489" y="409"/>
                    </a:lnTo>
                    <a:lnTo>
                      <a:pt x="479" y="390"/>
                    </a:lnTo>
                    <a:lnTo>
                      <a:pt x="437" y="363"/>
                    </a:lnTo>
                    <a:lnTo>
                      <a:pt x="424" y="335"/>
                    </a:lnTo>
                    <a:lnTo>
                      <a:pt x="413" y="324"/>
                    </a:lnTo>
                    <a:lnTo>
                      <a:pt x="407" y="298"/>
                    </a:lnTo>
                    <a:lnTo>
                      <a:pt x="397" y="305"/>
                    </a:lnTo>
                    <a:lnTo>
                      <a:pt x="364" y="271"/>
                    </a:lnTo>
                    <a:lnTo>
                      <a:pt x="372" y="239"/>
                    </a:lnTo>
                    <a:lnTo>
                      <a:pt x="364" y="222"/>
                    </a:lnTo>
                    <a:lnTo>
                      <a:pt x="354" y="228"/>
                    </a:lnTo>
                    <a:lnTo>
                      <a:pt x="355" y="246"/>
                    </a:lnTo>
                    <a:lnTo>
                      <a:pt x="344" y="222"/>
                    </a:lnTo>
                    <a:lnTo>
                      <a:pt x="345" y="164"/>
                    </a:lnTo>
                    <a:lnTo>
                      <a:pt x="325" y="130"/>
                    </a:lnTo>
                    <a:lnTo>
                      <a:pt x="272" y="102"/>
                    </a:lnTo>
                    <a:lnTo>
                      <a:pt x="246" y="70"/>
                    </a:lnTo>
                    <a:lnTo>
                      <a:pt x="216" y="67"/>
                    </a:lnTo>
                    <a:lnTo>
                      <a:pt x="204" y="87"/>
                    </a:lnTo>
                    <a:lnTo>
                      <a:pt x="161" y="101"/>
                    </a:lnTo>
                    <a:lnTo>
                      <a:pt x="135" y="87"/>
                    </a:lnTo>
                    <a:lnTo>
                      <a:pt x="122" y="65"/>
                    </a:lnTo>
                    <a:lnTo>
                      <a:pt x="40" y="84"/>
                    </a:lnTo>
                    <a:lnTo>
                      <a:pt x="23" y="69"/>
                    </a:lnTo>
                    <a:lnTo>
                      <a:pt x="4" y="85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" name="Freeform 23"/>
              <p:cNvSpPr>
                <a:spLocks/>
              </p:cNvSpPr>
              <p:nvPr/>
            </p:nvSpPr>
            <p:spPr bwMode="auto">
              <a:xfrm>
                <a:off x="3957" y="2012"/>
                <a:ext cx="278" cy="288"/>
              </a:xfrm>
              <a:custGeom>
                <a:avLst/>
                <a:gdLst>
                  <a:gd name="T0" fmla="*/ 33 w 256"/>
                  <a:gd name="T1" fmla="*/ 150 h 288"/>
                  <a:gd name="T2" fmla="*/ 9 w 256"/>
                  <a:gd name="T3" fmla="*/ 144 h 288"/>
                  <a:gd name="T4" fmla="*/ 0 w 256"/>
                  <a:gd name="T5" fmla="*/ 190 h 288"/>
                  <a:gd name="T6" fmla="*/ 9 w 256"/>
                  <a:gd name="T7" fmla="*/ 239 h 288"/>
                  <a:gd name="T8" fmla="*/ 55 w 256"/>
                  <a:gd name="T9" fmla="*/ 271 h 288"/>
                  <a:gd name="T10" fmla="*/ 66 w 256"/>
                  <a:gd name="T11" fmla="*/ 288 h 288"/>
                  <a:gd name="T12" fmla="*/ 127 w 256"/>
                  <a:gd name="T13" fmla="*/ 271 h 288"/>
                  <a:gd name="T14" fmla="*/ 198 w 256"/>
                  <a:gd name="T15" fmla="*/ 233 h 288"/>
                  <a:gd name="T16" fmla="*/ 219 w 256"/>
                  <a:gd name="T17" fmla="*/ 148 h 288"/>
                  <a:gd name="T18" fmla="*/ 265 w 256"/>
                  <a:gd name="T19" fmla="*/ 126 h 288"/>
                  <a:gd name="T20" fmla="*/ 291 w 256"/>
                  <a:gd name="T21" fmla="*/ 74 h 288"/>
                  <a:gd name="T22" fmla="*/ 328 w 256"/>
                  <a:gd name="T23" fmla="*/ 60 h 288"/>
                  <a:gd name="T24" fmla="*/ 279 w 256"/>
                  <a:gd name="T25" fmla="*/ 53 h 288"/>
                  <a:gd name="T26" fmla="*/ 197 w 256"/>
                  <a:gd name="T27" fmla="*/ 90 h 288"/>
                  <a:gd name="T28" fmla="*/ 184 w 256"/>
                  <a:gd name="T29" fmla="*/ 54 h 288"/>
                  <a:gd name="T30" fmla="*/ 113 w 256"/>
                  <a:gd name="T31" fmla="*/ 57 h 288"/>
                  <a:gd name="T32" fmla="*/ 96 w 256"/>
                  <a:gd name="T33" fmla="*/ 0 h 288"/>
                  <a:gd name="T34" fmla="*/ 78 w 256"/>
                  <a:gd name="T35" fmla="*/ 15 h 288"/>
                  <a:gd name="T36" fmla="*/ 84 w 256"/>
                  <a:gd name="T37" fmla="*/ 97 h 288"/>
                  <a:gd name="T38" fmla="*/ 51 w 256"/>
                  <a:gd name="T39" fmla="*/ 104 h 288"/>
                  <a:gd name="T40" fmla="*/ 33 w 256"/>
                  <a:gd name="T41" fmla="*/ 150 h 2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56"/>
                  <a:gd name="T64" fmla="*/ 0 h 288"/>
                  <a:gd name="T65" fmla="*/ 256 w 256"/>
                  <a:gd name="T66" fmla="*/ 288 h 28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56" h="288">
                    <a:moveTo>
                      <a:pt x="26" y="150"/>
                    </a:moveTo>
                    <a:lnTo>
                      <a:pt x="6" y="144"/>
                    </a:lnTo>
                    <a:lnTo>
                      <a:pt x="0" y="190"/>
                    </a:lnTo>
                    <a:lnTo>
                      <a:pt x="6" y="239"/>
                    </a:lnTo>
                    <a:lnTo>
                      <a:pt x="43" y="271"/>
                    </a:lnTo>
                    <a:lnTo>
                      <a:pt x="52" y="288"/>
                    </a:lnTo>
                    <a:lnTo>
                      <a:pt x="99" y="271"/>
                    </a:lnTo>
                    <a:lnTo>
                      <a:pt x="155" y="233"/>
                    </a:lnTo>
                    <a:lnTo>
                      <a:pt x="171" y="148"/>
                    </a:lnTo>
                    <a:lnTo>
                      <a:pt x="207" y="126"/>
                    </a:lnTo>
                    <a:lnTo>
                      <a:pt x="227" y="74"/>
                    </a:lnTo>
                    <a:lnTo>
                      <a:pt x="256" y="60"/>
                    </a:lnTo>
                    <a:lnTo>
                      <a:pt x="218" y="53"/>
                    </a:lnTo>
                    <a:lnTo>
                      <a:pt x="154" y="90"/>
                    </a:lnTo>
                    <a:lnTo>
                      <a:pt x="144" y="54"/>
                    </a:lnTo>
                    <a:lnTo>
                      <a:pt x="88" y="57"/>
                    </a:lnTo>
                    <a:lnTo>
                      <a:pt x="75" y="0"/>
                    </a:lnTo>
                    <a:lnTo>
                      <a:pt x="61" y="15"/>
                    </a:lnTo>
                    <a:lnTo>
                      <a:pt x="65" y="97"/>
                    </a:lnTo>
                    <a:lnTo>
                      <a:pt x="40" y="104"/>
                    </a:lnTo>
                    <a:lnTo>
                      <a:pt x="26" y="15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" name="Freeform 24"/>
              <p:cNvSpPr>
                <a:spLocks/>
              </p:cNvSpPr>
              <p:nvPr/>
            </p:nvSpPr>
            <p:spPr bwMode="auto">
              <a:xfrm>
                <a:off x="4375" y="1532"/>
                <a:ext cx="109" cy="202"/>
              </a:xfrm>
              <a:custGeom>
                <a:avLst/>
                <a:gdLst>
                  <a:gd name="T0" fmla="*/ 0 w 101"/>
                  <a:gd name="T1" fmla="*/ 21 h 202"/>
                  <a:gd name="T2" fmla="*/ 93 w 101"/>
                  <a:gd name="T3" fmla="*/ 0 h 202"/>
                  <a:gd name="T4" fmla="*/ 127 w 101"/>
                  <a:gd name="T5" fmla="*/ 55 h 202"/>
                  <a:gd name="T6" fmla="*/ 109 w 101"/>
                  <a:gd name="T7" fmla="*/ 70 h 202"/>
                  <a:gd name="T8" fmla="*/ 117 w 101"/>
                  <a:gd name="T9" fmla="*/ 192 h 202"/>
                  <a:gd name="T10" fmla="*/ 63 w 101"/>
                  <a:gd name="T11" fmla="*/ 202 h 202"/>
                  <a:gd name="T12" fmla="*/ 36 w 101"/>
                  <a:gd name="T13" fmla="*/ 152 h 202"/>
                  <a:gd name="T14" fmla="*/ 35 w 101"/>
                  <a:gd name="T15" fmla="*/ 92 h 202"/>
                  <a:gd name="T16" fmla="*/ 12 w 101"/>
                  <a:gd name="T17" fmla="*/ 74 h 202"/>
                  <a:gd name="T18" fmla="*/ 0 w 101"/>
                  <a:gd name="T19" fmla="*/ 21 h 2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1"/>
                  <a:gd name="T31" fmla="*/ 0 h 202"/>
                  <a:gd name="T32" fmla="*/ 101 w 101"/>
                  <a:gd name="T33" fmla="*/ 202 h 2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1" h="202">
                    <a:moveTo>
                      <a:pt x="0" y="21"/>
                    </a:moveTo>
                    <a:lnTo>
                      <a:pt x="74" y="0"/>
                    </a:lnTo>
                    <a:lnTo>
                      <a:pt x="101" y="55"/>
                    </a:lnTo>
                    <a:lnTo>
                      <a:pt x="87" y="70"/>
                    </a:lnTo>
                    <a:lnTo>
                      <a:pt x="93" y="192"/>
                    </a:lnTo>
                    <a:lnTo>
                      <a:pt x="50" y="202"/>
                    </a:lnTo>
                    <a:lnTo>
                      <a:pt x="29" y="152"/>
                    </a:lnTo>
                    <a:lnTo>
                      <a:pt x="28" y="92"/>
                    </a:lnTo>
                    <a:lnTo>
                      <a:pt x="9" y="74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" name="Freeform 25"/>
              <p:cNvSpPr>
                <a:spLocks/>
              </p:cNvSpPr>
              <p:nvPr/>
            </p:nvSpPr>
            <p:spPr bwMode="auto">
              <a:xfrm>
                <a:off x="4427" y="1690"/>
                <a:ext cx="234" cy="106"/>
              </a:xfrm>
              <a:custGeom>
                <a:avLst/>
                <a:gdLst>
                  <a:gd name="T0" fmla="*/ 0 w 216"/>
                  <a:gd name="T1" fmla="*/ 42 h 106"/>
                  <a:gd name="T2" fmla="*/ 140 w 216"/>
                  <a:gd name="T3" fmla="*/ 13 h 106"/>
                  <a:gd name="T4" fmla="*/ 156 w 216"/>
                  <a:gd name="T5" fmla="*/ 14 h 106"/>
                  <a:gd name="T6" fmla="*/ 173 w 216"/>
                  <a:gd name="T7" fmla="*/ 0 h 106"/>
                  <a:gd name="T8" fmla="*/ 187 w 216"/>
                  <a:gd name="T9" fmla="*/ 7 h 106"/>
                  <a:gd name="T10" fmla="*/ 170 w 216"/>
                  <a:gd name="T11" fmla="*/ 37 h 106"/>
                  <a:gd name="T12" fmla="*/ 199 w 216"/>
                  <a:gd name="T13" fmla="*/ 35 h 106"/>
                  <a:gd name="T14" fmla="*/ 216 w 216"/>
                  <a:gd name="T15" fmla="*/ 59 h 106"/>
                  <a:gd name="T16" fmla="*/ 237 w 216"/>
                  <a:gd name="T17" fmla="*/ 61 h 106"/>
                  <a:gd name="T18" fmla="*/ 250 w 216"/>
                  <a:gd name="T19" fmla="*/ 57 h 106"/>
                  <a:gd name="T20" fmla="*/ 250 w 216"/>
                  <a:gd name="T21" fmla="*/ 44 h 106"/>
                  <a:gd name="T22" fmla="*/ 226 w 216"/>
                  <a:gd name="T23" fmla="*/ 28 h 106"/>
                  <a:gd name="T24" fmla="*/ 244 w 216"/>
                  <a:gd name="T25" fmla="*/ 27 h 106"/>
                  <a:gd name="T26" fmla="*/ 274 w 216"/>
                  <a:gd name="T27" fmla="*/ 62 h 106"/>
                  <a:gd name="T28" fmla="*/ 245 w 216"/>
                  <a:gd name="T29" fmla="*/ 83 h 106"/>
                  <a:gd name="T30" fmla="*/ 212 w 216"/>
                  <a:gd name="T31" fmla="*/ 73 h 106"/>
                  <a:gd name="T32" fmla="*/ 193 w 216"/>
                  <a:gd name="T33" fmla="*/ 98 h 106"/>
                  <a:gd name="T34" fmla="*/ 151 w 216"/>
                  <a:gd name="T35" fmla="*/ 73 h 106"/>
                  <a:gd name="T36" fmla="*/ 12 w 216"/>
                  <a:gd name="T37" fmla="*/ 106 h 106"/>
                  <a:gd name="T38" fmla="*/ 0 w 216"/>
                  <a:gd name="T39" fmla="*/ 42 h 10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6"/>
                  <a:gd name="T61" fmla="*/ 0 h 106"/>
                  <a:gd name="T62" fmla="*/ 216 w 216"/>
                  <a:gd name="T63" fmla="*/ 106 h 10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6" h="106">
                    <a:moveTo>
                      <a:pt x="0" y="42"/>
                    </a:moveTo>
                    <a:lnTo>
                      <a:pt x="110" y="13"/>
                    </a:lnTo>
                    <a:lnTo>
                      <a:pt x="123" y="14"/>
                    </a:lnTo>
                    <a:lnTo>
                      <a:pt x="137" y="0"/>
                    </a:lnTo>
                    <a:lnTo>
                      <a:pt x="148" y="7"/>
                    </a:lnTo>
                    <a:lnTo>
                      <a:pt x="134" y="37"/>
                    </a:lnTo>
                    <a:lnTo>
                      <a:pt x="157" y="35"/>
                    </a:lnTo>
                    <a:lnTo>
                      <a:pt x="170" y="59"/>
                    </a:lnTo>
                    <a:lnTo>
                      <a:pt x="186" y="61"/>
                    </a:lnTo>
                    <a:lnTo>
                      <a:pt x="197" y="57"/>
                    </a:lnTo>
                    <a:lnTo>
                      <a:pt x="197" y="44"/>
                    </a:lnTo>
                    <a:lnTo>
                      <a:pt x="178" y="28"/>
                    </a:lnTo>
                    <a:lnTo>
                      <a:pt x="192" y="27"/>
                    </a:lnTo>
                    <a:lnTo>
                      <a:pt x="216" y="62"/>
                    </a:lnTo>
                    <a:lnTo>
                      <a:pt x="193" y="83"/>
                    </a:lnTo>
                    <a:lnTo>
                      <a:pt x="167" y="73"/>
                    </a:lnTo>
                    <a:lnTo>
                      <a:pt x="151" y="98"/>
                    </a:lnTo>
                    <a:lnTo>
                      <a:pt x="118" y="73"/>
                    </a:lnTo>
                    <a:lnTo>
                      <a:pt x="9" y="106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7" name="Freeform 26"/>
              <p:cNvSpPr>
                <a:spLocks/>
              </p:cNvSpPr>
              <p:nvPr/>
            </p:nvSpPr>
            <p:spPr bwMode="auto">
              <a:xfrm>
                <a:off x="4454" y="1493"/>
                <a:ext cx="129" cy="228"/>
              </a:xfrm>
              <a:custGeom>
                <a:avLst/>
                <a:gdLst>
                  <a:gd name="T0" fmla="*/ 31 w 119"/>
                  <a:gd name="T1" fmla="*/ 0 h 228"/>
                  <a:gd name="T2" fmla="*/ 0 w 119"/>
                  <a:gd name="T3" fmla="*/ 40 h 228"/>
                  <a:gd name="T4" fmla="*/ 34 w 119"/>
                  <a:gd name="T5" fmla="*/ 93 h 228"/>
                  <a:gd name="T6" fmla="*/ 14 w 119"/>
                  <a:gd name="T7" fmla="*/ 107 h 228"/>
                  <a:gd name="T8" fmla="*/ 22 w 119"/>
                  <a:gd name="T9" fmla="*/ 228 h 228"/>
                  <a:gd name="T10" fmla="*/ 107 w 119"/>
                  <a:gd name="T11" fmla="*/ 211 h 228"/>
                  <a:gd name="T12" fmla="*/ 130 w 119"/>
                  <a:gd name="T13" fmla="*/ 211 h 228"/>
                  <a:gd name="T14" fmla="*/ 142 w 119"/>
                  <a:gd name="T15" fmla="*/ 198 h 228"/>
                  <a:gd name="T16" fmla="*/ 142 w 119"/>
                  <a:gd name="T17" fmla="*/ 176 h 228"/>
                  <a:gd name="T18" fmla="*/ 152 w 119"/>
                  <a:gd name="T19" fmla="*/ 161 h 228"/>
                  <a:gd name="T20" fmla="*/ 104 w 119"/>
                  <a:gd name="T21" fmla="*/ 144 h 228"/>
                  <a:gd name="T22" fmla="*/ 43 w 119"/>
                  <a:gd name="T23" fmla="*/ 11 h 228"/>
                  <a:gd name="T24" fmla="*/ 31 w 119"/>
                  <a:gd name="T25" fmla="*/ 0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9"/>
                  <a:gd name="T40" fmla="*/ 0 h 228"/>
                  <a:gd name="T41" fmla="*/ 119 w 119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9" h="228">
                    <a:moveTo>
                      <a:pt x="25" y="0"/>
                    </a:moveTo>
                    <a:lnTo>
                      <a:pt x="0" y="40"/>
                    </a:lnTo>
                    <a:lnTo>
                      <a:pt x="27" y="93"/>
                    </a:lnTo>
                    <a:lnTo>
                      <a:pt x="11" y="107"/>
                    </a:lnTo>
                    <a:lnTo>
                      <a:pt x="17" y="228"/>
                    </a:lnTo>
                    <a:lnTo>
                      <a:pt x="84" y="211"/>
                    </a:lnTo>
                    <a:lnTo>
                      <a:pt x="102" y="211"/>
                    </a:lnTo>
                    <a:lnTo>
                      <a:pt x="112" y="198"/>
                    </a:lnTo>
                    <a:lnTo>
                      <a:pt x="112" y="176"/>
                    </a:lnTo>
                    <a:lnTo>
                      <a:pt x="119" y="161"/>
                    </a:lnTo>
                    <a:lnTo>
                      <a:pt x="82" y="144"/>
                    </a:lnTo>
                    <a:lnTo>
                      <a:pt x="34" y="1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1583" y="1443"/>
                <a:ext cx="2991" cy="1404"/>
                <a:chOff x="1657" y="1277"/>
                <a:chExt cx="2764" cy="1404"/>
              </a:xfrm>
              <a:grpFill/>
            </p:grpSpPr>
            <p:sp>
              <p:nvSpPr>
                <p:cNvPr id="161" name="Freeform 28"/>
                <p:cNvSpPr>
                  <a:spLocks/>
                </p:cNvSpPr>
                <p:nvPr/>
              </p:nvSpPr>
              <p:spPr bwMode="auto">
                <a:xfrm>
                  <a:off x="1657" y="1722"/>
                  <a:ext cx="388" cy="629"/>
                </a:xfrm>
                <a:custGeom>
                  <a:avLst/>
                  <a:gdLst>
                    <a:gd name="T0" fmla="*/ 50 w 388"/>
                    <a:gd name="T1" fmla="*/ 0 h 629"/>
                    <a:gd name="T2" fmla="*/ 0 w 388"/>
                    <a:gd name="T3" fmla="*/ 250 h 629"/>
                    <a:gd name="T4" fmla="*/ 264 w 388"/>
                    <a:gd name="T5" fmla="*/ 629 h 629"/>
                    <a:gd name="T6" fmla="*/ 281 w 388"/>
                    <a:gd name="T7" fmla="*/ 613 h 629"/>
                    <a:gd name="T8" fmla="*/ 279 w 388"/>
                    <a:gd name="T9" fmla="*/ 538 h 629"/>
                    <a:gd name="T10" fmla="*/ 312 w 388"/>
                    <a:gd name="T11" fmla="*/ 544 h 629"/>
                    <a:gd name="T12" fmla="*/ 346 w 388"/>
                    <a:gd name="T13" fmla="*/ 313 h 629"/>
                    <a:gd name="T14" fmla="*/ 369 w 388"/>
                    <a:gd name="T15" fmla="*/ 157 h 629"/>
                    <a:gd name="T16" fmla="*/ 376 w 388"/>
                    <a:gd name="T17" fmla="*/ 110 h 629"/>
                    <a:gd name="T18" fmla="*/ 388 w 388"/>
                    <a:gd name="T19" fmla="*/ 67 h 629"/>
                    <a:gd name="T20" fmla="*/ 214 w 388"/>
                    <a:gd name="T21" fmla="*/ 38 h 629"/>
                    <a:gd name="T22" fmla="*/ 50 w 388"/>
                    <a:gd name="T23" fmla="*/ 0 h 62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88"/>
                    <a:gd name="T37" fmla="*/ 0 h 629"/>
                    <a:gd name="T38" fmla="*/ 388 w 388"/>
                    <a:gd name="T39" fmla="*/ 629 h 62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88" h="629">
                      <a:moveTo>
                        <a:pt x="50" y="0"/>
                      </a:moveTo>
                      <a:lnTo>
                        <a:pt x="0" y="250"/>
                      </a:lnTo>
                      <a:lnTo>
                        <a:pt x="264" y="629"/>
                      </a:lnTo>
                      <a:lnTo>
                        <a:pt x="281" y="613"/>
                      </a:lnTo>
                      <a:lnTo>
                        <a:pt x="279" y="538"/>
                      </a:lnTo>
                      <a:lnTo>
                        <a:pt x="312" y="544"/>
                      </a:lnTo>
                      <a:lnTo>
                        <a:pt x="346" y="313"/>
                      </a:lnTo>
                      <a:lnTo>
                        <a:pt x="369" y="157"/>
                      </a:lnTo>
                      <a:lnTo>
                        <a:pt x="376" y="110"/>
                      </a:lnTo>
                      <a:lnTo>
                        <a:pt x="388" y="67"/>
                      </a:lnTo>
                      <a:lnTo>
                        <a:pt x="214" y="38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2" name="Freeform 29"/>
                <p:cNvSpPr>
                  <a:spLocks/>
                </p:cNvSpPr>
                <p:nvPr/>
              </p:nvSpPr>
              <p:spPr bwMode="auto">
                <a:xfrm>
                  <a:off x="1978" y="1791"/>
                  <a:ext cx="324" cy="449"/>
                </a:xfrm>
                <a:custGeom>
                  <a:avLst/>
                  <a:gdLst>
                    <a:gd name="T0" fmla="*/ 60 w 324"/>
                    <a:gd name="T1" fmla="*/ 0 h 449"/>
                    <a:gd name="T2" fmla="*/ 219 w 324"/>
                    <a:gd name="T3" fmla="*/ 23 h 449"/>
                    <a:gd name="T4" fmla="*/ 208 w 324"/>
                    <a:gd name="T5" fmla="*/ 109 h 449"/>
                    <a:gd name="T6" fmla="*/ 324 w 324"/>
                    <a:gd name="T7" fmla="*/ 121 h 449"/>
                    <a:gd name="T8" fmla="*/ 292 w 324"/>
                    <a:gd name="T9" fmla="*/ 449 h 449"/>
                    <a:gd name="T10" fmla="*/ 0 w 324"/>
                    <a:gd name="T11" fmla="*/ 415 h 449"/>
                    <a:gd name="T12" fmla="*/ 30 w 324"/>
                    <a:gd name="T13" fmla="*/ 205 h 449"/>
                    <a:gd name="T14" fmla="*/ 60 w 324"/>
                    <a:gd name="T15" fmla="*/ 0 h 4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4"/>
                    <a:gd name="T25" fmla="*/ 0 h 449"/>
                    <a:gd name="T26" fmla="*/ 324 w 324"/>
                    <a:gd name="T27" fmla="*/ 449 h 4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4" h="449">
                      <a:moveTo>
                        <a:pt x="60" y="0"/>
                      </a:moveTo>
                      <a:lnTo>
                        <a:pt x="219" y="23"/>
                      </a:lnTo>
                      <a:lnTo>
                        <a:pt x="208" y="109"/>
                      </a:lnTo>
                      <a:lnTo>
                        <a:pt x="324" y="121"/>
                      </a:lnTo>
                      <a:lnTo>
                        <a:pt x="292" y="449"/>
                      </a:lnTo>
                      <a:lnTo>
                        <a:pt x="0" y="415"/>
                      </a:lnTo>
                      <a:lnTo>
                        <a:pt x="30" y="205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3" name="Freeform 30"/>
                <p:cNvSpPr>
                  <a:spLocks/>
                </p:cNvSpPr>
                <p:nvPr/>
              </p:nvSpPr>
              <p:spPr bwMode="auto">
                <a:xfrm>
                  <a:off x="2183" y="1571"/>
                  <a:ext cx="415" cy="365"/>
                </a:xfrm>
                <a:custGeom>
                  <a:avLst/>
                  <a:gdLst>
                    <a:gd name="T0" fmla="*/ 40 w 415"/>
                    <a:gd name="T1" fmla="*/ 0 h 365"/>
                    <a:gd name="T2" fmla="*/ 25 w 415"/>
                    <a:gd name="T3" fmla="*/ 136 h 365"/>
                    <a:gd name="T4" fmla="*/ 0 w 415"/>
                    <a:gd name="T5" fmla="*/ 331 h 365"/>
                    <a:gd name="T6" fmla="*/ 120 w 415"/>
                    <a:gd name="T7" fmla="*/ 342 h 365"/>
                    <a:gd name="T8" fmla="*/ 401 w 415"/>
                    <a:gd name="T9" fmla="*/ 365 h 365"/>
                    <a:gd name="T10" fmla="*/ 415 w 415"/>
                    <a:gd name="T11" fmla="*/ 37 h 365"/>
                    <a:gd name="T12" fmla="*/ 40 w 415"/>
                    <a:gd name="T13" fmla="*/ 0 h 36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5"/>
                    <a:gd name="T22" fmla="*/ 0 h 365"/>
                    <a:gd name="T23" fmla="*/ 415 w 415"/>
                    <a:gd name="T24" fmla="*/ 365 h 36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5" h="365">
                      <a:moveTo>
                        <a:pt x="40" y="0"/>
                      </a:moveTo>
                      <a:lnTo>
                        <a:pt x="25" y="136"/>
                      </a:lnTo>
                      <a:lnTo>
                        <a:pt x="0" y="331"/>
                      </a:lnTo>
                      <a:lnTo>
                        <a:pt x="120" y="342"/>
                      </a:lnTo>
                      <a:lnTo>
                        <a:pt x="401" y="365"/>
                      </a:lnTo>
                      <a:lnTo>
                        <a:pt x="415" y="37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4" name="Freeform 31"/>
                <p:cNvSpPr>
                  <a:spLocks/>
                </p:cNvSpPr>
                <p:nvPr/>
              </p:nvSpPr>
              <p:spPr bwMode="auto">
                <a:xfrm>
                  <a:off x="2267" y="1912"/>
                  <a:ext cx="433" cy="347"/>
                </a:xfrm>
                <a:custGeom>
                  <a:avLst/>
                  <a:gdLst>
                    <a:gd name="T0" fmla="*/ 36 w 433"/>
                    <a:gd name="T1" fmla="*/ 0 h 347"/>
                    <a:gd name="T2" fmla="*/ 14 w 433"/>
                    <a:gd name="T3" fmla="*/ 208 h 347"/>
                    <a:gd name="T4" fmla="*/ 0 w 433"/>
                    <a:gd name="T5" fmla="*/ 328 h 347"/>
                    <a:gd name="T6" fmla="*/ 216 w 433"/>
                    <a:gd name="T7" fmla="*/ 339 h 347"/>
                    <a:gd name="T8" fmla="*/ 423 w 433"/>
                    <a:gd name="T9" fmla="*/ 347 h 347"/>
                    <a:gd name="T10" fmla="*/ 430 w 433"/>
                    <a:gd name="T11" fmla="*/ 184 h 347"/>
                    <a:gd name="T12" fmla="*/ 433 w 433"/>
                    <a:gd name="T13" fmla="*/ 26 h 347"/>
                    <a:gd name="T14" fmla="*/ 315 w 433"/>
                    <a:gd name="T15" fmla="*/ 23 h 347"/>
                    <a:gd name="T16" fmla="*/ 36 w 433"/>
                    <a:gd name="T17" fmla="*/ 0 h 3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33"/>
                    <a:gd name="T28" fmla="*/ 0 h 347"/>
                    <a:gd name="T29" fmla="*/ 433 w 433"/>
                    <a:gd name="T30" fmla="*/ 347 h 3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33" h="347">
                      <a:moveTo>
                        <a:pt x="36" y="0"/>
                      </a:moveTo>
                      <a:lnTo>
                        <a:pt x="14" y="208"/>
                      </a:lnTo>
                      <a:lnTo>
                        <a:pt x="0" y="328"/>
                      </a:lnTo>
                      <a:lnTo>
                        <a:pt x="216" y="339"/>
                      </a:lnTo>
                      <a:lnTo>
                        <a:pt x="423" y="347"/>
                      </a:lnTo>
                      <a:lnTo>
                        <a:pt x="430" y="184"/>
                      </a:lnTo>
                      <a:lnTo>
                        <a:pt x="433" y="26"/>
                      </a:lnTo>
                      <a:lnTo>
                        <a:pt x="315" y="23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5" name="Freeform 32"/>
                <p:cNvSpPr>
                  <a:spLocks/>
                </p:cNvSpPr>
                <p:nvPr/>
              </p:nvSpPr>
              <p:spPr bwMode="auto">
                <a:xfrm>
                  <a:off x="1877" y="2203"/>
                  <a:ext cx="393" cy="469"/>
                </a:xfrm>
                <a:custGeom>
                  <a:avLst/>
                  <a:gdLst>
                    <a:gd name="T0" fmla="*/ 100 w 393"/>
                    <a:gd name="T1" fmla="*/ 0 h 469"/>
                    <a:gd name="T2" fmla="*/ 92 w 393"/>
                    <a:gd name="T3" fmla="*/ 61 h 469"/>
                    <a:gd name="T4" fmla="*/ 58 w 393"/>
                    <a:gd name="T5" fmla="*/ 54 h 469"/>
                    <a:gd name="T6" fmla="*/ 61 w 393"/>
                    <a:gd name="T7" fmla="*/ 133 h 469"/>
                    <a:gd name="T8" fmla="*/ 44 w 393"/>
                    <a:gd name="T9" fmla="*/ 148 h 469"/>
                    <a:gd name="T10" fmla="*/ 68 w 393"/>
                    <a:gd name="T11" fmla="*/ 197 h 469"/>
                    <a:gd name="T12" fmla="*/ 44 w 393"/>
                    <a:gd name="T13" fmla="*/ 218 h 469"/>
                    <a:gd name="T14" fmla="*/ 31 w 393"/>
                    <a:gd name="T15" fmla="*/ 253 h 469"/>
                    <a:gd name="T16" fmla="*/ 12 w 393"/>
                    <a:gd name="T17" fmla="*/ 287 h 469"/>
                    <a:gd name="T18" fmla="*/ 26 w 393"/>
                    <a:gd name="T19" fmla="*/ 307 h 469"/>
                    <a:gd name="T20" fmla="*/ 3 w 393"/>
                    <a:gd name="T21" fmla="*/ 315 h 469"/>
                    <a:gd name="T22" fmla="*/ 0 w 393"/>
                    <a:gd name="T23" fmla="*/ 347 h 469"/>
                    <a:gd name="T24" fmla="*/ 221 w 393"/>
                    <a:gd name="T25" fmla="*/ 467 h 469"/>
                    <a:gd name="T26" fmla="*/ 346 w 393"/>
                    <a:gd name="T27" fmla="*/ 469 h 469"/>
                    <a:gd name="T28" fmla="*/ 393 w 393"/>
                    <a:gd name="T29" fmla="*/ 37 h 469"/>
                    <a:gd name="T30" fmla="*/ 100 w 393"/>
                    <a:gd name="T31" fmla="*/ 0 h 46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93"/>
                    <a:gd name="T49" fmla="*/ 0 h 469"/>
                    <a:gd name="T50" fmla="*/ 393 w 393"/>
                    <a:gd name="T51" fmla="*/ 469 h 46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93" h="469">
                      <a:moveTo>
                        <a:pt x="100" y="0"/>
                      </a:moveTo>
                      <a:lnTo>
                        <a:pt x="92" y="61"/>
                      </a:lnTo>
                      <a:lnTo>
                        <a:pt x="58" y="54"/>
                      </a:lnTo>
                      <a:lnTo>
                        <a:pt x="61" y="133"/>
                      </a:lnTo>
                      <a:lnTo>
                        <a:pt x="44" y="148"/>
                      </a:lnTo>
                      <a:lnTo>
                        <a:pt x="68" y="197"/>
                      </a:lnTo>
                      <a:lnTo>
                        <a:pt x="44" y="218"/>
                      </a:lnTo>
                      <a:lnTo>
                        <a:pt x="31" y="253"/>
                      </a:lnTo>
                      <a:lnTo>
                        <a:pt x="12" y="287"/>
                      </a:lnTo>
                      <a:lnTo>
                        <a:pt x="26" y="307"/>
                      </a:lnTo>
                      <a:lnTo>
                        <a:pt x="3" y="315"/>
                      </a:lnTo>
                      <a:lnTo>
                        <a:pt x="0" y="347"/>
                      </a:lnTo>
                      <a:lnTo>
                        <a:pt x="221" y="467"/>
                      </a:lnTo>
                      <a:lnTo>
                        <a:pt x="346" y="469"/>
                      </a:lnTo>
                      <a:lnTo>
                        <a:pt x="393" y="37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6" name="Freeform 33"/>
                <p:cNvSpPr>
                  <a:spLocks/>
                </p:cNvSpPr>
                <p:nvPr/>
              </p:nvSpPr>
              <p:spPr bwMode="auto">
                <a:xfrm>
                  <a:off x="2220" y="2236"/>
                  <a:ext cx="417" cy="445"/>
                </a:xfrm>
                <a:custGeom>
                  <a:avLst/>
                  <a:gdLst>
                    <a:gd name="T0" fmla="*/ 50 w 417"/>
                    <a:gd name="T1" fmla="*/ 0 h 445"/>
                    <a:gd name="T2" fmla="*/ 417 w 417"/>
                    <a:gd name="T3" fmla="*/ 18 h 445"/>
                    <a:gd name="T4" fmla="*/ 399 w 417"/>
                    <a:gd name="T5" fmla="*/ 411 h 445"/>
                    <a:gd name="T6" fmla="*/ 280 w 417"/>
                    <a:gd name="T7" fmla="*/ 403 h 445"/>
                    <a:gd name="T8" fmla="*/ 168 w 417"/>
                    <a:gd name="T9" fmla="*/ 400 h 445"/>
                    <a:gd name="T10" fmla="*/ 168 w 417"/>
                    <a:gd name="T11" fmla="*/ 415 h 445"/>
                    <a:gd name="T12" fmla="*/ 75 w 417"/>
                    <a:gd name="T13" fmla="*/ 415 h 445"/>
                    <a:gd name="T14" fmla="*/ 70 w 417"/>
                    <a:gd name="T15" fmla="*/ 445 h 445"/>
                    <a:gd name="T16" fmla="*/ 0 w 417"/>
                    <a:gd name="T17" fmla="*/ 435 h 445"/>
                    <a:gd name="T18" fmla="*/ 39 w 417"/>
                    <a:gd name="T19" fmla="*/ 102 h 445"/>
                    <a:gd name="T20" fmla="*/ 50 w 417"/>
                    <a:gd name="T21" fmla="*/ 0 h 44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17"/>
                    <a:gd name="T34" fmla="*/ 0 h 445"/>
                    <a:gd name="T35" fmla="*/ 417 w 417"/>
                    <a:gd name="T36" fmla="*/ 445 h 44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17" h="445">
                      <a:moveTo>
                        <a:pt x="50" y="0"/>
                      </a:moveTo>
                      <a:lnTo>
                        <a:pt x="417" y="18"/>
                      </a:lnTo>
                      <a:lnTo>
                        <a:pt x="399" y="411"/>
                      </a:lnTo>
                      <a:lnTo>
                        <a:pt x="280" y="403"/>
                      </a:lnTo>
                      <a:lnTo>
                        <a:pt x="168" y="400"/>
                      </a:lnTo>
                      <a:lnTo>
                        <a:pt x="168" y="415"/>
                      </a:lnTo>
                      <a:lnTo>
                        <a:pt x="75" y="415"/>
                      </a:lnTo>
                      <a:lnTo>
                        <a:pt x="70" y="445"/>
                      </a:lnTo>
                      <a:lnTo>
                        <a:pt x="0" y="435"/>
                      </a:lnTo>
                      <a:lnTo>
                        <a:pt x="39" y="10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7" name="Freeform 34"/>
                <p:cNvSpPr>
                  <a:spLocks/>
                </p:cNvSpPr>
                <p:nvPr/>
              </p:nvSpPr>
              <p:spPr bwMode="auto">
                <a:xfrm>
                  <a:off x="2599" y="1277"/>
                  <a:ext cx="407" cy="256"/>
                </a:xfrm>
                <a:custGeom>
                  <a:avLst/>
                  <a:gdLst>
                    <a:gd name="T0" fmla="*/ 1 w 407"/>
                    <a:gd name="T1" fmla="*/ 0 h 256"/>
                    <a:gd name="T2" fmla="*/ 342 w 407"/>
                    <a:gd name="T3" fmla="*/ 8 h 256"/>
                    <a:gd name="T4" fmla="*/ 367 w 407"/>
                    <a:gd name="T5" fmla="*/ 83 h 256"/>
                    <a:gd name="T6" fmla="*/ 391 w 407"/>
                    <a:gd name="T7" fmla="*/ 141 h 256"/>
                    <a:gd name="T8" fmla="*/ 407 w 407"/>
                    <a:gd name="T9" fmla="*/ 235 h 256"/>
                    <a:gd name="T10" fmla="*/ 397 w 407"/>
                    <a:gd name="T11" fmla="*/ 256 h 256"/>
                    <a:gd name="T12" fmla="*/ 272 w 407"/>
                    <a:gd name="T13" fmla="*/ 253 h 256"/>
                    <a:gd name="T14" fmla="*/ 0 w 407"/>
                    <a:gd name="T15" fmla="*/ 248 h 256"/>
                    <a:gd name="T16" fmla="*/ 1 w 407"/>
                    <a:gd name="T17" fmla="*/ 0 h 2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7"/>
                    <a:gd name="T28" fmla="*/ 0 h 256"/>
                    <a:gd name="T29" fmla="*/ 407 w 407"/>
                    <a:gd name="T30" fmla="*/ 256 h 2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7" h="256">
                      <a:moveTo>
                        <a:pt x="1" y="0"/>
                      </a:moveTo>
                      <a:lnTo>
                        <a:pt x="342" y="8"/>
                      </a:lnTo>
                      <a:lnTo>
                        <a:pt x="367" y="83"/>
                      </a:lnTo>
                      <a:lnTo>
                        <a:pt x="391" y="141"/>
                      </a:lnTo>
                      <a:lnTo>
                        <a:pt x="407" y="235"/>
                      </a:lnTo>
                      <a:lnTo>
                        <a:pt x="397" y="256"/>
                      </a:lnTo>
                      <a:lnTo>
                        <a:pt x="272" y="253"/>
                      </a:lnTo>
                      <a:lnTo>
                        <a:pt x="0" y="2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8" name="Freeform 35"/>
                <p:cNvSpPr>
                  <a:spLocks/>
                </p:cNvSpPr>
                <p:nvPr/>
              </p:nvSpPr>
              <p:spPr bwMode="auto">
                <a:xfrm>
                  <a:off x="2588" y="1524"/>
                  <a:ext cx="428" cy="300"/>
                </a:xfrm>
                <a:custGeom>
                  <a:avLst/>
                  <a:gdLst>
                    <a:gd name="T0" fmla="*/ 8 w 428"/>
                    <a:gd name="T1" fmla="*/ 0 h 300"/>
                    <a:gd name="T2" fmla="*/ 7 w 428"/>
                    <a:gd name="T3" fmla="*/ 116 h 300"/>
                    <a:gd name="T4" fmla="*/ 0 w 428"/>
                    <a:gd name="T5" fmla="*/ 252 h 300"/>
                    <a:gd name="T6" fmla="*/ 311 w 428"/>
                    <a:gd name="T7" fmla="*/ 257 h 300"/>
                    <a:gd name="T8" fmla="*/ 344 w 428"/>
                    <a:gd name="T9" fmla="*/ 276 h 300"/>
                    <a:gd name="T10" fmla="*/ 367 w 428"/>
                    <a:gd name="T11" fmla="*/ 250 h 300"/>
                    <a:gd name="T12" fmla="*/ 428 w 428"/>
                    <a:gd name="T13" fmla="*/ 300 h 300"/>
                    <a:gd name="T14" fmla="*/ 419 w 428"/>
                    <a:gd name="T15" fmla="*/ 248 h 300"/>
                    <a:gd name="T16" fmla="*/ 425 w 428"/>
                    <a:gd name="T17" fmla="*/ 208 h 300"/>
                    <a:gd name="T18" fmla="*/ 428 w 428"/>
                    <a:gd name="T19" fmla="*/ 71 h 300"/>
                    <a:gd name="T20" fmla="*/ 401 w 428"/>
                    <a:gd name="T21" fmla="*/ 42 h 300"/>
                    <a:gd name="T22" fmla="*/ 412 w 428"/>
                    <a:gd name="T23" fmla="*/ 4 h 300"/>
                    <a:gd name="T24" fmla="*/ 208 w 428"/>
                    <a:gd name="T25" fmla="*/ 3 h 300"/>
                    <a:gd name="T26" fmla="*/ 8 w 428"/>
                    <a:gd name="T27" fmla="*/ 0 h 3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28"/>
                    <a:gd name="T43" fmla="*/ 0 h 300"/>
                    <a:gd name="T44" fmla="*/ 428 w 428"/>
                    <a:gd name="T45" fmla="*/ 300 h 3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28" h="300">
                      <a:moveTo>
                        <a:pt x="8" y="0"/>
                      </a:moveTo>
                      <a:lnTo>
                        <a:pt x="7" y="116"/>
                      </a:lnTo>
                      <a:lnTo>
                        <a:pt x="0" y="252"/>
                      </a:lnTo>
                      <a:lnTo>
                        <a:pt x="311" y="257"/>
                      </a:lnTo>
                      <a:lnTo>
                        <a:pt x="344" y="276"/>
                      </a:lnTo>
                      <a:lnTo>
                        <a:pt x="367" y="250"/>
                      </a:lnTo>
                      <a:lnTo>
                        <a:pt x="428" y="300"/>
                      </a:lnTo>
                      <a:lnTo>
                        <a:pt x="419" y="248"/>
                      </a:lnTo>
                      <a:lnTo>
                        <a:pt x="425" y="208"/>
                      </a:lnTo>
                      <a:lnTo>
                        <a:pt x="428" y="71"/>
                      </a:lnTo>
                      <a:lnTo>
                        <a:pt x="401" y="42"/>
                      </a:lnTo>
                      <a:lnTo>
                        <a:pt x="412" y="4"/>
                      </a:lnTo>
                      <a:lnTo>
                        <a:pt x="208" y="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2582" y="1773"/>
                  <a:ext cx="510" cy="247"/>
                </a:xfrm>
                <a:custGeom>
                  <a:avLst/>
                  <a:gdLst>
                    <a:gd name="T0" fmla="*/ 5 w 510"/>
                    <a:gd name="T1" fmla="*/ 0 h 247"/>
                    <a:gd name="T2" fmla="*/ 0 w 510"/>
                    <a:gd name="T3" fmla="*/ 163 h 247"/>
                    <a:gd name="T4" fmla="*/ 115 w 510"/>
                    <a:gd name="T5" fmla="*/ 167 h 247"/>
                    <a:gd name="T6" fmla="*/ 114 w 510"/>
                    <a:gd name="T7" fmla="*/ 247 h 247"/>
                    <a:gd name="T8" fmla="*/ 269 w 510"/>
                    <a:gd name="T9" fmla="*/ 245 h 247"/>
                    <a:gd name="T10" fmla="*/ 408 w 510"/>
                    <a:gd name="T11" fmla="*/ 242 h 247"/>
                    <a:gd name="T12" fmla="*/ 510 w 510"/>
                    <a:gd name="T13" fmla="*/ 245 h 247"/>
                    <a:gd name="T14" fmla="*/ 478 w 510"/>
                    <a:gd name="T15" fmla="*/ 175 h 247"/>
                    <a:gd name="T16" fmla="*/ 456 w 510"/>
                    <a:gd name="T17" fmla="*/ 110 h 247"/>
                    <a:gd name="T18" fmla="*/ 432 w 510"/>
                    <a:gd name="T19" fmla="*/ 43 h 247"/>
                    <a:gd name="T20" fmla="*/ 374 w 510"/>
                    <a:gd name="T21" fmla="*/ 1 h 247"/>
                    <a:gd name="T22" fmla="*/ 348 w 510"/>
                    <a:gd name="T23" fmla="*/ 26 h 247"/>
                    <a:gd name="T24" fmla="*/ 316 w 510"/>
                    <a:gd name="T25" fmla="*/ 8 h 247"/>
                    <a:gd name="T26" fmla="*/ 177 w 510"/>
                    <a:gd name="T27" fmla="*/ 3 h 247"/>
                    <a:gd name="T28" fmla="*/ 5 w 510"/>
                    <a:gd name="T29" fmla="*/ 0 h 24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10"/>
                    <a:gd name="T46" fmla="*/ 0 h 247"/>
                    <a:gd name="T47" fmla="*/ 510 w 510"/>
                    <a:gd name="T48" fmla="*/ 247 h 24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10" h="247">
                      <a:moveTo>
                        <a:pt x="5" y="0"/>
                      </a:moveTo>
                      <a:lnTo>
                        <a:pt x="0" y="163"/>
                      </a:lnTo>
                      <a:lnTo>
                        <a:pt x="115" y="167"/>
                      </a:lnTo>
                      <a:lnTo>
                        <a:pt x="114" y="247"/>
                      </a:lnTo>
                      <a:lnTo>
                        <a:pt x="269" y="245"/>
                      </a:lnTo>
                      <a:lnTo>
                        <a:pt x="408" y="242"/>
                      </a:lnTo>
                      <a:lnTo>
                        <a:pt x="510" y="245"/>
                      </a:lnTo>
                      <a:lnTo>
                        <a:pt x="478" y="175"/>
                      </a:lnTo>
                      <a:lnTo>
                        <a:pt x="456" y="110"/>
                      </a:lnTo>
                      <a:lnTo>
                        <a:pt x="432" y="43"/>
                      </a:lnTo>
                      <a:lnTo>
                        <a:pt x="374" y="1"/>
                      </a:lnTo>
                      <a:lnTo>
                        <a:pt x="348" y="26"/>
                      </a:lnTo>
                      <a:lnTo>
                        <a:pt x="316" y="8"/>
                      </a:lnTo>
                      <a:lnTo>
                        <a:pt x="177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2690" y="2014"/>
                  <a:ext cx="449" cy="246"/>
                </a:xfrm>
                <a:custGeom>
                  <a:avLst/>
                  <a:gdLst>
                    <a:gd name="T0" fmla="*/ 5 w 449"/>
                    <a:gd name="T1" fmla="*/ 2 h 246"/>
                    <a:gd name="T2" fmla="*/ 3 w 449"/>
                    <a:gd name="T3" fmla="*/ 143 h 246"/>
                    <a:gd name="T4" fmla="*/ 0 w 449"/>
                    <a:gd name="T5" fmla="*/ 243 h 246"/>
                    <a:gd name="T6" fmla="*/ 449 w 449"/>
                    <a:gd name="T7" fmla="*/ 246 h 246"/>
                    <a:gd name="T8" fmla="*/ 440 w 449"/>
                    <a:gd name="T9" fmla="*/ 118 h 246"/>
                    <a:gd name="T10" fmla="*/ 440 w 449"/>
                    <a:gd name="T11" fmla="*/ 69 h 246"/>
                    <a:gd name="T12" fmla="*/ 404 w 449"/>
                    <a:gd name="T13" fmla="*/ 40 h 246"/>
                    <a:gd name="T14" fmla="*/ 415 w 449"/>
                    <a:gd name="T15" fmla="*/ 14 h 246"/>
                    <a:gd name="T16" fmla="*/ 399 w 449"/>
                    <a:gd name="T17" fmla="*/ 0 h 246"/>
                    <a:gd name="T18" fmla="*/ 196 w 449"/>
                    <a:gd name="T19" fmla="*/ 2 h 246"/>
                    <a:gd name="T20" fmla="*/ 5 w 449"/>
                    <a:gd name="T21" fmla="*/ 2 h 2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9"/>
                    <a:gd name="T34" fmla="*/ 0 h 246"/>
                    <a:gd name="T35" fmla="*/ 449 w 449"/>
                    <a:gd name="T36" fmla="*/ 246 h 2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9" h="246">
                      <a:moveTo>
                        <a:pt x="5" y="2"/>
                      </a:moveTo>
                      <a:lnTo>
                        <a:pt x="3" y="143"/>
                      </a:lnTo>
                      <a:lnTo>
                        <a:pt x="0" y="243"/>
                      </a:lnTo>
                      <a:lnTo>
                        <a:pt x="449" y="246"/>
                      </a:lnTo>
                      <a:lnTo>
                        <a:pt x="440" y="118"/>
                      </a:lnTo>
                      <a:lnTo>
                        <a:pt x="440" y="69"/>
                      </a:lnTo>
                      <a:lnTo>
                        <a:pt x="404" y="40"/>
                      </a:lnTo>
                      <a:lnTo>
                        <a:pt x="415" y="14"/>
                      </a:lnTo>
                      <a:lnTo>
                        <a:pt x="399" y="0"/>
                      </a:lnTo>
                      <a:lnTo>
                        <a:pt x="196" y="2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1" name="Freeform 38"/>
                <p:cNvSpPr>
                  <a:spLocks/>
                </p:cNvSpPr>
                <p:nvPr/>
              </p:nvSpPr>
              <p:spPr bwMode="auto">
                <a:xfrm>
                  <a:off x="2630" y="2254"/>
                  <a:ext cx="523" cy="270"/>
                </a:xfrm>
                <a:custGeom>
                  <a:avLst/>
                  <a:gdLst>
                    <a:gd name="T0" fmla="*/ 3 w 523"/>
                    <a:gd name="T1" fmla="*/ 0 h 270"/>
                    <a:gd name="T2" fmla="*/ 0 w 523"/>
                    <a:gd name="T3" fmla="*/ 48 h 270"/>
                    <a:gd name="T4" fmla="*/ 186 w 523"/>
                    <a:gd name="T5" fmla="*/ 55 h 270"/>
                    <a:gd name="T6" fmla="*/ 187 w 523"/>
                    <a:gd name="T7" fmla="*/ 209 h 270"/>
                    <a:gd name="T8" fmla="*/ 282 w 523"/>
                    <a:gd name="T9" fmla="*/ 251 h 270"/>
                    <a:gd name="T10" fmla="*/ 308 w 523"/>
                    <a:gd name="T11" fmla="*/ 236 h 270"/>
                    <a:gd name="T12" fmla="*/ 369 w 523"/>
                    <a:gd name="T13" fmla="*/ 270 h 270"/>
                    <a:gd name="T14" fmla="*/ 408 w 523"/>
                    <a:gd name="T15" fmla="*/ 269 h 270"/>
                    <a:gd name="T16" fmla="*/ 480 w 523"/>
                    <a:gd name="T17" fmla="*/ 236 h 270"/>
                    <a:gd name="T18" fmla="*/ 523 w 523"/>
                    <a:gd name="T19" fmla="*/ 268 h 270"/>
                    <a:gd name="T20" fmla="*/ 523 w 523"/>
                    <a:gd name="T21" fmla="*/ 101 h 270"/>
                    <a:gd name="T22" fmla="*/ 510 w 523"/>
                    <a:gd name="T23" fmla="*/ 3 h 270"/>
                    <a:gd name="T24" fmla="*/ 3 w 523"/>
                    <a:gd name="T25" fmla="*/ 0 h 2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23"/>
                    <a:gd name="T40" fmla="*/ 0 h 270"/>
                    <a:gd name="T41" fmla="*/ 523 w 523"/>
                    <a:gd name="T42" fmla="*/ 270 h 2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23" h="270">
                      <a:moveTo>
                        <a:pt x="3" y="0"/>
                      </a:moveTo>
                      <a:lnTo>
                        <a:pt x="0" y="48"/>
                      </a:lnTo>
                      <a:lnTo>
                        <a:pt x="186" y="55"/>
                      </a:lnTo>
                      <a:lnTo>
                        <a:pt x="187" y="209"/>
                      </a:lnTo>
                      <a:lnTo>
                        <a:pt x="282" y="251"/>
                      </a:lnTo>
                      <a:lnTo>
                        <a:pt x="308" y="236"/>
                      </a:lnTo>
                      <a:lnTo>
                        <a:pt x="369" y="270"/>
                      </a:lnTo>
                      <a:lnTo>
                        <a:pt x="408" y="269"/>
                      </a:lnTo>
                      <a:lnTo>
                        <a:pt x="480" y="236"/>
                      </a:lnTo>
                      <a:lnTo>
                        <a:pt x="523" y="268"/>
                      </a:lnTo>
                      <a:lnTo>
                        <a:pt x="523" y="101"/>
                      </a:lnTo>
                      <a:lnTo>
                        <a:pt x="51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2" name="Freeform 39"/>
                <p:cNvSpPr>
                  <a:spLocks/>
                </p:cNvSpPr>
                <p:nvPr/>
              </p:nvSpPr>
              <p:spPr bwMode="auto">
                <a:xfrm>
                  <a:off x="3006" y="1715"/>
                  <a:ext cx="354" cy="247"/>
                </a:xfrm>
                <a:custGeom>
                  <a:avLst/>
                  <a:gdLst>
                    <a:gd name="T0" fmla="*/ 6 w 354"/>
                    <a:gd name="T1" fmla="*/ 13 h 247"/>
                    <a:gd name="T2" fmla="*/ 0 w 354"/>
                    <a:gd name="T3" fmla="*/ 57 h 247"/>
                    <a:gd name="T4" fmla="*/ 8 w 354"/>
                    <a:gd name="T5" fmla="*/ 103 h 247"/>
                    <a:gd name="T6" fmla="*/ 41 w 354"/>
                    <a:gd name="T7" fmla="*/ 197 h 247"/>
                    <a:gd name="T8" fmla="*/ 59 w 354"/>
                    <a:gd name="T9" fmla="*/ 247 h 247"/>
                    <a:gd name="T10" fmla="*/ 267 w 354"/>
                    <a:gd name="T11" fmla="*/ 235 h 247"/>
                    <a:gd name="T12" fmla="*/ 301 w 354"/>
                    <a:gd name="T13" fmla="*/ 247 h 247"/>
                    <a:gd name="T14" fmla="*/ 322 w 354"/>
                    <a:gd name="T15" fmla="*/ 199 h 247"/>
                    <a:gd name="T16" fmla="*/ 314 w 354"/>
                    <a:gd name="T17" fmla="*/ 165 h 247"/>
                    <a:gd name="T18" fmla="*/ 349 w 354"/>
                    <a:gd name="T19" fmla="*/ 158 h 247"/>
                    <a:gd name="T20" fmla="*/ 354 w 354"/>
                    <a:gd name="T21" fmla="*/ 104 h 247"/>
                    <a:gd name="T22" fmla="*/ 333 w 354"/>
                    <a:gd name="T23" fmla="*/ 80 h 247"/>
                    <a:gd name="T24" fmla="*/ 297 w 354"/>
                    <a:gd name="T25" fmla="*/ 57 h 247"/>
                    <a:gd name="T26" fmla="*/ 304 w 354"/>
                    <a:gd name="T27" fmla="*/ 24 h 247"/>
                    <a:gd name="T28" fmla="*/ 289 w 354"/>
                    <a:gd name="T29" fmla="*/ 0 h 247"/>
                    <a:gd name="T30" fmla="*/ 211 w 354"/>
                    <a:gd name="T31" fmla="*/ 4 h 247"/>
                    <a:gd name="T32" fmla="*/ 133 w 354"/>
                    <a:gd name="T33" fmla="*/ 7 h 247"/>
                    <a:gd name="T34" fmla="*/ 6 w 354"/>
                    <a:gd name="T35" fmla="*/ 13 h 24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54"/>
                    <a:gd name="T55" fmla="*/ 0 h 247"/>
                    <a:gd name="T56" fmla="*/ 354 w 354"/>
                    <a:gd name="T57" fmla="*/ 247 h 24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54" h="247">
                      <a:moveTo>
                        <a:pt x="6" y="13"/>
                      </a:moveTo>
                      <a:lnTo>
                        <a:pt x="0" y="57"/>
                      </a:lnTo>
                      <a:lnTo>
                        <a:pt x="8" y="103"/>
                      </a:lnTo>
                      <a:lnTo>
                        <a:pt x="41" y="197"/>
                      </a:lnTo>
                      <a:lnTo>
                        <a:pt x="59" y="247"/>
                      </a:lnTo>
                      <a:lnTo>
                        <a:pt x="267" y="235"/>
                      </a:lnTo>
                      <a:lnTo>
                        <a:pt x="301" y="247"/>
                      </a:lnTo>
                      <a:lnTo>
                        <a:pt x="322" y="199"/>
                      </a:lnTo>
                      <a:lnTo>
                        <a:pt x="314" y="165"/>
                      </a:lnTo>
                      <a:lnTo>
                        <a:pt x="349" y="158"/>
                      </a:lnTo>
                      <a:lnTo>
                        <a:pt x="354" y="104"/>
                      </a:lnTo>
                      <a:lnTo>
                        <a:pt x="333" y="80"/>
                      </a:lnTo>
                      <a:lnTo>
                        <a:pt x="297" y="57"/>
                      </a:lnTo>
                      <a:lnTo>
                        <a:pt x="304" y="24"/>
                      </a:lnTo>
                      <a:lnTo>
                        <a:pt x="289" y="0"/>
                      </a:lnTo>
                      <a:lnTo>
                        <a:pt x="211" y="4"/>
                      </a:lnTo>
                      <a:lnTo>
                        <a:pt x="133" y="7"/>
                      </a:lnTo>
                      <a:lnTo>
                        <a:pt x="6" y="13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3" name="Freeform 40"/>
                <p:cNvSpPr>
                  <a:spLocks/>
                </p:cNvSpPr>
                <p:nvPr/>
              </p:nvSpPr>
              <p:spPr bwMode="auto">
                <a:xfrm>
                  <a:off x="3295" y="1768"/>
                  <a:ext cx="253" cy="451"/>
                </a:xfrm>
                <a:custGeom>
                  <a:avLst/>
                  <a:gdLst>
                    <a:gd name="T0" fmla="*/ 47 w 253"/>
                    <a:gd name="T1" fmla="*/ 26 h 451"/>
                    <a:gd name="T2" fmla="*/ 192 w 253"/>
                    <a:gd name="T3" fmla="*/ 0 h 451"/>
                    <a:gd name="T4" fmla="*/ 215 w 253"/>
                    <a:gd name="T5" fmla="*/ 56 h 451"/>
                    <a:gd name="T6" fmla="*/ 245 w 253"/>
                    <a:gd name="T7" fmla="*/ 286 h 451"/>
                    <a:gd name="T8" fmla="*/ 253 w 253"/>
                    <a:gd name="T9" fmla="*/ 317 h 451"/>
                    <a:gd name="T10" fmla="*/ 230 w 253"/>
                    <a:gd name="T11" fmla="*/ 378 h 451"/>
                    <a:gd name="T12" fmla="*/ 230 w 253"/>
                    <a:gd name="T13" fmla="*/ 420 h 451"/>
                    <a:gd name="T14" fmla="*/ 204 w 253"/>
                    <a:gd name="T15" fmla="*/ 415 h 451"/>
                    <a:gd name="T16" fmla="*/ 205 w 253"/>
                    <a:gd name="T17" fmla="*/ 451 h 451"/>
                    <a:gd name="T18" fmla="*/ 178 w 253"/>
                    <a:gd name="T19" fmla="*/ 436 h 451"/>
                    <a:gd name="T20" fmla="*/ 164 w 253"/>
                    <a:gd name="T21" fmla="*/ 441 h 451"/>
                    <a:gd name="T22" fmla="*/ 143 w 253"/>
                    <a:gd name="T23" fmla="*/ 438 h 451"/>
                    <a:gd name="T24" fmla="*/ 128 w 253"/>
                    <a:gd name="T25" fmla="*/ 384 h 451"/>
                    <a:gd name="T26" fmla="*/ 98 w 253"/>
                    <a:gd name="T27" fmla="*/ 367 h 451"/>
                    <a:gd name="T28" fmla="*/ 98 w 253"/>
                    <a:gd name="T29" fmla="*/ 309 h 451"/>
                    <a:gd name="T30" fmla="*/ 69 w 253"/>
                    <a:gd name="T31" fmla="*/ 317 h 451"/>
                    <a:gd name="T32" fmla="*/ 52 w 253"/>
                    <a:gd name="T33" fmla="*/ 274 h 451"/>
                    <a:gd name="T34" fmla="*/ 0 w 253"/>
                    <a:gd name="T35" fmla="*/ 225 h 451"/>
                    <a:gd name="T36" fmla="*/ 38 w 253"/>
                    <a:gd name="T37" fmla="*/ 147 h 451"/>
                    <a:gd name="T38" fmla="*/ 27 w 253"/>
                    <a:gd name="T39" fmla="*/ 111 h 451"/>
                    <a:gd name="T40" fmla="*/ 65 w 253"/>
                    <a:gd name="T41" fmla="*/ 104 h 451"/>
                    <a:gd name="T42" fmla="*/ 69 w 253"/>
                    <a:gd name="T43" fmla="*/ 53 h 451"/>
                    <a:gd name="T44" fmla="*/ 47 w 253"/>
                    <a:gd name="T45" fmla="*/ 26 h 4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53"/>
                    <a:gd name="T70" fmla="*/ 0 h 451"/>
                    <a:gd name="T71" fmla="*/ 253 w 253"/>
                    <a:gd name="T72" fmla="*/ 451 h 45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53" h="451">
                      <a:moveTo>
                        <a:pt x="47" y="26"/>
                      </a:moveTo>
                      <a:lnTo>
                        <a:pt x="192" y="0"/>
                      </a:lnTo>
                      <a:lnTo>
                        <a:pt x="215" y="56"/>
                      </a:lnTo>
                      <a:lnTo>
                        <a:pt x="245" y="286"/>
                      </a:lnTo>
                      <a:lnTo>
                        <a:pt x="253" y="317"/>
                      </a:lnTo>
                      <a:lnTo>
                        <a:pt x="230" y="378"/>
                      </a:lnTo>
                      <a:lnTo>
                        <a:pt x="230" y="420"/>
                      </a:lnTo>
                      <a:lnTo>
                        <a:pt x="204" y="415"/>
                      </a:lnTo>
                      <a:lnTo>
                        <a:pt x="205" y="451"/>
                      </a:lnTo>
                      <a:lnTo>
                        <a:pt x="178" y="436"/>
                      </a:lnTo>
                      <a:lnTo>
                        <a:pt x="164" y="441"/>
                      </a:lnTo>
                      <a:lnTo>
                        <a:pt x="143" y="438"/>
                      </a:lnTo>
                      <a:lnTo>
                        <a:pt x="128" y="384"/>
                      </a:lnTo>
                      <a:lnTo>
                        <a:pt x="98" y="367"/>
                      </a:lnTo>
                      <a:lnTo>
                        <a:pt x="98" y="309"/>
                      </a:lnTo>
                      <a:lnTo>
                        <a:pt x="69" y="317"/>
                      </a:lnTo>
                      <a:lnTo>
                        <a:pt x="52" y="274"/>
                      </a:lnTo>
                      <a:lnTo>
                        <a:pt x="0" y="225"/>
                      </a:lnTo>
                      <a:lnTo>
                        <a:pt x="38" y="147"/>
                      </a:lnTo>
                      <a:lnTo>
                        <a:pt x="27" y="111"/>
                      </a:lnTo>
                      <a:lnTo>
                        <a:pt x="65" y="104"/>
                      </a:lnTo>
                      <a:lnTo>
                        <a:pt x="69" y="53"/>
                      </a:lnTo>
                      <a:lnTo>
                        <a:pt x="47" y="26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4" name="Freeform 41"/>
                <p:cNvSpPr>
                  <a:spLocks/>
                </p:cNvSpPr>
                <p:nvPr/>
              </p:nvSpPr>
              <p:spPr bwMode="auto">
                <a:xfrm>
                  <a:off x="4206" y="1689"/>
                  <a:ext cx="92" cy="196"/>
                </a:xfrm>
                <a:custGeom>
                  <a:avLst/>
                  <a:gdLst>
                    <a:gd name="T0" fmla="*/ 17 w 92"/>
                    <a:gd name="T1" fmla="*/ 2 h 196"/>
                    <a:gd name="T2" fmla="*/ 39 w 92"/>
                    <a:gd name="T3" fmla="*/ 0 h 196"/>
                    <a:gd name="T4" fmla="*/ 82 w 92"/>
                    <a:gd name="T5" fmla="*/ 30 h 196"/>
                    <a:gd name="T6" fmla="*/ 76 w 92"/>
                    <a:gd name="T7" fmla="*/ 53 h 196"/>
                    <a:gd name="T8" fmla="*/ 91 w 92"/>
                    <a:gd name="T9" fmla="*/ 69 h 196"/>
                    <a:gd name="T10" fmla="*/ 92 w 92"/>
                    <a:gd name="T11" fmla="*/ 160 h 196"/>
                    <a:gd name="T12" fmla="*/ 77 w 92"/>
                    <a:gd name="T13" fmla="*/ 196 h 196"/>
                    <a:gd name="T14" fmla="*/ 59 w 92"/>
                    <a:gd name="T15" fmla="*/ 183 h 196"/>
                    <a:gd name="T16" fmla="*/ 41 w 92"/>
                    <a:gd name="T17" fmla="*/ 182 h 196"/>
                    <a:gd name="T18" fmla="*/ 9 w 92"/>
                    <a:gd name="T19" fmla="*/ 163 h 196"/>
                    <a:gd name="T20" fmla="*/ 33 w 92"/>
                    <a:gd name="T21" fmla="*/ 105 h 196"/>
                    <a:gd name="T22" fmla="*/ 0 w 92"/>
                    <a:gd name="T23" fmla="*/ 75 h 196"/>
                    <a:gd name="T24" fmla="*/ 17 w 92"/>
                    <a:gd name="T25" fmla="*/ 2 h 19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2"/>
                    <a:gd name="T40" fmla="*/ 0 h 196"/>
                    <a:gd name="T41" fmla="*/ 92 w 92"/>
                    <a:gd name="T42" fmla="*/ 196 h 19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2" h="196">
                      <a:moveTo>
                        <a:pt x="17" y="2"/>
                      </a:moveTo>
                      <a:lnTo>
                        <a:pt x="39" y="0"/>
                      </a:lnTo>
                      <a:lnTo>
                        <a:pt x="82" y="30"/>
                      </a:lnTo>
                      <a:lnTo>
                        <a:pt x="76" y="53"/>
                      </a:lnTo>
                      <a:lnTo>
                        <a:pt x="91" y="69"/>
                      </a:lnTo>
                      <a:lnTo>
                        <a:pt x="92" y="160"/>
                      </a:lnTo>
                      <a:lnTo>
                        <a:pt x="77" y="196"/>
                      </a:lnTo>
                      <a:lnTo>
                        <a:pt x="59" y="183"/>
                      </a:lnTo>
                      <a:lnTo>
                        <a:pt x="41" y="182"/>
                      </a:lnTo>
                      <a:lnTo>
                        <a:pt x="9" y="163"/>
                      </a:lnTo>
                      <a:lnTo>
                        <a:pt x="33" y="105"/>
                      </a:lnTo>
                      <a:lnTo>
                        <a:pt x="0" y="75"/>
                      </a:lnTo>
                      <a:lnTo>
                        <a:pt x="17" y="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5" name="Freeform 42"/>
                <p:cNvSpPr>
                  <a:spLocks/>
                </p:cNvSpPr>
                <p:nvPr/>
              </p:nvSpPr>
              <p:spPr bwMode="auto">
                <a:xfrm>
                  <a:off x="4277" y="1604"/>
                  <a:ext cx="113" cy="93"/>
                </a:xfrm>
                <a:custGeom>
                  <a:avLst/>
                  <a:gdLst>
                    <a:gd name="T0" fmla="*/ 0 w 113"/>
                    <a:gd name="T1" fmla="*/ 23 h 93"/>
                    <a:gd name="T2" fmla="*/ 87 w 113"/>
                    <a:gd name="T3" fmla="*/ 0 h 93"/>
                    <a:gd name="T4" fmla="*/ 113 w 113"/>
                    <a:gd name="T5" fmla="*/ 42 h 93"/>
                    <a:gd name="T6" fmla="*/ 98 w 113"/>
                    <a:gd name="T7" fmla="*/ 61 h 93"/>
                    <a:gd name="T8" fmla="*/ 70 w 113"/>
                    <a:gd name="T9" fmla="*/ 54 h 93"/>
                    <a:gd name="T10" fmla="*/ 28 w 113"/>
                    <a:gd name="T11" fmla="*/ 93 h 93"/>
                    <a:gd name="T12" fmla="*/ 5 w 113"/>
                    <a:gd name="T13" fmla="*/ 73 h 93"/>
                    <a:gd name="T14" fmla="*/ 0 w 113"/>
                    <a:gd name="T15" fmla="*/ 23 h 9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"/>
                    <a:gd name="T25" fmla="*/ 0 h 93"/>
                    <a:gd name="T26" fmla="*/ 113 w 113"/>
                    <a:gd name="T27" fmla="*/ 93 h 9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" h="93">
                      <a:moveTo>
                        <a:pt x="0" y="23"/>
                      </a:moveTo>
                      <a:lnTo>
                        <a:pt x="87" y="0"/>
                      </a:lnTo>
                      <a:lnTo>
                        <a:pt x="113" y="42"/>
                      </a:lnTo>
                      <a:lnTo>
                        <a:pt x="98" y="61"/>
                      </a:lnTo>
                      <a:lnTo>
                        <a:pt x="70" y="54"/>
                      </a:lnTo>
                      <a:lnTo>
                        <a:pt x="28" y="93"/>
                      </a:lnTo>
                      <a:lnTo>
                        <a:pt x="5" y="7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6" name="Freeform 43"/>
                <p:cNvSpPr>
                  <a:spLocks/>
                </p:cNvSpPr>
                <p:nvPr/>
              </p:nvSpPr>
              <p:spPr bwMode="auto">
                <a:xfrm>
                  <a:off x="4364" y="1595"/>
                  <a:ext cx="57" cy="51"/>
                </a:xfrm>
                <a:custGeom>
                  <a:avLst/>
                  <a:gdLst>
                    <a:gd name="T0" fmla="*/ 0 w 57"/>
                    <a:gd name="T1" fmla="*/ 9 h 51"/>
                    <a:gd name="T2" fmla="*/ 24 w 57"/>
                    <a:gd name="T3" fmla="*/ 0 h 51"/>
                    <a:gd name="T4" fmla="*/ 57 w 57"/>
                    <a:gd name="T5" fmla="*/ 26 h 51"/>
                    <a:gd name="T6" fmla="*/ 50 w 57"/>
                    <a:gd name="T7" fmla="*/ 33 h 51"/>
                    <a:gd name="T8" fmla="*/ 34 w 57"/>
                    <a:gd name="T9" fmla="*/ 33 h 51"/>
                    <a:gd name="T10" fmla="*/ 26 w 57"/>
                    <a:gd name="T11" fmla="*/ 51 h 51"/>
                    <a:gd name="T12" fmla="*/ 0 w 57"/>
                    <a:gd name="T13" fmla="*/ 9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51"/>
                    <a:gd name="T23" fmla="*/ 57 w 57"/>
                    <a:gd name="T24" fmla="*/ 51 h 5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51">
                      <a:moveTo>
                        <a:pt x="0" y="9"/>
                      </a:moveTo>
                      <a:lnTo>
                        <a:pt x="24" y="0"/>
                      </a:lnTo>
                      <a:lnTo>
                        <a:pt x="57" y="26"/>
                      </a:lnTo>
                      <a:lnTo>
                        <a:pt x="50" y="33"/>
                      </a:lnTo>
                      <a:lnTo>
                        <a:pt x="34" y="33"/>
                      </a:lnTo>
                      <a:lnTo>
                        <a:pt x="26" y="51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9" name="Freeform 44"/>
              <p:cNvSpPr>
                <a:spLocks/>
              </p:cNvSpPr>
              <p:nvPr/>
            </p:nvSpPr>
            <p:spPr bwMode="auto">
              <a:xfrm>
                <a:off x="1498" y="1305"/>
                <a:ext cx="421" cy="307"/>
              </a:xfrm>
              <a:custGeom>
                <a:avLst/>
                <a:gdLst>
                  <a:gd name="T0" fmla="*/ 124 w 389"/>
                  <a:gd name="T1" fmla="*/ 0 h 307"/>
                  <a:gd name="T2" fmla="*/ 226 w 389"/>
                  <a:gd name="T3" fmla="*/ 24 h 307"/>
                  <a:gd name="T4" fmla="*/ 303 w 389"/>
                  <a:gd name="T5" fmla="*/ 39 h 307"/>
                  <a:gd name="T6" fmla="*/ 341 w 389"/>
                  <a:gd name="T7" fmla="*/ 46 h 307"/>
                  <a:gd name="T8" fmla="*/ 380 w 389"/>
                  <a:gd name="T9" fmla="*/ 51 h 307"/>
                  <a:gd name="T10" fmla="*/ 431 w 389"/>
                  <a:gd name="T11" fmla="*/ 59 h 307"/>
                  <a:gd name="T12" fmla="*/ 494 w 389"/>
                  <a:gd name="T13" fmla="*/ 68 h 307"/>
                  <a:gd name="T14" fmla="*/ 452 w 389"/>
                  <a:gd name="T15" fmla="*/ 307 h 307"/>
                  <a:gd name="T16" fmla="*/ 261 w 389"/>
                  <a:gd name="T17" fmla="*/ 273 h 307"/>
                  <a:gd name="T18" fmla="*/ 236 w 389"/>
                  <a:gd name="T19" fmla="*/ 288 h 307"/>
                  <a:gd name="T20" fmla="*/ 200 w 389"/>
                  <a:gd name="T21" fmla="*/ 265 h 307"/>
                  <a:gd name="T22" fmla="*/ 170 w 389"/>
                  <a:gd name="T23" fmla="*/ 288 h 307"/>
                  <a:gd name="T24" fmla="*/ 142 w 389"/>
                  <a:gd name="T25" fmla="*/ 268 h 307"/>
                  <a:gd name="T26" fmla="*/ 63 w 389"/>
                  <a:gd name="T27" fmla="*/ 265 h 307"/>
                  <a:gd name="T28" fmla="*/ 75 w 389"/>
                  <a:gd name="T29" fmla="*/ 226 h 307"/>
                  <a:gd name="T30" fmla="*/ 17 w 389"/>
                  <a:gd name="T31" fmla="*/ 222 h 307"/>
                  <a:gd name="T32" fmla="*/ 12 w 389"/>
                  <a:gd name="T33" fmla="*/ 200 h 307"/>
                  <a:gd name="T34" fmla="*/ 23 w 389"/>
                  <a:gd name="T35" fmla="*/ 177 h 307"/>
                  <a:gd name="T36" fmla="*/ 10 w 389"/>
                  <a:gd name="T37" fmla="*/ 155 h 307"/>
                  <a:gd name="T38" fmla="*/ 11 w 389"/>
                  <a:gd name="T39" fmla="*/ 96 h 307"/>
                  <a:gd name="T40" fmla="*/ 0 w 389"/>
                  <a:gd name="T41" fmla="*/ 50 h 307"/>
                  <a:gd name="T42" fmla="*/ 5 w 389"/>
                  <a:gd name="T43" fmla="*/ 32 h 307"/>
                  <a:gd name="T44" fmla="*/ 31 w 389"/>
                  <a:gd name="T45" fmla="*/ 39 h 307"/>
                  <a:gd name="T46" fmla="*/ 58 w 389"/>
                  <a:gd name="T47" fmla="*/ 66 h 307"/>
                  <a:gd name="T48" fmla="*/ 106 w 389"/>
                  <a:gd name="T49" fmla="*/ 72 h 307"/>
                  <a:gd name="T50" fmla="*/ 119 w 389"/>
                  <a:gd name="T51" fmla="*/ 94 h 307"/>
                  <a:gd name="T52" fmla="*/ 95 w 389"/>
                  <a:gd name="T53" fmla="*/ 94 h 307"/>
                  <a:gd name="T54" fmla="*/ 92 w 389"/>
                  <a:gd name="T55" fmla="*/ 113 h 307"/>
                  <a:gd name="T56" fmla="*/ 106 w 389"/>
                  <a:gd name="T57" fmla="*/ 115 h 307"/>
                  <a:gd name="T58" fmla="*/ 111 w 389"/>
                  <a:gd name="T59" fmla="*/ 134 h 307"/>
                  <a:gd name="T60" fmla="*/ 82 w 389"/>
                  <a:gd name="T61" fmla="*/ 148 h 307"/>
                  <a:gd name="T62" fmla="*/ 82 w 389"/>
                  <a:gd name="T63" fmla="*/ 161 h 307"/>
                  <a:gd name="T64" fmla="*/ 115 w 389"/>
                  <a:gd name="T65" fmla="*/ 161 h 307"/>
                  <a:gd name="T66" fmla="*/ 124 w 389"/>
                  <a:gd name="T67" fmla="*/ 128 h 307"/>
                  <a:gd name="T68" fmla="*/ 150 w 389"/>
                  <a:gd name="T69" fmla="*/ 108 h 307"/>
                  <a:gd name="T70" fmla="*/ 119 w 389"/>
                  <a:gd name="T71" fmla="*/ 57 h 307"/>
                  <a:gd name="T72" fmla="*/ 139 w 389"/>
                  <a:gd name="T73" fmla="*/ 40 h 307"/>
                  <a:gd name="T74" fmla="*/ 124 w 389"/>
                  <a:gd name="T75" fmla="*/ 0 h 3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89"/>
                  <a:gd name="T115" fmla="*/ 0 h 307"/>
                  <a:gd name="T116" fmla="*/ 389 w 389"/>
                  <a:gd name="T117" fmla="*/ 307 h 3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89" h="307">
                    <a:moveTo>
                      <a:pt x="98" y="0"/>
                    </a:moveTo>
                    <a:lnTo>
                      <a:pt x="178" y="24"/>
                    </a:lnTo>
                    <a:lnTo>
                      <a:pt x="239" y="39"/>
                    </a:lnTo>
                    <a:lnTo>
                      <a:pt x="269" y="46"/>
                    </a:lnTo>
                    <a:lnTo>
                      <a:pt x="299" y="51"/>
                    </a:lnTo>
                    <a:lnTo>
                      <a:pt x="340" y="59"/>
                    </a:lnTo>
                    <a:lnTo>
                      <a:pt x="389" y="68"/>
                    </a:lnTo>
                    <a:lnTo>
                      <a:pt x="357" y="307"/>
                    </a:lnTo>
                    <a:lnTo>
                      <a:pt x="206" y="273"/>
                    </a:lnTo>
                    <a:lnTo>
                      <a:pt x="186" y="288"/>
                    </a:lnTo>
                    <a:lnTo>
                      <a:pt x="158" y="265"/>
                    </a:lnTo>
                    <a:lnTo>
                      <a:pt x="134" y="288"/>
                    </a:lnTo>
                    <a:lnTo>
                      <a:pt x="112" y="268"/>
                    </a:lnTo>
                    <a:lnTo>
                      <a:pt x="50" y="265"/>
                    </a:lnTo>
                    <a:lnTo>
                      <a:pt x="59" y="226"/>
                    </a:lnTo>
                    <a:lnTo>
                      <a:pt x="14" y="222"/>
                    </a:lnTo>
                    <a:lnTo>
                      <a:pt x="9" y="200"/>
                    </a:lnTo>
                    <a:lnTo>
                      <a:pt x="18" y="177"/>
                    </a:lnTo>
                    <a:lnTo>
                      <a:pt x="7" y="155"/>
                    </a:lnTo>
                    <a:lnTo>
                      <a:pt x="8" y="96"/>
                    </a:lnTo>
                    <a:lnTo>
                      <a:pt x="0" y="50"/>
                    </a:lnTo>
                    <a:lnTo>
                      <a:pt x="5" y="32"/>
                    </a:lnTo>
                    <a:lnTo>
                      <a:pt x="25" y="39"/>
                    </a:lnTo>
                    <a:lnTo>
                      <a:pt x="46" y="66"/>
                    </a:lnTo>
                    <a:lnTo>
                      <a:pt x="84" y="72"/>
                    </a:lnTo>
                    <a:lnTo>
                      <a:pt x="94" y="94"/>
                    </a:lnTo>
                    <a:lnTo>
                      <a:pt x="75" y="94"/>
                    </a:lnTo>
                    <a:lnTo>
                      <a:pt x="73" y="113"/>
                    </a:lnTo>
                    <a:lnTo>
                      <a:pt x="84" y="115"/>
                    </a:lnTo>
                    <a:lnTo>
                      <a:pt x="88" y="134"/>
                    </a:lnTo>
                    <a:lnTo>
                      <a:pt x="65" y="148"/>
                    </a:lnTo>
                    <a:lnTo>
                      <a:pt x="65" y="161"/>
                    </a:lnTo>
                    <a:lnTo>
                      <a:pt x="91" y="161"/>
                    </a:lnTo>
                    <a:lnTo>
                      <a:pt x="98" y="128"/>
                    </a:lnTo>
                    <a:lnTo>
                      <a:pt x="118" y="108"/>
                    </a:lnTo>
                    <a:lnTo>
                      <a:pt x="94" y="57"/>
                    </a:lnTo>
                    <a:lnTo>
                      <a:pt x="109" y="4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0" name="Freeform 45"/>
              <p:cNvSpPr>
                <a:spLocks/>
              </p:cNvSpPr>
              <p:nvPr/>
            </p:nvSpPr>
            <p:spPr bwMode="auto">
              <a:xfrm>
                <a:off x="1398" y="1527"/>
                <a:ext cx="526" cy="399"/>
              </a:xfrm>
              <a:custGeom>
                <a:avLst/>
                <a:gdLst>
                  <a:gd name="T0" fmla="*/ 136 w 485"/>
                  <a:gd name="T1" fmla="*/ 0 h 399"/>
                  <a:gd name="T2" fmla="*/ 117 w 485"/>
                  <a:gd name="T3" fmla="*/ 9 h 399"/>
                  <a:gd name="T4" fmla="*/ 106 w 485"/>
                  <a:gd name="T5" fmla="*/ 44 h 399"/>
                  <a:gd name="T6" fmla="*/ 94 w 485"/>
                  <a:gd name="T7" fmla="*/ 73 h 399"/>
                  <a:gd name="T8" fmla="*/ 87 w 485"/>
                  <a:gd name="T9" fmla="*/ 97 h 399"/>
                  <a:gd name="T10" fmla="*/ 75 w 485"/>
                  <a:gd name="T11" fmla="*/ 123 h 399"/>
                  <a:gd name="T12" fmla="*/ 62 w 485"/>
                  <a:gd name="T13" fmla="*/ 149 h 399"/>
                  <a:gd name="T14" fmla="*/ 46 w 485"/>
                  <a:gd name="T15" fmla="*/ 177 h 399"/>
                  <a:gd name="T16" fmla="*/ 24 w 485"/>
                  <a:gd name="T17" fmla="*/ 210 h 399"/>
                  <a:gd name="T18" fmla="*/ 0 w 485"/>
                  <a:gd name="T19" fmla="*/ 241 h 399"/>
                  <a:gd name="T20" fmla="*/ 0 w 485"/>
                  <a:gd name="T21" fmla="*/ 311 h 399"/>
                  <a:gd name="T22" fmla="*/ 347 w 485"/>
                  <a:gd name="T23" fmla="*/ 371 h 399"/>
                  <a:gd name="T24" fmla="*/ 509 w 485"/>
                  <a:gd name="T25" fmla="*/ 399 h 399"/>
                  <a:gd name="T26" fmla="*/ 541 w 485"/>
                  <a:gd name="T27" fmla="*/ 260 h 399"/>
                  <a:gd name="T28" fmla="*/ 562 w 485"/>
                  <a:gd name="T29" fmla="*/ 249 h 399"/>
                  <a:gd name="T30" fmla="*/ 542 w 485"/>
                  <a:gd name="T31" fmla="*/ 218 h 399"/>
                  <a:gd name="T32" fmla="*/ 553 w 485"/>
                  <a:gd name="T33" fmla="*/ 186 h 399"/>
                  <a:gd name="T34" fmla="*/ 618 w 485"/>
                  <a:gd name="T35" fmla="*/ 133 h 399"/>
                  <a:gd name="T36" fmla="*/ 573 w 485"/>
                  <a:gd name="T37" fmla="*/ 85 h 399"/>
                  <a:gd name="T38" fmla="*/ 380 w 485"/>
                  <a:gd name="T39" fmla="*/ 51 h 399"/>
                  <a:gd name="T40" fmla="*/ 356 w 485"/>
                  <a:gd name="T41" fmla="*/ 65 h 399"/>
                  <a:gd name="T42" fmla="*/ 319 w 485"/>
                  <a:gd name="T43" fmla="*/ 42 h 399"/>
                  <a:gd name="T44" fmla="*/ 288 w 485"/>
                  <a:gd name="T45" fmla="*/ 66 h 399"/>
                  <a:gd name="T46" fmla="*/ 259 w 485"/>
                  <a:gd name="T47" fmla="*/ 42 h 399"/>
                  <a:gd name="T48" fmla="*/ 182 w 485"/>
                  <a:gd name="T49" fmla="*/ 43 h 399"/>
                  <a:gd name="T50" fmla="*/ 193 w 485"/>
                  <a:gd name="T51" fmla="*/ 4 h 399"/>
                  <a:gd name="T52" fmla="*/ 136 w 485"/>
                  <a:gd name="T53" fmla="*/ 0 h 39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85"/>
                  <a:gd name="T82" fmla="*/ 0 h 399"/>
                  <a:gd name="T83" fmla="*/ 485 w 485"/>
                  <a:gd name="T84" fmla="*/ 399 h 39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85" h="399">
                    <a:moveTo>
                      <a:pt x="106" y="0"/>
                    </a:moveTo>
                    <a:lnTo>
                      <a:pt x="92" y="9"/>
                    </a:lnTo>
                    <a:lnTo>
                      <a:pt x="83" y="44"/>
                    </a:lnTo>
                    <a:lnTo>
                      <a:pt x="74" y="73"/>
                    </a:lnTo>
                    <a:lnTo>
                      <a:pt x="68" y="97"/>
                    </a:lnTo>
                    <a:lnTo>
                      <a:pt x="59" y="123"/>
                    </a:lnTo>
                    <a:lnTo>
                      <a:pt x="49" y="149"/>
                    </a:lnTo>
                    <a:lnTo>
                      <a:pt x="36" y="177"/>
                    </a:lnTo>
                    <a:lnTo>
                      <a:pt x="18" y="210"/>
                    </a:lnTo>
                    <a:lnTo>
                      <a:pt x="0" y="241"/>
                    </a:lnTo>
                    <a:lnTo>
                      <a:pt x="0" y="311"/>
                    </a:lnTo>
                    <a:lnTo>
                      <a:pt x="272" y="371"/>
                    </a:lnTo>
                    <a:lnTo>
                      <a:pt x="398" y="399"/>
                    </a:lnTo>
                    <a:lnTo>
                      <a:pt x="424" y="260"/>
                    </a:lnTo>
                    <a:lnTo>
                      <a:pt x="441" y="249"/>
                    </a:lnTo>
                    <a:lnTo>
                      <a:pt x="425" y="218"/>
                    </a:lnTo>
                    <a:lnTo>
                      <a:pt x="433" y="186"/>
                    </a:lnTo>
                    <a:lnTo>
                      <a:pt x="485" y="133"/>
                    </a:lnTo>
                    <a:lnTo>
                      <a:pt x="449" y="85"/>
                    </a:lnTo>
                    <a:lnTo>
                      <a:pt x="298" y="51"/>
                    </a:lnTo>
                    <a:lnTo>
                      <a:pt x="278" y="65"/>
                    </a:lnTo>
                    <a:lnTo>
                      <a:pt x="250" y="42"/>
                    </a:lnTo>
                    <a:lnTo>
                      <a:pt x="226" y="66"/>
                    </a:lnTo>
                    <a:lnTo>
                      <a:pt x="203" y="42"/>
                    </a:lnTo>
                    <a:lnTo>
                      <a:pt x="143" y="43"/>
                    </a:lnTo>
                    <a:lnTo>
                      <a:pt x="151" y="4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1" name="Freeform 46"/>
              <p:cNvSpPr>
                <a:spLocks/>
              </p:cNvSpPr>
              <p:nvPr/>
            </p:nvSpPr>
            <p:spPr bwMode="auto">
              <a:xfrm>
                <a:off x="1339" y="1836"/>
                <a:ext cx="555" cy="850"/>
              </a:xfrm>
              <a:custGeom>
                <a:avLst/>
                <a:gdLst>
                  <a:gd name="T0" fmla="*/ 51 w 512"/>
                  <a:gd name="T1" fmla="*/ 0 h 850"/>
                  <a:gd name="T2" fmla="*/ 350 w 512"/>
                  <a:gd name="T3" fmla="*/ 50 h 850"/>
                  <a:gd name="T4" fmla="*/ 284 w 512"/>
                  <a:gd name="T5" fmla="*/ 300 h 850"/>
                  <a:gd name="T6" fmla="*/ 621 w 512"/>
                  <a:gd name="T7" fmla="*/ 681 h 850"/>
                  <a:gd name="T8" fmla="*/ 653 w 512"/>
                  <a:gd name="T9" fmla="*/ 730 h 850"/>
                  <a:gd name="T10" fmla="*/ 620 w 512"/>
                  <a:gd name="T11" fmla="*/ 753 h 850"/>
                  <a:gd name="T12" fmla="*/ 601 w 512"/>
                  <a:gd name="T13" fmla="*/ 795 h 850"/>
                  <a:gd name="T14" fmla="*/ 579 w 512"/>
                  <a:gd name="T15" fmla="*/ 820 h 850"/>
                  <a:gd name="T16" fmla="*/ 602 w 512"/>
                  <a:gd name="T17" fmla="*/ 842 h 850"/>
                  <a:gd name="T18" fmla="*/ 565 w 512"/>
                  <a:gd name="T19" fmla="*/ 850 h 850"/>
                  <a:gd name="T20" fmla="*/ 367 w 512"/>
                  <a:gd name="T21" fmla="*/ 844 h 850"/>
                  <a:gd name="T22" fmla="*/ 354 w 512"/>
                  <a:gd name="T23" fmla="*/ 794 h 850"/>
                  <a:gd name="T24" fmla="*/ 321 w 512"/>
                  <a:gd name="T25" fmla="*/ 758 h 850"/>
                  <a:gd name="T26" fmla="*/ 295 w 512"/>
                  <a:gd name="T27" fmla="*/ 745 h 850"/>
                  <a:gd name="T28" fmla="*/ 289 w 512"/>
                  <a:gd name="T29" fmla="*/ 719 h 850"/>
                  <a:gd name="T30" fmla="*/ 268 w 512"/>
                  <a:gd name="T31" fmla="*/ 705 h 850"/>
                  <a:gd name="T32" fmla="*/ 247 w 512"/>
                  <a:gd name="T33" fmla="*/ 687 h 850"/>
                  <a:gd name="T34" fmla="*/ 240 w 512"/>
                  <a:gd name="T35" fmla="*/ 667 h 850"/>
                  <a:gd name="T36" fmla="*/ 221 w 512"/>
                  <a:gd name="T37" fmla="*/ 654 h 850"/>
                  <a:gd name="T38" fmla="*/ 191 w 512"/>
                  <a:gd name="T39" fmla="*/ 661 h 850"/>
                  <a:gd name="T40" fmla="*/ 155 w 512"/>
                  <a:gd name="T41" fmla="*/ 651 h 850"/>
                  <a:gd name="T42" fmla="*/ 155 w 512"/>
                  <a:gd name="T43" fmla="*/ 640 h 850"/>
                  <a:gd name="T44" fmla="*/ 154 w 512"/>
                  <a:gd name="T45" fmla="*/ 617 h 850"/>
                  <a:gd name="T46" fmla="*/ 140 w 512"/>
                  <a:gd name="T47" fmla="*/ 591 h 850"/>
                  <a:gd name="T48" fmla="*/ 139 w 512"/>
                  <a:gd name="T49" fmla="*/ 570 h 850"/>
                  <a:gd name="T50" fmla="*/ 124 w 512"/>
                  <a:gd name="T51" fmla="*/ 551 h 850"/>
                  <a:gd name="T52" fmla="*/ 127 w 512"/>
                  <a:gd name="T53" fmla="*/ 533 h 850"/>
                  <a:gd name="T54" fmla="*/ 85 w 512"/>
                  <a:gd name="T55" fmla="*/ 490 h 850"/>
                  <a:gd name="T56" fmla="*/ 85 w 512"/>
                  <a:gd name="T57" fmla="*/ 465 h 850"/>
                  <a:gd name="T58" fmla="*/ 106 w 512"/>
                  <a:gd name="T59" fmla="*/ 456 h 850"/>
                  <a:gd name="T60" fmla="*/ 106 w 512"/>
                  <a:gd name="T61" fmla="*/ 440 h 850"/>
                  <a:gd name="T62" fmla="*/ 85 w 512"/>
                  <a:gd name="T63" fmla="*/ 436 h 850"/>
                  <a:gd name="T64" fmla="*/ 74 w 512"/>
                  <a:gd name="T65" fmla="*/ 412 h 850"/>
                  <a:gd name="T66" fmla="*/ 64 w 512"/>
                  <a:gd name="T67" fmla="*/ 371 h 850"/>
                  <a:gd name="T68" fmla="*/ 95 w 512"/>
                  <a:gd name="T69" fmla="*/ 393 h 850"/>
                  <a:gd name="T70" fmla="*/ 82 w 512"/>
                  <a:gd name="T71" fmla="*/ 364 h 850"/>
                  <a:gd name="T72" fmla="*/ 106 w 512"/>
                  <a:gd name="T73" fmla="*/ 364 h 850"/>
                  <a:gd name="T74" fmla="*/ 106 w 512"/>
                  <a:gd name="T75" fmla="*/ 343 h 850"/>
                  <a:gd name="T76" fmla="*/ 82 w 512"/>
                  <a:gd name="T77" fmla="*/ 329 h 850"/>
                  <a:gd name="T78" fmla="*/ 72 w 512"/>
                  <a:gd name="T79" fmla="*/ 349 h 850"/>
                  <a:gd name="T80" fmla="*/ 51 w 512"/>
                  <a:gd name="T81" fmla="*/ 342 h 850"/>
                  <a:gd name="T82" fmla="*/ 10 w 512"/>
                  <a:gd name="T83" fmla="*/ 246 h 850"/>
                  <a:gd name="T84" fmla="*/ 20 w 512"/>
                  <a:gd name="T85" fmla="*/ 178 h 850"/>
                  <a:gd name="T86" fmla="*/ 0 w 512"/>
                  <a:gd name="T87" fmla="*/ 139 h 850"/>
                  <a:gd name="T88" fmla="*/ 11 w 512"/>
                  <a:gd name="T89" fmla="*/ 110 h 850"/>
                  <a:gd name="T90" fmla="*/ 30 w 512"/>
                  <a:gd name="T91" fmla="*/ 104 h 850"/>
                  <a:gd name="T92" fmla="*/ 51 w 512"/>
                  <a:gd name="T93" fmla="*/ 57 h 850"/>
                  <a:gd name="T94" fmla="*/ 51 w 512"/>
                  <a:gd name="T95" fmla="*/ 0 h 85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12"/>
                  <a:gd name="T145" fmla="*/ 0 h 850"/>
                  <a:gd name="T146" fmla="*/ 512 w 512"/>
                  <a:gd name="T147" fmla="*/ 850 h 85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12" h="850">
                    <a:moveTo>
                      <a:pt x="40" y="0"/>
                    </a:moveTo>
                    <a:lnTo>
                      <a:pt x="275" y="50"/>
                    </a:lnTo>
                    <a:lnTo>
                      <a:pt x="223" y="300"/>
                    </a:lnTo>
                    <a:lnTo>
                      <a:pt x="488" y="681"/>
                    </a:lnTo>
                    <a:lnTo>
                      <a:pt x="512" y="730"/>
                    </a:lnTo>
                    <a:lnTo>
                      <a:pt x="487" y="753"/>
                    </a:lnTo>
                    <a:lnTo>
                      <a:pt x="471" y="795"/>
                    </a:lnTo>
                    <a:lnTo>
                      <a:pt x="455" y="820"/>
                    </a:lnTo>
                    <a:lnTo>
                      <a:pt x="472" y="842"/>
                    </a:lnTo>
                    <a:lnTo>
                      <a:pt x="444" y="850"/>
                    </a:lnTo>
                    <a:lnTo>
                      <a:pt x="289" y="844"/>
                    </a:lnTo>
                    <a:lnTo>
                      <a:pt x="279" y="794"/>
                    </a:lnTo>
                    <a:lnTo>
                      <a:pt x="252" y="758"/>
                    </a:lnTo>
                    <a:lnTo>
                      <a:pt x="232" y="745"/>
                    </a:lnTo>
                    <a:lnTo>
                      <a:pt x="227" y="719"/>
                    </a:lnTo>
                    <a:lnTo>
                      <a:pt x="210" y="705"/>
                    </a:lnTo>
                    <a:lnTo>
                      <a:pt x="194" y="687"/>
                    </a:lnTo>
                    <a:lnTo>
                      <a:pt x="188" y="667"/>
                    </a:lnTo>
                    <a:lnTo>
                      <a:pt x="173" y="654"/>
                    </a:lnTo>
                    <a:lnTo>
                      <a:pt x="149" y="661"/>
                    </a:lnTo>
                    <a:lnTo>
                      <a:pt x="122" y="651"/>
                    </a:lnTo>
                    <a:lnTo>
                      <a:pt x="122" y="640"/>
                    </a:lnTo>
                    <a:lnTo>
                      <a:pt x="121" y="617"/>
                    </a:lnTo>
                    <a:lnTo>
                      <a:pt x="110" y="591"/>
                    </a:lnTo>
                    <a:lnTo>
                      <a:pt x="109" y="570"/>
                    </a:lnTo>
                    <a:lnTo>
                      <a:pt x="97" y="551"/>
                    </a:lnTo>
                    <a:lnTo>
                      <a:pt x="100" y="533"/>
                    </a:lnTo>
                    <a:lnTo>
                      <a:pt x="66" y="490"/>
                    </a:lnTo>
                    <a:lnTo>
                      <a:pt x="66" y="465"/>
                    </a:lnTo>
                    <a:lnTo>
                      <a:pt x="83" y="456"/>
                    </a:lnTo>
                    <a:lnTo>
                      <a:pt x="83" y="440"/>
                    </a:lnTo>
                    <a:lnTo>
                      <a:pt x="66" y="436"/>
                    </a:lnTo>
                    <a:lnTo>
                      <a:pt x="58" y="412"/>
                    </a:lnTo>
                    <a:lnTo>
                      <a:pt x="50" y="371"/>
                    </a:lnTo>
                    <a:lnTo>
                      <a:pt x="75" y="393"/>
                    </a:lnTo>
                    <a:lnTo>
                      <a:pt x="65" y="364"/>
                    </a:lnTo>
                    <a:lnTo>
                      <a:pt x="83" y="364"/>
                    </a:lnTo>
                    <a:lnTo>
                      <a:pt x="83" y="343"/>
                    </a:lnTo>
                    <a:lnTo>
                      <a:pt x="65" y="329"/>
                    </a:lnTo>
                    <a:lnTo>
                      <a:pt x="56" y="349"/>
                    </a:lnTo>
                    <a:lnTo>
                      <a:pt x="40" y="342"/>
                    </a:lnTo>
                    <a:lnTo>
                      <a:pt x="7" y="246"/>
                    </a:lnTo>
                    <a:lnTo>
                      <a:pt x="16" y="178"/>
                    </a:lnTo>
                    <a:lnTo>
                      <a:pt x="0" y="139"/>
                    </a:lnTo>
                    <a:lnTo>
                      <a:pt x="8" y="110"/>
                    </a:lnTo>
                    <a:lnTo>
                      <a:pt x="24" y="104"/>
                    </a:lnTo>
                    <a:lnTo>
                      <a:pt x="40" y="5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2" name="Freeform 47"/>
              <p:cNvSpPr>
                <a:spLocks/>
              </p:cNvSpPr>
              <p:nvPr/>
            </p:nvSpPr>
            <p:spPr bwMode="auto">
              <a:xfrm>
                <a:off x="1828" y="1372"/>
                <a:ext cx="379" cy="608"/>
              </a:xfrm>
              <a:custGeom>
                <a:avLst/>
                <a:gdLst>
                  <a:gd name="T0" fmla="*/ 108 w 349"/>
                  <a:gd name="T1" fmla="*/ 0 h 608"/>
                  <a:gd name="T2" fmla="*/ 66 w 349"/>
                  <a:gd name="T3" fmla="*/ 238 h 608"/>
                  <a:gd name="T4" fmla="*/ 109 w 349"/>
                  <a:gd name="T5" fmla="*/ 288 h 608"/>
                  <a:gd name="T6" fmla="*/ 43 w 349"/>
                  <a:gd name="T7" fmla="*/ 341 h 608"/>
                  <a:gd name="T8" fmla="*/ 34 w 349"/>
                  <a:gd name="T9" fmla="*/ 378 h 608"/>
                  <a:gd name="T10" fmla="*/ 53 w 349"/>
                  <a:gd name="T11" fmla="*/ 404 h 608"/>
                  <a:gd name="T12" fmla="*/ 34 w 349"/>
                  <a:gd name="T13" fmla="*/ 416 h 608"/>
                  <a:gd name="T14" fmla="*/ 0 w 349"/>
                  <a:gd name="T15" fmla="*/ 554 h 608"/>
                  <a:gd name="T16" fmla="*/ 212 w 349"/>
                  <a:gd name="T17" fmla="*/ 586 h 608"/>
                  <a:gd name="T18" fmla="*/ 415 w 349"/>
                  <a:gd name="T19" fmla="*/ 608 h 608"/>
                  <a:gd name="T20" fmla="*/ 435 w 349"/>
                  <a:gd name="T21" fmla="*/ 482 h 608"/>
                  <a:gd name="T22" fmla="*/ 447 w 349"/>
                  <a:gd name="T23" fmla="*/ 413 h 608"/>
                  <a:gd name="T24" fmla="*/ 427 w 349"/>
                  <a:gd name="T25" fmla="*/ 388 h 608"/>
                  <a:gd name="T26" fmla="*/ 381 w 349"/>
                  <a:gd name="T27" fmla="*/ 395 h 608"/>
                  <a:gd name="T28" fmla="*/ 319 w 349"/>
                  <a:gd name="T29" fmla="*/ 401 h 608"/>
                  <a:gd name="T30" fmla="*/ 311 w 349"/>
                  <a:gd name="T31" fmla="*/ 345 h 608"/>
                  <a:gd name="T32" fmla="*/ 237 w 349"/>
                  <a:gd name="T33" fmla="*/ 299 h 608"/>
                  <a:gd name="T34" fmla="*/ 247 w 349"/>
                  <a:gd name="T35" fmla="*/ 270 h 608"/>
                  <a:gd name="T36" fmla="*/ 253 w 349"/>
                  <a:gd name="T37" fmla="*/ 218 h 608"/>
                  <a:gd name="T38" fmla="*/ 161 w 349"/>
                  <a:gd name="T39" fmla="*/ 106 h 608"/>
                  <a:gd name="T40" fmla="*/ 173 w 349"/>
                  <a:gd name="T41" fmla="*/ 7 h 608"/>
                  <a:gd name="T42" fmla="*/ 108 w 349"/>
                  <a:gd name="T43" fmla="*/ 0 h 60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9"/>
                  <a:gd name="T67" fmla="*/ 0 h 608"/>
                  <a:gd name="T68" fmla="*/ 349 w 349"/>
                  <a:gd name="T69" fmla="*/ 608 h 60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9" h="608">
                    <a:moveTo>
                      <a:pt x="84" y="0"/>
                    </a:moveTo>
                    <a:lnTo>
                      <a:pt x="52" y="238"/>
                    </a:lnTo>
                    <a:lnTo>
                      <a:pt x="85" y="288"/>
                    </a:lnTo>
                    <a:lnTo>
                      <a:pt x="34" y="341"/>
                    </a:lnTo>
                    <a:lnTo>
                      <a:pt x="27" y="378"/>
                    </a:lnTo>
                    <a:lnTo>
                      <a:pt x="41" y="404"/>
                    </a:lnTo>
                    <a:lnTo>
                      <a:pt x="27" y="416"/>
                    </a:lnTo>
                    <a:lnTo>
                      <a:pt x="0" y="554"/>
                    </a:lnTo>
                    <a:lnTo>
                      <a:pt x="166" y="586"/>
                    </a:lnTo>
                    <a:lnTo>
                      <a:pt x="324" y="608"/>
                    </a:lnTo>
                    <a:lnTo>
                      <a:pt x="340" y="482"/>
                    </a:lnTo>
                    <a:lnTo>
                      <a:pt x="349" y="413"/>
                    </a:lnTo>
                    <a:lnTo>
                      <a:pt x="333" y="388"/>
                    </a:lnTo>
                    <a:lnTo>
                      <a:pt x="297" y="395"/>
                    </a:lnTo>
                    <a:lnTo>
                      <a:pt x="250" y="401"/>
                    </a:lnTo>
                    <a:lnTo>
                      <a:pt x="242" y="345"/>
                    </a:lnTo>
                    <a:lnTo>
                      <a:pt x="185" y="299"/>
                    </a:lnTo>
                    <a:lnTo>
                      <a:pt x="192" y="270"/>
                    </a:lnTo>
                    <a:lnTo>
                      <a:pt x="198" y="218"/>
                    </a:lnTo>
                    <a:lnTo>
                      <a:pt x="125" y="106"/>
                    </a:lnTo>
                    <a:lnTo>
                      <a:pt x="134" y="7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3" name="Freeform 48"/>
              <p:cNvSpPr>
                <a:spLocks/>
              </p:cNvSpPr>
              <p:nvPr/>
            </p:nvSpPr>
            <p:spPr bwMode="auto">
              <a:xfrm>
                <a:off x="3434" y="2536"/>
                <a:ext cx="227" cy="394"/>
              </a:xfrm>
              <a:custGeom>
                <a:avLst/>
                <a:gdLst>
                  <a:gd name="T0" fmla="*/ 75 w 210"/>
                  <a:gd name="T1" fmla="*/ 13 h 394"/>
                  <a:gd name="T2" fmla="*/ 34 w 210"/>
                  <a:gd name="T3" fmla="*/ 80 h 394"/>
                  <a:gd name="T4" fmla="*/ 0 w 210"/>
                  <a:gd name="T5" fmla="*/ 124 h 394"/>
                  <a:gd name="T6" fmla="*/ 12 w 210"/>
                  <a:gd name="T7" fmla="*/ 175 h 394"/>
                  <a:gd name="T8" fmla="*/ 53 w 210"/>
                  <a:gd name="T9" fmla="*/ 246 h 394"/>
                  <a:gd name="T10" fmla="*/ 21 w 210"/>
                  <a:gd name="T11" fmla="*/ 318 h 394"/>
                  <a:gd name="T12" fmla="*/ 6 w 210"/>
                  <a:gd name="T13" fmla="*/ 355 h 394"/>
                  <a:gd name="T14" fmla="*/ 161 w 210"/>
                  <a:gd name="T15" fmla="*/ 340 h 394"/>
                  <a:gd name="T16" fmla="*/ 170 w 210"/>
                  <a:gd name="T17" fmla="*/ 388 h 394"/>
                  <a:gd name="T18" fmla="*/ 201 w 210"/>
                  <a:gd name="T19" fmla="*/ 394 h 394"/>
                  <a:gd name="T20" fmla="*/ 208 w 210"/>
                  <a:gd name="T21" fmla="*/ 369 h 394"/>
                  <a:gd name="T22" fmla="*/ 265 w 210"/>
                  <a:gd name="T23" fmla="*/ 362 h 394"/>
                  <a:gd name="T24" fmla="*/ 252 w 210"/>
                  <a:gd name="T25" fmla="*/ 282 h 394"/>
                  <a:gd name="T26" fmla="*/ 250 w 210"/>
                  <a:gd name="T27" fmla="*/ 0 h 394"/>
                  <a:gd name="T28" fmla="*/ 75 w 210"/>
                  <a:gd name="T29" fmla="*/ 13 h 3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0"/>
                  <a:gd name="T46" fmla="*/ 0 h 394"/>
                  <a:gd name="T47" fmla="*/ 210 w 210"/>
                  <a:gd name="T48" fmla="*/ 394 h 3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0" h="394">
                    <a:moveTo>
                      <a:pt x="59" y="13"/>
                    </a:moveTo>
                    <a:lnTo>
                      <a:pt x="27" y="80"/>
                    </a:lnTo>
                    <a:lnTo>
                      <a:pt x="0" y="124"/>
                    </a:lnTo>
                    <a:lnTo>
                      <a:pt x="9" y="175"/>
                    </a:lnTo>
                    <a:lnTo>
                      <a:pt x="42" y="246"/>
                    </a:lnTo>
                    <a:lnTo>
                      <a:pt x="17" y="318"/>
                    </a:lnTo>
                    <a:lnTo>
                      <a:pt x="6" y="355"/>
                    </a:lnTo>
                    <a:lnTo>
                      <a:pt x="128" y="340"/>
                    </a:lnTo>
                    <a:lnTo>
                      <a:pt x="134" y="388"/>
                    </a:lnTo>
                    <a:lnTo>
                      <a:pt x="159" y="394"/>
                    </a:lnTo>
                    <a:lnTo>
                      <a:pt x="165" y="369"/>
                    </a:lnTo>
                    <a:lnTo>
                      <a:pt x="210" y="362"/>
                    </a:lnTo>
                    <a:lnTo>
                      <a:pt x="200" y="282"/>
                    </a:lnTo>
                    <a:lnTo>
                      <a:pt x="198" y="0"/>
                    </a:lnTo>
                    <a:lnTo>
                      <a:pt x="59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4" name="Freeform 49"/>
              <p:cNvSpPr>
                <a:spLocks/>
              </p:cNvSpPr>
              <p:nvPr/>
            </p:nvSpPr>
            <p:spPr bwMode="auto">
              <a:xfrm>
                <a:off x="3647" y="2517"/>
                <a:ext cx="257" cy="398"/>
              </a:xfrm>
              <a:custGeom>
                <a:avLst/>
                <a:gdLst>
                  <a:gd name="T0" fmla="*/ 0 w 237"/>
                  <a:gd name="T1" fmla="*/ 20 h 398"/>
                  <a:gd name="T2" fmla="*/ 196 w 237"/>
                  <a:gd name="T3" fmla="*/ 0 h 398"/>
                  <a:gd name="T4" fmla="*/ 259 w 237"/>
                  <a:gd name="T5" fmla="*/ 184 h 398"/>
                  <a:gd name="T6" fmla="*/ 303 w 237"/>
                  <a:gd name="T7" fmla="*/ 213 h 398"/>
                  <a:gd name="T8" fmla="*/ 268 w 237"/>
                  <a:gd name="T9" fmla="*/ 267 h 398"/>
                  <a:gd name="T10" fmla="*/ 301 w 237"/>
                  <a:gd name="T11" fmla="*/ 319 h 398"/>
                  <a:gd name="T12" fmla="*/ 101 w 237"/>
                  <a:gd name="T13" fmla="*/ 338 h 398"/>
                  <a:gd name="T14" fmla="*/ 108 w 237"/>
                  <a:gd name="T15" fmla="*/ 383 h 398"/>
                  <a:gd name="T16" fmla="*/ 79 w 237"/>
                  <a:gd name="T17" fmla="*/ 398 h 398"/>
                  <a:gd name="T18" fmla="*/ 56 w 237"/>
                  <a:gd name="T19" fmla="*/ 341 h 398"/>
                  <a:gd name="T20" fmla="*/ 42 w 237"/>
                  <a:gd name="T21" fmla="*/ 387 h 398"/>
                  <a:gd name="T22" fmla="*/ 16 w 237"/>
                  <a:gd name="T23" fmla="*/ 383 h 398"/>
                  <a:gd name="T24" fmla="*/ 10 w 237"/>
                  <a:gd name="T25" fmla="*/ 337 h 398"/>
                  <a:gd name="T26" fmla="*/ 1 w 237"/>
                  <a:gd name="T27" fmla="*/ 297 h 398"/>
                  <a:gd name="T28" fmla="*/ 0 w 237"/>
                  <a:gd name="T29" fmla="*/ 20 h 39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37"/>
                  <a:gd name="T46" fmla="*/ 0 h 398"/>
                  <a:gd name="T47" fmla="*/ 237 w 237"/>
                  <a:gd name="T48" fmla="*/ 398 h 39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37" h="398">
                    <a:moveTo>
                      <a:pt x="0" y="20"/>
                    </a:moveTo>
                    <a:lnTo>
                      <a:pt x="154" y="0"/>
                    </a:lnTo>
                    <a:lnTo>
                      <a:pt x="203" y="184"/>
                    </a:lnTo>
                    <a:lnTo>
                      <a:pt x="237" y="213"/>
                    </a:lnTo>
                    <a:lnTo>
                      <a:pt x="210" y="267"/>
                    </a:lnTo>
                    <a:lnTo>
                      <a:pt x="236" y="319"/>
                    </a:lnTo>
                    <a:lnTo>
                      <a:pt x="79" y="338"/>
                    </a:lnTo>
                    <a:lnTo>
                      <a:pt x="85" y="383"/>
                    </a:lnTo>
                    <a:lnTo>
                      <a:pt x="62" y="398"/>
                    </a:lnTo>
                    <a:lnTo>
                      <a:pt x="44" y="341"/>
                    </a:lnTo>
                    <a:lnTo>
                      <a:pt x="33" y="387"/>
                    </a:lnTo>
                    <a:lnTo>
                      <a:pt x="13" y="383"/>
                    </a:lnTo>
                    <a:lnTo>
                      <a:pt x="7" y="337"/>
                    </a:lnTo>
                    <a:lnTo>
                      <a:pt x="1" y="297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5" name="Freeform 50"/>
              <p:cNvSpPr>
                <a:spLocks/>
              </p:cNvSpPr>
              <p:nvPr/>
            </p:nvSpPr>
            <p:spPr bwMode="auto">
              <a:xfrm>
                <a:off x="3814" y="2497"/>
                <a:ext cx="356" cy="366"/>
              </a:xfrm>
              <a:custGeom>
                <a:avLst/>
                <a:gdLst>
                  <a:gd name="T0" fmla="*/ 0 w 328"/>
                  <a:gd name="T1" fmla="*/ 23 h 366"/>
                  <a:gd name="T2" fmla="*/ 4 w 328"/>
                  <a:gd name="T3" fmla="*/ 23 h 366"/>
                  <a:gd name="T4" fmla="*/ 102 w 328"/>
                  <a:gd name="T5" fmla="*/ 7 h 366"/>
                  <a:gd name="T6" fmla="*/ 190 w 328"/>
                  <a:gd name="T7" fmla="*/ 0 h 366"/>
                  <a:gd name="T8" fmla="*/ 177 w 328"/>
                  <a:gd name="T9" fmla="*/ 19 h 366"/>
                  <a:gd name="T10" fmla="*/ 204 w 328"/>
                  <a:gd name="T11" fmla="*/ 19 h 366"/>
                  <a:gd name="T12" fmla="*/ 354 w 328"/>
                  <a:gd name="T13" fmla="*/ 132 h 366"/>
                  <a:gd name="T14" fmla="*/ 411 w 328"/>
                  <a:gd name="T15" fmla="*/ 205 h 366"/>
                  <a:gd name="T16" fmla="*/ 419 w 328"/>
                  <a:gd name="T17" fmla="*/ 254 h 366"/>
                  <a:gd name="T18" fmla="*/ 400 w 328"/>
                  <a:gd name="T19" fmla="*/ 266 h 366"/>
                  <a:gd name="T20" fmla="*/ 411 w 328"/>
                  <a:gd name="T21" fmla="*/ 316 h 366"/>
                  <a:gd name="T22" fmla="*/ 370 w 328"/>
                  <a:gd name="T23" fmla="*/ 318 h 366"/>
                  <a:gd name="T24" fmla="*/ 370 w 328"/>
                  <a:gd name="T25" fmla="*/ 360 h 366"/>
                  <a:gd name="T26" fmla="*/ 335 w 328"/>
                  <a:gd name="T27" fmla="*/ 339 h 366"/>
                  <a:gd name="T28" fmla="*/ 120 w 328"/>
                  <a:gd name="T29" fmla="*/ 366 h 366"/>
                  <a:gd name="T30" fmla="*/ 72 w 328"/>
                  <a:gd name="T31" fmla="*/ 287 h 366"/>
                  <a:gd name="T32" fmla="*/ 106 w 328"/>
                  <a:gd name="T33" fmla="*/ 233 h 366"/>
                  <a:gd name="T34" fmla="*/ 60 w 328"/>
                  <a:gd name="T35" fmla="*/ 206 h 366"/>
                  <a:gd name="T36" fmla="*/ 0 w 328"/>
                  <a:gd name="T37" fmla="*/ 23 h 3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8"/>
                  <a:gd name="T58" fmla="*/ 0 h 366"/>
                  <a:gd name="T59" fmla="*/ 328 w 328"/>
                  <a:gd name="T60" fmla="*/ 366 h 36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8" h="366">
                    <a:moveTo>
                      <a:pt x="0" y="23"/>
                    </a:moveTo>
                    <a:lnTo>
                      <a:pt x="4" y="23"/>
                    </a:lnTo>
                    <a:lnTo>
                      <a:pt x="80" y="7"/>
                    </a:lnTo>
                    <a:lnTo>
                      <a:pt x="148" y="0"/>
                    </a:lnTo>
                    <a:lnTo>
                      <a:pt x="138" y="19"/>
                    </a:lnTo>
                    <a:lnTo>
                      <a:pt x="159" y="19"/>
                    </a:lnTo>
                    <a:lnTo>
                      <a:pt x="276" y="132"/>
                    </a:lnTo>
                    <a:lnTo>
                      <a:pt x="322" y="205"/>
                    </a:lnTo>
                    <a:lnTo>
                      <a:pt x="328" y="254"/>
                    </a:lnTo>
                    <a:lnTo>
                      <a:pt x="313" y="266"/>
                    </a:lnTo>
                    <a:lnTo>
                      <a:pt x="322" y="316"/>
                    </a:lnTo>
                    <a:lnTo>
                      <a:pt x="289" y="318"/>
                    </a:lnTo>
                    <a:lnTo>
                      <a:pt x="289" y="360"/>
                    </a:lnTo>
                    <a:lnTo>
                      <a:pt x="263" y="339"/>
                    </a:lnTo>
                    <a:lnTo>
                      <a:pt x="94" y="366"/>
                    </a:lnTo>
                    <a:lnTo>
                      <a:pt x="56" y="287"/>
                    </a:lnTo>
                    <a:lnTo>
                      <a:pt x="83" y="233"/>
                    </a:lnTo>
                    <a:lnTo>
                      <a:pt x="47" y="206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6" name="Freeform 51"/>
              <p:cNvSpPr>
                <a:spLocks/>
              </p:cNvSpPr>
              <p:nvPr/>
            </p:nvSpPr>
            <p:spPr bwMode="auto">
              <a:xfrm>
                <a:off x="3900" y="2273"/>
                <a:ext cx="559" cy="243"/>
              </a:xfrm>
              <a:custGeom>
                <a:avLst/>
                <a:gdLst>
                  <a:gd name="T0" fmla="*/ 23 w 516"/>
                  <a:gd name="T1" fmla="*/ 180 h 243"/>
                  <a:gd name="T2" fmla="*/ 0 w 516"/>
                  <a:gd name="T3" fmla="*/ 231 h 243"/>
                  <a:gd name="T4" fmla="*/ 86 w 516"/>
                  <a:gd name="T5" fmla="*/ 224 h 243"/>
                  <a:gd name="T6" fmla="*/ 118 w 516"/>
                  <a:gd name="T7" fmla="*/ 201 h 243"/>
                  <a:gd name="T8" fmla="*/ 234 w 516"/>
                  <a:gd name="T9" fmla="*/ 175 h 243"/>
                  <a:gd name="T10" fmla="*/ 265 w 516"/>
                  <a:gd name="T11" fmla="*/ 189 h 243"/>
                  <a:gd name="T12" fmla="*/ 341 w 516"/>
                  <a:gd name="T13" fmla="*/ 180 h 243"/>
                  <a:gd name="T14" fmla="*/ 341 w 516"/>
                  <a:gd name="T15" fmla="*/ 183 h 243"/>
                  <a:gd name="T16" fmla="*/ 456 w 516"/>
                  <a:gd name="T17" fmla="*/ 243 h 243"/>
                  <a:gd name="T18" fmla="*/ 522 w 516"/>
                  <a:gd name="T19" fmla="*/ 226 h 243"/>
                  <a:gd name="T20" fmla="*/ 561 w 516"/>
                  <a:gd name="T21" fmla="*/ 159 h 243"/>
                  <a:gd name="T22" fmla="*/ 625 w 516"/>
                  <a:gd name="T23" fmla="*/ 140 h 243"/>
                  <a:gd name="T24" fmla="*/ 656 w 516"/>
                  <a:gd name="T25" fmla="*/ 90 h 243"/>
                  <a:gd name="T26" fmla="*/ 654 w 516"/>
                  <a:gd name="T27" fmla="*/ 30 h 243"/>
                  <a:gd name="T28" fmla="*/ 647 w 516"/>
                  <a:gd name="T29" fmla="*/ 80 h 243"/>
                  <a:gd name="T30" fmla="*/ 610 w 516"/>
                  <a:gd name="T31" fmla="*/ 122 h 243"/>
                  <a:gd name="T32" fmla="*/ 596 w 516"/>
                  <a:gd name="T33" fmla="*/ 119 h 243"/>
                  <a:gd name="T34" fmla="*/ 548 w 516"/>
                  <a:gd name="T35" fmla="*/ 130 h 243"/>
                  <a:gd name="T36" fmla="*/ 548 w 516"/>
                  <a:gd name="T37" fmla="*/ 116 h 243"/>
                  <a:gd name="T38" fmla="*/ 596 w 516"/>
                  <a:gd name="T39" fmla="*/ 102 h 243"/>
                  <a:gd name="T40" fmla="*/ 551 w 516"/>
                  <a:gd name="T41" fmla="*/ 97 h 243"/>
                  <a:gd name="T42" fmla="*/ 602 w 516"/>
                  <a:gd name="T43" fmla="*/ 85 h 243"/>
                  <a:gd name="T44" fmla="*/ 622 w 516"/>
                  <a:gd name="T45" fmla="*/ 92 h 243"/>
                  <a:gd name="T46" fmla="*/ 632 w 516"/>
                  <a:gd name="T47" fmla="*/ 45 h 243"/>
                  <a:gd name="T48" fmla="*/ 620 w 516"/>
                  <a:gd name="T49" fmla="*/ 34 h 243"/>
                  <a:gd name="T50" fmla="*/ 560 w 516"/>
                  <a:gd name="T51" fmla="*/ 53 h 243"/>
                  <a:gd name="T52" fmla="*/ 561 w 516"/>
                  <a:gd name="T53" fmla="*/ 25 h 243"/>
                  <a:gd name="T54" fmla="*/ 586 w 516"/>
                  <a:gd name="T55" fmla="*/ 32 h 243"/>
                  <a:gd name="T56" fmla="*/ 620 w 516"/>
                  <a:gd name="T57" fmla="*/ 10 h 243"/>
                  <a:gd name="T58" fmla="*/ 601 w 516"/>
                  <a:gd name="T59" fmla="*/ 0 h 243"/>
                  <a:gd name="T60" fmla="*/ 404 w 516"/>
                  <a:gd name="T61" fmla="*/ 37 h 243"/>
                  <a:gd name="T62" fmla="*/ 165 w 516"/>
                  <a:gd name="T63" fmla="*/ 79 h 243"/>
                  <a:gd name="T64" fmla="*/ 55 w 516"/>
                  <a:gd name="T65" fmla="*/ 179 h 243"/>
                  <a:gd name="T66" fmla="*/ 23 w 516"/>
                  <a:gd name="T67" fmla="*/ 180 h 2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6"/>
                  <a:gd name="T103" fmla="*/ 0 h 243"/>
                  <a:gd name="T104" fmla="*/ 516 w 516"/>
                  <a:gd name="T105" fmla="*/ 243 h 2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6" h="243">
                    <a:moveTo>
                      <a:pt x="18" y="180"/>
                    </a:moveTo>
                    <a:lnTo>
                      <a:pt x="0" y="231"/>
                    </a:lnTo>
                    <a:lnTo>
                      <a:pt x="67" y="224"/>
                    </a:lnTo>
                    <a:lnTo>
                      <a:pt x="93" y="201"/>
                    </a:lnTo>
                    <a:lnTo>
                      <a:pt x="184" y="175"/>
                    </a:lnTo>
                    <a:lnTo>
                      <a:pt x="209" y="189"/>
                    </a:lnTo>
                    <a:lnTo>
                      <a:pt x="269" y="180"/>
                    </a:lnTo>
                    <a:lnTo>
                      <a:pt x="269" y="183"/>
                    </a:lnTo>
                    <a:lnTo>
                      <a:pt x="359" y="243"/>
                    </a:lnTo>
                    <a:lnTo>
                      <a:pt x="411" y="226"/>
                    </a:lnTo>
                    <a:lnTo>
                      <a:pt x="441" y="159"/>
                    </a:lnTo>
                    <a:lnTo>
                      <a:pt x="492" y="140"/>
                    </a:lnTo>
                    <a:lnTo>
                      <a:pt x="516" y="90"/>
                    </a:lnTo>
                    <a:lnTo>
                      <a:pt x="515" y="30"/>
                    </a:lnTo>
                    <a:lnTo>
                      <a:pt x="509" y="80"/>
                    </a:lnTo>
                    <a:lnTo>
                      <a:pt x="480" y="122"/>
                    </a:lnTo>
                    <a:lnTo>
                      <a:pt x="469" y="119"/>
                    </a:lnTo>
                    <a:lnTo>
                      <a:pt x="431" y="130"/>
                    </a:lnTo>
                    <a:lnTo>
                      <a:pt x="431" y="116"/>
                    </a:lnTo>
                    <a:lnTo>
                      <a:pt x="469" y="102"/>
                    </a:lnTo>
                    <a:lnTo>
                      <a:pt x="434" y="97"/>
                    </a:lnTo>
                    <a:lnTo>
                      <a:pt x="474" y="85"/>
                    </a:lnTo>
                    <a:lnTo>
                      <a:pt x="489" y="92"/>
                    </a:lnTo>
                    <a:lnTo>
                      <a:pt x="497" y="45"/>
                    </a:lnTo>
                    <a:lnTo>
                      <a:pt x="487" y="34"/>
                    </a:lnTo>
                    <a:lnTo>
                      <a:pt x="440" y="53"/>
                    </a:lnTo>
                    <a:lnTo>
                      <a:pt x="441" y="25"/>
                    </a:lnTo>
                    <a:lnTo>
                      <a:pt x="461" y="32"/>
                    </a:lnTo>
                    <a:lnTo>
                      <a:pt x="487" y="10"/>
                    </a:lnTo>
                    <a:lnTo>
                      <a:pt x="473" y="0"/>
                    </a:lnTo>
                    <a:lnTo>
                      <a:pt x="318" y="37"/>
                    </a:lnTo>
                    <a:lnTo>
                      <a:pt x="129" y="79"/>
                    </a:lnTo>
                    <a:lnTo>
                      <a:pt x="43" y="179"/>
                    </a:lnTo>
                    <a:lnTo>
                      <a:pt x="18" y="18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7" name="Freeform 52"/>
              <p:cNvSpPr>
                <a:spLocks/>
              </p:cNvSpPr>
              <p:nvPr/>
            </p:nvSpPr>
            <p:spPr bwMode="auto">
              <a:xfrm>
                <a:off x="4352" y="2017"/>
                <a:ext cx="78" cy="96"/>
              </a:xfrm>
              <a:custGeom>
                <a:avLst/>
                <a:gdLst>
                  <a:gd name="T0" fmla="*/ 0 w 72"/>
                  <a:gd name="T1" fmla="*/ 5 h 96"/>
                  <a:gd name="T2" fmla="*/ 18 w 72"/>
                  <a:gd name="T3" fmla="*/ 0 h 96"/>
                  <a:gd name="T4" fmla="*/ 61 w 72"/>
                  <a:gd name="T5" fmla="*/ 21 h 96"/>
                  <a:gd name="T6" fmla="*/ 61 w 72"/>
                  <a:gd name="T7" fmla="*/ 42 h 96"/>
                  <a:gd name="T8" fmla="*/ 90 w 72"/>
                  <a:gd name="T9" fmla="*/ 57 h 96"/>
                  <a:gd name="T10" fmla="*/ 91 w 72"/>
                  <a:gd name="T11" fmla="*/ 85 h 96"/>
                  <a:gd name="T12" fmla="*/ 44 w 72"/>
                  <a:gd name="T13" fmla="*/ 96 h 96"/>
                  <a:gd name="T14" fmla="*/ 0 w 72"/>
                  <a:gd name="T15" fmla="*/ 5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"/>
                  <a:gd name="T25" fmla="*/ 0 h 96"/>
                  <a:gd name="T26" fmla="*/ 72 w 72"/>
                  <a:gd name="T27" fmla="*/ 96 h 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" h="96">
                    <a:moveTo>
                      <a:pt x="0" y="5"/>
                    </a:moveTo>
                    <a:lnTo>
                      <a:pt x="15" y="0"/>
                    </a:lnTo>
                    <a:lnTo>
                      <a:pt x="48" y="21"/>
                    </a:lnTo>
                    <a:lnTo>
                      <a:pt x="48" y="42"/>
                    </a:lnTo>
                    <a:lnTo>
                      <a:pt x="71" y="57"/>
                    </a:lnTo>
                    <a:lnTo>
                      <a:pt x="72" y="85"/>
                    </a:lnTo>
                    <a:lnTo>
                      <a:pt x="35" y="9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8" name="Freeform 53"/>
              <p:cNvSpPr>
                <a:spLocks/>
              </p:cNvSpPr>
              <p:nvPr/>
            </p:nvSpPr>
            <p:spPr bwMode="auto">
              <a:xfrm>
                <a:off x="4050" y="1551"/>
                <a:ext cx="416" cy="336"/>
              </a:xfrm>
              <a:custGeom>
                <a:avLst/>
                <a:gdLst>
                  <a:gd name="T0" fmla="*/ 37 w 384"/>
                  <a:gd name="T1" fmla="*/ 226 h 336"/>
                  <a:gd name="T2" fmla="*/ 85 w 384"/>
                  <a:gd name="T3" fmla="*/ 206 h 336"/>
                  <a:gd name="T4" fmla="*/ 146 w 384"/>
                  <a:gd name="T5" fmla="*/ 201 h 336"/>
                  <a:gd name="T6" fmla="*/ 163 w 384"/>
                  <a:gd name="T7" fmla="*/ 183 h 336"/>
                  <a:gd name="T8" fmla="*/ 183 w 384"/>
                  <a:gd name="T9" fmla="*/ 181 h 336"/>
                  <a:gd name="T10" fmla="*/ 196 w 384"/>
                  <a:gd name="T11" fmla="*/ 162 h 336"/>
                  <a:gd name="T12" fmla="*/ 217 w 384"/>
                  <a:gd name="T13" fmla="*/ 155 h 336"/>
                  <a:gd name="T14" fmla="*/ 208 w 384"/>
                  <a:gd name="T15" fmla="*/ 120 h 336"/>
                  <a:gd name="T16" fmla="*/ 195 w 384"/>
                  <a:gd name="T17" fmla="*/ 111 h 336"/>
                  <a:gd name="T18" fmla="*/ 222 w 384"/>
                  <a:gd name="T19" fmla="*/ 82 h 336"/>
                  <a:gd name="T20" fmla="*/ 238 w 384"/>
                  <a:gd name="T21" fmla="*/ 82 h 336"/>
                  <a:gd name="T22" fmla="*/ 295 w 384"/>
                  <a:gd name="T23" fmla="*/ 22 h 336"/>
                  <a:gd name="T24" fmla="*/ 382 w 384"/>
                  <a:gd name="T25" fmla="*/ 0 h 336"/>
                  <a:gd name="T26" fmla="*/ 392 w 384"/>
                  <a:gd name="T27" fmla="*/ 56 h 336"/>
                  <a:gd name="T28" fmla="*/ 397 w 384"/>
                  <a:gd name="T29" fmla="*/ 54 h 336"/>
                  <a:gd name="T30" fmla="*/ 417 w 384"/>
                  <a:gd name="T31" fmla="*/ 74 h 336"/>
                  <a:gd name="T32" fmla="*/ 418 w 384"/>
                  <a:gd name="T33" fmla="*/ 132 h 336"/>
                  <a:gd name="T34" fmla="*/ 445 w 384"/>
                  <a:gd name="T35" fmla="*/ 179 h 336"/>
                  <a:gd name="T36" fmla="*/ 455 w 384"/>
                  <a:gd name="T37" fmla="*/ 240 h 336"/>
                  <a:gd name="T38" fmla="*/ 457 w 384"/>
                  <a:gd name="T39" fmla="*/ 293 h 336"/>
                  <a:gd name="T40" fmla="*/ 489 w 384"/>
                  <a:gd name="T41" fmla="*/ 310 h 336"/>
                  <a:gd name="T42" fmla="*/ 466 w 384"/>
                  <a:gd name="T43" fmla="*/ 336 h 336"/>
                  <a:gd name="T44" fmla="*/ 410 w 384"/>
                  <a:gd name="T45" fmla="*/ 306 h 336"/>
                  <a:gd name="T46" fmla="*/ 380 w 384"/>
                  <a:gd name="T47" fmla="*/ 308 h 336"/>
                  <a:gd name="T48" fmla="*/ 351 w 384"/>
                  <a:gd name="T49" fmla="*/ 301 h 336"/>
                  <a:gd name="T50" fmla="*/ 352 w 384"/>
                  <a:gd name="T51" fmla="*/ 283 h 336"/>
                  <a:gd name="T52" fmla="*/ 334 w 384"/>
                  <a:gd name="T53" fmla="*/ 277 h 336"/>
                  <a:gd name="T54" fmla="*/ 14 w 384"/>
                  <a:gd name="T55" fmla="*/ 329 h 336"/>
                  <a:gd name="T56" fmla="*/ 0 w 384"/>
                  <a:gd name="T57" fmla="*/ 314 h 336"/>
                  <a:gd name="T58" fmla="*/ 48 w 384"/>
                  <a:gd name="T59" fmla="*/ 254 h 336"/>
                  <a:gd name="T60" fmla="*/ 37 w 384"/>
                  <a:gd name="T61" fmla="*/ 226 h 3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84"/>
                  <a:gd name="T94" fmla="*/ 0 h 336"/>
                  <a:gd name="T95" fmla="*/ 384 w 384"/>
                  <a:gd name="T96" fmla="*/ 336 h 3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84" h="336">
                    <a:moveTo>
                      <a:pt x="29" y="226"/>
                    </a:moveTo>
                    <a:lnTo>
                      <a:pt x="66" y="206"/>
                    </a:lnTo>
                    <a:lnTo>
                      <a:pt x="115" y="201"/>
                    </a:lnTo>
                    <a:lnTo>
                      <a:pt x="127" y="183"/>
                    </a:lnTo>
                    <a:lnTo>
                      <a:pt x="144" y="181"/>
                    </a:lnTo>
                    <a:lnTo>
                      <a:pt x="154" y="162"/>
                    </a:lnTo>
                    <a:lnTo>
                      <a:pt x="171" y="155"/>
                    </a:lnTo>
                    <a:lnTo>
                      <a:pt x="163" y="120"/>
                    </a:lnTo>
                    <a:lnTo>
                      <a:pt x="153" y="111"/>
                    </a:lnTo>
                    <a:lnTo>
                      <a:pt x="174" y="82"/>
                    </a:lnTo>
                    <a:lnTo>
                      <a:pt x="187" y="82"/>
                    </a:lnTo>
                    <a:lnTo>
                      <a:pt x="232" y="22"/>
                    </a:lnTo>
                    <a:lnTo>
                      <a:pt x="301" y="0"/>
                    </a:lnTo>
                    <a:lnTo>
                      <a:pt x="308" y="56"/>
                    </a:lnTo>
                    <a:lnTo>
                      <a:pt x="312" y="54"/>
                    </a:lnTo>
                    <a:lnTo>
                      <a:pt x="328" y="74"/>
                    </a:lnTo>
                    <a:lnTo>
                      <a:pt x="329" y="132"/>
                    </a:lnTo>
                    <a:lnTo>
                      <a:pt x="350" y="179"/>
                    </a:lnTo>
                    <a:lnTo>
                      <a:pt x="358" y="240"/>
                    </a:lnTo>
                    <a:lnTo>
                      <a:pt x="360" y="293"/>
                    </a:lnTo>
                    <a:lnTo>
                      <a:pt x="384" y="310"/>
                    </a:lnTo>
                    <a:lnTo>
                      <a:pt x="366" y="336"/>
                    </a:lnTo>
                    <a:lnTo>
                      <a:pt x="322" y="306"/>
                    </a:lnTo>
                    <a:lnTo>
                      <a:pt x="299" y="308"/>
                    </a:lnTo>
                    <a:lnTo>
                      <a:pt x="276" y="301"/>
                    </a:lnTo>
                    <a:lnTo>
                      <a:pt x="277" y="283"/>
                    </a:lnTo>
                    <a:lnTo>
                      <a:pt x="262" y="277"/>
                    </a:lnTo>
                    <a:lnTo>
                      <a:pt x="11" y="329"/>
                    </a:lnTo>
                    <a:lnTo>
                      <a:pt x="0" y="314"/>
                    </a:lnTo>
                    <a:lnTo>
                      <a:pt x="38" y="254"/>
                    </a:lnTo>
                    <a:lnTo>
                      <a:pt x="29" y="2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9" name="Freeform 54"/>
              <p:cNvSpPr>
                <a:spLocks/>
              </p:cNvSpPr>
              <p:nvPr/>
            </p:nvSpPr>
            <p:spPr bwMode="auto">
              <a:xfrm>
                <a:off x="4456" y="1833"/>
                <a:ext cx="121" cy="72"/>
              </a:xfrm>
              <a:custGeom>
                <a:avLst/>
                <a:gdLst>
                  <a:gd name="T0" fmla="*/ 0 w 112"/>
                  <a:gd name="T1" fmla="*/ 53 h 72"/>
                  <a:gd name="T2" fmla="*/ 58 w 112"/>
                  <a:gd name="T3" fmla="*/ 30 h 72"/>
                  <a:gd name="T4" fmla="*/ 115 w 112"/>
                  <a:gd name="T5" fmla="*/ 0 h 72"/>
                  <a:gd name="T6" fmla="*/ 125 w 112"/>
                  <a:gd name="T7" fmla="*/ 1 h 72"/>
                  <a:gd name="T8" fmla="*/ 142 w 112"/>
                  <a:gd name="T9" fmla="*/ 3 h 72"/>
                  <a:gd name="T10" fmla="*/ 85 w 112"/>
                  <a:gd name="T11" fmla="*/ 40 h 72"/>
                  <a:gd name="T12" fmla="*/ 16 w 112"/>
                  <a:gd name="T13" fmla="*/ 72 h 72"/>
                  <a:gd name="T14" fmla="*/ 0 w 112"/>
                  <a:gd name="T15" fmla="*/ 53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2"/>
                  <a:gd name="T25" fmla="*/ 0 h 72"/>
                  <a:gd name="T26" fmla="*/ 112 w 112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2" h="72">
                    <a:moveTo>
                      <a:pt x="0" y="53"/>
                    </a:moveTo>
                    <a:lnTo>
                      <a:pt x="46" y="30"/>
                    </a:lnTo>
                    <a:lnTo>
                      <a:pt x="91" y="0"/>
                    </a:lnTo>
                    <a:lnTo>
                      <a:pt x="99" y="1"/>
                    </a:lnTo>
                    <a:lnTo>
                      <a:pt x="112" y="3"/>
                    </a:lnTo>
                    <a:lnTo>
                      <a:pt x="68" y="40"/>
                    </a:lnTo>
                    <a:lnTo>
                      <a:pt x="13" y="72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0" name="Freeform 55"/>
              <p:cNvSpPr>
                <a:spLocks/>
              </p:cNvSpPr>
              <p:nvPr/>
            </p:nvSpPr>
            <p:spPr bwMode="auto">
              <a:xfrm>
                <a:off x="4397" y="2147"/>
                <a:ext cx="34" cy="57"/>
              </a:xfrm>
              <a:custGeom>
                <a:avLst/>
                <a:gdLst>
                  <a:gd name="T0" fmla="*/ 0 w 31"/>
                  <a:gd name="T1" fmla="*/ 5 h 57"/>
                  <a:gd name="T2" fmla="*/ 41 w 31"/>
                  <a:gd name="T3" fmla="*/ 0 h 57"/>
                  <a:gd name="T4" fmla="*/ 18 w 31"/>
                  <a:gd name="T5" fmla="*/ 57 h 57"/>
                  <a:gd name="T6" fmla="*/ 2 w 31"/>
                  <a:gd name="T7" fmla="*/ 55 h 57"/>
                  <a:gd name="T8" fmla="*/ 0 w 31"/>
                  <a:gd name="T9" fmla="*/ 5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57"/>
                  <a:gd name="T17" fmla="*/ 31 w 3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57">
                    <a:moveTo>
                      <a:pt x="0" y="5"/>
                    </a:moveTo>
                    <a:lnTo>
                      <a:pt x="31" y="0"/>
                    </a:lnTo>
                    <a:lnTo>
                      <a:pt x="14" y="57"/>
                    </a:lnTo>
                    <a:lnTo>
                      <a:pt x="2" y="5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204" name="Oval 203"/>
            <p:cNvSpPr/>
            <p:nvPr/>
          </p:nvSpPr>
          <p:spPr>
            <a:xfrm>
              <a:off x="6355516" y="2630968"/>
              <a:ext cx="111695" cy="107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6623553" y="2584417"/>
              <a:ext cx="109728" cy="1097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6503949" y="2656863"/>
              <a:ext cx="109728" cy="1097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5499225" y="3687144"/>
              <a:ext cx="109728" cy="1097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922810" y="3137596"/>
              <a:ext cx="109728" cy="1097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545" name="TextBox 94"/>
            <p:cNvSpPr txBox="1">
              <a:spLocks noChangeArrowheads="1"/>
            </p:cNvSpPr>
            <p:nvPr/>
          </p:nvSpPr>
          <p:spPr bwMode="auto">
            <a:xfrm>
              <a:off x="4869058" y="3874140"/>
              <a:ext cx="1371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b="1" dirty="0" err="1">
                  <a:solidFill>
                    <a:srgbClr val="0070C0"/>
                  </a:solidFill>
                </a:rPr>
                <a:t>CareSpark</a:t>
              </a:r>
              <a:r>
                <a:rPr lang="en-US" sz="1200" b="1" dirty="0">
                  <a:solidFill>
                    <a:srgbClr val="0070C0"/>
                  </a:solidFill>
                </a:rPr>
                <a:t> (TN) </a:t>
              </a:r>
            </a:p>
          </p:txBody>
        </p:sp>
      </p:grp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540625" cy="1017588"/>
          </a:xfrm>
        </p:spPr>
        <p:txBody>
          <a:bodyPr/>
          <a:lstStyle/>
          <a:p>
            <a:r>
              <a:rPr lang="en-US" dirty="0" smtClean="0"/>
              <a:t>Direct Project </a:t>
            </a:r>
            <a:br>
              <a:rPr lang="en-US" dirty="0" smtClean="0"/>
            </a:br>
            <a:r>
              <a:rPr lang="en-US" dirty="0" smtClean="0"/>
              <a:t>Real-world Implementation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841750" y="6403975"/>
            <a:ext cx="298450" cy="153988"/>
          </a:xfrm>
          <a:noFill/>
          <a:ln>
            <a:miter lim="800000"/>
            <a:headEnd/>
            <a:tailEnd/>
          </a:ln>
        </p:spPr>
        <p:txBody>
          <a:bodyPr anchor="t"/>
          <a:lstStyle/>
          <a:p>
            <a:pPr algn="l"/>
            <a:r>
              <a:rPr lang="nl-NL" sz="800" smtClean="0">
                <a:solidFill>
                  <a:srgbClr val="404040"/>
                </a:solidFill>
                <a:latin typeface="Arial" charset="0"/>
                <a:ea typeface="ＭＳ Ｐゴシック" charset="-128"/>
              </a:rPr>
              <a:t>- </a:t>
            </a:r>
            <a:fld id="{2DE843EE-0326-49BE-8F6D-03D4387C616E}" type="slidenum">
              <a:rPr lang="nl-NL" sz="800" smtClean="0">
                <a:solidFill>
                  <a:srgbClr val="404040"/>
                </a:solidFill>
                <a:latin typeface="Arial" charset="0"/>
                <a:ea typeface="ＭＳ Ｐゴシック" charset="-128"/>
              </a:rPr>
              <a:pPr algn="l"/>
              <a:t>13</a:t>
            </a:fld>
            <a:r>
              <a:rPr lang="nl-NL" sz="800" smtClean="0">
                <a:solidFill>
                  <a:srgbClr val="404040"/>
                </a:solidFill>
                <a:latin typeface="Arial" charset="0"/>
                <a:ea typeface="ＭＳ Ｐゴシック" charset="-128"/>
              </a:rPr>
              <a:t> -</a:t>
            </a:r>
          </a:p>
        </p:txBody>
      </p:sp>
      <p:sp>
        <p:nvSpPr>
          <p:cNvPr id="21509" name="Rectangle 1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-177800" y="1635125"/>
            <a:ext cx="321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>
              <a:lnSpc>
                <a:spcPct val="106000"/>
              </a:lnSpc>
              <a:buClr>
                <a:schemeClr val="tx1"/>
              </a:buClr>
              <a:buFont typeface="Wingdings 2" charset="2"/>
              <a:buChar char="¡"/>
            </a:pPr>
            <a:endParaRPr lang="en-GB" sz="1400"/>
          </a:p>
        </p:txBody>
      </p:sp>
      <p:sp>
        <p:nvSpPr>
          <p:cNvPr id="21510" name="Rectangle 1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-177800" y="2257425"/>
            <a:ext cx="263207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>
              <a:lnSpc>
                <a:spcPct val="106000"/>
              </a:lnSpc>
              <a:buClr>
                <a:schemeClr val="tx1"/>
              </a:buClr>
              <a:buFont typeface="Wingdings 2" charset="2"/>
              <a:buChar char="¡"/>
            </a:pPr>
            <a:endParaRPr lang="en-GB" sz="1400"/>
          </a:p>
        </p:txBody>
      </p:sp>
      <p:sp>
        <p:nvSpPr>
          <p:cNvPr id="21511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-177800" y="4586288"/>
            <a:ext cx="3200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>
              <a:lnSpc>
                <a:spcPct val="106000"/>
              </a:lnSpc>
              <a:buClr>
                <a:schemeClr val="tx1"/>
              </a:buClr>
              <a:buFont typeface="Wingdings 2" charset="2"/>
              <a:buChar char="¡"/>
            </a:pPr>
            <a:endParaRPr lang="en-GB" sz="1400"/>
          </a:p>
        </p:txBody>
      </p:sp>
      <p:sp>
        <p:nvSpPr>
          <p:cNvPr id="21512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-223838" y="1612900"/>
            <a:ext cx="242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>
              <a:lnSpc>
                <a:spcPct val="106000"/>
              </a:lnSpc>
              <a:buClr>
                <a:schemeClr val="tx1"/>
              </a:buClr>
            </a:pPr>
            <a:endParaRPr lang="en-GB" sz="1400"/>
          </a:p>
        </p:txBody>
      </p:sp>
      <p:sp>
        <p:nvSpPr>
          <p:cNvPr id="21513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-223838" y="2222500"/>
            <a:ext cx="242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>
              <a:lnSpc>
                <a:spcPct val="106000"/>
              </a:lnSpc>
              <a:buClr>
                <a:schemeClr val="tx1"/>
              </a:buClr>
            </a:pPr>
            <a:endParaRPr lang="en-GB" sz="1400"/>
          </a:p>
        </p:txBody>
      </p:sp>
      <p:sp>
        <p:nvSpPr>
          <p:cNvPr id="21514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-223838" y="4584700"/>
            <a:ext cx="242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>
              <a:lnSpc>
                <a:spcPct val="106000"/>
              </a:lnSpc>
              <a:buClr>
                <a:schemeClr val="tx1"/>
              </a:buClr>
            </a:pPr>
            <a:endParaRPr lang="en-GB" sz="1400"/>
          </a:p>
        </p:txBody>
      </p:sp>
      <p:sp>
        <p:nvSpPr>
          <p:cNvPr id="21515" name="TextBox 93"/>
          <p:cNvSpPr txBox="1">
            <a:spLocks noChangeArrowheads="1"/>
          </p:cNvSpPr>
          <p:nvPr/>
        </p:nvSpPr>
        <p:spPr bwMode="auto">
          <a:xfrm>
            <a:off x="519135" y="2760949"/>
            <a:ext cx="18437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Redwood </a:t>
            </a:r>
            <a:r>
              <a:rPr lang="en-US" sz="1200" b="1" dirty="0" smtClean="0">
                <a:solidFill>
                  <a:srgbClr val="0070C0"/>
                </a:solidFill>
              </a:rPr>
              <a:t>MedNet </a:t>
            </a:r>
            <a:r>
              <a:rPr lang="en-US" sz="1200" b="1" dirty="0">
                <a:solidFill>
                  <a:srgbClr val="0070C0"/>
                </a:solidFill>
              </a:rPr>
              <a:t>(CA)</a:t>
            </a:r>
          </a:p>
        </p:txBody>
      </p:sp>
      <p:sp>
        <p:nvSpPr>
          <p:cNvPr id="21516" name="TextBox 97"/>
          <p:cNvSpPr txBox="1">
            <a:spLocks noChangeArrowheads="1"/>
          </p:cNvSpPr>
          <p:nvPr/>
        </p:nvSpPr>
        <p:spPr bwMode="auto">
          <a:xfrm>
            <a:off x="6345771" y="2175919"/>
            <a:ext cx="126501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70C0"/>
                </a:solidFill>
              </a:rPr>
              <a:t>MedAllies</a:t>
            </a:r>
            <a:r>
              <a:rPr lang="en-US" sz="1200" b="1" dirty="0">
                <a:solidFill>
                  <a:srgbClr val="0070C0"/>
                </a:solidFill>
              </a:rPr>
              <a:t> (NY)</a:t>
            </a:r>
          </a:p>
        </p:txBody>
      </p:sp>
      <p:sp>
        <p:nvSpPr>
          <p:cNvPr id="21517" name="TextBox 98"/>
          <p:cNvSpPr txBox="1">
            <a:spLocks noChangeArrowheads="1"/>
          </p:cNvSpPr>
          <p:nvPr/>
        </p:nvSpPr>
        <p:spPr bwMode="auto">
          <a:xfrm>
            <a:off x="7491517" y="1828290"/>
            <a:ext cx="16270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Rhode Island Quality Institute (RI)</a:t>
            </a:r>
          </a:p>
        </p:txBody>
      </p:sp>
      <p:sp>
        <p:nvSpPr>
          <p:cNvPr id="21518" name="TextBox 99"/>
          <p:cNvSpPr txBox="1">
            <a:spLocks noChangeArrowheads="1"/>
          </p:cNvSpPr>
          <p:nvPr/>
        </p:nvSpPr>
        <p:spPr bwMode="auto">
          <a:xfrm>
            <a:off x="7423789" y="2772826"/>
            <a:ext cx="1715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Medical Professional Services (CT)</a:t>
            </a:r>
          </a:p>
        </p:txBody>
      </p:sp>
      <p:sp>
        <p:nvSpPr>
          <p:cNvPr id="91" name="Content Placeholder 2"/>
          <p:cNvSpPr txBox="1">
            <a:spLocks/>
          </p:cNvSpPr>
          <p:nvPr/>
        </p:nvSpPr>
        <p:spPr bwMode="auto">
          <a:xfrm>
            <a:off x="228600" y="4889500"/>
            <a:ext cx="4537364" cy="1663700"/>
          </a:xfrm>
          <a:prstGeom prst="roundRect">
            <a:avLst>
              <a:gd name="adj" fmla="val 8111"/>
            </a:avLst>
          </a:prstGeom>
          <a:solidFill>
            <a:srgbClr val="6F726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ＭＳ Ｐゴシック" charset="-128"/>
              </a:rPr>
              <a:t>Direct Project is architected for rapid adoption by: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ＭＳ Ｐゴシック" charset="-128"/>
              </a:rPr>
              <a:t>Thousands of hospitals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ＭＳ Ｐゴシック" charset="-128"/>
              </a:rPr>
              <a:t>Hundreds of thousands of p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ＭＳ Ｐゴシック" charset="-128"/>
              </a:rPr>
              <a:t>hysicians</a:t>
            </a:r>
            <a:endParaRPr lang="en-US" sz="1400" dirty="0">
              <a:solidFill>
                <a:schemeClr val="bg1"/>
              </a:solidFill>
              <a:latin typeface="+mn-lt"/>
              <a:cs typeface="ＭＳ Ｐゴシック" charset="-128"/>
            </a:endParaRP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ＭＳ Ｐゴシック" charset="-128"/>
              </a:rPr>
              <a:t>Millions of providers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ＭＳ Ｐゴシック" charset="-128"/>
              </a:rPr>
              <a:t>Tens (or hundreds?) of millions of patients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ＭＳ Ｐゴシック" charset="-128"/>
              </a:rPr>
              <a:t>Many other stakeholders in healthcare</a:t>
            </a:r>
          </a:p>
        </p:txBody>
      </p:sp>
      <p:sp>
        <p:nvSpPr>
          <p:cNvPr id="21520" name="Rectangle 92"/>
          <p:cNvSpPr>
            <a:spLocks noChangeArrowheads="1"/>
          </p:cNvSpPr>
          <p:nvPr/>
        </p:nvSpPr>
        <p:spPr bwMode="auto">
          <a:xfrm>
            <a:off x="304801" y="1143000"/>
            <a:ext cx="855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Direct Project will be demonstrated in real-world pilots across the country</a:t>
            </a:r>
          </a:p>
        </p:txBody>
      </p:sp>
      <p:sp>
        <p:nvSpPr>
          <p:cNvPr id="92" name="Oval 91"/>
          <p:cNvSpPr/>
          <p:nvPr/>
        </p:nvSpPr>
        <p:spPr bwMode="auto">
          <a:xfrm>
            <a:off x="4870349" y="2306048"/>
            <a:ext cx="127466" cy="123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24" name="TextBox 94"/>
          <p:cNvSpPr txBox="1">
            <a:spLocks noChangeArrowheads="1"/>
          </p:cNvSpPr>
          <p:nvPr/>
        </p:nvSpPr>
        <p:spPr bwMode="auto">
          <a:xfrm>
            <a:off x="3894138" y="2030413"/>
            <a:ext cx="1593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VisionShare (MN)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4509269" y="3948502"/>
            <a:ext cx="127466" cy="123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28" name="TextBox 94"/>
          <p:cNvSpPr txBox="1">
            <a:spLocks noChangeArrowheads="1"/>
          </p:cNvSpPr>
          <p:nvPr/>
        </p:nvSpPr>
        <p:spPr bwMode="auto">
          <a:xfrm>
            <a:off x="3368675" y="3698875"/>
            <a:ext cx="1593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VisionShare (OK)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7704377" y="2609231"/>
            <a:ext cx="275456" cy="233888"/>
          </a:xfrm>
          <a:prstGeom prst="line">
            <a:avLst/>
          </a:prstGeom>
          <a:ln w="12700"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V="1">
            <a:off x="7874608" y="2255110"/>
            <a:ext cx="312130" cy="143395"/>
          </a:xfrm>
          <a:prstGeom prst="line">
            <a:avLst/>
          </a:prstGeom>
          <a:ln w="12700"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002953" y="2406346"/>
            <a:ext cx="362003" cy="85159"/>
          </a:xfrm>
          <a:prstGeom prst="line">
            <a:avLst/>
          </a:prstGeom>
          <a:ln w="12700"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41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Four Steps to Direct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0038" y="1104900"/>
            <a:ext cx="8494712" cy="482758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sz="1600" smtClean="0">
              <a:solidFill>
                <a:schemeClr val="tx1"/>
              </a:solidFill>
            </a:endParaRPr>
          </a:p>
          <a:p>
            <a:endParaRPr lang="en-US" sz="1600" smtClean="0"/>
          </a:p>
        </p:txBody>
      </p:sp>
      <p:sp>
        <p:nvSpPr>
          <p:cNvPr id="30" name="Rectangle 29"/>
          <p:cNvSpPr/>
          <p:nvPr/>
        </p:nvSpPr>
        <p:spPr>
          <a:xfrm rot="1492389">
            <a:off x="2538531" y="1969215"/>
            <a:ext cx="517208" cy="2371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dist="38100" dir="18900000" sx="104000" sy="104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Reference  Implementation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72400" y="2020645"/>
            <a:ext cx="517208" cy="231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dist="38100" dir="18900000" sx="104000" sy="104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Pilot Demonstrations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22303" y="2040489"/>
            <a:ext cx="517208" cy="2298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dist="38100" dir="18900000" sx="104000" sy="104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Vendor Adoption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60021" y="2040490"/>
            <a:ext cx="517208" cy="229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dist="38100" dir="18900000" sx="104000" sy="104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Policy Guidance </a:t>
            </a:r>
          </a:p>
        </p:txBody>
      </p:sp>
      <p:sp>
        <p:nvSpPr>
          <p:cNvPr id="34" name="Oval 33"/>
          <p:cNvSpPr/>
          <p:nvPr/>
        </p:nvSpPr>
        <p:spPr>
          <a:xfrm>
            <a:off x="2736850" y="1814513"/>
            <a:ext cx="415925" cy="384175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3883025" y="1828800"/>
            <a:ext cx="417513" cy="384175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5030788" y="1828800"/>
            <a:ext cx="417512" cy="384175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6184900" y="1828800"/>
            <a:ext cx="417513" cy="384175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9" name="Content Placeholder 9"/>
          <p:cNvSpPr txBox="1">
            <a:spLocks/>
          </p:cNvSpPr>
          <p:nvPr/>
        </p:nvSpPr>
        <p:spPr bwMode="auto">
          <a:xfrm>
            <a:off x="468313" y="4525301"/>
            <a:ext cx="849471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BD1931"/>
              </a:buClr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0070C0"/>
                </a:solidFill>
                <a:latin typeface="+mn-lt"/>
                <a:cs typeface="ＭＳ Ｐゴシック" charset="-128"/>
              </a:rPr>
              <a:t>Reference Implementation:  </a:t>
            </a:r>
            <a:r>
              <a:rPr lang="en-US" sz="1600" dirty="0">
                <a:latin typeface="+mn-lt"/>
                <a:cs typeface="ＭＳ Ｐゴシック" charset="-128"/>
              </a:rPr>
              <a:t>Solid, simple set of code and strong documentation.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D1931"/>
              </a:buClr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0070C0"/>
                </a:solidFill>
                <a:latin typeface="+mn-lt"/>
                <a:cs typeface="ＭＳ Ｐゴシック" charset="-128"/>
              </a:rPr>
              <a:t>Pilot Demonstrations:  </a:t>
            </a:r>
            <a:r>
              <a:rPr lang="en-US" sz="1600" dirty="0">
                <a:latin typeface="+mn-lt"/>
                <a:cs typeface="ＭＳ Ｐゴシック" charset="-128"/>
              </a:rPr>
              <a:t>Successful incorporation of reference </a:t>
            </a:r>
            <a:r>
              <a:rPr lang="en-US" sz="1600" dirty="0" smtClean="0">
                <a:latin typeface="+mn-lt"/>
                <a:cs typeface="ＭＳ Ｐゴシック" charset="-128"/>
              </a:rPr>
              <a:t>implementation in select regions to learn from pilot experience for broader standards adoption.</a:t>
            </a:r>
            <a:endParaRPr lang="en-US" sz="1600" dirty="0">
              <a:latin typeface="+mn-lt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BD1931"/>
              </a:buClr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0070C0"/>
                </a:solidFill>
                <a:latin typeface="+mn-lt"/>
                <a:cs typeface="ＭＳ Ｐゴシック" charset="-128"/>
              </a:rPr>
              <a:t>Vendor Adoption:  </a:t>
            </a:r>
            <a:r>
              <a:rPr lang="en-US" sz="1600" dirty="0">
                <a:latin typeface="+mn-lt"/>
                <a:cs typeface="ＭＳ Ｐゴシック" charset="-128"/>
              </a:rPr>
              <a:t>Base interfaces available for purchase and code and software installed in all HIT exchange products.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D1931"/>
              </a:buClr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0070C0"/>
                </a:solidFill>
                <a:latin typeface="+mn-lt"/>
                <a:cs typeface="ＭＳ Ｐゴシック" charset="-128"/>
              </a:rPr>
              <a:t>Policy Guidance:  </a:t>
            </a:r>
            <a:r>
              <a:rPr lang="en-US" sz="1600" dirty="0">
                <a:latin typeface="+mn-lt"/>
                <a:cs typeface="ＭＳ Ｐゴシック" charset="-128"/>
              </a:rPr>
              <a:t>Universal addressing is credible and security and privacy issues have established guidance.</a:t>
            </a:r>
          </a:p>
        </p:txBody>
      </p:sp>
      <p:sp>
        <p:nvSpPr>
          <p:cNvPr id="22541" name="TextBox 4"/>
          <p:cNvSpPr txBox="1">
            <a:spLocks noChangeArrowheads="1"/>
          </p:cNvSpPr>
          <p:nvPr/>
        </p:nvSpPr>
        <p:spPr bwMode="auto">
          <a:xfrm>
            <a:off x="314325" y="1298575"/>
            <a:ext cx="8367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Successful implementation and adoption of Direct relies on four dominoes.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Questions?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3404A2-0440-4A64-98DB-4C9BD23DBB17}" type="datetime1">
              <a:rPr lang="en-US" smtClean="0">
                <a:latin typeface="Arial" charset="0"/>
                <a:ea typeface="ＭＳ Ｐゴシック" charset="-128"/>
              </a:rPr>
              <a:pPr/>
              <a:t>12/1/2010</a:t>
            </a:fld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What is Direct?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371600"/>
            <a:ext cx="5076825" cy="4749800"/>
          </a:xfrm>
        </p:spPr>
        <p:txBody>
          <a:bodyPr/>
          <a:lstStyle/>
          <a:p>
            <a:pPr marL="0" indent="0">
              <a:lnSpc>
                <a:spcPct val="125000"/>
              </a:lnSpc>
              <a:buFontTx/>
              <a:buNone/>
            </a:pPr>
            <a:r>
              <a:rPr lang="en-US" sz="2600" dirty="0" smtClean="0"/>
              <a:t>A project to create the set of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246AA2"/>
                </a:solidFill>
              </a:rPr>
              <a:t>standards</a:t>
            </a:r>
            <a:r>
              <a:rPr lang="en-US" sz="2600" b="1" dirty="0" smtClean="0"/>
              <a:t> </a:t>
            </a:r>
            <a:r>
              <a:rPr lang="en-US" sz="2600" dirty="0" smtClean="0"/>
              <a:t>and </a:t>
            </a:r>
            <a:r>
              <a:rPr lang="en-US" sz="2600" b="1" dirty="0" smtClean="0">
                <a:solidFill>
                  <a:srgbClr val="246AA2"/>
                </a:solidFill>
              </a:rPr>
              <a:t>services</a:t>
            </a:r>
            <a:r>
              <a:rPr lang="en-US" sz="2600" dirty="0" smtClean="0"/>
              <a:t> that, with a </a:t>
            </a:r>
            <a:r>
              <a:rPr lang="en-US" sz="2600" b="1" dirty="0" smtClean="0">
                <a:solidFill>
                  <a:srgbClr val="246AA2"/>
                </a:solidFill>
              </a:rPr>
              <a:t>policy</a:t>
            </a:r>
            <a:r>
              <a:rPr lang="en-US" sz="2600" dirty="0" smtClean="0"/>
              <a:t> framework, enable simple, directed, routed, scalable transport over the Internet to be used for secure and meaningful exchange between known participants in support of </a:t>
            </a:r>
            <a:r>
              <a:rPr lang="en-US" sz="2600" b="1" dirty="0" smtClean="0">
                <a:solidFill>
                  <a:srgbClr val="246AA2"/>
                </a:solidFill>
              </a:rPr>
              <a:t>meaningful use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8CC52A-1420-4911-917B-6F2FC37A9481}" type="slidenum">
              <a:rPr lang="en-US" smtClean="0">
                <a:latin typeface="Arial" charset="0"/>
                <a:ea typeface="ＭＳ Ｐゴシック" charset="-128"/>
              </a:rPr>
              <a:pPr/>
              <a:t>2</a:t>
            </a:fld>
            <a:endParaRPr lang="en-US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10245" name="Picture 6" descr="Screen shot 2010-02-05 at 1.15.53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388" y="1658938"/>
            <a:ext cx="3186112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Why is there a need for Direct?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3502446"/>
            <a:ext cx="8494712" cy="2282825"/>
          </a:xfrm>
        </p:spPr>
        <p:txBody>
          <a:bodyPr/>
          <a:lstStyle/>
          <a:p>
            <a:pPr indent="-7938">
              <a:buFont typeface="Lucida Grande" charset="0"/>
              <a:buNone/>
              <a:defRPr/>
            </a:pPr>
            <a:r>
              <a:rPr lang="en-US" sz="1600" b="1" dirty="0" smtClean="0">
                <a:solidFill>
                  <a:srgbClr val="1686C1"/>
                </a:solidFill>
              </a:rPr>
              <a:t>Communication of health information among providers and patients still mainly relies on mail or fax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Slow, inconvenient, expensive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Health information and history is lost or hard to find in paper charts</a:t>
            </a:r>
            <a:endParaRPr lang="en-US" sz="1400" dirty="0" smtClean="0">
              <a:solidFill>
                <a:schemeClr val="tx1"/>
              </a:solidFill>
            </a:endParaRPr>
          </a:p>
          <a:p>
            <a:pPr indent="-7938">
              <a:buFont typeface="Lucida Grande" charset="0"/>
              <a:buNone/>
              <a:defRPr/>
            </a:pPr>
            <a:r>
              <a:rPr lang="en-US" sz="1600" b="1" dirty="0" smtClean="0">
                <a:solidFill>
                  <a:srgbClr val="1686C1"/>
                </a:solidFill>
              </a:rPr>
              <a:t>Current forms of electronic communication may not be secure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Encryption </a:t>
            </a:r>
            <a:r>
              <a:rPr lang="en-US" sz="1600" dirty="0">
                <a:solidFill>
                  <a:schemeClr val="tx1"/>
                </a:solidFill>
              </a:rPr>
              <a:t>features of off-the-shelf e-mail clients </a:t>
            </a:r>
            <a:r>
              <a:rPr lang="en-US" sz="1600" dirty="0" smtClean="0">
                <a:solidFill>
                  <a:schemeClr val="tx1"/>
                </a:solidFill>
              </a:rPr>
              <a:t>not often used </a:t>
            </a:r>
            <a:r>
              <a:rPr lang="en-US" sz="1600" dirty="0">
                <a:solidFill>
                  <a:schemeClr val="tx1"/>
                </a:solidFill>
              </a:rPr>
              <a:t>in healthcare communications today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Lucida Grande" charset="0"/>
              <a:buNone/>
              <a:defRPr/>
            </a:pPr>
            <a:r>
              <a:rPr lang="en-US" sz="1600" b="1" dirty="0" smtClean="0">
                <a:solidFill>
                  <a:srgbClr val="1686C1"/>
                </a:solidFill>
              </a:rPr>
              <a:t>	Physicians need to transport and share clinical content electronically in order to satisfy Stage 1 Meaningful Use requirements.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Need to meet physicians where they are now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Direct will be one of the communication methods in the Nationwide Health Information Network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93725" y="6519863"/>
            <a:ext cx="879475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-128"/>
              </a:rPr>
              <a:t>  </a:t>
            </a:r>
          </a:p>
          <a:p>
            <a:r>
              <a:rPr lang="en-US" dirty="0" smtClean="0">
                <a:latin typeface="Arial" charset="0"/>
                <a:ea typeface="ＭＳ Ｐゴシック" charset="-128"/>
              </a:rPr>
              <a:t>Sources: http://www.flickr.com/photos/dougww/922328173/ http://www.flickr.com/photos/greenlagirl/154148230/sizes/o/ http://www.flickr.com/photos/kenjonbro/3418425029/sizes/m/</a:t>
            </a:r>
          </a:p>
          <a:p>
            <a:endParaRPr lang="en-US" dirty="0" smtClean="0">
              <a:latin typeface="Arial" charset="0"/>
              <a:ea typeface="ＭＳ Ｐゴシック" charset="-128"/>
            </a:endParaRPr>
          </a:p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1126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3888" y="1490399"/>
            <a:ext cx="243205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1850" y="1490399"/>
            <a:ext cx="2620963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90399"/>
            <a:ext cx="245745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92113" y="1116013"/>
            <a:ext cx="8154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When current </a:t>
            </a:r>
            <a:r>
              <a:rPr lang="en-US" b="1" dirty="0"/>
              <a:t>methods of health information exchange are </a:t>
            </a:r>
            <a:r>
              <a:rPr lang="en-US" b="1" dirty="0" smtClean="0"/>
              <a:t>inadequate: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and other Information Exchange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C3349-5E33-4340-B640-B407D1F6B4CA}" type="datetime1">
              <a:rPr lang="en-US" smtClean="0"/>
              <a:pPr>
                <a:defRPr/>
              </a:pPr>
              <a:t>12/1/2010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93681" y="1341107"/>
            <a:ext cx="4926216" cy="4257675"/>
            <a:chOff x="95521" y="1300163"/>
            <a:chExt cx="4926216" cy="42576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8487" y="1300163"/>
              <a:ext cx="4257675" cy="425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95530" y="2080138"/>
              <a:ext cx="2088744" cy="649406"/>
            </a:xfrm>
            <a:prstGeom prst="roundRect">
              <a:avLst>
                <a:gd name="adj" fmla="val 9540"/>
              </a:avLst>
            </a:prstGeom>
            <a:solidFill>
              <a:srgbClr val="6F726B">
                <a:alpha val="83137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Nationwide Health Information Network</a:t>
              </a:r>
            </a:p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 Exchange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5521" y="4531068"/>
              <a:ext cx="1146151" cy="545897"/>
            </a:xfrm>
            <a:prstGeom prst="roundRect">
              <a:avLst>
                <a:gd name="adj" fmla="val 9540"/>
              </a:avLst>
            </a:prstGeom>
            <a:solidFill>
              <a:srgbClr val="6F726B">
                <a:alpha val="83137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Nearby HIE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40485" y="4572003"/>
              <a:ext cx="1317228" cy="504962"/>
            </a:xfrm>
            <a:prstGeom prst="roundRect">
              <a:avLst>
                <a:gd name="adj" fmla="val 9540"/>
              </a:avLst>
            </a:prstGeom>
            <a:solidFill>
              <a:srgbClr val="6F726B">
                <a:alpha val="83137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EMR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to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EMR (HIE)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30305" y="2686341"/>
              <a:ext cx="1391432" cy="451510"/>
            </a:xfrm>
            <a:prstGeom prst="roundRect">
              <a:avLst>
                <a:gd name="adj" fmla="val 9540"/>
              </a:avLst>
            </a:prstGeom>
            <a:solidFill>
              <a:srgbClr val="6F726B">
                <a:alpha val="83137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Direct Project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854" y="1300163"/>
            <a:ext cx="3825401" cy="5219700"/>
          </a:xfrm>
          <a:prstGeom prst="roundRect">
            <a:avLst>
              <a:gd name="adj" fmla="val 11727"/>
            </a:avLst>
          </a:prstGeom>
          <a:solidFill>
            <a:schemeClr val="bg2"/>
          </a:solidFill>
        </p:spPr>
        <p:txBody>
          <a:bodyPr/>
          <a:lstStyle/>
          <a:p>
            <a:endParaRPr lang="en-US" sz="1400" b="1" dirty="0" smtClean="0"/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The Direct Project </a:t>
            </a:r>
            <a:r>
              <a:rPr lang="en-US" sz="1400" b="1" dirty="0" smtClean="0">
                <a:solidFill>
                  <a:srgbClr val="0070C0"/>
                </a:solidFill>
              </a:rPr>
              <a:t>doesn’t</a:t>
            </a: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replace</a:t>
            </a: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 other ways information is exchanged  electronically today, but it might </a:t>
            </a:r>
            <a:r>
              <a:rPr lang="en-US" sz="1400" b="1" dirty="0" smtClean="0">
                <a:solidFill>
                  <a:srgbClr val="0070C0"/>
                </a:solidFill>
              </a:rPr>
              <a:t>augment</a:t>
            </a: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 them.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The Direct Project supports </a:t>
            </a:r>
            <a:r>
              <a:rPr lang="en-US" sz="1400" b="1" dirty="0" smtClean="0">
                <a:solidFill>
                  <a:srgbClr val="0070C0"/>
                </a:solidFill>
              </a:rPr>
              <a:t>simple use cases</a:t>
            </a: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 in order to speed adoption, but other methods of exchange might be suited for other scenarios.</a:t>
            </a: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cs typeface="ＭＳ Ｐゴシック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The Direct Project was designed to </a:t>
            </a:r>
            <a:r>
              <a:rPr lang="en-US" sz="1400" b="1" dirty="0" smtClean="0">
                <a:solidFill>
                  <a:srgbClr val="0070C0"/>
                </a:solidFill>
              </a:rPr>
              <a:t>coexist gracefully </a:t>
            </a: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with </a:t>
            </a:r>
            <a:r>
              <a:rPr lang="en-US" sz="1400" b="1" dirty="0" smtClean="0">
                <a:solidFill>
                  <a:srgbClr val="0070C0"/>
                </a:solidFill>
              </a:rPr>
              <a:t>existing protocols </a:t>
            </a: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for data exchange.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cs typeface="ＭＳ Ｐゴシック"/>
              </a:rPr>
              <a:t>The Direct Project seeks to replace slow, inconvenient, and expensive methods of exchange (like paper, fax, or carrier pigeon) and provide a future path to </a:t>
            </a:r>
            <a:r>
              <a:rPr lang="en-US" sz="1400" b="1" dirty="0" smtClean="0">
                <a:solidFill>
                  <a:srgbClr val="0070C0"/>
                </a:solidFill>
              </a:rPr>
              <a:t>advanced interoperability.</a:t>
            </a:r>
          </a:p>
          <a:p>
            <a:pPr>
              <a:buNone/>
            </a:pPr>
            <a:endParaRPr lang="en-US" sz="1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4844" y="5275616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 information exchange: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puzzle with many pieces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C:\Users\uhettiaratchy\AppData\Local\Microsoft\Windows\Temporary Internet Files\Content.IE5\MZXLADA2\MP900314371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522413"/>
            <a:ext cx="1076325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14" descr="C:\Users\uhettiaratchy\AppData\Local\Microsoft\Windows\Temporary Internet Files\Content.IE5\OE5M9IHD\MP900184994[1].jpg"/>
          <p:cNvPicPr>
            <a:picLocks noChangeAspect="1" noChangeArrowheads="1"/>
          </p:cNvPicPr>
          <p:nvPr/>
        </p:nvPicPr>
        <p:blipFill>
          <a:blip r:embed="rId4">
            <a:lum bright="10000"/>
          </a:blip>
          <a:srcRect/>
          <a:stretch>
            <a:fillRect/>
          </a:stretch>
        </p:blipFill>
        <p:spPr bwMode="auto">
          <a:xfrm>
            <a:off x="266700" y="1524000"/>
            <a:ext cx="14859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otched Right Arrow 7"/>
          <p:cNvSpPr/>
          <p:nvPr/>
        </p:nvSpPr>
        <p:spPr>
          <a:xfrm>
            <a:off x="1485900" y="1915956"/>
            <a:ext cx="6172200" cy="1219200"/>
          </a:xfrm>
          <a:prstGeom prst="notchedRightArrow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 </a:t>
            </a:r>
            <a:br>
              <a:rPr lang="en-US" dirty="0" smtClean="0"/>
            </a:br>
            <a:r>
              <a:rPr lang="en-US" dirty="0" smtClean="0"/>
              <a:t>Secure Internet-based </a:t>
            </a:r>
            <a:r>
              <a:rPr lang="en-US" smtClean="0"/>
              <a:t>Direct Communications</a:t>
            </a:r>
            <a:endParaRPr lang="en-US" dirty="0" smtClean="0"/>
          </a:p>
        </p:txBody>
      </p:sp>
      <p:sp>
        <p:nvSpPr>
          <p:cNvPr id="12294" name="Content Placeholder 12"/>
          <p:cNvSpPr>
            <a:spLocks noGrp="1"/>
          </p:cNvSpPr>
          <p:nvPr>
            <p:ph idx="1"/>
          </p:nvPr>
        </p:nvSpPr>
        <p:spPr>
          <a:xfrm>
            <a:off x="1600200" y="4038600"/>
            <a:ext cx="5943600" cy="1981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Simple.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Connects healthcare stakeholders through universal addressing using simple push of information.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Secure. </a:t>
            </a:r>
            <a:r>
              <a:rPr lang="en-US" sz="1600" dirty="0" smtClean="0">
                <a:solidFill>
                  <a:schemeClr val="tx2"/>
                </a:solidFill>
              </a:rPr>
              <a:t>Users can easily verify messages are complete and not tampered with in travel.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Scalable. </a:t>
            </a:r>
            <a:r>
              <a:rPr lang="en-US" sz="1600" dirty="0" smtClean="0">
                <a:solidFill>
                  <a:schemeClr val="tx2"/>
                </a:solidFill>
              </a:rPr>
              <a:t>Enables Internet scale with no need for central network authority.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Standards-based</a:t>
            </a:r>
            <a:r>
              <a:rPr lang="en-US" sz="1600" dirty="0" smtClean="0">
                <a:solidFill>
                  <a:srgbClr val="0070C0"/>
                </a:solidFill>
              </a:rPr>
              <a:t>. </a:t>
            </a:r>
            <a:r>
              <a:rPr lang="en-US" sz="1600" dirty="0" smtClean="0">
                <a:solidFill>
                  <a:schemeClr val="tx2"/>
                </a:solidFill>
              </a:rPr>
              <a:t>Built on common Internet standards for secure e-mail communication.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Lucida Grande" charset="0"/>
              <a:buNone/>
            </a:pPr>
            <a:endParaRPr lang="en-US" sz="1600" dirty="0" smtClean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0" y="1752600"/>
            <a:ext cx="4495800" cy="1676400"/>
          </a:xfrm>
          <a:prstGeom prst="roundRect">
            <a:avLst>
              <a:gd name="adj" fmla="val 9540"/>
            </a:avLst>
          </a:prstGeom>
          <a:solidFill>
            <a:srgbClr val="6F726B">
              <a:alpha val="8313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algn="ctr">
              <a:defRPr/>
            </a:pPr>
            <a:endParaRPr lang="en-US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algn="ctr">
              <a:defRPr/>
            </a:pPr>
            <a:endParaRPr lang="en-US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algn="ctr">
              <a:defRPr/>
            </a:pPr>
            <a:endParaRPr lang="en-US" sz="16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Direct Project </a:t>
            </a:r>
            <a:r>
              <a:rPr lang="en-US" sz="1600" b="1" dirty="0">
                <a:solidFill>
                  <a:schemeClr val="bg1"/>
                </a:solidFill>
              </a:rPr>
              <a:t>specifies a simple, secure, scalable, standards-based way for participants to send encrypted health information directly to known, trusted recipients over the Internet.</a:t>
            </a:r>
          </a:p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60338" y="3581400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b.wells@direct.aclinic.org 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072188" y="3578225"/>
            <a:ext cx="2819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 b="1" dirty="0"/>
              <a:t>h.elthie@direct.ahospital.org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 </a:t>
            </a:r>
            <a:br>
              <a:rPr lang="en-US" dirty="0" smtClean="0"/>
            </a:br>
            <a:r>
              <a:rPr lang="en-US" dirty="0" smtClean="0"/>
              <a:t>Facilitates Meaningful Use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902200" y="2165350"/>
            <a:ext cx="3944938" cy="4354513"/>
          </a:xfrm>
          <a:prstGeom prst="roundRect">
            <a:avLst>
              <a:gd name="adj" fmla="val 11727"/>
            </a:avLst>
          </a:prstGeom>
          <a:solidFill>
            <a:schemeClr val="bg2"/>
          </a:solidFill>
        </p:spPr>
        <p:txBody>
          <a:bodyPr/>
          <a:lstStyle/>
          <a:p>
            <a:endParaRPr lang="en-US" sz="1400" b="1" dirty="0" smtClean="0"/>
          </a:p>
          <a:p>
            <a:r>
              <a:rPr lang="en-US" sz="1400" b="1" dirty="0" smtClean="0">
                <a:solidFill>
                  <a:srgbClr val="0070C0"/>
                </a:solidFill>
              </a:rPr>
              <a:t>Patients</a:t>
            </a:r>
            <a:r>
              <a:rPr lang="en-US" sz="1200" b="1" dirty="0" smtClean="0"/>
              <a:t>: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Health information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Discharge instructions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Clinical summaries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Reminders</a:t>
            </a:r>
          </a:p>
          <a:p>
            <a:pPr lvl="1">
              <a:buFont typeface="Arial" charset="0"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Public</a:t>
            </a:r>
            <a:r>
              <a:rPr lang="en-US" sz="1200" b="1" dirty="0" smtClean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Health</a:t>
            </a:r>
            <a:r>
              <a:rPr lang="en-US" sz="1200" b="1" dirty="0" smtClean="0"/>
              <a:t>: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Immunization registries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</a:rPr>
              <a:t>Syndromic</a:t>
            </a:r>
            <a:r>
              <a:rPr lang="en-US" sz="1400" dirty="0" smtClean="0">
                <a:solidFill>
                  <a:srgbClr val="000000"/>
                </a:solidFill>
              </a:rPr>
              <a:t> surveillance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Laboratory Reporting</a:t>
            </a:r>
          </a:p>
          <a:p>
            <a:pPr lvl="1">
              <a:buFont typeface="Arial" charset="0"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Other Providers/Authorized Entities: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Clinical information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Labs – test results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Referrals – summary of care record</a:t>
            </a:r>
          </a:p>
          <a:p>
            <a:pPr lvl="1"/>
            <a:endParaRPr lang="en-US" sz="1400" dirty="0" smtClean="0">
              <a:solidFill>
                <a:srgbClr val="000000"/>
              </a:solidFill>
            </a:endParaRPr>
          </a:p>
          <a:p>
            <a:pPr lvl="1"/>
            <a:endParaRPr lang="en-US" sz="1400" dirty="0" smtClean="0">
              <a:solidFill>
                <a:srgbClr val="000000"/>
              </a:solidFill>
            </a:endParaRPr>
          </a:p>
          <a:p>
            <a:pPr lvl="1"/>
            <a:endParaRPr lang="en-US" sz="1400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BE3962-2F36-437F-8A73-0A2227565FB2}" type="datetime1">
              <a:rPr lang="en-US" smtClean="0">
                <a:latin typeface="Arial" charset="0"/>
                <a:ea typeface="ＭＳ Ｐゴシック" charset="-128"/>
              </a:rPr>
              <a:pPr/>
              <a:t>12/1/2010</a:t>
            </a:fld>
            <a:endParaRPr lang="en-US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16389" name="Picture 14" descr="C:\Users\uhettiaratchy\AppData\Local\Microsoft\Windows\Temporary Internet Files\Content.IE5\OE5M9IHD\MP900184994[1].jpg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/>
          <a:stretch>
            <a:fillRect/>
          </a:stretch>
        </p:blipFill>
        <p:spPr bwMode="auto">
          <a:xfrm>
            <a:off x="663575" y="2522538"/>
            <a:ext cx="1485900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73075" y="4605338"/>
            <a:ext cx="289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b.wells@direct.aclinic.org 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2209616" y="3429001"/>
            <a:ext cx="2510589" cy="798226"/>
          </a:xfrm>
          <a:prstGeom prst="notchedRightArrow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D I R E C T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401638" y="957263"/>
            <a:ext cx="8550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 dirty="0"/>
          </a:p>
          <a:p>
            <a:r>
              <a:rPr lang="en-US" b="1" dirty="0"/>
              <a:t>Direct Project facilitates the communication of many different kinds of content necessary to fulfill meaningful use requirements.</a:t>
            </a:r>
          </a:p>
        </p:txBody>
      </p:sp>
      <p:sp>
        <p:nvSpPr>
          <p:cNvPr id="17" name="Round Same Side Corner Rectangle 16"/>
          <p:cNvSpPr>
            <a:spLocks noChangeArrowheads="1"/>
          </p:cNvSpPr>
          <p:nvPr/>
        </p:nvSpPr>
        <p:spPr bwMode="auto">
          <a:xfrm>
            <a:off x="4902200" y="2105025"/>
            <a:ext cx="3944938" cy="382588"/>
          </a:xfrm>
          <a:custGeom>
            <a:avLst/>
            <a:gdLst>
              <a:gd name="T0" fmla="*/ 3944773 w 3944773"/>
              <a:gd name="T1" fmla="*/ 191711 h 383421"/>
              <a:gd name="T2" fmla="*/ 1972387 w 3944773"/>
              <a:gd name="T3" fmla="*/ 383421 h 383421"/>
              <a:gd name="T4" fmla="*/ 0 w 3944773"/>
              <a:gd name="T5" fmla="*/ 191711 h 383421"/>
              <a:gd name="T6" fmla="*/ 1972387 w 3944773"/>
              <a:gd name="T7" fmla="*/ 0 h 383421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36279 w 3944773"/>
              <a:gd name="T13" fmla="*/ 36279 h 383421"/>
              <a:gd name="T14" fmla="*/ 3908494 w 3944773"/>
              <a:gd name="T15" fmla="*/ 383421 h 383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44773" h="383421">
                <a:moveTo>
                  <a:pt x="123864" y="0"/>
                </a:moveTo>
                <a:lnTo>
                  <a:pt x="3820909" y="0"/>
                </a:lnTo>
                <a:lnTo>
                  <a:pt x="3820909" y="-1"/>
                </a:lnTo>
                <a:cubicBezTo>
                  <a:pt x="3889317" y="-1"/>
                  <a:pt x="3944773" y="55455"/>
                  <a:pt x="3944773" y="123864"/>
                </a:cubicBezTo>
                <a:lnTo>
                  <a:pt x="3944773" y="383421"/>
                </a:lnTo>
                <a:lnTo>
                  <a:pt x="0" y="383421"/>
                </a:lnTo>
                <a:lnTo>
                  <a:pt x="0" y="123864"/>
                </a:lnTo>
                <a:lnTo>
                  <a:pt x="-1" y="123863"/>
                </a:lnTo>
                <a:cubicBezTo>
                  <a:pt x="-1" y="55455"/>
                  <a:pt x="55455" y="-1"/>
                  <a:pt x="123864" y="-1"/>
                </a:cubicBezTo>
                <a:close/>
              </a:path>
            </a:pathLst>
          </a:custGeom>
          <a:solidFill>
            <a:srgbClr val="7F7F7F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lt1"/>
                </a:solidFill>
                <a:latin typeface="+mn-lt"/>
                <a:ea typeface="+mn-ea"/>
              </a:rPr>
              <a:t>Examples of Meaningful Use Content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5575" y="4710113"/>
            <a:ext cx="2921000" cy="18097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defRPr/>
            </a:pPr>
            <a:endParaRPr lang="en-US" sz="1200" b="1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1) Get a </a:t>
            </a:r>
            <a:r>
              <a:rPr lang="en-US" sz="1200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Direct Address (e-mail-like</a:t>
            </a:r>
            <a:r>
              <a:rPr lang="en-US" sz="1200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and </a:t>
            </a:r>
            <a:r>
              <a:rPr lang="en-US" sz="1200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a security certificate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2) Send mail securely using most e-mail clients OR contract with a HIO or HISP that performs authentication, encryption and trust verification on your behalf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Lucida Grande" charset="0"/>
              <a:buChar char="»"/>
              <a:defRPr/>
            </a:pPr>
            <a:endParaRPr lang="en-US" sz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684213" lvl="1" indent="-227013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684213" lvl="1" indent="-227013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684213" lvl="1" indent="-227013" eaLnBrk="0" hangingPunct="0">
              <a:spcBef>
                <a:spcPct val="20000"/>
              </a:spcBef>
              <a:buClr>
                <a:srgbClr val="BD1931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 </a:t>
            </a:r>
            <a:br>
              <a:rPr lang="en-US" dirty="0" smtClean="0"/>
            </a:br>
            <a:r>
              <a:rPr lang="en-US" dirty="0" smtClean="0"/>
              <a:t>Organization </a:t>
            </a:r>
            <a:r>
              <a:rPr lang="en-US" sz="1400" dirty="0" smtClean="0"/>
              <a:t>(as of November 2010)</a:t>
            </a:r>
          </a:p>
        </p:txBody>
      </p:sp>
      <p:sp>
        <p:nvSpPr>
          <p:cNvPr id="13315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Grande" charset="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The Direct Project represents over 50 organizations and over 200 participants.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Members participate in the Implementation Group and one or more of 6 workgroups.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724025" y="3430732"/>
            <a:ext cx="5857875" cy="5810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/>
              <a:t>Implementation Group</a:t>
            </a:r>
          </a:p>
          <a:p>
            <a:pPr algn="ctr">
              <a:defRPr/>
            </a:pPr>
            <a:r>
              <a:rPr lang="en-US" sz="1400" b="1" dirty="0" smtClean="0"/>
              <a:t>(50</a:t>
            </a:r>
            <a:r>
              <a:rPr lang="en-US" sz="1400" b="1" dirty="0"/>
              <a:t>+ organizations, 200+ participants)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2588" y="4900613"/>
            <a:ext cx="1122362" cy="557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Security and </a:t>
            </a:r>
            <a:r>
              <a:rPr lang="en-US" sz="1200" b="1" dirty="0" smtClean="0"/>
              <a:t>Trust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593850" y="4926013"/>
            <a:ext cx="1201738" cy="557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Best </a:t>
            </a:r>
            <a:r>
              <a:rPr lang="en-US" sz="1200" b="1" dirty="0" smtClean="0"/>
              <a:t>Practices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852738" y="4911725"/>
            <a:ext cx="1423987" cy="557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Implementation </a:t>
            </a:r>
            <a:r>
              <a:rPr lang="en-US" sz="1200" b="1" dirty="0" smtClean="0"/>
              <a:t>Geographies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392613" y="4900613"/>
            <a:ext cx="1481137" cy="557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/>
              <a:t>Communications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992813" y="4900613"/>
            <a:ext cx="1374775" cy="557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Documentation </a:t>
            </a:r>
          </a:p>
          <a:p>
            <a:pPr algn="ctr">
              <a:defRPr/>
            </a:pPr>
            <a:r>
              <a:rPr lang="en-US" sz="1200" b="1" dirty="0"/>
              <a:t>and </a:t>
            </a:r>
            <a:r>
              <a:rPr lang="en-US" sz="1200" b="1" dirty="0" smtClean="0"/>
              <a:t>Testing</a:t>
            </a:r>
            <a:endParaRPr lang="en-US" sz="1200" b="1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2312194" y="2556669"/>
            <a:ext cx="900112" cy="3810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5" idx="0"/>
          </p:cNvCxnSpPr>
          <p:nvPr/>
        </p:nvCxnSpPr>
        <p:spPr>
          <a:xfrm rot="5400000">
            <a:off x="2973388" y="3232150"/>
            <a:ext cx="914400" cy="24733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6042025" y="2636838"/>
            <a:ext cx="914400" cy="36639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7" idx="0"/>
          </p:cNvCxnSpPr>
          <p:nvPr/>
        </p:nvCxnSpPr>
        <p:spPr>
          <a:xfrm rot="16200000" flipH="1">
            <a:off x="4456113" y="4222750"/>
            <a:ext cx="889000" cy="4667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8" idx="0"/>
          </p:cNvCxnSpPr>
          <p:nvPr/>
        </p:nvCxnSpPr>
        <p:spPr>
          <a:xfrm rot="16200000" flipH="1">
            <a:off x="5229225" y="3449638"/>
            <a:ext cx="889000" cy="20129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543800" y="4913313"/>
            <a:ext cx="1379538" cy="557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Reference </a:t>
            </a:r>
            <a:r>
              <a:rPr lang="en-US" sz="1200" b="1" dirty="0" smtClean="0"/>
              <a:t>Implementation</a:t>
            </a:r>
            <a:endParaRPr lang="en-US" sz="1200" b="1" dirty="0"/>
          </a:p>
        </p:txBody>
      </p:sp>
      <p:cxnSp>
        <p:nvCxnSpPr>
          <p:cNvPr id="75" name="Elbow Connector 74"/>
          <p:cNvCxnSpPr>
            <a:endCxn id="26" idx="0"/>
          </p:cNvCxnSpPr>
          <p:nvPr/>
        </p:nvCxnSpPr>
        <p:spPr>
          <a:xfrm rot="5400000">
            <a:off x="3666332" y="3910806"/>
            <a:ext cx="900112" cy="11017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Close to 200 Participants in over 50 Organizations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095706"/>
            <a:ext cx="4038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Allscripts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American Academy of Family Physicians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Atlas Development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Axolotl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CareSpark</a:t>
            </a:r>
            <a:r>
              <a:rPr lang="en-US" sz="1350" dirty="0" smtClean="0">
                <a:solidFill>
                  <a:schemeClr val="tx1"/>
                </a:solidFill>
              </a:rPr>
              <a:t>/</a:t>
            </a:r>
            <a:r>
              <a:rPr lang="en-US" sz="1350" dirty="0" err="1" smtClean="0">
                <a:solidFill>
                  <a:schemeClr val="tx1"/>
                </a:solidFill>
              </a:rPr>
              <a:t>MobileMD</a:t>
            </a:r>
            <a:r>
              <a:rPr lang="en-US" sz="1350" dirty="0" smtClean="0">
                <a:solidFill>
                  <a:schemeClr val="tx1"/>
                </a:solidFill>
              </a:rPr>
              <a:t>/Serendipity Health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Cautious Patient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Cerner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Clinical Groupware Collaborative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Covisint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CSC 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eClinicalWorks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Emdeon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Epic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FEI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Garden State Health Systems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GE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Google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Greenway Medical Technologies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Harris Corporation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High Pine Associates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HLN Consulting, LLC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IBM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Indiana State Department of Health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Inpriva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Intel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Kryptiq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LabCorp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1350" dirty="0" smtClean="0">
              <a:solidFill>
                <a:schemeClr val="tx1"/>
              </a:solidFill>
            </a:endParaRPr>
          </a:p>
        </p:txBody>
      </p:sp>
      <p:sp>
        <p:nvSpPr>
          <p:cNvPr id="14340" name="Content Placeholder 5"/>
          <p:cNvSpPr>
            <a:spLocks noGrp="1"/>
          </p:cNvSpPr>
          <p:nvPr>
            <p:ph sz="half" idx="2"/>
          </p:nvPr>
        </p:nvSpPr>
        <p:spPr>
          <a:xfrm>
            <a:off x="4716463" y="1094119"/>
            <a:ext cx="4038600" cy="4525962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Massachusetts eHealth Collaborative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MedAllies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MIE/NoMoreClipboard.com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Medical University of SC 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Medicity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MedNet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MedPATH</a:t>
            </a:r>
            <a:r>
              <a:rPr lang="en-US" sz="1350" dirty="0" smtClean="0">
                <a:solidFill>
                  <a:schemeClr val="tx1"/>
                </a:solidFill>
              </a:rPr>
              <a:t> Networks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MedPlus</a:t>
            </a:r>
            <a:r>
              <a:rPr lang="en-US" sz="1350" dirty="0" smtClean="0">
                <a:solidFill>
                  <a:schemeClr val="tx1"/>
                </a:solidFill>
              </a:rPr>
              <a:t>/Quest Diagnostics 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Microsoft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Mirth Corporation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MOSS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NextGen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NIH NCI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NIST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NYC Dept. of Health and Mental Hygiene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Oregon HIE Planning Team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Redwood </a:t>
            </a:r>
            <a:r>
              <a:rPr lang="en-US" sz="1350" dirty="0" err="1" smtClean="0">
                <a:solidFill>
                  <a:schemeClr val="tx1"/>
                </a:solidFill>
              </a:rPr>
              <a:t>MedNet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RelayHealth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Rhode Island Quality Institute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Secure Exchange Solutions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Siemens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South Carolina SDE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Surescripts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Techsant</a:t>
            </a:r>
            <a:r>
              <a:rPr lang="en-US" sz="1350" dirty="0" smtClean="0">
                <a:solidFill>
                  <a:schemeClr val="tx1"/>
                </a:solidFill>
              </a:rPr>
              <a:t> Technologies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TN State HIE</a:t>
            </a:r>
          </a:p>
          <a:p>
            <a:pPr>
              <a:lnSpc>
                <a:spcPct val="80000"/>
              </a:lnSpc>
            </a:pPr>
            <a:r>
              <a:rPr lang="en-US" sz="1350" dirty="0" smtClean="0">
                <a:solidFill>
                  <a:schemeClr val="tx1"/>
                </a:solidFill>
              </a:rPr>
              <a:t>VA</a:t>
            </a:r>
          </a:p>
          <a:p>
            <a:pPr>
              <a:lnSpc>
                <a:spcPct val="80000"/>
              </a:lnSpc>
            </a:pPr>
            <a:r>
              <a:rPr lang="en-US" sz="1350" dirty="0" err="1" smtClean="0">
                <a:solidFill>
                  <a:schemeClr val="tx1"/>
                </a:solidFill>
              </a:rPr>
              <a:t>VisionShare</a:t>
            </a:r>
            <a:endParaRPr lang="en-US" sz="135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135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5" y="2869869"/>
            <a:ext cx="2627313" cy="1512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Freeform 6"/>
          <p:cNvSpPr>
            <a:spLocks/>
          </p:cNvSpPr>
          <p:nvPr/>
        </p:nvSpPr>
        <p:spPr bwMode="blackWhite">
          <a:xfrm rot="18524843">
            <a:off x="5461793" y="4841082"/>
            <a:ext cx="1935163" cy="2641600"/>
          </a:xfrm>
          <a:custGeom>
            <a:avLst/>
            <a:gdLst>
              <a:gd name="T0" fmla="*/ 2147483647 w 1061"/>
              <a:gd name="T1" fmla="*/ 0 h 946"/>
              <a:gd name="T2" fmla="*/ 0 w 1061"/>
              <a:gd name="T3" fmla="*/ 2147483647 h 946"/>
              <a:gd name="T4" fmla="*/ 2147483647 w 1061"/>
              <a:gd name="T5" fmla="*/ 2147483647 h 946"/>
              <a:gd name="T6" fmla="*/ 2147483647 w 1061"/>
              <a:gd name="T7" fmla="*/ 2147483647 h 946"/>
              <a:gd name="T8" fmla="*/ 2147483647 w 1061"/>
              <a:gd name="T9" fmla="*/ 2147483647 h 946"/>
              <a:gd name="T10" fmla="*/ 2147483647 w 1061"/>
              <a:gd name="T11" fmla="*/ 2147483647 h 946"/>
              <a:gd name="T12" fmla="*/ 2147483647 w 1061"/>
              <a:gd name="T13" fmla="*/ 2147483647 h 946"/>
              <a:gd name="T14" fmla="*/ 2147483647 w 1061"/>
              <a:gd name="T15" fmla="*/ 2147483647 h 946"/>
              <a:gd name="T16" fmla="*/ 2147483647 w 1061"/>
              <a:gd name="T17" fmla="*/ 2147483647 h 946"/>
              <a:gd name="T18" fmla="*/ 2147483647 w 1061"/>
              <a:gd name="T19" fmla="*/ 2147483647 h 946"/>
              <a:gd name="T20" fmla="*/ 2147483647 w 1061"/>
              <a:gd name="T21" fmla="*/ 2147483647 h 946"/>
              <a:gd name="T22" fmla="*/ 2147483647 w 1061"/>
              <a:gd name="T23" fmla="*/ 2147483647 h 946"/>
              <a:gd name="T24" fmla="*/ 2147483647 w 1061"/>
              <a:gd name="T25" fmla="*/ 2147483647 h 946"/>
              <a:gd name="T26" fmla="*/ 2147483647 w 1061"/>
              <a:gd name="T27" fmla="*/ 2147483647 h 946"/>
              <a:gd name="T28" fmla="*/ 2147483647 w 1061"/>
              <a:gd name="T29" fmla="*/ 2147483647 h 946"/>
              <a:gd name="T30" fmla="*/ 2147483647 w 1061"/>
              <a:gd name="T31" fmla="*/ 2147483647 h 946"/>
              <a:gd name="T32" fmla="*/ 2147483647 w 1061"/>
              <a:gd name="T33" fmla="*/ 2147483647 h 946"/>
              <a:gd name="T34" fmla="*/ 2147483647 w 1061"/>
              <a:gd name="T35" fmla="*/ 2147483647 h 946"/>
              <a:gd name="T36" fmla="*/ 2147483647 w 1061"/>
              <a:gd name="T37" fmla="*/ 2147483647 h 946"/>
              <a:gd name="T38" fmla="*/ 2147483647 w 1061"/>
              <a:gd name="T39" fmla="*/ 2147483647 h 946"/>
              <a:gd name="T40" fmla="*/ 2147483647 w 1061"/>
              <a:gd name="T41" fmla="*/ 2147483647 h 946"/>
              <a:gd name="T42" fmla="*/ 2147483647 w 1061"/>
              <a:gd name="T43" fmla="*/ 2147483647 h 946"/>
              <a:gd name="T44" fmla="*/ 2147483647 w 1061"/>
              <a:gd name="T45" fmla="*/ 2147483647 h 946"/>
              <a:gd name="T46" fmla="*/ 2147483647 w 1061"/>
              <a:gd name="T47" fmla="*/ 2147483647 h 946"/>
              <a:gd name="T48" fmla="*/ 2147483647 w 1061"/>
              <a:gd name="T49" fmla="*/ 2147483647 h 946"/>
              <a:gd name="T50" fmla="*/ 2147483647 w 1061"/>
              <a:gd name="T51" fmla="*/ 0 h 9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61"/>
              <a:gd name="T79" fmla="*/ 0 h 946"/>
              <a:gd name="T80" fmla="*/ 1061 w 1061"/>
              <a:gd name="T81" fmla="*/ 946 h 94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61" h="946">
                <a:moveTo>
                  <a:pt x="372" y="0"/>
                </a:moveTo>
                <a:lnTo>
                  <a:pt x="0" y="477"/>
                </a:lnTo>
                <a:lnTo>
                  <a:pt x="207" y="395"/>
                </a:lnTo>
                <a:lnTo>
                  <a:pt x="252" y="466"/>
                </a:lnTo>
                <a:lnTo>
                  <a:pt x="302" y="531"/>
                </a:lnTo>
                <a:lnTo>
                  <a:pt x="354" y="592"/>
                </a:lnTo>
                <a:lnTo>
                  <a:pt x="410" y="649"/>
                </a:lnTo>
                <a:lnTo>
                  <a:pt x="471" y="703"/>
                </a:lnTo>
                <a:lnTo>
                  <a:pt x="535" y="751"/>
                </a:lnTo>
                <a:lnTo>
                  <a:pt x="602" y="795"/>
                </a:lnTo>
                <a:lnTo>
                  <a:pt x="670" y="833"/>
                </a:lnTo>
                <a:lnTo>
                  <a:pt x="745" y="867"/>
                </a:lnTo>
                <a:lnTo>
                  <a:pt x="818" y="894"/>
                </a:lnTo>
                <a:lnTo>
                  <a:pt x="894" y="917"/>
                </a:lnTo>
                <a:lnTo>
                  <a:pt x="970" y="934"/>
                </a:lnTo>
                <a:lnTo>
                  <a:pt x="1048" y="945"/>
                </a:lnTo>
                <a:lnTo>
                  <a:pt x="896" y="669"/>
                </a:lnTo>
                <a:lnTo>
                  <a:pt x="1060" y="347"/>
                </a:lnTo>
                <a:lnTo>
                  <a:pt x="1004" y="334"/>
                </a:lnTo>
                <a:lnTo>
                  <a:pt x="951" y="315"/>
                </a:lnTo>
                <a:lnTo>
                  <a:pt x="898" y="290"/>
                </a:lnTo>
                <a:lnTo>
                  <a:pt x="850" y="260"/>
                </a:lnTo>
                <a:lnTo>
                  <a:pt x="802" y="223"/>
                </a:lnTo>
                <a:lnTo>
                  <a:pt x="761" y="184"/>
                </a:lnTo>
                <a:lnTo>
                  <a:pt x="938" y="113"/>
                </a:lnTo>
                <a:lnTo>
                  <a:pt x="372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400">
              <a:solidFill>
                <a:schemeClr val="tx2"/>
              </a:solidFill>
            </a:endParaRPr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Project</a:t>
            </a:r>
            <a:br>
              <a:rPr lang="en-US" dirty="0" smtClean="0"/>
            </a:br>
            <a:r>
              <a:rPr lang="en-US" dirty="0" smtClean="0"/>
              <a:t>The Process</a:t>
            </a:r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>
          <a:xfrm>
            <a:off x="341313" y="1143000"/>
            <a:ext cx="8494712" cy="939800"/>
          </a:xfrm>
        </p:spPr>
        <p:txBody>
          <a:bodyPr/>
          <a:lstStyle/>
          <a:p>
            <a:pPr>
              <a:buFont typeface="Lucida Grande" charset="0"/>
              <a:buNone/>
            </a:pPr>
            <a:r>
              <a:rPr lang="en-US" sz="1800" b="1" smtClean="0">
                <a:solidFill>
                  <a:schemeClr val="tx1"/>
                </a:solidFill>
              </a:rPr>
              <a:t>	Direct standards and specifications are developed by a group of public-private stakeholders. </a:t>
            </a:r>
            <a:r>
              <a:rPr lang="en-GB" sz="1800" b="1" smtClean="0">
                <a:solidFill>
                  <a:schemeClr val="tx1"/>
                </a:solidFill>
              </a:rPr>
              <a:t>Weekly teleconferences and periodic face-to-face meetings facilitate active collaboration.</a:t>
            </a:r>
          </a:p>
          <a:p>
            <a:pPr>
              <a:buFont typeface="Lucida Grande" charset="0"/>
              <a:buNone/>
            </a:pPr>
            <a:endParaRPr lang="en-US" sz="1800" smtClean="0"/>
          </a:p>
        </p:txBody>
      </p:sp>
      <p:sp>
        <p:nvSpPr>
          <p:cNvPr id="15366" name="Freeform 2"/>
          <p:cNvSpPr>
            <a:spLocks/>
          </p:cNvSpPr>
          <p:nvPr/>
        </p:nvSpPr>
        <p:spPr bwMode="blackWhite">
          <a:xfrm rot="170591">
            <a:off x="6705600" y="3840163"/>
            <a:ext cx="2144713" cy="2390775"/>
          </a:xfrm>
          <a:custGeom>
            <a:avLst/>
            <a:gdLst>
              <a:gd name="T0" fmla="*/ 1162011527 w 852"/>
              <a:gd name="T1" fmla="*/ 2147483647 h 1157"/>
              <a:gd name="T2" fmla="*/ 2147483647 w 852"/>
              <a:gd name="T3" fmla="*/ 2147483647 h 1157"/>
              <a:gd name="T4" fmla="*/ 2147483647 w 852"/>
              <a:gd name="T5" fmla="*/ 2147483647 h 1157"/>
              <a:gd name="T6" fmla="*/ 2147483647 w 852"/>
              <a:gd name="T7" fmla="*/ 2147483647 h 1157"/>
              <a:gd name="T8" fmla="*/ 2147483647 w 852"/>
              <a:gd name="T9" fmla="*/ 2147483647 h 1157"/>
              <a:gd name="T10" fmla="*/ 2147483647 w 852"/>
              <a:gd name="T11" fmla="*/ 2147483647 h 1157"/>
              <a:gd name="T12" fmla="*/ 2147483647 w 852"/>
              <a:gd name="T13" fmla="*/ 2147483647 h 1157"/>
              <a:gd name="T14" fmla="*/ 2147483647 w 852"/>
              <a:gd name="T15" fmla="*/ 2147483647 h 1157"/>
              <a:gd name="T16" fmla="*/ 2147483647 w 852"/>
              <a:gd name="T17" fmla="*/ 1877799182 h 1157"/>
              <a:gd name="T18" fmla="*/ 2147483647 w 852"/>
              <a:gd name="T19" fmla="*/ 1599980057 h 1157"/>
              <a:gd name="T20" fmla="*/ 2147483647 w 852"/>
              <a:gd name="T21" fmla="*/ 1322158867 h 1157"/>
              <a:gd name="T22" fmla="*/ 2147483647 w 852"/>
              <a:gd name="T23" fmla="*/ 1051032178 h 1157"/>
              <a:gd name="T24" fmla="*/ 2147483647 w 852"/>
              <a:gd name="T25" fmla="*/ 779905748 h 1157"/>
              <a:gd name="T26" fmla="*/ 2147483647 w 852"/>
              <a:gd name="T27" fmla="*/ 512127601 h 1157"/>
              <a:gd name="T28" fmla="*/ 2147483647 w 852"/>
              <a:gd name="T29" fmla="*/ 251042214 h 1157"/>
              <a:gd name="T30" fmla="*/ 2147483647 w 852"/>
              <a:gd name="T31" fmla="*/ 0 h 1157"/>
              <a:gd name="T32" fmla="*/ 2147483647 w 852"/>
              <a:gd name="T33" fmla="*/ 990781401 h 1157"/>
              <a:gd name="T34" fmla="*/ 919004537 w 852"/>
              <a:gd name="T35" fmla="*/ 974045533 h 1157"/>
              <a:gd name="T36" fmla="*/ 980861365 w 852"/>
              <a:gd name="T37" fmla="*/ 1154796057 h 1157"/>
              <a:gd name="T38" fmla="*/ 1020626649 w 852"/>
              <a:gd name="T39" fmla="*/ 1345589495 h 1157"/>
              <a:gd name="T40" fmla="*/ 1038297871 w 852"/>
              <a:gd name="T41" fmla="*/ 1536380867 h 1157"/>
              <a:gd name="T42" fmla="*/ 1033880065 w 852"/>
              <a:gd name="T43" fmla="*/ 1720479545 h 1157"/>
              <a:gd name="T44" fmla="*/ 1011788521 w 852"/>
              <a:gd name="T45" fmla="*/ 1911272984 h 1157"/>
              <a:gd name="T46" fmla="*/ 958769821 w 852"/>
              <a:gd name="T47" fmla="*/ 2098718009 h 1157"/>
              <a:gd name="T48" fmla="*/ 896912993 w 852"/>
              <a:gd name="T49" fmla="*/ 2147483647 h 1157"/>
              <a:gd name="T50" fmla="*/ 799711204 w 852"/>
              <a:gd name="T51" fmla="*/ 2147483647 h 1157"/>
              <a:gd name="T52" fmla="*/ 0 w 852"/>
              <a:gd name="T53" fmla="*/ 2102064356 h 1157"/>
              <a:gd name="T54" fmla="*/ 1162011527 w 852"/>
              <a:gd name="T55" fmla="*/ 2147483647 h 11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52"/>
              <a:gd name="T85" fmla="*/ 0 h 1157"/>
              <a:gd name="T86" fmla="*/ 852 w 852"/>
              <a:gd name="T87" fmla="*/ 1157 h 115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52" h="1157">
                <a:moveTo>
                  <a:pt x="263" y="1156"/>
                </a:moveTo>
                <a:lnTo>
                  <a:pt x="851" y="1143"/>
                </a:lnTo>
                <a:lnTo>
                  <a:pt x="668" y="1032"/>
                </a:lnTo>
                <a:lnTo>
                  <a:pt x="703" y="958"/>
                </a:lnTo>
                <a:lnTo>
                  <a:pt x="733" y="882"/>
                </a:lnTo>
                <a:lnTo>
                  <a:pt x="758" y="804"/>
                </a:lnTo>
                <a:lnTo>
                  <a:pt x="775" y="723"/>
                </a:lnTo>
                <a:lnTo>
                  <a:pt x="790" y="642"/>
                </a:lnTo>
                <a:lnTo>
                  <a:pt x="798" y="561"/>
                </a:lnTo>
                <a:lnTo>
                  <a:pt x="801" y="478"/>
                </a:lnTo>
                <a:lnTo>
                  <a:pt x="798" y="395"/>
                </a:lnTo>
                <a:lnTo>
                  <a:pt x="789" y="314"/>
                </a:lnTo>
                <a:lnTo>
                  <a:pt x="775" y="233"/>
                </a:lnTo>
                <a:lnTo>
                  <a:pt x="756" y="153"/>
                </a:lnTo>
                <a:lnTo>
                  <a:pt x="730" y="75"/>
                </a:lnTo>
                <a:lnTo>
                  <a:pt x="701" y="0"/>
                </a:lnTo>
                <a:lnTo>
                  <a:pt x="545" y="296"/>
                </a:lnTo>
                <a:lnTo>
                  <a:pt x="208" y="291"/>
                </a:lnTo>
                <a:lnTo>
                  <a:pt x="222" y="345"/>
                </a:lnTo>
                <a:lnTo>
                  <a:pt x="231" y="402"/>
                </a:lnTo>
                <a:lnTo>
                  <a:pt x="235" y="459"/>
                </a:lnTo>
                <a:lnTo>
                  <a:pt x="234" y="514"/>
                </a:lnTo>
                <a:lnTo>
                  <a:pt x="229" y="571"/>
                </a:lnTo>
                <a:lnTo>
                  <a:pt x="217" y="627"/>
                </a:lnTo>
                <a:lnTo>
                  <a:pt x="203" y="683"/>
                </a:lnTo>
                <a:lnTo>
                  <a:pt x="181" y="734"/>
                </a:lnTo>
                <a:lnTo>
                  <a:pt x="0" y="628"/>
                </a:lnTo>
                <a:lnTo>
                  <a:pt x="263" y="1156"/>
                </a:lnTo>
              </a:path>
            </a:pathLst>
          </a:custGeom>
          <a:solidFill>
            <a:schemeClr val="accent2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Freeform 3"/>
          <p:cNvSpPr>
            <a:spLocks/>
          </p:cNvSpPr>
          <p:nvPr/>
        </p:nvSpPr>
        <p:spPr bwMode="blackWhite">
          <a:xfrm>
            <a:off x="6278563" y="2276475"/>
            <a:ext cx="2484437" cy="2282825"/>
          </a:xfrm>
          <a:custGeom>
            <a:avLst/>
            <a:gdLst>
              <a:gd name="T0" fmla="*/ 2147483647 w 1109"/>
              <a:gd name="T1" fmla="*/ 2147483647 h 962"/>
              <a:gd name="T2" fmla="*/ 2147483647 w 1109"/>
              <a:gd name="T3" fmla="*/ 2147483647 h 962"/>
              <a:gd name="T4" fmla="*/ 2147483647 w 1109"/>
              <a:gd name="T5" fmla="*/ 2147483647 h 962"/>
              <a:gd name="T6" fmla="*/ 2147483647 w 1109"/>
              <a:gd name="T7" fmla="*/ 2147483647 h 962"/>
              <a:gd name="T8" fmla="*/ 2147483647 w 1109"/>
              <a:gd name="T9" fmla="*/ 2147483647 h 962"/>
              <a:gd name="T10" fmla="*/ 2147483647 w 1109"/>
              <a:gd name="T11" fmla="*/ 2147483647 h 962"/>
              <a:gd name="T12" fmla="*/ 2147483647 w 1109"/>
              <a:gd name="T13" fmla="*/ 2147483647 h 962"/>
              <a:gd name="T14" fmla="*/ 2147483647 w 1109"/>
              <a:gd name="T15" fmla="*/ 2147483647 h 962"/>
              <a:gd name="T16" fmla="*/ 2147483647 w 1109"/>
              <a:gd name="T17" fmla="*/ 2147483647 h 962"/>
              <a:gd name="T18" fmla="*/ 2147483647 w 1109"/>
              <a:gd name="T19" fmla="*/ 2147483647 h 962"/>
              <a:gd name="T20" fmla="*/ 2147483647 w 1109"/>
              <a:gd name="T21" fmla="*/ 2147483647 h 962"/>
              <a:gd name="T22" fmla="*/ 2147483647 w 1109"/>
              <a:gd name="T23" fmla="*/ 2147483647 h 962"/>
              <a:gd name="T24" fmla="*/ 2147483647 w 1109"/>
              <a:gd name="T25" fmla="*/ 2147483647 h 962"/>
              <a:gd name="T26" fmla="*/ 2147483647 w 1109"/>
              <a:gd name="T27" fmla="*/ 2147483647 h 962"/>
              <a:gd name="T28" fmla="*/ 2147483647 w 1109"/>
              <a:gd name="T29" fmla="*/ 2147483647 h 962"/>
              <a:gd name="T30" fmla="*/ 2147483647 w 1109"/>
              <a:gd name="T31" fmla="*/ 2147483647 h 962"/>
              <a:gd name="T32" fmla="*/ 2147483647 w 1109"/>
              <a:gd name="T33" fmla="*/ 2147483647 h 962"/>
              <a:gd name="T34" fmla="*/ 2147483647 w 1109"/>
              <a:gd name="T35" fmla="*/ 2147483647 h 962"/>
              <a:gd name="T36" fmla="*/ 2147483647 w 1109"/>
              <a:gd name="T37" fmla="*/ 2147483647 h 962"/>
              <a:gd name="T38" fmla="*/ 0 w 1109"/>
              <a:gd name="T39" fmla="*/ 0 h 962"/>
              <a:gd name="T40" fmla="*/ 2147483647 w 1109"/>
              <a:gd name="T41" fmla="*/ 2147483647 h 962"/>
              <a:gd name="T42" fmla="*/ 2147483647 w 1109"/>
              <a:gd name="T43" fmla="*/ 2147483647 h 962"/>
              <a:gd name="T44" fmla="*/ 2147483647 w 1109"/>
              <a:gd name="T45" fmla="*/ 2147483647 h 962"/>
              <a:gd name="T46" fmla="*/ 2147483647 w 1109"/>
              <a:gd name="T47" fmla="*/ 2147483647 h 962"/>
              <a:gd name="T48" fmla="*/ 2147483647 w 1109"/>
              <a:gd name="T49" fmla="*/ 2147483647 h 962"/>
              <a:gd name="T50" fmla="*/ 2147483647 w 1109"/>
              <a:gd name="T51" fmla="*/ 2147483647 h 962"/>
              <a:gd name="T52" fmla="*/ 2147483647 w 1109"/>
              <a:gd name="T53" fmla="*/ 2147483647 h 962"/>
              <a:gd name="T54" fmla="*/ 2147483647 w 1109"/>
              <a:gd name="T55" fmla="*/ 2147483647 h 962"/>
              <a:gd name="T56" fmla="*/ 2147483647 w 1109"/>
              <a:gd name="T57" fmla="*/ 2147483647 h 962"/>
              <a:gd name="T58" fmla="*/ 2147483647 w 1109"/>
              <a:gd name="T59" fmla="*/ 2147483647 h 962"/>
              <a:gd name="T60" fmla="*/ 2147483647 w 1109"/>
              <a:gd name="T61" fmla="*/ 2147483647 h 96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09"/>
              <a:gd name="T94" fmla="*/ 0 h 962"/>
              <a:gd name="T95" fmla="*/ 1109 w 1109"/>
              <a:gd name="T96" fmla="*/ 962 h 96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09" h="962">
                <a:moveTo>
                  <a:pt x="246" y="959"/>
                </a:moveTo>
                <a:lnTo>
                  <a:pt x="839" y="961"/>
                </a:lnTo>
                <a:lnTo>
                  <a:pt x="934" y="786"/>
                </a:lnTo>
                <a:lnTo>
                  <a:pt x="1023" y="611"/>
                </a:lnTo>
                <a:lnTo>
                  <a:pt x="1108" y="429"/>
                </a:lnTo>
                <a:lnTo>
                  <a:pt x="930" y="539"/>
                </a:lnTo>
                <a:lnTo>
                  <a:pt x="885" y="471"/>
                </a:lnTo>
                <a:lnTo>
                  <a:pt x="837" y="406"/>
                </a:lnTo>
                <a:lnTo>
                  <a:pt x="783" y="344"/>
                </a:lnTo>
                <a:lnTo>
                  <a:pt x="724" y="287"/>
                </a:lnTo>
                <a:lnTo>
                  <a:pt x="663" y="235"/>
                </a:lnTo>
                <a:lnTo>
                  <a:pt x="598" y="188"/>
                </a:lnTo>
                <a:lnTo>
                  <a:pt x="530" y="145"/>
                </a:lnTo>
                <a:lnTo>
                  <a:pt x="460" y="107"/>
                </a:lnTo>
                <a:lnTo>
                  <a:pt x="387" y="75"/>
                </a:lnTo>
                <a:lnTo>
                  <a:pt x="311" y="48"/>
                </a:lnTo>
                <a:lnTo>
                  <a:pt x="236" y="27"/>
                </a:lnTo>
                <a:lnTo>
                  <a:pt x="158" y="12"/>
                </a:lnTo>
                <a:lnTo>
                  <a:pt x="79" y="2"/>
                </a:lnTo>
                <a:lnTo>
                  <a:pt x="0" y="0"/>
                </a:lnTo>
                <a:lnTo>
                  <a:pt x="210" y="277"/>
                </a:lnTo>
                <a:lnTo>
                  <a:pt x="80" y="601"/>
                </a:lnTo>
                <a:lnTo>
                  <a:pt x="134" y="614"/>
                </a:lnTo>
                <a:lnTo>
                  <a:pt x="186" y="631"/>
                </a:lnTo>
                <a:lnTo>
                  <a:pt x="236" y="654"/>
                </a:lnTo>
                <a:lnTo>
                  <a:pt x="283" y="681"/>
                </a:lnTo>
                <a:lnTo>
                  <a:pt x="328" y="715"/>
                </a:lnTo>
                <a:lnTo>
                  <a:pt x="370" y="752"/>
                </a:lnTo>
                <a:lnTo>
                  <a:pt x="408" y="792"/>
                </a:lnTo>
                <a:lnTo>
                  <a:pt x="446" y="837"/>
                </a:lnTo>
                <a:lnTo>
                  <a:pt x="246" y="959"/>
                </a:lnTo>
              </a:path>
            </a:pathLst>
          </a:custGeom>
          <a:solidFill>
            <a:srgbClr val="0070C0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reeform 4"/>
          <p:cNvSpPr>
            <a:spLocks/>
          </p:cNvSpPr>
          <p:nvPr/>
        </p:nvSpPr>
        <p:spPr bwMode="blackWhite">
          <a:xfrm>
            <a:off x="3168650" y="2038350"/>
            <a:ext cx="3857625" cy="1836738"/>
          </a:xfrm>
          <a:prstGeom prst="rightArrow">
            <a:avLst>
              <a:gd name="adj1" fmla="val 79415"/>
              <a:gd name="adj2" fmla="val 30123"/>
            </a:avLst>
          </a:prstGeom>
          <a:solidFill>
            <a:schemeClr val="accent3">
              <a:lumMod val="50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blackWhite">
          <a:xfrm>
            <a:off x="3354388" y="2225675"/>
            <a:ext cx="311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288925" indent="-288925" algn="ctr" eaLnBrk="0" hangingPunct="0">
              <a:spcBef>
                <a:spcPct val="20000"/>
              </a:spcBef>
              <a:buClr>
                <a:srgbClr val="BD1931"/>
              </a:buClr>
            </a:pPr>
            <a:r>
              <a:rPr lang="en-US" sz="1400" b="1">
                <a:solidFill>
                  <a:schemeClr val="bg1"/>
                </a:solidFill>
              </a:rPr>
              <a:t>Direct Project Output: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Standards and Service Definitions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Implementation Guides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Reference Implementation</a:t>
            </a:r>
          </a:p>
          <a:p>
            <a:pPr marL="288925" indent="-288925" eaLnBrk="0" hangingPunct="0">
              <a:spcBef>
                <a:spcPct val="20000"/>
              </a:spcBef>
              <a:buClr>
                <a:srgbClr val="BD1931"/>
              </a:buClr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Pilot project testing and real-world implementation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blackWhite">
          <a:xfrm>
            <a:off x="6832600" y="2828925"/>
            <a:ext cx="13652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Vendors incorporate reference implementation into HIT products 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blackWhite">
          <a:xfrm>
            <a:off x="7405688" y="4584700"/>
            <a:ext cx="104775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First phase grounded in real-world pilot projects implemented by early 2011</a:t>
            </a: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blackWhite">
          <a:xfrm>
            <a:off x="5522913" y="5511800"/>
            <a:ext cx="15208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Incorporation of HITPC, HITSC, and ONC policy guidance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313" y="4773166"/>
            <a:ext cx="2627314" cy="1509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627313" y="4022725"/>
            <a:ext cx="3254375" cy="985838"/>
          </a:xfrm>
          <a:prstGeom prst="roundRect">
            <a:avLst>
              <a:gd name="adj" fmla="val 8111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8925" indent="-288925" algn="ctr" eaLnBrk="0" hangingPunct="0">
              <a:spcBef>
                <a:spcPct val="20000"/>
              </a:spcBef>
              <a:buClr>
                <a:srgbClr val="BD1931"/>
              </a:buClr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marL="288925" indent="-288925" algn="ctr" eaLnBrk="0" hangingPunct="0">
              <a:spcBef>
                <a:spcPct val="20000"/>
              </a:spcBef>
              <a:buClr>
                <a:srgbClr val="BD1931"/>
              </a:buClr>
              <a:defRPr/>
            </a:pPr>
            <a:r>
              <a:rPr lang="en-US" sz="1600" b="1" dirty="0">
                <a:solidFill>
                  <a:schemeClr val="bg1"/>
                </a:solidFill>
              </a:rPr>
              <a:t>Wide-scale adoption of Direct standards by late 2012</a:t>
            </a:r>
          </a:p>
          <a:p>
            <a:pPr marL="288925" indent="-288925" algn="ctr" eaLnBrk="0" hangingPunct="0">
              <a:spcBef>
                <a:spcPct val="20000"/>
              </a:spcBef>
              <a:buClr>
                <a:srgbClr val="BD1931"/>
              </a:buClr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heme/theme1.xml><?xml version="1.0" encoding="utf-8"?>
<a:theme xmlns:a="http://schemas.openxmlformats.org/drawingml/2006/main" name="Office Theme">
  <a:themeElements>
    <a:clrScheme name="NHIN Template">
      <a:dk1>
        <a:sysClr val="windowText" lastClr="000000"/>
      </a:dk1>
      <a:lt1>
        <a:sysClr val="window" lastClr="FFFFFF"/>
      </a:lt1>
      <a:dk2>
        <a:srgbClr val="17254B"/>
      </a:dk2>
      <a:lt2>
        <a:srgbClr val="DDDEDC"/>
      </a:lt2>
      <a:accent1>
        <a:srgbClr val="246AA2"/>
      </a:accent1>
      <a:accent2>
        <a:srgbClr val="AE2026"/>
      </a:accent2>
      <a:accent3>
        <a:srgbClr val="9DA2A5"/>
      </a:accent3>
      <a:accent4>
        <a:srgbClr val="BB6721"/>
      </a:accent4>
      <a:accent5>
        <a:srgbClr val="88B5BD"/>
      </a:accent5>
      <a:accent6>
        <a:srgbClr val="4E3975"/>
      </a:accent6>
      <a:hlink>
        <a:srgbClr val="005799"/>
      </a:hlink>
      <a:folHlink>
        <a:srgbClr val="3B2D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45500</TotalTime>
  <Words>1070</Words>
  <Application>Microsoft Office PowerPoint</Application>
  <PresentationFormat>On-screen Show (4:3)</PresentationFormat>
  <Paragraphs>256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Direct Project </vt:lpstr>
      <vt:lpstr>Direct Project What is Direct?</vt:lpstr>
      <vt:lpstr>Direct Project Why is there a need for Direct?</vt:lpstr>
      <vt:lpstr>Direct Project and other Information Exchange</vt:lpstr>
      <vt:lpstr>Direct Project  Secure Internet-based Direct Communications</vt:lpstr>
      <vt:lpstr>Direct Project  Facilitates Meaningful Use</vt:lpstr>
      <vt:lpstr>Direct Project  Organization (as of November 2010)</vt:lpstr>
      <vt:lpstr>Direct Project Close to 200 Participants in over 50 Organizations</vt:lpstr>
      <vt:lpstr>Direct Project The Process</vt:lpstr>
      <vt:lpstr>Direct Project Open and Transparent Collaboration </vt:lpstr>
      <vt:lpstr>Direct Project High quality open source libraries</vt:lpstr>
      <vt:lpstr>Direct Project  High-level Project Plan</vt:lpstr>
      <vt:lpstr>Direct Project  Real-world Implementation</vt:lpstr>
      <vt:lpstr>Direct Project Four Steps to Direct </vt:lpstr>
      <vt:lpstr>Direct Project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NHIN Overview</dc:title>
  <dc:creator>Shannon Leigh</dc:creator>
  <cp:lastModifiedBy>Elmore, Richard</cp:lastModifiedBy>
  <cp:revision>166</cp:revision>
  <dcterms:created xsi:type="dcterms:W3CDTF">2010-09-16T15:11:27Z</dcterms:created>
  <dcterms:modified xsi:type="dcterms:W3CDTF">2010-12-01T09:26:34Z</dcterms:modified>
</cp:coreProperties>
</file>