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32" r:id="rId3"/>
  </p:sldMasterIdLst>
  <p:notesMasterIdLst>
    <p:notesMasterId r:id="rId20"/>
  </p:notesMasterIdLst>
  <p:handoutMasterIdLst>
    <p:handoutMasterId r:id="rId21"/>
  </p:handoutMasterIdLst>
  <p:sldIdLst>
    <p:sldId id="256" r:id="rId4"/>
    <p:sldId id="735" r:id="rId5"/>
    <p:sldId id="719" r:id="rId6"/>
    <p:sldId id="748" r:id="rId7"/>
    <p:sldId id="736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46" r:id="rId18"/>
    <p:sldId id="747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 Larsen" initials="" lastIdx="2" clrIdx="0"/>
  <p:cmAuthor id="1" name="merideth.c.vida" initials="" lastIdx="1" clrIdx="1"/>
  <p:cmAuthor id="2" name="Jamie" initials="" lastIdx="9" clrIdx="2"/>
  <p:cmAuthor id="3" name="Aziz Boxwala" initials="A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B0371"/>
    <a:srgbClr val="04AC0C"/>
    <a:srgbClr val="FFFFFF"/>
    <a:srgbClr val="EAEAEA"/>
    <a:srgbClr val="FF3300"/>
    <a:srgbClr val="ECD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 autoAdjust="0"/>
    <p:restoredTop sz="91690" autoAdjust="0"/>
  </p:normalViewPr>
  <p:slideViewPr>
    <p:cSldViewPr>
      <p:cViewPr>
        <p:scale>
          <a:sx n="130" d="100"/>
          <a:sy n="130" d="100"/>
        </p:scale>
        <p:origin x="11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618" y="-10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8E43C-1F2E-40EF-97A8-FE073025383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7B201-3B3E-438E-B942-B565616F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4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745B4EE-91D8-47D2-B15E-5240A7F35444}" type="datetimeFigureOut">
              <a:rPr lang="en-US"/>
              <a:pPr>
                <a:defRPr/>
              </a:pPr>
              <a:t>8/25/15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DD4308A-9233-4FF3-95CC-E614DB0EC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Added Author of Record to II05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554A-3686-44EA-842E-CE57915DBE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8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Added Author of Record to II05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554A-3686-44EA-842E-CE57915DBE1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these standards Support any of the System Functions.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4308A-9233-4FF3-95CC-E614DB0EC1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6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Good to look at the standards independently, but we need to denote the dependencies</a:t>
            </a:r>
            <a:r>
              <a:rPr lang="en-US" sz="1100" baseline="0" dirty="0" smtClean="0"/>
              <a:t> with the services column</a:t>
            </a:r>
          </a:p>
          <a:p>
            <a:r>
              <a:rPr lang="en-US" sz="1100" baseline="0" dirty="0" smtClean="0"/>
              <a:t>Then could be a prime candidate for harmonization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TLS </a:t>
            </a:r>
            <a:r>
              <a:rPr lang="en-US" sz="1100" dirty="0" err="1" smtClean="0"/>
              <a:t>vs</a:t>
            </a:r>
            <a:r>
              <a:rPr lang="en-US" sz="1100" dirty="0" smtClean="0"/>
              <a:t> SSL – From IG perspective, we</a:t>
            </a:r>
            <a:r>
              <a:rPr lang="en-US" sz="1100" baseline="0" dirty="0" smtClean="0"/>
              <a:t> need to find the delta and see how it impacts; include it for now and then decide based on input from Security SME</a:t>
            </a:r>
          </a:p>
          <a:p>
            <a:r>
              <a:rPr lang="en-US" sz="1100" baseline="0" dirty="0" smtClean="0"/>
              <a:t>Community Recommendation: Go with TLS v1.0 and not require TLS v1.1 or higher.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Consider dividing Non-patient Data specific to domain into possibly separate group or rename it a “form-specific data”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end up merging or re-arranging data elements into different buckets, so that they are more appropriately matched with the standards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4308A-9233-4FF3-95CC-E614DB0EC1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- RFD is very widely used in the Public</a:t>
            </a:r>
            <a:r>
              <a:rPr lang="en-US" sz="1100" baseline="0" dirty="0" smtClean="0"/>
              <a:t> Health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3"/>
                </a:solidFill>
              </a:rPr>
              <a:t>CDA Questionnaire Form and Response</a:t>
            </a:r>
            <a:r>
              <a:rPr lang="en-US" sz="1100" baseline="0" dirty="0" smtClean="0">
                <a:solidFill>
                  <a:schemeClr val="accent3"/>
                </a:solidFill>
              </a:rPr>
              <a:t> IG – Questionnaire was built after it was realized that RFD approach didn’t work very well. IT is still in very early and may not be fully suitable for SDC purposes.</a:t>
            </a:r>
          </a:p>
          <a:p>
            <a:pPr marL="171450" indent="-171450">
              <a:buFontTx/>
              <a:buChar char="-"/>
            </a:pPr>
            <a:r>
              <a:rPr lang="en-US" sz="1100" baseline="0" dirty="0" smtClean="0">
                <a:solidFill>
                  <a:schemeClr val="accent3"/>
                </a:solidFill>
              </a:rPr>
              <a:t>Forms need to support repeating sections and linking of questions sets.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3"/>
                </a:solidFill>
              </a:rPr>
              <a:t>Forms IG and Questionnaire</a:t>
            </a:r>
            <a:r>
              <a:rPr lang="en-US" sz="1100" baseline="0" dirty="0" smtClean="0">
                <a:solidFill>
                  <a:schemeClr val="accent3"/>
                </a:solidFill>
              </a:rPr>
              <a:t> Response IG doesn’t seem to support everything that is being discussed in the Forms SWG – need to look at it more carefully.  To be discussed further during 7/19 Forms SWG working session.</a:t>
            </a:r>
          </a:p>
          <a:p>
            <a:pPr marL="171450" indent="-171450">
              <a:buFontTx/>
              <a:buChar char="-"/>
            </a:pPr>
            <a:endParaRPr lang="en-US" sz="1100" baseline="0" dirty="0" smtClean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</a:pPr>
            <a:endParaRPr lang="en-US" sz="1100" baseline="0" dirty="0" smtClean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39977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228600"/>
            <a:ext cx="1997075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3588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7993063" cy="2895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0"/>
            <a:ext cx="799306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919538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676400"/>
            <a:ext cx="3921125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Arial" pitchFamily="34" charset="0"/>
              <a:buChar char="•"/>
              <a:defRPr sz="2000" b="1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76400"/>
            <a:ext cx="7993063" cy="2895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CED6E2F-01DE-455E-8114-8B3E24156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7E231A0-13F4-4A21-9E07-DDA29E28B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73EE9D0-7B64-4357-8A63-494FA993C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75FFF41-ED80-452B-857D-43E0C36D5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95FA6C0D-8490-4728-AFC9-9B54BEB10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5697AF5-12A3-4277-8B9C-42EFE3DB7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9A6DAF-C3DD-4DC8-8B66-73AB94830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720D421A-D3A2-435D-B1EF-2EA2F6662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1B2B0A56-6A5D-4CC6-B690-EE0FB60CC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AB63F82E-A82D-477B-8D1B-B8139AF9B5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002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8483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44A1DE97-7A5F-42BB-9ED0-EBC22F3F1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D9E3B3-39B4-4E12-B409-9AB74DF1D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17D7DE6-7615-4AC6-A735-5FD5FC519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A4D8CE9F-D9A8-414D-8E78-044BC7ED6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72ECA7F0-1E8D-41FC-A51B-45138B0B69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363FEE88-786F-4FE8-89D4-000C60BFD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3009"/>
          </a:xfr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78D0DB-DDDA-40C2-9EE6-25CF882A2EC7}" type="datetimeFigureOut">
              <a:rPr lang="en-US" smtClean="0">
                <a:solidFill>
                  <a:prstClr val="black"/>
                </a:solidFill>
              </a:rPr>
              <a:pPr/>
              <a:t>8/25/15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EF18AD-8AD9-478A-B965-B98EBD4E7C3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9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3867150"/>
            <a:ext cx="7986713" cy="19050"/>
            <a:chOff x="0" y="840"/>
            <a:chExt cx="5660" cy="12"/>
          </a:xfrm>
        </p:grpSpPr>
        <p:sp>
          <p:nvSpPr>
            <p:cNvPr id="5" name="Line 102"/>
            <p:cNvSpPr>
              <a:spLocks noChangeShapeType="1"/>
            </p:cNvSpPr>
            <p:nvPr/>
          </p:nvSpPr>
          <p:spPr bwMode="auto">
            <a:xfrm>
              <a:off x="5" y="852"/>
              <a:ext cx="5655" cy="0"/>
            </a:xfrm>
            <a:prstGeom prst="line">
              <a:avLst/>
            </a:prstGeom>
            <a:noFill/>
            <a:ln w="50800">
              <a:solidFill>
                <a:srgbClr val="0017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" name="Line 103"/>
            <p:cNvSpPr>
              <a:spLocks noChangeShapeType="1"/>
            </p:cNvSpPr>
            <p:nvPr/>
          </p:nvSpPr>
          <p:spPr bwMode="auto">
            <a:xfrm>
              <a:off x="0" y="840"/>
              <a:ext cx="5655" cy="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aphicFrame>
        <p:nvGraphicFramePr>
          <p:cNvPr id="7" name="Object 111"/>
          <p:cNvGraphicFramePr>
            <a:graphicFrameLocks noChangeAspect="1"/>
          </p:cNvGraphicFramePr>
          <p:nvPr/>
        </p:nvGraphicFramePr>
        <p:xfrm>
          <a:off x="990600" y="381000"/>
          <a:ext cx="71628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Photo Editor Photo" r:id="rId3" imgW="6400000" imgH="1514686" progId="">
                  <p:embed/>
                </p:oleObj>
              </mc:Choice>
              <mc:Fallback>
                <p:oleObj name="Photo Editor Photo" r:id="rId3" imgW="6400000" imgH="1514686" progId="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71628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19400"/>
            <a:ext cx="7789863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and use in 1 or 2 lines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938" y="3962400"/>
            <a:ext cx="6435725" cy="213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 and use in 1 or more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19538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676400"/>
            <a:ext cx="3921125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7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7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1"/>
            <a:ext cx="82296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219202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55" r:id="rId3"/>
    <p:sldLayoutId id="2147483654" r:id="rId4"/>
    <p:sldLayoutId id="214748371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A8"/>
            </a:gs>
            <a:gs pos="100000">
              <a:srgbClr val="1B8D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28600"/>
            <a:ext cx="7387118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993063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and use use in 1 or more lines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0" y="1333500"/>
            <a:ext cx="7986713" cy="19050"/>
            <a:chOff x="0" y="840"/>
            <a:chExt cx="5660" cy="12"/>
          </a:xfrm>
        </p:grpSpPr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>
              <a:off x="5" y="852"/>
              <a:ext cx="5655" cy="0"/>
            </a:xfrm>
            <a:prstGeom prst="line">
              <a:avLst/>
            </a:prstGeom>
            <a:noFill/>
            <a:ln w="50800">
              <a:solidFill>
                <a:srgbClr val="0017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>
              <a:off x="0" y="840"/>
              <a:ext cx="5655" cy="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aphicFrame>
        <p:nvGraphicFramePr>
          <p:cNvPr id="1026" name="Object 109"/>
          <p:cNvGraphicFramePr>
            <a:graphicFrameLocks noChangeAspect="1"/>
          </p:cNvGraphicFramePr>
          <p:nvPr/>
        </p:nvGraphicFramePr>
        <p:xfrm>
          <a:off x="142875" y="317500"/>
          <a:ext cx="14287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Photo Editor Photo" r:id="rId18" imgW="3486637" imgH="1638529" progId="">
                  <p:embed/>
                </p:oleObj>
              </mc:Choice>
              <mc:Fallback>
                <p:oleObj name="Photo Editor Photo" r:id="rId18" imgW="3486637" imgH="1638529" progId="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17500"/>
                        <a:ext cx="14287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CF4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279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465138" indent="-465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n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631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Char char="–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39863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n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7827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66FFFF"/>
        </a:buClr>
        <a:buSzPct val="65000"/>
        <a:buFont typeface="Monotype Sorts"/>
        <a:buChar char="u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1256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828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400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972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544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7E"/>
            </a:gs>
            <a:gs pos="100000">
              <a:srgbClr val="0000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2DD3B01-CE88-4A8C-B3C3-0A5F8BD3D58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534400" y="6172200"/>
            <a:ext cx="471488" cy="498475"/>
            <a:chOff x="223" y="410"/>
            <a:chExt cx="623" cy="554"/>
          </a:xfrm>
        </p:grpSpPr>
        <p:sp>
          <p:nvSpPr>
            <p:cNvPr id="267275" name="Freeform 11"/>
            <p:cNvSpPr>
              <a:spLocks/>
            </p:cNvSpPr>
            <p:nvPr/>
          </p:nvSpPr>
          <p:spPr bwMode="auto">
            <a:xfrm>
              <a:off x="223" y="410"/>
              <a:ext cx="623" cy="554"/>
            </a:xfrm>
            <a:custGeom>
              <a:avLst/>
              <a:gdLst>
                <a:gd name="T0" fmla="*/ 378 w 623"/>
                <a:gd name="T1" fmla="*/ 550 h 554"/>
                <a:gd name="T2" fmla="*/ 622 w 623"/>
                <a:gd name="T3" fmla="*/ 552 h 554"/>
                <a:gd name="T4" fmla="*/ 622 w 623"/>
                <a:gd name="T5" fmla="*/ 1 h 554"/>
                <a:gd name="T6" fmla="*/ 486 w 623"/>
                <a:gd name="T7" fmla="*/ 1 h 554"/>
                <a:gd name="T8" fmla="*/ 486 w 623"/>
                <a:gd name="T9" fmla="*/ 435 h 554"/>
                <a:gd name="T10" fmla="*/ 411 w 623"/>
                <a:gd name="T11" fmla="*/ 435 h 554"/>
                <a:gd name="T12" fmla="*/ 373 w 623"/>
                <a:gd name="T13" fmla="*/ 429 h 554"/>
                <a:gd name="T14" fmla="*/ 343 w 623"/>
                <a:gd name="T15" fmla="*/ 420 h 554"/>
                <a:gd name="T16" fmla="*/ 323 w 623"/>
                <a:gd name="T17" fmla="*/ 404 h 554"/>
                <a:gd name="T18" fmla="*/ 314 w 623"/>
                <a:gd name="T19" fmla="*/ 379 h 554"/>
                <a:gd name="T20" fmla="*/ 321 w 623"/>
                <a:gd name="T21" fmla="*/ 356 h 554"/>
                <a:gd name="T22" fmla="*/ 335 w 623"/>
                <a:gd name="T23" fmla="*/ 337 h 554"/>
                <a:gd name="T24" fmla="*/ 379 w 623"/>
                <a:gd name="T25" fmla="*/ 301 h 554"/>
                <a:gd name="T26" fmla="*/ 404 w 623"/>
                <a:gd name="T27" fmla="*/ 279 h 554"/>
                <a:gd name="T28" fmla="*/ 424 w 623"/>
                <a:gd name="T29" fmla="*/ 253 h 554"/>
                <a:gd name="T30" fmla="*/ 434 w 623"/>
                <a:gd name="T31" fmla="*/ 237 h 554"/>
                <a:gd name="T32" fmla="*/ 439 w 623"/>
                <a:gd name="T33" fmla="*/ 220 h 554"/>
                <a:gd name="T34" fmla="*/ 445 w 623"/>
                <a:gd name="T35" fmla="*/ 198 h 554"/>
                <a:gd name="T36" fmla="*/ 446 w 623"/>
                <a:gd name="T37" fmla="*/ 175 h 554"/>
                <a:gd name="T38" fmla="*/ 445 w 623"/>
                <a:gd name="T39" fmla="*/ 142 h 554"/>
                <a:gd name="T40" fmla="*/ 433 w 623"/>
                <a:gd name="T41" fmla="*/ 110 h 554"/>
                <a:gd name="T42" fmla="*/ 416 w 623"/>
                <a:gd name="T43" fmla="*/ 80 h 554"/>
                <a:gd name="T44" fmla="*/ 393 w 623"/>
                <a:gd name="T45" fmla="*/ 55 h 554"/>
                <a:gd name="T46" fmla="*/ 367 w 623"/>
                <a:gd name="T47" fmla="*/ 32 h 554"/>
                <a:gd name="T48" fmla="*/ 338 w 623"/>
                <a:gd name="T49" fmla="*/ 16 h 554"/>
                <a:gd name="T50" fmla="*/ 308 w 623"/>
                <a:gd name="T51" fmla="*/ 5 h 554"/>
                <a:gd name="T52" fmla="*/ 276 w 623"/>
                <a:gd name="T53" fmla="*/ 0 h 554"/>
                <a:gd name="T54" fmla="*/ 0 w 623"/>
                <a:gd name="T55" fmla="*/ 1 h 554"/>
                <a:gd name="T56" fmla="*/ 0 w 623"/>
                <a:gd name="T57" fmla="*/ 552 h 554"/>
                <a:gd name="T58" fmla="*/ 139 w 623"/>
                <a:gd name="T59" fmla="*/ 553 h 554"/>
                <a:gd name="T60" fmla="*/ 139 w 623"/>
                <a:gd name="T61" fmla="*/ 119 h 554"/>
                <a:gd name="T62" fmla="*/ 258 w 623"/>
                <a:gd name="T63" fmla="*/ 116 h 554"/>
                <a:gd name="T64" fmla="*/ 281 w 623"/>
                <a:gd name="T65" fmla="*/ 124 h 554"/>
                <a:gd name="T66" fmla="*/ 297 w 623"/>
                <a:gd name="T67" fmla="*/ 137 h 554"/>
                <a:gd name="T68" fmla="*/ 308 w 623"/>
                <a:gd name="T69" fmla="*/ 153 h 554"/>
                <a:gd name="T70" fmla="*/ 312 w 623"/>
                <a:gd name="T71" fmla="*/ 172 h 554"/>
                <a:gd name="T72" fmla="*/ 309 w 623"/>
                <a:gd name="T73" fmla="*/ 185 h 554"/>
                <a:gd name="T74" fmla="*/ 303 w 623"/>
                <a:gd name="T75" fmla="*/ 198 h 554"/>
                <a:gd name="T76" fmla="*/ 287 w 623"/>
                <a:gd name="T77" fmla="*/ 219 h 554"/>
                <a:gd name="T78" fmla="*/ 242 w 623"/>
                <a:gd name="T79" fmla="*/ 254 h 554"/>
                <a:gd name="T80" fmla="*/ 218 w 623"/>
                <a:gd name="T81" fmla="*/ 275 h 554"/>
                <a:gd name="T82" fmla="*/ 198 w 623"/>
                <a:gd name="T83" fmla="*/ 302 h 554"/>
                <a:gd name="T84" fmla="*/ 183 w 623"/>
                <a:gd name="T85" fmla="*/ 338 h 554"/>
                <a:gd name="T86" fmla="*/ 176 w 623"/>
                <a:gd name="T87" fmla="*/ 387 h 554"/>
                <a:gd name="T88" fmla="*/ 181 w 623"/>
                <a:gd name="T89" fmla="*/ 419 h 554"/>
                <a:gd name="T90" fmla="*/ 194 w 623"/>
                <a:gd name="T91" fmla="*/ 449 h 554"/>
                <a:gd name="T92" fmla="*/ 213 w 623"/>
                <a:gd name="T93" fmla="*/ 476 h 554"/>
                <a:gd name="T94" fmla="*/ 235 w 623"/>
                <a:gd name="T95" fmla="*/ 500 h 554"/>
                <a:gd name="T96" fmla="*/ 265 w 623"/>
                <a:gd name="T97" fmla="*/ 520 h 554"/>
                <a:gd name="T98" fmla="*/ 298 w 623"/>
                <a:gd name="T99" fmla="*/ 536 h 554"/>
                <a:gd name="T100" fmla="*/ 336 w 623"/>
                <a:gd name="T101" fmla="*/ 546 h 554"/>
                <a:gd name="T102" fmla="*/ 378 w 623"/>
                <a:gd name="T103" fmla="*/ 55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3" h="554">
                  <a:moveTo>
                    <a:pt x="378" y="550"/>
                  </a:moveTo>
                  <a:lnTo>
                    <a:pt x="622" y="552"/>
                  </a:lnTo>
                  <a:lnTo>
                    <a:pt x="622" y="1"/>
                  </a:lnTo>
                  <a:lnTo>
                    <a:pt x="486" y="1"/>
                  </a:lnTo>
                  <a:lnTo>
                    <a:pt x="486" y="435"/>
                  </a:lnTo>
                  <a:lnTo>
                    <a:pt x="411" y="435"/>
                  </a:lnTo>
                  <a:lnTo>
                    <a:pt x="373" y="429"/>
                  </a:lnTo>
                  <a:lnTo>
                    <a:pt x="343" y="420"/>
                  </a:lnTo>
                  <a:lnTo>
                    <a:pt x="323" y="404"/>
                  </a:lnTo>
                  <a:lnTo>
                    <a:pt x="314" y="379"/>
                  </a:lnTo>
                  <a:lnTo>
                    <a:pt x="321" y="356"/>
                  </a:lnTo>
                  <a:lnTo>
                    <a:pt x="335" y="337"/>
                  </a:lnTo>
                  <a:lnTo>
                    <a:pt x="379" y="301"/>
                  </a:lnTo>
                  <a:lnTo>
                    <a:pt x="404" y="279"/>
                  </a:lnTo>
                  <a:lnTo>
                    <a:pt x="424" y="253"/>
                  </a:lnTo>
                  <a:lnTo>
                    <a:pt x="434" y="237"/>
                  </a:lnTo>
                  <a:lnTo>
                    <a:pt x="439" y="220"/>
                  </a:lnTo>
                  <a:lnTo>
                    <a:pt x="445" y="198"/>
                  </a:lnTo>
                  <a:lnTo>
                    <a:pt x="446" y="175"/>
                  </a:lnTo>
                  <a:lnTo>
                    <a:pt x="445" y="142"/>
                  </a:lnTo>
                  <a:lnTo>
                    <a:pt x="433" y="110"/>
                  </a:lnTo>
                  <a:lnTo>
                    <a:pt x="416" y="80"/>
                  </a:lnTo>
                  <a:lnTo>
                    <a:pt x="393" y="55"/>
                  </a:lnTo>
                  <a:lnTo>
                    <a:pt x="367" y="32"/>
                  </a:lnTo>
                  <a:lnTo>
                    <a:pt x="338" y="16"/>
                  </a:lnTo>
                  <a:lnTo>
                    <a:pt x="308" y="5"/>
                  </a:lnTo>
                  <a:lnTo>
                    <a:pt x="276" y="0"/>
                  </a:lnTo>
                  <a:lnTo>
                    <a:pt x="0" y="1"/>
                  </a:lnTo>
                  <a:lnTo>
                    <a:pt x="0" y="552"/>
                  </a:lnTo>
                  <a:lnTo>
                    <a:pt x="139" y="553"/>
                  </a:lnTo>
                  <a:lnTo>
                    <a:pt x="139" y="119"/>
                  </a:lnTo>
                  <a:lnTo>
                    <a:pt x="258" y="116"/>
                  </a:lnTo>
                  <a:lnTo>
                    <a:pt x="281" y="124"/>
                  </a:lnTo>
                  <a:lnTo>
                    <a:pt x="297" y="137"/>
                  </a:lnTo>
                  <a:lnTo>
                    <a:pt x="308" y="153"/>
                  </a:lnTo>
                  <a:lnTo>
                    <a:pt x="312" y="172"/>
                  </a:lnTo>
                  <a:lnTo>
                    <a:pt x="309" y="185"/>
                  </a:lnTo>
                  <a:lnTo>
                    <a:pt x="303" y="198"/>
                  </a:lnTo>
                  <a:lnTo>
                    <a:pt x="287" y="219"/>
                  </a:lnTo>
                  <a:lnTo>
                    <a:pt x="242" y="254"/>
                  </a:lnTo>
                  <a:lnTo>
                    <a:pt x="218" y="275"/>
                  </a:lnTo>
                  <a:lnTo>
                    <a:pt x="198" y="302"/>
                  </a:lnTo>
                  <a:lnTo>
                    <a:pt x="183" y="338"/>
                  </a:lnTo>
                  <a:lnTo>
                    <a:pt x="176" y="387"/>
                  </a:lnTo>
                  <a:lnTo>
                    <a:pt x="181" y="419"/>
                  </a:lnTo>
                  <a:lnTo>
                    <a:pt x="194" y="449"/>
                  </a:lnTo>
                  <a:lnTo>
                    <a:pt x="213" y="476"/>
                  </a:lnTo>
                  <a:lnTo>
                    <a:pt x="235" y="500"/>
                  </a:lnTo>
                  <a:lnTo>
                    <a:pt x="265" y="520"/>
                  </a:lnTo>
                  <a:lnTo>
                    <a:pt x="298" y="536"/>
                  </a:lnTo>
                  <a:lnTo>
                    <a:pt x="336" y="546"/>
                  </a:lnTo>
                  <a:lnTo>
                    <a:pt x="378" y="550"/>
                  </a:lnTo>
                </a:path>
              </a:pathLst>
            </a:custGeom>
            <a:gradFill rotWithShape="0">
              <a:gsLst>
                <a:gs pos="0">
                  <a:srgbClr val="001452"/>
                </a:gs>
                <a:gs pos="50000">
                  <a:srgbClr val="3D1E96"/>
                </a:gs>
                <a:gs pos="100000">
                  <a:srgbClr val="001452"/>
                </a:gs>
              </a:gsLst>
              <a:lin ang="54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en-US" sz="240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33" name="Freeform 12"/>
            <p:cNvSpPr>
              <a:spLocks/>
            </p:cNvSpPr>
            <p:nvPr/>
          </p:nvSpPr>
          <p:spPr bwMode="auto">
            <a:xfrm>
              <a:off x="223" y="410"/>
              <a:ext cx="615" cy="545"/>
            </a:xfrm>
            <a:custGeom>
              <a:avLst/>
              <a:gdLst>
                <a:gd name="T0" fmla="*/ 373 w 615"/>
                <a:gd name="T1" fmla="*/ 525 h 546"/>
                <a:gd name="T2" fmla="*/ 614 w 615"/>
                <a:gd name="T3" fmla="*/ 527 h 546"/>
                <a:gd name="T4" fmla="*/ 614 w 615"/>
                <a:gd name="T5" fmla="*/ 1 h 546"/>
                <a:gd name="T6" fmla="*/ 480 w 615"/>
                <a:gd name="T7" fmla="*/ 1 h 546"/>
                <a:gd name="T8" fmla="*/ 480 w 615"/>
                <a:gd name="T9" fmla="*/ 412 h 546"/>
                <a:gd name="T10" fmla="*/ 405 w 615"/>
                <a:gd name="T11" fmla="*/ 412 h 546"/>
                <a:gd name="T12" fmla="*/ 369 w 615"/>
                <a:gd name="T13" fmla="*/ 406 h 546"/>
                <a:gd name="T14" fmla="*/ 339 w 615"/>
                <a:gd name="T15" fmla="*/ 397 h 546"/>
                <a:gd name="T16" fmla="*/ 319 w 615"/>
                <a:gd name="T17" fmla="*/ 381 h 546"/>
                <a:gd name="T18" fmla="*/ 310 w 615"/>
                <a:gd name="T19" fmla="*/ 356 h 546"/>
                <a:gd name="T20" fmla="*/ 317 w 615"/>
                <a:gd name="T21" fmla="*/ 334 h 546"/>
                <a:gd name="T22" fmla="*/ 331 w 615"/>
                <a:gd name="T23" fmla="*/ 315 h 546"/>
                <a:gd name="T24" fmla="*/ 374 w 615"/>
                <a:gd name="T25" fmla="*/ 280 h 546"/>
                <a:gd name="T26" fmla="*/ 398 w 615"/>
                <a:gd name="T27" fmla="*/ 273 h 546"/>
                <a:gd name="T28" fmla="*/ 419 w 615"/>
                <a:gd name="T29" fmla="*/ 249 h 546"/>
                <a:gd name="T30" fmla="*/ 428 w 615"/>
                <a:gd name="T31" fmla="*/ 234 h 546"/>
                <a:gd name="T32" fmla="*/ 434 w 615"/>
                <a:gd name="T33" fmla="*/ 217 h 546"/>
                <a:gd name="T34" fmla="*/ 439 w 615"/>
                <a:gd name="T35" fmla="*/ 195 h 546"/>
                <a:gd name="T36" fmla="*/ 441 w 615"/>
                <a:gd name="T37" fmla="*/ 173 h 546"/>
                <a:gd name="T38" fmla="*/ 439 w 615"/>
                <a:gd name="T39" fmla="*/ 140 h 546"/>
                <a:gd name="T40" fmla="*/ 427 w 615"/>
                <a:gd name="T41" fmla="*/ 108 h 546"/>
                <a:gd name="T42" fmla="*/ 411 w 615"/>
                <a:gd name="T43" fmla="*/ 79 h 546"/>
                <a:gd name="T44" fmla="*/ 388 w 615"/>
                <a:gd name="T45" fmla="*/ 54 h 546"/>
                <a:gd name="T46" fmla="*/ 362 w 615"/>
                <a:gd name="T47" fmla="*/ 32 h 546"/>
                <a:gd name="T48" fmla="*/ 333 w 615"/>
                <a:gd name="T49" fmla="*/ 16 h 546"/>
                <a:gd name="T50" fmla="*/ 304 w 615"/>
                <a:gd name="T51" fmla="*/ 5 h 546"/>
                <a:gd name="T52" fmla="*/ 272 w 615"/>
                <a:gd name="T53" fmla="*/ 0 h 546"/>
                <a:gd name="T54" fmla="*/ 0 w 615"/>
                <a:gd name="T55" fmla="*/ 1 h 546"/>
                <a:gd name="T56" fmla="*/ 0 w 615"/>
                <a:gd name="T57" fmla="*/ 527 h 546"/>
                <a:gd name="T58" fmla="*/ 137 w 615"/>
                <a:gd name="T59" fmla="*/ 528 h 546"/>
                <a:gd name="T60" fmla="*/ 137 w 615"/>
                <a:gd name="T61" fmla="*/ 117 h 546"/>
                <a:gd name="T62" fmla="*/ 255 w 615"/>
                <a:gd name="T63" fmla="*/ 114 h 546"/>
                <a:gd name="T64" fmla="*/ 278 w 615"/>
                <a:gd name="T65" fmla="*/ 122 h 546"/>
                <a:gd name="T66" fmla="*/ 293 w 615"/>
                <a:gd name="T67" fmla="*/ 135 h 546"/>
                <a:gd name="T68" fmla="*/ 304 w 615"/>
                <a:gd name="T69" fmla="*/ 151 h 546"/>
                <a:gd name="T70" fmla="*/ 308 w 615"/>
                <a:gd name="T71" fmla="*/ 169 h 546"/>
                <a:gd name="T72" fmla="*/ 305 w 615"/>
                <a:gd name="T73" fmla="*/ 183 h 546"/>
                <a:gd name="T74" fmla="*/ 300 w 615"/>
                <a:gd name="T75" fmla="*/ 195 h 546"/>
                <a:gd name="T76" fmla="*/ 283 w 615"/>
                <a:gd name="T77" fmla="*/ 216 h 546"/>
                <a:gd name="T78" fmla="*/ 239 w 615"/>
                <a:gd name="T79" fmla="*/ 250 h 546"/>
                <a:gd name="T80" fmla="*/ 216 w 615"/>
                <a:gd name="T81" fmla="*/ 271 h 546"/>
                <a:gd name="T82" fmla="*/ 195 w 615"/>
                <a:gd name="T83" fmla="*/ 281 h 546"/>
                <a:gd name="T84" fmla="*/ 180 w 615"/>
                <a:gd name="T85" fmla="*/ 316 h 546"/>
                <a:gd name="T86" fmla="*/ 173 w 615"/>
                <a:gd name="T87" fmla="*/ 364 h 546"/>
                <a:gd name="T88" fmla="*/ 179 w 615"/>
                <a:gd name="T89" fmla="*/ 396 h 546"/>
                <a:gd name="T90" fmla="*/ 191 w 615"/>
                <a:gd name="T91" fmla="*/ 425 h 546"/>
                <a:gd name="T92" fmla="*/ 210 w 615"/>
                <a:gd name="T93" fmla="*/ 452 h 546"/>
                <a:gd name="T94" fmla="*/ 232 w 615"/>
                <a:gd name="T95" fmla="*/ 476 h 546"/>
                <a:gd name="T96" fmla="*/ 262 w 615"/>
                <a:gd name="T97" fmla="*/ 495 h 546"/>
                <a:gd name="T98" fmla="*/ 294 w 615"/>
                <a:gd name="T99" fmla="*/ 511 h 546"/>
                <a:gd name="T100" fmla="*/ 332 w 615"/>
                <a:gd name="T101" fmla="*/ 521 h 546"/>
                <a:gd name="T102" fmla="*/ 373 w 615"/>
                <a:gd name="T103" fmla="*/ 525 h 5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5" h="546">
                  <a:moveTo>
                    <a:pt x="373" y="542"/>
                  </a:moveTo>
                  <a:lnTo>
                    <a:pt x="614" y="544"/>
                  </a:lnTo>
                  <a:lnTo>
                    <a:pt x="614" y="1"/>
                  </a:lnTo>
                  <a:lnTo>
                    <a:pt x="480" y="1"/>
                  </a:lnTo>
                  <a:lnTo>
                    <a:pt x="480" y="429"/>
                  </a:lnTo>
                  <a:lnTo>
                    <a:pt x="405" y="429"/>
                  </a:lnTo>
                  <a:lnTo>
                    <a:pt x="369" y="423"/>
                  </a:lnTo>
                  <a:lnTo>
                    <a:pt x="339" y="414"/>
                  </a:lnTo>
                  <a:lnTo>
                    <a:pt x="319" y="398"/>
                  </a:lnTo>
                  <a:lnTo>
                    <a:pt x="310" y="373"/>
                  </a:lnTo>
                  <a:lnTo>
                    <a:pt x="317" y="351"/>
                  </a:lnTo>
                  <a:lnTo>
                    <a:pt x="331" y="332"/>
                  </a:lnTo>
                  <a:lnTo>
                    <a:pt x="374" y="297"/>
                  </a:lnTo>
                  <a:lnTo>
                    <a:pt x="398" y="275"/>
                  </a:lnTo>
                  <a:lnTo>
                    <a:pt x="419" y="249"/>
                  </a:lnTo>
                  <a:lnTo>
                    <a:pt x="428" y="234"/>
                  </a:lnTo>
                  <a:lnTo>
                    <a:pt x="434" y="217"/>
                  </a:lnTo>
                  <a:lnTo>
                    <a:pt x="439" y="195"/>
                  </a:lnTo>
                  <a:lnTo>
                    <a:pt x="441" y="173"/>
                  </a:lnTo>
                  <a:lnTo>
                    <a:pt x="439" y="140"/>
                  </a:lnTo>
                  <a:lnTo>
                    <a:pt x="427" y="108"/>
                  </a:lnTo>
                  <a:lnTo>
                    <a:pt x="411" y="79"/>
                  </a:lnTo>
                  <a:lnTo>
                    <a:pt x="388" y="54"/>
                  </a:lnTo>
                  <a:lnTo>
                    <a:pt x="362" y="32"/>
                  </a:lnTo>
                  <a:lnTo>
                    <a:pt x="333" y="16"/>
                  </a:lnTo>
                  <a:lnTo>
                    <a:pt x="304" y="5"/>
                  </a:lnTo>
                  <a:lnTo>
                    <a:pt x="272" y="0"/>
                  </a:lnTo>
                  <a:lnTo>
                    <a:pt x="0" y="1"/>
                  </a:lnTo>
                  <a:lnTo>
                    <a:pt x="0" y="544"/>
                  </a:lnTo>
                  <a:lnTo>
                    <a:pt x="137" y="545"/>
                  </a:lnTo>
                  <a:lnTo>
                    <a:pt x="137" y="117"/>
                  </a:lnTo>
                  <a:lnTo>
                    <a:pt x="255" y="114"/>
                  </a:lnTo>
                  <a:lnTo>
                    <a:pt x="278" y="122"/>
                  </a:lnTo>
                  <a:lnTo>
                    <a:pt x="293" y="135"/>
                  </a:lnTo>
                  <a:lnTo>
                    <a:pt x="304" y="151"/>
                  </a:lnTo>
                  <a:lnTo>
                    <a:pt x="308" y="169"/>
                  </a:lnTo>
                  <a:lnTo>
                    <a:pt x="305" y="183"/>
                  </a:lnTo>
                  <a:lnTo>
                    <a:pt x="300" y="195"/>
                  </a:lnTo>
                  <a:lnTo>
                    <a:pt x="283" y="216"/>
                  </a:lnTo>
                  <a:lnTo>
                    <a:pt x="239" y="250"/>
                  </a:lnTo>
                  <a:lnTo>
                    <a:pt x="216" y="271"/>
                  </a:lnTo>
                  <a:lnTo>
                    <a:pt x="195" y="298"/>
                  </a:lnTo>
                  <a:lnTo>
                    <a:pt x="180" y="333"/>
                  </a:lnTo>
                  <a:lnTo>
                    <a:pt x="173" y="381"/>
                  </a:lnTo>
                  <a:lnTo>
                    <a:pt x="179" y="413"/>
                  </a:lnTo>
                  <a:lnTo>
                    <a:pt x="191" y="442"/>
                  </a:lnTo>
                  <a:lnTo>
                    <a:pt x="210" y="469"/>
                  </a:lnTo>
                  <a:lnTo>
                    <a:pt x="232" y="493"/>
                  </a:lnTo>
                  <a:lnTo>
                    <a:pt x="262" y="512"/>
                  </a:lnTo>
                  <a:lnTo>
                    <a:pt x="294" y="528"/>
                  </a:lnTo>
                  <a:lnTo>
                    <a:pt x="332" y="538"/>
                  </a:lnTo>
                  <a:lnTo>
                    <a:pt x="373" y="542"/>
                  </a:lnTo>
                </a:path>
              </a:pathLst>
            </a:custGeom>
            <a:gradFill rotWithShape="0">
              <a:gsLst>
                <a:gs pos="0">
                  <a:srgbClr val="001452"/>
                </a:gs>
                <a:gs pos="50000">
                  <a:srgbClr val="3D1E96"/>
                </a:gs>
                <a:gs pos="100000">
                  <a:srgbClr val="00145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0C31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9589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  <a:t>Structured Data Capture (SDC)</a:t>
            </a:r>
            <a:b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</a:br>
            <a: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  <a:t>Gap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July 18, 2013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2209800"/>
            <a:ext cx="1933243" cy="3034107"/>
          </a:xfrm>
          <a:prstGeom prst="rect">
            <a:avLst/>
          </a:prstGeom>
          <a:solidFill>
            <a:srgbClr val="F3F9A5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b="1" kern="0" dirty="0" smtClean="0">
                <a:solidFill>
                  <a:prstClr val="black"/>
                </a:solidFill>
              </a:rPr>
              <a:t>Standard XML </a:t>
            </a:r>
            <a:r>
              <a:rPr lang="en-US" sz="1200" b="1" kern="0" dirty="0">
                <a:solidFill>
                  <a:prstClr val="black"/>
                </a:solidFill>
              </a:rPr>
              <a:t>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76400"/>
            <a:ext cx="6096000" cy="43926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Which XML standards can provide the template for each of these sections?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 Description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Privacy &amp; Security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Patient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Non-Patient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Does align with a more generalized version of the RFD 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leverage for the service-layer piece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431" y="3388607"/>
            <a:ext cx="1376917" cy="338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431" y="4243868"/>
            <a:ext cx="1376917" cy="33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814" y="2555784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274" y="2965416"/>
            <a:ext cx="1376917" cy="3388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Context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274" y="3803616"/>
            <a:ext cx="1376917" cy="338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Privacy &amp; Security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431" y="4684007"/>
            <a:ext cx="1376917" cy="33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Non-Patient Data specific to domain</a:t>
            </a:r>
          </a:p>
        </p:txBody>
      </p:sp>
    </p:spTree>
    <p:extLst>
      <p:ext uri="{BB962C8B-B14F-4D97-AF65-F5344CB8AC3E}">
        <p14:creationId xmlns:p14="http://schemas.microsoft.com/office/powerpoint/2010/main" val="2715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Service / Container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1035"/>
              </p:ext>
            </p:extLst>
          </p:nvPr>
        </p:nvGraphicFramePr>
        <p:xfrm>
          <a:off x="0" y="853440"/>
          <a:ext cx="9144000" cy="569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685593"/>
                <a:gridCol w="921712"/>
                <a:gridCol w="3707895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</a:t>
                      </a:r>
                      <a:r>
                        <a:rPr lang="en-US" sz="1400" b="1" baseline="0" dirty="0" smtClean="0"/>
                        <a:t>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RFD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none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79.5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Service category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i="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en-US" sz="1600" i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RFD to reconsider REST as well as SOAP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At some points, RFD may be too specific for SDC IG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Questions for All Hands: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Are we leveraging RFD IG or simply using it as a model?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Can we include XD* in the SDC generalized version of what we can pull from RFD?</a:t>
                      </a:r>
                    </a:p>
                  </a:txBody>
                  <a:tcPr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XD*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86.74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Describes the payload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Partially supports II03, II04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&amp; II05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Related to metadata for existing documents that have been registered</a:t>
                      </a:r>
                    </a:p>
                    <a:p>
                      <a:pPr algn="l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use of TLS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Doesn't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 any provisions for "Form" and "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Auto-population“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modifications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extensions to be appropriate to use with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RFD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Outstanding work item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 for Standards SWG:</a:t>
                      </a:r>
                      <a:endParaRPr lang="en-US" sz="11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XDR most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 appropriate and could look to extend it</a:t>
                      </a:r>
                      <a:endParaRPr lang="en-US" sz="1100" b="0" i="0" u="none" strike="noStrike" dirty="0">
                        <a:solidFill>
                          <a:schemeClr val="accent4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IHE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 DEX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67.1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59.7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 finalized yet. Not mature. Lack of substantial experience out there with IHE DEX; The way it currently defines data element does not fit well with other X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Paths</a:t>
                      </a:r>
                    </a:p>
                    <a:p>
                      <a:pPr algn="l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Container for II03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&amp; II04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Not mature &amp; tested yet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Outstanding work item for Standards SWG: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How and if DEX can fit in to the Service/Container?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Could be useful for Form/Definition or auto-population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Can this work with ISO 11179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11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6019800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</p:spTree>
    <p:extLst>
      <p:ext uri="{BB962C8B-B14F-4D97-AF65-F5344CB8AC3E}">
        <p14:creationId xmlns:p14="http://schemas.microsoft.com/office/powerpoint/2010/main" val="40394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Container &amp; Payloads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7860"/>
              </p:ext>
            </p:extLst>
          </p:nvPr>
        </p:nvGraphicFramePr>
        <p:xfrm>
          <a:off x="0" y="472440"/>
          <a:ext cx="9065347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39"/>
                <a:gridCol w="2560775"/>
                <a:gridCol w="921712"/>
                <a:gridCol w="3456421"/>
              </a:tblGrid>
              <a:tr h="4565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Notes, </a:t>
                      </a:r>
                    </a:p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R2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87.8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57.1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II02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II03, II04 &amp; II05 partially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endParaRPr lang="en-US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Use IGs which already exist where we can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Leave it as the “base unit”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Questionnaire Form &amp; Response IGs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54.85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77.19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58.9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II03 (Form), II04 (Form) &amp; II05 (Response)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Questionnaire as defined could be a generic document -- form/template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Developing templates to inform these two guides -- form is not yet specific to a patient, in the case of a CDA R2 document always in relation to a patient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RFD currently states that X-Forms of XHMTL should be used for the response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Are the CDA IGs compliant?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Can direct the implementer to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   - CDA Consent Directive IG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   - Digital Signatures or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AoR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Igs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3"/>
                          </a:solidFill>
                          <a:latin typeface="Arial" pitchFamily="34" charset="0"/>
                          <a:cs typeface="Arial" pitchFamily="34" charset="0"/>
                        </a:rPr>
                        <a:t>Questionnaire Response IG doesn’t support all requirements identified in the Forms SWG.  Need to see if it can be extended to support SDC Forms requirements.</a:t>
                      </a:r>
                    </a:p>
                  </a:txBody>
                  <a:tcPr/>
                </a:tc>
              </a:tr>
              <a:tr h="13874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XHTML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Payloads~</a:t>
                      </a: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98.3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4.76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 requirements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 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Consider using something more generic like HTML5, HTML or XML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XHTML is basically a restricted HTML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Discuss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Generic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3"/>
                          </a:solidFill>
                          <a:latin typeface="Arial" pitchFamily="34" charset="0"/>
                          <a:cs typeface="Arial" pitchFamily="34" charset="0"/>
                        </a:rPr>
                        <a:t>HTML5 is more suitable for SDC needs and should be considered as a replacement to XHTML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12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1" y="3113188"/>
            <a:ext cx="1376917" cy="1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199" y="1524000"/>
            <a:ext cx="1376917" cy="33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8861" y="2895600"/>
            <a:ext cx="1376917" cy="169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1773" y="3341788"/>
            <a:ext cx="1376917" cy="169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Privacy &amp; 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3553384"/>
            <a:ext cx="1376917" cy="33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Non-Patient Data specific to domain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5852" y="5670154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</p:spTree>
    <p:extLst>
      <p:ext uri="{BB962C8B-B14F-4D97-AF65-F5344CB8AC3E}">
        <p14:creationId xmlns:p14="http://schemas.microsoft.com/office/powerpoint/2010/main" val="2641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- </a:t>
            </a:r>
            <a:r>
              <a:rPr lang="en-US" sz="2500" i="1" dirty="0" smtClean="0"/>
              <a:t>Container </a:t>
            </a:r>
            <a:r>
              <a:rPr lang="en-US" sz="2500" i="1" dirty="0"/>
              <a:t>&amp; Payloads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59204"/>
              </p:ext>
            </p:extLst>
          </p:nvPr>
        </p:nvGraphicFramePr>
        <p:xfrm>
          <a:off x="0" y="914400"/>
          <a:ext cx="9065346" cy="563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20"/>
                <a:gridCol w="2477101"/>
                <a:gridCol w="1036926"/>
                <a:gridCol w="328359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C-CDA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87.7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80.9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Mapped to II02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to II05.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CCDA contains specific templates of CDA. Issues may arise when document is being pushed out as a C-CDA document.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100" i="1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600" i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Would need to define new CCDA templates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Use Form IGs for CDA candidate</a:t>
                      </a:r>
                    </a:p>
                  </a:txBody>
                  <a:tcPr/>
                </a:tc>
              </a:tr>
              <a:tr h="18440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Common Formats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57.4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II02 &amp; II03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 Formats are exchanged using CDA XML file structure (document structure: CDA, file format: XML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for the generic IG, but in the AHRQ instance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Leverages CDA R2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Will align with the guidance we provide</a:t>
                      </a:r>
                    </a:p>
                  </a:txBody>
                  <a:tcPr/>
                </a:tc>
              </a:tr>
              <a:tr h="150875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X-Forms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36.7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46.8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XML Derivative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 because X-Forms was intended to be used for these Information Interchange Transactions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Discuss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13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Payload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09502"/>
              </p:ext>
            </p:extLst>
          </p:nvPr>
        </p:nvGraphicFramePr>
        <p:xfrm>
          <a:off x="228600" y="1362736"/>
          <a:ext cx="8763000" cy="535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98"/>
                <a:gridCol w="2216158"/>
                <a:gridCol w="1036926"/>
                <a:gridCol w="3347618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CDS Knowledge Sharing IG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43.9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71.4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 fit for the content of the form itself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Consider as the payload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II05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Supports transformation of the form data into some other model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SDC to look at how transformations could work with the standards so it could be published in multiple formats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There could be an extension to the schema to support II01 &amp; II02 requests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Would like to use a CDA-based exchange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Author of Record Level 1 (Digital Signature)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77.22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14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4365"/>
              </p:ext>
            </p:extLst>
          </p:nvPr>
        </p:nvGraphicFramePr>
        <p:xfrm>
          <a:off x="0" y="915052"/>
          <a:ext cx="9065346" cy="579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3"/>
                <a:gridCol w="2334120"/>
                <a:gridCol w="1094533"/>
                <a:gridCol w="3456420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XUA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~Authorization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/Consent~</a:t>
                      </a:r>
                      <a:endParaRPr lang="en-US" sz="16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90.7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91.2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72.3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Service category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T&amp;S standard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BPPC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~Consent~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81.7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Only fulfills II03, II04 &amp; II05 requirements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T&amp;S Standard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More explicitly tied to the concept of community-exchanges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Consent Directive IG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~Consent~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75.95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68.62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 not evaluated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600" kern="1200" baseline="0" noProof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CDA Questionnaire Form &amp; Response IGs use this IG to document consent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94982"/>
              </p:ext>
            </p:extLst>
          </p:nvPr>
        </p:nvGraphicFramePr>
        <p:xfrm>
          <a:off x="0" y="524527"/>
          <a:ext cx="8953499" cy="593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584"/>
                <a:gridCol w="2622809"/>
                <a:gridCol w="1094533"/>
                <a:gridCol w="3344573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</a:t>
                      </a:r>
                      <a:r>
                        <a:rPr lang="en-US" sz="1400" b="1" baseline="0" dirty="0" smtClean="0"/>
                        <a:t>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ODM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S04 &amp; S05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Partial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for II02 &amp; II03</a:t>
                      </a:r>
                      <a:endParaRPr lang="en-US" sz="11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 of ODM is non-restrictive. Use for quality measure reporting. 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Capable of accommodating other data elements if properly configured.</a:t>
                      </a:r>
                    </a:p>
                    <a:p>
                      <a:pPr algn="l" fontAlgn="t"/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649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ICSR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79.3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87.7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Partial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for II02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of public health initiative in S&amp;I Framework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19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HL7 V3 - Patient Administration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58.3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78.1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Full solution for II02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HL7 V3 Doesn’t support returning form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Discuss</a:t>
                      </a:r>
                      <a:endParaRPr lang="en-US" sz="1600" i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2" y="145401"/>
            <a:ext cx="8229600" cy="1143000"/>
          </a:xfrm>
        </p:spPr>
        <p:txBody>
          <a:bodyPr/>
          <a:lstStyle/>
          <a:p>
            <a:r>
              <a:rPr lang="en-US" dirty="0" smtClean="0"/>
              <a:t>UCR to Standards Crosswalk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96" y="1355148"/>
            <a:ext cx="8229600" cy="4143009"/>
          </a:xfrm>
        </p:spPr>
        <p:txBody>
          <a:bodyPr/>
          <a:lstStyle/>
          <a:p>
            <a:r>
              <a:rPr lang="en-US" dirty="0" smtClean="0"/>
              <a:t>UCR-Crosswalk Analysis Update</a:t>
            </a:r>
          </a:p>
          <a:p>
            <a:pPr lvl="1"/>
            <a:r>
              <a:rPr lang="en-US" dirty="0" smtClean="0"/>
              <a:t>Added three new standards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CDA Questionnaire Form IG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CDA Questionnaire </a:t>
            </a:r>
            <a:r>
              <a:rPr lang="en-US" dirty="0" smtClean="0">
                <a:solidFill>
                  <a:schemeClr val="tx1"/>
                </a:solidFill>
              </a:rPr>
              <a:t>Response IG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Author of Record (</a:t>
            </a:r>
            <a:r>
              <a:rPr lang="en-US" dirty="0" err="1" smtClean="0">
                <a:solidFill>
                  <a:schemeClr val="tx1"/>
                </a:solidFill>
              </a:rPr>
              <a:t>esMD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Completed Mapping of all Standards against Requirements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Identified suitable Standards for Transport, Security, and Authentication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Transport: </a:t>
            </a:r>
            <a:r>
              <a:rPr lang="en-US" b="1" dirty="0" smtClean="0">
                <a:solidFill>
                  <a:schemeClr val="tx1"/>
                </a:solidFill>
              </a:rPr>
              <a:t>SOAP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REST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Security: </a:t>
            </a:r>
            <a:r>
              <a:rPr lang="en-US" b="1" dirty="0" smtClean="0">
                <a:solidFill>
                  <a:schemeClr val="tx1"/>
                </a:solidFill>
              </a:rPr>
              <a:t>TLS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Authentication: </a:t>
            </a:r>
            <a:r>
              <a:rPr lang="en-US" b="1" dirty="0" smtClean="0">
                <a:solidFill>
                  <a:schemeClr val="tx1"/>
                </a:solidFill>
              </a:rPr>
              <a:t>SAML 2.0</a:t>
            </a:r>
          </a:p>
          <a:p>
            <a:pPr lvl="2"/>
            <a:endParaRPr lang="en-US" b="1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425309"/>
              </p:ext>
            </p:extLst>
          </p:nvPr>
        </p:nvGraphicFramePr>
        <p:xfrm>
          <a:off x="38099" y="12192"/>
          <a:ext cx="9067803" cy="676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25"/>
                <a:gridCol w="1495576"/>
                <a:gridCol w="838200"/>
                <a:gridCol w="609600"/>
                <a:gridCol w="838200"/>
                <a:gridCol w="685800"/>
                <a:gridCol w="609600"/>
                <a:gridCol w="1524000"/>
                <a:gridCol w="1485900"/>
                <a:gridCol w="685802"/>
              </a:tblGrid>
              <a:tr h="25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Transport &amp; Security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Content &amp; Structure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Transaction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Transport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Authentication</a:t>
                      </a:r>
                      <a:endParaRPr lang="en-US" sz="800" b="1" dirty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Security/ Encryption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Authorization </a:t>
                      </a:r>
                      <a:r>
                        <a:rPr lang="en-US" sz="1000" b="1" dirty="0" smtClean="0">
                          <a:effectLst/>
                        </a:rPr>
                        <a:t>/Consent</a:t>
                      </a:r>
                      <a:endParaRPr lang="en-US" sz="900" b="1" dirty="0" smtClean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Organizer/ Container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Item Payloads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Reference Information Model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Send Form/template request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effectLst/>
                        </a:rPr>
                        <a:t>To be considered over the longer term:</a:t>
                      </a:r>
                      <a:endParaRPr lang="en-US" sz="1000" i="1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FHIM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CIMI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CDASH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- Send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relevant patient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ICSR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HL7 V3 - Patient Administration  Domain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CDA R2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CCDA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Common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form/template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*consider dependency on how population occurs</a:t>
                      </a:r>
                      <a:endParaRPr lang="en-US" sz="800" b="0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900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9326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 of Record 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esMD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R2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CCDA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8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8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 - (Conditional) Auto-population of retrieved form / template with EHR-sent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XUA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BPPC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ODM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(Conditional) Auto-population of displayed form / template with EHR-derived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IHE DEX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Store structured data from form/template in standard format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RFD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84850"/>
              </p:ext>
            </p:extLst>
          </p:nvPr>
        </p:nvGraphicFramePr>
        <p:xfrm>
          <a:off x="38099" y="12192"/>
          <a:ext cx="9067803" cy="676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25"/>
                <a:gridCol w="1495576"/>
                <a:gridCol w="838200"/>
                <a:gridCol w="609600"/>
                <a:gridCol w="838200"/>
                <a:gridCol w="685800"/>
                <a:gridCol w="609600"/>
                <a:gridCol w="1524000"/>
                <a:gridCol w="1485900"/>
                <a:gridCol w="685802"/>
              </a:tblGrid>
              <a:tr h="25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Transport &amp; Security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Content &amp; Structure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Transaction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Transport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Authentication</a:t>
                      </a:r>
                      <a:endParaRPr lang="en-US" sz="800" b="1" dirty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Security/ Encryption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Authorization </a:t>
                      </a:r>
                      <a:r>
                        <a:rPr lang="en-US" sz="1000" b="1" dirty="0" smtClean="0">
                          <a:effectLst/>
                        </a:rPr>
                        <a:t>/Consent</a:t>
                      </a:r>
                      <a:endParaRPr lang="en-US" sz="900" b="1" dirty="0" smtClean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Organizer/ Container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Item Payloads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Reference Information Model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Send Form/template request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effectLst/>
                        </a:rPr>
                        <a:t>To be considered over the longer term:</a:t>
                      </a:r>
                      <a:endParaRPr lang="en-US" sz="1000" i="1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FHIM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CIMI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CDASH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en-US" altLang="zh-CN" sz="1000" dirty="0" smtClean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- Send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relevant patient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ICSR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HL7 V3 - Patient Administration  Domain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CDA R2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CCDA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Common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form/template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en-US" altLang="zh-CN" sz="1000" dirty="0" smtClean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*consider dependency on how population occurs</a:t>
                      </a:r>
                      <a:endParaRPr lang="en-US" sz="800" b="0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900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9326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mtClean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 of Record 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esMD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R2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CCDA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8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8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 - (Conditional) Auto-population of retrieved form / template with EHR-sent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XUA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BPPC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ODM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(Conditional) Auto-population of displayed form / template with EHR-derived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IHE DEX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Store structured data from form/template in standard format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RFD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5504"/>
              </p:ext>
            </p:extLst>
          </p:nvPr>
        </p:nvGraphicFramePr>
        <p:xfrm>
          <a:off x="76200" y="1371600"/>
          <a:ext cx="8991600" cy="517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50141"/>
                <a:gridCol w="1143000"/>
                <a:gridCol w="1371600"/>
                <a:gridCol w="1178859"/>
                <a:gridCol w="2514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Transport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Authentication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Security/</a:t>
                      </a:r>
                    </a:p>
                    <a:p>
                      <a:pPr algn="ctr"/>
                      <a:r>
                        <a:rPr lang="en-US" sz="1400" b="1" dirty="0" smtClean="0"/>
                        <a:t>Encryption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Notes on dependencies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57588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 Form/template request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  <a:endParaRPr lang="en-US" sz="1400" dirty="0" smtClean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HTTPS</a:t>
                      </a:r>
                      <a:endParaRPr lang="en-US" sz="1400" b="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>
                          <a:latin typeface="Arial" pitchFamily="34" charset="0"/>
                          <a:cs typeface="Arial" pitchFamily="34" charset="0"/>
                        </a:rPr>
                        <a:t>Create IG guidance around substitutable transport options (for all requirements)</a:t>
                      </a: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Send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with relevant patient data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>
                          <a:latin typeface="Arial" pitchFamily="34" charset="0"/>
                          <a:cs typeface="Arial" pitchFamily="34" charset="0"/>
                        </a:rPr>
                        <a:t>Do some of the services specify specific transports?</a:t>
                      </a: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blank form/template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II04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II05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62701" y="54841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25AA3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2500" dirty="0" smtClean="0"/>
              <a:t>Transport and Security</a:t>
            </a:r>
            <a:endParaRPr lang="en-US" sz="25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Transport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83497"/>
              </p:ext>
            </p:extLst>
          </p:nvPr>
        </p:nvGraphicFramePr>
        <p:xfrm>
          <a:off x="0" y="838200"/>
          <a:ext cx="8953500" cy="585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690"/>
                <a:gridCol w="2842345"/>
                <a:gridCol w="1036926"/>
                <a:gridCol w="305653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SOAP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100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Commonly used transport standard.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Used commonly with SAML, very prominent use among 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implementers</a:t>
                      </a:r>
                    </a:p>
                  </a:txBody>
                  <a:tcPr marL="114300" marR="114300" marT="0" marB="0"/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REST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Commonly used transport standard.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Looked at by implementers as potentially more efficient than SOAP, but less mature at this point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Usually used with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OAuth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as opposed to SAML – can it be used with SAML at all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Leveraged by FHIR model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14630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Direct 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(SMIME)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 96.5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81.7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 be used as an additional or optional layer of security on top of REST and/or SOAP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SOAP and REST may be sufficient on their own. Is there any reason to keep DIRECT?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84747"/>
            <a:ext cx="8229600" cy="60105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Security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73932"/>
              </p:ext>
            </p:extLst>
          </p:nvPr>
        </p:nvGraphicFramePr>
        <p:xfrm>
          <a:off x="26544" y="711363"/>
          <a:ext cx="9065346" cy="604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88"/>
                <a:gridCol w="3231061"/>
                <a:gridCol w="1036926"/>
                <a:gridCol w="3053171"/>
              </a:tblGrid>
              <a:tr h="6851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XD*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</a:t>
                      </a:r>
                      <a:r>
                        <a:rPr lang="en-US" sz="1200" b="0" i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52.4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84.8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Related to metadata for existing documents that have been registered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Could require modifications/ extensions to be appropriate to use with other standards (RFD for example)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100" i="1" baseline="0" dirty="0" smtClean="0">
                          <a:latin typeface="Arial" pitchFamily="34" charset="0"/>
                          <a:cs typeface="Arial" pitchFamily="34" charset="0"/>
                        </a:rPr>
                        <a:t>Not on T&amp;S</a:t>
                      </a:r>
                      <a:endParaRPr lang="en-US" sz="1600" i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Does specify the use of TLS</a:t>
                      </a:r>
                    </a:p>
                  </a:txBody>
                  <a:tcPr/>
                </a:tc>
              </a:tr>
              <a:tr h="1519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TLS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Cost and management of certificate is an issue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TLS v1.0 or higher for transport level security</a:t>
                      </a:r>
                    </a:p>
                  </a:txBody>
                  <a:tcPr/>
                </a:tc>
              </a:tr>
              <a:tr h="1752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HTTPS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(SSL)</a:t>
                      </a:r>
                      <a:endParaRPr kumimoji="0" lang="en-US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 96.5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33.3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86.4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TLS specifies the exchange &amp; validation of certificates at both sides – would not get with HTTPS/SSL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Long term sustainability?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7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Authentication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3507"/>
              </p:ext>
            </p:extLst>
          </p:nvPr>
        </p:nvGraphicFramePr>
        <p:xfrm>
          <a:off x="129214" y="990600"/>
          <a:ext cx="8834919" cy="5363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76"/>
                <a:gridCol w="2179845"/>
                <a:gridCol w="979319"/>
                <a:gridCol w="311077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316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SAML 2.0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~Authentication~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96.2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Fits all Information Interchange Requirements for Authentication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SAML 2.0 is not designed to work with REST. So, generally SAML 2.0 is used with SOAP and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OAuth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is used with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OAuth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algn="ctr" defTabSz="4572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~Authentication~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kern="1200" noProof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6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OAuth</a:t>
                      </a: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 added during Gap Mitigation discussion to support  </a:t>
                      </a:r>
                      <a:r>
                        <a:rPr lang="en-US" sz="1000" baseline="0" dirty="0" err="1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RESTful</a:t>
                      </a: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 implementation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8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2"/>
            <a:ext cx="2133600" cy="365125"/>
          </a:xfrm>
          <a:prstGeom prst="rect">
            <a:avLst/>
          </a:prstGeom>
        </p:spPr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80578"/>
              </p:ext>
            </p:extLst>
          </p:nvPr>
        </p:nvGraphicFramePr>
        <p:xfrm>
          <a:off x="35859" y="609600"/>
          <a:ext cx="7736541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70"/>
                <a:gridCol w="1315571"/>
                <a:gridCol w="762000"/>
                <a:gridCol w="990600"/>
                <a:gridCol w="1066800"/>
                <a:gridCol w="1371600"/>
                <a:gridCol w="17526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Transaction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Service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Authorization /Consent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Organizer</a:t>
                      </a:r>
                      <a:r>
                        <a:rPr lang="en-US" sz="1200" b="1" baseline="0" dirty="0" smtClean="0"/>
                        <a:t>/</a:t>
                      </a:r>
                    </a:p>
                    <a:p>
                      <a:pPr algn="ctr"/>
                      <a:r>
                        <a:rPr lang="en-US" sz="1200" b="1" baseline="0" dirty="0" smtClean="0"/>
                        <a:t>Container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Item Payloads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Notes on dependencies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70103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 Form/template request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76199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Send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with relevant patient data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ICSR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HL7 V3 - Patient Administration  Domain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CDA R2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CCDA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Common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</a:tr>
              <a:tr h="102107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blank form/template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b="0" i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74675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II04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103631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II05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R2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CCDA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8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62701" y="76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25AA3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2500" dirty="0" smtClean="0"/>
              <a:t>Content &amp; Structur</a:t>
            </a:r>
            <a:r>
              <a:rPr lang="en-US" sz="2500" dirty="0"/>
              <a:t>e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9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8CF4EA"/>
      </a:accent1>
      <a:accent2>
        <a:srgbClr val="FF00FF"/>
      </a:accent2>
      <a:accent3>
        <a:srgbClr val="AAAAFF"/>
      </a:accent3>
      <a:accent4>
        <a:srgbClr val="DADADA"/>
      </a:accent4>
      <a:accent5>
        <a:srgbClr val="C5F8F3"/>
      </a:accent5>
      <a:accent6>
        <a:srgbClr val="E700E7"/>
      </a:accent6>
      <a:hlink>
        <a:srgbClr val="FAFD00"/>
      </a:hlink>
      <a:folHlink>
        <a:srgbClr val="51D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MRSTour_1-00">
  <a:themeElements>
    <a:clrScheme name="RMRSTour_1-00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RMRSTour_1-0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MRSTour_1-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RSTour_1-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20098</TotalTime>
  <Words>3339</Words>
  <Application>Microsoft Macintosh PowerPoint</Application>
  <PresentationFormat>全屏显示(4:3)</PresentationFormat>
  <Paragraphs>971</Paragraphs>
  <Slides>16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Calibri</vt:lpstr>
      <vt:lpstr>Century</vt:lpstr>
      <vt:lpstr>Monotype Sorts</vt:lpstr>
      <vt:lpstr>ＭＳ Ｐゴシック</vt:lpstr>
      <vt:lpstr>Times New Roman</vt:lpstr>
      <vt:lpstr>Wingdings</vt:lpstr>
      <vt:lpstr>宋体</vt:lpstr>
      <vt:lpstr>Arial</vt:lpstr>
      <vt:lpstr>Default Theme</vt:lpstr>
      <vt:lpstr>Default Design</vt:lpstr>
      <vt:lpstr>RMRSTour_1-00</vt:lpstr>
      <vt:lpstr>Photo Editor Photo</vt:lpstr>
      <vt:lpstr>Structured Data Capture (SDC) Gap Mitigation</vt:lpstr>
      <vt:lpstr>UCR to Standards Crosswalk </vt:lpstr>
      <vt:lpstr>PowerPoint 演示文稿</vt:lpstr>
      <vt:lpstr>PowerPoint 演示文稿</vt:lpstr>
      <vt:lpstr>PowerPoint 演示文稿</vt:lpstr>
      <vt:lpstr>Transport &amp; Security – Transport</vt:lpstr>
      <vt:lpstr>Transport &amp; Security – Security</vt:lpstr>
      <vt:lpstr>Transport &amp; Security – Authentication</vt:lpstr>
      <vt:lpstr>PowerPoint 演示文稿</vt:lpstr>
      <vt:lpstr>XML Template</vt:lpstr>
      <vt:lpstr>Content and Structure – Service / Container</vt:lpstr>
      <vt:lpstr>Content and Structure – Container &amp; Payloads</vt:lpstr>
      <vt:lpstr>Content and Structure - Container &amp; Payloads</vt:lpstr>
      <vt:lpstr>Content and Structure – Payload</vt:lpstr>
      <vt:lpstr>Content and Structure</vt:lpstr>
      <vt:lpstr>Content and Structure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tynisha.r.carter</dc:creator>
  <cp:lastModifiedBy>Microsoft Office 用户</cp:lastModifiedBy>
  <cp:revision>493</cp:revision>
  <dcterms:created xsi:type="dcterms:W3CDTF">2011-09-28T23:35:58Z</dcterms:created>
  <dcterms:modified xsi:type="dcterms:W3CDTF">2015-08-25T09:01:59Z</dcterms:modified>
</cp:coreProperties>
</file>