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  <p:sldMasterId id="2147483661" r:id="rId5"/>
    <p:sldMasterId id="2147483673" r:id="rId6"/>
  </p:sldMasterIdLst>
  <p:notesMasterIdLst>
    <p:notesMasterId r:id="rId18"/>
  </p:notesMasterIdLst>
  <p:handoutMasterIdLst>
    <p:handoutMasterId r:id="rId19"/>
  </p:handoutMasterIdLst>
  <p:sldIdLst>
    <p:sldId id="365" r:id="rId7"/>
    <p:sldId id="376" r:id="rId8"/>
    <p:sldId id="377" r:id="rId9"/>
    <p:sldId id="371" r:id="rId10"/>
    <p:sldId id="375" r:id="rId11"/>
    <p:sldId id="374" r:id="rId12"/>
    <p:sldId id="368" r:id="rId13"/>
    <p:sldId id="367" r:id="rId14"/>
    <p:sldId id="379" r:id="rId15"/>
    <p:sldId id="354" r:id="rId16"/>
    <p:sldId id="378" r:id="rId1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wis, Meredith" initials="ML" lastIdx="8" clrIdx="0"/>
  <p:cmAuthor id="1" name="Menser, Natalie Katrine" initials="NM" lastIdx="2" clrIdx="1"/>
  <p:cmAuthor id="2" name="Ed Larsen" initials="EL" lastIdx="4" clrIdx="2"/>
  <p:cmAuthor id="3" name="emily.d.mitchell" initials="edm" lastIdx="3" clrIdx="3"/>
  <p:cmAuthor id="4" name="zeshan.a.rajput" initials="zar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AA3"/>
    <a:srgbClr val="EF4733"/>
    <a:srgbClr val="F69D8E"/>
    <a:srgbClr val="EE563E"/>
    <a:srgbClr val="F48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5" autoAdjust="0"/>
    <p:restoredTop sz="95788" autoAdjust="0"/>
  </p:normalViewPr>
  <p:slideViewPr>
    <p:cSldViewPr snapToGrid="0" snapToObjects="1">
      <p:cViewPr varScale="1">
        <p:scale>
          <a:sx n="106" d="100"/>
          <a:sy n="106" d="100"/>
        </p:scale>
        <p:origin x="1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9F938-8773-47F5-9450-BF1C4C2F22E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033F6B5-2743-42EA-8AE0-23F8E5595B08}">
      <dgm:prSet phldrT="[Text]"/>
      <dgm:spPr/>
      <dgm:t>
        <a:bodyPr/>
        <a:lstStyle/>
        <a:p>
          <a:pPr algn="ctr"/>
          <a:r>
            <a:rPr lang="en-US" dirty="0" smtClean="0"/>
            <a:t>Evaluate Standards</a:t>
          </a:r>
          <a:endParaRPr lang="en-US" dirty="0"/>
        </a:p>
      </dgm:t>
    </dgm:pt>
    <dgm:pt modelId="{30C31B6B-428B-4405-B283-340229344ABA}" type="parTrans" cxnId="{9D757E48-E7E0-4A31-AC5F-1353E67DA6DF}">
      <dgm:prSet/>
      <dgm:spPr/>
      <dgm:t>
        <a:bodyPr/>
        <a:lstStyle/>
        <a:p>
          <a:endParaRPr lang="en-US"/>
        </a:p>
      </dgm:t>
    </dgm:pt>
    <dgm:pt modelId="{42A37256-31AE-4FB3-BDA1-7C9A9B0B235C}" type="sibTrans" cxnId="{9D757E48-E7E0-4A31-AC5F-1353E67DA6DF}">
      <dgm:prSet/>
      <dgm:spPr/>
      <dgm:t>
        <a:bodyPr/>
        <a:lstStyle/>
        <a:p>
          <a:endParaRPr lang="en-US"/>
        </a:p>
      </dgm:t>
    </dgm:pt>
    <dgm:pt modelId="{5AAF7089-F277-44B4-8489-75AFBFDF8727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75000"/>
                </a:schemeClr>
              </a:solidFill>
            </a:rPr>
            <a:t>Plan for Solution and Final standards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dgm:t>
    </dgm:pt>
    <dgm:pt modelId="{A58A4A7C-3CA5-45F5-9FAA-61E8075F3516}" type="parTrans" cxnId="{047F1379-7BFE-4F83-9B1F-D4426B8FFA47}">
      <dgm:prSet/>
      <dgm:spPr/>
      <dgm:t>
        <a:bodyPr/>
        <a:lstStyle/>
        <a:p>
          <a:endParaRPr lang="en-US"/>
        </a:p>
      </dgm:t>
    </dgm:pt>
    <dgm:pt modelId="{8D598BB3-EA3D-49D6-99B4-890B9BE46862}" type="sibTrans" cxnId="{047F1379-7BFE-4F83-9B1F-D4426B8FFA47}">
      <dgm:prSet/>
      <dgm:spPr/>
      <dgm:t>
        <a:bodyPr/>
        <a:lstStyle/>
        <a:p>
          <a:endParaRPr lang="en-US"/>
        </a:p>
      </dgm:t>
    </dgm:pt>
    <dgm:pt modelId="{DCC7CC61-23CF-470D-BE75-04B89198F68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75000"/>
                </a:schemeClr>
              </a:solidFill>
            </a:rPr>
            <a:t>Develop Implementation Guidance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dgm:t>
    </dgm:pt>
    <dgm:pt modelId="{986C8CBD-C9C2-4A7B-B85E-8808882809CB}" type="parTrans" cxnId="{041BA254-8309-48EA-8967-8010A4B6B013}">
      <dgm:prSet/>
      <dgm:spPr/>
      <dgm:t>
        <a:bodyPr/>
        <a:lstStyle/>
        <a:p>
          <a:endParaRPr lang="en-US"/>
        </a:p>
      </dgm:t>
    </dgm:pt>
    <dgm:pt modelId="{9722B34A-2BEF-484B-9C6F-76E2CA01CA00}" type="sibTrans" cxnId="{041BA254-8309-48EA-8967-8010A4B6B013}">
      <dgm:prSet/>
      <dgm:spPr/>
      <dgm:t>
        <a:bodyPr/>
        <a:lstStyle/>
        <a:p>
          <a:endParaRPr lang="en-US"/>
        </a:p>
      </dgm:t>
    </dgm:pt>
    <dgm:pt modelId="{CCA7E033-9FC7-4BFE-B776-08FAD75D30FA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75000"/>
                </a:schemeClr>
              </a:solidFill>
            </a:rPr>
            <a:t>SDO Balloting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dgm:t>
    </dgm:pt>
    <dgm:pt modelId="{C5B0365C-00DC-4A60-9D20-942CCB73408D}" type="parTrans" cxnId="{A5BC5920-3FEC-49D7-A2DA-F950E1911F47}">
      <dgm:prSet/>
      <dgm:spPr/>
      <dgm:t>
        <a:bodyPr/>
        <a:lstStyle/>
        <a:p>
          <a:endParaRPr lang="en-US"/>
        </a:p>
      </dgm:t>
    </dgm:pt>
    <dgm:pt modelId="{83A82F6C-F109-420B-9460-7A39B83B6012}" type="sibTrans" cxnId="{A5BC5920-3FEC-49D7-A2DA-F950E1911F47}">
      <dgm:prSet/>
      <dgm:spPr/>
      <dgm:t>
        <a:bodyPr/>
        <a:lstStyle/>
        <a:p>
          <a:endParaRPr lang="en-US"/>
        </a:p>
      </dgm:t>
    </dgm:pt>
    <dgm:pt modelId="{B0E1ADC7-AB59-49FC-97DE-46BFD4C9B051}" type="pres">
      <dgm:prSet presAssocID="{3CA9F938-8773-47F5-9450-BF1C4C2F22EC}" presName="Name0" presStyleCnt="0">
        <dgm:presLayoutVars>
          <dgm:dir/>
          <dgm:animLvl val="lvl"/>
          <dgm:resizeHandles val="exact"/>
        </dgm:presLayoutVars>
      </dgm:prSet>
      <dgm:spPr/>
    </dgm:pt>
    <dgm:pt modelId="{53A0B625-506B-4ADB-8CDD-34B0ACCD378E}" type="pres">
      <dgm:prSet presAssocID="{0033F6B5-2743-42EA-8AE0-23F8E5595B0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4ECFD-3A1E-4BC3-B1F8-15650F932244}" type="pres">
      <dgm:prSet presAssocID="{42A37256-31AE-4FB3-BDA1-7C9A9B0B235C}" presName="parTxOnlySpace" presStyleCnt="0"/>
      <dgm:spPr/>
    </dgm:pt>
    <dgm:pt modelId="{5A6E8FD8-AAE2-4B34-91AA-7481FDAC5E40}" type="pres">
      <dgm:prSet presAssocID="{5AAF7089-F277-44B4-8489-75AFBFDF872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2F034-848A-4921-BE94-C0575ED65212}" type="pres">
      <dgm:prSet presAssocID="{8D598BB3-EA3D-49D6-99B4-890B9BE46862}" presName="parTxOnlySpace" presStyleCnt="0"/>
      <dgm:spPr/>
    </dgm:pt>
    <dgm:pt modelId="{3022ADD6-269E-4708-A5B3-F1B0A2CA1E39}" type="pres">
      <dgm:prSet presAssocID="{DCC7CC61-23CF-470D-BE75-04B89198F68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945FE-E9CC-430A-B39D-9642B38F3B01}" type="pres">
      <dgm:prSet presAssocID="{9722B34A-2BEF-484B-9C6F-76E2CA01CA00}" presName="parTxOnlySpace" presStyleCnt="0"/>
      <dgm:spPr/>
    </dgm:pt>
    <dgm:pt modelId="{E913D82B-BE2C-4923-A1B2-CEA928E8EA3B}" type="pres">
      <dgm:prSet presAssocID="{CCA7E033-9FC7-4BFE-B776-08FAD75D30FA}" presName="parTxOnly" presStyleLbl="node1" presStyleIdx="3" presStyleCnt="4" custLinFactNeighborX="-21136" custLinFactNeighborY="-1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3D918B-3F66-4B04-BE96-F2530999D63D}" type="presOf" srcId="{5AAF7089-F277-44B4-8489-75AFBFDF8727}" destId="{5A6E8FD8-AAE2-4B34-91AA-7481FDAC5E40}" srcOrd="0" destOrd="0" presId="urn:microsoft.com/office/officeart/2005/8/layout/chevron1"/>
    <dgm:cxn modelId="{041BA254-8309-48EA-8967-8010A4B6B013}" srcId="{3CA9F938-8773-47F5-9450-BF1C4C2F22EC}" destId="{DCC7CC61-23CF-470D-BE75-04B89198F686}" srcOrd="2" destOrd="0" parTransId="{986C8CBD-C9C2-4A7B-B85E-8808882809CB}" sibTransId="{9722B34A-2BEF-484B-9C6F-76E2CA01CA00}"/>
    <dgm:cxn modelId="{EC527983-23DD-437C-9C2A-FAB7F2D89C00}" type="presOf" srcId="{0033F6B5-2743-42EA-8AE0-23F8E5595B08}" destId="{53A0B625-506B-4ADB-8CDD-34B0ACCD378E}" srcOrd="0" destOrd="0" presId="urn:microsoft.com/office/officeart/2005/8/layout/chevron1"/>
    <dgm:cxn modelId="{2A4DA38D-5D47-4353-BCB7-83CEEB2C9E75}" type="presOf" srcId="{CCA7E033-9FC7-4BFE-B776-08FAD75D30FA}" destId="{E913D82B-BE2C-4923-A1B2-CEA928E8EA3B}" srcOrd="0" destOrd="0" presId="urn:microsoft.com/office/officeart/2005/8/layout/chevron1"/>
    <dgm:cxn modelId="{047F1379-7BFE-4F83-9B1F-D4426B8FFA47}" srcId="{3CA9F938-8773-47F5-9450-BF1C4C2F22EC}" destId="{5AAF7089-F277-44B4-8489-75AFBFDF8727}" srcOrd="1" destOrd="0" parTransId="{A58A4A7C-3CA5-45F5-9FAA-61E8075F3516}" sibTransId="{8D598BB3-EA3D-49D6-99B4-890B9BE46862}"/>
    <dgm:cxn modelId="{0935E8F0-DA6A-4B8A-874E-6143F021F9C4}" type="presOf" srcId="{DCC7CC61-23CF-470D-BE75-04B89198F686}" destId="{3022ADD6-269E-4708-A5B3-F1B0A2CA1E39}" srcOrd="0" destOrd="0" presId="urn:microsoft.com/office/officeart/2005/8/layout/chevron1"/>
    <dgm:cxn modelId="{97918EC3-7375-41CE-973C-CD640CE6DE00}" type="presOf" srcId="{3CA9F938-8773-47F5-9450-BF1C4C2F22EC}" destId="{B0E1ADC7-AB59-49FC-97DE-46BFD4C9B051}" srcOrd="0" destOrd="0" presId="urn:microsoft.com/office/officeart/2005/8/layout/chevron1"/>
    <dgm:cxn modelId="{A5BC5920-3FEC-49D7-A2DA-F950E1911F47}" srcId="{3CA9F938-8773-47F5-9450-BF1C4C2F22EC}" destId="{CCA7E033-9FC7-4BFE-B776-08FAD75D30FA}" srcOrd="3" destOrd="0" parTransId="{C5B0365C-00DC-4A60-9D20-942CCB73408D}" sibTransId="{83A82F6C-F109-420B-9460-7A39B83B6012}"/>
    <dgm:cxn modelId="{9D757E48-E7E0-4A31-AC5F-1353E67DA6DF}" srcId="{3CA9F938-8773-47F5-9450-BF1C4C2F22EC}" destId="{0033F6B5-2743-42EA-8AE0-23F8E5595B08}" srcOrd="0" destOrd="0" parTransId="{30C31B6B-428B-4405-B283-340229344ABA}" sibTransId="{42A37256-31AE-4FB3-BDA1-7C9A9B0B235C}"/>
    <dgm:cxn modelId="{3B5DFFCC-4E3B-445F-9EE3-EA14879E6F92}" type="presParOf" srcId="{B0E1ADC7-AB59-49FC-97DE-46BFD4C9B051}" destId="{53A0B625-506B-4ADB-8CDD-34B0ACCD378E}" srcOrd="0" destOrd="0" presId="urn:microsoft.com/office/officeart/2005/8/layout/chevron1"/>
    <dgm:cxn modelId="{A7B6C0ED-DF90-4E84-BEC4-CC0E28927839}" type="presParOf" srcId="{B0E1ADC7-AB59-49FC-97DE-46BFD4C9B051}" destId="{3604ECFD-3A1E-4BC3-B1F8-15650F932244}" srcOrd="1" destOrd="0" presId="urn:microsoft.com/office/officeart/2005/8/layout/chevron1"/>
    <dgm:cxn modelId="{A18CA079-023A-4FE9-B6A0-AFCFBF403624}" type="presParOf" srcId="{B0E1ADC7-AB59-49FC-97DE-46BFD4C9B051}" destId="{5A6E8FD8-AAE2-4B34-91AA-7481FDAC5E40}" srcOrd="2" destOrd="0" presId="urn:microsoft.com/office/officeart/2005/8/layout/chevron1"/>
    <dgm:cxn modelId="{0D28C83C-61B6-4442-A2FC-6F35B9428300}" type="presParOf" srcId="{B0E1ADC7-AB59-49FC-97DE-46BFD4C9B051}" destId="{FBE2F034-848A-4921-BE94-C0575ED65212}" srcOrd="3" destOrd="0" presId="urn:microsoft.com/office/officeart/2005/8/layout/chevron1"/>
    <dgm:cxn modelId="{842D36B1-BD65-4DFA-BA8A-7F75D057D70B}" type="presParOf" srcId="{B0E1ADC7-AB59-49FC-97DE-46BFD4C9B051}" destId="{3022ADD6-269E-4708-A5B3-F1B0A2CA1E39}" srcOrd="4" destOrd="0" presId="urn:microsoft.com/office/officeart/2005/8/layout/chevron1"/>
    <dgm:cxn modelId="{3B0AF6E5-7A3C-4BEF-AEB2-1606FB2A740C}" type="presParOf" srcId="{B0E1ADC7-AB59-49FC-97DE-46BFD4C9B051}" destId="{190945FE-E9CC-430A-B39D-9642B38F3B01}" srcOrd="5" destOrd="0" presId="urn:microsoft.com/office/officeart/2005/8/layout/chevron1"/>
    <dgm:cxn modelId="{48DC43B4-C0E2-4493-923B-EBDB247527F8}" type="presParOf" srcId="{B0E1ADC7-AB59-49FC-97DE-46BFD4C9B051}" destId="{E913D82B-BE2C-4923-A1B2-CEA928E8EA3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0B625-506B-4ADB-8CDD-34B0ACCD378E}">
      <dsp:nvSpPr>
        <dsp:cNvPr id="0" name=""/>
        <dsp:cNvSpPr/>
      </dsp:nvSpPr>
      <dsp:spPr>
        <a:xfrm>
          <a:off x="3711" y="101314"/>
          <a:ext cx="2160426" cy="864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Evaluate Standards</a:t>
          </a:r>
          <a:endParaRPr lang="en-US" sz="1400" kern="1200" dirty="0"/>
        </a:p>
      </dsp:txBody>
      <dsp:txXfrm>
        <a:off x="435796" y="101314"/>
        <a:ext cx="1296256" cy="864170"/>
      </dsp:txXfrm>
    </dsp:sp>
    <dsp:sp modelId="{5A6E8FD8-AAE2-4B34-91AA-7481FDAC5E40}">
      <dsp:nvSpPr>
        <dsp:cNvPr id="0" name=""/>
        <dsp:cNvSpPr/>
      </dsp:nvSpPr>
      <dsp:spPr>
        <a:xfrm>
          <a:off x="1948095" y="101314"/>
          <a:ext cx="2160426" cy="864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>
                  <a:lumMod val="75000"/>
                </a:schemeClr>
              </a:solidFill>
            </a:rPr>
            <a:t>Plan for Solution and Final standards</a:t>
          </a:r>
          <a:endParaRPr lang="en-US" sz="14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2380180" y="101314"/>
        <a:ext cx="1296256" cy="864170"/>
      </dsp:txXfrm>
    </dsp:sp>
    <dsp:sp modelId="{3022ADD6-269E-4708-A5B3-F1B0A2CA1E39}">
      <dsp:nvSpPr>
        <dsp:cNvPr id="0" name=""/>
        <dsp:cNvSpPr/>
      </dsp:nvSpPr>
      <dsp:spPr>
        <a:xfrm>
          <a:off x="3892478" y="101314"/>
          <a:ext cx="2160426" cy="864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>
                  <a:lumMod val="75000"/>
                </a:schemeClr>
              </a:solidFill>
            </a:rPr>
            <a:t>Develop Implementation Guidance</a:t>
          </a:r>
          <a:endParaRPr lang="en-US" sz="14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4324563" y="101314"/>
        <a:ext cx="1296256" cy="864170"/>
      </dsp:txXfrm>
    </dsp:sp>
    <dsp:sp modelId="{E913D82B-BE2C-4923-A1B2-CEA928E8EA3B}">
      <dsp:nvSpPr>
        <dsp:cNvPr id="0" name=""/>
        <dsp:cNvSpPr/>
      </dsp:nvSpPr>
      <dsp:spPr>
        <a:xfrm>
          <a:off x="5791199" y="100208"/>
          <a:ext cx="2160426" cy="864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>
                  <a:lumMod val="75000"/>
                </a:schemeClr>
              </a:solidFill>
            </a:rPr>
            <a:t>SDO Balloting</a:t>
          </a:r>
          <a:endParaRPr lang="en-US" sz="14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6223284" y="100208"/>
        <a:ext cx="1296256" cy="864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F393A-465F-2B4A-8C45-9F5D62F2BBC7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5CDFD-426B-4247-B639-9BB331B87C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5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4B16EBA-FFA9-4DCA-B586-1DE7E4A1C768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A369F41-EF2A-4132-930B-368BF5D858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349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E649B-612A-4530-B9B0-65AA46AC0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9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DRAFT: Not for distribution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B2C621-FFB8-4D83-A1F3-FFC43F57ED6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2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DRAFT: Not for distribution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B2C621-FFB8-4D83-A1F3-FFC43F57ED60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2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TemplateB.jpg"/>
          <p:cNvPicPr>
            <a:picLocks noChangeAspect="1"/>
          </p:cNvPicPr>
          <p:nvPr userDrawn="1"/>
        </p:nvPicPr>
        <p:blipFill>
          <a:blip r:embed="rId2"/>
          <a:srcRect l="21944" t="60099" r="13750" b="11731"/>
          <a:stretch>
            <a:fillRect/>
          </a:stretch>
        </p:blipFill>
        <p:spPr>
          <a:xfrm>
            <a:off x="0" y="4762500"/>
            <a:ext cx="9144000" cy="2095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49043"/>
            <a:ext cx="70866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02647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EE56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B5B7-7A7F-44BD-92AE-C4DB5FF14643}" type="datetime1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Conecting America for Better Health - star identity trademark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366" y="869425"/>
            <a:ext cx="3716867" cy="9123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268D-62EA-485F-8D3A-A6BBB663D17D}" type="datetime1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043C-3FFB-42A8-925F-E486CDCE497C}" type="datetime1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3" y="390752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002692"/>
            <a:ext cx="8229600" cy="4143009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E03DA11-F104-4D67-9E85-379ADFA2B77A}" type="datetime1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D0008-6A72-4656-B7F0-24D7755C9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155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970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35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70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464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16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89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D36A-E1C6-43B2-BF55-8149F82A828C}" type="datetime1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5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10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263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389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49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15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1117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149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922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9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4FB9-E488-466C-B610-14D39DCDB0A6}" type="datetime1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3899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605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502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054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8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02AB-7092-45BC-960D-61C46C347374}" type="datetime1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C8AF-1053-4944-8EF0-13A8C27960F7}" type="datetime1">
              <a:rPr lang="en-US" smtClean="0"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6339-2585-4660-A4E6-71E645F67C42}" type="datetime1">
              <a:rPr lang="en-US" smtClean="0"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9767-67CC-4062-BC40-9FE6FBA4B404}" type="datetime1">
              <a:rPr lang="en-US" smtClean="0"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7372-D5F2-4087-B1A0-E769859C2EAE}" type="datetime1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93E-1225-40F1-8BFE-D06E18DEC2D0}" type="datetime1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ONC identity with star"/>
          <p:cNvPicPr>
            <a:picLocks noChangeAspect="1"/>
          </p:cNvPicPr>
          <p:nvPr/>
        </p:nvPicPr>
        <p:blipFill>
          <a:blip r:embed="rId14"/>
          <a:srcRect l="80631" b="42208"/>
          <a:stretch>
            <a:fillRect/>
          </a:stretch>
        </p:blipFill>
        <p:spPr>
          <a:xfrm>
            <a:off x="7162800" y="168275"/>
            <a:ext cx="1638300" cy="847725"/>
          </a:xfrm>
          <a:prstGeom prst="rect">
            <a:avLst/>
          </a:prstGeom>
        </p:spPr>
      </p:pic>
      <p:pic>
        <p:nvPicPr>
          <p:cNvPr id="12" name="Picture 11" descr="PPT_TemplateB.jpg"/>
          <p:cNvPicPr>
            <a:picLocks noChangeAspect="1"/>
          </p:cNvPicPr>
          <p:nvPr/>
        </p:nvPicPr>
        <p:blipFill>
          <a:blip r:embed="rId15"/>
          <a:srcRect l="21944" t="60099" r="13750" b="14634"/>
          <a:stretch>
            <a:fillRect/>
          </a:stretch>
        </p:blipFill>
        <p:spPr>
          <a:xfrm>
            <a:off x="0" y="4978400"/>
            <a:ext cx="9144000" cy="1879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2535" y="3762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02692"/>
            <a:ext cx="8229600" cy="414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B150DAB-1F01-4C18-8D3D-F5060EF19278}" type="datetime1">
              <a:rPr lang="en-US" smtClean="0"/>
              <a:t>8/25/15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90C37AB-7E8F-5A46-9F1F-9F32977E77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" y="1519236"/>
            <a:ext cx="8229600" cy="1588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25AA3"/>
          </a:solidFill>
          <a:latin typeface="Century"/>
          <a:ea typeface="+mj-ea"/>
          <a:cs typeface="Century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•"/>
        <a:defRPr sz="2800" kern="1200">
          <a:solidFill>
            <a:srgbClr val="7F7F7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–"/>
        <a:defRPr sz="2400" kern="1200">
          <a:solidFill>
            <a:srgbClr val="7F7F7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•"/>
        <a:defRPr sz="2000" kern="1200">
          <a:solidFill>
            <a:srgbClr val="7F7F7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–"/>
        <a:defRPr sz="1800" kern="1200">
          <a:solidFill>
            <a:srgbClr val="7F7F7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»"/>
        <a:defRPr sz="18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22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8/25/15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28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package" Target="../embeddings/Microsoft_Excel____1.xlsx"/><Relationship Id="rId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jpe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jpe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Candidate Standards Analysis by Transaction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SDC Solution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D0008-6A72-4656-B7F0-24D7755C9CC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51983"/>
              </p:ext>
            </p:extLst>
          </p:nvPr>
        </p:nvGraphicFramePr>
        <p:xfrm>
          <a:off x="199201" y="1574636"/>
          <a:ext cx="8817799" cy="5181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992"/>
                <a:gridCol w="1263863"/>
                <a:gridCol w="1512917"/>
                <a:gridCol w="1182194"/>
                <a:gridCol w="1517133"/>
                <a:gridCol w="1435100"/>
                <a:gridCol w="1371600"/>
              </a:tblGrid>
              <a:tr h="44482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#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Transaction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Content and Structure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Vocabulary and Code Set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Transport and Security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Cross-Category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46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Request for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form/template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CDA R2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C-CDA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ICSR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RFD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XUA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RPE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CAP 135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CTS2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ODM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XD*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ISO/IEC 11179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Common Formats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CPT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CVX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MVX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PHIN-VADS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HCPCS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ICD-9-CM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ICD-10-CM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ICD-10-PCS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LOINC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UCUM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Multilex DDF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NDC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C80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C154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SNOMED-CT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MEDCIN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UMLS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err="1" smtClean="0"/>
                        <a:t>RxNORM</a:t>
                      </a:r>
                      <a:endParaRPr lang="en-US" sz="1200" baseline="0" dirty="0" smtClean="0"/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MedDRA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VSAC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endParaRPr lang="en-US" sz="1200" baseline="0" dirty="0" smtClean="0"/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ODM (T)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XD* (T)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SOAP (T)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REST (T)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Direct  (T)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HTTPS (S)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TLS (S)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ATNA (S)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XUA (S)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BPPC (S)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SAML (S)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XACML (S)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HL7 IG for CDA, R2: Consent Directives, R1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smtClean="0"/>
                        <a:t>Healthcare </a:t>
                      </a:r>
                      <a:r>
                        <a:rPr lang="en-US" sz="1200" baseline="0" dirty="0" smtClean="0"/>
                        <a:t>Privacy and Security Classification System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esMD Author of Record Level 1 IG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err="1" smtClean="0"/>
                        <a:t>XAdES</a:t>
                      </a:r>
                      <a:endParaRPr lang="en-US" sz="12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Arial" pitchFamily="34" charset="0"/>
                        <a:buNone/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CDEs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CDASH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USHIK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CIMI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FHIM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vMR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caDSR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XMI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MDMI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FHIR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HL7 IG for CDA R2: Form Definition Document, R1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HL7 IG for CDA R2: Questionnaire Response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5653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1(a)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Optionally with Patient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CDA R2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C-CDA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ICSR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RFD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ISO/IEC 11179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RPE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CAP 135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CTS2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CDASH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err="1" smtClean="0"/>
                        <a:t>vMR</a:t>
                      </a:r>
                      <a:endParaRPr lang="en-US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033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Sends requested form/template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CDA R2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C-CDA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ICSR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ISO/IEC 19763-13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ISO/IEC 11179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XHTML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err="1" smtClean="0"/>
                        <a:t>Javascript</a:t>
                      </a:r>
                      <a:endParaRPr lang="en-US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RFD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RPE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CAP 135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CTS2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CDS Knowledge Sharing IG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0679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Sends completed form/template structured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CDA R2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C-CDA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HL7 V2.x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HL7 V3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ICSR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ISO/IEC 19763-13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RFD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2701" y="506223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SDC Use Case:</a:t>
            </a:r>
            <a:br>
              <a:rPr lang="en-US" sz="2500" dirty="0" smtClean="0"/>
            </a:br>
            <a:r>
              <a:rPr lang="en-US" sz="2500" dirty="0" smtClean="0"/>
              <a:t>Interoperability Standards</a:t>
            </a:r>
            <a:endParaRPr lang="en-US" sz="25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675214"/>
              </p:ext>
            </p:extLst>
          </p:nvPr>
        </p:nvGraphicFramePr>
        <p:xfrm>
          <a:off x="6781800" y="6175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81800" y="6175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3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8909"/>
              </p:ext>
            </p:extLst>
          </p:nvPr>
        </p:nvGraphicFramePr>
        <p:xfrm>
          <a:off x="152400" y="1143000"/>
          <a:ext cx="8803641" cy="533653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74041"/>
                <a:gridCol w="645160"/>
                <a:gridCol w="2326640"/>
                <a:gridCol w="2590800"/>
                <a:gridCol w="2667000"/>
              </a:tblGrid>
              <a:tr h="5054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Week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Target</a:t>
                      </a:r>
                    </a:p>
                    <a:p>
                      <a:pPr algn="ctr"/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 Hands WG Meeting Tasks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Homework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smtClean="0"/>
                        <a:t>due Tuesday</a:t>
                      </a:r>
                      <a:r>
                        <a:rPr lang="en-US" sz="1100" i="1" baseline="0" dirty="0" smtClean="0"/>
                        <a:t> COB</a:t>
                      </a:r>
                      <a:endParaRPr lang="en-US" sz="1100" i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Evaluate</a:t>
                      </a:r>
                      <a:r>
                        <a:rPr lang="en-US" sz="1400" b="1" baseline="0" dirty="0" smtClean="0"/>
                        <a:t> Standards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b="1" i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5/2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Standards &amp; Harmonization Overview</a:t>
                      </a:r>
                    </a:p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Introduce: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S&amp;H Processes, Candidate Standards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 List, Solution Diagram</a:t>
                      </a:r>
                      <a:endParaRPr lang="en-US" sz="1000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b="1" i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5/9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smtClean="0">
                          <a:latin typeface="Arial" pitchFamily="34" charset="0"/>
                          <a:cs typeface="Arial" pitchFamily="34" charset="0"/>
                        </a:rPr>
                        <a:t>Solution</a:t>
                      </a:r>
                      <a:r>
                        <a:rPr lang="en-US" sz="1000" b="1" i="0" baseline="0" smtClean="0">
                          <a:latin typeface="Arial" pitchFamily="34" charset="0"/>
                          <a:cs typeface="Arial" pitchFamily="34" charset="0"/>
                        </a:rPr>
                        <a:t> Diagram</a:t>
                      </a:r>
                      <a:endParaRPr lang="en-US" sz="1000" b="1" i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Solution</a:t>
                      </a:r>
                      <a:r>
                        <a:rPr lang="en-US" sz="1000" b="1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i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Diagram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Solution Diagram</a:t>
                      </a:r>
                      <a:endParaRPr lang="en-US" sz="1000" b="1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5/16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smtClean="0">
                          <a:latin typeface="Arial" pitchFamily="34" charset="0"/>
                          <a:cs typeface="Arial" pitchFamily="34" charset="0"/>
                        </a:rPr>
                        <a:t>Solution Diagram, Standards Evaluation Criteria</a:t>
                      </a:r>
                      <a:endParaRPr lang="en-US" sz="1000" b="1" i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Finalize: </a:t>
                      </a:r>
                      <a:r>
                        <a:rPr lang="en-US" sz="1000" b="1" i="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Solution Diagram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Standards Evaluation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Standards Evaluation</a:t>
                      </a:r>
                      <a:r>
                        <a:rPr lang="en-US" sz="1000" b="1" baseline="0" dirty="0" smtClean="0">
                          <a:latin typeface="Arial" pitchFamily="34" charset="0"/>
                          <a:cs typeface="Arial" pitchFamily="34" charset="0"/>
                        </a:rPr>
                        <a:t> Template</a:t>
                      </a:r>
                      <a:endParaRPr 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5/23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Standards Evaluation</a:t>
                      </a:r>
                      <a:endParaRPr lang="en-US" sz="1000" b="1" i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Standards Evaluation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dirty="0" smtClean="0">
                          <a:latin typeface="Arial" pitchFamily="34" charset="0"/>
                          <a:cs typeface="Arial" pitchFamily="34" charset="0"/>
                        </a:rPr>
                        <a:t>Review:</a:t>
                      </a:r>
                      <a:r>
                        <a:rPr lang="en-US" sz="1000" b="0" i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Standards Evaluation Template</a:t>
                      </a:r>
                      <a:endParaRPr lang="en-US" sz="1000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5/30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Standards Evaluation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, Technical Feasibility Analysis</a:t>
                      </a:r>
                      <a:endParaRPr lang="en-US" sz="1000" b="1" i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solidFill>
                            <a:srgbClr val="169E43"/>
                          </a:solidFill>
                          <a:latin typeface="Arial" pitchFamily="34" charset="0"/>
                          <a:cs typeface="Arial" pitchFamily="34" charset="0"/>
                        </a:rPr>
                        <a:t>Finalize:</a:t>
                      </a:r>
                      <a:r>
                        <a:rPr lang="en-US" sz="1000" baseline="0" dirty="0" smtClean="0">
                          <a:solidFill>
                            <a:srgbClr val="169E43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169E43"/>
                          </a:solidFill>
                          <a:latin typeface="Arial" pitchFamily="34" charset="0"/>
                          <a:cs typeface="Arial" pitchFamily="34" charset="0"/>
                        </a:rPr>
                        <a:t>Standards Evaluation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In-scope Requirements, Information Interchange Functions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In-scope Requirements,</a:t>
                      </a:r>
                      <a:r>
                        <a:rPr lang="en-US" sz="1000" b="1" baseline="0" dirty="0" smtClean="0">
                          <a:latin typeface="Arial" pitchFamily="34" charset="0"/>
                          <a:cs typeface="Arial" pitchFamily="34" charset="0"/>
                        </a:rPr>
                        <a:t> Information Interchange Functions</a:t>
                      </a:r>
                      <a:endParaRPr 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6/6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Technical Feasibility, </a:t>
                      </a: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UCR to Standards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 Mapping</a:t>
                      </a:r>
                      <a:endParaRPr lang="en-US" sz="1000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 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UCR to Standards</a:t>
                      </a:r>
                      <a:r>
                        <a:rPr lang="en-US" sz="1000" b="1" baseline="0" dirty="0" smtClean="0">
                          <a:latin typeface="Arial" pitchFamily="34" charset="0"/>
                          <a:cs typeface="Arial" pitchFamily="34" charset="0"/>
                        </a:rPr>
                        <a:t> Mapping</a:t>
                      </a:r>
                      <a:endParaRPr lang="en-US" sz="10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UCR to Standards Mapping Template, In-scope Requirements, Information</a:t>
                      </a:r>
                      <a:r>
                        <a:rPr lang="en-US" sz="1000" b="1" baseline="0" dirty="0" smtClean="0">
                          <a:latin typeface="Arial" pitchFamily="34" charset="0"/>
                          <a:cs typeface="Arial" pitchFamily="34" charset="0"/>
                        </a:rPr>
                        <a:t> Interchange Functions</a:t>
                      </a:r>
                      <a:endParaRPr 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6/13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Technical Feasibility, </a:t>
                      </a: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UCR to Standards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 Mapping, Gap Mitigation Plan</a:t>
                      </a:r>
                      <a:endParaRPr lang="en-US" sz="1000" b="1" i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kern="120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Finalize: </a:t>
                      </a:r>
                      <a:r>
                        <a:rPr lang="en-US" sz="1000" b="1" i="0" kern="120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In-scope Requirements,</a:t>
                      </a:r>
                      <a:r>
                        <a:rPr lang="en-US" sz="1000" b="1" i="0" kern="1200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Information Interchange Functions, UCR to Standards Mapping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Review:</a:t>
                      </a:r>
                      <a:r>
                        <a:rPr lang="en-US" sz="1000" b="1" i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Gap Mitigation Plan template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Gap Mitigation Plan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 Template</a:t>
                      </a:r>
                      <a:endParaRPr lang="en-US" sz="1000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6/20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Gap Mitigation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Review:</a:t>
                      </a:r>
                      <a:r>
                        <a:rPr lang="en-US" sz="1000" i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1" i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Gap Mitigation Plan</a:t>
                      </a:r>
                      <a:endParaRPr lang="en-US" sz="1000" b="1" i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Gap Mitigation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6/27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Gap Mitigation Plan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kern="120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Finalize:</a:t>
                      </a:r>
                      <a:r>
                        <a:rPr lang="en-US" sz="1000" i="1" kern="1200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1" i="0" kern="1200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Gap Mitigation Plan </a:t>
                      </a:r>
                      <a:endParaRPr lang="en-US" sz="1000" b="1" i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 for Solution and Final standards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Implementation Guidance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12725"/>
            <a:ext cx="8686800" cy="609600"/>
          </a:xfr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000" dirty="0">
                <a:solidFill>
                  <a:srgbClr val="025AA3"/>
                </a:solidFill>
                <a:latin typeface="Century"/>
                <a:ea typeface="ＭＳ Ｐゴシック" charset="0"/>
                <a:cs typeface="Century"/>
              </a:rPr>
              <a:t>Structured Data Capture </a:t>
            </a:r>
            <a:r>
              <a:rPr lang="en-US" sz="2000" dirty="0" smtClean="0">
                <a:solidFill>
                  <a:srgbClr val="025AA3"/>
                </a:solidFill>
                <a:latin typeface="Century"/>
                <a:ea typeface="ＭＳ Ｐゴシック" charset="0"/>
                <a:cs typeface="Century"/>
              </a:rPr>
              <a:t>Initiative</a:t>
            </a:r>
            <a:r>
              <a:rPr lang="en-US" sz="2000" dirty="0" smtClean="0">
                <a:ea typeface="ＭＳ Ｐゴシック" charset="0"/>
              </a:rPr>
              <a:t>:</a:t>
            </a:r>
            <a:br>
              <a:rPr lang="en-US" sz="2000" dirty="0" smtClean="0">
                <a:ea typeface="ＭＳ Ｐゴシック" charset="0"/>
              </a:rPr>
            </a:br>
            <a:r>
              <a:rPr lang="en-US" sz="2000" dirty="0" smtClean="0">
                <a:ea typeface="ＭＳ Ｐゴシック" charset="0"/>
              </a:rPr>
              <a:t>Activities Planned for Next Week</a:t>
            </a:r>
            <a:endParaRPr lang="en-US" sz="2000" dirty="0">
              <a:solidFill>
                <a:srgbClr val="025AA3"/>
              </a:solidFill>
              <a:latin typeface="Century"/>
              <a:ea typeface="ＭＳ Ｐゴシック" charset="0"/>
              <a:cs typeface="Century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152400" y="2798942"/>
            <a:ext cx="235688" cy="21104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9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5839058"/>
            <a:ext cx="86868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Outputs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441957"/>
            <a:ext cx="1828800" cy="39320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Validate </a:t>
            </a:r>
            <a:r>
              <a:rPr lang="en-US" sz="1200" b="1" dirty="0" smtClean="0">
                <a:solidFill>
                  <a:srgbClr val="00B050"/>
                </a:solidFill>
              </a:rPr>
              <a:t>candidate standards </a:t>
            </a:r>
            <a:r>
              <a:rPr lang="en-US" sz="1200" dirty="0" smtClean="0"/>
              <a:t>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</a:rPr>
              <a:t>Draft Solution  diagram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</a:rPr>
              <a:t>Analyze candidate standards per HITSC criteria to </a:t>
            </a:r>
            <a:r>
              <a:rPr lang="en-US" sz="1200" b="1" dirty="0">
                <a:solidFill>
                  <a:srgbClr val="00B050"/>
                </a:solidFill>
              </a:rPr>
              <a:t>narrow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b="1" dirty="0">
                <a:solidFill>
                  <a:srgbClr val="00B050"/>
                </a:solidFill>
              </a:rPr>
              <a:t>list of standards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Perform technical feasibility </a:t>
            </a:r>
            <a:r>
              <a:rPr lang="en-US" sz="1200" dirty="0" smtClean="0">
                <a:solidFill>
                  <a:srgbClr val="000000"/>
                </a:solidFill>
              </a:rPr>
              <a:t>analysis</a:t>
            </a:r>
            <a:endParaRPr lang="en-US" sz="1200" dirty="0"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</a:rPr>
              <a:t>Map </a:t>
            </a:r>
            <a:r>
              <a:rPr lang="en-US" sz="1200" dirty="0">
                <a:solidFill>
                  <a:srgbClr val="000000"/>
                </a:solidFill>
              </a:rPr>
              <a:t>UCR to </a:t>
            </a:r>
            <a:r>
              <a:rPr lang="en-US" sz="1200" dirty="0" smtClean="0">
                <a:solidFill>
                  <a:srgbClr val="000000"/>
                </a:solidFill>
              </a:rPr>
              <a:t>standards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</a:rPr>
              <a:t>Develop </a:t>
            </a:r>
            <a:r>
              <a:rPr lang="en-US" sz="1200" dirty="0">
                <a:solidFill>
                  <a:srgbClr val="000000"/>
                </a:solidFill>
              </a:rPr>
              <a:t>gap mitigation </a:t>
            </a:r>
            <a:r>
              <a:rPr lang="en-US" sz="1200" dirty="0" smtClean="0">
                <a:solidFill>
                  <a:srgbClr val="000000"/>
                </a:solidFill>
              </a:rPr>
              <a:t>plan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</a:rPr>
              <a:t>Review </a:t>
            </a:r>
            <a:r>
              <a:rPr lang="en-US" sz="1200" dirty="0">
                <a:solidFill>
                  <a:srgbClr val="000000"/>
                </a:solidFill>
              </a:rPr>
              <a:t>with </a:t>
            </a:r>
            <a:r>
              <a:rPr lang="en-US" sz="1200" dirty="0" smtClean="0">
                <a:solidFill>
                  <a:srgbClr val="000000"/>
                </a:solidFill>
              </a:rPr>
              <a:t>community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Gap mitigation plan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6383091"/>
            <a:ext cx="8686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Requirements Traceability Matrix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2441957"/>
            <a:ext cx="1828800" cy="39320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Validate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solution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Confirm data model approach 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228600" indent="-228600" fontAlgn="b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Modify/harmonize existing standard(s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) to produce </a:t>
            </a:r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final standards</a:t>
            </a: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  <a:p>
            <a:pPr marL="228600" indent="-228600" fontAlgn="b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Achieve community consensus or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agreement</a:t>
            </a:r>
          </a:p>
          <a:p>
            <a:pPr marL="228600" indent="-228600" fontAlgn="b">
              <a:buFont typeface="+mj-lt"/>
              <a:buAutoNum type="arabicPeriod"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marL="228600" indent="-228600" fontAlgn="b">
              <a:buFont typeface="+mj-lt"/>
              <a:buAutoNum type="arabicPeriod"/>
            </a:pPr>
            <a:endParaRPr lang="en-US" sz="1200" dirty="0" smtClean="0"/>
          </a:p>
          <a:p>
            <a:pPr marL="228600" indent="-228600" fontAlgn="b">
              <a:buFont typeface="+mj-lt"/>
              <a:buAutoNum type="arabicPeriod"/>
            </a:pPr>
            <a:endParaRPr lang="en-US" sz="1200" dirty="0" smtClean="0"/>
          </a:p>
          <a:p>
            <a:pPr marL="228600" indent="-228600" fontAlgn="b">
              <a:buFont typeface="+mj-lt"/>
              <a:buAutoNum type="arabicPeriod"/>
            </a:pPr>
            <a:endParaRPr lang="en-US" sz="1200" dirty="0" smtClean="0"/>
          </a:p>
          <a:p>
            <a:pPr marL="228600" indent="-228600" fontAlgn="b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algn="ctr"/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Final standards</a:t>
            </a: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2441957"/>
            <a:ext cx="1828800" cy="39320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fontAlgn="b">
              <a:buFont typeface="+mj-lt"/>
              <a:buAutoNum type="arabi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Using </a:t>
            </a:r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final standards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, develop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Implementation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Guide document</a:t>
            </a:r>
          </a:p>
          <a:p>
            <a:pPr marL="228600" indent="-228600" fontAlgn="b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Document IG Conformance Statements in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RTM</a:t>
            </a:r>
          </a:p>
          <a:p>
            <a:pPr marL="228600" indent="-228600" fontAlgn="b">
              <a:buFont typeface="+mj-lt"/>
              <a:buAutoNum type="arabi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Develop Examples to inform implementers</a:t>
            </a:r>
          </a:p>
          <a:p>
            <a:pPr marL="228600" indent="-228600" fontAlgn="b">
              <a:buFont typeface="+mj-lt"/>
              <a:buAutoNum type="arabi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Validate examples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228600" indent="-228600" fontAlgn="b">
              <a:buFont typeface="+mj-lt"/>
              <a:buAutoNum type="arabi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Achieve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community consensus or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agreement</a:t>
            </a:r>
          </a:p>
          <a:p>
            <a:pPr marL="228600" indent="-228600" fontAlgn="b">
              <a:buFont typeface="+mj-lt"/>
              <a:buAutoNum type="arabi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algn="ctr"/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Implementation Guidance</a:t>
            </a: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0" y="2431324"/>
            <a:ext cx="1752600" cy="39320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Survey SDO or standards organization options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Select balloting approach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Align timeline with ballot cycles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Submit PSS (HL7)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Submit NIB (HL7)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Submit Content (HL7)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Conduct balloting cycle &amp; reconciliation per SDO guidelines</a:t>
            </a:r>
          </a:p>
          <a:p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algn="ctr"/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Balloted standards</a:t>
            </a: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14400" y="1440724"/>
            <a:ext cx="8001000" cy="1066800"/>
            <a:chOff x="914400" y="1143000"/>
            <a:chExt cx="8001000" cy="1066800"/>
          </a:xfrm>
        </p:grpSpPr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4080847359"/>
                </p:ext>
              </p:extLst>
            </p:nvPr>
          </p:nvGraphicFramePr>
          <p:xfrm>
            <a:off x="914400" y="1143000"/>
            <a:ext cx="8001000" cy="1066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1" name="Rectangle 10"/>
            <p:cNvSpPr/>
            <p:nvPr/>
          </p:nvSpPr>
          <p:spPr>
            <a:xfrm>
              <a:off x="914400" y="1256192"/>
              <a:ext cx="4572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420329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/>
              <a:t>Standards Development &amp; Harmonization</a:t>
            </a:r>
            <a:r>
              <a:rPr lang="en-US" sz="2500" dirty="0" smtClean="0"/>
              <a:t>:</a:t>
            </a:r>
            <a:br>
              <a:rPr lang="en-US" sz="2500" dirty="0" smtClean="0"/>
            </a:br>
            <a:r>
              <a:rPr lang="en-US" sz="2500" dirty="0" smtClean="0"/>
              <a:t>Workflow</a:t>
            </a:r>
            <a:endParaRPr lang="en-US" sz="2500" dirty="0"/>
          </a:p>
        </p:txBody>
      </p:sp>
      <p:sp>
        <p:nvSpPr>
          <p:cNvPr id="14" name="5-Point Star 13"/>
          <p:cNvSpPr/>
          <p:nvPr/>
        </p:nvSpPr>
        <p:spPr>
          <a:xfrm>
            <a:off x="1148317" y="3125970"/>
            <a:ext cx="152400" cy="15240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56947"/>
              </p:ext>
            </p:extLst>
          </p:nvPr>
        </p:nvGraphicFramePr>
        <p:xfrm>
          <a:off x="152400" y="1143000"/>
          <a:ext cx="8803641" cy="533653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74041"/>
                <a:gridCol w="645160"/>
                <a:gridCol w="2326640"/>
                <a:gridCol w="2590800"/>
                <a:gridCol w="2667000"/>
              </a:tblGrid>
              <a:tr h="5054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Week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Target</a:t>
                      </a:r>
                    </a:p>
                    <a:p>
                      <a:pPr algn="ctr"/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 Hands WG Meeting Tasks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Homework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smtClean="0"/>
                        <a:t>due Tuesday</a:t>
                      </a:r>
                      <a:r>
                        <a:rPr lang="en-US" sz="1100" i="1" baseline="0" dirty="0" smtClean="0"/>
                        <a:t> COB</a:t>
                      </a:r>
                      <a:endParaRPr lang="en-US" sz="1100" i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Evaluate</a:t>
                      </a:r>
                      <a:r>
                        <a:rPr lang="en-US" sz="1400" b="1" baseline="0" dirty="0" smtClean="0"/>
                        <a:t> Standards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b="1" i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5/2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Standards &amp; Harmonization Overview</a:t>
                      </a:r>
                    </a:p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Introduce: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S&amp;H Processes, Candidate Standards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 List, Solution Diagram</a:t>
                      </a:r>
                      <a:endParaRPr lang="en-US" sz="1000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b="1" i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5/9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smtClean="0">
                          <a:latin typeface="Arial" pitchFamily="34" charset="0"/>
                          <a:cs typeface="Arial" pitchFamily="34" charset="0"/>
                        </a:rPr>
                        <a:t>Solution</a:t>
                      </a:r>
                      <a:r>
                        <a:rPr lang="en-US" sz="1000" b="1" i="0" baseline="0" smtClean="0">
                          <a:latin typeface="Arial" pitchFamily="34" charset="0"/>
                          <a:cs typeface="Arial" pitchFamily="34" charset="0"/>
                        </a:rPr>
                        <a:t> Diagram</a:t>
                      </a:r>
                      <a:endParaRPr lang="en-US" sz="1000" b="1" i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Solution</a:t>
                      </a:r>
                      <a:r>
                        <a:rPr lang="en-US" sz="1000" b="1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i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Diagram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Solution Diagram</a:t>
                      </a:r>
                      <a:endParaRPr lang="en-US" sz="1000" b="1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5/16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smtClean="0">
                          <a:latin typeface="Arial" pitchFamily="34" charset="0"/>
                          <a:cs typeface="Arial" pitchFamily="34" charset="0"/>
                        </a:rPr>
                        <a:t>Solution Diagram, Standards Evaluation Criteria</a:t>
                      </a:r>
                      <a:endParaRPr lang="en-US" sz="1000" b="1" i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Finalize: </a:t>
                      </a:r>
                      <a:r>
                        <a:rPr lang="en-US" sz="1000" b="1" i="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Solution Diagram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Standards Evaluation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Standards Evaluation</a:t>
                      </a:r>
                      <a:r>
                        <a:rPr lang="en-US" sz="1000" b="1" baseline="0" dirty="0" smtClean="0">
                          <a:latin typeface="Arial" pitchFamily="34" charset="0"/>
                          <a:cs typeface="Arial" pitchFamily="34" charset="0"/>
                        </a:rPr>
                        <a:t> Template</a:t>
                      </a:r>
                      <a:endParaRPr 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5/23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Standards Evaluation</a:t>
                      </a:r>
                      <a:endParaRPr lang="en-US" sz="1000" b="1" i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Standards Evaluation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dirty="0" smtClean="0">
                          <a:latin typeface="Arial" pitchFamily="34" charset="0"/>
                          <a:cs typeface="Arial" pitchFamily="34" charset="0"/>
                        </a:rPr>
                        <a:t>Review:</a:t>
                      </a:r>
                      <a:r>
                        <a:rPr lang="en-US" sz="1000" b="0" i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Standards Evaluation Template</a:t>
                      </a:r>
                      <a:endParaRPr lang="en-US" sz="1000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5/30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Standards Evaluation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, Technical Feasibility Analysis</a:t>
                      </a:r>
                      <a:endParaRPr lang="en-US" sz="1000" b="1" i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solidFill>
                            <a:srgbClr val="169E43"/>
                          </a:solidFill>
                          <a:latin typeface="Arial" pitchFamily="34" charset="0"/>
                          <a:cs typeface="Arial" pitchFamily="34" charset="0"/>
                        </a:rPr>
                        <a:t>Finalize:</a:t>
                      </a:r>
                      <a:r>
                        <a:rPr lang="en-US" sz="1000" baseline="0" dirty="0" smtClean="0">
                          <a:solidFill>
                            <a:srgbClr val="169E43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169E43"/>
                          </a:solidFill>
                          <a:latin typeface="Arial" pitchFamily="34" charset="0"/>
                          <a:cs typeface="Arial" pitchFamily="34" charset="0"/>
                        </a:rPr>
                        <a:t>Standards Evaluation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In-scope Requirements, Information Interchange Functions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In-scope Requirements,</a:t>
                      </a:r>
                      <a:r>
                        <a:rPr lang="en-US" sz="1000" b="1" baseline="0" dirty="0" smtClean="0">
                          <a:latin typeface="Arial" pitchFamily="34" charset="0"/>
                          <a:cs typeface="Arial" pitchFamily="34" charset="0"/>
                        </a:rPr>
                        <a:t> Information Interchange Functions</a:t>
                      </a:r>
                      <a:endParaRPr 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6/6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Technical Feasibility, </a:t>
                      </a: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UCR to Standards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 Mapping</a:t>
                      </a:r>
                      <a:endParaRPr lang="en-US" sz="1000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 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UCR to Standards</a:t>
                      </a:r>
                      <a:r>
                        <a:rPr lang="en-US" sz="1000" b="1" baseline="0" dirty="0" smtClean="0">
                          <a:latin typeface="Arial" pitchFamily="34" charset="0"/>
                          <a:cs typeface="Arial" pitchFamily="34" charset="0"/>
                        </a:rPr>
                        <a:t> Mapping</a:t>
                      </a:r>
                      <a:endParaRPr lang="en-US" sz="10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UCR to Standards Mapping Template, In-scope Requirements, Information</a:t>
                      </a:r>
                      <a:r>
                        <a:rPr lang="en-US" sz="1000" b="1" baseline="0" dirty="0" smtClean="0">
                          <a:latin typeface="Arial" pitchFamily="34" charset="0"/>
                          <a:cs typeface="Arial" pitchFamily="34" charset="0"/>
                        </a:rPr>
                        <a:t> Interchange Functions</a:t>
                      </a:r>
                      <a:endParaRPr 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6/13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Technical Feasibility, </a:t>
                      </a: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UCR to Standards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 Mapping, Gap Mitigation Plan</a:t>
                      </a:r>
                      <a:endParaRPr lang="en-US" sz="1000" b="1" i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kern="120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Finalize: </a:t>
                      </a:r>
                      <a:r>
                        <a:rPr lang="en-US" sz="1000" b="1" i="0" kern="120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In-scope Requirements,</a:t>
                      </a:r>
                      <a:r>
                        <a:rPr lang="en-US" sz="1000" b="1" i="0" kern="1200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Information Interchange Functions, UCR to Standards Mapping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Review:</a:t>
                      </a:r>
                      <a:r>
                        <a:rPr lang="en-US" sz="1000" b="1" i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Gap Mitigation Plan template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Gap Mitigation Plan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 Template</a:t>
                      </a:r>
                      <a:endParaRPr lang="en-US" sz="1000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6/20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Gap Mitigation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Review:</a:t>
                      </a:r>
                      <a:r>
                        <a:rPr lang="en-US" sz="1000" i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1" i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Gap Mitigation Plan</a:t>
                      </a:r>
                      <a:endParaRPr lang="en-US" sz="1000" b="1" i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Gap Mitigation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6/27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Gap Mitigation Plan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kern="120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Finalize:</a:t>
                      </a:r>
                      <a:r>
                        <a:rPr lang="en-US" sz="1000" i="1" kern="1200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1" i="0" kern="1200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Gap Mitigation Plan </a:t>
                      </a:r>
                      <a:endParaRPr lang="en-US" sz="1000" b="1" i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 for Solution and Final standards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Implementation Guidance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12725"/>
            <a:ext cx="8686800" cy="609600"/>
          </a:xfr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000" dirty="0">
                <a:solidFill>
                  <a:srgbClr val="025AA3"/>
                </a:solidFill>
                <a:latin typeface="Century"/>
                <a:ea typeface="ＭＳ Ｐゴシック" charset="0"/>
                <a:cs typeface="Century"/>
              </a:rPr>
              <a:t>Structured Data Capture Initiative</a:t>
            </a:r>
            <a:br>
              <a:rPr lang="en-US" sz="2000" dirty="0">
                <a:solidFill>
                  <a:srgbClr val="025AA3"/>
                </a:solidFill>
                <a:latin typeface="Century"/>
                <a:ea typeface="ＭＳ Ｐゴシック" charset="0"/>
                <a:cs typeface="Century"/>
              </a:rPr>
            </a:br>
            <a:r>
              <a:rPr lang="en-US" sz="2000" dirty="0" smtClean="0">
                <a:solidFill>
                  <a:srgbClr val="025AA3"/>
                </a:solidFill>
                <a:latin typeface="Century"/>
                <a:ea typeface="ＭＳ Ｐゴシック" charset="0"/>
                <a:cs typeface="Century"/>
              </a:rPr>
              <a:t>Proposed Standards </a:t>
            </a:r>
            <a:r>
              <a:rPr lang="en-US" sz="2000" dirty="0" smtClean="0"/>
              <a:t>&amp; </a:t>
            </a:r>
            <a:r>
              <a:rPr lang="en-US" sz="2000" dirty="0" smtClean="0">
                <a:solidFill>
                  <a:srgbClr val="025AA3"/>
                </a:solidFill>
                <a:latin typeface="Century"/>
                <a:ea typeface="ＭＳ Ｐゴシック" charset="0"/>
                <a:cs typeface="Century"/>
              </a:rPr>
              <a:t>Harmonization Timeline</a:t>
            </a:r>
            <a:endParaRPr lang="en-US" sz="2000" dirty="0">
              <a:solidFill>
                <a:srgbClr val="025AA3"/>
              </a:solidFill>
              <a:latin typeface="Century"/>
              <a:ea typeface="ＭＳ Ｐゴシック" charset="0"/>
              <a:cs typeface="Century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152400" y="2416170"/>
            <a:ext cx="235688" cy="21104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9440"/>
            <a:ext cx="8229600" cy="414300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Discussed current understanding of four standards for SDC (slide 6)  </a:t>
            </a:r>
          </a:p>
          <a:p>
            <a:r>
              <a:rPr lang="en-US" sz="2000" dirty="0"/>
              <a:t>Provided inputs on SDC Solution Diagram </a:t>
            </a:r>
            <a:r>
              <a:rPr lang="en-US" sz="2000" dirty="0" smtClean="0"/>
              <a:t>(slide 7)</a:t>
            </a:r>
            <a:endParaRPr lang="en-US" sz="2000" dirty="0"/>
          </a:p>
          <a:p>
            <a:r>
              <a:rPr lang="en-US" sz="2000" dirty="0" smtClean="0"/>
              <a:t>Reviewed interoperability standards for Use Case transactions and discussed items to remove or add to each category (slide 8)</a:t>
            </a:r>
          </a:p>
          <a:p>
            <a:pPr lvl="1"/>
            <a:r>
              <a:rPr lang="en-US" sz="2000" dirty="0" smtClean="0"/>
              <a:t>Goal was to narrow down the list to 8-10 standards for each category to increase the efficiency of downstream Harmonization activities</a:t>
            </a:r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Tiger Team Review Summary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69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/>
          <p:cNvSpPr/>
          <p:nvPr/>
        </p:nvSpPr>
        <p:spPr>
          <a:xfrm>
            <a:off x="6934200" y="3110584"/>
            <a:ext cx="1844948" cy="3762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955262" y="437792"/>
            <a:ext cx="1797195" cy="3762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6934200" y="5186303"/>
            <a:ext cx="1844948" cy="3762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934198" y="376535"/>
            <a:ext cx="18468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/>
                  </a:outerShdw>
                </a:effectLst>
                <a:ea typeface="ＭＳ Ｐゴシック" pitchFamily="34" charset="-128"/>
              </a:rPr>
              <a:t>CDE Library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913755" y="3043535"/>
            <a:ext cx="18628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/>
                  </a:outerShdw>
                </a:effectLst>
                <a:ea typeface="ＭＳ Ｐゴシック" pitchFamily="34" charset="-128"/>
              </a:rPr>
              <a:t>Form Library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833701" y="5162490"/>
            <a:ext cx="2057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/>
                  </a:outerShdw>
                </a:effectLst>
                <a:ea typeface="ＭＳ Ｐゴシック" pitchFamily="34" charset="-128"/>
              </a:rPr>
              <a:t>Template Library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864976" y="314981"/>
            <a:ext cx="1974222" cy="617913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7010398" y="905975"/>
            <a:ext cx="1627469" cy="609056"/>
            <a:chOff x="7281123" y="2469745"/>
            <a:chExt cx="1627469" cy="609056"/>
          </a:xfrm>
        </p:grpSpPr>
        <p:pic>
          <p:nvPicPr>
            <p:cNvPr id="135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2" name="Oval 191"/>
          <p:cNvSpPr/>
          <p:nvPr/>
        </p:nvSpPr>
        <p:spPr>
          <a:xfrm>
            <a:off x="3122539" y="3820886"/>
            <a:ext cx="342900" cy="339725"/>
          </a:xfrm>
          <a:prstGeom prst="ellipse">
            <a:avLst/>
          </a:prstGeom>
          <a:solidFill>
            <a:srgbClr val="C3D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90" name="Oval 189"/>
          <p:cNvSpPr/>
          <p:nvPr/>
        </p:nvSpPr>
        <p:spPr>
          <a:xfrm>
            <a:off x="3206889" y="641708"/>
            <a:ext cx="342900" cy="3397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2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651280" y="3856633"/>
            <a:ext cx="1428350" cy="1401167"/>
            <a:chOff x="1783514" y="4038600"/>
            <a:chExt cx="1428350" cy="1401167"/>
          </a:xfrm>
        </p:grpSpPr>
        <p:pic>
          <p:nvPicPr>
            <p:cNvPr id="114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3514" y="4114800"/>
              <a:ext cx="1419465" cy="132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" name="Rectangle 1"/>
            <p:cNvSpPr>
              <a:spLocks noChangeArrowheads="1"/>
            </p:cNvSpPr>
            <p:nvPr/>
          </p:nvSpPr>
          <p:spPr bwMode="auto">
            <a:xfrm>
              <a:off x="2807936" y="4038600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xx</a:t>
              </a:r>
            </a:p>
          </p:txBody>
        </p:sp>
        <p:sp>
          <p:nvSpPr>
            <p:cNvPr id="165" name="Rectangle 1"/>
            <p:cNvSpPr>
              <a:spLocks noChangeArrowheads="1"/>
            </p:cNvSpPr>
            <p:nvPr/>
          </p:nvSpPr>
          <p:spPr bwMode="auto">
            <a:xfrm>
              <a:off x="1906869" y="4354520"/>
              <a:ext cx="56487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John Doe</a:t>
              </a:r>
            </a:p>
          </p:txBody>
        </p:sp>
        <p:sp>
          <p:nvSpPr>
            <p:cNvPr id="166" name="Rectangle 1"/>
            <p:cNvSpPr>
              <a:spLocks noChangeArrowheads="1"/>
            </p:cNvSpPr>
            <p:nvPr/>
          </p:nvSpPr>
          <p:spPr bwMode="auto">
            <a:xfrm>
              <a:off x="2895600" y="4371945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167" name="Rectangle 1"/>
            <p:cNvSpPr>
              <a:spLocks noChangeArrowheads="1"/>
            </p:cNvSpPr>
            <p:nvPr/>
          </p:nvSpPr>
          <p:spPr bwMode="auto">
            <a:xfrm>
              <a:off x="1817336" y="4565835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168" name="Rectangle 1"/>
            <p:cNvSpPr>
              <a:spLocks noChangeArrowheads="1"/>
            </p:cNvSpPr>
            <p:nvPr/>
          </p:nvSpPr>
          <p:spPr bwMode="auto">
            <a:xfrm>
              <a:off x="2426936" y="4600545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169" name="Rectangle 1"/>
            <p:cNvSpPr>
              <a:spLocks noChangeArrowheads="1"/>
            </p:cNvSpPr>
            <p:nvPr/>
          </p:nvSpPr>
          <p:spPr bwMode="auto">
            <a:xfrm>
              <a:off x="2057400" y="4752945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170" name="Rectangle 1"/>
            <p:cNvSpPr>
              <a:spLocks noChangeArrowheads="1"/>
            </p:cNvSpPr>
            <p:nvPr/>
          </p:nvSpPr>
          <p:spPr bwMode="auto">
            <a:xfrm>
              <a:off x="2743200" y="4800600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</a:t>
              </a:r>
            </a:p>
          </p:txBody>
        </p:sp>
      </p:grpSp>
      <p:sp>
        <p:nvSpPr>
          <p:cNvPr id="162" name="Oval 161"/>
          <p:cNvSpPr/>
          <p:nvPr/>
        </p:nvSpPr>
        <p:spPr>
          <a:xfrm>
            <a:off x="3404340" y="4522914"/>
            <a:ext cx="342900" cy="3397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60" name="Oval 159"/>
          <p:cNvSpPr/>
          <p:nvPr/>
        </p:nvSpPr>
        <p:spPr>
          <a:xfrm>
            <a:off x="725994" y="1891847"/>
            <a:ext cx="342900" cy="3397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400" b="1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61" name="Oval 160"/>
          <p:cNvSpPr/>
          <p:nvPr/>
        </p:nvSpPr>
        <p:spPr>
          <a:xfrm>
            <a:off x="2048608" y="2927708"/>
            <a:ext cx="342900" cy="3397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4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69" y="964210"/>
            <a:ext cx="1419465" cy="132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jennifer.t.sisto\AppData\Local\Microsoft\Windows\Temporary Internet Files\Content.IE5\DPKC3BSA\MC900433937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24" y="2284394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413985" y="1055767"/>
            <a:ext cx="1589570" cy="1447657"/>
            <a:chOff x="3515830" y="1905000"/>
            <a:chExt cx="1589570" cy="1447657"/>
          </a:xfrm>
        </p:grpSpPr>
        <p:pic>
          <p:nvPicPr>
            <p:cNvPr id="2058" name="Picture 10" descr="C:\Users\jennifer.t.sisto\AppData\Local\Microsoft\Windows\Temporary Internet Files\Content.IE5\ACLUGBD3\MC900439599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4200" y="1912088"/>
              <a:ext cx="6812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 descr="C:\Users\jennifer.t.sisto\AppData\Local\Microsoft\Windows\Temporary Internet Files\Content.IE5\ACLUGBD3\MC900432646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830" y="1905000"/>
              <a:ext cx="1447657" cy="1447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4291011" y="5021997"/>
            <a:ext cx="1648072" cy="1295400"/>
            <a:chOff x="6276729" y="4038600"/>
            <a:chExt cx="1648072" cy="1295400"/>
          </a:xfrm>
        </p:grpSpPr>
        <p:pic>
          <p:nvPicPr>
            <p:cNvPr id="2054" name="Picture 6" descr="C:\Users\jennifer.t.sisto\AppData\Local\Microsoft\Windows\Temporary Internet Files\Content.IE5\OBWY3VR3\MC900431564[1].pn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833"/>
            <a:stretch/>
          </p:blipFill>
          <p:spPr bwMode="auto">
            <a:xfrm>
              <a:off x="7010401" y="4038600"/>
              <a:ext cx="914400" cy="1275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C:\Users\jennifer.t.sisto\AppData\Local\Microsoft\Windows\Temporary Internet Files\Content.IE5\OBWY3VR3\MC900431564[1]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7729" y="4058482"/>
              <a:ext cx="1267071" cy="1275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C:\Users\jennifer.t.sisto\AppData\Local\Microsoft\Windows\Temporary Internet Files\Content.IE5\OBWY3VR3\MC900431564[1]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729" y="4058482"/>
              <a:ext cx="1267071" cy="1275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459349" y="2930685"/>
            <a:ext cx="144306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/>
                  </a:outerShdw>
                </a:effectLst>
                <a:ea typeface="ＭＳ Ｐゴシック" pitchFamily="34" charset="-128"/>
              </a:rPr>
              <a:t>Provider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35749" y="2183204"/>
            <a:ext cx="20041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/>
                  </a:outerShdw>
                </a:effectLst>
                <a:ea typeface="ＭＳ Ｐゴシック" pitchFamily="34" charset="-128"/>
              </a:rPr>
              <a:t>EHR System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962400" y="5718759"/>
            <a:ext cx="2868331" cy="758241"/>
            <a:chOff x="5105400" y="5181600"/>
            <a:chExt cx="2868331" cy="758241"/>
          </a:xfrm>
        </p:grpSpPr>
        <p:sp>
          <p:nvSpPr>
            <p:cNvPr id="37" name="Rectangle 36"/>
            <p:cNvSpPr/>
            <p:nvPr/>
          </p:nvSpPr>
          <p:spPr>
            <a:xfrm>
              <a:off x="5105400" y="5181600"/>
              <a:ext cx="263973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External Data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34000" y="5416621"/>
              <a:ext cx="263973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Repository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14800" y="1676400"/>
            <a:ext cx="2362200" cy="690265"/>
            <a:chOff x="3249331" y="3512403"/>
            <a:chExt cx="2362200" cy="690265"/>
          </a:xfrm>
        </p:grpSpPr>
        <p:sp>
          <p:nvSpPr>
            <p:cNvPr id="41" name="Rectangle 40"/>
            <p:cNvSpPr/>
            <p:nvPr/>
          </p:nvSpPr>
          <p:spPr>
            <a:xfrm>
              <a:off x="3249331" y="3512403"/>
              <a:ext cx="160020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Specified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29000" y="3741003"/>
              <a:ext cx="218253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Form/Template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010398" y="1591775"/>
            <a:ext cx="1627469" cy="609056"/>
            <a:chOff x="7281123" y="2469745"/>
            <a:chExt cx="1627469" cy="609056"/>
          </a:xfrm>
        </p:grpSpPr>
        <p:pic>
          <p:nvPicPr>
            <p:cNvPr id="132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781798" y="1752801"/>
            <a:ext cx="2182534" cy="524231"/>
            <a:chOff x="6448612" y="2819400"/>
            <a:chExt cx="2744319" cy="694398"/>
          </a:xfrm>
        </p:grpSpPr>
        <p:sp>
          <p:nvSpPr>
            <p:cNvPr id="95" name="Rectangle 94"/>
            <p:cNvSpPr/>
            <p:nvPr/>
          </p:nvSpPr>
          <p:spPr>
            <a:xfrm>
              <a:off x="6448612" y="2819400"/>
              <a:ext cx="2009589" cy="5299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AHRQ CDEs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53200" y="3065348"/>
              <a:ext cx="2639731" cy="4484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1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[Common Formats]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57998" y="1104780"/>
            <a:ext cx="2286002" cy="571620"/>
            <a:chOff x="5105400" y="5162490"/>
            <a:chExt cx="3003987" cy="571620"/>
          </a:xfrm>
        </p:grpSpPr>
        <p:sp>
          <p:nvSpPr>
            <p:cNvPr id="101" name="Rectangle 100"/>
            <p:cNvSpPr/>
            <p:nvPr/>
          </p:nvSpPr>
          <p:spPr>
            <a:xfrm>
              <a:off x="5105400" y="5162490"/>
              <a:ext cx="2639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Clinical Research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560921" y="5334000"/>
              <a:ext cx="154846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CDEs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400510" y="3055288"/>
            <a:ext cx="1589570" cy="1447657"/>
            <a:chOff x="3663630" y="3048000"/>
            <a:chExt cx="1589570" cy="1447657"/>
          </a:xfrm>
        </p:grpSpPr>
        <p:grpSp>
          <p:nvGrpSpPr>
            <p:cNvPr id="107" name="Group 106"/>
            <p:cNvGrpSpPr/>
            <p:nvPr/>
          </p:nvGrpSpPr>
          <p:grpSpPr>
            <a:xfrm>
              <a:off x="3663630" y="3048000"/>
              <a:ext cx="1589570" cy="1447657"/>
              <a:chOff x="3515830" y="1905000"/>
              <a:chExt cx="1589570" cy="1447657"/>
            </a:xfrm>
          </p:grpSpPr>
          <p:pic>
            <p:nvPicPr>
              <p:cNvPr id="108" name="Picture 10" descr="C:\Users\jennifer.t.sisto\AppData\Local\Microsoft\Windows\Temporary Internet Files\Content.IE5\ACLUGBD3\MC900439599[1]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4200" y="1912088"/>
                <a:ext cx="681200" cy="838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9" descr="C:\Users\jennifer.t.sisto\AppData\Local\Microsoft\Windows\Temporary Internet Files\Content.IE5\ACLUGBD3\MC900432646[1]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5830" y="1905000"/>
                <a:ext cx="1447657" cy="1447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0" name="Picture 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58380">
              <a:off x="4187803" y="3457918"/>
              <a:ext cx="460677" cy="430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oup 110"/>
          <p:cNvGrpSpPr/>
          <p:nvPr/>
        </p:nvGrpSpPr>
        <p:grpSpPr>
          <a:xfrm>
            <a:off x="4394480" y="3923227"/>
            <a:ext cx="1828800" cy="749878"/>
            <a:chOff x="3657600" y="3593522"/>
            <a:chExt cx="1828800" cy="749878"/>
          </a:xfrm>
        </p:grpSpPr>
        <p:sp>
          <p:nvSpPr>
            <p:cNvPr id="112" name="Rectangle 111"/>
            <p:cNvSpPr/>
            <p:nvPr/>
          </p:nvSpPr>
          <p:spPr>
            <a:xfrm>
              <a:off x="3657600" y="3593522"/>
              <a:ext cx="159560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Displayed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015031" y="3820180"/>
              <a:ext cx="1471369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Form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351916" y="4736522"/>
            <a:ext cx="2603500" cy="738992"/>
            <a:chOff x="3592229" y="3593522"/>
            <a:chExt cx="2603500" cy="738992"/>
          </a:xfrm>
        </p:grpSpPr>
        <p:sp>
          <p:nvSpPr>
            <p:cNvPr id="116" name="Rectangle 115"/>
            <p:cNvSpPr/>
            <p:nvPr/>
          </p:nvSpPr>
          <p:spPr>
            <a:xfrm>
              <a:off x="3657600" y="3593522"/>
              <a:ext cx="179781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Structured 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592229" y="3809294"/>
              <a:ext cx="260350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Captured Data</a:t>
              </a:r>
            </a:p>
          </p:txBody>
        </p:sp>
      </p:grpSp>
      <p:sp>
        <p:nvSpPr>
          <p:cNvPr id="17" name="Arc 16"/>
          <p:cNvSpPr/>
          <p:nvPr/>
        </p:nvSpPr>
        <p:spPr>
          <a:xfrm rot="19070216">
            <a:off x="1214738" y="1632075"/>
            <a:ext cx="1263894" cy="467529"/>
          </a:xfrm>
          <a:prstGeom prst="arc">
            <a:avLst>
              <a:gd name="adj1" fmla="val 11631009"/>
              <a:gd name="adj2" fmla="val 21260577"/>
            </a:avLst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518402" y="2377551"/>
            <a:ext cx="143110" cy="648131"/>
          </a:xfrm>
          <a:prstGeom prst="straightConnector1">
            <a:avLst/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784880" y="2689672"/>
            <a:ext cx="636307" cy="421281"/>
          </a:xfrm>
          <a:prstGeom prst="straightConnector1">
            <a:avLst/>
          </a:prstGeom>
          <a:ln>
            <a:solidFill>
              <a:srgbClr val="C0504D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3273142" y="3962400"/>
            <a:ext cx="1045138" cy="284158"/>
          </a:xfrm>
          <a:prstGeom prst="straightConnector1">
            <a:avLst/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Arc 138"/>
          <p:cNvSpPr/>
          <p:nvPr/>
        </p:nvSpPr>
        <p:spPr>
          <a:xfrm rot="11128844">
            <a:off x="1825462" y="3005478"/>
            <a:ext cx="2350733" cy="467529"/>
          </a:xfrm>
          <a:prstGeom prst="arc">
            <a:avLst>
              <a:gd name="adj1" fmla="val 11120872"/>
              <a:gd name="adj2" fmla="val 21419588"/>
            </a:avLst>
          </a:prstGeom>
          <a:ln>
            <a:solidFill>
              <a:srgbClr val="C0504D"/>
            </a:solidFill>
            <a:prstDash val="sysDash"/>
            <a:headEnd type="triangl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3473409" y="5037788"/>
            <a:ext cx="947778" cy="300451"/>
          </a:xfrm>
          <a:prstGeom prst="straightConnector1">
            <a:avLst/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"/>
          <p:cNvSpPr>
            <a:spLocks noChangeArrowheads="1"/>
          </p:cNvSpPr>
          <p:nvPr/>
        </p:nvSpPr>
        <p:spPr bwMode="auto">
          <a:xfrm rot="19005941">
            <a:off x="729080" y="1396009"/>
            <a:ext cx="18793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Selects form/template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144" name="Rectangle 1"/>
          <p:cNvSpPr>
            <a:spLocks noChangeArrowheads="1"/>
          </p:cNvSpPr>
          <p:nvPr/>
        </p:nvSpPr>
        <p:spPr bwMode="auto">
          <a:xfrm rot="418433">
            <a:off x="2022570" y="3097003"/>
            <a:ext cx="15384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Inputs data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145" name="Rectangle 1"/>
          <p:cNvSpPr>
            <a:spLocks noChangeArrowheads="1"/>
          </p:cNvSpPr>
          <p:nvPr/>
        </p:nvSpPr>
        <p:spPr bwMode="auto">
          <a:xfrm rot="984483">
            <a:off x="3282442" y="4675277"/>
            <a:ext cx="13669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Stores/ transmits data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148" name="Left Brace 147"/>
          <p:cNvSpPr/>
          <p:nvPr/>
        </p:nvSpPr>
        <p:spPr>
          <a:xfrm>
            <a:off x="6253163" y="582772"/>
            <a:ext cx="604835" cy="5640208"/>
          </a:xfrm>
          <a:prstGeom prst="leftBrace">
            <a:avLst>
              <a:gd name="adj1" fmla="val 19218"/>
              <a:gd name="adj2" fmla="val 15767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77" name="Arc 176"/>
          <p:cNvSpPr/>
          <p:nvPr/>
        </p:nvSpPr>
        <p:spPr>
          <a:xfrm rot="20939649">
            <a:off x="3937472" y="851023"/>
            <a:ext cx="532654" cy="320278"/>
          </a:xfrm>
          <a:prstGeom prst="arc">
            <a:avLst>
              <a:gd name="adj1" fmla="val 11128656"/>
              <a:gd name="adj2" fmla="val 21390152"/>
            </a:avLst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83" name="Rectangle 1"/>
          <p:cNvSpPr>
            <a:spLocks noChangeArrowheads="1"/>
          </p:cNvSpPr>
          <p:nvPr/>
        </p:nvSpPr>
        <p:spPr bwMode="auto">
          <a:xfrm rot="21251689">
            <a:off x="3258092" y="515471"/>
            <a:ext cx="20396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Finds form/template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184" name="Rectangle 1"/>
          <p:cNvSpPr>
            <a:spLocks noChangeArrowheads="1"/>
          </p:cNvSpPr>
          <p:nvPr/>
        </p:nvSpPr>
        <p:spPr bwMode="auto">
          <a:xfrm rot="20725168">
            <a:off x="3140347" y="3741668"/>
            <a:ext cx="15384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Caches data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6141006" y="1472064"/>
            <a:ext cx="107392" cy="3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4133222" y="2511783"/>
            <a:ext cx="342900" cy="3397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95" name="Rectangle 1"/>
          <p:cNvSpPr>
            <a:spLocks noChangeArrowheads="1"/>
          </p:cNvSpPr>
          <p:nvPr/>
        </p:nvSpPr>
        <p:spPr bwMode="auto">
          <a:xfrm>
            <a:off x="4376326" y="2397032"/>
            <a:ext cx="1205115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Converts, populates &amp; displays form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208" name="Arc 207"/>
          <p:cNvSpPr/>
          <p:nvPr/>
        </p:nvSpPr>
        <p:spPr>
          <a:xfrm rot="9676477">
            <a:off x="2878482" y="6018620"/>
            <a:ext cx="1726926" cy="467529"/>
          </a:xfrm>
          <a:prstGeom prst="arc">
            <a:avLst>
              <a:gd name="adj1" fmla="val 11383352"/>
              <a:gd name="adj2" fmla="val 21260577"/>
            </a:avLst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2652760" y="5843355"/>
            <a:ext cx="342900" cy="3397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211" name="Rectangle 1"/>
          <p:cNvSpPr>
            <a:spLocks noChangeArrowheads="1"/>
          </p:cNvSpPr>
          <p:nvPr/>
        </p:nvSpPr>
        <p:spPr bwMode="auto">
          <a:xfrm rot="20385949">
            <a:off x="2896531" y="5731790"/>
            <a:ext cx="16174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Extract, Transform,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&amp; Load Data by form/ template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429640" y="4953000"/>
            <a:ext cx="637160" cy="4531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lnSpc>
                <a:spcPct val="80000"/>
              </a:lnSpc>
            </a:pPr>
            <a:r>
              <a:rPr lang="en-US" sz="1100" dirty="0">
                <a:solidFill>
                  <a:prstClr val="black"/>
                </a:solidFill>
              </a:rPr>
              <a:t>EHR</a:t>
            </a:r>
          </a:p>
          <a:p>
            <a:pPr defTabSz="914400">
              <a:lnSpc>
                <a:spcPct val="80000"/>
              </a:lnSpc>
            </a:pPr>
            <a:r>
              <a:rPr lang="en-US" sz="1100" dirty="0">
                <a:solidFill>
                  <a:prstClr val="black"/>
                </a:solidFill>
              </a:rPr>
              <a:t>System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389110" y="4572000"/>
            <a:ext cx="789269" cy="4556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lnSpc>
                <a:spcPct val="80000"/>
              </a:lnSpc>
            </a:pPr>
            <a:r>
              <a:rPr lang="en-US" sz="1100" dirty="0">
                <a:solidFill>
                  <a:prstClr val="black"/>
                </a:solidFill>
              </a:rPr>
              <a:t>Provider/</a:t>
            </a:r>
          </a:p>
          <a:p>
            <a:pPr defTabSz="914400">
              <a:lnSpc>
                <a:spcPct val="80000"/>
              </a:lnSpc>
            </a:pPr>
            <a:r>
              <a:rPr lang="en-US" sz="1100" dirty="0">
                <a:solidFill>
                  <a:prstClr val="black"/>
                </a:solidFill>
              </a:rPr>
              <a:t>End User</a:t>
            </a:r>
          </a:p>
        </p:txBody>
      </p:sp>
      <p:sp>
        <p:nvSpPr>
          <p:cNvPr id="219" name="Rounded Rectangle 218"/>
          <p:cNvSpPr/>
          <p:nvPr/>
        </p:nvSpPr>
        <p:spPr>
          <a:xfrm>
            <a:off x="125132" y="4348197"/>
            <a:ext cx="1080870" cy="104240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222" name="Rectangle 1"/>
          <p:cNvSpPr>
            <a:spLocks noChangeArrowheads="1"/>
          </p:cNvSpPr>
          <p:nvPr/>
        </p:nvSpPr>
        <p:spPr bwMode="auto">
          <a:xfrm>
            <a:off x="152400" y="4343400"/>
            <a:ext cx="10178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Actor Key</a:t>
            </a:r>
            <a:endParaRPr lang="en-US" sz="700" b="1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228600" y="4703668"/>
            <a:ext cx="224305" cy="222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28600" y="5062759"/>
            <a:ext cx="224305" cy="2222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400" b="1" dirty="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43749" y="5562600"/>
            <a:ext cx="1731814" cy="1285220"/>
            <a:chOff x="1443045" y="5562600"/>
            <a:chExt cx="1731814" cy="1285220"/>
          </a:xfrm>
        </p:grpSpPr>
        <p:pic>
          <p:nvPicPr>
            <p:cNvPr id="149" name="Picture 16" descr="C:\Users\jennifer.t.sisto\AppData\Local\Microsoft\Windows\Temporary Internet Files\Content.IE5\OBWY3VR3\MC90043305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45" y="5562600"/>
              <a:ext cx="1147755" cy="1147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2100825" y="5752954"/>
              <a:ext cx="947032" cy="1033601"/>
              <a:chOff x="2100825" y="5824399"/>
              <a:chExt cx="947032" cy="1033601"/>
            </a:xfrm>
          </p:grpSpPr>
          <p:pic>
            <p:nvPicPr>
              <p:cNvPr id="150" name="Picture 17" descr="C:\Users\jennifer.t.sisto\AppData\Local\Microsoft\Windows\Temporary Internet Files\Content.IE5\7341J1M4\MC900433936[1]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0825" y="5824399"/>
                <a:ext cx="897432" cy="8974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19" descr="C:\Users\jennifer.t.sisto\AppData\Local\Microsoft\Windows\Temporary Internet Files\Content.IE5\ACLUGBD3\MC900434880[1].png"/>
              <p:cNvPicPr>
                <a:picLocks noChangeAspect="1" noChangeArrowheads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27" t="45166"/>
              <a:stretch/>
            </p:blipFill>
            <p:spPr bwMode="auto">
              <a:xfrm>
                <a:off x="2108418" y="6273115"/>
                <a:ext cx="939439" cy="584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8" name="Rectangle 127"/>
            <p:cNvSpPr/>
            <p:nvPr/>
          </p:nvSpPr>
          <p:spPr>
            <a:xfrm>
              <a:off x="1524000" y="6324600"/>
              <a:ext cx="1650859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End User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4020" y="122891"/>
            <a:ext cx="346738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0000"/>
              </a:lnSpc>
            </a:pPr>
            <a:r>
              <a:rPr lang="en-US" sz="2400" b="1" dirty="0">
                <a:solidFill>
                  <a:srgbClr val="1F497D">
                    <a:lumMod val="75000"/>
                  </a:srgbClr>
                </a:solidFill>
                <a:ea typeface="ＭＳ Ｐゴシック" pitchFamily="34" charset="-128"/>
              </a:rPr>
              <a:t>Structured Data Capture Conceptual Workflow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7010398" y="2286544"/>
            <a:ext cx="1627469" cy="609056"/>
            <a:chOff x="7281123" y="2469745"/>
            <a:chExt cx="1627469" cy="609056"/>
          </a:xfrm>
        </p:grpSpPr>
        <p:pic>
          <p:nvPicPr>
            <p:cNvPr id="15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6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8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158"/>
          <p:cNvGrpSpPr/>
          <p:nvPr/>
        </p:nvGrpSpPr>
        <p:grpSpPr>
          <a:xfrm>
            <a:off x="6947568" y="2416314"/>
            <a:ext cx="2133096" cy="707886"/>
            <a:chOff x="6448612" y="2703007"/>
            <a:chExt cx="2458789" cy="937669"/>
          </a:xfrm>
        </p:grpSpPr>
        <p:sp>
          <p:nvSpPr>
            <p:cNvPr id="163" name="Rectangle 162"/>
            <p:cNvSpPr/>
            <p:nvPr/>
          </p:nvSpPr>
          <p:spPr>
            <a:xfrm>
              <a:off x="6448612" y="2703007"/>
              <a:ext cx="2009589" cy="9376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Other domain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284152" y="2922094"/>
              <a:ext cx="1623249" cy="5299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CDEs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983129" y="3581944"/>
            <a:ext cx="1627469" cy="609056"/>
            <a:chOff x="7281123" y="2469745"/>
            <a:chExt cx="1627469" cy="609056"/>
          </a:xfrm>
        </p:grpSpPr>
        <p:pic>
          <p:nvPicPr>
            <p:cNvPr id="174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6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9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179"/>
          <p:cNvGrpSpPr/>
          <p:nvPr/>
        </p:nvGrpSpPr>
        <p:grpSpPr>
          <a:xfrm>
            <a:off x="6705597" y="3695580"/>
            <a:ext cx="2286003" cy="571620"/>
            <a:chOff x="5105400" y="5162490"/>
            <a:chExt cx="3003988" cy="571620"/>
          </a:xfrm>
        </p:grpSpPr>
        <p:sp>
          <p:nvSpPr>
            <p:cNvPr id="181" name="Rectangle 180"/>
            <p:cNvSpPr/>
            <p:nvPr/>
          </p:nvSpPr>
          <p:spPr>
            <a:xfrm>
              <a:off x="5105400" y="5162490"/>
              <a:ext cx="2639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Patient Safety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205534" y="5334000"/>
              <a:ext cx="2903854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1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Forms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 </a:t>
              </a:r>
              <a:r>
                <a:rPr lang="en-US" sz="13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[Common Formats]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059327" y="4267744"/>
            <a:ext cx="1627469" cy="609056"/>
            <a:chOff x="7281123" y="2469745"/>
            <a:chExt cx="1627469" cy="609056"/>
          </a:xfrm>
        </p:grpSpPr>
        <p:pic>
          <p:nvPicPr>
            <p:cNvPr id="186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3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" name="Group 193"/>
          <p:cNvGrpSpPr/>
          <p:nvPr/>
        </p:nvGrpSpPr>
        <p:grpSpPr>
          <a:xfrm>
            <a:off x="6705598" y="4381380"/>
            <a:ext cx="2286002" cy="571620"/>
            <a:chOff x="5105400" y="5162490"/>
            <a:chExt cx="3003987" cy="571620"/>
          </a:xfrm>
        </p:grpSpPr>
        <p:sp>
          <p:nvSpPr>
            <p:cNvPr id="196" name="Rectangle 195"/>
            <p:cNvSpPr/>
            <p:nvPr/>
          </p:nvSpPr>
          <p:spPr>
            <a:xfrm>
              <a:off x="5105400" y="5162490"/>
              <a:ext cx="2639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Other domain-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378935" y="5334000"/>
              <a:ext cx="273045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specified Forms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983131" y="5639344"/>
            <a:ext cx="1627469" cy="609056"/>
            <a:chOff x="7281123" y="2469745"/>
            <a:chExt cx="1627469" cy="609056"/>
          </a:xfrm>
        </p:grpSpPr>
        <p:pic>
          <p:nvPicPr>
            <p:cNvPr id="146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197"/>
          <p:cNvGrpSpPr/>
          <p:nvPr/>
        </p:nvGrpSpPr>
        <p:grpSpPr>
          <a:xfrm>
            <a:off x="6781800" y="5752980"/>
            <a:ext cx="2133600" cy="571620"/>
            <a:chOff x="5105400" y="5162490"/>
            <a:chExt cx="2803719" cy="571620"/>
          </a:xfrm>
        </p:grpSpPr>
        <p:sp>
          <p:nvSpPr>
            <p:cNvPr id="199" name="Rectangle 198"/>
            <p:cNvSpPr/>
            <p:nvPr/>
          </p:nvSpPr>
          <p:spPr>
            <a:xfrm>
              <a:off x="5105400" y="5162490"/>
              <a:ext cx="2639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Domain-specified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124860" y="5334000"/>
              <a:ext cx="178425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Templates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9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/>
          <p:cNvSpPr/>
          <p:nvPr/>
        </p:nvSpPr>
        <p:spPr>
          <a:xfrm>
            <a:off x="6934200" y="3110584"/>
            <a:ext cx="1844948" cy="3762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955262" y="437792"/>
            <a:ext cx="1797195" cy="3762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6934200" y="5186303"/>
            <a:ext cx="1844948" cy="3762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934198" y="376535"/>
            <a:ext cx="18468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/>
                  </a:outerShdw>
                </a:effectLst>
                <a:ea typeface="ＭＳ Ｐゴシック" pitchFamily="34" charset="-128"/>
              </a:rPr>
              <a:t>CDE Library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913755" y="3043535"/>
            <a:ext cx="18628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/>
                  </a:outerShdw>
                </a:effectLst>
                <a:ea typeface="ＭＳ Ｐゴシック" pitchFamily="34" charset="-128"/>
              </a:rPr>
              <a:t>Form Library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833701" y="5162490"/>
            <a:ext cx="2057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/>
                  </a:outerShdw>
                </a:effectLst>
                <a:ea typeface="ＭＳ Ｐゴシック" pitchFamily="34" charset="-128"/>
              </a:rPr>
              <a:t>Template Library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864976" y="314981"/>
            <a:ext cx="1974222" cy="617913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7010398" y="905975"/>
            <a:ext cx="1627469" cy="609056"/>
            <a:chOff x="7281123" y="2469745"/>
            <a:chExt cx="1627469" cy="609056"/>
          </a:xfrm>
        </p:grpSpPr>
        <p:pic>
          <p:nvPicPr>
            <p:cNvPr id="135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2" name="Oval 191"/>
          <p:cNvSpPr/>
          <p:nvPr/>
        </p:nvSpPr>
        <p:spPr>
          <a:xfrm>
            <a:off x="3122539" y="3820886"/>
            <a:ext cx="342900" cy="339725"/>
          </a:xfrm>
          <a:prstGeom prst="ellipse">
            <a:avLst/>
          </a:prstGeom>
          <a:solidFill>
            <a:srgbClr val="C3D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90" name="Oval 189"/>
          <p:cNvSpPr/>
          <p:nvPr/>
        </p:nvSpPr>
        <p:spPr>
          <a:xfrm>
            <a:off x="3206889" y="641708"/>
            <a:ext cx="342900" cy="3397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2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651280" y="3856633"/>
            <a:ext cx="1428350" cy="1401167"/>
            <a:chOff x="1783514" y="4038600"/>
            <a:chExt cx="1428350" cy="1401167"/>
          </a:xfrm>
        </p:grpSpPr>
        <p:pic>
          <p:nvPicPr>
            <p:cNvPr id="114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3514" y="4114800"/>
              <a:ext cx="1419465" cy="132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" name="Rectangle 1"/>
            <p:cNvSpPr>
              <a:spLocks noChangeArrowheads="1"/>
            </p:cNvSpPr>
            <p:nvPr/>
          </p:nvSpPr>
          <p:spPr bwMode="auto">
            <a:xfrm>
              <a:off x="2807936" y="4038600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xx</a:t>
              </a:r>
            </a:p>
          </p:txBody>
        </p:sp>
        <p:sp>
          <p:nvSpPr>
            <p:cNvPr id="165" name="Rectangle 1"/>
            <p:cNvSpPr>
              <a:spLocks noChangeArrowheads="1"/>
            </p:cNvSpPr>
            <p:nvPr/>
          </p:nvSpPr>
          <p:spPr bwMode="auto">
            <a:xfrm>
              <a:off x="1906869" y="4354520"/>
              <a:ext cx="56487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John Doe</a:t>
              </a:r>
            </a:p>
          </p:txBody>
        </p:sp>
        <p:sp>
          <p:nvSpPr>
            <p:cNvPr id="166" name="Rectangle 1"/>
            <p:cNvSpPr>
              <a:spLocks noChangeArrowheads="1"/>
            </p:cNvSpPr>
            <p:nvPr/>
          </p:nvSpPr>
          <p:spPr bwMode="auto">
            <a:xfrm>
              <a:off x="2895600" y="4371945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167" name="Rectangle 1"/>
            <p:cNvSpPr>
              <a:spLocks noChangeArrowheads="1"/>
            </p:cNvSpPr>
            <p:nvPr/>
          </p:nvSpPr>
          <p:spPr bwMode="auto">
            <a:xfrm>
              <a:off x="1817336" y="4565835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168" name="Rectangle 1"/>
            <p:cNvSpPr>
              <a:spLocks noChangeArrowheads="1"/>
            </p:cNvSpPr>
            <p:nvPr/>
          </p:nvSpPr>
          <p:spPr bwMode="auto">
            <a:xfrm>
              <a:off x="2426936" y="4600545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169" name="Rectangle 1"/>
            <p:cNvSpPr>
              <a:spLocks noChangeArrowheads="1"/>
            </p:cNvSpPr>
            <p:nvPr/>
          </p:nvSpPr>
          <p:spPr bwMode="auto">
            <a:xfrm>
              <a:off x="2057400" y="4752945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170" name="Rectangle 1"/>
            <p:cNvSpPr>
              <a:spLocks noChangeArrowheads="1"/>
            </p:cNvSpPr>
            <p:nvPr/>
          </p:nvSpPr>
          <p:spPr bwMode="auto">
            <a:xfrm>
              <a:off x="2743200" y="4800600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</a:t>
              </a:r>
            </a:p>
          </p:txBody>
        </p:sp>
      </p:grpSp>
      <p:sp>
        <p:nvSpPr>
          <p:cNvPr id="162" name="Oval 161"/>
          <p:cNvSpPr/>
          <p:nvPr/>
        </p:nvSpPr>
        <p:spPr>
          <a:xfrm>
            <a:off x="3404340" y="4522914"/>
            <a:ext cx="342900" cy="3397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60" name="Oval 159"/>
          <p:cNvSpPr/>
          <p:nvPr/>
        </p:nvSpPr>
        <p:spPr>
          <a:xfrm>
            <a:off x="725994" y="1891847"/>
            <a:ext cx="342900" cy="3397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400" b="1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61" name="Oval 160"/>
          <p:cNvSpPr/>
          <p:nvPr/>
        </p:nvSpPr>
        <p:spPr>
          <a:xfrm>
            <a:off x="2048608" y="2927708"/>
            <a:ext cx="342900" cy="3397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4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69" y="964210"/>
            <a:ext cx="1419465" cy="132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jennifer.t.sisto\AppData\Local\Microsoft\Windows\Temporary Internet Files\Content.IE5\DPKC3BSA\MC900433937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24" y="2284394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413985" y="1055767"/>
            <a:ext cx="1589570" cy="1447657"/>
            <a:chOff x="3515830" y="1905000"/>
            <a:chExt cx="1589570" cy="1447657"/>
          </a:xfrm>
        </p:grpSpPr>
        <p:pic>
          <p:nvPicPr>
            <p:cNvPr id="2058" name="Picture 10" descr="C:\Users\jennifer.t.sisto\AppData\Local\Microsoft\Windows\Temporary Internet Files\Content.IE5\ACLUGBD3\MC900439599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4200" y="1912088"/>
              <a:ext cx="6812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 descr="C:\Users\jennifer.t.sisto\AppData\Local\Microsoft\Windows\Temporary Internet Files\Content.IE5\ACLUGBD3\MC900432646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830" y="1905000"/>
              <a:ext cx="1447657" cy="1447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4291011" y="5021997"/>
            <a:ext cx="1648072" cy="1295400"/>
            <a:chOff x="6276729" y="4038600"/>
            <a:chExt cx="1648072" cy="1295400"/>
          </a:xfrm>
        </p:grpSpPr>
        <p:pic>
          <p:nvPicPr>
            <p:cNvPr id="2054" name="Picture 6" descr="C:\Users\jennifer.t.sisto\AppData\Local\Microsoft\Windows\Temporary Internet Files\Content.IE5\OBWY3VR3\MC900431564[1].pn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833"/>
            <a:stretch/>
          </p:blipFill>
          <p:spPr bwMode="auto">
            <a:xfrm>
              <a:off x="7010401" y="4038600"/>
              <a:ext cx="914400" cy="1275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C:\Users\jennifer.t.sisto\AppData\Local\Microsoft\Windows\Temporary Internet Files\Content.IE5\OBWY3VR3\MC900431564[1]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7729" y="4058482"/>
              <a:ext cx="1267071" cy="1275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C:\Users\jennifer.t.sisto\AppData\Local\Microsoft\Windows\Temporary Internet Files\Content.IE5\OBWY3VR3\MC900431564[1]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729" y="4058482"/>
              <a:ext cx="1267071" cy="1275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459349" y="2930685"/>
            <a:ext cx="144306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/>
                  </a:outerShdw>
                </a:effectLst>
                <a:ea typeface="ＭＳ Ｐゴシック" pitchFamily="34" charset="-128"/>
              </a:rPr>
              <a:t>Provider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35749" y="2183204"/>
            <a:ext cx="20041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/>
                  </a:outerShdw>
                </a:effectLst>
                <a:ea typeface="ＭＳ Ｐゴシック" pitchFamily="34" charset="-128"/>
              </a:rPr>
              <a:t>EHR System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962400" y="5718759"/>
            <a:ext cx="2868331" cy="758241"/>
            <a:chOff x="5105400" y="5181600"/>
            <a:chExt cx="2868331" cy="758241"/>
          </a:xfrm>
        </p:grpSpPr>
        <p:sp>
          <p:nvSpPr>
            <p:cNvPr id="37" name="Rectangle 36"/>
            <p:cNvSpPr/>
            <p:nvPr/>
          </p:nvSpPr>
          <p:spPr>
            <a:xfrm>
              <a:off x="5105400" y="5181600"/>
              <a:ext cx="263973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External Data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34000" y="5416621"/>
              <a:ext cx="263973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Repository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14800" y="1676400"/>
            <a:ext cx="2362200" cy="690265"/>
            <a:chOff x="3249331" y="3512403"/>
            <a:chExt cx="2362200" cy="690265"/>
          </a:xfrm>
        </p:grpSpPr>
        <p:sp>
          <p:nvSpPr>
            <p:cNvPr id="41" name="Rectangle 40"/>
            <p:cNvSpPr/>
            <p:nvPr/>
          </p:nvSpPr>
          <p:spPr>
            <a:xfrm>
              <a:off x="3249331" y="3512403"/>
              <a:ext cx="160020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Specified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29000" y="3741003"/>
              <a:ext cx="218253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Form/Template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010398" y="1591775"/>
            <a:ext cx="1627469" cy="609056"/>
            <a:chOff x="7281123" y="2469745"/>
            <a:chExt cx="1627469" cy="609056"/>
          </a:xfrm>
        </p:grpSpPr>
        <p:pic>
          <p:nvPicPr>
            <p:cNvPr id="132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781798" y="1752801"/>
            <a:ext cx="2182534" cy="524231"/>
            <a:chOff x="6448612" y="2819400"/>
            <a:chExt cx="2744319" cy="694398"/>
          </a:xfrm>
        </p:grpSpPr>
        <p:sp>
          <p:nvSpPr>
            <p:cNvPr id="95" name="Rectangle 94"/>
            <p:cNvSpPr/>
            <p:nvPr/>
          </p:nvSpPr>
          <p:spPr>
            <a:xfrm>
              <a:off x="6448612" y="2819400"/>
              <a:ext cx="2009589" cy="5299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AHRQ CDEs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53200" y="3065348"/>
              <a:ext cx="2639731" cy="4484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1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[Common Formats]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57998" y="1104780"/>
            <a:ext cx="2286002" cy="571620"/>
            <a:chOff x="5105400" y="5162490"/>
            <a:chExt cx="3003987" cy="571620"/>
          </a:xfrm>
        </p:grpSpPr>
        <p:sp>
          <p:nvSpPr>
            <p:cNvPr id="101" name="Rectangle 100"/>
            <p:cNvSpPr/>
            <p:nvPr/>
          </p:nvSpPr>
          <p:spPr>
            <a:xfrm>
              <a:off x="5105400" y="5162490"/>
              <a:ext cx="2639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Clinical Research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560921" y="5334000"/>
              <a:ext cx="154846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CDEs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400510" y="3055288"/>
            <a:ext cx="1589570" cy="1447657"/>
            <a:chOff x="3663630" y="3048000"/>
            <a:chExt cx="1589570" cy="1447657"/>
          </a:xfrm>
        </p:grpSpPr>
        <p:grpSp>
          <p:nvGrpSpPr>
            <p:cNvPr id="107" name="Group 106"/>
            <p:cNvGrpSpPr/>
            <p:nvPr/>
          </p:nvGrpSpPr>
          <p:grpSpPr>
            <a:xfrm>
              <a:off x="3663630" y="3048000"/>
              <a:ext cx="1589570" cy="1447657"/>
              <a:chOff x="3515830" y="1905000"/>
              <a:chExt cx="1589570" cy="1447657"/>
            </a:xfrm>
          </p:grpSpPr>
          <p:pic>
            <p:nvPicPr>
              <p:cNvPr id="108" name="Picture 10" descr="C:\Users\jennifer.t.sisto\AppData\Local\Microsoft\Windows\Temporary Internet Files\Content.IE5\ACLUGBD3\MC900439599[1]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4200" y="1912088"/>
                <a:ext cx="681200" cy="838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9" descr="C:\Users\jennifer.t.sisto\AppData\Local\Microsoft\Windows\Temporary Internet Files\Content.IE5\ACLUGBD3\MC900432646[1]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5830" y="1905000"/>
                <a:ext cx="1447657" cy="1447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0" name="Picture 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58380">
              <a:off x="4187803" y="3457918"/>
              <a:ext cx="460677" cy="430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oup 110"/>
          <p:cNvGrpSpPr/>
          <p:nvPr/>
        </p:nvGrpSpPr>
        <p:grpSpPr>
          <a:xfrm>
            <a:off x="4394480" y="3923227"/>
            <a:ext cx="1828800" cy="749878"/>
            <a:chOff x="3657600" y="3593522"/>
            <a:chExt cx="1828800" cy="749878"/>
          </a:xfrm>
        </p:grpSpPr>
        <p:sp>
          <p:nvSpPr>
            <p:cNvPr id="112" name="Rectangle 111"/>
            <p:cNvSpPr/>
            <p:nvPr/>
          </p:nvSpPr>
          <p:spPr>
            <a:xfrm>
              <a:off x="3657600" y="3593522"/>
              <a:ext cx="159560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Displayed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015031" y="3820180"/>
              <a:ext cx="1471369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Form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351916" y="4736522"/>
            <a:ext cx="2603500" cy="738992"/>
            <a:chOff x="3592229" y="3593522"/>
            <a:chExt cx="2603500" cy="738992"/>
          </a:xfrm>
        </p:grpSpPr>
        <p:sp>
          <p:nvSpPr>
            <p:cNvPr id="116" name="Rectangle 115"/>
            <p:cNvSpPr/>
            <p:nvPr/>
          </p:nvSpPr>
          <p:spPr>
            <a:xfrm>
              <a:off x="3657600" y="3593522"/>
              <a:ext cx="179781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Structured 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592229" y="3809294"/>
              <a:ext cx="260350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Captured Data</a:t>
              </a:r>
            </a:p>
          </p:txBody>
        </p:sp>
      </p:grpSp>
      <p:sp>
        <p:nvSpPr>
          <p:cNvPr id="17" name="Arc 16"/>
          <p:cNvSpPr/>
          <p:nvPr/>
        </p:nvSpPr>
        <p:spPr>
          <a:xfrm rot="19070216">
            <a:off x="1214738" y="1632075"/>
            <a:ext cx="1263894" cy="467529"/>
          </a:xfrm>
          <a:prstGeom prst="arc">
            <a:avLst>
              <a:gd name="adj1" fmla="val 11631009"/>
              <a:gd name="adj2" fmla="val 21260577"/>
            </a:avLst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518402" y="2377551"/>
            <a:ext cx="143110" cy="648131"/>
          </a:xfrm>
          <a:prstGeom prst="straightConnector1">
            <a:avLst/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784880" y="2689672"/>
            <a:ext cx="636307" cy="421281"/>
          </a:xfrm>
          <a:prstGeom prst="straightConnector1">
            <a:avLst/>
          </a:prstGeom>
          <a:ln>
            <a:solidFill>
              <a:srgbClr val="C0504D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3273142" y="3962400"/>
            <a:ext cx="1045138" cy="284158"/>
          </a:xfrm>
          <a:prstGeom prst="straightConnector1">
            <a:avLst/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Arc 138"/>
          <p:cNvSpPr/>
          <p:nvPr/>
        </p:nvSpPr>
        <p:spPr>
          <a:xfrm rot="11128844">
            <a:off x="1825462" y="3005478"/>
            <a:ext cx="2350733" cy="467529"/>
          </a:xfrm>
          <a:prstGeom prst="arc">
            <a:avLst>
              <a:gd name="adj1" fmla="val 11120872"/>
              <a:gd name="adj2" fmla="val 21419588"/>
            </a:avLst>
          </a:prstGeom>
          <a:ln>
            <a:solidFill>
              <a:srgbClr val="C0504D"/>
            </a:solidFill>
            <a:prstDash val="sysDash"/>
            <a:headEnd type="triangl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3473409" y="5037788"/>
            <a:ext cx="947778" cy="300451"/>
          </a:xfrm>
          <a:prstGeom prst="straightConnector1">
            <a:avLst/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"/>
          <p:cNvSpPr>
            <a:spLocks noChangeArrowheads="1"/>
          </p:cNvSpPr>
          <p:nvPr/>
        </p:nvSpPr>
        <p:spPr bwMode="auto">
          <a:xfrm rot="19005941">
            <a:off x="729080" y="1396009"/>
            <a:ext cx="18793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Selects form/template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144" name="Rectangle 1"/>
          <p:cNvSpPr>
            <a:spLocks noChangeArrowheads="1"/>
          </p:cNvSpPr>
          <p:nvPr/>
        </p:nvSpPr>
        <p:spPr bwMode="auto">
          <a:xfrm rot="418433">
            <a:off x="2022570" y="3097003"/>
            <a:ext cx="15384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Inputs data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145" name="Rectangle 1"/>
          <p:cNvSpPr>
            <a:spLocks noChangeArrowheads="1"/>
          </p:cNvSpPr>
          <p:nvPr/>
        </p:nvSpPr>
        <p:spPr bwMode="auto">
          <a:xfrm rot="984483">
            <a:off x="3282442" y="4675277"/>
            <a:ext cx="13669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Stores/ transmits data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148" name="Left Brace 147"/>
          <p:cNvSpPr/>
          <p:nvPr/>
        </p:nvSpPr>
        <p:spPr>
          <a:xfrm>
            <a:off x="6253163" y="582772"/>
            <a:ext cx="604835" cy="5640208"/>
          </a:xfrm>
          <a:prstGeom prst="leftBrace">
            <a:avLst>
              <a:gd name="adj1" fmla="val 19218"/>
              <a:gd name="adj2" fmla="val 15767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77" name="Arc 176"/>
          <p:cNvSpPr/>
          <p:nvPr/>
        </p:nvSpPr>
        <p:spPr>
          <a:xfrm rot="20939649">
            <a:off x="3937472" y="851023"/>
            <a:ext cx="532654" cy="320278"/>
          </a:xfrm>
          <a:prstGeom prst="arc">
            <a:avLst>
              <a:gd name="adj1" fmla="val 11128656"/>
              <a:gd name="adj2" fmla="val 21390152"/>
            </a:avLst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83" name="Rectangle 1"/>
          <p:cNvSpPr>
            <a:spLocks noChangeArrowheads="1"/>
          </p:cNvSpPr>
          <p:nvPr/>
        </p:nvSpPr>
        <p:spPr bwMode="auto">
          <a:xfrm rot="21251689">
            <a:off x="3258092" y="515471"/>
            <a:ext cx="20396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Finds form/template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184" name="Rectangle 1"/>
          <p:cNvSpPr>
            <a:spLocks noChangeArrowheads="1"/>
          </p:cNvSpPr>
          <p:nvPr/>
        </p:nvSpPr>
        <p:spPr bwMode="auto">
          <a:xfrm rot="20725168">
            <a:off x="3140347" y="3741668"/>
            <a:ext cx="15384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Caches data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6141006" y="1472064"/>
            <a:ext cx="107392" cy="3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4133222" y="2511783"/>
            <a:ext cx="342900" cy="3397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95" name="Rectangle 1"/>
          <p:cNvSpPr>
            <a:spLocks noChangeArrowheads="1"/>
          </p:cNvSpPr>
          <p:nvPr/>
        </p:nvSpPr>
        <p:spPr bwMode="auto">
          <a:xfrm>
            <a:off x="4376326" y="2397032"/>
            <a:ext cx="1205115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Converts, populates &amp; displays form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208" name="Arc 207"/>
          <p:cNvSpPr/>
          <p:nvPr/>
        </p:nvSpPr>
        <p:spPr>
          <a:xfrm rot="9676477">
            <a:off x="2878482" y="6018620"/>
            <a:ext cx="1726926" cy="467529"/>
          </a:xfrm>
          <a:prstGeom prst="arc">
            <a:avLst>
              <a:gd name="adj1" fmla="val 11383352"/>
              <a:gd name="adj2" fmla="val 21260577"/>
            </a:avLst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2652760" y="5843355"/>
            <a:ext cx="342900" cy="3397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211" name="Rectangle 1"/>
          <p:cNvSpPr>
            <a:spLocks noChangeArrowheads="1"/>
          </p:cNvSpPr>
          <p:nvPr/>
        </p:nvSpPr>
        <p:spPr bwMode="auto">
          <a:xfrm rot="20385949">
            <a:off x="2896531" y="5731790"/>
            <a:ext cx="16174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Extract, Transform,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&amp; Load Data by form/ template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429640" y="4953000"/>
            <a:ext cx="637160" cy="4531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lnSpc>
                <a:spcPct val="80000"/>
              </a:lnSpc>
            </a:pPr>
            <a:r>
              <a:rPr lang="en-US" sz="1100" dirty="0">
                <a:solidFill>
                  <a:prstClr val="black"/>
                </a:solidFill>
              </a:rPr>
              <a:t>EHR</a:t>
            </a:r>
          </a:p>
          <a:p>
            <a:pPr defTabSz="914400">
              <a:lnSpc>
                <a:spcPct val="80000"/>
              </a:lnSpc>
            </a:pPr>
            <a:r>
              <a:rPr lang="en-US" sz="1100" dirty="0">
                <a:solidFill>
                  <a:prstClr val="black"/>
                </a:solidFill>
              </a:rPr>
              <a:t>System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389110" y="4572000"/>
            <a:ext cx="789269" cy="4556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lnSpc>
                <a:spcPct val="80000"/>
              </a:lnSpc>
            </a:pPr>
            <a:r>
              <a:rPr lang="en-US" sz="1100" dirty="0">
                <a:solidFill>
                  <a:prstClr val="black"/>
                </a:solidFill>
              </a:rPr>
              <a:t>Provider/</a:t>
            </a:r>
          </a:p>
          <a:p>
            <a:pPr defTabSz="914400">
              <a:lnSpc>
                <a:spcPct val="80000"/>
              </a:lnSpc>
            </a:pPr>
            <a:r>
              <a:rPr lang="en-US" sz="1100" dirty="0">
                <a:solidFill>
                  <a:prstClr val="black"/>
                </a:solidFill>
              </a:rPr>
              <a:t>End User</a:t>
            </a:r>
          </a:p>
        </p:txBody>
      </p:sp>
      <p:sp>
        <p:nvSpPr>
          <p:cNvPr id="219" name="Rounded Rectangle 218"/>
          <p:cNvSpPr/>
          <p:nvPr/>
        </p:nvSpPr>
        <p:spPr>
          <a:xfrm>
            <a:off x="125132" y="4348197"/>
            <a:ext cx="1080870" cy="104240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222" name="Rectangle 1"/>
          <p:cNvSpPr>
            <a:spLocks noChangeArrowheads="1"/>
          </p:cNvSpPr>
          <p:nvPr/>
        </p:nvSpPr>
        <p:spPr bwMode="auto">
          <a:xfrm>
            <a:off x="152400" y="4343400"/>
            <a:ext cx="10178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Actor Key</a:t>
            </a:r>
            <a:endParaRPr lang="en-US" sz="700" b="1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228600" y="4703668"/>
            <a:ext cx="224305" cy="222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28600" y="5062759"/>
            <a:ext cx="224305" cy="2222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400" b="1" dirty="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43749" y="5562600"/>
            <a:ext cx="1731814" cy="1285220"/>
            <a:chOff x="1443045" y="5562600"/>
            <a:chExt cx="1731814" cy="1285220"/>
          </a:xfrm>
        </p:grpSpPr>
        <p:pic>
          <p:nvPicPr>
            <p:cNvPr id="149" name="Picture 16" descr="C:\Users\jennifer.t.sisto\AppData\Local\Microsoft\Windows\Temporary Internet Files\Content.IE5\OBWY3VR3\MC90043305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45" y="5562600"/>
              <a:ext cx="1147755" cy="1147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2100825" y="5752954"/>
              <a:ext cx="947032" cy="1033601"/>
              <a:chOff x="2100825" y="5824399"/>
              <a:chExt cx="947032" cy="1033601"/>
            </a:xfrm>
          </p:grpSpPr>
          <p:pic>
            <p:nvPicPr>
              <p:cNvPr id="150" name="Picture 17" descr="C:\Users\jennifer.t.sisto\AppData\Local\Microsoft\Windows\Temporary Internet Files\Content.IE5\7341J1M4\MC900433936[1]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0825" y="5824399"/>
                <a:ext cx="897432" cy="8974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19" descr="C:\Users\jennifer.t.sisto\AppData\Local\Microsoft\Windows\Temporary Internet Files\Content.IE5\ACLUGBD3\MC900434880[1].png"/>
              <p:cNvPicPr>
                <a:picLocks noChangeAspect="1" noChangeArrowheads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27" t="45166"/>
              <a:stretch/>
            </p:blipFill>
            <p:spPr bwMode="auto">
              <a:xfrm>
                <a:off x="2108418" y="6273115"/>
                <a:ext cx="939439" cy="584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8" name="Rectangle 127"/>
            <p:cNvSpPr/>
            <p:nvPr/>
          </p:nvSpPr>
          <p:spPr>
            <a:xfrm>
              <a:off x="1524000" y="6324600"/>
              <a:ext cx="1650859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End User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4019" y="122891"/>
            <a:ext cx="636744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0000"/>
              </a:lnSpc>
            </a:pPr>
            <a:r>
              <a:rPr lang="en-US" sz="2400" b="1" dirty="0">
                <a:solidFill>
                  <a:srgbClr val="1F497D">
                    <a:lumMod val="75000"/>
                  </a:srgbClr>
                </a:solidFill>
                <a:ea typeface="ＭＳ Ｐゴシック" pitchFamily="34" charset="-128"/>
              </a:rPr>
              <a:t>Structured Data </a:t>
            </a:r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  <a:ea typeface="ＭＳ Ｐゴシック" pitchFamily="34" charset="-128"/>
              </a:rPr>
              <a:t>Capture – Standards Overlay</a:t>
            </a:r>
            <a:endParaRPr lang="en-US" sz="2400" b="1" dirty="0">
              <a:solidFill>
                <a:srgbClr val="1F497D">
                  <a:lumMod val="75000"/>
                </a:srgbClr>
              </a:solidFill>
              <a:ea typeface="ＭＳ Ｐゴシック" pitchFamily="34" charset="-128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7010398" y="2286544"/>
            <a:ext cx="1627469" cy="609056"/>
            <a:chOff x="7281123" y="2469745"/>
            <a:chExt cx="1627469" cy="609056"/>
          </a:xfrm>
        </p:grpSpPr>
        <p:pic>
          <p:nvPicPr>
            <p:cNvPr id="15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6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8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158"/>
          <p:cNvGrpSpPr/>
          <p:nvPr/>
        </p:nvGrpSpPr>
        <p:grpSpPr>
          <a:xfrm>
            <a:off x="6947568" y="2416314"/>
            <a:ext cx="2133096" cy="707886"/>
            <a:chOff x="6448612" y="2703007"/>
            <a:chExt cx="2458789" cy="937669"/>
          </a:xfrm>
        </p:grpSpPr>
        <p:sp>
          <p:nvSpPr>
            <p:cNvPr id="163" name="Rectangle 162"/>
            <p:cNvSpPr/>
            <p:nvPr/>
          </p:nvSpPr>
          <p:spPr>
            <a:xfrm>
              <a:off x="6448612" y="2703007"/>
              <a:ext cx="2009589" cy="9376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Other domain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284152" y="2922094"/>
              <a:ext cx="1623249" cy="5299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CDEs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983129" y="3581944"/>
            <a:ext cx="1627469" cy="609056"/>
            <a:chOff x="7281123" y="2469745"/>
            <a:chExt cx="1627469" cy="609056"/>
          </a:xfrm>
        </p:grpSpPr>
        <p:pic>
          <p:nvPicPr>
            <p:cNvPr id="174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6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9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179"/>
          <p:cNvGrpSpPr/>
          <p:nvPr/>
        </p:nvGrpSpPr>
        <p:grpSpPr>
          <a:xfrm>
            <a:off x="6705597" y="3695580"/>
            <a:ext cx="2286003" cy="571620"/>
            <a:chOff x="5105400" y="5162490"/>
            <a:chExt cx="3003988" cy="571620"/>
          </a:xfrm>
        </p:grpSpPr>
        <p:sp>
          <p:nvSpPr>
            <p:cNvPr id="181" name="Rectangle 180"/>
            <p:cNvSpPr/>
            <p:nvPr/>
          </p:nvSpPr>
          <p:spPr>
            <a:xfrm>
              <a:off x="5105400" y="5162490"/>
              <a:ext cx="2639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Patient Safety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205534" y="5334000"/>
              <a:ext cx="2903854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1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Forms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 </a:t>
              </a:r>
              <a:r>
                <a:rPr lang="en-US" sz="13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[Common Formats]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059327" y="4267744"/>
            <a:ext cx="1627469" cy="609056"/>
            <a:chOff x="7281123" y="2469745"/>
            <a:chExt cx="1627469" cy="609056"/>
          </a:xfrm>
        </p:grpSpPr>
        <p:pic>
          <p:nvPicPr>
            <p:cNvPr id="186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3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" name="Group 193"/>
          <p:cNvGrpSpPr/>
          <p:nvPr/>
        </p:nvGrpSpPr>
        <p:grpSpPr>
          <a:xfrm>
            <a:off x="6705598" y="4381380"/>
            <a:ext cx="2286002" cy="571620"/>
            <a:chOff x="5105400" y="5162490"/>
            <a:chExt cx="3003987" cy="571620"/>
          </a:xfrm>
        </p:grpSpPr>
        <p:sp>
          <p:nvSpPr>
            <p:cNvPr id="196" name="Rectangle 195"/>
            <p:cNvSpPr/>
            <p:nvPr/>
          </p:nvSpPr>
          <p:spPr>
            <a:xfrm>
              <a:off x="5105400" y="5162490"/>
              <a:ext cx="2639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Other domain-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378935" y="5334000"/>
              <a:ext cx="273045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specified Forms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983131" y="5639344"/>
            <a:ext cx="1627469" cy="609056"/>
            <a:chOff x="7281123" y="2469745"/>
            <a:chExt cx="1627469" cy="609056"/>
          </a:xfrm>
        </p:grpSpPr>
        <p:pic>
          <p:nvPicPr>
            <p:cNvPr id="146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197"/>
          <p:cNvGrpSpPr/>
          <p:nvPr/>
        </p:nvGrpSpPr>
        <p:grpSpPr>
          <a:xfrm>
            <a:off x="6781800" y="5752980"/>
            <a:ext cx="2133600" cy="571620"/>
            <a:chOff x="5105400" y="5162490"/>
            <a:chExt cx="2803719" cy="571620"/>
          </a:xfrm>
        </p:grpSpPr>
        <p:sp>
          <p:nvSpPr>
            <p:cNvPr id="199" name="Rectangle 198"/>
            <p:cNvSpPr/>
            <p:nvPr/>
          </p:nvSpPr>
          <p:spPr>
            <a:xfrm>
              <a:off x="5105400" y="5162490"/>
              <a:ext cx="2639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Domain-specified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124860" y="5334000"/>
              <a:ext cx="178425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Templates</a:t>
              </a: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6654202" y="609600"/>
            <a:ext cx="2465669" cy="2819400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 w="57150" cmpd="sng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US" sz="2000" b="1" dirty="0">
                <a:solidFill>
                  <a:srgbClr val="C0504D"/>
                </a:solidFill>
              </a:rPr>
              <a:t>1. CDE Standard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6629400" y="3810000"/>
            <a:ext cx="2514600" cy="3048000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 w="57150" cmpd="sng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US" sz="2000" b="1" dirty="0">
                <a:solidFill>
                  <a:srgbClr val="0000FF"/>
                </a:solidFill>
              </a:rPr>
              <a:t>2. Structure Standard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371600" y="2971800"/>
            <a:ext cx="5181600" cy="2286000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 w="57150" cmpd="sng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400"/>
            <a:r>
              <a:rPr lang="en-US" sz="2000" b="1" dirty="0">
                <a:solidFill>
                  <a:srgbClr val="F79646">
                    <a:lumMod val="75000"/>
                  </a:srgbClr>
                </a:solidFill>
              </a:rPr>
              <a:t>4. Pre-populate Standard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0" y="457200"/>
            <a:ext cx="6481466" cy="3974323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 w="57150" cmpd="sng">
            <a:solidFill>
              <a:srgbClr val="77933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400"/>
            <a:r>
              <a:rPr lang="en-US" sz="2000" b="1" dirty="0">
                <a:solidFill>
                  <a:srgbClr val="9BBB59">
                    <a:lumMod val="75000"/>
                  </a:srgbClr>
                </a:solidFill>
              </a:rPr>
              <a:t>3. EHR Interaction</a:t>
            </a:r>
          </a:p>
          <a:p>
            <a:pPr defTabSz="914400"/>
            <a:r>
              <a:rPr lang="en-US" sz="2000" b="1" dirty="0">
                <a:solidFill>
                  <a:srgbClr val="9BBB59">
                    <a:lumMod val="75000"/>
                  </a:srgbClr>
                </a:solidFill>
              </a:rPr>
              <a:t>Standard:</a:t>
            </a:r>
          </a:p>
          <a:p>
            <a:pPr defTabSz="914400"/>
            <a:r>
              <a:rPr lang="en-US" sz="2000" b="1" dirty="0">
                <a:solidFill>
                  <a:srgbClr val="9BBB59">
                    <a:lumMod val="75000"/>
                  </a:srgbClr>
                </a:solidFill>
              </a:rPr>
              <a:t>Find, display, cache, store/transmit</a:t>
            </a:r>
          </a:p>
        </p:txBody>
      </p:sp>
    </p:spTree>
    <p:extLst>
      <p:ext uri="{BB962C8B-B14F-4D97-AF65-F5344CB8AC3E}">
        <p14:creationId xmlns:p14="http://schemas.microsoft.com/office/powerpoint/2010/main" val="5255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SDC’s 4 Standards (Working Definition)</a:t>
            </a:r>
            <a:endParaRPr lang="en-US" sz="25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48232"/>
              </p:ext>
            </p:extLst>
          </p:nvPr>
        </p:nvGraphicFramePr>
        <p:xfrm>
          <a:off x="394854" y="1681021"/>
          <a:ext cx="8291946" cy="515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4042"/>
                <a:gridCol w="5689824"/>
                <a:gridCol w="1498080"/>
              </a:tblGrid>
              <a:tr h="2620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Standard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Details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WG Responsible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CDE Standard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Standard for the CDEs that will be used to fill the specified forms or templates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Includes:</a:t>
                      </a:r>
                      <a:r>
                        <a:rPr lang="en-US" sz="1400" dirty="0">
                          <a:effectLst/>
                        </a:rPr>
                        <a:t> data representations that are consistent and reusable across forms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Form SWG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</a:tr>
              <a:tr h="673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</a:t>
                      </a:r>
                      <a:r>
                        <a:rPr lang="en-US" sz="1400" dirty="0" smtClean="0">
                          <a:effectLst/>
                        </a:rPr>
                        <a:t>Form / Template Container Structure Standard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Standard for the structure or design of the form or template (container)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Includes:</a:t>
                      </a:r>
                      <a:r>
                        <a:rPr lang="en-US" sz="1400">
                          <a:effectLst/>
                        </a:rPr>
                        <a:t> Form / Template Information – what is being sent back to the EHR System?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Examples: </a:t>
                      </a:r>
                      <a:r>
                        <a:rPr lang="en-US" sz="1400">
                          <a:effectLst/>
                        </a:rPr>
                        <a:t>Name, Type of Data, Ranges, Codes, Other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Optional:</a:t>
                      </a:r>
                      <a:r>
                        <a:rPr lang="en-US" sz="1400">
                          <a:effectLst/>
                        </a:rPr>
                        <a:t> Population of EHR-System derived patient data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Standard to define the structure of the data sent from EHR System for storage in External Data Repository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Form SWG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</a:tr>
              <a:tr h="398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EHR-Interaction Standard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Standard for how EHR Systems interact with the form or template: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Includes:</a:t>
                      </a:r>
                      <a:r>
                        <a:rPr lang="en-US" sz="1400">
                          <a:effectLst/>
                        </a:rPr>
                        <a:t> two components</a:t>
                      </a:r>
                    </a:p>
                    <a:p>
                      <a:pPr marL="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•</a:t>
                      </a:r>
                      <a:r>
                        <a:rPr lang="en-US" sz="900">
                          <a:effectLst/>
                        </a:rPr>
                        <a:t>       </a:t>
                      </a:r>
                      <a:r>
                        <a:rPr lang="en-US" sz="1400">
                          <a:effectLst/>
                        </a:rPr>
                        <a:t>How form is queried for and retrieved by EHR System from Form/Template Repository</a:t>
                      </a:r>
                    </a:p>
                    <a:p>
                      <a:pPr marL="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•</a:t>
                      </a:r>
                      <a:r>
                        <a:rPr lang="en-US" sz="900">
                          <a:effectLst/>
                        </a:rPr>
                        <a:t>       </a:t>
                      </a:r>
                      <a:r>
                        <a:rPr lang="en-US" sz="1400">
                          <a:effectLst/>
                        </a:rPr>
                        <a:t>How incorporated into EHR workflow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Standards SWG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</a:tr>
              <a:tr h="5816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Auto-populate </a:t>
                      </a:r>
                      <a:r>
                        <a:rPr lang="en-US" sz="1400" dirty="0" smtClean="0">
                          <a:effectLst/>
                        </a:rPr>
                        <a:t>Standard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Standard to auto-populate form or template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Includes: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•</a:t>
                      </a:r>
                      <a:r>
                        <a:rPr lang="en-US" sz="900" dirty="0">
                          <a:effectLst/>
                        </a:rPr>
                        <a:t>       </a:t>
                      </a:r>
                      <a:r>
                        <a:rPr lang="en-US" sz="1400" dirty="0">
                          <a:effectLst/>
                        </a:rPr>
                        <a:t>Auto-populate by EHR-derived patient data sent to an external system</a:t>
                      </a:r>
                    </a:p>
                    <a:p>
                      <a:pPr marL="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•</a:t>
                      </a:r>
                      <a:r>
                        <a:rPr lang="en-US" sz="900" dirty="0">
                          <a:effectLst/>
                        </a:rPr>
                        <a:t>       </a:t>
                      </a:r>
                      <a:r>
                        <a:rPr lang="en-US" sz="1400" dirty="0">
                          <a:effectLst/>
                        </a:rPr>
                        <a:t>EHR System population of relevant patient data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Standards SWG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7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D0008-6A72-4656-B7F0-24D7755C9CC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498227"/>
              </p:ext>
            </p:extLst>
          </p:nvPr>
        </p:nvGraphicFramePr>
        <p:xfrm>
          <a:off x="2854418" y="1708429"/>
          <a:ext cx="5316567" cy="508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Visio" r:id="rId3" imgW="6091200" imgH="5828491" progId="Visio.Drawing.11">
                  <p:embed/>
                </p:oleObj>
              </mc:Choice>
              <mc:Fallback>
                <p:oleObj name="Visio" r:id="rId3" imgW="6091200" imgH="5828491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418" y="1708429"/>
                        <a:ext cx="5316567" cy="50851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SDC Sequence Diagram:</a:t>
            </a:r>
            <a:br>
              <a:rPr lang="en-US" sz="2500" dirty="0" smtClean="0"/>
            </a:br>
            <a:r>
              <a:rPr lang="en-US" sz="2500" dirty="0" smtClean="0"/>
              <a:t>SDC’s 4 Components by Transaction</a:t>
            </a:r>
            <a:endParaRPr lang="en-US" sz="25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23067"/>
              </p:ext>
            </p:extLst>
          </p:nvPr>
        </p:nvGraphicFramePr>
        <p:xfrm>
          <a:off x="153963" y="2296153"/>
          <a:ext cx="2870591" cy="1207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37"/>
                <a:gridCol w="2567354"/>
              </a:tblGrid>
              <a:tr h="26280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CDE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80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Container</a:t>
                      </a:r>
                      <a:r>
                        <a:rPr lang="en-US" sz="1200" b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(including structured data)</a:t>
                      </a:r>
                      <a:endParaRPr lang="en-US" sz="1200" b="0" i="1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729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EHR 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95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Auto-populate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65189" y="3316577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82860" y="6276465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56181" y="1790490"/>
            <a:ext cx="281354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3228" y="2933773"/>
            <a:ext cx="281354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11968" y="5591904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93322" y="5591903"/>
            <a:ext cx="281354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11316" y="3739896"/>
            <a:ext cx="281354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40713" y="2684581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22067" y="2684580"/>
            <a:ext cx="281354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74596" y="2684581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846543" y="3316577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60809" y="4016895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31772" y="4016895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532" y="4522586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853886" y="4522586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6660" y="4983886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858014" y="4983886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74551" y="5314905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55905" y="5314905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30614" y="5591902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201506" y="6276465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53471" y="2340757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434825" y="2340757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681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5" grpId="0" animBg="1"/>
      <p:bldP spid="24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D0008-6A72-4656-B7F0-24D7755C9CC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498227"/>
              </p:ext>
            </p:extLst>
          </p:nvPr>
        </p:nvGraphicFramePr>
        <p:xfrm>
          <a:off x="2854418" y="1708429"/>
          <a:ext cx="5316567" cy="508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3" imgW="6091200" imgH="5828491" progId="Visio.Drawing.11">
                  <p:embed/>
                </p:oleObj>
              </mc:Choice>
              <mc:Fallback>
                <p:oleObj name="Visio" r:id="rId3" imgW="6091200" imgH="58284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418" y="1708429"/>
                        <a:ext cx="5316567" cy="50851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SDC Sequence Diagram:</a:t>
            </a:r>
            <a:br>
              <a:rPr lang="en-US" sz="2500" dirty="0" smtClean="0"/>
            </a:br>
            <a:r>
              <a:rPr lang="en-US" sz="2500" dirty="0" smtClean="0"/>
              <a:t>SDC’s 4 Components by Transaction</a:t>
            </a:r>
            <a:endParaRPr lang="en-US" sz="25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58025"/>
              </p:ext>
            </p:extLst>
          </p:nvPr>
        </p:nvGraphicFramePr>
        <p:xfrm>
          <a:off x="153963" y="2296153"/>
          <a:ext cx="2870591" cy="1207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37"/>
                <a:gridCol w="2567354"/>
              </a:tblGrid>
              <a:tr h="26280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数据项数据元标准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80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altLang="en-US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表单结构和设计</a:t>
                      </a:r>
                      <a:endParaRPr lang="en-US" sz="1200" b="0" i="1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729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altLang="en-US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系统交互</a:t>
                      </a:r>
                      <a:endParaRPr lang="en-US" sz="1200" b="1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95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altLang="en-US" sz="1200" b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自动赋值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65189" y="3316577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82860" y="6276465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56181" y="1790490"/>
            <a:ext cx="281354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3228" y="2933773"/>
            <a:ext cx="281354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11968" y="5591904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93322" y="5591903"/>
            <a:ext cx="281354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11316" y="3739896"/>
            <a:ext cx="281354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40713" y="2684581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22067" y="2684580"/>
            <a:ext cx="281354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74596" y="2684581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846543" y="3316577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60809" y="4016895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31772" y="4016895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532" y="4522586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853886" y="4522586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6660" y="4983886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858014" y="4983886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74551" y="5314905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55905" y="5314905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30614" y="5591902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201506" y="6276465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53471" y="2340757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434825" y="2340757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5" grpId="0" animBg="1"/>
      <p:bldP spid="24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A8BEECC45544D845EFE121E9A9E9B" ma:contentTypeVersion="0" ma:contentTypeDescription="Create a new document." ma:contentTypeScope="" ma:versionID="8db2ce76b8f616f0d068d273e366bd7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359F98D-43A4-4CEF-AE92-9CF3C2A84D97}">
  <ds:schemaRefs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31E8CF4-0C8C-4D4E-9EF1-0544591674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2C1526-CFDA-443A-8632-CF655C659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32216</TotalTime>
  <Words>1304</Words>
  <Application>Microsoft Macintosh PowerPoint</Application>
  <PresentationFormat>全屏显示(4:3)</PresentationFormat>
  <Paragraphs>497</Paragraphs>
  <Slides>11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Calibri</vt:lpstr>
      <vt:lpstr>Century</vt:lpstr>
      <vt:lpstr>ＭＳ Ｐゴシック</vt:lpstr>
      <vt:lpstr>Times New Roman</vt:lpstr>
      <vt:lpstr>Arial</vt:lpstr>
      <vt:lpstr>Office Theme</vt:lpstr>
      <vt:lpstr>1_Office Theme</vt:lpstr>
      <vt:lpstr>2_Office Theme</vt:lpstr>
      <vt:lpstr>Visio</vt:lpstr>
      <vt:lpstr>Worksheet</vt:lpstr>
      <vt:lpstr>Candidate Standards Analysis by Transaction</vt:lpstr>
      <vt:lpstr>Standards Development &amp; Harmonization: Workflow</vt:lpstr>
      <vt:lpstr>Structured Data Capture Initiative Proposed Standards &amp; Harmonization Timeline</vt:lpstr>
      <vt:lpstr>Tiger Team Review Summary</vt:lpstr>
      <vt:lpstr>PowerPoint 演示文稿</vt:lpstr>
      <vt:lpstr>PowerPoint 演示文稿</vt:lpstr>
      <vt:lpstr>SDC’s 4 Standards (Working Definition)</vt:lpstr>
      <vt:lpstr>SDC Sequence Diagram: SDC’s 4 Components by Transaction</vt:lpstr>
      <vt:lpstr>SDC Sequence Diagram: SDC’s 4 Components by Transaction</vt:lpstr>
      <vt:lpstr>SDC Use Case: Interoperability Standards</vt:lpstr>
      <vt:lpstr>Structured Data Capture Initiative: Activities Planned for Next Week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S&amp;I Framework Presentation</dc:title>
  <dc:creator>S&amp;I Framework Team</dc:creator>
  <cp:lastModifiedBy>Microsoft Office 用户</cp:lastModifiedBy>
  <cp:revision>795</cp:revision>
  <cp:lastPrinted>2011-08-16T01:32:38Z</cp:lastPrinted>
  <dcterms:created xsi:type="dcterms:W3CDTF">2011-07-18T13:54:03Z</dcterms:created>
  <dcterms:modified xsi:type="dcterms:W3CDTF">2015-08-25T08:27:47Z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0x0101009ADA8BEECC45544D845EFE121E9A9E9B</vt:lpwstr>
  </property>
</Properties>
</file>