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3"/>
  </p:notesMasterIdLst>
  <p:handoutMasterIdLst>
    <p:handoutMasterId r:id="rId24"/>
  </p:handoutMasterIdLst>
  <p:sldIdLst>
    <p:sldId id="1289" r:id="rId11"/>
    <p:sldId id="1276" r:id="rId12"/>
    <p:sldId id="1300" r:id="rId13"/>
    <p:sldId id="1315" r:id="rId14"/>
    <p:sldId id="1301" r:id="rId15"/>
    <p:sldId id="1302" r:id="rId16"/>
    <p:sldId id="1303" r:id="rId17"/>
    <p:sldId id="1311" r:id="rId18"/>
    <p:sldId id="1304" r:id="rId19"/>
    <p:sldId id="1314" r:id="rId20"/>
    <p:sldId id="1316" r:id="rId21"/>
    <p:sldId id="1310" r:id="rId22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quests.kennethreitz.org/en/mast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/>
              <a:t>Requests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Response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822" y="1043368"/>
            <a:ext cx="59817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</a:t>
            </a:r>
            <a:r>
              <a:rPr lang="zh-CN" altLang="en-US" sz="1400" dirty="0"/>
              <a:t>通</a:t>
            </a:r>
            <a:r>
              <a:rPr lang="zh-CN" altLang="en-US" sz="1400" dirty="0" smtClean="0"/>
              <a:t>常会用到以下几个：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</a:t>
            </a:r>
            <a:r>
              <a:rPr lang="en-US" altLang="zh-CN" sz="1400" dirty="0" smtClean="0"/>
              <a:t>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</a:t>
            </a:r>
            <a:r>
              <a:rPr lang="en-US" altLang="zh-CN" sz="1400" dirty="0" err="1" smtClean="0"/>
              <a:t>tatus_code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</a:t>
            </a:r>
            <a:r>
              <a:rPr lang="en-US" altLang="zh-CN" sz="1400" dirty="0" smtClean="0"/>
              <a:t>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encodeing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76822" y="2895600"/>
            <a:ext cx="598170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(res.status_code)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(res.text)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(res.cookies)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(res.encoding)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(res.json()))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{"Status":1,"Code":"80105003","Message":"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尝试创建打印任务时发生错误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","OriginalException":null,"Entity":{"TaskId":null,"Status":0,"TotalFilmCount":0,"TotalReportCount":0,"PrintedFilmCount":0,"PrintedReportCount":0,"EstimatedTime":0,"TerminalInfo":null}}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&lt;RequestsCookieJar[]&gt;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&lt;class 'dict'&gt;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Sample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50" y="1676400"/>
            <a:ext cx="59817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接下</a:t>
            </a:r>
            <a:r>
              <a:rPr lang="zh-CN" altLang="en-US" sz="1400" dirty="0" smtClean="0"/>
              <a:t>来我们通过一个例子，来学习一下</a:t>
            </a:r>
            <a:r>
              <a:rPr lang="en-US" altLang="zh-CN" sz="1400" dirty="0" smtClean="0"/>
              <a:t>requests</a:t>
            </a:r>
            <a:r>
              <a:rPr lang="zh-CN" altLang="en-US" sz="1400" dirty="0" smtClean="0"/>
              <a:t>库。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我</a:t>
            </a:r>
            <a:r>
              <a:rPr lang="zh-CN" altLang="en-US" sz="1400" dirty="0" smtClean="0"/>
              <a:t>们首先写一个方法，模拟登陆</a:t>
            </a:r>
            <a:r>
              <a:rPr lang="en-US" altLang="zh-CN" sz="1400" dirty="0" smtClean="0"/>
              <a:t>platform web site</a:t>
            </a:r>
            <a:r>
              <a:rPr lang="zh-CN" altLang="en-US" sz="1400" dirty="0" smtClean="0"/>
              <a:t>，并进行一次查询操作。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/>
              <a:t>模拟用户登陆 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/>
              <a:t>获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段返回的 </a:t>
            </a:r>
            <a:r>
              <a:rPr lang="en-US" altLang="zh-CN" sz="1400" dirty="0" smtClean="0"/>
              <a:t>author code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cookies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/>
              <a:t>检</a:t>
            </a:r>
            <a:r>
              <a:rPr lang="zh-CN" altLang="en-US" sz="1400" dirty="0" smtClean="0"/>
              <a:t>查用户是否是登陆状态 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47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目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前我们的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PUMA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自动化是建立在对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调用的基础之上的。绝大多数的操作都是在模拟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请求。</a:t>
            </a:r>
            <a:r>
              <a:rPr lang="en-US" altLang="zh-CN" sz="1800" dirty="0" err="1" smtClean="0">
                <a:solidFill>
                  <a:srgbClr val="111111"/>
                </a:solidFill>
                <a:latin typeface="Verdana" panose="020B0604030504040204" pitchFamily="34" charset="0"/>
              </a:rPr>
              <a:t>Webservice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的请求也可以通过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来实现。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所以在我们代码中，需要编写良好的桩程序来实现对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的封装和调用。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本身自带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请求的库， 但是编写和调用较为复杂。目前使用范围比较广的库就是 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Requests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。该库几乎实现了所有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协议中的内容。并且有良好的帮助文档和活跃的社区支持，简单实用。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推荐大家使用该库进行代码编写。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7526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smtClean="0">
                <a:solidFill>
                  <a:srgbClr val="333333"/>
                </a:solidFill>
                <a:latin typeface="Helvetica Neue"/>
              </a:rPr>
              <a:t>Request Project 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>
                <a:hlinkClick r:id="rId2"/>
              </a:rPr>
              <a:t>https://requests.kennethreitz.org/en/master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GitHub: star 40,768</a:t>
            </a: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老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铁， 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666~~~~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36785"/>
            <a:ext cx="2331896" cy="2031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Install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509821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smtClean="0">
                <a:solidFill>
                  <a:srgbClr val="333333"/>
                </a:solidFill>
                <a:latin typeface="Helvetica Neue"/>
              </a:rPr>
              <a:t>Requests Install: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过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PIP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我们很容易安装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Requests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库：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打开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CMD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窗口运行以下命令即可：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759" y="3028950"/>
            <a:ext cx="9144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 install requests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16557"/>
            <a:ext cx="5232769" cy="2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79629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800" b="0" i="0" dirty="0" smtClean="0">
                <a:solidFill>
                  <a:srgbClr val="333333"/>
                </a:solidFill>
                <a:effectLst/>
                <a:latin typeface="Helvetica Neue"/>
              </a:rPr>
              <a:t>Requests </a:t>
            </a:r>
            <a:r>
              <a:rPr lang="zh-CN" altLang="en-US" sz="1800" b="0" i="0" dirty="0" smtClean="0">
                <a:solidFill>
                  <a:srgbClr val="333333"/>
                </a:solidFill>
                <a:effectLst/>
                <a:latin typeface="Helvetica Neue"/>
              </a:rPr>
              <a:t>支持哪些功能</a:t>
            </a:r>
            <a:endParaRPr lang="en-US" altLang="zh-CN" sz="18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Request Client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Response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Session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SSL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Redirection and History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Timeouts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Errors and </a:t>
            </a:r>
            <a:r>
              <a:rPr lang="en-US" sz="1400" dirty="0" smtClean="0"/>
              <a:t>Exceptions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latinLnBrk="1">
              <a:lnSpc>
                <a:spcPct val="200000"/>
              </a:lnSpc>
            </a:pPr>
            <a:r>
              <a:rPr lang="zh-CN" altLang="en-US" sz="1400" dirty="0" smtClean="0"/>
              <a:t>这里我们主要介绍 </a:t>
            </a:r>
            <a:r>
              <a:rPr lang="en-US" altLang="zh-CN" sz="1400" dirty="0" smtClean="0"/>
              <a:t>request client response</a:t>
            </a:r>
            <a:r>
              <a:rPr lang="zh-CN" altLang="en-US" sz="1400" dirty="0" smtClean="0"/>
              <a:t>的相关内容</a:t>
            </a:r>
            <a:endParaRPr lang="en-US" sz="1400" dirty="0"/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AutoNum type="arabicPeriod"/>
            </a:pP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Request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85765"/>
            <a:ext cx="83058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Requests 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支持几乎所有的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请求方法：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requests.get</a:t>
            </a:r>
            <a:r>
              <a:rPr lang="en-US" sz="1400" dirty="0"/>
              <a:t>(‘https://github.com/</a:t>
            </a:r>
            <a:r>
              <a:rPr lang="en-US" sz="1400" dirty="0" err="1"/>
              <a:t>timeline.json</a:t>
            </a:r>
            <a:r>
              <a:rPr lang="en-US" sz="1400" dirty="0"/>
              <a:t>’) #GET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requests.post</a:t>
            </a:r>
            <a:r>
              <a:rPr lang="en-US" sz="1400" dirty="0"/>
              <a:t>(“http://httpbin.org/post”) #POST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requests.put</a:t>
            </a:r>
            <a:r>
              <a:rPr lang="en-US" sz="1400" dirty="0"/>
              <a:t>(“http://httpbin.org/put”) #PUT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</a:t>
            </a:r>
            <a:r>
              <a:rPr lang="en-US" altLang="zh-CN" sz="1400" dirty="0" err="1" smtClean="0"/>
              <a:t>atch</a:t>
            </a:r>
            <a:r>
              <a:rPr lang="en-US" sz="1400" dirty="0" smtClean="0"/>
              <a:t>(“</a:t>
            </a:r>
            <a:r>
              <a:rPr lang="en-US" sz="1400" dirty="0"/>
              <a:t>http://httpbin.org/put”) #</a:t>
            </a:r>
            <a:r>
              <a:rPr lang="en-US" sz="1400" dirty="0" smtClean="0"/>
              <a:t>PATCH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requests.delete</a:t>
            </a:r>
            <a:r>
              <a:rPr lang="en-US" sz="1400" dirty="0"/>
              <a:t>(“http://httpbin.org/delete”) #DELETE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requests.head</a:t>
            </a:r>
            <a:r>
              <a:rPr lang="en-US" sz="1400" dirty="0"/>
              <a:t>(“http://httpbin.org/get”) #HEAD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requests.options</a:t>
            </a:r>
            <a:r>
              <a:rPr lang="en-US" sz="1400" dirty="0"/>
              <a:t>(“http://httpbin.org/get”) #OPTIONS</a:t>
            </a:r>
            <a:r>
              <a:rPr lang="zh-CN" altLang="en-US" sz="1400" dirty="0"/>
              <a:t>请求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9100" y="533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我</a:t>
            </a:r>
            <a:r>
              <a:rPr lang="zh-CN" altLang="en-US" sz="1800" dirty="0" smtClean="0"/>
              <a:t>们常用就是 </a:t>
            </a:r>
            <a:r>
              <a:rPr lang="en-US" altLang="zh-CN" sz="1800" dirty="0" smtClean="0"/>
              <a:t>get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post</a:t>
            </a:r>
            <a:r>
              <a:rPr lang="zh-CN" altLang="en-US" sz="1800" dirty="0" smtClean="0"/>
              <a:t>方法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Get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625127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Get:</a:t>
            </a:r>
          </a:p>
          <a:p>
            <a:endParaRPr lang="en-US" sz="1400" dirty="0" smtClean="0"/>
          </a:p>
          <a:p>
            <a:r>
              <a:rPr lang="zh-CN" altLang="en-US" sz="1400" dirty="0"/>
              <a:t>语</a:t>
            </a:r>
            <a:r>
              <a:rPr lang="zh-CN" altLang="en-US" sz="1400" dirty="0" smtClean="0"/>
              <a:t>法格式</a:t>
            </a:r>
            <a:r>
              <a:rPr lang="zh-CN" altLang="en-US" sz="1400" dirty="0"/>
              <a:t>如</a:t>
            </a:r>
            <a:r>
              <a:rPr lang="zh-CN" altLang="en-US" sz="1400" dirty="0" smtClean="0"/>
              <a:t>下：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en-US" sz="1400" dirty="0" err="1" smtClean="0"/>
              <a:t>requests.get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url</a:t>
            </a:r>
            <a:r>
              <a:rPr lang="en-US" altLang="en-US" sz="1400" dirty="0" smtClean="0"/>
              <a:t>, </a:t>
            </a:r>
            <a:r>
              <a:rPr lang="en-US" altLang="en-US" sz="1400" dirty="0" err="1" smtClean="0"/>
              <a:t>params</a:t>
            </a:r>
            <a:r>
              <a:rPr lang="en-US" altLang="en-US" sz="1400" dirty="0" smtClean="0"/>
              <a:t>, **</a:t>
            </a:r>
            <a:r>
              <a:rPr lang="en-US" altLang="en-US" sz="1400" dirty="0" err="1"/>
              <a:t>kwargs</a:t>
            </a:r>
            <a:r>
              <a:rPr lang="en-US" altLang="en-US" sz="1400" dirty="0"/>
              <a:t>)</a:t>
            </a:r>
          </a:p>
          <a:p>
            <a:endParaRPr lang="en-US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3352800"/>
            <a:ext cx="624840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function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"http://10.112.20.84/platform//account/login"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&lt;Response [200]&gt;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7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post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162" y="1371600"/>
            <a:ext cx="625127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Post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语法格式如下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/>
              <a:t>requests.post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data, 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, **</a:t>
            </a:r>
            <a:r>
              <a:rPr lang="en-US" altLang="zh-CN" sz="1400" dirty="0" err="1"/>
              <a:t>kwargs</a:t>
            </a:r>
            <a:r>
              <a:rPr lang="en-US" altLang="zh-CN" sz="1400" dirty="0"/>
              <a:t>)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9162" y="3092689"/>
            <a:ext cx="625127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'PID001'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'Type'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'null'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datetime.now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"http://10.112.20.84/EHDPS/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printtask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create?tid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=Customer_Terminal01"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&lt;Response [200]&gt;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7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Response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822" y="1043368"/>
            <a:ext cx="598170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默认通过</a:t>
            </a:r>
            <a:r>
              <a:rPr lang="en-US" altLang="zh-CN" sz="1400" dirty="0" smtClean="0"/>
              <a:t>Requests</a:t>
            </a:r>
            <a:r>
              <a:rPr lang="zh-CN" altLang="en-US" sz="1400" dirty="0" smtClean="0"/>
              <a:t>方法会返回一个</a:t>
            </a:r>
            <a:r>
              <a:rPr lang="en-US" altLang="zh-CN" sz="1400" dirty="0" err="1" smtClean="0"/>
              <a:t>respons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r>
              <a:rPr lang="zh-CN" altLang="en-US" sz="1400" dirty="0"/>
              <a:t>该对</a:t>
            </a:r>
            <a:r>
              <a:rPr lang="zh-CN" altLang="en-US" sz="1400" dirty="0" smtClean="0"/>
              <a:t>象包含所有从服务器端返回的信息。</a:t>
            </a:r>
            <a:endParaRPr lang="en-US" altLang="zh-CN" sz="1400" dirty="0" smtClean="0"/>
          </a:p>
          <a:p>
            <a:r>
              <a:rPr lang="zh-CN" altLang="en-US" sz="1400" dirty="0"/>
              <a:t>默认</a:t>
            </a:r>
            <a:r>
              <a:rPr lang="zh-CN" altLang="en-US" sz="1400" dirty="0" smtClean="0"/>
              <a:t>值为 </a:t>
            </a:r>
            <a:r>
              <a:rPr lang="en-US" altLang="zh-CN" sz="1400" dirty="0" err="1" smtClean="0"/>
              <a:t>status_code</a:t>
            </a:r>
            <a:endParaRPr lang="en-US" altLang="zh-CN" sz="1400" dirty="0" smtClean="0"/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112"/>
            <a:ext cx="6020322" cy="40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25754</TotalTime>
  <Words>490</Words>
  <Application>Microsoft Office PowerPoint</Application>
  <PresentationFormat>On-screen Show (4:3)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Helvetica Neue</vt:lpstr>
      <vt:lpstr>OCR A Std</vt:lpstr>
      <vt:lpstr>SFMono-Regular</vt:lpstr>
      <vt:lpstr>Andalus</vt:lpstr>
      <vt:lpstr>Arial</vt:lpstr>
      <vt:lpstr>Calibri</vt:lpstr>
      <vt:lpstr>Consolas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Requests </vt:lpstr>
      <vt:lpstr>Define</vt:lpstr>
      <vt:lpstr>Define</vt:lpstr>
      <vt:lpstr>Install</vt:lpstr>
      <vt:lpstr>Define</vt:lpstr>
      <vt:lpstr>Request</vt:lpstr>
      <vt:lpstr>Get</vt:lpstr>
      <vt:lpstr>post</vt:lpstr>
      <vt:lpstr>Response</vt:lpstr>
      <vt:lpstr>Response</vt:lpstr>
      <vt:lpstr>Sample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2148</cp:revision>
  <dcterms:created xsi:type="dcterms:W3CDTF">2012-12-28T20:21:31Z</dcterms:created>
  <dcterms:modified xsi:type="dcterms:W3CDTF">2019-11-15T09:10:57Z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