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18"/>
  </p:notesMasterIdLst>
  <p:handoutMasterIdLst>
    <p:handoutMasterId r:id="rId19"/>
  </p:handoutMasterIdLst>
  <p:sldIdLst>
    <p:sldId id="1289" r:id="rId11"/>
    <p:sldId id="1291" r:id="rId12"/>
    <p:sldId id="1311" r:id="rId13"/>
    <p:sldId id="1312" r:id="rId14"/>
    <p:sldId id="1313" r:id="rId15"/>
    <p:sldId id="1314" r:id="rId16"/>
    <p:sldId id="1310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96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11/28/2019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C243B193-1BE3-410E-8E77-854AC2E2C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Unrestricted Internal Use</a:t>
            </a:r>
          </a:p>
          <a:p>
            <a:pPr>
              <a:defRPr/>
            </a:pPr>
            <a:r>
              <a:rPr lang="en-US" smtClean="0"/>
              <a:t>Carestream Health, 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696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  <p:sldLayoutId id="214748524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600" dirty="0" smtClean="0"/>
              <a:t>robot runner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Introduce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 smtClean="0"/>
              <a:t>我们之前安装了</a:t>
            </a:r>
            <a:r>
              <a:rPr lang="en-US" altLang="zh-CN" sz="1400" kern="0" dirty="0" smtClean="0"/>
              <a:t>Robot framework </a:t>
            </a:r>
            <a:r>
              <a:rPr lang="zh-CN" altLang="en-US" sz="1400" kern="0" dirty="0" smtClean="0"/>
              <a:t>的</a:t>
            </a:r>
            <a:r>
              <a:rPr lang="en-US" altLang="zh-CN" sz="1400" kern="0" dirty="0" smtClean="0"/>
              <a:t>IDE – Ride</a:t>
            </a:r>
            <a:r>
              <a:rPr lang="zh-CN" altLang="en-US" sz="1400" kern="0" dirty="0" smtClean="0"/>
              <a:t>， 也讲到了怎么在</a:t>
            </a:r>
            <a:r>
              <a:rPr lang="en-US" altLang="zh-CN" sz="1400" kern="0" dirty="0" smtClean="0"/>
              <a:t>ride</a:t>
            </a:r>
            <a:r>
              <a:rPr lang="zh-CN" altLang="en-US" sz="1400" kern="0" dirty="0" smtClean="0"/>
              <a:t>里面建立测试用例和执行测试用例。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但是我</a:t>
            </a:r>
            <a:r>
              <a:rPr lang="zh-CN" altLang="en-US" sz="1400" kern="0" dirty="0" smtClean="0"/>
              <a:t>们需要和</a:t>
            </a:r>
            <a:r>
              <a:rPr lang="en-US" altLang="zh-CN" sz="1400" kern="0" dirty="0" smtClean="0"/>
              <a:t>Jenkins </a:t>
            </a:r>
            <a:r>
              <a:rPr lang="zh-CN" altLang="en-US" sz="1400" kern="0" dirty="0" smtClean="0"/>
              <a:t>等</a:t>
            </a:r>
            <a:r>
              <a:rPr lang="en-US" altLang="zh-CN" sz="1400" kern="0" dirty="0" smtClean="0"/>
              <a:t>CI/CD</a:t>
            </a:r>
            <a:r>
              <a:rPr lang="zh-CN" altLang="en-US" sz="1400" kern="0" dirty="0" smtClean="0"/>
              <a:t>工具进行集成，显然显示的使用</a:t>
            </a:r>
            <a:r>
              <a:rPr lang="en-US" altLang="zh-CN" sz="1400" kern="0" dirty="0" smtClean="0"/>
              <a:t>ride</a:t>
            </a:r>
            <a:r>
              <a:rPr lang="zh-CN" altLang="en-US" sz="1400" kern="0" dirty="0" smtClean="0"/>
              <a:t>执行测试用例是不合适的。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我</a:t>
            </a:r>
            <a:r>
              <a:rPr lang="zh-CN" altLang="en-US" sz="1400" kern="0" dirty="0" smtClean="0"/>
              <a:t>们希望能够无人工干预的进行自动化测试流程。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Robot</a:t>
            </a:r>
            <a:r>
              <a:rPr lang="zh-CN" altLang="en-US" sz="1400" kern="0" dirty="0" smtClean="0"/>
              <a:t>提供了执行命令，可以让我们在不使用界面来执行测试用例和测试套件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其命</a:t>
            </a:r>
            <a:r>
              <a:rPr lang="zh-CN" altLang="en-US" sz="1400" kern="0" dirty="0" smtClean="0"/>
              <a:t>令为： </a:t>
            </a:r>
            <a:r>
              <a:rPr lang="en-US" altLang="zh-CN" sz="1400" kern="0" dirty="0" smtClean="0"/>
              <a:t>robot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我们打</a:t>
            </a:r>
            <a:r>
              <a:rPr lang="zh-CN" altLang="en-US" sz="1400" kern="0" dirty="0" smtClean="0"/>
              <a:t>开</a:t>
            </a:r>
            <a:r>
              <a:rPr lang="en-US" altLang="zh-CN" sz="1400" kern="0" dirty="0" smtClean="0"/>
              <a:t>CMD</a:t>
            </a:r>
            <a:r>
              <a:rPr lang="zh-CN" altLang="en-US" sz="1400" kern="0" dirty="0" smtClean="0"/>
              <a:t>命令窗口， 输入</a:t>
            </a:r>
            <a:r>
              <a:rPr lang="en-US" altLang="zh-CN" sz="1400" kern="0" dirty="0" smtClean="0"/>
              <a:t>robot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 smtClean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 smtClean="0"/>
              <a:t>我</a:t>
            </a:r>
            <a:r>
              <a:rPr lang="zh-CN" altLang="en-US" sz="1400" kern="0" dirty="0"/>
              <a:t>们</a:t>
            </a:r>
            <a:r>
              <a:rPr lang="zh-CN" altLang="en-US" sz="1400" kern="0" dirty="0"/>
              <a:t>看到命令是有的，只是我们还不知道怎么运行，我们可以将它的帮助输出出来</a:t>
            </a:r>
            <a:endParaRPr lang="en-US" sz="14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5" y="3733800"/>
            <a:ext cx="3749365" cy="15546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help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 smtClean="0">
                <a:latin typeface="+mn-lt"/>
                <a:cs typeface="+mn-cs"/>
              </a:rPr>
              <a:t>	</a:t>
            </a:r>
            <a:r>
              <a:rPr lang="zh-CN" altLang="en-US" sz="1600" kern="0" dirty="0" smtClean="0">
                <a:latin typeface="+mn-lt"/>
                <a:cs typeface="+mn-cs"/>
              </a:rPr>
              <a:t>我们在</a:t>
            </a:r>
            <a:r>
              <a:rPr lang="en-US" altLang="zh-CN" sz="1600" kern="0" dirty="0" smtClean="0">
                <a:latin typeface="+mn-lt"/>
                <a:cs typeface="+mn-cs"/>
              </a:rPr>
              <a:t>CMD</a:t>
            </a:r>
            <a:r>
              <a:rPr lang="zh-CN" altLang="en-US" sz="1600" kern="0" dirty="0" smtClean="0">
                <a:latin typeface="+mn-lt"/>
                <a:cs typeface="+mn-cs"/>
              </a:rPr>
              <a:t>窗口中输入以下命令：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lang="en-US" altLang="zh-CN" sz="1600" kern="0" dirty="0" smtClean="0">
                <a:latin typeface="+mn-lt"/>
                <a:cs typeface="+mn-cs"/>
              </a:rPr>
              <a:t>robot –help &gt; d:\robothelp.txt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r>
              <a:rPr lang="zh-CN" altLang="en-US" sz="1600" kern="0" dirty="0">
                <a:latin typeface="+mn-lt"/>
                <a:cs typeface="+mn-cs"/>
              </a:rPr>
              <a:t>表</a:t>
            </a:r>
            <a:r>
              <a:rPr lang="zh-CN" altLang="en-US" sz="1600" kern="0" dirty="0" smtClean="0">
                <a:latin typeface="+mn-lt"/>
                <a:cs typeface="+mn-cs"/>
              </a:rPr>
              <a:t>示将</a:t>
            </a:r>
            <a:r>
              <a:rPr lang="en-US" altLang="zh-CN" sz="1600" kern="0" dirty="0" smtClean="0">
                <a:latin typeface="+mn-lt"/>
                <a:cs typeface="+mn-cs"/>
              </a:rPr>
              <a:t>robot</a:t>
            </a:r>
            <a:r>
              <a:rPr lang="zh-CN" altLang="en-US" sz="1600" kern="0" dirty="0" smtClean="0">
                <a:latin typeface="+mn-lt"/>
                <a:cs typeface="+mn-cs"/>
              </a:rPr>
              <a:t>的</a:t>
            </a:r>
            <a:r>
              <a:rPr lang="en-US" altLang="zh-CN" sz="1600" kern="0" dirty="0" smtClean="0">
                <a:latin typeface="+mn-lt"/>
                <a:cs typeface="+mn-cs"/>
              </a:rPr>
              <a:t>help</a:t>
            </a:r>
            <a:r>
              <a:rPr lang="zh-CN" altLang="en-US" sz="1600" kern="0" dirty="0" smtClean="0">
                <a:latin typeface="+mn-lt"/>
                <a:cs typeface="+mn-cs"/>
              </a:rPr>
              <a:t>文件输出到</a:t>
            </a:r>
            <a:r>
              <a:rPr lang="en-US" altLang="zh-CN" sz="1600" kern="0" dirty="0" smtClean="0">
                <a:latin typeface="+mn-lt"/>
                <a:cs typeface="+mn-cs"/>
              </a:rPr>
              <a:t>D</a:t>
            </a:r>
            <a:r>
              <a:rPr lang="zh-CN" altLang="en-US" sz="1600" kern="0" dirty="0" smtClean="0">
                <a:latin typeface="+mn-lt"/>
                <a:cs typeface="+mn-cs"/>
              </a:rPr>
              <a:t>盘的</a:t>
            </a:r>
            <a:r>
              <a:rPr lang="en-US" altLang="zh-CN" sz="1600" kern="0" dirty="0" smtClean="0">
                <a:latin typeface="+mn-lt"/>
                <a:cs typeface="+mn-cs"/>
              </a:rPr>
              <a:t>robothelp.txt</a:t>
            </a:r>
            <a:r>
              <a:rPr lang="zh-CN" altLang="en-US" sz="1600" kern="0" dirty="0" smtClean="0">
                <a:latin typeface="+mn-lt"/>
                <a:cs typeface="+mn-cs"/>
              </a:rPr>
              <a:t>文件中。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600" kern="0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 smtClean="0">
                <a:latin typeface="+mn-lt"/>
                <a:cs typeface="+mn-cs"/>
              </a:rPr>
              <a:t>	</a:t>
            </a:r>
            <a:r>
              <a:rPr lang="zh-CN" altLang="en-US" sz="1600" kern="0" dirty="0" smtClean="0">
                <a:latin typeface="+mn-lt"/>
                <a:cs typeface="+mn-cs"/>
              </a:rPr>
              <a:t>当然你也可以通过命令输出到屏幕中： </a:t>
            </a:r>
            <a:r>
              <a:rPr lang="en-US" altLang="zh-CN" sz="1600" kern="0" dirty="0" smtClean="0">
                <a:latin typeface="+mn-lt"/>
                <a:cs typeface="+mn-cs"/>
              </a:rPr>
              <a:t>robot –help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graphicFrame>
        <p:nvGraphicFramePr>
          <p:cNvPr id="3" name="Object 2" title="Robot Helpfi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63122"/>
              </p:ext>
            </p:extLst>
          </p:nvPr>
        </p:nvGraphicFramePr>
        <p:xfrm>
          <a:off x="6705600" y="2057400"/>
          <a:ext cx="139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1396440" imgH="863640" progId="Package">
                  <p:embed/>
                </p:oleObj>
              </mc:Choice>
              <mc:Fallback>
                <p:oleObj name="Packager Shell Object" showAsIcon="1" r:id="rId3" imgW="13964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600" y="2057400"/>
                        <a:ext cx="1397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291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Options</a:t>
            </a:r>
            <a:r>
              <a:rPr lang="en-US" altLang="zh-CN" b="1" dirty="0" smtClean="0"/>
              <a:t>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/>
              <a:t>我们经常会用到的一些参数如下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test name *   </a:t>
            </a:r>
            <a:r>
              <a:rPr lang="zh-CN" altLang="en-US" sz="1200" dirty="0">
                <a:latin typeface="+mn-lt"/>
              </a:rPr>
              <a:t>选择执行那些测试用例，这里的参数是用例的名字。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suite name *  　　</a:t>
            </a:r>
            <a:r>
              <a:rPr lang="zh-CN" altLang="en-US" sz="1200" dirty="0">
                <a:latin typeface="+mn-lt"/>
              </a:rPr>
              <a:t>选择执行那些</a:t>
            </a:r>
            <a:r>
              <a:rPr lang="en-US" sz="1200" dirty="0">
                <a:latin typeface="+mn-lt"/>
              </a:rPr>
              <a:t>test suite，</a:t>
            </a:r>
            <a:r>
              <a:rPr lang="zh-CN" altLang="en-US" sz="1200" dirty="0">
                <a:latin typeface="+mn-lt"/>
              </a:rPr>
              <a:t>该参数会和 </a:t>
            </a: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test --include --exclude</a:t>
            </a:r>
            <a:r>
              <a:rPr lang="zh-CN" altLang="en-US" sz="1200" dirty="0">
                <a:latin typeface="+mn-lt"/>
              </a:rPr>
              <a:t>配合使用，过滤出那些用例需要执行。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include tag </a:t>
            </a:r>
            <a:r>
              <a:rPr lang="en-US" sz="1200" dirty="0" smtClean="0">
                <a:latin typeface="+mn-lt"/>
              </a:rPr>
              <a:t>*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        </a:t>
            </a:r>
            <a:r>
              <a:rPr lang="zh-CN" altLang="en-US" sz="1200" dirty="0" smtClean="0">
                <a:latin typeface="+mn-lt"/>
              </a:rPr>
              <a:t>选</a:t>
            </a:r>
            <a:r>
              <a:rPr lang="zh-CN" altLang="en-US" sz="1200" dirty="0">
                <a:latin typeface="+mn-lt"/>
              </a:rPr>
              <a:t>择运行那些</a:t>
            </a:r>
            <a:r>
              <a:rPr lang="en-US" sz="1200" dirty="0">
                <a:latin typeface="+mn-lt"/>
              </a:rPr>
              <a:t>tag</a:t>
            </a:r>
            <a:r>
              <a:rPr lang="zh-CN" altLang="en-US" sz="1200" dirty="0">
                <a:latin typeface="+mn-lt"/>
              </a:rPr>
              <a:t>的测试用例，它支持正则表达式，可以使用 *，</a:t>
            </a:r>
            <a:r>
              <a:rPr lang="en-US" altLang="zh-CN" sz="1200" dirty="0">
                <a:latin typeface="+mn-lt"/>
              </a:rPr>
              <a:t>?</a:t>
            </a:r>
            <a:r>
              <a:rPr lang="zh-CN" altLang="en-US" sz="1200" dirty="0">
                <a:latin typeface="+mn-lt"/>
              </a:rPr>
              <a:t>来替代用例的名称。 还可以使用 </a:t>
            </a:r>
            <a:r>
              <a:rPr lang="en-US" sz="1200" dirty="0" smtClean="0">
                <a:latin typeface="+mn-lt"/>
              </a:rPr>
              <a:t>AND	       ，</a:t>
            </a:r>
            <a:r>
              <a:rPr lang="en-US" sz="1200" dirty="0" err="1">
                <a:latin typeface="+mn-lt"/>
              </a:rPr>
              <a:t>OR，Not</a:t>
            </a:r>
            <a:r>
              <a:rPr lang="zh-CN" altLang="en-US" sz="1200" dirty="0">
                <a:latin typeface="+mn-lt"/>
              </a:rPr>
              <a:t>等操作符。 例如 </a:t>
            </a: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include smoke --include BVT; --</a:t>
            </a:r>
            <a:r>
              <a:rPr lang="en-US" sz="1200" dirty="0" err="1">
                <a:latin typeface="+mn-lt"/>
              </a:rPr>
              <a:t>inlcude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smokeANDB</a:t>
            </a:r>
            <a:r>
              <a:rPr lang="en-US" sz="1200" dirty="0">
                <a:latin typeface="+mn-lt"/>
              </a:rPr>
              <a:t>*</a:t>
            </a:r>
            <a:r>
              <a:rPr lang="zh-CN" altLang="en-US" sz="1200" dirty="0">
                <a:latin typeface="+mn-lt"/>
              </a:rPr>
              <a:t>等等。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exclude tag * 　　</a:t>
            </a:r>
            <a:r>
              <a:rPr lang="zh-CN" altLang="en-US" sz="1200" dirty="0">
                <a:latin typeface="+mn-lt"/>
              </a:rPr>
              <a:t>选择不执行那些</a:t>
            </a:r>
            <a:r>
              <a:rPr lang="en-US" sz="1200" dirty="0">
                <a:latin typeface="+mn-lt"/>
              </a:rPr>
              <a:t>tag</a:t>
            </a:r>
            <a:r>
              <a:rPr lang="zh-CN" altLang="en-US" sz="1200" dirty="0">
                <a:latin typeface="+mn-lt"/>
              </a:rPr>
              <a:t>的测试用例。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outputdir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dir</a:t>
            </a:r>
            <a:r>
              <a:rPr lang="en-US" sz="1200" dirty="0">
                <a:latin typeface="+mn-lt"/>
              </a:rPr>
              <a:t> 　　  </a:t>
            </a:r>
            <a:r>
              <a:rPr lang="zh-CN" altLang="en-US" sz="1200" dirty="0">
                <a:latin typeface="+mn-lt"/>
              </a:rPr>
              <a:t>选择输出的日志和报告的文件夹路径。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output file　　　  </a:t>
            </a:r>
            <a:r>
              <a:rPr lang="zh-CN" altLang="en-US" sz="1200" dirty="0">
                <a:latin typeface="+mn-lt"/>
              </a:rPr>
              <a:t>设置输出的文件路径，默认是一个</a:t>
            </a:r>
            <a:r>
              <a:rPr lang="en-US" sz="1200" dirty="0">
                <a:latin typeface="+mn-lt"/>
              </a:rPr>
              <a:t>XML</a:t>
            </a:r>
            <a:r>
              <a:rPr lang="zh-CN" altLang="en-US" sz="1200" dirty="0">
                <a:latin typeface="+mn-lt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log file　　    　　</a:t>
            </a:r>
            <a:r>
              <a:rPr lang="zh-CN" altLang="en-US" sz="1200" dirty="0">
                <a:latin typeface="+mn-lt"/>
              </a:rPr>
              <a:t>设置输出</a:t>
            </a:r>
            <a:r>
              <a:rPr lang="en-US" sz="1200" dirty="0">
                <a:latin typeface="+mn-lt"/>
              </a:rPr>
              <a:t>HTML</a:t>
            </a:r>
            <a:r>
              <a:rPr lang="zh-CN" altLang="en-US" sz="1200" dirty="0">
                <a:latin typeface="+mn-lt"/>
              </a:rPr>
              <a:t>的</a:t>
            </a:r>
            <a:r>
              <a:rPr lang="en-US" sz="1200" dirty="0">
                <a:latin typeface="+mn-lt"/>
              </a:rPr>
              <a:t>log</a:t>
            </a:r>
            <a:r>
              <a:rPr lang="zh-CN" altLang="en-US" sz="1200" dirty="0">
                <a:latin typeface="+mn-lt"/>
              </a:rPr>
              <a:t>文件， 可以用</a:t>
            </a:r>
            <a:r>
              <a:rPr lang="en-US" sz="1200" dirty="0">
                <a:latin typeface="+mn-lt"/>
              </a:rPr>
              <a:t>NONE</a:t>
            </a:r>
            <a:r>
              <a:rPr lang="zh-CN" altLang="en-US" sz="1200" dirty="0">
                <a:latin typeface="+mn-lt"/>
              </a:rPr>
              <a:t>来关闭，不推荐。</a:t>
            </a:r>
            <a:br>
              <a:rPr lang="zh-CN" altLang="en-US" sz="1200" dirty="0">
                <a:latin typeface="+mn-lt"/>
              </a:rPr>
            </a:b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report file              </a:t>
            </a:r>
            <a:r>
              <a:rPr lang="zh-CN" altLang="en-US" sz="1200" dirty="0">
                <a:latin typeface="+mn-lt"/>
              </a:rPr>
              <a:t>设置输出</a:t>
            </a:r>
            <a:r>
              <a:rPr lang="en-US" sz="1200" dirty="0">
                <a:latin typeface="+mn-lt"/>
              </a:rPr>
              <a:t>HTML report </a:t>
            </a:r>
            <a:r>
              <a:rPr lang="zh-CN" altLang="en-US" sz="1200" dirty="0">
                <a:latin typeface="+mn-lt"/>
              </a:rPr>
              <a:t>文件，也可以使用</a:t>
            </a:r>
            <a:r>
              <a:rPr lang="en-US" sz="1200" dirty="0">
                <a:latin typeface="+mn-lt"/>
              </a:rPr>
              <a:t>NONE</a:t>
            </a:r>
            <a:r>
              <a:rPr lang="zh-CN" altLang="en-US" sz="1200" dirty="0">
                <a:latin typeface="+mn-lt"/>
              </a:rPr>
              <a:t>来关闭，不推荐。 默认文件名字为 </a:t>
            </a:r>
            <a:r>
              <a:rPr lang="en-US" sz="1200" dirty="0">
                <a:latin typeface="+mn-lt"/>
              </a:rPr>
              <a:t>report.html。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timestampoutputs</a:t>
            </a:r>
            <a:r>
              <a:rPr lang="en-US" sz="1200" dirty="0">
                <a:latin typeface="+mn-lt"/>
              </a:rPr>
              <a:t>  </a:t>
            </a:r>
            <a:r>
              <a:rPr lang="zh-CN" altLang="en-US" sz="1200" dirty="0">
                <a:latin typeface="+mn-lt"/>
              </a:rPr>
              <a:t>如果使用了该选项，他会在输出的文件名中间加上一个时间戳 格式为 </a:t>
            </a:r>
            <a:r>
              <a:rPr lang="en-US" sz="1200" dirty="0">
                <a:latin typeface="+mn-lt"/>
              </a:rPr>
              <a:t>YYYMMDD-</a:t>
            </a:r>
            <a:r>
              <a:rPr lang="en-US" sz="1200" dirty="0" err="1">
                <a:latin typeface="+mn-lt"/>
              </a:rPr>
              <a:t>hhmmss</a:t>
            </a:r>
            <a:r>
              <a:rPr lang="en-US" sz="1200" dirty="0">
                <a:latin typeface="+mn-lt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maxerrorlines</a:t>
            </a:r>
            <a:r>
              <a:rPr lang="en-US" sz="1200" dirty="0">
                <a:latin typeface="+mn-lt"/>
              </a:rPr>
              <a:t> lines </a:t>
            </a:r>
            <a:r>
              <a:rPr lang="zh-CN" altLang="en-US" sz="1200" dirty="0">
                <a:latin typeface="+mn-lt"/>
              </a:rPr>
              <a:t>该参数用来设置在报告中，显示多少行错误信息。默认是</a:t>
            </a:r>
            <a:r>
              <a:rPr lang="en-US" altLang="zh-CN" sz="1200" dirty="0">
                <a:latin typeface="+mn-lt"/>
              </a:rPr>
              <a:t>40</a:t>
            </a:r>
            <a:r>
              <a:rPr lang="zh-CN" altLang="en-US" sz="1200" dirty="0">
                <a:latin typeface="+mn-lt"/>
              </a:rPr>
              <a:t>行，最小是</a:t>
            </a:r>
            <a:r>
              <a:rPr lang="en-US" altLang="zh-CN" sz="1200" dirty="0">
                <a:latin typeface="+mn-lt"/>
              </a:rPr>
              <a:t>10</a:t>
            </a:r>
            <a:r>
              <a:rPr lang="zh-CN" altLang="en-US" sz="1200" dirty="0">
                <a:latin typeface="+mn-lt"/>
              </a:rPr>
              <a:t>行。使用参数</a:t>
            </a:r>
            <a:r>
              <a:rPr lang="en-US" sz="1200" dirty="0">
                <a:latin typeface="+mn-lt"/>
              </a:rPr>
              <a:t>NONE，</a:t>
            </a:r>
            <a:r>
              <a:rPr lang="zh-CN" altLang="en-US" sz="1200" dirty="0">
                <a:latin typeface="+mn-lt"/>
              </a:rPr>
              <a:t>则会显示所有错误信息。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loglevel</a:t>
            </a:r>
            <a:r>
              <a:rPr lang="en-US" sz="1200" dirty="0">
                <a:latin typeface="+mn-lt"/>
              </a:rPr>
              <a:t> level 　　</a:t>
            </a:r>
            <a:r>
              <a:rPr lang="zh-CN" altLang="en-US" sz="1200" dirty="0">
                <a:latin typeface="+mn-lt"/>
              </a:rPr>
              <a:t>设置</a:t>
            </a:r>
            <a:r>
              <a:rPr lang="en-US" sz="1200" dirty="0">
                <a:latin typeface="+mn-lt"/>
              </a:rPr>
              <a:t>log</a:t>
            </a:r>
            <a:r>
              <a:rPr lang="zh-CN" altLang="en-US" sz="1200" dirty="0">
                <a:latin typeface="+mn-lt"/>
              </a:rPr>
              <a:t>的输出级别， 默认有</a:t>
            </a:r>
            <a:r>
              <a:rPr lang="en-US" sz="1200" dirty="0">
                <a:latin typeface="+mn-lt"/>
              </a:rPr>
              <a:t>TRACE,DEBUG, INFO (default), WARN, NONE (no logging)。 </a:t>
            </a:r>
            <a:r>
              <a:rPr lang="zh-CN" altLang="en-US" sz="1200" dirty="0">
                <a:latin typeface="+mn-lt"/>
              </a:rPr>
              <a:t>例如 </a:t>
            </a:r>
            <a:r>
              <a:rPr lang="en-US" altLang="zh-CN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loglevel</a:t>
            </a:r>
            <a:r>
              <a:rPr lang="en-US" sz="1200" dirty="0">
                <a:latin typeface="+mn-lt"/>
              </a:rPr>
              <a:t> DEBUG  --</a:t>
            </a:r>
            <a:r>
              <a:rPr lang="en-US" sz="1200" dirty="0" err="1">
                <a:latin typeface="+mn-lt"/>
              </a:rPr>
              <a:t>loglevel</a:t>
            </a:r>
            <a:r>
              <a:rPr lang="en-US" sz="1200" dirty="0">
                <a:latin typeface="+mn-lt"/>
              </a:rPr>
              <a:t> DEBUG:INFO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17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/>
              <a:t>根据文档，我们基本上可以使用以下格式来用命令启动</a:t>
            </a:r>
            <a:r>
              <a:rPr lang="en-US" sz="1600" dirty="0"/>
              <a:t>robot</a:t>
            </a:r>
            <a:r>
              <a:rPr lang="zh-CN" altLang="en-US" sz="1600" dirty="0"/>
              <a:t>执行用例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en-US" sz="1600" dirty="0" smtClean="0"/>
              <a:t>robot </a:t>
            </a:r>
            <a:r>
              <a:rPr lang="en-US" sz="1600" dirty="0"/>
              <a:t>--options（</a:t>
            </a:r>
            <a:r>
              <a:rPr lang="zh-CN" altLang="en-US" sz="1600" dirty="0"/>
              <a:t>参数） </a:t>
            </a:r>
            <a:r>
              <a:rPr lang="en-US" sz="1600" dirty="0"/>
              <a:t>robot</a:t>
            </a:r>
            <a:r>
              <a:rPr lang="zh-CN" altLang="en-US" sz="1600" dirty="0"/>
              <a:t>文件目录。 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</a:t>
            </a:r>
            <a:r>
              <a:rPr lang="zh-CN" altLang="en-US" sz="1600" dirty="0"/>
              <a:t>中文件目录如果是具体到了</a:t>
            </a:r>
            <a:r>
              <a:rPr lang="en-US" sz="1600" dirty="0"/>
              <a:t>robot</a:t>
            </a:r>
            <a:r>
              <a:rPr lang="zh-CN" altLang="en-US" sz="1600" dirty="0"/>
              <a:t>文件，那么只会执行该文件中的相关用例。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还</a:t>
            </a:r>
            <a:r>
              <a:rPr lang="zh-CN" altLang="en-US" sz="1600" dirty="0"/>
              <a:t>可以同时执行多个文件， 比如 </a:t>
            </a:r>
            <a:r>
              <a:rPr lang="en-US" sz="1600" dirty="0"/>
              <a:t>robot d:\smoke.robot, e:\BVT.robot.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如</a:t>
            </a:r>
            <a:r>
              <a:rPr lang="zh-CN" altLang="en-US" sz="1600" dirty="0"/>
              <a:t>果路径是个文件夹，</a:t>
            </a:r>
            <a:r>
              <a:rPr lang="en-US" sz="1600" dirty="0"/>
              <a:t>robot</a:t>
            </a:r>
            <a:r>
              <a:rPr lang="zh-CN" altLang="en-US" sz="1600" dirty="0"/>
              <a:t>会执行该目录下的所有</a:t>
            </a:r>
            <a:r>
              <a:rPr lang="en-US" sz="1600" dirty="0"/>
              <a:t>robot</a:t>
            </a:r>
            <a:r>
              <a:rPr lang="zh-CN" altLang="en-US" sz="1600" dirty="0"/>
              <a:t>文件， 比如 </a:t>
            </a:r>
            <a:r>
              <a:rPr lang="en-US" sz="1600" dirty="0"/>
              <a:t>project</a:t>
            </a:r>
            <a:r>
              <a:rPr lang="zh-CN" altLang="en-US" sz="1600" dirty="0"/>
              <a:t>下面有 </a:t>
            </a:r>
            <a:r>
              <a:rPr lang="en-US" altLang="zh-CN" sz="1600" dirty="0"/>
              <a:t>1.</a:t>
            </a:r>
            <a:r>
              <a:rPr lang="en-US" sz="1600" dirty="0"/>
              <a:t>robot, 2.robot, </a:t>
            </a:r>
            <a:r>
              <a:rPr lang="zh-CN" altLang="en-US" sz="1600" dirty="0" smtClean="0"/>
              <a:t>那么语</a:t>
            </a:r>
            <a:r>
              <a:rPr lang="zh-CN" altLang="en-US" sz="1600" dirty="0"/>
              <a:t>句 </a:t>
            </a:r>
            <a:r>
              <a:rPr lang="en-US" sz="1600" dirty="0"/>
              <a:t>robot ../project </a:t>
            </a:r>
            <a:r>
              <a:rPr lang="zh-CN" altLang="en-US" sz="1600" dirty="0"/>
              <a:t>就是执行</a:t>
            </a:r>
            <a:r>
              <a:rPr lang="en-US" altLang="zh-CN" sz="1600" dirty="0" smtClean="0"/>
              <a:t>1.</a:t>
            </a:r>
            <a:r>
              <a:rPr lang="en-US" sz="1600" dirty="0" smtClean="0"/>
              <a:t>robo  </a:t>
            </a:r>
            <a:r>
              <a:rPr lang="en-US" sz="1600" dirty="0"/>
              <a:t>2.robot</a:t>
            </a:r>
            <a:r>
              <a:rPr lang="zh-CN" altLang="en-US" sz="1600" dirty="0"/>
              <a:t>中所有的测试用例。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在</a:t>
            </a:r>
            <a:r>
              <a:rPr lang="zh-CN" altLang="en-US" sz="1600" dirty="0"/>
              <a:t>一个</a:t>
            </a:r>
            <a:r>
              <a:rPr lang="en-US" sz="1600" dirty="0"/>
              <a:t>demo</a:t>
            </a:r>
            <a:r>
              <a:rPr lang="zh-CN" altLang="en-US" sz="1600" dirty="0"/>
              <a:t>的测试项目中使用的命令如下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sz="1600" dirty="0"/>
              <a:t>robot --include tag demo -d D:\demo -o output -l log -r report -T --</a:t>
            </a:r>
            <a:r>
              <a:rPr lang="en-US" sz="1600" dirty="0" err="1"/>
              <a:t>timestampoutputs</a:t>
            </a:r>
            <a:r>
              <a:rPr lang="en-US" sz="1600" dirty="0"/>
              <a:t> --</a:t>
            </a:r>
            <a:r>
              <a:rPr lang="en-US" sz="1600" dirty="0" err="1"/>
              <a:t>maxerrorlines</a:t>
            </a:r>
            <a:r>
              <a:rPr lang="en-US" sz="1600" dirty="0"/>
              <a:t> NONE -L DEBUG D:\</a:t>
            </a:r>
            <a:r>
              <a:rPr lang="en-US" sz="1600" dirty="0" smtClean="0"/>
              <a:t>PUMA_AUTO\RF_PUMA\PUMA\demo.robot</a:t>
            </a:r>
          </a:p>
          <a:p>
            <a:endParaRPr lang="en-US" sz="1600" dirty="0"/>
          </a:p>
          <a:p>
            <a:r>
              <a:rPr lang="zh-CN" altLang="en-US" sz="1600" dirty="0"/>
              <a:t>如果想要再进一步，我的解决方案是，新建了一个</a:t>
            </a:r>
            <a:r>
              <a:rPr lang="en-US" sz="1600" dirty="0" err="1"/>
              <a:t>ini</a:t>
            </a:r>
            <a:r>
              <a:rPr lang="zh-CN" altLang="en-US" sz="1600" dirty="0"/>
              <a:t>配置文件，写一个</a:t>
            </a:r>
            <a:r>
              <a:rPr lang="en-US" sz="1600" dirty="0"/>
              <a:t>python</a:t>
            </a:r>
            <a:r>
              <a:rPr lang="zh-CN" altLang="en-US" sz="1600" dirty="0"/>
              <a:t>脚本来解析配置文件，这样只要通过修改</a:t>
            </a:r>
            <a:r>
              <a:rPr lang="en-US" sz="1600" dirty="0" err="1"/>
              <a:t>ini</a:t>
            </a:r>
            <a:r>
              <a:rPr lang="zh-CN" altLang="en-US" sz="1600" dirty="0"/>
              <a:t>配置文件，就可以灵活的执行你想要用例或者测试套件。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1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Runner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600" kern="0" dirty="0" smtClean="0">
                <a:latin typeface="+mn-lt"/>
                <a:cs typeface="+mn-cs"/>
              </a:rPr>
              <a:t>在</a:t>
            </a:r>
            <a:r>
              <a:rPr lang="en-US" altLang="zh-CN" sz="1600" kern="0" dirty="0" smtClean="0">
                <a:latin typeface="+mn-lt"/>
                <a:cs typeface="+mn-cs"/>
              </a:rPr>
              <a:t>PUMA</a:t>
            </a:r>
            <a:r>
              <a:rPr lang="zh-CN" altLang="en-US" sz="1600" kern="0" dirty="0" smtClean="0">
                <a:latin typeface="+mn-lt"/>
                <a:cs typeface="+mn-cs"/>
              </a:rPr>
              <a:t>的自动化框架中，我们写了一个</a:t>
            </a:r>
            <a:r>
              <a:rPr lang="en-US" altLang="zh-CN" sz="1600" kern="0" dirty="0" smtClean="0">
                <a:latin typeface="+mn-lt"/>
                <a:cs typeface="+mn-cs"/>
              </a:rPr>
              <a:t>R</a:t>
            </a:r>
            <a:r>
              <a:rPr lang="en-US" altLang="zh-CN" sz="1600" kern="0" dirty="0" smtClean="0">
                <a:latin typeface="+mn-lt"/>
                <a:cs typeface="+mn-cs"/>
              </a:rPr>
              <a:t>unner</a:t>
            </a:r>
            <a:r>
              <a:rPr lang="zh-CN" altLang="en-US" sz="1600" kern="0" dirty="0" smtClean="0">
                <a:latin typeface="+mn-lt"/>
                <a:cs typeface="+mn-cs"/>
              </a:rPr>
              <a:t>的脚本。 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600" kern="0" dirty="0">
                <a:latin typeface="+mn-lt"/>
                <a:cs typeface="+mn-cs"/>
              </a:rPr>
              <a:t>他</a:t>
            </a:r>
            <a:r>
              <a:rPr lang="zh-CN" altLang="en-US" sz="1600" kern="0" dirty="0" smtClean="0">
                <a:latin typeface="+mn-lt"/>
                <a:cs typeface="+mn-cs"/>
              </a:rPr>
              <a:t>会读取一个配置文件，来有选择的执行配置好的测试用例， 并将每次输出的日志，以历史的形式保存起来：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600" kern="0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5524979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5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26720</TotalTime>
  <Words>347</Words>
  <Application>Microsoft Office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OCR A Std</vt:lpstr>
      <vt:lpstr>Andalus</vt:lpstr>
      <vt:lpstr>Arial</vt:lpstr>
      <vt:lpstr>Calibri</vt:lpstr>
      <vt:lpstr>Helvetica</vt:lpstr>
      <vt:lpstr>Microsoft Sans Serif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Package</vt:lpstr>
      <vt:lpstr>Kiosk PUMA  Python Training  robot runner </vt:lpstr>
      <vt:lpstr>Introduce </vt:lpstr>
      <vt:lpstr>help </vt:lpstr>
      <vt:lpstr>Options </vt:lpstr>
      <vt:lpstr>Sample</vt:lpstr>
      <vt:lpstr>Runner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2167</cp:revision>
  <dcterms:created xsi:type="dcterms:W3CDTF">2012-12-28T20:21:31Z</dcterms:created>
  <dcterms:modified xsi:type="dcterms:W3CDTF">2019-11-28T07:47:10Z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