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6"/>
  </p:notesMasterIdLst>
  <p:handoutMasterIdLst>
    <p:handoutMasterId r:id="rId27"/>
  </p:handoutMasterIdLst>
  <p:sldIdLst>
    <p:sldId id="1289" r:id="rId11"/>
    <p:sldId id="1291" r:id="rId12"/>
    <p:sldId id="1276" r:id="rId13"/>
    <p:sldId id="1300" r:id="rId14"/>
    <p:sldId id="1301" r:id="rId15"/>
    <p:sldId id="1302" r:id="rId16"/>
    <p:sldId id="1303" r:id="rId17"/>
    <p:sldId id="1304" r:id="rId18"/>
    <p:sldId id="1305" r:id="rId19"/>
    <p:sldId id="1306" r:id="rId20"/>
    <p:sldId id="1307" r:id="rId21"/>
    <p:sldId id="1308" r:id="rId22"/>
    <p:sldId id="1311" r:id="rId23"/>
    <p:sldId id="1309" r:id="rId24"/>
    <p:sldId id="1310" r:id="rId25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4D187-1573-4E2C-9D1C-6371DF975AAA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991B4534-DC95-4C77-A3E4-401A8253E29A}">
      <dgm:prSet phldrT="[Text]"/>
      <dgm:spPr/>
      <dgm:t>
        <a:bodyPr/>
        <a:lstStyle/>
        <a:p>
          <a:r>
            <a:rPr lang="zh-CN" altLang="en-US" dirty="0" smtClean="0"/>
            <a:t>定义</a:t>
          </a:r>
          <a:endParaRPr lang="en-US" dirty="0"/>
        </a:p>
      </dgm:t>
    </dgm:pt>
    <dgm:pt modelId="{C44759A0-DF3A-465E-A53E-E88A75458B0C}" type="parTrans" cxnId="{6EA2EBE4-2460-4EB8-8716-A1D2C0A2AA95}">
      <dgm:prSet/>
      <dgm:spPr/>
      <dgm:t>
        <a:bodyPr/>
        <a:lstStyle/>
        <a:p>
          <a:endParaRPr lang="en-US"/>
        </a:p>
      </dgm:t>
    </dgm:pt>
    <dgm:pt modelId="{B57DBDDE-1A96-4270-BD76-2A5EE04BFF45}" type="sibTrans" cxnId="{6EA2EBE4-2460-4EB8-8716-A1D2C0A2AA95}">
      <dgm:prSet/>
      <dgm:spPr/>
      <dgm:t>
        <a:bodyPr/>
        <a:lstStyle/>
        <a:p>
          <a:endParaRPr lang="en-US"/>
        </a:p>
      </dgm:t>
    </dgm:pt>
    <dgm:pt modelId="{03F8037B-A287-4DB2-B85B-3F170B7F5AB6}">
      <dgm:prSet phldrT="[Text]"/>
      <dgm:spPr/>
      <dgm:t>
        <a:bodyPr/>
        <a:lstStyle/>
        <a:p>
          <a:r>
            <a:rPr lang="zh-CN" altLang="en-US" dirty="0" smtClean="0"/>
            <a:t>创建</a:t>
          </a:r>
          <a:endParaRPr lang="en-US" dirty="0"/>
        </a:p>
      </dgm:t>
    </dgm:pt>
    <dgm:pt modelId="{AEA0A6AC-6E86-41FC-9B16-132AA49B93A9}" type="parTrans" cxnId="{6A652A83-14AA-4746-B51F-CBA63F6C86FA}">
      <dgm:prSet/>
      <dgm:spPr/>
      <dgm:t>
        <a:bodyPr/>
        <a:lstStyle/>
        <a:p>
          <a:endParaRPr lang="en-US"/>
        </a:p>
      </dgm:t>
    </dgm:pt>
    <dgm:pt modelId="{B2929B6E-896C-41AB-8EC6-D3AA91CF8BCF}" type="sibTrans" cxnId="{6A652A83-14AA-4746-B51F-CBA63F6C86FA}">
      <dgm:prSet/>
      <dgm:spPr/>
      <dgm:t>
        <a:bodyPr/>
        <a:lstStyle/>
        <a:p>
          <a:endParaRPr lang="en-US"/>
        </a:p>
      </dgm:t>
    </dgm:pt>
    <dgm:pt modelId="{8A618B32-8A76-435B-957A-5E8CBDC2E79A}">
      <dgm:prSet phldrT="[Text]"/>
      <dgm:spPr/>
      <dgm:t>
        <a:bodyPr/>
        <a:lstStyle/>
        <a:p>
          <a:r>
            <a:rPr lang="zh-CN" altLang="en-US" dirty="0" smtClean="0"/>
            <a:t>简单使用</a:t>
          </a:r>
          <a:endParaRPr lang="en-US" dirty="0"/>
        </a:p>
      </dgm:t>
    </dgm:pt>
    <dgm:pt modelId="{72F23C78-FEE9-4464-A469-C73493F5ED55}" type="parTrans" cxnId="{CFCA9B42-1C6B-45F2-89EF-39736CC5B003}">
      <dgm:prSet/>
      <dgm:spPr/>
      <dgm:t>
        <a:bodyPr/>
        <a:lstStyle/>
        <a:p>
          <a:endParaRPr lang="en-US"/>
        </a:p>
      </dgm:t>
    </dgm:pt>
    <dgm:pt modelId="{4E68246A-4D1E-4875-A968-1C7C2C02EC3B}" type="sibTrans" cxnId="{CFCA9B42-1C6B-45F2-89EF-39736CC5B003}">
      <dgm:prSet/>
      <dgm:spPr/>
      <dgm:t>
        <a:bodyPr/>
        <a:lstStyle/>
        <a:p>
          <a:endParaRPr lang="en-US"/>
        </a:p>
      </dgm:t>
    </dgm:pt>
    <dgm:pt modelId="{3EE0C1C9-DA0F-4DDC-AACA-EA48AE7F654E}">
      <dgm:prSet phldrT="[Text]"/>
      <dgm:spPr/>
      <dgm:t>
        <a:bodyPr/>
        <a:lstStyle/>
        <a:p>
          <a:r>
            <a:rPr lang="zh-CN" altLang="en-US" dirty="0" smtClean="0"/>
            <a:t>详解继承</a:t>
          </a:r>
          <a:endParaRPr lang="en-US" dirty="0"/>
        </a:p>
      </dgm:t>
    </dgm:pt>
    <dgm:pt modelId="{8BB634C8-058C-4AC4-8BEB-81C043F14571}" type="parTrans" cxnId="{1F1E1640-ACA3-4B45-AD74-777BD0337DF1}">
      <dgm:prSet/>
      <dgm:spPr/>
      <dgm:t>
        <a:bodyPr/>
        <a:lstStyle/>
        <a:p>
          <a:endParaRPr lang="en-US"/>
        </a:p>
      </dgm:t>
    </dgm:pt>
    <dgm:pt modelId="{7E74828A-4417-47FF-9A2E-C24B869ADAA7}" type="sibTrans" cxnId="{1F1E1640-ACA3-4B45-AD74-777BD0337DF1}">
      <dgm:prSet/>
      <dgm:spPr/>
      <dgm:t>
        <a:bodyPr/>
        <a:lstStyle/>
        <a:p>
          <a:endParaRPr lang="en-US"/>
        </a:p>
      </dgm:t>
    </dgm:pt>
    <dgm:pt modelId="{6B30911C-D1CE-47FD-BD8C-3E94A6D2745B}">
      <dgm:prSet phldrT="[Text]"/>
      <dgm:spPr/>
      <dgm:t>
        <a:bodyPr/>
        <a:lstStyle/>
        <a:p>
          <a:r>
            <a:rPr lang="zh-CN" altLang="en-US" dirty="0" smtClean="0"/>
            <a:t>答疑</a:t>
          </a:r>
          <a:endParaRPr lang="en-US" dirty="0"/>
        </a:p>
      </dgm:t>
    </dgm:pt>
    <dgm:pt modelId="{0232BA74-CD91-4612-B000-144BE9C448EF}" type="parTrans" cxnId="{26C94B9D-BD6B-4E99-B165-434A38792EC5}">
      <dgm:prSet/>
      <dgm:spPr/>
      <dgm:t>
        <a:bodyPr/>
        <a:lstStyle/>
        <a:p>
          <a:endParaRPr lang="en-US"/>
        </a:p>
      </dgm:t>
    </dgm:pt>
    <dgm:pt modelId="{F4344C5D-758D-48E7-9FEE-8345FFB89B25}" type="sibTrans" cxnId="{26C94B9D-BD6B-4E99-B165-434A38792EC5}">
      <dgm:prSet/>
      <dgm:spPr/>
      <dgm:t>
        <a:bodyPr/>
        <a:lstStyle/>
        <a:p>
          <a:endParaRPr lang="en-US"/>
        </a:p>
      </dgm:t>
    </dgm:pt>
    <dgm:pt modelId="{E47AC743-DB5C-419B-B602-00939EDEAB98}" type="pres">
      <dgm:prSet presAssocID="{1AB4D187-1573-4E2C-9D1C-6371DF975AAA}" presName="Name0" presStyleCnt="0">
        <dgm:presLayoutVars>
          <dgm:dir/>
          <dgm:resizeHandles val="exact"/>
        </dgm:presLayoutVars>
      </dgm:prSet>
      <dgm:spPr/>
    </dgm:pt>
    <dgm:pt modelId="{B7016927-DABA-4650-AB75-3D4C05B6E9F5}" type="pres">
      <dgm:prSet presAssocID="{991B4534-DC95-4C77-A3E4-401A8253E29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F11D-81AD-4E08-BAD9-86A474C84ACC}" type="pres">
      <dgm:prSet presAssocID="{B57DBDDE-1A96-4270-BD76-2A5EE04BFF4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04AF0BB-C624-438A-A2F0-E38631877D65}" type="pres">
      <dgm:prSet presAssocID="{B57DBDDE-1A96-4270-BD76-2A5EE04BFF4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1EA8627-804F-4A8A-90CC-884E31E659F4}" type="pres">
      <dgm:prSet presAssocID="{03F8037B-A287-4DB2-B85B-3F170B7F5A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53475-24FC-4DE9-8507-5C83D860B6C3}" type="pres">
      <dgm:prSet presAssocID="{B2929B6E-896C-41AB-8EC6-D3AA91CF8BC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4F1C120-3551-4375-A209-9C0BE5BB8F80}" type="pres">
      <dgm:prSet presAssocID="{B2929B6E-896C-41AB-8EC6-D3AA91CF8BC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BF719FF-DA4B-43B9-942D-8C232953F79D}" type="pres">
      <dgm:prSet presAssocID="{8A618B32-8A76-435B-957A-5E8CBDC2E7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2B37F-C19C-41AA-BDBE-F3024DE5961F}" type="pres">
      <dgm:prSet presAssocID="{4E68246A-4D1E-4875-A968-1C7C2C02EC3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8C83B20-5919-4F65-ACAF-1EC4D4C51CD1}" type="pres">
      <dgm:prSet presAssocID="{4E68246A-4D1E-4875-A968-1C7C2C02EC3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22544F7-DCB8-42AA-B713-274BDC177083}" type="pres">
      <dgm:prSet presAssocID="{3EE0C1C9-DA0F-4DDC-AACA-EA48AE7F65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5F53A-128B-4925-B354-220C19E4D4AD}" type="pres">
      <dgm:prSet presAssocID="{7E74828A-4417-47FF-9A2E-C24B869ADAA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C33F0EA-E56A-4FE0-9EED-188D99C6396C}" type="pres">
      <dgm:prSet presAssocID="{7E74828A-4417-47FF-9A2E-C24B869ADAA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77679C2-7DE4-4087-B1EE-B859B89A4CDE}" type="pres">
      <dgm:prSet presAssocID="{6B30911C-D1CE-47FD-BD8C-3E94A6D274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4DACA-978E-4C09-A4FD-185A383BDCAA}" type="presOf" srcId="{B2929B6E-896C-41AB-8EC6-D3AA91CF8BCF}" destId="{9F553475-24FC-4DE9-8507-5C83D860B6C3}" srcOrd="0" destOrd="0" presId="urn:microsoft.com/office/officeart/2005/8/layout/process1"/>
    <dgm:cxn modelId="{ECD01B54-61B5-4140-A8A8-A21B22A21B4C}" type="presOf" srcId="{3EE0C1C9-DA0F-4DDC-AACA-EA48AE7F654E}" destId="{822544F7-DCB8-42AA-B713-274BDC177083}" srcOrd="0" destOrd="0" presId="urn:microsoft.com/office/officeart/2005/8/layout/process1"/>
    <dgm:cxn modelId="{675E398E-F764-44A3-BF58-CC928941D616}" type="presOf" srcId="{4E68246A-4D1E-4875-A968-1C7C2C02EC3B}" destId="{E1D2B37F-C19C-41AA-BDBE-F3024DE5961F}" srcOrd="0" destOrd="0" presId="urn:microsoft.com/office/officeart/2005/8/layout/process1"/>
    <dgm:cxn modelId="{872A4B88-42A5-44EC-BB4D-8D3C2056D333}" type="presOf" srcId="{8A618B32-8A76-435B-957A-5E8CBDC2E79A}" destId="{5BF719FF-DA4B-43B9-942D-8C232953F79D}" srcOrd="0" destOrd="0" presId="urn:microsoft.com/office/officeart/2005/8/layout/process1"/>
    <dgm:cxn modelId="{2028BA3B-077A-4688-86A5-34AB441A83A6}" type="presOf" srcId="{B2929B6E-896C-41AB-8EC6-D3AA91CF8BCF}" destId="{94F1C120-3551-4375-A209-9C0BE5BB8F80}" srcOrd="1" destOrd="0" presId="urn:microsoft.com/office/officeart/2005/8/layout/process1"/>
    <dgm:cxn modelId="{1F1E1640-ACA3-4B45-AD74-777BD0337DF1}" srcId="{1AB4D187-1573-4E2C-9D1C-6371DF975AAA}" destId="{3EE0C1C9-DA0F-4DDC-AACA-EA48AE7F654E}" srcOrd="3" destOrd="0" parTransId="{8BB634C8-058C-4AC4-8BEB-81C043F14571}" sibTransId="{7E74828A-4417-47FF-9A2E-C24B869ADAA7}"/>
    <dgm:cxn modelId="{6C295119-0066-4AC1-9ED2-DB57289A4DC9}" type="presOf" srcId="{6B30911C-D1CE-47FD-BD8C-3E94A6D2745B}" destId="{477679C2-7DE4-4087-B1EE-B859B89A4CDE}" srcOrd="0" destOrd="0" presId="urn:microsoft.com/office/officeart/2005/8/layout/process1"/>
    <dgm:cxn modelId="{CFCA9B42-1C6B-45F2-89EF-39736CC5B003}" srcId="{1AB4D187-1573-4E2C-9D1C-6371DF975AAA}" destId="{8A618B32-8A76-435B-957A-5E8CBDC2E79A}" srcOrd="2" destOrd="0" parTransId="{72F23C78-FEE9-4464-A469-C73493F5ED55}" sibTransId="{4E68246A-4D1E-4875-A968-1C7C2C02EC3B}"/>
    <dgm:cxn modelId="{C6A94D39-A287-4DA6-88A2-D34AA2ECFD55}" type="presOf" srcId="{991B4534-DC95-4C77-A3E4-401A8253E29A}" destId="{B7016927-DABA-4650-AB75-3D4C05B6E9F5}" srcOrd="0" destOrd="0" presId="urn:microsoft.com/office/officeart/2005/8/layout/process1"/>
    <dgm:cxn modelId="{D70F866B-563C-41B7-924B-85E568053B08}" type="presOf" srcId="{4E68246A-4D1E-4875-A968-1C7C2C02EC3B}" destId="{88C83B20-5919-4F65-ACAF-1EC4D4C51CD1}" srcOrd="1" destOrd="0" presId="urn:microsoft.com/office/officeart/2005/8/layout/process1"/>
    <dgm:cxn modelId="{AEE86384-4E5E-40BD-8C01-BA6D94728DC7}" type="presOf" srcId="{7E74828A-4417-47FF-9A2E-C24B869ADAA7}" destId="{0AD5F53A-128B-4925-B354-220C19E4D4AD}" srcOrd="0" destOrd="0" presId="urn:microsoft.com/office/officeart/2005/8/layout/process1"/>
    <dgm:cxn modelId="{6A652A83-14AA-4746-B51F-CBA63F6C86FA}" srcId="{1AB4D187-1573-4E2C-9D1C-6371DF975AAA}" destId="{03F8037B-A287-4DB2-B85B-3F170B7F5AB6}" srcOrd="1" destOrd="0" parTransId="{AEA0A6AC-6E86-41FC-9B16-132AA49B93A9}" sibTransId="{B2929B6E-896C-41AB-8EC6-D3AA91CF8BCF}"/>
    <dgm:cxn modelId="{32B82472-C598-4103-8241-C6FAD45E0EF8}" type="presOf" srcId="{03F8037B-A287-4DB2-B85B-3F170B7F5AB6}" destId="{41EA8627-804F-4A8A-90CC-884E31E659F4}" srcOrd="0" destOrd="0" presId="urn:microsoft.com/office/officeart/2005/8/layout/process1"/>
    <dgm:cxn modelId="{26C94B9D-BD6B-4E99-B165-434A38792EC5}" srcId="{1AB4D187-1573-4E2C-9D1C-6371DF975AAA}" destId="{6B30911C-D1CE-47FD-BD8C-3E94A6D2745B}" srcOrd="4" destOrd="0" parTransId="{0232BA74-CD91-4612-B000-144BE9C448EF}" sibTransId="{F4344C5D-758D-48E7-9FEE-8345FFB89B25}"/>
    <dgm:cxn modelId="{AAD618F2-9005-4070-B5F8-69439EF13A06}" type="presOf" srcId="{1AB4D187-1573-4E2C-9D1C-6371DF975AAA}" destId="{E47AC743-DB5C-419B-B602-00939EDEAB98}" srcOrd="0" destOrd="0" presId="urn:microsoft.com/office/officeart/2005/8/layout/process1"/>
    <dgm:cxn modelId="{F6543C6F-711A-4234-ACD9-8E6C19CDD4F9}" type="presOf" srcId="{7E74828A-4417-47FF-9A2E-C24B869ADAA7}" destId="{EC33F0EA-E56A-4FE0-9EED-188D99C6396C}" srcOrd="1" destOrd="0" presId="urn:microsoft.com/office/officeart/2005/8/layout/process1"/>
    <dgm:cxn modelId="{2A83F427-89C6-4B22-AD43-025C91933FA5}" type="presOf" srcId="{B57DBDDE-1A96-4270-BD76-2A5EE04BFF45}" destId="{E546F11D-81AD-4E08-BAD9-86A474C84ACC}" srcOrd="0" destOrd="0" presId="urn:microsoft.com/office/officeart/2005/8/layout/process1"/>
    <dgm:cxn modelId="{7D7F76D1-0C91-4A56-9CC7-7CDD0ACA412B}" type="presOf" srcId="{B57DBDDE-1A96-4270-BD76-2A5EE04BFF45}" destId="{804AF0BB-C624-438A-A2F0-E38631877D65}" srcOrd="1" destOrd="0" presId="urn:microsoft.com/office/officeart/2005/8/layout/process1"/>
    <dgm:cxn modelId="{6EA2EBE4-2460-4EB8-8716-A1D2C0A2AA95}" srcId="{1AB4D187-1573-4E2C-9D1C-6371DF975AAA}" destId="{991B4534-DC95-4C77-A3E4-401A8253E29A}" srcOrd="0" destOrd="0" parTransId="{C44759A0-DF3A-465E-A53E-E88A75458B0C}" sibTransId="{B57DBDDE-1A96-4270-BD76-2A5EE04BFF45}"/>
    <dgm:cxn modelId="{43FDEB97-C9E8-4248-9306-10826406406C}" type="presParOf" srcId="{E47AC743-DB5C-419B-B602-00939EDEAB98}" destId="{B7016927-DABA-4650-AB75-3D4C05B6E9F5}" srcOrd="0" destOrd="0" presId="urn:microsoft.com/office/officeart/2005/8/layout/process1"/>
    <dgm:cxn modelId="{E5138710-BD3B-459E-BF1E-40C4AF380300}" type="presParOf" srcId="{E47AC743-DB5C-419B-B602-00939EDEAB98}" destId="{E546F11D-81AD-4E08-BAD9-86A474C84ACC}" srcOrd="1" destOrd="0" presId="urn:microsoft.com/office/officeart/2005/8/layout/process1"/>
    <dgm:cxn modelId="{24F5B2BB-B863-46EA-8F49-9AE0215E65E1}" type="presParOf" srcId="{E546F11D-81AD-4E08-BAD9-86A474C84ACC}" destId="{804AF0BB-C624-438A-A2F0-E38631877D65}" srcOrd="0" destOrd="0" presId="urn:microsoft.com/office/officeart/2005/8/layout/process1"/>
    <dgm:cxn modelId="{F0A07882-FB06-4691-8922-E2CEE0CD73E4}" type="presParOf" srcId="{E47AC743-DB5C-419B-B602-00939EDEAB98}" destId="{41EA8627-804F-4A8A-90CC-884E31E659F4}" srcOrd="2" destOrd="0" presId="urn:microsoft.com/office/officeart/2005/8/layout/process1"/>
    <dgm:cxn modelId="{9055523B-1AD7-4649-A2CD-35965FF9DDEA}" type="presParOf" srcId="{E47AC743-DB5C-419B-B602-00939EDEAB98}" destId="{9F553475-24FC-4DE9-8507-5C83D860B6C3}" srcOrd="3" destOrd="0" presId="urn:microsoft.com/office/officeart/2005/8/layout/process1"/>
    <dgm:cxn modelId="{B209F3CD-DEEC-45D1-93ED-5CDE0D4EF986}" type="presParOf" srcId="{9F553475-24FC-4DE9-8507-5C83D860B6C3}" destId="{94F1C120-3551-4375-A209-9C0BE5BB8F80}" srcOrd="0" destOrd="0" presId="urn:microsoft.com/office/officeart/2005/8/layout/process1"/>
    <dgm:cxn modelId="{2D3D4D8C-9AF2-4C11-8973-3C71D4A57871}" type="presParOf" srcId="{E47AC743-DB5C-419B-B602-00939EDEAB98}" destId="{5BF719FF-DA4B-43B9-942D-8C232953F79D}" srcOrd="4" destOrd="0" presId="urn:microsoft.com/office/officeart/2005/8/layout/process1"/>
    <dgm:cxn modelId="{08EC1B3B-D183-48BA-AF11-A949003E203E}" type="presParOf" srcId="{E47AC743-DB5C-419B-B602-00939EDEAB98}" destId="{E1D2B37F-C19C-41AA-BDBE-F3024DE5961F}" srcOrd="5" destOrd="0" presId="urn:microsoft.com/office/officeart/2005/8/layout/process1"/>
    <dgm:cxn modelId="{AC770310-0CAD-4A06-BFB7-507737C244B8}" type="presParOf" srcId="{E1D2B37F-C19C-41AA-BDBE-F3024DE5961F}" destId="{88C83B20-5919-4F65-ACAF-1EC4D4C51CD1}" srcOrd="0" destOrd="0" presId="urn:microsoft.com/office/officeart/2005/8/layout/process1"/>
    <dgm:cxn modelId="{B798EA47-6EFB-4E41-8F87-C3EBE64B4CDB}" type="presParOf" srcId="{E47AC743-DB5C-419B-B602-00939EDEAB98}" destId="{822544F7-DCB8-42AA-B713-274BDC177083}" srcOrd="6" destOrd="0" presId="urn:microsoft.com/office/officeart/2005/8/layout/process1"/>
    <dgm:cxn modelId="{C85A337E-1D94-4EA6-ABB6-018DC5530129}" type="presParOf" srcId="{E47AC743-DB5C-419B-B602-00939EDEAB98}" destId="{0AD5F53A-128B-4925-B354-220C19E4D4AD}" srcOrd="7" destOrd="0" presId="urn:microsoft.com/office/officeart/2005/8/layout/process1"/>
    <dgm:cxn modelId="{945B8F0E-58A4-47F5-B8D8-C91FAE41BBB6}" type="presParOf" srcId="{0AD5F53A-128B-4925-B354-220C19E4D4AD}" destId="{EC33F0EA-E56A-4FE0-9EED-188D99C6396C}" srcOrd="0" destOrd="0" presId="urn:microsoft.com/office/officeart/2005/8/layout/process1"/>
    <dgm:cxn modelId="{BC22C582-769A-4081-8A11-A377A542123E}" type="presParOf" srcId="{E47AC743-DB5C-419B-B602-00939EDEAB98}" destId="{477679C2-7DE4-4087-B1EE-B859B89A4CD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16927-DABA-4650-AB75-3D4C05B6E9F5}">
      <dsp:nvSpPr>
        <dsp:cNvPr id="0" name=""/>
        <dsp:cNvSpPr/>
      </dsp:nvSpPr>
      <dsp:spPr>
        <a:xfrm>
          <a:off x="3609" y="1709055"/>
          <a:ext cx="1118815" cy="671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定义</a:t>
          </a:r>
          <a:endParaRPr lang="en-US" sz="1800" kern="1200" dirty="0"/>
        </a:p>
      </dsp:txBody>
      <dsp:txXfrm>
        <a:off x="23270" y="1728716"/>
        <a:ext cx="1079493" cy="631967"/>
      </dsp:txXfrm>
    </dsp:sp>
    <dsp:sp modelId="{E546F11D-81AD-4E08-BAD9-86A474C84ACC}">
      <dsp:nvSpPr>
        <dsp:cNvPr id="0" name=""/>
        <dsp:cNvSpPr/>
      </dsp:nvSpPr>
      <dsp:spPr>
        <a:xfrm>
          <a:off x="1234306" y="1905966"/>
          <a:ext cx="237188" cy="277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34306" y="1961459"/>
        <a:ext cx="166032" cy="166480"/>
      </dsp:txXfrm>
    </dsp:sp>
    <dsp:sp modelId="{41EA8627-804F-4A8A-90CC-884E31E659F4}">
      <dsp:nvSpPr>
        <dsp:cNvPr id="0" name=""/>
        <dsp:cNvSpPr/>
      </dsp:nvSpPr>
      <dsp:spPr>
        <a:xfrm>
          <a:off x="1569950" y="1709055"/>
          <a:ext cx="1118815" cy="671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创建</a:t>
          </a:r>
          <a:endParaRPr lang="en-US" sz="1800" kern="1200" dirty="0"/>
        </a:p>
      </dsp:txBody>
      <dsp:txXfrm>
        <a:off x="1589611" y="1728716"/>
        <a:ext cx="1079493" cy="631967"/>
      </dsp:txXfrm>
    </dsp:sp>
    <dsp:sp modelId="{9F553475-24FC-4DE9-8507-5C83D860B6C3}">
      <dsp:nvSpPr>
        <dsp:cNvPr id="0" name=""/>
        <dsp:cNvSpPr/>
      </dsp:nvSpPr>
      <dsp:spPr>
        <a:xfrm>
          <a:off x="2800647" y="1905966"/>
          <a:ext cx="237188" cy="277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00647" y="1961459"/>
        <a:ext cx="166032" cy="166480"/>
      </dsp:txXfrm>
    </dsp:sp>
    <dsp:sp modelId="{5BF719FF-DA4B-43B9-942D-8C232953F79D}">
      <dsp:nvSpPr>
        <dsp:cNvPr id="0" name=""/>
        <dsp:cNvSpPr/>
      </dsp:nvSpPr>
      <dsp:spPr>
        <a:xfrm>
          <a:off x="3136292" y="1709055"/>
          <a:ext cx="1118815" cy="671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简单使用</a:t>
          </a:r>
          <a:endParaRPr lang="en-US" sz="1800" kern="1200" dirty="0"/>
        </a:p>
      </dsp:txBody>
      <dsp:txXfrm>
        <a:off x="3155953" y="1728716"/>
        <a:ext cx="1079493" cy="631967"/>
      </dsp:txXfrm>
    </dsp:sp>
    <dsp:sp modelId="{E1D2B37F-C19C-41AA-BDBE-F3024DE5961F}">
      <dsp:nvSpPr>
        <dsp:cNvPr id="0" name=""/>
        <dsp:cNvSpPr/>
      </dsp:nvSpPr>
      <dsp:spPr>
        <a:xfrm>
          <a:off x="4366989" y="1905966"/>
          <a:ext cx="237188" cy="277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66989" y="1961459"/>
        <a:ext cx="166032" cy="166480"/>
      </dsp:txXfrm>
    </dsp:sp>
    <dsp:sp modelId="{822544F7-DCB8-42AA-B713-274BDC177083}">
      <dsp:nvSpPr>
        <dsp:cNvPr id="0" name=""/>
        <dsp:cNvSpPr/>
      </dsp:nvSpPr>
      <dsp:spPr>
        <a:xfrm>
          <a:off x="4702633" y="1709055"/>
          <a:ext cx="1118815" cy="671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详解继承</a:t>
          </a:r>
          <a:endParaRPr lang="en-US" sz="1800" kern="1200" dirty="0"/>
        </a:p>
      </dsp:txBody>
      <dsp:txXfrm>
        <a:off x="4722294" y="1728716"/>
        <a:ext cx="1079493" cy="631967"/>
      </dsp:txXfrm>
    </dsp:sp>
    <dsp:sp modelId="{0AD5F53A-128B-4925-B354-220C19E4D4AD}">
      <dsp:nvSpPr>
        <dsp:cNvPr id="0" name=""/>
        <dsp:cNvSpPr/>
      </dsp:nvSpPr>
      <dsp:spPr>
        <a:xfrm>
          <a:off x="5933330" y="1905966"/>
          <a:ext cx="237188" cy="277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933330" y="1961459"/>
        <a:ext cx="166032" cy="166480"/>
      </dsp:txXfrm>
    </dsp:sp>
    <dsp:sp modelId="{477679C2-7DE4-4087-B1EE-B859B89A4CDE}">
      <dsp:nvSpPr>
        <dsp:cNvPr id="0" name=""/>
        <dsp:cNvSpPr/>
      </dsp:nvSpPr>
      <dsp:spPr>
        <a:xfrm>
          <a:off x="6268975" y="1709055"/>
          <a:ext cx="1118815" cy="671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答疑</a:t>
          </a:r>
          <a:endParaRPr lang="en-US" sz="1800" kern="1200" dirty="0"/>
        </a:p>
      </dsp:txBody>
      <dsp:txXfrm>
        <a:off x="6288636" y="1728716"/>
        <a:ext cx="1079493" cy="63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12/17/2019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 smtClean="0"/>
              <a:t>OOP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构造函数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构造函数：</a:t>
            </a:r>
            <a:endParaRPr lang="en-US" altLang="zh-CN" sz="1400" dirty="0" smtClean="0"/>
          </a:p>
          <a:p>
            <a:r>
              <a:rPr lang="zh-CN" altLang="en-US" sz="1400" dirty="0" smtClean="0"/>
              <a:t>构造函数是可以传递参数，进行初始化实例的。</a:t>
            </a:r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283589"/>
            <a:ext cx="361950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9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"Breed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breed)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Dog(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"countryside</a:t>
            </a:r>
            <a:r>
              <a:rPr lang="en-US" altLang="en-US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is: Lai Fu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is: 4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 is: countryside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283589"/>
            <a:ext cx="39624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其中的</a:t>
            </a:r>
            <a:r>
              <a:rPr lang="en-US" altLang="zh-CN" sz="1400" dirty="0" smtClean="0"/>
              <a:t>self</a:t>
            </a:r>
            <a:r>
              <a:rPr lang="zh-CN" altLang="en-US" sz="1400" dirty="0" smtClean="0"/>
              <a:t>是指的实例对象，而不是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们传递了</a:t>
            </a:r>
            <a:r>
              <a:rPr lang="en-US" altLang="zh-CN" sz="1400" dirty="0" smtClean="0"/>
              <a:t>name, age, breed</a:t>
            </a:r>
            <a:r>
              <a:rPr lang="zh-CN" altLang="en-US" sz="1400" dirty="0" smtClean="0"/>
              <a:t>参数来构造了一个新的实例。</a:t>
            </a:r>
            <a:endParaRPr lang="en-US" altLang="zh-CN" sz="1400" dirty="0" smtClean="0"/>
          </a:p>
          <a:p>
            <a:r>
              <a:rPr lang="zh-CN" altLang="en-US" sz="1400" dirty="0"/>
              <a:t>实</a:t>
            </a:r>
            <a:r>
              <a:rPr lang="zh-CN" altLang="en-US" sz="1400" dirty="0" smtClean="0"/>
              <a:t>例的对象，可以根据我们的参数来初始化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962400"/>
            <a:ext cx="3962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Q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Print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mydog.name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/>
              <a:t>输</a:t>
            </a:r>
            <a:r>
              <a:rPr lang="zh-CN" altLang="en-US" sz="1400" dirty="0" smtClean="0"/>
              <a:t>出的内容是什么？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097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方法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6765" y="1371600"/>
            <a:ext cx="4610100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breed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barking."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do nothing....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NOT barking."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"countryside"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 is running.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dog Lai Fu is barking.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dog Lai Fu is NOT barking.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371600"/>
            <a:ext cx="3619500" cy="32162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方法：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	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常是指类中定义的函数</a:t>
            </a:r>
            <a:r>
              <a:rPr lang="zh-CN" altLang="en-US" sz="1400" dirty="0"/>
              <a:t>。可以引申为类的一些操作。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比如 </a:t>
            </a:r>
            <a:r>
              <a:rPr lang="en-US" altLang="zh-CN" sz="1400" dirty="0"/>
              <a:t>dog </a:t>
            </a:r>
            <a:r>
              <a:rPr lang="zh-CN" altLang="en-US" sz="1400" dirty="0"/>
              <a:t>这个类， 狗狗会跑，坐，叫等等，这些我们可以认为是</a:t>
            </a:r>
            <a:r>
              <a:rPr lang="en-US" altLang="zh-CN" sz="1400" dirty="0"/>
              <a:t>dog</a:t>
            </a:r>
            <a:r>
              <a:rPr lang="zh-CN" altLang="en-US" sz="1400" dirty="0"/>
              <a:t>类的方法。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我们在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这个类中，添加了</a:t>
            </a:r>
            <a:r>
              <a:rPr lang="en-US" altLang="zh-CN" sz="1400" dirty="0" smtClean="0"/>
              <a:t>run, sit, bark</a:t>
            </a:r>
            <a:r>
              <a:rPr lang="zh-CN" altLang="en-US" sz="1400" dirty="0" smtClean="0"/>
              <a:t>等方法。 这写方法函数，可以直接调用实例中的属性变量，也可以接受外部变量（</a:t>
            </a:r>
            <a:r>
              <a:rPr lang="en-US" altLang="zh-CN" sz="1400" dirty="0" smtClean="0"/>
              <a:t>bark</a:t>
            </a:r>
            <a:r>
              <a:rPr lang="zh-CN" altLang="en-US" sz="1400" dirty="0" smtClean="0"/>
              <a:t>方法）。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1351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继承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4832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/>
              <a:t>继承：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一个新类从已有的类那里获得已有的特性，这种现象称为类的继承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同</a:t>
            </a:r>
            <a:r>
              <a:rPr lang="zh-CN" altLang="en-US" sz="1400" dirty="0"/>
              <a:t>样也可以说成已有的类派生出来了新的类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类</a:t>
            </a:r>
            <a:r>
              <a:rPr lang="en-US" altLang="zh-CN" sz="1400" dirty="0"/>
              <a:t>A</a:t>
            </a:r>
            <a:r>
              <a:rPr lang="zh-CN" altLang="en-US" sz="1400" dirty="0"/>
              <a:t>继承自类</a:t>
            </a:r>
            <a:r>
              <a:rPr lang="en-US" altLang="zh-CN" sz="1400" dirty="0" smtClean="0"/>
              <a:t>B,</a:t>
            </a:r>
            <a:r>
              <a:rPr lang="zh-CN" altLang="en-US" sz="1400" dirty="0" smtClean="0"/>
              <a:t>也</a:t>
            </a:r>
            <a:r>
              <a:rPr lang="zh-CN" altLang="en-US" sz="1400" dirty="0"/>
              <a:t>就是类</a:t>
            </a:r>
            <a:r>
              <a:rPr lang="en-US" altLang="zh-CN" sz="1400" dirty="0"/>
              <a:t>B</a:t>
            </a:r>
            <a:r>
              <a:rPr lang="zh-CN" altLang="en-US" sz="1400" dirty="0"/>
              <a:t>派生了类</a:t>
            </a:r>
            <a:r>
              <a:rPr lang="en-US" altLang="zh-CN" sz="1400" dirty="0"/>
              <a:t>A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所</a:t>
            </a:r>
            <a:r>
              <a:rPr lang="zh-CN" altLang="en-US" sz="1400" dirty="0"/>
              <a:t>以继承和派生的关系就像小学时把字句和被字句的造句一样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有</a:t>
            </a:r>
            <a:r>
              <a:rPr lang="zh-CN" altLang="en-US" sz="1400" dirty="0"/>
              <a:t>了继承与派生后，就有了父类</a:t>
            </a:r>
            <a:r>
              <a:rPr lang="en-US" altLang="zh-CN" sz="1400" dirty="0"/>
              <a:t>/</a:t>
            </a:r>
            <a:r>
              <a:rPr lang="zh-CN" altLang="en-US" sz="1400" dirty="0"/>
              <a:t>基类与子类</a:t>
            </a:r>
            <a:r>
              <a:rPr lang="en-US" altLang="zh-CN" sz="1400" dirty="0"/>
              <a:t>/</a:t>
            </a:r>
            <a:r>
              <a:rPr lang="zh-CN" altLang="en-US" sz="1400" dirty="0"/>
              <a:t>派生</a:t>
            </a:r>
            <a:r>
              <a:rPr lang="zh-CN" altLang="en-US" sz="1400" dirty="0" smtClean="0"/>
              <a:t>类。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比如有个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的类，我们新建了一个警犬的类 </a:t>
            </a:r>
            <a:r>
              <a:rPr lang="en-US" altLang="zh-CN" sz="1400" dirty="0" err="1"/>
              <a:t>P</a:t>
            </a:r>
            <a:r>
              <a:rPr lang="en-US" altLang="zh-CN" sz="1400" dirty="0" err="1" smtClean="0"/>
              <a:t>olicedog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那么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会继承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类的所有特性和方法，我们也可以说是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类派生了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类。 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 smtClean="0"/>
              <a:t>两者的关系可以理解为 </a:t>
            </a:r>
            <a:r>
              <a:rPr lang="en-US" altLang="zh-CN" sz="1400" dirty="0" smtClean="0"/>
              <a:t>“is a” : </a:t>
            </a:r>
          </a:p>
          <a:p>
            <a:pPr>
              <a:lnSpc>
                <a:spcPct val="200000"/>
              </a:lnSpc>
            </a:pPr>
            <a:r>
              <a:rPr lang="en-US" altLang="zh-CN" sz="1400" dirty="0" err="1" smtClean="0"/>
              <a:t>Policedog</a:t>
            </a:r>
            <a:r>
              <a:rPr lang="en-US" altLang="zh-CN" sz="1400" dirty="0" smtClean="0"/>
              <a:t> is a Dog</a:t>
            </a:r>
          </a:p>
          <a:p>
            <a:pPr>
              <a:lnSpc>
                <a:spcPct val="2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0865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继承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1295400"/>
            <a:ext cx="8305800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方</a:t>
            </a:r>
            <a:r>
              <a:rPr lang="zh-CN" altLang="en-US" sz="1400" dirty="0" smtClean="0"/>
              <a:t>法为：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c</a:t>
            </a:r>
            <a:r>
              <a:rPr lang="en-US" altLang="zh-CN" sz="1400" dirty="0" smtClean="0"/>
              <a:t>lass Dog()</a:t>
            </a:r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…..</a:t>
            </a:r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…..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class </a:t>
            </a:r>
            <a:r>
              <a:rPr lang="en-US" sz="1400" dirty="0" err="1" smtClean="0"/>
              <a:t>Policedog</a:t>
            </a:r>
            <a:r>
              <a:rPr lang="en-US" sz="1400" dirty="0" smtClean="0"/>
              <a:t>(</a:t>
            </a:r>
            <a:r>
              <a:rPr lang="en-US" sz="1400" b="1" dirty="0" smtClean="0"/>
              <a:t>Dog</a:t>
            </a:r>
            <a:r>
              <a:rPr lang="en-US" sz="14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__</a:t>
            </a:r>
            <a:r>
              <a:rPr lang="en-US" sz="1400" dirty="0" err="1" smtClean="0"/>
              <a:t>init</a:t>
            </a:r>
            <a:r>
              <a:rPr lang="en-US" sz="1400" dirty="0" smtClean="0"/>
              <a:t>__():     		--</a:t>
            </a:r>
            <a:r>
              <a:rPr lang="en-US" sz="1400" dirty="0" err="1" smtClean="0"/>
              <a:t>P</a:t>
            </a:r>
            <a:r>
              <a:rPr lang="en-US" altLang="zh-CN" sz="1400" dirty="0" err="1" smtClean="0"/>
              <a:t>olicedog</a:t>
            </a:r>
            <a:r>
              <a:rPr lang="zh-CN" altLang="en-US" sz="1400" dirty="0" smtClean="0"/>
              <a:t>的构造函数</a:t>
            </a:r>
            <a:endParaRPr lang="en-US" sz="1400" dirty="0" smtClean="0"/>
          </a:p>
          <a:p>
            <a:pPr>
              <a:lnSpc>
                <a:spcPct val="200000"/>
              </a:lnSpc>
            </a:pP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b="1" dirty="0" smtClean="0"/>
              <a:t>super().__</a:t>
            </a:r>
            <a:r>
              <a:rPr lang="en-US" sz="1400" b="1" dirty="0" err="1" smtClean="0"/>
              <a:t>init</a:t>
            </a:r>
            <a:r>
              <a:rPr lang="en-US" sz="1400" b="1" dirty="0" smtClean="0"/>
              <a:t>__()</a:t>
            </a:r>
            <a:r>
              <a:rPr lang="en-US" sz="1400" dirty="0" smtClean="0"/>
              <a:t>	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的所有特性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dirty="0" smtClean="0"/>
              <a:t>	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funtion1		--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自己的函数方法</a:t>
            </a:r>
            <a:endParaRPr lang="en-US" altLang="zh-CN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9896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 </a:t>
            </a:r>
            <a:r>
              <a:rPr lang="en-US" altLang="zh-CN" sz="1400" dirty="0"/>
              <a:t>S</a:t>
            </a:r>
            <a:r>
              <a:rPr lang="en-US" altLang="zh-CN" sz="1400" dirty="0" smtClean="0"/>
              <a:t>ample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1700242"/>
            <a:ext cx="83058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 dog"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(Dog):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"9527"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"803"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police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(police_dog.name)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police_dog.patrol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police_dog.section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 is running.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police dog 9527is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803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04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内容</a:t>
            </a:r>
            <a:endParaRPr lang="en-US" b="1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079500"/>
            <a:ext cx="82296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757745"/>
              </p:ext>
            </p:extLst>
          </p:nvPr>
        </p:nvGraphicFramePr>
        <p:xfrm>
          <a:off x="838200" y="1549400"/>
          <a:ext cx="73914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371600"/>
            <a:ext cx="8077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面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向对象编程是一种非常有效的软件编写方法之一，在面向对象编程中，我们会编写表示现实世界中的事物或者情景的类，并基于类来创建对象。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在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编写类的的时候，这些类对象一般都有通用的行为或者属性。基于类创建对象时，每个对象都自动具备这些属性和行为，然后给予需要给与这些对象一些特殊的属性或者行为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我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们几乎可以使用面向对象的方式来模拟现实生活中的所有情景。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根据类来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创建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对象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被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称为实例化，这让你能够使用类的实例。</a:t>
            </a:r>
            <a:endParaRPr lang="zh-CN" altLang="en-US" sz="1800" b="0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概念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3771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类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(Class): 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用来描述具有相同的属性和方法的对象的集合。它定义了该集合中每个对象所共有的属性和方法。对象是类的实例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类变量：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类变量在整个实例化的对象中是公用的。类变量定义在类中且在函数体之外。类变量通常不作为实例变量使用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数据成员：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类变量或者实例变量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用于处理类及其实例对象的相关的数据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方法重写：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如果从父类继承的方法不能满足子类的需求，可以对其进行改写，这个过程叫方法的覆盖（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override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），也称为方法的重写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局部变量：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定义在方法中的变量，只作用于当前实例的类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实例变量：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在类的声明中，属性是用变量来表示的。这种变量就称为实例变量，是在类声明的内部但是在类的其他成员方法之外声明的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1058901"/>
            <a:ext cx="37719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333333"/>
                </a:solidFill>
                <a:latin typeface="Helvetica Neue"/>
              </a:rPr>
              <a:t>继</a:t>
            </a: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承：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即一个派生类（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derived class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）继承基类（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base class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）的字段和方法。继承也允许把一个派生类的对象作为一个基类对象对待。例如，有这样一个设计：一个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Dog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类型的对象派生自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Animal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类，这是模拟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是一个（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is-a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关系（例图，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Dog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是一个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Animal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）。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实例化：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创建一个类的实例，类的具体对象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方法：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类中定义的函数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对象：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通过类定义的数据结构实例。对象包括两个数据成员（类变量和实例变量）和方法。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定义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67437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类的定义格式如下：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400" dirty="0"/>
              <a:t>class </a:t>
            </a:r>
            <a:r>
              <a:rPr lang="zh-CN" altLang="en-US" sz="1400" dirty="0" smtClean="0"/>
              <a:t>类名</a:t>
            </a:r>
            <a:r>
              <a:rPr lang="en-US" sz="1400" dirty="0" smtClean="0"/>
              <a:t>: </a:t>
            </a:r>
          </a:p>
          <a:p>
            <a:pPr latinLnBrk="1"/>
            <a:endParaRPr lang="en-US" sz="1400" dirty="0"/>
          </a:p>
          <a:p>
            <a:pPr latinLnBrk="1"/>
            <a:r>
              <a:rPr lang="en-US" sz="1400" dirty="0" smtClean="0"/>
              <a:t>	</a:t>
            </a:r>
            <a:r>
              <a:rPr lang="zh-CN" altLang="en-US" sz="1400" dirty="0" smtClean="0"/>
              <a:t>属性</a:t>
            </a:r>
            <a:r>
              <a:rPr lang="en-US" altLang="zh-CN" sz="1400" dirty="0" smtClean="0"/>
              <a:t>1</a:t>
            </a:r>
          </a:p>
          <a:p>
            <a:pPr latinLnBrk="1"/>
            <a:r>
              <a:rPr lang="en-US" altLang="zh-CN" sz="1400" dirty="0"/>
              <a:t>	</a:t>
            </a:r>
            <a:r>
              <a:rPr lang="en-US" altLang="zh-CN" sz="1400" dirty="0" smtClean="0"/>
              <a:t>……</a:t>
            </a:r>
          </a:p>
          <a:p>
            <a:pPr latinLnBrk="1"/>
            <a:r>
              <a:rPr lang="en-US" altLang="zh-CN" sz="1400" dirty="0"/>
              <a:t>	</a:t>
            </a:r>
            <a:r>
              <a:rPr lang="zh-CN" altLang="en-US" sz="1400" dirty="0"/>
              <a:t>属</a:t>
            </a:r>
            <a:r>
              <a:rPr lang="zh-CN" altLang="en-US" sz="1400" dirty="0" smtClean="0"/>
              <a:t>性</a:t>
            </a:r>
            <a:r>
              <a:rPr lang="en-US" altLang="zh-CN" sz="1400" dirty="0" smtClean="0"/>
              <a:t>N</a:t>
            </a:r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sz="1400" dirty="0"/>
              <a:t>	</a:t>
            </a:r>
            <a:r>
              <a:rPr lang="zh-CN" altLang="en-US" sz="1400" dirty="0" smtClean="0"/>
              <a:t>初始化构造 </a:t>
            </a:r>
            <a:r>
              <a:rPr lang="en-US" altLang="zh-CN" sz="1400" dirty="0" smtClean="0"/>
              <a:t>__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__</a:t>
            </a:r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sz="1400" dirty="0"/>
              <a:t>	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1</a:t>
            </a:r>
          </a:p>
          <a:p>
            <a:pPr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……</a:t>
            </a:r>
          </a:p>
          <a:p>
            <a:pPr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N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419600"/>
            <a:ext cx="83058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类名一般使用首字母大写的约定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在接口被文档化并且主要被用于调用的情况下，可以使用函数的命名风格代替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注意，对于内置的变量命名有一个单独的约定：大部分内置变量是单个单词（或者两个单词连接在一起），首字母大写的命名法只用于异常名或者内部的常量。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创建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111" y="1295400"/>
            <a:ext cx="83058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我</a:t>
            </a:r>
            <a:r>
              <a:rPr lang="zh-CN" altLang="en-US" sz="1400" dirty="0"/>
              <a:t>们假设创建一个名叫</a:t>
            </a:r>
            <a:r>
              <a:rPr lang="en-US" altLang="zh-CN" sz="1400" dirty="0"/>
              <a:t>dog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类。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我</a:t>
            </a:r>
            <a:r>
              <a:rPr lang="zh-CN" altLang="en-US" sz="1400" dirty="0"/>
              <a:t>们知道狗狗一般会跑，叫，有些还会坐下，这些都是这个类的一些行为，我们也可以定义它的一些属性，比如名字和年龄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我</a:t>
            </a:r>
            <a:r>
              <a:rPr lang="zh-CN" altLang="en-US" sz="1400" dirty="0"/>
              <a:t>们</a:t>
            </a:r>
            <a:r>
              <a:rPr lang="zh-CN" altLang="en-US" sz="1400" dirty="0" smtClean="0"/>
              <a:t>可以在代码</a:t>
            </a:r>
            <a:r>
              <a:rPr lang="zh-CN" altLang="en-US" sz="1400" dirty="0"/>
              <a:t>中这样来实现这个类：</a:t>
            </a:r>
            <a:endParaRPr lang="en-US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9100" y="2971800"/>
            <a:ext cx="83058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/>
              <a:t>创建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类创建后， 我们可以新建一个对象，这个过程我们叫实例化。</a:t>
            </a:r>
            <a:endParaRPr lang="en-US" altLang="zh-CN" sz="1400" dirty="0" smtClean="0"/>
          </a:p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就可以使用这个对象的属性和方法</a:t>
            </a: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022272"/>
            <a:ext cx="83058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LaiFu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LaiFu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7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属性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属性：</a:t>
            </a:r>
            <a:endParaRPr lang="en-US" altLang="zh-CN" sz="1400" dirty="0" smtClean="0"/>
          </a:p>
          <a:p>
            <a:r>
              <a:rPr lang="zh-CN" altLang="en-US" sz="1400" dirty="0" smtClean="0"/>
              <a:t>在面向对象中值得是累的一些特征。 比如一个狗狗的类，它有名字，年龄，品种等等。</a:t>
            </a:r>
            <a:endParaRPr lang="en-US" altLang="zh-CN" sz="1400" dirty="0" smtClean="0"/>
          </a:p>
          <a:p>
            <a:r>
              <a:rPr lang="zh-CN" altLang="en-US" sz="1400" dirty="0"/>
              <a:t>我们可以</a:t>
            </a:r>
            <a:r>
              <a:rPr lang="zh-CN" altLang="en-US" sz="1400" dirty="0" smtClean="0"/>
              <a:t>将他设置成属性。</a:t>
            </a:r>
            <a:endParaRPr lang="en-US" altLang="zh-CN" sz="1400" dirty="0" smtClean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375922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6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构造函数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08513"/>
            <a:ext cx="8496300" cy="14151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构造函数：</a:t>
            </a:r>
            <a:endParaRPr lang="en-US" altLang="zh-CN" sz="1400" dirty="0" smtClean="0"/>
          </a:p>
          <a:p>
            <a:r>
              <a:rPr lang="zh-CN" altLang="en-US" sz="1400" dirty="0" smtClean="0"/>
              <a:t>首先构造函数是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的一个内部方法，他是指怎么样去实例化一个对象。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中使用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__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__</a:t>
            </a:r>
            <a:r>
              <a:rPr lang="zh-CN" altLang="en-US" sz="1400" dirty="0" smtClean="0"/>
              <a:t>函数来实现</a:t>
            </a:r>
            <a:endParaRPr lang="en-US" altLang="zh-CN" sz="1400" dirty="0" smtClean="0"/>
          </a:p>
          <a:p>
            <a:r>
              <a:rPr lang="zh-CN" altLang="en-US" sz="1400" dirty="0"/>
              <a:t>该函数是用来如何构造一个实例的。换句话讲，就是通过类初始化一个实例时，首先执行该函数。</a:t>
            </a:r>
            <a:endParaRPr lang="en-US" altLang="zh-CN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2428508"/>
            <a:ext cx="8496300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"Breed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is: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is: 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is: Chinese countryside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6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25353</TotalTime>
  <Words>751</Words>
  <Application>Microsoft Office PowerPoint</Application>
  <PresentationFormat>On-screen Show (4:3)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Andalus</vt:lpstr>
      <vt:lpstr>Helvetica Neue</vt:lpstr>
      <vt:lpstr>OCR A Std</vt:lpstr>
      <vt:lpstr>Arial</vt:lpstr>
      <vt:lpstr>Calibri</vt:lpstr>
      <vt:lpstr>Courier New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OOP </vt:lpstr>
      <vt:lpstr>内容</vt:lpstr>
      <vt:lpstr>介绍</vt:lpstr>
      <vt:lpstr>概念</vt:lpstr>
      <vt:lpstr>定义</vt:lpstr>
      <vt:lpstr>创建</vt:lpstr>
      <vt:lpstr>创建</vt:lpstr>
      <vt:lpstr>属性</vt:lpstr>
      <vt:lpstr>构造函数</vt:lpstr>
      <vt:lpstr>构造函数</vt:lpstr>
      <vt:lpstr>方法</vt:lpstr>
      <vt:lpstr>继承</vt:lpstr>
      <vt:lpstr>继承</vt:lpstr>
      <vt:lpstr>Detail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Wang</cp:lastModifiedBy>
  <cp:revision>2139</cp:revision>
  <dcterms:created xsi:type="dcterms:W3CDTF">2012-12-28T20:21:31Z</dcterms:created>
  <dcterms:modified xsi:type="dcterms:W3CDTF">2019-12-17T09:10:41Z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