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3" r:id="rId2"/>
    <p:sldMasterId id="2147483676" r:id="rId3"/>
    <p:sldMasterId id="2147483679" r:id="rId4"/>
    <p:sldMasterId id="2147483817" r:id="rId5"/>
    <p:sldMasterId id="2147483827" r:id="rId6"/>
  </p:sldMasterIdLst>
  <p:notesMasterIdLst>
    <p:notesMasterId r:id="rId15"/>
  </p:notesMasterIdLst>
  <p:handoutMasterIdLst>
    <p:handoutMasterId r:id="rId16"/>
  </p:handoutMasterIdLst>
  <p:sldIdLst>
    <p:sldId id="256" r:id="rId7"/>
    <p:sldId id="312" r:id="rId8"/>
    <p:sldId id="317" r:id="rId9"/>
    <p:sldId id="318" r:id="rId10"/>
    <p:sldId id="319" r:id="rId11"/>
    <p:sldId id="316" r:id="rId12"/>
    <p:sldId id="320" r:id="rId13"/>
    <p:sldId id="305" r:id="rId14"/>
  </p:sldIdLst>
  <p:sldSz cx="9144000" cy="6858000" type="screen4x3"/>
  <p:notesSz cx="6946900" cy="9271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燕" initials="钟燕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EB851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2" autoAdjust="0"/>
    <p:restoredTop sz="80428" autoAdjust="0"/>
  </p:normalViewPr>
  <p:slideViewPr>
    <p:cSldViewPr>
      <p:cViewPr>
        <p:scale>
          <a:sx n="100" d="100"/>
          <a:sy n="100" d="100"/>
        </p:scale>
        <p:origin x="-667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15:51:51.7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15:51:51.790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B30300A-3305-4A65-983F-96587176E8A0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B90B5E8-3616-4FC1-A2B9-098A8083F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490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949A96C-43D8-48CF-BB5D-3B59FD70C434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03725"/>
            <a:ext cx="5556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anose="020F0502020204030204" pitchFamily="34" charset="0"/>
              </a:defRPr>
            </a:lvl1pPr>
          </a:lstStyle>
          <a:p>
            <a:fld id="{2F3C9020-FC61-496E-9BD7-23B48F293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2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3171/SQL-Server-DO-s-and-DONT-s-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01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hlinkClick r:id="rId3"/>
              </a:rPr>
              <a:t>https://www.codeproject.com/Articles/3171/SQL-Server-DO-s-and-DONT-s-8</a:t>
            </a:r>
            <a:endParaRPr 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PatientID,PatientName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WGGC.dbo.AFP_View_FilmsToPrintAN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=-1 OR DATEDIFF(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MINUTE,cast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StudyDate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]+' '+substring([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],1,2)+':'+substring([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],3,2)+':'+substring([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],5,2)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),GETDATE())&lt;@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*60 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patientID,PatientName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wggc.dbo.AFP_View_UnprintedReportByAccNo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=-1 OR DATEDIFF(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MINUTE,dbo.AFP_View_UnprintedReportByAccNo.StatusTime,GETDATE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())&lt;@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*60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,''))&gt;0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PatientName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PatientType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AccessionNo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,Modalities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ModalityType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,MAX(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StudyDate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,COUNT(*)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FilmCount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FROM [WGGC].[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AFP_View_FilmsToPrintAN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WHERE DATEDIFF(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MINUTE,StatusTime,GETDATE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())&lt;(@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*60) 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GROUP BY 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PatientName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AccessionNo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],Modalities,[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PatientType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PatientName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PatientType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AccessionNumber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AccessionNo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ModalityType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,MAX(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StudyDate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,COUNT(*) AS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ReportCount</a:t>
            </a: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FROM [WGGC].[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AFP_View_UnprintedReportByAccNo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WHERE  DATEDIFF(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MINUTE,StatusTime,GETDATE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())&lt;(@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AvailableTime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*60)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GROUP BY 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PatientName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PatientID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AccessionNumber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ModalityType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,[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PatientType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C9020-FC61-496E-9BD7-23B48F29369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when update exam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C9020-FC61-496E-9BD7-23B48F29369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7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 removed</a:t>
            </a:r>
          </a:p>
          <a:p>
            <a:r>
              <a:rPr lang="en-US" dirty="0"/>
              <a:t>HIS Integration removed</a:t>
            </a:r>
          </a:p>
          <a:p>
            <a:r>
              <a:rPr lang="en-US" dirty="0" err="1"/>
              <a:t>ImageSuiteHelp</a:t>
            </a:r>
            <a:r>
              <a:rPr lang="en-US" dirty="0"/>
              <a:t> removed</a:t>
            </a:r>
          </a:p>
          <a:p>
            <a:r>
              <a:rPr lang="en-US" dirty="0" err="1"/>
              <a:t>JPIPSateless</a:t>
            </a:r>
            <a:r>
              <a:rPr lang="en-US" dirty="0"/>
              <a:t> removed?</a:t>
            </a:r>
          </a:p>
          <a:p>
            <a:r>
              <a:rPr lang="en-US" dirty="0"/>
              <a:t>Change app pool of kiosk integration to 32 bit and limit memory usage</a:t>
            </a:r>
          </a:p>
          <a:p>
            <a:r>
              <a:rPr lang="en-US" dirty="0" err="1"/>
              <a:t>Imagesuite</a:t>
            </a:r>
            <a:r>
              <a:rPr lang="en-US" dirty="0"/>
              <a:t> Alarm Service and Monitor service remove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C9020-FC61-496E-9BD7-23B48F29369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5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 removed</a:t>
            </a:r>
          </a:p>
          <a:p>
            <a:r>
              <a:rPr lang="en-US" dirty="0"/>
              <a:t>HIS Integration removed</a:t>
            </a:r>
          </a:p>
          <a:p>
            <a:r>
              <a:rPr lang="en-US" dirty="0" err="1"/>
              <a:t>ImageSuiteHelp</a:t>
            </a:r>
            <a:r>
              <a:rPr lang="en-US" dirty="0"/>
              <a:t> removed</a:t>
            </a:r>
          </a:p>
          <a:p>
            <a:r>
              <a:rPr lang="en-US" dirty="0" err="1"/>
              <a:t>JPIPSateless</a:t>
            </a:r>
            <a:r>
              <a:rPr lang="en-US" dirty="0"/>
              <a:t> removed?</a:t>
            </a:r>
          </a:p>
          <a:p>
            <a:r>
              <a:rPr lang="en-US" dirty="0"/>
              <a:t>Change app pool of kiosk integration to 32 bit and limit memory usage</a:t>
            </a:r>
          </a:p>
          <a:p>
            <a:r>
              <a:rPr lang="en-US" dirty="0" err="1"/>
              <a:t>Imagesuite</a:t>
            </a:r>
            <a:r>
              <a:rPr lang="en-US" dirty="0"/>
              <a:t> Alarm Service and Monitor service remove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C9020-FC61-496E-9BD7-23B48F29369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5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val="13770385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E8B0D75B-9ABE-4C3F-8B55-6E1606ECB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9164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CCD0A58F-E2F7-4836-AA1A-4C3BEE01C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122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2842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632844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val="20389798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E01FD547-675F-4A8B-A350-71F0BBF59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042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D548756-308C-42A4-BF57-35E77D411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067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4B2FA35-5A36-4CDA-8651-16B9948CD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5343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A6279790-8A40-41E5-96F3-EDFFA2FBA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08198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6617E8C-6C73-4E09-BF69-BBEAFD1B3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767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BEA5B6C-6392-4616-A7AD-D09057DB2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8578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140A984-B872-4F2E-A377-7D554B24D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6073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69FCE1E-F5B4-4A08-8E2E-04B0A3B73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1270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45E66760-205D-46A3-963C-7600C53BD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136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882F45B-9369-45B9-AACC-7A4217AEE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9336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1BCF469-2735-40FC-A96B-DC08B5E0BD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7110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11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640013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val="8834235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591211A-D883-42B8-B0F6-02E906390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6474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9F291A57-B3EA-444B-9A3C-8465FC81E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8149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3DE2EA7A-FCC5-4E5D-A7E8-7FE335A609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0211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1D85AE21-2397-452E-8F34-221E5394B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4703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1E41E64D-44F5-449E-9538-6C607FC59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915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7FFAF0F-A9EB-4E61-B4E9-CAF166A27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0205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7B1F000-F199-40C6-A165-8262D81523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7378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E14325A-1A11-408D-BD93-9965233C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42337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CA123E6-D56C-4F39-8B7D-547A4E9D2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6709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3EB8B1B-3094-4DEA-A72D-0BA9DB267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307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8BBF55A-5433-42B5-9D2F-1B2D1DC09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3374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894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5415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56136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332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955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8417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1CF0258-DCA6-448C-914C-6C50ECD7F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68522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0797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2371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2083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98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7688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 descr="Digital_Sun_intro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arestream_logo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8C0FF7A5-B1A9-4C03-97AD-083C28613EB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6405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219D2CE-66CD-41C7-BB41-D52C13640D0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1869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9A4C6F27-8B25-4D95-B9F0-2059816646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679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81522DC-C288-49BF-847D-DBDB6F318B0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861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15D4533-0F35-4532-A228-E92CDAC869D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856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2677B61-B8A9-40EE-B540-0CA718D39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23318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4B80F006-036B-4108-BA77-9B7ED593A7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3917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E0C3CF1A-147E-4985-BE4A-EFA46B6230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6504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Bullet 2</a:t>
            </a:r>
          </a:p>
          <a:p>
            <a:pPr lvl="1"/>
            <a:r>
              <a:rPr lang="en-US" dirty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5E4BEE73-7BFD-43CC-8B7E-2AA23CE549A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415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Bullet 2</a:t>
            </a:r>
          </a:p>
          <a:p>
            <a:pPr lvl="1"/>
            <a:r>
              <a:rPr lang="en-US" dirty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BF0E1C94-26A0-447F-B8D4-A60BB1F3D73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287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 descr="Digital_Sun_intro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arestream_logo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8C0FF7A5-B1A9-4C03-97AD-083C28613EB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7103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219D2CE-66CD-41C7-BB41-D52C13640D0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9728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9A4C6F27-8B25-4D95-B9F0-2059816646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528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81522DC-C288-49BF-847D-DBDB6F318B0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2713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15D4533-0F35-4532-A228-E92CDAC869D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824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4B80F006-036B-4108-BA77-9B7ED593A7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966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32AC2920-A2C6-4F4B-B322-D6A4A5198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32491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E0C3CF1A-147E-4985-BE4A-EFA46B6230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8625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Bullet 2</a:t>
            </a:r>
          </a:p>
          <a:p>
            <a:pPr lvl="1"/>
            <a:r>
              <a:rPr lang="en-US" dirty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5E4BEE73-7BFD-43CC-8B7E-2AA23CE549A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0055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Bullet 2</a:t>
            </a:r>
          </a:p>
          <a:p>
            <a:pPr lvl="1"/>
            <a:r>
              <a:rPr lang="en-US" dirty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BF0E1C94-26A0-447F-B8D4-A60BB1F3D73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1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AE243E92-000E-4E83-B624-BA495DF82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996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C674F7C-FE50-486E-9CF7-565169E17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4983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95BA1AF7-09C5-4ED1-B7F5-307541414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084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in Arial 18 font size</a:t>
            </a:r>
          </a:p>
          <a:p>
            <a:pPr lvl="1"/>
            <a:r>
              <a:rPr lang="en-US" altLang="en-US"/>
              <a:t>Second level in Arial 16 font size</a:t>
            </a:r>
          </a:p>
          <a:p>
            <a:pPr lvl="2"/>
            <a:r>
              <a:rPr lang="en-US" altLang="en-US"/>
              <a:t>Third level in Arial 14 font size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113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5FFA8D24-482B-4127-8A88-46823CFB50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2575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366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763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" name="Straight Connector 6"/>
          <p:cNvCxnSpPr/>
          <p:nvPr/>
        </p:nvCxnSpPr>
        <p:spPr>
          <a:xfrm>
            <a:off x="304800" y="1511300"/>
            <a:ext cx="66294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in Arial 18 font size</a:t>
            </a:r>
          </a:p>
          <a:p>
            <a:pPr lvl="1"/>
            <a:r>
              <a:rPr lang="en-US" altLang="en-US"/>
              <a:t>Second level in Arial 16 font size</a:t>
            </a:r>
          </a:p>
          <a:p>
            <a:pPr lvl="2"/>
            <a:r>
              <a:rPr lang="en-US" altLang="en-US"/>
              <a:t>Third level in Arial 14 font size</a:t>
            </a:r>
          </a:p>
        </p:txBody>
      </p:sp>
      <p:sp>
        <p:nvSpPr>
          <p:cNvPr id="1003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3CA1E3CC-F02B-43D3-9451-492A945705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9220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319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8891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463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035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2607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076" name="Picture 6" descr="Digital_Sun_intro.jp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" y="1524000"/>
            <a:ext cx="8839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 in Arial 18 font size</a:t>
            </a:r>
          </a:p>
          <a:p>
            <a:pPr lvl="1"/>
            <a:r>
              <a:rPr lang="en-US" altLang="en-US"/>
              <a:t>Second level in Arial 16 font size</a:t>
            </a:r>
          </a:p>
          <a:p>
            <a:pPr lvl="2"/>
            <a:r>
              <a:rPr lang="en-US" altLang="en-US"/>
              <a:t>Third level in Arial 14 font size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99A216CE-E0FF-4318-8DF1-8DCBF9F52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Use as closing slide to your presentation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altLang="en-US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 in Arial 24 font size</a:t>
            </a:r>
          </a:p>
          <a:p>
            <a:pPr lvl="1"/>
            <a:r>
              <a:rPr lang="en-US"/>
              <a:t>Second level in Arial 20 font size</a:t>
            </a:r>
          </a:p>
          <a:p>
            <a:pPr lvl="2"/>
            <a:r>
              <a:rPr lang="en-US"/>
              <a:t>Third level in Arial 18 font size</a:t>
            </a:r>
          </a:p>
          <a:p>
            <a:pPr lvl="2"/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E3A8BBF-32E9-45AE-9D77-64706264373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pitchFamily="34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 in Arial 24 font size</a:t>
            </a:r>
          </a:p>
          <a:p>
            <a:pPr lvl="1"/>
            <a:r>
              <a:rPr lang="en-US"/>
              <a:t>Second level in Arial 20 font size</a:t>
            </a:r>
          </a:p>
          <a:p>
            <a:pPr lvl="2"/>
            <a:r>
              <a:rPr lang="en-US"/>
              <a:t>Third level in Arial 18 font size</a:t>
            </a:r>
          </a:p>
          <a:p>
            <a:pPr lvl="2"/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E3A8BBF-32E9-45AE-9D77-64706264373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pitchFamily="34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Unrestricted Internal Use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© 2011, </a:t>
            </a:r>
            <a:r>
              <a:rPr lang="en-US" dirty="0" err="1">
                <a:latin typeface="Arial" charset="0"/>
              </a:rPr>
              <a:t>Carestream</a:t>
            </a:r>
            <a:r>
              <a:rPr lang="en-US" dirty="0">
                <a:latin typeface="Arial" charset="0"/>
              </a:rPr>
              <a:t> Health</a:t>
            </a:r>
          </a:p>
        </p:txBody>
      </p:sp>
      <p:sp>
        <p:nvSpPr>
          <p:cNvPr id="8195" name="Rectang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MR3 Performance Enhancement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E94625AC-E8C5-1245-9310-58E1B7C8D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Space Improvement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bg1"/>
                </a:solidFill>
              </a:rPr>
              <a:t>p.</a:t>
            </a:r>
            <a:fld id="{5AD4C413-B730-4FC4-85D1-F083DD812ADF}" type="slidenum">
              <a:rPr lang="en-US" altLang="en-US" sz="1000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7437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299E0-117B-6F47-917F-340C620F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Useless</a:t>
            </a:r>
            <a:r>
              <a:rPr lang="zh-CN" altLang="en-US" dirty="0"/>
              <a:t> </a:t>
            </a:r>
            <a:r>
              <a:rPr lang="en-US" altLang="zh-CN" dirty="0"/>
              <a:t>Database Objects (Remove)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CFC01D-1EED-F945-AE4E-DF9967A56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p.</a:t>
            </a:r>
            <a:fld id="{B69FCE1E-F5B4-4A08-8E2E-04B0A3B73D3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A4F668-041D-E94C-8D7C-F94FFEFCAC82}"/>
              </a:ext>
            </a:extLst>
          </p:cNvPr>
          <p:cNvSpPr/>
          <p:nvPr/>
        </p:nvSpPr>
        <p:spPr>
          <a:xfrm>
            <a:off x="304800" y="172423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+mn-lt"/>
              </a:rPr>
              <a:t>VIEWS</a:t>
            </a:r>
          </a:p>
          <a:p>
            <a:endParaRPr lang="en-US" sz="1200" b="1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AFP_View_AvailablePatient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AFP_View_AvailableStudy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AFP_View_FilmMediaSize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AFP_View_ForbiddenFilm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AFP_View_FilmsToPrintSI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AFP_View_FilmsToPrintSIWithoutHoldingTime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AFP_View_PrintTaskStatus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AFP_View_UnprintedFilm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AFP_View_UnprintedReportBySTUID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AFP_View_UnprintedReportBySTUIDWithoutHoldingTime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AFP_View_UnreportedFilm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AM_V_AlarmMessageList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AM_V_DispatchGroupJoinReceiver</a:t>
            </a:r>
            <a:endParaRPr lang="en-US" sz="1200" b="0" dirty="0">
              <a:effectLst/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CD5260-F38C-9441-B7C3-8E25B5775611}"/>
              </a:ext>
            </a:extLst>
          </p:cNvPr>
          <p:cNvSpPr/>
          <p:nvPr/>
        </p:nvSpPr>
        <p:spPr>
          <a:xfrm>
            <a:off x="5029200" y="1724231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+mn-lt"/>
              </a:rPr>
              <a:t>PROCEDURES</a:t>
            </a:r>
          </a:p>
          <a:p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n-lt"/>
              </a:rPr>
              <a:t>AM_SP_Batch_Insert_Alarm_Dispatch_P3F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AM_SP_Batch_Insert_AlarmDispatch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AM_SP_IngoreAlarmStatus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AM_SP_QueryAlarmList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AM_SP_QueryDispatchList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n-lt"/>
              </a:rPr>
              <a:t>AM_SP_QueryP3FAlarmList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AM_SP_UpdateEmailDispatchStatus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n-lt"/>
              </a:rPr>
              <a:t>AM_SP_UpdateP3FDispatchStatus</a:t>
            </a:r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 smtClean="0">
                <a:latin typeface="+mn-lt"/>
              </a:rPr>
              <a:t>AM_SP_UpdateSMSDispatchStatus</a:t>
            </a:r>
            <a:endParaRPr lang="en-US" sz="1200" dirty="0" smtClean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+mn-lt"/>
              </a:rPr>
              <a:t>AFP_SP_GetBulletinList</a:t>
            </a:r>
            <a:endParaRPr lang="en-US" sz="1200" b="0" dirty="0">
              <a:effectLst/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D1482FA-C024-3A40-A258-A5CD2E6C9D02}"/>
              </a:ext>
            </a:extLst>
          </p:cNvPr>
          <p:cNvSpPr/>
          <p:nvPr/>
        </p:nvSpPr>
        <p:spPr>
          <a:xfrm>
            <a:off x="304800" y="488248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+mn-lt"/>
              </a:rPr>
              <a:t>TABLES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Alarm_Dispatch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Alarm_Dispatch_P3F</a:t>
            </a: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Alarm_Message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Alarm_ReceiverList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- </a:t>
            </a:r>
            <a:r>
              <a:rPr lang="en-US" sz="1200" dirty="0" err="1">
                <a:latin typeface="+mn-lt"/>
              </a:rPr>
              <a:t>AFP_WorkingCalendar</a:t>
            </a:r>
            <a:endParaRPr lang="en-US" sz="1200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80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84C7B9-EC5B-C24C-A175-B5048956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need be refined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F3DE66-BD98-C049-B15E-D1F30F844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p.</a:t>
            </a:r>
            <a:fld id="{B69FCE1E-F5B4-4A08-8E2E-04B0A3B73D3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69A8AA5-AD8C-CD4A-976F-0E28AE9BC7D5}"/>
              </a:ext>
            </a:extLst>
          </p:cNvPr>
          <p:cNvSpPr/>
          <p:nvPr/>
        </p:nvSpPr>
        <p:spPr>
          <a:xfrm>
            <a:off x="228600" y="25908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</a:rPr>
              <a:t>- </a:t>
            </a:r>
            <a:r>
              <a:rPr lang="en-US" sz="1000" dirty="0" err="1">
                <a:latin typeface="Menlo" panose="020B0609030804020204" pitchFamily="49" charset="0"/>
              </a:rPr>
              <a:t>AFP_View_FilmsToPrintAN</a:t>
            </a: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- </a:t>
            </a:r>
            <a:r>
              <a:rPr lang="en-US" sz="1000" dirty="0" err="1" smtClean="0">
                <a:latin typeface="Menlo" panose="020B0609030804020204" pitchFamily="49" charset="0"/>
              </a:rPr>
              <a:t>AFP_View_FilmsToPrintANWithoutHoldingTime</a:t>
            </a: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- </a:t>
            </a:r>
            <a:r>
              <a:rPr lang="en-US" sz="1000" dirty="0" err="1">
                <a:latin typeface="Menlo" panose="020B0609030804020204" pitchFamily="49" charset="0"/>
              </a:rPr>
              <a:t>AFP_View_UnprintedReportByAccNo</a:t>
            </a: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- </a:t>
            </a:r>
            <a:r>
              <a:rPr lang="en-US" sz="1000" dirty="0" err="1" smtClean="0">
                <a:latin typeface="Menlo" panose="020B0609030804020204" pitchFamily="49" charset="0"/>
              </a:rPr>
              <a:t>AFP_View_UnprintedReportByAccNoWithoutHoldingTime</a:t>
            </a:r>
            <a:endParaRPr lang="en-US" sz="1000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66875"/>
            <a:ext cx="21145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21082"/>
            <a:ext cx="2457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827193"/>
            <a:ext cx="2171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573174"/>
            <a:ext cx="2495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1C3747A-B8FE-4945-BA55-B3240A578AAA}"/>
              </a:ext>
            </a:extLst>
          </p:cNvPr>
          <p:cNvCxnSpPr>
            <a:cxnSpLocks/>
            <a:endCxn id="2051" idx="1"/>
          </p:cNvCxnSpPr>
          <p:nvPr/>
        </p:nvCxnSpPr>
        <p:spPr>
          <a:xfrm flipV="1">
            <a:off x="2334491" y="1938338"/>
            <a:ext cx="4371109" cy="78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1C3747A-B8FE-4945-BA55-B3240A578AAA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3657600" y="2516332"/>
            <a:ext cx="2819400" cy="3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1C3747A-B8FE-4945-BA55-B3240A578AAA}"/>
              </a:ext>
            </a:extLst>
          </p:cNvPr>
          <p:cNvCxnSpPr>
            <a:cxnSpLocks/>
            <a:endCxn id="2053" idx="1"/>
          </p:cNvCxnSpPr>
          <p:nvPr/>
        </p:nvCxnSpPr>
        <p:spPr>
          <a:xfrm>
            <a:off x="3048000" y="3048000"/>
            <a:ext cx="3571875" cy="6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11C3747A-B8FE-4945-BA55-B3240A578AAA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4267200" y="3200400"/>
            <a:ext cx="2190750" cy="48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7785EB5-2F14-354A-A2A3-2ABDB4CDDE3A}"/>
              </a:ext>
            </a:extLst>
          </p:cNvPr>
          <p:cNvSpPr txBox="1"/>
          <p:nvPr/>
        </p:nvSpPr>
        <p:spPr>
          <a:xfrm>
            <a:off x="209550" y="1447800"/>
            <a:ext cx="47625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Enhancements</a:t>
            </a:r>
          </a:p>
          <a:p>
            <a:endParaRPr lang="en-US" sz="1050" b="1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rgbClr val="00B050"/>
                </a:solidFill>
              </a:rPr>
              <a:t>Remove functions </a:t>
            </a:r>
            <a:r>
              <a:rPr lang="en-US" sz="1050" dirty="0" smtClean="0">
                <a:solidFill>
                  <a:srgbClr val="00B050"/>
                </a:solidFill>
              </a:rPr>
              <a:t>from</a:t>
            </a:r>
            <a:r>
              <a:rPr lang="en-US" sz="1050" dirty="0" smtClean="0">
                <a:solidFill>
                  <a:srgbClr val="00B050"/>
                </a:solidFill>
              </a:rPr>
              <a:t> </a:t>
            </a:r>
            <a:r>
              <a:rPr lang="en-US" sz="1050" dirty="0" smtClean="0">
                <a:solidFill>
                  <a:srgbClr val="00B050"/>
                </a:solidFill>
              </a:rPr>
              <a:t>WHERE </a:t>
            </a:r>
            <a:r>
              <a:rPr lang="en-US" sz="1050" dirty="0">
                <a:solidFill>
                  <a:srgbClr val="00B050"/>
                </a:solidFill>
              </a:rPr>
              <a:t>clause below 4 views and </a:t>
            </a:r>
            <a:r>
              <a:rPr lang="en-US" sz="1050" dirty="0" err="1">
                <a:solidFill>
                  <a:srgbClr val="00B050"/>
                </a:solidFill>
              </a:rPr>
              <a:t>AFP_SP_Query_eFilmWorklist_BulletinList</a:t>
            </a:r>
            <a:endParaRPr lang="en-US" sz="1050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rgbClr val="00B050"/>
                </a:solidFill>
              </a:rPr>
              <a:t>Add non-clustered index on </a:t>
            </a:r>
            <a:r>
              <a:rPr lang="en-US" sz="1050" dirty="0" err="1" smtClean="0">
                <a:solidFill>
                  <a:srgbClr val="00B050"/>
                </a:solidFill>
              </a:rPr>
              <a:t>PatientId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 smtClean="0">
                <a:solidFill>
                  <a:srgbClr val="00B050"/>
                </a:solidFill>
              </a:rPr>
              <a:t>of </a:t>
            </a:r>
            <a:r>
              <a:rPr lang="en-US" sz="1050" dirty="0" err="1" smtClean="0">
                <a:solidFill>
                  <a:srgbClr val="00B050"/>
                </a:solidFill>
              </a:rPr>
              <a:t>AFP_ReportInfo</a:t>
            </a:r>
            <a:r>
              <a:rPr lang="en-US" sz="1050" dirty="0" smtClean="0">
                <a:solidFill>
                  <a:srgbClr val="00B050"/>
                </a:solidFill>
              </a:rPr>
              <a:t>, </a:t>
            </a:r>
            <a:r>
              <a:rPr lang="en-US" sz="1050" dirty="0" err="1" smtClean="0">
                <a:solidFill>
                  <a:srgbClr val="00B050"/>
                </a:solidFill>
              </a:rPr>
              <a:t>PatientId</a:t>
            </a:r>
            <a:r>
              <a:rPr lang="en-US" sz="1050" dirty="0" smtClean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rgbClr val="00B050"/>
                </a:solidFill>
              </a:rPr>
              <a:t>of </a:t>
            </a:r>
            <a:r>
              <a:rPr lang="en-US" sz="1050" dirty="0" err="1" smtClean="0">
                <a:solidFill>
                  <a:srgbClr val="00B050"/>
                </a:solidFill>
              </a:rPr>
              <a:t>AFP_FilmInfo</a:t>
            </a:r>
            <a:r>
              <a:rPr lang="en-US" sz="1050" dirty="0" smtClean="0">
                <a:solidFill>
                  <a:srgbClr val="00B050"/>
                </a:solidFill>
              </a:rPr>
              <a:t>, </a:t>
            </a:r>
            <a:r>
              <a:rPr lang="en-US" sz="1050" dirty="0" err="1" smtClean="0">
                <a:solidFill>
                  <a:srgbClr val="00B050"/>
                </a:solidFill>
              </a:rPr>
              <a:t>StatusTime</a:t>
            </a:r>
            <a:r>
              <a:rPr lang="en-US" sz="1050" dirty="0" smtClean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rgbClr val="00B050"/>
                </a:solidFill>
              </a:rPr>
              <a:t>of </a:t>
            </a:r>
            <a:r>
              <a:rPr lang="en-US" sz="1050" dirty="0" err="1" smtClean="0">
                <a:solidFill>
                  <a:srgbClr val="00B050"/>
                </a:solidFill>
              </a:rPr>
              <a:t>AFP_ReportInfo</a:t>
            </a:r>
            <a:r>
              <a:rPr lang="en-US" sz="1050" dirty="0" smtClean="0">
                <a:solidFill>
                  <a:srgbClr val="00B050"/>
                </a:solidFill>
              </a:rPr>
              <a:t>, </a:t>
            </a:r>
            <a:r>
              <a:rPr lang="en-US" sz="1050" dirty="0" err="1" smtClean="0">
                <a:solidFill>
                  <a:srgbClr val="00B050"/>
                </a:solidFill>
              </a:rPr>
              <a:t>StatusTime</a:t>
            </a:r>
            <a:r>
              <a:rPr lang="en-US" sz="1050" dirty="0" smtClean="0">
                <a:solidFill>
                  <a:srgbClr val="00B050"/>
                </a:solidFill>
              </a:rPr>
              <a:t> </a:t>
            </a:r>
            <a:r>
              <a:rPr lang="en-US" sz="1050" dirty="0" smtClean="0">
                <a:solidFill>
                  <a:srgbClr val="00B050"/>
                </a:solidFill>
              </a:rPr>
              <a:t>of </a:t>
            </a:r>
            <a:r>
              <a:rPr lang="en-US" sz="1050" dirty="0" err="1" smtClean="0">
                <a:solidFill>
                  <a:srgbClr val="00B050"/>
                </a:solidFill>
              </a:rPr>
              <a:t>AFP_FilmInfo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92" y="3886200"/>
            <a:ext cx="4038600" cy="210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4" y="5995247"/>
            <a:ext cx="3099851" cy="113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09" y="3305613"/>
            <a:ext cx="2205119" cy="331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3682711"/>
            <a:ext cx="2265218" cy="226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1828800" y="4572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7543800" y="51054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19875" y="1752600"/>
            <a:ext cx="2333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2767" y="2944743"/>
            <a:ext cx="2333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07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2021D-990A-8A4E-916A-92B526DC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Enhancements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5DCA0B-C210-554C-A396-5A77C234C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p.</a:t>
            </a:r>
            <a:fld id="{B69FCE1E-F5B4-4A08-8E2E-04B0A3B73D3E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94EF0408-5EBB-8B47-ABD0-47B38C42D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43050"/>
              </p:ext>
            </p:extLst>
          </p:nvPr>
        </p:nvGraphicFramePr>
        <p:xfrm>
          <a:off x="669925" y="1727200"/>
          <a:ext cx="608171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4" imgW="8813800" imgH="6883400" progId="Excel.Sheet.12">
                  <p:embed/>
                </p:oleObj>
              </mc:Choice>
              <mc:Fallback>
                <p:oleObj name="Worksheet" r:id="rId4" imgW="8813800" imgH="68834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="" xmlns:a16="http://schemas.microsoft.com/office/drawing/2014/main" id="{FA9E6CD4-740D-FB40-A865-56269939A9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1727200"/>
                        <a:ext cx="6081713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D6C470-EADE-7E49-89EB-BB0F5A20BB8D}"/>
              </a:ext>
            </a:extLst>
          </p:cNvPr>
          <p:cNvSpPr txBox="1"/>
          <p:nvPr/>
        </p:nvSpPr>
        <p:spPr>
          <a:xfrm>
            <a:off x="7239000" y="1752600"/>
            <a:ext cx="1905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50" b="1" dirty="0"/>
              <a:t>Option 1</a:t>
            </a:r>
          </a:p>
          <a:p>
            <a:r>
              <a:rPr lang="en-US" sz="1050" dirty="0"/>
              <a:t>Add triggers’ logic when application insert or update or delete exam/report/film</a:t>
            </a:r>
          </a:p>
          <a:p>
            <a:endParaRPr lang="en-US" sz="1050" dirty="0"/>
          </a:p>
          <a:p>
            <a:pPr marL="285750" indent="-285750">
              <a:buFontTx/>
              <a:buChar char="-"/>
            </a:pPr>
            <a:r>
              <a:rPr lang="en-US" sz="1050" b="1" dirty="0">
                <a:solidFill>
                  <a:srgbClr val="00B050"/>
                </a:solidFill>
              </a:rPr>
              <a:t>Option 2</a:t>
            </a:r>
          </a:p>
          <a:p>
            <a:r>
              <a:rPr lang="en-US" altLang="zh-CN" sz="1050" dirty="0">
                <a:solidFill>
                  <a:srgbClr val="00B050"/>
                </a:solidFill>
              </a:rPr>
              <a:t>S</a:t>
            </a:r>
            <a:r>
              <a:rPr lang="en-US" sz="1050" dirty="0">
                <a:solidFill>
                  <a:srgbClr val="00B050"/>
                </a:solidFill>
              </a:rPr>
              <a:t>implify</a:t>
            </a:r>
            <a:r>
              <a:rPr lang="zh-CN" altLang="en-US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trigger logic, only insert a event to queue table, then start a new backend thread to process events</a:t>
            </a:r>
          </a:p>
          <a:p>
            <a:endParaRPr lang="en-US" sz="1050" dirty="0">
              <a:solidFill>
                <a:srgbClr val="00B050"/>
              </a:solidFill>
            </a:endParaRPr>
          </a:p>
          <a:p>
            <a:r>
              <a:rPr lang="en-US" altLang="zh-CN" sz="1050" i="1" dirty="0" err="1">
                <a:solidFill>
                  <a:srgbClr val="00B050"/>
                </a:solidFill>
              </a:rPr>
              <a:t>AFP_DbTriggerEvents</a:t>
            </a:r>
            <a:endParaRPr lang="en-US" altLang="zh-CN" sz="1050" i="1" dirty="0">
              <a:solidFill>
                <a:srgbClr val="00B050"/>
              </a:solidFill>
            </a:endParaRPr>
          </a:p>
          <a:p>
            <a:r>
              <a:rPr lang="en-US" sz="1050" i="1" dirty="0">
                <a:solidFill>
                  <a:srgbClr val="00B050"/>
                </a:solidFill>
              </a:rPr>
              <a:t>Id, </a:t>
            </a:r>
            <a:r>
              <a:rPr lang="en-US" sz="1050" i="1" dirty="0" err="1">
                <a:solidFill>
                  <a:srgbClr val="00B050"/>
                </a:solidFill>
              </a:rPr>
              <a:t>TriggerSource</a:t>
            </a:r>
            <a:r>
              <a:rPr lang="en-US" sz="1050" i="1" dirty="0">
                <a:solidFill>
                  <a:srgbClr val="00B050"/>
                </a:solidFill>
              </a:rPr>
              <a:t>, </a:t>
            </a:r>
            <a:r>
              <a:rPr lang="en-US" sz="1050" i="1" dirty="0" err="1">
                <a:solidFill>
                  <a:srgbClr val="00B050"/>
                </a:solidFill>
              </a:rPr>
              <a:t>TriggerType</a:t>
            </a:r>
            <a:r>
              <a:rPr lang="en-US" sz="1050" i="1" dirty="0">
                <a:solidFill>
                  <a:srgbClr val="00B050"/>
                </a:solidFill>
              </a:rPr>
              <a:t>, Status, </a:t>
            </a:r>
            <a:r>
              <a:rPr lang="en-US" sz="1050" i="1" dirty="0" err="1">
                <a:solidFill>
                  <a:srgbClr val="00B050"/>
                </a:solidFill>
              </a:rPr>
              <a:t>CreateTime</a:t>
            </a:r>
            <a:r>
              <a:rPr lang="en-US" sz="1050" i="1" dirty="0">
                <a:solidFill>
                  <a:srgbClr val="00B050"/>
                </a:solidFill>
              </a:rPr>
              <a:t>, </a:t>
            </a:r>
            <a:r>
              <a:rPr lang="en-US" sz="1050" i="1" dirty="0" err="1">
                <a:solidFill>
                  <a:srgbClr val="00B050"/>
                </a:solidFill>
              </a:rPr>
              <a:t>UpdateTime</a:t>
            </a:r>
            <a:endParaRPr lang="en-US" sz="1050" i="1" dirty="0">
              <a:solidFill>
                <a:srgbClr val="00B050"/>
              </a:solidFill>
            </a:endParaRPr>
          </a:p>
          <a:p>
            <a:endParaRPr lang="en-US" sz="1050" b="1" dirty="0"/>
          </a:p>
          <a:p>
            <a:pPr marL="285750" indent="-285750">
              <a:buFontTx/>
              <a:buChar char="-"/>
            </a:pPr>
            <a:r>
              <a:rPr lang="en-US" sz="1050" b="1" dirty="0"/>
              <a:t>Option 3</a:t>
            </a:r>
          </a:p>
          <a:p>
            <a:r>
              <a:rPr lang="en-US" sz="1050" dirty="0"/>
              <a:t>Start a new thread to load exam/report/film into memory, calculate status/count/others, then update into database</a:t>
            </a:r>
          </a:p>
        </p:txBody>
      </p:sp>
    </p:spTree>
    <p:extLst>
      <p:ext uri="{BB962C8B-B14F-4D97-AF65-F5344CB8AC3E}">
        <p14:creationId xmlns:p14="http://schemas.microsoft.com/office/powerpoint/2010/main" val="30579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E4E6BB-6F8A-AB48-8DC5-4CA44CB5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Kiosk Web App </a:t>
            </a:r>
            <a:r>
              <a:rPr lang="en-US" altLang="zh-CN" dirty="0"/>
              <a:t>Pool Structure</a:t>
            </a:r>
            <a:r>
              <a:rPr 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43E6D44-4B95-9E41-8181-6A21A9139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p.</a:t>
            </a:r>
            <a:fld id="{B69FCE1E-F5B4-4A08-8E2E-04B0A3B73D3E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0654139-10D4-5E4D-A731-777720EF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2603500" cy="4140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47851C8-29CB-E54F-A868-3D5F6E0A085D}"/>
              </a:ext>
            </a:extLst>
          </p:cNvPr>
          <p:cNvCxnSpPr>
            <a:cxnSpLocks/>
          </p:cNvCxnSpPr>
          <p:nvPr/>
        </p:nvCxnSpPr>
        <p:spPr>
          <a:xfrm>
            <a:off x="2209800" y="2286000"/>
            <a:ext cx="250190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AA7651D-350D-6E4D-8099-C558BAD8C662}"/>
              </a:ext>
            </a:extLst>
          </p:cNvPr>
          <p:cNvCxnSpPr>
            <a:cxnSpLocks/>
          </p:cNvCxnSpPr>
          <p:nvPr/>
        </p:nvCxnSpPr>
        <p:spPr>
          <a:xfrm flipV="1">
            <a:off x="1981200" y="2301442"/>
            <a:ext cx="2730500" cy="2194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C717D4C-8F61-724A-9FBF-88A9FA4ECE8B}"/>
              </a:ext>
            </a:extLst>
          </p:cNvPr>
          <p:cNvCxnSpPr>
            <a:cxnSpLocks/>
          </p:cNvCxnSpPr>
          <p:nvPr/>
        </p:nvCxnSpPr>
        <p:spPr>
          <a:xfrm flipV="1">
            <a:off x="1981200" y="2301442"/>
            <a:ext cx="2730500" cy="2956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1C3747A-B8FE-4945-BA55-B3240A578AAA}"/>
              </a:ext>
            </a:extLst>
          </p:cNvPr>
          <p:cNvCxnSpPr>
            <a:cxnSpLocks/>
          </p:cNvCxnSpPr>
          <p:nvPr/>
        </p:nvCxnSpPr>
        <p:spPr>
          <a:xfrm flipV="1">
            <a:off x="1524000" y="3524910"/>
            <a:ext cx="3261105" cy="234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0977A57-E85E-2843-B8B4-5805483AEAA8}"/>
              </a:ext>
            </a:extLst>
          </p:cNvPr>
          <p:cNvCxnSpPr>
            <a:cxnSpLocks/>
          </p:cNvCxnSpPr>
          <p:nvPr/>
        </p:nvCxnSpPr>
        <p:spPr>
          <a:xfrm flipV="1">
            <a:off x="1682750" y="3554377"/>
            <a:ext cx="3092450" cy="155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1495FA6-3759-B04B-A039-82E5BC140D14}"/>
              </a:ext>
            </a:extLst>
          </p:cNvPr>
          <p:cNvSpPr/>
          <p:nvPr/>
        </p:nvSpPr>
        <p:spPr>
          <a:xfrm>
            <a:off x="226332" y="3175001"/>
            <a:ext cx="1835150" cy="363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7785EB5-2F14-354A-A2A3-2ABDB4CDDE3A}"/>
              </a:ext>
            </a:extLst>
          </p:cNvPr>
          <p:cNvSpPr txBox="1"/>
          <p:nvPr/>
        </p:nvSpPr>
        <p:spPr>
          <a:xfrm>
            <a:off x="4343400" y="4460857"/>
            <a:ext cx="419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Web app in red rectangle will be removed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9 web pools will be decreased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Consider to change app pool of kiosk integration to 32 bit and limit memory usage?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Remove backend service, </a:t>
            </a:r>
            <a:r>
              <a:rPr lang="en-US" sz="1400" dirty="0" err="1"/>
              <a:t>Imagesuite</a:t>
            </a:r>
            <a:r>
              <a:rPr lang="en-US" sz="1400" dirty="0"/>
              <a:t> Alarm Service and Monitor Service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12E869F-5600-D94A-ADB7-4839360BE1FE}"/>
              </a:ext>
            </a:extLst>
          </p:cNvPr>
          <p:cNvSpPr/>
          <p:nvPr/>
        </p:nvSpPr>
        <p:spPr>
          <a:xfrm>
            <a:off x="222250" y="2754775"/>
            <a:ext cx="1835150" cy="236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2680EB9-EF1F-DE46-AB72-B6B412E160FE}"/>
              </a:ext>
            </a:extLst>
          </p:cNvPr>
          <p:cNvSpPr/>
          <p:nvPr/>
        </p:nvSpPr>
        <p:spPr>
          <a:xfrm>
            <a:off x="228600" y="5558733"/>
            <a:ext cx="1835150" cy="236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1FBF4A-B55B-6F4B-A8BB-249B1FDE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2125771"/>
            <a:ext cx="2463800" cy="1828800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4E668C55-CF9C-6848-BD6C-985198AA089B}"/>
              </a:ext>
            </a:extLst>
          </p:cNvPr>
          <p:cNvSpPr/>
          <p:nvPr/>
        </p:nvSpPr>
        <p:spPr>
          <a:xfrm>
            <a:off x="7241894" y="3339040"/>
            <a:ext cx="1825906" cy="583692"/>
          </a:xfrm>
          <a:prstGeom prst="wedgeRectCallout">
            <a:avLst>
              <a:gd name="adj1" fmla="val -100562"/>
              <a:gd name="adj2" fmla="val -4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Data Web API framework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Swagger integrated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Entity Framework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Cache supported</a:t>
            </a:r>
          </a:p>
        </p:txBody>
      </p:sp>
    </p:spTree>
    <p:extLst>
      <p:ext uri="{BB962C8B-B14F-4D97-AF65-F5344CB8AC3E}">
        <p14:creationId xmlns:p14="http://schemas.microsoft.com/office/powerpoint/2010/main" val="1810177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66445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20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4"/>
  <p:tag name="ARTICULATE_SLIDE_GUID" val="fffd9476-1efb-44c8-9dd1-2a2ffd595b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HIDE_SLIDE" val="1"/>
  <p:tag name="ARTICULATE_PLAYLIST_ID" val="-1"/>
  <p:tag name="ARTICULATE_LOCK_SLIDE" val="0"/>
  <p:tag name="ARTICULATE_SLIDE_NAV" val="32"/>
  <p:tag name="ARTICULATE_SLIDE_GUID" val="05f956c7-9a8c-4a21-8169-8a07e4814fc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heme/theme1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ffice Theme">
  <a:themeElements>
    <a:clrScheme name="8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8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Office Theme">
  <a:themeElements>
    <a:clrScheme name="10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0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21692</TotalTime>
  <Words>501</Words>
  <Application>Microsoft Office PowerPoint</Application>
  <PresentationFormat>On-screen Show (4:3)</PresentationFormat>
  <Paragraphs>126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6_Office Theme</vt:lpstr>
      <vt:lpstr>8_Office Theme</vt:lpstr>
      <vt:lpstr>10_Office Theme</vt:lpstr>
      <vt:lpstr>11_Office Theme</vt:lpstr>
      <vt:lpstr>Carestream-Master-Presentation-Template-20121115</vt:lpstr>
      <vt:lpstr>1_Carestream-Master-Presentation-Template-20121115</vt:lpstr>
      <vt:lpstr>Worksheet</vt:lpstr>
      <vt:lpstr>MR3 Performance Enhancement</vt:lpstr>
      <vt:lpstr>Agenda</vt:lpstr>
      <vt:lpstr>Useless Database Objects (Remove)</vt:lpstr>
      <vt:lpstr>Views need be refined</vt:lpstr>
      <vt:lpstr>Trigger Enhancements</vt:lpstr>
      <vt:lpstr>Kiosk Web App Pool Structure </vt:lpstr>
      <vt:lpstr>PowerPoint Presentation</vt:lpstr>
      <vt:lpstr>PowerPoint Presentation</vt:lpstr>
    </vt:vector>
  </TitlesOfParts>
  <Manager>Carestream Health Inc.</Manager>
  <Company>Carestream Health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Medical, NDT, Molecular (Dental has its own version). This POT file (powerpoint template) is used to create your own PPT (powerpoint presentations).</dc:title>
  <dc:subject>January 2011</dc:subject>
  <dc:creator>Carestream Health Inc.</dc:creator>
  <cp:keywords>Carestream, Carestream Health, Company Overview.</cp:keywords>
  <cp:lastModifiedBy>Chris Li</cp:lastModifiedBy>
  <cp:revision>484</cp:revision>
  <dcterms:created xsi:type="dcterms:W3CDTF">2011-01-21T21:27:02Z</dcterms:created>
  <dcterms:modified xsi:type="dcterms:W3CDTF">2019-07-31T09:30:46Z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SortOrder">
    <vt:lpwstr>2.00000000000000</vt:lpwstr>
  </property>
  <property fmtid="{D5CDD505-2E9C-101B-9397-08002B2CF9AE}" pid="7" name="ContentType">
    <vt:lpwstr>Document</vt:lpwstr>
  </property>
  <property fmtid="{D5CDD505-2E9C-101B-9397-08002B2CF9AE}" pid="8" name="Contact">
    <vt:lpwstr>JoAnn Linder</vt:lpwstr>
  </property>
</Properties>
</file>