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tags/tag18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5"/>
    <p:sldMasterId id="2147485234" r:id="rId6"/>
    <p:sldMasterId id="2147483672" r:id="rId7"/>
    <p:sldMasterId id="2147484301" r:id="rId8"/>
    <p:sldMasterId id="2147484312" r:id="rId9"/>
    <p:sldMasterId id="2147483679" r:id="rId10"/>
  </p:sldMasterIdLst>
  <p:notesMasterIdLst>
    <p:notesMasterId r:id="rId18"/>
  </p:notesMasterIdLst>
  <p:handoutMasterIdLst>
    <p:handoutMasterId r:id="rId19"/>
  </p:handoutMasterIdLst>
  <p:sldIdLst>
    <p:sldId id="1289" r:id="rId11"/>
    <p:sldId id="1291" r:id="rId12"/>
    <p:sldId id="1311" r:id="rId13"/>
    <p:sldId id="1312" r:id="rId14"/>
    <p:sldId id="1313" r:id="rId15"/>
    <p:sldId id="1314" r:id="rId16"/>
    <p:sldId id="1310" r:id="rId17"/>
  </p:sldIdLst>
  <p:sldSz cx="9144000" cy="6858000" type="screen4x3"/>
  <p:notesSz cx="7010400" cy="92964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33CC33"/>
    <a:srgbClr val="EB8519"/>
    <a:srgbClr val="FABF8F"/>
    <a:srgbClr val="777777"/>
    <a:srgbClr val="00FF00"/>
    <a:srgbClr val="5F5F5F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4472" autoAdjust="0"/>
    <p:restoredTop sz="83092" autoAdjust="0"/>
  </p:normalViewPr>
  <p:slideViewPr>
    <p:cSldViewPr>
      <p:cViewPr varScale="1">
        <p:scale>
          <a:sx n="116" d="100"/>
          <a:sy n="116" d="100"/>
        </p:scale>
        <p:origin x="217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3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5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6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4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86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27F7BB-84E6-4B1B-ACB9-EA54959097C2}" type="datetimeFigureOut">
              <a:rPr lang="en-US"/>
              <a:pPr>
                <a:defRPr/>
              </a:pPr>
              <a:t>12/5/2019</a:t>
            </a:fld>
            <a:endParaRPr lang="en-US" dirty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86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6AB1CA3-D6AB-4CFF-9510-8AF7E4F317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00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1386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C68D24D-CD96-41C7-8C12-1C2AD747E0D3}" type="datetimeFigureOut">
              <a:rPr lang="en-US"/>
              <a:pPr>
                <a:defRPr/>
              </a:pPr>
              <a:t>12/5/2019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34" tIns="45967" rIns="91934" bIns="4596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81" y="4415790"/>
            <a:ext cx="5607038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1386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2605421-4851-4B4A-ACD8-B85799EDC5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29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indent="-228600" algn="l" rtl="0" eaLnBrk="0" fontAlgn="ctr" hangingPunct="0">
      <a:spcBef>
        <a:spcPct val="50000"/>
      </a:spcBef>
      <a:spcAft>
        <a:spcPct val="0"/>
      </a:spcAft>
      <a:buSzPct val="15000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55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60DFCB6-A74A-4E8B-8B63-5D799ECD7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p.</a:t>
            </a:r>
            <a:fld id="{C243B193-1BE3-410E-8E77-854AC2E2C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Unrestricted Internal Use</a:t>
            </a:r>
          </a:p>
          <a:p>
            <a:pPr>
              <a:defRPr/>
            </a:pPr>
            <a:r>
              <a:rPr lang="en-US" smtClean="0"/>
              <a:t>Carestream Health, ©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66965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8686800" cy="5181601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39EA64F-F91B-4FF3-A46F-4146B3D06C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A0ACCBD-A556-4AB4-A4B9-7ADCCB71CC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82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7EF4C92-2AAD-45BA-9072-6B68271A1A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599"/>
            <a:ext cx="4040188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52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611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DA29074-DE9E-495B-952C-32B745368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 sz="1800">
                <a:solidFill>
                  <a:srgbClr val="4D4D4D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AB8FE532-AB58-4983-A02B-9F5DADF6D8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C452B70B-708D-4212-A3AE-8DD5B4A63F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990358A6-33AF-4D85-8746-1C096F9120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07D7A10-3F27-46BB-AD36-E293B35821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F5C7350-FCAB-472F-BB2A-C72E27D2B5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3AFDA62-BACC-40BA-AB02-52ACA190D3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0D87B402-128E-4974-A5DD-0EBF05DEA7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8686800" cy="5181601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7F91C68-F297-4C22-9FA5-240F5F1C33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3332F3EB-3B45-4CD8-8BA0-E521129B04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2703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0B19B15-671B-49BC-B96B-BAC81F11B6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8937E04-F127-47CB-8F57-C70A69B2EE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6629400" cy="5181599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730B132-14DA-4C54-B691-17276015A2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 marL="347663" indent="-233363"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AD2215C-BF67-452E-83ED-0242EDB539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2703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0333E7EE-7DCC-41B4-AABF-BCF1A0F971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6629400" cy="5029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F5981FE-390B-4B37-88E8-CD402A338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D9A7586-5868-4815-AF83-4CBBFB4400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9E6C2AEE-1FFA-4AA6-9FE7-FF6CEFE3E8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4B27317-B9DD-4E46-BBFA-86C5C05D86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82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CA7F4DF-D731-4082-9605-8DC8D990B1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4040188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52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611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6BE9F10F-CC86-4170-AB5E-950C624A12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 sz="1800">
                <a:solidFill>
                  <a:srgbClr val="4D4D4D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F0FEFAB-182A-4D7C-BE47-576C802012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84A603E-451C-4E59-BB08-B0CACB6BD0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575DC43-04A2-496D-A955-0DAAA51EC0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D62BA4A-86EB-4AA9-B429-0F90272C8D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DFF18C6-270F-4074-91E5-1CB59BD8ED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CB783BF-AC8B-487C-B4EC-8E259D6D41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CFFA6228-65C8-4FBC-B1B8-39E89E27CF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6629400" cy="5181599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A77DA5F-5F61-4DD5-9AC1-28DEC48B79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 marL="347663" indent="-233363"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5F4E0479-990B-4801-96F0-764106299A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6629400" cy="5029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A427AC8D-684A-454D-AA7F-589DA9A13C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D44183D-5CBA-4A7D-AFC2-E8339883B5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5" Type="http://schemas.openxmlformats.org/officeDocument/2006/relationships/image" Target="../media/image2.png"/><Relationship Id="rId4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  <a:p>
            <a:pPr lvl="2"/>
            <a:endParaRPr lang="en-US" smtClean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C243B193-1BE3-410E-8E77-854AC2E2C5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2" r:id="rId1"/>
    <p:sldLayoutId id="2147485190" r:id="rId2"/>
    <p:sldLayoutId id="2147485191" r:id="rId3"/>
    <p:sldLayoutId id="2147485192" r:id="rId4"/>
    <p:sldLayoutId id="2147485193" r:id="rId5"/>
    <p:sldLayoutId id="2147485213" r:id="rId6"/>
    <p:sldLayoutId id="2147485214" r:id="rId7"/>
    <p:sldLayoutId id="2147485215" r:id="rId8"/>
    <p:sldLayoutId id="2147485216" r:id="rId9"/>
    <p:sldLayoutId id="2147485194" r:id="rId10"/>
    <p:sldLayoutId id="2147485246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j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j-lt"/>
          <a:cs typeface="+mn-cs"/>
        </a:defRPr>
      </a:lvl2pPr>
      <a:lvl3pPr marL="573088" indent="-225425" algn="l" rtl="0" eaLnBrk="0" fontAlgn="ctr" hangingPunct="0">
        <a:spcBef>
          <a:spcPct val="0"/>
        </a:spcBef>
        <a:spcAft>
          <a:spcPts val="600"/>
        </a:spcAft>
        <a:buFont typeface="Arial" charset="0"/>
        <a:buChar char="–"/>
        <a:defRPr>
          <a:solidFill>
            <a:schemeClr val="tx1"/>
          </a:solidFill>
          <a:latin typeface="+mj-lt"/>
          <a:cs typeface="+mn-cs"/>
        </a:defRPr>
      </a:lvl3pPr>
      <a:lvl4pPr marL="8048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600">
          <a:solidFill>
            <a:schemeClr val="tx1"/>
          </a:solidFill>
          <a:latin typeface="+mj-lt"/>
          <a:cs typeface="Microsoft Sans Serif" pitchFamily="34" charset="0"/>
        </a:defRPr>
      </a:lvl4pPr>
      <a:lvl5pPr marL="10334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»"/>
        <a:defRPr sz="1600">
          <a:solidFill>
            <a:schemeClr val="tx1"/>
          </a:solidFill>
          <a:latin typeface="+mj-lt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5" r:id="rId1"/>
    <p:sldLayoutId id="2147485236" r:id="rId2"/>
    <p:sldLayoutId id="2147485237" r:id="rId3"/>
    <p:sldLayoutId id="2147485238" r:id="rId4"/>
    <p:sldLayoutId id="2147485239" r:id="rId5"/>
    <p:sldLayoutId id="2147485240" r:id="rId6"/>
    <p:sldLayoutId id="2147485241" r:id="rId7"/>
    <p:sldLayoutId id="2147485242" r:id="rId8"/>
    <p:sldLayoutId id="2147485243" r:id="rId9"/>
    <p:sldLayoutId id="2147485244" r:id="rId10"/>
    <p:sldLayoutId id="214748524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0AD84EFF-661E-4DF9-B97E-F56643C507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9" r:id="rId1"/>
    <p:sldLayoutId id="2147485195" r:id="rId2"/>
    <p:sldLayoutId id="2147485196" r:id="rId3"/>
    <p:sldLayoutId id="2147485197" r:id="rId4"/>
    <p:sldLayoutId id="2147485220" r:id="rId5"/>
    <p:sldLayoutId id="2147485221" r:id="rId6"/>
    <p:sldLayoutId id="2147485222" r:id="rId7"/>
    <p:sldLayoutId id="2147485223" r:id="rId8"/>
    <p:sldLayoutId id="2147485198" r:id="rId9"/>
    <p:sldLayoutId id="2147485199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685800" indent="-228600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8048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4pPr>
      <a:lvl5pPr marL="1033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  <a:p>
            <a:pPr lvl="2"/>
            <a:endParaRPr lang="en-US" smtClean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E1B11159-D892-4C96-9249-A5C640B254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9" name="AutoShape 8" descr="Newsprint"/>
          <p:cNvSpPr>
            <a:spLocks noChangeArrowheads="1"/>
          </p:cNvSpPr>
          <p:nvPr/>
        </p:nvSpPr>
        <p:spPr bwMode="auto">
          <a:xfrm rot="21346794">
            <a:off x="6999288" y="6153150"/>
            <a:ext cx="1839912" cy="473075"/>
          </a:xfrm>
          <a:prstGeom prst="roundRect">
            <a:avLst>
              <a:gd name="adj" fmla="val 16667"/>
            </a:avLst>
          </a:prstGeom>
          <a:blipFill dpi="0" rotWithShape="1">
            <a:blip r:embed="rId12" cstate="print">
              <a:alphaModFix amt="20000"/>
            </a:blip>
            <a:srcRect/>
            <a:tile tx="0" ty="0" sx="100000" sy="100000" flip="none" algn="tl"/>
          </a:blipFill>
          <a:ln w="508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500" b="1" dirty="0">
                <a:solidFill>
                  <a:srgbClr val="800000"/>
                </a:solidFill>
                <a:latin typeface="OCR A Std" pitchFamily="49" charset="0"/>
                <a:cs typeface="Andalus" pitchFamily="18" charset="-78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4" r:id="rId1"/>
    <p:sldLayoutId id="2147485200" r:id="rId2"/>
    <p:sldLayoutId id="2147485201" r:id="rId3"/>
    <p:sldLayoutId id="2147485202" r:id="rId4"/>
    <p:sldLayoutId id="2147485203" r:id="rId5"/>
    <p:sldLayoutId id="2147485225" r:id="rId6"/>
    <p:sldLayoutId id="2147485226" r:id="rId7"/>
    <p:sldLayoutId id="2147485227" r:id="rId8"/>
    <p:sldLayoutId id="2147485228" r:id="rId9"/>
    <p:sldLayoutId id="2147485204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j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j-lt"/>
          <a:cs typeface="+mn-cs"/>
        </a:defRPr>
      </a:lvl2pPr>
      <a:lvl3pPr marL="573088" indent="-225425" algn="l" rtl="0" eaLnBrk="0" fontAlgn="ctr" hangingPunct="0">
        <a:spcBef>
          <a:spcPct val="0"/>
        </a:spcBef>
        <a:spcAft>
          <a:spcPts val="600"/>
        </a:spcAft>
        <a:buFont typeface="Arial" charset="0"/>
        <a:buChar char="–"/>
        <a:defRPr>
          <a:solidFill>
            <a:schemeClr val="tx1"/>
          </a:solidFill>
          <a:latin typeface="+mj-lt"/>
          <a:cs typeface="+mn-cs"/>
        </a:defRPr>
      </a:lvl3pPr>
      <a:lvl4pPr marL="8048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600">
          <a:solidFill>
            <a:schemeClr val="tx1"/>
          </a:solidFill>
          <a:latin typeface="+mj-lt"/>
          <a:cs typeface="Microsoft Sans Serif" pitchFamily="34" charset="0"/>
        </a:defRPr>
      </a:lvl4pPr>
      <a:lvl5pPr marL="10334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»"/>
        <a:defRPr sz="1600">
          <a:solidFill>
            <a:schemeClr val="tx1"/>
          </a:solidFill>
          <a:latin typeface="+mj-lt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</p:txBody>
      </p:sp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A0D76469-F2E3-4299-9F99-D2DA9392F1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9" name="AutoShape 8" descr="Newsprint"/>
          <p:cNvSpPr>
            <a:spLocks noChangeArrowheads="1"/>
          </p:cNvSpPr>
          <p:nvPr/>
        </p:nvSpPr>
        <p:spPr bwMode="auto">
          <a:xfrm rot="21346794">
            <a:off x="6999288" y="6153150"/>
            <a:ext cx="1839912" cy="473075"/>
          </a:xfrm>
          <a:prstGeom prst="roundRect">
            <a:avLst>
              <a:gd name="adj" fmla="val 16667"/>
            </a:avLst>
          </a:prstGeom>
          <a:blipFill dpi="0" rotWithShape="1">
            <a:blip r:embed="rId12" cstate="print">
              <a:alphaModFix amt="20000"/>
            </a:blip>
            <a:srcRect/>
            <a:tile tx="0" ty="0" sx="100000" sy="100000" flip="none" algn="tl"/>
          </a:blipFill>
          <a:ln w="508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500" b="1" dirty="0">
                <a:solidFill>
                  <a:srgbClr val="800000"/>
                </a:solidFill>
                <a:latin typeface="OCR A Std" pitchFamily="49" charset="0"/>
                <a:cs typeface="Andalus" pitchFamily="18" charset="-78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9" r:id="rId1"/>
    <p:sldLayoutId id="2147485205" r:id="rId2"/>
    <p:sldLayoutId id="2147485206" r:id="rId3"/>
    <p:sldLayoutId id="2147485207" r:id="rId4"/>
    <p:sldLayoutId id="2147485230" r:id="rId5"/>
    <p:sldLayoutId id="2147485231" r:id="rId6"/>
    <p:sldLayoutId id="2147485232" r:id="rId7"/>
    <p:sldLayoutId id="2147485233" r:id="rId8"/>
    <p:sldLayoutId id="2147485208" r:id="rId9"/>
    <p:sldLayoutId id="2147485209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685800" indent="-228600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8048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4pPr>
      <a:lvl5pPr marL="1033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921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Use as closing slide to your presentation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Highlight slide, select Design from tool bar and apply slide design to selected slide then go to  Slide Layout and select Blanks.</a:t>
            </a:r>
          </a:p>
          <a:p>
            <a:pPr lvl="0"/>
            <a:r>
              <a:rPr lang="en-US" smtClean="0"/>
              <a:t>Title and text placeholders should be removed and only the Carestream Logo will appear on a blank white slide background.</a:t>
            </a:r>
          </a:p>
        </p:txBody>
      </p:sp>
      <p:pic>
        <p:nvPicPr>
          <p:cNvPr id="514057" name="Picture 7" descr="carestream_logo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marL="342900" indent="-341313" algn="l" rtl="0" eaLnBrk="0" fontAlgn="base" hangingPunct="0">
        <a:spcBef>
          <a:spcPct val="100000"/>
        </a:spcBef>
        <a:spcAft>
          <a:spcPct val="50000"/>
        </a:spcAft>
        <a:buFont typeface="Arial" charset="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8275" algn="l" rtl="0" eaLnBrk="0" fontAlgn="ctr" hangingPunct="0">
        <a:spcBef>
          <a:spcPct val="0"/>
        </a:spcBef>
        <a:spcAft>
          <a:spcPct val="50000"/>
        </a:spcAft>
        <a:buClr>
          <a:srgbClr val="EB8519"/>
        </a:buClr>
        <a:buSzPct val="150000"/>
        <a:buChar char="•"/>
        <a:defRPr sz="1600">
          <a:solidFill>
            <a:schemeClr val="tx1"/>
          </a:solidFill>
          <a:latin typeface="Microsoft Sans Serif" pitchFamily="34" charset="0"/>
          <a:cs typeface="+mn-cs"/>
        </a:defRPr>
      </a:lvl2pPr>
      <a:lvl3pPr marL="574675" indent="-117475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 sz="1400">
          <a:solidFill>
            <a:schemeClr val="tx1"/>
          </a:solidFill>
          <a:latin typeface="Microsoft Sans Serif" pitchFamily="34" charset="0"/>
          <a:cs typeface="+mn-cs"/>
        </a:defRPr>
      </a:lvl3pPr>
      <a:lvl4pPr marL="1035050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+mn-cs"/>
        </a:defRPr>
      </a:lvl4pPr>
      <a:lvl5pPr marL="137477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5pPr>
      <a:lvl6pPr marL="1831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6pPr>
      <a:lvl7pPr marL="2289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7pPr>
      <a:lvl8pPr marL="27463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8pPr>
      <a:lvl9pPr marL="320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/>
              <a:t>Kiosk PUMA </a:t>
            </a:r>
            <a:br>
              <a:rPr lang="en-US" altLang="zh-CN" sz="3600" dirty="0" smtClean="0"/>
            </a:br>
            <a:r>
              <a:rPr lang="en-US" altLang="zh-CN" sz="3600" dirty="0" smtClean="0"/>
              <a:t>Python Training</a:t>
            </a:r>
            <a:br>
              <a:rPr lang="en-US" altLang="zh-CN" sz="3600" dirty="0" smtClean="0"/>
            </a:br>
            <a:r>
              <a:rPr lang="en-US" altLang="zh-CN" sz="3600" dirty="0" smtClean="0"/>
              <a:t>	robot runner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28675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37325"/>
            <a:ext cx="2895600" cy="320675"/>
          </a:xfrm>
          <a:noFill/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Unrestricted Internal Use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©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Carestream Health, 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1200" y="5791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Ralf </a:t>
            </a:r>
            <a:r>
              <a:rPr lang="en-US" altLang="zh-CN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Wang</a:t>
            </a:r>
            <a:endParaRPr lang="en-US" sz="1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Introduce 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zh-CN" altLang="en-US" sz="1400" kern="0" dirty="0" smtClean="0"/>
              <a:t>我们之前安装了</a:t>
            </a:r>
            <a:r>
              <a:rPr lang="en-US" altLang="zh-CN" sz="1400" kern="0" dirty="0" smtClean="0"/>
              <a:t>Robot framework </a:t>
            </a:r>
            <a:r>
              <a:rPr lang="zh-CN" altLang="en-US" sz="1400" kern="0" dirty="0" smtClean="0"/>
              <a:t>的</a:t>
            </a:r>
            <a:r>
              <a:rPr lang="en-US" altLang="zh-CN" sz="1400" kern="0" dirty="0" smtClean="0"/>
              <a:t>IDE – Ride</a:t>
            </a:r>
            <a:r>
              <a:rPr lang="zh-CN" altLang="en-US" sz="1400" kern="0" dirty="0" smtClean="0"/>
              <a:t>， 也讲到了怎么在</a:t>
            </a:r>
            <a:r>
              <a:rPr lang="en-US" altLang="zh-CN" sz="1400" kern="0" dirty="0" smtClean="0"/>
              <a:t>ride</a:t>
            </a:r>
            <a:r>
              <a:rPr lang="zh-CN" altLang="en-US" sz="1400" kern="0" dirty="0" smtClean="0"/>
              <a:t>里面建立测试用例和执行测试用例。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zh-CN" altLang="en-US" sz="1400" kern="0" dirty="0"/>
              <a:t>但是我</a:t>
            </a:r>
            <a:r>
              <a:rPr lang="zh-CN" altLang="en-US" sz="1400" kern="0" dirty="0" smtClean="0"/>
              <a:t>们需要和</a:t>
            </a:r>
            <a:r>
              <a:rPr lang="en-US" altLang="zh-CN" sz="1400" kern="0" dirty="0" smtClean="0"/>
              <a:t>Jenkins </a:t>
            </a:r>
            <a:r>
              <a:rPr lang="zh-CN" altLang="en-US" sz="1400" kern="0" dirty="0" smtClean="0"/>
              <a:t>等</a:t>
            </a:r>
            <a:r>
              <a:rPr lang="en-US" altLang="zh-CN" sz="1400" kern="0" dirty="0" smtClean="0"/>
              <a:t>CI/CD</a:t>
            </a:r>
            <a:r>
              <a:rPr lang="zh-CN" altLang="en-US" sz="1400" kern="0" dirty="0" smtClean="0"/>
              <a:t>工具进行集成，显然显示的使用</a:t>
            </a:r>
            <a:r>
              <a:rPr lang="en-US" altLang="zh-CN" sz="1400" kern="0" dirty="0" smtClean="0"/>
              <a:t>ride</a:t>
            </a:r>
            <a:r>
              <a:rPr lang="zh-CN" altLang="en-US" sz="1400" kern="0" dirty="0" smtClean="0"/>
              <a:t>执行测试用例是不合适的。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zh-CN" altLang="en-US" sz="1400" kern="0" dirty="0"/>
              <a:t>我</a:t>
            </a:r>
            <a:r>
              <a:rPr lang="zh-CN" altLang="en-US" sz="1400" kern="0" dirty="0" smtClean="0"/>
              <a:t>们希望能够无人工干预的进行自动化测试流程。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400" kern="0" dirty="0" smtClean="0"/>
              <a:t>Robot</a:t>
            </a:r>
            <a:r>
              <a:rPr lang="zh-CN" altLang="en-US" sz="1400" kern="0" dirty="0" smtClean="0"/>
              <a:t>提供了执行命令，可以让我们在不使用界面来执行测试用例和测试套件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zh-CN" altLang="en-US" sz="1400" kern="0" dirty="0"/>
              <a:t>其命</a:t>
            </a:r>
            <a:r>
              <a:rPr lang="zh-CN" altLang="en-US" sz="1400" kern="0" dirty="0" smtClean="0"/>
              <a:t>令为： </a:t>
            </a:r>
            <a:r>
              <a:rPr lang="en-US" altLang="zh-CN" sz="1400" kern="0" dirty="0" smtClean="0"/>
              <a:t>robot</a:t>
            </a:r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zh-CN" altLang="en-US" sz="1400" kern="0" dirty="0"/>
              <a:t>我们打</a:t>
            </a:r>
            <a:r>
              <a:rPr lang="zh-CN" altLang="en-US" sz="1400" kern="0" dirty="0" smtClean="0"/>
              <a:t>开</a:t>
            </a:r>
            <a:r>
              <a:rPr lang="en-US" altLang="zh-CN" sz="1400" kern="0" dirty="0" smtClean="0"/>
              <a:t>CMD</a:t>
            </a:r>
            <a:r>
              <a:rPr lang="zh-CN" altLang="en-US" sz="1400" kern="0" dirty="0" smtClean="0"/>
              <a:t>命令窗口， 输入</a:t>
            </a:r>
            <a:r>
              <a:rPr lang="en-US" altLang="zh-CN" sz="1400" kern="0" dirty="0" smtClean="0"/>
              <a:t>robot</a:t>
            </a:r>
            <a:r>
              <a:rPr lang="zh-CN" altLang="en-US" sz="1400" kern="0" dirty="0" smtClean="0"/>
              <a:t>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</a:t>
            </a: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			</a:t>
            </a: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 smtClean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zh-CN" altLang="en-US" sz="1400" kern="0" dirty="0" smtClean="0"/>
              <a:t>我</a:t>
            </a:r>
            <a:r>
              <a:rPr lang="zh-CN" altLang="en-US" sz="1400" kern="0" dirty="0"/>
              <a:t>们看到命令是有的，只是我们还不知道怎么运行，我们可以将它的帮助输出出来</a:t>
            </a:r>
            <a:endParaRPr lang="en-US" sz="14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35" y="3733800"/>
            <a:ext cx="3749365" cy="15546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help 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600" kern="0" dirty="0" smtClean="0">
                <a:latin typeface="+mn-lt"/>
                <a:cs typeface="+mn-cs"/>
              </a:rPr>
              <a:t>	</a:t>
            </a:r>
            <a:r>
              <a:rPr lang="zh-CN" altLang="en-US" sz="1600" kern="0" dirty="0" smtClean="0">
                <a:latin typeface="+mn-lt"/>
                <a:cs typeface="+mn-cs"/>
              </a:rPr>
              <a:t>我们在</a:t>
            </a:r>
            <a:r>
              <a:rPr lang="en-US" altLang="zh-CN" sz="1600" kern="0" dirty="0" smtClean="0">
                <a:latin typeface="+mn-lt"/>
                <a:cs typeface="+mn-cs"/>
              </a:rPr>
              <a:t>CMD</a:t>
            </a:r>
            <a:r>
              <a:rPr lang="zh-CN" altLang="en-US" sz="1600" kern="0" dirty="0" smtClean="0">
                <a:latin typeface="+mn-lt"/>
                <a:cs typeface="+mn-cs"/>
              </a:rPr>
              <a:t>窗口中输入以下命令：</a:t>
            </a:r>
            <a:endParaRPr lang="en-US" altLang="zh-CN" sz="1600" kern="0" dirty="0" smtClean="0">
              <a:latin typeface="+mn-lt"/>
              <a:cs typeface="+mn-cs"/>
            </a:endParaRP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600" kern="0" dirty="0">
                <a:latin typeface="+mn-lt"/>
                <a:cs typeface="+mn-cs"/>
              </a:rPr>
              <a:t>	</a:t>
            </a:r>
            <a:r>
              <a:rPr lang="en-US" altLang="zh-CN" sz="1600" kern="0" dirty="0" smtClean="0">
                <a:latin typeface="+mn-lt"/>
                <a:cs typeface="+mn-cs"/>
              </a:rPr>
              <a:t>robot –help &gt; d:\robothelp.txt</a:t>
            </a: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600" kern="0" dirty="0">
                <a:latin typeface="+mn-lt"/>
                <a:cs typeface="+mn-cs"/>
              </a:rPr>
              <a:t>	</a:t>
            </a:r>
            <a:r>
              <a:rPr lang="zh-CN" altLang="en-US" sz="1600" kern="0" dirty="0">
                <a:latin typeface="+mn-lt"/>
                <a:cs typeface="+mn-cs"/>
              </a:rPr>
              <a:t>表</a:t>
            </a:r>
            <a:r>
              <a:rPr lang="zh-CN" altLang="en-US" sz="1600" kern="0" dirty="0" smtClean="0">
                <a:latin typeface="+mn-lt"/>
                <a:cs typeface="+mn-cs"/>
              </a:rPr>
              <a:t>示将</a:t>
            </a:r>
            <a:r>
              <a:rPr lang="en-US" altLang="zh-CN" sz="1600" kern="0" dirty="0" smtClean="0">
                <a:latin typeface="+mn-lt"/>
                <a:cs typeface="+mn-cs"/>
              </a:rPr>
              <a:t>robot</a:t>
            </a:r>
            <a:r>
              <a:rPr lang="zh-CN" altLang="en-US" sz="1600" kern="0" dirty="0" smtClean="0">
                <a:latin typeface="+mn-lt"/>
                <a:cs typeface="+mn-cs"/>
              </a:rPr>
              <a:t>的</a:t>
            </a:r>
            <a:r>
              <a:rPr lang="en-US" altLang="zh-CN" sz="1600" kern="0" dirty="0" smtClean="0">
                <a:latin typeface="+mn-lt"/>
                <a:cs typeface="+mn-cs"/>
              </a:rPr>
              <a:t>help</a:t>
            </a:r>
            <a:r>
              <a:rPr lang="zh-CN" altLang="en-US" sz="1600" kern="0" dirty="0" smtClean="0">
                <a:latin typeface="+mn-lt"/>
                <a:cs typeface="+mn-cs"/>
              </a:rPr>
              <a:t>文件输出到</a:t>
            </a:r>
            <a:r>
              <a:rPr lang="en-US" altLang="zh-CN" sz="1600" kern="0" dirty="0" smtClean="0">
                <a:latin typeface="+mn-lt"/>
                <a:cs typeface="+mn-cs"/>
              </a:rPr>
              <a:t>D</a:t>
            </a:r>
            <a:r>
              <a:rPr lang="zh-CN" altLang="en-US" sz="1600" kern="0" dirty="0" smtClean="0">
                <a:latin typeface="+mn-lt"/>
                <a:cs typeface="+mn-cs"/>
              </a:rPr>
              <a:t>盘的</a:t>
            </a:r>
            <a:r>
              <a:rPr lang="en-US" altLang="zh-CN" sz="1600" kern="0" dirty="0" smtClean="0">
                <a:latin typeface="+mn-lt"/>
                <a:cs typeface="+mn-cs"/>
              </a:rPr>
              <a:t>robothelp.txt</a:t>
            </a:r>
            <a:r>
              <a:rPr lang="zh-CN" altLang="en-US" sz="1600" kern="0" dirty="0" smtClean="0">
                <a:latin typeface="+mn-lt"/>
                <a:cs typeface="+mn-cs"/>
              </a:rPr>
              <a:t>文件中。</a:t>
            </a:r>
            <a:endParaRPr lang="en-US" altLang="zh-CN" sz="1600" kern="0" dirty="0" smtClean="0">
              <a:latin typeface="+mn-lt"/>
              <a:cs typeface="+mn-cs"/>
            </a:endParaRP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altLang="zh-CN" sz="1600" kern="0" dirty="0">
              <a:latin typeface="+mn-lt"/>
              <a:cs typeface="+mn-cs"/>
            </a:endParaRP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600" kern="0" dirty="0" smtClean="0">
                <a:latin typeface="+mn-lt"/>
                <a:cs typeface="+mn-cs"/>
              </a:rPr>
              <a:t>	</a:t>
            </a:r>
            <a:r>
              <a:rPr lang="zh-CN" altLang="en-US" sz="1600" kern="0" dirty="0" smtClean="0">
                <a:latin typeface="+mn-lt"/>
                <a:cs typeface="+mn-cs"/>
              </a:rPr>
              <a:t>当然你也可以通过命令输出到屏幕中： </a:t>
            </a:r>
            <a:r>
              <a:rPr lang="en-US" altLang="zh-CN" sz="1600" kern="0" dirty="0" smtClean="0">
                <a:latin typeface="+mn-lt"/>
                <a:cs typeface="+mn-cs"/>
              </a:rPr>
              <a:t>robot –help</a:t>
            </a: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600" kern="0" dirty="0">
                <a:latin typeface="+mn-lt"/>
                <a:cs typeface="+mn-cs"/>
              </a:rPr>
              <a:t>	</a:t>
            </a:r>
            <a:endParaRPr lang="en-US" altLang="zh-CN" sz="1600" kern="0" dirty="0" smtClean="0">
              <a:latin typeface="+mn-lt"/>
              <a:cs typeface="+mn-cs"/>
            </a:endParaRP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graphicFrame>
        <p:nvGraphicFramePr>
          <p:cNvPr id="3" name="Object 2" title="Robot Helpfil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163122"/>
              </p:ext>
            </p:extLst>
          </p:nvPr>
        </p:nvGraphicFramePr>
        <p:xfrm>
          <a:off x="6705600" y="2057400"/>
          <a:ext cx="1397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ackager Shell Object" showAsIcon="1" r:id="rId3" imgW="1396440" imgH="863640" progId="Package">
                  <p:embed/>
                </p:oleObj>
              </mc:Choice>
              <mc:Fallback>
                <p:oleObj name="Packager Shell Object" showAsIcon="1" r:id="rId3" imgW="139644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05600" y="2057400"/>
                        <a:ext cx="13970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8291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altLang="zh-CN" b="1" dirty="0"/>
              <a:t>Options</a:t>
            </a:r>
            <a:r>
              <a:rPr lang="en-US" altLang="zh-CN" b="1" dirty="0" smtClean="0"/>
              <a:t> 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/>
              <a:t>我们经常会用到的一些参数如下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lt"/>
              </a:rPr>
              <a:t>--</a:t>
            </a:r>
            <a:r>
              <a:rPr lang="en-US" sz="1200" dirty="0">
                <a:latin typeface="+mn-lt"/>
              </a:rPr>
              <a:t>test name *   </a:t>
            </a:r>
            <a:r>
              <a:rPr lang="en-US" sz="1200" dirty="0" smtClean="0">
                <a:latin typeface="+mn-lt"/>
              </a:rPr>
              <a:t>	</a:t>
            </a:r>
            <a:r>
              <a:rPr lang="zh-CN" altLang="en-US" sz="1200" dirty="0" smtClean="0">
                <a:latin typeface="+mn-lt"/>
              </a:rPr>
              <a:t>选择</a:t>
            </a:r>
            <a:r>
              <a:rPr lang="zh-CN" altLang="en-US" sz="1200" dirty="0">
                <a:latin typeface="+mn-lt"/>
              </a:rPr>
              <a:t>执行那些测试用例，这里的参数是用例的名字。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lt"/>
              </a:rPr>
              <a:t>--</a:t>
            </a:r>
            <a:r>
              <a:rPr lang="en-US" sz="1200" dirty="0">
                <a:latin typeface="+mn-lt"/>
              </a:rPr>
              <a:t>suite name *  　　</a:t>
            </a:r>
            <a:r>
              <a:rPr lang="en-US" sz="1200" dirty="0" smtClean="0">
                <a:latin typeface="+mn-lt"/>
              </a:rPr>
              <a:t>	</a:t>
            </a:r>
            <a:r>
              <a:rPr lang="zh-CN" altLang="en-US" sz="1200" dirty="0" smtClean="0">
                <a:latin typeface="+mn-lt"/>
              </a:rPr>
              <a:t>选择</a:t>
            </a:r>
            <a:r>
              <a:rPr lang="zh-CN" altLang="en-US" sz="1200" dirty="0">
                <a:latin typeface="+mn-lt"/>
              </a:rPr>
              <a:t>执行那些</a:t>
            </a:r>
            <a:r>
              <a:rPr lang="en-US" sz="1200" dirty="0">
                <a:latin typeface="+mn-lt"/>
              </a:rPr>
              <a:t>test suite，</a:t>
            </a:r>
            <a:r>
              <a:rPr lang="zh-CN" altLang="en-US" sz="1200" dirty="0">
                <a:latin typeface="+mn-lt"/>
              </a:rPr>
              <a:t>该参数会和 </a:t>
            </a:r>
            <a:r>
              <a:rPr lang="en-US" altLang="zh-CN" sz="1200" dirty="0">
                <a:latin typeface="+mn-lt"/>
              </a:rPr>
              <a:t>--</a:t>
            </a:r>
            <a:r>
              <a:rPr lang="en-US" sz="1200" dirty="0">
                <a:latin typeface="+mn-lt"/>
              </a:rPr>
              <a:t>test --include --exclude</a:t>
            </a:r>
            <a:r>
              <a:rPr lang="zh-CN" altLang="en-US" sz="1200" dirty="0">
                <a:latin typeface="+mn-lt"/>
              </a:rPr>
              <a:t>配合使用，过滤出那些用例需要执行。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lt"/>
              </a:rPr>
              <a:t>--</a:t>
            </a:r>
            <a:r>
              <a:rPr lang="en-US" sz="1200" dirty="0">
                <a:latin typeface="+mn-lt"/>
              </a:rPr>
              <a:t>include tag </a:t>
            </a:r>
            <a:r>
              <a:rPr lang="en-US" sz="1200" dirty="0" smtClean="0">
                <a:latin typeface="+mn-lt"/>
              </a:rPr>
              <a:t>*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smtClean="0">
                <a:latin typeface="+mn-lt"/>
              </a:rPr>
              <a:t>        </a:t>
            </a:r>
            <a:r>
              <a:rPr lang="en-US" sz="1200" dirty="0" smtClean="0">
                <a:latin typeface="+mn-lt"/>
              </a:rPr>
              <a:t>	</a:t>
            </a:r>
            <a:r>
              <a:rPr lang="zh-CN" altLang="en-US" sz="1200" dirty="0" smtClean="0">
                <a:latin typeface="+mn-lt"/>
              </a:rPr>
              <a:t>选择</a:t>
            </a:r>
            <a:r>
              <a:rPr lang="zh-CN" altLang="en-US" sz="1200" dirty="0">
                <a:latin typeface="+mn-lt"/>
              </a:rPr>
              <a:t>运行那些</a:t>
            </a:r>
            <a:r>
              <a:rPr lang="en-US" sz="1200" dirty="0">
                <a:latin typeface="+mn-lt"/>
              </a:rPr>
              <a:t>tag</a:t>
            </a:r>
            <a:r>
              <a:rPr lang="zh-CN" altLang="en-US" sz="1200" dirty="0">
                <a:latin typeface="+mn-lt"/>
              </a:rPr>
              <a:t>的测试用例，它支持正则表达式，可以使用 *，</a:t>
            </a:r>
            <a:r>
              <a:rPr lang="en-US" altLang="zh-CN" sz="1200" dirty="0">
                <a:latin typeface="+mn-lt"/>
              </a:rPr>
              <a:t>?</a:t>
            </a:r>
            <a:r>
              <a:rPr lang="zh-CN" altLang="en-US" sz="1200" dirty="0">
                <a:latin typeface="+mn-lt"/>
              </a:rPr>
              <a:t>来替代用例的名称。 还可以使用 </a:t>
            </a:r>
            <a:r>
              <a:rPr lang="en-US" sz="1200" dirty="0" err="1" smtClean="0">
                <a:latin typeface="+mn-lt"/>
              </a:rPr>
              <a:t>AND，OR，Not</a:t>
            </a:r>
            <a:r>
              <a:rPr lang="zh-CN" altLang="en-US" sz="1200" dirty="0">
                <a:latin typeface="+mn-lt"/>
              </a:rPr>
              <a:t>等操作符。 例如 </a:t>
            </a:r>
            <a:r>
              <a:rPr lang="en-US" altLang="zh-CN" sz="1200" dirty="0">
                <a:latin typeface="+mn-lt"/>
              </a:rPr>
              <a:t>--</a:t>
            </a:r>
            <a:r>
              <a:rPr lang="en-US" sz="1200" dirty="0">
                <a:latin typeface="+mn-lt"/>
              </a:rPr>
              <a:t>include smoke --include BVT; --</a:t>
            </a:r>
            <a:r>
              <a:rPr lang="en-US" sz="1200" dirty="0" err="1">
                <a:latin typeface="+mn-lt"/>
              </a:rPr>
              <a:t>inlcude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smokeANDB</a:t>
            </a:r>
            <a:r>
              <a:rPr lang="en-US" sz="1200" dirty="0">
                <a:latin typeface="+mn-lt"/>
              </a:rPr>
              <a:t>*</a:t>
            </a:r>
            <a:r>
              <a:rPr lang="zh-CN" altLang="en-US" sz="1200" dirty="0">
                <a:latin typeface="+mn-lt"/>
              </a:rPr>
              <a:t>等等。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lt"/>
              </a:rPr>
              <a:t>--</a:t>
            </a:r>
            <a:r>
              <a:rPr lang="en-US" sz="1200" dirty="0">
                <a:latin typeface="+mn-lt"/>
              </a:rPr>
              <a:t>exclude tag * 　　</a:t>
            </a:r>
            <a:r>
              <a:rPr lang="en-US" sz="1200" dirty="0" smtClean="0">
                <a:latin typeface="+mn-lt"/>
              </a:rPr>
              <a:t>	</a:t>
            </a:r>
            <a:r>
              <a:rPr lang="zh-CN" altLang="en-US" sz="1200" dirty="0" smtClean="0">
                <a:latin typeface="+mn-lt"/>
              </a:rPr>
              <a:t>选择</a:t>
            </a:r>
            <a:r>
              <a:rPr lang="zh-CN" altLang="en-US" sz="1200" dirty="0">
                <a:latin typeface="+mn-lt"/>
              </a:rPr>
              <a:t>不执行那些</a:t>
            </a:r>
            <a:r>
              <a:rPr lang="en-US" sz="1200" dirty="0">
                <a:latin typeface="+mn-lt"/>
              </a:rPr>
              <a:t>tag</a:t>
            </a:r>
            <a:r>
              <a:rPr lang="zh-CN" altLang="en-US" sz="1200" dirty="0">
                <a:latin typeface="+mn-lt"/>
              </a:rPr>
              <a:t>的测试用例。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lt"/>
              </a:rPr>
              <a:t>--</a:t>
            </a:r>
            <a:r>
              <a:rPr lang="en-US" sz="1200" dirty="0" err="1">
                <a:latin typeface="+mn-lt"/>
              </a:rPr>
              <a:t>outputdir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dir</a:t>
            </a:r>
            <a:r>
              <a:rPr lang="en-US" sz="1200" dirty="0">
                <a:latin typeface="+mn-lt"/>
              </a:rPr>
              <a:t> 　　  </a:t>
            </a:r>
            <a:r>
              <a:rPr lang="en-US" sz="1200" dirty="0" smtClean="0">
                <a:latin typeface="+mn-lt"/>
              </a:rPr>
              <a:t>	</a:t>
            </a:r>
            <a:r>
              <a:rPr lang="zh-CN" altLang="en-US" sz="1200" dirty="0" smtClean="0">
                <a:latin typeface="+mn-lt"/>
              </a:rPr>
              <a:t>选择</a:t>
            </a:r>
            <a:r>
              <a:rPr lang="zh-CN" altLang="en-US" sz="1200" dirty="0">
                <a:latin typeface="+mn-lt"/>
              </a:rPr>
              <a:t>输出的日志和报告的文件夹路径。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lt"/>
              </a:rPr>
              <a:t>--</a:t>
            </a:r>
            <a:r>
              <a:rPr lang="en-US" sz="1200" dirty="0">
                <a:latin typeface="+mn-lt"/>
              </a:rPr>
              <a:t>output file　　　  </a:t>
            </a:r>
            <a:r>
              <a:rPr lang="en-US" sz="1200" dirty="0" smtClean="0">
                <a:latin typeface="+mn-lt"/>
              </a:rPr>
              <a:t>	</a:t>
            </a:r>
            <a:r>
              <a:rPr lang="zh-CN" altLang="en-US" sz="1200" dirty="0" smtClean="0">
                <a:latin typeface="+mn-lt"/>
              </a:rPr>
              <a:t>设置</a:t>
            </a:r>
            <a:r>
              <a:rPr lang="zh-CN" altLang="en-US" sz="1200" dirty="0">
                <a:latin typeface="+mn-lt"/>
              </a:rPr>
              <a:t>输出的文件路径，默认是一个</a:t>
            </a:r>
            <a:r>
              <a:rPr lang="en-US" sz="1200" dirty="0">
                <a:latin typeface="+mn-lt"/>
              </a:rPr>
              <a:t>XML</a:t>
            </a:r>
            <a:r>
              <a:rPr lang="zh-CN" altLang="en-US" sz="1200" dirty="0">
                <a:latin typeface="+mn-lt"/>
              </a:rPr>
              <a:t>文件。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lt"/>
              </a:rPr>
              <a:t>--</a:t>
            </a:r>
            <a:r>
              <a:rPr lang="en-US" sz="1200" dirty="0">
                <a:latin typeface="+mn-lt"/>
              </a:rPr>
              <a:t>log file　　    　　</a:t>
            </a:r>
            <a:r>
              <a:rPr lang="en-US" sz="1200" dirty="0" smtClean="0">
                <a:latin typeface="+mn-lt"/>
              </a:rPr>
              <a:t>	</a:t>
            </a:r>
            <a:r>
              <a:rPr lang="zh-CN" altLang="en-US" sz="1200" dirty="0" smtClean="0">
                <a:latin typeface="+mn-lt"/>
              </a:rPr>
              <a:t>设置</a:t>
            </a:r>
            <a:r>
              <a:rPr lang="zh-CN" altLang="en-US" sz="1200" dirty="0">
                <a:latin typeface="+mn-lt"/>
              </a:rPr>
              <a:t>输出</a:t>
            </a:r>
            <a:r>
              <a:rPr lang="en-US" sz="1200" dirty="0">
                <a:latin typeface="+mn-lt"/>
              </a:rPr>
              <a:t>HTML</a:t>
            </a:r>
            <a:r>
              <a:rPr lang="zh-CN" altLang="en-US" sz="1200" dirty="0">
                <a:latin typeface="+mn-lt"/>
              </a:rPr>
              <a:t>的</a:t>
            </a:r>
            <a:r>
              <a:rPr lang="en-US" sz="1200" dirty="0">
                <a:latin typeface="+mn-lt"/>
              </a:rPr>
              <a:t>log</a:t>
            </a:r>
            <a:r>
              <a:rPr lang="zh-CN" altLang="en-US" sz="1200" dirty="0">
                <a:latin typeface="+mn-lt"/>
              </a:rPr>
              <a:t>文件， 可以用</a:t>
            </a:r>
            <a:r>
              <a:rPr lang="en-US" sz="1200" dirty="0">
                <a:latin typeface="+mn-lt"/>
              </a:rPr>
              <a:t>NONE</a:t>
            </a:r>
            <a:r>
              <a:rPr lang="zh-CN" altLang="en-US" sz="1200" dirty="0">
                <a:latin typeface="+mn-lt"/>
              </a:rPr>
              <a:t>来关闭，不推荐。</a:t>
            </a:r>
            <a:br>
              <a:rPr lang="zh-CN" altLang="en-US" sz="1200" dirty="0">
                <a:latin typeface="+mn-lt"/>
              </a:rPr>
            </a:br>
            <a:r>
              <a:rPr lang="en-US" altLang="zh-CN" sz="1200" dirty="0">
                <a:latin typeface="+mn-lt"/>
              </a:rPr>
              <a:t>--</a:t>
            </a:r>
            <a:r>
              <a:rPr lang="en-US" sz="1200" dirty="0">
                <a:latin typeface="+mn-lt"/>
              </a:rPr>
              <a:t>report file              </a:t>
            </a:r>
            <a:r>
              <a:rPr lang="en-US" sz="1200" dirty="0" smtClean="0">
                <a:latin typeface="+mn-lt"/>
              </a:rPr>
              <a:t>	</a:t>
            </a:r>
            <a:r>
              <a:rPr lang="zh-CN" altLang="en-US" sz="1200" dirty="0" smtClean="0">
                <a:latin typeface="+mn-lt"/>
              </a:rPr>
              <a:t>设置</a:t>
            </a:r>
            <a:r>
              <a:rPr lang="zh-CN" altLang="en-US" sz="1200" dirty="0">
                <a:latin typeface="+mn-lt"/>
              </a:rPr>
              <a:t>输出</a:t>
            </a:r>
            <a:r>
              <a:rPr lang="en-US" sz="1200" dirty="0">
                <a:latin typeface="+mn-lt"/>
              </a:rPr>
              <a:t>HTML report </a:t>
            </a:r>
            <a:r>
              <a:rPr lang="zh-CN" altLang="en-US" sz="1200" dirty="0">
                <a:latin typeface="+mn-lt"/>
              </a:rPr>
              <a:t>文件，也可以使用</a:t>
            </a:r>
            <a:r>
              <a:rPr lang="en-US" sz="1200" dirty="0">
                <a:latin typeface="+mn-lt"/>
              </a:rPr>
              <a:t>NONE</a:t>
            </a:r>
            <a:r>
              <a:rPr lang="zh-CN" altLang="en-US" sz="1200" dirty="0">
                <a:latin typeface="+mn-lt"/>
              </a:rPr>
              <a:t>来关闭，不推荐。 默认文件名字为 </a:t>
            </a:r>
            <a:r>
              <a:rPr lang="en-US" sz="1200" dirty="0">
                <a:latin typeface="+mn-lt"/>
              </a:rPr>
              <a:t>report.html。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+mn-lt"/>
              </a:rPr>
              <a:t>--</a:t>
            </a:r>
            <a:r>
              <a:rPr lang="en-US" sz="1200" dirty="0" err="1">
                <a:latin typeface="+mn-lt"/>
              </a:rPr>
              <a:t>timestampoutputs</a:t>
            </a:r>
            <a:r>
              <a:rPr lang="en-US" sz="1200" dirty="0">
                <a:latin typeface="+mn-lt"/>
              </a:rPr>
              <a:t>  </a:t>
            </a:r>
            <a:r>
              <a:rPr lang="en-US" sz="1200" dirty="0" smtClean="0">
                <a:latin typeface="+mn-lt"/>
              </a:rPr>
              <a:t>	</a:t>
            </a:r>
            <a:r>
              <a:rPr lang="zh-CN" altLang="en-US" sz="1200" dirty="0" smtClean="0">
                <a:latin typeface="+mn-lt"/>
              </a:rPr>
              <a:t>如果</a:t>
            </a:r>
            <a:r>
              <a:rPr lang="zh-CN" altLang="en-US" sz="1200" dirty="0">
                <a:latin typeface="+mn-lt"/>
              </a:rPr>
              <a:t>使用了该选项，他会在输出的文件名中间加上一个时间戳 格式为 </a:t>
            </a:r>
            <a:r>
              <a:rPr lang="en-US" sz="1200" dirty="0">
                <a:latin typeface="+mn-lt"/>
              </a:rPr>
              <a:t>YYYMMDD-</a:t>
            </a:r>
            <a:r>
              <a:rPr lang="en-US" sz="1200" dirty="0" err="1">
                <a:latin typeface="+mn-lt"/>
              </a:rPr>
              <a:t>hhmmss</a:t>
            </a:r>
            <a:r>
              <a:rPr lang="en-US" sz="1200" dirty="0">
                <a:latin typeface="+mn-lt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+mn-lt"/>
              </a:rPr>
              <a:t>--</a:t>
            </a:r>
            <a:r>
              <a:rPr lang="en-US" sz="1200" dirty="0" err="1">
                <a:latin typeface="+mn-lt"/>
              </a:rPr>
              <a:t>maxerrorlines</a:t>
            </a:r>
            <a:r>
              <a:rPr lang="en-US" sz="1200" dirty="0">
                <a:latin typeface="+mn-lt"/>
              </a:rPr>
              <a:t> lines </a:t>
            </a:r>
            <a:r>
              <a:rPr lang="en-US" sz="1200" dirty="0" smtClean="0">
                <a:latin typeface="+mn-lt"/>
              </a:rPr>
              <a:t>	</a:t>
            </a:r>
            <a:r>
              <a:rPr lang="zh-CN" altLang="en-US" sz="1200" dirty="0" smtClean="0">
                <a:latin typeface="+mn-lt"/>
              </a:rPr>
              <a:t>该</a:t>
            </a:r>
            <a:r>
              <a:rPr lang="zh-CN" altLang="en-US" sz="1200" dirty="0">
                <a:latin typeface="+mn-lt"/>
              </a:rPr>
              <a:t>参数用来设置在报告中，显示多少行错误信息。默认是</a:t>
            </a:r>
            <a:r>
              <a:rPr lang="en-US" altLang="zh-CN" sz="1200" dirty="0">
                <a:latin typeface="+mn-lt"/>
              </a:rPr>
              <a:t>40</a:t>
            </a:r>
            <a:r>
              <a:rPr lang="zh-CN" altLang="en-US" sz="1200" dirty="0">
                <a:latin typeface="+mn-lt"/>
              </a:rPr>
              <a:t>行，最小是</a:t>
            </a:r>
            <a:r>
              <a:rPr lang="en-US" altLang="zh-CN" sz="1200" dirty="0">
                <a:latin typeface="+mn-lt"/>
              </a:rPr>
              <a:t>10</a:t>
            </a:r>
            <a:r>
              <a:rPr lang="zh-CN" altLang="en-US" sz="1200" dirty="0">
                <a:latin typeface="+mn-lt"/>
              </a:rPr>
              <a:t>行。使用参数</a:t>
            </a:r>
            <a:r>
              <a:rPr lang="en-US" sz="1200" dirty="0">
                <a:latin typeface="+mn-lt"/>
              </a:rPr>
              <a:t>NONE，</a:t>
            </a:r>
            <a:r>
              <a:rPr lang="zh-CN" altLang="en-US" sz="1200" dirty="0">
                <a:latin typeface="+mn-lt"/>
              </a:rPr>
              <a:t>则会显示所有错误信息。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n-lt"/>
              </a:rPr>
              <a:t>--</a:t>
            </a:r>
            <a:r>
              <a:rPr lang="en-US" sz="1200" dirty="0" err="1">
                <a:latin typeface="+mn-lt"/>
              </a:rPr>
              <a:t>loglevel</a:t>
            </a:r>
            <a:r>
              <a:rPr lang="en-US" sz="1200" dirty="0">
                <a:latin typeface="+mn-lt"/>
              </a:rPr>
              <a:t> level 　　</a:t>
            </a:r>
            <a:r>
              <a:rPr lang="en-US" sz="1200" dirty="0" smtClean="0">
                <a:latin typeface="+mn-lt"/>
              </a:rPr>
              <a:t>	</a:t>
            </a:r>
            <a:r>
              <a:rPr lang="zh-CN" altLang="en-US" sz="1200" dirty="0" smtClean="0">
                <a:latin typeface="+mn-lt"/>
              </a:rPr>
              <a:t>设置</a:t>
            </a:r>
            <a:r>
              <a:rPr lang="en-US" sz="1200" dirty="0">
                <a:latin typeface="+mn-lt"/>
              </a:rPr>
              <a:t>log</a:t>
            </a:r>
            <a:r>
              <a:rPr lang="zh-CN" altLang="en-US" sz="1200" dirty="0">
                <a:latin typeface="+mn-lt"/>
              </a:rPr>
              <a:t>的输出级别， 默认有</a:t>
            </a:r>
            <a:r>
              <a:rPr lang="en-US" sz="1200" dirty="0">
                <a:latin typeface="+mn-lt"/>
              </a:rPr>
              <a:t>TRACE,DEBUG, INFO (default), WARN, NONE (no logging)。 </a:t>
            </a:r>
            <a:r>
              <a:rPr lang="zh-CN" altLang="en-US" sz="1200" dirty="0">
                <a:latin typeface="+mn-lt"/>
              </a:rPr>
              <a:t>例如 </a:t>
            </a:r>
            <a:r>
              <a:rPr lang="en-US" altLang="zh-CN" sz="1200" dirty="0">
                <a:latin typeface="+mn-lt"/>
              </a:rPr>
              <a:t>--</a:t>
            </a:r>
            <a:r>
              <a:rPr lang="en-US" sz="1200" dirty="0" err="1">
                <a:latin typeface="+mn-lt"/>
              </a:rPr>
              <a:t>loglevel</a:t>
            </a:r>
            <a:r>
              <a:rPr lang="en-US" sz="1200" dirty="0">
                <a:latin typeface="+mn-lt"/>
              </a:rPr>
              <a:t> DEBUG  --</a:t>
            </a:r>
            <a:r>
              <a:rPr lang="en-US" sz="1200" dirty="0" err="1">
                <a:latin typeface="+mn-lt"/>
              </a:rPr>
              <a:t>loglevel</a:t>
            </a:r>
            <a:r>
              <a:rPr lang="en-US" sz="1200" dirty="0">
                <a:latin typeface="+mn-lt"/>
              </a:rPr>
              <a:t> DEBUG:INFO</a:t>
            </a: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600" kern="0" dirty="0">
                <a:latin typeface="+mn-lt"/>
                <a:cs typeface="+mn-cs"/>
              </a:rPr>
              <a:t>	</a:t>
            </a:r>
            <a:endParaRPr lang="en-US" altLang="zh-CN" sz="1600" kern="0" dirty="0" smtClean="0">
              <a:latin typeface="+mn-lt"/>
              <a:cs typeface="+mn-cs"/>
            </a:endParaRP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3170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Sample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/>
              <a:t>根据文档，我们基本上可以使用以下格式来用命令启动</a:t>
            </a:r>
            <a:r>
              <a:rPr lang="en-US" sz="1600" dirty="0"/>
              <a:t>robot</a:t>
            </a:r>
            <a:r>
              <a:rPr lang="zh-CN" altLang="en-US" sz="1600" dirty="0"/>
              <a:t>执行用例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zh-CN" altLang="en-US" sz="1600" dirty="0" smtClean="0"/>
              <a:t> </a:t>
            </a:r>
            <a:r>
              <a:rPr lang="en-US" sz="1600" dirty="0" smtClean="0"/>
              <a:t>robot </a:t>
            </a:r>
            <a:r>
              <a:rPr lang="en-US" sz="1600" dirty="0"/>
              <a:t>--options（</a:t>
            </a:r>
            <a:r>
              <a:rPr lang="zh-CN" altLang="en-US" sz="1600" dirty="0"/>
              <a:t>参数） </a:t>
            </a:r>
            <a:r>
              <a:rPr lang="en-US" sz="1600" dirty="0"/>
              <a:t>robot</a:t>
            </a:r>
            <a:r>
              <a:rPr lang="zh-CN" altLang="en-US" sz="1600" dirty="0"/>
              <a:t>文件目录。 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其</a:t>
            </a:r>
            <a:r>
              <a:rPr lang="zh-CN" altLang="en-US" sz="1600" dirty="0"/>
              <a:t>中文件目录如果是具体到了</a:t>
            </a:r>
            <a:r>
              <a:rPr lang="en-US" sz="1600" dirty="0"/>
              <a:t>robot</a:t>
            </a:r>
            <a:r>
              <a:rPr lang="zh-CN" altLang="en-US" sz="1600" dirty="0"/>
              <a:t>文件，那么只会执行该文件中的相关用例。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还</a:t>
            </a:r>
            <a:r>
              <a:rPr lang="zh-CN" altLang="en-US" sz="1600" dirty="0"/>
              <a:t>可以同时执行多个文件， 比如 </a:t>
            </a:r>
            <a:r>
              <a:rPr lang="en-US" sz="1600" dirty="0"/>
              <a:t>robot d:\smoke.robot, e:\BVT.robot.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如</a:t>
            </a:r>
            <a:r>
              <a:rPr lang="zh-CN" altLang="en-US" sz="1600" dirty="0"/>
              <a:t>果路径是个文件夹，</a:t>
            </a:r>
            <a:r>
              <a:rPr lang="en-US" sz="1600" dirty="0"/>
              <a:t>robot</a:t>
            </a:r>
            <a:r>
              <a:rPr lang="zh-CN" altLang="en-US" sz="1600" dirty="0"/>
              <a:t>会执行该目录下的所有</a:t>
            </a:r>
            <a:r>
              <a:rPr lang="en-US" sz="1600" dirty="0"/>
              <a:t>robot</a:t>
            </a:r>
            <a:r>
              <a:rPr lang="zh-CN" altLang="en-US" sz="1600" dirty="0"/>
              <a:t>文件， 比如 </a:t>
            </a:r>
            <a:r>
              <a:rPr lang="en-US" sz="1600" dirty="0"/>
              <a:t>project</a:t>
            </a:r>
            <a:r>
              <a:rPr lang="zh-CN" altLang="en-US" sz="1600" dirty="0"/>
              <a:t>下面有 </a:t>
            </a:r>
            <a:r>
              <a:rPr lang="en-US" altLang="zh-CN" sz="1600" dirty="0"/>
              <a:t>1.</a:t>
            </a:r>
            <a:r>
              <a:rPr lang="en-US" sz="1600" dirty="0"/>
              <a:t>robot, 2.robot, </a:t>
            </a:r>
            <a:r>
              <a:rPr lang="zh-CN" altLang="en-US" sz="1600" dirty="0" smtClean="0"/>
              <a:t>那么语</a:t>
            </a:r>
            <a:r>
              <a:rPr lang="zh-CN" altLang="en-US" sz="1600" dirty="0"/>
              <a:t>句 </a:t>
            </a:r>
            <a:r>
              <a:rPr lang="en-US" sz="1600" dirty="0"/>
              <a:t>robot ../project </a:t>
            </a:r>
            <a:r>
              <a:rPr lang="zh-CN" altLang="en-US" sz="1600" dirty="0"/>
              <a:t>就是执行</a:t>
            </a:r>
            <a:r>
              <a:rPr lang="en-US" altLang="zh-CN" sz="1600" dirty="0" smtClean="0"/>
              <a:t>1.</a:t>
            </a:r>
            <a:r>
              <a:rPr lang="en-US" sz="1600" dirty="0" smtClean="0"/>
              <a:t>robo  </a:t>
            </a:r>
            <a:r>
              <a:rPr lang="en-US" sz="1600" dirty="0"/>
              <a:t>2.robot</a:t>
            </a:r>
            <a:r>
              <a:rPr lang="zh-CN" altLang="en-US" sz="1600" dirty="0"/>
              <a:t>中所有的测试用例。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在</a:t>
            </a:r>
            <a:r>
              <a:rPr lang="zh-CN" altLang="en-US" sz="1600" dirty="0"/>
              <a:t>一个</a:t>
            </a:r>
            <a:r>
              <a:rPr lang="en-US" sz="1600" dirty="0"/>
              <a:t>demo</a:t>
            </a:r>
            <a:r>
              <a:rPr lang="zh-CN" altLang="en-US" sz="1600" dirty="0"/>
              <a:t>的测试项目中使用的命令如下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en-US" sz="1600" dirty="0"/>
              <a:t>robot --include tag demo -d D:\demo -o output -l log -r report -T --</a:t>
            </a:r>
            <a:r>
              <a:rPr lang="en-US" sz="1600" dirty="0" err="1"/>
              <a:t>timestampoutputs</a:t>
            </a:r>
            <a:r>
              <a:rPr lang="en-US" sz="1600" dirty="0"/>
              <a:t> --</a:t>
            </a:r>
            <a:r>
              <a:rPr lang="en-US" sz="1600" dirty="0" err="1"/>
              <a:t>maxerrorlines</a:t>
            </a:r>
            <a:r>
              <a:rPr lang="en-US" sz="1600" dirty="0"/>
              <a:t> NONE -L DEBUG D:\</a:t>
            </a:r>
            <a:r>
              <a:rPr lang="en-US" sz="1600" dirty="0" smtClean="0"/>
              <a:t>PUMA_AUTO\RF_PUMA\PUMA\demo.robot</a:t>
            </a:r>
          </a:p>
          <a:p>
            <a:endParaRPr lang="en-US" sz="1600" dirty="0"/>
          </a:p>
          <a:p>
            <a:r>
              <a:rPr lang="zh-CN" altLang="en-US" sz="1600" dirty="0"/>
              <a:t>如果想要再进一步，我的解决方案是，新建了一个</a:t>
            </a:r>
            <a:r>
              <a:rPr lang="en-US" sz="1600" dirty="0" err="1"/>
              <a:t>ini</a:t>
            </a:r>
            <a:r>
              <a:rPr lang="zh-CN" altLang="en-US" sz="1600" dirty="0"/>
              <a:t>配置文件，写一个</a:t>
            </a:r>
            <a:r>
              <a:rPr lang="en-US" sz="1600" dirty="0"/>
              <a:t>python</a:t>
            </a:r>
            <a:r>
              <a:rPr lang="zh-CN" altLang="en-US" sz="1600" dirty="0"/>
              <a:t>脚本来解析配置文件，这样只要通过修改</a:t>
            </a:r>
            <a:r>
              <a:rPr lang="en-US" sz="1600" dirty="0" err="1"/>
              <a:t>ini</a:t>
            </a:r>
            <a:r>
              <a:rPr lang="zh-CN" altLang="en-US" sz="1600" dirty="0"/>
              <a:t>配置文件，就可以灵活的执行你想要用例或者测试套件。</a:t>
            </a: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600" kern="0" dirty="0">
                <a:latin typeface="+mn-lt"/>
                <a:cs typeface="+mn-cs"/>
              </a:rPr>
              <a:t>	</a:t>
            </a:r>
            <a:endParaRPr lang="en-US" altLang="zh-CN" sz="1600" kern="0" dirty="0" smtClean="0">
              <a:latin typeface="+mn-lt"/>
              <a:cs typeface="+mn-cs"/>
            </a:endParaRP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811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Runner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r>
              <a:rPr lang="zh-CN" altLang="en-US" sz="1600" kern="0" dirty="0" smtClean="0">
                <a:latin typeface="+mn-lt"/>
                <a:cs typeface="+mn-cs"/>
              </a:rPr>
              <a:t>在</a:t>
            </a:r>
            <a:r>
              <a:rPr lang="en-US" altLang="zh-CN" sz="1600" kern="0" dirty="0" smtClean="0">
                <a:latin typeface="+mn-lt"/>
                <a:cs typeface="+mn-cs"/>
              </a:rPr>
              <a:t>PUMA</a:t>
            </a:r>
            <a:r>
              <a:rPr lang="zh-CN" altLang="en-US" sz="1600" kern="0" dirty="0" smtClean="0">
                <a:latin typeface="+mn-lt"/>
                <a:cs typeface="+mn-cs"/>
              </a:rPr>
              <a:t>的自动化框架中，我们写了一个</a:t>
            </a:r>
            <a:r>
              <a:rPr lang="en-US" altLang="zh-CN" sz="1600" kern="0" dirty="0" smtClean="0">
                <a:latin typeface="+mn-lt"/>
                <a:cs typeface="+mn-cs"/>
              </a:rPr>
              <a:t>Runner</a:t>
            </a:r>
            <a:r>
              <a:rPr lang="zh-CN" altLang="en-US" sz="1600" kern="0" dirty="0" smtClean="0">
                <a:latin typeface="+mn-lt"/>
                <a:cs typeface="+mn-cs"/>
              </a:rPr>
              <a:t>的脚本。 </a:t>
            </a:r>
            <a:endParaRPr lang="en-US" altLang="zh-CN" sz="1600" kern="0" dirty="0" smtClean="0">
              <a:latin typeface="+mn-lt"/>
              <a:cs typeface="+mn-cs"/>
            </a:endParaRP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r>
              <a:rPr lang="zh-CN" altLang="en-US" sz="1600" kern="0" dirty="0">
                <a:latin typeface="+mn-lt"/>
                <a:cs typeface="+mn-cs"/>
              </a:rPr>
              <a:t>他</a:t>
            </a:r>
            <a:r>
              <a:rPr lang="zh-CN" altLang="en-US" sz="1600" kern="0" dirty="0" smtClean="0">
                <a:latin typeface="+mn-lt"/>
                <a:cs typeface="+mn-cs"/>
              </a:rPr>
              <a:t>会读取一个配置文件，来有选择的执行配置好的测试用例， 并将每次输出的日志，以历史的形式保存起来：</a:t>
            </a:r>
            <a:endParaRPr lang="en-US" altLang="zh-CN" sz="1600" kern="0" dirty="0" smtClean="0">
              <a:latin typeface="+mn-lt"/>
              <a:cs typeface="+mn-cs"/>
            </a:endParaRP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altLang="zh-CN" sz="1600" kern="0" dirty="0">
              <a:latin typeface="+mn-lt"/>
              <a:cs typeface="+mn-cs"/>
            </a:endParaRP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altLang="zh-CN" sz="1600" kern="0" dirty="0" smtClean="0">
              <a:latin typeface="+mn-lt"/>
              <a:cs typeface="+mn-cs"/>
            </a:endParaRP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38400"/>
            <a:ext cx="5524979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85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Q&amp;A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pic>
        <p:nvPicPr>
          <p:cNvPr id="10242" name="Picture 2" descr="Google Wants Your SEO Questions for a Series of Q&amp;A Vide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447800"/>
            <a:ext cx="7239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228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_PLAYLIST_COUNT" val="0"/>
  <p:tag name="PRESENTATION_PRESENTER_SLIDE_LEVEL" val="0"/>
  <p:tag name="ARTICULATE_PRESENTER_VERSION" val="6"/>
  <p:tag name="LMS_COMPLETION_TITLE" val="Carestream Corporate Presentation 20110228"/>
  <p:tag name="LMS_COMPLETION_ID" val="Carestream_Corporate_Presentation_20110228"/>
  <p:tag name="LMS_COMPLETION_VERSION" val="1.0"/>
  <p:tag name="LMS_COMPLETION_DURATION" val="01:00:00"/>
  <p:tag name="LMS_COMPLETION_SCO_TITLE" val="Carestream Corporate Presentation 20110228"/>
  <p:tag name="LMS_COMPLETION_SCO_ID" val="Carestream_Corporate_Presentation_20110228"/>
  <p:tag name="LMS_COMPLETION_EDITION" val="0"/>
  <p:tag name="LMS_COMPLETION_THRESHOLD" val="32"/>
  <p:tag name="LMS_COMPLETION_METHOD" val="VIEW"/>
  <p:tag name="LMS_REPORTING" val="2"/>
  <p:tag name="LMS_DATA_SCORM" val="Yes"/>
  <p:tag name="PUBLISH_TITLE" val="Carestream Corporate Presentation 20110228"/>
  <p:tag name="ARTICULATE_PUBLISH_PATH" val="C:\DATA\USERS\50471365\My Articulate Projects"/>
  <p:tag name="ARTICULATE_LOGO" val="(None selected)"/>
  <p:tag name="ARTICULATE_PRESENTER" val="(None selected)"/>
  <p:tag name="ARTICULATE_PRESENTER_GUID" val="9869030842"/>
  <p:tag name="ARTICULATE_LMS" val="0"/>
  <p:tag name="ARTICULATE_TEMPLATE" val="Marketing"/>
  <p:tag name="ARTICULATE_TEMPLATE_GUID" val="06f97562-52cf-40e2-82b7-70a1d67e2d00"/>
  <p:tag name="LMS_PUBLISH" val="Yes"/>
  <p:tag name="PRESENTER_PREVIEW_MODE" val="0"/>
  <p:tag name="PRESENTER_PREVIEW_START" val="1"/>
  <p:tag name="LMS_PROTOCOL_METHOD" val="SCORM"/>
  <p:tag name="LMS_PROTOCOL_VERSION" val="1.2"/>
  <p:tag name="LAUNCHINNEWWINDOW" val="0"/>
  <p:tag name="LASTPUBLISHED" val="C:\DATA\USERS\50471365\My Articulate Projects\Carestream Corporate Presentation 20110228\play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frr43glY_files\slide0001_image001.p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"/>
  <p:tag name="ARTICULATE_SLIDE_GUID" val="760e7b4a-7e2e-4e4e-b129-70b132bc07d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Carestream-Master-Presentation-Template-20121115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egacy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3_Office Theme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Legacy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1_Office Theme">
  <a:themeElements>
    <a:clrScheme name="11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11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SortOrder xmlns="762a7426-fb48-4610-938a-25eec4ec6912">1</SortOrder>
    <Contact xmlns="762a7426-fb48-4610-938a-25eec4ec6912">Andrew Eckert, Paul Bielewicz, JoAnn Linder</Contact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019F7180C75045ACFF411F5DBD102E" ma:contentTypeVersion="2" ma:contentTypeDescription="Create a new document." ma:contentTypeScope="" ma:versionID="7685a64c857c7be05ea6171df58ffe7f">
  <xsd:schema xmlns:xsd="http://www.w3.org/2001/XMLSchema" xmlns:p="http://schemas.microsoft.com/office/2006/metadata/properties" xmlns:ns2="762a7426-fb48-4610-938a-25eec4ec6912" targetNamespace="http://schemas.microsoft.com/office/2006/metadata/properties" ma:root="true" ma:fieldsID="7125103066d9299486cc5b89b4d02969" ns2:_="">
    <xsd:import namespace="762a7426-fb48-4610-938a-25eec4ec6912"/>
    <xsd:element name="properties">
      <xsd:complexType>
        <xsd:sequence>
          <xsd:element name="documentManagement">
            <xsd:complexType>
              <xsd:all>
                <xsd:element ref="ns2:Contact" minOccurs="0"/>
                <xsd:element ref="ns2:SortOrd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62a7426-fb48-4610-938a-25eec4ec6912" elementFormDefault="qualified">
    <xsd:import namespace="http://schemas.microsoft.com/office/2006/documentManagement/types"/>
    <xsd:element name="Contact" ma:index="8" nillable="true" ma:displayName="Contact" ma:description="Responsible Person or Party for this document" ma:internalName="Contact">
      <xsd:simpleType>
        <xsd:restriction base="dms:Text">
          <xsd:maxLength value="255"/>
        </xsd:restriction>
      </xsd:simpleType>
    </xsd:element>
    <xsd:element name="SortOrder" ma:index="9" nillable="true" ma:displayName="SortOrder" ma:description="Hidden, used to sort the list" ma:internalName="SortOrder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A9671CE6-F8BB-49A1-A2F8-3F17CFD3A8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A6CBAB-C1F9-4AD3-A3AC-6B444C4E5025}">
  <ds:schemaRefs>
    <ds:schemaRef ds:uri="http://schemas.microsoft.com/office/2006/metadata/properties"/>
    <ds:schemaRef ds:uri="762a7426-fb48-4610-938a-25eec4ec6912"/>
  </ds:schemaRefs>
</ds:datastoreItem>
</file>

<file path=customXml/itemProps3.xml><?xml version="1.0" encoding="utf-8"?>
<ds:datastoreItem xmlns:ds="http://schemas.openxmlformats.org/officeDocument/2006/customXml" ds:itemID="{47125364-6F55-4AAC-BA02-AF1641FE42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2a7426-fb48-4610-938a-25eec4ec691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6F4E7DF0-549B-4FD8-B7E8-1B8A8D8BDE08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Carestream-Master-Presentation-Template-20121115</Template>
  <TotalTime>26721</TotalTime>
  <Words>245</Words>
  <Application>Microsoft Office PowerPoint</Application>
  <PresentationFormat>On-screen Show (4:3)</PresentationFormat>
  <Paragraphs>72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Andalus</vt:lpstr>
      <vt:lpstr>OCR A Std</vt:lpstr>
      <vt:lpstr>Arial</vt:lpstr>
      <vt:lpstr>Calibri</vt:lpstr>
      <vt:lpstr>Helvetica</vt:lpstr>
      <vt:lpstr>Microsoft Sans Serif</vt:lpstr>
      <vt:lpstr>Carestream-Master-Presentation-Template-20121115</vt:lpstr>
      <vt:lpstr>Custom Design</vt:lpstr>
      <vt:lpstr>Legacy</vt:lpstr>
      <vt:lpstr>13_Office Theme</vt:lpstr>
      <vt:lpstr>1_Legacy</vt:lpstr>
      <vt:lpstr>11_Office Theme</vt:lpstr>
      <vt:lpstr>Packager Shell Object</vt:lpstr>
      <vt:lpstr>Kiosk PUMA  Python Training  robot runner </vt:lpstr>
      <vt:lpstr>Introduce </vt:lpstr>
      <vt:lpstr>help </vt:lpstr>
      <vt:lpstr>Options </vt:lpstr>
      <vt:lpstr>Sample</vt:lpstr>
      <vt:lpstr>Runner</vt:lpstr>
      <vt:lpstr>Q&amp;A</vt:lpstr>
    </vt:vector>
  </TitlesOfParts>
  <Manager>Carestream Health</Manager>
  <Company>Carestream Health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Carestream Health Corporate PowerPoint Template for internal &amp; external use</dc:title>
  <dc:subject>January 2013</dc:subject>
  <dc:creator>Carestream Health</dc:creator>
  <cp:keywords>Carestream, Carestream Health</cp:keywords>
  <cp:lastModifiedBy>Hao  WANG</cp:lastModifiedBy>
  <cp:revision>2168</cp:revision>
  <dcterms:created xsi:type="dcterms:W3CDTF">2012-12-28T20:21:31Z</dcterms:created>
  <dcterms:modified xsi:type="dcterms:W3CDTF">2019-12-05T05:32:33Z</dcterms:modified>
  <cp:category>Corporate Overview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Carestream_Corporate_Presentation_02212011</vt:lpwstr>
  </property>
  <property fmtid="{D5CDD505-2E9C-101B-9397-08002B2CF9AE}" pid="4" name="ArticulateGUID">
    <vt:lpwstr>E78C9662-1505-410E-AA0A-7DD293A5D44B</vt:lpwstr>
  </property>
  <property fmtid="{D5CDD505-2E9C-101B-9397-08002B2CF9AE}" pid="5" name="ArticulateProjectFull">
    <vt:lpwstr>C:\DATA\USERS\50471365\_My Work Stuff\TCL_Training Projects\Marketing Training_Linder_2011\Carestream Corporate Overview Presentation\Carestream Corporate Presentation 20110303 DRAFT.ppta</vt:lpwstr>
  </property>
  <property fmtid="{D5CDD505-2E9C-101B-9397-08002B2CF9AE}" pid="6" name="ContentType">
    <vt:lpwstr>Document</vt:lpwstr>
  </property>
  <property fmtid="{D5CDD505-2E9C-101B-9397-08002B2CF9AE}" pid="7" name="display_urn:schemas-microsoft-com:office:office#Editor">
    <vt:lpwstr>LINDER, JOANN M</vt:lpwstr>
  </property>
  <property fmtid="{D5CDD505-2E9C-101B-9397-08002B2CF9AE}" pid="8" name="xd_Signature">
    <vt:lpwstr/>
  </property>
  <property fmtid="{D5CDD505-2E9C-101B-9397-08002B2CF9AE}" pid="9" name="TemplateUrl">
    <vt:lpwstr/>
  </property>
  <property fmtid="{D5CDD505-2E9C-101B-9397-08002B2CF9AE}" pid="10" name="xd_ProgID">
    <vt:lpwstr/>
  </property>
  <property fmtid="{D5CDD505-2E9C-101B-9397-08002B2CF9AE}" pid="11" name="Folder description">
    <vt:lpwstr/>
  </property>
  <property fmtid="{D5CDD505-2E9C-101B-9397-08002B2CF9AE}" pid="12" name="display_urn:schemas-microsoft-com:office:office#Author">
    <vt:lpwstr>LINDER, JOANN M</vt:lpwstr>
  </property>
  <property fmtid="{D5CDD505-2E9C-101B-9397-08002B2CF9AE}" pid="13" name="URL">
    <vt:lpwstr/>
  </property>
  <property fmtid="{D5CDD505-2E9C-101B-9397-08002B2CF9AE}" pid="14" name="_SharedFileIndex">
    <vt:lpwstr/>
  </property>
</Properties>
</file>