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tags/tag18.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5"/>
    <p:sldMasterId id="2147485234" r:id="rId6"/>
    <p:sldMasterId id="2147483672" r:id="rId7"/>
    <p:sldMasterId id="2147484301" r:id="rId8"/>
    <p:sldMasterId id="2147484312" r:id="rId9"/>
    <p:sldMasterId id="2147483679" r:id="rId10"/>
  </p:sldMasterIdLst>
  <p:notesMasterIdLst>
    <p:notesMasterId r:id="rId26"/>
  </p:notesMasterIdLst>
  <p:handoutMasterIdLst>
    <p:handoutMasterId r:id="rId27"/>
  </p:handoutMasterIdLst>
  <p:sldIdLst>
    <p:sldId id="1289" r:id="rId11"/>
    <p:sldId id="1291" r:id="rId12"/>
    <p:sldId id="1276" r:id="rId13"/>
    <p:sldId id="1300" r:id="rId14"/>
    <p:sldId id="1311" r:id="rId15"/>
    <p:sldId id="1301" r:id="rId16"/>
    <p:sldId id="1312" r:id="rId17"/>
    <p:sldId id="1313" r:id="rId18"/>
    <p:sldId id="1314" r:id="rId19"/>
    <p:sldId id="1315" r:id="rId20"/>
    <p:sldId id="1316" r:id="rId21"/>
    <p:sldId id="1317" r:id="rId22"/>
    <p:sldId id="1318" r:id="rId23"/>
    <p:sldId id="1319" r:id="rId24"/>
    <p:sldId id="1310" r:id="rId25"/>
  </p:sldIdLst>
  <p:sldSz cx="9144000" cy="6858000" type="screen4x3"/>
  <p:notesSz cx="7010400" cy="9296400"/>
  <p:custDataLst>
    <p:tags r:id="rId28"/>
  </p:custDataLst>
  <p:defaultTex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3CC33"/>
    <a:srgbClr val="EB8519"/>
    <a:srgbClr val="FABF8F"/>
    <a:srgbClr val="777777"/>
    <a:srgbClr val="00FF00"/>
    <a:srgbClr val="5F5F5F"/>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72" autoAdjust="0"/>
    <p:restoredTop sz="83092" autoAdjust="0"/>
  </p:normalViewPr>
  <p:slideViewPr>
    <p:cSldViewPr>
      <p:cViewPr varScale="1">
        <p:scale>
          <a:sx n="89" d="100"/>
          <a:sy n="89" d="100"/>
        </p:scale>
        <p:origin x="1819"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ags" Target="tags/tag1.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7" name="Rectangle 3"/>
          <p:cNvSpPr>
            <a:spLocks noGrp="1" noChangeArrowheads="1"/>
          </p:cNvSpPr>
          <p:nvPr>
            <p:ph type="dt" sz="quarter" idx="1"/>
          </p:nvPr>
        </p:nvSpPr>
        <p:spPr bwMode="auto">
          <a:xfrm>
            <a:off x="3971386"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lgn="r">
              <a:defRPr sz="1200">
                <a:latin typeface="Calibri" pitchFamily="34" charset="0"/>
                <a:cs typeface="Arial" pitchFamily="34" charset="0"/>
              </a:defRPr>
            </a:lvl1pPr>
          </a:lstStyle>
          <a:p>
            <a:pPr>
              <a:defRPr/>
            </a:pPr>
            <a:fld id="{2627F7BB-84E6-4B1B-ACB9-EA54959097C2}" type="datetimeFigureOut">
              <a:rPr lang="en-US"/>
              <a:pPr>
                <a:defRPr/>
              </a:pPr>
              <a:t>12/2/2019</a:t>
            </a:fld>
            <a:endParaRPr lang="en-US" dirty="0"/>
          </a:p>
        </p:txBody>
      </p:sp>
      <p:sp>
        <p:nvSpPr>
          <p:cNvPr id="52228" name="Rectangle 4"/>
          <p:cNvSpPr>
            <a:spLocks noGrp="1" noChangeArrowheads="1"/>
          </p:cNvSpPr>
          <p:nvPr>
            <p:ph type="ftr" sz="quarter" idx="2"/>
          </p:nvPr>
        </p:nvSpPr>
        <p:spPr bwMode="auto">
          <a:xfrm>
            <a:off x="0"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9" name="Rectangle 5"/>
          <p:cNvSpPr>
            <a:spLocks noGrp="1" noChangeArrowheads="1"/>
          </p:cNvSpPr>
          <p:nvPr>
            <p:ph type="sldNum" sz="quarter" idx="3"/>
          </p:nvPr>
        </p:nvSpPr>
        <p:spPr bwMode="auto">
          <a:xfrm>
            <a:off x="3971386"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lgn="r">
              <a:defRPr sz="1200">
                <a:latin typeface="Calibri" pitchFamily="34" charset="0"/>
                <a:cs typeface="Arial" pitchFamily="34" charset="0"/>
              </a:defRPr>
            </a:lvl1pPr>
          </a:lstStyle>
          <a:p>
            <a:pPr>
              <a:defRPr/>
            </a:pPr>
            <a:fld id="{76AB1CA3-D6AB-4CFF-9510-8AF7E4F31767}" type="slidenum">
              <a:rPr lang="en-US"/>
              <a:pPr>
                <a:defRPr/>
              </a:pPr>
              <a:t>‹#›</a:t>
            </a:fld>
            <a:endParaRPr lang="en-US" dirty="0"/>
          </a:p>
        </p:txBody>
      </p:sp>
    </p:spTree>
    <p:extLst>
      <p:ext uri="{BB962C8B-B14F-4D97-AF65-F5344CB8AC3E}">
        <p14:creationId xmlns:p14="http://schemas.microsoft.com/office/powerpoint/2010/main" val="66220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idx="1"/>
          </p:nvPr>
        </p:nvSpPr>
        <p:spPr bwMode="auto">
          <a:xfrm>
            <a:off x="3971386"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32106">
              <a:defRPr sz="1200">
                <a:latin typeface="Calibri" pitchFamily="34" charset="0"/>
                <a:cs typeface="Arial" pitchFamily="34" charset="0"/>
              </a:defRPr>
            </a:lvl1pPr>
          </a:lstStyle>
          <a:p>
            <a:pPr>
              <a:defRPr/>
            </a:pPr>
            <a:fld id="{4C68D24D-CD96-41C7-8C12-1C2AD747E0D3}" type="datetimeFigureOut">
              <a:rPr lang="en-US"/>
              <a:pPr>
                <a:defRPr/>
              </a:pPr>
              <a:t>12/2/2019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34" tIns="45967" rIns="91934" bIns="45967" rtlCol="0" anchor="ctr"/>
          <a:lstStyle/>
          <a:p>
            <a:pPr lvl="0"/>
            <a:endParaRPr lang="en-US" noProof="0" dirty="0"/>
          </a:p>
        </p:txBody>
      </p:sp>
      <p:sp>
        <p:nvSpPr>
          <p:cNvPr id="5" name="Notes Placeholder 4"/>
          <p:cNvSpPr>
            <a:spLocks noGrp="1"/>
          </p:cNvSpPr>
          <p:nvPr>
            <p:ph type="body" sz="quarter" idx="3"/>
          </p:nvPr>
        </p:nvSpPr>
        <p:spPr bwMode="auto">
          <a:xfrm>
            <a:off x="701681" y="4415790"/>
            <a:ext cx="5607038" cy="418338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smtClean="0"/>
              <a:t>Click to edit Master text styles</a:t>
            </a:r>
          </a:p>
          <a:p>
            <a:pPr lvl="1"/>
            <a:r>
              <a:rPr lang="en-US" noProof="0" smtClean="0"/>
              <a:t>Second level</a:t>
            </a:r>
          </a:p>
        </p:txBody>
      </p:sp>
      <p:sp>
        <p:nvSpPr>
          <p:cNvPr id="6" name="Footer Placeholder 5"/>
          <p:cNvSpPr>
            <a:spLocks noGrp="1"/>
          </p:cNvSpPr>
          <p:nvPr>
            <p:ph type="ftr" sz="quarter" idx="4"/>
          </p:nvPr>
        </p:nvSpPr>
        <p:spPr bwMode="auto">
          <a:xfrm>
            <a:off x="0"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1386"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32106">
              <a:defRPr sz="1200">
                <a:latin typeface="Calibri" pitchFamily="34" charset="0"/>
                <a:cs typeface="Arial" pitchFamily="34" charset="0"/>
              </a:defRPr>
            </a:lvl1pPr>
          </a:lstStyle>
          <a:p>
            <a:pPr>
              <a:defRPr/>
            </a:pPr>
            <a:fld id="{02605421-4851-4B4A-ACD8-B85799EDC5BF}" type="slidenum">
              <a:rPr lang="en-US"/>
              <a:pPr>
                <a:defRPr/>
              </a:pPr>
              <a:t>‹#›</a:t>
            </a:fld>
            <a:endParaRPr lang="en-US" dirty="0"/>
          </a:p>
        </p:txBody>
      </p:sp>
    </p:spTree>
    <p:extLst>
      <p:ext uri="{BB962C8B-B14F-4D97-AF65-F5344CB8AC3E}">
        <p14:creationId xmlns:p14="http://schemas.microsoft.com/office/powerpoint/2010/main" val="3284829946"/>
      </p:ext>
    </p:extLst>
  </p:cSld>
  <p:clrMap bg1="lt1" tx1="dk1" bg2="lt2" tx2="dk2" accent1="accent1" accent2="accent2" accent3="accent3" accent4="accent4" accent5="accent5" accent6="accent6" hlink="hlink" folHlink="folHlink"/>
  <p:notesStyle>
    <a:lvl1pPr algn="l" rtl="0" eaLnBrk="0" fontAlgn="base" hangingPunct="0">
      <a:spcBef>
        <a:spcPct val="50000"/>
      </a:spcBef>
      <a:spcAft>
        <a:spcPct val="0"/>
      </a:spcAft>
      <a:defRPr sz="1000" kern="1200">
        <a:solidFill>
          <a:schemeClr val="tx1"/>
        </a:solidFill>
        <a:latin typeface="+mn-lt"/>
        <a:ea typeface="+mn-ea"/>
        <a:cs typeface="+mn-cs"/>
      </a:defRPr>
    </a:lvl1pPr>
    <a:lvl2pPr marL="457200" indent="-228600" algn="l" rtl="0" eaLnBrk="0" fontAlgn="ctr" hangingPunct="0">
      <a:spcBef>
        <a:spcPct val="50000"/>
      </a:spcBef>
      <a:spcAft>
        <a:spcPct val="0"/>
      </a:spcAft>
      <a:buSzPct val="150000"/>
      <a:buChar char="•"/>
      <a:defRPr sz="10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05507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760DFCB6-A74A-4E8B-8B63-5D799ECD752E}"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839EA64F-F91B-4FF3-A46F-4146B3D06C5A}"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A0ACCBD-A556-4AB4-A4B9-7ADCCB71CCB6}"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E7EF4C92-2AAD-45BA-9072-6B68271A1A1B}"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599"/>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FDA29074-DE9E-495B-952C-32B745368193}"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AB8FE532-AB58-4983-A02B-9F5DADF6D8BD}"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C452B70B-708D-4212-A3AE-8DD5B4A63FCB}"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990358A6-33AF-4D85-8746-1C096F912046}"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FF5C7350-FCAB-472F-BB2A-C72E27D2B597}"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B07D7A10-3F27-46BB-AD36-E293B358213D}"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3AFDA62-BACC-40BA-AB02-52ACA190D38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0D87B402-128E-4974-A5DD-0EBF05DEA7B1}"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7F91C68-F297-4C22-9FA5-240F5F1C33F9}"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3332F3EB-3B45-4CD8-8BA0-E521129B048A}"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80B19B15-671B-49BC-B96B-BAC81F11B61D}"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88937E04-F127-47CB-8F57-C70A69B2EE4F}"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B730B132-14DA-4C54-B691-17276015A2B6}"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2AD2215C-BF67-452E-83ED-0242EDB53901}"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7F5981FE-390B-4B37-88E8-CD402A33846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0333E7EE-7DCC-41B4-AABF-BCF1A0F971AE}"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9A7586-5868-4815-AF83-4CBBFB440002}"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9E6C2AEE-1FFA-4AA6-9FE7-FF6CEFE3E8ED}"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4B27317-B9DD-4E46-BBFA-86C5C05D8698}"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2CA7F4DF-D731-4082-9605-8DC8D990B143}"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600"/>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6BE9F10F-CC86-4170-AB5E-950C624A1264}"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EF0FEFAB-182A-4D7C-BE47-576C80201282}"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E84A603E-451C-4E59-BB08-B0CACB6BD05E}"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D575DC43-04A2-496D-A955-0DAAA51EC05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FF18C6-270F-4074-91E5-1CB59BD8EDC0}"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FD62BA4A-86EB-4AA9-B429-0F90272C8D1B}"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CB783BF-AC8B-487C-B4EC-8E259D6D415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CFFA6228-65C8-4FBC-B1B8-39E89E27CF30}"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2A77DA5F-5F61-4DD5-9AC1-28DEC48B796D}"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5F4E0479-990B-4801-96F0-764106299A8C}"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A427AC8D-684A-454D-AA7F-589DA9A13CD4}"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BD44183D-5CBA-4A7D-AFC2-E8339883B5C0}"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3.jpe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3.jpe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2.png"/><Relationship Id="rId4"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1027"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C243B193-1BE3-410E-8E77-854AC2E2C52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2" r:id="rId1"/>
    <p:sldLayoutId id="2147485190" r:id="rId2"/>
    <p:sldLayoutId id="2147485191" r:id="rId3"/>
    <p:sldLayoutId id="2147485192" r:id="rId4"/>
    <p:sldLayoutId id="2147485193" r:id="rId5"/>
    <p:sldLayoutId id="2147485213" r:id="rId6"/>
    <p:sldLayoutId id="2147485214" r:id="rId7"/>
    <p:sldLayoutId id="2147485215" r:id="rId8"/>
    <p:sldLayoutId id="2147485216" r:id="rId9"/>
    <p:sldLayoutId id="2147485194"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E8EB5-AC27-45E0-9904-F27834F60444}" type="datetimeFigureOut">
              <a:rPr lang="en-US" smtClean="0"/>
              <a:pPr/>
              <a:t>12/2/2019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52F2A-7400-4561-919E-A82DCD3500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35" r:id="rId1"/>
    <p:sldLayoutId id="2147485236" r:id="rId2"/>
    <p:sldLayoutId id="2147485237" r:id="rId3"/>
    <p:sldLayoutId id="2147485238" r:id="rId4"/>
    <p:sldLayoutId id="2147485239" r:id="rId5"/>
    <p:sldLayoutId id="2147485240" r:id="rId6"/>
    <p:sldLayoutId id="2147485241" r:id="rId7"/>
    <p:sldLayoutId id="2147485242" r:id="rId8"/>
    <p:sldLayoutId id="2147485243" r:id="rId9"/>
    <p:sldLayoutId id="2147485244" r:id="rId10"/>
    <p:sldLayoutId id="21474852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2051"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0AD84EFF-661E-4DF9-B97E-F56643C50749}"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9" r:id="rId1"/>
    <p:sldLayoutId id="2147485195" r:id="rId2"/>
    <p:sldLayoutId id="2147485196" r:id="rId3"/>
    <p:sldLayoutId id="2147485197" r:id="rId4"/>
    <p:sldLayoutId id="2147485220" r:id="rId5"/>
    <p:sldLayoutId id="2147485221" r:id="rId6"/>
    <p:sldLayoutId id="2147485222" r:id="rId7"/>
    <p:sldLayoutId id="2147485223" r:id="rId8"/>
    <p:sldLayoutId id="2147485198" r:id="rId9"/>
    <p:sldLayoutId id="214748519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3075"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E1B11159-D892-4C96-9249-A5C640B25454}"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4" r:id="rId1"/>
    <p:sldLayoutId id="2147485200" r:id="rId2"/>
    <p:sldLayoutId id="2147485201" r:id="rId3"/>
    <p:sldLayoutId id="2147485202" r:id="rId4"/>
    <p:sldLayoutId id="2147485203" r:id="rId5"/>
    <p:sldLayoutId id="2147485225" r:id="rId6"/>
    <p:sldLayoutId id="2147485226" r:id="rId7"/>
    <p:sldLayoutId id="2147485227" r:id="rId8"/>
    <p:sldLayoutId id="2147485228" r:id="rId9"/>
    <p:sldLayoutId id="2147485204"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4099"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A0D76469-F2E3-4299-9F99-D2DA9392F1B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9" r:id="rId1"/>
    <p:sldLayoutId id="2147485205" r:id="rId2"/>
    <p:sldLayoutId id="2147485206" r:id="rId3"/>
    <p:sldLayoutId id="2147485207" r:id="rId4"/>
    <p:sldLayoutId id="2147485230" r:id="rId5"/>
    <p:sldLayoutId id="2147485231" r:id="rId6"/>
    <p:sldLayoutId id="2147485232" r:id="rId7"/>
    <p:sldLayoutId id="2147485233" r:id="rId8"/>
    <p:sldLayoutId id="2147485208" r:id="rId9"/>
    <p:sldLayoutId id="214748520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228600" y="292100"/>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Use as closing slide to your presentation</a:t>
            </a:r>
          </a:p>
        </p:txBody>
      </p:sp>
      <p:sp>
        <p:nvSpPr>
          <p:cNvPr id="5123"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Highlight slide, select Design from tool bar and apply slide design to selected slide then go to  Slide Layout and select Blanks.</a:t>
            </a:r>
          </a:p>
          <a:p>
            <a:pPr lvl="0"/>
            <a:r>
              <a:rPr lang="en-US" smtClean="0"/>
              <a:t>Title and text placeholders should be removed and only the Carestream Logo will appear on a blank white slide background.</a:t>
            </a:r>
          </a:p>
        </p:txBody>
      </p:sp>
      <p:pic>
        <p:nvPicPr>
          <p:cNvPr id="514057" name="Picture 7" descr="carestream_logo.png"/>
          <p:cNvPicPr>
            <a:picLocks noChangeAspect="1"/>
          </p:cNvPicPr>
          <p:nvPr>
            <p:custDataLst>
              <p:tags r:id="rId4"/>
            </p:custDataLst>
          </p:nvPr>
        </p:nvPicPr>
        <p:blipFill>
          <a:blip r:embed="rId5" cstate="print"/>
          <a:srcRect/>
          <a:stretch>
            <a:fillRect/>
          </a:stretch>
        </p:blipFill>
        <p:spPr bwMode="auto">
          <a:xfrm>
            <a:off x="3200400" y="2057400"/>
            <a:ext cx="2590800" cy="2590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10" r:id="rId1"/>
    <p:sldLayoutId id="2147485211" r:id="rId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14057"/>
                                        </p:tgtEl>
                                        <p:attrNameLst>
                                          <p:attrName>style.visibility</p:attrName>
                                        </p:attrNameLst>
                                      </p:cBhvr>
                                      <p:to>
                                        <p:strVal val="visible"/>
                                      </p:to>
                                    </p:set>
                                    <p:animEffect transition="in" filter="fade">
                                      <p:cBhvr>
                                        <p:cTn id="7" dur="2000"/>
                                        <p:tgtEl>
                                          <p:spTgt spid="51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marL="342900" indent="-341313" algn="l" rtl="0" eaLnBrk="0" fontAlgn="base" hangingPunct="0">
        <a:spcBef>
          <a:spcPct val="100000"/>
        </a:spcBef>
        <a:spcAft>
          <a:spcPct val="50000"/>
        </a:spcAft>
        <a:buFont typeface="Arial" charset="0"/>
        <a:defRPr sz="1600">
          <a:solidFill>
            <a:schemeClr val="tx1"/>
          </a:solidFill>
          <a:latin typeface="+mn-lt"/>
          <a:ea typeface="+mn-ea"/>
          <a:cs typeface="+mn-cs"/>
        </a:defRPr>
      </a:lvl1pPr>
      <a:lvl2pPr marL="284163" indent="-168275" algn="l" rtl="0" eaLnBrk="0" fontAlgn="ctr" hangingPunct="0">
        <a:spcBef>
          <a:spcPct val="0"/>
        </a:spcBef>
        <a:spcAft>
          <a:spcPct val="50000"/>
        </a:spcAft>
        <a:buClr>
          <a:srgbClr val="EB8519"/>
        </a:buClr>
        <a:buSzPct val="150000"/>
        <a:buChar char="•"/>
        <a:defRPr sz="1600">
          <a:solidFill>
            <a:schemeClr val="tx1"/>
          </a:solidFill>
          <a:latin typeface="Microsoft Sans Serif" pitchFamily="34" charset="0"/>
          <a:cs typeface="+mn-cs"/>
        </a:defRPr>
      </a:lvl2pPr>
      <a:lvl3pPr marL="574675" indent="-117475" algn="l" rtl="0" eaLnBrk="0" fontAlgn="ctr" hangingPunct="0">
        <a:spcBef>
          <a:spcPct val="0"/>
        </a:spcBef>
        <a:spcAft>
          <a:spcPct val="50000"/>
        </a:spcAft>
        <a:buFont typeface="Arial" charset="0"/>
        <a:buChar char="–"/>
        <a:defRPr sz="1400">
          <a:solidFill>
            <a:schemeClr val="tx1"/>
          </a:solidFill>
          <a:latin typeface="Microsoft Sans Serif" pitchFamily="34" charset="0"/>
          <a:cs typeface="+mn-cs"/>
        </a:defRPr>
      </a:lvl3pPr>
      <a:lvl4pPr marL="1035050" indent="-227013"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4pPr>
      <a:lvl5pPr marL="1374775" indent="-225425"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5pPr>
      <a:lvl6pPr marL="18319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6pPr>
      <a:lvl7pPr marL="22891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7pPr>
      <a:lvl8pPr marL="27463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8pPr>
      <a:lvl9pPr marL="32035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9.wmf"/><Relationship Id="rId4" Type="http://schemas.openxmlformats.org/officeDocument/2006/relationships/oleObject" Target="../embeddings/Microsoft_Word_97_-_2003_Document2.doc"/></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p:txBody>
          <a:bodyPr/>
          <a:lstStyle/>
          <a:p>
            <a:r>
              <a:rPr lang="en-US" altLang="zh-CN" sz="3600" dirty="0" smtClean="0"/>
              <a:t>Kiosk PUMA </a:t>
            </a:r>
            <a:br>
              <a:rPr lang="en-US" altLang="zh-CN" sz="3600" dirty="0" smtClean="0"/>
            </a:br>
            <a:r>
              <a:rPr lang="en-US" altLang="zh-CN" sz="3600" dirty="0" smtClean="0"/>
              <a:t>Performance Training</a:t>
            </a:r>
            <a:br>
              <a:rPr lang="en-US" altLang="zh-CN" sz="3600" dirty="0" smtClean="0"/>
            </a:br>
            <a:r>
              <a:rPr lang="en-US" altLang="zh-CN" sz="3600" dirty="0" smtClean="0"/>
              <a:t>	</a:t>
            </a:r>
            <a:r>
              <a:rPr lang="en-US" sz="3600" dirty="0" smtClean="0"/>
              <a:t/>
            </a:r>
            <a:br>
              <a:rPr lang="en-US" sz="3600" dirty="0" smtClean="0"/>
            </a:br>
            <a:endParaRPr lang="en-US" sz="3600" dirty="0" smtClean="0"/>
          </a:p>
        </p:txBody>
      </p:sp>
      <p:sp>
        <p:nvSpPr>
          <p:cNvPr id="28675" name="Rectangle 11"/>
          <p:cNvSpPr>
            <a:spLocks noGrp="1" noChangeArrowheads="1"/>
          </p:cNvSpPr>
          <p:nvPr>
            <p:ph type="ftr" sz="quarter" idx="10"/>
          </p:nvPr>
        </p:nvSpPr>
        <p:spPr>
          <a:xfrm>
            <a:off x="0" y="6537325"/>
            <a:ext cx="2895600" cy="320675"/>
          </a:xfrm>
          <a:noFill/>
        </p:spPr>
        <p:txBody>
          <a:bodyPr/>
          <a:lstStyle/>
          <a:p>
            <a:r>
              <a:rPr lang="en-US" dirty="0" smtClean="0">
                <a:latin typeface="Arial" charset="0"/>
                <a:cs typeface="Arial" charset="0"/>
              </a:rPr>
              <a:t>Unrestricted Internal Use</a:t>
            </a:r>
          </a:p>
          <a:p>
            <a:r>
              <a:rPr lang="en-US" dirty="0" smtClean="0">
                <a:latin typeface="Arial" charset="0"/>
                <a:cs typeface="Arial" charset="0"/>
              </a:rPr>
              <a:t>©</a:t>
            </a:r>
            <a:r>
              <a:rPr lang="en-US" dirty="0" smtClean="0">
                <a:solidFill>
                  <a:schemeClr val="tx1"/>
                </a:solidFill>
                <a:latin typeface="Arial" charset="0"/>
                <a:cs typeface="Arial" charset="0"/>
              </a:rPr>
              <a:t> </a:t>
            </a:r>
            <a:r>
              <a:rPr lang="en-US" dirty="0" smtClean="0">
                <a:latin typeface="Arial" charset="0"/>
                <a:cs typeface="Arial" charset="0"/>
              </a:rPr>
              <a:t>Carestream Health, 2018</a:t>
            </a:r>
          </a:p>
        </p:txBody>
      </p:sp>
      <p:sp>
        <p:nvSpPr>
          <p:cNvPr id="2" name="TextBox 1"/>
          <p:cNvSpPr txBox="1"/>
          <p:nvPr/>
        </p:nvSpPr>
        <p:spPr>
          <a:xfrm>
            <a:off x="5791200" y="5791200"/>
            <a:ext cx="2895600" cy="369332"/>
          </a:xfrm>
          <a:prstGeom prst="rect">
            <a:avLst/>
          </a:prstGeom>
          <a:noFill/>
        </p:spPr>
        <p:txBody>
          <a:bodyPr wrap="square" rtlCol="0">
            <a:spAutoFit/>
          </a:bodyPr>
          <a:lstStyle/>
          <a:p>
            <a:pPr algn="r"/>
            <a:r>
              <a:rPr lang="en-US" altLang="zh-CN" sz="1800" dirty="0" smtClean="0">
                <a:solidFill>
                  <a:schemeClr val="bg1"/>
                </a:solidFill>
                <a:latin typeface="+mj-lt"/>
                <a:ea typeface="+mj-ea"/>
                <a:cs typeface="+mj-cs"/>
              </a:rPr>
              <a:t>Ralf </a:t>
            </a:r>
            <a:r>
              <a:rPr lang="en-US" altLang="zh-CN" sz="1800" dirty="0">
                <a:solidFill>
                  <a:schemeClr val="bg1"/>
                </a:solidFill>
                <a:latin typeface="+mj-lt"/>
                <a:ea typeface="+mj-ea"/>
                <a:cs typeface="+mj-cs"/>
              </a:rPr>
              <a:t>Wang</a:t>
            </a:r>
            <a:endParaRPr lang="en-US" sz="1800" dirty="0">
              <a:solidFill>
                <a:schemeClr val="bg1"/>
              </a:solidFill>
              <a:latin typeface="+mj-lt"/>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a:t>打印</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523220"/>
          </a:xfrm>
          <a:prstGeom prst="rect">
            <a:avLst/>
          </a:prstGeom>
        </p:spPr>
        <p:txBody>
          <a:bodyPr wrap="square">
            <a:spAutoFit/>
          </a:bodyPr>
          <a:lstStyle/>
          <a:p>
            <a:pPr latinLnBrk="1"/>
            <a:r>
              <a:rPr lang="zh-CN" altLang="en-US" sz="1400" dirty="0">
                <a:latin typeface="Times New Roman" panose="02020603050405020304" pitchFamily="18" charset="0"/>
                <a:ea typeface="Times New Roman" panose="02020603050405020304" pitchFamily="18" charset="0"/>
              </a:rPr>
              <a:t>模拟</a:t>
            </a:r>
            <a:r>
              <a:rPr lang="en-US" altLang="zh-CN" sz="1400" dirty="0">
                <a:latin typeface="Times New Roman" panose="02020603050405020304" pitchFamily="18" charset="0"/>
                <a:ea typeface="Times New Roman" panose="02020603050405020304" pitchFamily="18" charset="0"/>
              </a:rPr>
              <a:t>Terminal</a:t>
            </a:r>
            <a:r>
              <a:rPr lang="zh-CN" altLang="en-US" sz="1400" dirty="0">
                <a:latin typeface="Times New Roman" panose="02020603050405020304" pitchFamily="18" charset="0"/>
                <a:ea typeface="Times New Roman" panose="02020603050405020304" pitchFamily="18" charset="0"/>
              </a:rPr>
              <a:t>打印胶片和报</a:t>
            </a:r>
            <a:r>
              <a:rPr lang="zh-CN" altLang="en-US" sz="1400" dirty="0" smtClean="0">
                <a:latin typeface="Times New Roman" panose="02020603050405020304" pitchFamily="18" charset="0"/>
                <a:ea typeface="Times New Roman" panose="02020603050405020304" pitchFamily="18" charset="0"/>
              </a:rPr>
              <a:t>告：</a:t>
            </a:r>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846937"/>
            <a:ext cx="7010400" cy="3970318"/>
          </a:xfrm>
          <a:prstGeom prst="rect">
            <a:avLst/>
          </a:prstGeom>
        </p:spPr>
        <p:txBody>
          <a:bodyPr wrap="square">
            <a:spAutoFit/>
          </a:bodyPr>
          <a:lstStyle/>
          <a:p>
            <a:pPr marL="342900" indent="-342900">
              <a:spcBef>
                <a:spcPts val="1800"/>
              </a:spcBef>
              <a:spcAft>
                <a:spcPts val="600"/>
              </a:spcAft>
              <a:buFont typeface="+mj-lt"/>
              <a:buAutoNum type="arabicPeriod"/>
              <a:tabLst>
                <a:tab pos="365760" algn="l"/>
              </a:tabLst>
            </a:pPr>
            <a:r>
              <a:rPr lang="zh-CN" altLang="en-US" sz="1400" dirty="0" smtClean="0">
                <a:latin typeface="Times New Roman" panose="02020603050405020304" pitchFamily="18" charset="0"/>
                <a:ea typeface="Times New Roman" panose="02020603050405020304" pitchFamily="18" charset="0"/>
              </a:rPr>
              <a:t>模拟</a:t>
            </a:r>
            <a:r>
              <a:rPr lang="en-US" altLang="zh-CN" sz="1400" dirty="0" smtClean="0">
                <a:latin typeface="Times New Roman" panose="02020603050405020304" pitchFamily="18" charset="0"/>
                <a:ea typeface="Times New Roman" panose="02020603050405020304" pitchFamily="18" charset="0"/>
              </a:rPr>
              <a:t>Terminal</a:t>
            </a:r>
            <a:r>
              <a:rPr lang="zh-CN" altLang="en-US" sz="1400" dirty="0" smtClean="0">
                <a:latin typeface="Times New Roman" panose="02020603050405020304" pitchFamily="18" charset="0"/>
                <a:ea typeface="Times New Roman" panose="02020603050405020304" pitchFamily="18" charset="0"/>
              </a:rPr>
              <a:t>打印胶片</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smtClean="0">
                <a:latin typeface="Times New Roman" panose="02020603050405020304" pitchFamily="18" charset="0"/>
                <a:ea typeface="Times New Roman" panose="02020603050405020304" pitchFamily="18" charset="0"/>
              </a:rPr>
              <a:t>预先生成测试数据</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en-US" altLang="zh-CN" sz="1400" dirty="0" smtClean="0">
                <a:latin typeface="Times New Roman" panose="02020603050405020304" pitchFamily="18" charset="0"/>
                <a:ea typeface="Times New Roman" panose="02020603050405020304" pitchFamily="18" charset="0"/>
              </a:rPr>
              <a:t>Load Runner</a:t>
            </a:r>
            <a:r>
              <a:rPr lang="zh-CN" altLang="en-US" sz="1400" dirty="0" smtClean="0">
                <a:latin typeface="Times New Roman" panose="02020603050405020304" pitchFamily="18" charset="0"/>
                <a:ea typeface="Times New Roman" panose="02020603050405020304" pitchFamily="18" charset="0"/>
              </a:rPr>
              <a:t>脚本打印胶片</a:t>
            </a:r>
            <a:endParaRPr lang="en-US" altLang="zh-CN" sz="1400" dirty="0" smtClean="0">
              <a:latin typeface="Times New Roman" panose="02020603050405020304" pitchFamily="18" charset="0"/>
              <a:ea typeface="Times New Roman" panose="02020603050405020304" pitchFamily="18" charset="0"/>
            </a:endParaRPr>
          </a:p>
          <a:p>
            <a:pPr lvl="1">
              <a:spcBef>
                <a:spcPts val="1800"/>
              </a:spcBef>
              <a:spcAft>
                <a:spcPts val="600"/>
              </a:spcAft>
              <a:tabLst>
                <a:tab pos="365760" algn="l"/>
              </a:tabLst>
            </a:pPr>
            <a:r>
              <a:rPr lang="zh-CN" altLang="en-US" sz="1400" dirty="0">
                <a:latin typeface="Times New Roman" panose="02020603050405020304" pitchFamily="18" charset="0"/>
                <a:ea typeface="Times New Roman" panose="02020603050405020304" pitchFamily="18" charset="0"/>
              </a:rPr>
              <a:t>工</a:t>
            </a:r>
            <a:r>
              <a:rPr lang="zh-CN" altLang="en-US" sz="1400" dirty="0" smtClean="0">
                <a:latin typeface="Times New Roman" panose="02020603050405020304" pitchFamily="18" charset="0"/>
                <a:ea typeface="Times New Roman" panose="02020603050405020304" pitchFamily="18" charset="0"/>
              </a:rPr>
              <a:t>具： </a:t>
            </a:r>
            <a:r>
              <a:rPr lang="en-US" altLang="zh-CN" sz="1400" dirty="0" err="1" smtClean="0">
                <a:latin typeface="Times New Roman" panose="02020603050405020304" pitchFamily="18" charset="0"/>
                <a:ea typeface="Times New Roman" panose="02020603050405020304" pitchFamily="18" charset="0"/>
              </a:rPr>
              <a:t>CreateFilmData</a:t>
            </a:r>
            <a:r>
              <a:rPr lang="en-US" altLang="zh-CN" sz="1400" dirty="0" smtClean="0">
                <a:latin typeface="Times New Roman" panose="02020603050405020304" pitchFamily="18" charset="0"/>
                <a:ea typeface="Times New Roman" panose="02020603050405020304" pitchFamily="18" charset="0"/>
              </a:rPr>
              <a:t> script; LR script</a:t>
            </a:r>
            <a:endParaRPr lang="en-US" altLang="zh-CN" sz="1400" dirty="0">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smtClean="0">
                <a:latin typeface="Times New Roman" panose="02020603050405020304" pitchFamily="18" charset="0"/>
                <a:ea typeface="Times New Roman" panose="02020603050405020304" pitchFamily="18" charset="0"/>
              </a:rPr>
              <a:t>模拟打印纸张报告</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a:effectLst/>
                <a:latin typeface="Times New Roman" panose="02020603050405020304" pitchFamily="18" charset="0"/>
                <a:ea typeface="Times New Roman" panose="02020603050405020304" pitchFamily="18" charset="0"/>
              </a:rPr>
              <a:t>使</a:t>
            </a:r>
            <a:r>
              <a:rPr lang="zh-CN" altLang="en-US" sz="1400" dirty="0" smtClean="0">
                <a:effectLst/>
                <a:latin typeface="Times New Roman" panose="02020603050405020304" pitchFamily="18" charset="0"/>
                <a:ea typeface="Times New Roman" panose="02020603050405020304" pitchFamily="18" charset="0"/>
              </a:rPr>
              <a:t>用接口生成纸张报告</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a:latin typeface="Times New Roman" panose="02020603050405020304" pitchFamily="18" charset="0"/>
                <a:ea typeface="Times New Roman" panose="02020603050405020304" pitchFamily="18" charset="0"/>
              </a:rPr>
              <a:t>打</a:t>
            </a:r>
            <a:r>
              <a:rPr lang="zh-CN" altLang="en-US" sz="1400" dirty="0" smtClean="0">
                <a:latin typeface="Times New Roman" panose="02020603050405020304" pitchFamily="18" charset="0"/>
                <a:ea typeface="Times New Roman" panose="02020603050405020304" pitchFamily="18" charset="0"/>
              </a:rPr>
              <a:t>印报告，通过接口模拟打印</a:t>
            </a:r>
            <a:endParaRPr lang="en-US" altLang="zh-CN" sz="1400" dirty="0" smtClean="0">
              <a:latin typeface="Times New Roman" panose="02020603050405020304" pitchFamily="18" charset="0"/>
              <a:ea typeface="Times New Roman" panose="02020603050405020304" pitchFamily="18" charset="0"/>
            </a:endParaRPr>
          </a:p>
          <a:p>
            <a:pPr lvl="1">
              <a:spcBef>
                <a:spcPts val="1800"/>
              </a:spcBef>
              <a:spcAft>
                <a:spcPts val="600"/>
              </a:spcAft>
              <a:tabLst>
                <a:tab pos="365760" algn="l"/>
              </a:tabLst>
            </a:pPr>
            <a:r>
              <a:rPr lang="zh-CN" altLang="en-US" sz="1400" dirty="0">
                <a:latin typeface="Times New Roman" panose="02020603050405020304" pitchFamily="18" charset="0"/>
                <a:ea typeface="Times New Roman" panose="02020603050405020304" pitchFamily="18" charset="0"/>
              </a:rPr>
              <a:t>工</a:t>
            </a:r>
            <a:r>
              <a:rPr lang="zh-CN" altLang="en-US" sz="1400" dirty="0" smtClean="0">
                <a:latin typeface="Times New Roman" panose="02020603050405020304" pitchFamily="18" charset="0"/>
                <a:ea typeface="Times New Roman" panose="02020603050405020304" pitchFamily="18" charset="0"/>
              </a:rPr>
              <a:t>具：</a:t>
            </a:r>
            <a:r>
              <a:rPr lang="en-US" altLang="zh-CN" sz="1400" dirty="0" smtClean="0">
                <a:latin typeface="Times New Roman" panose="02020603050405020304" pitchFamily="18" charset="0"/>
                <a:ea typeface="Times New Roman" panose="02020603050405020304" pitchFamily="18" charset="0"/>
              </a:rPr>
              <a:t>Load Runner script</a:t>
            </a:r>
            <a:r>
              <a:rPr lang="zh-CN" altLang="en-US" sz="1400" dirty="0" smtClean="0">
                <a:latin typeface="Times New Roman" panose="02020603050405020304" pitchFamily="18" charset="0"/>
                <a:ea typeface="Times New Roman" panose="02020603050405020304" pitchFamily="18" charset="0"/>
              </a:rPr>
              <a:t>； </a:t>
            </a:r>
            <a:r>
              <a:rPr lang="en-US" altLang="zh-CN" sz="1400" dirty="0" smtClean="0">
                <a:latin typeface="Times New Roman" panose="02020603050405020304" pitchFamily="18" charset="0"/>
                <a:ea typeface="Times New Roman" panose="02020603050405020304" pitchFamily="18" charset="0"/>
              </a:rPr>
              <a:t>notify</a:t>
            </a:r>
            <a:r>
              <a:rPr lang="zh-CN" altLang="en-US" sz="1400" dirty="0" smtClean="0">
                <a:latin typeface="Times New Roman" panose="02020603050405020304" pitchFamily="18" charset="0"/>
                <a:ea typeface="Times New Roman" panose="02020603050405020304" pitchFamily="18" charset="0"/>
              </a:rPr>
              <a:t>接口和打印模拟接口； </a:t>
            </a:r>
            <a:r>
              <a:rPr lang="en-US" altLang="zh-CN" sz="1400" dirty="0" smtClean="0">
                <a:latin typeface="Times New Roman" panose="02020603050405020304" pitchFamily="18" charset="0"/>
                <a:ea typeface="Times New Roman" panose="02020603050405020304" pitchFamily="18" charset="0"/>
              </a:rPr>
              <a:t>PDF report create Tool</a:t>
            </a:r>
            <a:endParaRPr lang="en-US" sz="14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785981" y="1196921"/>
            <a:ext cx="1044031" cy="925910"/>
          </a:xfrm>
          <a:prstGeom prst="rect">
            <a:avLst/>
          </a:prstGeom>
        </p:spPr>
      </p:pic>
      <p:pic>
        <p:nvPicPr>
          <p:cNvPr id="4" name="Picture 3"/>
          <p:cNvPicPr>
            <a:picLocks noChangeAspect="1"/>
          </p:cNvPicPr>
          <p:nvPr/>
        </p:nvPicPr>
        <p:blipFill>
          <a:blip r:embed="rId3"/>
          <a:stretch>
            <a:fillRect/>
          </a:stretch>
        </p:blipFill>
        <p:spPr>
          <a:xfrm>
            <a:off x="7821686" y="1132280"/>
            <a:ext cx="928211" cy="800182"/>
          </a:xfrm>
          <a:prstGeom prst="rect">
            <a:avLst/>
          </a:prstGeom>
        </p:spPr>
      </p:pic>
      <p:pic>
        <p:nvPicPr>
          <p:cNvPr id="6" name="Picture 5"/>
          <p:cNvPicPr>
            <a:picLocks noChangeAspect="1"/>
          </p:cNvPicPr>
          <p:nvPr/>
        </p:nvPicPr>
        <p:blipFill>
          <a:blip r:embed="rId4"/>
          <a:stretch>
            <a:fillRect/>
          </a:stretch>
        </p:blipFill>
        <p:spPr>
          <a:xfrm>
            <a:off x="6019800" y="1236268"/>
            <a:ext cx="774507" cy="593601"/>
          </a:xfrm>
          <a:prstGeom prst="rect">
            <a:avLst/>
          </a:prstGeom>
        </p:spPr>
      </p:pic>
    </p:spTree>
    <p:extLst>
      <p:ext uri="{BB962C8B-B14F-4D97-AF65-F5344CB8AC3E}">
        <p14:creationId xmlns:p14="http://schemas.microsoft.com/office/powerpoint/2010/main" val="26140462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Web </a:t>
            </a:r>
            <a:r>
              <a:rPr lang="zh-CN" altLang="en-US" b="1" dirty="0" smtClean="0"/>
              <a:t>查询</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523220"/>
          </a:xfrm>
          <a:prstGeom prst="rect">
            <a:avLst/>
          </a:prstGeom>
        </p:spPr>
        <p:txBody>
          <a:bodyPr wrap="square">
            <a:spAutoFit/>
          </a:bodyPr>
          <a:lstStyle/>
          <a:p>
            <a:pPr latinLnBrk="1"/>
            <a:r>
              <a:rPr lang="zh-CN" altLang="en-US" sz="1400" dirty="0">
                <a:latin typeface="Times New Roman" panose="02020603050405020304" pitchFamily="18" charset="0"/>
                <a:ea typeface="Times New Roman" panose="02020603050405020304" pitchFamily="18" charset="0"/>
              </a:rPr>
              <a:t>模拟</a:t>
            </a:r>
            <a:r>
              <a:rPr lang="en-US" altLang="zh-CN" sz="1400" dirty="0">
                <a:latin typeface="Times New Roman" panose="02020603050405020304" pitchFamily="18" charset="0"/>
                <a:ea typeface="Times New Roman" panose="02020603050405020304" pitchFamily="18" charset="0"/>
              </a:rPr>
              <a:t>web</a:t>
            </a:r>
            <a:r>
              <a:rPr lang="zh-CN" altLang="en-US" sz="1400" dirty="0">
                <a:latin typeface="Times New Roman" panose="02020603050405020304" pitchFamily="18" charset="0"/>
                <a:ea typeface="Times New Roman" panose="02020603050405020304" pitchFamily="18" charset="0"/>
              </a:rPr>
              <a:t>端查询：</a:t>
            </a:r>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846937"/>
            <a:ext cx="7010400" cy="3447098"/>
          </a:xfrm>
          <a:prstGeom prst="rect">
            <a:avLst/>
          </a:prstGeom>
        </p:spPr>
        <p:txBody>
          <a:bodyPr wrap="square">
            <a:spAutoFit/>
          </a:bodyPr>
          <a:lstStyle/>
          <a:p>
            <a:pPr marL="342900" indent="-342900">
              <a:spcBef>
                <a:spcPts val="1800"/>
              </a:spcBef>
              <a:spcAft>
                <a:spcPts val="600"/>
              </a:spcAft>
              <a:buAutoNum type="arabicPeriod"/>
              <a:tabLst>
                <a:tab pos="365760" algn="l"/>
              </a:tabLst>
            </a:pPr>
            <a:r>
              <a:rPr lang="en-US" altLang="zh-CN" sz="1400" dirty="0" smtClean="0">
                <a:effectLst/>
                <a:latin typeface="Times New Roman" panose="02020603050405020304" pitchFamily="18" charset="0"/>
                <a:ea typeface="Times New Roman" panose="02020603050405020304" pitchFamily="18" charset="0"/>
              </a:rPr>
              <a:t>Web </a:t>
            </a:r>
            <a:r>
              <a:rPr lang="zh-CN" altLang="en-US" sz="1400" dirty="0" smtClean="0">
                <a:effectLst/>
                <a:latin typeface="Times New Roman" panose="02020603050405020304" pitchFamily="18" charset="0"/>
                <a:ea typeface="Times New Roman" panose="02020603050405020304" pitchFamily="18" charset="0"/>
              </a:rPr>
              <a:t>查询相关</a:t>
            </a: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状态监</a:t>
            </a:r>
            <a:r>
              <a:rPr lang="zh-CN" altLang="en-US" sz="1400" dirty="0" smtClean="0">
                <a:latin typeface="Times New Roman" panose="02020603050405020304" pitchFamily="18" charset="0"/>
                <a:ea typeface="Times New Roman" panose="02020603050405020304" pitchFamily="18" charset="0"/>
              </a:rPr>
              <a:t>控相关</a:t>
            </a:r>
            <a:endParaRPr lang="en-US" altLang="zh-CN" sz="1400" dirty="0" smtClean="0">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人</a:t>
            </a:r>
            <a:r>
              <a:rPr lang="zh-CN" altLang="en-US" sz="1400" dirty="0" smtClean="0">
                <a:effectLst/>
                <a:latin typeface="Times New Roman" panose="02020603050405020304" pitchFamily="18" charset="0"/>
                <a:ea typeface="Times New Roman" panose="02020603050405020304" pitchFamily="18" charset="0"/>
              </a:rPr>
              <a:t>工</a:t>
            </a:r>
            <a:r>
              <a:rPr lang="zh-CN" altLang="en-US" sz="1400" dirty="0">
                <a:latin typeface="Times New Roman" panose="02020603050405020304" pitchFamily="18" charset="0"/>
                <a:ea typeface="Times New Roman" panose="02020603050405020304" pitchFamily="18" charset="0"/>
              </a:rPr>
              <a:t>校</a:t>
            </a:r>
            <a:r>
              <a:rPr lang="zh-CN" altLang="en-US" sz="1400" dirty="0" smtClean="0">
                <a:latin typeface="Times New Roman" panose="02020603050405020304" pitchFamily="18" charset="0"/>
                <a:ea typeface="Times New Roman" panose="02020603050405020304" pitchFamily="18" charset="0"/>
              </a:rPr>
              <a:t>验相关</a:t>
            </a:r>
            <a:endParaRPr lang="en-US" altLang="zh-CN" sz="1400" dirty="0" smtClean="0">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r>
              <a:rPr lang="en-US" altLang="zh-CN" sz="1400" dirty="0" smtClean="0">
                <a:effectLst/>
                <a:latin typeface="Times New Roman" panose="02020603050405020304" pitchFamily="18" charset="0"/>
                <a:ea typeface="Times New Roman" panose="02020603050405020304" pitchFamily="18" charset="0"/>
              </a:rPr>
              <a:t>Exam </a:t>
            </a:r>
            <a:r>
              <a:rPr lang="zh-CN" altLang="en-US" sz="1400" dirty="0" smtClean="0">
                <a:effectLst/>
                <a:latin typeface="Times New Roman" panose="02020603050405020304" pitchFamily="18" charset="0"/>
                <a:ea typeface="Times New Roman" panose="02020603050405020304" pitchFamily="18" charset="0"/>
              </a:rPr>
              <a:t>展开浏览，打印状态设置</a:t>
            </a: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等待时</a:t>
            </a:r>
            <a:r>
              <a:rPr lang="zh-CN" altLang="en-US" sz="1400" dirty="0" smtClean="0">
                <a:latin typeface="Times New Roman" panose="02020603050405020304" pitchFamily="18" charset="0"/>
                <a:ea typeface="Times New Roman" panose="02020603050405020304" pitchFamily="18" charset="0"/>
              </a:rPr>
              <a:t>间的，打印模式设置</a:t>
            </a:r>
            <a:endParaRPr lang="en-US" altLang="zh-CN" sz="1400" dirty="0" smtClean="0">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endParaRPr lang="en-US" sz="1400" dirty="0">
              <a:effectLst/>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r>
              <a:rPr lang="zh-CN" altLang="en-US" sz="1400" dirty="0" smtClean="0">
                <a:latin typeface="Times New Roman" panose="02020603050405020304" pitchFamily="18" charset="0"/>
                <a:ea typeface="Times New Roman" panose="02020603050405020304" pitchFamily="18" charset="0"/>
              </a:rPr>
              <a:t>工具：</a:t>
            </a:r>
            <a:r>
              <a:rPr lang="en-US" altLang="zh-CN" sz="1400" dirty="0" err="1" smtClean="0">
                <a:latin typeface="Times New Roman" panose="02020603050405020304" pitchFamily="18" charset="0"/>
                <a:ea typeface="Times New Roman" panose="02020603050405020304" pitchFamily="18" charset="0"/>
              </a:rPr>
              <a:t>RPTcache</a:t>
            </a:r>
            <a:r>
              <a:rPr lang="zh-CN" altLang="en-US" sz="1400" dirty="0" smtClean="0">
                <a:latin typeface="Times New Roman" panose="02020603050405020304" pitchFamily="18" charset="0"/>
                <a:ea typeface="Times New Roman" panose="02020603050405020304" pitchFamily="18" charset="0"/>
              </a:rPr>
              <a:t>获取工具， </a:t>
            </a:r>
            <a:r>
              <a:rPr lang="en-US" altLang="zh-CN" sz="1400" dirty="0" err="1" smtClean="0">
                <a:latin typeface="Times New Roman" panose="02020603050405020304" pitchFamily="18" charset="0"/>
                <a:ea typeface="Times New Roman" panose="02020603050405020304" pitchFamily="18" charset="0"/>
              </a:rPr>
              <a:t>ReportPrint</a:t>
            </a:r>
            <a:r>
              <a:rPr lang="zh-CN" altLang="en-US" sz="1400" dirty="0" smtClean="0">
                <a:latin typeface="Times New Roman" panose="02020603050405020304" pitchFamily="18" charset="0"/>
                <a:ea typeface="Times New Roman" panose="02020603050405020304" pitchFamily="18" charset="0"/>
              </a:rPr>
              <a:t>工具，</a:t>
            </a:r>
            <a:r>
              <a:rPr lang="en-US" altLang="zh-CN" sz="1400" dirty="0" smtClean="0">
                <a:latin typeface="Times New Roman" panose="02020603050405020304" pitchFamily="18" charset="0"/>
                <a:ea typeface="Times New Roman" panose="02020603050405020304" pitchFamily="18" charset="0"/>
              </a:rPr>
              <a:t>Film</a:t>
            </a:r>
            <a:r>
              <a:rPr lang="zh-CN" altLang="en-US" sz="1400" dirty="0" smtClean="0">
                <a:latin typeface="Times New Roman" panose="02020603050405020304" pitchFamily="18" charset="0"/>
                <a:ea typeface="Times New Roman" panose="02020603050405020304" pitchFamily="18" charset="0"/>
              </a:rPr>
              <a:t>生成工具</a:t>
            </a:r>
            <a:endParaRPr lang="en-US" sz="1400" dirty="0">
              <a:effectLst/>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013390" y="1206286"/>
            <a:ext cx="2730097" cy="1099307"/>
          </a:xfrm>
          <a:prstGeom prst="rect">
            <a:avLst/>
          </a:prstGeom>
        </p:spPr>
      </p:pic>
    </p:spTree>
    <p:extLst>
      <p:ext uri="{BB962C8B-B14F-4D97-AF65-F5344CB8AC3E}">
        <p14:creationId xmlns:p14="http://schemas.microsoft.com/office/powerpoint/2010/main" val="21673683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OCR</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523220"/>
          </a:xfrm>
          <a:prstGeom prst="rect">
            <a:avLst/>
          </a:prstGeom>
        </p:spPr>
        <p:txBody>
          <a:bodyPr wrap="square">
            <a:spAutoFit/>
          </a:bodyPr>
          <a:lstStyle/>
          <a:p>
            <a:pPr latinLnBrk="1"/>
            <a:r>
              <a:rPr lang="zh-CN" altLang="en-US" sz="1400" dirty="0">
                <a:latin typeface="Times New Roman" panose="02020603050405020304" pitchFamily="18" charset="0"/>
                <a:ea typeface="Times New Roman" panose="02020603050405020304" pitchFamily="18" charset="0"/>
              </a:rPr>
              <a:t>模拟</a:t>
            </a:r>
            <a:r>
              <a:rPr lang="en-US" altLang="zh-CN" sz="1400" dirty="0">
                <a:latin typeface="Times New Roman" panose="02020603050405020304" pitchFamily="18" charset="0"/>
                <a:ea typeface="Times New Roman" panose="02020603050405020304" pitchFamily="18" charset="0"/>
              </a:rPr>
              <a:t>OCR</a:t>
            </a:r>
            <a:r>
              <a:rPr lang="zh-CN" altLang="en-US" sz="1400" dirty="0">
                <a:latin typeface="Times New Roman" panose="02020603050405020304" pitchFamily="18" charset="0"/>
                <a:ea typeface="Times New Roman" panose="02020603050405020304" pitchFamily="18" charset="0"/>
              </a:rPr>
              <a:t>收图入库</a:t>
            </a:r>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846937"/>
            <a:ext cx="7010400" cy="3970318"/>
          </a:xfrm>
          <a:prstGeom prst="rect">
            <a:avLst/>
          </a:prstGeom>
        </p:spPr>
        <p:txBody>
          <a:bodyPr wrap="square">
            <a:spAutoFit/>
          </a:bodyPr>
          <a:lstStyle/>
          <a:p>
            <a:pPr marL="342900" indent="-342900">
              <a:spcBef>
                <a:spcPts val="1800"/>
              </a:spcBef>
              <a:spcAft>
                <a:spcPts val="600"/>
              </a:spcAft>
              <a:buAutoNum type="arabicPeriod"/>
              <a:tabLst>
                <a:tab pos="365760" algn="l"/>
              </a:tabLst>
            </a:pPr>
            <a:r>
              <a:rPr lang="zh-CN" altLang="en-US" sz="1400" dirty="0" smtClean="0">
                <a:effectLst/>
                <a:latin typeface="Times New Roman" panose="02020603050405020304" pitchFamily="18" charset="0"/>
                <a:ea typeface="Times New Roman" panose="02020603050405020304" pitchFamily="18" charset="0"/>
              </a:rPr>
              <a:t>预先设置好</a:t>
            </a:r>
            <a:r>
              <a:rPr lang="en-US" altLang="zh-CN" sz="1400" dirty="0" smtClean="0">
                <a:effectLst/>
                <a:latin typeface="Times New Roman" panose="02020603050405020304" pitchFamily="18" charset="0"/>
                <a:ea typeface="Times New Roman" panose="02020603050405020304" pitchFamily="18" charset="0"/>
              </a:rPr>
              <a:t>OCR</a:t>
            </a:r>
            <a:r>
              <a:rPr lang="zh-CN" altLang="en-US" sz="1400" dirty="0" smtClean="0">
                <a:effectLst/>
                <a:latin typeface="Times New Roman" panose="02020603050405020304" pitchFamily="18" charset="0"/>
                <a:ea typeface="Times New Roman" panose="02020603050405020304" pitchFamily="18" charset="0"/>
              </a:rPr>
              <a:t>的规则</a:t>
            </a: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使</a:t>
            </a:r>
            <a:r>
              <a:rPr lang="zh-CN" altLang="en-US" sz="1400" dirty="0" smtClean="0">
                <a:latin typeface="Times New Roman" panose="02020603050405020304" pitchFamily="18" charset="0"/>
                <a:ea typeface="Times New Roman" panose="02020603050405020304" pitchFamily="18" charset="0"/>
              </a:rPr>
              <a:t>用自己设计的工具，模拟发图：</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a:effectLst/>
                <a:latin typeface="Times New Roman" panose="02020603050405020304" pitchFamily="18" charset="0"/>
                <a:ea typeface="Times New Roman" panose="02020603050405020304" pitchFamily="18" charset="0"/>
              </a:rPr>
              <a:t>支</a:t>
            </a:r>
            <a:r>
              <a:rPr lang="zh-CN" altLang="en-US" sz="1400" dirty="0" smtClean="0">
                <a:effectLst/>
                <a:latin typeface="Times New Roman" panose="02020603050405020304" pitchFamily="18" charset="0"/>
                <a:ea typeface="Times New Roman" panose="02020603050405020304" pitchFamily="18" charset="0"/>
              </a:rPr>
              <a:t>持多线程发图</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smtClean="0">
                <a:latin typeface="Times New Roman" panose="02020603050405020304" pitchFamily="18" charset="0"/>
                <a:ea typeface="Times New Roman" panose="02020603050405020304" pitchFamily="18" charset="0"/>
              </a:rPr>
              <a:t>按总张数发图</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a:effectLst/>
                <a:latin typeface="Times New Roman" panose="02020603050405020304" pitchFamily="18" charset="0"/>
                <a:ea typeface="Times New Roman" panose="02020603050405020304" pitchFamily="18" charset="0"/>
              </a:rPr>
              <a:t>按时</a:t>
            </a:r>
            <a:r>
              <a:rPr lang="zh-CN" altLang="en-US" sz="1400" dirty="0" smtClean="0">
                <a:effectLst/>
                <a:latin typeface="Times New Roman" panose="02020603050405020304" pitchFamily="18" charset="0"/>
                <a:ea typeface="Times New Roman" panose="02020603050405020304" pitchFamily="18" charset="0"/>
              </a:rPr>
              <a:t>间发图</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arenR"/>
              <a:tabLst>
                <a:tab pos="365760" algn="l"/>
              </a:tabLst>
            </a:pPr>
            <a:r>
              <a:rPr lang="zh-CN" altLang="en-US" sz="1400" dirty="0" smtClean="0">
                <a:latin typeface="Times New Roman" panose="02020603050405020304" pitchFamily="18" charset="0"/>
                <a:ea typeface="Times New Roman" panose="02020603050405020304" pitchFamily="18" charset="0"/>
              </a:rPr>
              <a:t>按</a:t>
            </a:r>
            <a:r>
              <a:rPr lang="zh-CN" altLang="en-US" sz="1400" dirty="0">
                <a:latin typeface="Times New Roman" panose="02020603050405020304" pitchFamily="18" charset="0"/>
                <a:ea typeface="Times New Roman" panose="02020603050405020304" pitchFamily="18" charset="0"/>
              </a:rPr>
              <a:t>时</a:t>
            </a:r>
            <a:r>
              <a:rPr lang="zh-CN" altLang="en-US" sz="1400" dirty="0" smtClean="0">
                <a:latin typeface="Times New Roman" panose="02020603050405020304" pitchFamily="18" charset="0"/>
                <a:ea typeface="Times New Roman" panose="02020603050405020304" pitchFamily="18" charset="0"/>
              </a:rPr>
              <a:t>间有停留时间（</a:t>
            </a:r>
            <a:r>
              <a:rPr lang="en-US" altLang="zh-CN" sz="1400" dirty="0" smtClean="0">
                <a:latin typeface="Times New Roman" panose="02020603050405020304" pitchFamily="18" charset="0"/>
                <a:ea typeface="Times New Roman" panose="02020603050405020304" pitchFamily="18" charset="0"/>
              </a:rPr>
              <a:t>Think Time</a:t>
            </a:r>
            <a:r>
              <a:rPr lang="zh-CN" altLang="en-US" sz="1400" dirty="0" smtClean="0">
                <a:latin typeface="Times New Roman" panose="02020603050405020304" pitchFamily="18" charset="0"/>
                <a:ea typeface="Times New Roman" panose="02020603050405020304" pitchFamily="18" charset="0"/>
              </a:rPr>
              <a:t>）</a:t>
            </a:r>
            <a:r>
              <a:rPr lang="zh-CN" altLang="en-US" sz="1400" dirty="0">
                <a:latin typeface="Times New Roman" panose="02020603050405020304" pitchFamily="18" charset="0"/>
                <a:ea typeface="Times New Roman" panose="02020603050405020304" pitchFamily="18" charset="0"/>
              </a:rPr>
              <a:t>发</a:t>
            </a:r>
            <a:r>
              <a:rPr lang="zh-CN" altLang="en-US" sz="1400" dirty="0" smtClean="0">
                <a:latin typeface="Times New Roman" panose="02020603050405020304" pitchFamily="18" charset="0"/>
                <a:ea typeface="Times New Roman" panose="02020603050405020304" pitchFamily="18" charset="0"/>
              </a:rPr>
              <a:t>图</a:t>
            </a:r>
            <a:endParaRPr lang="en-US" altLang="zh-CN" sz="1400" dirty="0">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endParaRPr lang="en-US" altLang="zh-CN" sz="1400" dirty="0">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r>
              <a:rPr lang="zh-CN" altLang="en-US" sz="1400" dirty="0">
                <a:latin typeface="Times New Roman" panose="02020603050405020304" pitchFamily="18" charset="0"/>
                <a:ea typeface="Times New Roman" panose="02020603050405020304" pitchFamily="18" charset="0"/>
              </a:rPr>
              <a:t>工</a:t>
            </a:r>
            <a:r>
              <a:rPr lang="zh-CN" altLang="en-US" sz="1400" dirty="0" smtClean="0">
                <a:latin typeface="Times New Roman" panose="02020603050405020304" pitchFamily="18" charset="0"/>
                <a:ea typeface="Times New Roman" panose="02020603050405020304" pitchFamily="18" charset="0"/>
              </a:rPr>
              <a:t>具： </a:t>
            </a:r>
            <a:r>
              <a:rPr lang="en-US" altLang="zh-CN" sz="1400" dirty="0" smtClean="0">
                <a:latin typeface="Times New Roman" panose="02020603050405020304" pitchFamily="18" charset="0"/>
                <a:ea typeface="Times New Roman" panose="02020603050405020304" pitchFamily="18" charset="0"/>
              </a:rPr>
              <a:t>DICOM </a:t>
            </a:r>
            <a:r>
              <a:rPr lang="en-US" altLang="zh-CN" sz="1400" dirty="0" err="1" smtClean="0">
                <a:latin typeface="Times New Roman" panose="02020603050405020304" pitchFamily="18" charset="0"/>
                <a:ea typeface="Times New Roman" panose="02020603050405020304" pitchFamily="18" charset="0"/>
              </a:rPr>
              <a:t>Printsender</a:t>
            </a:r>
            <a:r>
              <a:rPr lang="en-US" altLang="zh-CN" sz="1400" dirty="0" smtClean="0">
                <a:latin typeface="Times New Roman" panose="02020603050405020304" pitchFamily="18" charset="0"/>
                <a:ea typeface="Times New Roman" panose="02020603050405020304" pitchFamily="18" charset="0"/>
              </a:rPr>
              <a:t> </a:t>
            </a:r>
            <a:r>
              <a:rPr lang="zh-CN" altLang="en-US" sz="1400" dirty="0" smtClean="0">
                <a:latin typeface="Times New Roman" panose="02020603050405020304" pitchFamily="18" charset="0"/>
                <a:ea typeface="Times New Roman" panose="02020603050405020304" pitchFamily="18" charset="0"/>
              </a:rPr>
              <a:t>工具</a:t>
            </a:r>
            <a:endParaRPr lang="en-US" altLang="zh-CN" sz="1400" dirty="0" smtClean="0">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867400" y="1219200"/>
            <a:ext cx="2730097" cy="1344047"/>
          </a:xfrm>
          <a:prstGeom prst="rect">
            <a:avLst/>
          </a:prstGeom>
        </p:spPr>
      </p:pic>
    </p:spTree>
    <p:extLst>
      <p:ext uri="{BB962C8B-B14F-4D97-AF65-F5344CB8AC3E}">
        <p14:creationId xmlns:p14="http://schemas.microsoft.com/office/powerpoint/2010/main" val="37920983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smtClean="0"/>
              <a:t>监控</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523220"/>
          </a:xfrm>
          <a:prstGeom prst="rect">
            <a:avLst/>
          </a:prstGeom>
        </p:spPr>
        <p:txBody>
          <a:bodyPr wrap="square">
            <a:spAutoFit/>
          </a:bodyPr>
          <a:lstStyle/>
          <a:p>
            <a:pPr latinLnBrk="1"/>
            <a:r>
              <a:rPr lang="zh-CN" altLang="en-US" sz="1400" dirty="0">
                <a:latin typeface="Times New Roman" panose="02020603050405020304" pitchFamily="18" charset="0"/>
                <a:ea typeface="Times New Roman" panose="02020603050405020304" pitchFamily="18" charset="0"/>
              </a:rPr>
              <a:t>系统资源监控：</a:t>
            </a:r>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846937"/>
            <a:ext cx="7010400" cy="4493538"/>
          </a:xfrm>
          <a:prstGeom prst="rect">
            <a:avLst/>
          </a:prstGeom>
        </p:spPr>
        <p:txBody>
          <a:bodyPr wrap="square">
            <a:spAutoFit/>
          </a:bodyPr>
          <a:lstStyle/>
          <a:p>
            <a:pPr marL="342900" indent="-342900">
              <a:spcBef>
                <a:spcPts val="1800"/>
              </a:spcBef>
              <a:spcAft>
                <a:spcPts val="600"/>
              </a:spcAft>
              <a:buFont typeface="+mj-lt"/>
              <a:buAutoNum type="arabicPeriod"/>
              <a:tabLst>
                <a:tab pos="365760" algn="l"/>
              </a:tabLst>
            </a:pPr>
            <a:r>
              <a:rPr lang="en-US" altLang="zh-CN" sz="1400" dirty="0" smtClean="0">
                <a:effectLst/>
                <a:latin typeface="Times New Roman" panose="02020603050405020304" pitchFamily="18" charset="0"/>
                <a:ea typeface="Times New Roman" panose="02020603050405020304" pitchFamily="18" charset="0"/>
              </a:rPr>
              <a:t>Load Runner</a:t>
            </a:r>
            <a:r>
              <a:rPr lang="zh-CN" altLang="en-US" sz="1400" dirty="0" smtClean="0">
                <a:effectLst/>
                <a:latin typeface="Times New Roman" panose="02020603050405020304" pitchFamily="18" charset="0"/>
                <a:ea typeface="Times New Roman" panose="02020603050405020304" pitchFamily="18" charset="0"/>
              </a:rPr>
              <a:t>监控：</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r>
              <a:rPr lang="en-US" altLang="zh-CN" sz="1400" dirty="0" smtClean="0">
                <a:effectLst/>
                <a:latin typeface="Times New Roman" panose="02020603050405020304" pitchFamily="18" charset="0"/>
                <a:ea typeface="Times New Roman" panose="02020603050405020304" pitchFamily="18" charset="0"/>
              </a:rPr>
              <a:t>IIS</a:t>
            </a:r>
            <a:r>
              <a:rPr lang="zh-CN" altLang="en-US" sz="1400" dirty="0" smtClean="0">
                <a:effectLst/>
                <a:latin typeface="Times New Roman" panose="02020603050405020304" pitchFamily="18" charset="0"/>
                <a:ea typeface="Times New Roman" panose="02020603050405020304" pitchFamily="18" charset="0"/>
              </a:rPr>
              <a:t>中间件</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r>
              <a:rPr lang="en-US" altLang="zh-CN" sz="1400" dirty="0" smtClean="0">
                <a:latin typeface="Times New Roman" panose="02020603050405020304" pitchFamily="18" charset="0"/>
                <a:ea typeface="Times New Roman" panose="02020603050405020304" pitchFamily="18" charset="0"/>
              </a:rPr>
              <a:t>Window</a:t>
            </a:r>
            <a:r>
              <a:rPr lang="zh-CN" altLang="en-US" sz="1400" dirty="0" smtClean="0">
                <a:latin typeface="Times New Roman" panose="02020603050405020304" pitchFamily="18" charset="0"/>
                <a:ea typeface="Times New Roman" panose="02020603050405020304" pitchFamily="18" charset="0"/>
              </a:rPr>
              <a:t>资源使用</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数据</a:t>
            </a:r>
            <a:r>
              <a:rPr lang="zh-CN" altLang="en-US" sz="1400" dirty="0" smtClean="0">
                <a:latin typeface="Times New Roman" panose="02020603050405020304" pitchFamily="18" charset="0"/>
                <a:ea typeface="Times New Roman" panose="02020603050405020304" pitchFamily="18" charset="0"/>
              </a:rPr>
              <a:t>库整体资源状况</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smtClean="0">
                <a:effectLst/>
                <a:latin typeface="Times New Roman" panose="02020603050405020304" pitchFamily="18" charset="0"/>
                <a:ea typeface="Times New Roman" panose="02020603050405020304" pitchFamily="18" charset="0"/>
              </a:rPr>
              <a:t>数据库资源管理器：</a:t>
            </a:r>
            <a:endParaRPr lang="en-US" altLang="zh-CN" sz="1400" dirty="0" smtClean="0">
              <a:effectLst/>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监</a:t>
            </a:r>
            <a:r>
              <a:rPr lang="zh-CN" altLang="en-US" sz="1400" dirty="0" smtClean="0">
                <a:latin typeface="Times New Roman" panose="02020603050405020304" pitchFamily="18" charset="0"/>
                <a:ea typeface="Times New Roman" panose="02020603050405020304" pitchFamily="18" charset="0"/>
              </a:rPr>
              <a:t>控资源消耗过多的语句</a:t>
            </a:r>
            <a:endParaRPr lang="en-US" altLang="zh-CN" sz="1400" dirty="0" smtClean="0">
              <a:latin typeface="Times New Roman" panose="02020603050405020304" pitchFamily="18" charset="0"/>
              <a:ea typeface="Times New Roman" panose="02020603050405020304" pitchFamily="18" charset="0"/>
            </a:endParaRPr>
          </a:p>
          <a:p>
            <a:pPr marL="800100" lvl="1" indent="-342900">
              <a:spcBef>
                <a:spcPts val="1800"/>
              </a:spcBef>
              <a:spcAft>
                <a:spcPts val="600"/>
              </a:spcAft>
              <a:buFont typeface="+mj-lt"/>
              <a:buAutoNum type="arabicPeriod"/>
              <a:tabLst>
                <a:tab pos="365760" algn="l"/>
              </a:tabLst>
            </a:pPr>
            <a:r>
              <a:rPr lang="en-US" altLang="zh-CN" sz="1400" dirty="0" smtClean="0">
                <a:effectLst/>
                <a:latin typeface="Times New Roman" panose="02020603050405020304" pitchFamily="18" charset="0"/>
                <a:ea typeface="Times New Roman" panose="02020603050405020304" pitchFamily="18" charset="0"/>
              </a:rPr>
              <a:t>SQL profiler</a:t>
            </a:r>
            <a:endParaRPr lang="en-US" altLang="zh-CN" sz="1400" dirty="0">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endParaRPr lang="en-US" altLang="zh-CN" sz="1400" dirty="0" smtClean="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019800" y="1219200"/>
            <a:ext cx="2723687" cy="1458135"/>
          </a:xfrm>
          <a:prstGeom prst="rect">
            <a:avLst/>
          </a:prstGeom>
        </p:spPr>
      </p:pic>
      <p:graphicFrame>
        <p:nvGraphicFramePr>
          <p:cNvPr id="10" name="Object 9">
            <a:hlinkClick r:id="" action="ppaction://ole?verb=1"/>
          </p:cNvPr>
          <p:cNvGraphicFramePr>
            <a:graphicFrameLocks noChangeAspect="1"/>
          </p:cNvGraphicFramePr>
          <p:nvPr>
            <p:extLst>
              <p:ext uri="{D42A27DB-BD31-4B8C-83A1-F6EECF244321}">
                <p14:modId xmlns:p14="http://schemas.microsoft.com/office/powerpoint/2010/main" val="2156545415"/>
              </p:ext>
            </p:extLst>
          </p:nvPr>
        </p:nvGraphicFramePr>
        <p:xfrm>
          <a:off x="6019800" y="4648200"/>
          <a:ext cx="1311094" cy="1135827"/>
        </p:xfrm>
        <a:graphic>
          <a:graphicData uri="http://schemas.openxmlformats.org/presentationml/2006/ole">
            <mc:AlternateContent xmlns:mc="http://schemas.openxmlformats.org/markup-compatibility/2006">
              <mc:Choice xmlns:v="urn:schemas-microsoft-com:vml" Requires="v">
                <p:oleObj spid="_x0000_s2057" name="Document" showAsIcon="1" r:id="rId4" imgW="914400" imgH="792360" progId="Word.Document.8">
                  <p:embed/>
                </p:oleObj>
              </mc:Choice>
              <mc:Fallback>
                <p:oleObj name="Document" showAsIcon="1" r:id="rId4" imgW="914400" imgH="792360" progId="Word.Document.8">
                  <p:embed/>
                  <p:pic>
                    <p:nvPicPr>
                      <p:cNvPr id="0" name=""/>
                      <p:cNvPicPr/>
                      <p:nvPr/>
                    </p:nvPicPr>
                    <p:blipFill>
                      <a:blip r:embed="rId5"/>
                      <a:stretch>
                        <a:fillRect/>
                      </a:stretch>
                    </p:blipFill>
                    <p:spPr>
                      <a:xfrm>
                        <a:off x="6019800" y="4648200"/>
                        <a:ext cx="1311094" cy="1135827"/>
                      </a:xfrm>
                      <a:prstGeom prst="rect">
                        <a:avLst/>
                      </a:prstGeom>
                    </p:spPr>
                  </p:pic>
                </p:oleObj>
              </mc:Fallback>
            </mc:AlternateContent>
          </a:graphicData>
        </a:graphic>
      </p:graphicFrame>
    </p:spTree>
    <p:extLst>
      <p:ext uri="{BB962C8B-B14F-4D97-AF65-F5344CB8AC3E}">
        <p14:creationId xmlns:p14="http://schemas.microsoft.com/office/powerpoint/2010/main" val="38689580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a:t>流程</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307777"/>
          </a:xfrm>
          <a:prstGeom prst="rect">
            <a:avLst/>
          </a:prstGeom>
        </p:spPr>
        <p:txBody>
          <a:bodyPr wrap="square">
            <a:spAutoFit/>
          </a:bodyPr>
          <a:lstStyle/>
          <a:p>
            <a:pPr latinLnBrk="1"/>
            <a:r>
              <a:rPr lang="zh-CN" altLang="en-US" sz="1400" dirty="0">
                <a:solidFill>
                  <a:srgbClr val="333333"/>
                </a:solidFill>
                <a:latin typeface="Helvetica Neue"/>
              </a:rPr>
              <a:t>性</a:t>
            </a:r>
            <a:r>
              <a:rPr lang="zh-CN" altLang="en-US" sz="1400" dirty="0" smtClean="0">
                <a:solidFill>
                  <a:srgbClr val="333333"/>
                </a:solidFill>
                <a:latin typeface="Helvetica Neue"/>
              </a:rPr>
              <a:t>能测试流程</a:t>
            </a:r>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785382"/>
            <a:ext cx="3429000" cy="4493538"/>
          </a:xfrm>
          <a:prstGeom prst="rect">
            <a:avLst/>
          </a:prstGeom>
        </p:spPr>
        <p:txBody>
          <a:bodyPr wrap="square">
            <a:spAutoFit/>
          </a:bodyPr>
          <a:lstStyle/>
          <a:p>
            <a:pPr marL="342900" indent="-27432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计</a:t>
            </a:r>
            <a:r>
              <a:rPr lang="zh-CN" altLang="en-US" sz="1400" dirty="0" smtClean="0">
                <a:latin typeface="Times New Roman" panose="02020603050405020304" pitchFamily="18" charset="0"/>
                <a:ea typeface="Times New Roman" panose="02020603050405020304" pitchFamily="18" charset="0"/>
              </a:rPr>
              <a:t>划制定和审批</a:t>
            </a:r>
            <a:endParaRPr lang="en-US" altLang="zh-CN" sz="1400" dirty="0" smtClean="0">
              <a:latin typeface="Times New Roman" panose="02020603050405020304" pitchFamily="18" charset="0"/>
              <a:ea typeface="Times New Roman" panose="02020603050405020304" pitchFamily="18" charset="0"/>
            </a:endParaRPr>
          </a:p>
          <a:p>
            <a:pPr marL="342900" indent="-27432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建立测试环</a:t>
            </a:r>
            <a:r>
              <a:rPr lang="zh-CN" altLang="en-US" sz="1400" dirty="0" smtClean="0">
                <a:effectLst/>
                <a:latin typeface="Times New Roman" panose="02020603050405020304" pitchFamily="18" charset="0"/>
                <a:ea typeface="Times New Roman" panose="02020603050405020304" pitchFamily="18" charset="0"/>
              </a:rPr>
              <a:t>境</a:t>
            </a:r>
            <a:endParaRPr lang="en-US" altLang="zh-CN" sz="1400" dirty="0" smtClean="0">
              <a:effectLst/>
              <a:latin typeface="Times New Roman" panose="02020603050405020304" pitchFamily="18" charset="0"/>
              <a:ea typeface="Times New Roman" panose="02020603050405020304" pitchFamily="18" charset="0"/>
            </a:endParaRPr>
          </a:p>
          <a:p>
            <a:pPr marL="800100" lvl="1" indent="-27432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安装或</a:t>
            </a:r>
            <a:r>
              <a:rPr lang="zh-CN" altLang="en-US" sz="1400" dirty="0" smtClean="0">
                <a:latin typeface="Times New Roman" panose="02020603050405020304" pitchFamily="18" charset="0"/>
                <a:ea typeface="Times New Roman" panose="02020603050405020304" pitchFamily="18" charset="0"/>
              </a:rPr>
              <a:t>者升级测试对象</a:t>
            </a:r>
            <a:endParaRPr lang="en-US" altLang="zh-CN" sz="1400" dirty="0" smtClean="0">
              <a:latin typeface="Times New Roman" panose="02020603050405020304" pitchFamily="18" charset="0"/>
              <a:ea typeface="Times New Roman" panose="02020603050405020304" pitchFamily="18" charset="0"/>
            </a:endParaRPr>
          </a:p>
          <a:p>
            <a:pPr marL="800100" lvl="1" indent="-27432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安</a:t>
            </a:r>
            <a:r>
              <a:rPr lang="zh-CN" altLang="en-US" sz="1400" dirty="0" smtClean="0">
                <a:effectLst/>
                <a:latin typeface="Times New Roman" panose="02020603050405020304" pitchFamily="18" charset="0"/>
                <a:ea typeface="Times New Roman" panose="02020603050405020304" pitchFamily="18" charset="0"/>
              </a:rPr>
              <a:t>装集成环境</a:t>
            </a:r>
            <a:endParaRPr lang="en-US" altLang="zh-CN" sz="1400" dirty="0" smtClean="0">
              <a:effectLst/>
              <a:latin typeface="Times New Roman" panose="02020603050405020304" pitchFamily="18" charset="0"/>
              <a:ea typeface="Times New Roman" panose="02020603050405020304" pitchFamily="18" charset="0"/>
            </a:endParaRPr>
          </a:p>
          <a:p>
            <a:pPr marL="800100" lvl="1" indent="-27432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导</a:t>
            </a:r>
            <a:r>
              <a:rPr lang="zh-CN" altLang="en-US" sz="1400" dirty="0" smtClean="0">
                <a:latin typeface="Times New Roman" panose="02020603050405020304" pitchFamily="18" charset="0"/>
                <a:ea typeface="Times New Roman" panose="02020603050405020304" pitchFamily="18" charset="0"/>
              </a:rPr>
              <a:t>入数据满足测试条件</a:t>
            </a:r>
            <a:endParaRPr lang="en-US" altLang="zh-CN" sz="1400" dirty="0" smtClean="0">
              <a:latin typeface="Times New Roman" panose="02020603050405020304" pitchFamily="18" charset="0"/>
              <a:ea typeface="Times New Roman" panose="02020603050405020304" pitchFamily="18" charset="0"/>
            </a:endParaRPr>
          </a:p>
          <a:p>
            <a:pPr marL="342900" indent="-27432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修</a:t>
            </a:r>
            <a:r>
              <a:rPr lang="zh-CN" altLang="en-US" sz="1400" dirty="0" smtClean="0">
                <a:effectLst/>
                <a:latin typeface="Times New Roman" panose="02020603050405020304" pitchFamily="18" charset="0"/>
                <a:ea typeface="Times New Roman" panose="02020603050405020304" pitchFamily="18" charset="0"/>
              </a:rPr>
              <a:t>改测试脚本</a:t>
            </a:r>
            <a:endParaRPr lang="en-US" altLang="zh-CN" sz="1400" dirty="0" smtClean="0">
              <a:effectLst/>
              <a:latin typeface="Times New Roman" panose="02020603050405020304" pitchFamily="18" charset="0"/>
              <a:ea typeface="Times New Roman" panose="02020603050405020304" pitchFamily="18" charset="0"/>
            </a:endParaRPr>
          </a:p>
          <a:p>
            <a:pPr marL="800100" lvl="1" indent="-27432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确</a:t>
            </a:r>
            <a:r>
              <a:rPr lang="zh-CN" altLang="en-US" sz="1400" dirty="0" smtClean="0">
                <a:latin typeface="Times New Roman" panose="02020603050405020304" pitchFamily="18" charset="0"/>
                <a:ea typeface="Times New Roman" panose="02020603050405020304" pitchFamily="18" charset="0"/>
              </a:rPr>
              <a:t>认</a:t>
            </a:r>
            <a:r>
              <a:rPr lang="zh-CN" altLang="en-US" sz="1400" dirty="0">
                <a:latin typeface="Times New Roman" panose="02020603050405020304" pitchFamily="18" charset="0"/>
                <a:ea typeface="Times New Roman" panose="02020603050405020304" pitchFamily="18" charset="0"/>
              </a:rPr>
              <a:t>测试对</a:t>
            </a:r>
            <a:r>
              <a:rPr lang="zh-CN" altLang="en-US" sz="1400" dirty="0" smtClean="0">
                <a:latin typeface="Times New Roman" panose="02020603050405020304" pitchFamily="18" charset="0"/>
                <a:ea typeface="Times New Roman" panose="02020603050405020304" pitchFamily="18" charset="0"/>
              </a:rPr>
              <a:t>象</a:t>
            </a:r>
            <a:r>
              <a:rPr lang="en-US" altLang="zh-CN" sz="1400" dirty="0" smtClean="0">
                <a:latin typeface="Times New Roman" panose="02020603050405020304" pitchFamily="18" charset="0"/>
                <a:ea typeface="Times New Roman" panose="02020603050405020304" pitchFamily="18" charset="0"/>
              </a:rPr>
              <a:t>IP</a:t>
            </a:r>
          </a:p>
          <a:p>
            <a:pPr marL="800100" lvl="1" indent="-27432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参数</a:t>
            </a:r>
            <a:r>
              <a:rPr lang="zh-CN" altLang="en-US" sz="1400" dirty="0" smtClean="0">
                <a:effectLst/>
                <a:latin typeface="Times New Roman" panose="02020603050405020304" pitchFamily="18" charset="0"/>
                <a:ea typeface="Times New Roman" panose="02020603050405020304" pitchFamily="18" charset="0"/>
              </a:rPr>
              <a:t>化脚本</a:t>
            </a:r>
            <a:endParaRPr lang="en-US" altLang="zh-CN" sz="1400" dirty="0" smtClean="0">
              <a:effectLst/>
              <a:latin typeface="Times New Roman" panose="02020603050405020304" pitchFamily="18" charset="0"/>
              <a:ea typeface="Times New Roman" panose="02020603050405020304" pitchFamily="18" charset="0"/>
            </a:endParaRPr>
          </a:p>
          <a:p>
            <a:pPr marL="800100" lvl="1" indent="-27432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检</a:t>
            </a:r>
            <a:r>
              <a:rPr lang="zh-CN" altLang="en-US" sz="1400" dirty="0" smtClean="0">
                <a:latin typeface="Times New Roman" panose="02020603050405020304" pitchFamily="18" charset="0"/>
                <a:ea typeface="Times New Roman" panose="02020603050405020304" pitchFamily="18" charset="0"/>
              </a:rPr>
              <a:t>验脚本</a:t>
            </a:r>
            <a:endParaRPr lang="en-US" altLang="zh-CN" sz="1400" dirty="0" smtClean="0">
              <a:effectLst/>
              <a:latin typeface="Times New Roman" panose="02020603050405020304" pitchFamily="18" charset="0"/>
              <a:ea typeface="Times New Roman" panose="02020603050405020304" pitchFamily="18" charset="0"/>
            </a:endParaRPr>
          </a:p>
        </p:txBody>
      </p:sp>
      <p:sp>
        <p:nvSpPr>
          <p:cNvPr id="8" name="Rectangle 7"/>
          <p:cNvSpPr/>
          <p:nvPr/>
        </p:nvSpPr>
        <p:spPr>
          <a:xfrm>
            <a:off x="4705350" y="1785382"/>
            <a:ext cx="3524250" cy="4493538"/>
          </a:xfrm>
          <a:prstGeom prst="rect">
            <a:avLst/>
          </a:prstGeom>
        </p:spPr>
        <p:txBody>
          <a:bodyPr wrap="square">
            <a:spAutoFit/>
          </a:bodyPr>
          <a:lstStyle/>
          <a:p>
            <a:pPr marL="868680" lvl="1" indent="-342900">
              <a:spcBef>
                <a:spcPts val="1800"/>
              </a:spcBef>
              <a:spcAft>
                <a:spcPts val="600"/>
              </a:spcAft>
              <a:buFont typeface="+mj-lt"/>
              <a:buAutoNum type="arabicPeriod" startAt="4"/>
              <a:tabLst>
                <a:tab pos="365760" algn="l"/>
              </a:tabLst>
            </a:pPr>
            <a:r>
              <a:rPr lang="zh-CN" altLang="en-US" sz="1400" dirty="0" smtClean="0">
                <a:effectLst/>
                <a:latin typeface="Times New Roman" panose="02020603050405020304" pitchFamily="18" charset="0"/>
                <a:ea typeface="Times New Roman" panose="02020603050405020304" pitchFamily="18" charset="0"/>
              </a:rPr>
              <a:t>建立测试场景</a:t>
            </a:r>
            <a:endParaRPr lang="en-US" altLang="zh-CN" sz="1400" dirty="0" smtClean="0">
              <a:effectLst/>
              <a:latin typeface="Times New Roman" panose="02020603050405020304" pitchFamily="18" charset="0"/>
              <a:ea typeface="Times New Roman" panose="02020603050405020304" pitchFamily="18" charset="0"/>
            </a:endParaRPr>
          </a:p>
          <a:p>
            <a:pPr marL="1325880" lvl="2" indent="-34290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测</a:t>
            </a:r>
            <a:r>
              <a:rPr lang="zh-CN" altLang="en-US" sz="1400" dirty="0" smtClean="0">
                <a:latin typeface="Times New Roman" panose="02020603050405020304" pitchFamily="18" charset="0"/>
                <a:ea typeface="Times New Roman" panose="02020603050405020304" pitchFamily="18" charset="0"/>
              </a:rPr>
              <a:t>试</a:t>
            </a:r>
            <a:r>
              <a:rPr lang="zh-CN" altLang="en-US" sz="1400" dirty="0">
                <a:latin typeface="Times New Roman" panose="02020603050405020304" pitchFamily="18" charset="0"/>
                <a:ea typeface="Times New Roman" panose="02020603050405020304" pitchFamily="18" charset="0"/>
              </a:rPr>
              <a:t>策</a:t>
            </a:r>
            <a:r>
              <a:rPr lang="zh-CN" altLang="en-US" sz="1400" dirty="0" smtClean="0">
                <a:latin typeface="Times New Roman" panose="02020603050405020304" pitchFamily="18" charset="0"/>
                <a:ea typeface="Times New Roman" panose="02020603050405020304" pitchFamily="18" charset="0"/>
              </a:rPr>
              <a:t>略</a:t>
            </a:r>
            <a:endParaRPr lang="en-US" altLang="zh-CN" sz="1400" dirty="0" smtClean="0">
              <a:latin typeface="Times New Roman" panose="02020603050405020304" pitchFamily="18" charset="0"/>
              <a:ea typeface="Times New Roman" panose="02020603050405020304" pitchFamily="18" charset="0"/>
            </a:endParaRPr>
          </a:p>
          <a:p>
            <a:pPr marL="1325880" lvl="2" indent="-34290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资源监</a:t>
            </a:r>
            <a:r>
              <a:rPr lang="zh-CN" altLang="en-US" sz="1400" dirty="0" smtClean="0">
                <a:effectLst/>
                <a:latin typeface="Times New Roman" panose="02020603050405020304" pitchFamily="18" charset="0"/>
                <a:ea typeface="Times New Roman" panose="02020603050405020304" pitchFamily="18" charset="0"/>
              </a:rPr>
              <a:t>控</a:t>
            </a:r>
            <a:endParaRPr lang="en-US" altLang="zh-CN" sz="1400" dirty="0">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smtClean="0">
                <a:effectLst/>
                <a:latin typeface="Times New Roman" panose="02020603050405020304" pitchFamily="18" charset="0"/>
                <a:ea typeface="Times New Roman" panose="02020603050405020304" pitchFamily="18" charset="0"/>
              </a:rPr>
              <a:t>执行测试场景</a:t>
            </a:r>
            <a:endParaRPr lang="en-US" altLang="zh-CN" sz="1400" dirty="0" smtClean="0">
              <a:effectLst/>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a:latin typeface="Times New Roman" panose="02020603050405020304" pitchFamily="18" charset="0"/>
                <a:ea typeface="Times New Roman" panose="02020603050405020304" pitchFamily="18" charset="0"/>
              </a:rPr>
              <a:t>监</a:t>
            </a:r>
            <a:r>
              <a:rPr lang="zh-CN" altLang="en-US" sz="1400" dirty="0" smtClean="0">
                <a:latin typeface="Times New Roman" panose="02020603050405020304" pitchFamily="18" charset="0"/>
                <a:ea typeface="Times New Roman" panose="02020603050405020304" pitchFamily="18" charset="0"/>
              </a:rPr>
              <a:t>控资源使用</a:t>
            </a:r>
            <a:endParaRPr lang="en-US" altLang="zh-CN" sz="1400" dirty="0" smtClean="0">
              <a:effectLst/>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a:latin typeface="Times New Roman" panose="02020603050405020304" pitchFamily="18" charset="0"/>
                <a:ea typeface="Times New Roman" panose="02020603050405020304" pitchFamily="18" charset="0"/>
              </a:rPr>
              <a:t>排</a:t>
            </a:r>
            <a:r>
              <a:rPr lang="zh-CN" altLang="en-US" sz="1400" dirty="0" smtClean="0">
                <a:latin typeface="Times New Roman" panose="02020603050405020304" pitchFamily="18" charset="0"/>
                <a:ea typeface="Times New Roman" panose="02020603050405020304" pitchFamily="18" charset="0"/>
              </a:rPr>
              <a:t>查出现的错误</a:t>
            </a:r>
            <a:endParaRPr lang="en-US" altLang="zh-CN" sz="1400" dirty="0" smtClean="0">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a:latin typeface="Times New Roman" panose="02020603050405020304" pitchFamily="18" charset="0"/>
                <a:ea typeface="Times New Roman" panose="02020603050405020304" pitchFamily="18" charset="0"/>
              </a:rPr>
              <a:t>生</a:t>
            </a:r>
            <a:r>
              <a:rPr lang="zh-CN" altLang="en-US" sz="1400" dirty="0" smtClean="0">
                <a:latin typeface="Times New Roman" panose="02020603050405020304" pitchFamily="18" charset="0"/>
                <a:ea typeface="Times New Roman" panose="02020603050405020304" pitchFamily="18" charset="0"/>
              </a:rPr>
              <a:t>成测试结果</a:t>
            </a:r>
            <a:endParaRPr lang="en-US" altLang="zh-CN" sz="1400" dirty="0" smtClean="0">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a:latin typeface="Times New Roman" panose="02020603050405020304" pitchFamily="18" charset="0"/>
                <a:ea typeface="Times New Roman" panose="02020603050405020304" pitchFamily="18" charset="0"/>
              </a:rPr>
              <a:t>分</a:t>
            </a:r>
            <a:r>
              <a:rPr lang="zh-CN" altLang="en-US" sz="1400" dirty="0" smtClean="0">
                <a:latin typeface="Times New Roman" panose="02020603050405020304" pitchFamily="18" charset="0"/>
                <a:ea typeface="Times New Roman" panose="02020603050405020304" pitchFamily="18" charset="0"/>
              </a:rPr>
              <a:t>析结果生成报告</a:t>
            </a:r>
            <a:endParaRPr lang="en-US" altLang="zh-CN" sz="1400" dirty="0" smtClean="0">
              <a:latin typeface="Times New Roman" panose="02020603050405020304" pitchFamily="18" charset="0"/>
              <a:ea typeface="Times New Roman" panose="02020603050405020304" pitchFamily="18" charset="0"/>
            </a:endParaRPr>
          </a:p>
          <a:p>
            <a:pPr marL="868680" lvl="1" indent="-342900">
              <a:spcBef>
                <a:spcPts val="1800"/>
              </a:spcBef>
              <a:spcAft>
                <a:spcPts val="600"/>
              </a:spcAft>
              <a:buFont typeface="+mj-lt"/>
              <a:buAutoNum type="arabicPeriod" startAt="4"/>
              <a:tabLst>
                <a:tab pos="365760" algn="l"/>
              </a:tabLst>
            </a:pPr>
            <a:r>
              <a:rPr lang="zh-CN" altLang="en-US" sz="1400" dirty="0">
                <a:latin typeface="Times New Roman" panose="02020603050405020304" pitchFamily="18" charset="0"/>
                <a:ea typeface="Times New Roman" panose="02020603050405020304" pitchFamily="18" charset="0"/>
              </a:rPr>
              <a:t>提</a:t>
            </a:r>
            <a:r>
              <a:rPr lang="zh-CN" altLang="en-US" sz="1400" dirty="0" smtClean="0">
                <a:latin typeface="Times New Roman" panose="02020603050405020304" pitchFamily="18" charset="0"/>
                <a:ea typeface="Times New Roman" panose="02020603050405020304" pitchFamily="18" charset="0"/>
              </a:rPr>
              <a:t>出改善意见</a:t>
            </a:r>
            <a:r>
              <a:rPr lang="en-US" altLang="zh-CN" sz="1400" dirty="0" smtClean="0">
                <a:latin typeface="Times New Roman" panose="02020603050405020304" pitchFamily="18" charset="0"/>
                <a:ea typeface="Times New Roman" panose="02020603050405020304" pitchFamily="18" charset="0"/>
              </a:rPr>
              <a:t>	</a:t>
            </a:r>
            <a:endParaRPr lang="en-US" altLang="zh-CN" sz="1400" dirty="0" smtClean="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rot="19978545">
            <a:off x="6896233" y="466229"/>
            <a:ext cx="1760373" cy="1813717"/>
          </a:xfrm>
          <a:prstGeom prst="rect">
            <a:avLst/>
          </a:prstGeom>
        </p:spPr>
      </p:pic>
    </p:spTree>
    <p:extLst>
      <p:ext uri="{BB962C8B-B14F-4D97-AF65-F5344CB8AC3E}">
        <p14:creationId xmlns:p14="http://schemas.microsoft.com/office/powerpoint/2010/main" val="40486493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Q&amp;A</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pic>
        <p:nvPicPr>
          <p:cNvPr id="10242" name="Picture 2" descr="Google Wants Your SEO Questions for a Series of Q&amp;A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4478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2280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304800" y="304800"/>
            <a:ext cx="8686800" cy="600075"/>
          </a:xfrm>
        </p:spPr>
        <p:txBody>
          <a:bodyPr>
            <a:normAutofit/>
          </a:bodyPr>
          <a:lstStyle/>
          <a:p>
            <a:r>
              <a:rPr lang="zh-CN" altLang="en-US" b="1" dirty="0" smtClean="0"/>
              <a:t>基础</a:t>
            </a:r>
            <a:endParaRPr lang="en-US" b="1" dirty="0" smtClean="0"/>
          </a:p>
        </p:txBody>
      </p:sp>
      <p:sp>
        <p:nvSpPr>
          <p:cNvPr id="29699"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5" name="Rectangle 3"/>
          <p:cNvSpPr txBox="1">
            <a:spLocks noChangeArrowheads="1"/>
          </p:cNvSpPr>
          <p:nvPr/>
        </p:nvSpPr>
        <p:spPr bwMode="auto">
          <a:xfrm>
            <a:off x="304800" y="1219200"/>
            <a:ext cx="3810000" cy="4724400"/>
          </a:xfrm>
          <a:prstGeom prst="rect">
            <a:avLst/>
          </a:prstGeom>
          <a:noFill/>
          <a:ln w="9525">
            <a:noFill/>
            <a:miter lim="800000"/>
            <a:headEnd/>
            <a:tailEnd/>
          </a:ln>
        </p:spPr>
        <p:txBody>
          <a:bodyPr/>
          <a:lstStyle/>
          <a:p>
            <a:pPr>
              <a:lnSpc>
                <a:spcPct val="150000"/>
              </a:lnSpc>
            </a:pPr>
            <a:r>
              <a:rPr lang="zh-CN" altLang="en-US" sz="1100" dirty="0" smtClean="0"/>
              <a:t>首</a:t>
            </a:r>
            <a:r>
              <a:rPr lang="zh-CN" altLang="en-US" sz="1100" dirty="0"/>
              <a:t>先我们来讨论下，什么是性能测试？在许多的资料上，都对性能测试有着狭义和广义上的定义。</a:t>
            </a:r>
            <a:endParaRPr lang="en-US" sz="1100" dirty="0"/>
          </a:p>
          <a:p>
            <a:pPr lvl="1">
              <a:lnSpc>
                <a:spcPct val="150000"/>
              </a:lnSpc>
            </a:pPr>
            <a:r>
              <a:rPr lang="zh-CN" altLang="en-US" sz="1100" i="1" u="sng" dirty="0"/>
              <a:t>狭义：模拟生产场景、业务压力或者用户的实际使用场景，测试系统的性能是否能够满足生产性能需要。</a:t>
            </a:r>
            <a:endParaRPr lang="en-US" sz="1100" dirty="0"/>
          </a:p>
          <a:p>
            <a:pPr lvl="1">
              <a:lnSpc>
                <a:spcPct val="150000"/>
              </a:lnSpc>
            </a:pPr>
            <a:r>
              <a:rPr lang="zh-CN" altLang="en-US" sz="1100" i="1" u="sng" dirty="0"/>
              <a:t>广义：则是压力测试、负载测试、并发测试、配置测试等一系列相关测试的统称。</a:t>
            </a:r>
            <a:endParaRPr lang="en-US" sz="1100" dirty="0"/>
          </a:p>
          <a:p>
            <a:pPr>
              <a:lnSpc>
                <a:spcPct val="150000"/>
              </a:lnSpc>
            </a:pPr>
            <a:r>
              <a:rPr lang="zh-CN" altLang="en-US" sz="1100" b="1" dirty="0"/>
              <a:t>压力测试：</a:t>
            </a:r>
            <a:endParaRPr lang="en-US" sz="1100" dirty="0"/>
          </a:p>
          <a:p>
            <a:pPr>
              <a:lnSpc>
                <a:spcPct val="150000"/>
              </a:lnSpc>
            </a:pPr>
            <a:r>
              <a:rPr lang="zh-CN" altLang="en-US" sz="1100" dirty="0"/>
              <a:t>通常我们是指对系统分阶段的不断增加压力，监控系统达到一个性能瓶颈或者低于性能指标。该测试用于获得系统最大的服务能力。</a:t>
            </a:r>
            <a:endParaRPr lang="en-US" sz="1100" dirty="0"/>
          </a:p>
          <a:p>
            <a:pPr>
              <a:lnSpc>
                <a:spcPct val="150000"/>
              </a:lnSpc>
            </a:pPr>
            <a:r>
              <a:rPr lang="zh-CN" altLang="en-US" sz="1100" b="1" dirty="0"/>
              <a:t>负载测试：</a:t>
            </a:r>
            <a:endParaRPr lang="en-US" sz="1100" dirty="0"/>
          </a:p>
          <a:p>
            <a:pPr>
              <a:lnSpc>
                <a:spcPct val="150000"/>
              </a:lnSpc>
            </a:pPr>
            <a:r>
              <a:rPr lang="zh-CN" altLang="en-US" sz="1100" dirty="0"/>
              <a:t>对系统不断增加压力，直到系统的一些性能指标达到极限或者出现性能拐点。该测试类型与压力测试相类似，个人认为是测试的重点不同。压力测试强调系统能承受多大的压力，而负载测试更强调服务的持续能力。</a:t>
            </a:r>
            <a:endParaRPr lang="en-US" sz="1100" dirty="0"/>
          </a:p>
          <a:p>
            <a:pPr>
              <a:lnSpc>
                <a:spcPct val="150000"/>
              </a:lnSpc>
            </a:pPr>
            <a:r>
              <a:rPr lang="zh-CN" altLang="en-US" sz="1100" b="1" dirty="0" smtClean="0"/>
              <a:t>并发测试：</a:t>
            </a:r>
            <a:endParaRPr lang="en-US" sz="1100" dirty="0" smtClean="0"/>
          </a:p>
          <a:p>
            <a:pPr>
              <a:lnSpc>
                <a:spcPct val="150000"/>
              </a:lnSpc>
            </a:pPr>
            <a:r>
              <a:rPr lang="zh-CN" altLang="en-US" sz="1100" dirty="0" smtClean="0"/>
              <a:t>该测试是指测试多个用户，在同一时间段同时访问系统中的某一模块或者业务服务，来测试系统是否存在性能瓶颈。</a:t>
            </a:r>
            <a:endParaRPr lang="en-US" sz="1100" kern="0" dirty="0" smtClean="0"/>
          </a:p>
          <a:p>
            <a:pPr>
              <a:lnSpc>
                <a:spcPct val="150000"/>
              </a:lnSpc>
              <a:spcAft>
                <a:spcPct val="40000"/>
              </a:spcAft>
              <a:defRPr/>
            </a:pPr>
            <a:endParaRPr lang="en-US" sz="1100" kern="0" dirty="0">
              <a:latin typeface="+mn-lt"/>
              <a:cs typeface="+mn-cs"/>
            </a:endParaRPr>
          </a:p>
        </p:txBody>
      </p:sp>
      <p:sp>
        <p:nvSpPr>
          <p:cNvPr id="6" name="Rectangle 3"/>
          <p:cNvSpPr txBox="1">
            <a:spLocks noChangeArrowheads="1"/>
          </p:cNvSpPr>
          <p:nvPr/>
        </p:nvSpPr>
        <p:spPr bwMode="auto">
          <a:xfrm>
            <a:off x="4343400" y="1219200"/>
            <a:ext cx="3581400" cy="4724400"/>
          </a:xfrm>
          <a:prstGeom prst="rect">
            <a:avLst/>
          </a:prstGeom>
          <a:noFill/>
          <a:ln w="9525">
            <a:noFill/>
            <a:miter lim="800000"/>
            <a:headEnd/>
            <a:tailEnd/>
          </a:ln>
        </p:spPr>
        <p:txBody>
          <a:bodyPr/>
          <a:lstStyle/>
          <a:p>
            <a:pPr>
              <a:lnSpc>
                <a:spcPct val="150000"/>
              </a:lnSpc>
            </a:pPr>
            <a:r>
              <a:rPr lang="zh-CN" altLang="en-US" sz="1100" b="1" dirty="0" smtClean="0"/>
              <a:t>配</a:t>
            </a:r>
            <a:r>
              <a:rPr lang="zh-CN" altLang="en-US" sz="1100" b="1" dirty="0"/>
              <a:t>置测试：</a:t>
            </a:r>
            <a:endParaRPr lang="en-US" sz="1100" dirty="0"/>
          </a:p>
          <a:p>
            <a:pPr>
              <a:lnSpc>
                <a:spcPct val="150000"/>
              </a:lnSpc>
            </a:pPr>
            <a:r>
              <a:rPr lang="zh-CN" altLang="en-US" sz="1100" dirty="0"/>
              <a:t>该测试主要侧重硬件以及软件的配置测试，如硬件配置，中间件的参数配置，数据库的参数配置等等，通过测试达到资源的最优化。</a:t>
            </a:r>
            <a:endParaRPr lang="en-US" sz="1100" dirty="0"/>
          </a:p>
          <a:p>
            <a:pPr>
              <a:lnSpc>
                <a:spcPct val="150000"/>
              </a:lnSpc>
            </a:pPr>
            <a:r>
              <a:rPr lang="zh-CN" altLang="en-US" sz="1100" b="1" dirty="0"/>
              <a:t>可靠性测试：</a:t>
            </a:r>
            <a:endParaRPr lang="en-US" sz="1100" dirty="0"/>
          </a:p>
          <a:p>
            <a:pPr>
              <a:lnSpc>
                <a:spcPct val="150000"/>
              </a:lnSpc>
            </a:pPr>
            <a:r>
              <a:rPr lang="zh-CN" altLang="en-US" sz="1100" dirty="0"/>
              <a:t>该测试给予系统一定的业务负载、并发压力，长时间运行，以检测系统是否稳定。</a:t>
            </a:r>
            <a:endParaRPr lang="en-US" sz="1100" dirty="0"/>
          </a:p>
          <a:p>
            <a:pPr>
              <a:lnSpc>
                <a:spcPct val="150000"/>
              </a:lnSpc>
            </a:pPr>
            <a:r>
              <a:rPr lang="zh-CN" altLang="en-US" sz="1100" b="1" dirty="0"/>
              <a:t>大数据量测试：</a:t>
            </a:r>
            <a:endParaRPr lang="en-US" sz="1100" dirty="0"/>
          </a:p>
          <a:p>
            <a:pPr>
              <a:lnSpc>
                <a:spcPct val="150000"/>
              </a:lnSpc>
            </a:pPr>
            <a:r>
              <a:rPr lang="zh-CN" altLang="en-US" sz="1100" dirty="0"/>
              <a:t>在系统存在大数据量情况下进行并发或者压力测试，查看系统在大数据下的性能表现，或者短时间内处理大数据量的性能表现。</a:t>
            </a:r>
            <a:endParaRPr lang="en-US" sz="1100" dirty="0"/>
          </a:p>
          <a:p>
            <a:pPr>
              <a:lnSpc>
                <a:spcPct val="150000"/>
              </a:lnSpc>
            </a:pPr>
            <a:r>
              <a:rPr lang="en-US" sz="1100" b="1" dirty="0"/>
              <a:t>	</a:t>
            </a:r>
            <a:r>
              <a:rPr lang="zh-CN" altLang="en-US" sz="1100" dirty="0"/>
              <a:t>笔者以为，概念和定义都是死的，对于性能测试的理解每个人都可以有自己不同的看法，关键还是如何根据测试需求制定合理的测试策略。</a:t>
            </a:r>
            <a:endParaRPr lang="en-US" sz="1100" b="1" kern="0" dirty="0" smtClean="0">
              <a:latin typeface="+mn-lt"/>
              <a:cs typeface="+mn-cs"/>
            </a:endParaRPr>
          </a:p>
          <a:p>
            <a:pPr lvl="1">
              <a:lnSpc>
                <a:spcPct val="150000"/>
              </a:lnSpc>
              <a:spcAft>
                <a:spcPct val="40000"/>
              </a:spcAft>
              <a:defRPr/>
            </a:pPr>
            <a:r>
              <a:rPr lang="en-US" sz="1100" kern="0" dirty="0"/>
              <a:t>	</a:t>
            </a:r>
          </a:p>
          <a:p>
            <a:pPr lvl="1">
              <a:lnSpc>
                <a:spcPct val="150000"/>
              </a:lnSpc>
              <a:spcAft>
                <a:spcPct val="40000"/>
              </a:spcAft>
              <a:defRPr/>
            </a:pPr>
            <a:r>
              <a:rPr lang="en-US" sz="1100" kern="0" dirty="0"/>
              <a:t>		</a:t>
            </a:r>
          </a:p>
          <a:p>
            <a:pPr>
              <a:lnSpc>
                <a:spcPct val="150000"/>
              </a:lnSpc>
              <a:spcAft>
                <a:spcPct val="40000"/>
              </a:spcAft>
              <a:defRPr/>
            </a:pPr>
            <a:r>
              <a:rPr lang="en-US" sz="1100" kern="0" dirty="0"/>
              <a:t>					</a:t>
            </a:r>
          </a:p>
          <a:p>
            <a:pPr>
              <a:lnSpc>
                <a:spcPct val="150000"/>
              </a:lnSpc>
              <a:spcAft>
                <a:spcPct val="40000"/>
              </a:spcAft>
              <a:defRPr/>
            </a:pPr>
            <a:endParaRPr lang="en-US" sz="1100" kern="0" dirty="0"/>
          </a:p>
          <a:p>
            <a:pPr>
              <a:lnSpc>
                <a:spcPct val="150000"/>
              </a:lnSpc>
              <a:spcAft>
                <a:spcPct val="40000"/>
              </a:spcAft>
              <a:defRPr/>
            </a:pPr>
            <a:endParaRPr lang="en-US" sz="1100" kern="0" dirty="0"/>
          </a:p>
          <a:p>
            <a:pPr>
              <a:lnSpc>
                <a:spcPct val="150000"/>
              </a:lnSpc>
              <a:spcAft>
                <a:spcPct val="40000"/>
              </a:spcAft>
              <a:defRPr/>
            </a:pPr>
            <a:endParaRPr lang="en-US" sz="1100" kern="0" dirty="0">
              <a:latin typeface="+mn-lt"/>
              <a:cs typeface="+mn-cs"/>
            </a:endParaRPr>
          </a:p>
        </p:txBody>
      </p:sp>
      <p:pic>
        <p:nvPicPr>
          <p:cNvPr id="2" name="Picture 1"/>
          <p:cNvPicPr>
            <a:picLocks noChangeAspect="1"/>
          </p:cNvPicPr>
          <p:nvPr/>
        </p:nvPicPr>
        <p:blipFill>
          <a:blip r:embed="rId2"/>
          <a:stretch>
            <a:fillRect/>
          </a:stretch>
        </p:blipFill>
        <p:spPr>
          <a:xfrm>
            <a:off x="6553200" y="5487785"/>
            <a:ext cx="2130725" cy="104954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术</a:t>
            </a:r>
            <a:r>
              <a:rPr lang="zh-CN" altLang="en-US" b="1" dirty="0"/>
              <a:t>语</a:t>
            </a:r>
          </a:p>
        </p:txBody>
      </p:sp>
      <p:sp>
        <p:nvSpPr>
          <p:cNvPr id="4" name="Slide Number Placeholder 3"/>
          <p:cNvSpPr>
            <a:spLocks noGrp="1"/>
          </p:cNvSpPr>
          <p:nvPr>
            <p:ph type="sldNum" sz="quarter" idx="10"/>
          </p:nvPr>
        </p:nvSpPr>
        <p:spPr/>
        <p:txBody>
          <a:bodyPr/>
          <a:lstStyle/>
          <a:p>
            <a:pPr>
              <a:defRPr/>
            </a:pPr>
            <a:r>
              <a:rPr lang="en-US" smtClean="0"/>
              <a:t>p.</a:t>
            </a:r>
            <a:fld id="{839EA64F-F91B-4FF3-A46F-4146B3D06C5A}"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smtClean="0"/>
              <a:t>Unrestricted Internal Use</a:t>
            </a:r>
          </a:p>
          <a:p>
            <a:pPr>
              <a:defRPr/>
            </a:pPr>
            <a:r>
              <a:rPr lang="en-US" dirty="0" err="1" smtClean="0"/>
              <a:t>Carestream</a:t>
            </a:r>
            <a:r>
              <a:rPr lang="en-US" dirty="0" smtClean="0"/>
              <a:t> Health, © 2017</a:t>
            </a:r>
            <a:endParaRPr lang="en-US" dirty="0"/>
          </a:p>
        </p:txBody>
      </p:sp>
      <p:sp>
        <p:nvSpPr>
          <p:cNvPr id="20" name="Rectangle 19"/>
          <p:cNvSpPr/>
          <p:nvPr/>
        </p:nvSpPr>
        <p:spPr>
          <a:xfrm>
            <a:off x="228600" y="1192455"/>
            <a:ext cx="3886200" cy="5262979"/>
          </a:xfrm>
          <a:prstGeom prst="rect">
            <a:avLst/>
          </a:prstGeom>
        </p:spPr>
        <p:txBody>
          <a:bodyPr wrap="square">
            <a:spAutoFit/>
          </a:bodyPr>
          <a:lstStyle/>
          <a:p>
            <a:pPr>
              <a:lnSpc>
                <a:spcPct val="150000"/>
              </a:lnSpc>
            </a:pPr>
            <a:r>
              <a:rPr lang="zh-CN" altLang="en-US" sz="1200" b="1" dirty="0" smtClean="0"/>
              <a:t>并</a:t>
            </a:r>
            <a:r>
              <a:rPr lang="zh-CN" altLang="en-US" sz="1200" b="1" dirty="0"/>
              <a:t>发</a:t>
            </a:r>
            <a:r>
              <a:rPr lang="zh-CN" altLang="en-US" sz="1200" dirty="0"/>
              <a:t>：</a:t>
            </a:r>
            <a:endParaRPr lang="en-US" sz="1200" dirty="0"/>
          </a:p>
          <a:p>
            <a:pPr>
              <a:lnSpc>
                <a:spcPct val="150000"/>
              </a:lnSpc>
            </a:pPr>
            <a:r>
              <a:rPr lang="zh-CN" altLang="en-US" sz="1200" dirty="0"/>
              <a:t>该测试术语一直以来都存在的争议。很多资料上也把他从广义和狭义上进行区分。</a:t>
            </a:r>
            <a:endParaRPr lang="en-US" sz="1200" dirty="0"/>
          </a:p>
          <a:p>
            <a:pPr lvl="1">
              <a:lnSpc>
                <a:spcPct val="150000"/>
              </a:lnSpc>
            </a:pPr>
            <a:r>
              <a:rPr lang="zh-CN" altLang="en-US" sz="1200" i="1" u="sng" dirty="0"/>
              <a:t>广义：多个用户对系统同时进行访问，但是请求的服务和业务可以是相同的也可以是不同。</a:t>
            </a:r>
            <a:endParaRPr lang="en-US" sz="1200" dirty="0"/>
          </a:p>
          <a:p>
            <a:pPr lvl="1">
              <a:lnSpc>
                <a:spcPct val="150000"/>
              </a:lnSpc>
            </a:pPr>
            <a:r>
              <a:rPr lang="zh-CN" altLang="en-US" sz="1200" i="1" u="sng" dirty="0"/>
              <a:t>狭义：多个用户对系统中的某一个服务或模块同时进行访问或者操作。</a:t>
            </a:r>
            <a:endParaRPr lang="en-US" sz="1200" dirty="0"/>
          </a:p>
          <a:p>
            <a:pPr>
              <a:lnSpc>
                <a:spcPct val="150000"/>
              </a:lnSpc>
            </a:pPr>
            <a:r>
              <a:rPr lang="zh-CN" altLang="en-US" sz="1200" dirty="0"/>
              <a:t>个人认为广义上的并发更接近用户的实际情况，但是我们在测试时更倾向于狭义上的并发测试。毕竟测试的目的是用来检验系统的并发处理的能力和性能表现。广义上的并发，我们可以认为是同时在线并使用系统的用户场景。</a:t>
            </a:r>
            <a:endParaRPr lang="en-US" sz="1200" dirty="0"/>
          </a:p>
          <a:p>
            <a:pPr>
              <a:lnSpc>
                <a:spcPct val="150000"/>
              </a:lnSpc>
            </a:pPr>
            <a:r>
              <a:rPr lang="zh-CN" altLang="en-US" sz="1200" b="1" dirty="0"/>
              <a:t>吞吐量：</a:t>
            </a:r>
            <a:endParaRPr lang="en-US" sz="1200" dirty="0"/>
          </a:p>
          <a:p>
            <a:pPr>
              <a:lnSpc>
                <a:spcPct val="150000"/>
              </a:lnSpc>
            </a:pPr>
            <a:r>
              <a:rPr lang="zh-CN" altLang="en-US" sz="1200" dirty="0"/>
              <a:t>指系统在单位时间内处理的业务数。</a:t>
            </a:r>
            <a:endParaRPr lang="en-US" sz="1200" dirty="0"/>
          </a:p>
          <a:p>
            <a:pPr>
              <a:lnSpc>
                <a:spcPct val="150000"/>
              </a:lnSpc>
            </a:pPr>
            <a:r>
              <a:rPr lang="zh-CN" altLang="en-US" sz="1200" b="1" dirty="0"/>
              <a:t>请求响应时间：</a:t>
            </a:r>
            <a:endParaRPr lang="en-US" sz="1200" dirty="0"/>
          </a:p>
          <a:p>
            <a:pPr>
              <a:lnSpc>
                <a:spcPct val="150000"/>
              </a:lnSpc>
            </a:pPr>
            <a:r>
              <a:rPr lang="zh-CN" altLang="en-US" sz="1200" dirty="0"/>
              <a:t>指客户端发出的请求到得到所有响应的时间，包括</a:t>
            </a:r>
            <a:r>
              <a:rPr lang="en-US" sz="1200" dirty="0"/>
              <a:t>request</a:t>
            </a:r>
            <a:r>
              <a:rPr lang="zh-CN" altLang="en-US" sz="1200" dirty="0"/>
              <a:t>时间，网络传输时间，服务器响应时间（中间件</a:t>
            </a:r>
            <a:r>
              <a:rPr lang="en-US" sz="1200" dirty="0"/>
              <a:t>+</a:t>
            </a:r>
            <a:r>
              <a:rPr lang="zh-CN" altLang="en-US" sz="1200" dirty="0"/>
              <a:t>数据库），客户端下载时间</a:t>
            </a:r>
            <a:r>
              <a:rPr lang="zh-CN" altLang="en-US" sz="1200" dirty="0" smtClean="0"/>
              <a:t>。</a:t>
            </a:r>
            <a:endParaRPr lang="en-US" sz="1200" dirty="0"/>
          </a:p>
        </p:txBody>
      </p:sp>
      <p:sp>
        <p:nvSpPr>
          <p:cNvPr id="6" name="Rectangle 5"/>
          <p:cNvSpPr/>
          <p:nvPr/>
        </p:nvSpPr>
        <p:spPr>
          <a:xfrm>
            <a:off x="4267200" y="1192455"/>
            <a:ext cx="3886200" cy="2769989"/>
          </a:xfrm>
          <a:prstGeom prst="rect">
            <a:avLst/>
          </a:prstGeom>
        </p:spPr>
        <p:txBody>
          <a:bodyPr wrap="square">
            <a:spAutoFit/>
          </a:bodyPr>
          <a:lstStyle/>
          <a:p>
            <a:pPr>
              <a:lnSpc>
                <a:spcPct val="150000"/>
              </a:lnSpc>
            </a:pPr>
            <a:r>
              <a:rPr lang="zh-CN" altLang="en-US" sz="1200" b="1" dirty="0" smtClean="0"/>
              <a:t>事</a:t>
            </a:r>
            <a:r>
              <a:rPr lang="zh-CN" altLang="en-US" sz="1200" b="1" dirty="0"/>
              <a:t>务请求响应时间：</a:t>
            </a:r>
            <a:endParaRPr lang="en-US" sz="1200" dirty="0"/>
          </a:p>
          <a:p>
            <a:pPr>
              <a:lnSpc>
                <a:spcPct val="150000"/>
              </a:lnSpc>
            </a:pPr>
            <a:r>
              <a:rPr lang="zh-CN" altLang="en-US" sz="1200" dirty="0"/>
              <a:t>完成某个事务所用时间，通常由测试人员或者用户定义的某一个操作或者流程，用于在宏观上能对系统的一些典型业务的处理时间有直观的认识。</a:t>
            </a:r>
            <a:endParaRPr lang="en-US" sz="1200" dirty="0"/>
          </a:p>
          <a:p>
            <a:pPr>
              <a:lnSpc>
                <a:spcPct val="150000"/>
              </a:lnSpc>
            </a:pPr>
            <a:r>
              <a:rPr lang="zh-CN" altLang="en-US" sz="1200" b="1" dirty="0"/>
              <a:t>资源利用率：</a:t>
            </a:r>
            <a:endParaRPr lang="en-US" sz="1200" dirty="0"/>
          </a:p>
          <a:p>
            <a:pPr>
              <a:lnSpc>
                <a:spcPct val="150000"/>
              </a:lnSpc>
            </a:pPr>
            <a:r>
              <a:rPr lang="zh-CN" altLang="en-US" sz="1200" dirty="0"/>
              <a:t>对不同资源的使用的程度，如硬件的</a:t>
            </a:r>
            <a:r>
              <a:rPr lang="en-US" sz="1200" dirty="0"/>
              <a:t>CPU</a:t>
            </a:r>
            <a:r>
              <a:rPr lang="zh-CN" altLang="en-US" sz="1200" dirty="0"/>
              <a:t>，</a:t>
            </a:r>
            <a:r>
              <a:rPr lang="en-US" sz="1200" dirty="0"/>
              <a:t>I/O</a:t>
            </a:r>
            <a:r>
              <a:rPr lang="zh-CN" altLang="en-US" sz="1200" dirty="0"/>
              <a:t>使用，软件的资源占用等等。</a:t>
            </a:r>
            <a:endParaRPr lang="en-US" sz="1200" dirty="0"/>
          </a:p>
          <a:p>
            <a:pPr>
              <a:lnSpc>
                <a:spcPct val="150000"/>
              </a:lnSpc>
            </a:pPr>
            <a:r>
              <a:rPr lang="zh-CN" altLang="en-US" sz="1200" dirty="0"/>
              <a:t>有关性能测试的一些基本概念，初步介绍到这里，接下给大家简单介绍下如何进行一次完整的性能测试。</a:t>
            </a:r>
            <a:endParaRPr lang="en-US" sz="1200" dirty="0"/>
          </a:p>
          <a:p>
            <a:endParaRPr lang="zh-CN" altLang="en-US" sz="1200" b="0" i="0" dirty="0">
              <a:solidFill>
                <a:srgbClr val="111111"/>
              </a:solidFill>
              <a:effectLst/>
              <a:latin typeface="Verdana" panose="020B0604030504040204" pitchFamily="34" charset="0"/>
            </a:endParaRPr>
          </a:p>
        </p:txBody>
      </p:sp>
      <p:pic>
        <p:nvPicPr>
          <p:cNvPr id="3" name="Picture 2"/>
          <p:cNvPicPr>
            <a:picLocks noChangeAspect="1"/>
          </p:cNvPicPr>
          <p:nvPr/>
        </p:nvPicPr>
        <p:blipFill>
          <a:blip r:embed="rId2"/>
          <a:stretch>
            <a:fillRect/>
          </a:stretch>
        </p:blipFill>
        <p:spPr>
          <a:xfrm>
            <a:off x="6705600" y="5029200"/>
            <a:ext cx="2027155" cy="1241348"/>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smtClean="0"/>
              <a:t>工具</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57200" y="1295400"/>
            <a:ext cx="7010400" cy="2862322"/>
          </a:xfrm>
          <a:prstGeom prst="rect">
            <a:avLst/>
          </a:prstGeom>
        </p:spPr>
        <p:txBody>
          <a:bodyPr wrap="square">
            <a:spAutoFit/>
          </a:bodyPr>
          <a:lstStyle/>
          <a:p>
            <a:pPr marL="342900" indent="-342900" latinLnBrk="1">
              <a:lnSpc>
                <a:spcPct val="150000"/>
              </a:lnSpc>
              <a:buFont typeface="Wingdings" panose="05000000000000000000" pitchFamily="2" charset="2"/>
              <a:buChar char="v"/>
            </a:pPr>
            <a:r>
              <a:rPr lang="en-US" altLang="zh-CN" sz="2400" b="0" i="0" dirty="0" smtClean="0">
                <a:solidFill>
                  <a:srgbClr val="333333"/>
                </a:solidFill>
                <a:effectLst/>
                <a:latin typeface="Helvetica Neue"/>
              </a:rPr>
              <a:t>Load Runner</a:t>
            </a:r>
          </a:p>
          <a:p>
            <a:pPr marL="342900" indent="-342900" latinLnBrk="1">
              <a:lnSpc>
                <a:spcPct val="150000"/>
              </a:lnSpc>
              <a:buFont typeface="Wingdings" panose="05000000000000000000" pitchFamily="2" charset="2"/>
              <a:buChar char="v"/>
            </a:pPr>
            <a:endParaRPr lang="en-US" altLang="zh-CN" sz="2400" dirty="0">
              <a:solidFill>
                <a:srgbClr val="333333"/>
              </a:solidFill>
              <a:latin typeface="Helvetica Neue"/>
            </a:endParaRPr>
          </a:p>
          <a:p>
            <a:pPr marL="342900" indent="-342900" latinLnBrk="1">
              <a:lnSpc>
                <a:spcPct val="150000"/>
              </a:lnSpc>
              <a:buFont typeface="Wingdings" panose="05000000000000000000" pitchFamily="2" charset="2"/>
              <a:buChar char="v"/>
            </a:pPr>
            <a:r>
              <a:rPr lang="en-US" altLang="zh-CN" sz="2400" dirty="0" err="1" smtClean="0">
                <a:solidFill>
                  <a:srgbClr val="333333"/>
                </a:solidFill>
                <a:latin typeface="Helvetica Neue"/>
              </a:rPr>
              <a:t>JMeter</a:t>
            </a:r>
            <a:endParaRPr lang="en-US" altLang="zh-CN" sz="2400" dirty="0" smtClean="0">
              <a:solidFill>
                <a:srgbClr val="333333"/>
              </a:solidFill>
              <a:latin typeface="Helvetica Neue"/>
            </a:endParaRPr>
          </a:p>
          <a:p>
            <a:pPr marL="342900" indent="-342900" latinLnBrk="1">
              <a:lnSpc>
                <a:spcPct val="150000"/>
              </a:lnSpc>
              <a:buFont typeface="Wingdings" panose="05000000000000000000" pitchFamily="2" charset="2"/>
              <a:buChar char="v"/>
            </a:pPr>
            <a:endParaRPr lang="en-US" altLang="zh-CN" sz="2400" dirty="0">
              <a:solidFill>
                <a:srgbClr val="333333"/>
              </a:solidFill>
              <a:latin typeface="Helvetica Neue"/>
            </a:endParaRPr>
          </a:p>
          <a:p>
            <a:pPr marL="342900" indent="-342900" latinLnBrk="1">
              <a:lnSpc>
                <a:spcPct val="150000"/>
              </a:lnSpc>
              <a:buFont typeface="Wingdings" panose="05000000000000000000" pitchFamily="2" charset="2"/>
              <a:buChar char="v"/>
            </a:pPr>
            <a:r>
              <a:rPr lang="en-US" altLang="zh-CN" sz="2400" b="0" i="0" dirty="0" smtClean="0">
                <a:solidFill>
                  <a:srgbClr val="333333"/>
                </a:solidFill>
                <a:effectLst/>
                <a:latin typeface="Helvetica Neue"/>
              </a:rPr>
              <a:t>other</a:t>
            </a:r>
            <a:endParaRPr lang="zh-CN" altLang="en-US" sz="2400" b="0" i="0" dirty="0">
              <a:solidFill>
                <a:srgbClr val="333333"/>
              </a:solidFill>
              <a:effectLst/>
              <a:latin typeface="Helvetica Neue"/>
            </a:endParaRPr>
          </a:p>
        </p:txBody>
      </p:sp>
      <p:pic>
        <p:nvPicPr>
          <p:cNvPr id="4" name="Picture 3"/>
          <p:cNvPicPr>
            <a:picLocks noChangeAspect="1"/>
          </p:cNvPicPr>
          <p:nvPr/>
        </p:nvPicPr>
        <p:blipFill>
          <a:blip r:embed="rId2"/>
          <a:stretch>
            <a:fillRect/>
          </a:stretch>
        </p:blipFill>
        <p:spPr>
          <a:xfrm>
            <a:off x="3581400" y="1371600"/>
            <a:ext cx="1211584" cy="708794"/>
          </a:xfrm>
          <a:prstGeom prst="rect">
            <a:avLst/>
          </a:prstGeom>
        </p:spPr>
      </p:pic>
      <p:pic>
        <p:nvPicPr>
          <p:cNvPr id="5" name="Picture 4"/>
          <p:cNvPicPr>
            <a:picLocks noChangeAspect="1"/>
          </p:cNvPicPr>
          <p:nvPr/>
        </p:nvPicPr>
        <p:blipFill>
          <a:blip r:embed="rId3"/>
          <a:stretch>
            <a:fillRect/>
          </a:stretch>
        </p:blipFill>
        <p:spPr>
          <a:xfrm>
            <a:off x="3554083" y="2418079"/>
            <a:ext cx="1196569" cy="693114"/>
          </a:xfrm>
          <a:prstGeom prst="rect">
            <a:avLst/>
          </a:prstGeom>
        </p:spPr>
      </p:pic>
      <p:pic>
        <p:nvPicPr>
          <p:cNvPr id="6" name="Picture 5"/>
          <p:cNvPicPr>
            <a:picLocks noChangeAspect="1"/>
          </p:cNvPicPr>
          <p:nvPr/>
        </p:nvPicPr>
        <p:blipFill>
          <a:blip r:embed="rId4"/>
          <a:stretch>
            <a:fillRect/>
          </a:stretch>
        </p:blipFill>
        <p:spPr>
          <a:xfrm>
            <a:off x="3542581" y="3455065"/>
            <a:ext cx="1208071" cy="583535"/>
          </a:xfrm>
          <a:prstGeom prst="rect">
            <a:avLst/>
          </a:prstGeom>
        </p:spPr>
      </p:pic>
      <p:pic>
        <p:nvPicPr>
          <p:cNvPr id="7" name="Picture 6"/>
          <p:cNvPicPr>
            <a:picLocks noChangeAspect="1"/>
          </p:cNvPicPr>
          <p:nvPr/>
        </p:nvPicPr>
        <p:blipFill>
          <a:blip r:embed="rId5"/>
          <a:stretch>
            <a:fillRect/>
          </a:stretch>
        </p:blipFill>
        <p:spPr>
          <a:xfrm>
            <a:off x="5257800" y="3455065"/>
            <a:ext cx="1143000" cy="583535"/>
          </a:xfrm>
          <a:prstGeom prst="rect">
            <a:avLst/>
          </a:prstGeom>
        </p:spPr>
      </p:pic>
      <p:pic>
        <p:nvPicPr>
          <p:cNvPr id="8" name="Picture 7"/>
          <p:cNvPicPr>
            <a:picLocks noChangeAspect="1"/>
          </p:cNvPicPr>
          <p:nvPr/>
        </p:nvPicPr>
        <p:blipFill>
          <a:blip r:embed="rId6"/>
          <a:stretch>
            <a:fillRect/>
          </a:stretch>
        </p:blipFill>
        <p:spPr>
          <a:xfrm>
            <a:off x="6907948" y="3464870"/>
            <a:ext cx="1546359" cy="499760"/>
          </a:xfrm>
          <a:prstGeom prst="rect">
            <a:avLst/>
          </a:prstGeom>
        </p:spPr>
      </p:pic>
      <p:pic>
        <p:nvPicPr>
          <p:cNvPr id="9" name="Picture 8"/>
          <p:cNvPicPr>
            <a:picLocks noChangeAspect="1"/>
          </p:cNvPicPr>
          <p:nvPr/>
        </p:nvPicPr>
        <p:blipFill>
          <a:blip r:embed="rId7"/>
          <a:stretch>
            <a:fillRect/>
          </a:stretch>
        </p:blipFill>
        <p:spPr>
          <a:xfrm>
            <a:off x="3576700" y="4406914"/>
            <a:ext cx="1220984" cy="425555"/>
          </a:xfrm>
          <a:prstGeom prst="rect">
            <a:avLst/>
          </a:prstGeom>
        </p:spPr>
      </p:pic>
      <p:pic>
        <p:nvPicPr>
          <p:cNvPr id="10" name="Picture 9"/>
          <p:cNvPicPr>
            <a:picLocks noChangeAspect="1"/>
          </p:cNvPicPr>
          <p:nvPr/>
        </p:nvPicPr>
        <p:blipFill>
          <a:blip r:embed="rId8"/>
          <a:stretch>
            <a:fillRect/>
          </a:stretch>
        </p:blipFill>
        <p:spPr>
          <a:xfrm>
            <a:off x="5257800" y="4316412"/>
            <a:ext cx="1143000" cy="489069"/>
          </a:xfrm>
          <a:prstGeom prst="rect">
            <a:avLst/>
          </a:prstGeom>
        </p:spPr>
      </p:pic>
      <p:pic>
        <p:nvPicPr>
          <p:cNvPr id="11" name="Picture 10"/>
          <p:cNvPicPr>
            <a:picLocks noChangeAspect="1"/>
          </p:cNvPicPr>
          <p:nvPr/>
        </p:nvPicPr>
        <p:blipFill>
          <a:blip r:embed="rId9"/>
          <a:stretch>
            <a:fillRect/>
          </a:stretch>
        </p:blipFill>
        <p:spPr>
          <a:xfrm>
            <a:off x="6907948" y="4359759"/>
            <a:ext cx="1603679" cy="445722"/>
          </a:xfrm>
          <a:prstGeom prst="rect">
            <a:avLst/>
          </a:prstGeom>
        </p:spPr>
      </p:pic>
      <p:pic>
        <p:nvPicPr>
          <p:cNvPr id="12" name="Picture 11"/>
          <p:cNvPicPr>
            <a:picLocks noChangeAspect="1"/>
          </p:cNvPicPr>
          <p:nvPr/>
        </p:nvPicPr>
        <p:blipFill>
          <a:blip r:embed="rId10"/>
          <a:stretch>
            <a:fillRect/>
          </a:stretch>
        </p:blipFill>
        <p:spPr>
          <a:xfrm>
            <a:off x="3542581" y="5047155"/>
            <a:ext cx="1318553" cy="437533"/>
          </a:xfrm>
          <a:prstGeom prst="rect">
            <a:avLst/>
          </a:prstGeom>
        </p:spPr>
      </p:pic>
      <p:pic>
        <p:nvPicPr>
          <p:cNvPr id="13" name="Picture 12"/>
          <p:cNvPicPr>
            <a:picLocks noChangeAspect="1"/>
          </p:cNvPicPr>
          <p:nvPr/>
        </p:nvPicPr>
        <p:blipFill>
          <a:blip r:embed="rId11"/>
          <a:stretch>
            <a:fillRect/>
          </a:stretch>
        </p:blipFill>
        <p:spPr>
          <a:xfrm>
            <a:off x="5257800" y="4964170"/>
            <a:ext cx="1143000" cy="520517"/>
          </a:xfrm>
          <a:prstGeom prst="rect">
            <a:avLst/>
          </a:prstGeom>
        </p:spPr>
      </p:pic>
      <p:pic>
        <p:nvPicPr>
          <p:cNvPr id="14" name="Picture 13"/>
          <p:cNvPicPr>
            <a:picLocks noChangeAspect="1"/>
          </p:cNvPicPr>
          <p:nvPr/>
        </p:nvPicPr>
        <p:blipFill>
          <a:blip r:embed="rId12"/>
          <a:stretch>
            <a:fillRect/>
          </a:stretch>
        </p:blipFill>
        <p:spPr>
          <a:xfrm>
            <a:off x="6907948" y="5031960"/>
            <a:ext cx="1396768" cy="497576"/>
          </a:xfrm>
          <a:prstGeom prst="rect">
            <a:avLst/>
          </a:prstGeom>
        </p:spPr>
      </p:pic>
      <p:pic>
        <p:nvPicPr>
          <p:cNvPr id="16" name="Picture 15"/>
          <p:cNvPicPr>
            <a:picLocks noChangeAspect="1"/>
          </p:cNvPicPr>
          <p:nvPr/>
        </p:nvPicPr>
        <p:blipFill>
          <a:blip r:embed="rId13"/>
          <a:stretch>
            <a:fillRect/>
          </a:stretch>
        </p:blipFill>
        <p:spPr>
          <a:xfrm>
            <a:off x="3602579" y="5815090"/>
            <a:ext cx="758255" cy="693480"/>
          </a:xfrm>
          <a:prstGeom prst="rect">
            <a:avLst/>
          </a:prstGeom>
        </p:spPr>
      </p:pic>
      <p:pic>
        <p:nvPicPr>
          <p:cNvPr id="17" name="Picture 16"/>
          <p:cNvPicPr>
            <a:picLocks noChangeAspect="1"/>
          </p:cNvPicPr>
          <p:nvPr/>
        </p:nvPicPr>
        <p:blipFill>
          <a:blip r:embed="rId14"/>
          <a:stretch>
            <a:fillRect/>
          </a:stretch>
        </p:blipFill>
        <p:spPr>
          <a:xfrm>
            <a:off x="5257800" y="5846720"/>
            <a:ext cx="1143000" cy="55408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KM</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57200" y="1295399"/>
            <a:ext cx="4114800" cy="2862322"/>
          </a:xfrm>
          <a:prstGeom prst="rect">
            <a:avLst/>
          </a:prstGeom>
        </p:spPr>
        <p:txBody>
          <a:bodyPr wrap="square">
            <a:spAutoFit/>
          </a:bodyPr>
          <a:lstStyle/>
          <a:p>
            <a:pPr latinLnBrk="1">
              <a:lnSpc>
                <a:spcPct val="150000"/>
              </a:lnSpc>
            </a:pPr>
            <a:r>
              <a:rPr lang="en-US" altLang="zh-CN" sz="2400" b="0" i="0" dirty="0" smtClean="0">
                <a:solidFill>
                  <a:srgbClr val="333333"/>
                </a:solidFill>
                <a:effectLst/>
                <a:latin typeface="Helvetica Neue"/>
              </a:rPr>
              <a:t>	</a:t>
            </a:r>
            <a:r>
              <a:rPr lang="zh-CN" altLang="en-US" sz="2400" b="0" i="0" dirty="0" smtClean="0">
                <a:solidFill>
                  <a:srgbClr val="333333"/>
                </a:solidFill>
                <a:effectLst/>
                <a:latin typeface="Helvetica Neue"/>
              </a:rPr>
              <a:t>我这里有一篇之前写的</a:t>
            </a:r>
            <a:r>
              <a:rPr lang="en-US" altLang="zh-CN" sz="2400" b="0" i="0" dirty="0" smtClean="0">
                <a:solidFill>
                  <a:srgbClr val="333333"/>
                </a:solidFill>
                <a:effectLst/>
                <a:latin typeface="Helvetica Neue"/>
              </a:rPr>
              <a:t>KM</a:t>
            </a:r>
            <a:r>
              <a:rPr lang="zh-CN" altLang="en-US" sz="2400" b="0" i="0" dirty="0" smtClean="0">
                <a:solidFill>
                  <a:srgbClr val="333333"/>
                </a:solidFill>
                <a:effectLst/>
                <a:latin typeface="Helvetica Neue"/>
              </a:rPr>
              <a:t>，对性能测试进行了简单的描述。大家可以通过该文章，简单了解一下性能测试的基本概念和流程</a:t>
            </a:r>
            <a:endParaRPr lang="zh-CN" altLang="en-US" sz="2400" b="0" i="0" dirty="0">
              <a:solidFill>
                <a:srgbClr val="333333"/>
              </a:solidFill>
              <a:effectLst/>
              <a:latin typeface="Helvetica Neue"/>
            </a:endParaRPr>
          </a:p>
        </p:txBody>
      </p:sp>
      <p:graphicFrame>
        <p:nvGraphicFramePr>
          <p:cNvPr id="6" name="Object 5">
            <a:hlinkClick r:id="" action="ppaction://ole?verb=1"/>
          </p:cNvPr>
          <p:cNvGraphicFramePr>
            <a:graphicFrameLocks noChangeAspect="1"/>
          </p:cNvGraphicFramePr>
          <p:nvPr>
            <p:extLst>
              <p:ext uri="{D42A27DB-BD31-4B8C-83A1-F6EECF244321}">
                <p14:modId xmlns:p14="http://schemas.microsoft.com/office/powerpoint/2010/main" val="3684698821"/>
              </p:ext>
            </p:extLst>
          </p:nvPr>
        </p:nvGraphicFramePr>
        <p:xfrm>
          <a:off x="4876800" y="1447800"/>
          <a:ext cx="3342414" cy="2895600"/>
        </p:xfrm>
        <a:graphic>
          <a:graphicData uri="http://schemas.openxmlformats.org/presentationml/2006/ole">
            <mc:AlternateContent xmlns:mc="http://schemas.openxmlformats.org/markup-compatibility/2006">
              <mc:Choice xmlns:v="urn:schemas-microsoft-com:vml" Requires="v">
                <p:oleObj spid="_x0000_s1037" name="Document" showAsIcon="1" r:id="rId3" imgW="914400" imgH="792360" progId="Word.Document.8">
                  <p:embed/>
                </p:oleObj>
              </mc:Choice>
              <mc:Fallback>
                <p:oleObj name="Document" showAsIcon="1" r:id="rId3" imgW="914400" imgH="792360" progId="Word.Document.8">
                  <p:embed/>
                  <p:pic>
                    <p:nvPicPr>
                      <p:cNvPr id="0" name=""/>
                      <p:cNvPicPr/>
                      <p:nvPr/>
                    </p:nvPicPr>
                    <p:blipFill>
                      <a:blip r:embed="rId4"/>
                      <a:stretch>
                        <a:fillRect/>
                      </a:stretch>
                    </p:blipFill>
                    <p:spPr>
                      <a:xfrm>
                        <a:off x="4876800" y="1447800"/>
                        <a:ext cx="3342414" cy="2895600"/>
                      </a:xfrm>
                      <a:prstGeom prst="rect">
                        <a:avLst/>
                      </a:prstGeom>
                    </p:spPr>
                  </p:pic>
                </p:oleObj>
              </mc:Fallback>
            </mc:AlternateContent>
          </a:graphicData>
        </a:graphic>
      </p:graphicFrame>
    </p:spTree>
    <p:extLst>
      <p:ext uri="{BB962C8B-B14F-4D97-AF65-F5344CB8AC3E}">
        <p14:creationId xmlns:p14="http://schemas.microsoft.com/office/powerpoint/2010/main" val="32809387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smtClean="0"/>
              <a:t>工具</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228600" y="1219200"/>
            <a:ext cx="8343900" cy="2862322"/>
          </a:xfrm>
          <a:prstGeom prst="rect">
            <a:avLst/>
          </a:prstGeom>
        </p:spPr>
        <p:txBody>
          <a:bodyPr wrap="square">
            <a:spAutoFit/>
          </a:bodyPr>
          <a:lstStyle/>
          <a:p>
            <a:pPr latinLnBrk="1"/>
            <a:r>
              <a:rPr lang="zh-CN" altLang="en-US" sz="2000" b="0" i="0" dirty="0" smtClean="0">
                <a:solidFill>
                  <a:srgbClr val="333333"/>
                </a:solidFill>
                <a:effectLst/>
                <a:latin typeface="Helvetica Neue"/>
              </a:rPr>
              <a:t>性能测试工具：</a:t>
            </a:r>
            <a:endParaRPr lang="en-US" altLang="zh-CN" sz="2000" b="0" i="0" dirty="0" smtClean="0">
              <a:solidFill>
                <a:srgbClr val="333333"/>
              </a:solidFill>
              <a:effectLst/>
              <a:latin typeface="Helvetica Neue"/>
            </a:endParaRPr>
          </a:p>
          <a:p>
            <a:pPr latinLnBrk="1"/>
            <a:endParaRPr lang="en-US" altLang="zh-CN" sz="2000" dirty="0">
              <a:solidFill>
                <a:srgbClr val="333333"/>
              </a:solidFill>
              <a:latin typeface="Helvetica Neue"/>
            </a:endParaRPr>
          </a:p>
          <a:p>
            <a:pPr lvl="1" latinLnBrk="1"/>
            <a:r>
              <a:rPr lang="en-US" altLang="zh-CN" sz="2000" b="0" i="0" dirty="0" err="1" smtClean="0">
                <a:solidFill>
                  <a:srgbClr val="333333"/>
                </a:solidFill>
                <a:effectLst/>
                <a:latin typeface="Helvetica Neue"/>
              </a:rPr>
              <a:t>LoadRunner</a:t>
            </a:r>
            <a:r>
              <a:rPr lang="en-US" altLang="zh-CN" sz="2000" b="0" i="0" dirty="0" smtClean="0">
                <a:solidFill>
                  <a:srgbClr val="333333"/>
                </a:solidFill>
                <a:effectLst/>
                <a:latin typeface="Helvetica Neue"/>
              </a:rPr>
              <a:t> 11 + 12</a:t>
            </a:r>
            <a:r>
              <a:rPr lang="zh-CN" altLang="en-US" sz="2000" b="0" i="0" dirty="0" smtClean="0">
                <a:solidFill>
                  <a:srgbClr val="333333"/>
                </a:solidFill>
                <a:effectLst/>
                <a:latin typeface="Helvetica Neue"/>
              </a:rPr>
              <a:t>：</a:t>
            </a:r>
            <a:endParaRPr lang="en-US" altLang="zh-CN" sz="2000" b="0" i="0" dirty="0" smtClean="0">
              <a:solidFill>
                <a:srgbClr val="333333"/>
              </a:solidFill>
              <a:effectLst/>
              <a:latin typeface="Helvetica Neue"/>
            </a:endParaRPr>
          </a:p>
          <a:p>
            <a:pPr lvl="1" latinLnBrk="1"/>
            <a:endParaRPr lang="en-US" altLang="zh-CN" sz="2000" b="0" i="0" dirty="0" smtClean="0">
              <a:solidFill>
                <a:srgbClr val="333333"/>
              </a:solidFill>
              <a:effectLst/>
              <a:latin typeface="Helvetica Neue"/>
            </a:endParaRPr>
          </a:p>
          <a:p>
            <a:pPr lvl="1" latinLnBrk="1"/>
            <a:r>
              <a:rPr lang="en-US" altLang="zh-CN" sz="2000" dirty="0">
                <a:solidFill>
                  <a:srgbClr val="333333"/>
                </a:solidFill>
                <a:latin typeface="Helvetica Neue"/>
              </a:rPr>
              <a:t>	</a:t>
            </a:r>
            <a:r>
              <a:rPr lang="zh-CN" altLang="en-US" sz="2000" dirty="0" smtClean="0">
                <a:solidFill>
                  <a:srgbClr val="333333"/>
                </a:solidFill>
                <a:latin typeface="Helvetica Neue"/>
              </a:rPr>
              <a:t>生成脚本，运行场景和资源监控</a:t>
            </a:r>
            <a:endParaRPr lang="en-US" altLang="zh-CN" sz="2000" b="0" i="0" dirty="0" smtClean="0">
              <a:solidFill>
                <a:srgbClr val="333333"/>
              </a:solidFill>
              <a:effectLst/>
              <a:latin typeface="Helvetica Neue"/>
            </a:endParaRPr>
          </a:p>
          <a:p>
            <a:pPr lvl="1" latinLnBrk="1"/>
            <a:endParaRPr lang="en-US" altLang="zh-CN" sz="2000" dirty="0">
              <a:solidFill>
                <a:srgbClr val="333333"/>
              </a:solidFill>
              <a:latin typeface="Helvetica Neue"/>
            </a:endParaRPr>
          </a:p>
          <a:p>
            <a:pPr lvl="1" latinLnBrk="1"/>
            <a:r>
              <a:rPr lang="en-US" altLang="zh-CN" sz="2000" b="0" i="0" dirty="0" smtClean="0">
                <a:solidFill>
                  <a:srgbClr val="333333"/>
                </a:solidFill>
                <a:effectLst/>
                <a:latin typeface="Helvetica Neue"/>
              </a:rPr>
              <a:t>Other Tool</a:t>
            </a:r>
            <a:r>
              <a:rPr lang="zh-CN" altLang="en-US" sz="2000" b="0" i="0" dirty="0" smtClean="0">
                <a:solidFill>
                  <a:srgbClr val="333333"/>
                </a:solidFill>
                <a:effectLst/>
                <a:latin typeface="Helvetica Neue"/>
              </a:rPr>
              <a:t>：</a:t>
            </a:r>
            <a:endParaRPr lang="en-US" altLang="zh-CN" sz="2000" b="0" i="0" dirty="0" smtClean="0">
              <a:solidFill>
                <a:srgbClr val="333333"/>
              </a:solidFill>
              <a:effectLst/>
              <a:latin typeface="Helvetica Neue"/>
            </a:endParaRPr>
          </a:p>
          <a:p>
            <a:pPr lvl="1" latinLnBrk="1"/>
            <a:r>
              <a:rPr lang="en-US" altLang="zh-CN" sz="2000" dirty="0">
                <a:solidFill>
                  <a:srgbClr val="333333"/>
                </a:solidFill>
                <a:latin typeface="Helvetica Neue"/>
              </a:rPr>
              <a:t>	</a:t>
            </a:r>
            <a:r>
              <a:rPr lang="zh-CN" altLang="en-US" sz="2000" dirty="0" smtClean="0">
                <a:solidFill>
                  <a:srgbClr val="333333"/>
                </a:solidFill>
                <a:latin typeface="Helvetica Neue"/>
              </a:rPr>
              <a:t>辅助生成测试数据，增加压力（模拟打印</a:t>
            </a:r>
            <a:r>
              <a:rPr lang="en-US" altLang="zh-CN" sz="2000" dirty="0" smtClean="0">
                <a:solidFill>
                  <a:srgbClr val="333333"/>
                </a:solidFill>
                <a:latin typeface="Helvetica Neue"/>
              </a:rPr>
              <a:t>DICOM </a:t>
            </a:r>
            <a:r>
              <a:rPr lang="zh-CN" altLang="en-US" sz="2000" dirty="0" smtClean="0">
                <a:solidFill>
                  <a:srgbClr val="333333"/>
                </a:solidFill>
                <a:latin typeface="Helvetica Neue"/>
              </a:rPr>
              <a:t>胶片）， 模拟各种用户操作等等</a:t>
            </a:r>
            <a:endParaRPr lang="zh-CN" altLang="en-US" sz="2000" b="0" i="0" dirty="0">
              <a:solidFill>
                <a:srgbClr val="333333"/>
              </a:solidFill>
              <a:effectLst/>
              <a:latin typeface="Helvetica Neue"/>
            </a:endParaRPr>
          </a:p>
        </p:txBody>
      </p:sp>
      <p:pic>
        <p:nvPicPr>
          <p:cNvPr id="3" name="Picture 2"/>
          <p:cNvPicPr>
            <a:picLocks noChangeAspect="1"/>
          </p:cNvPicPr>
          <p:nvPr/>
        </p:nvPicPr>
        <p:blipFill>
          <a:blip r:embed="rId2"/>
          <a:stretch>
            <a:fillRect/>
          </a:stretch>
        </p:blipFill>
        <p:spPr>
          <a:xfrm>
            <a:off x="6210066" y="4343400"/>
            <a:ext cx="2705334" cy="1722269"/>
          </a:xfrm>
          <a:prstGeom prst="rect">
            <a:avLst/>
          </a:prstGeom>
        </p:spPr>
      </p:pic>
    </p:spTree>
    <p:extLst>
      <p:ext uri="{BB962C8B-B14F-4D97-AF65-F5344CB8AC3E}">
        <p14:creationId xmlns:p14="http://schemas.microsoft.com/office/powerpoint/2010/main" val="22052306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a:t>背景数据</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228600" y="1219200"/>
            <a:ext cx="8343900" cy="738664"/>
          </a:xfrm>
          <a:prstGeom prst="rect">
            <a:avLst/>
          </a:prstGeom>
        </p:spPr>
        <p:txBody>
          <a:bodyPr wrap="square">
            <a:spAutoFit/>
          </a:bodyPr>
          <a:lstStyle/>
          <a:p>
            <a:pPr latinLnBrk="1"/>
            <a:r>
              <a:rPr lang="zh-CN" altLang="en-US" sz="1400" b="0" i="0" dirty="0" smtClean="0">
                <a:solidFill>
                  <a:srgbClr val="333333"/>
                </a:solidFill>
                <a:effectLst/>
                <a:latin typeface="Helvetica Neue"/>
              </a:rPr>
              <a:t>性能测试背景数据：</a:t>
            </a:r>
            <a:endParaRPr lang="en-US" altLang="zh-CN" sz="1400" b="0" i="0" dirty="0" smtClean="0">
              <a:solidFill>
                <a:srgbClr val="333333"/>
              </a:solidFill>
              <a:effectLst/>
              <a:latin typeface="Helvetica Neue"/>
            </a:endParaRPr>
          </a:p>
          <a:p>
            <a:pPr latinLnBrk="1"/>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graphicFrame>
        <p:nvGraphicFramePr>
          <p:cNvPr id="3" name="Table 2"/>
          <p:cNvGraphicFramePr>
            <a:graphicFrameLocks noGrp="1"/>
          </p:cNvGraphicFramePr>
          <p:nvPr>
            <p:extLst>
              <p:ext uri="{D42A27DB-BD31-4B8C-83A1-F6EECF244321}">
                <p14:modId xmlns:p14="http://schemas.microsoft.com/office/powerpoint/2010/main" val="1696677341"/>
              </p:ext>
            </p:extLst>
          </p:nvPr>
        </p:nvGraphicFramePr>
        <p:xfrm>
          <a:off x="685800" y="3380130"/>
          <a:ext cx="7272067" cy="1301036"/>
        </p:xfrm>
        <a:graphic>
          <a:graphicData uri="http://schemas.openxmlformats.org/drawingml/2006/table">
            <a:tbl>
              <a:tblPr firstRow="1" firstCol="1" bandRow="1">
                <a:tableStyleId>{5C22544A-7EE6-4342-B048-85BDC9FD1C3A}</a:tableStyleId>
              </a:tblPr>
              <a:tblGrid>
                <a:gridCol w="861166"/>
                <a:gridCol w="3348979"/>
                <a:gridCol w="3061922"/>
              </a:tblGrid>
              <a:tr h="186968">
                <a:tc>
                  <a:txBody>
                    <a:bodyPr/>
                    <a:lstStyle/>
                    <a:p>
                      <a:pPr marL="0" marR="0">
                        <a:spcBef>
                          <a:spcPts val="0"/>
                        </a:spcBef>
                        <a:spcAft>
                          <a:spcPts val="0"/>
                        </a:spcAft>
                      </a:pPr>
                      <a:r>
                        <a:rPr lang="en-US" sz="1200" dirty="0">
                          <a:effectLst/>
                        </a:rPr>
                        <a:t>No.</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Items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Amount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indent="29210">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Patients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&gt;=1,000,000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Films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&gt;=1,000,000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Reports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&gt;=1,000,000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Exams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&gt;=1,000,000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Unprinted Films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&gt;=700,000</a:t>
                      </a:r>
                      <a:endParaRPr lang="en-US" sz="1200">
                        <a:effectLst/>
                        <a:latin typeface="Times New Roman" panose="02020603050405020304" pitchFamily="18" charset="0"/>
                        <a:ea typeface="Times New Roman" panose="02020603050405020304" pitchFamily="18" charset="0"/>
                      </a:endParaRPr>
                    </a:p>
                  </a:txBody>
                  <a:tcPr marL="68580" marR="68580" marT="0" marB="0"/>
                </a:tc>
              </a:tr>
              <a:tr h="185678">
                <a:tc>
                  <a:txBody>
                    <a:bodyPr/>
                    <a:lstStyle/>
                    <a:p>
                      <a:pPr marL="0" marR="0">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Unprinted Reports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&gt;=300,000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4" name="Rectangle 1"/>
          <p:cNvSpPr>
            <a:spLocks noChangeArrowheads="1"/>
          </p:cNvSpPr>
          <p:nvPr/>
        </p:nvSpPr>
        <p:spPr bwMode="auto">
          <a:xfrm>
            <a:off x="642668" y="2222763"/>
            <a:ext cx="7315200" cy="47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5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We will simulate 1,000,000 records in the PS as background data. The data size is calculated by typical site. We will stop the SMS and LRU services of PS in order to keep the history data. These data will be added by automation scripts, test tool or SQL script. The detail data information as follow:</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228600" y="4825700"/>
            <a:ext cx="8343900" cy="1492716"/>
          </a:xfrm>
          <a:prstGeom prst="rect">
            <a:avLst/>
          </a:prstGeom>
        </p:spPr>
        <p:txBody>
          <a:bodyPr wrap="square">
            <a:spAutoFit/>
          </a:bodyPr>
          <a:lstStyle/>
          <a:p>
            <a:pPr latinLnBrk="1">
              <a:lnSpc>
                <a:spcPct val="150000"/>
              </a:lnSpc>
            </a:pPr>
            <a:r>
              <a:rPr lang="zh-CN" altLang="en-US" sz="1400" dirty="0">
                <a:solidFill>
                  <a:srgbClr val="333333"/>
                </a:solidFill>
                <a:latin typeface="Helvetica Neue"/>
              </a:rPr>
              <a:t>配套工</a:t>
            </a:r>
            <a:r>
              <a:rPr lang="zh-CN" altLang="en-US" sz="1400" dirty="0" smtClean="0">
                <a:solidFill>
                  <a:srgbClr val="333333"/>
                </a:solidFill>
                <a:latin typeface="Helvetica Neue"/>
              </a:rPr>
              <a:t>具： </a:t>
            </a:r>
            <a:endParaRPr lang="en-US" altLang="zh-CN" sz="1400" dirty="0" smtClean="0">
              <a:solidFill>
                <a:srgbClr val="333333"/>
              </a:solidFill>
              <a:latin typeface="Helvetica Neue"/>
            </a:endParaRPr>
          </a:p>
          <a:p>
            <a:pPr marL="342900" indent="-342900" latinLnBrk="1">
              <a:lnSpc>
                <a:spcPct val="150000"/>
              </a:lnSpc>
              <a:buAutoNum type="arabicPeriod"/>
            </a:pPr>
            <a:r>
              <a:rPr lang="en-US" altLang="zh-CN" sz="1400" b="0" i="0" dirty="0" smtClean="0">
                <a:solidFill>
                  <a:srgbClr val="333333"/>
                </a:solidFill>
                <a:effectLst/>
                <a:latin typeface="Helvetica Neue"/>
              </a:rPr>
              <a:t>SQL </a:t>
            </a:r>
            <a:r>
              <a:rPr lang="zh-CN" altLang="en-US" sz="1400" b="0" i="0" dirty="0" smtClean="0">
                <a:solidFill>
                  <a:srgbClr val="333333"/>
                </a:solidFill>
                <a:effectLst/>
                <a:latin typeface="Helvetica Neue"/>
              </a:rPr>
              <a:t>脚本：  </a:t>
            </a:r>
            <a:r>
              <a:rPr lang="en-US" altLang="zh-CN" sz="1400" b="0" i="0" dirty="0" smtClean="0">
                <a:solidFill>
                  <a:srgbClr val="333333"/>
                </a:solidFill>
                <a:effectLst/>
                <a:latin typeface="Helvetica Neue"/>
              </a:rPr>
              <a:t>..\</a:t>
            </a:r>
            <a:r>
              <a:rPr lang="en-US" altLang="zh-CN" sz="1400" dirty="0" err="1" smtClean="0">
                <a:solidFill>
                  <a:srgbClr val="333333"/>
                </a:solidFill>
                <a:latin typeface="Helvetica Neue"/>
              </a:rPr>
              <a:t>ZSQLScript</a:t>
            </a:r>
            <a:endParaRPr lang="en-US" altLang="zh-CN" sz="1400" b="0" i="0" dirty="0" smtClean="0">
              <a:solidFill>
                <a:srgbClr val="333333"/>
              </a:solidFill>
              <a:effectLst/>
              <a:latin typeface="Helvetica Neue"/>
            </a:endParaRPr>
          </a:p>
          <a:p>
            <a:pPr marL="342900" indent="-342900" latinLnBrk="1">
              <a:lnSpc>
                <a:spcPct val="150000"/>
              </a:lnSpc>
              <a:buAutoNum type="arabicPeriod"/>
            </a:pPr>
            <a:r>
              <a:rPr lang="en-US" altLang="zh-CN" sz="1400" dirty="0" smtClean="0">
                <a:solidFill>
                  <a:srgbClr val="333333"/>
                </a:solidFill>
                <a:latin typeface="Helvetica Neue"/>
              </a:rPr>
              <a:t>BCP</a:t>
            </a:r>
            <a:r>
              <a:rPr lang="zh-CN" altLang="en-US" sz="1400" dirty="0" smtClean="0">
                <a:solidFill>
                  <a:srgbClr val="333333"/>
                </a:solidFill>
                <a:latin typeface="Helvetica Neue"/>
              </a:rPr>
              <a:t>导入导出工具</a:t>
            </a:r>
            <a:r>
              <a:rPr lang="en-US" altLang="zh-CN" sz="1400" dirty="0">
                <a:solidFill>
                  <a:srgbClr val="333333"/>
                </a:solidFill>
                <a:latin typeface="Helvetica Neue"/>
              </a:rPr>
              <a:t>:  ..\</a:t>
            </a:r>
            <a:r>
              <a:rPr lang="en-US" altLang="zh-CN" sz="1400" dirty="0" err="1" smtClean="0">
                <a:solidFill>
                  <a:srgbClr val="333333"/>
                </a:solidFill>
                <a:latin typeface="Helvetica Neue"/>
              </a:rPr>
              <a:t>BCP_latest_script</a:t>
            </a:r>
            <a:r>
              <a:rPr lang="en-US" altLang="zh-CN" sz="1400" dirty="0" smtClean="0">
                <a:solidFill>
                  <a:srgbClr val="333333"/>
                </a:solidFill>
                <a:latin typeface="Helvetica Neue"/>
              </a:rPr>
              <a:t> </a:t>
            </a:r>
            <a:endParaRPr lang="en-US" altLang="zh-CN" sz="1400" b="0" i="0" dirty="0" smtClean="0">
              <a:solidFill>
                <a:srgbClr val="333333"/>
              </a:solidFill>
              <a:effectLst/>
              <a:latin typeface="Helvetica Neue"/>
            </a:endParaRPr>
          </a:p>
          <a:p>
            <a:pPr latinLnBrk="1"/>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pic>
        <p:nvPicPr>
          <p:cNvPr id="6" name="Picture 5"/>
          <p:cNvPicPr>
            <a:picLocks noChangeAspect="1"/>
          </p:cNvPicPr>
          <p:nvPr/>
        </p:nvPicPr>
        <p:blipFill>
          <a:blip r:embed="rId2"/>
          <a:stretch>
            <a:fillRect/>
          </a:stretch>
        </p:blipFill>
        <p:spPr>
          <a:xfrm>
            <a:off x="7323927" y="1002203"/>
            <a:ext cx="1577096" cy="909149"/>
          </a:xfrm>
          <a:prstGeom prst="rect">
            <a:avLst/>
          </a:prstGeom>
        </p:spPr>
      </p:pic>
    </p:spTree>
    <p:extLst>
      <p:ext uri="{BB962C8B-B14F-4D97-AF65-F5344CB8AC3E}">
        <p14:creationId xmlns:p14="http://schemas.microsoft.com/office/powerpoint/2010/main" val="34548780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smtClean="0"/>
              <a:t>策略</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914400" y="1219200"/>
            <a:ext cx="8343900" cy="738664"/>
          </a:xfrm>
          <a:prstGeom prst="rect">
            <a:avLst/>
          </a:prstGeom>
        </p:spPr>
        <p:txBody>
          <a:bodyPr wrap="square">
            <a:spAutoFit/>
          </a:bodyPr>
          <a:lstStyle/>
          <a:p>
            <a:pPr latinLnBrk="1"/>
            <a:r>
              <a:rPr lang="zh-CN" altLang="en-US" sz="1400" b="0" i="0" dirty="0" smtClean="0">
                <a:solidFill>
                  <a:srgbClr val="333333"/>
                </a:solidFill>
                <a:effectLst/>
                <a:latin typeface="Helvetica Neue"/>
              </a:rPr>
              <a:t>性能测试</a:t>
            </a:r>
            <a:r>
              <a:rPr lang="zh-CN" altLang="en-US" sz="1400" dirty="0">
                <a:solidFill>
                  <a:srgbClr val="333333"/>
                </a:solidFill>
                <a:latin typeface="Helvetica Neue"/>
              </a:rPr>
              <a:t>策略</a:t>
            </a:r>
            <a:r>
              <a:rPr lang="zh-CN" altLang="en-US" sz="1400" b="0" i="0" dirty="0" smtClean="0">
                <a:solidFill>
                  <a:srgbClr val="333333"/>
                </a:solidFill>
                <a:effectLst/>
                <a:latin typeface="Helvetica Neue"/>
              </a:rPr>
              <a:t>：</a:t>
            </a:r>
            <a:endParaRPr lang="en-US" altLang="zh-CN" sz="1400" b="0" i="0" dirty="0" smtClean="0">
              <a:solidFill>
                <a:srgbClr val="333333"/>
              </a:solidFill>
              <a:effectLst/>
              <a:latin typeface="Helvetica Neue"/>
            </a:endParaRPr>
          </a:p>
          <a:p>
            <a:pPr latinLnBrk="1"/>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914400" y="1588532"/>
            <a:ext cx="7010400" cy="4785926"/>
          </a:xfrm>
          <a:prstGeom prst="rect">
            <a:avLst/>
          </a:prstGeom>
        </p:spPr>
        <p:txBody>
          <a:bodyPr wrap="square">
            <a:spAutoFit/>
          </a:bodyPr>
          <a:lstStyle/>
          <a:p>
            <a:pPr>
              <a:spcBef>
                <a:spcPts val="1800"/>
              </a:spcBef>
              <a:spcAft>
                <a:spcPts val="600"/>
              </a:spcAft>
              <a:tabLst>
                <a:tab pos="365760" algn="l"/>
              </a:tabLst>
            </a:pPr>
            <a:r>
              <a:rPr lang="en-US" altLang="zh-CN" sz="1200" b="1" dirty="0" smtClean="0">
                <a:latin typeface="Times New Roman" panose="02020603050405020304" pitchFamily="18" charset="0"/>
                <a:ea typeface="Times New Roman" panose="02020603050405020304" pitchFamily="18" charset="0"/>
              </a:rPr>
              <a:t>T</a:t>
            </a:r>
            <a:r>
              <a:rPr lang="en-US" sz="1200" b="1" dirty="0" smtClean="0">
                <a:latin typeface="Times New Roman" panose="02020603050405020304" pitchFamily="18" charset="0"/>
                <a:ea typeface="Times New Roman" panose="02020603050405020304" pitchFamily="18" charset="0"/>
              </a:rPr>
              <a:t>est </a:t>
            </a:r>
            <a:r>
              <a:rPr lang="en-US" sz="1200" b="1" dirty="0">
                <a:latin typeface="Times New Roman" panose="02020603050405020304" pitchFamily="18" charset="0"/>
                <a:ea typeface="Times New Roman" panose="02020603050405020304" pitchFamily="18" charset="0"/>
              </a:rPr>
              <a:t>scenario and strategy</a:t>
            </a: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Virtual User: 59 Users</a:t>
            </a: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Duration: 8 hour</a:t>
            </a: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Description: Use the test tool simulates the patient operations. Monitor the server software and hardware resource usage. The detail information as follow:</a:t>
            </a: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Use automation tool simulate the doctor print film work. Simulate 10 workstations print films to PS server every 60 seconds in 8 hours.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Use LR tool simulate 8 K2/K3 terminals to print gray films. Each client prints one film which size is 10MB random 5 to 30 seconds.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Use LR tool simulate 21 users to do paper report archive and print operations. Each client archive report in random 5 to 30 seconds and size is random with 100kb or 4Mb.</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OCR setting will has rule configuration from test tool in step1 and thread setting is set as 4. The OCR rule will has no ROI setting of patient id and accession number in OCR.</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Simulate 10 users to do the query information, view monitor page, query reconciliation films and report, expand the record, change the status, set holding time and other operations in work list. The users will execute the operations random 60 to 120 seconds.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Monitor the transaction response time.</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Monitor the hardware resource usage on PS.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Monitor the resource usage for database on PS.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Start/Stop 2 virtual users every 10 seconds and run the scenario for 8 hours.</a:t>
            </a:r>
            <a:endParaRPr lang="en-US" sz="1200" dirty="0">
              <a:latin typeface="Times"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Note: </a:t>
            </a:r>
          </a:p>
          <a:p>
            <a:pPr marL="0" marR="0">
              <a:spcBef>
                <a:spcPts val="0"/>
              </a:spcBef>
              <a:spcAft>
                <a:spcPts val="0"/>
              </a:spcAft>
            </a:pPr>
            <a:r>
              <a:rPr lang="en-US" sz="1200" dirty="0">
                <a:latin typeface="Times New Roman" panose="02020603050405020304" pitchFamily="18" charset="0"/>
                <a:ea typeface="Times New Roman" panose="02020603050405020304" pitchFamily="18" charset="0"/>
              </a:rPr>
              <a:t>We will do the performance testing work under stress for system. If system can work well under current stress and the transaction process ability meets the requirement, we will give the conclusion the system performance is pass.</a:t>
            </a:r>
            <a:endParaRPr lang="en-US" sz="12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391400" y="1011142"/>
            <a:ext cx="1524000" cy="1018903"/>
          </a:xfrm>
          <a:prstGeom prst="rect">
            <a:avLst/>
          </a:prstGeom>
        </p:spPr>
      </p:pic>
    </p:spTree>
    <p:extLst>
      <p:ext uri="{BB962C8B-B14F-4D97-AF65-F5344CB8AC3E}">
        <p14:creationId xmlns:p14="http://schemas.microsoft.com/office/powerpoint/2010/main" val="33459126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b="1" dirty="0" smtClean="0"/>
              <a:t>模块</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533400" y="1219200"/>
            <a:ext cx="8343900" cy="738664"/>
          </a:xfrm>
          <a:prstGeom prst="rect">
            <a:avLst/>
          </a:prstGeom>
        </p:spPr>
        <p:txBody>
          <a:bodyPr wrap="square">
            <a:spAutoFit/>
          </a:bodyPr>
          <a:lstStyle/>
          <a:p>
            <a:pPr latinLnBrk="1"/>
            <a:r>
              <a:rPr lang="zh-CN" altLang="en-US" sz="1400" b="0" i="0" dirty="0" smtClean="0">
                <a:solidFill>
                  <a:srgbClr val="333333"/>
                </a:solidFill>
                <a:effectLst/>
                <a:latin typeface="Helvetica Neue"/>
              </a:rPr>
              <a:t>性能测试</a:t>
            </a:r>
            <a:r>
              <a:rPr lang="zh-CN" altLang="en-US" sz="1400" dirty="0">
                <a:solidFill>
                  <a:srgbClr val="333333"/>
                </a:solidFill>
                <a:latin typeface="Helvetica Neue"/>
              </a:rPr>
              <a:t>模块</a:t>
            </a:r>
            <a:r>
              <a:rPr lang="zh-CN" altLang="en-US" sz="1400" b="0" i="0" dirty="0" smtClean="0">
                <a:solidFill>
                  <a:srgbClr val="333333"/>
                </a:solidFill>
                <a:effectLst/>
                <a:latin typeface="Helvetica Neue"/>
              </a:rPr>
              <a:t>：</a:t>
            </a:r>
            <a:endParaRPr lang="en-US" altLang="zh-CN" sz="1400" b="0" i="0" dirty="0" smtClean="0">
              <a:solidFill>
                <a:srgbClr val="333333"/>
              </a:solidFill>
              <a:effectLst/>
              <a:latin typeface="Helvetica Neue"/>
            </a:endParaRPr>
          </a:p>
          <a:p>
            <a:pPr latinLnBrk="1"/>
            <a:endParaRPr lang="en-US" altLang="zh-CN" sz="1400" dirty="0">
              <a:solidFill>
                <a:srgbClr val="333333"/>
              </a:solidFill>
              <a:latin typeface="Helvetica Neue"/>
            </a:endParaRPr>
          </a:p>
          <a:p>
            <a:pPr latinLnBrk="1"/>
            <a:r>
              <a:rPr lang="en-US" altLang="zh-CN" sz="1400" b="0" i="0" dirty="0" smtClean="0">
                <a:solidFill>
                  <a:srgbClr val="333333"/>
                </a:solidFill>
                <a:effectLst/>
                <a:latin typeface="Helvetica Neue"/>
              </a:rPr>
              <a:t>	</a:t>
            </a:r>
            <a:endParaRPr lang="zh-CN" altLang="en-US" sz="1400" b="0" i="0" dirty="0">
              <a:solidFill>
                <a:srgbClr val="333333"/>
              </a:solidFill>
              <a:effectLst/>
              <a:latin typeface="Helvetica Neue"/>
            </a:endParaRPr>
          </a:p>
        </p:txBody>
      </p:sp>
      <p:sp>
        <p:nvSpPr>
          <p:cNvPr id="5" name="Rectangle 4"/>
          <p:cNvSpPr/>
          <p:nvPr/>
        </p:nvSpPr>
        <p:spPr>
          <a:xfrm>
            <a:off x="533400" y="1846937"/>
            <a:ext cx="7010400" cy="3970318"/>
          </a:xfrm>
          <a:prstGeom prst="rect">
            <a:avLst/>
          </a:prstGeom>
        </p:spPr>
        <p:txBody>
          <a:bodyPr wrap="square">
            <a:spAutoFit/>
          </a:bodyPr>
          <a:lstStyle/>
          <a:p>
            <a:pPr>
              <a:spcBef>
                <a:spcPts val="1800"/>
              </a:spcBef>
              <a:spcAft>
                <a:spcPts val="600"/>
              </a:spcAft>
              <a:tabLst>
                <a:tab pos="365760" algn="l"/>
              </a:tabLst>
            </a:pPr>
            <a:r>
              <a:rPr lang="zh-CN" altLang="en-US" sz="1400" dirty="0" smtClean="0">
                <a:effectLst/>
                <a:latin typeface="Times New Roman" panose="02020603050405020304" pitchFamily="18" charset="0"/>
                <a:ea typeface="Times New Roman" panose="02020603050405020304" pitchFamily="18" charset="0"/>
              </a:rPr>
              <a:t>整个测试过程实际上分为四个部分</a:t>
            </a:r>
            <a:r>
              <a:rPr lang="zh-CN" altLang="en-US" sz="1400" dirty="0" smtClean="0">
                <a:effectLst/>
                <a:latin typeface="Times New Roman" panose="02020603050405020304" pitchFamily="18" charset="0"/>
                <a:ea typeface="Times New Roman" panose="02020603050405020304" pitchFamily="18" charset="0"/>
              </a:rPr>
              <a:t>：</a:t>
            </a:r>
            <a:endParaRPr lang="en-US" altLang="zh-CN" sz="1400" dirty="0" smtClean="0">
              <a:effectLst/>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模</a:t>
            </a:r>
            <a:r>
              <a:rPr lang="zh-CN" altLang="en-US" sz="1400" dirty="0" smtClean="0">
                <a:latin typeface="Times New Roman" panose="02020603050405020304" pitchFamily="18" charset="0"/>
                <a:ea typeface="Times New Roman" panose="02020603050405020304" pitchFamily="18" charset="0"/>
              </a:rPr>
              <a:t>拟</a:t>
            </a:r>
            <a:r>
              <a:rPr lang="en-US" altLang="zh-CN" sz="1400" dirty="0" smtClean="0">
                <a:latin typeface="Times New Roman" panose="02020603050405020304" pitchFamily="18" charset="0"/>
                <a:ea typeface="Times New Roman" panose="02020603050405020304" pitchFamily="18" charset="0"/>
              </a:rPr>
              <a:t>Terminal</a:t>
            </a:r>
            <a:r>
              <a:rPr lang="zh-CN" altLang="en-US" sz="1400" dirty="0" smtClean="0">
                <a:latin typeface="Times New Roman" panose="02020603050405020304" pitchFamily="18" charset="0"/>
                <a:ea typeface="Times New Roman" panose="02020603050405020304" pitchFamily="18" charset="0"/>
              </a:rPr>
              <a:t>打印胶片和报告： </a:t>
            </a:r>
            <a:r>
              <a:rPr lang="en-US" altLang="zh-CN" sz="1400" dirty="0" smtClean="0">
                <a:latin typeface="Times New Roman" panose="02020603050405020304" pitchFamily="18" charset="0"/>
                <a:ea typeface="Times New Roman" panose="02020603050405020304" pitchFamily="18" charset="0"/>
              </a:rPr>
              <a:t>Load Runner</a:t>
            </a:r>
            <a:r>
              <a:rPr lang="zh-CN" altLang="en-US" sz="1400" dirty="0" smtClean="0">
                <a:latin typeface="Times New Roman" panose="02020603050405020304" pitchFamily="18" charset="0"/>
                <a:ea typeface="Times New Roman" panose="02020603050405020304" pitchFamily="18" charset="0"/>
              </a:rPr>
              <a:t>实现</a:t>
            </a:r>
            <a:endParaRPr lang="en-US" altLang="zh-CN" sz="1400" dirty="0" smtClean="0">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模</a:t>
            </a:r>
            <a:r>
              <a:rPr lang="zh-CN" altLang="en-US" sz="1400" dirty="0" smtClean="0">
                <a:effectLst/>
                <a:latin typeface="Times New Roman" panose="02020603050405020304" pitchFamily="18" charset="0"/>
                <a:ea typeface="Times New Roman" panose="02020603050405020304" pitchFamily="18" charset="0"/>
              </a:rPr>
              <a:t>拟</a:t>
            </a:r>
            <a:r>
              <a:rPr lang="en-US" altLang="zh-CN" sz="1400" dirty="0" smtClean="0">
                <a:effectLst/>
                <a:latin typeface="Times New Roman" panose="02020603050405020304" pitchFamily="18" charset="0"/>
                <a:ea typeface="Times New Roman" panose="02020603050405020304" pitchFamily="18" charset="0"/>
              </a:rPr>
              <a:t>web</a:t>
            </a:r>
            <a:r>
              <a:rPr lang="zh-CN" altLang="en-US" sz="1400" dirty="0" smtClean="0">
                <a:effectLst/>
                <a:latin typeface="Times New Roman" panose="02020603050405020304" pitchFamily="18" charset="0"/>
                <a:ea typeface="Times New Roman" panose="02020603050405020304" pitchFamily="18" charset="0"/>
              </a:rPr>
              <a:t>端查询： </a:t>
            </a:r>
            <a:r>
              <a:rPr lang="en-US" altLang="zh-CN" sz="1400" dirty="0" smtClean="0">
                <a:effectLst/>
                <a:latin typeface="Times New Roman" panose="02020603050405020304" pitchFamily="18" charset="0"/>
                <a:ea typeface="Times New Roman" panose="02020603050405020304" pitchFamily="18" charset="0"/>
              </a:rPr>
              <a:t>Load Runner </a:t>
            </a:r>
            <a:r>
              <a:rPr lang="zh-CN" altLang="en-US" sz="1400" dirty="0" smtClean="0">
                <a:effectLst/>
                <a:latin typeface="Times New Roman" panose="02020603050405020304" pitchFamily="18" charset="0"/>
                <a:ea typeface="Times New Roman" panose="02020603050405020304" pitchFamily="18" charset="0"/>
              </a:rPr>
              <a:t>实现</a:t>
            </a: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a:latin typeface="Times New Roman" panose="02020603050405020304" pitchFamily="18" charset="0"/>
                <a:ea typeface="Times New Roman" panose="02020603050405020304" pitchFamily="18" charset="0"/>
              </a:rPr>
              <a:t>模</a:t>
            </a:r>
            <a:r>
              <a:rPr lang="zh-CN" altLang="en-US" sz="1400" dirty="0" smtClean="0">
                <a:latin typeface="Times New Roman" panose="02020603050405020304" pitchFamily="18" charset="0"/>
                <a:ea typeface="Times New Roman" panose="02020603050405020304" pitchFamily="18" charset="0"/>
              </a:rPr>
              <a:t>拟</a:t>
            </a:r>
            <a:r>
              <a:rPr lang="en-US" altLang="zh-CN" sz="1400" dirty="0" smtClean="0">
                <a:latin typeface="Times New Roman" panose="02020603050405020304" pitchFamily="18" charset="0"/>
                <a:ea typeface="Times New Roman" panose="02020603050405020304" pitchFamily="18" charset="0"/>
              </a:rPr>
              <a:t>OCR</a:t>
            </a:r>
            <a:r>
              <a:rPr lang="zh-CN" altLang="en-US" sz="1400" dirty="0" smtClean="0">
                <a:latin typeface="Times New Roman" panose="02020603050405020304" pitchFamily="18" charset="0"/>
                <a:ea typeface="Times New Roman" panose="02020603050405020304" pitchFamily="18" charset="0"/>
              </a:rPr>
              <a:t>收图入库： 自开发工具</a:t>
            </a:r>
            <a:endParaRPr lang="en-US" altLang="zh-CN" sz="1400" dirty="0" smtClean="0">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r>
              <a:rPr lang="zh-CN" altLang="en-US" sz="1400" dirty="0">
                <a:effectLst/>
                <a:latin typeface="Times New Roman" panose="02020603050405020304" pitchFamily="18" charset="0"/>
                <a:ea typeface="Times New Roman" panose="02020603050405020304" pitchFamily="18" charset="0"/>
              </a:rPr>
              <a:t>系统资</a:t>
            </a:r>
            <a:r>
              <a:rPr lang="zh-CN" altLang="en-US" sz="1400" dirty="0" smtClean="0">
                <a:effectLst/>
                <a:latin typeface="Times New Roman" panose="02020603050405020304" pitchFamily="18" charset="0"/>
                <a:ea typeface="Times New Roman" panose="02020603050405020304" pitchFamily="18" charset="0"/>
              </a:rPr>
              <a:t>源监控： </a:t>
            </a:r>
            <a:r>
              <a:rPr lang="en-US" altLang="zh-CN" sz="1400" dirty="0" smtClean="0">
                <a:effectLst/>
                <a:latin typeface="Times New Roman" panose="02020603050405020304" pitchFamily="18" charset="0"/>
                <a:ea typeface="Times New Roman" panose="02020603050405020304" pitchFamily="18" charset="0"/>
              </a:rPr>
              <a:t>Load Runner</a:t>
            </a:r>
            <a:r>
              <a:rPr lang="zh-CN" altLang="en-US" sz="1400" dirty="0" smtClean="0">
                <a:effectLst/>
                <a:latin typeface="Times New Roman" panose="02020603050405020304" pitchFamily="18" charset="0"/>
                <a:ea typeface="Times New Roman" panose="02020603050405020304" pitchFamily="18" charset="0"/>
              </a:rPr>
              <a:t>监控和数据库资源管理</a:t>
            </a:r>
            <a:r>
              <a:rPr lang="zh-CN" altLang="en-US" sz="1400" dirty="0" smtClean="0">
                <a:effectLst/>
                <a:latin typeface="Times New Roman" panose="02020603050405020304" pitchFamily="18" charset="0"/>
                <a:ea typeface="Times New Roman" panose="02020603050405020304" pitchFamily="18" charset="0"/>
              </a:rPr>
              <a:t>器</a:t>
            </a:r>
            <a:endParaRPr lang="en-US" altLang="zh-CN" sz="1400" dirty="0" smtClean="0">
              <a:effectLst/>
              <a:latin typeface="Times New Roman" panose="02020603050405020304" pitchFamily="18" charset="0"/>
              <a:ea typeface="Times New Roman" panose="02020603050405020304" pitchFamily="18" charset="0"/>
            </a:endParaRPr>
          </a:p>
          <a:p>
            <a:pPr marL="342900" indent="-342900">
              <a:spcBef>
                <a:spcPts val="1800"/>
              </a:spcBef>
              <a:spcAft>
                <a:spcPts val="600"/>
              </a:spcAft>
              <a:buFont typeface="+mj-lt"/>
              <a:buAutoNum type="arabicPeriod"/>
              <a:tabLst>
                <a:tab pos="365760" algn="l"/>
              </a:tabLst>
            </a:pPr>
            <a:endParaRPr lang="en-US" altLang="zh-CN" sz="1400" dirty="0" smtClean="0">
              <a:effectLst/>
              <a:latin typeface="Times New Roman" panose="02020603050405020304" pitchFamily="18" charset="0"/>
              <a:ea typeface="Times New Roman" panose="02020603050405020304" pitchFamily="18" charset="0"/>
            </a:endParaRPr>
          </a:p>
          <a:p>
            <a:pPr>
              <a:spcBef>
                <a:spcPts val="1800"/>
              </a:spcBef>
              <a:spcAft>
                <a:spcPts val="600"/>
              </a:spcAft>
              <a:tabLst>
                <a:tab pos="365760" algn="l"/>
              </a:tabLst>
            </a:pPr>
            <a:r>
              <a:rPr lang="zh-CN" altLang="en-US" sz="1400" dirty="0" smtClean="0">
                <a:effectLst/>
                <a:latin typeface="Times New Roman" panose="02020603050405020304" pitchFamily="18" charset="0"/>
                <a:ea typeface="Times New Roman" panose="02020603050405020304" pitchFamily="18" charset="0"/>
              </a:rPr>
              <a:t>接</a:t>
            </a:r>
            <a:r>
              <a:rPr lang="zh-CN" altLang="en-US" sz="1400" dirty="0" smtClean="0">
                <a:effectLst/>
                <a:latin typeface="Times New Roman" panose="02020603050405020304" pitchFamily="18" charset="0"/>
                <a:ea typeface="Times New Roman" panose="02020603050405020304" pitchFamily="18" charset="0"/>
              </a:rPr>
              <a:t>下来我们逐一来介绍，他们的实现和功能特点</a:t>
            </a:r>
            <a:endParaRPr lang="en-US" sz="14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785981" y="1196921"/>
            <a:ext cx="1044031" cy="925910"/>
          </a:xfrm>
          <a:prstGeom prst="rect">
            <a:avLst/>
          </a:prstGeom>
        </p:spPr>
      </p:pic>
      <p:pic>
        <p:nvPicPr>
          <p:cNvPr id="4" name="Picture 3"/>
          <p:cNvPicPr>
            <a:picLocks noChangeAspect="1"/>
          </p:cNvPicPr>
          <p:nvPr/>
        </p:nvPicPr>
        <p:blipFill>
          <a:blip r:embed="rId3"/>
          <a:stretch>
            <a:fillRect/>
          </a:stretch>
        </p:blipFill>
        <p:spPr>
          <a:xfrm>
            <a:off x="7821686" y="1132280"/>
            <a:ext cx="928211" cy="800182"/>
          </a:xfrm>
          <a:prstGeom prst="rect">
            <a:avLst/>
          </a:prstGeom>
        </p:spPr>
      </p:pic>
      <p:pic>
        <p:nvPicPr>
          <p:cNvPr id="6" name="Picture 5"/>
          <p:cNvPicPr>
            <a:picLocks noChangeAspect="1"/>
          </p:cNvPicPr>
          <p:nvPr/>
        </p:nvPicPr>
        <p:blipFill>
          <a:blip r:embed="rId4"/>
          <a:stretch>
            <a:fillRect/>
          </a:stretch>
        </p:blipFill>
        <p:spPr>
          <a:xfrm>
            <a:off x="6019800" y="1236268"/>
            <a:ext cx="774507" cy="593601"/>
          </a:xfrm>
          <a:prstGeom prst="rect">
            <a:avLst/>
          </a:prstGeom>
        </p:spPr>
      </p:pic>
      <p:pic>
        <p:nvPicPr>
          <p:cNvPr id="7" name="Picture 6"/>
          <p:cNvPicPr>
            <a:picLocks noChangeAspect="1"/>
          </p:cNvPicPr>
          <p:nvPr/>
        </p:nvPicPr>
        <p:blipFill>
          <a:blip r:embed="rId5"/>
          <a:stretch>
            <a:fillRect/>
          </a:stretch>
        </p:blipFill>
        <p:spPr>
          <a:xfrm>
            <a:off x="6019800" y="2049440"/>
            <a:ext cx="2730097" cy="1099307"/>
          </a:xfrm>
          <a:prstGeom prst="rect">
            <a:avLst/>
          </a:prstGeom>
        </p:spPr>
      </p:pic>
      <p:pic>
        <p:nvPicPr>
          <p:cNvPr id="8" name="Picture 7"/>
          <p:cNvPicPr>
            <a:picLocks noChangeAspect="1"/>
          </p:cNvPicPr>
          <p:nvPr/>
        </p:nvPicPr>
        <p:blipFill>
          <a:blip r:embed="rId6"/>
          <a:stretch>
            <a:fillRect/>
          </a:stretch>
        </p:blipFill>
        <p:spPr>
          <a:xfrm>
            <a:off x="6019800" y="3169115"/>
            <a:ext cx="2730097" cy="1344047"/>
          </a:xfrm>
          <a:prstGeom prst="rect">
            <a:avLst/>
          </a:prstGeom>
        </p:spPr>
      </p:pic>
      <p:pic>
        <p:nvPicPr>
          <p:cNvPr id="9" name="Picture 8"/>
          <p:cNvPicPr>
            <a:picLocks noChangeAspect="1"/>
          </p:cNvPicPr>
          <p:nvPr/>
        </p:nvPicPr>
        <p:blipFill>
          <a:blip r:embed="rId7"/>
          <a:stretch>
            <a:fillRect/>
          </a:stretch>
        </p:blipFill>
        <p:spPr>
          <a:xfrm>
            <a:off x="6019800" y="4409264"/>
            <a:ext cx="2723687" cy="1458135"/>
          </a:xfrm>
          <a:prstGeom prst="rect">
            <a:avLst/>
          </a:prstGeom>
        </p:spPr>
      </p:pic>
    </p:spTree>
    <p:extLst>
      <p:ext uri="{BB962C8B-B14F-4D97-AF65-F5344CB8AC3E}">
        <p14:creationId xmlns:p14="http://schemas.microsoft.com/office/powerpoint/2010/main" val="346665913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PRESENTER_VERSION" val="6"/>
  <p:tag name="LMS_COMPLETION_TITLE" val="Carestream Corporate Presentation 20110228"/>
  <p:tag name="LMS_COMPLETION_ID" val="Carestream_Corporate_Presentation_20110228"/>
  <p:tag name="LMS_COMPLETION_VERSION" val="1.0"/>
  <p:tag name="LMS_COMPLETION_DURATION" val="01:00:00"/>
  <p:tag name="LMS_COMPLETION_SCO_TITLE" val="Carestream Corporate Presentation 20110228"/>
  <p:tag name="LMS_COMPLETION_SCO_ID" val="Carestream_Corporate_Presentation_20110228"/>
  <p:tag name="LMS_COMPLETION_EDITION" val="0"/>
  <p:tag name="LMS_COMPLETION_THRESHOLD" val="32"/>
  <p:tag name="LMS_COMPLETION_METHOD" val="VIEW"/>
  <p:tag name="LMS_REPORTING" val="2"/>
  <p:tag name="LMS_DATA_SCORM" val="Yes"/>
  <p:tag name="PUBLISH_TITLE" val="Carestream Corporate Presentation 20110228"/>
  <p:tag name="ARTICULATE_PUBLISH_PATH" val="C:\DATA\USERS\50471365\My Articulate Projects"/>
  <p:tag name="ARTICULATE_LOGO" val="(None selected)"/>
  <p:tag name="ARTICULATE_PRESENTER" val="(None selected)"/>
  <p:tag name="ARTICULATE_PRESENTER_GUID" val="9869030842"/>
  <p:tag name="ARTICULATE_LMS" val="0"/>
  <p:tag name="ARTICULATE_TEMPLATE" val="Marketing"/>
  <p:tag name="ARTICULATE_TEMPLATE_GUID" val="06f97562-52cf-40e2-82b7-70a1d67e2d00"/>
  <p:tag name="LMS_PUBLISH" val="Yes"/>
  <p:tag name="PRESENTER_PREVIEW_MODE" val="0"/>
  <p:tag name="PRESENTER_PREVIEW_START" val="1"/>
  <p:tag name="LMS_PROTOCOL_METHOD" val="SCORM"/>
  <p:tag name="LMS_PROTOCOL_VERSION" val="1.2"/>
  <p:tag name="LAUNCHINNEWWINDOW" val="0"/>
  <p:tag name="LASTPUBLISHED" val="C:\DATA\USERS\50471365\My Articulate Projects\Carestream Corporate Presentation 20110228\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frr43glY_files\slide0001_image001.png"/>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
  <p:tag name="ARTICULATE_SLIDE_GUID" val="760e7b4a-7e2e-4e4e-b129-70b132bc07d8"/>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Carestream-Master-Presentation-Template-20121115">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3_Office Theme">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Office Theme">
  <a:themeElements>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1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019F7180C75045ACFF411F5DBD102E" ma:contentTypeVersion="2" ma:contentTypeDescription="Create a new document." ma:contentTypeScope="" ma:versionID="7685a64c857c7be05ea6171df58ffe7f">
  <xsd:schema xmlns:xsd="http://www.w3.org/2001/XMLSchema" xmlns:p="http://schemas.microsoft.com/office/2006/metadata/properties" xmlns:ns2="762a7426-fb48-4610-938a-25eec4ec6912" targetNamespace="http://schemas.microsoft.com/office/2006/metadata/properties" ma:root="true" ma:fieldsID="7125103066d9299486cc5b89b4d02969" ns2:_="">
    <xsd:import namespace="762a7426-fb48-4610-938a-25eec4ec6912"/>
    <xsd:element name="properties">
      <xsd:complexType>
        <xsd:sequence>
          <xsd:element name="documentManagement">
            <xsd:complexType>
              <xsd:all>
                <xsd:element ref="ns2:Contact" minOccurs="0"/>
                <xsd:element ref="ns2:SortOrder" minOccurs="0"/>
              </xsd:all>
            </xsd:complexType>
          </xsd:element>
        </xsd:sequence>
      </xsd:complexType>
    </xsd:element>
  </xsd:schema>
  <xsd:schema xmlns:xsd="http://www.w3.org/2001/XMLSchema" xmlns:dms="http://schemas.microsoft.com/office/2006/documentManagement/types" targetNamespace="762a7426-fb48-4610-938a-25eec4ec6912" elementFormDefault="qualified">
    <xsd:import namespace="http://schemas.microsoft.com/office/2006/documentManagement/types"/>
    <xsd:element name="Contact" ma:index="8" nillable="true" ma:displayName="Contact" ma:description="Responsible Person or Party for this document" ma:internalName="Contact">
      <xsd:simpleType>
        <xsd:restriction base="dms:Text">
          <xsd:maxLength value="255"/>
        </xsd:restriction>
      </xsd:simpleType>
    </xsd:element>
    <xsd:element name="SortOrder" ma:index="9" nillable="true" ma:displayName="SortOrder" ma:description="Hidden, used to sort the list" ma:internalName="SortOrd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SortOrder xmlns="762a7426-fb48-4610-938a-25eec4ec6912">1</SortOrder>
    <Contact xmlns="762a7426-fb48-4610-938a-25eec4ec6912">Andrew Eckert, Paul Bielewicz, JoAnn Linder</Contact>
  </documentManagement>
</p:properties>
</file>

<file path=customXml/itemProps1.xml><?xml version="1.0" encoding="utf-8"?>
<ds:datastoreItem xmlns:ds="http://schemas.openxmlformats.org/officeDocument/2006/customXml" ds:itemID="{47125364-6F55-4AAC-BA02-AF1641FE4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a7426-fb48-4610-938a-25eec4ec691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F4E7DF0-549B-4FD8-B7E8-1B8A8D8BDE08}">
  <ds:schemaRefs>
    <ds:schemaRef ds:uri="http://schemas.microsoft.com/office/2006/metadata/longProperties"/>
  </ds:schemaRefs>
</ds:datastoreItem>
</file>

<file path=customXml/itemProps3.xml><?xml version="1.0" encoding="utf-8"?>
<ds:datastoreItem xmlns:ds="http://schemas.openxmlformats.org/officeDocument/2006/customXml" ds:itemID="{A9671CE6-F8BB-49A1-A2F8-3F17CFD3A815}">
  <ds:schemaRefs>
    <ds:schemaRef ds:uri="http://schemas.microsoft.com/sharepoint/v3/contenttype/forms"/>
  </ds:schemaRefs>
</ds:datastoreItem>
</file>

<file path=customXml/itemProps4.xml><?xml version="1.0" encoding="utf-8"?>
<ds:datastoreItem xmlns:ds="http://schemas.openxmlformats.org/officeDocument/2006/customXml" ds:itemID="{70A6CBAB-C1F9-4AD3-A3AC-6B444C4E5025}">
  <ds:schemaRefs>
    <ds:schemaRef ds:uri="http://schemas.microsoft.com/office/2006/metadata/properties"/>
    <ds:schemaRef ds:uri="762a7426-fb48-4610-938a-25eec4ec6912"/>
  </ds:schemaRefs>
</ds:datastoreItem>
</file>

<file path=docProps/app.xml><?xml version="1.0" encoding="utf-8"?>
<Properties xmlns="http://schemas.openxmlformats.org/officeDocument/2006/extended-properties" xmlns:vt="http://schemas.openxmlformats.org/officeDocument/2006/docPropsVTypes">
  <Template>Carestream-Master-Presentation-Template-20121115</Template>
  <TotalTime>25816</TotalTime>
  <Words>2013</Words>
  <Application>Microsoft Office PowerPoint</Application>
  <PresentationFormat>On-screen Show (4:3)</PresentationFormat>
  <Paragraphs>213</Paragraphs>
  <Slides>15</Slides>
  <Notes>1</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1</vt:i4>
      </vt:variant>
      <vt:variant>
        <vt:lpstr>Slide Titles</vt:lpstr>
      </vt:variant>
      <vt:variant>
        <vt:i4>15</vt:i4>
      </vt:variant>
    </vt:vector>
  </HeadingPairs>
  <TitlesOfParts>
    <vt:vector size="33" baseType="lpstr">
      <vt:lpstr>Helvetica Neue</vt:lpstr>
      <vt:lpstr>OCR A Std</vt:lpstr>
      <vt:lpstr>Andalus</vt:lpstr>
      <vt:lpstr>Arial</vt:lpstr>
      <vt:lpstr>Calibri</vt:lpstr>
      <vt:lpstr>Helvetica</vt:lpstr>
      <vt:lpstr>Microsoft Sans Serif</vt:lpstr>
      <vt:lpstr>Times</vt:lpstr>
      <vt:lpstr>Times New Roman</vt:lpstr>
      <vt:lpstr>Verdana</vt:lpstr>
      <vt:lpstr>Wingdings</vt:lpstr>
      <vt:lpstr>Carestream-Master-Presentation-Template-20121115</vt:lpstr>
      <vt:lpstr>Custom Design</vt:lpstr>
      <vt:lpstr>Legacy</vt:lpstr>
      <vt:lpstr>13_Office Theme</vt:lpstr>
      <vt:lpstr>1_Legacy</vt:lpstr>
      <vt:lpstr>11_Office Theme</vt:lpstr>
      <vt:lpstr>Document</vt:lpstr>
      <vt:lpstr>Kiosk PUMA  Performance Training   </vt:lpstr>
      <vt:lpstr>基础</vt:lpstr>
      <vt:lpstr>术语</vt:lpstr>
      <vt:lpstr>工具</vt:lpstr>
      <vt:lpstr>KM</vt:lpstr>
      <vt:lpstr>工具</vt:lpstr>
      <vt:lpstr>背景数据</vt:lpstr>
      <vt:lpstr>策略</vt:lpstr>
      <vt:lpstr>模块</vt:lpstr>
      <vt:lpstr>打印</vt:lpstr>
      <vt:lpstr>Web 查询</vt:lpstr>
      <vt:lpstr>OCR</vt:lpstr>
      <vt:lpstr>监控</vt:lpstr>
      <vt:lpstr>流程</vt:lpstr>
      <vt:lpstr>Q&amp;A</vt:lpstr>
    </vt:vector>
  </TitlesOfParts>
  <Manager>Carestream Health</Manager>
  <Company>Carestream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Carestream Health Corporate PowerPoint Template for internal &amp; external use</dc:title>
  <dc:subject>January 2013</dc:subject>
  <dc:creator>Carestream Health</dc:creator>
  <cp:keywords>Carestream, Carestream Health</cp:keywords>
  <cp:lastModifiedBy>Hao  WANG</cp:lastModifiedBy>
  <cp:revision>2156</cp:revision>
  <dcterms:created xsi:type="dcterms:W3CDTF">2012-12-28T20:21:31Z</dcterms:created>
  <dcterms:modified xsi:type="dcterms:W3CDTF">2019-12-02T06:54:24Z</dcterms:modified>
  <cp:category>Corporate Overview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Carestream_Corporate_Presentation_02212011</vt:lpwstr>
  </property>
  <property fmtid="{D5CDD505-2E9C-101B-9397-08002B2CF9AE}" pid="4" name="ArticulateGUID">
    <vt:lpwstr>E78C9662-1505-410E-AA0A-7DD293A5D44B</vt:lpwstr>
  </property>
  <property fmtid="{D5CDD505-2E9C-101B-9397-08002B2CF9AE}" pid="5" name="ArticulateProjectFull">
    <vt:lpwstr>C:\DATA\USERS\50471365\_My Work Stuff\TCL_Training Projects\Marketing Training_Linder_2011\Carestream Corporate Overview Presentation\Carestream Corporate Presentation 20110303 DRAFT.ppta</vt:lpwstr>
  </property>
  <property fmtid="{D5CDD505-2E9C-101B-9397-08002B2CF9AE}" pid="6" name="ContentType">
    <vt:lpwstr>Document</vt:lpwstr>
  </property>
  <property fmtid="{D5CDD505-2E9C-101B-9397-08002B2CF9AE}" pid="7" name="display_urn:schemas-microsoft-com:office:office#Editor">
    <vt:lpwstr>LINDER, JOANN M</vt:lpwstr>
  </property>
  <property fmtid="{D5CDD505-2E9C-101B-9397-08002B2CF9AE}" pid="8" name="xd_Signature">
    <vt:lpwstr/>
  </property>
  <property fmtid="{D5CDD505-2E9C-101B-9397-08002B2CF9AE}" pid="9" name="TemplateUrl">
    <vt:lpwstr/>
  </property>
  <property fmtid="{D5CDD505-2E9C-101B-9397-08002B2CF9AE}" pid="10" name="xd_ProgID">
    <vt:lpwstr/>
  </property>
  <property fmtid="{D5CDD505-2E9C-101B-9397-08002B2CF9AE}" pid="11" name="Folder description">
    <vt:lpwstr/>
  </property>
  <property fmtid="{D5CDD505-2E9C-101B-9397-08002B2CF9AE}" pid="12" name="display_urn:schemas-microsoft-com:office:office#Author">
    <vt:lpwstr>LINDER, JOANN M</vt:lpwstr>
  </property>
  <property fmtid="{D5CDD505-2E9C-101B-9397-08002B2CF9AE}" pid="13" name="URL">
    <vt:lpwstr/>
  </property>
  <property fmtid="{D5CDD505-2E9C-101B-9397-08002B2CF9AE}" pid="14" name="_SharedFileIndex">
    <vt:lpwstr/>
  </property>
</Properties>
</file>