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ags/tag7.xml" ContentType="application/vnd.openxmlformats-officedocument.presentationml.tags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heme/theme7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3" r:id="rId2"/>
    <p:sldMasterId id="2147483676" r:id="rId3"/>
    <p:sldMasterId id="2147483682" r:id="rId4"/>
    <p:sldMasterId id="2147483679" r:id="rId5"/>
  </p:sldMasterIdLst>
  <p:notesMasterIdLst>
    <p:notesMasterId r:id="rId9"/>
  </p:notesMasterIdLst>
  <p:handoutMasterIdLst>
    <p:handoutMasterId r:id="rId10"/>
  </p:handoutMasterIdLst>
  <p:sldIdLst>
    <p:sldId id="356" r:id="rId6"/>
    <p:sldId id="355" r:id="rId7"/>
    <p:sldId id="357" r:id="rId8"/>
  </p:sldIdLst>
  <p:sldSz cx="9144000" cy="6858000" type="screen4x3"/>
  <p:notesSz cx="6946900" cy="9271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0000"/>
    <a:srgbClr val="0000CC"/>
    <a:srgbClr val="4D4D4D"/>
    <a:srgbClr val="C0C0C0"/>
    <a:srgbClr val="EB85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4" autoAdjust="0"/>
    <p:restoredTop sz="81693" autoAdjust="0"/>
  </p:normalViewPr>
  <p:slideViewPr>
    <p:cSldViewPr>
      <p:cViewPr varScale="1">
        <p:scale>
          <a:sx n="72" d="100"/>
          <a:sy n="72" d="100"/>
        </p:scale>
        <p:origin x="-192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19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B50C703-F934-4BEA-80B5-087FFBE2B490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058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F1F2C7D-F185-4246-A4F7-F48985D53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4409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53" tIns="46327" rIns="92653" bIns="46327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53" tIns="46327" rIns="92653" bIns="46327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13A6242-997B-42CB-BCF6-6F0616092BBF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57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95325" y="4403725"/>
            <a:ext cx="55562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53" tIns="46327" rIns="92653" bIns="46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058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53" tIns="46327" rIns="92653" bIns="46327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35413" y="88058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53" tIns="46327" rIns="92653" bIns="46327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2454E82-A03F-4FF8-80F5-B44133D3E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9426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rtl="0" eaLnBrk="0" fontAlgn="ctr" hangingPunct="0">
      <a:spcBef>
        <a:spcPct val="50000"/>
      </a:spcBef>
      <a:spcAft>
        <a:spcPct val="0"/>
      </a:spcAft>
      <a:buSzPct val="15000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Authentication code need a expiration date?</a:t>
            </a:r>
          </a:p>
          <a:p>
            <a:pPr marL="228600" indent="-228600">
              <a:buAutoNum type="arabicPeriod"/>
            </a:pPr>
            <a:r>
              <a:rPr lang="en-US" dirty="0" smtClean="0"/>
              <a:t>Notify will not only return cloud film URL,</a:t>
            </a:r>
            <a:r>
              <a:rPr lang="en-US" baseline="0" dirty="0" smtClean="0"/>
              <a:t> but also return film detail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54E82-A03F-4FF8-80F5-B44133D3E9E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9138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54E82-A03F-4FF8-80F5-B44133D3E9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446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12918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71C18ECB-109C-456B-B410-263136644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25822916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92100"/>
            <a:ext cx="2171700" cy="6215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92100"/>
            <a:ext cx="6362700" cy="6215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F7BC2D2A-9AA1-43B7-BA93-36D1C470D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135064408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2842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632844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710024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AD821D5A-10E2-4B7A-9978-556E5C6B6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394665910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997CEE86-C479-4A68-A695-D639A0700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216424542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385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9500" y="1676400"/>
            <a:ext cx="32385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A1FB35C4-ABC7-400C-AC30-44C8D8DAC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18043361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2E94F1F1-3F38-4311-9FD2-E40F6D45D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147297451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66DCEE69-1E12-4628-9FF3-1619E074D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23139173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9E80C9CC-ECDF-47DA-A294-D538D5350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2955901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6C1AE0FB-3220-4C86-ACCE-1AA842A0C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24537707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7699EFC8-B62B-48CF-A554-BA04E7C2F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174357900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E51A1EE4-402F-4701-BC31-D511A543A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25550538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31734598-AB34-4128-BFFB-70E1058F7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399178501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00650" y="292100"/>
            <a:ext cx="1657350" cy="6215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92100"/>
            <a:ext cx="4819650" cy="6215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02C32FE6-1567-4ACB-809D-47CA64603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4415952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0011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640013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883748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4BF3B47C-7F33-485E-8997-5CB5D1A60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416771907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C89C81D9-6F2C-4C88-9ECD-55BB83BE3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42056106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385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9500" y="1676400"/>
            <a:ext cx="32385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6342BE7C-05EF-4862-B572-5D2E4D10C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224906861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CE7F086A-0894-4FA5-982F-BD2344293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375608301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931630E1-18BC-4DE4-BB6E-462F87FD0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426200698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4D5EFC30-F121-4A31-9FB1-E79EAE0C5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8635142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B1CD06C3-2DD5-4045-9AC4-B9E956604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184825073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BFD1FBEB-F469-4572-8A8C-C33F7D556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175770222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01CAD9FE-8F27-4E0F-AE7D-003453167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326814946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FC162E17-1408-4541-B64C-A57200C7B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325399658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00650" y="292100"/>
            <a:ext cx="1657350" cy="6215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92100"/>
            <a:ext cx="4819650" cy="6215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A2059661-6BE2-4989-AF83-06647D7D7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162420342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8196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648198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432704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3BC3B071-F9C5-4B54-AC4C-035C1CE32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307014954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C949A747-5699-4CD1-8809-C3C13258DD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21858567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2672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CB6294B2-DABA-4EF3-B191-B3FB4550A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368266930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10CE8B1F-E27C-4276-AE9F-E5A0C237A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267204735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C3BB51A7-025B-464D-9006-14794BD55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1055824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2672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7BF6121F-F5CE-49AF-B3BF-C9275A6BD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14717724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05B99CC4-9F94-48A7-8987-155B0F5F5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4837710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A6A05BBA-B6EE-4F70-870B-0FAB2916C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312244896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C2FA3338-AC56-41FF-8D2C-03986780E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421942690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83D364B6-5A77-4304-86AF-C3A5D77A8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281337980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92100"/>
            <a:ext cx="2171700" cy="6215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92100"/>
            <a:ext cx="6362700" cy="6215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D3CA2480-99D0-4DA9-BF37-D77FCBAB1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34883177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573719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14288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185052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2672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239972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390671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54C30A4B-A2E0-429D-B882-8D26C25BD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1050382843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99958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10476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1972199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0219783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876164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92100"/>
            <a:ext cx="2171700" cy="6215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92100"/>
            <a:ext cx="6362700" cy="6215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005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0B80ADF8-E7C2-42A7-9702-12A9895F7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425227461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5D83BC4D-C442-4E1D-8D64-2D72C0F1A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30905239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6D01719A-9E6B-4C0C-91EE-B92A0FB3F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40773512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</a:t>
            </a:r>
            <a:fld id="{9165AF29-BFD4-43BA-8C0A-ED6EF2E18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13981326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ags" Target="../tags/tag11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18 font size</a:t>
            </a:r>
          </a:p>
          <a:p>
            <a:pPr lvl="1"/>
            <a:r>
              <a:rPr lang="en-US" smtClean="0"/>
              <a:t>Second level in Arial 16 font size</a:t>
            </a:r>
          </a:p>
          <a:p>
            <a:pPr lvl="2"/>
            <a:r>
              <a:rPr lang="en-US" smtClean="0"/>
              <a:t>Third level in Arial 14 font size</a:t>
            </a: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2954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p.</a:t>
            </a:r>
            <a:fld id="{FCDBA305-9C23-47BB-92C6-C44561F5D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5000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282575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573088" indent="-117475" algn="l" rtl="0" eaLnBrk="0" fontAlgn="ctr" hangingPunct="0">
        <a:spcBef>
          <a:spcPct val="0"/>
        </a:spcBef>
        <a:spcAft>
          <a:spcPct val="5000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36650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476375" indent="-2254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2" name="Straight Connector 6"/>
          <p:cNvCxnSpPr/>
          <p:nvPr/>
        </p:nvCxnSpPr>
        <p:spPr>
          <a:xfrm>
            <a:off x="304800" y="1511300"/>
            <a:ext cx="66294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657600" y="3581400"/>
            <a:ext cx="65532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66294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18 font size</a:t>
            </a:r>
          </a:p>
          <a:p>
            <a:pPr lvl="1"/>
            <a:r>
              <a:rPr lang="en-US" smtClean="0"/>
              <a:t>Second level in Arial 16 font size</a:t>
            </a:r>
          </a:p>
          <a:p>
            <a:pPr lvl="2"/>
            <a:r>
              <a:rPr lang="en-US" smtClean="0"/>
              <a:t>Third level in Arial 14 font size</a:t>
            </a:r>
          </a:p>
        </p:txBody>
      </p:sp>
      <p:sp>
        <p:nvSpPr>
          <p:cNvPr id="1003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p.</a:t>
            </a:r>
            <a:fld id="{826E2EB2-9F36-4211-8861-12AE069C4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037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9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9pPr>
    </p:titleStyle>
    <p:bodyStyle>
      <a:lvl1pPr marL="342900" indent="-341313" algn="l" rtl="0" eaLnBrk="0" fontAlgn="base" hangingPunct="0">
        <a:spcBef>
          <a:spcPct val="100000"/>
        </a:spcBef>
        <a:spcAft>
          <a:spcPct val="5000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573088" indent="-117475" algn="l" rtl="0" eaLnBrk="0" fontAlgn="ctr" hangingPunct="0">
        <a:spcBef>
          <a:spcPct val="0"/>
        </a:spcBef>
        <a:spcAft>
          <a:spcPct val="5000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092200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431925" indent="-2254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88912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4632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0352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26072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3076" name="Picture 6" descr="Digital_Sun_intro.jp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04800" y="1524000"/>
            <a:ext cx="88392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66294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18 font size</a:t>
            </a:r>
          </a:p>
          <a:p>
            <a:pPr lvl="1"/>
            <a:r>
              <a:rPr lang="en-US" smtClean="0"/>
              <a:t>Second level in Arial 16 font size</a:t>
            </a:r>
          </a:p>
          <a:p>
            <a:pPr lvl="2"/>
            <a:r>
              <a:rPr lang="en-US" smtClean="0"/>
              <a:t>Third level in Arial 14 font size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657600" y="3581400"/>
            <a:ext cx="65532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35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p.</a:t>
            </a:r>
            <a:fld id="{91DE93B2-2F4E-4874-AE20-7A3CF4D62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6938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9pPr>
    </p:titleStyle>
    <p:bodyStyle>
      <a:lvl1pPr marL="342900" indent="-341313" algn="l" rtl="0" eaLnBrk="0" fontAlgn="base" hangingPunct="0">
        <a:spcBef>
          <a:spcPct val="100000"/>
        </a:spcBef>
        <a:spcAft>
          <a:spcPct val="5000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18 font size</a:t>
            </a:r>
          </a:p>
          <a:p>
            <a:pPr lvl="1"/>
            <a:r>
              <a:rPr lang="en-US" smtClean="0"/>
              <a:t>Second level in Arial 16 font size</a:t>
            </a:r>
          </a:p>
          <a:p>
            <a:pPr lvl="2"/>
            <a:r>
              <a:rPr lang="en-US" smtClean="0"/>
              <a:t>Third level in Arial 14 font size</a:t>
            </a:r>
          </a:p>
        </p:txBody>
      </p: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113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p.</a:t>
            </a:r>
            <a:fld id="{072E4977-A84C-463F-BE24-DB44A17D6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471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  <p:sp>
        <p:nvSpPr>
          <p:cNvPr id="4104" name="AutoShape 8" descr="Newsprint"/>
          <p:cNvSpPr>
            <a:spLocks noChangeArrowheads="1"/>
          </p:cNvSpPr>
          <p:nvPr/>
        </p:nvSpPr>
        <p:spPr bwMode="auto">
          <a:xfrm rot="-253206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3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b="1">
                <a:solidFill>
                  <a:srgbClr val="800000"/>
                </a:solidFill>
                <a:latin typeface="OCR A Std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5000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282575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573088" indent="-117475" algn="l" rtl="0" eaLnBrk="0" fontAlgn="ctr" hangingPunct="0">
        <a:spcBef>
          <a:spcPct val="0"/>
        </a:spcBef>
        <a:spcAft>
          <a:spcPct val="5000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36650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476375" indent="-2254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Use as closing slide to your presentation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Highlight slide, select Design from tool bar and apply slide design to selected slide then go to  Slide Layout and select Blanks.</a:t>
            </a:r>
          </a:p>
          <a:p>
            <a:pPr lvl="0"/>
            <a:r>
              <a:rPr lang="en-US" smtClean="0"/>
              <a:t>Title and text placeholders should be removed and only the Carestream Logo will appear on a blank white slide background.</a:t>
            </a:r>
          </a:p>
        </p:txBody>
      </p:sp>
      <p:pic>
        <p:nvPicPr>
          <p:cNvPr id="514057" name="Picture 7" descr="carestream_logo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4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7" r:id="rId1"/>
    <p:sldLayoutId id="2147484488" r:id="rId2"/>
    <p:sldLayoutId id="2147484489" r:id="rId3"/>
    <p:sldLayoutId id="2147484490" r:id="rId4"/>
    <p:sldLayoutId id="2147484491" r:id="rId5"/>
    <p:sldLayoutId id="2147484492" r:id="rId6"/>
    <p:sldLayoutId id="2147484493" r:id="rId7"/>
    <p:sldLayoutId id="2147484494" r:id="rId8"/>
    <p:sldLayoutId id="2147484495" r:id="rId9"/>
    <p:sldLayoutId id="2147484496" r:id="rId10"/>
    <p:sldLayoutId id="2147484497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charset="0"/>
          <a:cs typeface="Arial" charset="0"/>
        </a:defRPr>
      </a:lvl9pPr>
    </p:titleStyle>
    <p:bodyStyle>
      <a:lvl1pPr marL="342900" indent="-341313" algn="l" rtl="0" eaLnBrk="0" fontAlgn="base" hangingPunct="0">
        <a:spcBef>
          <a:spcPct val="100000"/>
        </a:spcBef>
        <a:spcAft>
          <a:spcPct val="5000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Microsoft Sans Serif" pitchFamily="34" charset="0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pitchFamily="34" charset="0"/>
        <a:buChar char="–"/>
        <a:defRPr sz="1400">
          <a:solidFill>
            <a:schemeClr val="tx1"/>
          </a:solidFill>
          <a:latin typeface="Microsoft Sans Serif" pitchFamily="34" charset="0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</a:t>
            </a:r>
            <a:r>
              <a:rPr lang="en-US" altLang="zh-CN" sz="3200" dirty="0" smtClean="0"/>
              <a:t>ntegration with 3</a:t>
            </a:r>
            <a:r>
              <a:rPr lang="en-US" altLang="zh-CN" sz="3200" baseline="30000" dirty="0" smtClean="0"/>
              <a:t>rd</a:t>
            </a:r>
            <a:r>
              <a:rPr lang="en-US" altLang="zh-CN" sz="3200" dirty="0" smtClean="0"/>
              <a:t> Party Design – V1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7699EFC8-B62B-48CF-A554-BA04E7C2FB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3325" y="3593068"/>
            <a:ext cx="1295400" cy="79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Film Report Update Thread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94038" y="3593068"/>
            <a:ext cx="1295400" cy="79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Synchronize Update Info Thread</a:t>
            </a:r>
          </a:p>
        </p:txBody>
      </p:sp>
      <p:sp>
        <p:nvSpPr>
          <p:cNvPr id="9" name="Can 8"/>
          <p:cNvSpPr/>
          <p:nvPr/>
        </p:nvSpPr>
        <p:spPr>
          <a:xfrm>
            <a:off x="1584325" y="5498068"/>
            <a:ext cx="9525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WGGC</a:t>
            </a:r>
            <a:endParaRPr lang="en-US" sz="1400" dirty="0"/>
          </a:p>
        </p:txBody>
      </p:sp>
      <p:sp>
        <p:nvSpPr>
          <p:cNvPr id="10" name="Can 9"/>
          <p:cNvSpPr/>
          <p:nvPr/>
        </p:nvSpPr>
        <p:spPr>
          <a:xfrm>
            <a:off x="3584575" y="5498068"/>
            <a:ext cx="9525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ECS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60575" y="4540982"/>
            <a:ext cx="1681163" cy="8214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774825" y="4524225"/>
            <a:ext cx="285750" cy="8382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962400" y="4540982"/>
            <a:ext cx="136525" cy="82144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4251325" y="5726668"/>
            <a:ext cx="914400" cy="685800"/>
          </a:xfrm>
          <a:prstGeom prst="arc">
            <a:avLst>
              <a:gd name="adj1" fmla="val 16200000"/>
              <a:gd name="adj2" fmla="val 7871156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498725" y="2807732"/>
            <a:ext cx="1085850" cy="685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537075" y="4191000"/>
            <a:ext cx="1387475" cy="106396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88230" y="1516525"/>
            <a:ext cx="1266825" cy="5292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Party System</a:t>
            </a:r>
            <a:endParaRPr lang="en-US" sz="1400" dirty="0"/>
          </a:p>
        </p:txBody>
      </p:sp>
      <p:sp>
        <p:nvSpPr>
          <p:cNvPr id="39" name="Cloud 38"/>
          <p:cNvSpPr/>
          <p:nvPr/>
        </p:nvSpPr>
        <p:spPr>
          <a:xfrm>
            <a:off x="5809422" y="5198704"/>
            <a:ext cx="1905000" cy="9479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Center Print Server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884591" y="6043136"/>
            <a:ext cx="2080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Trigger</a:t>
            </a:r>
          </a:p>
          <a:p>
            <a:pPr marL="171450" indent="-171450">
              <a:buFontTx/>
              <a:buChar char="-"/>
            </a:pPr>
            <a:r>
              <a:rPr lang="en-US" sz="1050" dirty="0" err="1" smtClean="0"/>
              <a:t>FilmReportStatus</a:t>
            </a:r>
            <a:endParaRPr lang="en-US" sz="1050" dirty="0" smtClean="0"/>
          </a:p>
          <a:p>
            <a:pPr marL="171450" indent="-171450">
              <a:buFontTx/>
              <a:buChar char="-"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ExamReservation</a:t>
            </a:r>
          </a:p>
          <a:p>
            <a:pPr marL="171450" indent="-171450">
              <a:buFontTx/>
              <a:buChar char="-"/>
            </a:pPr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Examination</a:t>
            </a:r>
            <a:endParaRPr 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2247542">
            <a:off x="4343011" y="4631738"/>
            <a:ext cx="1219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Film report status update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88230" y="2348875"/>
            <a:ext cx="1266825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</a:t>
            </a:r>
            <a:r>
              <a:rPr lang="en-US" altLang="zh-CN" sz="1400" dirty="0" smtClean="0"/>
              <a:t>ntegration Service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99922" y="4793217"/>
            <a:ext cx="1714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WebService</a:t>
            </a:r>
            <a:r>
              <a:rPr lang="en-US" sz="1100" dirty="0" smtClean="0"/>
              <a:t>: </a:t>
            </a:r>
            <a:r>
              <a:rPr lang="en-US" sz="1100" dirty="0" err="1" smtClean="0"/>
              <a:t>SynchronizeInfo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 rot="2035832">
            <a:off x="2883442" y="3013407"/>
            <a:ext cx="1219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Film report status </a:t>
            </a:r>
            <a:r>
              <a:rPr lang="en-US" sz="1000" dirty="0" smtClean="0"/>
              <a:t>update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248400" y="6420422"/>
            <a:ext cx="171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JSON Format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990600" y="3198796"/>
            <a:ext cx="3778629" cy="146860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98537" y="3198796"/>
            <a:ext cx="235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PS Notification Service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3810000" y="2209800"/>
            <a:ext cx="1295400" cy="64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Notify Interface</a:t>
            </a:r>
            <a:endParaRPr lang="en-US" sz="1400" dirty="0"/>
          </a:p>
        </p:txBody>
      </p:sp>
      <p:sp>
        <p:nvSpPr>
          <p:cNvPr id="40" name="Cloud 39"/>
          <p:cNvSpPr/>
          <p:nvPr/>
        </p:nvSpPr>
        <p:spPr>
          <a:xfrm>
            <a:off x="5789544" y="3599269"/>
            <a:ext cx="1905000" cy="9479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Basic Data Web </a:t>
            </a:r>
            <a:r>
              <a:rPr lang="en-US" sz="1400" dirty="0" err="1" smtClean="0"/>
              <a:t>Api</a:t>
            </a:r>
            <a:endParaRPr lang="en-US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5170440" y="2807732"/>
            <a:ext cx="829482" cy="7915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593971" y="3074743"/>
            <a:ext cx="2368929" cy="31853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863798" y="3106451"/>
            <a:ext cx="117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Cloud Film</a:t>
            </a:r>
            <a:endParaRPr lang="en-US" sz="1400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489614" y="2667000"/>
            <a:ext cx="116798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503334">
            <a:off x="4909741" y="3185127"/>
            <a:ext cx="9633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/>
              <a:t>Auth</a:t>
            </a:r>
            <a:r>
              <a:rPr lang="en-US" dirty="0"/>
              <a:t> code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26628" y="2396568"/>
            <a:ext cx="1129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Cloud Film URL</a:t>
            </a:r>
            <a:endParaRPr lang="en-US" sz="1000" dirty="0"/>
          </a:p>
        </p:txBody>
      </p:sp>
      <p:sp>
        <p:nvSpPr>
          <p:cNvPr id="55" name="Rectangle 54"/>
          <p:cNvSpPr/>
          <p:nvPr/>
        </p:nvSpPr>
        <p:spPr>
          <a:xfrm>
            <a:off x="914400" y="1359932"/>
            <a:ext cx="1697970" cy="163861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TextBox 56"/>
          <p:cNvSpPr txBox="1"/>
          <p:nvPr/>
        </p:nvSpPr>
        <p:spPr>
          <a:xfrm>
            <a:off x="-34212" y="2479602"/>
            <a:ext cx="115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WebService</a:t>
            </a:r>
            <a:r>
              <a:rPr lang="en-US" sz="1000" dirty="0" smtClean="0"/>
              <a:t>: </a:t>
            </a:r>
            <a:r>
              <a:rPr lang="en-US" sz="1000" dirty="0" err="1" smtClean="0"/>
              <a:t>SynchronizeInfo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5593970" y="1333495"/>
            <a:ext cx="3321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u="sng" dirty="0" smtClean="0"/>
              <a:t>Issues</a:t>
            </a:r>
            <a:endParaRPr lang="en-US" sz="1100" b="1" u="sng" dirty="0" smtClean="0"/>
          </a:p>
          <a:p>
            <a:pPr marL="228600" indent="-228600">
              <a:buAutoNum type="arabicPeriod"/>
            </a:pPr>
            <a:r>
              <a:rPr lang="en-US" sz="1100" dirty="0" smtClean="0"/>
              <a:t>Still need authentication for existed user of 3</a:t>
            </a:r>
            <a:r>
              <a:rPr lang="en-US" sz="1100" baseline="30000" dirty="0" smtClean="0"/>
              <a:t>rd</a:t>
            </a:r>
            <a:r>
              <a:rPr lang="en-US" sz="1100" dirty="0" smtClean="0"/>
              <a:t> party.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Don’t support push mode for film status.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89325" y="4754744"/>
            <a:ext cx="1219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Get changes</a:t>
            </a:r>
            <a:endParaRPr lang="en-US" sz="1000" dirty="0"/>
          </a:p>
        </p:txBody>
      </p:sp>
      <p:sp>
        <p:nvSpPr>
          <p:cNvPr id="59" name="Rectangle 58"/>
          <p:cNvSpPr/>
          <p:nvPr/>
        </p:nvSpPr>
        <p:spPr>
          <a:xfrm>
            <a:off x="3804408" y="1396454"/>
            <a:ext cx="1295400" cy="6492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DLL</a:t>
            </a:r>
            <a:endParaRPr lang="en-US" sz="14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498725" y="1781128"/>
            <a:ext cx="1158875" cy="6154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64" name="TextBox 63"/>
          <p:cNvSpPr txBox="1"/>
          <p:nvPr/>
        </p:nvSpPr>
        <p:spPr>
          <a:xfrm rot="19875878">
            <a:off x="2528321" y="1779846"/>
            <a:ext cx="1129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Cloud Film URL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4491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Web Service by integration or 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Party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7699EFC8-B62B-48CF-A554-BA04E7C2FB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Unrestricted Internal Use</a:t>
            </a:r>
          </a:p>
          <a:p>
            <a:pPr>
              <a:defRPr/>
            </a:pPr>
            <a:r>
              <a:rPr lang="en-US" smtClean="0"/>
              <a:t>© 2011, Carestream Health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447800"/>
            <a:ext cx="472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/>
              <a:t>I</a:t>
            </a:r>
            <a:r>
              <a:rPr lang="en-US" altLang="zh-CN" sz="1000" b="1" u="sng" dirty="0" smtClean="0"/>
              <a:t>nput</a:t>
            </a:r>
            <a:endParaRPr lang="en-US" sz="1000" b="1" u="sng" dirty="0" smtClean="0"/>
          </a:p>
          <a:p>
            <a:endParaRPr lang="en-US" sz="1000" dirty="0"/>
          </a:p>
          <a:p>
            <a:r>
              <a:rPr lang="en-US" sz="1000" dirty="0" smtClean="0"/>
              <a:t>&lt;?</a:t>
            </a:r>
            <a:r>
              <a:rPr lang="en-US" sz="1000" dirty="0"/>
              <a:t>xml version="1.0" encoding="utf-8"?&gt;</a:t>
            </a:r>
          </a:p>
          <a:p>
            <a:r>
              <a:rPr lang="en-US" sz="1000" dirty="0"/>
              <a:t>&lt;</a:t>
            </a:r>
            <a:r>
              <a:rPr lang="en-US" sz="1000" dirty="0" err="1"/>
              <a:t>soap:Envelope</a:t>
            </a:r>
            <a:r>
              <a:rPr lang="en-US" sz="1000" dirty="0"/>
              <a:t> </a:t>
            </a:r>
            <a:r>
              <a:rPr lang="en-US" sz="1000" dirty="0" err="1"/>
              <a:t>xmlns:xsi</a:t>
            </a:r>
            <a:r>
              <a:rPr lang="en-US" sz="1000" dirty="0"/>
              <a:t>="http://www.w3.org/2001/XMLSchema-instance" </a:t>
            </a:r>
            <a:r>
              <a:rPr lang="en-US" sz="1000" dirty="0" err="1"/>
              <a:t>xmlns:xsd</a:t>
            </a:r>
            <a:r>
              <a:rPr lang="en-US" sz="1000" dirty="0"/>
              <a:t>="http://www.w3.org/2001/XMLSchema" </a:t>
            </a:r>
            <a:r>
              <a:rPr lang="en-US" sz="1000" dirty="0" err="1"/>
              <a:t>xmlns:soap</a:t>
            </a:r>
            <a:r>
              <a:rPr lang="en-US" sz="1000" dirty="0"/>
              <a:t>="http://schemas.xmlsoap.org/soap/envelope/"&gt;</a:t>
            </a:r>
          </a:p>
          <a:p>
            <a:r>
              <a:rPr lang="en-US" sz="1000" dirty="0"/>
              <a:t>  &lt;</a:t>
            </a:r>
            <a:r>
              <a:rPr lang="en-US" sz="1000" dirty="0" err="1"/>
              <a:t>soap:Header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KioskAuthHeader</a:t>
            </a:r>
            <a:r>
              <a:rPr lang="en-US" sz="1000" dirty="0"/>
              <a:t> </a:t>
            </a:r>
            <a:r>
              <a:rPr lang="en-US" sz="1000" dirty="0" err="1"/>
              <a:t>xmlns</a:t>
            </a:r>
            <a:r>
              <a:rPr lang="en-US" sz="1000" dirty="0"/>
              <a:t>="http://tempuri.org/"&gt;</a:t>
            </a:r>
          </a:p>
          <a:p>
            <a:r>
              <a:rPr lang="en-US" sz="1000" dirty="0"/>
              <a:t>      &lt;</a:t>
            </a:r>
            <a:r>
              <a:rPr lang="en-US" sz="1000" dirty="0" err="1"/>
              <a:t>UserId</a:t>
            </a:r>
            <a:r>
              <a:rPr lang="en-US" sz="1000" dirty="0"/>
              <a:t>&gt;string&lt;/</a:t>
            </a:r>
            <a:r>
              <a:rPr lang="en-US" sz="1000" dirty="0" err="1"/>
              <a:t>UserId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&lt;</a:t>
            </a:r>
            <a:r>
              <a:rPr lang="en-US" sz="1000" dirty="0" err="1"/>
              <a:t>UserPW</a:t>
            </a:r>
            <a:r>
              <a:rPr lang="en-US" sz="1000" dirty="0"/>
              <a:t>&gt;string&lt;/</a:t>
            </a:r>
            <a:r>
              <a:rPr lang="en-US" sz="1000" dirty="0" err="1"/>
              <a:t>UserPW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KioskAuthHeader</a:t>
            </a:r>
            <a:r>
              <a:rPr lang="en-US" sz="1000" dirty="0"/>
              <a:t>&gt;</a:t>
            </a:r>
          </a:p>
          <a:p>
            <a:r>
              <a:rPr lang="en-US" sz="1000" dirty="0"/>
              <a:t>  &lt;/</a:t>
            </a:r>
            <a:r>
              <a:rPr lang="en-US" sz="1000" dirty="0" err="1"/>
              <a:t>soap:Header</a:t>
            </a:r>
            <a:r>
              <a:rPr lang="en-US" sz="1000" dirty="0"/>
              <a:t>&gt;</a:t>
            </a:r>
          </a:p>
          <a:p>
            <a:r>
              <a:rPr lang="en-US" sz="1000" dirty="0"/>
              <a:t>  &lt;</a:t>
            </a:r>
            <a:r>
              <a:rPr lang="en-US" sz="1000" dirty="0" err="1"/>
              <a:t>soap:Body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SynchronizeInfo</a:t>
            </a:r>
            <a:r>
              <a:rPr lang="en-US" sz="1000" dirty="0"/>
              <a:t> </a:t>
            </a:r>
            <a:r>
              <a:rPr lang="en-US" sz="1000" dirty="0" err="1"/>
              <a:t>xmlns</a:t>
            </a:r>
            <a:r>
              <a:rPr lang="en-US" sz="1000" dirty="0"/>
              <a:t>="http://tempuri.org/"&gt;</a:t>
            </a:r>
          </a:p>
          <a:p>
            <a:r>
              <a:rPr lang="en-US" sz="1000" dirty="0"/>
              <a:t>      &lt;</a:t>
            </a:r>
            <a:r>
              <a:rPr lang="en-US" sz="1000" dirty="0" err="1"/>
              <a:t>json_input</a:t>
            </a:r>
            <a:r>
              <a:rPr lang="en-US" sz="1000" dirty="0"/>
              <a:t>&gt;string&lt;/</a:t>
            </a:r>
            <a:r>
              <a:rPr lang="en-US" sz="1000" dirty="0" err="1"/>
              <a:t>json_input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SynchronizeInfo</a:t>
            </a:r>
            <a:r>
              <a:rPr lang="en-US" sz="1000" dirty="0"/>
              <a:t>&gt;</a:t>
            </a:r>
          </a:p>
          <a:p>
            <a:r>
              <a:rPr lang="en-US" sz="1000" dirty="0"/>
              <a:t>  &lt;/</a:t>
            </a:r>
            <a:r>
              <a:rPr lang="en-US" sz="1000" dirty="0" err="1"/>
              <a:t>soap:Body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</a:t>
            </a:r>
            <a:r>
              <a:rPr lang="en-US" sz="1000" dirty="0" err="1"/>
              <a:t>soap:Envelope</a:t>
            </a:r>
            <a:r>
              <a:rPr lang="en-US" sz="1000" dirty="0"/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4572000"/>
            <a:ext cx="4724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/>
              <a:t>Output</a:t>
            </a:r>
          </a:p>
          <a:p>
            <a:endParaRPr lang="en-US" sz="1000" dirty="0" smtClean="0"/>
          </a:p>
          <a:p>
            <a:r>
              <a:rPr lang="en-US" sz="1000" dirty="0"/>
              <a:t>&lt;</a:t>
            </a:r>
            <a:r>
              <a:rPr lang="en-US" sz="1000" dirty="0" err="1"/>
              <a:t>soap:Envelope</a:t>
            </a:r>
            <a:r>
              <a:rPr lang="en-US" sz="1000" dirty="0"/>
              <a:t> </a:t>
            </a:r>
            <a:r>
              <a:rPr lang="en-US" sz="1000" dirty="0" err="1"/>
              <a:t>xmlns:soap</a:t>
            </a:r>
            <a:r>
              <a:rPr lang="en-US" sz="1000" dirty="0"/>
              <a:t>="http://schemas.xmlsoap.org/soap/envelope/" </a:t>
            </a:r>
            <a:r>
              <a:rPr lang="en-US" sz="1000" dirty="0" err="1"/>
              <a:t>xmlns:xsi</a:t>
            </a:r>
            <a:r>
              <a:rPr lang="en-US" sz="1000" dirty="0"/>
              <a:t>="http://www.w3.org/2001/XMLSchema-instance" </a:t>
            </a:r>
            <a:r>
              <a:rPr lang="en-US" sz="1000" dirty="0" err="1"/>
              <a:t>xmlns:xsd</a:t>
            </a:r>
            <a:r>
              <a:rPr lang="en-US" sz="1000" dirty="0"/>
              <a:t>="http://www.w3.org/2001/XMLSchema"&gt;</a:t>
            </a:r>
          </a:p>
          <a:p>
            <a:r>
              <a:rPr lang="en-US" sz="1000" dirty="0"/>
              <a:t>   &lt;</a:t>
            </a:r>
            <a:r>
              <a:rPr lang="en-US" sz="1000" dirty="0" err="1"/>
              <a:t>soap:Body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&lt;</a:t>
            </a:r>
            <a:r>
              <a:rPr lang="en-US" sz="1000" dirty="0" err="1"/>
              <a:t>SynchronizeInfoResponse</a:t>
            </a:r>
            <a:r>
              <a:rPr lang="en-US" sz="1000" dirty="0"/>
              <a:t> </a:t>
            </a:r>
            <a:r>
              <a:rPr lang="en-US" sz="1000" dirty="0" err="1"/>
              <a:t>xmlns</a:t>
            </a:r>
            <a:r>
              <a:rPr lang="en-US" sz="1000" dirty="0"/>
              <a:t>="http://tempuri.org/"&gt;</a:t>
            </a:r>
          </a:p>
          <a:p>
            <a:r>
              <a:rPr lang="en-US" sz="1000" dirty="0"/>
              <a:t>         &lt;</a:t>
            </a:r>
            <a:r>
              <a:rPr lang="en-US" sz="1000" dirty="0" err="1"/>
              <a:t>SynchronizeInfoResult</a:t>
            </a:r>
            <a:r>
              <a:rPr lang="en-US" sz="1000" dirty="0"/>
              <a:t>&gt;false&lt;/</a:t>
            </a:r>
            <a:r>
              <a:rPr lang="en-US" sz="1000" dirty="0" err="1"/>
              <a:t>SynchronizeInfoResult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&lt;/</a:t>
            </a:r>
            <a:r>
              <a:rPr lang="en-US" sz="1000" dirty="0" err="1"/>
              <a:t>SynchronizeInfoResponse</a:t>
            </a:r>
            <a:r>
              <a:rPr lang="en-US" sz="1000" dirty="0"/>
              <a:t>&gt;</a:t>
            </a:r>
          </a:p>
          <a:p>
            <a:r>
              <a:rPr lang="en-US" sz="1000" dirty="0"/>
              <a:t>   &lt;/</a:t>
            </a:r>
            <a:r>
              <a:rPr lang="en-US" sz="1000" dirty="0" err="1"/>
              <a:t>soap:Body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</a:t>
            </a:r>
            <a:r>
              <a:rPr lang="en-US" sz="1000" dirty="0" err="1"/>
              <a:t>soap:Envelope</a:t>
            </a:r>
            <a:r>
              <a:rPr lang="en-US" sz="1000" dirty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81600" y="1447800"/>
            <a:ext cx="3657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/>
              <a:t>JSON Input Sample</a:t>
            </a:r>
            <a:endParaRPr lang="en-US" altLang="zh-CN" sz="1000" b="1" u="sng" dirty="0" smtClean="0"/>
          </a:p>
          <a:p>
            <a:endParaRPr lang="en-US" sz="1000" b="1" u="sng" dirty="0"/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	"</a:t>
            </a:r>
            <a:r>
              <a:rPr lang="en-US" sz="1000" dirty="0" err="1"/>
              <a:t>RowError</a:t>
            </a:r>
            <a:r>
              <a:rPr lang="en-US" sz="1000" dirty="0"/>
              <a:t>": "",</a:t>
            </a:r>
          </a:p>
          <a:p>
            <a:r>
              <a:rPr lang="en-US" sz="1000" dirty="0"/>
              <a:t>	"</a:t>
            </a:r>
            <a:r>
              <a:rPr lang="en-US" sz="1000" dirty="0" err="1"/>
              <a:t>RowState</a:t>
            </a:r>
            <a:r>
              <a:rPr lang="en-US" sz="1000" dirty="0"/>
              <a:t>": 16,</a:t>
            </a:r>
          </a:p>
          <a:p>
            <a:r>
              <a:rPr lang="en-US" sz="1000" dirty="0"/>
              <a:t>	"Table": [{</a:t>
            </a:r>
          </a:p>
          <a:p>
            <a:r>
              <a:rPr lang="en-US" sz="1000" dirty="0"/>
              <a:t>		"</a:t>
            </a:r>
            <a:r>
              <a:rPr lang="en-US" sz="1000" dirty="0" err="1"/>
              <a:t>ExamID</a:t>
            </a:r>
            <a:r>
              <a:rPr lang="en-US" sz="1000" dirty="0"/>
              <a:t>": "U-ID3780477",</a:t>
            </a:r>
          </a:p>
          <a:p>
            <a:r>
              <a:rPr lang="en-US" sz="1000" dirty="0"/>
              <a:t>		"</a:t>
            </a:r>
            <a:r>
              <a:rPr lang="en-US" sz="1000" dirty="0" err="1"/>
              <a:t>PatientID</a:t>
            </a:r>
            <a:r>
              <a:rPr lang="en-US" sz="1000" dirty="0"/>
              <a:t>": "2270692",</a:t>
            </a:r>
          </a:p>
          <a:p>
            <a:r>
              <a:rPr lang="en-US" sz="1000" dirty="0"/>
              <a:t>		"</a:t>
            </a:r>
            <a:r>
              <a:rPr lang="en-US" sz="1000" dirty="0" err="1"/>
              <a:t>PatientName</a:t>
            </a:r>
            <a:r>
              <a:rPr lang="en-US" sz="1000" dirty="0"/>
              <a:t>": "</a:t>
            </a:r>
            <a:r>
              <a:rPr lang="zh-CN" altLang="en-US" sz="1000" dirty="0"/>
              <a:t>金衍光</a:t>
            </a:r>
            <a:r>
              <a:rPr lang="en-US" altLang="zh-CN" sz="1000" dirty="0"/>
              <a:t>",</a:t>
            </a:r>
          </a:p>
          <a:p>
            <a:r>
              <a:rPr lang="en-US" altLang="zh-CN" sz="1000" dirty="0"/>
              <a:t>		"</a:t>
            </a:r>
            <a:r>
              <a:rPr lang="en-US" sz="1000" dirty="0" err="1"/>
              <a:t>PatientType</a:t>
            </a:r>
            <a:r>
              <a:rPr lang="en-US" sz="1000" dirty="0"/>
              <a:t>": "2",</a:t>
            </a:r>
          </a:p>
          <a:p>
            <a:r>
              <a:rPr lang="en-US" sz="1000" dirty="0"/>
              <a:t>		"Modality": "CT",</a:t>
            </a:r>
          </a:p>
          <a:p>
            <a:r>
              <a:rPr lang="en-US" sz="1000" dirty="0"/>
              <a:t>		"</a:t>
            </a:r>
            <a:r>
              <a:rPr lang="en-US" sz="1000" dirty="0" err="1"/>
              <a:t>StatusID</a:t>
            </a:r>
            <a:r>
              <a:rPr lang="en-US" sz="1000" dirty="0"/>
              <a:t>": 249,</a:t>
            </a:r>
          </a:p>
          <a:p>
            <a:r>
              <a:rPr lang="en-US" sz="1000" dirty="0"/>
              <a:t>		"</a:t>
            </a:r>
            <a:r>
              <a:rPr lang="en-US" sz="1000" dirty="0" err="1"/>
              <a:t>StatusMessage</a:t>
            </a:r>
            <a:r>
              <a:rPr lang="en-US" sz="1000" dirty="0"/>
              <a:t>": "</a:t>
            </a:r>
            <a:r>
              <a:rPr lang="zh-CN" altLang="en-US" sz="1000" dirty="0"/>
              <a:t>您胶片和报告已经打印，谢谢！</a:t>
            </a:r>
            <a:r>
              <a:rPr lang="en-US" altLang="zh-CN" sz="1000" dirty="0"/>
              <a:t>",</a:t>
            </a:r>
          </a:p>
          <a:p>
            <a:r>
              <a:rPr lang="en-US" altLang="zh-CN" sz="1000" dirty="0"/>
              <a:t>		"</a:t>
            </a:r>
            <a:r>
              <a:rPr lang="en-US" sz="1000" dirty="0" err="1"/>
              <a:t>ExamCreateTime</a:t>
            </a:r>
            <a:r>
              <a:rPr lang="en-US" sz="1000" dirty="0"/>
              <a:t>": "2018-10-16T15:10:58",</a:t>
            </a:r>
          </a:p>
          <a:p>
            <a:r>
              <a:rPr lang="en-US" sz="1000" dirty="0"/>
              <a:t>		"</a:t>
            </a:r>
            <a:r>
              <a:rPr lang="en-US" sz="1000" dirty="0" err="1"/>
              <a:t>StatusCreateTime</a:t>
            </a:r>
            <a:r>
              <a:rPr lang="en-US" sz="1000" dirty="0"/>
              <a:t>": "2018-11-14T09:57:41",</a:t>
            </a:r>
          </a:p>
          <a:p>
            <a:r>
              <a:rPr lang="en-US" sz="1000" dirty="0"/>
              <a:t>		"</a:t>
            </a:r>
            <a:r>
              <a:rPr lang="en-US" sz="1000" dirty="0" err="1"/>
              <a:t>StatusUpdateTime</a:t>
            </a:r>
            <a:r>
              <a:rPr lang="en-US" sz="1000" dirty="0"/>
              <a:t>": null,</a:t>
            </a:r>
          </a:p>
          <a:p>
            <a:r>
              <a:rPr lang="en-US" sz="1000" dirty="0"/>
              <a:t>		"</a:t>
            </a:r>
            <a:r>
              <a:rPr lang="en-US" sz="1000" dirty="0" err="1"/>
              <a:t>PrintTime</a:t>
            </a:r>
            <a:r>
              <a:rPr lang="en-US" sz="1000" dirty="0"/>
              <a:t>": "2018-11-01T10:57:11",</a:t>
            </a:r>
          </a:p>
          <a:p>
            <a:r>
              <a:rPr lang="en-US" sz="1000" dirty="0"/>
              <a:t>		"</a:t>
            </a:r>
            <a:r>
              <a:rPr lang="en-US" sz="1000" dirty="0" err="1"/>
              <a:t>FilmCount</a:t>
            </a:r>
            <a:r>
              <a:rPr lang="en-US" sz="1000" dirty="0"/>
              <a:t>": 3,</a:t>
            </a:r>
          </a:p>
          <a:p>
            <a:r>
              <a:rPr lang="en-US" sz="1000" dirty="0"/>
              <a:t>		"</a:t>
            </a:r>
            <a:r>
              <a:rPr lang="en-US" sz="1000" dirty="0" err="1"/>
              <a:t>ReportCount</a:t>
            </a:r>
            <a:r>
              <a:rPr lang="en-US" sz="1000" dirty="0"/>
              <a:t>": 1,</a:t>
            </a:r>
          </a:p>
          <a:p>
            <a:r>
              <a:rPr lang="en-US" sz="1000" dirty="0"/>
              <a:t>		"</a:t>
            </a:r>
            <a:r>
              <a:rPr lang="en-US" sz="1000" dirty="0" err="1"/>
              <a:t>ActionID</a:t>
            </a:r>
            <a:r>
              <a:rPr lang="en-US" sz="1000" dirty="0"/>
              <a:t>": 0,</a:t>
            </a:r>
          </a:p>
          <a:p>
            <a:r>
              <a:rPr lang="en-US" sz="1000" dirty="0"/>
              <a:t>		"</a:t>
            </a:r>
            <a:r>
              <a:rPr lang="en-US" sz="1000" dirty="0" err="1"/>
              <a:t>PrintLocation</a:t>
            </a:r>
            <a:r>
              <a:rPr lang="en-US" sz="1000" dirty="0"/>
              <a:t>": "",</a:t>
            </a:r>
          </a:p>
          <a:p>
            <a:r>
              <a:rPr lang="en-US" sz="1000" dirty="0"/>
              <a:t>		"</a:t>
            </a:r>
            <a:r>
              <a:rPr lang="en-US" sz="1000" dirty="0" err="1"/>
              <a:t>HospitalID</a:t>
            </a:r>
            <a:r>
              <a:rPr lang="en-US" sz="1000" dirty="0"/>
              <a:t>": "1002"</a:t>
            </a:r>
          </a:p>
          <a:p>
            <a:r>
              <a:rPr lang="en-US" sz="1000" dirty="0"/>
              <a:t>	}],</a:t>
            </a:r>
          </a:p>
          <a:p>
            <a:r>
              <a:rPr lang="en-US" sz="1000" dirty="0"/>
              <a:t>	"</a:t>
            </a:r>
            <a:r>
              <a:rPr lang="en-US" sz="1000" dirty="0" err="1"/>
              <a:t>ItemArray</a:t>
            </a:r>
            <a:r>
              <a:rPr lang="en-US" sz="1000" dirty="0"/>
              <a:t>": ["U-ID3780477", "2270692", "</a:t>
            </a:r>
            <a:r>
              <a:rPr lang="zh-CN" altLang="en-US" sz="1000" dirty="0"/>
              <a:t>金衍光</a:t>
            </a:r>
            <a:r>
              <a:rPr lang="en-US" altLang="zh-CN" sz="1000" dirty="0"/>
              <a:t>", "2", "</a:t>
            </a:r>
            <a:r>
              <a:rPr lang="en-US" sz="1000" dirty="0"/>
              <a:t>CT", 249, "</a:t>
            </a:r>
            <a:r>
              <a:rPr lang="zh-CN" altLang="en-US" sz="1000" dirty="0"/>
              <a:t>您胶片和报告已经打印，谢谢！</a:t>
            </a:r>
            <a:r>
              <a:rPr lang="en-US" altLang="zh-CN" sz="1000" dirty="0"/>
              <a:t>", "2018-10-16</a:t>
            </a:r>
            <a:r>
              <a:rPr lang="en-US" sz="1000" dirty="0"/>
              <a:t>T15:10:58", "2018-11-14T09:57:41", null, "2018-11-01T10:57:11", 3, 1, 0, "", "1002"],</a:t>
            </a:r>
          </a:p>
          <a:p>
            <a:r>
              <a:rPr lang="en-US" sz="1000" dirty="0"/>
              <a:t>	"</a:t>
            </a:r>
            <a:r>
              <a:rPr lang="en-US" sz="1000" dirty="0" err="1"/>
              <a:t>HasErrors</a:t>
            </a:r>
            <a:r>
              <a:rPr lang="en-US" sz="1000" dirty="0"/>
              <a:t>": false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4002002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Unrestricted Internal Use</a:t>
            </a:r>
          </a:p>
          <a:p>
            <a:pPr>
              <a:defRPr/>
            </a:pPr>
            <a:r>
              <a:rPr lang="en-US" smtClean="0"/>
              <a:t>© 2011, Carestream Health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1143000"/>
          </a:xfrm>
        </p:spPr>
        <p:txBody>
          <a:bodyPr/>
          <a:lstStyle/>
          <a:p>
            <a:r>
              <a:rPr lang="en-US" sz="3200" dirty="0" smtClean="0"/>
              <a:t>Changes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PS Side</a:t>
            </a:r>
          </a:p>
          <a:p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API in Notify Interface</a:t>
            </a:r>
          </a:p>
          <a:p>
            <a:r>
              <a:rPr lang="en-US" sz="1600" dirty="0" smtClean="0"/>
              <a:t>Generate encrypted cloud film URL by using </a:t>
            </a:r>
            <a:r>
              <a:rPr lang="en-US" sz="1600" dirty="0" err="1" smtClean="0"/>
              <a:t>auth</a:t>
            </a:r>
            <a:r>
              <a:rPr lang="en-US" sz="1600" dirty="0" smtClean="0"/>
              <a:t> code from CS, </a:t>
            </a:r>
            <a:r>
              <a:rPr lang="en-US" sz="1600" dirty="0" err="1" smtClean="0"/>
              <a:t>auth</a:t>
            </a:r>
            <a:r>
              <a:rPr lang="en-US" sz="1600" dirty="0" smtClean="0"/>
              <a:t> code should be cached in PS side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447800"/>
            <a:ext cx="381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CS Side</a:t>
            </a:r>
          </a:p>
          <a:p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DB Change</a:t>
            </a:r>
          </a:p>
          <a:p>
            <a:r>
              <a:rPr lang="en-US" sz="1600" dirty="0" smtClean="0"/>
              <a:t>Add table to store </a:t>
            </a:r>
            <a:r>
              <a:rPr lang="en-US" sz="1600" dirty="0" err="1" smtClean="0"/>
              <a:t>auth</a:t>
            </a:r>
            <a:r>
              <a:rPr lang="en-US" sz="1600" dirty="0" smtClean="0"/>
              <a:t> code at hospital level</a:t>
            </a:r>
          </a:p>
          <a:p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Basic Data API</a:t>
            </a:r>
          </a:p>
          <a:p>
            <a:r>
              <a:rPr lang="en-US" sz="1600" dirty="0" smtClean="0"/>
              <a:t>Response </a:t>
            </a:r>
            <a:r>
              <a:rPr lang="en-US" sz="1600" dirty="0" err="1" smtClean="0"/>
              <a:t>auth</a:t>
            </a:r>
            <a:r>
              <a:rPr lang="en-US" sz="1600" dirty="0" smtClean="0"/>
              <a:t> </a:t>
            </a:r>
            <a:r>
              <a:rPr lang="en-US" sz="1600" dirty="0"/>
              <a:t>code </a:t>
            </a:r>
            <a:r>
              <a:rPr lang="en-US" sz="1600" dirty="0" smtClean="0"/>
              <a:t>to PS side based on HTTP Basic Authentication</a:t>
            </a:r>
            <a:endParaRPr lang="en-US" sz="1600" dirty="0"/>
          </a:p>
          <a:p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Cloud Film Web</a:t>
            </a:r>
          </a:p>
          <a:p>
            <a:r>
              <a:rPr lang="en-US" sz="1600" dirty="0" smtClean="0"/>
              <a:t>Support verification on </a:t>
            </a:r>
            <a:r>
              <a:rPr lang="en-US" sz="1600" dirty="0" err="1" smtClean="0"/>
              <a:t>auth</a:t>
            </a:r>
            <a:r>
              <a:rPr lang="en-US" sz="1600" dirty="0" smtClean="0"/>
              <a:t> 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745606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LMS_COMPLETION_TITLE" val="Carestream Corporate Presentation 20110228"/>
  <p:tag name="LMS_COMPLETION_ID" val="Carestream_Corporate_Presentation_20110228"/>
  <p:tag name="LMS_COMPLETION_VERSION" val="1.0"/>
  <p:tag name="LMS_COMPLETION_DURATION" val="01:00:00"/>
  <p:tag name="LMS_COMPLETION_SCO_TITLE" val="Carestream Corporate Presentation 20110228"/>
  <p:tag name="LMS_COMPLETION_SCO_ID" val="Carestream_Corporate_Presentation_20110228"/>
  <p:tag name="LMS_COMPLETION_EDITION" val="0"/>
  <p:tag name="LMS_COMPLETION_THRESHOLD" val="32"/>
  <p:tag name="LMS_COMPLETION_METHOD" val="VIEW"/>
  <p:tag name="LMS_REPORTING" val="2"/>
  <p:tag name="LMS_DATA_SCORM" val="Yes"/>
  <p:tag name="PUBLISH_TITLE" val="Carestream Corporate Presentation 20110228"/>
  <p:tag name="ARTICULATE_PUBLISH_PATH" val="C:\DATA\USERS\50471365\My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Marketing"/>
  <p:tag name="ARTICULATE_TEMPLATE_GUID" val="06f97562-52cf-40e2-82b7-70a1d67e2d00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C:\DATA\USERS\50471365\My Articulate Projects\Carestream Corporate Presentation 20110228\play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frr43glY_files\slide0001_image00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6_Office Theme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Office Theme">
  <a:themeElements>
    <a:clrScheme name="8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8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0_Office Theme">
  <a:themeElements>
    <a:clrScheme name="10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0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Office Theme">
  <a:themeElements>
    <a:clrScheme name="7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7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1_Office Theme">
  <a:themeElements>
    <a:clrScheme name="11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46550</TotalTime>
  <Words>347</Words>
  <Application>Microsoft Office PowerPoint</Application>
  <PresentationFormat>On-screen Show (4:3)</PresentationFormat>
  <Paragraphs>106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6_Office Theme</vt:lpstr>
      <vt:lpstr>8_Office Theme</vt:lpstr>
      <vt:lpstr>10_Office Theme</vt:lpstr>
      <vt:lpstr>7_Office Theme</vt:lpstr>
      <vt:lpstr>11_Office Theme</vt:lpstr>
      <vt:lpstr>Integration with 3rd Party Design – V1</vt:lpstr>
      <vt:lpstr>Web Service by integration or 3rd Party</vt:lpstr>
      <vt:lpstr>Changes</vt:lpstr>
    </vt:vector>
  </TitlesOfParts>
  <Manager>Carestream Health Inc.</Manager>
  <Company>Carestream Health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Medical, NDT, Molecular (Dental has its own version). This POT file (powerpoint template) is used to create your own PPT (powerpoint presentations).</dc:title>
  <dc:subject>January 2011</dc:subject>
  <dc:creator>Carestream Health Inc.</dc:creator>
  <cp:keywords>Carestream, Carestream Health, Company Overview.</cp:keywords>
  <cp:lastModifiedBy>19005260</cp:lastModifiedBy>
  <cp:revision>2743</cp:revision>
  <dcterms:created xsi:type="dcterms:W3CDTF">2011-01-21T21:27:02Z</dcterms:created>
  <dcterms:modified xsi:type="dcterms:W3CDTF">2018-12-14T09:15:03Z</dcterms:modified>
  <cp:category>Corporate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Carestream_Corporate_Presentation_02212011</vt:lpwstr>
  </property>
  <property fmtid="{D5CDD505-2E9C-101B-9397-08002B2CF9AE}" pid="4" name="ArticulateGUID">
    <vt:lpwstr>E78C9662-1505-410E-AA0A-7DD293A5D44B</vt:lpwstr>
  </property>
  <property fmtid="{D5CDD505-2E9C-101B-9397-08002B2CF9AE}" pid="5" name="ArticulateProjectFull">
    <vt:lpwstr>C:\DATA\USERS\50471365\_My Work Stuff\TCL_Training Projects\Marketing Training_Linder_2011\Carestream Corporate Overview Presentation\Carestream Corporate Presentation 20110303 DRAFT.ppta</vt:lpwstr>
  </property>
  <property fmtid="{D5CDD505-2E9C-101B-9397-08002B2CF9AE}" pid="6" name="SortOrder">
    <vt:lpwstr>2.00000000000000</vt:lpwstr>
  </property>
  <property fmtid="{D5CDD505-2E9C-101B-9397-08002B2CF9AE}" pid="7" name="ContentType">
    <vt:lpwstr>Document</vt:lpwstr>
  </property>
  <property fmtid="{D5CDD505-2E9C-101B-9397-08002B2CF9AE}" pid="8" name="Contact">
    <vt:lpwstr>JoAnn Linder, Sarah Fusilli, Ronald Norris</vt:lpwstr>
  </property>
  <property fmtid="{D5CDD505-2E9C-101B-9397-08002B2CF9AE}" pid="9" name="display_urn:schemas-microsoft-com:office:office#Editor">
    <vt:lpwstr>LINDER, JOANN M</vt:lpwstr>
  </property>
  <property fmtid="{D5CDD505-2E9C-101B-9397-08002B2CF9AE}" pid="10" name="xd_Signature">
    <vt:lpwstr/>
  </property>
  <property fmtid="{D5CDD505-2E9C-101B-9397-08002B2CF9AE}" pid="11" name="TemplateUrl">
    <vt:lpwstr/>
  </property>
  <property fmtid="{D5CDD505-2E9C-101B-9397-08002B2CF9AE}" pid="12" name="xd_ProgID">
    <vt:lpwstr/>
  </property>
  <property fmtid="{D5CDD505-2E9C-101B-9397-08002B2CF9AE}" pid="13" name="Folder description">
    <vt:lpwstr/>
  </property>
  <property fmtid="{D5CDD505-2E9C-101B-9397-08002B2CF9AE}" pid="14" name="display_urn:schemas-microsoft-com:office:office#Author">
    <vt:lpwstr>LINDER, JOANN M</vt:lpwstr>
  </property>
  <property fmtid="{D5CDD505-2E9C-101B-9397-08002B2CF9AE}" pid="15" name="URL">
    <vt:lpwstr/>
  </property>
  <property fmtid="{D5CDD505-2E9C-101B-9397-08002B2CF9AE}" pid="16" name="_SharedFileIndex">
    <vt:lpwstr/>
  </property>
</Properties>
</file>