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67" r:id="rId3"/>
    <p:sldId id="259" r:id="rId4"/>
    <p:sldId id="258" r:id="rId5"/>
    <p:sldId id="269" r:id="rId6"/>
    <p:sldId id="260" r:id="rId7"/>
    <p:sldId id="270" r:id="rId8"/>
    <p:sldId id="271" r:id="rId9"/>
    <p:sldId id="26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0935-A9F7-4F8B-B775-C2E7478AF518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0127-6829-4D5A-AE45-B1E3DFB77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6400800"/>
            <a:ext cx="12192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6240463" y="3933825"/>
            <a:ext cx="5049837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2400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2400" b="0" dirty="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2400" b="0" dirty="0">
                <a:solidFill>
                  <a:srgbClr val="0066CC"/>
                </a:solidFill>
              </a:rPr>
              <a:t>haoming_wang@xaufe.edu.cn</a:t>
            </a:r>
          </a:p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dirty="0">
                <a:solidFill>
                  <a:srgbClr val="0066CC"/>
                </a:solidFill>
              </a:rPr>
              <a:t> haoming.wang@gmail.com</a:t>
            </a:r>
          </a:p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dirty="0">
                <a:solidFill>
                  <a:srgbClr val="0066CC"/>
                </a:solidFill>
              </a:rPr>
              <a:t> wang.haoming@126.com</a:t>
            </a:r>
          </a:p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zh-CN" sz="2400" b="0" dirty="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2400" dirty="0">
                <a:solidFill>
                  <a:prstClr val="black"/>
                </a:solidFill>
              </a:rPr>
              <a:t> </a:t>
            </a:r>
            <a:r>
              <a:rPr kumimoji="1" lang="en-US" altLang="zh-CN" sz="2400" b="0" dirty="0">
                <a:solidFill>
                  <a:srgbClr val="0066CC"/>
                </a:solidFill>
              </a:rPr>
              <a:t>85781661  18829266628</a:t>
            </a: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2700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900" i="1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18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F909787-6BC5-4374-A96D-86FE7ED83A67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1BCD8D1-9700-4EA0-B14C-1862849C2E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CE89A13-AD65-4659-88CE-25A579D13C54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35EE822-66C8-4BF0-96F4-9274806CA7F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169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5"/>
            </a:lvl1pPr>
            <a:lvl2pPr marL="193040" indent="0">
              <a:buNone/>
              <a:defRPr sz="760"/>
            </a:lvl2pPr>
            <a:lvl3pPr marL="386080" indent="0">
              <a:buNone/>
              <a:defRPr sz="675"/>
            </a:lvl3pPr>
            <a:lvl4pPr marL="578485" indent="0">
              <a:buNone/>
              <a:defRPr sz="590"/>
            </a:lvl4pPr>
            <a:lvl5pPr marL="771525" indent="0">
              <a:buNone/>
              <a:defRPr sz="590"/>
            </a:lvl5pPr>
            <a:lvl6pPr marL="964565" indent="0">
              <a:buNone/>
              <a:defRPr sz="590"/>
            </a:lvl6pPr>
            <a:lvl7pPr marL="1157605" indent="0">
              <a:buNone/>
              <a:defRPr sz="590"/>
            </a:lvl7pPr>
            <a:lvl8pPr marL="1350010" indent="0">
              <a:buNone/>
              <a:defRPr sz="590"/>
            </a:lvl8pPr>
            <a:lvl9pPr marL="1543050" indent="0">
              <a:buNone/>
              <a:defRPr sz="5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66D3C56-4579-43C3-A609-10485B422687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C871EE-3F1F-4930-ABFA-6E2C4637E9C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509E9C3-D6CF-4660-A0CE-8D6416852C19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5980B7-62BF-49DE-97F7-1D4EB16FBC4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51AC98-DFE5-4B5A-87B2-E9A41AB9E7AA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2FA6DE7-8B7C-4DEB-B2E2-F973D111DE4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EC57691-5C68-4895-A91D-E60F3BE4F7DB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2C1F4A9-7615-4F61-9467-7BF4A69660F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3D96DFF-E459-4AF8-AC90-7B58F35DC210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0EC26BE-1C6B-4C8A-BD61-4D710953A7A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0"/>
            </a:lvl2pPr>
            <a:lvl3pPr>
              <a:defRPr sz="1015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CFCAD01-5EC6-4BEF-8CF2-08278E26E8F1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A9CF060-3A9F-4DBE-9393-5E5F8C71C3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3040" indent="0">
              <a:buNone/>
              <a:defRPr sz="1180"/>
            </a:lvl2pPr>
            <a:lvl3pPr marL="386080" indent="0">
              <a:buNone/>
              <a:defRPr sz="1015"/>
            </a:lvl3pPr>
            <a:lvl4pPr marL="578485" indent="0">
              <a:buNone/>
              <a:defRPr sz="845"/>
            </a:lvl4pPr>
            <a:lvl5pPr marL="771525" indent="0">
              <a:buNone/>
              <a:defRPr sz="845"/>
            </a:lvl5pPr>
            <a:lvl6pPr marL="964565" indent="0">
              <a:buNone/>
              <a:defRPr sz="845"/>
            </a:lvl6pPr>
            <a:lvl7pPr marL="1157605" indent="0">
              <a:buNone/>
              <a:defRPr sz="845"/>
            </a:lvl7pPr>
            <a:lvl8pPr marL="1350010" indent="0">
              <a:buNone/>
              <a:defRPr sz="845"/>
            </a:lvl8pPr>
            <a:lvl9pPr marL="1543050" indent="0">
              <a:buNone/>
              <a:defRPr sz="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4DB1DA-D59E-469D-99FF-A11A9839797E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C05A0FA-DC20-4029-B765-801A5F7B07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DA70CAD-0667-4B38-864E-0A98503DD086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762C47-684D-4C04-A7FC-92D7F86C90B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3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EEF797A-C8F0-40BE-BF4C-BA6AF36B2676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2350ECE-D18E-49AC-B814-C7FDDB97FCC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287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130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b="1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dirty="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1350" dirty="0">
                <a:solidFill>
                  <a:srgbClr val="0066CC"/>
                </a:solidFill>
              </a:rPr>
              <a:t>haoming_wang@xaufe.edu.cn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haoming.wang@gmail.com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wang.haoming@126.com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zh-CN" sz="1350" dirty="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1350" b="1" dirty="0">
                <a:solidFill>
                  <a:prstClr val="black"/>
                </a:solidFill>
              </a:rPr>
              <a:t> </a:t>
            </a:r>
            <a:r>
              <a:rPr kumimoji="1" lang="en-US" altLang="zh-CN" sz="1350" dirty="0">
                <a:solidFill>
                  <a:srgbClr val="0066CC"/>
                </a:solidFill>
              </a:rPr>
              <a:t>81556121  18829266628</a:t>
            </a: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140" b="1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pic>
        <p:nvPicPr>
          <p:cNvPr id="4" name="Picture 12" descr="西安财经学院_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138" y="6389688"/>
            <a:ext cx="550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675" b="1" i="1" dirty="0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57313"/>
            <a:ext cx="106680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8350" y="1150938"/>
            <a:ext cx="1061085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3C952-EF7F-408E-B315-71A6F3FA008D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53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505" b="0">
                <a:solidFill>
                  <a:srgbClr val="000000"/>
                </a:solidFill>
                <a:latin typeface="Verdana" panose="020B060403050404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D3C3A-9EB5-452A-A891-957B0D5A0D5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19304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38608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57848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77152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196850" indent="-196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2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10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</a:defRPr>
      </a:lvl2pPr>
      <a:lvl3pPr marL="549275" indent="-1651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900">
          <a:solidFill>
            <a:schemeClr val="tx1"/>
          </a:solidFill>
          <a:latin typeface="+mn-lt"/>
          <a:ea typeface="+mn-ea"/>
        </a:defRPr>
      </a:lvl3pPr>
      <a:lvl4pPr marL="714375" indent="-161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800">
          <a:solidFill>
            <a:schemeClr val="tx1"/>
          </a:solidFill>
          <a:latin typeface="+mn-lt"/>
          <a:ea typeface="+mn-ea"/>
        </a:defRPr>
      </a:lvl4pPr>
      <a:lvl5pPr marL="881380" indent="-16700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5pPr>
      <a:lvl6pPr marL="107632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6pPr>
      <a:lvl7pPr marL="126936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7pPr>
      <a:lvl8pPr marL="146177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8pPr>
      <a:lvl9pPr marL="165481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5"/>
          <p:cNvSpPr>
            <a:spLocks noChangeArrowheads="1"/>
          </p:cNvSpPr>
          <p:nvPr/>
        </p:nvSpPr>
        <p:spPr bwMode="auto">
          <a:xfrm rot="10800000" flipV="1">
            <a:off x="5830254" y="3843673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3880468" y="3952510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2" y="972298"/>
            <a:ext cx="4359978" cy="38600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b="31519"/>
          <a:stretch>
            <a:fillRect/>
          </a:stretch>
        </p:blipFill>
        <p:spPr>
          <a:xfrm>
            <a:off x="5335253" y="2205948"/>
            <a:ext cx="1718856" cy="5129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22573" y="2289751"/>
            <a:ext cx="19442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anose="02020603050405020304" pitchFamily="18" charset="0"/>
              </a:rPr>
              <a:t>指针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19736" y="4941169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didas Unity" pitchFamily="2" charset="0"/>
              </a:rPr>
              <a:t>习题课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776245" y="510039"/>
            <a:ext cx="5905500" cy="6238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一、指针指向数值变量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776244" y="1349677"/>
            <a:ext cx="11020339" cy="5944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有</a:t>
            </a:r>
            <a:r>
              <a:rPr lang="en-US" altLang="zh-CN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个整数，使前面各数顺序向后移</a:t>
            </a:r>
            <a:r>
              <a:rPr lang="en-US" altLang="zh-CN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m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个位置，最后</a:t>
            </a:r>
            <a:r>
              <a:rPr lang="en-US" altLang="zh-CN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m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个数变成最前面</a:t>
            </a:r>
            <a:r>
              <a:rPr lang="en-US" altLang="zh-CN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m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个数。</a:t>
            </a:r>
            <a:endParaRPr lang="zh-CN" altLang="zh-CN" sz="2400" dirty="0"/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http://xinxi.xaufe.edu.cn</a:t>
            </a: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B9C2635-6909-4722-A1BA-16CAFD2346FA}" type="slidenum">
              <a:rPr lang="zh-CN" altLang="en-US">
                <a:solidFill>
                  <a:srgbClr val="000000"/>
                </a:solidFill>
              </a:r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524000" y="6629400"/>
            <a:ext cx="9144000" cy="0"/>
          </a:xfrm>
          <a:prstGeom prst="line">
            <a:avLst/>
          </a:prstGeom>
          <a:noFill/>
          <a:ln w="57150" cmpd="thickThin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58" y="1909206"/>
            <a:ext cx="4781550" cy="838200"/>
          </a:xfrm>
          <a:prstGeom prst="rect">
            <a:avLst/>
          </a:prstGeom>
        </p:spPr>
      </p:pic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776243" y="3222091"/>
            <a:ext cx="11020339" cy="59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96850" indent="-196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0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549275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900">
                <a:solidFill>
                  <a:schemeClr val="tx1"/>
                </a:solidFill>
                <a:latin typeface="+mn-lt"/>
                <a:ea typeface="+mn-ea"/>
              </a:defRPr>
            </a:lvl3pPr>
            <a:lvl4pPr marL="714375" indent="-161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881380" indent="-16700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07632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45">
                <a:solidFill>
                  <a:schemeClr val="tx1"/>
                </a:solidFill>
                <a:latin typeface="+mn-lt"/>
                <a:ea typeface="+mn-ea"/>
              </a:defRPr>
            </a:lvl6pPr>
            <a:lvl7pPr marL="126936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45">
                <a:solidFill>
                  <a:schemeClr val="tx1"/>
                </a:solidFill>
                <a:latin typeface="+mn-lt"/>
                <a:ea typeface="+mn-ea"/>
              </a:defRPr>
            </a:lvl7pPr>
            <a:lvl8pPr marL="1461770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45">
                <a:solidFill>
                  <a:schemeClr val="tx1"/>
                </a:solidFill>
                <a:latin typeface="+mn-lt"/>
                <a:ea typeface="+mn-ea"/>
              </a:defRPr>
            </a:lvl8pPr>
            <a:lvl9pPr marL="1654810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 dirty="0"/>
              <a:t>分析：</a:t>
            </a:r>
            <a:r>
              <a:rPr lang="en-US" altLang="zh-CN" sz="2400" kern="0" dirty="0"/>
              <a:t>n</a:t>
            </a:r>
            <a:r>
              <a:rPr lang="zh-CN" altLang="en-US" sz="2400" kern="0" dirty="0"/>
              <a:t>个整数可以用数组存放也可以用指针存放。</a:t>
            </a:r>
            <a:endParaRPr lang="zh-CN" altLang="zh-CN" sz="24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562" y="221036"/>
            <a:ext cx="54369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input(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p,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n)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move(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p,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*p,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n);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0066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2E8B5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SIZE = 10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m,a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[SIZE];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input(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output(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请输入要把后面多少个整数移动到前面？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move(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a,SIZE,m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output(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561" y="474535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input(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p,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n)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个整数：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,n);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p+i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1859" y="59997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4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move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p,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*h, t,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h = p + n - m - 1;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; h&gt;=p ; h--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m;i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{  t=*(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h+i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*(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h+i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)=*(h+i+1);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*(h+i+1)=t;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*p,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n)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"%6d"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p+i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776245" y="510039"/>
            <a:ext cx="5905500" cy="6238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二、指针指向字符变量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776244" y="1349676"/>
            <a:ext cx="11020339" cy="106400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/>
              <a:t>2.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有一字符串，包含</a:t>
            </a:r>
            <a:r>
              <a:rPr lang="en-US" altLang="zh-CN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个字符，写一函数，将此字符串中从第</a:t>
            </a:r>
            <a:r>
              <a:rPr lang="en-US" altLang="zh-CN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m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个字符开始的全部字符复制成为另一个字符串。</a:t>
            </a: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http://xinxi.xaufe.edu.cn</a:t>
            </a: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B9C2635-6909-4722-A1BA-16CAFD2346FA}" type="slidenum">
              <a:rPr lang="zh-CN" altLang="en-US">
                <a:solidFill>
                  <a:srgbClr val="000000"/>
                </a:solidFill>
              </a:r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524000" y="6629400"/>
            <a:ext cx="9144000" cy="0"/>
          </a:xfrm>
          <a:prstGeom prst="line">
            <a:avLst/>
          </a:prstGeom>
          <a:noFill/>
          <a:ln w="57150" cmpd="thickThin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776243" y="3222091"/>
            <a:ext cx="11020339" cy="59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96850" indent="-1968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0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549275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900">
                <a:solidFill>
                  <a:schemeClr val="tx1"/>
                </a:solidFill>
                <a:latin typeface="+mn-lt"/>
                <a:ea typeface="+mn-ea"/>
              </a:defRPr>
            </a:lvl3pPr>
            <a:lvl4pPr marL="714375" indent="-161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881380" indent="-16700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07632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45">
                <a:solidFill>
                  <a:schemeClr val="tx1"/>
                </a:solidFill>
                <a:latin typeface="+mn-lt"/>
                <a:ea typeface="+mn-ea"/>
              </a:defRPr>
            </a:lvl6pPr>
            <a:lvl7pPr marL="1269365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45">
                <a:solidFill>
                  <a:schemeClr val="tx1"/>
                </a:solidFill>
                <a:latin typeface="+mn-lt"/>
                <a:ea typeface="+mn-ea"/>
              </a:defRPr>
            </a:lvl7pPr>
            <a:lvl8pPr marL="1461770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45">
                <a:solidFill>
                  <a:schemeClr val="tx1"/>
                </a:solidFill>
                <a:latin typeface="+mn-lt"/>
                <a:ea typeface="+mn-ea"/>
              </a:defRPr>
            </a:lvl8pPr>
            <a:lvl9pPr marL="1654810" indent="-168275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84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 kern="0" dirty="0">
                <a:solidFill>
                  <a:srgbClr val="000000"/>
                </a:solidFill>
              </a:rPr>
              <a:t>分析：</a:t>
            </a:r>
            <a:r>
              <a:rPr lang="en-US" altLang="zh-CN" sz="2400" kern="0" dirty="0">
                <a:solidFill>
                  <a:srgbClr val="000000"/>
                </a:solidFill>
              </a:rPr>
              <a:t>n</a:t>
            </a:r>
            <a:r>
              <a:rPr lang="zh-CN" altLang="en-US" sz="2400" kern="0" dirty="0">
                <a:solidFill>
                  <a:srgbClr val="000000"/>
                </a:solidFill>
              </a:rPr>
              <a:t>个整数可以用数组存放也可以用指针存放。</a:t>
            </a:r>
            <a:endParaRPr lang="zh-CN" altLang="zh-CN" sz="2400" kern="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267484"/>
            <a:ext cx="29051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659" y="95924"/>
            <a:ext cx="566763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#define M    5 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从该字符开始复制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可以行更改）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stringcpy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*head, </a:t>
            </a:r>
            <a:r>
              <a:rPr lang="en-US" altLang="zh-CN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m, </a:t>
            </a:r>
            <a:r>
              <a:rPr lang="en-US" altLang="zh-CN" sz="1600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cpy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 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c1[81],c2[81]; 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//c1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是源，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c2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是目标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请输入源字符串：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gets(c1);           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输入源字符串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目标字符串是：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puts(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stringcpy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(c1,M,c2));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输出目标字符串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218453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把指针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head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处开头的字符串从第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m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个字符开始复制到指针</a:t>
            </a:r>
            <a:r>
              <a:rPr lang="en-US" altLang="zh-CN" sz="1600" dirty="0" err="1">
                <a:solidFill>
                  <a:srgbClr val="008200"/>
                </a:solidFill>
                <a:latin typeface="Consolas" panose="020B0609020204030204" pitchFamily="49" charset="0"/>
              </a:rPr>
              <a:t>cpy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开头的字符数组*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stringcpy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*head, </a:t>
            </a: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m, </a:t>
            </a: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cpy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b="1" dirty="0">
                <a:solidFill>
                  <a:srgbClr val="2E8B57"/>
                </a:solidFill>
                <a:latin typeface="Consolas" panose="020B0609020204030204" pitchFamily="49" charset="0"/>
              </a:rPr>
              <a:t>  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*h,*c;           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定义两个工作指针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b="1" dirty="0">
                <a:solidFill>
                  <a:srgbClr val="2E8B57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=0;      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h=head; c=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cpy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工作指针分别指向源字符串和目标字符串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&lt;=m-1)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h=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head+i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(*h==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++;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这个循环是为了把指针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h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指向第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m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个字符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(*h!=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 *c=*h;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;h++;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   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这个循环是从第个字符开始逐个字符进行复制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 = *h;             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复制源字符串末尾的字符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'\0'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b="1" dirty="0">
                <a:solidFill>
                  <a:srgbClr val="0066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cpy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6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给函数返回目标字符串首地址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776245" y="510039"/>
            <a:ext cx="5905500" cy="6238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三、指针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776244" y="1349676"/>
            <a:ext cx="11020339" cy="106400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/>
              <a:t>3.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 有</a:t>
            </a:r>
            <a:r>
              <a:rPr lang="en-US" altLang="zh-CN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  <a:ea typeface="华文仿宋" panose="02010600040101010101" pitchFamily="2" charset="-122"/>
              </a:rPr>
              <a:t>个人围成一圈，顺序排号，从第一个人开始报数（从一到三报数），凡报到三的人退出圈子，问最后留下的是原来第几号的那位？</a:t>
            </a: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http://xinxi.xaufe.edu.cn</a:t>
            </a: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B9C2635-6909-4722-A1BA-16CAFD2346FA}" type="slidenum">
              <a:rPr lang="zh-CN" altLang="en-US">
                <a:solidFill>
                  <a:srgbClr val="000000"/>
                </a:solidFill>
              </a:r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524000" y="6629400"/>
            <a:ext cx="9144000" cy="0"/>
          </a:xfrm>
          <a:prstGeom prst="line">
            <a:avLst/>
          </a:prstGeom>
          <a:noFill/>
          <a:ln w="57150" cmpd="thickThin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1FECCB-B25E-4E4F-A5D3-53B3807E6216}"/>
              </a:ext>
            </a:extLst>
          </p:cNvPr>
          <p:cNvSpPr/>
          <p:nvPr/>
        </p:nvSpPr>
        <p:spPr>
          <a:xfrm>
            <a:off x="1336646" y="339473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sz="1400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*, </a:t>
            </a:r>
            <a:r>
              <a:rPr lang="en-US" altLang="zh-CN" sz="1400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i,k,m,n,num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[50],*p;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请输入有多少人参加活动？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 ;  </a:t>
            </a:r>
            <a:endParaRPr lang="zh-CN" alt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d"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p=num;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*(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p+i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)=i+1;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p,n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82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是数组计数变量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//k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是按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1,2,3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报数是的计数变量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pitchFamily="49" charset="0"/>
              </a:rPr>
              <a:t>//m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pitchFamily="49" charset="0"/>
              </a:rPr>
              <a:t>是退出的人数的计数变量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zh-CN" alt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=0;k=0;m=0;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(m&lt;n-1)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  </a:t>
            </a: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(*(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p+i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)!=0) k++;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(k==3)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m++;   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k=0;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output(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p,n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++;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==n)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=0;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{*(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p+i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)=0;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637E2A-4510-4042-89E4-265F4C5E0D8B}"/>
              </a:ext>
            </a:extLst>
          </p:cNvPr>
          <p:cNvSpPr/>
          <p:nvPr/>
        </p:nvSpPr>
        <p:spPr>
          <a:xfrm>
            <a:off x="5992536" y="339473"/>
            <a:ext cx="51396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1"/>
            </a:pP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(*p==0) p++;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"%d\n"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,*p);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sz="1600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*p, </a:t>
            </a:r>
            <a:r>
              <a:rPr lang="en-US" altLang="zh-CN" sz="1600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j = 0 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 ; j&lt;n ;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"%d  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,*(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p+j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 ; 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1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1"/>
          <p:cNvSpPr txBox="1">
            <a:spLocks noChangeArrowheads="1"/>
          </p:cNvSpPr>
          <p:nvPr/>
        </p:nvSpPr>
        <p:spPr bwMode="auto">
          <a:xfrm>
            <a:off x="6816725" y="1484313"/>
            <a:ext cx="4175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/>
              <a:t>Thank you!</a:t>
            </a:r>
            <a:endParaRPr lang="zh-CN" altLang="en-US" sz="6000" dirty="0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8447260-a8b6-48a6-8ad6-c5f4abd33211"/>
  <p:tag name="COMMONDATA" val="eyJoZGlkIjoiYzU2Y2IzM2IzZDY3YjJlOWY3ZWZhMmM4OTY2ZGFhO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1373</Words>
  <Application>Microsoft Office PowerPoint</Application>
  <PresentationFormat>宽屏</PresentationFormat>
  <Paragraphs>134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Adidas Unity</vt:lpstr>
      <vt:lpstr>仿宋</vt:lpstr>
      <vt:lpstr>黑体</vt:lpstr>
      <vt:lpstr>楷体</vt:lpstr>
      <vt:lpstr>Arial</vt:lpstr>
      <vt:lpstr>Calibri</vt:lpstr>
      <vt:lpstr>Calibri Light</vt:lpstr>
      <vt:lpstr>Consolas</vt:lpstr>
      <vt:lpstr>Courier New</vt:lpstr>
      <vt:lpstr>Verdana</vt:lpstr>
      <vt:lpstr>Wingdings</vt:lpstr>
      <vt:lpstr>Wingdings 2</vt:lpstr>
      <vt:lpstr>Office 主题</vt:lpstr>
      <vt:lpstr>1_Profile</vt:lpstr>
      <vt:lpstr>PowerPoint 演示文稿</vt:lpstr>
      <vt:lpstr>一、指针指向数值变量</vt:lpstr>
      <vt:lpstr>PowerPoint 演示文稿</vt:lpstr>
      <vt:lpstr>二、指针指向字符变量</vt:lpstr>
      <vt:lpstr>PowerPoint 演示文稿</vt:lpstr>
      <vt:lpstr>三、指针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王浩鸣</dc:creator>
  <cp:lastModifiedBy>Administrator</cp:lastModifiedBy>
  <cp:revision>31</cp:revision>
  <dcterms:created xsi:type="dcterms:W3CDTF">2019-11-24T13:52:00Z</dcterms:created>
  <dcterms:modified xsi:type="dcterms:W3CDTF">2025-07-27T06:13:23Z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D4147FF6284F49CB97AF9084A2E28FFE</vt:lpwstr>
  </property>
  <property fmtid="{D5CDD505-2E9C-101B-9397-08002B2CF9AE}" pid="3" name="KSOProductBuildVer">
    <vt:lpwstr>2052-11.1.0.12598</vt:lpwstr>
  </property>
</Properties>
</file>