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 id="2147483675" r:id="rId3"/>
  </p:sldMasterIdLst>
  <p:notesMasterIdLst>
    <p:notesMasterId r:id="rId48"/>
  </p:notesMasterIdLst>
  <p:sldIdLst>
    <p:sldId id="374" r:id="rId4"/>
    <p:sldId id="375" r:id="rId5"/>
    <p:sldId id="330" r:id="rId6"/>
    <p:sldId id="331" r:id="rId7"/>
    <p:sldId id="332" r:id="rId8"/>
    <p:sldId id="333" r:id="rId9"/>
    <p:sldId id="334" r:id="rId10"/>
    <p:sldId id="335" r:id="rId11"/>
    <p:sldId id="336" r:id="rId12"/>
    <p:sldId id="371" r:id="rId13"/>
    <p:sldId id="337" r:id="rId14"/>
    <p:sldId id="338" r:id="rId15"/>
    <p:sldId id="364" r:id="rId16"/>
    <p:sldId id="339" r:id="rId17"/>
    <p:sldId id="340" r:id="rId18"/>
    <p:sldId id="341" r:id="rId19"/>
    <p:sldId id="342" r:id="rId20"/>
    <p:sldId id="343" r:id="rId21"/>
    <p:sldId id="344" r:id="rId22"/>
    <p:sldId id="345" r:id="rId23"/>
    <p:sldId id="346" r:id="rId24"/>
    <p:sldId id="347" r:id="rId25"/>
    <p:sldId id="348" r:id="rId26"/>
    <p:sldId id="365" r:id="rId27"/>
    <p:sldId id="349" r:id="rId28"/>
    <p:sldId id="366" r:id="rId29"/>
    <p:sldId id="350" r:id="rId30"/>
    <p:sldId id="421" r:id="rId31"/>
    <p:sldId id="376" r:id="rId32"/>
    <p:sldId id="353" r:id="rId33"/>
    <p:sldId id="354" r:id="rId34"/>
    <p:sldId id="355" r:id="rId35"/>
    <p:sldId id="372" r:id="rId36"/>
    <p:sldId id="367" r:id="rId37"/>
    <p:sldId id="356" r:id="rId38"/>
    <p:sldId id="357" r:id="rId39"/>
    <p:sldId id="378" r:id="rId40"/>
    <p:sldId id="377" r:id="rId41"/>
    <p:sldId id="379" r:id="rId42"/>
    <p:sldId id="380" r:id="rId43"/>
    <p:sldId id="360" r:id="rId44"/>
    <p:sldId id="361" r:id="rId45"/>
    <p:sldId id="418" r:id="rId46"/>
    <p:sldId id="328" r:id="rId47"/>
  </p:sldIdLst>
  <p:sldSz cx="12192000" cy="6858000"/>
  <p:notesSz cx="6858000" cy="9144000"/>
  <p:custDataLst>
    <p:tags r:id="rId49"/>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1FCD"/>
    <a:srgbClr val="F3F903"/>
    <a:srgbClr val="B10F15"/>
    <a:srgbClr val="130658"/>
    <a:srgbClr val="000000"/>
    <a:srgbClr val="99CCFF"/>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678" y="10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456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0964"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9456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9456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456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ln/>
        </p:spPr>
        <p:txBody>
          <a:bodyPr wrap="square" lIns="91440" tIns="45720" rIns="91440" bIns="45720" anchor="t" anchorCtr="0"/>
          <a:lstStyle/>
          <a:p>
            <a:pPr lvl="0"/>
            <a:r>
              <a:rPr lang="zh-CN" altLang="en-US" dirty="0">
                <a:ea typeface="宋体" panose="02010600030101010101" pitchFamily="2" charset="-122"/>
              </a:rPr>
              <a:t>使用方法：</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更改文字</a:t>
            </a:r>
            <a:r>
              <a:rPr lang="en-US" altLang="zh-CN" dirty="0">
                <a:ea typeface="宋体" panose="02010600030101010101" pitchFamily="2" charset="-122"/>
              </a:rPr>
              <a:t>】</a:t>
            </a:r>
            <a:r>
              <a:rPr lang="zh-CN" altLang="en-US" dirty="0">
                <a:ea typeface="宋体" panose="02010600030101010101" pitchFamily="2" charset="-122"/>
              </a:rPr>
              <a:t>：将标题框及正文框中的文字可直接改为您所需文字</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更改图片</a:t>
            </a:r>
            <a:r>
              <a:rPr lang="en-US" altLang="zh-CN" dirty="0">
                <a:ea typeface="宋体" panose="02010600030101010101" pitchFamily="2" charset="-122"/>
              </a:rPr>
              <a:t>】</a:t>
            </a:r>
            <a:r>
              <a:rPr lang="zh-CN" altLang="en-US" dirty="0">
                <a:ea typeface="宋体" panose="02010600030101010101" pitchFamily="2" charset="-122"/>
              </a:rPr>
              <a:t>：点中图片</a:t>
            </a:r>
            <a:r>
              <a:rPr lang="en-US" altLang="zh-CN" dirty="0">
                <a:ea typeface="宋体" panose="02010600030101010101" pitchFamily="2" charset="-122"/>
              </a:rPr>
              <a:t>》</a:t>
            </a:r>
            <a:r>
              <a:rPr lang="zh-CN" altLang="en-US" dirty="0">
                <a:ea typeface="宋体" panose="02010600030101010101" pitchFamily="2" charset="-122"/>
              </a:rPr>
              <a:t>绘图工具</a:t>
            </a:r>
            <a:r>
              <a:rPr lang="en-US" altLang="zh-CN" dirty="0">
                <a:ea typeface="宋体" panose="02010600030101010101" pitchFamily="2" charset="-122"/>
              </a:rPr>
              <a:t>》</a:t>
            </a:r>
            <a:r>
              <a:rPr lang="zh-CN" altLang="en-US" dirty="0">
                <a:ea typeface="宋体" panose="02010600030101010101" pitchFamily="2" charset="-122"/>
              </a:rPr>
              <a:t>格式</a:t>
            </a:r>
            <a:r>
              <a:rPr lang="en-US" altLang="zh-CN" dirty="0">
                <a:ea typeface="宋体" panose="02010600030101010101" pitchFamily="2" charset="-122"/>
              </a:rPr>
              <a:t>》</a:t>
            </a:r>
            <a:r>
              <a:rPr lang="zh-CN" altLang="en-US" dirty="0">
                <a:ea typeface="宋体" panose="02010600030101010101" pitchFamily="2" charset="-122"/>
              </a:rPr>
              <a:t>填充</a:t>
            </a:r>
            <a:r>
              <a:rPr lang="en-US" altLang="zh-CN" dirty="0">
                <a:ea typeface="宋体" panose="02010600030101010101" pitchFamily="2" charset="-122"/>
              </a:rPr>
              <a:t>》</a:t>
            </a:r>
            <a:r>
              <a:rPr lang="zh-CN" altLang="en-US" dirty="0">
                <a:ea typeface="宋体" panose="02010600030101010101" pitchFamily="2" charset="-122"/>
              </a:rPr>
              <a:t>图片</a:t>
            </a:r>
            <a:r>
              <a:rPr lang="en-US" altLang="zh-CN" dirty="0">
                <a:ea typeface="宋体" panose="02010600030101010101" pitchFamily="2" charset="-122"/>
              </a:rPr>
              <a:t>》</a:t>
            </a:r>
            <a:r>
              <a:rPr lang="zh-CN" altLang="en-US" dirty="0">
                <a:ea typeface="宋体" panose="02010600030101010101" pitchFamily="2" charset="-122"/>
              </a:rPr>
              <a:t>选择您需要展示的图片</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增加减少图片</a:t>
            </a:r>
            <a:r>
              <a:rPr lang="en-US" altLang="zh-CN" dirty="0">
                <a:ea typeface="宋体" panose="02010600030101010101" pitchFamily="2" charset="-122"/>
              </a:rPr>
              <a:t>】</a:t>
            </a:r>
            <a:r>
              <a:rPr lang="zh-CN" altLang="en-US" dirty="0">
                <a:ea typeface="宋体" panose="02010600030101010101" pitchFamily="2" charset="-122"/>
              </a:rPr>
              <a:t>：直接复制粘贴图片来增加图片数，复制后更改方法见</a:t>
            </a:r>
            <a:r>
              <a:rPr lang="en-US" altLang="zh-CN" dirty="0">
                <a:ea typeface="宋体" panose="02010600030101010101" pitchFamily="2" charset="-122"/>
              </a:rPr>
              <a:t>【</a:t>
            </a:r>
            <a:r>
              <a:rPr lang="zh-CN" altLang="en-US" dirty="0">
                <a:ea typeface="宋体" panose="02010600030101010101" pitchFamily="2" charset="-122"/>
              </a:rPr>
              <a:t>更改图片</a:t>
            </a:r>
            <a:r>
              <a:rPr lang="en-US" altLang="zh-CN" dirty="0">
                <a:ea typeface="宋体" panose="02010600030101010101" pitchFamily="2" charset="-122"/>
              </a:rPr>
              <a:t>】</a:t>
            </a:r>
            <a:br>
              <a:rPr lang="en-US" altLang="zh-CN"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更改图片色彩</a:t>
            </a:r>
            <a:r>
              <a:rPr lang="en-US" altLang="zh-CN" dirty="0">
                <a:ea typeface="宋体" panose="02010600030101010101" pitchFamily="2" charset="-122"/>
              </a:rPr>
              <a:t>】</a:t>
            </a:r>
            <a:r>
              <a:rPr lang="zh-CN" altLang="en-US" dirty="0">
                <a:ea typeface="宋体" panose="02010600030101010101" pitchFamily="2" charset="-122"/>
              </a:rPr>
              <a:t>：点中图片</a:t>
            </a:r>
            <a:r>
              <a:rPr lang="en-US" altLang="zh-CN" dirty="0">
                <a:ea typeface="宋体" panose="02010600030101010101" pitchFamily="2" charset="-122"/>
              </a:rPr>
              <a:t>》</a:t>
            </a:r>
            <a:r>
              <a:rPr lang="zh-CN" altLang="en-US" dirty="0">
                <a:ea typeface="宋体" panose="02010600030101010101" pitchFamily="2" charset="-122"/>
              </a:rPr>
              <a:t>图片工具</a:t>
            </a:r>
            <a:r>
              <a:rPr lang="en-US" altLang="zh-CN" dirty="0">
                <a:ea typeface="宋体" panose="02010600030101010101" pitchFamily="2" charset="-122"/>
              </a:rPr>
              <a:t>》</a:t>
            </a:r>
            <a:r>
              <a:rPr lang="zh-CN" altLang="en-US" dirty="0">
                <a:ea typeface="宋体" panose="02010600030101010101" pitchFamily="2" charset="-122"/>
              </a:rPr>
              <a:t>格式</a:t>
            </a:r>
            <a:r>
              <a:rPr lang="en-US" altLang="zh-CN" dirty="0">
                <a:ea typeface="宋体" panose="02010600030101010101" pitchFamily="2" charset="-122"/>
              </a:rPr>
              <a:t>》</a:t>
            </a:r>
            <a:r>
              <a:rPr lang="zh-CN" altLang="en-US" dirty="0">
                <a:ea typeface="宋体" panose="02010600030101010101" pitchFamily="2" charset="-122"/>
              </a:rPr>
              <a:t>色彩（重新着色）</a:t>
            </a:r>
            <a:r>
              <a:rPr lang="en-US" altLang="zh-CN" dirty="0">
                <a:ea typeface="宋体" panose="02010600030101010101" pitchFamily="2" charset="-122"/>
              </a:rPr>
              <a:t>》</a:t>
            </a:r>
            <a:r>
              <a:rPr lang="zh-CN" altLang="en-US" dirty="0">
                <a:ea typeface="宋体" panose="02010600030101010101" pitchFamily="2" charset="-122"/>
              </a:rPr>
              <a:t>选择您喜欢的色彩</a:t>
            </a:r>
            <a:br>
              <a:rPr lang="zh-CN" altLang="en-US" dirty="0">
                <a:ea typeface="宋体" panose="02010600030101010101" pitchFamily="2" charset="-122"/>
              </a:rPr>
            </a:br>
            <a:r>
              <a:rPr lang="zh-CN" altLang="en-US" dirty="0">
                <a:ea typeface="宋体" panose="02010600030101010101" pitchFamily="2" charset="-122"/>
              </a:rPr>
              <a:t>下载更多模板、视频教程：</a:t>
            </a:r>
            <a:r>
              <a:rPr lang="en-US" altLang="zh-CN" dirty="0">
                <a:ea typeface="宋体" panose="02010600030101010101" pitchFamily="2" charset="-122"/>
              </a:rPr>
              <a:t>http://www.mysoeasy.com</a:t>
            </a:r>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rPr>
              <a:t>2</a:t>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4626" name="Rectangle 2"/>
          <p:cNvSpPr>
            <a:spLocks noGrp="1" noChangeArrowheads="1"/>
          </p:cNvSpPr>
          <p:nvPr>
            <p:ph type="ctrTitle"/>
          </p:nvPr>
        </p:nvSpPr>
        <p:spPr>
          <a:xfrm>
            <a:off x="914400" y="990600"/>
            <a:ext cx="10363200" cy="1371600"/>
          </a:xfrm>
        </p:spPr>
        <p:txBody>
          <a:bodyPr/>
          <a:lstStyle>
            <a:lvl1pPr>
              <a:defRPr sz="2250"/>
            </a:lvl1pPr>
          </a:lstStyle>
          <a:p>
            <a:r>
              <a:rPr lang="zh-CN" altLang="en-US"/>
              <a:t>单击此处编辑母版标题样式</a:t>
            </a:r>
          </a:p>
        </p:txBody>
      </p:sp>
      <p:sp>
        <p:nvSpPr>
          <p:cNvPr id="154627"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1575"/>
            </a:lvl1pPr>
          </a:lstStyle>
          <a:p>
            <a:r>
              <a:rPr lang="zh-CN" altLang="en-US"/>
              <a:t>单击此处编辑母版副标题样式</a:t>
            </a:r>
          </a:p>
        </p:txBody>
      </p:sp>
      <p:sp>
        <p:nvSpPr>
          <p:cNvPr id="10" name="Rectangle 4"/>
          <p:cNvSpPr>
            <a:spLocks noGrp="1" noChangeArrowheads="1"/>
          </p:cNvSpPr>
          <p:nvPr>
            <p:ph type="dt" sz="half" idx="2"/>
          </p:nvPr>
        </p:nvSpPr>
        <p:spPr bwMode="auto">
          <a:xfrm>
            <a:off x="914400" y="6248400"/>
            <a:ext cx="2540000" cy="45720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8E3F397C-B247-454C-8AE3-594D41C6CE8F}"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5607F4EC-97A4-402C-8347-252837EA861A}"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3"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B1EB3342-BE25-412A-94AB-05DD69403565}"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43A744C-C611-4D61-9CA9-B99CA302B0AA}" type="datetimeFigureOut">
              <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8"/>
            <a:ext cx="10972800" cy="5287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443A744C-C611-4D61-9CA9-B99CA302B0AA}" type="datetimeFigureOut">
              <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a:p>
        </p:txBody>
      </p:sp>
      <p:sp>
        <p:nvSpPr>
          <p:cNvPr id="14" name="日期占位符 29"/>
          <p:cNvSpPr>
            <a:spLocks noGrp="1"/>
          </p:cNvSpPr>
          <p:nvPr>
            <p:ph type="dt" sz="half" idx="2"/>
          </p:nvPr>
        </p:nvSpPr>
        <p:spPr>
          <a:xfrm>
            <a:off x="609600" y="6356350"/>
            <a:ext cx="2844800" cy="365125"/>
          </a:xfrm>
          <a:prstGeom prst="rect">
            <a:avLst/>
          </a:prstGeom>
        </p:spPr>
        <p:txBody>
          <a:bodyPr vert="horz" lIns="0" tIns="0" rIns="0" bIns="0" anchor="b"/>
          <a:lstStyle>
            <a:lvl1pPr>
              <a:defRPr b="0">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1538A41E-5EF3-4CED-B6D2-8773C09916A9}" type="datetimeFigureOut">
              <a:rPr kumimoji="0" lang="en-US" altLang="zh-CN" sz="900" b="0"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18"/>
          <p:cNvSpPr>
            <a:spLocks noGrp="1"/>
          </p:cNvSpPr>
          <p:nvPr>
            <p:ph type="ftr" sz="quarter" idx="3"/>
          </p:nvPr>
        </p:nvSpPr>
        <p:spPr>
          <a:xfrm>
            <a:off x="3556000" y="6356350"/>
            <a:ext cx="4470400" cy="365125"/>
          </a:xfrm>
          <a:prstGeom prst="rect">
            <a:avLst/>
          </a:prstGeom>
        </p:spPr>
        <p:txBody>
          <a:bodyPr vert="horz" lIns="0" tIns="0" rIns="0" bIns="0" anchor="b"/>
          <a:lstStyle>
            <a:lvl1pPr>
              <a:defRPr b="0">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2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solidFill>
                  <a:srgbClr val="D1EAEE"/>
                </a:solidFill>
              </a:rPr>
              <a:t>‹#›</a:t>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A5E4120A-726B-4E1E-9E3B-772862AFB506}"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单击此处编辑母版文本样式</a:t>
            </a:r>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1AC1BAC-B206-4B01-9DAE-A88EE9D88013}" type="datetimeFigureOut">
              <a:rPr kumimoji="0" lang="en-US" altLang="zh-CN" sz="900" b="0"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solidFill>
                  <a:srgbClr val="D1EAEE"/>
                </a:solidFill>
              </a:rPr>
              <a:t>‹#›</a:t>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195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195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C2658DAF-9ED3-4134-A535-16FAB02FB22C}"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4" name="文本占位符 3"/>
          <p:cNvSpPr>
            <a:spLocks noGrp="1"/>
          </p:cNvSpPr>
          <p:nvPr>
            <p:ph type="body" sz="half" idx="3"/>
          </p:nvPr>
        </p:nvSpPr>
        <p:spPr>
          <a:xfrm>
            <a:off x="6193369" y="1859760"/>
            <a:ext cx="5389033" cy="654843"/>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165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9" y="2514600"/>
            <a:ext cx="5389033" cy="3845720"/>
          </a:xfrm>
        </p:spPr>
        <p:txBody>
          <a:bodyPr tIns="0"/>
          <a:lstStyle>
            <a:lvl1pPr>
              <a:defRPr sz="165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6"/>
          <p:cNvSpPr>
            <a:spLocks noGrp="1"/>
          </p:cNvSpPr>
          <p:nvPr>
            <p:ph type="dt" sz="half" idx="1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28023C6C-2B59-46BC-9ADB-CA51288C3797}"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7"/>
          <p:cNvSpPr>
            <a:spLocks noGrp="1"/>
          </p:cNvSpPr>
          <p:nvPr>
            <p:ph type="ftr" sz="quarter" idx="1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8"/>
          <p:cNvSpPr>
            <a:spLocks noGrp="1"/>
          </p:cNvSpPr>
          <p:nvPr>
            <p:ph type="sldNum" sz="quarter" idx="1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14" name="日期占位符 2"/>
          <p:cNvSpPr>
            <a:spLocks noGrp="1"/>
          </p:cNvSpPr>
          <p:nvPr>
            <p:ph type="dt" sz="half" idx="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147B46FD-3C72-4F15-9223-6E353DB64622}"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3"/>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4"/>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A4FC0F67-C378-401F-81A2-FBE020E808E7}"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7E8AAB54-BA5A-4EE2-B19A-344D5B0EB61F}"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2"/>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3"/>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19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zh-CN" altLang="en-US"/>
              <a:t>单击此处编辑母版文本样式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100"/>
            </a:lvl1pPr>
            <a:lvl2pPr>
              <a:defRPr sz="1950"/>
            </a:lvl2pPr>
            <a:lvl3pPr>
              <a:defRPr sz="1800"/>
            </a:lvl3pPr>
            <a:lvl4pPr>
              <a:defRPr sz="150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67DAAAFE-ED6F-42A9-BB56-2D7C4B962A60}"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单圆角矩形 13"/>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16" name="任意多边形 15"/>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17" name="任意多边形 16"/>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 name="标题 1"/>
          <p:cNvSpPr>
            <a:spLocks noGrp="1"/>
          </p:cNvSpPr>
          <p:nvPr>
            <p:ph type="title"/>
          </p:nvPr>
        </p:nvSpPr>
        <p:spPr>
          <a:xfrm>
            <a:off x="812800" y="1176999"/>
            <a:ext cx="2950464" cy="1582621"/>
          </a:xfrm>
        </p:spPr>
        <p:txBody>
          <a:bodyPr lIns="45720" rIns="45720" bIns="45720"/>
          <a:lstStyle>
            <a:lvl1pPr algn="l">
              <a:buNone/>
              <a:defRPr sz="15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190"/>
              </a:spcBef>
              <a:buFontTx/>
              <a:buNone/>
              <a:defRPr sz="975"/>
            </a:lvl1pPr>
            <a:lvl2pPr>
              <a:defRPr sz="900"/>
            </a:lvl2pPr>
            <a:lvl3pPr>
              <a:defRPr sz="750"/>
            </a:lvl3pPr>
            <a:lvl4pPr>
              <a:defRPr sz="675"/>
            </a:lvl4pPr>
            <a:lvl5pPr>
              <a:defRPr sz="675"/>
            </a:lvl5pPr>
          </a:lstStyle>
          <a:p>
            <a:pPr lvl="0"/>
            <a:r>
              <a:rPr lang="zh-CN" altLang="en-US"/>
              <a:t>单击此处编辑母版文本样式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24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C702E70E-69E1-4537-A62E-CF64C39AAE66}"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0"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1" name="灯片编号占位符 6"/>
          <p:cNvSpPr>
            <a:spLocks noGrp="1"/>
          </p:cNvSpPr>
          <p:nvPr>
            <p:ph type="sldNum" sz="quarter" idx="4"/>
          </p:nvPr>
        </p:nvSpPr>
        <p:spPr>
          <a:xfrm>
            <a:off x="10769600" y="6356350"/>
            <a:ext cx="8128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19F63B70-CA54-4368-9FC6-BE7EE273746E}"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fld id="{51AFFAE5-7E7E-4A2D-B2C1-66DC82607A3F}" type="datetimeFigureOut">
              <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b="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buNone/>
            </a:pPr>
            <a:fld id="{9A0DB2DC-4C9A-4742-B13C-FB6460FD3503}" type="slidenum">
              <a:rPr lang="zh-CN" altLang="en-US" dirty="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Rectangle 2"/>
          <p:cNvSpPr>
            <a:spLocks noChangeArrowheads="1"/>
          </p:cNvSpPr>
          <p:nvPr/>
        </p:nvSpPr>
        <p:spPr bwMode="ltGray">
          <a:xfrm>
            <a:off x="0" y="6400800"/>
            <a:ext cx="11712624"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7" name="Text Box 11"/>
          <p:cNvSpPr txBox="1">
            <a:spLocks noChangeArrowheads="1"/>
          </p:cNvSpPr>
          <p:nvPr/>
        </p:nvSpPr>
        <p:spPr bwMode="auto">
          <a:xfrm>
            <a:off x="203200" y="76200"/>
            <a:ext cx="8331200" cy="3254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1520"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9" name="Text Box 13"/>
          <p:cNvSpPr txBox="1">
            <a:spLocks noChangeArrowheads="1"/>
          </p:cNvSpPr>
          <p:nvPr/>
        </p:nvSpPr>
        <p:spPr bwMode="auto">
          <a:xfrm>
            <a:off x="8026400" y="6507163"/>
            <a:ext cx="3352800" cy="23018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900"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28679" name="Picture 9"/>
          <p:cNvPicPr>
            <a:picLocks noChangeAspect="1"/>
          </p:cNvPicPr>
          <p:nvPr userDrawn="1"/>
        </p:nvPicPr>
        <p:blipFill>
          <a:blip r:embed="rId3"/>
          <a:stretch>
            <a:fillRect/>
          </a:stretch>
        </p:blipFill>
        <p:spPr>
          <a:xfrm>
            <a:off x="19050" y="762000"/>
            <a:ext cx="5068888" cy="5638800"/>
          </a:xfrm>
          <a:prstGeom prst="rect">
            <a:avLst/>
          </a:prstGeom>
          <a:noFill/>
          <a:ln w="9525">
            <a:noFill/>
          </a:ln>
        </p:spPr>
      </p:pic>
      <p:pic>
        <p:nvPicPr>
          <p:cNvPr id="28680" name="图片 20"/>
          <p:cNvPicPr>
            <a:picLocks noChangeAspect="1"/>
          </p:cNvPicPr>
          <p:nvPr userDrawn="1"/>
        </p:nvPicPr>
        <p:blipFill>
          <a:blip r:embed="rId4"/>
          <a:stretch>
            <a:fillRect/>
          </a:stretch>
        </p:blipFill>
        <p:spPr>
          <a:xfrm>
            <a:off x="11712624" y="6382972"/>
            <a:ext cx="479376" cy="475028"/>
          </a:xfrm>
          <a:prstGeom prst="rect">
            <a:avLst/>
          </a:prstGeom>
          <a:noFill/>
          <a:ln w="9525">
            <a:noFill/>
          </a:ln>
        </p:spPr>
      </p:pic>
      <p:sp>
        <p:nvSpPr>
          <p:cNvPr id="9" name="Text Box 10">
            <a:extLst>
              <a:ext uri="{FF2B5EF4-FFF2-40B4-BE49-F238E27FC236}">
                <a16:creationId xmlns:a16="http://schemas.microsoft.com/office/drawing/2014/main" id="{0839690E-AF6D-4F94-8508-1DCF6DB5CC79}"/>
              </a:ext>
            </a:extLst>
          </p:cNvPr>
          <p:cNvSpPr txBox="1">
            <a:spLocks noChangeArrowheads="1"/>
          </p:cNvSpPr>
          <p:nvPr userDrawn="1"/>
        </p:nvSpPr>
        <p:spPr bwMode="auto">
          <a:xfrm>
            <a:off x="6654310" y="4344194"/>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spTree>
  </p:cSld>
  <p:clrMapOvr>
    <a:masterClrMapping/>
  </p:clrMapOvr>
  <p:transition spd="slow"/>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828AB16C-1ECB-4639-91E3-A5B4BFA6AFF1}"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00380475-6C40-45BA-8E36-C64121C262B6}"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880D8F77-39B3-4F96-856A-7BD3A841983B}"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0DA9DC6A-C76B-40C0-A1DA-3E3AE19CEAA3}"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5"/>
            <a:ext cx="10363200" cy="1362075"/>
          </a:xfrm>
        </p:spPr>
        <p:txBody>
          <a:bodyPr anchor="t"/>
          <a:lstStyle>
            <a:lvl1pPr algn="l">
              <a:defRPr sz="225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125"/>
            </a:lvl1pPr>
            <a:lvl2pPr marL="257175" indent="0">
              <a:buNone/>
              <a:defRPr sz="1015"/>
            </a:lvl2pPr>
            <a:lvl3pPr marL="514350" indent="0">
              <a:buNone/>
              <a:defRPr sz="900"/>
            </a:lvl3pPr>
            <a:lvl4pPr marL="771525" indent="0">
              <a:buNone/>
              <a:defRPr sz="790"/>
            </a:lvl4pPr>
            <a:lvl5pPr marL="1028700" indent="0">
              <a:buNone/>
              <a:defRPr sz="790"/>
            </a:lvl5pPr>
            <a:lvl6pPr marL="1285875" indent="0">
              <a:buNone/>
              <a:defRPr sz="790"/>
            </a:lvl6pPr>
            <a:lvl7pPr marL="1543050" indent="0">
              <a:buNone/>
              <a:defRPr sz="790"/>
            </a:lvl7pPr>
            <a:lvl8pPr marL="1800225" indent="0">
              <a:buNone/>
              <a:defRPr sz="790"/>
            </a:lvl8pPr>
            <a:lvl9pPr marL="2057400" indent="0">
              <a:buNone/>
              <a:defRPr sz="790"/>
            </a:lvl9pPr>
          </a:lstStyle>
          <a:p>
            <a:pPr lvl="0"/>
            <a:r>
              <a:rPr lang="zh-CN" altLang="en-US"/>
              <a:t>单击此处编辑母版文本样式</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7473C18B-C303-4977-A6F5-87D8F48BACBA}"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B370FCB8-1F55-4657-A4D9-C7EEB6360DB0}"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1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1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0"/>
            <a:ext cx="10972800" cy="510580"/>
          </a:xfrm>
        </p:spPr>
        <p:txBody>
          <a:bodyPr/>
          <a:lstStyle>
            <a:lvl1pPr algn="l">
              <a:defRPr sz="28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FE455A5F-84A1-4033-9269-A036756B147B}"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4EF3517E-BDDF-4DB2-9E49-B9D936F2DF24}"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0C9A0658-EAF4-4076-AA2A-C8C949AA7A35}"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rgbClr val="7F7F7F"/>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49A22FFB-31D7-4236-BD95-6904DE3663C6}"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C7FECB42-F7D6-4B37-A930-86C26B255FBC}"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eaLnBrk="0" hangingPunct="0">
              <a:defRPr/>
            </a:lvl1pPr>
          </a:lstStyle>
          <a:p>
            <a:pPr marL="0" marR="0" lvl="0" indent="0" algn="l" defTabSz="914400" rtl="0" eaLnBrk="0" fontAlgn="auto" latinLnBrk="0" hangingPunct="0">
              <a:lnSpc>
                <a:spcPct val="100000"/>
              </a:lnSpc>
              <a:spcBef>
                <a:spcPts val="0"/>
              </a:spcBef>
              <a:spcAft>
                <a:spcPts val="0"/>
              </a:spcAft>
              <a:buClrTx/>
              <a:buSzTx/>
              <a:buFontTx/>
              <a:buNone/>
              <a:defRPr/>
            </a:pPr>
            <a:fld id="{6F79BDD1-2B19-48ED-9F0A-15A7E42C32EC}"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eaLnBrk="0" hangingPunct="0">
              <a:defRPr/>
            </a:lvl1pP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a:buNone/>
            </a:pPr>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1575"/>
            </a:lvl1pPr>
            <a:lvl2pPr>
              <a:defRPr sz="1350"/>
            </a:lvl2pPr>
            <a:lvl3pPr>
              <a:defRPr sz="1125"/>
            </a:lvl3pPr>
            <a:lvl4pPr>
              <a:defRPr sz="1015"/>
            </a:lvl4pPr>
            <a:lvl5pPr>
              <a:defRPr sz="1015"/>
            </a:lvl5pPr>
            <a:lvl6pPr>
              <a:defRPr sz="1015"/>
            </a:lvl6pPr>
            <a:lvl7pPr>
              <a:defRPr sz="1015"/>
            </a:lvl7pPr>
            <a:lvl8pPr>
              <a:defRPr sz="1015"/>
            </a:lvl8pPr>
            <a:lvl9pPr>
              <a:defRPr sz="101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5AE4C38A-BA24-4F77-A24F-5A92DB0AB3C6}"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3"/>
            <a:ext cx="5389033" cy="639762"/>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1350"/>
            </a:lvl1pPr>
            <a:lvl2pPr>
              <a:defRPr sz="1125"/>
            </a:lvl2pPr>
            <a:lvl3pPr>
              <a:defRPr sz="1015"/>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9CF50934-0072-4CA6-BBEF-66309AF4E415}"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1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1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47CB5BCA-1F73-4505-A8EA-68A54F277774}"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9877BB8F-CBF9-4EBA-9489-F28D034A75E6}"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lstStyle>
            <a:lvl1pPr algn="l">
              <a:defRPr sz="1125" b="1"/>
            </a:lvl1pPr>
          </a:lstStyle>
          <a:p>
            <a:r>
              <a:rPr lang="zh-CN" altLang="en-US"/>
              <a:t>单击此处编辑母版标题样式</a:t>
            </a:r>
          </a:p>
        </p:txBody>
      </p:sp>
      <p:sp>
        <p:nvSpPr>
          <p:cNvPr id="3" name="内容占位符 2"/>
          <p:cNvSpPr>
            <a:spLocks noGrp="1"/>
          </p:cNvSpPr>
          <p:nvPr>
            <p:ph idx="1"/>
          </p:nvPr>
        </p:nvSpPr>
        <p:spPr>
          <a:xfrm>
            <a:off x="4766733" y="273055"/>
            <a:ext cx="6815667"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zh-CN" altLang="en-US"/>
              <a:t>单击此处编辑母版文本样式</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3E974C36-F94F-4BA8-97D1-1A1CC4536C03}"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112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8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790"/>
            </a:lvl1pPr>
            <a:lvl2pPr marL="257175" indent="0">
              <a:buNone/>
              <a:defRPr sz="675"/>
            </a:lvl2pPr>
            <a:lvl3pPr marL="514350" indent="0">
              <a:buNone/>
              <a:defRPr sz="565"/>
            </a:lvl3pPr>
            <a:lvl4pPr marL="771525" indent="0">
              <a:buNone/>
              <a:defRPr sz="505"/>
            </a:lvl4pPr>
            <a:lvl5pPr marL="1028700" indent="0">
              <a:buNone/>
              <a:defRPr sz="505"/>
            </a:lvl5pPr>
            <a:lvl6pPr marL="1285875" indent="0">
              <a:buNone/>
              <a:defRPr sz="505"/>
            </a:lvl6pPr>
            <a:lvl7pPr marL="1543050" indent="0">
              <a:buNone/>
              <a:defRPr sz="505"/>
            </a:lvl7pPr>
            <a:lvl8pPr marL="1800225" indent="0">
              <a:buNone/>
              <a:defRPr sz="505"/>
            </a:lvl8pPr>
            <a:lvl9pPr marL="2057400" indent="0">
              <a:buNone/>
              <a:defRPr sz="505"/>
            </a:lvl9pPr>
          </a:lstStyle>
          <a:p>
            <a:pPr lvl="0"/>
            <a:r>
              <a:rPr lang="zh-CN" altLang="en-US"/>
              <a:t>单击此处编辑母版文本样式</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E1AF2158-6B05-487F-B7EC-574503D479BF}" type="datetimeFigureOut">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p>
            <a:pPr algn="r" eaLnBrk="1" hangingPunct="1">
              <a:buNone/>
            </a:pPr>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6763" y="304800"/>
            <a:ext cx="10668000" cy="747713"/>
          </a:xfrm>
          <a:prstGeom prst="rect">
            <a:avLst/>
          </a:prstGeom>
          <a:noFill/>
          <a:ln w="9525">
            <a:noFill/>
          </a:ln>
        </p:spPr>
        <p:txBody>
          <a:bodyPr anchor="b" anchorCtr="0"/>
          <a:lstStyle/>
          <a:p>
            <a:pPr lvl="0"/>
            <a:r>
              <a:rPr lang="zh-CN" altLang="en-US" dirty="0"/>
              <a:t>单击此处编辑母版标题样式</a:t>
            </a:r>
          </a:p>
        </p:txBody>
      </p:sp>
      <p:sp>
        <p:nvSpPr>
          <p:cNvPr id="1027" name="Rectangle 3"/>
          <p:cNvSpPr>
            <a:spLocks noGrp="1"/>
          </p:cNvSpPr>
          <p:nvPr>
            <p:ph type="body" idx="1"/>
          </p:nvPr>
        </p:nvSpPr>
        <p:spPr>
          <a:xfrm>
            <a:off x="755650" y="1357313"/>
            <a:ext cx="10668000" cy="47418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768350" y="1150938"/>
            <a:ext cx="1061085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35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606"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675" b="0">
                <a:solidFill>
                  <a:srgbClr val="000000"/>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43A744C-C611-4D61-9CA9-B99CA302B0AA}" type="datetimeFigureOut">
              <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3607"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675" b="0">
                <a:solidFill>
                  <a:srgbClr val="000000"/>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3608"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600">
                <a:solidFill>
                  <a:srgbClr val="000000"/>
                </a:solidFill>
                <a:latin typeface="Verdana" panose="020B0604030504040204" pitchFamily="34" charset="0"/>
              </a:defRPr>
            </a:lvl1p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2100">
          <a:solidFill>
            <a:schemeClr val="tx2"/>
          </a:solidFill>
          <a:latin typeface="+mj-lt"/>
          <a:ea typeface="+mj-ea"/>
          <a:cs typeface="+mj-cs"/>
        </a:defRPr>
      </a:lvl1pPr>
      <a:lvl2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5pPr>
      <a:lvl6pPr marL="25717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6pPr>
      <a:lvl7pPr marL="51435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7pPr>
      <a:lvl8pPr marL="77152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8pPr>
      <a:lvl9pPr marL="102870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9pPr>
    </p:titleStyle>
    <p:body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vl6pPr marL="1435100"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6pPr>
      <a:lvl7pPr marL="1692275"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7pPr>
      <a:lvl8pPr marL="1949450"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8pPr>
      <a:lvl9pPr marL="2206625" indent="-224155" algn="l" rtl="0" fontAlgn="base">
        <a:spcBef>
          <a:spcPct val="25000"/>
        </a:spcBef>
        <a:spcAft>
          <a:spcPct val="0"/>
        </a:spcAft>
        <a:buClr>
          <a:schemeClr val="accent2"/>
        </a:buClr>
        <a:buFont typeface="Wingdings" panose="05000000000000000000" pitchFamily="2" charset="2"/>
        <a:buChar char="§"/>
        <a:defRPr sz="1125">
          <a:solidFill>
            <a:schemeClr val="tx1"/>
          </a:solidFill>
          <a:latin typeface="+mn-lt"/>
          <a:ea typeface="+mn-ea"/>
        </a:defRPr>
      </a:lvl9pPr>
    </p:bodyStyle>
    <p:otherStyle>
      <a:defPPr>
        <a:defRPr lang="zh-CN"/>
      </a:defPPr>
      <a:lvl1pPr marL="0" algn="l" defTabSz="514350" rtl="0" eaLnBrk="1" latinLnBrk="0" hangingPunct="1">
        <a:defRPr sz="1015" kern="1200">
          <a:solidFill>
            <a:schemeClr val="tx1"/>
          </a:solidFill>
          <a:latin typeface="+mn-lt"/>
          <a:ea typeface="+mn-ea"/>
          <a:cs typeface="+mn-cs"/>
        </a:defRPr>
      </a:lvl1pPr>
      <a:lvl2pPr marL="257175" algn="l" defTabSz="514350" rtl="0" eaLnBrk="1" latinLnBrk="0" hangingPunct="1">
        <a:defRPr sz="1015" kern="1200">
          <a:solidFill>
            <a:schemeClr val="tx1"/>
          </a:solidFill>
          <a:latin typeface="+mn-lt"/>
          <a:ea typeface="+mn-ea"/>
          <a:cs typeface="+mn-cs"/>
        </a:defRPr>
      </a:lvl2pPr>
      <a:lvl3pPr marL="514350" algn="l" defTabSz="514350" rtl="0" eaLnBrk="1" latinLnBrk="0" hangingPunct="1">
        <a:defRPr sz="1015" kern="1200">
          <a:solidFill>
            <a:schemeClr val="tx1"/>
          </a:solidFill>
          <a:latin typeface="+mn-lt"/>
          <a:ea typeface="+mn-ea"/>
          <a:cs typeface="+mn-cs"/>
        </a:defRPr>
      </a:lvl3pPr>
      <a:lvl4pPr marL="771525" algn="l" defTabSz="514350" rtl="0" eaLnBrk="1" latinLnBrk="0" hangingPunct="1">
        <a:defRPr sz="1015" kern="1200">
          <a:solidFill>
            <a:schemeClr val="tx1"/>
          </a:solidFill>
          <a:latin typeface="+mn-lt"/>
          <a:ea typeface="+mn-ea"/>
          <a:cs typeface="+mn-cs"/>
        </a:defRPr>
      </a:lvl4pPr>
      <a:lvl5pPr marL="1028700" algn="l" defTabSz="514350" rtl="0" eaLnBrk="1" latinLnBrk="0" hangingPunct="1">
        <a:defRPr sz="1015" kern="1200">
          <a:solidFill>
            <a:schemeClr val="tx1"/>
          </a:solidFill>
          <a:latin typeface="+mn-lt"/>
          <a:ea typeface="+mn-ea"/>
          <a:cs typeface="+mn-cs"/>
        </a:defRPr>
      </a:lvl5pPr>
      <a:lvl6pPr marL="1285875" algn="l" defTabSz="514350" rtl="0" eaLnBrk="1" latinLnBrk="0" hangingPunct="1">
        <a:defRPr sz="1015" kern="1200">
          <a:solidFill>
            <a:schemeClr val="tx1"/>
          </a:solidFill>
          <a:latin typeface="+mn-lt"/>
          <a:ea typeface="+mn-ea"/>
          <a:cs typeface="+mn-cs"/>
        </a:defRPr>
      </a:lvl6pPr>
      <a:lvl7pPr marL="1543050" algn="l" defTabSz="514350" rtl="0" eaLnBrk="1" latinLnBrk="0" hangingPunct="1">
        <a:defRPr sz="1015" kern="1200">
          <a:solidFill>
            <a:schemeClr val="tx1"/>
          </a:solidFill>
          <a:latin typeface="+mn-lt"/>
          <a:ea typeface="+mn-ea"/>
          <a:cs typeface="+mn-cs"/>
        </a:defRPr>
      </a:lvl7pPr>
      <a:lvl8pPr marL="1800225" algn="l" defTabSz="514350" rtl="0" eaLnBrk="1" latinLnBrk="0" hangingPunct="1">
        <a:defRPr sz="1015" kern="1200">
          <a:solidFill>
            <a:schemeClr val="tx1"/>
          </a:solidFill>
          <a:latin typeface="+mn-lt"/>
          <a:ea typeface="+mn-ea"/>
          <a:cs typeface="+mn-cs"/>
        </a:defRPr>
      </a:lvl8pPr>
      <a:lvl9pPr marL="2057400" algn="l" defTabSz="514350" rtl="0" eaLnBrk="1" latinLnBrk="0" hangingPunct="1">
        <a:defRPr sz="101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任意多边形 6"/>
          <p:cNvSpPr/>
          <p:nvPr/>
        </p:nvSpPr>
        <p:spPr bwMode="auto">
          <a:xfrm>
            <a:off x="-12700" y="-7937"/>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8" name="任意多边形 7"/>
          <p:cNvSpPr/>
          <p:nvPr/>
        </p:nvSpPr>
        <p:spPr bwMode="auto">
          <a:xfrm>
            <a:off x="5842000" y="-793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052" name="标题占位符 8"/>
          <p:cNvSpPr>
            <a:spLocks noGrp="1"/>
          </p:cNvSpPr>
          <p:nvPr>
            <p:ph type="title"/>
          </p:nvPr>
        </p:nvSpPr>
        <p:spPr>
          <a:xfrm>
            <a:off x="609600" y="704850"/>
            <a:ext cx="10972800" cy="1143000"/>
          </a:xfrm>
          <a:prstGeom prst="rect">
            <a:avLst/>
          </a:prstGeom>
          <a:noFill/>
          <a:ln w="9525">
            <a:noFill/>
          </a:ln>
        </p:spPr>
        <p:txBody>
          <a:bodyPr lIns="0" rIns="0" bIns="0" anchor="b" anchorCtr="0"/>
          <a:lstStyle/>
          <a:p>
            <a:pPr lvl="0"/>
            <a:r>
              <a:rPr lang="zh-CN" altLang="en-US" dirty="0"/>
              <a:t>单击此处编辑母版标题样式</a:t>
            </a:r>
          </a:p>
        </p:txBody>
      </p:sp>
      <p:sp>
        <p:nvSpPr>
          <p:cNvPr id="2053" name="文本占位符 29"/>
          <p:cNvSpPr>
            <a:spLocks noGrp="1"/>
          </p:cNvSpPr>
          <p:nvPr>
            <p:ph type="body" idx="1"/>
          </p:nvPr>
        </p:nvSpPr>
        <p:spPr>
          <a:xfrm>
            <a:off x="609600" y="1935163"/>
            <a:ext cx="10972800" cy="4389437"/>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9"/>
          <p:cNvSpPr>
            <a:spLocks noGrp="1"/>
          </p:cNvSpPr>
          <p:nvPr>
            <p:ph type="dt" sz="half" idx="2"/>
          </p:nvPr>
        </p:nvSpPr>
        <p:spPr>
          <a:xfrm>
            <a:off x="609600" y="6356350"/>
            <a:ext cx="2844800" cy="365125"/>
          </a:xfrm>
          <a:prstGeom prst="rect">
            <a:avLst/>
          </a:prstGeom>
        </p:spPr>
        <p:txBody>
          <a:bodyPr vert="horz" lIns="0" tIns="0" rIns="0" bIns="0" anchor="b"/>
          <a:lstStyle>
            <a:lvl1pPr algn="l" eaLnBrk="1" latinLnBrk="0" hangingPunct="1">
              <a:defRPr kumimoji="0" sz="900" b="1">
                <a:solidFill>
                  <a:srgbClr val="04617B">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CD6EE3-21D8-4403-ACA7-AAE8E378BB08}" type="datetimeFigureOut">
              <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latinLnBrk="0" hangingPunct="1">
              <a:defRPr kumimoji="0" sz="900" b="1">
                <a:solidFill>
                  <a:srgbClr val="04617B">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lgn="r">
              <a:defRPr sz="900" b="1">
                <a:solidFill>
                  <a:srgbClr val="045C75"/>
                </a:solidFill>
              </a:defRPr>
            </a:lvl1pPr>
          </a:lstStyle>
          <a:p>
            <a:pPr lvl="0" eaLnBrk="1" hangingPunct="1">
              <a:buNone/>
            </a:pPr>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2057" name="组合 1"/>
          <p:cNvGrpSpPr/>
          <p:nvPr/>
        </p:nvGrpSpPr>
        <p:grpSpPr>
          <a:xfrm>
            <a:off x="-25400" y="203200"/>
            <a:ext cx="122412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lvl1pPr algn="l" rtl="0" eaLnBrk="0" fontAlgn="base" hangingPunct="0">
        <a:spcBef>
          <a:spcPct val="0"/>
        </a:spcBef>
        <a:spcAft>
          <a:spcPct val="0"/>
        </a:spcAft>
        <a:defRPr sz="3700" kern="1200">
          <a:solidFill>
            <a:schemeClr val="tx2"/>
          </a:solidFill>
          <a:latin typeface="+mj-lt"/>
          <a:ea typeface="+mj-ea"/>
          <a:cs typeface="+mj-cs"/>
        </a:defRPr>
      </a:lvl1pPr>
      <a:lvl2pPr algn="l" rtl="0" eaLnBrk="0" fontAlgn="base" hangingPunct="0">
        <a:spcBef>
          <a:spcPct val="0"/>
        </a:spcBef>
        <a:spcAft>
          <a:spcPct val="0"/>
        </a:spcAft>
        <a:defRPr sz="3700">
          <a:solidFill>
            <a:schemeClr val="tx2"/>
          </a:solidFill>
          <a:latin typeface="Calibri" panose="020F0502020204030204" pitchFamily="34" charset="0"/>
        </a:defRPr>
      </a:lvl2pPr>
      <a:lvl3pPr algn="l" rtl="0" eaLnBrk="0" fontAlgn="base" hangingPunct="0">
        <a:spcBef>
          <a:spcPct val="0"/>
        </a:spcBef>
        <a:spcAft>
          <a:spcPct val="0"/>
        </a:spcAft>
        <a:defRPr sz="3700">
          <a:solidFill>
            <a:schemeClr val="tx2"/>
          </a:solidFill>
          <a:latin typeface="Calibri" panose="020F0502020204030204" pitchFamily="34" charset="0"/>
        </a:defRPr>
      </a:lvl3pPr>
      <a:lvl4pPr algn="l" rtl="0" eaLnBrk="0" fontAlgn="base" hangingPunct="0">
        <a:spcBef>
          <a:spcPct val="0"/>
        </a:spcBef>
        <a:spcAft>
          <a:spcPct val="0"/>
        </a:spcAft>
        <a:defRPr sz="3700">
          <a:solidFill>
            <a:schemeClr val="tx2"/>
          </a:solidFill>
          <a:latin typeface="Calibri" panose="020F0502020204030204" pitchFamily="34" charset="0"/>
        </a:defRPr>
      </a:lvl4pPr>
      <a:lvl5pPr algn="l" rtl="0" eaLnBrk="0" fontAlgn="base" hangingPunct="0">
        <a:spcBef>
          <a:spcPct val="0"/>
        </a:spcBef>
        <a:spcAft>
          <a:spcPct val="0"/>
        </a:spcAft>
        <a:defRPr sz="3700">
          <a:solidFill>
            <a:schemeClr val="tx2"/>
          </a:solidFill>
          <a:latin typeface="Calibri" panose="020F0502020204030204" pitchFamily="34" charset="0"/>
        </a:defRPr>
      </a:lvl5pPr>
      <a:lvl6pPr marL="342900" algn="l" rtl="0" fontAlgn="base">
        <a:spcBef>
          <a:spcPct val="0"/>
        </a:spcBef>
        <a:spcAft>
          <a:spcPct val="0"/>
        </a:spcAft>
        <a:defRPr sz="3750">
          <a:solidFill>
            <a:schemeClr val="tx2"/>
          </a:solidFill>
          <a:latin typeface="Calibri" panose="020F0502020204030204" pitchFamily="34" charset="0"/>
        </a:defRPr>
      </a:lvl6pPr>
      <a:lvl7pPr marL="685800" algn="l" rtl="0" fontAlgn="base">
        <a:spcBef>
          <a:spcPct val="0"/>
        </a:spcBef>
        <a:spcAft>
          <a:spcPct val="0"/>
        </a:spcAft>
        <a:defRPr sz="3750">
          <a:solidFill>
            <a:schemeClr val="tx2"/>
          </a:solidFill>
          <a:latin typeface="Calibri" panose="020F0502020204030204" pitchFamily="34" charset="0"/>
        </a:defRPr>
      </a:lvl7pPr>
      <a:lvl8pPr marL="1028700" algn="l" rtl="0" fontAlgn="base">
        <a:spcBef>
          <a:spcPct val="0"/>
        </a:spcBef>
        <a:spcAft>
          <a:spcPct val="0"/>
        </a:spcAft>
        <a:defRPr sz="3750">
          <a:solidFill>
            <a:schemeClr val="tx2"/>
          </a:solidFill>
          <a:latin typeface="Calibri" panose="020F0502020204030204" pitchFamily="34" charset="0"/>
        </a:defRPr>
      </a:lvl8pPr>
      <a:lvl9pPr marL="1371600" algn="l" rtl="0" fontAlgn="base">
        <a:spcBef>
          <a:spcPct val="0"/>
        </a:spcBef>
        <a:spcAft>
          <a:spcPct val="0"/>
        </a:spcAft>
        <a:defRPr sz="3750">
          <a:solidFill>
            <a:schemeClr val="tx2"/>
          </a:solidFill>
          <a:latin typeface="Calibri" panose="020F0502020204030204" pitchFamily="34" charset="0"/>
        </a:defRPr>
      </a:lvl9pPr>
    </p:titleStyle>
    <p:bodyStyle>
      <a:lvl1pPr marL="205105" indent="-205105" algn="l" rtl="0" eaLnBrk="0" fontAlgn="base" hangingPunct="0">
        <a:spcBef>
          <a:spcPct val="20000"/>
        </a:spcBef>
        <a:spcAft>
          <a:spcPct val="0"/>
        </a:spcAft>
        <a:buClr>
          <a:srgbClr val="0BD0D9"/>
        </a:buClr>
        <a:buSzPct val="95000"/>
        <a:buFont typeface="Wingdings 2" panose="05020102010507070707" pitchFamily="18" charset="2"/>
        <a:buChar char=""/>
        <a:defRPr sz="1900" kern="1200">
          <a:solidFill>
            <a:schemeClr val="tx1"/>
          </a:solidFill>
          <a:latin typeface="+mn-lt"/>
          <a:ea typeface="+mn-ea"/>
          <a:cs typeface="+mn-cs"/>
        </a:defRPr>
      </a:lvl1pPr>
      <a:lvl2pPr marL="479425" indent="-184150" algn="l" rtl="0" eaLnBrk="0" fontAlgn="base" hangingPunct="0">
        <a:spcBef>
          <a:spcPct val="20000"/>
        </a:spcBef>
        <a:spcAft>
          <a:spcPct val="0"/>
        </a:spcAft>
        <a:buClr>
          <a:schemeClr val="accent1"/>
        </a:buClr>
        <a:buSzPct val="85000"/>
        <a:buFont typeface="Wingdings 2" panose="05020102010507070707" pitchFamily="18" charset="2"/>
        <a:buChar char=""/>
        <a:defRPr kern="1200">
          <a:solidFill>
            <a:schemeClr val="tx1"/>
          </a:solidFill>
          <a:latin typeface="+mn-lt"/>
          <a:ea typeface="+mn-ea"/>
          <a:cs typeface="+mn-cs"/>
        </a:defRPr>
      </a:lvl2pPr>
      <a:lvl3pPr marL="685800" indent="-184150" algn="l" rtl="0" eaLnBrk="0" fontAlgn="base" hangingPunct="0">
        <a:spcBef>
          <a:spcPct val="20000"/>
        </a:spcBef>
        <a:spcAft>
          <a:spcPct val="0"/>
        </a:spcAft>
        <a:buClr>
          <a:schemeClr val="accent2"/>
        </a:buClr>
        <a:buSzPct val="70000"/>
        <a:buFont typeface="Wingdings 2" panose="05020102010507070707" pitchFamily="18" charset="2"/>
        <a:buChar char=""/>
        <a:defRPr sz="1500" kern="1200">
          <a:solidFill>
            <a:schemeClr val="tx1"/>
          </a:solidFill>
          <a:latin typeface="+mn-lt"/>
          <a:ea typeface="+mn-ea"/>
          <a:cs typeface="+mn-cs"/>
        </a:defRPr>
      </a:lvl3pPr>
      <a:lvl4pPr marL="890905" indent="-157480" algn="l" rtl="0" eaLnBrk="0" fontAlgn="base" hangingPunct="0">
        <a:spcBef>
          <a:spcPct val="20000"/>
        </a:spcBef>
        <a:spcAft>
          <a:spcPct val="0"/>
        </a:spcAft>
        <a:buClr>
          <a:srgbClr val="0BD0D9"/>
        </a:buClr>
        <a:buSzPct val="65000"/>
        <a:buFont typeface="Wingdings 2" panose="05020102010507070707" pitchFamily="18" charset="2"/>
        <a:buChar char=""/>
        <a:defRPr sz="1500" kern="1200">
          <a:solidFill>
            <a:schemeClr val="tx1"/>
          </a:solidFill>
          <a:latin typeface="+mn-lt"/>
          <a:ea typeface="+mn-ea"/>
          <a:cs typeface="+mn-cs"/>
        </a:defRPr>
      </a:lvl4pPr>
      <a:lvl5pPr marL="1095375" indent="-157480" algn="l" rtl="0" eaLnBrk="0" fontAlgn="base" hangingPunct="0">
        <a:spcBef>
          <a:spcPct val="20000"/>
        </a:spcBef>
        <a:spcAft>
          <a:spcPct val="0"/>
        </a:spcAft>
        <a:buClr>
          <a:srgbClr val="10CF9B"/>
        </a:buClr>
        <a:buSzPct val="65000"/>
        <a:buFont typeface="Wingdings 2" panose="05020102010507070707" pitchFamily="18" charset="2"/>
        <a:buChar char=""/>
        <a:defRPr sz="1500" kern="1200">
          <a:solidFill>
            <a:schemeClr val="tx1"/>
          </a:solidFill>
          <a:latin typeface="+mn-lt"/>
          <a:ea typeface="+mn-ea"/>
          <a:cs typeface="+mn-cs"/>
        </a:defRPr>
      </a:lvl5pPr>
      <a:lvl6pPr marL="1303020" indent="-157480" algn="l" rtl="0" eaLnBrk="1" latinLnBrk="0" hangingPunct="1">
        <a:spcBef>
          <a:spcPct val="20000"/>
        </a:spcBef>
        <a:buClr>
          <a:schemeClr val="accent5"/>
        </a:buClr>
        <a:buSzPct val="80000"/>
        <a:buFont typeface="Wingdings 2" panose="05020102010507070707"/>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panose="05020102010507070707"/>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0B3AE96-AFDF-45A5-A341-813B7B30544B}" type="datetimeFigureOut">
              <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rPr>
              <a:t>2025/7/27</a:t>
            </a:fld>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1200">
                <a:solidFill>
                  <a:srgbClr val="898989"/>
                </a:solidFill>
                <a:latin typeface="微软雅黑" panose="020B0503020204020204" pitchFamily="34" charset="-122"/>
              </a:defRPr>
            </a:lvl1pPr>
          </a:lstStyle>
          <a:p>
            <a:pPr lvl="0" eaLnBrk="1" hangingPunct="1">
              <a:buNone/>
            </a:pPr>
            <a:fld id="{9A0DB2DC-4C9A-4742-B13C-FB6460FD3503}" type="slidenum">
              <a:rPr lang="zh-CN" altLang="en-US" dirty="0"/>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ctr" rtl="0" eaLnBrk="0" fontAlgn="base" hangingPunct="0">
        <a:spcBef>
          <a:spcPct val="0"/>
        </a:spcBef>
        <a:spcAft>
          <a:spcPct val="0"/>
        </a:spcAft>
        <a:defRPr sz="4400" kern="1200">
          <a:solidFill>
            <a:srgbClr val="7F7F7F"/>
          </a:solidFill>
          <a:latin typeface="+mj-lt"/>
          <a:ea typeface="+mj-ea"/>
          <a:cs typeface="+mj-cs"/>
        </a:defRPr>
      </a:lvl1pPr>
      <a:lvl2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rgbClr val="7F7F7F"/>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2.wav"/><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2.wav"/><Relationship Id="rId1" Type="http://schemas.openxmlformats.org/officeDocument/2006/relationships/slideLayout" Target="../slideLayouts/slideLayout32.xml"/></Relationships>
</file>

<file path=ppt/slides/_rels/slide3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2.wav"/><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矩形 3"/>
          <p:cNvSpPr/>
          <p:nvPr/>
        </p:nvSpPr>
        <p:spPr>
          <a:xfrm>
            <a:off x="6888088" y="2204864"/>
            <a:ext cx="3578175" cy="506413"/>
          </a:xfrm>
          <a:prstGeom prst="rect">
            <a:avLst/>
          </a:prstGeom>
          <a:noFill/>
          <a:ln w="9525">
            <a:noFill/>
          </a:ln>
        </p:spPr>
        <p:txBody>
          <a:bodyPr wrap="square">
            <a:spAutoFit/>
          </a:bodyPr>
          <a:lstStyle/>
          <a:p>
            <a:pPr eaLnBrk="1" hangingPunct="1"/>
            <a:r>
              <a:rPr lang="zh-CN" altLang="en-US" sz="2700" b="1" dirty="0">
                <a:solidFill>
                  <a:srgbClr val="000000"/>
                </a:solidFill>
                <a:latin typeface="黑体" panose="02010609060101010101" pitchFamily="49" charset="-122"/>
                <a:ea typeface="黑体" panose="02010609060101010101" pitchFamily="49" charset="-122"/>
              </a:rPr>
              <a:t>第七讲：指  针（二）</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a:ln/>
        </p:spPr>
        <p:txBody>
          <a:bodyPr vert="horz" wrap="square" lIns="91440" tIns="45720" rIns="91440" bIns="45720" anchor="b" anchorCtr="0"/>
          <a:lstStyle/>
          <a:p>
            <a:r>
              <a:rPr lang="zh-CN" altLang="en-US" sz="2800" dirty="0"/>
              <a:t>续</a:t>
            </a:r>
          </a:p>
        </p:txBody>
      </p:sp>
      <p:sp>
        <p:nvSpPr>
          <p:cNvPr id="52227" name="Rectangle 3"/>
          <p:cNvSpPr>
            <a:spLocks noGrp="1"/>
          </p:cNvSpPr>
          <p:nvPr>
            <p:ph idx="1"/>
          </p:nvPr>
        </p:nvSpPr>
        <p:spPr>
          <a:ln/>
        </p:spPr>
        <p:txBody>
          <a:bodyPr vert="horz" wrap="square" lIns="91440" tIns="45720" rIns="91440" bIns="45720" anchor="t" anchorCtr="0"/>
          <a:lstStyle/>
          <a:p>
            <a:pPr algn="just">
              <a:buClr>
                <a:schemeClr val="tx1"/>
              </a:buClr>
              <a:buFont typeface="Wingdings" panose="05000000000000000000" pitchFamily="2" charset="2"/>
              <a:buChar char="u"/>
            </a:pPr>
            <a:r>
              <a:rPr lang="zh-CN" altLang="en-US" sz="2400" b="1" dirty="0">
                <a:solidFill>
                  <a:srgbClr val="000000"/>
                </a:solidFill>
                <a:latin typeface="仿宋" panose="02010609060101010101" pitchFamily="49" charset="-122"/>
                <a:ea typeface="仿宋" panose="02010609060101010101" pitchFamily="49" charset="-122"/>
                <a:cs typeface="仿宋" panose="02010609060101010101" pitchFamily="49" charset="-122"/>
              </a:rPr>
              <a:t>数组名与指针变量的区别：</a:t>
            </a:r>
            <a:r>
              <a:rPr lang="zh-CN" altLang="en-US" sz="2400" b="1" dirty="0">
                <a:solidFill>
                  <a:srgbClr val="000000"/>
                </a:solidFill>
                <a:highlight>
                  <a:srgbClr val="FFFF00"/>
                </a:highlight>
                <a:latin typeface="仿宋" panose="02010609060101010101" pitchFamily="49" charset="-122"/>
                <a:ea typeface="仿宋" panose="02010609060101010101" pitchFamily="49" charset="-122"/>
                <a:cs typeface="仿宋" panose="02010609060101010101" pitchFamily="49" charset="-122"/>
              </a:rPr>
              <a:t>数组名是常量</a:t>
            </a:r>
            <a:r>
              <a:rPr lang="zh-CN" altLang="en-US" sz="2400" b="1" dirty="0">
                <a:solidFill>
                  <a:srgbClr val="000000"/>
                </a:solidFill>
                <a:latin typeface="仿宋" panose="02010609060101010101" pitchFamily="49" charset="-122"/>
                <a:ea typeface="仿宋" panose="02010609060101010101" pitchFamily="49" charset="-122"/>
                <a:cs typeface="仿宋" panose="02010609060101010101" pitchFamily="49" charset="-122"/>
              </a:rPr>
              <a:t>，</a:t>
            </a:r>
            <a:r>
              <a:rPr lang="zh-CN" altLang="en-US" sz="2400" b="1" dirty="0">
                <a:solidFill>
                  <a:srgbClr val="000000"/>
                </a:solidFill>
                <a:highlight>
                  <a:srgbClr val="FFFF00"/>
                </a:highlight>
                <a:latin typeface="仿宋" panose="02010609060101010101" pitchFamily="49" charset="-122"/>
                <a:ea typeface="仿宋" panose="02010609060101010101" pitchFamily="49" charset="-122"/>
                <a:cs typeface="仿宋" panose="02010609060101010101" pitchFamily="49" charset="-122"/>
              </a:rPr>
              <a:t>指针变量是变量</a:t>
            </a:r>
            <a:r>
              <a:rPr lang="zh-CN" altLang="en-US" sz="2400" b="1" dirty="0">
                <a:solidFill>
                  <a:srgbClr val="000000"/>
                </a:solidFill>
                <a:latin typeface="仿宋" panose="02010609060101010101" pitchFamily="49" charset="-122"/>
                <a:ea typeface="仿宋" panose="02010609060101010101" pitchFamily="49" charset="-122"/>
                <a:cs typeface="仿宋" panose="02010609060101010101" pitchFamily="49" charset="-122"/>
              </a:rPr>
              <a:t>。</a:t>
            </a:r>
          </a:p>
          <a:p>
            <a:pPr algn="just">
              <a:buNone/>
            </a:pPr>
            <a:r>
              <a:rPr lang="en-US" altLang="zh-CN" sz="2400" b="1" dirty="0">
                <a:latin typeface="仿宋" panose="02010609060101010101" pitchFamily="49" charset="-122"/>
                <a:ea typeface="仿宋" panose="02010609060101010101" pitchFamily="49" charset="-122"/>
                <a:cs typeface="仿宋" panose="02010609060101010101" pitchFamily="49" charset="-122"/>
              </a:rPr>
              <a:t>      </a:t>
            </a:r>
            <a:r>
              <a:rPr lang="en-US" altLang="zh-CN"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p = a </a:t>
            </a:r>
            <a:r>
              <a:rPr lang="zh-CN" altLang="en-US"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和 </a:t>
            </a:r>
            <a:r>
              <a:rPr lang="en-US" altLang="zh-CN"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p++ </a:t>
            </a:r>
            <a:r>
              <a:rPr lang="zh-CN" altLang="en-US" sz="2400" b="1" dirty="0">
                <a:latin typeface="仿宋" panose="02010609060101010101" pitchFamily="49" charset="-122"/>
                <a:ea typeface="仿宋" panose="02010609060101010101" pitchFamily="49" charset="-122"/>
                <a:cs typeface="仿宋" panose="02010609060101010101" pitchFamily="49" charset="-122"/>
              </a:rPr>
              <a:t>是合法的</a:t>
            </a:r>
            <a:r>
              <a:rPr lang="zh-CN" altLang="en-US"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a:t>
            </a:r>
          </a:p>
          <a:p>
            <a:pPr algn="just">
              <a:buNone/>
            </a:pPr>
            <a:r>
              <a:rPr lang="zh-CN" altLang="en-US"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   而:　</a:t>
            </a:r>
            <a:r>
              <a:rPr lang="en-US" altLang="zh-CN"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a = p </a:t>
            </a:r>
            <a:r>
              <a:rPr lang="zh-CN" altLang="en-US"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和 </a:t>
            </a:r>
            <a:r>
              <a:rPr lang="en-US" altLang="zh-CN"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a++ </a:t>
            </a:r>
            <a:r>
              <a:rPr lang="zh-CN" altLang="en-US"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及 </a:t>
            </a:r>
            <a:r>
              <a:rPr lang="en-US" altLang="zh-CN" sz="2400" b="1" dirty="0">
                <a:solidFill>
                  <a:srgbClr val="993300"/>
                </a:solidFill>
                <a:latin typeface="仿宋" panose="02010609060101010101" pitchFamily="49" charset="-122"/>
                <a:ea typeface="仿宋" panose="02010609060101010101" pitchFamily="49" charset="-122"/>
                <a:cs typeface="仿宋" panose="02010609060101010101" pitchFamily="49" charset="-122"/>
              </a:rPr>
              <a:t>p=＆a</a:t>
            </a:r>
            <a:r>
              <a:rPr lang="en-US" altLang="zh-CN" sz="2400" b="1" dirty="0">
                <a:latin typeface="仿宋" panose="02010609060101010101" pitchFamily="49" charset="-122"/>
                <a:ea typeface="仿宋" panose="02010609060101010101" pitchFamily="49" charset="-122"/>
                <a:cs typeface="仿宋" panose="02010609060101010101" pitchFamily="49" charset="-122"/>
              </a:rPr>
              <a:t> </a:t>
            </a:r>
            <a:r>
              <a:rPr lang="zh-CN" altLang="en-US" sz="2400" b="1" dirty="0">
                <a:latin typeface="仿宋" panose="02010609060101010101" pitchFamily="49" charset="-122"/>
                <a:ea typeface="仿宋" panose="02010609060101010101" pitchFamily="49" charset="-122"/>
                <a:cs typeface="仿宋" panose="02010609060101010101" pitchFamily="49" charset="-122"/>
              </a:rPr>
              <a:t>都是非法的。</a:t>
            </a:r>
          </a:p>
          <a:p>
            <a:pPr>
              <a:buFont typeface="Wingdings" panose="05000000000000000000" pitchFamily="2" charset="2"/>
              <a:buChar char="o"/>
            </a:pPr>
            <a:endParaRPr lang="zh-CN" altLang="en-US" sz="2400" dirty="0">
              <a:latin typeface="仿宋" panose="02010609060101010101" pitchFamily="49" charset="-122"/>
              <a:ea typeface="仿宋" panose="02010609060101010101" pitchFamily="49" charset="-122"/>
              <a:cs typeface="仿宋" panose="02010609060101010101" pitchFamily="49" charset="-122"/>
            </a:endParaRPr>
          </a:p>
        </p:txBody>
      </p:sp>
      <p:sp>
        <p:nvSpPr>
          <p:cNvPr id="6"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2229"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10</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6"/>
          <p:cNvSpPr>
            <a:spLocks noGrp="1"/>
          </p:cNvSpPr>
          <p:nvPr>
            <p:ph idx="1"/>
          </p:nvPr>
        </p:nvSpPr>
        <p:spPr>
          <a:xfrm>
            <a:off x="911225" y="1412875"/>
            <a:ext cx="10585450" cy="4535488"/>
          </a:xfrm>
          <a:ln/>
        </p:spPr>
        <p:txBody>
          <a:bodyPr vert="horz" wrap="square" lIns="91440" tIns="45720" rIns="91440" bIns="45720" anchor="t" anchorCtr="0"/>
          <a:lstStyle/>
          <a:p>
            <a:pPr>
              <a:spcBef>
                <a:spcPct val="50000"/>
              </a:spcBef>
              <a:buClrTx/>
              <a:buFont typeface="Wingdings" panose="05000000000000000000" pitchFamily="2" charset="2"/>
              <a:buChar char="u"/>
            </a:pPr>
            <a:r>
              <a:rPr lang="zh-CN" altLang="en-US" sz="2400" b="1" dirty="0">
                <a:solidFill>
                  <a:srgbClr val="000000"/>
                </a:solidFill>
                <a:latin typeface="黑体" panose="02010609060101010101" pitchFamily="49" charset="-122"/>
                <a:ea typeface="黑体" panose="02010609060101010101" pitchFamily="49" charset="-122"/>
              </a:rPr>
              <a:t>综上所述，我们可以用两种方法来引用数组元素</a:t>
            </a:r>
            <a:r>
              <a:rPr lang="zh-CN" altLang="en-US" sz="2400" b="1" dirty="0">
                <a:solidFill>
                  <a:srgbClr val="000000"/>
                </a:solidFill>
                <a:latin typeface="仿宋" panose="02010609060101010101" pitchFamily="49" charset="-122"/>
                <a:ea typeface="仿宋" panose="02010609060101010101" pitchFamily="49" charset="-122"/>
              </a:rPr>
              <a:t>：</a:t>
            </a:r>
          </a:p>
          <a:p>
            <a:pPr>
              <a:spcBef>
                <a:spcPct val="50000"/>
              </a:spcBef>
              <a:buClrTx/>
              <a:buFontTx/>
              <a:buNone/>
            </a:pPr>
            <a:r>
              <a:rPr lang="zh-CN" altLang="en-US" sz="2400" b="1" dirty="0">
                <a:solidFill>
                  <a:srgbClr val="000000"/>
                </a:solidFill>
                <a:latin typeface="仿宋" panose="02010609060101010101" pitchFamily="49" charset="-122"/>
                <a:ea typeface="仿宋" panose="02010609060101010101" pitchFamily="49" charset="-122"/>
              </a:rPr>
              <a:t>(1)下标法：用</a:t>
            </a:r>
            <a:r>
              <a:rPr lang="en-US" altLang="zh-CN" sz="2400" b="1" dirty="0">
                <a:solidFill>
                  <a:srgbClr val="000000"/>
                </a:solidFill>
                <a:latin typeface="仿宋" panose="02010609060101010101" pitchFamily="49" charset="-122"/>
                <a:ea typeface="仿宋" panose="02010609060101010101" pitchFamily="49" charset="-122"/>
              </a:rPr>
              <a:t>a[i]</a:t>
            </a:r>
            <a:r>
              <a:rPr lang="zh-CN" altLang="en-US" sz="2400" b="1" dirty="0">
                <a:solidFill>
                  <a:srgbClr val="000000"/>
                </a:solidFill>
                <a:latin typeface="仿宋" panose="02010609060101010101" pitchFamily="49" charset="-122"/>
                <a:ea typeface="仿宋" panose="02010609060101010101" pitchFamily="49" charset="-122"/>
              </a:rPr>
              <a:t>来引用数组</a:t>
            </a:r>
            <a:r>
              <a:rPr lang="en-US" altLang="zh-CN" sz="2400" b="1" dirty="0">
                <a:solidFill>
                  <a:srgbClr val="000000"/>
                </a:solidFill>
                <a:latin typeface="仿宋" panose="02010609060101010101" pitchFamily="49" charset="-122"/>
                <a:ea typeface="仿宋" panose="02010609060101010101" pitchFamily="49" charset="-122"/>
              </a:rPr>
              <a:t>a</a:t>
            </a:r>
            <a:r>
              <a:rPr lang="zh-CN" altLang="en-US" sz="2400" b="1" dirty="0">
                <a:solidFill>
                  <a:srgbClr val="000000"/>
                </a:solidFill>
                <a:latin typeface="仿宋" panose="02010609060101010101" pitchFamily="49" charset="-122"/>
                <a:ea typeface="仿宋" panose="02010609060101010101" pitchFamily="49" charset="-122"/>
              </a:rPr>
              <a:t>中的</a:t>
            </a:r>
            <a:r>
              <a:rPr lang="zh-CN" altLang="en-US" sz="2400" b="1" dirty="0">
                <a:solidFill>
                  <a:srgbClr val="FF0000"/>
                </a:solidFill>
                <a:latin typeface="仿宋" panose="02010609060101010101" pitchFamily="49" charset="-122"/>
                <a:ea typeface="仿宋" panose="02010609060101010101" pitchFamily="49" charset="-122"/>
              </a:rPr>
              <a:t>第</a:t>
            </a:r>
            <a:r>
              <a:rPr lang="en-US" altLang="zh-CN" sz="2400" b="1" dirty="0">
                <a:solidFill>
                  <a:srgbClr val="FF0000"/>
                </a:solidFill>
                <a:latin typeface="仿宋" panose="02010609060101010101" pitchFamily="49" charset="-122"/>
                <a:ea typeface="仿宋" panose="02010609060101010101" pitchFamily="49" charset="-122"/>
              </a:rPr>
              <a:t>i</a:t>
            </a:r>
            <a:r>
              <a:rPr lang="zh-CN" altLang="en-US" sz="2400" b="1" dirty="0">
                <a:solidFill>
                  <a:srgbClr val="FF0000"/>
                </a:solidFill>
                <a:latin typeface="仿宋" panose="02010609060101010101" pitchFamily="49" charset="-122"/>
                <a:ea typeface="仿宋" panose="02010609060101010101" pitchFamily="49" charset="-122"/>
              </a:rPr>
              <a:t>号元素</a:t>
            </a:r>
            <a:r>
              <a:rPr lang="zh-CN" altLang="en-US" sz="2400" b="1" dirty="0">
                <a:solidFill>
                  <a:srgbClr val="000000"/>
                </a:solidFill>
                <a:latin typeface="仿宋" panose="02010609060101010101" pitchFamily="49" charset="-122"/>
                <a:ea typeface="仿宋" panose="02010609060101010101" pitchFamily="49" charset="-122"/>
              </a:rPr>
              <a:t>；</a:t>
            </a:r>
          </a:p>
          <a:p>
            <a:pPr>
              <a:spcBef>
                <a:spcPct val="50000"/>
              </a:spcBef>
              <a:buClrTx/>
              <a:buFontTx/>
              <a:buNone/>
            </a:pPr>
            <a:r>
              <a:rPr lang="zh-CN" altLang="en-US" sz="2400" b="1" dirty="0">
                <a:solidFill>
                  <a:srgbClr val="000000"/>
                </a:solidFill>
                <a:latin typeface="仿宋" panose="02010609060101010101" pitchFamily="49" charset="-122"/>
                <a:ea typeface="仿宋" panose="02010609060101010101" pitchFamily="49" charset="-122"/>
              </a:rPr>
              <a:t>(2)指针法：用*(</a:t>
            </a:r>
            <a:r>
              <a:rPr lang="en-US" altLang="zh-CN" sz="2400" b="1" dirty="0">
                <a:solidFill>
                  <a:srgbClr val="000000"/>
                </a:solidFill>
                <a:latin typeface="仿宋" panose="02010609060101010101" pitchFamily="49" charset="-122"/>
                <a:ea typeface="仿宋" panose="02010609060101010101" pitchFamily="49" charset="-122"/>
              </a:rPr>
              <a:t>p+i)</a:t>
            </a:r>
            <a:r>
              <a:rPr lang="zh-CN" altLang="en-US" sz="2400" b="1" dirty="0">
                <a:solidFill>
                  <a:srgbClr val="000000"/>
                </a:solidFill>
                <a:latin typeface="仿宋" panose="02010609060101010101" pitchFamily="49" charset="-122"/>
                <a:ea typeface="仿宋" panose="02010609060101010101" pitchFamily="49" charset="-122"/>
              </a:rPr>
              <a:t>或*(</a:t>
            </a:r>
            <a:r>
              <a:rPr lang="en-US" altLang="zh-CN" sz="2400" b="1" dirty="0">
                <a:solidFill>
                  <a:srgbClr val="000000"/>
                </a:solidFill>
                <a:latin typeface="仿宋" panose="02010609060101010101" pitchFamily="49" charset="-122"/>
                <a:ea typeface="仿宋" panose="02010609060101010101" pitchFamily="49" charset="-122"/>
              </a:rPr>
              <a:t>a+i)</a:t>
            </a:r>
            <a:r>
              <a:rPr lang="zh-CN" altLang="en-US" sz="2400" b="1" dirty="0">
                <a:solidFill>
                  <a:srgbClr val="000000"/>
                </a:solidFill>
                <a:latin typeface="仿宋" panose="02010609060101010101" pitchFamily="49" charset="-122"/>
                <a:ea typeface="仿宋" panose="02010609060101010101" pitchFamily="49" charset="-122"/>
              </a:rPr>
              <a:t>来引用数组</a:t>
            </a:r>
            <a:r>
              <a:rPr lang="en-US" altLang="zh-CN" sz="2400" b="1" dirty="0">
                <a:solidFill>
                  <a:srgbClr val="000000"/>
                </a:solidFill>
                <a:latin typeface="仿宋" panose="02010609060101010101" pitchFamily="49" charset="-122"/>
                <a:ea typeface="仿宋" panose="02010609060101010101" pitchFamily="49" charset="-122"/>
              </a:rPr>
              <a:t>a</a:t>
            </a:r>
            <a:r>
              <a:rPr lang="zh-CN" altLang="en-US" sz="2400" b="1" dirty="0">
                <a:solidFill>
                  <a:srgbClr val="000000"/>
                </a:solidFill>
                <a:latin typeface="仿宋" panose="02010609060101010101" pitchFamily="49" charset="-122"/>
                <a:ea typeface="仿宋" panose="02010609060101010101" pitchFamily="49" charset="-122"/>
              </a:rPr>
              <a:t>中的</a:t>
            </a:r>
            <a:r>
              <a:rPr lang="zh-CN" altLang="en-US" sz="2400" b="1" dirty="0">
                <a:solidFill>
                  <a:srgbClr val="FF0000"/>
                </a:solidFill>
                <a:latin typeface="仿宋" panose="02010609060101010101" pitchFamily="49" charset="-122"/>
                <a:ea typeface="仿宋" panose="02010609060101010101" pitchFamily="49" charset="-122"/>
              </a:rPr>
              <a:t>第</a:t>
            </a:r>
            <a:r>
              <a:rPr lang="en-US" altLang="zh-CN" sz="2400" b="1" dirty="0">
                <a:solidFill>
                  <a:srgbClr val="FF0000"/>
                </a:solidFill>
                <a:latin typeface="仿宋" panose="02010609060101010101" pitchFamily="49" charset="-122"/>
                <a:ea typeface="仿宋" panose="02010609060101010101" pitchFamily="49" charset="-122"/>
              </a:rPr>
              <a:t>i</a:t>
            </a:r>
            <a:r>
              <a:rPr lang="zh-CN" altLang="en-US" sz="2400" b="1" dirty="0">
                <a:solidFill>
                  <a:srgbClr val="FF0000"/>
                </a:solidFill>
                <a:latin typeface="仿宋" panose="02010609060101010101" pitchFamily="49" charset="-122"/>
                <a:ea typeface="仿宋" panose="02010609060101010101" pitchFamily="49" charset="-122"/>
              </a:rPr>
              <a:t>号元素</a:t>
            </a:r>
            <a:r>
              <a:rPr lang="zh-CN" altLang="en-US" sz="2400" b="1" dirty="0">
                <a:solidFill>
                  <a:srgbClr val="000000"/>
                </a:solidFill>
                <a:latin typeface="仿宋" panose="02010609060101010101" pitchFamily="49" charset="-122"/>
                <a:ea typeface="仿宋" panose="02010609060101010101" pitchFamily="49" charset="-122"/>
              </a:rPr>
              <a:t>；</a:t>
            </a:r>
          </a:p>
          <a:p>
            <a:pPr>
              <a:spcBef>
                <a:spcPct val="50000"/>
              </a:spcBef>
              <a:buClrTx/>
              <a:buFontTx/>
              <a:buNone/>
            </a:pPr>
            <a:r>
              <a:rPr lang="zh-CN" altLang="en-US" sz="2400" b="1" dirty="0">
                <a:solidFill>
                  <a:srgbClr val="000000"/>
                </a:solidFill>
                <a:latin typeface="仿宋" panose="02010609060101010101" pitchFamily="49" charset="-122"/>
                <a:ea typeface="仿宋" panose="02010609060101010101" pitchFamily="49" charset="-122"/>
              </a:rPr>
              <a:t> 可见：任何由数组下标完成的操作都能由指针来实现，它们之间的关系为：</a:t>
            </a:r>
          </a:p>
          <a:p>
            <a:pPr>
              <a:spcBef>
                <a:spcPct val="50000"/>
              </a:spcBef>
              <a:buClrTx/>
              <a:buFontTx/>
              <a:buNone/>
            </a:pPr>
            <a:r>
              <a:rPr lang="en-US" altLang="zh-CN" sz="2400" b="1" dirty="0">
                <a:latin typeface="仿宋" panose="02010609060101010101" pitchFamily="49" charset="-122"/>
                <a:ea typeface="仿宋" panose="02010609060101010101" pitchFamily="49" charset="-122"/>
              </a:rPr>
              <a:t>   </a:t>
            </a:r>
            <a:r>
              <a:rPr lang="en-US" altLang="zh-CN" sz="2400" b="1" dirty="0">
                <a:solidFill>
                  <a:srgbClr val="993300"/>
                </a:solidFill>
                <a:latin typeface="仿宋" panose="02010609060101010101" pitchFamily="49" charset="-122"/>
                <a:ea typeface="仿宋" panose="02010609060101010101" pitchFamily="49" charset="-122"/>
              </a:rPr>
              <a:t>a[i] </a:t>
            </a:r>
            <a:r>
              <a:rPr lang="zh-CN" altLang="en-US" sz="2400" b="1" dirty="0">
                <a:solidFill>
                  <a:srgbClr val="993300"/>
                </a:solidFill>
                <a:latin typeface="仿宋" panose="02010609060101010101" pitchFamily="49" charset="-122"/>
                <a:ea typeface="仿宋" panose="02010609060101010101" pitchFamily="49" charset="-122"/>
              </a:rPr>
              <a:t>和 *(</a:t>
            </a:r>
            <a:r>
              <a:rPr lang="en-US" altLang="zh-CN" sz="2400" b="1" dirty="0">
                <a:solidFill>
                  <a:srgbClr val="993300"/>
                </a:solidFill>
                <a:latin typeface="仿宋" panose="02010609060101010101" pitchFamily="49" charset="-122"/>
                <a:ea typeface="仿宋" panose="02010609060101010101" pitchFamily="49" charset="-122"/>
              </a:rPr>
              <a:t>p+i)  </a:t>
            </a:r>
            <a:r>
              <a:rPr lang="zh-CN" altLang="en-US" sz="2400" b="1" dirty="0">
                <a:latin typeface="仿宋" panose="02010609060101010101" pitchFamily="49" charset="-122"/>
                <a:ea typeface="仿宋" panose="02010609060101010101" pitchFamily="49" charset="-122"/>
              </a:rPr>
              <a:t>等价；</a:t>
            </a:r>
          </a:p>
          <a:p>
            <a:pPr>
              <a:spcBef>
                <a:spcPct val="50000"/>
              </a:spcBef>
              <a:buClrTx/>
              <a:buFontTx/>
              <a:buNone/>
            </a:pPr>
            <a:r>
              <a:rPr lang="zh-CN" altLang="en-US" sz="2400" b="1" dirty="0">
                <a:solidFill>
                  <a:srgbClr val="993300"/>
                </a:solidFill>
                <a:latin typeface="仿宋" panose="02010609060101010101" pitchFamily="49" charset="-122"/>
                <a:ea typeface="仿宋" panose="02010609060101010101" pitchFamily="49" charset="-122"/>
              </a:rPr>
              <a:t>   &amp;</a:t>
            </a:r>
            <a:r>
              <a:rPr lang="en-US" altLang="zh-CN" sz="2400" b="1" dirty="0">
                <a:solidFill>
                  <a:srgbClr val="993300"/>
                </a:solidFill>
                <a:latin typeface="仿宋" panose="02010609060101010101" pitchFamily="49" charset="-122"/>
                <a:ea typeface="仿宋" panose="02010609060101010101" pitchFamily="49" charset="-122"/>
              </a:rPr>
              <a:t>a[i] </a:t>
            </a:r>
            <a:r>
              <a:rPr lang="zh-CN" altLang="en-US" sz="2400" b="1" dirty="0">
                <a:solidFill>
                  <a:srgbClr val="993300"/>
                </a:solidFill>
                <a:latin typeface="仿宋" panose="02010609060101010101" pitchFamily="49" charset="-122"/>
                <a:ea typeface="仿宋" panose="02010609060101010101" pitchFamily="49" charset="-122"/>
              </a:rPr>
              <a:t>和 </a:t>
            </a:r>
            <a:r>
              <a:rPr lang="en-US" altLang="zh-CN" sz="2400" b="1" dirty="0" err="1">
                <a:solidFill>
                  <a:srgbClr val="993300"/>
                </a:solidFill>
                <a:latin typeface="仿宋" panose="02010609060101010101" pitchFamily="49" charset="-122"/>
                <a:ea typeface="仿宋" panose="02010609060101010101" pitchFamily="49" charset="-122"/>
              </a:rPr>
              <a:t>p+i</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等价；</a:t>
            </a:r>
          </a:p>
          <a:p>
            <a:pPr>
              <a:buNone/>
            </a:pPr>
            <a:endParaRPr lang="zh-CN" altLang="en-US" sz="2400" b="1" dirty="0">
              <a:latin typeface="仿宋" panose="02010609060101010101" pitchFamily="49" charset="-122"/>
              <a:ea typeface="仿宋" panose="02010609060101010101" pitchFamily="49" charset="-122"/>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rPr>
              <a:t>http://xinxi.xaufe.edu.cn</a:t>
            </a:r>
          </a:p>
        </p:txBody>
      </p:sp>
      <p:sp>
        <p:nvSpPr>
          <p:cNvPr id="53252"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11</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p:cNvSpPr>
            <a:spLocks noGrp="1"/>
          </p:cNvSpPr>
          <p:nvPr>
            <p:ph idx="1"/>
          </p:nvPr>
        </p:nvSpPr>
        <p:spPr>
          <a:xfrm>
            <a:off x="911225" y="1412875"/>
            <a:ext cx="10467975" cy="4529138"/>
          </a:xfrm>
          <a:ln/>
        </p:spPr>
        <p:txBody>
          <a:bodyPr vert="horz" wrap="square" lIns="91440" tIns="45720" rIns="91440" bIns="45720" anchor="t" anchorCtr="0"/>
          <a:lstStyle/>
          <a:p>
            <a:pPr>
              <a:lnSpc>
                <a:spcPct val="80000"/>
              </a:lnSpc>
              <a:buClr>
                <a:schemeClr val="tx1"/>
              </a:buClr>
              <a:buFont typeface="Wingdings" panose="05000000000000000000" pitchFamily="2" charset="2"/>
              <a:buChar char="u"/>
            </a:pPr>
            <a:r>
              <a:rPr lang="zh-CN" altLang="en-US" sz="2400" b="1" dirty="0">
                <a:solidFill>
                  <a:srgbClr val="000000"/>
                </a:solidFill>
                <a:latin typeface="仿宋" panose="02010609060101010101" pitchFamily="49" charset="-122"/>
                <a:ea typeface="仿宋" panose="02010609060101010101" pitchFamily="49" charset="-122"/>
              </a:rPr>
              <a:t>注意 ：</a:t>
            </a:r>
          </a:p>
          <a:p>
            <a:pPr latinLnBrk="0">
              <a:lnSpc>
                <a:spcPct val="150000"/>
              </a:lnSpc>
              <a:buNone/>
            </a:pPr>
            <a:r>
              <a:rPr lang="zh-CN" altLang="en-US" sz="2400" b="1" dirty="0">
                <a:solidFill>
                  <a:srgbClr val="000000"/>
                </a:solidFill>
                <a:latin typeface="仿宋" panose="02010609060101010101" pitchFamily="49" charset="-122"/>
                <a:ea typeface="仿宋" panose="02010609060101010101" pitchFamily="49" charset="-122"/>
              </a:rPr>
              <a:t>(1)在程序运行期间，要始终注意指针变量当前所指向的是哪一个元素；</a:t>
            </a:r>
          </a:p>
          <a:p>
            <a:pPr latinLnBrk="0">
              <a:lnSpc>
                <a:spcPct val="150000"/>
              </a:lnSpc>
              <a:buNone/>
            </a:pPr>
            <a:r>
              <a:rPr lang="zh-CN" altLang="en-US" sz="2400" b="1" dirty="0">
                <a:solidFill>
                  <a:srgbClr val="000000"/>
                </a:solidFill>
                <a:latin typeface="仿宋" panose="02010609060101010101" pitchFamily="49" charset="-122"/>
                <a:ea typeface="仿宋" panose="02010609060101010101" pitchFamily="49" charset="-122"/>
              </a:rPr>
              <a:t>(2)</a:t>
            </a:r>
            <a:r>
              <a:rPr lang="en-US" altLang="zh-CN" sz="2400" b="1" dirty="0">
                <a:solidFill>
                  <a:srgbClr val="000000"/>
                </a:solidFill>
                <a:latin typeface="仿宋" panose="02010609060101010101" pitchFamily="49" charset="-122"/>
                <a:ea typeface="仿宋" panose="02010609060101010101" pitchFamily="49" charset="-122"/>
              </a:rPr>
              <a:t>C</a:t>
            </a:r>
            <a:r>
              <a:rPr lang="zh-CN" altLang="en-US" sz="2400" b="1" dirty="0">
                <a:solidFill>
                  <a:srgbClr val="000000"/>
                </a:solidFill>
                <a:latin typeface="仿宋" panose="02010609060101010101" pitchFamily="49" charset="-122"/>
                <a:ea typeface="仿宋" panose="02010609060101010101" pitchFamily="49" charset="-122"/>
              </a:rPr>
              <a:t>语言的编译系统不进行越界检查，指针</a:t>
            </a:r>
            <a:r>
              <a:rPr lang="en-US" altLang="zh-CN" sz="2400" b="1" dirty="0">
                <a:solidFill>
                  <a:srgbClr val="000000"/>
                </a:solidFill>
                <a:latin typeface="仿宋" panose="02010609060101010101" pitchFamily="49" charset="-122"/>
                <a:ea typeface="仿宋" panose="02010609060101010101" pitchFamily="49" charset="-122"/>
              </a:rPr>
              <a:t>p</a:t>
            </a:r>
            <a:r>
              <a:rPr lang="zh-CN" altLang="en-US" sz="2400" b="1" dirty="0">
                <a:solidFill>
                  <a:srgbClr val="000000"/>
                </a:solidFill>
                <a:latin typeface="仿宋" panose="02010609060101010101" pitchFamily="49" charset="-122"/>
                <a:ea typeface="仿宋" panose="02010609060101010101" pitchFamily="49" charset="-122"/>
              </a:rPr>
              <a:t>可以指向数组之后的内存单元，所以若操作不当容易发生错误，或使系统工作不正常；</a:t>
            </a:r>
          </a:p>
          <a:p>
            <a:pPr latinLnBrk="0">
              <a:lnSpc>
                <a:spcPct val="150000"/>
              </a:lnSpc>
              <a:buNone/>
            </a:pPr>
            <a:r>
              <a:rPr lang="zh-CN" altLang="en-US" sz="2400" b="1" dirty="0">
                <a:solidFill>
                  <a:srgbClr val="000000"/>
                </a:solidFill>
                <a:latin typeface="仿宋" panose="02010609060101010101" pitchFamily="49" charset="-122"/>
                <a:ea typeface="仿宋" panose="02010609060101010101" pitchFamily="49" charset="-122"/>
              </a:rPr>
              <a:t>(3)注意有关指针操作；若使指针变量指向数组的开始，即</a:t>
            </a:r>
            <a:r>
              <a:rPr lang="en-US" altLang="zh-CN" sz="2400" b="1" dirty="0">
                <a:solidFill>
                  <a:srgbClr val="993300"/>
                </a:solidFill>
                <a:latin typeface="仿宋" panose="02010609060101010101" pitchFamily="49" charset="-122"/>
                <a:ea typeface="仿宋" panose="02010609060101010101" pitchFamily="49" charset="-122"/>
              </a:rPr>
              <a:t>p=a</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则：</a:t>
            </a:r>
            <a:r>
              <a:rPr lang="en-US" altLang="zh-CN" sz="2400" b="1" dirty="0">
                <a:solidFill>
                  <a:srgbClr val="993300"/>
                </a:solidFill>
                <a:latin typeface="仿宋" panose="02010609060101010101" pitchFamily="49" charset="-122"/>
                <a:ea typeface="仿宋" panose="02010609060101010101" pitchFamily="49" charset="-122"/>
              </a:rPr>
              <a:t>p++</a:t>
            </a:r>
            <a:r>
              <a:rPr lang="en-US" altLang="zh-CN" sz="2400" b="1" dirty="0">
                <a:latin typeface="仿宋" panose="02010609060101010101" pitchFamily="49" charset="-122"/>
                <a:ea typeface="仿宋" panose="02010609060101010101" pitchFamily="49" charset="-122"/>
              </a:rPr>
              <a:t>，</a:t>
            </a:r>
            <a:r>
              <a:rPr lang="zh-CN" altLang="en-US" sz="2400" b="1" dirty="0">
                <a:solidFill>
                  <a:srgbClr val="000000"/>
                </a:solidFill>
                <a:latin typeface="仿宋" panose="02010609060101010101" pitchFamily="49" charset="-122"/>
                <a:ea typeface="仿宋" panose="02010609060101010101" pitchFamily="49" charset="-122"/>
              </a:rPr>
              <a:t>使</a:t>
            </a:r>
            <a:r>
              <a:rPr lang="en-US" altLang="zh-CN" sz="2400" b="1" dirty="0">
                <a:solidFill>
                  <a:srgbClr val="000000"/>
                </a:solidFill>
                <a:latin typeface="仿宋" panose="02010609060101010101" pitchFamily="49" charset="-122"/>
                <a:ea typeface="仿宋" panose="02010609060101010101" pitchFamily="49" charset="-122"/>
              </a:rPr>
              <a:t>p</a:t>
            </a:r>
            <a:r>
              <a:rPr lang="zh-CN" altLang="en-US" sz="2400" b="1" dirty="0">
                <a:solidFill>
                  <a:srgbClr val="000000"/>
                </a:solidFill>
                <a:latin typeface="仿宋" panose="02010609060101010101" pitchFamily="49" charset="-122"/>
                <a:ea typeface="仿宋" panose="02010609060101010101" pitchFamily="49" charset="-122"/>
              </a:rPr>
              <a:t>指向下一个元素</a:t>
            </a:r>
            <a:r>
              <a:rPr lang="zh-CN" altLang="en-US" sz="2400" b="1" dirty="0">
                <a:latin typeface="仿宋" panose="02010609060101010101" pitchFamily="49" charset="-122"/>
                <a:ea typeface="仿宋" panose="02010609060101010101" pitchFamily="49" charset="-122"/>
              </a:rPr>
              <a:t>（即</a:t>
            </a:r>
            <a:r>
              <a:rPr lang="en-US" altLang="zh-CN" sz="2400" b="1" dirty="0">
                <a:solidFill>
                  <a:srgbClr val="993300"/>
                </a:solidFill>
                <a:latin typeface="仿宋" panose="02010609060101010101" pitchFamily="49" charset="-122"/>
                <a:ea typeface="仿宋" panose="02010609060101010101" pitchFamily="49" charset="-122"/>
              </a:rPr>
              <a:t>a[1]</a:t>
            </a:r>
            <a:r>
              <a:rPr lang="en-US" altLang="zh-CN" sz="2400" b="1" dirty="0">
                <a:latin typeface="仿宋" panose="02010609060101010101" pitchFamily="49" charset="-122"/>
                <a:ea typeface="仿宋" panose="02010609060101010101" pitchFamily="49" charset="-122"/>
              </a:rPr>
              <a:t>）</a:t>
            </a:r>
            <a:endParaRPr lang="zh-CN" altLang="en-US" sz="2400" b="1" dirty="0">
              <a:solidFill>
                <a:srgbClr val="000000"/>
              </a:solidFill>
              <a:latin typeface="仿宋" panose="02010609060101010101" pitchFamily="49" charset="-122"/>
              <a:ea typeface="仿宋" panose="02010609060101010101" pitchFamily="49" charset="-122"/>
            </a:endParaRPr>
          </a:p>
          <a:p>
            <a:pPr latinLnBrk="0">
              <a:lnSpc>
                <a:spcPct val="150000"/>
              </a:lnSpc>
              <a:spcBef>
                <a:spcPct val="50000"/>
              </a:spcBef>
              <a:buClrTx/>
              <a:buFontTx/>
              <a:buNone/>
            </a:pPr>
            <a:endParaRPr lang="zh-CN" altLang="en-US" sz="2400" b="1" dirty="0">
              <a:solidFill>
                <a:srgbClr val="000000"/>
              </a:solidFill>
              <a:latin typeface="仿宋" panose="02010609060101010101" pitchFamily="49" charset="-122"/>
              <a:ea typeface="仿宋" panose="02010609060101010101" pitchFamily="49" charset="-122"/>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427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12</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p:cNvSpPr>
          <p:nvPr>
            <p:ph idx="1"/>
          </p:nvPr>
        </p:nvSpPr>
        <p:spPr>
          <a:xfrm>
            <a:off x="1271464" y="1357313"/>
            <a:ext cx="10081120" cy="4741862"/>
          </a:xfrm>
          <a:ln/>
        </p:spPr>
        <p:txBody>
          <a:bodyPr vert="horz" wrap="square" lIns="91440" tIns="45720" rIns="91440" bIns="45720" anchor="t" anchorCtr="0"/>
          <a:lstStyle/>
          <a:p>
            <a:pPr>
              <a:spcBef>
                <a:spcPct val="50000"/>
              </a:spcBef>
              <a:buClrTx/>
              <a:buFontTx/>
              <a:buNone/>
            </a:pPr>
            <a:r>
              <a:rPr lang="zh-CN" altLang="en-US" sz="2800" b="1" dirty="0">
                <a:solidFill>
                  <a:srgbClr val="000000"/>
                </a:solidFill>
                <a:latin typeface="仿宋" panose="02010609060101010101" pitchFamily="49" charset="-122"/>
                <a:ea typeface="仿宋" panose="02010609060101010101" pitchFamily="49" charset="-122"/>
              </a:rPr>
              <a:t>若指针变量指向数组的第</a:t>
            </a:r>
            <a:r>
              <a:rPr lang="en-US" altLang="zh-CN" sz="2800" b="1" dirty="0">
                <a:solidFill>
                  <a:srgbClr val="000000"/>
                </a:solidFill>
                <a:latin typeface="仿宋" panose="02010609060101010101" pitchFamily="49" charset="-122"/>
                <a:ea typeface="仿宋" panose="02010609060101010101" pitchFamily="49" charset="-122"/>
              </a:rPr>
              <a:t>i</a:t>
            </a:r>
            <a:r>
              <a:rPr lang="zh-CN" altLang="en-US" sz="2800" b="1" dirty="0">
                <a:solidFill>
                  <a:srgbClr val="000000"/>
                </a:solidFill>
                <a:latin typeface="仿宋" panose="02010609060101010101" pitchFamily="49" charset="-122"/>
                <a:ea typeface="仿宋" panose="02010609060101010101" pitchFamily="49" charset="-122"/>
              </a:rPr>
              <a:t>个元素，则：</a:t>
            </a:r>
          </a:p>
          <a:p>
            <a:pPr>
              <a:spcBef>
                <a:spcPct val="50000"/>
              </a:spcBef>
              <a:buClrTx/>
              <a:buFontTx/>
              <a:buNone/>
            </a:pPr>
            <a:r>
              <a:rPr lang="zh-CN" altLang="en-US" sz="2800" b="1" dirty="0">
                <a:solidFill>
                  <a:srgbClr val="993300"/>
                </a:solidFill>
                <a:latin typeface="仿宋" panose="02010609060101010101" pitchFamily="49" charset="-122"/>
                <a:ea typeface="仿宋" panose="02010609060101010101" pitchFamily="49" charset="-122"/>
              </a:rPr>
              <a:t>*</a:t>
            </a:r>
            <a:r>
              <a:rPr lang="en-US" altLang="zh-CN" sz="2800" b="1" dirty="0">
                <a:solidFill>
                  <a:srgbClr val="993300"/>
                </a:solidFill>
                <a:latin typeface="仿宋" panose="02010609060101010101" pitchFamily="49" charset="-122"/>
                <a:ea typeface="仿宋" panose="02010609060101010101" pitchFamily="49" charset="-122"/>
              </a:rPr>
              <a:t>p++</a:t>
            </a:r>
            <a:r>
              <a:rPr lang="zh-CN" altLang="en-US" sz="2800" b="1" dirty="0">
                <a:latin typeface="仿宋" panose="02010609060101010101" pitchFamily="49" charset="-122"/>
                <a:ea typeface="仿宋" panose="02010609060101010101" pitchFamily="49" charset="-122"/>
              </a:rPr>
              <a:t>等价于*</a:t>
            </a:r>
            <a:r>
              <a:rPr lang="en-US" altLang="zh-CN" sz="2800" b="1" dirty="0">
                <a:latin typeface="仿宋" panose="02010609060101010101" pitchFamily="49" charset="-122"/>
                <a:ea typeface="仿宋" panose="02010609060101010101" pitchFamily="49" charset="-122"/>
              </a:rPr>
              <a:t>(p++)</a:t>
            </a:r>
            <a:r>
              <a:rPr lang="zh-CN" altLang="en-US" sz="2800" b="1" dirty="0">
                <a:latin typeface="仿宋" panose="02010609060101010101" pitchFamily="49" charset="-122"/>
                <a:ea typeface="仿宋" panose="02010609060101010101" pitchFamily="49" charset="-122"/>
              </a:rPr>
              <a:t>相当于</a:t>
            </a:r>
            <a:r>
              <a:rPr lang="en-US" altLang="zh-CN" sz="2800" b="1" dirty="0">
                <a:solidFill>
                  <a:srgbClr val="993300"/>
                </a:solidFill>
                <a:latin typeface="仿宋" panose="02010609060101010101" pitchFamily="49" charset="-122"/>
                <a:ea typeface="仿宋" panose="02010609060101010101" pitchFamily="49" charset="-122"/>
              </a:rPr>
              <a:t>a[</a:t>
            </a:r>
            <a:r>
              <a:rPr lang="en-US" altLang="zh-CN" sz="2800" b="1" dirty="0" err="1">
                <a:solidFill>
                  <a:srgbClr val="993300"/>
                </a:solidFill>
                <a:latin typeface="仿宋" panose="02010609060101010101" pitchFamily="49" charset="-122"/>
                <a:ea typeface="仿宋" panose="02010609060101010101" pitchFamily="49" charset="-122"/>
              </a:rPr>
              <a:t>i</a:t>
            </a:r>
            <a:r>
              <a:rPr lang="en-US" altLang="zh-CN" sz="2800" b="1" dirty="0">
                <a:solidFill>
                  <a:srgbClr val="993300"/>
                </a:solidFill>
                <a:latin typeface="仿宋" panose="02010609060101010101" pitchFamily="49" charset="-122"/>
                <a:ea typeface="仿宋" panose="02010609060101010101" pitchFamily="49" charset="-122"/>
              </a:rPr>
              <a:t>++] //</a:t>
            </a:r>
            <a:r>
              <a:rPr lang="zh-CN" altLang="en-US" sz="2800" b="1" dirty="0">
                <a:solidFill>
                  <a:srgbClr val="993300"/>
                </a:solidFill>
                <a:latin typeface="仿宋" panose="02010609060101010101" pitchFamily="49" charset="-122"/>
                <a:ea typeface="仿宋" panose="02010609060101010101" pitchFamily="49" charset="-122"/>
              </a:rPr>
              <a:t>先用</a:t>
            </a:r>
            <a:r>
              <a:rPr lang="en-US" altLang="zh-CN" sz="2800" b="1" dirty="0">
                <a:solidFill>
                  <a:srgbClr val="993300"/>
                </a:solidFill>
                <a:latin typeface="仿宋" panose="02010609060101010101" pitchFamily="49" charset="-122"/>
                <a:ea typeface="仿宋" panose="02010609060101010101" pitchFamily="49" charset="-122"/>
              </a:rPr>
              <a:t>a[</a:t>
            </a:r>
            <a:r>
              <a:rPr lang="en-US" altLang="zh-CN" sz="2800" b="1" dirty="0" err="1">
                <a:solidFill>
                  <a:srgbClr val="993300"/>
                </a:solidFill>
                <a:latin typeface="仿宋" panose="02010609060101010101" pitchFamily="49" charset="-122"/>
                <a:ea typeface="仿宋" panose="02010609060101010101" pitchFamily="49" charset="-122"/>
              </a:rPr>
              <a:t>i</a:t>
            </a:r>
            <a:r>
              <a:rPr lang="en-US" altLang="zh-CN" sz="2800" b="1" dirty="0">
                <a:solidFill>
                  <a:srgbClr val="993300"/>
                </a:solidFill>
                <a:latin typeface="仿宋" panose="02010609060101010101" pitchFamily="49" charset="-122"/>
                <a:ea typeface="仿宋" panose="02010609060101010101" pitchFamily="49" charset="-122"/>
              </a:rPr>
              <a:t>]</a:t>
            </a:r>
            <a:r>
              <a:rPr lang="zh-CN" altLang="en-US" sz="2800" b="1" dirty="0">
                <a:solidFill>
                  <a:srgbClr val="993300"/>
                </a:solidFill>
                <a:latin typeface="仿宋" panose="02010609060101010101" pitchFamily="49" charset="-122"/>
                <a:ea typeface="仿宋" panose="02010609060101010101" pitchFamily="49" charset="-122"/>
              </a:rPr>
              <a:t>参加运算，然后再指向后一个元素</a:t>
            </a:r>
            <a:endParaRPr lang="en-US" altLang="zh-CN" sz="2800" b="1" dirty="0">
              <a:latin typeface="仿宋" panose="02010609060101010101" pitchFamily="49" charset="-122"/>
              <a:ea typeface="仿宋" panose="02010609060101010101" pitchFamily="49" charset="-122"/>
            </a:endParaRPr>
          </a:p>
          <a:p>
            <a:pPr>
              <a:spcBef>
                <a:spcPct val="50000"/>
              </a:spcBef>
              <a:buClrTx/>
              <a:buFontTx/>
              <a:buNone/>
            </a:pPr>
            <a:r>
              <a:rPr lang="zh-CN" altLang="en-US" sz="2800" b="1" dirty="0">
                <a:solidFill>
                  <a:srgbClr val="993300"/>
                </a:solidFill>
                <a:latin typeface="仿宋" panose="02010609060101010101" pitchFamily="49" charset="-122"/>
                <a:ea typeface="仿宋" panose="02010609060101010101" pitchFamily="49" charset="-122"/>
              </a:rPr>
              <a:t>(*</a:t>
            </a:r>
            <a:r>
              <a:rPr lang="en-US" altLang="zh-CN" sz="2800" b="1" dirty="0">
                <a:solidFill>
                  <a:srgbClr val="993300"/>
                </a:solidFill>
                <a:latin typeface="仿宋" panose="02010609060101010101" pitchFamily="49" charset="-122"/>
                <a:ea typeface="仿宋" panose="02010609060101010101" pitchFamily="49" charset="-122"/>
              </a:rPr>
              <a:t>p--)</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相当于  </a:t>
            </a:r>
            <a:r>
              <a:rPr lang="en-US" altLang="zh-CN" sz="2800" b="1" dirty="0">
                <a:solidFill>
                  <a:srgbClr val="993300"/>
                </a:solidFill>
                <a:latin typeface="仿宋" panose="02010609060101010101" pitchFamily="49" charset="-122"/>
                <a:ea typeface="仿宋" panose="02010609060101010101" pitchFamily="49" charset="-122"/>
              </a:rPr>
              <a:t>a[i--]</a:t>
            </a:r>
          </a:p>
          <a:p>
            <a:pPr>
              <a:spcBef>
                <a:spcPct val="50000"/>
              </a:spcBef>
              <a:buClrTx/>
              <a:buFontTx/>
              <a:buNone/>
            </a:pPr>
            <a:r>
              <a:rPr lang="en-US" altLang="zh-CN" sz="2800" b="1" dirty="0">
                <a:solidFill>
                  <a:srgbClr val="993300"/>
                </a:solidFill>
                <a:latin typeface="仿宋" panose="02010609060101010101" pitchFamily="49" charset="-122"/>
                <a:ea typeface="仿宋" panose="02010609060101010101" pitchFamily="49" charset="-122"/>
              </a:rPr>
              <a:t>(*p)++ </a:t>
            </a:r>
            <a:r>
              <a:rPr lang="zh-CN" altLang="en-US" sz="2800" b="1" dirty="0">
                <a:solidFill>
                  <a:srgbClr val="000000"/>
                </a:solidFill>
                <a:latin typeface="仿宋" panose="02010609060101010101" pitchFamily="49" charset="-122"/>
                <a:ea typeface="仿宋" panose="02010609060101010101" pitchFamily="49" charset="-122"/>
              </a:rPr>
              <a:t>表示</a:t>
            </a:r>
            <a:r>
              <a:rPr lang="en-US" altLang="zh-CN" sz="2800" b="1" dirty="0">
                <a:solidFill>
                  <a:srgbClr val="000000"/>
                </a:solidFill>
                <a:latin typeface="仿宋" panose="02010609060101010101" pitchFamily="49" charset="-122"/>
                <a:ea typeface="仿宋" panose="02010609060101010101" pitchFamily="49" charset="-122"/>
              </a:rPr>
              <a:t>p</a:t>
            </a:r>
            <a:r>
              <a:rPr lang="zh-CN" altLang="en-US" sz="2800" b="1" dirty="0">
                <a:solidFill>
                  <a:srgbClr val="000000"/>
                </a:solidFill>
                <a:latin typeface="仿宋" panose="02010609060101010101" pitchFamily="49" charset="-122"/>
                <a:ea typeface="仿宋" panose="02010609060101010101" pitchFamily="49" charset="-122"/>
              </a:rPr>
              <a:t>所指向的元素的值加1</a:t>
            </a:r>
            <a:r>
              <a:rPr lang="en-US" altLang="zh-CN" sz="2800" b="1" dirty="0">
                <a:latin typeface="仿宋" panose="02010609060101010101" pitchFamily="49" charset="-122"/>
                <a:ea typeface="仿宋" panose="02010609060101010101" pitchFamily="49" charset="-122"/>
              </a:rPr>
              <a:t> </a:t>
            </a:r>
          </a:p>
          <a:p>
            <a:pPr>
              <a:buNone/>
            </a:pPr>
            <a:r>
              <a:rPr lang="zh-CN" altLang="en-US" sz="2800" b="1" dirty="0">
                <a:solidFill>
                  <a:srgbClr val="993300"/>
                </a:solidFill>
                <a:latin typeface="仿宋" panose="02010609060101010101" pitchFamily="49" charset="-122"/>
                <a:ea typeface="仿宋" panose="02010609060101010101" pitchFamily="49" charset="-122"/>
              </a:rPr>
              <a:t>*(++</a:t>
            </a:r>
            <a:r>
              <a:rPr lang="en-US" altLang="zh-CN" sz="2800" b="1" dirty="0">
                <a:solidFill>
                  <a:srgbClr val="993300"/>
                </a:solidFill>
                <a:latin typeface="仿宋" panose="02010609060101010101" pitchFamily="49" charset="-122"/>
                <a:ea typeface="仿宋" panose="02010609060101010101" pitchFamily="49" charset="-122"/>
              </a:rPr>
              <a:t>p)</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相当于 </a:t>
            </a:r>
            <a:r>
              <a:rPr lang="en-US" altLang="zh-CN" sz="2800" b="1" dirty="0">
                <a:solidFill>
                  <a:srgbClr val="993300"/>
                </a:solidFill>
                <a:latin typeface="仿宋" panose="02010609060101010101" pitchFamily="49" charset="-122"/>
                <a:ea typeface="仿宋" panose="02010609060101010101" pitchFamily="49" charset="-122"/>
              </a:rPr>
              <a:t>a[++</a:t>
            </a:r>
            <a:r>
              <a:rPr lang="en-US" altLang="zh-CN" sz="2800" b="1" dirty="0" err="1">
                <a:solidFill>
                  <a:srgbClr val="993300"/>
                </a:solidFill>
                <a:latin typeface="仿宋" panose="02010609060101010101" pitchFamily="49" charset="-122"/>
                <a:ea typeface="仿宋" panose="02010609060101010101" pitchFamily="49" charset="-122"/>
              </a:rPr>
              <a:t>i</a:t>
            </a:r>
            <a:r>
              <a:rPr lang="en-US" altLang="zh-CN" sz="2800" b="1" dirty="0">
                <a:solidFill>
                  <a:srgbClr val="993300"/>
                </a:solidFill>
                <a:latin typeface="仿宋" panose="02010609060101010101" pitchFamily="49" charset="-122"/>
                <a:ea typeface="仿宋" panose="02010609060101010101" pitchFamily="49" charset="-122"/>
              </a:rPr>
              <a:t>]  //</a:t>
            </a:r>
            <a:r>
              <a:rPr lang="zh-CN" altLang="en-US" sz="2800" b="1" dirty="0">
                <a:solidFill>
                  <a:srgbClr val="993300"/>
                </a:solidFill>
                <a:latin typeface="仿宋" panose="02010609060101010101" pitchFamily="49" charset="-122"/>
                <a:ea typeface="仿宋" panose="02010609060101010101" pitchFamily="49" charset="-122"/>
              </a:rPr>
              <a:t>使用后一个元素参加运算</a:t>
            </a:r>
            <a:endParaRPr lang="en-US" altLang="zh-CN" sz="2800" b="1" dirty="0">
              <a:solidFill>
                <a:srgbClr val="993300"/>
              </a:solidFill>
              <a:latin typeface="仿宋" panose="02010609060101010101" pitchFamily="49" charset="-122"/>
              <a:ea typeface="仿宋" panose="02010609060101010101" pitchFamily="49" charset="-122"/>
            </a:endParaRPr>
          </a:p>
          <a:p>
            <a:pPr>
              <a:spcBef>
                <a:spcPct val="50000"/>
              </a:spcBef>
              <a:buClrTx/>
              <a:buFontTx/>
              <a:buNone/>
            </a:pPr>
            <a:r>
              <a:rPr lang="zh-CN" altLang="en-US" sz="2800" b="1" dirty="0">
                <a:solidFill>
                  <a:srgbClr val="993300"/>
                </a:solidFill>
                <a:latin typeface="仿宋" panose="02010609060101010101" pitchFamily="49" charset="-122"/>
                <a:ea typeface="仿宋" panose="02010609060101010101" pitchFamily="49" charset="-122"/>
              </a:rPr>
              <a:t>*(--</a:t>
            </a:r>
            <a:r>
              <a:rPr lang="en-US" altLang="zh-CN" sz="2800" b="1" dirty="0">
                <a:solidFill>
                  <a:srgbClr val="993300"/>
                </a:solidFill>
                <a:latin typeface="仿宋" panose="02010609060101010101" pitchFamily="49" charset="-122"/>
                <a:ea typeface="仿宋" panose="02010609060101010101" pitchFamily="49" charset="-122"/>
              </a:rPr>
              <a:t>p)</a:t>
            </a:r>
            <a:r>
              <a:rPr lang="en-US" altLang="zh-CN" sz="2800" b="1" dirty="0">
                <a:latin typeface="仿宋" panose="02010609060101010101" pitchFamily="49" charset="-122"/>
                <a:ea typeface="仿宋" panose="02010609060101010101" pitchFamily="49" charset="-122"/>
              </a:rPr>
              <a:t> </a:t>
            </a:r>
            <a:r>
              <a:rPr lang="zh-CN" altLang="en-US" sz="2800" b="1" dirty="0">
                <a:latin typeface="仿宋" panose="02010609060101010101" pitchFamily="49" charset="-122"/>
                <a:ea typeface="仿宋" panose="02010609060101010101" pitchFamily="49" charset="-122"/>
              </a:rPr>
              <a:t>相当于 </a:t>
            </a:r>
            <a:r>
              <a:rPr lang="en-US" altLang="zh-CN" sz="2800" b="1" dirty="0">
                <a:solidFill>
                  <a:srgbClr val="993300"/>
                </a:solidFill>
                <a:latin typeface="仿宋" panose="02010609060101010101" pitchFamily="49" charset="-122"/>
                <a:ea typeface="仿宋" panose="02010609060101010101" pitchFamily="49" charset="-122"/>
              </a:rPr>
              <a:t>a[--i]</a:t>
            </a:r>
            <a:endParaRPr lang="zh-CN" altLang="en-US" sz="2800" dirty="0">
              <a:latin typeface="仿宋" panose="02010609060101010101" pitchFamily="49" charset="-122"/>
              <a:ea typeface="仿宋" panose="02010609060101010101" pitchFamily="49" charset="-122"/>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5300"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13</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6"/>
          <p:cNvSpPr>
            <a:spLocks noGrp="1"/>
          </p:cNvSpPr>
          <p:nvPr>
            <p:ph idx="1"/>
          </p:nvPr>
        </p:nvSpPr>
        <p:spPr>
          <a:xfrm>
            <a:off x="839788" y="1371600"/>
            <a:ext cx="9828212" cy="4873625"/>
          </a:xfrm>
          <a:ln/>
        </p:spPr>
        <p:txBody>
          <a:bodyPr vert="horz" wrap="square" lIns="91440" tIns="45720" rIns="91440" bIns="45720" anchor="t" anchorCtr="0"/>
          <a:lstStyle/>
          <a:p>
            <a:pPr>
              <a:buClr>
                <a:schemeClr val="tx1"/>
              </a:buClr>
              <a:buFont typeface="Wingdings" panose="05000000000000000000" pitchFamily="2" charset="2"/>
              <a:buChar char="u"/>
            </a:pPr>
            <a:r>
              <a:rPr lang="zh-CN" altLang="en-US" sz="2400" b="1" dirty="0">
                <a:latin typeface="仿宋" panose="02010609060101010101" pitchFamily="49" charset="-122"/>
                <a:ea typeface="仿宋" panose="02010609060101010101" pitchFamily="49" charset="-122"/>
              </a:rPr>
              <a:t>例：遍历</a:t>
            </a:r>
            <a:r>
              <a:rPr lang="zh-CN" altLang="en-US" sz="2400" b="1" dirty="0">
                <a:solidFill>
                  <a:srgbClr val="441FCD"/>
                </a:solidFill>
                <a:latin typeface="仿宋" panose="02010609060101010101" pitchFamily="49" charset="-122"/>
                <a:ea typeface="仿宋" panose="02010609060101010101" pitchFamily="49" charset="-122"/>
              </a:rPr>
              <a:t>数组</a:t>
            </a:r>
            <a:r>
              <a:rPr lang="en-US" altLang="zh-CN" sz="2400" b="1" dirty="0">
                <a:solidFill>
                  <a:srgbClr val="441FCD"/>
                </a:solidFill>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的10个元素</a:t>
            </a:r>
            <a:r>
              <a:rPr lang="zh-CN" altLang="en-US" sz="2400" dirty="0">
                <a:latin typeface="仿宋" panose="02010609060101010101" pitchFamily="49" charset="-122"/>
                <a:ea typeface="仿宋" panose="02010609060101010101" pitchFamily="49" charset="-122"/>
              </a:rPr>
              <a:t>。</a:t>
            </a:r>
          </a:p>
          <a:p>
            <a:pPr>
              <a:buNone/>
            </a:pPr>
            <a:r>
              <a:rPr lang="zh-CN" altLang="en-US" sz="2400" b="1" dirty="0">
                <a:latin typeface="仿宋" panose="02010609060101010101" pitchFamily="49" charset="-122"/>
                <a:ea typeface="仿宋" panose="02010609060101010101" pitchFamily="49" charset="-122"/>
              </a:rPr>
              <a:t>方法：用指针变量指向数组元素</a:t>
            </a:r>
          </a:p>
          <a:p>
            <a:pPr>
              <a:buNone/>
            </a:pPr>
            <a:r>
              <a:rPr lang="en-US" altLang="zh-CN" sz="2400" b="1" dirty="0">
                <a:solidFill>
                  <a:srgbClr val="993300"/>
                </a:solidFill>
                <a:latin typeface="仿宋" panose="02010609060101010101" pitchFamily="49" charset="-122"/>
                <a:ea typeface="仿宋" panose="02010609060101010101" pitchFamily="49" charset="-122"/>
              </a:rPr>
              <a:t>int</a:t>
            </a:r>
            <a:r>
              <a:rPr lang="zh-CN" altLang="en-US" sz="2400" b="1" dirty="0">
                <a:solidFill>
                  <a:srgbClr val="993300"/>
                </a:solidFill>
                <a:latin typeface="仿宋" panose="02010609060101010101" pitchFamily="49" charset="-122"/>
                <a:ea typeface="仿宋" panose="02010609060101010101" pitchFamily="49" charset="-122"/>
              </a:rPr>
              <a:t> </a:t>
            </a:r>
            <a:r>
              <a:rPr lang="en-US" altLang="zh-CN" sz="2400" b="1" dirty="0">
                <a:solidFill>
                  <a:srgbClr val="993300"/>
                </a:solidFill>
                <a:latin typeface="仿宋" panose="02010609060101010101" pitchFamily="49" charset="-122"/>
                <a:ea typeface="仿宋" panose="02010609060101010101" pitchFamily="49" charset="-122"/>
              </a:rPr>
              <a:t>main()</a:t>
            </a:r>
          </a:p>
          <a:p>
            <a:pPr>
              <a:buNone/>
            </a:pPr>
            <a:r>
              <a:rPr lang="en-US" altLang="zh-CN" sz="2400" b="1" dirty="0">
                <a:solidFill>
                  <a:srgbClr val="993300"/>
                </a:solidFill>
                <a:latin typeface="仿宋" panose="02010609060101010101" pitchFamily="49" charset="-122"/>
                <a:ea typeface="仿宋" panose="02010609060101010101" pitchFamily="49" charset="-122"/>
              </a:rPr>
              <a:t>{</a:t>
            </a:r>
          </a:p>
          <a:p>
            <a:pPr>
              <a:buNone/>
            </a:pPr>
            <a:r>
              <a:rPr lang="en-US" altLang="zh-CN" sz="2400" b="1" dirty="0">
                <a:solidFill>
                  <a:srgbClr val="993300"/>
                </a:solidFill>
                <a:latin typeface="仿宋" panose="02010609060101010101" pitchFamily="49" charset="-122"/>
                <a:ea typeface="仿宋" panose="02010609060101010101" pitchFamily="49" charset="-122"/>
              </a:rPr>
              <a:t>  int a[10];</a:t>
            </a:r>
          </a:p>
          <a:p>
            <a:pPr>
              <a:buNone/>
            </a:pPr>
            <a:r>
              <a:rPr lang="en-US" altLang="zh-CN" sz="2400" b="1" dirty="0">
                <a:solidFill>
                  <a:srgbClr val="993300"/>
                </a:solidFill>
                <a:latin typeface="仿宋" panose="02010609060101010101" pitchFamily="49" charset="-122"/>
                <a:ea typeface="仿宋" panose="02010609060101010101" pitchFamily="49" charset="-122"/>
              </a:rPr>
              <a:t>  int *p,i;</a:t>
            </a:r>
          </a:p>
          <a:p>
            <a:pPr>
              <a:buNone/>
            </a:pPr>
            <a:r>
              <a:rPr lang="en-US" altLang="zh-CN" sz="2400" b="1" dirty="0">
                <a:solidFill>
                  <a:srgbClr val="993300"/>
                </a:solidFill>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for (i=0;i&lt;10;i++)</a:t>
            </a:r>
          </a:p>
          <a:p>
            <a:pPr>
              <a:buNone/>
            </a:pPr>
            <a:r>
              <a:rPr lang="en-US" altLang="zh-CN" sz="2400" b="1" dirty="0">
                <a:solidFill>
                  <a:srgbClr val="FF0000"/>
                </a:solidFill>
                <a:latin typeface="仿宋" panose="02010609060101010101" pitchFamily="49" charset="-122"/>
                <a:ea typeface="仿宋" panose="02010609060101010101" pitchFamily="49" charset="-122"/>
              </a:rPr>
              <a:t>	  scanf("%d",&amp;a[i]);</a:t>
            </a:r>
          </a:p>
          <a:p>
            <a:pPr>
              <a:buNone/>
            </a:pPr>
            <a:r>
              <a:rPr lang="en-US" altLang="zh-CN" sz="2400" b="1" dirty="0">
                <a:solidFill>
                  <a:srgbClr val="993300"/>
                </a:solidFill>
                <a:latin typeface="仿宋" panose="02010609060101010101" pitchFamily="49" charset="-122"/>
                <a:ea typeface="仿宋" panose="02010609060101010101" pitchFamily="49" charset="-122"/>
              </a:rPr>
              <a:t>  printf("\n");</a:t>
            </a:r>
          </a:p>
          <a:p>
            <a:pPr>
              <a:buNone/>
            </a:pPr>
            <a:r>
              <a:rPr lang="en-US" altLang="zh-CN" sz="2400" b="1" dirty="0">
                <a:solidFill>
                  <a:srgbClr val="993300"/>
                </a:solidFill>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for (</a:t>
            </a:r>
            <a:r>
              <a:rPr lang="en-US" altLang="zh-CN" sz="2400" b="1" dirty="0">
                <a:solidFill>
                  <a:srgbClr val="441FCD"/>
                </a:solidFill>
                <a:latin typeface="仿宋" panose="02010609060101010101" pitchFamily="49" charset="-122"/>
                <a:ea typeface="仿宋" panose="02010609060101010101" pitchFamily="49" charset="-122"/>
              </a:rPr>
              <a:t>p=a </a:t>
            </a:r>
            <a:r>
              <a:rPr lang="en-US" altLang="zh-CN" sz="2400" b="1" dirty="0">
                <a:solidFill>
                  <a:srgbClr val="FF0000"/>
                </a:solidFill>
                <a:latin typeface="仿宋" panose="02010609060101010101" pitchFamily="49" charset="-122"/>
                <a:ea typeface="仿宋" panose="02010609060101010101" pitchFamily="49" charset="-122"/>
              </a:rPr>
              <a:t>; p&lt;a+10 ; p++)</a:t>
            </a:r>
          </a:p>
          <a:p>
            <a:pPr>
              <a:buNone/>
            </a:pPr>
            <a:r>
              <a:rPr lang="en-US" altLang="zh-CN" sz="2400" b="1" dirty="0">
                <a:solidFill>
                  <a:srgbClr val="FF0000"/>
                </a:solidFill>
                <a:latin typeface="仿宋" panose="02010609060101010101" pitchFamily="49" charset="-122"/>
                <a:ea typeface="仿宋" panose="02010609060101010101" pitchFamily="49" charset="-122"/>
              </a:rPr>
              <a:t>	   printf("%d ",*p); }</a:t>
            </a:r>
          </a:p>
          <a:p>
            <a:pPr>
              <a:buNone/>
            </a:pPr>
            <a:endParaRPr lang="zh-CN" altLang="en-US" sz="2400" b="1" dirty="0">
              <a:solidFill>
                <a:srgbClr val="993300"/>
              </a:solidFill>
              <a:latin typeface="仿宋" panose="02010609060101010101" pitchFamily="49" charset="-122"/>
              <a:ea typeface="仿宋" panose="02010609060101010101" pitchFamily="49" charset="-122"/>
            </a:endParaRPr>
          </a:p>
        </p:txBody>
      </p:sp>
      <p:sp>
        <p:nvSpPr>
          <p:cNvPr id="6"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6324"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14</a:t>
            </a:fld>
            <a:endParaRPr lang="zh-CN" altLang="en-US" sz="600" dirty="0">
              <a:solidFill>
                <a:srgbClr val="000000"/>
              </a:solidFill>
              <a:latin typeface="Verdana" panose="020B0604030504040204" pitchFamily="34" charset="0"/>
            </a:endParaRPr>
          </a:p>
        </p:txBody>
      </p:sp>
      <p:sp>
        <p:nvSpPr>
          <p:cNvPr id="174087" name="Text Box 7"/>
          <p:cNvSpPr txBox="1"/>
          <p:nvPr/>
        </p:nvSpPr>
        <p:spPr>
          <a:xfrm>
            <a:off x="5951538" y="4653136"/>
            <a:ext cx="4716462" cy="701675"/>
          </a:xfrm>
          <a:prstGeom prst="rect">
            <a:avLst/>
          </a:prstGeom>
          <a:noFill/>
          <a:ln w="9525">
            <a:solidFill>
              <a:schemeClr val="accent1"/>
            </a:solidFill>
          </a:ln>
        </p:spPr>
        <p:txBody>
          <a:bodyPr>
            <a:spAutoFit/>
          </a:bodyPr>
          <a:lstStyle/>
          <a:p>
            <a:pPr eaLnBrk="1" hangingPunct="1"/>
            <a:r>
              <a:rPr lang="en-US" altLang="zh-CN" sz="2000" b="1" dirty="0">
                <a:solidFill>
                  <a:srgbClr val="441FCD"/>
                </a:solidFill>
                <a:latin typeface="Times New Roman" panose="02020603050405020304" pitchFamily="18" charset="0"/>
                <a:ea typeface="楷体_GB2312" pitchFamily="49" charset="-122"/>
              </a:rPr>
              <a:t>for</a:t>
            </a:r>
            <a:r>
              <a:rPr lang="zh-CN" altLang="en-US" sz="2000" b="1" dirty="0">
                <a:solidFill>
                  <a:srgbClr val="441FCD"/>
                </a:solidFill>
                <a:latin typeface="Times New Roman" panose="02020603050405020304" pitchFamily="18" charset="0"/>
                <a:ea typeface="楷体_GB2312" pitchFamily="49" charset="-122"/>
              </a:rPr>
              <a:t>（ｉ＝０；ｉ＜１０；ｉ＋＋）</a:t>
            </a:r>
          </a:p>
          <a:p>
            <a:pPr eaLnBrk="1" hangingPunct="1"/>
            <a:r>
              <a:rPr lang="en-US" altLang="zh-CN" sz="2000" b="1" dirty="0">
                <a:solidFill>
                  <a:srgbClr val="441FCD"/>
                </a:solidFill>
                <a:latin typeface="Times New Roman" panose="02020603050405020304" pitchFamily="18" charset="0"/>
                <a:ea typeface="楷体_GB2312" pitchFamily="49" charset="-122"/>
              </a:rPr>
              <a:t>   printf</a:t>
            </a:r>
            <a:r>
              <a:rPr lang="zh-CN" altLang="en-US" sz="2000" b="1" dirty="0">
                <a:solidFill>
                  <a:srgbClr val="441FCD"/>
                </a:solidFill>
                <a:latin typeface="Times New Roman" panose="02020603050405020304" pitchFamily="18" charset="0"/>
                <a:ea typeface="楷体_GB2312" pitchFamily="49" charset="-122"/>
              </a:rPr>
              <a:t>（</a:t>
            </a:r>
            <a:r>
              <a:rPr lang="en-US" altLang="zh-CN" sz="2000" b="1" dirty="0">
                <a:solidFill>
                  <a:srgbClr val="441FCD"/>
                </a:solidFill>
                <a:latin typeface="Times New Roman" panose="02020603050405020304" pitchFamily="18" charset="0"/>
                <a:ea typeface="楷体_GB2312" pitchFamily="49" charset="-122"/>
              </a:rPr>
              <a:t>″</a:t>
            </a:r>
            <a:r>
              <a:rPr lang="zh-CN" altLang="en-US" sz="2000" b="1" dirty="0">
                <a:solidFill>
                  <a:srgbClr val="441FCD"/>
                </a:solidFill>
                <a:latin typeface="Times New Roman" panose="02020603050405020304" pitchFamily="18" charset="0"/>
                <a:ea typeface="楷体_GB2312" pitchFamily="49" charset="-122"/>
              </a:rPr>
              <a:t>％ｄ</a:t>
            </a:r>
            <a:r>
              <a:rPr lang="en-US" altLang="zh-CN" sz="2000" b="1" dirty="0">
                <a:solidFill>
                  <a:srgbClr val="441FCD"/>
                </a:solidFill>
                <a:latin typeface="Times New Roman" panose="02020603050405020304" pitchFamily="18" charset="0"/>
                <a:ea typeface="楷体_GB2312" pitchFamily="49" charset="-122"/>
              </a:rPr>
              <a:t>″</a:t>
            </a:r>
            <a:r>
              <a:rPr lang="zh-CN" altLang="en-US" sz="2000" b="1" dirty="0">
                <a:solidFill>
                  <a:srgbClr val="441FCD"/>
                </a:solidFill>
                <a:latin typeface="Times New Roman" panose="02020603050405020304" pitchFamily="18" charset="0"/>
                <a:ea typeface="楷体_GB2312" pitchFamily="49" charset="-122"/>
              </a:rPr>
              <a:t>，*（ａ＋ｉ））；</a:t>
            </a:r>
          </a:p>
        </p:txBody>
      </p:sp>
      <p:sp>
        <p:nvSpPr>
          <p:cNvPr id="2" name="Text Box 7">
            <a:extLst>
              <a:ext uri="{FF2B5EF4-FFF2-40B4-BE49-F238E27FC236}">
                <a16:creationId xmlns:a16="http://schemas.microsoft.com/office/drawing/2014/main" id="{1D1B809C-C8E0-A73F-4289-783DF7E2A20B}"/>
              </a:ext>
            </a:extLst>
          </p:cNvPr>
          <p:cNvSpPr txBox="1"/>
          <p:nvPr/>
        </p:nvSpPr>
        <p:spPr>
          <a:xfrm>
            <a:off x="5948216" y="5354811"/>
            <a:ext cx="4716462" cy="701675"/>
          </a:xfrm>
          <a:prstGeom prst="rect">
            <a:avLst/>
          </a:prstGeom>
          <a:noFill/>
          <a:ln w="9525">
            <a:solidFill>
              <a:schemeClr val="accent1">
                <a:shade val="15000"/>
              </a:schemeClr>
            </a:solidFill>
          </a:ln>
        </p:spPr>
        <p:txBody>
          <a:bodyPr>
            <a:spAutoFit/>
          </a:bodyPr>
          <a:lstStyle/>
          <a:p>
            <a:pPr eaLnBrk="1" hangingPunct="1"/>
            <a:r>
              <a:rPr lang="en-US" altLang="zh-CN" sz="2000" b="1" dirty="0">
                <a:solidFill>
                  <a:srgbClr val="441FCD"/>
                </a:solidFill>
                <a:latin typeface="Times New Roman" panose="02020603050405020304" pitchFamily="18" charset="0"/>
                <a:ea typeface="楷体_GB2312" pitchFamily="49" charset="-122"/>
              </a:rPr>
              <a:t>for</a:t>
            </a:r>
            <a:r>
              <a:rPr lang="zh-CN" altLang="en-US" sz="2000" b="1" dirty="0">
                <a:solidFill>
                  <a:srgbClr val="441FCD"/>
                </a:solidFill>
                <a:latin typeface="Times New Roman" panose="02020603050405020304" pitchFamily="18" charset="0"/>
                <a:ea typeface="楷体_GB2312" pitchFamily="49" charset="-122"/>
              </a:rPr>
              <a:t>（</a:t>
            </a:r>
            <a:r>
              <a:rPr lang="en-US" altLang="zh-CN" sz="2000" b="1" dirty="0">
                <a:solidFill>
                  <a:srgbClr val="FF0000"/>
                </a:solidFill>
                <a:latin typeface="Times New Roman" panose="02020603050405020304" pitchFamily="18" charset="0"/>
                <a:ea typeface="楷体_GB2312" pitchFamily="49" charset="-122"/>
              </a:rPr>
              <a:t>p=a</a:t>
            </a:r>
            <a:r>
              <a:rPr lang="en-US" altLang="zh-CN" sz="2000" b="1" dirty="0">
                <a:solidFill>
                  <a:srgbClr val="441FCD"/>
                </a:solidFill>
                <a:latin typeface="Times New Roman" panose="02020603050405020304" pitchFamily="18" charset="0"/>
                <a:ea typeface="楷体_GB2312" pitchFamily="49" charset="-122"/>
              </a:rPr>
              <a:t>,</a:t>
            </a:r>
            <a:r>
              <a:rPr lang="zh-CN" altLang="en-US" sz="2000" b="1" dirty="0">
                <a:solidFill>
                  <a:srgbClr val="441FCD"/>
                </a:solidFill>
                <a:latin typeface="Times New Roman" panose="02020603050405020304" pitchFamily="18" charset="0"/>
                <a:ea typeface="楷体_GB2312" pitchFamily="49" charset="-122"/>
              </a:rPr>
              <a:t>ｉ＝０；ｉ＜１０；ｉ＋＋）</a:t>
            </a:r>
          </a:p>
          <a:p>
            <a:pPr eaLnBrk="1" hangingPunct="1"/>
            <a:r>
              <a:rPr lang="en-US" altLang="zh-CN" sz="2000" b="1" dirty="0">
                <a:solidFill>
                  <a:srgbClr val="441FCD"/>
                </a:solidFill>
                <a:latin typeface="Times New Roman" panose="02020603050405020304" pitchFamily="18" charset="0"/>
                <a:ea typeface="楷体_GB2312" pitchFamily="49" charset="-122"/>
              </a:rPr>
              <a:t>   printf</a:t>
            </a:r>
            <a:r>
              <a:rPr lang="zh-CN" altLang="en-US" sz="2000" b="1" dirty="0">
                <a:solidFill>
                  <a:srgbClr val="441FCD"/>
                </a:solidFill>
                <a:latin typeface="Times New Roman" panose="02020603050405020304" pitchFamily="18" charset="0"/>
                <a:ea typeface="楷体_GB2312" pitchFamily="49" charset="-122"/>
              </a:rPr>
              <a:t>（</a:t>
            </a:r>
            <a:r>
              <a:rPr lang="en-US" altLang="zh-CN" sz="2000" b="1" dirty="0">
                <a:solidFill>
                  <a:srgbClr val="441FCD"/>
                </a:solidFill>
                <a:latin typeface="Times New Roman" panose="02020603050405020304" pitchFamily="18" charset="0"/>
                <a:ea typeface="楷体_GB2312" pitchFamily="49" charset="-122"/>
              </a:rPr>
              <a:t>″</a:t>
            </a:r>
            <a:r>
              <a:rPr lang="zh-CN" altLang="en-US" sz="2000" b="1" dirty="0">
                <a:solidFill>
                  <a:srgbClr val="441FCD"/>
                </a:solidFill>
                <a:latin typeface="Times New Roman" panose="02020603050405020304" pitchFamily="18" charset="0"/>
                <a:ea typeface="楷体_GB2312" pitchFamily="49" charset="-122"/>
              </a:rPr>
              <a:t>％ｄ</a:t>
            </a:r>
            <a:r>
              <a:rPr lang="en-US" altLang="zh-CN" sz="2000" b="1" dirty="0">
                <a:solidFill>
                  <a:srgbClr val="441FCD"/>
                </a:solidFill>
                <a:latin typeface="Times New Roman" panose="02020603050405020304" pitchFamily="18" charset="0"/>
                <a:ea typeface="楷体_GB2312" pitchFamily="49" charset="-122"/>
              </a:rPr>
              <a:t>″</a:t>
            </a:r>
            <a:r>
              <a:rPr lang="zh-CN" altLang="en-US" sz="2000" b="1" dirty="0">
                <a:solidFill>
                  <a:srgbClr val="441FCD"/>
                </a:solidFill>
                <a:latin typeface="Times New Roman" panose="02020603050405020304" pitchFamily="18" charset="0"/>
                <a:ea typeface="楷体_GB2312" pitchFamily="49" charset="-122"/>
              </a:rPr>
              <a:t>，*（</a:t>
            </a:r>
            <a:r>
              <a:rPr lang="en-US" altLang="zh-CN" sz="2000" b="1" dirty="0">
                <a:solidFill>
                  <a:srgbClr val="441FCD"/>
                </a:solidFill>
                <a:latin typeface="Times New Roman" panose="02020603050405020304" pitchFamily="18" charset="0"/>
                <a:ea typeface="楷体_GB2312" pitchFamily="49" charset="-122"/>
              </a:rPr>
              <a:t>p</a:t>
            </a:r>
            <a:r>
              <a:rPr lang="zh-CN" altLang="en-US" sz="2000" b="1" dirty="0">
                <a:solidFill>
                  <a:srgbClr val="441FCD"/>
                </a:solidFill>
                <a:latin typeface="Times New Roman" panose="02020603050405020304" pitchFamily="18" charset="0"/>
                <a:ea typeface="楷体_GB2312" pitchFamily="49" charset="-122"/>
              </a:rPr>
              <a:t>＋ｉ））；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7"/>
                                        </p:tgtEl>
                                        <p:attrNameLst>
                                          <p:attrName>style.visibility</p:attrName>
                                        </p:attrNameLst>
                                      </p:cBhvr>
                                      <p:to>
                                        <p:strVal val="visible"/>
                                      </p:to>
                                    </p:set>
                                    <p:anim calcmode="lin" valueType="num">
                                      <p:cBhvr additive="base">
                                        <p:cTn id="7" dur="500" fill="hold"/>
                                        <p:tgtEl>
                                          <p:spTgt spid="174087"/>
                                        </p:tgtEl>
                                        <p:attrNameLst>
                                          <p:attrName>ppt_x</p:attrName>
                                        </p:attrNameLst>
                                      </p:cBhvr>
                                      <p:tavLst>
                                        <p:tav tm="0">
                                          <p:val>
                                            <p:strVal val="#ppt_x"/>
                                          </p:val>
                                        </p:tav>
                                        <p:tav tm="100000">
                                          <p:val>
                                            <p:strVal val="#ppt_x"/>
                                          </p:val>
                                        </p:tav>
                                      </p:tavLst>
                                    </p:anim>
                                    <p:anim calcmode="lin" valueType="num">
                                      <p:cBhvr additive="base">
                                        <p:cTn id="8" dur="500" fill="hold"/>
                                        <p:tgtEl>
                                          <p:spTgt spid="1740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7"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6"/>
          <p:cNvSpPr>
            <a:spLocks noGrp="1"/>
          </p:cNvSpPr>
          <p:nvPr>
            <p:ph type="title"/>
          </p:nvPr>
        </p:nvSpPr>
        <p:spPr>
          <a:xfrm>
            <a:off x="766763" y="423863"/>
            <a:ext cx="7202487" cy="709612"/>
          </a:xfrm>
          <a:ln/>
        </p:spPr>
        <p:txBody>
          <a:bodyPr vert="horz" wrap="square" lIns="91440" tIns="45720" rIns="91440" bIns="45720" anchor="b" anchorCtr="0"/>
          <a:lstStyle/>
          <a:p>
            <a:r>
              <a:rPr lang="en-US" altLang="zh-CN" sz="2800" dirty="0">
                <a:latin typeface="黑体" panose="02010609060101010101" pitchFamily="49" charset="-122"/>
                <a:ea typeface="黑体" panose="02010609060101010101" pitchFamily="49" charset="-122"/>
              </a:rPr>
              <a:t>7.2.3  </a:t>
            </a:r>
            <a:r>
              <a:rPr lang="zh-CN" altLang="en-US" sz="2800" dirty="0">
                <a:latin typeface="黑体" panose="02010609060101010101" pitchFamily="49" charset="-122"/>
                <a:ea typeface="黑体" panose="02010609060101010101" pitchFamily="49" charset="-122"/>
              </a:rPr>
              <a:t>数组名作函数参数</a:t>
            </a:r>
          </a:p>
        </p:txBody>
      </p:sp>
      <p:sp>
        <p:nvSpPr>
          <p:cNvPr id="57347" name="Rectangle 7"/>
          <p:cNvSpPr>
            <a:spLocks noGrp="1"/>
          </p:cNvSpPr>
          <p:nvPr>
            <p:ph idx="1"/>
          </p:nvPr>
        </p:nvSpPr>
        <p:spPr>
          <a:xfrm>
            <a:off x="840105" y="1484630"/>
            <a:ext cx="9999980" cy="3733800"/>
          </a:xfrm>
          <a:ln/>
        </p:spPr>
        <p:txBody>
          <a:bodyPr vert="horz" wrap="square" lIns="91440" tIns="45720" rIns="91440" bIns="45720" anchor="t" anchorCtr="0"/>
          <a:lstStyle/>
          <a:p>
            <a:pPr>
              <a:lnSpc>
                <a:spcPct val="90000"/>
              </a:lnSpc>
              <a:buNone/>
            </a:pPr>
            <a:r>
              <a:rPr lang="zh-CN" altLang="en-US" sz="2000" b="1" dirty="0">
                <a:latin typeface="仿宋" panose="02010609060101010101" pitchFamily="49" charset="-122"/>
                <a:ea typeface="仿宋" panose="02010609060101010101" pitchFamily="49" charset="-122"/>
              </a:rPr>
              <a:t>数组名可以作为函数的形参和实参。如 ：</a:t>
            </a:r>
          </a:p>
          <a:p>
            <a:pPr>
              <a:lnSpc>
                <a:spcPct val="90000"/>
              </a:lnSpc>
              <a:buNone/>
            </a:pPr>
            <a:r>
              <a:rPr lang="en-US" altLang="zh-CN" sz="2000" b="1" dirty="0">
                <a:solidFill>
                  <a:schemeClr val="tx2"/>
                </a:solidFill>
                <a:latin typeface="仿宋" panose="02010609060101010101" pitchFamily="49" charset="-122"/>
                <a:ea typeface="仿宋" panose="02010609060101010101" pitchFamily="49" charset="-122"/>
              </a:rPr>
              <a:t>main()                                            f(int </a:t>
            </a:r>
            <a:r>
              <a:rPr lang="en-US" altLang="zh-CN" sz="2000" b="1" u="sng" dirty="0">
                <a:solidFill>
                  <a:srgbClr val="FF0000"/>
                </a:solidFill>
                <a:latin typeface="仿宋" panose="02010609060101010101" pitchFamily="49" charset="-122"/>
                <a:ea typeface="仿宋" panose="02010609060101010101" pitchFamily="49" charset="-122"/>
              </a:rPr>
              <a:t>arr</a:t>
            </a:r>
            <a:r>
              <a:rPr lang="en-US" altLang="zh-CN" sz="2000" b="1" u="sng" dirty="0">
                <a:solidFill>
                  <a:schemeClr val="tx2"/>
                </a:solidFill>
                <a:highlight>
                  <a:srgbClr val="FFFF00"/>
                </a:highlight>
                <a:latin typeface="仿宋" panose="02010609060101010101" pitchFamily="49" charset="-122"/>
                <a:ea typeface="仿宋" panose="02010609060101010101" pitchFamily="49" charset="-122"/>
              </a:rPr>
              <a:t>[]</a:t>
            </a:r>
            <a:r>
              <a:rPr lang="en-US" altLang="zh-CN" sz="2000" b="1" dirty="0">
                <a:solidFill>
                  <a:schemeClr val="tx2"/>
                </a:solidFill>
                <a:latin typeface="仿宋" panose="02010609060101010101" pitchFamily="49" charset="-122"/>
                <a:ea typeface="仿宋" panose="02010609060101010101" pitchFamily="49" charset="-122"/>
              </a:rPr>
              <a:t>,</a:t>
            </a:r>
            <a:r>
              <a:rPr lang="en-US" altLang="zh-CN" sz="2000" b="1" u="sng" dirty="0">
                <a:solidFill>
                  <a:srgbClr val="7030A0"/>
                </a:solidFill>
                <a:latin typeface="仿宋" panose="02010609060101010101" pitchFamily="49" charset="-122"/>
                <a:ea typeface="仿宋" panose="02010609060101010101" pitchFamily="49" charset="-122"/>
              </a:rPr>
              <a:t>int n</a:t>
            </a:r>
            <a:r>
              <a:rPr lang="en-US" altLang="zh-CN" sz="2000" b="1" dirty="0">
                <a:solidFill>
                  <a:schemeClr val="tx2"/>
                </a:solidFill>
                <a:latin typeface="仿宋" panose="02010609060101010101" pitchFamily="49" charset="-122"/>
                <a:ea typeface="仿宋" panose="02010609060101010101" pitchFamily="49" charset="-122"/>
              </a:rPr>
              <a:t>)</a:t>
            </a:r>
          </a:p>
          <a:p>
            <a:pPr algn="just">
              <a:lnSpc>
                <a:spcPct val="90000"/>
              </a:lnSpc>
              <a:buNone/>
            </a:pPr>
            <a:r>
              <a:rPr lang="en-US" altLang="zh-CN" sz="2000" b="1" dirty="0">
                <a:solidFill>
                  <a:schemeClr val="tx2"/>
                </a:solidFill>
                <a:latin typeface="仿宋" panose="02010609060101010101" pitchFamily="49" charset="-122"/>
                <a:ea typeface="仿宋" panose="02010609060101010101" pitchFamily="49" charset="-122"/>
              </a:rPr>
              <a:t>{ int  </a:t>
            </a:r>
            <a:r>
              <a:rPr lang="en-US" altLang="zh-CN" sz="2000" b="1" u="sng" dirty="0">
                <a:solidFill>
                  <a:srgbClr val="FF0000"/>
                </a:solidFill>
                <a:latin typeface="仿宋" panose="02010609060101010101" pitchFamily="49" charset="-122"/>
                <a:ea typeface="仿宋" panose="02010609060101010101" pitchFamily="49" charset="-122"/>
              </a:rPr>
              <a:t>array[10]</a:t>
            </a:r>
            <a:r>
              <a:rPr lang="en-US" altLang="zh-CN" sz="2000" b="1" dirty="0">
                <a:solidFill>
                  <a:srgbClr val="FF0000"/>
                </a:solidFill>
                <a:latin typeface="仿宋" panose="02010609060101010101" pitchFamily="49" charset="-122"/>
                <a:ea typeface="仿宋" panose="02010609060101010101" pitchFamily="49" charset="-122"/>
              </a:rPr>
              <a:t>;</a:t>
            </a:r>
            <a:r>
              <a:rPr lang="en-US" altLang="zh-CN" sz="2000" b="1" dirty="0">
                <a:solidFill>
                  <a:schemeClr val="tx2"/>
                </a:solidFill>
                <a:latin typeface="仿宋" panose="02010609060101010101" pitchFamily="49" charset="-122"/>
                <a:ea typeface="仿宋" panose="02010609060101010101" pitchFamily="49" charset="-122"/>
              </a:rPr>
              <a:t> …        　                    {</a:t>
            </a:r>
          </a:p>
          <a:p>
            <a:pPr algn="just">
              <a:lnSpc>
                <a:spcPct val="90000"/>
              </a:lnSpc>
              <a:buNone/>
            </a:pPr>
            <a:r>
              <a:rPr lang="en-US" altLang="zh-CN" sz="2000" b="1" dirty="0">
                <a:solidFill>
                  <a:schemeClr val="tx2"/>
                </a:solidFill>
                <a:latin typeface="仿宋" panose="02010609060101010101" pitchFamily="49" charset="-122"/>
                <a:ea typeface="仿宋" panose="02010609060101010101" pitchFamily="49" charset="-122"/>
              </a:rPr>
              <a:t>   f(</a:t>
            </a:r>
            <a:r>
              <a:rPr lang="en-US" altLang="zh-CN" sz="2000" b="1" u="sng" dirty="0">
                <a:solidFill>
                  <a:srgbClr val="FF0000"/>
                </a:solidFill>
                <a:latin typeface="仿宋" panose="02010609060101010101" pitchFamily="49" charset="-122"/>
                <a:ea typeface="仿宋" panose="02010609060101010101" pitchFamily="49" charset="-122"/>
              </a:rPr>
              <a:t>array</a:t>
            </a:r>
            <a:r>
              <a:rPr lang="en-US" altLang="zh-CN" sz="2000" b="1" dirty="0">
                <a:solidFill>
                  <a:schemeClr val="tx2"/>
                </a:solidFill>
                <a:latin typeface="仿宋" panose="02010609060101010101" pitchFamily="49" charset="-122"/>
                <a:ea typeface="仿宋" panose="02010609060101010101" pitchFamily="49" charset="-122"/>
              </a:rPr>
              <a:t>,</a:t>
            </a:r>
            <a:r>
              <a:rPr lang="en-US" altLang="zh-CN" sz="2000" b="1" u="sng" dirty="0">
                <a:solidFill>
                  <a:schemeClr val="tx2"/>
                </a:solidFill>
                <a:latin typeface="仿宋" panose="02010609060101010101" pitchFamily="49" charset="-122"/>
                <a:ea typeface="仿宋" panose="02010609060101010101" pitchFamily="49" charset="-122"/>
              </a:rPr>
              <a:t>10</a:t>
            </a:r>
            <a:r>
              <a:rPr lang="en-US" altLang="zh-CN" sz="2000" b="1" dirty="0">
                <a:solidFill>
                  <a:schemeClr val="tx2"/>
                </a:solidFill>
                <a:latin typeface="仿宋" panose="02010609060101010101" pitchFamily="49" charset="-122"/>
                <a:ea typeface="仿宋" panose="02010609060101010101" pitchFamily="49" charset="-122"/>
              </a:rPr>
              <a:t>);                                        …</a:t>
            </a:r>
          </a:p>
          <a:p>
            <a:pPr algn="just">
              <a:lnSpc>
                <a:spcPct val="90000"/>
              </a:lnSpc>
              <a:buNone/>
            </a:pPr>
            <a:r>
              <a:rPr lang="en-US" altLang="zh-CN" sz="2000" b="1" dirty="0">
                <a:solidFill>
                  <a:schemeClr val="tx2"/>
                </a:solidFill>
                <a:latin typeface="仿宋" panose="02010609060101010101" pitchFamily="49" charset="-122"/>
                <a:ea typeface="仿宋" panose="02010609060101010101" pitchFamily="49" charset="-122"/>
              </a:rPr>
              <a:t>　      …                                         }    </a:t>
            </a:r>
          </a:p>
          <a:p>
            <a:pPr algn="just">
              <a:lnSpc>
                <a:spcPct val="90000"/>
              </a:lnSpc>
              <a:buNone/>
            </a:pPr>
            <a:r>
              <a:rPr lang="en-US" altLang="zh-CN" sz="2000" b="1" dirty="0">
                <a:solidFill>
                  <a:schemeClr val="tx2"/>
                </a:solidFill>
                <a:latin typeface="仿宋" panose="02010609060101010101" pitchFamily="49" charset="-122"/>
                <a:ea typeface="仿宋" panose="02010609060101010101" pitchFamily="49" charset="-122"/>
              </a:rPr>
              <a:t>}</a:t>
            </a:r>
          </a:p>
          <a:p>
            <a:pPr>
              <a:lnSpc>
                <a:spcPct val="120000"/>
              </a:lnSpc>
              <a:buNone/>
            </a:pPr>
            <a:r>
              <a:rPr lang="en-US" altLang="zh-CN" sz="2400" b="1" u="sng" dirty="0">
                <a:solidFill>
                  <a:srgbClr val="FF0000"/>
                </a:solidFill>
                <a:latin typeface="仿宋" panose="02010609060101010101" pitchFamily="49" charset="-122"/>
                <a:ea typeface="仿宋" panose="02010609060101010101" pitchFamily="49" charset="-122"/>
              </a:rPr>
              <a:t>array</a:t>
            </a:r>
            <a:r>
              <a:rPr lang="zh-CN" altLang="en-US" sz="2400" b="1" u="sng" dirty="0">
                <a:solidFill>
                  <a:srgbClr val="FF0000"/>
                </a:solidFill>
                <a:latin typeface="仿宋" panose="02010609060101010101" pitchFamily="49" charset="-122"/>
                <a:ea typeface="仿宋" panose="02010609060101010101" pitchFamily="49" charset="-122"/>
              </a:rPr>
              <a:t>为实参数组名，</a:t>
            </a:r>
            <a:r>
              <a:rPr lang="en-US" altLang="zh-CN" sz="2400" b="1" u="sng" dirty="0">
                <a:solidFill>
                  <a:srgbClr val="FF0000"/>
                </a:solidFill>
                <a:latin typeface="仿宋" panose="02010609060101010101" pitchFamily="49" charset="-122"/>
                <a:ea typeface="仿宋" panose="02010609060101010101" pitchFamily="49" charset="-122"/>
              </a:rPr>
              <a:t>arr</a:t>
            </a:r>
            <a:r>
              <a:rPr lang="zh-CN" altLang="en-US" sz="2400" b="1" u="sng" dirty="0">
                <a:solidFill>
                  <a:srgbClr val="FF0000"/>
                </a:solidFill>
                <a:latin typeface="仿宋" panose="02010609060101010101" pitchFamily="49" charset="-122"/>
                <a:ea typeface="仿宋" panose="02010609060101010101" pitchFamily="49" charset="-122"/>
              </a:rPr>
              <a:t>为形参数组名</a:t>
            </a:r>
            <a:r>
              <a:rPr lang="zh-CN" altLang="en-US" sz="2400" b="1" dirty="0">
                <a:latin typeface="仿宋" panose="02010609060101010101" pitchFamily="49" charset="-122"/>
                <a:ea typeface="仿宋" panose="02010609060101010101" pitchFamily="49" charset="-122"/>
              </a:rPr>
              <a:t>。当用数组名作为函数的参数时，如果形参数组中各元素的值发生变化，实参数组元素的值也随之发生相应的变化。因为</a:t>
            </a:r>
            <a:r>
              <a:rPr lang="zh-CN" altLang="en-US" sz="2400" b="1" u="sng" dirty="0">
                <a:solidFill>
                  <a:srgbClr val="FF0000"/>
                </a:solidFill>
                <a:highlight>
                  <a:srgbClr val="FFFF00"/>
                </a:highlight>
                <a:latin typeface="仿宋" panose="02010609060101010101" pitchFamily="49" charset="-122"/>
                <a:ea typeface="仿宋" panose="02010609060101010101" pitchFamily="49" charset="-122"/>
              </a:rPr>
              <a:t>实参数组与形参数组指向的是具有同一段地址的数组，它们占有同一段内存</a:t>
            </a:r>
            <a:r>
              <a:rPr lang="zh-CN" altLang="en-US" sz="2400" b="1" dirty="0">
                <a:latin typeface="仿宋" panose="02010609060101010101" pitchFamily="49" charset="-122"/>
                <a:ea typeface="仿宋" panose="02010609060101010101" pitchFamily="49" charset="-122"/>
              </a:rPr>
              <a:t>。所以在被调用函数中数组元素的任何变化都将直接反映到主调用函数的数组内容上。</a:t>
            </a:r>
          </a:p>
        </p:txBody>
      </p:sp>
      <p:sp>
        <p:nvSpPr>
          <p:cNvPr id="6"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7349"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15</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6"/>
          <p:cNvSpPr>
            <a:spLocks noGrp="1"/>
          </p:cNvSpPr>
          <p:nvPr>
            <p:ph idx="1"/>
          </p:nvPr>
        </p:nvSpPr>
        <p:spPr>
          <a:xfrm>
            <a:off x="766763" y="1340768"/>
            <a:ext cx="10612437" cy="4752429"/>
          </a:xfrm>
          <a:ln/>
        </p:spPr>
        <p:txBody>
          <a:bodyPr vert="horz" wrap="square" lIns="91440" tIns="45720" rIns="91440" bIns="45720" anchor="t" anchorCtr="0"/>
          <a:lstStyle/>
          <a:p>
            <a:pPr algn="just">
              <a:lnSpc>
                <a:spcPct val="120000"/>
              </a:lnSpc>
              <a:buNone/>
            </a:pPr>
            <a:r>
              <a:rPr lang="zh-CN" altLang="en-US" sz="2400" b="1" dirty="0">
                <a:latin typeface="仿宋" panose="02010609060101010101" pitchFamily="49" charset="-122"/>
                <a:ea typeface="仿宋" panose="02010609060101010101" pitchFamily="49" charset="-122"/>
              </a:rPr>
              <a:t>对于一个数组来说，如果想在函数中改变此数组中元素的值，实参与形参的对应关系共有以下四种：</a:t>
            </a:r>
          </a:p>
          <a:p>
            <a:pPr algn="just">
              <a:lnSpc>
                <a:spcPct val="80000"/>
              </a:lnSpc>
              <a:buNone/>
            </a:pPr>
            <a:r>
              <a:rPr lang="zh-CN" altLang="en-US" sz="2400" b="1" dirty="0">
                <a:solidFill>
                  <a:srgbClr val="FF0000"/>
                </a:solidFill>
                <a:latin typeface="仿宋" panose="02010609060101010101" pitchFamily="49" charset="-122"/>
                <a:ea typeface="仿宋" panose="02010609060101010101" pitchFamily="49" charset="-122"/>
              </a:rPr>
              <a:t>⑴形参和实参都用数组名。</a:t>
            </a:r>
            <a:r>
              <a:rPr lang="zh-CN" altLang="en-US" sz="2400" b="1" dirty="0">
                <a:latin typeface="仿宋" panose="02010609060101010101" pitchFamily="49" charset="-122"/>
                <a:ea typeface="仿宋" panose="02010609060101010101" pitchFamily="49" charset="-122"/>
              </a:rPr>
              <a:t>如：</a:t>
            </a:r>
          </a:p>
          <a:p>
            <a:pPr algn="just">
              <a:lnSpc>
                <a:spcPct val="80000"/>
              </a:lnSpc>
              <a:buNone/>
            </a:pPr>
            <a:r>
              <a:rPr lang="en-US" altLang="zh-CN" sz="2400" b="1" dirty="0">
                <a:solidFill>
                  <a:schemeClr val="tx2"/>
                </a:solidFill>
                <a:latin typeface="仿宋" panose="02010609060101010101" pitchFamily="49" charset="-122"/>
                <a:ea typeface="仿宋" panose="02010609060101010101" pitchFamily="49" charset="-122"/>
              </a:rPr>
              <a:t>main()                              f(int x[],int n )</a:t>
            </a:r>
          </a:p>
          <a:p>
            <a:pPr algn="just">
              <a:lnSpc>
                <a:spcPct val="80000"/>
              </a:lnSpc>
              <a:buNone/>
            </a:pPr>
            <a:r>
              <a:rPr lang="en-US" altLang="zh-CN" sz="2400" b="1" dirty="0">
                <a:solidFill>
                  <a:schemeClr val="tx2"/>
                </a:solidFill>
                <a:latin typeface="仿宋" panose="02010609060101010101" pitchFamily="49" charset="-122"/>
                <a:ea typeface="仿宋" panose="02010609060101010101" pitchFamily="49" charset="-122"/>
              </a:rPr>
              <a:t> { int a[10];　   　           </a:t>
            </a:r>
          </a:p>
          <a:p>
            <a:pPr algn="just">
              <a:lnSpc>
                <a:spcPct val="80000"/>
              </a:lnSpc>
              <a:buNone/>
            </a:pPr>
            <a:r>
              <a:rPr lang="en-US" altLang="zh-CN" sz="2400" b="1" dirty="0">
                <a:solidFill>
                  <a:schemeClr val="tx2"/>
                </a:solidFill>
                <a:latin typeface="仿宋" panose="02010609060101010101" pitchFamily="49" charset="-122"/>
                <a:ea typeface="仿宋" panose="02010609060101010101" pitchFamily="49" charset="-122"/>
              </a:rPr>
              <a:t>         …                        　{</a:t>
            </a:r>
          </a:p>
          <a:p>
            <a:pPr algn="just">
              <a:lnSpc>
                <a:spcPct val="80000"/>
              </a:lnSpc>
              <a:buNone/>
            </a:pPr>
            <a:r>
              <a:rPr lang="en-US" altLang="zh-CN" sz="2400" b="1" dirty="0">
                <a:solidFill>
                  <a:schemeClr val="tx2"/>
                </a:solidFill>
                <a:latin typeface="仿宋" panose="02010609060101010101" pitchFamily="49" charset="-122"/>
                <a:ea typeface="仿宋" panose="02010609060101010101" pitchFamily="49" charset="-122"/>
              </a:rPr>
              <a:t>    f(</a:t>
            </a:r>
            <a:r>
              <a:rPr lang="en-US" altLang="zh-CN" sz="2400" b="1" dirty="0">
                <a:solidFill>
                  <a:srgbClr val="441FCD"/>
                </a:solidFill>
                <a:latin typeface="仿宋" panose="02010609060101010101" pitchFamily="49" charset="-122"/>
                <a:ea typeface="仿宋" panose="02010609060101010101" pitchFamily="49" charset="-122"/>
              </a:rPr>
              <a:t>a</a:t>
            </a:r>
            <a:r>
              <a:rPr lang="en-US" altLang="zh-CN" sz="2400" b="1" dirty="0">
                <a:solidFill>
                  <a:schemeClr val="tx2"/>
                </a:solidFill>
                <a:latin typeface="仿宋" panose="02010609060101010101" pitchFamily="49" charset="-122"/>
                <a:ea typeface="仿宋" panose="02010609060101010101" pitchFamily="49" charset="-122"/>
              </a:rPr>
              <a:t>,10); 　　                   　…</a:t>
            </a:r>
          </a:p>
          <a:p>
            <a:pPr algn="just">
              <a:lnSpc>
                <a:spcPct val="80000"/>
              </a:lnSpc>
              <a:buNone/>
            </a:pPr>
            <a:r>
              <a:rPr lang="en-US" altLang="zh-CN" sz="2400" b="1" dirty="0">
                <a:solidFill>
                  <a:schemeClr val="tx2"/>
                </a:solidFill>
                <a:latin typeface="仿宋" panose="02010609060101010101" pitchFamily="49" charset="-122"/>
                <a:ea typeface="仿宋" panose="02010609060101010101" pitchFamily="49" charset="-122"/>
              </a:rPr>
              <a:t>          …                            }</a:t>
            </a:r>
          </a:p>
          <a:p>
            <a:pPr algn="just">
              <a:lnSpc>
                <a:spcPct val="80000"/>
              </a:lnSpc>
              <a:buNone/>
            </a:pPr>
            <a:r>
              <a:rPr lang="en-US" altLang="zh-CN" sz="2400" b="1" dirty="0">
                <a:solidFill>
                  <a:schemeClr val="tx2"/>
                </a:solidFill>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               </a:t>
            </a:r>
          </a:p>
          <a:p>
            <a:pPr>
              <a:lnSpc>
                <a:spcPct val="80000"/>
              </a:lnSpc>
              <a:buNone/>
            </a:pPr>
            <a:r>
              <a:rPr lang="en-US" altLang="zh-CN" sz="2400" b="1" dirty="0">
                <a:latin typeface="仿宋" panose="02010609060101010101" pitchFamily="49" charset="-122"/>
                <a:ea typeface="仿宋" panose="02010609060101010101" pitchFamily="49" charset="-122"/>
              </a:rPr>
              <a:t>  </a:t>
            </a:r>
          </a:p>
          <a:p>
            <a:pPr>
              <a:lnSpc>
                <a:spcPct val="120000"/>
              </a:lnSpc>
              <a:buNone/>
            </a:pPr>
            <a:r>
              <a:rPr lang="zh-CN" altLang="en-US" sz="2400" b="1" dirty="0">
                <a:latin typeface="仿宋" panose="02010609060101010101" pitchFamily="49" charset="-122"/>
                <a:ea typeface="仿宋" panose="02010609060101010101" pitchFamily="49" charset="-122"/>
              </a:rPr>
              <a:t>实参与形参进行数据传递时，</a:t>
            </a:r>
            <a:r>
              <a:rPr lang="zh-CN" altLang="en-US" sz="2400" b="1" dirty="0">
                <a:solidFill>
                  <a:srgbClr val="FF0000"/>
                </a:solidFill>
                <a:latin typeface="仿宋" panose="02010609060101010101" pitchFamily="49" charset="-122"/>
                <a:ea typeface="仿宋" panose="02010609060101010101" pitchFamily="49" charset="-122"/>
              </a:rPr>
              <a:t>传递的是数组的首地址，实参数组</a:t>
            </a:r>
            <a:r>
              <a:rPr lang="en-US" altLang="zh-CN" sz="2400" b="1" dirty="0">
                <a:solidFill>
                  <a:srgbClr val="FF0000"/>
                </a:solidFill>
                <a:latin typeface="仿宋" panose="02010609060101010101" pitchFamily="49" charset="-122"/>
                <a:ea typeface="仿宋" panose="02010609060101010101" pitchFamily="49" charset="-122"/>
              </a:rPr>
              <a:t>a</a:t>
            </a:r>
            <a:r>
              <a:rPr lang="zh-CN" altLang="en-US" sz="2400" b="1" dirty="0">
                <a:solidFill>
                  <a:srgbClr val="FF0000"/>
                </a:solidFill>
                <a:latin typeface="仿宋" panose="02010609060101010101" pitchFamily="49" charset="-122"/>
                <a:ea typeface="仿宋" panose="02010609060101010101" pitchFamily="49" charset="-122"/>
              </a:rPr>
              <a:t>与形参数组</a:t>
            </a:r>
            <a:r>
              <a:rPr lang="en-US" altLang="zh-CN" sz="2400" b="1" dirty="0">
                <a:solidFill>
                  <a:srgbClr val="FF0000"/>
                </a:solidFill>
                <a:latin typeface="仿宋" panose="02010609060101010101" pitchFamily="49" charset="-122"/>
                <a:ea typeface="仿宋" panose="02010609060101010101" pitchFamily="49" charset="-122"/>
              </a:rPr>
              <a:t>x</a:t>
            </a:r>
            <a:r>
              <a:rPr lang="zh-CN" altLang="en-US" sz="2400" b="1" dirty="0">
                <a:solidFill>
                  <a:srgbClr val="FF0000"/>
                </a:solidFill>
                <a:latin typeface="仿宋" panose="02010609060101010101" pitchFamily="49" charset="-122"/>
                <a:ea typeface="仿宋" panose="02010609060101010101" pitchFamily="49" charset="-122"/>
              </a:rPr>
              <a:t>共同占用同一段内存单元</a:t>
            </a:r>
            <a:r>
              <a:rPr lang="zh-CN" altLang="en-US" sz="2400" b="1" dirty="0">
                <a:latin typeface="仿宋" panose="02010609060101010101" pitchFamily="49" charset="-122"/>
                <a:ea typeface="仿宋" panose="02010609060101010101" pitchFamily="49" charset="-122"/>
              </a:rPr>
              <a:t>。 </a:t>
            </a: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8372"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16</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6"/>
          <p:cNvSpPr>
            <a:spLocks noGrp="1"/>
          </p:cNvSpPr>
          <p:nvPr>
            <p:ph idx="1"/>
          </p:nvPr>
        </p:nvSpPr>
        <p:spPr>
          <a:xfrm>
            <a:off x="789781" y="1412776"/>
            <a:ext cx="10612437" cy="4535487"/>
          </a:xfrm>
          <a:ln/>
        </p:spPr>
        <p:txBody>
          <a:bodyPr vert="horz" wrap="square" lIns="91440" tIns="45720" rIns="91440" bIns="45720" anchor="t" anchorCtr="0"/>
          <a:lstStyle/>
          <a:p>
            <a:pPr algn="just">
              <a:lnSpc>
                <a:spcPct val="90000"/>
              </a:lnSpc>
              <a:buNone/>
            </a:pPr>
            <a:r>
              <a:rPr lang="zh-CN" altLang="en-US" sz="2400" b="1" dirty="0">
                <a:solidFill>
                  <a:srgbClr val="FF0000"/>
                </a:solidFill>
                <a:latin typeface="仿宋" panose="02010609060101010101" pitchFamily="49" charset="-122"/>
                <a:ea typeface="仿宋" panose="02010609060101010101" pitchFamily="49" charset="-122"/>
              </a:rPr>
              <a:t>⑵实参用指针，形参用指针</a:t>
            </a:r>
            <a:r>
              <a:rPr lang="zh-CN" altLang="en-US" sz="2400" b="1" dirty="0">
                <a:latin typeface="仿宋" panose="02010609060101010101" pitchFamily="49" charset="-122"/>
                <a:ea typeface="仿宋" panose="02010609060101010101" pitchFamily="49" charset="-122"/>
              </a:rPr>
              <a:t>。如：</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main()                              f(int </a:t>
            </a:r>
            <a:r>
              <a:rPr lang="en-US" altLang="zh-CN" sz="2400" b="1" dirty="0">
                <a:solidFill>
                  <a:schemeClr val="tx2"/>
                </a:solidFill>
                <a:highlight>
                  <a:srgbClr val="FFFF00"/>
                </a:highlight>
                <a:latin typeface="仿宋" panose="02010609060101010101" pitchFamily="49" charset="-122"/>
                <a:ea typeface="仿宋" panose="02010609060101010101" pitchFamily="49" charset="-122"/>
              </a:rPr>
              <a:t>*x</a:t>
            </a:r>
            <a:r>
              <a:rPr lang="en-US" altLang="zh-CN" sz="2400" b="1" dirty="0">
                <a:solidFill>
                  <a:schemeClr val="tx2"/>
                </a:solidFill>
                <a:latin typeface="仿宋" panose="02010609060101010101" pitchFamily="49" charset="-122"/>
                <a:ea typeface="仿宋" panose="02010609060101010101" pitchFamily="49" charset="-122"/>
              </a:rPr>
              <a:t>,int n)</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int a[10]，*p;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p=a;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f(</a:t>
            </a:r>
            <a:r>
              <a:rPr lang="en-US" altLang="zh-CN" sz="2400" b="1" dirty="0">
                <a:solidFill>
                  <a:schemeClr val="tx2"/>
                </a:solidFill>
                <a:highlight>
                  <a:srgbClr val="FFFF00"/>
                </a:highlight>
                <a:latin typeface="仿宋" panose="02010609060101010101" pitchFamily="49" charset="-122"/>
                <a:ea typeface="仿宋" panose="02010609060101010101" pitchFamily="49" charset="-122"/>
              </a:rPr>
              <a:t>p</a:t>
            </a:r>
            <a:r>
              <a:rPr lang="en-US" altLang="zh-CN" sz="2400" b="1" dirty="0">
                <a:solidFill>
                  <a:schemeClr val="tx2"/>
                </a:solidFill>
                <a:latin typeface="仿宋" panose="02010609060101010101" pitchFamily="49" charset="-122"/>
                <a:ea typeface="仿宋" panose="02010609060101010101" pitchFamily="49" charset="-122"/>
              </a:rPr>
              <a:t>,10);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p>
          <a:p>
            <a:pPr>
              <a:lnSpc>
                <a:spcPct val="120000"/>
              </a:lnSpc>
              <a:buNone/>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实参</a:t>
            </a:r>
            <a:r>
              <a:rPr lang="en-US" altLang="zh-CN" sz="2400" b="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与形参</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均为指针变量。</a:t>
            </a:r>
            <a:r>
              <a:rPr lang="zh-CN" altLang="en-US" sz="2400" b="1" dirty="0">
                <a:solidFill>
                  <a:srgbClr val="993300"/>
                </a:solidFill>
                <a:latin typeface="仿宋" panose="02010609060101010101" pitchFamily="49" charset="-122"/>
                <a:ea typeface="仿宋" panose="02010609060101010101" pitchFamily="49" charset="-122"/>
              </a:rPr>
              <a:t>先使实参</a:t>
            </a:r>
            <a:r>
              <a:rPr lang="en-US" altLang="zh-CN" sz="2400" b="1" dirty="0">
                <a:solidFill>
                  <a:srgbClr val="993300"/>
                </a:solidFill>
                <a:latin typeface="仿宋" panose="02010609060101010101" pitchFamily="49" charset="-122"/>
                <a:ea typeface="仿宋" panose="02010609060101010101" pitchFamily="49" charset="-122"/>
              </a:rPr>
              <a:t>p</a:t>
            </a:r>
            <a:r>
              <a:rPr lang="zh-CN" altLang="en-US" sz="2400" b="1" dirty="0">
                <a:solidFill>
                  <a:srgbClr val="993300"/>
                </a:solidFill>
                <a:latin typeface="仿宋" panose="02010609060101010101" pitchFamily="49" charset="-122"/>
                <a:ea typeface="仿宋" panose="02010609060101010101" pitchFamily="49" charset="-122"/>
              </a:rPr>
              <a:t>指向数组</a:t>
            </a:r>
            <a:r>
              <a:rPr lang="en-US" altLang="zh-CN" sz="2400" b="1" dirty="0">
                <a:solidFill>
                  <a:srgbClr val="993300"/>
                </a:solidFill>
                <a:latin typeface="仿宋" panose="02010609060101010101" pitchFamily="49" charset="-122"/>
                <a:ea typeface="仿宋" panose="02010609060101010101" pitchFamily="49" charset="-122"/>
              </a:rPr>
              <a:t>a，p</a:t>
            </a:r>
            <a:r>
              <a:rPr lang="zh-CN" altLang="en-US" sz="2400" b="1" dirty="0">
                <a:solidFill>
                  <a:srgbClr val="993300"/>
                </a:solidFill>
                <a:latin typeface="仿宋" panose="02010609060101010101" pitchFamily="49" charset="-122"/>
                <a:ea typeface="仿宋" panose="02010609060101010101" pitchFamily="49" charset="-122"/>
              </a:rPr>
              <a:t>的值是＆</a:t>
            </a:r>
            <a:r>
              <a:rPr lang="en-US" altLang="zh-CN" sz="2400" b="1" dirty="0">
                <a:solidFill>
                  <a:srgbClr val="993300"/>
                </a:solidFill>
                <a:latin typeface="仿宋" panose="02010609060101010101" pitchFamily="49" charset="-122"/>
                <a:ea typeface="仿宋" panose="02010609060101010101" pitchFamily="49" charset="-122"/>
              </a:rPr>
              <a:t>a[0]，</a:t>
            </a:r>
            <a:r>
              <a:rPr lang="zh-CN" altLang="en-US" sz="2400" b="1" dirty="0">
                <a:solidFill>
                  <a:srgbClr val="993300"/>
                </a:solidFill>
                <a:latin typeface="仿宋" panose="02010609060101010101" pitchFamily="49" charset="-122"/>
                <a:ea typeface="仿宋" panose="02010609060101010101" pitchFamily="49" charset="-122"/>
              </a:rPr>
              <a:t>然后进行值传递后，</a:t>
            </a:r>
            <a:r>
              <a:rPr lang="en-US" altLang="zh-CN" sz="2400" b="1" dirty="0">
                <a:solidFill>
                  <a:srgbClr val="993300"/>
                </a:solidFill>
                <a:latin typeface="仿宋" panose="02010609060101010101" pitchFamily="49" charset="-122"/>
                <a:ea typeface="仿宋" panose="02010609060101010101" pitchFamily="49" charset="-122"/>
              </a:rPr>
              <a:t>x</a:t>
            </a:r>
            <a:r>
              <a:rPr lang="zh-CN" altLang="en-US" sz="2400" b="1" dirty="0">
                <a:solidFill>
                  <a:srgbClr val="993300"/>
                </a:solidFill>
                <a:latin typeface="仿宋" panose="02010609060101010101" pitchFamily="49" charset="-122"/>
                <a:ea typeface="仿宋" panose="02010609060101010101" pitchFamily="49" charset="-122"/>
              </a:rPr>
              <a:t>的值也是＆</a:t>
            </a:r>
            <a:r>
              <a:rPr lang="en-US" altLang="zh-CN" sz="2400" b="1" dirty="0">
                <a:solidFill>
                  <a:srgbClr val="993300"/>
                </a:solidFill>
                <a:latin typeface="仿宋" panose="02010609060101010101" pitchFamily="49" charset="-122"/>
                <a:ea typeface="仿宋" panose="02010609060101010101" pitchFamily="49" charset="-122"/>
              </a:rPr>
              <a:t>a[0]，</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通过改变</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的值,使</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指向</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中的任一元素。 </a:t>
            </a: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939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17</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p:cNvSpPr>
          <p:nvPr>
            <p:ph idx="1"/>
          </p:nvPr>
        </p:nvSpPr>
        <p:spPr>
          <a:xfrm>
            <a:off x="839416" y="1340768"/>
            <a:ext cx="10874375" cy="4824412"/>
          </a:xfrm>
          <a:ln/>
        </p:spPr>
        <p:txBody>
          <a:bodyPr vert="horz" wrap="square" lIns="91440" tIns="45720" rIns="91440" bIns="45720" anchor="t" anchorCtr="0"/>
          <a:lstStyle/>
          <a:p>
            <a:pPr algn="just">
              <a:buNone/>
            </a:pPr>
            <a:r>
              <a:rPr lang="zh-CN" altLang="en-US" sz="2400" b="1" dirty="0">
                <a:solidFill>
                  <a:srgbClr val="FF0000"/>
                </a:solidFill>
                <a:latin typeface="仿宋" panose="02010609060101010101" pitchFamily="49" charset="-122"/>
                <a:ea typeface="仿宋" panose="02010609060101010101" pitchFamily="49" charset="-122"/>
              </a:rPr>
              <a:t>⑶实参用数组名，形参用指针</a:t>
            </a:r>
            <a:r>
              <a:rPr lang="zh-CN" altLang="en-US" sz="2400" b="1" dirty="0">
                <a:latin typeface="仿宋" panose="02010609060101010101" pitchFamily="49" charset="-122"/>
                <a:ea typeface="仿宋" panose="02010609060101010101" pitchFamily="49" charset="-122"/>
              </a:rPr>
              <a:t>。如：</a:t>
            </a:r>
          </a:p>
          <a:p>
            <a:pPr algn="just">
              <a:buNone/>
            </a:pPr>
            <a:r>
              <a:rPr lang="en-US" altLang="zh-CN" sz="2400" b="1" dirty="0">
                <a:solidFill>
                  <a:schemeClr val="tx2"/>
                </a:solidFill>
                <a:latin typeface="仿宋" panose="02010609060101010101" pitchFamily="49" charset="-122"/>
                <a:ea typeface="仿宋" panose="02010609060101010101" pitchFamily="49" charset="-122"/>
              </a:rPr>
              <a:t>main()                                    f(int </a:t>
            </a:r>
            <a:r>
              <a:rPr lang="en-US" altLang="zh-CN" sz="2400" b="1" dirty="0">
                <a:solidFill>
                  <a:schemeClr val="tx2"/>
                </a:solidFill>
                <a:highlight>
                  <a:srgbClr val="FFFF00"/>
                </a:highlight>
                <a:latin typeface="仿宋" panose="02010609060101010101" pitchFamily="49" charset="-122"/>
                <a:ea typeface="仿宋" panose="02010609060101010101" pitchFamily="49" charset="-122"/>
              </a:rPr>
              <a:t>*x</a:t>
            </a:r>
            <a:r>
              <a:rPr lang="en-US" altLang="zh-CN" sz="2400" b="1" dirty="0">
                <a:solidFill>
                  <a:schemeClr val="tx2"/>
                </a:solidFill>
                <a:latin typeface="仿宋" panose="02010609060101010101" pitchFamily="49" charset="-122"/>
                <a:ea typeface="仿宋" panose="02010609060101010101" pitchFamily="49" charset="-122"/>
              </a:rPr>
              <a:t>, int n)</a:t>
            </a:r>
          </a:p>
          <a:p>
            <a:pPr algn="just">
              <a:buNone/>
            </a:pPr>
            <a:r>
              <a:rPr lang="en-US" altLang="zh-CN" sz="2400" b="1" dirty="0">
                <a:solidFill>
                  <a:schemeClr val="tx2"/>
                </a:solidFill>
                <a:latin typeface="仿宋" panose="02010609060101010101" pitchFamily="49" charset="-122"/>
                <a:ea typeface="仿宋" panose="02010609060101010101" pitchFamily="49" charset="-122"/>
              </a:rPr>
              <a:t> { int a[10];                             </a:t>
            </a:r>
          </a:p>
          <a:p>
            <a:pPr algn="just">
              <a:buNone/>
            </a:pPr>
            <a:r>
              <a:rPr lang="en-US" altLang="zh-CN" sz="2400" b="1" dirty="0">
                <a:solidFill>
                  <a:schemeClr val="tx2"/>
                </a:solidFill>
                <a:latin typeface="仿宋" panose="02010609060101010101" pitchFamily="49" charset="-122"/>
                <a:ea typeface="仿宋" panose="02010609060101010101" pitchFamily="49" charset="-122"/>
              </a:rPr>
              <a:t>       …                                   {</a:t>
            </a:r>
          </a:p>
          <a:p>
            <a:pPr algn="just">
              <a:buNone/>
            </a:pPr>
            <a:r>
              <a:rPr lang="en-US" altLang="zh-CN" sz="2400" b="1" dirty="0">
                <a:solidFill>
                  <a:schemeClr val="tx2"/>
                </a:solidFill>
                <a:latin typeface="仿宋" panose="02010609060101010101" pitchFamily="49" charset="-122"/>
                <a:ea typeface="仿宋" panose="02010609060101010101" pitchFamily="49" charset="-122"/>
              </a:rPr>
              <a:t>   f(</a:t>
            </a:r>
            <a:r>
              <a:rPr lang="en-US" altLang="zh-CN" sz="2400" b="1" dirty="0">
                <a:solidFill>
                  <a:schemeClr val="tx2"/>
                </a:solidFill>
                <a:highlight>
                  <a:srgbClr val="FFFF00"/>
                </a:highlight>
                <a:latin typeface="仿宋" panose="02010609060101010101" pitchFamily="49" charset="-122"/>
                <a:ea typeface="仿宋" panose="02010609060101010101" pitchFamily="49" charset="-122"/>
              </a:rPr>
              <a:t>a</a:t>
            </a:r>
            <a:r>
              <a:rPr lang="en-US" altLang="zh-CN" sz="2400" b="1" dirty="0">
                <a:solidFill>
                  <a:schemeClr val="tx2"/>
                </a:solidFill>
                <a:latin typeface="仿宋" panose="02010609060101010101" pitchFamily="49" charset="-122"/>
                <a:ea typeface="仿宋" panose="02010609060101010101" pitchFamily="49" charset="-122"/>
              </a:rPr>
              <a:t>,10); 　　                     　　…</a:t>
            </a:r>
          </a:p>
          <a:p>
            <a:pPr algn="just">
              <a:buNone/>
            </a:pPr>
            <a:r>
              <a:rPr lang="en-US" altLang="zh-CN" sz="2400" b="1" dirty="0">
                <a:solidFill>
                  <a:schemeClr val="tx2"/>
                </a:solidFill>
                <a:latin typeface="仿宋" panose="02010609060101010101" pitchFamily="49" charset="-122"/>
                <a:ea typeface="仿宋" panose="02010609060101010101" pitchFamily="49" charset="-122"/>
              </a:rPr>
              <a:t>       …                                    } </a:t>
            </a:r>
          </a:p>
          <a:p>
            <a:pPr algn="just">
              <a:buNone/>
            </a:pPr>
            <a:r>
              <a:rPr lang="en-US" altLang="zh-CN" sz="2400" b="1" dirty="0">
                <a:solidFill>
                  <a:schemeClr val="tx2"/>
                </a:solidFill>
                <a:latin typeface="仿宋" panose="02010609060101010101" pitchFamily="49" charset="-122"/>
                <a:ea typeface="仿宋" panose="02010609060101010101" pitchFamily="49" charset="-122"/>
              </a:rPr>
              <a:t>}</a:t>
            </a:r>
          </a:p>
          <a:p>
            <a:pPr algn="just">
              <a:buNone/>
            </a:pPr>
            <a:endParaRPr lang="zh-CN" altLang="en-US" sz="2400" b="1" dirty="0">
              <a:latin typeface="仿宋" panose="02010609060101010101" pitchFamily="49" charset="-122"/>
              <a:ea typeface="仿宋" panose="02010609060101010101" pitchFamily="49" charset="-122"/>
            </a:endParaRPr>
          </a:p>
          <a:p>
            <a:pPr algn="just">
              <a:lnSpc>
                <a:spcPct val="120000"/>
              </a:lnSpc>
              <a:buNone/>
            </a:pPr>
            <a:r>
              <a:rPr lang="zh-CN" altLang="en-US" sz="2400" b="1" dirty="0">
                <a:latin typeface="仿宋" panose="02010609060101010101" pitchFamily="49" charset="-122"/>
                <a:ea typeface="仿宋" panose="02010609060101010101" pitchFamily="49" charset="-122"/>
              </a:rPr>
              <a:t>实参</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为数组名，形参</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指向整型变量的指针变量。实、形参数据传递后，</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指向</a:t>
            </a:r>
            <a:r>
              <a:rPr lang="en-US" altLang="zh-CN" sz="2400" b="1" dirty="0">
                <a:latin typeface="仿宋" panose="02010609060101010101" pitchFamily="49" charset="-122"/>
                <a:ea typeface="仿宋" panose="02010609060101010101" pitchFamily="49" charset="-122"/>
              </a:rPr>
              <a:t>a[0]，</a:t>
            </a:r>
            <a:r>
              <a:rPr lang="zh-CN" altLang="en-US" sz="2400" b="1" dirty="0">
                <a:latin typeface="仿宋" panose="02010609060101010101" pitchFamily="49" charset="-122"/>
                <a:ea typeface="仿宋" panose="02010609060101010101" pitchFamily="49" charset="-122"/>
              </a:rPr>
              <a:t>即</a:t>
            </a:r>
            <a:r>
              <a:rPr lang="en-US" altLang="zh-CN" sz="2400" b="1" dirty="0">
                <a:solidFill>
                  <a:srgbClr val="993300"/>
                </a:solidFill>
                <a:latin typeface="仿宋" panose="02010609060101010101" pitchFamily="49" charset="-122"/>
                <a:ea typeface="仿宋" panose="02010609060101010101" pitchFamily="49" charset="-122"/>
              </a:rPr>
              <a:t>x</a:t>
            </a:r>
            <a:r>
              <a:rPr lang="zh-CN" altLang="en-US" sz="2400" b="1" dirty="0">
                <a:solidFill>
                  <a:srgbClr val="993300"/>
                </a:solidFill>
                <a:latin typeface="仿宋" panose="02010609060101010101" pitchFamily="49" charset="-122"/>
                <a:ea typeface="仿宋" panose="02010609060101010101" pitchFamily="49" charset="-122"/>
              </a:rPr>
              <a:t>的值为＆</a:t>
            </a:r>
            <a:r>
              <a:rPr lang="en-US" altLang="zh-CN" sz="2400" b="1" dirty="0">
                <a:solidFill>
                  <a:srgbClr val="993300"/>
                </a:solidFill>
                <a:latin typeface="仿宋" panose="02010609060101010101" pitchFamily="49" charset="-122"/>
                <a:ea typeface="仿宋" panose="02010609060101010101" pitchFamily="49" charset="-122"/>
              </a:rPr>
              <a:t>a[0]，</a:t>
            </a:r>
            <a:r>
              <a:rPr lang="zh-CN" altLang="en-US" sz="2400" b="1" dirty="0">
                <a:latin typeface="仿宋" panose="02010609060101010101" pitchFamily="49" charset="-122"/>
                <a:ea typeface="仿宋" panose="02010609060101010101" pitchFamily="49" charset="-122"/>
              </a:rPr>
              <a:t>通过</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值的改变,可以遍历数组</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中的任一个元素。</a:t>
            </a: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0420"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18</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p:cNvSpPr>
          <p:nvPr>
            <p:ph idx="1"/>
          </p:nvPr>
        </p:nvSpPr>
        <p:spPr>
          <a:xfrm>
            <a:off x="766763" y="1352550"/>
            <a:ext cx="10801350" cy="5184775"/>
          </a:xfrm>
          <a:ln/>
        </p:spPr>
        <p:txBody>
          <a:bodyPr vert="horz" wrap="square" lIns="91440" tIns="45720" rIns="91440" bIns="45720" anchor="t" anchorCtr="0"/>
          <a:lstStyle/>
          <a:p>
            <a:pPr algn="just">
              <a:lnSpc>
                <a:spcPct val="90000"/>
              </a:lnSpc>
              <a:buNone/>
            </a:pPr>
            <a:r>
              <a:rPr lang="zh-CN" altLang="en-US" sz="2400" b="1" dirty="0">
                <a:solidFill>
                  <a:srgbClr val="FF0000"/>
                </a:solidFill>
                <a:latin typeface="仿宋" panose="02010609060101010101" pitchFamily="49" charset="-122"/>
                <a:ea typeface="仿宋" panose="02010609060101010101" pitchFamily="49" charset="-122"/>
              </a:rPr>
              <a:t>⑷实参为指针变量，形参为数组名</a:t>
            </a:r>
            <a:r>
              <a:rPr lang="zh-CN" altLang="en-US" sz="2400" b="1" dirty="0">
                <a:latin typeface="仿宋" panose="02010609060101010101" pitchFamily="49" charset="-122"/>
                <a:ea typeface="仿宋" panose="02010609060101010101" pitchFamily="49" charset="-122"/>
              </a:rPr>
              <a:t>。如：</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main()                                     f(int </a:t>
            </a:r>
            <a:r>
              <a:rPr lang="en-US" altLang="zh-CN" sz="2400" b="1" dirty="0">
                <a:solidFill>
                  <a:schemeClr val="tx2"/>
                </a:solidFill>
                <a:highlight>
                  <a:srgbClr val="FFFF00"/>
                </a:highlight>
                <a:latin typeface="仿宋" panose="02010609060101010101" pitchFamily="49" charset="-122"/>
                <a:ea typeface="仿宋" panose="02010609060101010101" pitchFamily="49" charset="-122"/>
              </a:rPr>
              <a:t>x[]</a:t>
            </a:r>
            <a:r>
              <a:rPr lang="en-US" altLang="zh-CN" sz="2400" b="1" dirty="0">
                <a:solidFill>
                  <a:schemeClr val="tx2"/>
                </a:solidFill>
                <a:latin typeface="仿宋" panose="02010609060101010101" pitchFamily="49" charset="-122"/>
                <a:ea typeface="仿宋" panose="02010609060101010101" pitchFamily="49" charset="-122"/>
              </a:rPr>
              <a:t>,int n)</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 int a[10]，*p;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p=a;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f(</a:t>
            </a:r>
            <a:r>
              <a:rPr lang="en-US" altLang="zh-CN" sz="2400" b="1" dirty="0">
                <a:solidFill>
                  <a:schemeClr val="tx2"/>
                </a:solidFill>
                <a:highlight>
                  <a:srgbClr val="FFFF00"/>
                </a:highlight>
                <a:latin typeface="仿宋" panose="02010609060101010101" pitchFamily="49" charset="-122"/>
                <a:ea typeface="仿宋" panose="02010609060101010101" pitchFamily="49" charset="-122"/>
              </a:rPr>
              <a:t>p</a:t>
            </a:r>
            <a:r>
              <a:rPr lang="en-US" altLang="zh-CN" sz="2400" b="1" dirty="0">
                <a:solidFill>
                  <a:schemeClr val="tx2"/>
                </a:solidFill>
                <a:latin typeface="仿宋" panose="02010609060101010101" pitchFamily="49" charset="-122"/>
                <a:ea typeface="仿宋" panose="02010609060101010101" pitchFamily="49" charset="-122"/>
              </a:rPr>
              <a:t>,10);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   　…          </a:t>
            </a:r>
          </a:p>
          <a:p>
            <a:pPr algn="just">
              <a:lnSpc>
                <a:spcPct val="90000"/>
              </a:lnSpc>
              <a:buNone/>
            </a:pPr>
            <a:r>
              <a:rPr lang="en-US" altLang="zh-CN" sz="2400" b="1" dirty="0">
                <a:solidFill>
                  <a:schemeClr val="tx2"/>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a:p>
            <a:pPr algn="just">
              <a:lnSpc>
                <a:spcPct val="120000"/>
              </a:lnSpc>
              <a:buNone/>
            </a:pPr>
            <a:r>
              <a:rPr lang="zh-CN" altLang="en-US" sz="2400" b="1" dirty="0">
                <a:latin typeface="仿宋" panose="02010609060101010101" pitchFamily="49" charset="-122"/>
                <a:ea typeface="仿宋" panose="02010609060101010101" pitchFamily="49" charset="-122"/>
              </a:rPr>
              <a:t>显然实参</a:t>
            </a:r>
            <a:r>
              <a:rPr lang="en-US" altLang="zh-CN" sz="2400" b="1" dirty="0">
                <a:latin typeface="仿宋" panose="02010609060101010101" pitchFamily="49" charset="-122"/>
                <a:ea typeface="仿宋" panose="02010609060101010101" pitchFamily="49" charset="-122"/>
              </a:rPr>
              <a:t>p=＆a[0]，</a:t>
            </a:r>
            <a:r>
              <a:rPr lang="zh-CN" altLang="en-US" sz="2400" b="1" dirty="0">
                <a:latin typeface="仿宋" panose="02010609060101010101" pitchFamily="49" charset="-122"/>
                <a:ea typeface="仿宋" panose="02010609060101010101" pitchFamily="49" charset="-122"/>
              </a:rPr>
              <a:t>形参为一数组名，在进行实、形参数据传递后，</a:t>
            </a:r>
            <a:r>
              <a:rPr lang="en-US" altLang="zh-CN" sz="2400" b="1" dirty="0">
                <a:solidFill>
                  <a:srgbClr val="993300"/>
                </a:solidFill>
                <a:latin typeface="仿宋" panose="02010609060101010101" pitchFamily="49" charset="-122"/>
                <a:ea typeface="仿宋" panose="02010609060101010101" pitchFamily="49" charset="-122"/>
              </a:rPr>
              <a:t>x</a:t>
            </a:r>
            <a:r>
              <a:rPr lang="zh-CN" altLang="en-US" sz="2400" b="1" dirty="0">
                <a:solidFill>
                  <a:srgbClr val="993300"/>
                </a:solidFill>
                <a:latin typeface="仿宋" panose="02010609060101010101" pitchFamily="49" charset="-122"/>
                <a:ea typeface="仿宋" panose="02010609060101010101" pitchFamily="49" charset="-122"/>
              </a:rPr>
              <a:t>取得了数组</a:t>
            </a:r>
            <a:r>
              <a:rPr lang="en-US" altLang="zh-CN" sz="2400" b="1" dirty="0">
                <a:solidFill>
                  <a:srgbClr val="993300"/>
                </a:solidFill>
                <a:latin typeface="仿宋" panose="02010609060101010101" pitchFamily="49" charset="-122"/>
                <a:ea typeface="仿宋" panose="02010609060101010101" pitchFamily="49" charset="-122"/>
              </a:rPr>
              <a:t>a</a:t>
            </a:r>
            <a:r>
              <a:rPr lang="zh-CN" altLang="en-US" sz="2400" b="1" dirty="0">
                <a:solidFill>
                  <a:srgbClr val="993300"/>
                </a:solidFill>
                <a:latin typeface="仿宋" panose="02010609060101010101" pitchFamily="49" charset="-122"/>
                <a:ea typeface="仿宋" panose="02010609060101010101" pitchFamily="49" charset="-122"/>
              </a:rPr>
              <a:t>的首地址</a:t>
            </a:r>
            <a:r>
              <a:rPr lang="zh-CN" altLang="en-US" sz="2400" b="1" dirty="0">
                <a:latin typeface="仿宋" panose="02010609060101010101" pitchFamily="49" charset="-122"/>
                <a:ea typeface="仿宋" panose="02010609060101010101" pitchFamily="49" charset="-122"/>
              </a:rPr>
              <a:t>，即使得</a:t>
            </a:r>
            <a:r>
              <a:rPr lang="en-US" altLang="zh-CN" sz="2400" b="1" dirty="0">
                <a:latin typeface="仿宋" panose="02010609060101010101" pitchFamily="49" charset="-122"/>
                <a:ea typeface="仿宋" panose="02010609060101010101" pitchFamily="49" charset="-122"/>
              </a:rPr>
              <a:t>x</a:t>
            </a:r>
            <a:r>
              <a:rPr lang="zh-CN" altLang="en-US" sz="2400" b="1" dirty="0">
                <a:latin typeface="仿宋" panose="02010609060101010101" pitchFamily="49" charset="-122"/>
                <a:ea typeface="仿宋" panose="02010609060101010101" pitchFamily="49" charset="-122"/>
              </a:rPr>
              <a:t>数组和</a:t>
            </a:r>
            <a:r>
              <a:rPr lang="en-US" altLang="zh-CN" sz="2400" b="1" dirty="0">
                <a:latin typeface="仿宋" panose="02010609060101010101" pitchFamily="49" charset="-122"/>
                <a:ea typeface="仿宋" panose="02010609060101010101" pitchFamily="49" charset="-122"/>
              </a:rPr>
              <a:t>a </a:t>
            </a:r>
            <a:r>
              <a:rPr lang="zh-CN" altLang="en-US" sz="2400" b="1" dirty="0">
                <a:latin typeface="仿宋" panose="02010609060101010101" pitchFamily="49" charset="-122"/>
                <a:ea typeface="仿宋" panose="02010609060101010101" pitchFamily="49" charset="-122"/>
              </a:rPr>
              <a:t>数组占有同一段内存，在函数执行时，</a:t>
            </a:r>
            <a:r>
              <a:rPr lang="en-US" altLang="zh-CN" sz="2400" b="1" dirty="0">
                <a:latin typeface="仿宋" panose="02010609060101010101" pitchFamily="49" charset="-122"/>
                <a:ea typeface="仿宋" panose="02010609060101010101" pitchFamily="49" charset="-122"/>
              </a:rPr>
              <a:t>x[i]</a:t>
            </a:r>
            <a:r>
              <a:rPr lang="zh-CN" altLang="en-US" sz="2400" b="1" dirty="0">
                <a:latin typeface="仿宋" panose="02010609060101010101" pitchFamily="49" charset="-122"/>
                <a:ea typeface="仿宋" panose="02010609060101010101" pitchFamily="49" charset="-122"/>
              </a:rPr>
              <a:t>的变化就直接作用于</a:t>
            </a:r>
            <a:r>
              <a:rPr lang="en-US" altLang="zh-CN" sz="2400" b="1" dirty="0">
                <a:latin typeface="仿宋" panose="02010609060101010101" pitchFamily="49" charset="-122"/>
                <a:ea typeface="仿宋" panose="02010609060101010101" pitchFamily="49" charset="-122"/>
              </a:rPr>
              <a:t>a[i]。 </a:t>
            </a:r>
            <a:endParaRPr lang="zh-CN" altLang="en-US" sz="2400" b="1" dirty="0">
              <a:latin typeface="仿宋" panose="02010609060101010101" pitchFamily="49" charset="-122"/>
              <a:ea typeface="仿宋" panose="02010609060101010101" pitchFamily="49" charset="-122"/>
            </a:endParaRPr>
          </a:p>
        </p:txBody>
      </p:sp>
      <p:sp>
        <p:nvSpPr>
          <p:cNvPr id="6"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1444"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19</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11"/>
          <p:cNvSpPr/>
          <p:nvPr/>
        </p:nvSpPr>
        <p:spPr>
          <a:xfrm rot="21568527">
            <a:off x="3014912" y="367396"/>
            <a:ext cx="5280239" cy="1059515"/>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13" name="Oval 65"/>
          <p:cNvSpPr/>
          <p:nvPr/>
        </p:nvSpPr>
        <p:spPr>
          <a:xfrm rot="5368527">
            <a:off x="2206625" y="847725"/>
            <a:ext cx="1263650" cy="123825"/>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43014" name="Oval 65"/>
          <p:cNvSpPr/>
          <p:nvPr/>
        </p:nvSpPr>
        <p:spPr>
          <a:xfrm rot="-31473">
            <a:off x="2679700" y="1420813"/>
            <a:ext cx="1587500" cy="114300"/>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55" name="矩形 54"/>
          <p:cNvSpPr/>
          <p:nvPr/>
        </p:nvSpPr>
        <p:spPr>
          <a:xfrm rot="21568527">
            <a:off x="2824163" y="357188"/>
            <a:ext cx="7373938" cy="1052513"/>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6" name="矩形 3"/>
          <p:cNvSpPr/>
          <p:nvPr/>
        </p:nvSpPr>
        <p:spPr>
          <a:xfrm rot="21568527">
            <a:off x="2824163" y="385763"/>
            <a:ext cx="1135063" cy="1111250"/>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7" name="等腰三角形 9"/>
          <p:cNvSpPr/>
          <p:nvPr/>
        </p:nvSpPr>
        <p:spPr>
          <a:xfrm rot="5368527">
            <a:off x="3925343" y="430186"/>
            <a:ext cx="1043474" cy="955543"/>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58" name="等腰三角形 57"/>
          <p:cNvSpPr/>
          <p:nvPr/>
        </p:nvSpPr>
        <p:spPr>
          <a:xfrm rot="5368527">
            <a:off x="3792538" y="544513"/>
            <a:ext cx="1090613" cy="73818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59" name="直接连接符 58"/>
          <p:cNvCxnSpPr/>
          <p:nvPr/>
        </p:nvCxnSpPr>
        <p:spPr>
          <a:xfrm>
            <a:off x="3954463" y="266700"/>
            <a:ext cx="11113" cy="1263650"/>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43022" name="TextBox 83"/>
          <p:cNvSpPr txBox="1"/>
          <p:nvPr/>
        </p:nvSpPr>
        <p:spPr>
          <a:xfrm>
            <a:off x="2908300" y="620713"/>
            <a:ext cx="974725" cy="703262"/>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en-US" altLang="zh-CN" sz="4800" b="1" dirty="0">
                <a:solidFill>
                  <a:srgbClr val="F9972B"/>
                </a:solidFill>
                <a:latin typeface="Baskerville Old Face" panose="02020602080505020303" pitchFamily="18" charset="0"/>
                <a:ea typeface="微软雅黑" panose="020B0503020204020204" pitchFamily="34" charset="-122"/>
              </a:rPr>
              <a:t>01</a:t>
            </a:r>
            <a:endParaRPr lang="zh-CN" altLang="en-US" sz="4800" b="1" dirty="0">
              <a:solidFill>
                <a:srgbClr val="F9972B"/>
              </a:solidFill>
              <a:latin typeface="Baskerville Old Face" panose="02020602080505020303" pitchFamily="18" charset="0"/>
              <a:ea typeface="微软雅黑" panose="020B0503020204020204" pitchFamily="34" charset="-122"/>
            </a:endParaRPr>
          </a:p>
        </p:txBody>
      </p:sp>
      <p:sp>
        <p:nvSpPr>
          <p:cNvPr id="88" name="等腰三角形 87"/>
          <p:cNvSpPr/>
          <p:nvPr/>
        </p:nvSpPr>
        <p:spPr>
          <a:xfrm rot="16200000" flipH="1" flipV="1">
            <a:off x="5053013" y="801688"/>
            <a:ext cx="168275" cy="180975"/>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24" name="TextBox 88"/>
          <p:cNvSpPr txBox="1"/>
          <p:nvPr/>
        </p:nvSpPr>
        <p:spPr>
          <a:xfrm>
            <a:off x="5133975" y="736600"/>
            <a:ext cx="2690813" cy="388938"/>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zh-CN" altLang="en-US" sz="2400" b="1" dirty="0">
                <a:solidFill>
                  <a:srgbClr val="FFFFFF"/>
                </a:solidFill>
                <a:latin typeface="Baskerville Old Face" panose="02020602080505020303" pitchFamily="18" charset="0"/>
                <a:ea typeface="微软雅黑" panose="020B0503020204020204" pitchFamily="34" charset="-122"/>
              </a:rPr>
              <a:t>指针的概念</a:t>
            </a:r>
          </a:p>
        </p:txBody>
      </p:sp>
      <p:sp>
        <p:nvSpPr>
          <p:cNvPr id="100" name="矩形 99"/>
          <p:cNvSpPr/>
          <p:nvPr/>
        </p:nvSpPr>
        <p:spPr>
          <a:xfrm>
            <a:off x="1200150" y="0"/>
            <a:ext cx="935038" cy="6858000"/>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1" name="TextBox 100"/>
          <p:cNvSpPr txBox="1"/>
          <p:nvPr/>
        </p:nvSpPr>
        <p:spPr>
          <a:xfrm>
            <a:off x="1285875" y="706438"/>
            <a:ext cx="800100" cy="1614488"/>
          </a:xfrm>
          <a:prstGeom prst="rect">
            <a:avLst/>
          </a:prstGeom>
          <a:noFill/>
        </p:spPr>
        <p:txBody>
          <a:bodyPr vert="eaVert" wrap="none">
            <a:spAutoFit/>
          </a:bodyPr>
          <a:lstStyle/>
          <a:p>
            <a:pPr marR="0" defTabSz="914400" eaLnBrk="1" fontAlgn="auto" hangingPunct="1">
              <a:spcBef>
                <a:spcPts val="0"/>
              </a:spcBef>
              <a:spcAft>
                <a:spcPts val="0"/>
              </a:spcAft>
              <a:buClrTx/>
              <a:buSzTx/>
              <a:buFontTx/>
              <a:buNone/>
              <a:defRPr/>
            </a:pPr>
            <a:r>
              <a:rPr kumimoji="0" lang="zh-CN" altLang="en-US" sz="4000" b="1" kern="0" cap="none" spc="0" normalizeH="0" baseline="0" noProof="0" dirty="0">
                <a:solidFill>
                  <a:sysClr val="window" lastClr="FFFFFF"/>
                </a:solidFill>
                <a:effectLst>
                  <a:outerShdw blurRad="50800" dist="38100" dir="5400000" algn="t" rotWithShape="0">
                    <a:prstClr val="black">
                      <a:alpha val="40000"/>
                    </a:prstClr>
                  </a:outerShdw>
                </a:effectLst>
                <a:latin typeface="Baskerville Old Face" panose="02020602080505020303" pitchFamily="18" charset="0"/>
                <a:ea typeface="宋体" panose="02010600030101010101" pitchFamily="2" charset="-122"/>
                <a:cs typeface="+mn-cs"/>
              </a:rPr>
              <a:t>目    录</a:t>
            </a:r>
          </a:p>
        </p:txBody>
      </p:sp>
      <p:sp>
        <p:nvSpPr>
          <p:cNvPr id="102" name="矩形 11"/>
          <p:cNvSpPr/>
          <p:nvPr/>
        </p:nvSpPr>
        <p:spPr>
          <a:xfrm rot="21568527">
            <a:off x="3019715" y="1685546"/>
            <a:ext cx="5280239" cy="1059515"/>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30" name="Oval 65"/>
          <p:cNvSpPr/>
          <p:nvPr/>
        </p:nvSpPr>
        <p:spPr>
          <a:xfrm rot="5368527">
            <a:off x="2211388" y="2165350"/>
            <a:ext cx="1263650" cy="123825"/>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43031" name="Oval 65"/>
          <p:cNvSpPr/>
          <p:nvPr/>
        </p:nvSpPr>
        <p:spPr>
          <a:xfrm rot="-31473">
            <a:off x="2684463" y="2738438"/>
            <a:ext cx="1587500" cy="114300"/>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105" name="矩形 104"/>
          <p:cNvSpPr/>
          <p:nvPr/>
        </p:nvSpPr>
        <p:spPr>
          <a:xfrm rot="21568527">
            <a:off x="2828925" y="1674813"/>
            <a:ext cx="7373938" cy="1054100"/>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6" name="矩形 3"/>
          <p:cNvSpPr/>
          <p:nvPr/>
        </p:nvSpPr>
        <p:spPr>
          <a:xfrm rot="21568527">
            <a:off x="2828925" y="1703388"/>
            <a:ext cx="1135063" cy="1111250"/>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7" name="等腰三角形 9"/>
          <p:cNvSpPr/>
          <p:nvPr/>
        </p:nvSpPr>
        <p:spPr>
          <a:xfrm rot="5368527">
            <a:off x="3930146" y="1748336"/>
            <a:ext cx="1043474" cy="955543"/>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08" name="等腰三角形 107"/>
          <p:cNvSpPr/>
          <p:nvPr/>
        </p:nvSpPr>
        <p:spPr>
          <a:xfrm rot="5368527">
            <a:off x="3796506" y="1862931"/>
            <a:ext cx="1092200" cy="73818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09" name="直接连接符 108"/>
          <p:cNvCxnSpPr/>
          <p:nvPr/>
        </p:nvCxnSpPr>
        <p:spPr>
          <a:xfrm>
            <a:off x="3959225" y="1585913"/>
            <a:ext cx="11113" cy="1262063"/>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43039" name="TextBox 83"/>
          <p:cNvSpPr txBox="1"/>
          <p:nvPr/>
        </p:nvSpPr>
        <p:spPr>
          <a:xfrm>
            <a:off x="2913063" y="1938338"/>
            <a:ext cx="974725" cy="703262"/>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en-US" altLang="zh-CN" sz="4800" b="1" dirty="0">
                <a:solidFill>
                  <a:srgbClr val="F9972B"/>
                </a:solidFill>
                <a:latin typeface="Baskerville Old Face" panose="02020602080505020303" pitchFamily="18" charset="0"/>
                <a:ea typeface="微软雅黑" panose="020B0503020204020204" pitchFamily="34" charset="-122"/>
              </a:rPr>
              <a:t>02</a:t>
            </a:r>
            <a:endParaRPr lang="zh-CN" altLang="en-US" sz="4800" b="1" dirty="0">
              <a:solidFill>
                <a:srgbClr val="F9972B"/>
              </a:solidFill>
              <a:latin typeface="Baskerville Old Face" panose="02020602080505020303" pitchFamily="18" charset="0"/>
              <a:ea typeface="微软雅黑" panose="020B0503020204020204" pitchFamily="34" charset="-122"/>
            </a:endParaRPr>
          </a:p>
        </p:txBody>
      </p:sp>
      <p:sp>
        <p:nvSpPr>
          <p:cNvPr id="111" name="等腰三角形 110"/>
          <p:cNvSpPr/>
          <p:nvPr/>
        </p:nvSpPr>
        <p:spPr>
          <a:xfrm rot="16200000" flipH="1" flipV="1">
            <a:off x="5057775" y="2084388"/>
            <a:ext cx="168275" cy="180975"/>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41" name="TextBox 88"/>
          <p:cNvSpPr txBox="1"/>
          <p:nvPr/>
        </p:nvSpPr>
        <p:spPr>
          <a:xfrm>
            <a:off x="5138738" y="2019300"/>
            <a:ext cx="2686050" cy="388938"/>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zh-CN" altLang="en-US" sz="2400" b="1" dirty="0">
                <a:solidFill>
                  <a:srgbClr val="FFFFFF"/>
                </a:solidFill>
                <a:latin typeface="Baskerville Old Face" panose="02020602080505020303" pitchFamily="18" charset="0"/>
                <a:ea typeface="微软雅黑" panose="020B0503020204020204" pitchFamily="34" charset="-122"/>
              </a:rPr>
              <a:t>指针和数组</a:t>
            </a:r>
          </a:p>
        </p:txBody>
      </p:sp>
      <p:sp>
        <p:nvSpPr>
          <p:cNvPr id="114" name="矩形 11"/>
          <p:cNvSpPr/>
          <p:nvPr/>
        </p:nvSpPr>
        <p:spPr>
          <a:xfrm rot="21568527">
            <a:off x="2999526" y="2943180"/>
            <a:ext cx="5280239" cy="1059515"/>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45" name="Oval 65"/>
          <p:cNvSpPr/>
          <p:nvPr/>
        </p:nvSpPr>
        <p:spPr>
          <a:xfrm rot="5368527">
            <a:off x="2238375" y="3432175"/>
            <a:ext cx="1262063" cy="123825"/>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43046" name="Oval 65"/>
          <p:cNvSpPr/>
          <p:nvPr/>
        </p:nvSpPr>
        <p:spPr>
          <a:xfrm rot="-31473">
            <a:off x="2668588" y="4005263"/>
            <a:ext cx="1585912" cy="114300"/>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117" name="矩形 116"/>
          <p:cNvSpPr/>
          <p:nvPr/>
        </p:nvSpPr>
        <p:spPr>
          <a:xfrm rot="21568527">
            <a:off x="2808288" y="2933700"/>
            <a:ext cx="7375525" cy="1052513"/>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8" name="矩形 3"/>
          <p:cNvSpPr/>
          <p:nvPr/>
        </p:nvSpPr>
        <p:spPr>
          <a:xfrm rot="21568527">
            <a:off x="2808288" y="2962275"/>
            <a:ext cx="1136650" cy="1109663"/>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19" name="等腰三角形 9"/>
          <p:cNvSpPr/>
          <p:nvPr/>
        </p:nvSpPr>
        <p:spPr>
          <a:xfrm rot="5368527">
            <a:off x="3909957" y="3005970"/>
            <a:ext cx="1043474" cy="955543"/>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20" name="等腰三角形 119"/>
          <p:cNvSpPr/>
          <p:nvPr/>
        </p:nvSpPr>
        <p:spPr>
          <a:xfrm rot="5368527">
            <a:off x="3777456" y="3120231"/>
            <a:ext cx="1092200" cy="73818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21" name="直接连接符 120"/>
          <p:cNvCxnSpPr/>
          <p:nvPr/>
        </p:nvCxnSpPr>
        <p:spPr>
          <a:xfrm>
            <a:off x="3968750" y="2852738"/>
            <a:ext cx="11113" cy="1263650"/>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43054" name="TextBox 83"/>
          <p:cNvSpPr txBox="1"/>
          <p:nvPr/>
        </p:nvSpPr>
        <p:spPr>
          <a:xfrm>
            <a:off x="2892425" y="3197225"/>
            <a:ext cx="974725" cy="703263"/>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en-US" altLang="zh-CN" sz="4800" b="1" dirty="0">
                <a:solidFill>
                  <a:srgbClr val="F9972B"/>
                </a:solidFill>
                <a:latin typeface="Baskerville Old Face" panose="02020602080505020303" pitchFamily="18" charset="0"/>
                <a:ea typeface="微软雅黑" panose="020B0503020204020204" pitchFamily="34" charset="-122"/>
              </a:rPr>
              <a:t>03</a:t>
            </a:r>
            <a:endParaRPr lang="zh-CN" altLang="en-US" sz="4800" b="1" dirty="0">
              <a:solidFill>
                <a:srgbClr val="F9972B"/>
              </a:solidFill>
              <a:latin typeface="Baskerville Old Face" panose="02020602080505020303" pitchFamily="18" charset="0"/>
              <a:ea typeface="微软雅黑" panose="020B0503020204020204" pitchFamily="34" charset="-122"/>
            </a:endParaRPr>
          </a:p>
        </p:txBody>
      </p:sp>
      <p:sp>
        <p:nvSpPr>
          <p:cNvPr id="126" name="矩形 11"/>
          <p:cNvSpPr/>
          <p:nvPr/>
        </p:nvSpPr>
        <p:spPr>
          <a:xfrm rot="21568527">
            <a:off x="3040412" y="4177271"/>
            <a:ext cx="5280239" cy="1059515"/>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58" name="Oval 65"/>
          <p:cNvSpPr/>
          <p:nvPr/>
        </p:nvSpPr>
        <p:spPr>
          <a:xfrm rot="5368527">
            <a:off x="2232025" y="4656138"/>
            <a:ext cx="1262063" cy="123825"/>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43059" name="Oval 65"/>
          <p:cNvSpPr/>
          <p:nvPr/>
        </p:nvSpPr>
        <p:spPr>
          <a:xfrm rot="-31473">
            <a:off x="2705100" y="5229225"/>
            <a:ext cx="1587500" cy="115888"/>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129" name="矩形 128"/>
          <p:cNvSpPr/>
          <p:nvPr/>
        </p:nvSpPr>
        <p:spPr>
          <a:xfrm rot="21568527">
            <a:off x="2849563" y="4167188"/>
            <a:ext cx="7373938" cy="1052513"/>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0" name="矩形 3"/>
          <p:cNvSpPr/>
          <p:nvPr/>
        </p:nvSpPr>
        <p:spPr>
          <a:xfrm rot="21568527">
            <a:off x="2849563" y="4195763"/>
            <a:ext cx="1135063" cy="1111250"/>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1" name="等腰三角形 9"/>
          <p:cNvSpPr/>
          <p:nvPr/>
        </p:nvSpPr>
        <p:spPr>
          <a:xfrm rot="5368527">
            <a:off x="3950842" y="4240061"/>
            <a:ext cx="1043476" cy="955543"/>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32" name="等腰三角形 131"/>
          <p:cNvSpPr/>
          <p:nvPr/>
        </p:nvSpPr>
        <p:spPr>
          <a:xfrm rot="5368527">
            <a:off x="3817938" y="4354513"/>
            <a:ext cx="1090613" cy="73818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33" name="直接连接符 132"/>
          <p:cNvCxnSpPr/>
          <p:nvPr/>
        </p:nvCxnSpPr>
        <p:spPr>
          <a:xfrm>
            <a:off x="3979863" y="4076700"/>
            <a:ext cx="11113" cy="1263650"/>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43067" name="TextBox 83"/>
          <p:cNvSpPr txBox="1"/>
          <p:nvPr/>
        </p:nvSpPr>
        <p:spPr>
          <a:xfrm>
            <a:off x="2933700" y="4430713"/>
            <a:ext cx="974725" cy="703262"/>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en-US" altLang="zh-CN" sz="4800" b="1" dirty="0">
                <a:solidFill>
                  <a:srgbClr val="F9972B"/>
                </a:solidFill>
                <a:latin typeface="Baskerville Old Face" panose="02020602080505020303" pitchFamily="18" charset="0"/>
                <a:ea typeface="微软雅黑" panose="020B0503020204020204" pitchFamily="34" charset="-122"/>
              </a:rPr>
              <a:t>04</a:t>
            </a:r>
            <a:endParaRPr lang="zh-CN" altLang="en-US" sz="4800" b="1" dirty="0">
              <a:solidFill>
                <a:srgbClr val="F9972B"/>
              </a:solidFill>
              <a:latin typeface="Baskerville Old Face" panose="02020602080505020303" pitchFamily="18" charset="0"/>
              <a:ea typeface="微软雅黑" panose="020B0503020204020204" pitchFamily="34" charset="-122"/>
            </a:endParaRPr>
          </a:p>
        </p:txBody>
      </p:sp>
      <p:sp>
        <p:nvSpPr>
          <p:cNvPr id="138" name="矩形 11"/>
          <p:cNvSpPr/>
          <p:nvPr/>
        </p:nvSpPr>
        <p:spPr>
          <a:xfrm rot="21568527">
            <a:off x="3057830" y="5473415"/>
            <a:ext cx="5280239" cy="1059515"/>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71" name="Oval 65"/>
          <p:cNvSpPr/>
          <p:nvPr/>
        </p:nvSpPr>
        <p:spPr>
          <a:xfrm rot="5368527">
            <a:off x="2249488" y="5953125"/>
            <a:ext cx="1263650" cy="123825"/>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43072" name="Oval 65"/>
          <p:cNvSpPr/>
          <p:nvPr/>
        </p:nvSpPr>
        <p:spPr>
          <a:xfrm rot="-31473">
            <a:off x="2722563" y="6526213"/>
            <a:ext cx="1587500" cy="114300"/>
          </a:xfrm>
          <a:prstGeom prst="ellipse">
            <a:avLst/>
          </a:prstGeom>
          <a:gradFill rotWithShape="1">
            <a:gsLst>
              <a:gs pos="0">
                <a:srgbClr val="595959"/>
              </a:gs>
              <a:gs pos="100000">
                <a:srgbClr val="EEECE1">
                  <a:alpha val="0"/>
                </a:srgbClr>
              </a:gs>
            </a:gsLst>
            <a:path path="shape">
              <a:fillToRect l="50000" t="50000" r="50000" b="50000"/>
            </a:path>
            <a:tileRect/>
          </a:gradFill>
          <a:ln w="9525">
            <a:noFill/>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endParaRPr lang="zh-CN" altLang="en-US" sz="1800" dirty="0">
              <a:solidFill>
                <a:srgbClr val="000000"/>
              </a:solidFill>
              <a:latin typeface="Arial" panose="020B0604020202020204" pitchFamily="34" charset="0"/>
            </a:endParaRPr>
          </a:p>
        </p:txBody>
      </p:sp>
      <p:sp>
        <p:nvSpPr>
          <p:cNvPr id="141" name="矩形 140"/>
          <p:cNvSpPr/>
          <p:nvPr/>
        </p:nvSpPr>
        <p:spPr>
          <a:xfrm rot="21568527">
            <a:off x="2867025" y="5462588"/>
            <a:ext cx="7373938" cy="1054100"/>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2" name="矩形 3"/>
          <p:cNvSpPr/>
          <p:nvPr/>
        </p:nvSpPr>
        <p:spPr>
          <a:xfrm rot="21568527">
            <a:off x="2867025" y="5491163"/>
            <a:ext cx="1135063" cy="1111250"/>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3" name="等腰三角形 9"/>
          <p:cNvSpPr/>
          <p:nvPr/>
        </p:nvSpPr>
        <p:spPr>
          <a:xfrm rot="5368527">
            <a:off x="3968260" y="5536205"/>
            <a:ext cx="1043476" cy="955543"/>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44" name="等腰三角形 143"/>
          <p:cNvSpPr/>
          <p:nvPr/>
        </p:nvSpPr>
        <p:spPr>
          <a:xfrm rot="5368527">
            <a:off x="3834606" y="5650706"/>
            <a:ext cx="1092200" cy="73818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cxnSp>
        <p:nvCxnSpPr>
          <p:cNvPr id="145" name="直接连接符 144"/>
          <p:cNvCxnSpPr/>
          <p:nvPr/>
        </p:nvCxnSpPr>
        <p:spPr>
          <a:xfrm>
            <a:off x="3997325" y="5373688"/>
            <a:ext cx="11113" cy="1262063"/>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43080" name="TextBox 83"/>
          <p:cNvSpPr txBox="1"/>
          <p:nvPr/>
        </p:nvSpPr>
        <p:spPr>
          <a:xfrm>
            <a:off x="2951163" y="5726113"/>
            <a:ext cx="974725" cy="704850"/>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en-US" altLang="zh-CN" sz="4800" b="1" dirty="0">
                <a:solidFill>
                  <a:srgbClr val="F9972B"/>
                </a:solidFill>
                <a:latin typeface="Baskerville Old Face" panose="02020602080505020303" pitchFamily="18" charset="0"/>
                <a:ea typeface="微软雅黑" panose="020B0503020204020204" pitchFamily="34" charset="-122"/>
              </a:rPr>
              <a:t>05</a:t>
            </a:r>
            <a:endParaRPr lang="zh-CN" altLang="en-US" sz="4800" b="1" dirty="0">
              <a:solidFill>
                <a:srgbClr val="F9972B"/>
              </a:solidFill>
              <a:latin typeface="Baskerville Old Face" panose="02020602080505020303" pitchFamily="18" charset="0"/>
              <a:ea typeface="微软雅黑" panose="020B0503020204020204" pitchFamily="34" charset="-122"/>
            </a:endParaRPr>
          </a:p>
        </p:txBody>
      </p:sp>
      <p:sp>
        <p:nvSpPr>
          <p:cNvPr id="147" name="等腰三角形 146"/>
          <p:cNvSpPr/>
          <p:nvPr/>
        </p:nvSpPr>
        <p:spPr>
          <a:xfrm rot="16200000" flipH="1" flipV="1">
            <a:off x="5101431" y="5923756"/>
            <a:ext cx="166688" cy="180975"/>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150" name="等腰三角形 149"/>
          <p:cNvSpPr/>
          <p:nvPr/>
        </p:nvSpPr>
        <p:spPr>
          <a:xfrm rot="16200000" flipH="1" flipV="1">
            <a:off x="5096669" y="3329781"/>
            <a:ext cx="166688" cy="180975"/>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83" name="TextBox 88"/>
          <p:cNvSpPr txBox="1"/>
          <p:nvPr/>
        </p:nvSpPr>
        <p:spPr>
          <a:xfrm>
            <a:off x="5176838" y="3263900"/>
            <a:ext cx="2686050" cy="396875"/>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zh-CN" altLang="en-US" sz="2400" b="1" dirty="0">
                <a:solidFill>
                  <a:srgbClr val="FFFFFF"/>
                </a:solidFill>
                <a:latin typeface="Baskerville Old Face" panose="02020602080505020303" pitchFamily="18" charset="0"/>
                <a:ea typeface="微软雅黑" panose="020B0503020204020204" pitchFamily="34" charset="-122"/>
              </a:rPr>
              <a:t>指针和字符串</a:t>
            </a:r>
          </a:p>
        </p:txBody>
      </p:sp>
      <p:sp>
        <p:nvSpPr>
          <p:cNvPr id="152" name="等腰三角形 151"/>
          <p:cNvSpPr/>
          <p:nvPr/>
        </p:nvSpPr>
        <p:spPr>
          <a:xfrm rot="16200000" flipH="1" flipV="1">
            <a:off x="5081588" y="4606925"/>
            <a:ext cx="166688" cy="17938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sp>
        <p:nvSpPr>
          <p:cNvPr id="43085" name="TextBox 88"/>
          <p:cNvSpPr txBox="1"/>
          <p:nvPr/>
        </p:nvSpPr>
        <p:spPr>
          <a:xfrm>
            <a:off x="5059363" y="4549775"/>
            <a:ext cx="2686050" cy="395288"/>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zh-CN" altLang="en-US" sz="2400" b="1" dirty="0">
                <a:solidFill>
                  <a:srgbClr val="FFFFFF"/>
                </a:solidFill>
                <a:latin typeface="Baskerville Old Face" panose="02020602080505020303" pitchFamily="18" charset="0"/>
                <a:ea typeface="微软雅黑" panose="020B0503020204020204" pitchFamily="34" charset="-122"/>
              </a:rPr>
              <a:t>指针和函数</a:t>
            </a:r>
          </a:p>
        </p:txBody>
      </p:sp>
      <p:sp>
        <p:nvSpPr>
          <p:cNvPr id="43086" name="TextBox 88"/>
          <p:cNvSpPr txBox="1"/>
          <p:nvPr/>
        </p:nvSpPr>
        <p:spPr>
          <a:xfrm>
            <a:off x="5235575" y="5835650"/>
            <a:ext cx="4389438" cy="387350"/>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80000"/>
              </a:lnSpc>
              <a:spcBef>
                <a:spcPct val="0"/>
              </a:spcBef>
              <a:buFontTx/>
              <a:buNone/>
            </a:pPr>
            <a:r>
              <a:rPr lang="zh-CN" altLang="en-US" sz="2400" b="1" dirty="0">
                <a:solidFill>
                  <a:srgbClr val="FFFFFF"/>
                </a:solidFill>
                <a:latin typeface="Baskerville Old Face" panose="02020602080505020303" pitchFamily="18" charset="0"/>
                <a:ea typeface="微软雅黑" panose="020B0503020204020204" pitchFamily="34" charset="-122"/>
              </a:rPr>
              <a:t>指针数组和指向指针的指针</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6"/>
          <p:cNvSpPr>
            <a:spLocks noGrp="1"/>
          </p:cNvSpPr>
          <p:nvPr>
            <p:ph idx="1"/>
          </p:nvPr>
        </p:nvSpPr>
        <p:spPr>
          <a:xfrm>
            <a:off x="550863" y="765175"/>
            <a:ext cx="10153650" cy="5888038"/>
          </a:xfrm>
          <a:ln/>
        </p:spPr>
        <p:txBody>
          <a:bodyPr vert="horz" wrap="square" lIns="91440" tIns="45720" rIns="91440" bIns="45720" anchor="t" anchorCtr="0"/>
          <a:lstStyle/>
          <a:p>
            <a:pPr>
              <a:lnSpc>
                <a:spcPct val="90000"/>
              </a:lnSpc>
              <a:buNone/>
            </a:pPr>
            <a:r>
              <a:rPr lang="zh-CN" altLang="en-US" b="1" dirty="0">
                <a:latin typeface="仿宋" panose="02010609060101010101" pitchFamily="49" charset="-122"/>
                <a:ea typeface="仿宋" panose="02010609060101010101" pitchFamily="49" charset="-122"/>
              </a:rPr>
              <a:t> 例：将数组</a:t>
            </a:r>
            <a:r>
              <a:rPr lang="en-US" altLang="zh-CN" b="1" dirty="0">
                <a:latin typeface="仿宋" panose="02010609060101010101" pitchFamily="49" charset="-122"/>
                <a:ea typeface="仿宋" panose="02010609060101010101" pitchFamily="49" charset="-122"/>
              </a:rPr>
              <a:t>a</a:t>
            </a:r>
            <a:r>
              <a:rPr lang="zh-CN" altLang="en-US" b="1" dirty="0">
                <a:latin typeface="仿宋" panose="02010609060101010101" pitchFamily="49" charset="-122"/>
                <a:ea typeface="仿宋" panose="02010609060101010101" pitchFamily="49" charset="-122"/>
              </a:rPr>
              <a:t>中的</a:t>
            </a:r>
            <a:r>
              <a:rPr lang="en-US" altLang="zh-CN" b="1" dirty="0">
                <a:latin typeface="仿宋" panose="02010609060101010101" pitchFamily="49" charset="-122"/>
                <a:ea typeface="仿宋" panose="02010609060101010101" pitchFamily="49" charset="-122"/>
              </a:rPr>
              <a:t>n</a:t>
            </a:r>
            <a:r>
              <a:rPr lang="zh-CN" altLang="en-US" b="1" dirty="0">
                <a:latin typeface="仿宋" panose="02010609060101010101" pitchFamily="49" charset="-122"/>
                <a:ea typeface="仿宋" panose="02010609060101010101" pitchFamily="49" charset="-122"/>
              </a:rPr>
              <a:t>个整数按相反顺序存放。可以使用以上介绍的四种方法，在这只写出两种方法。</a:t>
            </a:r>
          </a:p>
          <a:p>
            <a:pPr>
              <a:lnSpc>
                <a:spcPct val="90000"/>
              </a:lnSpc>
              <a:buNone/>
            </a:pPr>
            <a:endParaRPr lang="en-US" altLang="zh-CN" b="1" dirty="0">
              <a:solidFill>
                <a:srgbClr val="993300"/>
              </a:solidFill>
              <a:latin typeface="仿宋" panose="02010609060101010101" pitchFamily="49" charset="-122"/>
              <a:ea typeface="仿宋" panose="02010609060101010101" pitchFamily="49" charset="-122"/>
            </a:endParaRPr>
          </a:p>
          <a:p>
            <a:pPr>
              <a:lnSpc>
                <a:spcPct val="90000"/>
              </a:lnSpc>
              <a:buNone/>
            </a:pPr>
            <a:endParaRPr lang="en-US" altLang="zh-CN" b="1" dirty="0">
              <a:solidFill>
                <a:srgbClr val="993300"/>
              </a:solidFill>
              <a:latin typeface="仿宋" panose="02010609060101010101" pitchFamily="49" charset="-122"/>
              <a:ea typeface="仿宋" panose="02010609060101010101" pitchFamily="49" charset="-122"/>
            </a:endParaRPr>
          </a:p>
          <a:p>
            <a:pPr>
              <a:lnSpc>
                <a:spcPct val="90000"/>
              </a:lnSpc>
              <a:buNone/>
            </a:pPr>
            <a:r>
              <a:rPr lang="zh-CN" altLang="en-US" b="1" dirty="0">
                <a:solidFill>
                  <a:srgbClr val="993300"/>
                </a:solidFill>
                <a:latin typeface="仿宋" panose="02010609060101010101" pitchFamily="49" charset="-122"/>
                <a:ea typeface="仿宋" panose="02010609060101010101" pitchFamily="49" charset="-122"/>
              </a:rPr>
              <a:t>1.形参和实参</a:t>
            </a:r>
            <a:r>
              <a:rPr lang="zh-CN" altLang="en-US" b="1" dirty="0">
                <a:solidFill>
                  <a:srgbClr val="993300"/>
                </a:solidFill>
                <a:highlight>
                  <a:srgbClr val="FFFF00"/>
                </a:highlight>
                <a:latin typeface="仿宋" panose="02010609060101010101" pitchFamily="49" charset="-122"/>
                <a:ea typeface="仿宋" panose="02010609060101010101" pitchFamily="49" charset="-122"/>
              </a:rPr>
              <a:t>都使用数组名</a:t>
            </a:r>
            <a:endParaRPr lang="en-US" altLang="zh-CN" b="1" dirty="0">
              <a:solidFill>
                <a:srgbClr val="993300"/>
              </a:solidFill>
              <a:latin typeface="仿宋" panose="02010609060101010101" pitchFamily="49" charset="-122"/>
              <a:ea typeface="仿宋" panose="02010609060101010101" pitchFamily="49" charset="-122"/>
            </a:endParaRPr>
          </a:p>
          <a:p>
            <a:pPr>
              <a:buNone/>
            </a:pPr>
            <a:r>
              <a:rPr lang="en-US" altLang="zh-CN" b="1" dirty="0">
                <a:latin typeface="仿宋" panose="02010609060101010101" pitchFamily="49" charset="-122"/>
                <a:ea typeface="仿宋" panose="02010609060101010101" pitchFamily="49" charset="-122"/>
              </a:rPr>
              <a:t>#include &lt;stdio.h&gt;</a:t>
            </a:r>
          </a:p>
          <a:p>
            <a:pPr>
              <a:buNone/>
            </a:pPr>
            <a:r>
              <a:rPr lang="en-US" altLang="zh-CN" b="1" dirty="0">
                <a:solidFill>
                  <a:srgbClr val="000000"/>
                </a:solidFill>
                <a:latin typeface="仿宋" panose="02010609060101010101" pitchFamily="49" charset="-122"/>
                <a:ea typeface="仿宋" panose="02010609060101010101" pitchFamily="49" charset="-122"/>
              </a:rPr>
              <a:t>void </a:t>
            </a:r>
            <a:r>
              <a:rPr lang="en-US" altLang="zh-CN" b="1" dirty="0">
                <a:solidFill>
                  <a:srgbClr val="000000"/>
                </a:solidFill>
                <a:highlight>
                  <a:srgbClr val="FFFF00"/>
                </a:highlight>
                <a:latin typeface="仿宋" panose="02010609060101010101" pitchFamily="49" charset="-122"/>
                <a:ea typeface="仿宋" panose="02010609060101010101" pitchFamily="49" charset="-122"/>
              </a:rPr>
              <a:t>inv</a:t>
            </a:r>
            <a:r>
              <a:rPr lang="en-US" altLang="zh-CN" b="1" dirty="0">
                <a:solidFill>
                  <a:srgbClr val="000000"/>
                </a:solidFill>
                <a:latin typeface="仿宋" panose="02010609060101010101" pitchFamily="49" charset="-122"/>
                <a:ea typeface="仿宋" panose="02010609060101010101" pitchFamily="49" charset="-122"/>
              </a:rPr>
              <a:t>(int x</a:t>
            </a:r>
            <a:r>
              <a:rPr lang="en-US" altLang="zh-CN" b="1" dirty="0">
                <a:solidFill>
                  <a:srgbClr val="000000"/>
                </a:solidFill>
                <a:highlight>
                  <a:srgbClr val="FFFF00"/>
                </a:highlight>
                <a:latin typeface="仿宋" panose="02010609060101010101" pitchFamily="49" charset="-122"/>
                <a:ea typeface="仿宋" panose="02010609060101010101" pitchFamily="49" charset="-122"/>
              </a:rPr>
              <a:t>[]</a:t>
            </a:r>
            <a:r>
              <a:rPr lang="en-US" altLang="zh-CN" b="1" dirty="0">
                <a:solidFill>
                  <a:srgbClr val="000000"/>
                </a:solidFill>
                <a:latin typeface="仿宋" panose="02010609060101010101" pitchFamily="49" charset="-122"/>
                <a:ea typeface="仿宋" panose="02010609060101010101" pitchFamily="49" charset="-122"/>
              </a:rPr>
              <a:t> ,int n)</a:t>
            </a:r>
          </a:p>
          <a:p>
            <a:pPr>
              <a:buNone/>
            </a:pPr>
            <a:r>
              <a:rPr lang="en-US" altLang="zh-CN" b="1" dirty="0">
                <a:solidFill>
                  <a:srgbClr val="000000"/>
                </a:solidFill>
                <a:latin typeface="仿宋" panose="02010609060101010101" pitchFamily="49" charset="-122"/>
                <a:ea typeface="仿宋" panose="02010609060101010101" pitchFamily="49" charset="-122"/>
              </a:rPr>
              <a:t>{</a:t>
            </a:r>
          </a:p>
          <a:p>
            <a:pPr>
              <a:buNone/>
            </a:pPr>
            <a:r>
              <a:rPr lang="en-US" altLang="zh-CN" b="1" dirty="0">
                <a:solidFill>
                  <a:srgbClr val="000000"/>
                </a:solidFill>
                <a:latin typeface="仿宋" panose="02010609060101010101" pitchFamily="49" charset="-122"/>
                <a:ea typeface="仿宋" panose="02010609060101010101" pitchFamily="49" charset="-122"/>
              </a:rPr>
              <a:t>  int t,i,j, </a:t>
            </a:r>
            <a:r>
              <a:rPr lang="en-US" altLang="zh-CN" b="1" dirty="0">
                <a:solidFill>
                  <a:srgbClr val="FF0000"/>
                </a:solidFill>
                <a:latin typeface="仿宋" panose="02010609060101010101" pitchFamily="49" charset="-122"/>
                <a:ea typeface="仿宋" panose="02010609060101010101" pitchFamily="49" charset="-122"/>
              </a:rPr>
              <a:t>m=(n-1)/2</a:t>
            </a:r>
            <a:r>
              <a:rPr lang="en-US" altLang="zh-CN" b="1" dirty="0">
                <a:solidFill>
                  <a:srgbClr val="000000"/>
                </a:solidFill>
                <a:latin typeface="仿宋" panose="02010609060101010101" pitchFamily="49" charset="-122"/>
                <a:ea typeface="仿宋" panose="02010609060101010101" pitchFamily="49" charset="-122"/>
              </a:rPr>
              <a:t>;</a:t>
            </a:r>
          </a:p>
          <a:p>
            <a:pPr>
              <a:buNone/>
            </a:pPr>
            <a:r>
              <a:rPr lang="en-US" altLang="zh-CN" b="1" dirty="0">
                <a:solidFill>
                  <a:srgbClr val="000000"/>
                </a:solidFill>
                <a:latin typeface="仿宋" panose="02010609060101010101" pitchFamily="49" charset="-122"/>
                <a:ea typeface="仿宋" panose="02010609060101010101" pitchFamily="49" charset="-122"/>
              </a:rPr>
              <a:t>  for(i=0;i&lt;=m;i++)</a:t>
            </a:r>
          </a:p>
          <a:p>
            <a:pPr>
              <a:buNone/>
            </a:pPr>
            <a:r>
              <a:rPr lang="en-US" altLang="zh-CN" b="1" dirty="0">
                <a:solidFill>
                  <a:srgbClr val="000000"/>
                </a:solidFill>
                <a:latin typeface="仿宋" panose="02010609060101010101" pitchFamily="49" charset="-122"/>
                <a:ea typeface="仿宋" panose="02010609060101010101" pitchFamily="49" charset="-122"/>
              </a:rPr>
              <a:t>  {  </a:t>
            </a:r>
            <a:r>
              <a:rPr lang="en-US" altLang="zh-CN" b="1" dirty="0">
                <a:solidFill>
                  <a:srgbClr val="FF0000"/>
                </a:solidFill>
                <a:latin typeface="仿宋" panose="02010609060101010101" pitchFamily="49" charset="-122"/>
                <a:ea typeface="仿宋" panose="02010609060101010101" pitchFamily="49" charset="-122"/>
              </a:rPr>
              <a:t>j=n-1-i</a:t>
            </a:r>
            <a:r>
              <a:rPr lang="en-US" altLang="zh-CN" b="1" dirty="0">
                <a:solidFill>
                  <a:srgbClr val="000000"/>
                </a:solidFill>
                <a:latin typeface="仿宋" panose="02010609060101010101" pitchFamily="49" charset="-122"/>
                <a:ea typeface="仿宋" panose="02010609060101010101" pitchFamily="49" charset="-122"/>
              </a:rPr>
              <a:t>;  t=x[i];  x[i]=x[j];  x[j]=t; }</a:t>
            </a:r>
          </a:p>
          <a:p>
            <a:pPr>
              <a:buNone/>
            </a:pPr>
            <a:r>
              <a:rPr lang="en-US" altLang="zh-CN" b="1" dirty="0">
                <a:solidFill>
                  <a:srgbClr val="000000"/>
                </a:solidFill>
                <a:latin typeface="仿宋" panose="02010609060101010101" pitchFamily="49" charset="-122"/>
                <a:ea typeface="仿宋" panose="02010609060101010101" pitchFamily="49" charset="-122"/>
              </a:rPr>
              <a:t>}</a:t>
            </a:r>
          </a:p>
          <a:p>
            <a:pPr>
              <a:buNone/>
            </a:pPr>
            <a:r>
              <a:rPr lang="en-US" altLang="zh-CN" b="1" dirty="0">
                <a:solidFill>
                  <a:srgbClr val="FF0000"/>
                </a:solidFill>
                <a:latin typeface="仿宋" panose="02010609060101010101" pitchFamily="49" charset="-122"/>
                <a:ea typeface="仿宋" panose="02010609060101010101" pitchFamily="49" charset="-122"/>
              </a:rPr>
              <a:t>int main()</a:t>
            </a:r>
          </a:p>
          <a:p>
            <a:pPr>
              <a:buNone/>
            </a:pPr>
            <a:r>
              <a:rPr lang="en-US" altLang="zh-CN" b="1" dirty="0">
                <a:latin typeface="仿宋" panose="02010609060101010101" pitchFamily="49" charset="-122"/>
                <a:ea typeface="仿宋" panose="02010609060101010101" pitchFamily="49" charset="-122"/>
              </a:rPr>
              <a:t>{</a:t>
            </a:r>
          </a:p>
          <a:p>
            <a:pPr>
              <a:buNone/>
            </a:pPr>
            <a:r>
              <a:rPr lang="en-US" altLang="zh-CN" b="1" dirty="0">
                <a:latin typeface="仿宋" panose="02010609060101010101" pitchFamily="49" charset="-122"/>
                <a:ea typeface="仿宋" panose="02010609060101010101" pitchFamily="49" charset="-122"/>
              </a:rPr>
              <a:t>  int i,a[10]={0,1,2,3,4,5,6,7,8,9};</a:t>
            </a:r>
          </a:p>
          <a:p>
            <a:pPr>
              <a:buNone/>
            </a:pPr>
            <a:r>
              <a:rPr lang="en-US" altLang="zh-CN" b="1" dirty="0">
                <a:latin typeface="仿宋" panose="02010609060101010101" pitchFamily="49" charset="-122"/>
                <a:ea typeface="仿宋" panose="02010609060101010101" pitchFamily="49" charset="-122"/>
              </a:rPr>
              <a:t>  for (i=0;i&lt;10;i++)    printf("%d ",a[i]);</a:t>
            </a:r>
          </a:p>
          <a:p>
            <a:pPr>
              <a:buNone/>
            </a:pPr>
            <a:r>
              <a:rPr lang="en-US" altLang="zh-CN" b="1" dirty="0">
                <a:solidFill>
                  <a:srgbClr val="FF0000"/>
                </a:solidFill>
                <a:latin typeface="仿宋" panose="02010609060101010101" pitchFamily="49" charset="-122"/>
                <a:ea typeface="仿宋" panose="02010609060101010101" pitchFamily="49" charset="-122"/>
              </a:rPr>
              <a:t>  </a:t>
            </a:r>
            <a:r>
              <a:rPr lang="en-US" altLang="zh-CN" b="1" dirty="0">
                <a:solidFill>
                  <a:srgbClr val="FF0000"/>
                </a:solidFill>
                <a:highlight>
                  <a:srgbClr val="FFFF00"/>
                </a:highlight>
                <a:latin typeface="仿宋" panose="02010609060101010101" pitchFamily="49" charset="-122"/>
                <a:ea typeface="仿宋" panose="02010609060101010101" pitchFamily="49" charset="-122"/>
              </a:rPr>
              <a:t>inv</a:t>
            </a:r>
            <a:r>
              <a:rPr lang="en-US" altLang="zh-CN" b="1" dirty="0">
                <a:solidFill>
                  <a:srgbClr val="FF0000"/>
                </a:solidFill>
                <a:latin typeface="仿宋" panose="02010609060101010101" pitchFamily="49" charset="-122"/>
                <a:ea typeface="仿宋" panose="02010609060101010101" pitchFamily="49" charset="-122"/>
              </a:rPr>
              <a:t>(a,10);</a:t>
            </a:r>
          </a:p>
          <a:p>
            <a:pPr>
              <a:buNone/>
            </a:pPr>
            <a:r>
              <a:rPr lang="en-US" altLang="zh-CN" b="1" dirty="0">
                <a:latin typeface="仿宋" panose="02010609060101010101" pitchFamily="49" charset="-122"/>
                <a:ea typeface="仿宋" panose="02010609060101010101" pitchFamily="49" charset="-122"/>
              </a:rPr>
              <a:t>  printf("\n");</a:t>
            </a:r>
          </a:p>
          <a:p>
            <a:pPr>
              <a:buNone/>
            </a:pPr>
            <a:r>
              <a:rPr lang="en-US" altLang="zh-CN" b="1" dirty="0">
                <a:latin typeface="仿宋" panose="02010609060101010101" pitchFamily="49" charset="-122"/>
                <a:ea typeface="仿宋" panose="02010609060101010101" pitchFamily="49" charset="-122"/>
              </a:rPr>
              <a:t>  for (i=0;i&lt;10;i++)   printf("%d ",a[i]);</a:t>
            </a:r>
          </a:p>
          <a:p>
            <a:pPr>
              <a:buNone/>
            </a:pPr>
            <a:r>
              <a:rPr lang="en-US" altLang="zh-CN" b="1" dirty="0">
                <a:latin typeface="仿宋" panose="02010609060101010101" pitchFamily="49" charset="-122"/>
                <a:ea typeface="仿宋" panose="02010609060101010101" pitchFamily="49" charset="-122"/>
              </a:rPr>
              <a:t>}</a:t>
            </a:r>
          </a:p>
        </p:txBody>
      </p:sp>
      <p:sp>
        <p:nvSpPr>
          <p:cNvPr id="7"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2468"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20</a:t>
            </a:fld>
            <a:endParaRPr lang="zh-CN" altLang="en-US" sz="600" dirty="0">
              <a:solidFill>
                <a:srgbClr val="000000"/>
              </a:solidFill>
              <a:latin typeface="Verdana" panose="020B0604030504040204" pitchFamily="34" charset="0"/>
            </a:endParaRPr>
          </a:p>
        </p:txBody>
      </p:sp>
      <p:sp>
        <p:nvSpPr>
          <p:cNvPr id="180231" name="Rectangle 7" descr="Rectangle: Click to edit Master text styles&#10;Second level&#10;Third level&#10;Fourth level&#10;Fifth level"/>
          <p:cNvSpPr/>
          <p:nvPr/>
        </p:nvSpPr>
        <p:spPr>
          <a:xfrm>
            <a:off x="5016500" y="1557338"/>
            <a:ext cx="2603500" cy="935037"/>
          </a:xfrm>
          <a:prstGeom prst="rect">
            <a:avLst/>
          </a:prstGeom>
          <a:noFill/>
          <a:ln w="9525">
            <a:noFill/>
          </a:ln>
        </p:spPr>
        <p:txBody>
          <a:bodyPr/>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600">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40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200">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100">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100">
                <a:solidFill>
                  <a:schemeClr val="tx1"/>
                </a:solidFill>
                <a:latin typeface="+mn-lt"/>
                <a:ea typeface="+mn-ea"/>
              </a:defRPr>
            </a:lvl5pPr>
          </a:lstStyle>
          <a:p>
            <a:pPr marL="342900" lvl="0" indent="-342900" eaLnBrk="1" hangingPunct="1">
              <a:buClr>
                <a:schemeClr val="tx2"/>
              </a:buClr>
              <a:buNone/>
            </a:pPr>
            <a:r>
              <a:rPr lang="zh-CN" altLang="en-US" sz="1800" b="1" dirty="0">
                <a:latin typeface="Times New Roman" panose="02020603050405020304" pitchFamily="18" charset="0"/>
                <a:ea typeface="楷体_GB2312" pitchFamily="49" charset="-122"/>
              </a:rPr>
              <a:t>程序结果：</a:t>
            </a:r>
          </a:p>
          <a:p>
            <a:pPr marL="342900" lvl="0" indent="-342900" eaLnBrk="1" hangingPunct="1">
              <a:buClr>
                <a:schemeClr val="tx2"/>
              </a:buClr>
              <a:buNone/>
            </a:pPr>
            <a:r>
              <a:rPr lang="zh-CN" altLang="en-US" sz="1800" b="1" dirty="0">
                <a:latin typeface="Times New Roman" panose="02020603050405020304" pitchFamily="18" charset="0"/>
                <a:ea typeface="楷体_GB2312" pitchFamily="49" charset="-122"/>
              </a:rPr>
              <a:t>     0 1 2 3 4 5 6 7 8 9 </a:t>
            </a:r>
          </a:p>
          <a:p>
            <a:pPr marL="342900" lvl="0" indent="-342900" eaLnBrk="1" hangingPunct="1">
              <a:buClr>
                <a:schemeClr val="tx2"/>
              </a:buClr>
              <a:buNone/>
            </a:pPr>
            <a:r>
              <a:rPr lang="zh-CN" altLang="en-US" sz="1800" b="1" dirty="0">
                <a:latin typeface="Times New Roman" panose="02020603050405020304" pitchFamily="18" charset="0"/>
                <a:ea typeface="楷体_GB2312" pitchFamily="49" charset="-122"/>
              </a:rPr>
              <a:t>     9 8 7 6 5 4 3 2 1 0</a:t>
            </a:r>
            <a:endParaRPr lang="zh-CN" altLang="en-US" b="1" dirty="0">
              <a:solidFill>
                <a:srgbClr val="993300"/>
              </a:solidFill>
              <a:latin typeface="Times New Roman" panose="02020603050405020304" pitchFamily="18" charset="0"/>
              <a:ea typeface="楷体_GB2312" pitchFamily="49" charset="-122"/>
            </a:endParaRPr>
          </a:p>
        </p:txBody>
      </p:sp>
      <p:pic>
        <p:nvPicPr>
          <p:cNvPr id="62470" name="Picture 8"/>
          <p:cNvPicPr>
            <a:picLocks noChangeAspect="1"/>
          </p:cNvPicPr>
          <p:nvPr/>
        </p:nvPicPr>
        <p:blipFill>
          <a:blip r:embed="rId3"/>
          <a:stretch>
            <a:fillRect/>
          </a:stretch>
        </p:blipFill>
        <p:spPr>
          <a:xfrm>
            <a:off x="7319963" y="1557338"/>
            <a:ext cx="3105150" cy="41433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0231">
                                            <p:txEl>
                                              <p:pRg st="0" end="0"/>
                                            </p:txEl>
                                          </p:spTgt>
                                        </p:tgtEl>
                                        <p:attrNameLst>
                                          <p:attrName>style.visibility</p:attrName>
                                        </p:attrNameLst>
                                      </p:cBhvr>
                                      <p:to>
                                        <p:strVal val="visible"/>
                                      </p:to>
                                    </p:set>
                                    <p:animEffect transition="in" filter="box(in)">
                                      <p:cBhvr>
                                        <p:cTn id="7" dur="500"/>
                                        <p:tgtEl>
                                          <p:spTgt spid="18023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80231">
                                            <p:txEl>
                                              <p:pRg st="1" end="1"/>
                                            </p:txEl>
                                          </p:spTgt>
                                        </p:tgtEl>
                                        <p:attrNameLst>
                                          <p:attrName>style.visibility</p:attrName>
                                        </p:attrNameLst>
                                      </p:cBhvr>
                                      <p:to>
                                        <p:strVal val="visible"/>
                                      </p:to>
                                    </p:set>
                                    <p:animEffect transition="in" filter="box(in)">
                                      <p:cBhvr>
                                        <p:cTn id="12" dur="500"/>
                                        <p:tgtEl>
                                          <p:spTgt spid="18023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0231">
                                            <p:txEl>
                                              <p:pRg st="2" end="2"/>
                                            </p:txEl>
                                          </p:spTgt>
                                        </p:tgtEl>
                                        <p:attrNameLst>
                                          <p:attrName>style.visibility</p:attrName>
                                        </p:attrNameLst>
                                      </p:cBhvr>
                                      <p:to>
                                        <p:strVal val="visible"/>
                                      </p:to>
                                    </p:set>
                                    <p:animEffect transition="in" filter="box(in)">
                                      <p:cBhvr>
                                        <p:cTn id="17" dur="500"/>
                                        <p:tgtEl>
                                          <p:spTgt spid="18023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6"/>
          <p:cNvSpPr>
            <a:spLocks noGrp="1"/>
          </p:cNvSpPr>
          <p:nvPr>
            <p:ph idx="1"/>
          </p:nvPr>
        </p:nvSpPr>
        <p:spPr>
          <a:xfrm>
            <a:off x="766763" y="765174"/>
            <a:ext cx="4825181" cy="5760169"/>
          </a:xfrm>
          <a:ln/>
        </p:spPr>
        <p:txBody>
          <a:bodyPr vert="horz" wrap="square" lIns="91440" tIns="45720" rIns="91440" bIns="45720" anchor="t" anchorCtr="0"/>
          <a:lstStyle/>
          <a:p>
            <a:pPr>
              <a:lnSpc>
                <a:spcPct val="90000"/>
              </a:lnSpc>
              <a:buNone/>
            </a:pPr>
            <a:r>
              <a:rPr lang="en-US" altLang="zh-CN" b="1" dirty="0">
                <a:latin typeface="仿宋" panose="02010609060101010101" pitchFamily="49" charset="-122"/>
                <a:ea typeface="仿宋" panose="02010609060101010101" pitchFamily="49" charset="-122"/>
              </a:rPr>
              <a:t>2.</a:t>
            </a:r>
            <a:r>
              <a:rPr lang="zh-CN" altLang="en-US" b="1" dirty="0">
                <a:latin typeface="仿宋" panose="02010609060101010101" pitchFamily="49" charset="-122"/>
                <a:ea typeface="仿宋" panose="02010609060101010101" pitchFamily="49" charset="-122"/>
              </a:rPr>
              <a:t> 形参用指针变量</a:t>
            </a:r>
            <a:endParaRPr lang="en-US" altLang="zh-CN" b="1" dirty="0">
              <a:latin typeface="仿宋" panose="02010609060101010101" pitchFamily="49" charset="-122"/>
              <a:ea typeface="仿宋" panose="02010609060101010101" pitchFamily="49" charset="-122"/>
            </a:endParaRPr>
          </a:p>
          <a:p>
            <a:pPr>
              <a:lnSpc>
                <a:spcPct val="90000"/>
              </a:lnSpc>
              <a:buNone/>
            </a:pPr>
            <a:endParaRPr lang="zh-CN" altLang="en-US" b="1" dirty="0">
              <a:latin typeface="仿宋" panose="02010609060101010101" pitchFamily="49" charset="-122"/>
              <a:ea typeface="仿宋" panose="02010609060101010101" pitchFamily="49" charset="-122"/>
            </a:endParaRPr>
          </a:p>
          <a:p>
            <a:pPr>
              <a:lnSpc>
                <a:spcPct val="90000"/>
              </a:lnSpc>
              <a:buNone/>
            </a:pPr>
            <a:r>
              <a:rPr lang="en-US" altLang="zh-CN" b="1" dirty="0">
                <a:latin typeface="仿宋" panose="02010609060101010101" pitchFamily="49" charset="-122"/>
                <a:ea typeface="仿宋" panose="02010609060101010101" pitchFamily="49" charset="-122"/>
              </a:rPr>
              <a:t>#include &lt;stdio.h&gt;</a:t>
            </a:r>
          </a:p>
          <a:p>
            <a:pPr>
              <a:lnSpc>
                <a:spcPct val="90000"/>
              </a:lnSpc>
              <a:buNone/>
            </a:pPr>
            <a:r>
              <a:rPr lang="en-US" altLang="zh-CN" b="1" dirty="0">
                <a:solidFill>
                  <a:srgbClr val="FF0000"/>
                </a:solidFill>
                <a:latin typeface="仿宋" panose="02010609060101010101" pitchFamily="49" charset="-122"/>
                <a:ea typeface="仿宋" panose="02010609060101010101" pitchFamily="49" charset="-122"/>
              </a:rPr>
              <a:t>void inv(int *x, int n)</a:t>
            </a:r>
          </a:p>
          <a:p>
            <a:pPr>
              <a:lnSpc>
                <a:spcPct val="90000"/>
              </a:lnSpc>
              <a:buNone/>
            </a:pPr>
            <a:r>
              <a:rPr lang="en-US" altLang="zh-CN" b="1" dirty="0">
                <a:latin typeface="仿宋" panose="02010609060101010101" pitchFamily="49" charset="-122"/>
                <a:ea typeface="仿宋" panose="02010609060101010101" pitchFamily="49" charset="-122"/>
              </a:rPr>
              <a:t>{</a:t>
            </a:r>
          </a:p>
          <a:p>
            <a:pPr>
              <a:lnSpc>
                <a:spcPct val="90000"/>
              </a:lnSpc>
              <a:buNone/>
            </a:pPr>
            <a:r>
              <a:rPr lang="en-US" altLang="zh-CN" b="1" dirty="0">
                <a:latin typeface="仿宋" panose="02010609060101010101" pitchFamily="49" charset="-122"/>
                <a:ea typeface="仿宋" panose="02010609060101010101" pitchFamily="49" charset="-122"/>
              </a:rPr>
              <a:t>  int *p,*i,*j,t,m;</a:t>
            </a:r>
          </a:p>
          <a:p>
            <a:pPr>
              <a:lnSpc>
                <a:spcPct val="90000"/>
              </a:lnSpc>
              <a:buNone/>
            </a:pPr>
            <a:r>
              <a:rPr lang="en-US" altLang="zh-CN" b="1" dirty="0">
                <a:latin typeface="仿宋" panose="02010609060101010101" pitchFamily="49" charset="-122"/>
                <a:ea typeface="仿宋" panose="02010609060101010101" pitchFamily="49" charset="-122"/>
              </a:rPr>
              <a:t>  m=(n-1)/2;</a:t>
            </a:r>
          </a:p>
          <a:p>
            <a:pPr>
              <a:lnSpc>
                <a:spcPct val="90000"/>
              </a:lnSpc>
              <a:buNone/>
            </a:pPr>
            <a:r>
              <a:rPr lang="en-US" altLang="zh-CN" b="1" dirty="0">
                <a:latin typeface="仿宋" panose="02010609060101010101" pitchFamily="49" charset="-122"/>
                <a:ea typeface="仿宋" panose="02010609060101010101" pitchFamily="49" charset="-122"/>
              </a:rPr>
              <a:t>  p=x+m;</a:t>
            </a:r>
          </a:p>
          <a:p>
            <a:pPr>
              <a:lnSpc>
                <a:spcPct val="90000"/>
              </a:lnSpc>
              <a:buNone/>
            </a:pPr>
            <a:r>
              <a:rPr lang="en-US" altLang="zh-CN" b="1" dirty="0">
                <a:latin typeface="仿宋" panose="02010609060101010101" pitchFamily="49" charset="-122"/>
                <a:ea typeface="仿宋" panose="02010609060101010101" pitchFamily="49" charset="-122"/>
              </a:rPr>
              <a:t>  for(i=x,j=x+n-1;i&lt;=p;i++,j--)</a:t>
            </a:r>
          </a:p>
          <a:p>
            <a:pPr>
              <a:lnSpc>
                <a:spcPct val="90000"/>
              </a:lnSpc>
              <a:buNone/>
            </a:pPr>
            <a:r>
              <a:rPr lang="en-US" altLang="zh-CN" b="1" dirty="0">
                <a:latin typeface="仿宋" panose="02010609060101010101" pitchFamily="49" charset="-122"/>
                <a:ea typeface="仿宋" panose="02010609060101010101" pitchFamily="49" charset="-122"/>
              </a:rPr>
              <a:t>         { t=*i;*i=*j;*j=t; }</a:t>
            </a:r>
          </a:p>
          <a:p>
            <a:pPr>
              <a:lnSpc>
                <a:spcPct val="90000"/>
              </a:lnSpc>
              <a:buNone/>
            </a:pPr>
            <a:r>
              <a:rPr lang="en-US" altLang="zh-CN" b="1" dirty="0">
                <a:latin typeface="仿宋" panose="02010609060101010101" pitchFamily="49" charset="-122"/>
                <a:ea typeface="仿宋" panose="02010609060101010101" pitchFamily="49" charset="-122"/>
              </a:rPr>
              <a:t>}</a:t>
            </a:r>
          </a:p>
          <a:p>
            <a:pPr>
              <a:lnSpc>
                <a:spcPct val="90000"/>
              </a:lnSpc>
              <a:buNone/>
            </a:pPr>
            <a:r>
              <a:rPr lang="en-US" altLang="zh-CN" b="1" dirty="0">
                <a:solidFill>
                  <a:srgbClr val="FF0000"/>
                </a:solidFill>
                <a:latin typeface="仿宋" panose="02010609060101010101" pitchFamily="49" charset="-122"/>
                <a:ea typeface="仿宋" panose="02010609060101010101" pitchFamily="49" charset="-122"/>
              </a:rPr>
              <a:t>int main()</a:t>
            </a:r>
          </a:p>
          <a:p>
            <a:pPr>
              <a:lnSpc>
                <a:spcPct val="90000"/>
              </a:lnSpc>
              <a:buNone/>
            </a:pPr>
            <a:r>
              <a:rPr lang="en-US" altLang="zh-CN" b="1" dirty="0">
                <a:latin typeface="仿宋" panose="02010609060101010101" pitchFamily="49" charset="-122"/>
                <a:ea typeface="仿宋" panose="02010609060101010101" pitchFamily="49" charset="-122"/>
              </a:rPr>
              <a:t>{ int i,a[10]={0,1,2,3,4,5,6,7,8,9};</a:t>
            </a:r>
          </a:p>
          <a:p>
            <a:pPr>
              <a:lnSpc>
                <a:spcPct val="90000"/>
              </a:lnSpc>
              <a:buNone/>
            </a:pPr>
            <a:r>
              <a:rPr lang="en-US" altLang="zh-CN" b="1" dirty="0">
                <a:latin typeface="仿宋" panose="02010609060101010101" pitchFamily="49" charset="-122"/>
                <a:ea typeface="仿宋" panose="02010609060101010101" pitchFamily="49" charset="-122"/>
              </a:rPr>
              <a:t>  int *p=a;</a:t>
            </a:r>
          </a:p>
          <a:p>
            <a:pPr>
              <a:lnSpc>
                <a:spcPct val="90000"/>
              </a:lnSpc>
              <a:buNone/>
            </a:pPr>
            <a:r>
              <a:rPr lang="en-US" altLang="zh-CN" b="1" dirty="0">
                <a:latin typeface="仿宋" panose="02010609060101010101" pitchFamily="49" charset="-122"/>
                <a:ea typeface="仿宋" panose="02010609060101010101" pitchFamily="49" charset="-122"/>
              </a:rPr>
              <a:t>  for (i=0;i&lt;10;i++)</a:t>
            </a:r>
          </a:p>
          <a:p>
            <a:pPr>
              <a:lnSpc>
                <a:spcPct val="90000"/>
              </a:lnSpc>
              <a:buNone/>
            </a:pPr>
            <a:r>
              <a:rPr lang="en-US" altLang="zh-CN" b="1" dirty="0">
                <a:latin typeface="仿宋" panose="02010609060101010101" pitchFamily="49" charset="-122"/>
                <a:ea typeface="仿宋" panose="02010609060101010101" pitchFamily="49" charset="-122"/>
              </a:rPr>
              <a:t>	  printf("%d",*(p+i));</a:t>
            </a:r>
          </a:p>
          <a:p>
            <a:pPr>
              <a:lnSpc>
                <a:spcPct val="90000"/>
              </a:lnSpc>
              <a:buNone/>
            </a:pPr>
            <a:r>
              <a:rPr lang="en-US" altLang="zh-CN" b="1" dirty="0">
                <a:latin typeface="仿宋" panose="02010609060101010101" pitchFamily="49" charset="-122"/>
                <a:ea typeface="仿宋" panose="02010609060101010101" pitchFamily="49" charset="-122"/>
              </a:rPr>
              <a:t>  printf("\n");</a:t>
            </a:r>
          </a:p>
          <a:p>
            <a:pPr>
              <a:lnSpc>
                <a:spcPct val="90000"/>
              </a:lnSpc>
              <a:buNone/>
            </a:pPr>
            <a:r>
              <a:rPr lang="en-US" altLang="zh-CN" b="1" dirty="0">
                <a:latin typeface="仿宋" panose="02010609060101010101" pitchFamily="49" charset="-122"/>
                <a:ea typeface="仿宋" panose="02010609060101010101" pitchFamily="49" charset="-122"/>
              </a:rPr>
              <a:t>  </a:t>
            </a:r>
            <a:r>
              <a:rPr lang="en-US" altLang="zh-CN" b="1" dirty="0">
                <a:solidFill>
                  <a:srgbClr val="FF0000"/>
                </a:solidFill>
                <a:latin typeface="仿宋" panose="02010609060101010101" pitchFamily="49" charset="-122"/>
                <a:ea typeface="仿宋" panose="02010609060101010101" pitchFamily="49" charset="-122"/>
              </a:rPr>
              <a:t>inv(a,10);</a:t>
            </a:r>
          </a:p>
          <a:p>
            <a:pPr>
              <a:lnSpc>
                <a:spcPct val="90000"/>
              </a:lnSpc>
              <a:buNone/>
            </a:pPr>
            <a:r>
              <a:rPr lang="en-US" altLang="zh-CN" b="1" dirty="0">
                <a:latin typeface="仿宋" panose="02010609060101010101" pitchFamily="49" charset="-122"/>
                <a:ea typeface="仿宋" panose="02010609060101010101" pitchFamily="49" charset="-122"/>
              </a:rPr>
              <a:t>  for (p=a;p&lt;a+10;p++)</a:t>
            </a:r>
          </a:p>
          <a:p>
            <a:pPr>
              <a:lnSpc>
                <a:spcPct val="90000"/>
              </a:lnSpc>
              <a:buNone/>
            </a:pPr>
            <a:r>
              <a:rPr lang="en-US" altLang="zh-CN" b="1" dirty="0">
                <a:latin typeface="仿宋" panose="02010609060101010101" pitchFamily="49" charset="-122"/>
                <a:ea typeface="仿宋" panose="02010609060101010101" pitchFamily="49" charset="-122"/>
              </a:rPr>
              <a:t>	  printf("%d",*p);</a:t>
            </a:r>
          </a:p>
          <a:p>
            <a:pPr>
              <a:lnSpc>
                <a:spcPct val="90000"/>
              </a:lnSpc>
              <a:buNone/>
            </a:pPr>
            <a:r>
              <a:rPr lang="en-US" altLang="zh-CN" b="1" dirty="0">
                <a:latin typeface="仿宋" panose="02010609060101010101" pitchFamily="49" charset="-122"/>
                <a:ea typeface="仿宋" panose="02010609060101010101" pitchFamily="49" charset="-122"/>
              </a:rPr>
              <a:t>}</a:t>
            </a:r>
          </a:p>
          <a:p>
            <a:pPr>
              <a:lnSpc>
                <a:spcPct val="90000"/>
              </a:lnSpc>
              <a:buNone/>
            </a:pPr>
            <a:endParaRPr lang="zh-CN" altLang="en-US" b="1" dirty="0">
              <a:latin typeface="仿宋" panose="02010609060101010101" pitchFamily="49" charset="-122"/>
              <a:ea typeface="仿宋" panose="02010609060101010101" pitchFamily="49" charset="-122"/>
            </a:endParaRPr>
          </a:p>
        </p:txBody>
      </p:sp>
      <p:sp>
        <p:nvSpPr>
          <p:cNvPr id="7"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3492"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21</a:t>
            </a:fld>
            <a:endParaRPr lang="zh-CN" altLang="en-US" sz="600" dirty="0">
              <a:solidFill>
                <a:srgbClr val="000000"/>
              </a:solidFill>
              <a:latin typeface="Verdana" panose="020B0604030504040204" pitchFamily="34" charset="0"/>
            </a:endParaRPr>
          </a:p>
        </p:txBody>
      </p:sp>
      <p:pic>
        <p:nvPicPr>
          <p:cNvPr id="63493" name="Picture 7"/>
          <p:cNvPicPr>
            <a:picLocks noChangeAspect="1"/>
          </p:cNvPicPr>
          <p:nvPr/>
        </p:nvPicPr>
        <p:blipFill>
          <a:blip r:embed="rId3"/>
          <a:stretch>
            <a:fillRect/>
          </a:stretch>
        </p:blipFill>
        <p:spPr>
          <a:xfrm>
            <a:off x="7680325" y="1254125"/>
            <a:ext cx="3076575" cy="4133850"/>
          </a:xfrm>
          <a:prstGeom prst="rect">
            <a:avLst/>
          </a:prstGeom>
          <a:noFill/>
          <a:ln w="9525">
            <a:noFill/>
          </a:ln>
        </p:spPr>
      </p:pic>
      <p:sp>
        <p:nvSpPr>
          <p:cNvPr id="181256" name="Rectangle 8" descr="Rectangle: Click to edit Master text styles&#10;Second level&#10;Third level&#10;Fourth level&#10;Fifth level"/>
          <p:cNvSpPr/>
          <p:nvPr/>
        </p:nvSpPr>
        <p:spPr>
          <a:xfrm>
            <a:off x="5951984" y="5070475"/>
            <a:ext cx="2603500" cy="1066800"/>
          </a:xfrm>
          <a:prstGeom prst="rect">
            <a:avLst/>
          </a:prstGeom>
          <a:noFill/>
          <a:ln w="9525">
            <a:noFill/>
          </a:ln>
        </p:spPr>
        <p:txBody>
          <a:bodyPr/>
          <a:lstStyle/>
          <a:p>
            <a:pPr marL="342900" indent="-342900" eaLnBrk="1" hangingPunct="1">
              <a:spcBef>
                <a:spcPct val="20000"/>
              </a:spcBef>
              <a:buClr>
                <a:schemeClr val="hlink"/>
              </a:buClr>
              <a:buSzPct val="110000"/>
              <a:buFont typeface="Wingdings" panose="05000000000000000000" pitchFamily="2" charset="2"/>
            </a:pPr>
            <a:r>
              <a:rPr lang="zh-CN" altLang="en-US" sz="2000" b="1" dirty="0">
                <a:latin typeface="Times New Roman" panose="02020603050405020304" pitchFamily="18" charset="0"/>
                <a:ea typeface="楷体_GB2312" pitchFamily="49" charset="-122"/>
              </a:rPr>
              <a:t>程序结果：</a:t>
            </a:r>
          </a:p>
          <a:p>
            <a:pPr marL="342900" indent="-342900" eaLnBrk="1" hangingPunct="1">
              <a:spcBef>
                <a:spcPct val="20000"/>
              </a:spcBef>
              <a:buClr>
                <a:schemeClr val="hlink"/>
              </a:buClr>
              <a:buSzPct val="110000"/>
              <a:buFont typeface="Wingdings" panose="05000000000000000000" pitchFamily="2" charset="2"/>
            </a:pPr>
            <a:r>
              <a:rPr lang="zh-CN" altLang="en-US" sz="2000" b="1" dirty="0">
                <a:latin typeface="Times New Roman" panose="02020603050405020304" pitchFamily="18" charset="0"/>
                <a:ea typeface="楷体_GB2312" pitchFamily="49" charset="-122"/>
              </a:rPr>
              <a:t>     0 1 2 3 4 5 6 7 8 9 </a:t>
            </a:r>
          </a:p>
          <a:p>
            <a:pPr marL="342900" indent="-342900" eaLnBrk="1" hangingPunct="1">
              <a:spcBef>
                <a:spcPct val="20000"/>
              </a:spcBef>
              <a:buClr>
                <a:schemeClr val="hlink"/>
              </a:buClr>
              <a:buSzPct val="110000"/>
              <a:buFont typeface="Wingdings" panose="05000000000000000000" pitchFamily="2" charset="2"/>
            </a:pPr>
            <a:r>
              <a:rPr lang="zh-CN" altLang="en-US" sz="2000" b="1" dirty="0">
                <a:latin typeface="Times New Roman" panose="02020603050405020304" pitchFamily="18" charset="0"/>
                <a:ea typeface="楷体_GB2312" pitchFamily="49" charset="-122"/>
              </a:rPr>
              <a:t>     9 8 7 6 5 4 3 2 1 0</a:t>
            </a:r>
          </a:p>
          <a:p>
            <a:pPr marL="342900" indent="-342900" eaLnBrk="1" hangingPunct="1">
              <a:spcBef>
                <a:spcPct val="20000"/>
              </a:spcBef>
              <a:buClr>
                <a:schemeClr val="hlink"/>
              </a:buClr>
              <a:buSzPct val="110000"/>
              <a:buFont typeface="Wingdings" panose="05000000000000000000" pitchFamily="2" charset="2"/>
            </a:pPr>
            <a:endParaRPr lang="zh-CN" altLang="en-US" sz="2000" b="1" dirty="0">
              <a:latin typeface="Times New Roman" panose="0202060305040502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1256"/>
                                        </p:tgtEl>
                                        <p:attrNameLst>
                                          <p:attrName>style.visibility</p:attrName>
                                        </p:attrNameLst>
                                      </p:cBhvr>
                                      <p:to>
                                        <p:strVal val="visible"/>
                                      </p:to>
                                    </p:set>
                                    <p:animEffect transition="in" filter="box(out)">
                                      <p:cBhvr>
                                        <p:cTn id="7" dur="500"/>
                                        <p:tgtEl>
                                          <p:spTgt spid="18125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p:cNvSpPr>
          <p:nvPr>
            <p:ph type="title"/>
          </p:nvPr>
        </p:nvSpPr>
        <p:spPr>
          <a:xfrm>
            <a:off x="766763" y="614363"/>
            <a:ext cx="7796212" cy="503237"/>
          </a:xfrm>
          <a:ln/>
        </p:spPr>
        <p:txBody>
          <a:bodyPr vert="horz" wrap="square" lIns="91440" tIns="45720" rIns="91440" bIns="45720" anchor="b" anchorCtr="0"/>
          <a:lstStyle/>
          <a:p>
            <a:r>
              <a:rPr lang="en-US" altLang="zh-CN" sz="2800" dirty="0">
                <a:latin typeface="黑体" panose="02010609060101010101" pitchFamily="49" charset="-122"/>
                <a:ea typeface="黑体" panose="02010609060101010101" pitchFamily="49" charset="-122"/>
              </a:rPr>
              <a:t>7.2.4 </a:t>
            </a:r>
            <a:r>
              <a:rPr lang="zh-CN" altLang="en-US" sz="2800" dirty="0">
                <a:latin typeface="黑体" panose="02010609060101010101" pitchFamily="49" charset="-122"/>
                <a:ea typeface="黑体" panose="02010609060101010101" pitchFamily="49" charset="-122"/>
              </a:rPr>
              <a:t>指向多维数组的指针和指针变量</a:t>
            </a:r>
          </a:p>
        </p:txBody>
      </p:sp>
      <p:sp>
        <p:nvSpPr>
          <p:cNvPr id="64515" name="Rectangle 7"/>
          <p:cNvSpPr>
            <a:spLocks noGrp="1"/>
          </p:cNvSpPr>
          <p:nvPr>
            <p:ph idx="1"/>
          </p:nvPr>
        </p:nvSpPr>
        <p:spPr>
          <a:xfrm>
            <a:off x="766763" y="1282700"/>
            <a:ext cx="10801350" cy="4090988"/>
          </a:xfrm>
          <a:ln/>
        </p:spPr>
        <p:txBody>
          <a:bodyPr vert="horz" wrap="square" lIns="91440" tIns="45720" rIns="91440" bIns="45720" anchor="t" anchorCtr="0"/>
          <a:lstStyle/>
          <a:p>
            <a:pPr>
              <a:spcBef>
                <a:spcPct val="50000"/>
              </a:spcBef>
              <a:buClrTx/>
              <a:buFontTx/>
              <a:buNone/>
            </a:pPr>
            <a:r>
              <a:rPr lang="zh-CN" altLang="en-US" sz="2000" b="1" dirty="0">
                <a:latin typeface="楷体_GB2312" pitchFamily="49" charset="-122"/>
                <a:ea typeface="楷体_GB2312" pitchFamily="49" charset="-122"/>
              </a:rPr>
              <a:t>一.多维数组的地址</a:t>
            </a:r>
            <a:r>
              <a:rPr lang="zh-CN" altLang="en-US" sz="1800" b="1" dirty="0">
                <a:latin typeface="楷体_GB2312" pitchFamily="49" charset="-122"/>
                <a:ea typeface="楷体_GB2312" pitchFamily="49" charset="-122"/>
              </a:rPr>
              <a:t>：</a:t>
            </a:r>
          </a:p>
          <a:p>
            <a:pPr>
              <a:buNone/>
            </a:pPr>
            <a:r>
              <a:rPr lang="zh-CN" altLang="en-US" sz="2000" b="1" dirty="0">
                <a:solidFill>
                  <a:srgbClr val="FF3399"/>
                </a:solidFill>
                <a:latin typeface="楷体_GB2312" pitchFamily="49" charset="-122"/>
                <a:ea typeface="楷体_GB2312" pitchFamily="49" charset="-122"/>
              </a:rPr>
              <a:t>(1)回顾：多维数组的性质：</a:t>
            </a:r>
          </a:p>
          <a:p>
            <a:pPr>
              <a:spcBef>
                <a:spcPct val="50000"/>
              </a:spcBef>
              <a:buClrTx/>
              <a:buFontTx/>
              <a:buNone/>
            </a:pPr>
            <a:r>
              <a:rPr lang="zh-CN" altLang="en-US" sz="2400" b="1" dirty="0">
                <a:latin typeface="楷体_GB2312" pitchFamily="49" charset="-122"/>
                <a:ea typeface="楷体_GB2312" pitchFamily="49" charset="-122"/>
              </a:rPr>
              <a:t>设：</a:t>
            </a:r>
            <a:r>
              <a:rPr lang="en-US" altLang="zh-CN" sz="2400" b="1" dirty="0">
                <a:latin typeface="楷体_GB2312" pitchFamily="49" charset="-122"/>
                <a:ea typeface="楷体_GB2312" pitchFamily="49" charset="-122"/>
              </a:rPr>
              <a:t>int a[3][4]={1,2,3,4,5,6,7,8,9,10,11,12};  </a:t>
            </a:r>
            <a:r>
              <a:rPr lang="zh-CN" altLang="en-US" sz="2400" b="1" dirty="0">
                <a:latin typeface="楷体_GB2312" pitchFamily="49" charset="-122"/>
                <a:ea typeface="楷体_GB2312" pitchFamily="49" charset="-122"/>
              </a:rPr>
              <a:t>则</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为一个3行4列的数组</a:t>
            </a:r>
          </a:p>
          <a:p>
            <a:pPr>
              <a:buNone/>
            </a:pPr>
            <a:endParaRPr lang="zh-CN" altLang="en-US" sz="1800" b="1" dirty="0">
              <a:latin typeface="楷体_GB2312" pitchFamily="49" charset="-122"/>
              <a:ea typeface="楷体_GB2312" pitchFamily="49" charset="-122"/>
            </a:endParaRPr>
          </a:p>
        </p:txBody>
      </p:sp>
      <p:sp>
        <p:nvSpPr>
          <p:cNvPr id="49"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4517"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22</a:t>
            </a:fld>
            <a:endParaRPr lang="zh-CN" altLang="en-US" sz="600" dirty="0">
              <a:solidFill>
                <a:srgbClr val="000000"/>
              </a:solidFill>
              <a:latin typeface="Verdana" panose="020B0604030504040204" pitchFamily="34" charset="0"/>
            </a:endParaRPr>
          </a:p>
        </p:txBody>
      </p:sp>
      <p:graphicFrame>
        <p:nvGraphicFramePr>
          <p:cNvPr id="182325" name="Group 53"/>
          <p:cNvGraphicFramePr>
            <a:graphicFrameLocks noGrp="1"/>
          </p:cNvGraphicFramePr>
          <p:nvPr/>
        </p:nvGraphicFramePr>
        <p:xfrm>
          <a:off x="2309813" y="2997200"/>
          <a:ext cx="3048000" cy="2209800"/>
        </p:xfrm>
        <a:graphic>
          <a:graphicData uri="http://schemas.openxmlformats.org/drawingml/2006/table">
            <a:tbl>
              <a:tblPr/>
              <a:tblGrid>
                <a:gridCol w="8382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7366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a:ln>
                          <a:noFill/>
                        </a:ln>
                        <a:solidFill>
                          <a:schemeClr val="bg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10F15"/>
                    </a:solid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10F15"/>
                    </a:solid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10F15"/>
                    </a:solid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bg1"/>
                          </a:solidFill>
                          <a:effectLst/>
                          <a:latin typeface="Arial" panose="020B0604020202020204" pitchFamily="34"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10F15"/>
                    </a:solidFill>
                  </a:tcPr>
                </a:tc>
                <a:extLst>
                  <a:ext uri="{0D108BD9-81ED-4DB2-BD59-A6C34878D82A}">
                    <a16:rowId xmlns:a16="http://schemas.microsoft.com/office/drawing/2014/main" val="10000"/>
                  </a:ext>
                </a:extLst>
              </a:tr>
              <a:tr h="7366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366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82305" name="Group 33"/>
          <p:cNvGrpSpPr/>
          <p:nvPr/>
        </p:nvGrpSpPr>
        <p:grpSpPr>
          <a:xfrm>
            <a:off x="5486400" y="3581400"/>
            <a:ext cx="1447800" cy="990600"/>
            <a:chOff x="2448" y="2016"/>
            <a:chExt cx="912" cy="624"/>
          </a:xfrm>
        </p:grpSpPr>
        <p:sp>
          <p:nvSpPr>
            <p:cNvPr id="64559" name="Text Box 34"/>
            <p:cNvSpPr txBox="1"/>
            <p:nvPr/>
          </p:nvSpPr>
          <p:spPr>
            <a:xfrm>
              <a:off x="2544" y="2016"/>
              <a:ext cx="624" cy="442"/>
            </a:xfrm>
            <a:prstGeom prst="rect">
              <a:avLst/>
            </a:prstGeom>
            <a:noFill/>
            <a:ln w="12700">
              <a:noFill/>
            </a:ln>
          </p:spPr>
          <p:txBody>
            <a:bodyPr>
              <a:spAutoFit/>
            </a:bodyPr>
            <a:lstStyle/>
            <a:p>
              <a:pPr eaLnBrk="1" hangingPunct="1">
                <a:spcBef>
                  <a:spcPct val="50000"/>
                </a:spcBef>
              </a:pPr>
              <a:r>
                <a:rPr lang="zh-CN" altLang="en-US" sz="2000" dirty="0">
                  <a:latin typeface="Times New Roman" panose="02020603050405020304" pitchFamily="18" charset="0"/>
                </a:rPr>
                <a:t>看成一维数组</a:t>
              </a:r>
            </a:p>
          </p:txBody>
        </p:sp>
        <p:sp>
          <p:nvSpPr>
            <p:cNvPr id="64560" name="AutoShape 35"/>
            <p:cNvSpPr/>
            <p:nvPr/>
          </p:nvSpPr>
          <p:spPr>
            <a:xfrm>
              <a:off x="2448" y="2448"/>
              <a:ext cx="912" cy="192"/>
            </a:xfrm>
            <a:prstGeom prst="rightArrow">
              <a:avLst>
                <a:gd name="adj1" fmla="val 50000"/>
                <a:gd name="adj2" fmla="val 118750"/>
              </a:avLst>
            </a:prstGeom>
            <a:solidFill>
              <a:schemeClr val="accent1"/>
            </a:solidFill>
            <a:ln w="12700"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grpSp>
      <p:graphicFrame>
        <p:nvGraphicFramePr>
          <p:cNvPr id="182324" name="Group 52"/>
          <p:cNvGraphicFramePr>
            <a:graphicFrameLocks noGrp="1"/>
          </p:cNvGraphicFramePr>
          <p:nvPr/>
        </p:nvGraphicFramePr>
        <p:xfrm>
          <a:off x="7040563" y="2997200"/>
          <a:ext cx="2667000" cy="2133600"/>
        </p:xfrm>
        <a:graphic>
          <a:graphicData uri="http://schemas.openxmlformats.org/drawingml/2006/table">
            <a:tbl>
              <a:tblPr/>
              <a:tblGrid>
                <a:gridCol w="2667000">
                  <a:extLst>
                    <a:ext uri="{9D8B030D-6E8A-4147-A177-3AD203B41FA5}">
                      <a16:colId xmlns:a16="http://schemas.microsoft.com/office/drawing/2014/main" val="20000"/>
                    </a:ext>
                  </a:extLst>
                </a:gridCol>
              </a:tblGrid>
              <a:tr h="7112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a[0]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10F15"/>
                    </a:solidFill>
                  </a:tcPr>
                </a:tc>
                <a:extLst>
                  <a:ext uri="{0D108BD9-81ED-4DB2-BD59-A6C34878D82A}">
                    <a16:rowId xmlns:a16="http://schemas.microsoft.com/office/drawing/2014/main" val="10000"/>
                  </a:ext>
                </a:extLst>
              </a:tr>
              <a:tr h="7112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12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endParaRPr kumimoji="0" lang="zh-CN" altLang="en-US" sz="1800" b="0" i="0" u="none" strike="noStrike" cap="none" normalizeH="0" baseline="0" dirty="0">
                        <a:ln>
                          <a:noFill/>
                        </a:ln>
                        <a:solidFill>
                          <a:schemeClr val="tx2"/>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en-US" altLang="zh-CN" sz="1800" b="0" i="0" u="none" strike="noStrike" cap="none" normalizeH="0" baseline="0" dirty="0">
                          <a:ln>
                            <a:noFill/>
                          </a:ln>
                          <a:solidFill>
                            <a:srgbClr val="FF0000"/>
                          </a:solidFill>
                          <a:effectLst/>
                          <a:latin typeface="Arial" panose="020B0604020202020204" pitchFamily="34" charset="0"/>
                          <a:ea typeface="宋体" panose="02010600030101010101" pitchFamily="2" charset="-122"/>
                        </a:rPr>
                        <a:t>a[2]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182318" name="Group 46"/>
          <p:cNvGrpSpPr/>
          <p:nvPr/>
        </p:nvGrpSpPr>
        <p:grpSpPr>
          <a:xfrm>
            <a:off x="7623968" y="3014663"/>
            <a:ext cx="1376363" cy="2116137"/>
            <a:chOff x="3915" y="1728"/>
            <a:chExt cx="867" cy="1440"/>
          </a:xfrm>
        </p:grpSpPr>
        <p:sp>
          <p:nvSpPr>
            <p:cNvPr id="64556" name="Line 47"/>
            <p:cNvSpPr/>
            <p:nvPr/>
          </p:nvSpPr>
          <p:spPr>
            <a:xfrm>
              <a:off x="3915" y="1728"/>
              <a:ext cx="0" cy="1440"/>
            </a:xfrm>
            <a:prstGeom prst="line">
              <a:avLst/>
            </a:prstGeom>
            <a:ln w="12700" cap="flat" cmpd="sng">
              <a:solidFill>
                <a:schemeClr val="tx1"/>
              </a:solidFill>
              <a:prstDash val="dash"/>
              <a:headEnd type="none" w="med" len="med"/>
              <a:tailEnd type="none" w="med" len="med"/>
            </a:ln>
          </p:spPr>
        </p:sp>
        <p:sp>
          <p:nvSpPr>
            <p:cNvPr id="64557" name="Line 48"/>
            <p:cNvSpPr/>
            <p:nvPr/>
          </p:nvSpPr>
          <p:spPr>
            <a:xfrm>
              <a:off x="4356" y="1728"/>
              <a:ext cx="0" cy="1440"/>
            </a:xfrm>
            <a:prstGeom prst="line">
              <a:avLst/>
            </a:prstGeom>
            <a:ln w="12700" cap="flat" cmpd="sng">
              <a:solidFill>
                <a:schemeClr val="tx1"/>
              </a:solidFill>
              <a:prstDash val="dash"/>
              <a:headEnd type="none" w="med" len="med"/>
              <a:tailEnd type="none" w="med" len="med"/>
            </a:ln>
          </p:spPr>
        </p:sp>
        <p:sp>
          <p:nvSpPr>
            <p:cNvPr id="64558" name="Line 49"/>
            <p:cNvSpPr/>
            <p:nvPr/>
          </p:nvSpPr>
          <p:spPr>
            <a:xfrm>
              <a:off x="4782" y="1728"/>
              <a:ext cx="0" cy="1440"/>
            </a:xfrm>
            <a:prstGeom prst="line">
              <a:avLst/>
            </a:prstGeom>
            <a:ln w="12700" cap="flat" cmpd="sng">
              <a:solidFill>
                <a:schemeClr val="tx1"/>
              </a:solidFill>
              <a:prstDash val="dash"/>
              <a:headEnd type="none" w="med" len="med"/>
              <a:tailEnd type="none" w="med" len="med"/>
            </a:ln>
          </p:spPr>
        </p:sp>
      </p:grpSp>
      <p:sp>
        <p:nvSpPr>
          <p:cNvPr id="182322" name="Text Box 50"/>
          <p:cNvSpPr txBox="1"/>
          <p:nvPr/>
        </p:nvSpPr>
        <p:spPr>
          <a:xfrm>
            <a:off x="1127125" y="5335588"/>
            <a:ext cx="10153650" cy="830262"/>
          </a:xfrm>
          <a:prstGeom prst="rect">
            <a:avLst/>
          </a:prstGeom>
          <a:noFill/>
          <a:ln w="12700">
            <a:noFill/>
          </a:ln>
        </p:spPr>
        <p:txBody>
          <a:bodyPr>
            <a:spAutoFit/>
          </a:bodyPr>
          <a:lstStyle/>
          <a:p>
            <a:pPr eaLnBrk="1" hangingPunct="1">
              <a:spcBef>
                <a:spcPct val="50000"/>
              </a:spcBef>
            </a:pPr>
            <a:r>
              <a:rPr lang="zh-CN" altLang="en-US" sz="2400" b="1" dirty="0">
                <a:latin typeface="楷体_GB2312" pitchFamily="49" charset="-122"/>
                <a:ea typeface="楷体_GB2312" pitchFamily="49" charset="-122"/>
              </a:rPr>
              <a:t>即：数组</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包含三个数组元素</a:t>
            </a:r>
            <a:r>
              <a:rPr lang="en-US" altLang="zh-CN" sz="2400" b="1" dirty="0">
                <a:latin typeface="楷体_GB2312" pitchFamily="49" charset="-122"/>
                <a:ea typeface="楷体_GB2312" pitchFamily="49" charset="-122"/>
              </a:rPr>
              <a:t>a[0]、a[1]、a[2]，</a:t>
            </a:r>
            <a:r>
              <a:rPr lang="zh-CN" altLang="en-US" sz="2400" b="1" dirty="0">
                <a:latin typeface="楷体_GB2312" pitchFamily="49" charset="-122"/>
                <a:ea typeface="楷体_GB2312" pitchFamily="49" charset="-122"/>
              </a:rPr>
              <a:t>而每个数组元素又是一个包含4个元素的一维数组。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823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82305"/>
                                        </p:tgtEl>
                                        <p:attrNameLst>
                                          <p:attrName>style.visibility</p:attrName>
                                        </p:attrNameLst>
                                      </p:cBhvr>
                                      <p:to>
                                        <p:strVal val="visible"/>
                                      </p:to>
                                    </p:set>
                                    <p:animEffect transition="in" filter="checkerboard(across)">
                                      <p:cBhvr>
                                        <p:cTn id="11" dur="500"/>
                                        <p:tgtEl>
                                          <p:spTgt spid="18230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18232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499"/>
                                          </p:stCondLst>
                                        </p:cTn>
                                        <p:tgtEl>
                                          <p:spTgt spid="18231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82322"/>
                                        </p:tgtEl>
                                        <p:attrNameLst>
                                          <p:attrName>style.visibility</p:attrName>
                                        </p:attrNameLst>
                                      </p:cBhvr>
                                      <p:to>
                                        <p:strVal val="visible"/>
                                      </p:to>
                                    </p:set>
                                    <p:anim calcmode="lin" valueType="num">
                                      <p:cBhvr additive="base">
                                        <p:cTn id="24" dur="500" fill="hold"/>
                                        <p:tgtEl>
                                          <p:spTgt spid="182322"/>
                                        </p:tgtEl>
                                        <p:attrNameLst>
                                          <p:attrName>ppt_x</p:attrName>
                                        </p:attrNameLst>
                                      </p:cBhvr>
                                      <p:tavLst>
                                        <p:tav tm="0">
                                          <p:val>
                                            <p:strVal val="0-#ppt_w/2"/>
                                          </p:val>
                                        </p:tav>
                                        <p:tav tm="100000">
                                          <p:val>
                                            <p:strVal val="#ppt_x"/>
                                          </p:val>
                                        </p:tav>
                                      </p:tavLst>
                                    </p:anim>
                                    <p:anim calcmode="lin" valueType="num">
                                      <p:cBhvr additive="base">
                                        <p:cTn id="25" dur="500" fill="hold"/>
                                        <p:tgtEl>
                                          <p:spTgt spid="1823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2"/>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p:cNvSpPr>
          <p:nvPr>
            <p:ph idx="1"/>
          </p:nvPr>
        </p:nvSpPr>
        <p:spPr>
          <a:xfrm>
            <a:off x="766763" y="1196752"/>
            <a:ext cx="10612437" cy="4976465"/>
          </a:xfrm>
          <a:ln/>
        </p:spPr>
        <p:txBody>
          <a:bodyPr vert="horz" wrap="square" lIns="91440" tIns="45720" rIns="91440" bIns="45720" anchor="t" anchorCtr="0"/>
          <a:lstStyle/>
          <a:p>
            <a:pPr latinLnBrk="0">
              <a:lnSpc>
                <a:spcPct val="100000"/>
              </a:lnSpc>
              <a:spcBef>
                <a:spcPts val="0"/>
              </a:spcBef>
              <a:buClrTx/>
              <a:buFontTx/>
              <a:buNone/>
            </a:pPr>
            <a:r>
              <a:rPr lang="zh-CN" altLang="en-US" sz="2400" b="1" dirty="0">
                <a:latin typeface="仿宋" panose="02010609060101010101" pitchFamily="49" charset="-122"/>
                <a:ea typeface="仿宋" panose="02010609060101010101" pitchFamily="49" charset="-122"/>
              </a:rPr>
              <a:t>(2)数组名</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表示地址——</a:t>
            </a:r>
            <a:r>
              <a:rPr lang="zh-CN" altLang="en-US" sz="2400" b="1" dirty="0">
                <a:highlight>
                  <a:srgbClr val="FFFF00"/>
                </a:highlight>
                <a:latin typeface="仿宋" panose="02010609060101010101" pitchFamily="49" charset="-122"/>
                <a:ea typeface="仿宋" panose="02010609060101010101" pitchFamily="49" charset="-122"/>
              </a:rPr>
              <a:t>第 </a:t>
            </a:r>
            <a:r>
              <a:rPr lang="en-US" altLang="zh-CN" sz="2400" b="1" dirty="0">
                <a:highlight>
                  <a:srgbClr val="FFFF00"/>
                </a:highlight>
                <a:latin typeface="仿宋" panose="02010609060101010101" pitchFamily="49" charset="-122"/>
                <a:ea typeface="仿宋" panose="02010609060101010101" pitchFamily="49" charset="-122"/>
              </a:rPr>
              <a:t>i </a:t>
            </a:r>
            <a:r>
              <a:rPr lang="zh-CN" altLang="en-US" sz="2400" b="1" dirty="0">
                <a:highlight>
                  <a:srgbClr val="FFFF00"/>
                </a:highlight>
                <a:latin typeface="仿宋" panose="02010609060101010101" pitchFamily="49" charset="-122"/>
                <a:ea typeface="仿宋" panose="02010609060101010101" pitchFamily="49" charset="-122"/>
              </a:rPr>
              <a:t>行的地址</a:t>
            </a:r>
            <a:r>
              <a:rPr lang="zh-CN" altLang="en-US" sz="2400" b="1" dirty="0">
                <a:latin typeface="仿宋" panose="02010609060101010101" pitchFamily="49" charset="-122"/>
                <a:ea typeface="仿宋" panose="02010609060101010101" pitchFamily="49" charset="-122"/>
              </a:rPr>
              <a:t>。</a:t>
            </a:r>
          </a:p>
          <a:p>
            <a:pPr>
              <a:lnSpc>
                <a:spcPct val="120000"/>
              </a:lnSpc>
              <a:spcBef>
                <a:spcPct val="50000"/>
              </a:spcBef>
              <a:buClrTx/>
              <a:buFontTx/>
              <a:buNone/>
            </a:pPr>
            <a:r>
              <a:rPr lang="zh-CN" altLang="en-US" sz="2400" b="1" dirty="0">
                <a:latin typeface="仿宋" panose="02010609060101010101" pitchFamily="49" charset="-122"/>
                <a:ea typeface="仿宋" panose="02010609060101010101" pitchFamily="49" charset="-122"/>
              </a:rPr>
              <a:t>从二维数组角度理解，</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为整个数组的数组名，它代表这个二维数组在内存中分配的首地址，我们仍然把它看成常量；</a:t>
            </a:r>
          </a:p>
          <a:p>
            <a:pPr>
              <a:lnSpc>
                <a:spcPct val="80000"/>
              </a:lnSpc>
              <a:spcBef>
                <a:spcPct val="50000"/>
              </a:spcBef>
              <a:buClrTx/>
              <a:buFontTx/>
              <a:buNone/>
            </a:pPr>
            <a:r>
              <a:rPr lang="zh-CN" altLang="en-US" sz="2400" b="1" dirty="0">
                <a:latin typeface="仿宋" panose="02010609060101010101" pitchFamily="49" charset="-122"/>
                <a:ea typeface="仿宋" panose="02010609060101010101" pitchFamily="49" charset="-122"/>
              </a:rPr>
              <a:t>若把</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看成一维数组：</a:t>
            </a:r>
          </a:p>
          <a:p>
            <a:pPr>
              <a:lnSpc>
                <a:spcPct val="120000"/>
              </a:lnSpc>
              <a:spcBef>
                <a:spcPct val="50000"/>
              </a:spcBef>
              <a:buClrTx/>
              <a:buFontTx/>
              <a:buNone/>
            </a:pPr>
            <a:r>
              <a:rPr lang="zh-CN" altLang="en-US" sz="2400" b="1" dirty="0">
                <a:latin typeface="仿宋" panose="02010609060101010101" pitchFamily="49" charset="-122"/>
                <a:ea typeface="仿宋" panose="02010609060101010101" pitchFamily="49" charset="-122"/>
              </a:rPr>
              <a:t>那么，每个数组元素</a:t>
            </a:r>
            <a:r>
              <a:rPr lang="en-US" altLang="zh-CN" sz="2400" b="1" dirty="0">
                <a:latin typeface="仿宋" panose="02010609060101010101" pitchFamily="49" charset="-122"/>
                <a:ea typeface="仿宋" panose="02010609060101010101" pitchFamily="49" charset="-122"/>
              </a:rPr>
              <a:t>a[0]、a[1]、a[2]</a:t>
            </a:r>
            <a:r>
              <a:rPr lang="zh-CN" altLang="en-US" sz="2400" b="1" dirty="0">
                <a:latin typeface="仿宋" panose="02010609060101010101" pitchFamily="49" charset="-122"/>
                <a:ea typeface="仿宋" panose="02010609060101010101" pitchFamily="49" charset="-122"/>
              </a:rPr>
              <a:t>占</a:t>
            </a:r>
            <a:r>
              <a:rPr lang="en-US" altLang="zh-CN" sz="2400" b="1" dirty="0">
                <a:latin typeface="仿宋" panose="02010609060101010101" pitchFamily="49" charset="-122"/>
                <a:ea typeface="仿宋" panose="02010609060101010101" pitchFamily="49" charset="-122"/>
              </a:rPr>
              <a:t>16</a:t>
            </a:r>
            <a:r>
              <a:rPr lang="zh-CN" altLang="en-US" sz="2400" b="1" dirty="0">
                <a:latin typeface="仿宋" panose="02010609060101010101" pitchFamily="49" charset="-122"/>
                <a:ea typeface="仿宋" panose="02010609060101010101" pitchFamily="49" charset="-122"/>
              </a:rPr>
              <a:t>个字节，这样：</a:t>
            </a:r>
            <a:br>
              <a:rPr lang="zh-CN" altLang="en-US" sz="2400" b="1" dirty="0">
                <a:latin typeface="仿宋" panose="02010609060101010101" pitchFamily="49" charset="-122"/>
                <a:ea typeface="仿宋" panose="02010609060101010101" pitchFamily="49" charset="-122"/>
              </a:rPr>
            </a:b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 </a:t>
            </a:r>
            <a:r>
              <a:rPr lang="en-US" altLang="zh-CN" sz="2400" b="1" dirty="0">
                <a:highlight>
                  <a:srgbClr val="FFFF00"/>
                </a:highlight>
                <a:latin typeface="仿宋" panose="02010609060101010101" pitchFamily="49" charset="-122"/>
                <a:ea typeface="仿宋" panose="02010609060101010101" pitchFamily="49" charset="-122"/>
              </a:rPr>
              <a:t>a</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表示 </a:t>
            </a:r>
            <a:r>
              <a:rPr lang="en-US" altLang="zh-CN" sz="2400" b="1" dirty="0">
                <a:latin typeface="仿宋" panose="02010609060101010101" pitchFamily="49" charset="-122"/>
                <a:ea typeface="仿宋" panose="02010609060101010101" pitchFamily="49" charset="-122"/>
              </a:rPr>
              <a:t>a[0]</a:t>
            </a:r>
            <a:r>
              <a:rPr lang="zh-CN" altLang="en-US" sz="2400" b="1" dirty="0">
                <a:latin typeface="仿宋" panose="02010609060101010101" pitchFamily="49" charset="-122"/>
                <a:ea typeface="仿宋" panose="02010609060101010101" pitchFamily="49" charset="-122"/>
              </a:rPr>
              <a:t>的地址</a:t>
            </a:r>
            <a:r>
              <a:rPr lang="zh-CN" altLang="en-US" sz="2400" b="1" dirty="0">
                <a:highlight>
                  <a:srgbClr val="FFFF00"/>
                </a:highlight>
                <a:latin typeface="仿宋" panose="02010609060101010101" pitchFamily="49" charset="-122"/>
                <a:ea typeface="仿宋" panose="02010609060101010101" pitchFamily="49" charset="-122"/>
              </a:rPr>
              <a:t>&amp;</a:t>
            </a:r>
            <a:r>
              <a:rPr lang="en-US" altLang="zh-CN" sz="2400" b="1" dirty="0">
                <a:highlight>
                  <a:srgbClr val="FFFF00"/>
                </a:highlight>
                <a:latin typeface="仿宋" panose="02010609060101010101" pitchFamily="49" charset="-122"/>
                <a:ea typeface="仿宋" panose="02010609060101010101" pitchFamily="49" charset="-122"/>
              </a:rPr>
              <a:t>a[0]</a:t>
            </a:r>
            <a:r>
              <a:rPr lang="en-US" altLang="zh-CN" sz="2400" b="1" dirty="0">
                <a:latin typeface="仿宋" panose="02010609060101010101" pitchFamily="49" charset="-122"/>
                <a:ea typeface="仿宋" panose="02010609060101010101" pitchFamily="49" charset="-122"/>
              </a:rPr>
              <a:t> (2000)；</a:t>
            </a:r>
          </a:p>
          <a:p>
            <a:pPr>
              <a:lnSpc>
                <a:spcPct val="80000"/>
              </a:lnSpc>
              <a:spcBef>
                <a:spcPct val="50000"/>
              </a:spcBef>
              <a:buClrTx/>
              <a:buFontTx/>
              <a:buNone/>
            </a:pPr>
            <a:r>
              <a:rPr lang="zh-CN" altLang="en-US" sz="2400" b="1" dirty="0">
                <a:latin typeface="仿宋" panose="02010609060101010101" pitchFamily="49" charset="-122"/>
                <a:ea typeface="仿宋" panose="02010609060101010101" pitchFamily="49" charset="-122"/>
              </a:rPr>
              <a:t>同理： </a:t>
            </a:r>
            <a:r>
              <a:rPr lang="en-US" altLang="zh-CN" sz="2400" b="1" dirty="0">
                <a:highlight>
                  <a:srgbClr val="FFFF00"/>
                </a:highlight>
                <a:latin typeface="仿宋" panose="02010609060101010101" pitchFamily="49" charset="-122"/>
                <a:ea typeface="仿宋" panose="02010609060101010101" pitchFamily="49" charset="-122"/>
              </a:rPr>
              <a:t>a+1</a:t>
            </a:r>
            <a:r>
              <a:rPr lang="zh-CN" altLang="en-US" sz="2400" b="1" dirty="0">
                <a:latin typeface="仿宋" panose="02010609060101010101" pitchFamily="49" charset="-122"/>
                <a:ea typeface="仿宋" panose="02010609060101010101" pitchFamily="49" charset="-122"/>
              </a:rPr>
              <a:t>表示 </a:t>
            </a:r>
            <a:r>
              <a:rPr lang="en-US" altLang="zh-CN" sz="2400" b="1" dirty="0">
                <a:latin typeface="仿宋" panose="02010609060101010101" pitchFamily="49" charset="-122"/>
                <a:ea typeface="仿宋" panose="02010609060101010101" pitchFamily="49" charset="-122"/>
              </a:rPr>
              <a:t>a[1]</a:t>
            </a:r>
            <a:r>
              <a:rPr lang="zh-CN" altLang="en-US" sz="2400" b="1" dirty="0">
                <a:latin typeface="仿宋" panose="02010609060101010101" pitchFamily="49" charset="-122"/>
                <a:ea typeface="仿宋" panose="02010609060101010101" pitchFamily="49" charset="-122"/>
              </a:rPr>
              <a:t>的地址</a:t>
            </a:r>
            <a:r>
              <a:rPr lang="zh-CN" altLang="en-US" sz="2400" b="1" dirty="0">
                <a:highlight>
                  <a:srgbClr val="FFFF00"/>
                </a:highlight>
                <a:latin typeface="仿宋" panose="02010609060101010101" pitchFamily="49" charset="-122"/>
                <a:ea typeface="仿宋" panose="02010609060101010101" pitchFamily="49" charset="-122"/>
              </a:rPr>
              <a:t>&amp;</a:t>
            </a:r>
            <a:r>
              <a:rPr lang="en-US" altLang="zh-CN" sz="2400" b="1" dirty="0">
                <a:highlight>
                  <a:srgbClr val="FFFF00"/>
                </a:highlight>
                <a:latin typeface="仿宋" panose="02010609060101010101" pitchFamily="49" charset="-122"/>
                <a:ea typeface="仿宋" panose="02010609060101010101" pitchFamily="49" charset="-122"/>
              </a:rPr>
              <a:t>a[1]</a:t>
            </a:r>
            <a:r>
              <a:rPr lang="en-US" altLang="zh-CN" sz="2400" b="1" dirty="0">
                <a:latin typeface="仿宋" panose="02010609060101010101" pitchFamily="49" charset="-122"/>
                <a:ea typeface="仿宋" panose="02010609060101010101" pitchFamily="49" charset="-122"/>
              </a:rPr>
              <a:t> (2010)；[16</a:t>
            </a:r>
            <a:r>
              <a:rPr lang="zh-CN" altLang="en-US" sz="2400" b="1" dirty="0">
                <a:latin typeface="仿宋" panose="02010609060101010101" pitchFamily="49" charset="-122"/>
                <a:ea typeface="仿宋" panose="02010609060101010101" pitchFamily="49" charset="-122"/>
              </a:rPr>
              <a:t>进制</a:t>
            </a:r>
            <a:r>
              <a:rPr lang="en-US" altLang="zh-CN" sz="2400" b="1" dirty="0">
                <a:latin typeface="仿宋" panose="02010609060101010101" pitchFamily="49" charset="-122"/>
                <a:ea typeface="仿宋" panose="02010609060101010101" pitchFamily="49" charset="-122"/>
              </a:rPr>
              <a:t>]</a:t>
            </a:r>
          </a:p>
          <a:p>
            <a:pPr>
              <a:lnSpc>
                <a:spcPct val="80000"/>
              </a:lnSpc>
              <a:spcBef>
                <a:spcPct val="50000"/>
              </a:spcBef>
              <a:buClrTx/>
              <a:buFontTx/>
              <a:buNone/>
            </a:pPr>
            <a:r>
              <a:rPr lang="en-US" altLang="zh-CN" sz="2400" b="1" dirty="0">
                <a:latin typeface="仿宋" panose="02010609060101010101" pitchFamily="49" charset="-122"/>
                <a:ea typeface="仿宋" panose="02010609060101010101" pitchFamily="49" charset="-122"/>
              </a:rPr>
              <a:t>       a+2</a:t>
            </a:r>
            <a:r>
              <a:rPr lang="zh-CN" altLang="en-US" sz="2400" b="1" dirty="0">
                <a:latin typeface="仿宋" panose="02010609060101010101" pitchFamily="49" charset="-122"/>
                <a:ea typeface="仿宋" panose="02010609060101010101" pitchFamily="49" charset="-122"/>
              </a:rPr>
              <a:t>表示 </a:t>
            </a:r>
            <a:r>
              <a:rPr lang="en-US" altLang="zh-CN" sz="2400" b="1" dirty="0">
                <a:latin typeface="仿宋" panose="02010609060101010101" pitchFamily="49" charset="-122"/>
                <a:ea typeface="仿宋" panose="02010609060101010101" pitchFamily="49" charset="-122"/>
              </a:rPr>
              <a:t>a[2]</a:t>
            </a:r>
            <a:r>
              <a:rPr lang="zh-CN" altLang="en-US" sz="2400" b="1" dirty="0">
                <a:latin typeface="仿宋" panose="02010609060101010101" pitchFamily="49" charset="-122"/>
                <a:ea typeface="仿宋" panose="02010609060101010101" pitchFamily="49" charset="-122"/>
              </a:rPr>
              <a:t>的地址&amp;</a:t>
            </a:r>
            <a:r>
              <a:rPr lang="en-US" altLang="zh-CN" sz="2400" b="1" dirty="0">
                <a:latin typeface="仿宋" panose="02010609060101010101" pitchFamily="49" charset="-122"/>
                <a:ea typeface="仿宋" panose="02010609060101010101" pitchFamily="49" charset="-122"/>
              </a:rPr>
              <a:t>a[2] (2020)；[16</a:t>
            </a:r>
            <a:r>
              <a:rPr lang="zh-CN" altLang="en-US" sz="2400" b="1" dirty="0">
                <a:latin typeface="仿宋" panose="02010609060101010101" pitchFamily="49" charset="-122"/>
                <a:ea typeface="仿宋" panose="02010609060101010101" pitchFamily="49" charset="-122"/>
              </a:rPr>
              <a:t>进制</a:t>
            </a:r>
            <a:r>
              <a:rPr lang="en-US" altLang="zh-CN" sz="2400" b="1" dirty="0">
                <a:latin typeface="仿宋" panose="02010609060101010101" pitchFamily="49" charset="-122"/>
                <a:ea typeface="仿宋" panose="02010609060101010101" pitchFamily="49" charset="-122"/>
              </a:rPr>
              <a:t>]</a:t>
            </a:r>
          </a:p>
          <a:p>
            <a:pPr>
              <a:lnSpc>
                <a:spcPct val="120000"/>
              </a:lnSpc>
              <a:spcBef>
                <a:spcPts val="1200"/>
              </a:spcBef>
              <a:buClrTx/>
              <a:buFontTx/>
              <a:buNone/>
            </a:pPr>
            <a:r>
              <a:rPr lang="en-US" altLang="zh-CN" sz="2400" b="1" dirty="0">
                <a:latin typeface="仿宋" panose="02010609060101010101" pitchFamily="49" charset="-122"/>
                <a:ea typeface="仿宋" panose="02010609060101010101" pitchFamily="49" charset="-122"/>
              </a:rPr>
              <a:t>       a+i</a:t>
            </a:r>
            <a:r>
              <a:rPr lang="zh-CN" altLang="en-US" sz="2400" b="1" dirty="0">
                <a:latin typeface="仿宋" panose="02010609060101010101" pitchFamily="49" charset="-122"/>
                <a:ea typeface="仿宋" panose="02010609060101010101" pitchFamily="49" charset="-122"/>
              </a:rPr>
              <a:t>表示 </a:t>
            </a:r>
            <a:r>
              <a:rPr lang="en-US" altLang="zh-CN" sz="2400" b="1" dirty="0">
                <a:latin typeface="仿宋" panose="02010609060101010101" pitchFamily="49" charset="-122"/>
                <a:ea typeface="仿宋" panose="02010609060101010101" pitchFamily="49" charset="-122"/>
              </a:rPr>
              <a:t>a[i]</a:t>
            </a:r>
            <a:r>
              <a:rPr lang="zh-CN" altLang="en-US" sz="2400" b="1" dirty="0">
                <a:latin typeface="仿宋" panose="02010609060101010101" pitchFamily="49" charset="-122"/>
                <a:ea typeface="仿宋" panose="02010609060101010101" pitchFamily="49" charset="-122"/>
              </a:rPr>
              <a:t>的地址&amp;</a:t>
            </a:r>
            <a:r>
              <a:rPr lang="en-US" altLang="zh-CN" sz="2400" b="1" dirty="0">
                <a:latin typeface="仿宋" panose="02010609060101010101" pitchFamily="49" charset="-122"/>
                <a:ea typeface="仿宋" panose="02010609060101010101" pitchFamily="49" charset="-122"/>
              </a:rPr>
              <a:t>a[i] ，</a:t>
            </a:r>
            <a:r>
              <a:rPr lang="zh-CN" altLang="en-US" sz="2400" b="1" dirty="0">
                <a:latin typeface="仿宋" panose="02010609060101010101" pitchFamily="49" charset="-122"/>
                <a:ea typeface="仿宋" panose="02010609060101010101" pitchFamily="49" charset="-122"/>
              </a:rPr>
              <a:t>即第</a:t>
            </a:r>
            <a:r>
              <a:rPr lang="en-US" altLang="zh-CN" sz="2400" b="1" dirty="0">
                <a:latin typeface="仿宋" panose="02010609060101010101" pitchFamily="49" charset="-122"/>
                <a:ea typeface="仿宋" panose="02010609060101010101" pitchFamily="49" charset="-122"/>
              </a:rPr>
              <a:t>i </a:t>
            </a:r>
            <a:r>
              <a:rPr lang="zh-CN" altLang="en-US" sz="2400" b="1" dirty="0">
                <a:latin typeface="仿宋" panose="02010609060101010101" pitchFamily="49" charset="-122"/>
                <a:ea typeface="仿宋" panose="02010609060101010101" pitchFamily="49" charset="-122"/>
              </a:rPr>
              <a:t>行的地址(或叫指针)，它是</a:t>
            </a:r>
            <a:r>
              <a:rPr lang="zh-CN" altLang="en-US" sz="2400" b="1" dirty="0">
                <a:highlight>
                  <a:srgbClr val="FFFF00"/>
                </a:highlight>
                <a:latin typeface="仿宋" panose="02010609060101010101" pitchFamily="49" charset="-122"/>
                <a:ea typeface="仿宋" panose="02010609060101010101" pitchFamily="49" charset="-122"/>
              </a:rPr>
              <a:t>指向一维数组</a:t>
            </a:r>
            <a:r>
              <a:rPr lang="zh-CN" altLang="en-US" sz="2400" b="1" dirty="0">
                <a:latin typeface="仿宋" panose="02010609060101010101" pitchFamily="49" charset="-122"/>
                <a:ea typeface="仿宋" panose="02010609060101010101" pitchFamily="49" charset="-122"/>
              </a:rPr>
              <a:t>的指针。</a:t>
            </a: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5540"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23</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820" name="Group 68"/>
          <p:cNvGraphicFramePr>
            <a:graphicFrameLocks noGrp="1"/>
          </p:cNvGraphicFramePr>
          <p:nvPr>
            <p:ph idx="1"/>
            <p:custDataLst>
              <p:tags r:id="rId1"/>
            </p:custDataLst>
          </p:nvPr>
        </p:nvGraphicFramePr>
        <p:xfrm>
          <a:off x="1992313" y="1844675"/>
          <a:ext cx="8191500" cy="2994027"/>
        </p:xfrm>
        <a:graphic>
          <a:graphicData uri="http://schemas.openxmlformats.org/drawingml/2006/table">
            <a:tbl>
              <a:tblPr/>
              <a:tblGrid>
                <a:gridCol w="2020887">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5813">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896079">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2000</a:t>
                      </a: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200</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4</a:t>
                      </a: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200</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8</a:t>
                      </a: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zh-CN" altLang="en-US" sz="2400" dirty="0">
                          <a:ln>
                            <a:noFill/>
                          </a:ln>
                          <a:effectLst/>
                          <a:ea typeface="宋体" panose="02010600030101010101" pitchFamily="2" charset="-122"/>
                          <a:sym typeface="+mn-ea"/>
                        </a:rPr>
                        <a:t>3</a:t>
                      </a:r>
                      <a:endPar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200</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C</a:t>
                      </a: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lang="en-US" altLang="zh-CN" sz="2400" dirty="0">
                          <a:ln>
                            <a:noFill/>
                          </a:ln>
                          <a:effectLst/>
                          <a:ea typeface="宋体" panose="02010600030101010101" pitchFamily="2" charset="-122"/>
                          <a:sym typeface="+mn-ea"/>
                        </a:rPr>
                        <a:t>4</a:t>
                      </a:r>
                      <a:endParaRPr kumimoji="0" lang="en-US" altLang="zh-CN"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mn-ea"/>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79125">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10</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5</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201</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4</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6</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201</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8</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7</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201</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C</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8</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18822">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24</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10</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202</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8</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11</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202</a:t>
                      </a:r>
                      <a:r>
                        <a:rPr kumimoji="0" lang="en-US" altLang="zh-CN"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rPr>
                        <a:t>C</a:t>
                      </a:r>
                      <a:endParaRPr kumimoji="0" lang="zh-CN" altLang="en-US" sz="2400" b="0" i="0" u="none" strike="noStrike" cap="none" normalizeH="0" baseline="0" dirty="0">
                        <a:ln>
                          <a:noFill/>
                        </a:ln>
                        <a:solidFill>
                          <a:srgbClr val="441FCD"/>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12</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6585" name="页脚占位符 4"/>
          <p:cNvSpPr txBox="1">
            <a:spLocks noGrp="1"/>
          </p:cNvSpPr>
          <p:nvPr>
            <p:ph type="ftr" sz="quarter" idx="11"/>
          </p:nvPr>
        </p:nvSpPr>
        <p:spPr>
          <a:xfrm>
            <a:off x="4151630" y="6236653"/>
            <a:ext cx="2736850" cy="360362"/>
          </a:xfrm>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r>
              <a:rPr lang="en-US" altLang="zh-CN" dirty="0"/>
              <a:t>http://xinxi.xaufe.edu.cn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p:cNvSpPr>
          <p:nvPr>
            <p:ph idx="1"/>
          </p:nvPr>
        </p:nvSpPr>
        <p:spPr>
          <a:xfrm>
            <a:off x="766763" y="1341438"/>
            <a:ext cx="10612437" cy="5106987"/>
          </a:xfrm>
          <a:ln/>
        </p:spPr>
        <p:txBody>
          <a:bodyPr vert="horz" wrap="square" lIns="91440" tIns="45720" rIns="91440" bIns="45720" anchor="t" anchorCtr="0"/>
          <a:lstStyle/>
          <a:p>
            <a:pPr>
              <a:buNone/>
            </a:pPr>
            <a:r>
              <a:rPr lang="zh-CN" altLang="en-US" sz="2400" b="1" dirty="0">
                <a:solidFill>
                  <a:srgbClr val="FF0000"/>
                </a:solidFill>
                <a:latin typeface="仿宋" panose="02010609060101010101" pitchFamily="49" charset="-122"/>
                <a:ea typeface="仿宋" panose="02010609060101010101" pitchFamily="49" charset="-122"/>
              </a:rPr>
              <a:t>(3)</a:t>
            </a:r>
            <a:r>
              <a:rPr lang="en-US" altLang="zh-CN" sz="2400" b="1" dirty="0">
                <a:solidFill>
                  <a:srgbClr val="FF0000"/>
                </a:solidFill>
                <a:latin typeface="仿宋" panose="02010609060101010101" pitchFamily="49" charset="-122"/>
                <a:ea typeface="仿宋" panose="02010609060101010101" pitchFamily="49" charset="-122"/>
              </a:rPr>
              <a:t>a[i] </a:t>
            </a:r>
            <a:r>
              <a:rPr lang="zh-CN" altLang="en-US" sz="2400" b="1" dirty="0">
                <a:solidFill>
                  <a:srgbClr val="FF0000"/>
                </a:solidFill>
                <a:latin typeface="仿宋" panose="02010609060101010101" pitchFamily="49" charset="-122"/>
                <a:ea typeface="仿宋" panose="02010609060101010101" pitchFamily="49" charset="-122"/>
              </a:rPr>
              <a:t>表示地址——</a:t>
            </a:r>
            <a:r>
              <a:rPr lang="zh-CN" altLang="en-US" sz="2400" b="1" dirty="0">
                <a:solidFill>
                  <a:srgbClr val="FF0000"/>
                </a:solidFill>
                <a:highlight>
                  <a:srgbClr val="FFFF00"/>
                </a:highlight>
                <a:latin typeface="仿宋" panose="02010609060101010101" pitchFamily="49" charset="-122"/>
                <a:ea typeface="仿宋" panose="02010609060101010101" pitchFamily="49" charset="-122"/>
              </a:rPr>
              <a:t>第</a:t>
            </a:r>
            <a:r>
              <a:rPr lang="en-US" altLang="zh-CN" sz="2400" b="1" dirty="0">
                <a:solidFill>
                  <a:srgbClr val="FF0000"/>
                </a:solidFill>
                <a:highlight>
                  <a:srgbClr val="FFFF00"/>
                </a:highlight>
                <a:latin typeface="仿宋" panose="02010609060101010101" pitchFamily="49" charset="-122"/>
                <a:ea typeface="仿宋" panose="02010609060101010101" pitchFamily="49" charset="-122"/>
              </a:rPr>
              <a:t>i</a:t>
            </a:r>
            <a:r>
              <a:rPr lang="zh-CN" altLang="en-US" sz="2400" b="1" dirty="0">
                <a:solidFill>
                  <a:srgbClr val="FF0000"/>
                </a:solidFill>
                <a:highlight>
                  <a:srgbClr val="FFFF00"/>
                </a:highlight>
                <a:latin typeface="仿宋" panose="02010609060101010101" pitchFamily="49" charset="-122"/>
                <a:ea typeface="仿宋" panose="02010609060101010101" pitchFamily="49" charset="-122"/>
              </a:rPr>
              <a:t>行的首元素地址</a:t>
            </a:r>
            <a:r>
              <a:rPr lang="zh-CN" altLang="en-US" sz="2400" b="1" dirty="0">
                <a:solidFill>
                  <a:srgbClr val="FF0000"/>
                </a:solidFill>
                <a:latin typeface="仿宋" panose="02010609060101010101" pitchFamily="49" charset="-122"/>
                <a:ea typeface="仿宋" panose="02010609060101010101" pitchFamily="49" charset="-122"/>
              </a:rPr>
              <a:t>：</a:t>
            </a:r>
          </a:p>
          <a:p>
            <a:pPr>
              <a:spcBef>
                <a:spcPct val="50000"/>
              </a:spcBef>
              <a:buClrTx/>
              <a:buFontTx/>
              <a:buNone/>
            </a:pPr>
            <a:r>
              <a:rPr lang="zh-CN" altLang="en-US" sz="2400" b="1" dirty="0">
                <a:latin typeface="仿宋" panose="02010609060101010101" pitchFamily="49" charset="-122"/>
                <a:ea typeface="仿宋" panose="02010609060101010101" pitchFamily="49" charset="-122"/>
              </a:rPr>
              <a:t>把</a:t>
            </a:r>
            <a:r>
              <a:rPr lang="en-US" altLang="zh-CN" sz="2400" b="1" dirty="0">
                <a:latin typeface="仿宋" panose="02010609060101010101" pitchFamily="49" charset="-122"/>
                <a:ea typeface="仿宋" panose="02010609060101010101" pitchFamily="49" charset="-122"/>
              </a:rPr>
              <a:t>a[0]、a[1]、a[2]</a:t>
            </a:r>
            <a:r>
              <a:rPr lang="zh-CN" altLang="en-US" sz="2400" b="1" dirty="0">
                <a:latin typeface="仿宋" panose="02010609060101010101" pitchFamily="49" charset="-122"/>
                <a:ea typeface="仿宋" panose="02010609060101010101" pitchFamily="49" charset="-122"/>
              </a:rPr>
              <a:t>看成是一维数组：</a:t>
            </a:r>
            <a:endParaRPr lang="zh-CN" altLang="en-US" sz="2400" b="1" dirty="0">
              <a:solidFill>
                <a:srgbClr val="FFFF99"/>
              </a:solidFill>
              <a:latin typeface="仿宋" panose="02010609060101010101" pitchFamily="49" charset="-122"/>
              <a:ea typeface="仿宋" panose="02010609060101010101" pitchFamily="49" charset="-122"/>
            </a:endParaRPr>
          </a:p>
          <a:p>
            <a:pPr>
              <a:spcBef>
                <a:spcPct val="50000"/>
              </a:spcBef>
              <a:buClrTx/>
              <a:buFontTx/>
              <a:buNone/>
            </a:pPr>
            <a:r>
              <a:rPr lang="zh-CN" altLang="en-US" sz="2400" b="1" dirty="0">
                <a:latin typeface="仿宋" panose="02010609060101010101" pitchFamily="49" charset="-122"/>
                <a:ea typeface="仿宋" panose="02010609060101010101" pitchFamily="49" charset="-122"/>
              </a:rPr>
              <a:t>那么，</a:t>
            </a:r>
            <a:r>
              <a:rPr lang="en-US" altLang="zh-CN" sz="2400" b="1" dirty="0">
                <a:latin typeface="仿宋" panose="02010609060101010101" pitchFamily="49" charset="-122"/>
                <a:ea typeface="仿宋" panose="02010609060101010101" pitchFamily="49" charset="-122"/>
              </a:rPr>
              <a:t>a[0]、a[1]、a[2]</a:t>
            </a:r>
            <a:r>
              <a:rPr lang="zh-CN" altLang="en-US" sz="2400" b="1" dirty="0">
                <a:latin typeface="仿宋" panose="02010609060101010101" pitchFamily="49" charset="-122"/>
                <a:ea typeface="仿宋" panose="02010609060101010101" pitchFamily="49" charset="-122"/>
              </a:rPr>
              <a:t>就是一维数组的数组名，所以：</a:t>
            </a:r>
          </a:p>
          <a:p>
            <a:pPr>
              <a:lnSpc>
                <a:spcPct val="120000"/>
              </a:lnSpc>
              <a:spcBef>
                <a:spcPts val="1200"/>
              </a:spcBef>
              <a:buClrTx/>
              <a:buFontTx/>
              <a:buNone/>
            </a:pPr>
            <a:r>
              <a:rPr lang="en-US" altLang="zh-CN" sz="2400" b="1" dirty="0">
                <a:highlight>
                  <a:srgbClr val="FFFF00"/>
                </a:highlight>
                <a:latin typeface="仿宋" panose="02010609060101010101" pitchFamily="49" charset="-122"/>
                <a:ea typeface="仿宋" panose="02010609060101010101" pitchFamily="49" charset="-122"/>
              </a:rPr>
              <a:t>a[0]</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表示</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中第0行的首元素地址(即第0行第0列元素的地址</a:t>
            </a:r>
            <a:r>
              <a:rPr lang="zh-CN" altLang="en-US" sz="2400" b="1" dirty="0">
                <a:highlight>
                  <a:srgbClr val="FFFF00"/>
                </a:highlight>
                <a:latin typeface="仿宋" panose="02010609060101010101" pitchFamily="49" charset="-122"/>
                <a:ea typeface="仿宋" panose="02010609060101010101" pitchFamily="49" charset="-122"/>
              </a:rPr>
              <a:t>&amp;</a:t>
            </a:r>
            <a:r>
              <a:rPr lang="en-US" altLang="zh-CN" sz="2400" b="1" dirty="0">
                <a:highlight>
                  <a:srgbClr val="FFFF00"/>
                </a:highlight>
                <a:latin typeface="仿宋" panose="02010609060101010101" pitchFamily="49" charset="-122"/>
                <a:ea typeface="仿宋" panose="02010609060101010101" pitchFamily="49" charset="-122"/>
              </a:rPr>
              <a:t>a[0][0]</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或一维数组</a:t>
            </a:r>
            <a:r>
              <a:rPr lang="en-US" altLang="zh-CN" sz="2400" b="1" dirty="0">
                <a:latin typeface="仿宋" panose="02010609060101010101" pitchFamily="49" charset="-122"/>
                <a:ea typeface="仿宋" panose="02010609060101010101" pitchFamily="49" charset="-122"/>
              </a:rPr>
              <a:t>a[0]</a:t>
            </a:r>
            <a:r>
              <a:rPr lang="zh-CN" altLang="en-US" sz="2400" b="1" dirty="0">
                <a:latin typeface="仿宋" panose="02010609060101010101" pitchFamily="49" charset="-122"/>
                <a:ea typeface="仿宋" panose="02010609060101010101" pitchFamily="49" charset="-122"/>
              </a:rPr>
              <a:t>的首地址。</a:t>
            </a:r>
          </a:p>
          <a:p>
            <a:pPr>
              <a:spcBef>
                <a:spcPct val="50000"/>
              </a:spcBef>
              <a:buClrTx/>
              <a:buFontTx/>
              <a:buNone/>
            </a:pPr>
            <a:r>
              <a:rPr lang="zh-CN" altLang="en-US" sz="2400" b="1" dirty="0">
                <a:latin typeface="仿宋" panose="02010609060101010101" pitchFamily="49" charset="-122"/>
                <a:ea typeface="仿宋" panose="02010609060101010101" pitchFamily="49" charset="-122"/>
              </a:rPr>
              <a:t>同理：</a:t>
            </a:r>
          </a:p>
          <a:p>
            <a:pPr>
              <a:lnSpc>
                <a:spcPct val="120000"/>
              </a:lnSpc>
              <a:spcBef>
                <a:spcPts val="1200"/>
              </a:spcBef>
              <a:buClrTx/>
              <a:buFontTx/>
              <a:buNone/>
            </a:pPr>
            <a:r>
              <a:rPr lang="en-US" altLang="zh-CN" sz="2400" b="1" dirty="0">
                <a:highlight>
                  <a:srgbClr val="FFFF00"/>
                </a:highlight>
                <a:latin typeface="仿宋" panose="02010609060101010101" pitchFamily="49" charset="-122"/>
                <a:ea typeface="仿宋" panose="02010609060101010101" pitchFamily="49" charset="-122"/>
              </a:rPr>
              <a:t>a[1]</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表示</a:t>
            </a:r>
            <a:r>
              <a:rPr lang="en-US" altLang="zh-CN" sz="2400" b="1" dirty="0">
                <a:latin typeface="仿宋" panose="02010609060101010101" pitchFamily="49" charset="-122"/>
                <a:ea typeface="仿宋" panose="02010609060101010101" pitchFamily="49" charset="-122"/>
              </a:rPr>
              <a:t>a</a:t>
            </a:r>
            <a:r>
              <a:rPr lang="zh-CN" altLang="en-US" sz="2400" b="1" dirty="0">
                <a:latin typeface="仿宋" panose="02010609060101010101" pitchFamily="49" charset="-122"/>
                <a:ea typeface="仿宋" panose="02010609060101010101" pitchFamily="49" charset="-122"/>
              </a:rPr>
              <a:t>中第1行的首元素地址(即第1行第0列元素的地址</a:t>
            </a:r>
            <a:r>
              <a:rPr lang="zh-CN" altLang="en-US" sz="2400" b="1" dirty="0">
                <a:highlight>
                  <a:srgbClr val="FFFF00"/>
                </a:highlight>
                <a:latin typeface="仿宋" panose="02010609060101010101" pitchFamily="49" charset="-122"/>
                <a:ea typeface="仿宋" panose="02010609060101010101" pitchFamily="49" charset="-122"/>
              </a:rPr>
              <a:t>&amp;</a:t>
            </a:r>
            <a:r>
              <a:rPr lang="en-US" altLang="zh-CN" sz="2400" b="1" dirty="0">
                <a:highlight>
                  <a:srgbClr val="FFFF00"/>
                </a:highlight>
                <a:latin typeface="仿宋" panose="02010609060101010101" pitchFamily="49" charset="-122"/>
                <a:ea typeface="仿宋" panose="02010609060101010101" pitchFamily="49" charset="-122"/>
              </a:rPr>
              <a:t>a[1][0]</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或一维数组</a:t>
            </a:r>
            <a:r>
              <a:rPr lang="en-US" altLang="zh-CN" sz="2400" b="1" dirty="0">
                <a:latin typeface="仿宋" panose="02010609060101010101" pitchFamily="49" charset="-122"/>
                <a:ea typeface="仿宋" panose="02010609060101010101" pitchFamily="49" charset="-122"/>
              </a:rPr>
              <a:t>a[1]</a:t>
            </a:r>
            <a:r>
              <a:rPr lang="zh-CN" altLang="en-US" sz="2400" b="1" dirty="0">
                <a:latin typeface="仿宋" panose="02010609060101010101" pitchFamily="49" charset="-122"/>
                <a:ea typeface="仿宋" panose="02010609060101010101" pitchFamily="49" charset="-122"/>
              </a:rPr>
              <a:t>的首地址。</a:t>
            </a:r>
          </a:p>
          <a:p>
            <a:pPr>
              <a:spcBef>
                <a:spcPct val="50000"/>
              </a:spcBef>
              <a:buClrTx/>
              <a:buFontTx/>
              <a:buNone/>
            </a:pPr>
            <a:r>
              <a:rPr lang="en-US" altLang="zh-CN" sz="2400" b="1" dirty="0">
                <a:highlight>
                  <a:srgbClr val="FFFF00"/>
                </a:highlight>
                <a:latin typeface="仿宋" panose="02010609060101010101" pitchFamily="49" charset="-122"/>
                <a:ea typeface="仿宋" panose="02010609060101010101" pitchFamily="49" charset="-122"/>
              </a:rPr>
              <a:t>a[i]</a:t>
            </a:r>
            <a:r>
              <a:rPr lang="zh-CN" altLang="en-US" sz="2400" b="1" dirty="0">
                <a:latin typeface="仿宋" panose="02010609060101010101" pitchFamily="49" charset="-122"/>
                <a:ea typeface="仿宋" panose="02010609060101010101" pitchFamily="49" charset="-122"/>
              </a:rPr>
              <a:t>是指向第</a:t>
            </a:r>
            <a:r>
              <a:rPr lang="en-US" altLang="zh-CN" sz="2400" b="1" dirty="0">
                <a:latin typeface="仿宋" panose="02010609060101010101" pitchFamily="49" charset="-122"/>
                <a:ea typeface="仿宋" panose="02010609060101010101" pitchFamily="49" charset="-122"/>
              </a:rPr>
              <a:t>i</a:t>
            </a:r>
            <a:r>
              <a:rPr lang="zh-CN" altLang="en-US" sz="2400" b="1" dirty="0">
                <a:latin typeface="仿宋" panose="02010609060101010101" pitchFamily="49" charset="-122"/>
                <a:ea typeface="仿宋" panose="02010609060101010101" pitchFamily="49" charset="-122"/>
              </a:rPr>
              <a:t>行首元素的地址或指针，注意，它是指向数组元素的指针。</a:t>
            </a: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7588"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25</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8611"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26</a:t>
            </a:fld>
            <a:endParaRPr lang="zh-CN" altLang="en-US" sz="600" dirty="0">
              <a:solidFill>
                <a:srgbClr val="000000"/>
              </a:solidFill>
              <a:latin typeface="Verdana" panose="020B0604030504040204" pitchFamily="34" charset="0"/>
            </a:endParaRPr>
          </a:p>
        </p:txBody>
      </p:sp>
      <p:sp>
        <p:nvSpPr>
          <p:cNvPr id="68612" name="Text Box 5"/>
          <p:cNvSpPr txBox="1"/>
          <p:nvPr/>
        </p:nvSpPr>
        <p:spPr>
          <a:xfrm>
            <a:off x="2640013" y="1808163"/>
            <a:ext cx="1333500" cy="519112"/>
          </a:xfrm>
          <a:prstGeom prst="rect">
            <a:avLst/>
          </a:prstGeom>
          <a:noFill/>
          <a:ln w="12700">
            <a:noFill/>
          </a:ln>
        </p:spPr>
        <p:txBody>
          <a:bodyPr>
            <a:spAutoFit/>
          </a:bodyPr>
          <a:lstStyle/>
          <a:p>
            <a:pPr eaLnBrk="1" hangingPunct="1">
              <a:spcBef>
                <a:spcPct val="50000"/>
              </a:spcBef>
            </a:pPr>
            <a:r>
              <a:rPr lang="en-US" altLang="zh-CN" sz="2800" b="1" dirty="0">
                <a:latin typeface="Times New Roman" panose="02020603050405020304" pitchFamily="18" charset="0"/>
              </a:rPr>
              <a:t>a[0]：</a:t>
            </a:r>
          </a:p>
        </p:txBody>
      </p:sp>
      <p:sp>
        <p:nvSpPr>
          <p:cNvPr id="68613" name="Text Box 6"/>
          <p:cNvSpPr txBox="1"/>
          <p:nvPr/>
        </p:nvSpPr>
        <p:spPr>
          <a:xfrm>
            <a:off x="2640013" y="2867025"/>
            <a:ext cx="1333500" cy="519113"/>
          </a:xfrm>
          <a:prstGeom prst="rect">
            <a:avLst/>
          </a:prstGeom>
          <a:noFill/>
          <a:ln w="12700">
            <a:noFill/>
          </a:ln>
        </p:spPr>
        <p:txBody>
          <a:bodyPr>
            <a:spAutoFit/>
          </a:bodyPr>
          <a:lstStyle/>
          <a:p>
            <a:pPr eaLnBrk="1" hangingPunct="1">
              <a:spcBef>
                <a:spcPct val="50000"/>
              </a:spcBef>
            </a:pPr>
            <a:r>
              <a:rPr lang="en-US" altLang="zh-CN" sz="2800" b="1" dirty="0">
                <a:latin typeface="Times New Roman" panose="02020603050405020304" pitchFamily="18" charset="0"/>
              </a:rPr>
              <a:t>a[1]：</a:t>
            </a:r>
          </a:p>
        </p:txBody>
      </p:sp>
      <p:sp>
        <p:nvSpPr>
          <p:cNvPr id="68614" name="Text Box 7"/>
          <p:cNvSpPr txBox="1"/>
          <p:nvPr/>
        </p:nvSpPr>
        <p:spPr>
          <a:xfrm>
            <a:off x="2640013" y="3817938"/>
            <a:ext cx="1333500" cy="519112"/>
          </a:xfrm>
          <a:prstGeom prst="rect">
            <a:avLst/>
          </a:prstGeom>
          <a:noFill/>
          <a:ln w="12700">
            <a:noFill/>
          </a:ln>
        </p:spPr>
        <p:txBody>
          <a:bodyPr>
            <a:spAutoFit/>
          </a:bodyPr>
          <a:lstStyle/>
          <a:p>
            <a:pPr eaLnBrk="1" hangingPunct="1">
              <a:spcBef>
                <a:spcPct val="50000"/>
              </a:spcBef>
            </a:pPr>
            <a:r>
              <a:rPr lang="en-US" altLang="zh-CN" sz="2800" b="1" dirty="0">
                <a:latin typeface="Times New Roman" panose="02020603050405020304" pitchFamily="18" charset="0"/>
              </a:rPr>
              <a:t>a[2]：</a:t>
            </a:r>
          </a:p>
        </p:txBody>
      </p:sp>
      <p:sp>
        <p:nvSpPr>
          <p:cNvPr id="68615" name="Text Box 8"/>
          <p:cNvSpPr txBox="1"/>
          <p:nvPr/>
        </p:nvSpPr>
        <p:spPr>
          <a:xfrm>
            <a:off x="3427413" y="1808163"/>
            <a:ext cx="4972050" cy="519112"/>
          </a:xfrm>
          <a:prstGeom prst="rect">
            <a:avLst/>
          </a:prstGeom>
          <a:noFill/>
          <a:ln w="12700">
            <a:noFill/>
          </a:ln>
        </p:spPr>
        <p:txBody>
          <a:bodyPr>
            <a:spAutoFit/>
          </a:bodyPr>
          <a:lstStyle/>
          <a:p>
            <a:pPr eaLnBrk="1" hangingPunct="1">
              <a:spcBef>
                <a:spcPct val="50000"/>
              </a:spcBef>
            </a:pPr>
            <a:r>
              <a:rPr lang="en-US" altLang="zh-CN" sz="2800" b="1" dirty="0">
                <a:solidFill>
                  <a:srgbClr val="FF0000"/>
                </a:solidFill>
                <a:latin typeface="Times New Roman" panose="02020603050405020304" pitchFamily="18" charset="0"/>
              </a:rPr>
              <a:t>a[0][0] a[0][1] a[0][2] a[0][3]</a:t>
            </a:r>
          </a:p>
        </p:txBody>
      </p:sp>
      <p:sp>
        <p:nvSpPr>
          <p:cNvPr id="68616" name="Text Box 9"/>
          <p:cNvSpPr txBox="1"/>
          <p:nvPr/>
        </p:nvSpPr>
        <p:spPr>
          <a:xfrm>
            <a:off x="3427413" y="2895600"/>
            <a:ext cx="4972050" cy="519113"/>
          </a:xfrm>
          <a:prstGeom prst="rect">
            <a:avLst/>
          </a:prstGeom>
          <a:noFill/>
          <a:ln w="12700">
            <a:noFill/>
          </a:ln>
        </p:spPr>
        <p:txBody>
          <a:bodyPr>
            <a:spAutoFit/>
          </a:bodyPr>
          <a:lstStyle/>
          <a:p>
            <a:pPr eaLnBrk="1" hangingPunct="1">
              <a:spcBef>
                <a:spcPct val="50000"/>
              </a:spcBef>
            </a:pPr>
            <a:r>
              <a:rPr lang="en-US" altLang="zh-CN" sz="2800" b="1" dirty="0">
                <a:solidFill>
                  <a:srgbClr val="FF0000"/>
                </a:solidFill>
                <a:latin typeface="Times New Roman" panose="02020603050405020304" pitchFamily="18" charset="0"/>
              </a:rPr>
              <a:t>a[1][0] a[1][1] a[1][2] a[1][3]</a:t>
            </a:r>
          </a:p>
        </p:txBody>
      </p:sp>
      <p:sp>
        <p:nvSpPr>
          <p:cNvPr id="68617" name="Text Box 10"/>
          <p:cNvSpPr txBox="1"/>
          <p:nvPr/>
        </p:nvSpPr>
        <p:spPr>
          <a:xfrm>
            <a:off x="3427413" y="3846513"/>
            <a:ext cx="4972050" cy="519112"/>
          </a:xfrm>
          <a:prstGeom prst="rect">
            <a:avLst/>
          </a:prstGeom>
          <a:noFill/>
          <a:ln w="12700">
            <a:noFill/>
          </a:ln>
        </p:spPr>
        <p:txBody>
          <a:bodyPr>
            <a:spAutoFit/>
          </a:bodyPr>
          <a:lstStyle/>
          <a:p>
            <a:pPr eaLnBrk="1" hangingPunct="1">
              <a:spcBef>
                <a:spcPct val="50000"/>
              </a:spcBef>
            </a:pPr>
            <a:r>
              <a:rPr lang="en-US" altLang="zh-CN" sz="2800" b="1" dirty="0">
                <a:solidFill>
                  <a:srgbClr val="FF0000"/>
                </a:solidFill>
                <a:latin typeface="Times New Roman" panose="02020603050405020304" pitchFamily="18" charset="0"/>
              </a:rPr>
              <a:t>a[2][0] a[2][1] a[2][2] a[2][3]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p:cNvSpPr>
            <a:spLocks noGrp="1" noChangeArrowheads="1"/>
          </p:cNvSpPr>
          <p:nvPr>
            <p:ph idx="1"/>
          </p:nvPr>
        </p:nvSpPr>
        <p:spPr>
          <a:xfrm>
            <a:off x="1199456" y="1340768"/>
            <a:ext cx="9289677" cy="4724400"/>
          </a:xfrm>
        </p:spPr>
        <p:txBody>
          <a:bodyPr vert="horz" wrap="square" lIns="91440" tIns="45720" rIns="91440" bIns="45720" numCol="1" anchor="t" anchorCtr="0" compatLnSpc="1"/>
          <a:lstStyle/>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(4)</a:t>
            </a:r>
            <a:r>
              <a:rPr kumimoji="0" lang="en-US" altLang="zh-CN"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a[</a:t>
            </a:r>
            <a:r>
              <a:rPr kumimoji="0" lang="en-US" altLang="zh-CN" sz="2000" b="1" i="0" u="none" strike="noStrike" kern="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rPr>
              <a:t>i</a:t>
            </a:r>
            <a:r>
              <a:rPr kumimoji="0" lang="en-US" altLang="zh-CN"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]+j </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表示地址——表示第</a:t>
            </a:r>
            <a:r>
              <a:rPr kumimoji="0" lang="en-US" altLang="zh-CN" sz="2000" b="1" i="0" u="none" strike="noStrike" kern="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rPr>
              <a:t>i</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行第</a:t>
            </a:r>
            <a:r>
              <a:rPr kumimoji="0" lang="en-US" altLang="zh-CN"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j</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列元素的地址</a:t>
            </a:r>
          </a:p>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a[0]+1 </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表示第0行第1列元素的地址，&amp;</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a[0][1]</a:t>
            </a:r>
          </a:p>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a[0]+2 </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表示第0行第2列元素的地址，&amp;</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a[0][2]</a:t>
            </a:r>
          </a:p>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a[1]+3 </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表示第1行第3列元素的地址，&amp;</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a[1][3]</a:t>
            </a:r>
          </a:p>
          <a:p>
            <a:pPr marL="263525" marR="0" lvl="0" indent="-263525" algn="l" defTabSz="914400" rtl="0" eaLnBrk="0" fontAlgn="base" latinLnBrk="0" hangingPunct="0">
              <a:lnSpc>
                <a:spcPct val="90000"/>
              </a:lnSpc>
              <a:spcBef>
                <a:spcPct val="50000"/>
              </a:spcBef>
              <a:spcAft>
                <a:spcPct val="0"/>
              </a:spcAft>
              <a:buClrTx/>
              <a:buSzTx/>
              <a:buFontTx/>
              <a:buNone/>
              <a:defRPr/>
            </a:pPr>
            <a:endPar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(5) *(</a:t>
            </a:r>
            <a:r>
              <a:rPr kumimoji="0" lang="en-US" altLang="zh-CN" sz="2000" b="1" i="0" u="none" strike="noStrike" kern="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rPr>
              <a:t>a+i</a:t>
            </a:r>
            <a:r>
              <a:rPr kumimoji="0" lang="en-US" altLang="zh-CN"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 </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表示地址——表示第</a:t>
            </a:r>
            <a:r>
              <a:rPr kumimoji="0" lang="en-US" altLang="zh-CN" sz="2000" b="1" i="0" u="none" strike="noStrike" kern="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rPr>
              <a:t>i</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行首元素的地址</a:t>
            </a:r>
          </a:p>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en-US" altLang="zh-CN" sz="2000" b="1" i="0" u="none" strike="noStrike" kern="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rPr>
              <a:t>a+i</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 </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等价于</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a:t>
            </a:r>
            <a:r>
              <a:rPr kumimoji="0" lang="en-US" altLang="zh-CN" sz="2000" b="1" i="0" u="none" strike="noStrike" kern="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rPr>
              <a:t>i</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  </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所以，它表示第</a:t>
            </a:r>
            <a:r>
              <a:rPr kumimoji="0" lang="en-US" altLang="zh-CN" sz="2000" b="1" i="0" u="none" strike="noStrike" kern="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rPr>
              <a:t>i</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行的首元素地址</a:t>
            </a:r>
          </a:p>
          <a:p>
            <a:pPr marL="263525" marR="0" lvl="0" indent="-263525" algn="l" defTabSz="914400" rtl="0" eaLnBrk="0" fontAlgn="base" latinLnBrk="0" hangingPunct="0">
              <a:lnSpc>
                <a:spcPct val="90000"/>
              </a:lnSpc>
              <a:spcBef>
                <a:spcPct val="50000"/>
              </a:spcBef>
              <a:spcAft>
                <a:spcPct val="0"/>
              </a:spcAft>
              <a:buClrTx/>
              <a:buSzTx/>
              <a:buFontTx/>
              <a:buNone/>
              <a:defRPr/>
            </a:pPr>
            <a:endPar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endParaRPr>
          </a:p>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(6) *(</a:t>
            </a:r>
            <a:r>
              <a:rPr kumimoji="0" lang="en-US" altLang="zh-CN" sz="2000" b="1" i="0" u="none" strike="noStrike" kern="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rPr>
              <a:t>a+i</a:t>
            </a:r>
            <a:r>
              <a:rPr kumimoji="0" lang="en-US" altLang="zh-CN"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)+j </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表示地址——表示第</a:t>
            </a:r>
            <a:r>
              <a:rPr kumimoji="0" lang="en-US" altLang="zh-CN" sz="2000" b="1" i="0" u="none" strike="noStrike" kern="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rPr>
              <a:t>i</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行第</a:t>
            </a:r>
            <a:r>
              <a:rPr kumimoji="0" lang="en-US" altLang="zh-CN"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j</a:t>
            </a:r>
            <a:r>
              <a:rPr kumimoji="0" lang="zh-CN" altLang="en-US" sz="2000" b="1" i="0" u="none" strike="noStrike" kern="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列元素的地址</a:t>
            </a:r>
          </a:p>
          <a:p>
            <a:pPr marL="263525" marR="0" lvl="0" indent="-263525" algn="l" defTabSz="914400" rtl="0" eaLnBrk="0" fontAlgn="base" latinLnBrk="0" hangingPunct="0">
              <a:lnSpc>
                <a:spcPct val="90000"/>
              </a:lnSpc>
              <a:spcBef>
                <a:spcPct val="5000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en-US" altLang="zh-CN" sz="2000" b="1" i="0" u="none" strike="noStrike" kern="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rPr>
              <a:t>a+i</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)+j </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等价于  </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a:t>
            </a:r>
            <a:r>
              <a:rPr kumimoji="0" lang="en-US" altLang="zh-CN" sz="2000" b="1" i="0" u="none" strike="noStrike" kern="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rPr>
              <a:t>i</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]+j ,</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所以，它表示第</a:t>
            </a:r>
            <a:r>
              <a:rPr kumimoji="0" lang="en-US" altLang="zh-CN" sz="2000" b="1" i="0" u="none" strike="noStrike" kern="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rPr>
              <a:t>i</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行第</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j</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列元素的地址</a:t>
            </a:r>
            <a:endParaRPr kumimoji="0" lang="zh-CN" altLang="en-US" sz="20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6963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27</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6"/>
          <p:cNvSpPr txBox="1">
            <a:spLocks/>
          </p:cNvSpPr>
          <p:nvPr/>
        </p:nvSpPr>
        <p:spPr>
          <a:xfrm>
            <a:off x="911424" y="620688"/>
            <a:ext cx="10324405" cy="5544616"/>
          </a:xfrm>
          <a:prstGeom prst="rect">
            <a:avLst/>
          </a:prstGeom>
          <a:ln/>
        </p:spPr>
        <p:txBody>
          <a:bodyPr vert="horz" wrap="square" lIns="91440" tIns="45720" rIns="91440" bIns="45720" anchor="t"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spcBef>
                <a:spcPct val="50000"/>
              </a:spcBef>
              <a:buFontTx/>
              <a:buNone/>
            </a:pPr>
            <a:r>
              <a:rPr lang="zh-CN" altLang="en-US" sz="2400" b="1" dirty="0">
                <a:solidFill>
                  <a:srgbClr val="FF0000"/>
                </a:solidFill>
                <a:highlight>
                  <a:srgbClr val="FFFF00"/>
                </a:highlight>
                <a:latin typeface="仿宋" panose="02010609060101010101" pitchFamily="49" charset="-122"/>
                <a:ea typeface="仿宋" panose="02010609060101010101" pitchFamily="49" charset="-122"/>
              </a:rPr>
              <a:t>(7)(</a:t>
            </a:r>
            <a:r>
              <a:rPr lang="en-US" altLang="zh-CN" sz="2400" b="1" dirty="0" err="1">
                <a:solidFill>
                  <a:srgbClr val="FF0000"/>
                </a:solidFill>
                <a:highlight>
                  <a:srgbClr val="FFFF00"/>
                </a:highlight>
                <a:latin typeface="仿宋" panose="02010609060101010101" pitchFamily="49" charset="-122"/>
                <a:ea typeface="仿宋" panose="02010609060101010101" pitchFamily="49" charset="-122"/>
              </a:rPr>
              <a:t>a+i</a:t>
            </a:r>
            <a:r>
              <a:rPr lang="en-US" altLang="zh-CN" sz="2400" b="1" dirty="0">
                <a:solidFill>
                  <a:srgbClr val="FF0000"/>
                </a:solidFill>
                <a:highlight>
                  <a:srgbClr val="FFFF00"/>
                </a:highlight>
                <a:latin typeface="仿宋" panose="02010609060101010101" pitchFamily="49" charset="-122"/>
                <a:ea typeface="仿宋" panose="02010609060101010101" pitchFamily="49" charset="-122"/>
              </a:rPr>
              <a:t>) </a:t>
            </a:r>
            <a:r>
              <a:rPr lang="zh-CN" altLang="en-US" sz="2400" b="1" dirty="0">
                <a:solidFill>
                  <a:srgbClr val="FF0000"/>
                </a:solidFill>
                <a:highlight>
                  <a:srgbClr val="FFFF00"/>
                </a:highlight>
                <a:latin typeface="仿宋" panose="02010609060101010101" pitchFamily="49" charset="-122"/>
                <a:ea typeface="仿宋" panose="02010609060101010101" pitchFamily="49" charset="-122"/>
              </a:rPr>
              <a:t>和 *(</a:t>
            </a:r>
            <a:r>
              <a:rPr lang="en-US" altLang="zh-CN" sz="2400" b="1" dirty="0" err="1">
                <a:solidFill>
                  <a:srgbClr val="FF0000"/>
                </a:solidFill>
                <a:highlight>
                  <a:srgbClr val="FFFF00"/>
                </a:highlight>
                <a:latin typeface="仿宋" panose="02010609060101010101" pitchFamily="49" charset="-122"/>
                <a:ea typeface="仿宋" panose="02010609060101010101" pitchFamily="49" charset="-122"/>
              </a:rPr>
              <a:t>a+i</a:t>
            </a:r>
            <a:r>
              <a:rPr lang="en-US" altLang="zh-CN" sz="2400" b="1" dirty="0">
                <a:solidFill>
                  <a:srgbClr val="FF0000"/>
                </a:solidFill>
                <a:highlight>
                  <a:srgbClr val="FFFF00"/>
                </a:highlight>
                <a:latin typeface="仿宋" panose="02010609060101010101" pitchFamily="49" charset="-122"/>
                <a:ea typeface="仿宋" panose="02010609060101010101" pitchFamily="49" charset="-122"/>
              </a:rPr>
              <a:t>) </a:t>
            </a:r>
            <a:r>
              <a:rPr lang="zh-CN" altLang="en-US" sz="2400" b="1" dirty="0">
                <a:solidFill>
                  <a:srgbClr val="FF0000"/>
                </a:solidFill>
                <a:highlight>
                  <a:srgbClr val="FFFF00"/>
                </a:highlight>
                <a:latin typeface="仿宋" panose="02010609060101010101" pitchFamily="49" charset="-122"/>
                <a:ea typeface="仿宋" panose="02010609060101010101" pitchFamily="49" charset="-122"/>
              </a:rPr>
              <a:t>的比较</a:t>
            </a:r>
            <a:r>
              <a:rPr lang="en-US" altLang="zh-CN" sz="2400" b="1" dirty="0">
                <a:solidFill>
                  <a:srgbClr val="FF0000"/>
                </a:solidFill>
                <a:highlight>
                  <a:srgbClr val="FFFF00"/>
                </a:highlight>
                <a:latin typeface="仿宋" panose="02010609060101010101" pitchFamily="49" charset="-122"/>
                <a:ea typeface="仿宋" panose="02010609060101010101" pitchFamily="49" charset="-122"/>
              </a:rPr>
              <a:t>[</a:t>
            </a:r>
            <a:r>
              <a:rPr lang="zh-CN" altLang="en-US" sz="2400" b="1" dirty="0">
                <a:solidFill>
                  <a:srgbClr val="441FCD"/>
                </a:solidFill>
                <a:highlight>
                  <a:srgbClr val="FFFF00"/>
                </a:highlight>
                <a:latin typeface="仿宋" panose="02010609060101010101" pitchFamily="49" charset="-122"/>
                <a:ea typeface="仿宋" panose="02010609060101010101" pitchFamily="49" charset="-122"/>
              </a:rPr>
              <a:t>不容易理解</a:t>
            </a:r>
            <a:r>
              <a:rPr lang="en-US" altLang="zh-CN" sz="2400" b="1" dirty="0">
                <a:solidFill>
                  <a:srgbClr val="FF0000"/>
                </a:solidFill>
                <a:highlight>
                  <a:srgbClr val="FFFF00"/>
                </a:highlight>
                <a:latin typeface="仿宋" panose="02010609060101010101" pitchFamily="49" charset="-122"/>
                <a:ea typeface="仿宋" panose="02010609060101010101" pitchFamily="49" charset="-122"/>
              </a:rPr>
              <a:t>]</a:t>
            </a:r>
            <a:endParaRPr lang="zh-CN" altLang="en-US" sz="2400" b="1" dirty="0">
              <a:solidFill>
                <a:srgbClr val="FF0000"/>
              </a:solidFill>
              <a:highlight>
                <a:srgbClr val="FFFF00"/>
              </a:highlight>
              <a:latin typeface="仿宋" panose="02010609060101010101" pitchFamily="49" charset="-122"/>
              <a:ea typeface="仿宋" panose="02010609060101010101" pitchFamily="49" charset="-122"/>
            </a:endParaRPr>
          </a:p>
          <a:p>
            <a:pPr>
              <a:lnSpc>
                <a:spcPct val="120000"/>
              </a:lnSpc>
              <a:spcBef>
                <a:spcPts val="1200"/>
              </a:spcBef>
              <a:buFontTx/>
              <a:buNone/>
            </a:pPr>
            <a:r>
              <a:rPr lang="zh-CN" altLang="en-US" sz="2400" b="1" dirty="0">
                <a:latin typeface="仿宋" panose="02010609060101010101" pitchFamily="49" charset="-122"/>
                <a:ea typeface="仿宋" panose="02010609060101010101" pitchFamily="49" charset="-122"/>
              </a:rPr>
              <a:t>  </a:t>
            </a:r>
            <a:r>
              <a:rPr lang="zh-CN" altLang="en-US" sz="2400" b="1" dirty="0">
                <a:solidFill>
                  <a:schemeClr val="tx1"/>
                </a:solidFill>
                <a:latin typeface="仿宋" panose="02010609060101010101" pitchFamily="49" charset="-122"/>
                <a:ea typeface="仿宋" panose="02010609060101010101" pitchFamily="49" charset="-122"/>
              </a:rPr>
              <a:t>它们都是地址信息，</a:t>
            </a:r>
            <a:r>
              <a:rPr lang="en-US" altLang="zh-CN" sz="2400" b="1" dirty="0" err="1">
                <a:solidFill>
                  <a:schemeClr val="tx1"/>
                </a:solidFill>
                <a:highlight>
                  <a:srgbClr val="FFFF00"/>
                </a:highlight>
                <a:latin typeface="仿宋" panose="02010609060101010101" pitchFamily="49" charset="-122"/>
                <a:ea typeface="仿宋" panose="02010609060101010101" pitchFamily="49" charset="-122"/>
              </a:rPr>
              <a:t>a+i</a:t>
            </a:r>
            <a:r>
              <a:rPr lang="zh-CN" altLang="en-US" sz="2400" b="1" dirty="0">
                <a:solidFill>
                  <a:schemeClr val="tx1"/>
                </a:solidFill>
                <a:highlight>
                  <a:srgbClr val="FFFF00"/>
                </a:highlight>
                <a:latin typeface="仿宋" panose="02010609060101010101" pitchFamily="49" charset="-122"/>
                <a:ea typeface="仿宋" panose="02010609060101010101" pitchFamily="49" charset="-122"/>
              </a:rPr>
              <a:t>表示第</a:t>
            </a:r>
            <a:r>
              <a:rPr lang="en-US" altLang="zh-CN" sz="2400" b="1" dirty="0" err="1">
                <a:solidFill>
                  <a:schemeClr val="tx1"/>
                </a:solidFill>
                <a:highlight>
                  <a:srgbClr val="FFFF00"/>
                </a:highlight>
                <a:latin typeface="仿宋" panose="02010609060101010101" pitchFamily="49" charset="-122"/>
                <a:ea typeface="仿宋" panose="02010609060101010101" pitchFamily="49" charset="-122"/>
              </a:rPr>
              <a:t>i</a:t>
            </a:r>
            <a:r>
              <a:rPr lang="zh-CN" altLang="en-US" sz="2400" b="1" dirty="0">
                <a:solidFill>
                  <a:schemeClr val="tx1"/>
                </a:solidFill>
                <a:highlight>
                  <a:srgbClr val="FFFF00"/>
                </a:highlight>
                <a:latin typeface="仿宋" panose="02010609060101010101" pitchFamily="49" charset="-122"/>
                <a:ea typeface="仿宋" panose="02010609060101010101" pitchFamily="49" charset="-122"/>
              </a:rPr>
              <a:t>行的地址(指针)</a:t>
            </a: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err="1">
                <a:solidFill>
                  <a:schemeClr val="tx1"/>
                </a:solidFill>
                <a:latin typeface="仿宋" panose="02010609060101010101" pitchFamily="49" charset="-122"/>
                <a:ea typeface="仿宋" panose="02010609060101010101" pitchFamily="49" charset="-122"/>
              </a:rPr>
              <a:t>a+i</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等价于</a:t>
            </a:r>
            <a:r>
              <a:rPr lang="en-US" altLang="zh-CN" sz="2400" b="1" dirty="0">
                <a:solidFill>
                  <a:schemeClr val="tx1"/>
                </a:solidFill>
                <a:latin typeface="仿宋" panose="02010609060101010101" pitchFamily="49" charset="-122"/>
                <a:ea typeface="仿宋" panose="02010609060101010101" pitchFamily="49" charset="-122"/>
              </a:rPr>
              <a:t>a[</a:t>
            </a:r>
            <a:r>
              <a:rPr lang="en-US" altLang="zh-CN" sz="2400" b="1" dirty="0" err="1">
                <a:solidFill>
                  <a:schemeClr val="tx1"/>
                </a:solidFill>
                <a:latin typeface="仿宋" panose="02010609060101010101" pitchFamily="49" charset="-122"/>
                <a:ea typeface="仿宋" panose="02010609060101010101" pitchFamily="49" charset="-122"/>
              </a:rPr>
              <a:t>i</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它表示</a:t>
            </a:r>
            <a:r>
              <a:rPr lang="zh-CN" altLang="en-US" sz="2400" b="1" dirty="0">
                <a:solidFill>
                  <a:schemeClr val="tx1"/>
                </a:solidFill>
                <a:highlight>
                  <a:srgbClr val="FFFF00"/>
                </a:highlight>
                <a:latin typeface="仿宋" panose="02010609060101010101" pitchFamily="49" charset="-122"/>
                <a:ea typeface="仿宋" panose="02010609060101010101" pitchFamily="49" charset="-122"/>
              </a:rPr>
              <a:t>第</a:t>
            </a:r>
            <a:r>
              <a:rPr lang="en-US" altLang="zh-CN" sz="2400" b="1" dirty="0" err="1">
                <a:solidFill>
                  <a:schemeClr val="tx1"/>
                </a:solidFill>
                <a:highlight>
                  <a:srgbClr val="FFFF00"/>
                </a:highlight>
                <a:latin typeface="仿宋" panose="02010609060101010101" pitchFamily="49" charset="-122"/>
                <a:ea typeface="仿宋" panose="02010609060101010101" pitchFamily="49" charset="-122"/>
              </a:rPr>
              <a:t>i</a:t>
            </a:r>
            <a:r>
              <a:rPr lang="zh-CN" altLang="en-US" sz="2400" b="1" dirty="0">
                <a:solidFill>
                  <a:schemeClr val="tx1"/>
                </a:solidFill>
                <a:highlight>
                  <a:srgbClr val="FFFF00"/>
                </a:highlight>
                <a:latin typeface="仿宋" panose="02010609060101010101" pitchFamily="49" charset="-122"/>
                <a:ea typeface="仿宋" panose="02010609060101010101" pitchFamily="49" charset="-122"/>
              </a:rPr>
              <a:t>行的首元素地址</a:t>
            </a:r>
            <a:r>
              <a:rPr lang="zh-CN" altLang="en-US" sz="2400" b="1" dirty="0">
                <a:solidFill>
                  <a:schemeClr val="tx1"/>
                </a:solidFill>
                <a:latin typeface="仿宋" panose="02010609060101010101" pitchFamily="49" charset="-122"/>
                <a:ea typeface="仿宋" panose="02010609060101010101" pitchFamily="49" charset="-122"/>
              </a:rPr>
              <a:t>(指针)；</a:t>
            </a:r>
          </a:p>
          <a:p>
            <a:pPr>
              <a:lnSpc>
                <a:spcPct val="120000"/>
              </a:lnSpc>
              <a:spcBef>
                <a:spcPts val="1200"/>
              </a:spcBef>
              <a:buFontTx/>
              <a:buNone/>
            </a:pPr>
            <a:r>
              <a:rPr lang="zh-CN" altLang="en-US" sz="2400" b="1" dirty="0">
                <a:solidFill>
                  <a:schemeClr val="tx1"/>
                </a:solidFill>
                <a:latin typeface="仿宋" panose="02010609060101010101" pitchFamily="49" charset="-122"/>
                <a:ea typeface="仿宋" panose="02010609060101010101" pitchFamily="49" charset="-122"/>
              </a:rPr>
              <a:t>主要区别：在于它们指向的数据类型不同，</a:t>
            </a:r>
            <a:r>
              <a:rPr lang="en-US" altLang="zh-CN" sz="2400" b="1" dirty="0" err="1">
                <a:solidFill>
                  <a:schemeClr val="tx1"/>
                </a:solidFill>
                <a:latin typeface="仿宋" panose="02010609060101010101" pitchFamily="49" charset="-122"/>
                <a:ea typeface="仿宋" panose="02010609060101010101" pitchFamily="49" charset="-122"/>
              </a:rPr>
              <a:t>a+i</a:t>
            </a:r>
            <a:r>
              <a:rPr lang="zh-CN" altLang="en-US" sz="2400" b="1" dirty="0">
                <a:solidFill>
                  <a:schemeClr val="tx1"/>
                </a:solidFill>
                <a:latin typeface="仿宋" panose="02010609060101010101" pitchFamily="49" charset="-122"/>
                <a:ea typeface="仿宋" panose="02010609060101010101" pitchFamily="49" charset="-122"/>
              </a:rPr>
              <a:t>指向一个一维数组，而*(</a:t>
            </a:r>
            <a:r>
              <a:rPr lang="en-US" altLang="zh-CN" sz="2400" b="1" dirty="0" err="1">
                <a:solidFill>
                  <a:schemeClr val="tx1"/>
                </a:solidFill>
                <a:latin typeface="仿宋" panose="02010609060101010101" pitchFamily="49" charset="-122"/>
                <a:ea typeface="仿宋" panose="02010609060101010101" pitchFamily="49" charset="-122"/>
              </a:rPr>
              <a:t>a+i</a:t>
            </a:r>
            <a:r>
              <a:rPr lang="en-US" altLang="zh-CN" sz="2400" b="1" dirty="0">
                <a:solidFill>
                  <a:schemeClr val="tx1"/>
                </a:solidFill>
                <a:latin typeface="仿宋" panose="02010609060101010101" pitchFamily="49" charset="-122"/>
                <a:ea typeface="仿宋" panose="02010609060101010101" pitchFamily="49" charset="-122"/>
              </a:rPr>
              <a:t>)</a:t>
            </a:r>
            <a:r>
              <a:rPr lang="zh-CN" altLang="en-US" sz="2400" b="1" dirty="0">
                <a:solidFill>
                  <a:schemeClr val="tx1"/>
                </a:solidFill>
                <a:latin typeface="仿宋" panose="02010609060101010101" pitchFamily="49" charset="-122"/>
                <a:ea typeface="仿宋" panose="02010609060101010101" pitchFamily="49" charset="-122"/>
              </a:rPr>
              <a:t>指向数组元素。</a:t>
            </a:r>
          </a:p>
          <a:p>
            <a:pPr>
              <a:lnSpc>
                <a:spcPct val="120000"/>
              </a:lnSpc>
              <a:spcBef>
                <a:spcPts val="1200"/>
              </a:spcBef>
              <a:buFontTx/>
              <a:buNone/>
            </a:pPr>
            <a:r>
              <a:rPr lang="zh-CN" altLang="en-US" sz="2400" b="1" dirty="0">
                <a:solidFill>
                  <a:schemeClr val="tx1"/>
                </a:solidFill>
                <a:latin typeface="仿宋" panose="02010609060101010101" pitchFamily="49" charset="-122"/>
                <a:ea typeface="仿宋" panose="02010609060101010101" pitchFamily="49" charset="-122"/>
              </a:rPr>
              <a:t>操作</a:t>
            </a:r>
            <a:r>
              <a:rPr lang="zh-CN" altLang="en-US"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a:t>
            </a:r>
            <a:r>
              <a:rPr lang="en-US" altLang="zh-CN" sz="2400" b="1" dirty="0" err="1">
                <a:solidFill>
                  <a:schemeClr val="tx1"/>
                </a:solidFill>
                <a:latin typeface="仿宋" panose="02010609060101010101" pitchFamily="49" charset="-122"/>
                <a:ea typeface="仿宋" panose="02010609060101010101" pitchFamily="49" charset="-122"/>
                <a:sym typeface="Wingdings" panose="05000000000000000000" pitchFamily="2" charset="2"/>
              </a:rPr>
              <a:t>a+i</a:t>
            </a:r>
            <a:r>
              <a:rPr lang="en-US" altLang="zh-CN"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a:t>
            </a:r>
            <a:r>
              <a:rPr lang="en-US" altLang="zh-CN" sz="2400" b="1" dirty="0">
                <a:solidFill>
                  <a:schemeClr val="tx1"/>
                </a:solidFill>
                <a:highlight>
                  <a:srgbClr val="FFFF00"/>
                </a:highlight>
                <a:latin typeface="仿宋" panose="02010609060101010101" pitchFamily="49" charset="-122"/>
                <a:ea typeface="仿宋" panose="02010609060101010101" pitchFamily="49" charset="-122"/>
                <a:sym typeface="Wingdings" panose="05000000000000000000" pitchFamily="2" charset="2"/>
              </a:rPr>
              <a:t>+1</a:t>
            </a:r>
            <a:r>
              <a:rPr lang="en-US" altLang="zh-CN"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a:t>
            </a:r>
            <a:r>
              <a:rPr lang="zh-CN" altLang="en-US"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指针移动一维数组所占字节总数(8)；</a:t>
            </a:r>
          </a:p>
          <a:p>
            <a:pPr>
              <a:lnSpc>
                <a:spcPct val="120000"/>
              </a:lnSpc>
              <a:spcBef>
                <a:spcPts val="1200"/>
              </a:spcBef>
              <a:buFontTx/>
              <a:buNone/>
            </a:pPr>
            <a:r>
              <a:rPr lang="zh-CN" altLang="en-US"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操作：</a:t>
            </a:r>
            <a:r>
              <a:rPr lang="en-US" altLang="zh-CN"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a[</a:t>
            </a:r>
            <a:r>
              <a:rPr lang="en-US" altLang="zh-CN" sz="2400" b="1" dirty="0" err="1">
                <a:solidFill>
                  <a:schemeClr val="tx1"/>
                </a:solidFill>
                <a:latin typeface="仿宋" panose="02010609060101010101" pitchFamily="49" charset="-122"/>
                <a:ea typeface="仿宋" panose="02010609060101010101" pitchFamily="49" charset="-122"/>
                <a:sym typeface="Wingdings" panose="05000000000000000000" pitchFamily="2" charset="2"/>
              </a:rPr>
              <a:t>i</a:t>
            </a:r>
            <a:r>
              <a:rPr lang="en-US" altLang="zh-CN"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a:t>
            </a:r>
            <a:r>
              <a:rPr lang="en-US" altLang="zh-CN" sz="2400" b="1" dirty="0">
                <a:solidFill>
                  <a:schemeClr val="tx1"/>
                </a:solidFill>
                <a:highlight>
                  <a:srgbClr val="FFFF00"/>
                </a:highlight>
                <a:latin typeface="仿宋" panose="02010609060101010101" pitchFamily="49" charset="-122"/>
                <a:ea typeface="仿宋" panose="02010609060101010101" pitchFamily="49" charset="-122"/>
                <a:sym typeface="Wingdings" panose="05000000000000000000" pitchFamily="2" charset="2"/>
              </a:rPr>
              <a:t>+1</a:t>
            </a:r>
            <a:r>
              <a:rPr lang="en-US" altLang="zh-CN"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a:t>
            </a:r>
            <a:r>
              <a:rPr lang="zh-CN" altLang="en-US" sz="2400" b="1" dirty="0">
                <a:solidFill>
                  <a:schemeClr val="tx1"/>
                </a:solidFill>
                <a:latin typeface="仿宋" panose="02010609060101010101" pitchFamily="49" charset="-122"/>
                <a:ea typeface="仿宋" panose="02010609060101010101" pitchFamily="49" charset="-122"/>
                <a:sym typeface="Wingdings" panose="05000000000000000000" pitchFamily="2" charset="2"/>
              </a:rPr>
              <a:t>使指针移动数组元素所占内存字节数(2)。</a:t>
            </a:r>
          </a:p>
          <a:p>
            <a:pPr>
              <a:lnSpc>
                <a:spcPct val="120000"/>
              </a:lnSpc>
              <a:spcBef>
                <a:spcPts val="1200"/>
              </a:spcBef>
              <a:buFontTx/>
              <a:buNone/>
            </a:pPr>
            <a:r>
              <a:rPr lang="zh-CN" altLang="en-US" sz="2400" b="1" dirty="0">
                <a:solidFill>
                  <a:srgbClr val="FF0000"/>
                </a:solidFill>
                <a:latin typeface="仿宋" panose="02010609060101010101" pitchFamily="49" charset="-122"/>
                <a:ea typeface="仿宋" panose="02010609060101010101" pitchFamily="49" charset="-122"/>
              </a:rPr>
              <a:t>(8)综上所述，二维数组元素的表示可以有：</a:t>
            </a:r>
            <a:br>
              <a:rPr lang="zh-CN" altLang="en-US" sz="2400" b="1" dirty="0">
                <a:solidFill>
                  <a:srgbClr val="FF0000"/>
                </a:solidFill>
                <a:latin typeface="仿宋" panose="02010609060101010101" pitchFamily="49" charset="-122"/>
                <a:ea typeface="仿宋" panose="02010609060101010101" pitchFamily="49" charset="-122"/>
              </a:rPr>
            </a:br>
            <a:r>
              <a:rPr lang="zh-CN" altLang="en-US" sz="2400" b="1" dirty="0">
                <a:solidFill>
                  <a:schemeClr val="tx1"/>
                </a:solidFill>
                <a:latin typeface="仿宋" panose="02010609060101010101" pitchFamily="49" charset="-122"/>
                <a:ea typeface="仿宋" panose="02010609060101010101" pitchFamily="49" charset="-122"/>
              </a:rPr>
              <a:t>   </a:t>
            </a:r>
            <a:r>
              <a:rPr lang="en-US" altLang="zh-CN" sz="2400" b="1" dirty="0">
                <a:solidFill>
                  <a:schemeClr val="tx1"/>
                </a:solidFill>
                <a:latin typeface="仿宋" panose="02010609060101010101" pitchFamily="49" charset="-122"/>
                <a:ea typeface="仿宋" panose="02010609060101010101" pitchFamily="49" charset="-122"/>
              </a:rPr>
              <a:t>a[</a:t>
            </a:r>
            <a:r>
              <a:rPr lang="en-US" altLang="zh-CN" sz="2400" b="1" dirty="0" err="1">
                <a:solidFill>
                  <a:schemeClr val="tx1"/>
                </a:solidFill>
                <a:latin typeface="仿宋" panose="02010609060101010101" pitchFamily="49" charset="-122"/>
                <a:ea typeface="仿宋" panose="02010609060101010101" pitchFamily="49" charset="-122"/>
              </a:rPr>
              <a:t>i</a:t>
            </a:r>
            <a:r>
              <a:rPr lang="en-US" altLang="zh-CN" sz="2400" b="1" dirty="0">
                <a:solidFill>
                  <a:schemeClr val="tx1"/>
                </a:solidFill>
                <a:latin typeface="仿宋" panose="02010609060101010101" pitchFamily="49" charset="-122"/>
                <a:ea typeface="仿宋" panose="02010609060101010101" pitchFamily="49" charset="-122"/>
              </a:rPr>
              <a:t>][j]     *(a[</a:t>
            </a:r>
            <a:r>
              <a:rPr lang="en-US" altLang="zh-CN" sz="2400" b="1" dirty="0" err="1">
                <a:solidFill>
                  <a:schemeClr val="tx1"/>
                </a:solidFill>
                <a:latin typeface="仿宋" panose="02010609060101010101" pitchFamily="49" charset="-122"/>
                <a:ea typeface="仿宋" panose="02010609060101010101" pitchFamily="49" charset="-122"/>
              </a:rPr>
              <a:t>i</a:t>
            </a:r>
            <a:r>
              <a:rPr lang="en-US" altLang="zh-CN" sz="2400" b="1" dirty="0">
                <a:solidFill>
                  <a:schemeClr val="tx1"/>
                </a:solidFill>
                <a:latin typeface="仿宋" panose="02010609060101010101" pitchFamily="49" charset="-122"/>
                <a:ea typeface="仿宋" panose="02010609060101010101" pitchFamily="49" charset="-122"/>
              </a:rPr>
              <a:t>]+j)    *(*(</a:t>
            </a:r>
            <a:r>
              <a:rPr lang="en-US" altLang="zh-CN" sz="2400" b="1" dirty="0" err="1">
                <a:solidFill>
                  <a:schemeClr val="tx1"/>
                </a:solidFill>
                <a:latin typeface="仿宋" panose="02010609060101010101" pitchFamily="49" charset="-122"/>
                <a:ea typeface="仿宋" panose="02010609060101010101" pitchFamily="49" charset="-122"/>
              </a:rPr>
              <a:t>a+i</a:t>
            </a:r>
            <a:r>
              <a:rPr lang="en-US" altLang="zh-CN" sz="2400" b="1" dirty="0">
                <a:solidFill>
                  <a:schemeClr val="tx1"/>
                </a:solidFill>
                <a:latin typeface="仿宋" panose="02010609060101010101" pitchFamily="49" charset="-122"/>
                <a:ea typeface="仿宋" panose="02010609060101010101" pitchFamily="49" charset="-122"/>
              </a:rPr>
              <a:t>)+j)</a:t>
            </a:r>
          </a:p>
          <a:p>
            <a:pPr>
              <a:lnSpc>
                <a:spcPct val="120000"/>
              </a:lnSpc>
              <a:spcBef>
                <a:spcPts val="1200"/>
              </a:spcBef>
              <a:buNone/>
            </a:pPr>
            <a:r>
              <a:rPr lang="zh-CN" altLang="en-US" sz="2400" b="1" dirty="0">
                <a:solidFill>
                  <a:srgbClr val="FF0000"/>
                </a:solidFill>
                <a:latin typeface="Tahoma" panose="020B0604030504040204" pitchFamily="34" charset="0"/>
              </a:rPr>
              <a:t>等值</a:t>
            </a:r>
            <a:r>
              <a:rPr lang="zh-CN" altLang="en-US" sz="2400" b="1" dirty="0">
                <a:solidFill>
                  <a:schemeClr val="tx1"/>
                </a:solidFill>
                <a:latin typeface="Tahoma" panose="020B0604030504040204" pitchFamily="34" charset="0"/>
              </a:rPr>
              <a:t>：</a:t>
            </a:r>
            <a:r>
              <a:rPr lang="en-US" altLang="zh-CN" sz="2400" dirty="0" err="1">
                <a:solidFill>
                  <a:schemeClr val="tx1"/>
                </a:solidFill>
                <a:latin typeface="Tahoma" panose="020B0604030504040204" pitchFamily="34" charset="0"/>
              </a:rPr>
              <a:t>a+i</a:t>
            </a:r>
            <a:r>
              <a:rPr lang="en-US" altLang="zh-CN" sz="2400" dirty="0">
                <a:solidFill>
                  <a:schemeClr val="tx1"/>
                </a:solidFill>
                <a:latin typeface="Tahoma" panose="020B0604030504040204" pitchFamily="34" charset="0"/>
              </a:rPr>
              <a:t>;  a[</a:t>
            </a:r>
            <a:r>
              <a:rPr lang="en-US" altLang="zh-CN" sz="2400" dirty="0" err="1">
                <a:solidFill>
                  <a:schemeClr val="tx1"/>
                </a:solidFill>
                <a:latin typeface="Tahoma" panose="020B0604030504040204" pitchFamily="34" charset="0"/>
              </a:rPr>
              <a:t>i</a:t>
            </a:r>
            <a:r>
              <a:rPr lang="en-US" altLang="zh-CN" sz="2400" dirty="0">
                <a:solidFill>
                  <a:schemeClr val="tx1"/>
                </a:solidFill>
                <a:latin typeface="Tahoma" panose="020B0604030504040204" pitchFamily="34" charset="0"/>
              </a:rPr>
              <a:t>]; *(</a:t>
            </a:r>
            <a:r>
              <a:rPr lang="en-US" altLang="zh-CN" sz="2400" dirty="0" err="1">
                <a:solidFill>
                  <a:schemeClr val="tx1"/>
                </a:solidFill>
                <a:latin typeface="Tahoma" panose="020B0604030504040204" pitchFamily="34" charset="0"/>
              </a:rPr>
              <a:t>a+i</a:t>
            </a:r>
            <a:r>
              <a:rPr lang="en-US" altLang="zh-CN" sz="2400" dirty="0">
                <a:solidFill>
                  <a:schemeClr val="tx1"/>
                </a:solidFill>
                <a:latin typeface="Tahoma" panose="020B0604030504040204" pitchFamily="34" charset="0"/>
              </a:rPr>
              <a:t>); &amp;a[</a:t>
            </a:r>
            <a:r>
              <a:rPr lang="en-US" altLang="zh-CN" sz="2400" dirty="0" err="1">
                <a:solidFill>
                  <a:schemeClr val="tx1"/>
                </a:solidFill>
                <a:latin typeface="Tahoma" panose="020B0604030504040204" pitchFamily="34" charset="0"/>
              </a:rPr>
              <a:t>i</a:t>
            </a:r>
            <a:r>
              <a:rPr lang="en-US" altLang="zh-CN" sz="2400" dirty="0">
                <a:solidFill>
                  <a:schemeClr val="tx1"/>
                </a:solidFill>
                <a:latin typeface="Tahoma" panose="020B0604030504040204" pitchFamily="34" charset="0"/>
              </a:rPr>
              <a:t>]; &amp;a[</a:t>
            </a:r>
            <a:r>
              <a:rPr lang="en-US" altLang="zh-CN" sz="2400" dirty="0" err="1">
                <a:solidFill>
                  <a:schemeClr val="tx1"/>
                </a:solidFill>
                <a:latin typeface="Tahoma" panose="020B0604030504040204" pitchFamily="34" charset="0"/>
              </a:rPr>
              <a:t>i</a:t>
            </a:r>
            <a:r>
              <a:rPr lang="en-US" altLang="zh-CN" sz="2400" dirty="0">
                <a:solidFill>
                  <a:schemeClr val="tx1"/>
                </a:solidFill>
                <a:latin typeface="Tahoma" panose="020B0604030504040204" pitchFamily="34" charset="0"/>
              </a:rPr>
              <a:t>][0];</a:t>
            </a:r>
          </a:p>
          <a:p>
            <a:pPr>
              <a:lnSpc>
                <a:spcPct val="120000"/>
              </a:lnSpc>
              <a:spcBef>
                <a:spcPts val="1200"/>
              </a:spcBef>
              <a:buFontTx/>
              <a:buNone/>
            </a:pPr>
            <a:endParaRPr lang="zh-CN" altLang="en-US" sz="2400" b="1"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00163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4"/>
          <p:cNvPicPr>
            <a:picLocks noChangeAspect="1"/>
          </p:cNvPicPr>
          <p:nvPr/>
        </p:nvPicPr>
        <p:blipFill>
          <a:blip r:embed="rId2"/>
          <a:srcRect l="24902" t="19489" r="24902" b="16536"/>
          <a:stretch>
            <a:fillRect/>
          </a:stretch>
        </p:blipFill>
        <p:spPr>
          <a:xfrm>
            <a:off x="2567608" y="1268760"/>
            <a:ext cx="5708749" cy="4032448"/>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页脚占位符 3"/>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45059"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a:t>
            </a:fld>
            <a:endParaRPr lang="zh-CN" altLang="en-US" sz="600" dirty="0">
              <a:solidFill>
                <a:srgbClr val="000000"/>
              </a:solidFill>
              <a:latin typeface="Verdana" panose="020B0604030504040204" pitchFamily="34" charset="0"/>
            </a:endParaRPr>
          </a:p>
        </p:txBody>
      </p:sp>
      <p:sp>
        <p:nvSpPr>
          <p:cNvPr id="45060" name="Text Box 6"/>
          <p:cNvSpPr txBox="1"/>
          <p:nvPr/>
        </p:nvSpPr>
        <p:spPr>
          <a:xfrm>
            <a:off x="2438400" y="2209800"/>
            <a:ext cx="7772400" cy="457200"/>
          </a:xfrm>
          <a:prstGeom prst="rect">
            <a:avLst/>
          </a:prstGeom>
          <a:noFill/>
          <a:ln w="9525">
            <a:noFill/>
          </a:ln>
        </p:spPr>
        <p:txBody>
          <a:bodyPr>
            <a:spAutoFit/>
          </a:bodyPr>
          <a:lstStyle/>
          <a:p>
            <a:pPr eaLnBrk="1" hangingPunct="1">
              <a:spcBef>
                <a:spcPct val="50000"/>
              </a:spcBef>
            </a:pPr>
            <a:endParaRPr lang="zh-CN" altLang="en-US" sz="2400" dirty="0">
              <a:latin typeface="Tahoma" panose="020B0604030504040204" pitchFamily="34" charset="0"/>
            </a:endParaRPr>
          </a:p>
        </p:txBody>
      </p:sp>
      <p:sp>
        <p:nvSpPr>
          <p:cNvPr id="45061" name="Rectangle 7"/>
          <p:cNvSpPr/>
          <p:nvPr/>
        </p:nvSpPr>
        <p:spPr>
          <a:xfrm>
            <a:off x="2640013" y="260350"/>
            <a:ext cx="7340600" cy="638175"/>
          </a:xfrm>
          <a:prstGeom prst="rect">
            <a:avLst/>
          </a:prstGeom>
          <a:noFill/>
          <a:ln w="9525">
            <a:noFill/>
          </a:ln>
        </p:spPr>
        <p:txBody>
          <a:bodyPr anchor="b" anchorCtr="0"/>
          <a:lstStyle/>
          <a:p>
            <a:pPr eaLnBrk="1" hangingPunct="1"/>
            <a:r>
              <a:rPr lang="en-US" altLang="zh-CN" sz="4000" b="1" dirty="0">
                <a:solidFill>
                  <a:schemeClr val="bg1"/>
                </a:solidFill>
                <a:latin typeface="楷体_GB2312" pitchFamily="49" charset="-122"/>
                <a:ea typeface="楷体_GB2312" pitchFamily="49" charset="-122"/>
              </a:rPr>
              <a:t>8.2 </a:t>
            </a:r>
            <a:r>
              <a:rPr lang="zh-CN" altLang="en-US" sz="4000" b="1" dirty="0">
                <a:solidFill>
                  <a:schemeClr val="bg1"/>
                </a:solidFill>
                <a:latin typeface="楷体_GB2312" pitchFamily="49" charset="-122"/>
                <a:ea typeface="楷体_GB2312" pitchFamily="49" charset="-122"/>
              </a:rPr>
              <a:t>指针和数组</a:t>
            </a:r>
          </a:p>
        </p:txBody>
      </p:sp>
      <p:sp>
        <p:nvSpPr>
          <p:cNvPr id="45062" name="Rectangle 8" descr="Rectangle: Click to edit Master text styles&#10;Second level&#10;Third level&#10;Fourth level&#10;Fifth level"/>
          <p:cNvSpPr/>
          <p:nvPr/>
        </p:nvSpPr>
        <p:spPr>
          <a:xfrm>
            <a:off x="623093" y="1556792"/>
            <a:ext cx="10945813" cy="4535487"/>
          </a:xfrm>
          <a:prstGeom prst="rect">
            <a:avLst/>
          </a:prstGeom>
          <a:noFill/>
          <a:ln w="9525">
            <a:noFill/>
          </a:ln>
        </p:spPr>
        <p:txBody>
          <a:bodyPr/>
          <a:lstStyle/>
          <a:p>
            <a:pPr marL="342900" indent="-342900" eaLnBrk="1" hangingPunct="1">
              <a:spcBef>
                <a:spcPct val="20000"/>
              </a:spcBef>
              <a:buClr>
                <a:schemeClr val="hlink"/>
              </a:buClr>
              <a:buSzPct val="110000"/>
              <a:buFont typeface="Wingdings" panose="05000000000000000000" pitchFamily="2" charset="2"/>
            </a:pPr>
            <a:r>
              <a:rPr lang="zh-CN" altLang="en-US" sz="2800" dirty="0">
                <a:latin typeface="仿宋" panose="02010609060101010101" pitchFamily="49" charset="-122"/>
                <a:ea typeface="仿宋" panose="02010609060101010101" pitchFamily="49" charset="-122"/>
              </a:rPr>
              <a:t>     </a:t>
            </a:r>
            <a:r>
              <a:rPr lang="zh-CN" altLang="en-US" sz="2800" b="1" dirty="0">
                <a:solidFill>
                  <a:srgbClr val="03123D"/>
                </a:solidFill>
                <a:latin typeface="仿宋" panose="02010609060101010101" pitchFamily="49" charset="-122"/>
                <a:ea typeface="仿宋" panose="02010609060101010101" pitchFamily="49" charset="-122"/>
              </a:rPr>
              <a:t>指针变量既可以指向变量，</a:t>
            </a:r>
            <a:r>
              <a:rPr lang="zh-CN" altLang="en-US" sz="2800" b="1" dirty="0">
                <a:solidFill>
                  <a:srgbClr val="993300"/>
                </a:solidFill>
                <a:latin typeface="仿宋" panose="02010609060101010101" pitchFamily="49" charset="-122"/>
                <a:ea typeface="仿宋" panose="02010609060101010101" pitchFamily="49" charset="-122"/>
              </a:rPr>
              <a:t>也可以</a:t>
            </a:r>
            <a:r>
              <a:rPr lang="zh-CN" altLang="en-US" sz="2800" b="1" dirty="0">
                <a:solidFill>
                  <a:srgbClr val="03123D"/>
                </a:solidFill>
                <a:latin typeface="仿宋" panose="02010609060101010101" pitchFamily="49" charset="-122"/>
                <a:ea typeface="仿宋" panose="02010609060101010101" pitchFamily="49" charset="-122"/>
              </a:rPr>
              <a:t>指向</a:t>
            </a:r>
            <a:r>
              <a:rPr lang="zh-CN" altLang="en-US" sz="2800" b="1" dirty="0">
                <a:solidFill>
                  <a:srgbClr val="FF0000"/>
                </a:solidFill>
                <a:latin typeface="仿宋" panose="02010609060101010101" pitchFamily="49" charset="-122"/>
                <a:ea typeface="仿宋" panose="02010609060101010101" pitchFamily="49" charset="-122"/>
              </a:rPr>
              <a:t>数组</a:t>
            </a:r>
            <a:r>
              <a:rPr lang="zh-CN" altLang="en-US" sz="2800" b="1" dirty="0">
                <a:solidFill>
                  <a:srgbClr val="03123D"/>
                </a:solidFill>
                <a:latin typeface="仿宋" panose="02010609060101010101" pitchFamily="49" charset="-122"/>
                <a:ea typeface="仿宋" panose="02010609060101010101" pitchFamily="49" charset="-122"/>
              </a:rPr>
              <a:t>或</a:t>
            </a:r>
            <a:r>
              <a:rPr lang="zh-CN" altLang="en-US" sz="2800" b="1" dirty="0">
                <a:solidFill>
                  <a:srgbClr val="FF0000"/>
                </a:solidFill>
                <a:latin typeface="仿宋" panose="02010609060101010101" pitchFamily="49" charset="-122"/>
                <a:ea typeface="仿宋" panose="02010609060101010101" pitchFamily="49" charset="-122"/>
              </a:rPr>
              <a:t>数组元素</a:t>
            </a:r>
            <a:r>
              <a:rPr lang="zh-CN" altLang="en-US" sz="2800" b="1" dirty="0">
                <a:solidFill>
                  <a:srgbClr val="03123D"/>
                </a:solidFill>
                <a:latin typeface="仿宋" panose="02010609060101010101" pitchFamily="49" charset="-122"/>
                <a:ea typeface="仿宋" panose="02010609060101010101" pitchFamily="49" charset="-122"/>
              </a:rPr>
              <a:t>。</a:t>
            </a:r>
          </a:p>
          <a:p>
            <a:pPr marL="342900" indent="-342900" eaLnBrk="1" hangingPunct="1">
              <a:spcBef>
                <a:spcPct val="20000"/>
              </a:spcBef>
              <a:buClr>
                <a:schemeClr val="hlink"/>
              </a:buClr>
              <a:buSzPct val="110000"/>
              <a:buFont typeface="Wingdings" panose="05000000000000000000" pitchFamily="2" charset="2"/>
            </a:pPr>
            <a:r>
              <a:rPr lang="zh-CN" altLang="en-US" sz="2800" b="1" dirty="0">
                <a:solidFill>
                  <a:srgbClr val="03123D"/>
                </a:solidFill>
                <a:latin typeface="仿宋" panose="02010609060101010101" pitchFamily="49" charset="-122"/>
                <a:ea typeface="仿宋" panose="02010609060101010101" pitchFamily="49" charset="-122"/>
              </a:rPr>
              <a:t>    </a:t>
            </a:r>
            <a:r>
              <a:rPr lang="zh-CN" altLang="en-US" sz="2800" b="1" dirty="0">
                <a:solidFill>
                  <a:srgbClr val="441FCD"/>
                </a:solidFill>
                <a:latin typeface="仿宋" panose="02010609060101010101" pitchFamily="49" charset="-122"/>
                <a:ea typeface="仿宋" panose="02010609060101010101" pitchFamily="49" charset="-122"/>
              </a:rPr>
              <a:t>一个数组包含若干个元素，这些元素在内存中连续存放</a:t>
            </a:r>
            <a:r>
              <a:rPr lang="zh-CN" altLang="en-US" sz="2800" b="1" dirty="0">
                <a:solidFill>
                  <a:srgbClr val="03123D"/>
                </a:solidFill>
                <a:latin typeface="仿宋" panose="02010609060101010101" pitchFamily="49" charset="-122"/>
                <a:ea typeface="仿宋" panose="02010609060101010101" pitchFamily="49" charset="-122"/>
              </a:rPr>
              <a:t>。</a:t>
            </a:r>
          </a:p>
          <a:p>
            <a:pPr marL="342900" indent="-342900" eaLnBrk="1" hangingPunct="1">
              <a:spcBef>
                <a:spcPct val="20000"/>
              </a:spcBef>
              <a:buClr>
                <a:schemeClr val="hlink"/>
              </a:buClr>
              <a:buSzPct val="110000"/>
              <a:buFont typeface="Wingdings" panose="05000000000000000000" pitchFamily="2" charset="2"/>
            </a:pPr>
            <a:r>
              <a:rPr lang="zh-CN" altLang="en-US" sz="2800" b="1" dirty="0">
                <a:solidFill>
                  <a:srgbClr val="03123D"/>
                </a:solidFill>
                <a:latin typeface="仿宋" panose="02010609060101010101" pitchFamily="49" charset="-122"/>
                <a:ea typeface="仿宋" panose="02010609060101010101" pitchFamily="49" charset="-122"/>
              </a:rPr>
              <a:t>    可以使指针指向数组的第一个元素，然后再通过</a:t>
            </a:r>
            <a:r>
              <a:rPr lang="zh-CN" altLang="en-US" sz="2800" b="1" dirty="0">
                <a:solidFill>
                  <a:srgbClr val="993300"/>
                </a:solidFill>
                <a:latin typeface="仿宋" panose="02010609060101010101" pitchFamily="49" charset="-122"/>
                <a:ea typeface="仿宋" panose="02010609060101010101" pitchFamily="49" charset="-122"/>
              </a:rPr>
              <a:t>移动指针</a:t>
            </a:r>
            <a:r>
              <a:rPr lang="zh-CN" altLang="en-US" sz="2800" b="1" dirty="0">
                <a:solidFill>
                  <a:srgbClr val="03123D"/>
                </a:solidFill>
                <a:latin typeface="仿宋" panose="02010609060101010101" pitchFamily="49" charset="-122"/>
                <a:ea typeface="仿宋" panose="02010609060101010101" pitchFamily="49" charset="-122"/>
              </a:rPr>
              <a:t>来</a:t>
            </a:r>
            <a:r>
              <a:rPr lang="zh-CN" altLang="en-US" sz="2800" b="1" dirty="0">
                <a:solidFill>
                  <a:srgbClr val="03123D"/>
                </a:solidFill>
                <a:highlight>
                  <a:srgbClr val="FFFF00"/>
                </a:highlight>
                <a:latin typeface="仿宋" panose="02010609060101010101" pitchFamily="49" charset="-122"/>
                <a:ea typeface="仿宋" panose="02010609060101010101" pitchFamily="49" charset="-122"/>
              </a:rPr>
              <a:t>依次访问数组中的每个元素</a:t>
            </a:r>
            <a:r>
              <a:rPr lang="zh-CN" altLang="en-US" sz="2800" b="1" dirty="0">
                <a:solidFill>
                  <a:srgbClr val="03123D"/>
                </a:solidFill>
                <a:latin typeface="仿宋" panose="02010609060101010101" pitchFamily="49" charset="-122"/>
                <a:ea typeface="仿宋" panose="02010609060101010101" pitchFamily="49" charset="-122"/>
              </a:rPr>
              <a:t>，达到</a:t>
            </a:r>
            <a:r>
              <a:rPr lang="zh-CN" altLang="en-US" sz="2800" b="1" dirty="0">
                <a:solidFill>
                  <a:srgbClr val="03123D"/>
                </a:solidFill>
                <a:highlight>
                  <a:srgbClr val="FFFF00"/>
                </a:highlight>
                <a:latin typeface="仿宋" panose="02010609060101010101" pitchFamily="49" charset="-122"/>
                <a:ea typeface="仿宋" panose="02010609060101010101" pitchFamily="49" charset="-122"/>
              </a:rPr>
              <a:t>遍历数组</a:t>
            </a:r>
            <a:r>
              <a:rPr lang="zh-CN" altLang="en-US" sz="2800" b="1" dirty="0">
                <a:solidFill>
                  <a:srgbClr val="03123D"/>
                </a:solidFill>
                <a:latin typeface="仿宋" panose="02010609060101010101" pitchFamily="49" charset="-122"/>
                <a:ea typeface="仿宋" panose="02010609060101010101" pitchFamily="49" charset="-122"/>
              </a:rPr>
              <a:t>的目的。</a:t>
            </a:r>
          </a:p>
        </p:txBody>
      </p:sp>
      <p:sp>
        <p:nvSpPr>
          <p:cNvPr id="7" name="Rectangle 6"/>
          <p:cNvSpPr txBox="1">
            <a:spLocks noChangeArrowheads="1"/>
          </p:cNvSpPr>
          <p:nvPr/>
        </p:nvSpPr>
        <p:spPr>
          <a:xfrm>
            <a:off x="749300" y="554038"/>
            <a:ext cx="7772400" cy="638175"/>
          </a:xfrm>
          <a:prstGeom prst="rect">
            <a:avLst/>
          </a:prstGeom>
        </p:spPr>
        <p:txBody>
          <a:bodyPr/>
          <a:lstStyle>
            <a:lvl1pPr algn="l" rtl="0" eaLnBrk="0" fontAlgn="base" hangingPunct="0">
              <a:spcBef>
                <a:spcPct val="0"/>
              </a:spcBef>
              <a:spcAft>
                <a:spcPct val="0"/>
              </a:spcAft>
              <a:defRPr sz="2100">
                <a:solidFill>
                  <a:schemeClr val="tx2"/>
                </a:solidFill>
                <a:latin typeface="+mj-lt"/>
                <a:ea typeface="+mj-ea"/>
                <a:cs typeface="+mj-cs"/>
              </a:defRPr>
            </a:lvl1pPr>
            <a:lvl2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2100">
                <a:solidFill>
                  <a:schemeClr val="tx2"/>
                </a:solidFill>
                <a:latin typeface="Verdana" panose="020B0604030504040204" pitchFamily="34" charset="0"/>
                <a:ea typeface="宋体" panose="02010600030101010101" pitchFamily="2" charset="-122"/>
              </a:defRPr>
            </a:lvl5pPr>
            <a:lvl6pPr marL="25717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6pPr>
            <a:lvl7pPr marL="51435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7pPr>
            <a:lvl8pPr marL="771525"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8pPr>
            <a:lvl9pPr marL="1028700" algn="l" rtl="0" fontAlgn="base">
              <a:spcBef>
                <a:spcPct val="0"/>
              </a:spcBef>
              <a:spcAft>
                <a:spcPct val="0"/>
              </a:spcAft>
              <a:defRPr sz="2140">
                <a:solidFill>
                  <a:schemeClr val="tx2"/>
                </a:solidFill>
                <a:latin typeface="Verdana" panose="020B060403050404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0" i="0" u="none" strike="noStrike" kern="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7.2 </a:t>
            </a:r>
            <a:r>
              <a:rPr kumimoji="0" lang="zh-CN" altLang="en-US" sz="2800" b="0" i="0" u="none" strike="noStrike" kern="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rPr>
              <a:t>指针和数组</a:t>
            </a:r>
            <a:endParaRPr kumimoji="0" lang="en-US" altLang="zh-CN" sz="2800" b="0" i="0" u="none" strike="noStrike" kern="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6"/>
          <p:cNvSpPr>
            <a:spLocks noGrp="1"/>
          </p:cNvSpPr>
          <p:nvPr>
            <p:ph idx="1"/>
          </p:nvPr>
        </p:nvSpPr>
        <p:spPr>
          <a:xfrm>
            <a:off x="839788" y="1298575"/>
            <a:ext cx="10539412" cy="4866729"/>
          </a:xfrm>
          <a:ln/>
        </p:spPr>
        <p:txBody>
          <a:bodyPr vert="horz" wrap="square" lIns="91440" tIns="45720" rIns="91440" bIns="45720" anchor="t" anchorCtr="0"/>
          <a:lstStyle/>
          <a:p>
            <a:pPr algn="just">
              <a:lnSpc>
                <a:spcPct val="120000"/>
              </a:lnSpc>
              <a:buNone/>
            </a:pPr>
            <a:r>
              <a:rPr lang="zh-CN" altLang="en-US" sz="2400" b="1" dirty="0">
                <a:latin typeface="仿宋" panose="02010609060101010101" pitchFamily="49" charset="-122"/>
                <a:ea typeface="仿宋" panose="02010609060101010101" pitchFamily="49" charset="-122"/>
              </a:rPr>
              <a:t>二.多维数组的指针</a:t>
            </a:r>
          </a:p>
          <a:p>
            <a:pPr algn="just">
              <a:lnSpc>
                <a:spcPct val="90000"/>
              </a:lnSpc>
              <a:buNone/>
            </a:pPr>
            <a:r>
              <a:rPr lang="zh-CN" altLang="en-US" sz="2400" b="1" dirty="0">
                <a:solidFill>
                  <a:srgbClr val="993300"/>
                </a:solidFill>
                <a:latin typeface="仿宋" panose="02010609060101010101" pitchFamily="49" charset="-122"/>
                <a:ea typeface="仿宋" panose="02010609060101010101" pitchFamily="49" charset="-122"/>
              </a:rPr>
              <a:t>①指向数组元素的指针变量</a:t>
            </a:r>
          </a:p>
          <a:p>
            <a:pPr>
              <a:lnSpc>
                <a:spcPct val="90000"/>
              </a:lnSpc>
              <a:buNone/>
            </a:pPr>
            <a:r>
              <a:rPr lang="en-US" altLang="zh-CN" sz="2400" b="1" dirty="0">
                <a:solidFill>
                  <a:srgbClr val="FF0000"/>
                </a:solidFill>
                <a:latin typeface="仿宋" panose="02010609060101010101" pitchFamily="49" charset="-122"/>
                <a:ea typeface="仿宋" panose="02010609060101010101" pitchFamily="49" charset="-122"/>
              </a:rPr>
              <a:t>int a[3][4]= {{1,2,3,4}, {5,6,7,8}, {9,10,11,12}};</a:t>
            </a:r>
          </a:p>
          <a:p>
            <a:pPr>
              <a:lnSpc>
                <a:spcPct val="90000"/>
              </a:lnSpc>
              <a:buNone/>
            </a:pPr>
            <a:r>
              <a:rPr lang="en-US" altLang="zh-CN" sz="2400" b="1" dirty="0">
                <a:solidFill>
                  <a:srgbClr val="FF0000"/>
                </a:solidFill>
                <a:latin typeface="仿宋" panose="02010609060101010101" pitchFamily="49" charset="-122"/>
                <a:ea typeface="仿宋" panose="02010609060101010101" pitchFamily="49" charset="-122"/>
              </a:rPr>
              <a:t>int *p;</a:t>
            </a:r>
          </a:p>
          <a:p>
            <a:pPr algn="just">
              <a:lnSpc>
                <a:spcPct val="90000"/>
              </a:lnSpc>
              <a:buNone/>
            </a:pPr>
            <a:r>
              <a:rPr lang="en-US" altLang="zh-CN" sz="2400" b="1" dirty="0">
                <a:solidFill>
                  <a:srgbClr val="FF0000"/>
                </a:solidFill>
                <a:latin typeface="仿宋" panose="02010609060101010101" pitchFamily="49" charset="-122"/>
                <a:ea typeface="仿宋" panose="02010609060101010101" pitchFamily="49" charset="-122"/>
              </a:rPr>
              <a:t>p=a[0];</a:t>
            </a:r>
          </a:p>
          <a:p>
            <a:pPr algn="just">
              <a:lnSpc>
                <a:spcPct val="90000"/>
              </a:lnSpc>
              <a:buNone/>
            </a:pPr>
            <a:r>
              <a:rPr lang="zh-CN" altLang="en-US" sz="2400" b="1" dirty="0">
                <a:latin typeface="仿宋" panose="02010609060101010101" pitchFamily="49" charset="-122"/>
                <a:ea typeface="仿宋" panose="02010609060101010101" pitchFamily="49" charset="-122"/>
              </a:rPr>
              <a:t>可以得到:</a:t>
            </a:r>
          </a:p>
          <a:p>
            <a:pPr algn="just">
              <a:lnSpc>
                <a:spcPct val="90000"/>
              </a:lnSpc>
              <a:buNone/>
            </a:pPr>
            <a:r>
              <a:rPr lang="en-US" altLang="zh-CN" sz="2400" b="1" dirty="0">
                <a:latin typeface="仿宋" panose="02010609060101010101" pitchFamily="49" charset="-122"/>
                <a:ea typeface="仿宋" panose="02010609060101010101" pitchFamily="49" charset="-122"/>
              </a:rPr>
              <a:t>a[0][0] = *p = *(*(a+0)+0) = *(*a)</a:t>
            </a:r>
          </a:p>
          <a:p>
            <a:pPr algn="just">
              <a:lnSpc>
                <a:spcPct val="90000"/>
              </a:lnSpc>
              <a:buNone/>
            </a:pPr>
            <a:r>
              <a:rPr lang="en-US" altLang="zh-CN" sz="2400" b="1" dirty="0">
                <a:latin typeface="仿宋" panose="02010609060101010101" pitchFamily="49" charset="-122"/>
                <a:ea typeface="仿宋" panose="02010609060101010101" pitchFamily="49" charset="-122"/>
              </a:rPr>
              <a:t>a[2][3] = *(p+2×4+3) = *(p+11)</a:t>
            </a:r>
          </a:p>
          <a:p>
            <a:pPr algn="just">
              <a:lnSpc>
                <a:spcPct val="90000"/>
              </a:lnSpc>
              <a:buNone/>
            </a:pPr>
            <a:r>
              <a:rPr lang="en-US" altLang="zh-CN" sz="2400" b="1" dirty="0">
                <a:latin typeface="仿宋" panose="02010609060101010101" pitchFamily="49" charset="-122"/>
                <a:ea typeface="仿宋" panose="02010609060101010101" pitchFamily="49" charset="-122"/>
              </a:rPr>
              <a:t>a[i][j] = *(p+i×m+j)    (</a:t>
            </a:r>
            <a:r>
              <a:rPr lang="zh-CN" altLang="en-US" sz="2400" b="1" dirty="0">
                <a:latin typeface="仿宋" panose="02010609060101010101" pitchFamily="49" charset="-122"/>
                <a:ea typeface="仿宋" panose="02010609060101010101" pitchFamily="49" charset="-122"/>
              </a:rPr>
              <a:t>数组大小: </a:t>
            </a:r>
            <a:r>
              <a:rPr lang="en-US" altLang="zh-CN" sz="2400" b="1" dirty="0">
                <a:latin typeface="仿宋" panose="02010609060101010101" pitchFamily="49" charset="-122"/>
                <a:ea typeface="仿宋" panose="02010609060101010101" pitchFamily="49" charset="-122"/>
              </a:rPr>
              <a:t>n×m)</a:t>
            </a:r>
          </a:p>
          <a:p>
            <a:pPr algn="just">
              <a:lnSpc>
                <a:spcPct val="90000"/>
              </a:lnSpc>
              <a:buNone/>
            </a:pPr>
            <a:r>
              <a:rPr lang="en-US" altLang="zh-CN" sz="2400" b="1" dirty="0">
                <a:latin typeface="仿宋" panose="02010609060101010101" pitchFamily="49" charset="-122"/>
                <a:ea typeface="仿宋" panose="02010609060101010101" pitchFamily="49" charset="-122"/>
              </a:rPr>
              <a:t>　</a:t>
            </a:r>
            <a:endParaRPr lang="zh-CN" altLang="en-US" sz="2400" b="1" dirty="0">
              <a:latin typeface="仿宋" panose="02010609060101010101" pitchFamily="49" charset="-122"/>
              <a:ea typeface="仿宋" panose="02010609060101010101" pitchFamily="49" charset="-122"/>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72708"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30</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6"/>
          <p:cNvSpPr>
            <a:spLocks noGrp="1"/>
          </p:cNvSpPr>
          <p:nvPr>
            <p:ph sz="half" idx="1"/>
          </p:nvPr>
        </p:nvSpPr>
        <p:spPr>
          <a:xfrm>
            <a:off x="839788" y="1341438"/>
            <a:ext cx="5040188" cy="4175125"/>
          </a:xfrm>
          <a:ln/>
        </p:spPr>
        <p:txBody>
          <a:bodyPr vert="horz" wrap="square" lIns="91440" tIns="45720" rIns="91440" bIns="45720" anchor="t" anchorCtr="0"/>
          <a:lstStyle/>
          <a:p>
            <a:pPr>
              <a:lnSpc>
                <a:spcPct val="90000"/>
              </a:lnSpc>
              <a:buSzTx/>
              <a:buFont typeface="Wingdings" panose="05000000000000000000" pitchFamily="2" charset="2"/>
              <a:buNone/>
            </a:pPr>
            <a:r>
              <a:rPr lang="zh-CN" altLang="en-US" sz="2400" b="1" dirty="0">
                <a:latin typeface="仿宋" panose="02010609060101010101" pitchFamily="49" charset="-122"/>
                <a:ea typeface="仿宋" panose="02010609060101010101" pitchFamily="49" charset="-122"/>
              </a:rPr>
              <a:t>例.用指针变量输出数组元素的值。</a:t>
            </a:r>
          </a:p>
          <a:p>
            <a:pPr algn="l">
              <a:buFont typeface="+mj-lt"/>
              <a:buAutoNum type="arabicPeriod"/>
            </a:pPr>
            <a:r>
              <a:rPr lang="en-US" altLang="zh-CN" sz="1400" b="0" i="0" dirty="0">
                <a:solidFill>
                  <a:srgbClr val="808080"/>
                </a:solidFill>
                <a:effectLst/>
                <a:latin typeface="Consolas" panose="020B0609020204030204" pitchFamily="49" charset="0"/>
              </a:rPr>
              <a:t>#include &lt;</a:t>
            </a:r>
            <a:r>
              <a:rPr lang="en-US" altLang="zh-CN" sz="1400" b="0" i="0" dirty="0" err="1">
                <a:solidFill>
                  <a:srgbClr val="808080"/>
                </a:solidFill>
                <a:effectLst/>
                <a:latin typeface="Consolas" panose="020B0609020204030204" pitchFamily="49" charset="0"/>
              </a:rPr>
              <a:t>stdio.h</a:t>
            </a:r>
            <a:r>
              <a:rPr lang="en-US" altLang="zh-CN" sz="1400" b="0" i="0" dirty="0">
                <a:solidFill>
                  <a:srgbClr val="808080"/>
                </a:solidFill>
                <a:effectLst/>
                <a:latin typeface="Consolas" panose="020B0609020204030204" pitchFamily="49" charset="0"/>
              </a:rPr>
              <a:t>&gt;</a:t>
            </a:r>
            <a:r>
              <a:rPr lang="en-US" altLang="zh-CN" sz="1400" b="0" i="0" dirty="0">
                <a:solidFill>
                  <a:srgbClr val="000000"/>
                </a:solidFill>
                <a:effectLst/>
                <a:latin typeface="Consolas" panose="020B0609020204030204" pitchFamily="49" charset="0"/>
              </a:rPr>
              <a:t>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1" i="0" dirty="0">
                <a:solidFill>
                  <a:srgbClr val="2E8B57"/>
                </a:solidFill>
                <a:effectLst/>
                <a:latin typeface="Consolas" panose="020B0609020204030204" pitchFamily="49" charset="0"/>
              </a:rPr>
              <a:t>int</a:t>
            </a:r>
            <a:r>
              <a:rPr lang="en-US" altLang="zh-CN" sz="1400" b="0" i="0" dirty="0">
                <a:solidFill>
                  <a:srgbClr val="000000"/>
                </a:solidFill>
                <a:effectLst/>
                <a:latin typeface="Consolas" panose="020B0609020204030204" pitchFamily="49" charset="0"/>
              </a:rPr>
              <a:t> main()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1" i="0" dirty="0">
                <a:solidFill>
                  <a:srgbClr val="2E8B57"/>
                </a:solidFill>
                <a:effectLst/>
                <a:latin typeface="Consolas" panose="020B0609020204030204" pitchFamily="49" charset="0"/>
              </a:rPr>
              <a:t>int</a:t>
            </a:r>
            <a:r>
              <a:rPr lang="en-US" altLang="zh-CN" sz="1400" b="0" i="0" dirty="0">
                <a:solidFill>
                  <a:srgbClr val="000000"/>
                </a:solidFill>
                <a:effectLst/>
                <a:latin typeface="Consolas" panose="020B0609020204030204" pitchFamily="49" charset="0"/>
              </a:rPr>
              <a:t> a[3][4]={1,2,3,4,5,6,7,8,9,10,11,12};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1" i="0" dirty="0">
                <a:solidFill>
                  <a:srgbClr val="2E8B57"/>
                </a:solidFill>
                <a:effectLst/>
                <a:latin typeface="Consolas" panose="020B0609020204030204" pitchFamily="49" charset="0"/>
              </a:rPr>
              <a:t>int</a:t>
            </a:r>
            <a:r>
              <a:rPr lang="en-US" altLang="zh-CN" sz="1400" b="0" i="0" dirty="0">
                <a:solidFill>
                  <a:srgbClr val="000000"/>
                </a:solidFill>
                <a:effectLst/>
                <a:latin typeface="Consolas" panose="020B0609020204030204" pitchFamily="49" charset="0"/>
              </a:rPr>
              <a:t> *p;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1" i="0" dirty="0">
                <a:solidFill>
                  <a:srgbClr val="006699"/>
                </a:solidFill>
                <a:effectLst/>
                <a:latin typeface="Consolas" panose="020B0609020204030204" pitchFamily="49" charset="0"/>
              </a:rPr>
              <a:t>for</a:t>
            </a:r>
            <a:r>
              <a:rPr lang="en-US" altLang="zh-CN" sz="1400" b="0" i="0" dirty="0">
                <a:solidFill>
                  <a:srgbClr val="000000"/>
                </a:solidFill>
                <a:effectLst/>
                <a:latin typeface="Consolas" panose="020B0609020204030204" pitchFamily="49" charset="0"/>
              </a:rPr>
              <a:t> (</a:t>
            </a:r>
            <a:r>
              <a:rPr lang="en-US" altLang="zh-CN" sz="1400" b="0" i="0" dirty="0">
                <a:solidFill>
                  <a:srgbClr val="000000"/>
                </a:solidFill>
                <a:effectLst/>
                <a:highlight>
                  <a:srgbClr val="FFFF00"/>
                </a:highlight>
                <a:latin typeface="Consolas" panose="020B0609020204030204" pitchFamily="49" charset="0"/>
              </a:rPr>
              <a:t>p=a[0]</a:t>
            </a:r>
            <a:r>
              <a:rPr lang="en-US" altLang="zh-CN" sz="1400" b="0" i="0" dirty="0">
                <a:solidFill>
                  <a:srgbClr val="000000"/>
                </a:solidFill>
                <a:effectLst/>
                <a:latin typeface="Consolas" panose="020B0609020204030204" pitchFamily="49" charset="0"/>
              </a:rPr>
              <a:t>;p&lt;a[0]+12;p++)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 </a:t>
            </a:r>
            <a:r>
              <a:rPr lang="en-US" altLang="zh-CN" sz="1400" b="1" i="0" dirty="0">
                <a:solidFill>
                  <a:srgbClr val="006699"/>
                </a:solidFill>
                <a:effectLst/>
                <a:latin typeface="Consolas" panose="020B0609020204030204" pitchFamily="49" charset="0"/>
              </a:rPr>
              <a:t>if</a:t>
            </a:r>
            <a:r>
              <a:rPr lang="en-US" altLang="zh-CN" sz="1400" b="0" i="0" dirty="0">
                <a:solidFill>
                  <a:srgbClr val="000000"/>
                </a:solidFill>
                <a:effectLst/>
                <a:latin typeface="Consolas" panose="020B0609020204030204" pitchFamily="49" charset="0"/>
              </a:rPr>
              <a:t> ((p-a[0])%4==0)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0" i="0" dirty="0" err="1">
                <a:solidFill>
                  <a:srgbClr val="000000"/>
                </a:solidFill>
                <a:effectLst/>
                <a:latin typeface="Consolas" panose="020B0609020204030204" pitchFamily="49" charset="0"/>
              </a:rPr>
              <a:t>printf</a:t>
            </a:r>
            <a:r>
              <a:rPr lang="en-US" altLang="zh-CN" sz="1400" b="0" i="0" dirty="0">
                <a:solidFill>
                  <a:srgbClr val="000000"/>
                </a:solidFill>
                <a:effectLst/>
                <a:latin typeface="Consolas" panose="020B0609020204030204" pitchFamily="49" charset="0"/>
              </a:rPr>
              <a:t>(</a:t>
            </a:r>
            <a:r>
              <a:rPr lang="en-US" altLang="zh-CN" sz="1400" b="0" i="0" dirty="0">
                <a:solidFill>
                  <a:srgbClr val="0000FF"/>
                </a:solidFill>
                <a:effectLst/>
                <a:latin typeface="Consolas" panose="020B0609020204030204" pitchFamily="49" charset="0"/>
              </a:rPr>
              <a:t>"\n"</a:t>
            </a:r>
            <a:r>
              <a:rPr lang="en-US" altLang="zh-CN" sz="1400" b="0" i="0" dirty="0">
                <a:solidFill>
                  <a:srgbClr val="000000"/>
                </a:solidFill>
                <a:effectLst/>
                <a:latin typeface="Consolas" panose="020B0609020204030204" pitchFamily="49" charset="0"/>
              </a:rPr>
              <a:t>);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0" i="0" dirty="0" err="1">
                <a:solidFill>
                  <a:srgbClr val="000000"/>
                </a:solidFill>
                <a:effectLst/>
                <a:latin typeface="Consolas" panose="020B0609020204030204" pitchFamily="49" charset="0"/>
              </a:rPr>
              <a:t>printf</a:t>
            </a:r>
            <a:r>
              <a:rPr lang="en-US" altLang="zh-CN" sz="1400" b="0" i="0" dirty="0">
                <a:solidFill>
                  <a:srgbClr val="000000"/>
                </a:solidFill>
                <a:effectLst/>
                <a:latin typeface="Consolas" panose="020B0609020204030204" pitchFamily="49" charset="0"/>
              </a:rPr>
              <a:t>(</a:t>
            </a:r>
            <a:r>
              <a:rPr lang="en-US" altLang="zh-CN" sz="1400" b="0" i="0" dirty="0">
                <a:solidFill>
                  <a:srgbClr val="0000FF"/>
                </a:solidFill>
                <a:effectLst/>
                <a:latin typeface="Consolas" panose="020B0609020204030204" pitchFamily="49" charset="0"/>
              </a:rPr>
              <a:t>"%4d"</a:t>
            </a:r>
            <a:r>
              <a:rPr lang="en-US" altLang="zh-CN" sz="1400" b="0" i="0" dirty="0">
                <a:solidFill>
                  <a:srgbClr val="000000"/>
                </a:solidFill>
                <a:effectLst/>
                <a:latin typeface="Consolas" panose="020B0609020204030204" pitchFamily="49" charset="0"/>
              </a:rPr>
              <a:t>,*p);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endParaRPr lang="en-US" altLang="zh-CN" sz="1400" b="0" i="0" dirty="0">
              <a:solidFill>
                <a:srgbClr val="5C5C5C"/>
              </a:solidFill>
              <a:effectLst/>
              <a:latin typeface="Consolas" panose="020B0609020204030204" pitchFamily="49" charset="0"/>
            </a:endParaRPr>
          </a:p>
          <a:p>
            <a:pPr>
              <a:lnSpc>
                <a:spcPct val="90000"/>
              </a:lnSpc>
              <a:buSzTx/>
              <a:buFont typeface="Wingdings" panose="05000000000000000000" pitchFamily="2" charset="2"/>
              <a:buNone/>
            </a:pPr>
            <a:endParaRPr lang="zh-CN" altLang="en-US" sz="2400" b="1" dirty="0">
              <a:solidFill>
                <a:srgbClr val="993300"/>
              </a:solidFill>
              <a:latin typeface="仿宋" panose="02010609060101010101" pitchFamily="49" charset="-122"/>
              <a:ea typeface="仿宋" panose="02010609060101010101" pitchFamily="49" charset="-122"/>
            </a:endParaRPr>
          </a:p>
        </p:txBody>
      </p:sp>
      <p:sp>
        <p:nvSpPr>
          <p:cNvPr id="189447" name="Rectangle 7"/>
          <p:cNvSpPr>
            <a:spLocks noGrp="1"/>
          </p:cNvSpPr>
          <p:nvPr>
            <p:ph sz="half" idx="2"/>
          </p:nvPr>
        </p:nvSpPr>
        <p:spPr>
          <a:xfrm>
            <a:off x="3791744" y="4365104"/>
            <a:ext cx="2641601" cy="1800225"/>
          </a:xfrm>
          <a:ln/>
        </p:spPr>
        <p:txBody>
          <a:bodyPr vert="horz" wrap="square" lIns="91440" tIns="45720" rIns="91440" bIns="45720" anchor="t" anchorCtr="0"/>
          <a:lstStyle/>
          <a:p>
            <a:pPr>
              <a:buSzTx/>
              <a:buFont typeface="Wingdings" panose="05000000000000000000" pitchFamily="2" charset="2"/>
              <a:buNone/>
            </a:pPr>
            <a:r>
              <a:rPr lang="zh-CN" altLang="en-US" sz="2400" b="1" dirty="0">
                <a:latin typeface="Times New Roman" panose="02020603050405020304" pitchFamily="18" charset="0"/>
                <a:ea typeface="楷体_GB2312" pitchFamily="49" charset="-122"/>
                <a:cs typeface="+mn-cs"/>
              </a:rPr>
              <a:t>结果:  </a:t>
            </a:r>
          </a:p>
          <a:p>
            <a:pPr>
              <a:buSzTx/>
              <a:buFont typeface="Wingdings" panose="05000000000000000000" pitchFamily="2" charset="2"/>
              <a:buNone/>
            </a:pPr>
            <a:r>
              <a:rPr lang="zh-CN" altLang="en-US" sz="2400" b="1" dirty="0">
                <a:latin typeface="Times New Roman" panose="02020603050405020304" pitchFamily="18" charset="0"/>
                <a:ea typeface="楷体_GB2312" pitchFamily="49" charset="-122"/>
                <a:cs typeface="+mn-cs"/>
              </a:rPr>
              <a:t>         1   2   3   4</a:t>
            </a:r>
          </a:p>
          <a:p>
            <a:pPr>
              <a:buSzTx/>
              <a:buFont typeface="Wingdings" panose="05000000000000000000" pitchFamily="2" charset="2"/>
              <a:buNone/>
            </a:pPr>
            <a:r>
              <a:rPr lang="zh-CN" altLang="en-US" sz="2400" b="1" dirty="0">
                <a:latin typeface="Times New Roman" panose="02020603050405020304" pitchFamily="18" charset="0"/>
                <a:ea typeface="楷体_GB2312" pitchFamily="49" charset="-122"/>
                <a:cs typeface="+mn-cs"/>
              </a:rPr>
              <a:t>         5   6   7   8  </a:t>
            </a:r>
          </a:p>
          <a:p>
            <a:pPr>
              <a:buSzTx/>
              <a:buFont typeface="Wingdings" panose="05000000000000000000" pitchFamily="2" charset="2"/>
              <a:buNone/>
            </a:pPr>
            <a:r>
              <a:rPr lang="zh-CN" altLang="en-US" sz="2400" b="1" dirty="0">
                <a:latin typeface="Times New Roman" panose="02020603050405020304" pitchFamily="18" charset="0"/>
                <a:ea typeface="楷体_GB2312" pitchFamily="49" charset="-122"/>
                <a:cs typeface="+mn-cs"/>
              </a:rPr>
              <a:t>         9  10  11  12 </a:t>
            </a:r>
          </a:p>
        </p:txBody>
      </p:sp>
      <p:sp>
        <p:nvSpPr>
          <p:cNvPr id="6" name="页脚占位符 6"/>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73733" name="灯片编号占位符 4"/>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31</a:t>
            </a:fld>
            <a:endParaRPr lang="zh-CN" altLang="en-US" sz="600" dirty="0">
              <a:solidFill>
                <a:srgbClr val="000000"/>
              </a:solidFill>
              <a:latin typeface="Verdana" panose="020B0604030504040204" pitchFamily="34" charset="0"/>
            </a:endParaRPr>
          </a:p>
        </p:txBody>
      </p:sp>
      <p:sp>
        <p:nvSpPr>
          <p:cNvPr id="3" name="Rectangle 6">
            <a:extLst>
              <a:ext uri="{FF2B5EF4-FFF2-40B4-BE49-F238E27FC236}">
                <a16:creationId xmlns:a16="http://schemas.microsoft.com/office/drawing/2014/main" id="{6F740494-D823-1C34-FC05-E03C3B69B17B}"/>
              </a:ext>
            </a:extLst>
          </p:cNvPr>
          <p:cNvSpPr txBox="1">
            <a:spLocks/>
          </p:cNvSpPr>
          <p:nvPr/>
        </p:nvSpPr>
        <p:spPr>
          <a:xfrm>
            <a:off x="6323465" y="1341437"/>
            <a:ext cx="5040188" cy="4175125"/>
          </a:xfrm>
          <a:prstGeom prst="rect">
            <a:avLst/>
          </a:prstGeom>
          <a:noFill/>
          <a:ln w="9525">
            <a:noFill/>
          </a:ln>
        </p:spPr>
        <p:txBody>
          <a:bodyPr vert="horz" wrap="square" lIns="91440" tIns="45720" rIns="91440" bIns="45720" anchor="t" anchorCtr="0"/>
          <a:lstStyle>
            <a:lvl1pPr marL="263525" indent="-263525" algn="l" rtl="0" eaLnBrk="0" fontAlgn="base" hangingPunct="0">
              <a:spcBef>
                <a:spcPct val="20000"/>
              </a:spcBef>
              <a:spcAft>
                <a:spcPct val="0"/>
              </a:spcAft>
              <a:buClr>
                <a:schemeClr val="accent2"/>
              </a:buClr>
              <a:buFont typeface="Wingdings" panose="05000000000000000000" pitchFamily="2" charset="2"/>
              <a:buChar char="o"/>
              <a:defRPr sz="1575">
                <a:solidFill>
                  <a:schemeClr val="tx1"/>
                </a:solidFill>
                <a:latin typeface="+mn-lt"/>
                <a:ea typeface="+mn-ea"/>
                <a:cs typeface="+mn-cs"/>
              </a:defRPr>
            </a:lvl1pPr>
            <a:lvl2pPr marL="509905" indent="-244475" algn="l" rtl="0" eaLnBrk="0" fontAlgn="base" hangingPunct="0">
              <a:spcBef>
                <a:spcPct val="20000"/>
              </a:spcBef>
              <a:spcAft>
                <a:spcPct val="0"/>
              </a:spcAft>
              <a:buClr>
                <a:schemeClr val="accent2"/>
              </a:buClr>
              <a:buFont typeface="Wingdings" panose="05000000000000000000" pitchFamily="2" charset="2"/>
              <a:buChar char="Ø"/>
              <a:defRPr sz="1350" b="1">
                <a:solidFill>
                  <a:schemeClr val="tx1"/>
                </a:solidFill>
                <a:latin typeface="仿宋" panose="02010609060101010101" pitchFamily="49" charset="-122"/>
                <a:ea typeface="仿宋" panose="02010609060101010101" pitchFamily="49" charset="-122"/>
              </a:defRPr>
            </a:lvl2pPr>
            <a:lvl3pPr marL="733425" indent="-220980" algn="l" rtl="0" eaLnBrk="0" fontAlgn="base" hangingPunct="0">
              <a:spcBef>
                <a:spcPct val="20000"/>
              </a:spcBef>
              <a:spcAft>
                <a:spcPct val="0"/>
              </a:spcAft>
              <a:buClr>
                <a:schemeClr val="accent2"/>
              </a:buClr>
              <a:buFont typeface="Wingdings" panose="05000000000000000000" pitchFamily="2" charset="2"/>
              <a:buChar char="l"/>
              <a:defRPr sz="1125">
                <a:solidFill>
                  <a:schemeClr val="tx1"/>
                </a:solidFill>
                <a:latin typeface="+mn-lt"/>
                <a:ea typeface="+mn-ea"/>
              </a:defRPr>
            </a:lvl3pPr>
            <a:lvl4pPr marL="952500" indent="-217805" algn="l" rtl="0" eaLnBrk="0" fontAlgn="base" hangingPunct="0">
              <a:spcBef>
                <a:spcPct val="20000"/>
              </a:spcBef>
              <a:spcAft>
                <a:spcPct val="0"/>
              </a:spcAft>
              <a:buClr>
                <a:schemeClr val="accent2"/>
              </a:buClr>
              <a:buFont typeface="Wingdings" panose="05000000000000000000" pitchFamily="2" charset="2"/>
              <a:buChar char="ü"/>
              <a:defRPr sz="1015">
                <a:solidFill>
                  <a:schemeClr val="tx1"/>
                </a:solidFill>
                <a:latin typeface="+mn-lt"/>
                <a:ea typeface="+mn-ea"/>
              </a:defRPr>
            </a:lvl4pPr>
            <a:lvl5pPr marL="1176655" indent="-224155" algn="l" rtl="0" eaLnBrk="0" fontAlgn="base" hangingPunct="0">
              <a:spcBef>
                <a:spcPct val="25000"/>
              </a:spcBef>
              <a:spcAft>
                <a:spcPct val="0"/>
              </a:spcAft>
              <a:buClr>
                <a:schemeClr val="accent2"/>
              </a:buClr>
              <a:buFont typeface="Wingdings" panose="05000000000000000000" pitchFamily="2" charset="2"/>
              <a:buChar char="§"/>
              <a:defRPr sz="1015">
                <a:solidFill>
                  <a:schemeClr val="tx1"/>
                </a:solidFill>
                <a:latin typeface="+mn-lt"/>
                <a:ea typeface="+mn-ea"/>
              </a:defRPr>
            </a:lvl5pPr>
            <a:lvl6pPr marL="1435100" indent="-224155" algn="l" rtl="0" fontAlgn="base">
              <a:spcBef>
                <a:spcPct val="25000"/>
              </a:spcBef>
              <a:spcAft>
                <a:spcPct val="0"/>
              </a:spcAft>
              <a:buClr>
                <a:schemeClr val="accent2"/>
              </a:buClr>
              <a:buFont typeface="Wingdings" panose="05000000000000000000" pitchFamily="2" charset="2"/>
              <a:buChar char="§"/>
              <a:defRPr sz="1015">
                <a:solidFill>
                  <a:schemeClr val="tx1"/>
                </a:solidFill>
                <a:latin typeface="+mn-lt"/>
                <a:ea typeface="+mn-ea"/>
              </a:defRPr>
            </a:lvl6pPr>
            <a:lvl7pPr marL="1692275" indent="-224155" algn="l" rtl="0" fontAlgn="base">
              <a:spcBef>
                <a:spcPct val="25000"/>
              </a:spcBef>
              <a:spcAft>
                <a:spcPct val="0"/>
              </a:spcAft>
              <a:buClr>
                <a:schemeClr val="accent2"/>
              </a:buClr>
              <a:buFont typeface="Wingdings" panose="05000000000000000000" pitchFamily="2" charset="2"/>
              <a:buChar char="§"/>
              <a:defRPr sz="1015">
                <a:solidFill>
                  <a:schemeClr val="tx1"/>
                </a:solidFill>
                <a:latin typeface="+mn-lt"/>
                <a:ea typeface="+mn-ea"/>
              </a:defRPr>
            </a:lvl7pPr>
            <a:lvl8pPr marL="1949450" indent="-224155" algn="l" rtl="0" fontAlgn="base">
              <a:spcBef>
                <a:spcPct val="25000"/>
              </a:spcBef>
              <a:spcAft>
                <a:spcPct val="0"/>
              </a:spcAft>
              <a:buClr>
                <a:schemeClr val="accent2"/>
              </a:buClr>
              <a:buFont typeface="Wingdings" panose="05000000000000000000" pitchFamily="2" charset="2"/>
              <a:buChar char="§"/>
              <a:defRPr sz="1015">
                <a:solidFill>
                  <a:schemeClr val="tx1"/>
                </a:solidFill>
                <a:latin typeface="+mn-lt"/>
                <a:ea typeface="+mn-ea"/>
              </a:defRPr>
            </a:lvl8pPr>
            <a:lvl9pPr marL="2206625" indent="-224155" algn="l" rtl="0" fontAlgn="base">
              <a:spcBef>
                <a:spcPct val="25000"/>
              </a:spcBef>
              <a:spcAft>
                <a:spcPct val="0"/>
              </a:spcAft>
              <a:buClr>
                <a:schemeClr val="accent2"/>
              </a:buClr>
              <a:buFont typeface="Wingdings" panose="05000000000000000000" pitchFamily="2" charset="2"/>
              <a:buChar char="§"/>
              <a:defRPr sz="1015">
                <a:solidFill>
                  <a:schemeClr val="tx1"/>
                </a:solidFill>
                <a:latin typeface="+mn-lt"/>
                <a:ea typeface="+mn-ea"/>
              </a:defRPr>
            </a:lvl9pPr>
          </a:lstStyle>
          <a:p>
            <a:pPr>
              <a:lnSpc>
                <a:spcPct val="90000"/>
              </a:lnSpc>
              <a:buFont typeface="Wingdings" panose="05000000000000000000" pitchFamily="2" charset="2"/>
              <a:buNone/>
            </a:pPr>
            <a:r>
              <a:rPr lang="zh-CN" altLang="en-US" sz="2400" b="1" kern="0" dirty="0">
                <a:latin typeface="仿宋" panose="02010609060101010101" pitchFamily="49" charset="-122"/>
                <a:ea typeface="仿宋" panose="02010609060101010101" pitchFamily="49" charset="-122"/>
              </a:rPr>
              <a:t>例.用指针变量输出数组元素的值。</a:t>
            </a:r>
          </a:p>
          <a:p>
            <a:pPr algn="l">
              <a:buFont typeface="+mj-lt"/>
              <a:buAutoNum type="arabicPeriod"/>
            </a:pPr>
            <a:r>
              <a:rPr lang="en-US" altLang="zh-CN" sz="1400" b="0" i="0" dirty="0">
                <a:solidFill>
                  <a:srgbClr val="808080"/>
                </a:solidFill>
                <a:effectLst/>
                <a:latin typeface="Consolas" panose="020B0609020204030204" pitchFamily="49" charset="0"/>
              </a:rPr>
              <a:t>#include &lt;</a:t>
            </a:r>
            <a:r>
              <a:rPr lang="en-US" altLang="zh-CN" sz="1400" b="0" i="0" dirty="0" err="1">
                <a:solidFill>
                  <a:srgbClr val="808080"/>
                </a:solidFill>
                <a:effectLst/>
                <a:latin typeface="Consolas" panose="020B0609020204030204" pitchFamily="49" charset="0"/>
              </a:rPr>
              <a:t>stdio.h</a:t>
            </a:r>
            <a:r>
              <a:rPr lang="en-US" altLang="zh-CN" sz="1400" b="0" i="0" dirty="0">
                <a:solidFill>
                  <a:srgbClr val="808080"/>
                </a:solidFill>
                <a:effectLst/>
                <a:latin typeface="Consolas" panose="020B0609020204030204" pitchFamily="49" charset="0"/>
              </a:rPr>
              <a:t>&gt;</a:t>
            </a:r>
            <a:r>
              <a:rPr lang="en-US" altLang="zh-CN" sz="1400" b="0" i="0" dirty="0">
                <a:solidFill>
                  <a:srgbClr val="000000"/>
                </a:solidFill>
                <a:effectLst/>
                <a:latin typeface="Consolas" panose="020B0609020204030204" pitchFamily="49" charset="0"/>
              </a:rPr>
              <a:t>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1" i="0" dirty="0">
                <a:solidFill>
                  <a:srgbClr val="2E8B57"/>
                </a:solidFill>
                <a:effectLst/>
                <a:latin typeface="Consolas" panose="020B0609020204030204" pitchFamily="49" charset="0"/>
              </a:rPr>
              <a:t>int</a:t>
            </a:r>
            <a:r>
              <a:rPr lang="en-US" altLang="zh-CN" sz="1400" b="0" i="0" dirty="0">
                <a:solidFill>
                  <a:srgbClr val="000000"/>
                </a:solidFill>
                <a:effectLst/>
                <a:latin typeface="Consolas" panose="020B0609020204030204" pitchFamily="49" charset="0"/>
              </a:rPr>
              <a:t> main()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1" i="0" dirty="0">
                <a:solidFill>
                  <a:srgbClr val="2E8B57"/>
                </a:solidFill>
                <a:effectLst/>
                <a:latin typeface="Consolas" panose="020B0609020204030204" pitchFamily="49" charset="0"/>
              </a:rPr>
              <a:t>int</a:t>
            </a:r>
            <a:r>
              <a:rPr lang="en-US" altLang="zh-CN" sz="1400" b="0" i="0" dirty="0">
                <a:solidFill>
                  <a:srgbClr val="000000"/>
                </a:solidFill>
                <a:effectLst/>
                <a:latin typeface="Consolas" panose="020B0609020204030204" pitchFamily="49" charset="0"/>
              </a:rPr>
              <a:t> a[3][4]={1,2,3,4,5,6,7,8,9,10,11,12};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1" i="0" dirty="0">
                <a:solidFill>
                  <a:srgbClr val="2E8B57"/>
                </a:solidFill>
                <a:effectLst/>
                <a:highlight>
                  <a:srgbClr val="FFFF00"/>
                </a:highlight>
                <a:latin typeface="Consolas" panose="020B0609020204030204" pitchFamily="49" charset="0"/>
              </a:rPr>
              <a:t>int</a:t>
            </a:r>
            <a:r>
              <a:rPr lang="en-US" altLang="zh-CN" sz="1400" b="0" i="0" dirty="0">
                <a:solidFill>
                  <a:srgbClr val="000000"/>
                </a:solidFill>
                <a:effectLst/>
                <a:highlight>
                  <a:srgbClr val="FFFF00"/>
                </a:highlight>
                <a:latin typeface="Consolas" panose="020B0609020204030204" pitchFamily="49" charset="0"/>
              </a:rPr>
              <a:t> *p = &amp;a[0][0];  </a:t>
            </a:r>
            <a:endParaRPr lang="en-US" altLang="zh-CN" sz="1400" b="0" i="0" dirty="0">
              <a:solidFill>
                <a:srgbClr val="5C5C5C"/>
              </a:solidFill>
              <a:effectLst/>
              <a:highlight>
                <a:srgbClr val="FFFF00"/>
              </a:highligh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1" i="0" dirty="0">
                <a:solidFill>
                  <a:srgbClr val="006699"/>
                </a:solidFill>
                <a:effectLst/>
                <a:latin typeface="Consolas" panose="020B0609020204030204" pitchFamily="49" charset="0"/>
              </a:rPr>
              <a:t>for</a:t>
            </a:r>
            <a:r>
              <a:rPr lang="en-US" altLang="zh-CN" sz="1400" b="0" i="0" dirty="0">
                <a:solidFill>
                  <a:srgbClr val="000000"/>
                </a:solidFill>
                <a:effectLst/>
                <a:latin typeface="Consolas" panose="020B0609020204030204" pitchFamily="49" charset="0"/>
              </a:rPr>
              <a:t> (   ;p&lt;a[0]+12;p++)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 </a:t>
            </a:r>
            <a:r>
              <a:rPr lang="en-US" altLang="zh-CN" sz="1400" b="1" i="0" dirty="0">
                <a:solidFill>
                  <a:srgbClr val="006699"/>
                </a:solidFill>
                <a:effectLst/>
                <a:latin typeface="Consolas" panose="020B0609020204030204" pitchFamily="49" charset="0"/>
              </a:rPr>
              <a:t>if</a:t>
            </a:r>
            <a:r>
              <a:rPr lang="en-US" altLang="zh-CN" sz="1400" b="0" i="0" dirty="0">
                <a:solidFill>
                  <a:srgbClr val="000000"/>
                </a:solidFill>
                <a:effectLst/>
                <a:latin typeface="Consolas" panose="020B0609020204030204" pitchFamily="49" charset="0"/>
              </a:rPr>
              <a:t> ((p-a[0])%4==0)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0" i="0" dirty="0" err="1">
                <a:solidFill>
                  <a:srgbClr val="000000"/>
                </a:solidFill>
                <a:effectLst/>
                <a:latin typeface="Consolas" panose="020B0609020204030204" pitchFamily="49" charset="0"/>
              </a:rPr>
              <a:t>printf</a:t>
            </a:r>
            <a:r>
              <a:rPr lang="en-US" altLang="zh-CN" sz="1400" b="0" i="0" dirty="0">
                <a:solidFill>
                  <a:srgbClr val="000000"/>
                </a:solidFill>
                <a:effectLst/>
                <a:latin typeface="Consolas" panose="020B0609020204030204" pitchFamily="49" charset="0"/>
              </a:rPr>
              <a:t>(</a:t>
            </a:r>
            <a:r>
              <a:rPr lang="en-US" altLang="zh-CN" sz="1400" b="0" i="0" dirty="0">
                <a:solidFill>
                  <a:srgbClr val="0000FF"/>
                </a:solidFill>
                <a:effectLst/>
                <a:latin typeface="Consolas" panose="020B0609020204030204" pitchFamily="49" charset="0"/>
              </a:rPr>
              <a:t>"\n"</a:t>
            </a:r>
            <a:r>
              <a:rPr lang="en-US" altLang="zh-CN" sz="1400" b="0" i="0" dirty="0">
                <a:solidFill>
                  <a:srgbClr val="000000"/>
                </a:solidFill>
                <a:effectLst/>
                <a:latin typeface="Consolas" panose="020B0609020204030204" pitchFamily="49" charset="0"/>
              </a:rPr>
              <a:t>);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r>
              <a:rPr lang="en-US" altLang="zh-CN" sz="1400" b="0" i="0" dirty="0" err="1">
                <a:solidFill>
                  <a:srgbClr val="000000"/>
                </a:solidFill>
                <a:effectLst/>
                <a:latin typeface="Consolas" panose="020B0609020204030204" pitchFamily="49" charset="0"/>
              </a:rPr>
              <a:t>printf</a:t>
            </a:r>
            <a:r>
              <a:rPr lang="en-US" altLang="zh-CN" sz="1400" b="0" i="0" dirty="0">
                <a:solidFill>
                  <a:srgbClr val="000000"/>
                </a:solidFill>
                <a:effectLst/>
                <a:latin typeface="Consolas" panose="020B0609020204030204" pitchFamily="49" charset="0"/>
              </a:rPr>
              <a:t>(</a:t>
            </a:r>
            <a:r>
              <a:rPr lang="en-US" altLang="zh-CN" sz="1400" b="0" i="0" dirty="0">
                <a:solidFill>
                  <a:srgbClr val="0000FF"/>
                </a:solidFill>
                <a:effectLst/>
                <a:latin typeface="Consolas" panose="020B0609020204030204" pitchFamily="49" charset="0"/>
              </a:rPr>
              <a:t>"%4d"</a:t>
            </a:r>
            <a:r>
              <a:rPr lang="en-US" altLang="zh-CN" sz="1400" b="0" i="0" dirty="0">
                <a:solidFill>
                  <a:srgbClr val="000000"/>
                </a:solidFill>
                <a:effectLst/>
                <a:latin typeface="Consolas" panose="020B0609020204030204" pitchFamily="49" charset="0"/>
              </a:rPr>
              <a:t>,*p);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  </a:t>
            </a:r>
            <a:endParaRPr lang="en-US" altLang="zh-CN" sz="1400" b="0" i="0" dirty="0">
              <a:solidFill>
                <a:srgbClr val="5C5C5C"/>
              </a:solidFill>
              <a:effectLst/>
              <a:latin typeface="Consolas" panose="020B0609020204030204" pitchFamily="49" charset="0"/>
            </a:endParaRPr>
          </a:p>
          <a:p>
            <a:pPr algn="l">
              <a:buFont typeface="+mj-lt"/>
              <a:buAutoNum type="arabicPeriod"/>
            </a:pPr>
            <a:r>
              <a:rPr lang="en-US" altLang="zh-CN" sz="1400" b="0" i="0" dirty="0">
                <a:solidFill>
                  <a:srgbClr val="000000"/>
                </a:solidFill>
                <a:effectLst/>
                <a:latin typeface="Consolas" panose="020B0609020204030204" pitchFamily="49" charset="0"/>
              </a:rPr>
              <a:t>} </a:t>
            </a:r>
            <a:endParaRPr lang="en-US" altLang="zh-CN" sz="1400" b="0" i="0" dirty="0">
              <a:solidFill>
                <a:srgbClr val="5C5C5C"/>
              </a:solidFill>
              <a:effectLst/>
              <a:latin typeface="Consolas" panose="020B0609020204030204" pitchFamily="49" charset="0"/>
            </a:endParaRPr>
          </a:p>
          <a:p>
            <a:pPr>
              <a:lnSpc>
                <a:spcPct val="90000"/>
              </a:lnSpc>
              <a:buFont typeface="Wingdings" panose="05000000000000000000" pitchFamily="2" charset="2"/>
              <a:buNone/>
            </a:pPr>
            <a:endParaRPr lang="zh-CN" altLang="en-US" sz="2400" b="1" kern="0" dirty="0">
              <a:solidFill>
                <a:srgbClr val="993300"/>
              </a:solidFill>
              <a:latin typeface="仿宋" panose="02010609060101010101" pitchFamily="49" charset="-122"/>
              <a:ea typeface="仿宋"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7">
                                            <p:txEl>
                                              <p:pRg st="0" end="0"/>
                                            </p:txEl>
                                          </p:spTgt>
                                        </p:tgtEl>
                                        <p:attrNameLst>
                                          <p:attrName>style.visibility</p:attrName>
                                        </p:attrNameLst>
                                      </p:cBhvr>
                                      <p:to>
                                        <p:strVal val="visible"/>
                                      </p:to>
                                    </p:set>
                                    <p:animEffect transition="in" filter="blinds(horizontal)">
                                      <p:cBhvr>
                                        <p:cTn id="7" dur="500"/>
                                        <p:tgtEl>
                                          <p:spTgt spid="18944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9447">
                                            <p:txEl>
                                              <p:pRg st="1" end="1"/>
                                            </p:txEl>
                                          </p:spTgt>
                                        </p:tgtEl>
                                        <p:attrNameLst>
                                          <p:attrName>style.visibility</p:attrName>
                                        </p:attrNameLst>
                                      </p:cBhvr>
                                      <p:to>
                                        <p:strVal val="visible"/>
                                      </p:to>
                                    </p:set>
                                    <p:animEffect transition="in" filter="blinds(horizontal)">
                                      <p:cBhvr>
                                        <p:cTn id="10" dur="500"/>
                                        <p:tgtEl>
                                          <p:spTgt spid="189447">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9447">
                                            <p:txEl>
                                              <p:pRg st="2" end="2"/>
                                            </p:txEl>
                                          </p:spTgt>
                                        </p:tgtEl>
                                        <p:attrNameLst>
                                          <p:attrName>style.visibility</p:attrName>
                                        </p:attrNameLst>
                                      </p:cBhvr>
                                      <p:to>
                                        <p:strVal val="visible"/>
                                      </p:to>
                                    </p:set>
                                    <p:animEffect transition="in" filter="blinds(horizontal)">
                                      <p:cBhvr>
                                        <p:cTn id="13" dur="500"/>
                                        <p:tgtEl>
                                          <p:spTgt spid="189447">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9447">
                                            <p:txEl>
                                              <p:pRg st="3" end="3"/>
                                            </p:txEl>
                                          </p:spTgt>
                                        </p:tgtEl>
                                        <p:attrNameLst>
                                          <p:attrName>style.visibility</p:attrName>
                                        </p:attrNameLst>
                                      </p:cBhvr>
                                      <p:to>
                                        <p:strVal val="visible"/>
                                      </p:to>
                                    </p:set>
                                    <p:animEffect transition="in" filter="blinds(horizontal)">
                                      <p:cBhvr>
                                        <p:cTn id="16" dur="500"/>
                                        <p:tgtEl>
                                          <p:spTgt spid="1894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6"/>
          <p:cNvSpPr>
            <a:spLocks noGrp="1"/>
          </p:cNvSpPr>
          <p:nvPr>
            <p:ph idx="1"/>
          </p:nvPr>
        </p:nvSpPr>
        <p:spPr>
          <a:xfrm>
            <a:off x="766763" y="1341438"/>
            <a:ext cx="11090275" cy="4648200"/>
          </a:xfrm>
          <a:ln/>
        </p:spPr>
        <p:txBody>
          <a:bodyPr vert="horz" wrap="square" lIns="91440" tIns="45720" rIns="91440" bIns="45720" anchor="t" anchorCtr="0"/>
          <a:lstStyle/>
          <a:p>
            <a:pPr algn="just">
              <a:lnSpc>
                <a:spcPct val="120000"/>
              </a:lnSpc>
              <a:buNone/>
            </a:pPr>
            <a:r>
              <a:rPr lang="en-US" altLang="zh-CN" sz="2400" b="1" dirty="0">
                <a:solidFill>
                  <a:srgbClr val="993300"/>
                </a:solidFill>
                <a:latin typeface="仿宋" panose="02010609060101010101" pitchFamily="49" charset="-122"/>
                <a:ea typeface="仿宋" panose="02010609060101010101" pitchFamily="49" charset="-122"/>
              </a:rPr>
              <a:t>②</a:t>
            </a:r>
            <a:r>
              <a:rPr lang="zh-CN" altLang="en-US" sz="2400" b="1" dirty="0">
                <a:solidFill>
                  <a:srgbClr val="993300"/>
                </a:solidFill>
                <a:latin typeface="仿宋" panose="02010609060101010101" pitchFamily="49" charset="-122"/>
                <a:ea typeface="仿宋" panose="02010609060101010101" pitchFamily="49" charset="-122"/>
              </a:rPr>
              <a:t>指向由</a:t>
            </a:r>
            <a:r>
              <a:rPr lang="en-US" altLang="zh-CN" sz="2400" b="1" dirty="0">
                <a:solidFill>
                  <a:srgbClr val="993300"/>
                </a:solidFill>
                <a:latin typeface="仿宋" panose="02010609060101010101" pitchFamily="49" charset="-122"/>
                <a:ea typeface="仿宋" panose="02010609060101010101" pitchFamily="49" charset="-122"/>
              </a:rPr>
              <a:t>m</a:t>
            </a:r>
            <a:r>
              <a:rPr lang="zh-CN" altLang="en-US" sz="2400" b="1" dirty="0">
                <a:solidFill>
                  <a:srgbClr val="993300"/>
                </a:solidFill>
                <a:latin typeface="仿宋" panose="02010609060101010101" pitchFamily="49" charset="-122"/>
                <a:ea typeface="仿宋" panose="02010609060101010101" pitchFamily="49" charset="-122"/>
              </a:rPr>
              <a:t>个整数组成的一维数组的指针变量</a:t>
            </a:r>
          </a:p>
          <a:p>
            <a:pPr>
              <a:lnSpc>
                <a:spcPct val="90000"/>
              </a:lnSpc>
              <a:buNone/>
            </a:pPr>
            <a:r>
              <a:rPr lang="zh-CN" altLang="en-US" sz="2400" b="1" dirty="0">
                <a:latin typeface="仿宋" panose="02010609060101010101" pitchFamily="49" charset="-122"/>
                <a:ea typeface="仿宋" panose="02010609060101010101" pitchFamily="49" charset="-122"/>
              </a:rPr>
              <a:t> 这时如果</a:t>
            </a:r>
            <a:r>
              <a:rPr lang="en-US" altLang="zh-CN" sz="2400" b="1" dirty="0">
                <a:latin typeface="仿宋" panose="02010609060101010101" pitchFamily="49" charset="-122"/>
                <a:ea typeface="仿宋" panose="02010609060101010101" pitchFamily="49" charset="-122"/>
              </a:rPr>
              <a:t>p=a[0], </a:t>
            </a:r>
            <a:r>
              <a:rPr lang="zh-CN" altLang="en-US" sz="2400" b="1" dirty="0">
                <a:latin typeface="仿宋" panose="02010609060101010101" pitchFamily="49" charset="-122"/>
                <a:ea typeface="仿宋" panose="02010609060101010101" pitchFamily="49" charset="-122"/>
              </a:rPr>
              <a:t>则</a:t>
            </a:r>
            <a:r>
              <a:rPr lang="en-US" altLang="zh-CN" sz="2400" b="1" dirty="0">
                <a:latin typeface="仿宋" panose="02010609060101010101" pitchFamily="49" charset="-122"/>
                <a:ea typeface="仿宋" panose="02010609060101010101" pitchFamily="49" charset="-122"/>
              </a:rPr>
              <a:t>p+1</a:t>
            </a:r>
            <a:r>
              <a:rPr lang="zh-CN" altLang="en-US" sz="2400" b="1" dirty="0">
                <a:latin typeface="仿宋" panose="02010609060101010101" pitchFamily="49" charset="-122"/>
                <a:ea typeface="仿宋" panose="02010609060101010101" pitchFamily="49" charset="-122"/>
              </a:rPr>
              <a:t>不是指向</a:t>
            </a:r>
            <a:r>
              <a:rPr lang="en-US" altLang="zh-CN" sz="2400" b="1" dirty="0">
                <a:latin typeface="仿宋" panose="02010609060101010101" pitchFamily="49" charset="-122"/>
                <a:ea typeface="仿宋" panose="02010609060101010101" pitchFamily="49" charset="-122"/>
              </a:rPr>
              <a:t>a[0][1]，</a:t>
            </a:r>
            <a:r>
              <a:rPr lang="zh-CN" altLang="en-US" sz="2400" b="1" dirty="0">
                <a:latin typeface="仿宋" panose="02010609060101010101" pitchFamily="49" charset="-122"/>
                <a:ea typeface="仿宋" panose="02010609060101010101" pitchFamily="49" charset="-122"/>
              </a:rPr>
              <a:t>而是指向</a:t>
            </a:r>
            <a:r>
              <a:rPr lang="en-US" altLang="zh-CN" sz="2400" b="1" dirty="0">
                <a:latin typeface="仿宋" panose="02010609060101010101" pitchFamily="49" charset="-122"/>
                <a:ea typeface="仿宋" panose="02010609060101010101" pitchFamily="49" charset="-122"/>
              </a:rPr>
              <a:t>a[1]，</a:t>
            </a:r>
            <a:r>
              <a:rPr lang="zh-CN" altLang="en-US" sz="2400" b="1" dirty="0">
                <a:latin typeface="仿宋" panose="02010609060101010101" pitchFamily="49" charset="-122"/>
                <a:ea typeface="仿宋" panose="02010609060101010101" pitchFamily="49" charset="-122"/>
              </a:rPr>
              <a:t>即第二行元素。定义如下：</a:t>
            </a:r>
          </a:p>
          <a:p>
            <a:pPr>
              <a:lnSpc>
                <a:spcPct val="90000"/>
              </a:lnSpc>
              <a:buNone/>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int a[3][4]={1,3,5,7,9,11,13,15,17,19,21,23};</a:t>
            </a:r>
          </a:p>
          <a:p>
            <a:pPr algn="just">
              <a:lnSpc>
                <a:spcPct val="90000"/>
              </a:lnSpc>
              <a:buNone/>
            </a:pP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int (*p)[4];</a:t>
            </a:r>
          </a:p>
          <a:p>
            <a:pPr algn="just">
              <a:lnSpc>
                <a:spcPct val="90000"/>
              </a:lnSpc>
              <a:buNone/>
            </a:pPr>
            <a:r>
              <a:rPr lang="en-US" altLang="zh-CN" sz="2400" b="1" dirty="0">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p=a ;</a:t>
            </a: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可以得到: </a:t>
            </a:r>
            <a:r>
              <a:rPr lang="en-US" altLang="zh-CN" sz="2400" b="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指向 </a:t>
            </a:r>
            <a:r>
              <a:rPr lang="en-US" altLang="zh-CN" sz="2400" b="1" dirty="0">
                <a:latin typeface="仿宋" panose="02010609060101010101" pitchFamily="49" charset="-122"/>
                <a:ea typeface="仿宋" panose="02010609060101010101" pitchFamily="49" charset="-122"/>
              </a:rPr>
              <a:t>a[0]</a:t>
            </a:r>
            <a:r>
              <a:rPr lang="zh-CN" altLang="en-US" sz="2400" b="1" dirty="0">
                <a:latin typeface="仿宋" panose="02010609060101010101" pitchFamily="49" charset="-122"/>
                <a:ea typeface="仿宋" panose="02010609060101010101" pitchFamily="49" charset="-122"/>
              </a:rPr>
              <a:t>的地址</a:t>
            </a:r>
          </a:p>
          <a:p>
            <a:pPr algn="just">
              <a:lnSpc>
                <a:spcPct val="90000"/>
              </a:lnSpc>
              <a:buNone/>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a[i][j] = *(*(p+i)+j)</a:t>
            </a:r>
          </a:p>
          <a:p>
            <a:pPr>
              <a:lnSpc>
                <a:spcPct val="90000"/>
              </a:lnSpc>
              <a:buNone/>
            </a:pPr>
            <a:r>
              <a:rPr lang="zh-CN" altLang="en-US" sz="2400" b="1" dirty="0">
                <a:latin typeface="仿宋" panose="02010609060101010101" pitchFamily="49" charset="-122"/>
                <a:ea typeface="仿宋" panose="02010609060101010101" pitchFamily="49" charset="-122"/>
              </a:rPr>
              <a:t>其中: (*</a:t>
            </a:r>
            <a:r>
              <a:rPr lang="en-US" altLang="zh-CN" sz="2400" b="1" dirty="0">
                <a:latin typeface="仿宋" panose="02010609060101010101" pitchFamily="49" charset="-122"/>
                <a:ea typeface="仿宋" panose="02010609060101010101" pitchFamily="49" charset="-122"/>
              </a:rPr>
              <a:t>p)[4]</a:t>
            </a:r>
            <a:r>
              <a:rPr lang="zh-CN" altLang="en-US" sz="2400" b="1" dirty="0">
                <a:latin typeface="仿宋" panose="02010609060101010101" pitchFamily="49" charset="-122"/>
                <a:ea typeface="仿宋" panose="02010609060101010101" pitchFamily="49" charset="-122"/>
              </a:rPr>
              <a:t>表示</a:t>
            </a:r>
            <a:r>
              <a:rPr lang="en-US" altLang="zh-CN" sz="2400" b="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是一个指针变量，它指向包含4 个元素的一维数组。*</a:t>
            </a:r>
            <a:r>
              <a:rPr lang="en-US" altLang="zh-CN" sz="2400" b="1" dirty="0">
                <a:latin typeface="仿宋" panose="02010609060101010101" pitchFamily="49" charset="-122"/>
                <a:ea typeface="仿宋" panose="02010609060101010101" pitchFamily="49" charset="-122"/>
              </a:rPr>
              <a:t>p</a:t>
            </a:r>
            <a:r>
              <a:rPr lang="zh-CN" altLang="en-US" sz="2400" b="1" dirty="0">
                <a:latin typeface="仿宋" panose="02010609060101010101" pitchFamily="49" charset="-122"/>
                <a:ea typeface="仿宋" panose="02010609060101010101" pitchFamily="49" charset="-122"/>
              </a:rPr>
              <a:t>两侧的括号不能少，因为[ ]的运算级别较高。</a:t>
            </a:r>
            <a:r>
              <a:rPr lang="zh-CN" altLang="en-US" sz="2400" b="1" dirty="0">
                <a:solidFill>
                  <a:srgbClr val="993300"/>
                </a:solidFill>
                <a:latin typeface="仿宋" panose="02010609060101010101" pitchFamily="49" charset="-122"/>
                <a:ea typeface="仿宋" panose="02010609060101010101" pitchFamily="49" charset="-122"/>
              </a:rPr>
              <a:t>*</a:t>
            </a:r>
            <a:r>
              <a:rPr lang="en-US" altLang="zh-CN" sz="2400" b="1" dirty="0">
                <a:solidFill>
                  <a:srgbClr val="993300"/>
                </a:solidFill>
                <a:latin typeface="仿宋" panose="02010609060101010101" pitchFamily="49" charset="-122"/>
                <a:ea typeface="仿宋" panose="02010609060101010101" pitchFamily="49" charset="-122"/>
              </a:rPr>
              <a:t>p[4]</a:t>
            </a:r>
            <a:r>
              <a:rPr lang="zh-CN" altLang="en-US" sz="2400" b="1" dirty="0">
                <a:latin typeface="仿宋" panose="02010609060101010101" pitchFamily="49" charset="-122"/>
                <a:ea typeface="仿宋" panose="02010609060101010101" pitchFamily="49" charset="-122"/>
              </a:rPr>
              <a:t>表示为一个指针数组。</a:t>
            </a:r>
          </a:p>
          <a:p>
            <a:pPr algn="just">
              <a:lnSpc>
                <a:spcPct val="90000"/>
              </a:lnSpc>
              <a:buNone/>
            </a:pPr>
            <a:r>
              <a:rPr lang="zh-CN" altLang="en-US" sz="2400" dirty="0">
                <a:latin typeface="仿宋" panose="02010609060101010101" pitchFamily="49" charset="-122"/>
                <a:ea typeface="仿宋" panose="02010609060101010101" pitchFamily="49" charset="-122"/>
              </a:rPr>
              <a:t>　　</a:t>
            </a: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7475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32</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a:ln/>
        </p:spPr>
        <p:txBody>
          <a:bodyPr vert="horz" wrap="square" lIns="91440" tIns="45720" rIns="91440" bIns="45720" anchor="b" anchorCtr="0"/>
          <a:lstStyle/>
          <a:p>
            <a:r>
              <a:rPr lang="zh-CN" altLang="en-US" sz="2800" dirty="0"/>
              <a:t>续</a:t>
            </a:r>
          </a:p>
        </p:txBody>
      </p:sp>
      <p:sp>
        <p:nvSpPr>
          <p:cNvPr id="75779" name="Rectangle 3"/>
          <p:cNvSpPr>
            <a:spLocks noGrp="1"/>
          </p:cNvSpPr>
          <p:nvPr>
            <p:ph idx="1"/>
          </p:nvPr>
        </p:nvSpPr>
        <p:spPr>
          <a:ln/>
        </p:spPr>
        <p:txBody>
          <a:bodyPr vert="horz" wrap="square" lIns="91440" tIns="45720" rIns="91440" bIns="45720" anchor="t" anchorCtr="0"/>
          <a:lstStyle/>
          <a:p>
            <a:pPr>
              <a:lnSpc>
                <a:spcPct val="150000"/>
              </a:lnSpc>
            </a:pPr>
            <a:r>
              <a:rPr lang="zh-CN" altLang="en-US" sz="2400" dirty="0">
                <a:latin typeface="仿宋" panose="02010609060101010101" pitchFamily="49" charset="-122"/>
                <a:ea typeface="仿宋" panose="02010609060101010101" pitchFamily="49" charset="-122"/>
              </a:rPr>
              <a:t>格式：</a:t>
            </a:r>
            <a:r>
              <a:rPr lang="zh-CN" altLang="en-US" sz="2400" dirty="0">
                <a:solidFill>
                  <a:srgbClr val="FF0000"/>
                </a:solidFill>
                <a:latin typeface="仿宋" panose="02010609060101010101" pitchFamily="49" charset="-122"/>
                <a:ea typeface="仿宋" panose="02010609060101010101" pitchFamily="49" charset="-122"/>
              </a:rPr>
              <a:t>数据类型  （*</a:t>
            </a:r>
            <a:r>
              <a:rPr lang="en-US" altLang="zh-CN" sz="2400" dirty="0">
                <a:solidFill>
                  <a:srgbClr val="FF0000"/>
                </a:solidFill>
                <a:latin typeface="仿宋" panose="02010609060101010101" pitchFamily="49" charset="-122"/>
                <a:ea typeface="仿宋" panose="02010609060101010101" pitchFamily="49" charset="-122"/>
              </a:rPr>
              <a:t>p)[n]</a:t>
            </a:r>
            <a:r>
              <a:rPr lang="en-US" altLang="zh-CN" sz="2400" dirty="0">
                <a:latin typeface="仿宋" panose="02010609060101010101" pitchFamily="49" charset="-122"/>
                <a:ea typeface="仿宋" panose="02010609060101010101" pitchFamily="49" charset="-122"/>
              </a:rPr>
              <a:t> </a:t>
            </a:r>
          </a:p>
          <a:p>
            <a:pPr>
              <a:lnSpc>
                <a:spcPct val="150000"/>
              </a:lnSpc>
            </a:pPr>
            <a:r>
              <a:rPr lang="zh-CN" altLang="en-US" sz="2400" dirty="0">
                <a:latin typeface="仿宋" panose="02010609060101010101" pitchFamily="49" charset="-122"/>
                <a:ea typeface="仿宋" panose="02010609060101010101" pitchFamily="49" charset="-122"/>
              </a:rPr>
              <a:t>功能：指定变量 </a:t>
            </a:r>
            <a:r>
              <a:rPr lang="en-US" altLang="zh-CN" sz="2400" dirty="0">
                <a:latin typeface="仿宋" panose="02010609060101010101" pitchFamily="49" charset="-122"/>
                <a:ea typeface="仿宋" panose="02010609060101010101" pitchFamily="49" charset="-122"/>
              </a:rPr>
              <a:t>p </a:t>
            </a:r>
            <a:r>
              <a:rPr lang="zh-CN" altLang="en-US" sz="2400" dirty="0">
                <a:latin typeface="仿宋" panose="02010609060101010101" pitchFamily="49" charset="-122"/>
                <a:ea typeface="仿宋" panose="02010609060101010101" pitchFamily="49" charset="-122"/>
              </a:rPr>
              <a:t>是一个指针变量，指向包含</a:t>
            </a:r>
            <a:r>
              <a:rPr lang="en-US" altLang="zh-CN" sz="2400" dirty="0">
                <a:latin typeface="仿宋" panose="02010609060101010101" pitchFamily="49" charset="-122"/>
                <a:ea typeface="仿宋" panose="02010609060101010101" pitchFamily="49" charset="-122"/>
              </a:rPr>
              <a:t>n</a:t>
            </a:r>
            <a:r>
              <a:rPr lang="zh-CN" altLang="en-US" sz="2400" dirty="0">
                <a:latin typeface="仿宋" panose="02010609060101010101" pitchFamily="49" charset="-122"/>
                <a:ea typeface="仿宋" panose="02010609060101010101" pitchFamily="49" charset="-122"/>
              </a:rPr>
              <a:t>个元素的一维数组。</a:t>
            </a:r>
          </a:p>
          <a:p>
            <a:pPr>
              <a:lnSpc>
                <a:spcPct val="150000"/>
              </a:lnSpc>
            </a:pPr>
            <a:r>
              <a:rPr lang="zh-CN" altLang="en-US" sz="2400" dirty="0">
                <a:latin typeface="仿宋" panose="02010609060101010101" pitchFamily="49" charset="-122"/>
                <a:ea typeface="仿宋" panose="02010609060101010101" pitchFamily="49" charset="-122"/>
              </a:rPr>
              <a:t>该指针与一般的指针没有什么区别，仅仅是这个指针指向一个数组。这里我们把数组作为了基本的元素处理。也就是说，将整个数组作为一种类型，而数组名就是这个类型的一个具体变量。 </a:t>
            </a:r>
          </a:p>
        </p:txBody>
      </p:sp>
      <p:sp>
        <p:nvSpPr>
          <p:cNvPr id="6"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75781"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33</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76803"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34</a:t>
            </a:fld>
            <a:endParaRPr lang="zh-CN" altLang="en-US" sz="600" dirty="0">
              <a:solidFill>
                <a:srgbClr val="000000"/>
              </a:solidFill>
              <a:latin typeface="Verdana" panose="020B0604030504040204" pitchFamily="34" charset="0"/>
            </a:endParaRPr>
          </a:p>
        </p:txBody>
      </p:sp>
      <p:grpSp>
        <p:nvGrpSpPr>
          <p:cNvPr id="205828" name="Group 4"/>
          <p:cNvGrpSpPr/>
          <p:nvPr/>
        </p:nvGrpSpPr>
        <p:grpSpPr>
          <a:xfrm>
            <a:off x="2424113" y="1484313"/>
            <a:ext cx="4572000" cy="3302000"/>
            <a:chOff x="2880" y="128"/>
            <a:chExt cx="2880" cy="2080"/>
          </a:xfrm>
        </p:grpSpPr>
        <p:pic>
          <p:nvPicPr>
            <p:cNvPr id="76805" name="Picture 5"/>
            <p:cNvPicPr>
              <a:picLocks noChangeAspect="1"/>
            </p:cNvPicPr>
            <p:nvPr/>
          </p:nvPicPr>
          <p:blipFill>
            <a:blip r:embed="rId2"/>
            <a:stretch>
              <a:fillRect/>
            </a:stretch>
          </p:blipFill>
          <p:spPr>
            <a:xfrm>
              <a:off x="2880" y="144"/>
              <a:ext cx="2880" cy="2064"/>
            </a:xfrm>
            <a:prstGeom prst="rect">
              <a:avLst/>
            </a:prstGeom>
            <a:noFill/>
            <a:ln w="9525">
              <a:noFill/>
            </a:ln>
          </p:spPr>
        </p:pic>
        <p:sp>
          <p:nvSpPr>
            <p:cNvPr id="76806" name="Text Box 6"/>
            <p:cNvSpPr txBox="1"/>
            <p:nvPr/>
          </p:nvSpPr>
          <p:spPr>
            <a:xfrm>
              <a:off x="3056" y="128"/>
              <a:ext cx="480" cy="288"/>
            </a:xfrm>
            <a:prstGeom prst="rect">
              <a:avLst/>
            </a:prstGeom>
            <a:noFill/>
            <a:ln w="28575">
              <a:noFill/>
            </a:ln>
          </p:spPr>
          <p:txBody>
            <a:bodyPr>
              <a:spAutoFit/>
            </a:bodyPr>
            <a:lstStyle/>
            <a:p>
              <a:pPr algn="ctr" eaLnBrk="1" hangingPunct="1">
                <a:spcBef>
                  <a:spcPct val="50000"/>
                </a:spcBef>
              </a:pPr>
              <a:r>
                <a:rPr lang="en-US" altLang="zh-CN" sz="2400" dirty="0">
                  <a:solidFill>
                    <a:srgbClr val="DB192B"/>
                  </a:solidFill>
                  <a:latin typeface="Arial" panose="020B0604020202020204" pitchFamily="34" charset="0"/>
                </a:rPr>
                <a:t>p</a:t>
              </a:r>
            </a:p>
          </p:txBody>
        </p:sp>
        <p:sp>
          <p:nvSpPr>
            <p:cNvPr id="76807" name="Text Box 7"/>
            <p:cNvSpPr txBox="1"/>
            <p:nvPr/>
          </p:nvSpPr>
          <p:spPr>
            <a:xfrm>
              <a:off x="3312" y="656"/>
              <a:ext cx="528" cy="288"/>
            </a:xfrm>
            <a:prstGeom prst="rect">
              <a:avLst/>
            </a:prstGeom>
            <a:noFill/>
            <a:ln w="28575">
              <a:noFill/>
            </a:ln>
          </p:spPr>
          <p:txBody>
            <a:bodyPr>
              <a:spAutoFit/>
            </a:bodyPr>
            <a:lstStyle/>
            <a:p>
              <a:pPr algn="ctr" eaLnBrk="1" hangingPunct="1">
                <a:spcBef>
                  <a:spcPct val="50000"/>
                </a:spcBef>
              </a:pPr>
              <a:r>
                <a:rPr lang="en-US" altLang="zh-CN" sz="2400" dirty="0">
                  <a:solidFill>
                    <a:srgbClr val="DB192B"/>
                  </a:solidFill>
                  <a:latin typeface="Arial" panose="020B0604020202020204" pitchFamily="34" charset="0"/>
                </a:rPr>
                <a:t>p+1</a:t>
              </a:r>
            </a:p>
          </p:txBody>
        </p:sp>
        <p:sp>
          <p:nvSpPr>
            <p:cNvPr id="76808" name="Text Box 8"/>
            <p:cNvSpPr txBox="1"/>
            <p:nvPr/>
          </p:nvSpPr>
          <p:spPr>
            <a:xfrm>
              <a:off x="3408" y="1272"/>
              <a:ext cx="528" cy="288"/>
            </a:xfrm>
            <a:prstGeom prst="rect">
              <a:avLst/>
            </a:prstGeom>
            <a:noFill/>
            <a:ln w="28575">
              <a:noFill/>
            </a:ln>
          </p:spPr>
          <p:txBody>
            <a:bodyPr>
              <a:spAutoFit/>
            </a:bodyPr>
            <a:lstStyle/>
            <a:p>
              <a:pPr algn="ctr" eaLnBrk="1" hangingPunct="1">
                <a:spcBef>
                  <a:spcPct val="50000"/>
                </a:spcBef>
              </a:pPr>
              <a:r>
                <a:rPr lang="en-US" altLang="zh-CN" sz="2400" dirty="0">
                  <a:solidFill>
                    <a:srgbClr val="DB192B"/>
                  </a:solidFill>
                  <a:latin typeface="Arial" panose="020B0604020202020204" pitchFamily="34" charset="0"/>
                </a:rPr>
                <a:t>p+2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barn(outHorizontal)">
                                      <p:cBhvr>
                                        <p:cTn id="7" dur="500"/>
                                        <p:tgtEl>
                                          <p:spTgt spid="205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6"/>
          <p:cNvSpPr>
            <a:spLocks noGrp="1"/>
          </p:cNvSpPr>
          <p:nvPr>
            <p:ph idx="1"/>
          </p:nvPr>
        </p:nvSpPr>
        <p:spPr>
          <a:xfrm>
            <a:off x="766763" y="1417638"/>
            <a:ext cx="9505950" cy="3959225"/>
          </a:xfrm>
          <a:ln/>
        </p:spPr>
        <p:txBody>
          <a:bodyPr vert="horz" wrap="square" lIns="91440" tIns="45720" rIns="91440" bIns="45720" anchor="t" anchorCtr="0"/>
          <a:lstStyle/>
          <a:p>
            <a:pPr>
              <a:lnSpc>
                <a:spcPct val="90000"/>
              </a:lnSpc>
              <a:buNone/>
            </a:pPr>
            <a:r>
              <a:rPr lang="zh-CN" altLang="en-US" sz="2400" b="1" dirty="0">
                <a:latin typeface="仿宋" panose="02010609060101010101" pitchFamily="49" charset="-122"/>
                <a:ea typeface="仿宋" panose="02010609060101010101" pitchFamily="49" charset="-122"/>
              </a:rPr>
              <a:t>例.用指针变量输出数组元素的值。</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main()</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static int a[3][4]={</a:t>
            </a:r>
            <a:r>
              <a:rPr lang="en-US" altLang="zh-CN" sz="2400" b="1" dirty="0">
                <a:latin typeface="仿宋" panose="02010609060101010101" pitchFamily="49" charset="-122"/>
                <a:ea typeface="仿宋" panose="02010609060101010101" pitchFamily="49" charset="-122"/>
              </a:rPr>
              <a:t>1,2,3,4</a:t>
            </a:r>
            <a:r>
              <a:rPr lang="en-US" altLang="zh-CN" sz="2400" b="1" dirty="0">
                <a:solidFill>
                  <a:srgbClr val="993300"/>
                </a:solidFill>
                <a:latin typeface="仿宋" panose="02010609060101010101" pitchFamily="49" charset="-122"/>
                <a:ea typeface="仿宋" panose="02010609060101010101" pitchFamily="49" charset="-122"/>
              </a:rPr>
              <a:t>,</a:t>
            </a:r>
            <a:r>
              <a:rPr lang="en-US" altLang="zh-CN" sz="2400" b="1" dirty="0">
                <a:solidFill>
                  <a:srgbClr val="993300"/>
                </a:solidFill>
                <a:highlight>
                  <a:srgbClr val="FFFF00"/>
                </a:highlight>
                <a:latin typeface="仿宋" panose="02010609060101010101" pitchFamily="49" charset="-122"/>
                <a:ea typeface="仿宋" panose="02010609060101010101" pitchFamily="49" charset="-122"/>
              </a:rPr>
              <a:t>5,6,7,8</a:t>
            </a:r>
            <a:r>
              <a:rPr lang="en-US" altLang="zh-CN" sz="2400" b="1" dirty="0">
                <a:solidFill>
                  <a:srgbClr val="993300"/>
                </a:solidFill>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9,10,11,12</a:t>
            </a:r>
            <a:r>
              <a:rPr lang="en-US" altLang="zh-CN" sz="2400" b="1" dirty="0">
                <a:solidFill>
                  <a:srgbClr val="993300"/>
                </a:solidFill>
                <a:latin typeface="仿宋" panose="02010609060101010101" pitchFamily="49" charset="-122"/>
                <a:ea typeface="仿宋" panose="02010609060101010101" pitchFamily="49" charset="-122"/>
              </a:rPr>
              <a:t>};</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int  (*p)[4],i,j;</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p=a;</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for (i=0;i&lt;=2;i++)</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for (j=0;j&lt;=3;j++)</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printf("a[%d,%d]=%d\n",i,j,*(*(p+i)+j));</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a:t>
            </a:r>
            <a:endParaRPr lang="zh-CN" altLang="en-US" sz="2400" b="1" dirty="0">
              <a:solidFill>
                <a:srgbClr val="993300"/>
              </a:solidFill>
              <a:latin typeface="仿宋" panose="02010609060101010101" pitchFamily="49" charset="-122"/>
              <a:ea typeface="仿宋" panose="02010609060101010101" pitchFamily="49" charset="-122"/>
            </a:endParaRPr>
          </a:p>
          <a:p>
            <a:pPr>
              <a:lnSpc>
                <a:spcPct val="90000"/>
              </a:lnSpc>
              <a:buNone/>
            </a:pPr>
            <a:endParaRPr lang="zh-CN" altLang="en-US" sz="2400" b="1" dirty="0">
              <a:solidFill>
                <a:srgbClr val="993300"/>
              </a:solidFill>
              <a:latin typeface="仿宋" panose="02010609060101010101" pitchFamily="49" charset="-122"/>
              <a:ea typeface="仿宋" panose="02010609060101010101" pitchFamily="49" charset="-122"/>
            </a:endParaRPr>
          </a:p>
        </p:txBody>
      </p:sp>
      <p:sp>
        <p:nvSpPr>
          <p:cNvPr id="6"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77828"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35</a:t>
            </a:fld>
            <a:endParaRPr lang="zh-CN" altLang="en-US" sz="600" dirty="0">
              <a:solidFill>
                <a:srgbClr val="000000"/>
              </a:solidFill>
              <a:latin typeface="Verdana" panose="020B0604030504040204" pitchFamily="34" charset="0"/>
            </a:endParaRPr>
          </a:p>
        </p:txBody>
      </p:sp>
      <p:sp>
        <p:nvSpPr>
          <p:cNvPr id="191495" name="Rectangle 7" descr="Rectangle: Click to edit Master text styles&#10;Second level&#10;Third level&#10;Fourth level&#10;Fifth level"/>
          <p:cNvSpPr/>
          <p:nvPr/>
        </p:nvSpPr>
        <p:spPr>
          <a:xfrm>
            <a:off x="8328025" y="3860800"/>
            <a:ext cx="2952750" cy="1800225"/>
          </a:xfrm>
          <a:prstGeom prst="rect">
            <a:avLst/>
          </a:prstGeom>
          <a:noFill/>
          <a:ln w="9525">
            <a:noFill/>
          </a:ln>
        </p:spPr>
        <p:txBody>
          <a:bodyPr/>
          <a:lstStyle/>
          <a:p>
            <a:pPr marL="342900" indent="-342900" eaLnBrk="1" hangingPunct="1">
              <a:spcBef>
                <a:spcPct val="20000"/>
              </a:spcBef>
              <a:buClr>
                <a:schemeClr val="hlink"/>
              </a:buClr>
              <a:buSzPct val="110000"/>
              <a:buFont typeface="Wingdings" panose="05000000000000000000" pitchFamily="2" charset="2"/>
            </a:pPr>
            <a:r>
              <a:rPr lang="zh-CN" altLang="en-US" sz="2400" b="1" dirty="0">
                <a:latin typeface="楷体_GB2312" pitchFamily="49" charset="-122"/>
                <a:ea typeface="楷体_GB2312" pitchFamily="49" charset="-122"/>
              </a:rPr>
              <a:t>结果:  </a:t>
            </a:r>
          </a:p>
          <a:p>
            <a:pPr marL="342900" indent="-342900" eaLnBrk="1" hangingPunct="1">
              <a:spcBef>
                <a:spcPct val="20000"/>
              </a:spcBef>
              <a:buClr>
                <a:schemeClr val="hlink"/>
              </a:buClr>
              <a:buSzPct val="110000"/>
              <a:buFont typeface="Wingdings" panose="05000000000000000000" pitchFamily="2" charset="2"/>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a[0,0]=1</a:t>
            </a:r>
          </a:p>
          <a:p>
            <a:pPr marL="342900" indent="-342900" eaLnBrk="1" hangingPunct="1">
              <a:spcBef>
                <a:spcPct val="20000"/>
              </a:spcBef>
              <a:buClr>
                <a:schemeClr val="hlink"/>
              </a:buClr>
              <a:buSzPct val="110000"/>
              <a:buFont typeface="Wingdings" panose="05000000000000000000" pitchFamily="2" charset="2"/>
            </a:pPr>
            <a:r>
              <a:rPr lang="en-US" altLang="zh-CN" sz="2400" b="1" dirty="0">
                <a:latin typeface="楷体_GB2312" pitchFamily="49" charset="-122"/>
                <a:ea typeface="楷体_GB2312" pitchFamily="49" charset="-122"/>
              </a:rPr>
              <a:t>      a[0,1]=2</a:t>
            </a:r>
          </a:p>
          <a:p>
            <a:pPr marL="342900" indent="-342900" eaLnBrk="1" hangingPunct="1">
              <a:spcBef>
                <a:spcPct val="20000"/>
              </a:spcBef>
              <a:buClr>
                <a:schemeClr val="hlink"/>
              </a:buClr>
              <a:buSzPct val="110000"/>
              <a:buFont typeface="Wingdings" panose="05000000000000000000" pitchFamily="2" charset="2"/>
            </a:pPr>
            <a:r>
              <a:rPr lang="en-US" altLang="zh-CN" sz="2400" b="1" dirty="0">
                <a:latin typeface="楷体_GB2312" pitchFamily="49" charset="-122"/>
                <a:ea typeface="楷体_GB2312" pitchFamily="49" charset="-122"/>
              </a:rPr>
              <a:t>      a[0,2]=3</a:t>
            </a:r>
          </a:p>
          <a:p>
            <a:pPr marL="342900" indent="-342900" eaLnBrk="1" hangingPunct="1">
              <a:spcBef>
                <a:spcPct val="20000"/>
              </a:spcBef>
              <a:buClr>
                <a:schemeClr val="hlink"/>
              </a:buClr>
              <a:buSzPct val="110000"/>
              <a:buFont typeface="Wingdings" panose="05000000000000000000" pitchFamily="2" charset="2"/>
            </a:pPr>
            <a:r>
              <a:rPr lang="en-US" altLang="zh-CN" sz="2400" b="1" dirty="0">
                <a:latin typeface="楷体_GB2312" pitchFamily="49" charset="-122"/>
                <a:ea typeface="楷体_GB2312" pitchFamily="49" charset="-122"/>
              </a:rPr>
              <a:t>         </a:t>
            </a:r>
            <a:r>
              <a:rPr lang="en-US" altLang="zh-CN" sz="2400" b="1" dirty="0">
                <a:latin typeface="Times New Roman" panose="02020603050405020304" pitchFamily="18" charset="0"/>
                <a:ea typeface="楷体_GB2312" pitchFamily="49" charset="-122"/>
              </a:rPr>
              <a:t>······</a:t>
            </a:r>
            <a:endParaRPr lang="en-US" altLang="zh-CN"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1495">
                                            <p:txEl>
                                              <p:pRg st="0" end="0"/>
                                            </p:txEl>
                                          </p:spTgt>
                                        </p:tgtEl>
                                        <p:attrNameLst>
                                          <p:attrName>style.visibility</p:attrName>
                                        </p:attrNameLst>
                                      </p:cBhvr>
                                      <p:to>
                                        <p:strVal val="visible"/>
                                      </p:to>
                                    </p:set>
                                    <p:animEffect transition="in" filter="blinds(horizontal)">
                                      <p:cBhvr>
                                        <p:cTn id="7" dur="500"/>
                                        <p:tgtEl>
                                          <p:spTgt spid="19149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91495">
                                            <p:txEl>
                                              <p:pRg st="1" end="1"/>
                                            </p:txEl>
                                          </p:spTgt>
                                        </p:tgtEl>
                                        <p:attrNameLst>
                                          <p:attrName>style.visibility</p:attrName>
                                        </p:attrNameLst>
                                      </p:cBhvr>
                                      <p:to>
                                        <p:strVal val="visible"/>
                                      </p:to>
                                    </p:set>
                                    <p:animEffect transition="in" filter="blinds(horizontal)">
                                      <p:cBhvr>
                                        <p:cTn id="10" dur="500"/>
                                        <p:tgtEl>
                                          <p:spTgt spid="19149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91495">
                                            <p:txEl>
                                              <p:pRg st="2" end="2"/>
                                            </p:txEl>
                                          </p:spTgt>
                                        </p:tgtEl>
                                        <p:attrNameLst>
                                          <p:attrName>style.visibility</p:attrName>
                                        </p:attrNameLst>
                                      </p:cBhvr>
                                      <p:to>
                                        <p:strVal val="visible"/>
                                      </p:to>
                                    </p:set>
                                    <p:animEffect transition="in" filter="blinds(horizontal)">
                                      <p:cBhvr>
                                        <p:cTn id="13" dur="500"/>
                                        <p:tgtEl>
                                          <p:spTgt spid="19149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91495">
                                            <p:txEl>
                                              <p:pRg st="3" end="3"/>
                                            </p:txEl>
                                          </p:spTgt>
                                        </p:tgtEl>
                                        <p:attrNameLst>
                                          <p:attrName>style.visibility</p:attrName>
                                        </p:attrNameLst>
                                      </p:cBhvr>
                                      <p:to>
                                        <p:strVal val="visible"/>
                                      </p:to>
                                    </p:set>
                                    <p:animEffect transition="in" filter="blinds(horizontal)">
                                      <p:cBhvr>
                                        <p:cTn id="16" dur="500"/>
                                        <p:tgtEl>
                                          <p:spTgt spid="19149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91495">
                                            <p:txEl>
                                              <p:pRg st="4" end="4"/>
                                            </p:txEl>
                                          </p:spTgt>
                                        </p:tgtEl>
                                        <p:attrNameLst>
                                          <p:attrName>style.visibility</p:attrName>
                                        </p:attrNameLst>
                                      </p:cBhvr>
                                      <p:to>
                                        <p:strVal val="visible"/>
                                      </p:to>
                                    </p:set>
                                    <p:animEffect transition="in" filter="blinds(horizontal)">
                                      <p:cBhvr>
                                        <p:cTn id="19" dur="500"/>
                                        <p:tgtEl>
                                          <p:spTgt spid="1914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6"/>
          <p:cNvSpPr>
            <a:spLocks noGrp="1"/>
          </p:cNvSpPr>
          <p:nvPr>
            <p:ph idx="1"/>
          </p:nvPr>
        </p:nvSpPr>
        <p:spPr>
          <a:xfrm>
            <a:off x="766763" y="1371600"/>
            <a:ext cx="10801350" cy="4114800"/>
          </a:xfrm>
          <a:ln/>
        </p:spPr>
        <p:txBody>
          <a:bodyPr vert="horz" wrap="square" lIns="91440" tIns="45720" rIns="91440" bIns="45720" anchor="t" anchorCtr="0"/>
          <a:lstStyle/>
          <a:p>
            <a:pPr algn="just">
              <a:lnSpc>
                <a:spcPct val="150000"/>
              </a:lnSpc>
              <a:buNone/>
            </a:pPr>
            <a:r>
              <a:rPr lang="zh-CN" altLang="en-US" sz="2400" b="1" dirty="0">
                <a:latin typeface="仿宋" panose="02010609060101010101" pitchFamily="49" charset="-122"/>
                <a:ea typeface="仿宋" panose="02010609060101010101" pitchFamily="49" charset="-122"/>
              </a:rPr>
              <a:t>三.多维数组的指针作函数参数</a:t>
            </a:r>
          </a:p>
          <a:p>
            <a:pPr algn="just">
              <a:lnSpc>
                <a:spcPct val="150000"/>
              </a:lnSpc>
              <a:buNone/>
            </a:pPr>
            <a:r>
              <a:rPr lang="zh-CN" altLang="en-US" sz="2400" b="1" dirty="0">
                <a:latin typeface="仿宋" panose="02010609060101010101" pitchFamily="49" charset="-122"/>
                <a:ea typeface="仿宋" panose="02010609060101010101" pitchFamily="49" charset="-122"/>
              </a:rPr>
              <a:t>　　一维数组的地址可以作为函数参数进行传递，多维数组的地址也可作为函数参数进行传递。在用指针变量作形参以接受实参数组名传递来的地址时，有两种方法：</a:t>
            </a:r>
          </a:p>
          <a:p>
            <a:pPr algn="just">
              <a:lnSpc>
                <a:spcPct val="150000"/>
              </a:lnSpc>
              <a:buNone/>
            </a:pPr>
            <a:r>
              <a:rPr lang="zh-CN" altLang="en-US" sz="2400" b="1" dirty="0">
                <a:latin typeface="仿宋" panose="02010609060101010101" pitchFamily="49" charset="-122"/>
                <a:ea typeface="仿宋" panose="02010609060101010101" pitchFamily="49" charset="-122"/>
              </a:rPr>
              <a:t>①用指向变量的指针变量。</a:t>
            </a:r>
          </a:p>
          <a:p>
            <a:pPr algn="just">
              <a:lnSpc>
                <a:spcPct val="150000"/>
              </a:lnSpc>
              <a:buNone/>
            </a:pPr>
            <a:r>
              <a:rPr lang="zh-CN" altLang="en-US" sz="2400" b="1" dirty="0">
                <a:latin typeface="仿宋" panose="02010609060101010101" pitchFamily="49" charset="-122"/>
                <a:ea typeface="仿宋" panose="02010609060101010101" pitchFamily="49" charset="-122"/>
              </a:rPr>
              <a:t>②用指向一维数组的指针变量。</a:t>
            </a:r>
          </a:p>
          <a:p>
            <a:endParaRPr lang="zh-CN" altLang="en-US" sz="2400" b="1" dirty="0">
              <a:latin typeface="仿宋" panose="02010609060101010101" pitchFamily="49" charset="-122"/>
              <a:ea typeface="仿宋" panose="02010609060101010101" pitchFamily="49" charset="-122"/>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78852"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36</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3"/>
          <p:cNvSpPr txBox="1">
            <a:spLocks noGrp="1"/>
          </p:cNvSpPr>
          <p:nvPr>
            <p:ph type="ftr" sz="quarter" idx="3"/>
          </p:nvPr>
        </p:nvSpPr>
        <p:spPr>
          <a:xfrm>
            <a:off x="4165600" y="6245225"/>
            <a:ext cx="3860800" cy="476250"/>
          </a:xfrm>
          <a:noFill/>
        </p:spPr>
        <p:txBody>
          <a:bodyPr lIns="91440" tIns="45720" rIns="91440" bIns="45720" rtlCol="0"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tint val="75000"/>
                  </a:prstClr>
                </a:solidFill>
                <a:effectLst/>
                <a:uLnTx/>
                <a:uFillTx/>
                <a:latin typeface="+mn-lt"/>
                <a:ea typeface="+mn-ea"/>
                <a:cs typeface="+mn-cs"/>
              </a:rPr>
              <a:t>http://xinxi.xaufe.edu.cn</a:t>
            </a:r>
          </a:p>
        </p:txBody>
      </p:sp>
      <p:sp>
        <p:nvSpPr>
          <p:cNvPr id="79875" name="灯片编号占位符 1"/>
          <p:cNvSpPr txBox="1">
            <a:spLocks noGrp="1"/>
          </p:cNvSpPr>
          <p:nvPr>
            <p:ph type="sldNum" sz="quarter" idx="4"/>
          </p:nvPr>
        </p:nvSpPr>
        <p:spPr>
          <a:xfrm>
            <a:off x="8737600" y="6245225"/>
            <a:ext cx="2641600" cy="476250"/>
          </a:xfrm>
          <a:noFill/>
          <a:ln>
            <a:noFill/>
          </a:ln>
        </p:spPr>
        <p:txBody>
          <a:bodyPr anchor="ctr" anchorCtr="0"/>
          <a:lstStyle/>
          <a:p>
            <a:pPr marL="0" indent="0" algn="r">
              <a:lnSpc>
                <a:spcPct val="100000"/>
              </a:lnSpc>
              <a:spcBef>
                <a:spcPct val="0"/>
              </a:spcBef>
              <a:buFontTx/>
              <a:buNone/>
            </a:pPr>
            <a:fld id="{9A0DB2DC-4C9A-4742-B13C-FB6460FD3503}" type="slidenum">
              <a:rPr lang="zh-CN" altLang="en-US" sz="1200" dirty="0">
                <a:solidFill>
                  <a:srgbClr val="898989"/>
                </a:solidFill>
              </a:rPr>
              <a:t>37</a:t>
            </a:fld>
            <a:endParaRPr lang="zh-CN" altLang="en-US" sz="1200" dirty="0">
              <a:solidFill>
                <a:srgbClr val="898989"/>
              </a:solidFill>
            </a:endParaRPr>
          </a:p>
        </p:txBody>
      </p:sp>
      <p:sp>
        <p:nvSpPr>
          <p:cNvPr id="79876" name="Text Box 2"/>
          <p:cNvSpPr txBox="1"/>
          <p:nvPr/>
        </p:nvSpPr>
        <p:spPr>
          <a:xfrm>
            <a:off x="1847850" y="0"/>
            <a:ext cx="8572500" cy="457200"/>
          </a:xfrm>
          <a:prstGeom prst="rect">
            <a:avLst/>
          </a:prstGeom>
          <a:solidFill>
            <a:schemeClr val="bg1"/>
          </a:solidFill>
          <a:ln w="9525">
            <a:noFill/>
          </a:ln>
        </p:spPr>
        <p:txBody>
          <a:bodyPr wrap="none">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r>
              <a:rPr lang="zh-CN" altLang="en-US" sz="2400" b="1" dirty="0">
                <a:solidFill>
                  <a:schemeClr val="tx1"/>
                </a:solidFill>
                <a:latin typeface="Times New Roman" panose="02020603050405020304" pitchFamily="18" charset="0"/>
              </a:rPr>
              <a:t>例 </a:t>
            </a:r>
            <a:r>
              <a:rPr lang="en-US" altLang="zh-CN" sz="2400" b="1" dirty="0">
                <a:solidFill>
                  <a:schemeClr val="tx1"/>
                </a:solidFill>
                <a:latin typeface="Times New Roman" panose="02020603050405020304" pitchFamily="18" charset="0"/>
              </a:rPr>
              <a:t>:</a:t>
            </a:r>
            <a:r>
              <a:rPr lang="en-US" altLang="zh-CN" sz="2400" b="1" dirty="0">
                <a:solidFill>
                  <a:schemeClr val="accent2"/>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3</a:t>
            </a:r>
            <a:r>
              <a:rPr lang="zh-CN" altLang="en-US" sz="2400" b="1" dirty="0">
                <a:solidFill>
                  <a:schemeClr val="tx1"/>
                </a:solidFill>
                <a:latin typeface="Times New Roman" panose="02020603050405020304" pitchFamily="18" charset="0"/>
              </a:rPr>
              <a:t>个学生各学</a:t>
            </a:r>
            <a:r>
              <a:rPr lang="en-US" altLang="zh-CN" sz="2400" b="1" dirty="0">
                <a:solidFill>
                  <a:schemeClr val="tx1"/>
                </a:solidFill>
                <a:latin typeface="Times New Roman" panose="02020603050405020304" pitchFamily="18" charset="0"/>
              </a:rPr>
              <a:t>4</a:t>
            </a:r>
            <a:r>
              <a:rPr lang="zh-CN" altLang="en-US" sz="2400" b="1" dirty="0">
                <a:solidFill>
                  <a:schemeClr val="tx1"/>
                </a:solidFill>
                <a:latin typeface="Times New Roman" panose="02020603050405020304" pitchFamily="18" charset="0"/>
              </a:rPr>
              <a:t>门课，计算总平均分，并输出</a:t>
            </a:r>
            <a:r>
              <a:rPr lang="zh-CN" altLang="en-US" sz="2400" b="1" dirty="0">
                <a:solidFill>
                  <a:schemeClr val="bg1"/>
                </a:solidFill>
                <a:latin typeface="Times New Roman" panose="02020603050405020304" pitchFamily="18" charset="0"/>
              </a:rPr>
              <a:t>第</a:t>
            </a:r>
            <a:r>
              <a:rPr lang="en-US" altLang="zh-CN" sz="2400" b="1" dirty="0">
                <a:solidFill>
                  <a:schemeClr val="bg1"/>
                </a:solidFill>
                <a:latin typeface="Times New Roman" panose="02020603050405020304" pitchFamily="18" charset="0"/>
              </a:rPr>
              <a:t>n</a:t>
            </a:r>
            <a:r>
              <a:rPr lang="zh-CN" altLang="zh-CN" sz="2400" b="1" dirty="0">
                <a:solidFill>
                  <a:schemeClr val="bg1"/>
                </a:solidFill>
                <a:latin typeface="Times New Roman" panose="02020603050405020304" pitchFamily="18" charset="0"/>
              </a:rPr>
              <a:t>个学生成绩</a:t>
            </a:r>
            <a:endParaRPr lang="zh-CN" altLang="en-US" sz="2400" b="1" dirty="0">
              <a:solidFill>
                <a:schemeClr val="bg1"/>
              </a:solidFill>
              <a:latin typeface="Times New Roman" panose="02020603050405020304" pitchFamily="18" charset="0"/>
            </a:endParaRPr>
          </a:p>
        </p:txBody>
      </p:sp>
      <p:sp>
        <p:nvSpPr>
          <p:cNvPr id="6" name="Text Box 3"/>
          <p:cNvSpPr txBox="1">
            <a:spLocks noChangeArrowheads="1"/>
          </p:cNvSpPr>
          <p:nvPr/>
        </p:nvSpPr>
        <p:spPr bwMode="auto">
          <a:xfrm>
            <a:off x="3503613" y="836613"/>
            <a:ext cx="5472113" cy="3054350"/>
          </a:xfrm>
          <a:prstGeom prst="rect">
            <a:avLst/>
          </a:prstGeom>
          <a:solidFill>
            <a:schemeClr val="bg1"/>
          </a:solidFill>
          <a:ln w="38100">
            <a:solidFill>
              <a:srgbClr val="008000"/>
            </a:solidFill>
            <a:miter lim="800000"/>
            <a:headEnd type="none" w="lg" len="lg"/>
          </a:ln>
          <a:effectLst/>
        </p:spPr>
        <p:txBody>
          <a:bodyPr>
            <a:spAutoFit/>
          </a:bodyPr>
          <a:lstStyle/>
          <a:p>
            <a:pPr marR="0" defTabSz="914400">
              <a:buClrTx/>
              <a:buSzTx/>
              <a:buFontTx/>
              <a:buNone/>
              <a:defRPr/>
            </a:pPr>
            <a:r>
              <a:rPr kumimoji="1" lang="en-US" altLang="zh-CN" sz="2400" b="1" kern="1200" cap="none" spc="0" normalizeH="0" baseline="0" noProof="0" dirty="0">
                <a:solidFill>
                  <a:srgbClr val="520029"/>
                </a:solidFill>
                <a:latin typeface="Arial Unicode MS" pitchFamily="34" charset="-122"/>
                <a:ea typeface="Arial Unicode MS" pitchFamily="34" charset="-122"/>
                <a:cs typeface="Arial Unicode MS" pitchFamily="34" charset="-122"/>
              </a:rPr>
              <a:t>int</a:t>
            </a:r>
            <a:r>
              <a:rPr kumimoji="1" lang="en-US" altLang="zh-CN" sz="2400" b="1" kern="1200" cap="none" spc="0" normalizeH="0" baseline="0" noProof="0" dirty="0">
                <a:latin typeface="Arial Unicode MS" pitchFamily="34" charset="-122"/>
                <a:ea typeface="Arial Unicode MS" pitchFamily="34" charset="-122"/>
                <a:cs typeface="Arial Unicode MS" pitchFamily="34" charset="-122"/>
              </a:rPr>
              <a:t> main()</a:t>
            </a:r>
          </a:p>
          <a:p>
            <a:pPr marR="0" defTabSz="914400">
              <a:buClrTx/>
              <a:buSzTx/>
              <a:buFontTx/>
              <a:buNone/>
              <a:defRPr/>
            </a:pPr>
            <a:r>
              <a:rPr kumimoji="1" lang="en-US" altLang="zh-CN" sz="2400" b="1" kern="1200" cap="none" spc="0" normalizeH="0" baseline="0" noProof="0" dirty="0">
                <a:latin typeface="Arial Unicode MS" pitchFamily="34" charset="-122"/>
                <a:ea typeface="Arial Unicode MS" pitchFamily="34" charset="-122"/>
                <a:cs typeface="Arial Unicode MS" pitchFamily="34" charset="-122"/>
              </a:rPr>
              <a:t>{</a:t>
            </a:r>
            <a:r>
              <a:rPr kumimoji="1" lang="en-US" altLang="zh-CN" sz="24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void average(float  </a:t>
            </a:r>
            <a:r>
              <a:rPr kumimoji="1" lang="en-US" altLang="zh-CN" sz="2000" b="1"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p, int  n);</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void search(float  </a:t>
            </a:r>
            <a:r>
              <a:rPr kumimoji="1" lang="en-US" altLang="zh-CN" sz="2000" b="1" kern="1200" cap="none" spc="0" normalizeH="0" baseline="0" noProof="0" dirty="0">
                <a:solidFill>
                  <a:srgbClr val="FF0000"/>
                </a:solidFill>
                <a:latin typeface="Arial Unicode MS" pitchFamily="34" charset="-122"/>
                <a:ea typeface="Arial Unicode MS" pitchFamily="34" charset="-122"/>
                <a:cs typeface="Arial Unicode MS" pitchFamily="34" charset="-122"/>
              </a:rPr>
              <a:t>(</a:t>
            </a:r>
            <a:r>
              <a:rPr kumimoji="1" lang="en-US" altLang="zh-CN" sz="2000" b="1" kern="1200" cap="none" spc="0" normalizeH="0" baseline="0" noProof="0"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000" b="1" kern="1200" cap="none" spc="0" normalizeH="0" baseline="0" noProof="0" dirty="0">
                <a:solidFill>
                  <a:srgbClr val="FF0000"/>
                </a:solidFill>
                <a:latin typeface="Arial Unicode MS" pitchFamily="34" charset="-122"/>
                <a:ea typeface="Arial Unicode MS" pitchFamily="34" charset="-122"/>
                <a:cs typeface="Arial Unicode MS" pitchFamily="34" charset="-122"/>
              </a:rPr>
              <a:t>p)[4],</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 int  n);</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latin typeface="Arial Unicode MS" pitchFamily="34" charset="-122"/>
                <a:ea typeface="Arial Unicode MS" pitchFamily="34" charset="-122"/>
                <a:cs typeface="Arial Unicode MS" pitchFamily="34" charset="-122"/>
              </a:rPr>
              <a:t>float score[3][4]=</a:t>
            </a:r>
          </a:p>
          <a:p>
            <a:pPr marR="0" defTabSz="914400">
              <a:buClrTx/>
              <a:buSzTx/>
              <a:buFontTx/>
              <a:buNone/>
              <a:defRPr/>
            </a:pPr>
            <a:r>
              <a:rPr kumimoji="1" lang="en-US" altLang="zh-CN" sz="2000" b="1" kern="1200" cap="none" spc="0" normalizeH="0" baseline="0" noProof="0" dirty="0">
                <a:latin typeface="Arial Unicode MS" pitchFamily="34" charset="-122"/>
                <a:ea typeface="Arial Unicode MS" pitchFamily="34" charset="-122"/>
                <a:cs typeface="Arial Unicode MS" pitchFamily="34" charset="-122"/>
              </a:rPr>
              <a:t>  { {65,67,70,60},{80,87,90,81},</a:t>
            </a:r>
          </a:p>
          <a:p>
            <a:pPr marR="0" defTabSz="914400">
              <a:buClrTx/>
              <a:buSzTx/>
              <a:buFontTx/>
              <a:buNone/>
              <a:defRPr/>
            </a:pPr>
            <a:r>
              <a:rPr kumimoji="1" lang="en-US" altLang="zh-CN" sz="2000" b="1" kern="1200" cap="none" spc="0" normalizeH="0" baseline="0" noProof="0" dirty="0">
                <a:latin typeface="Arial Unicode MS" pitchFamily="34" charset="-122"/>
                <a:ea typeface="Arial Unicode MS" pitchFamily="34" charset="-122"/>
                <a:cs typeface="Arial Unicode MS" pitchFamily="34" charset="-122"/>
              </a:rPr>
              <a:t>    {90,99,100,98}};</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DB192B"/>
                </a:solidFill>
                <a:latin typeface="Arial Unicode MS" pitchFamily="34" charset="-122"/>
                <a:ea typeface="Arial Unicode MS" pitchFamily="34" charset="-122"/>
                <a:cs typeface="Arial Unicode MS" pitchFamily="34" charset="-122"/>
              </a:rPr>
              <a:t>average( </a:t>
            </a:r>
            <a:r>
              <a:rPr kumimoji="1" lang="en-US" altLang="zh-CN" sz="2000" b="1" kern="1200" cap="none" spc="0" normalizeH="0" baseline="0" noProof="0" dirty="0">
                <a:solidFill>
                  <a:srgbClr val="DB192B"/>
                </a:solidFill>
                <a:latin typeface="宋体" panose="02010600030101010101" pitchFamily="2" charset="-122"/>
                <a:ea typeface="宋体" panose="02010600030101010101" pitchFamily="2" charset="-122"/>
                <a:cs typeface="+mn-cs"/>
              </a:rPr>
              <a:t>*</a:t>
            </a:r>
            <a:r>
              <a:rPr kumimoji="1" lang="en-US" altLang="zh-CN" sz="2000" b="1" kern="1200" cap="none" spc="0" normalizeH="0" baseline="0" noProof="0" dirty="0">
                <a:solidFill>
                  <a:srgbClr val="DB192B"/>
                </a:solidFill>
                <a:latin typeface="Arial Unicode MS" pitchFamily="34" charset="-122"/>
                <a:ea typeface="Arial Unicode MS" pitchFamily="34" charset="-122"/>
                <a:cs typeface="Arial Unicode MS" pitchFamily="34" charset="-122"/>
              </a:rPr>
              <a:t>score, 12 );</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000099"/>
                </a:solidFill>
                <a:latin typeface="Arial Unicode MS" pitchFamily="34" charset="-122"/>
                <a:ea typeface="Arial Unicode MS" pitchFamily="34" charset="-122"/>
                <a:cs typeface="Arial Unicode MS" pitchFamily="34" charset="-122"/>
              </a:rPr>
              <a:t>search( score, 2 );</a:t>
            </a:r>
          </a:p>
          <a:p>
            <a:pPr marR="0" defTabSz="914400">
              <a:buClrTx/>
              <a:buSzTx/>
              <a:buFontTx/>
              <a:buNone/>
              <a:defRPr/>
            </a:pPr>
            <a:r>
              <a:rPr kumimoji="1" lang="en-US" altLang="zh-CN" sz="2400" b="1" kern="1200" cap="none" spc="0" normalizeH="0" baseline="0" noProof="0" dirty="0">
                <a:latin typeface="Arial Unicode MS" pitchFamily="34" charset="-122"/>
                <a:ea typeface="Arial Unicode MS" pitchFamily="34" charset="-122"/>
                <a:cs typeface="Arial Unicode MS" pitchFamily="34" charset="-122"/>
              </a:rPr>
              <a:t>}</a:t>
            </a:r>
          </a:p>
        </p:txBody>
      </p:sp>
      <p:sp>
        <p:nvSpPr>
          <p:cNvPr id="7" name="AutoShape 7"/>
          <p:cNvSpPr/>
          <p:nvPr/>
        </p:nvSpPr>
        <p:spPr>
          <a:xfrm>
            <a:off x="8053388" y="636588"/>
            <a:ext cx="1419225" cy="463550"/>
          </a:xfrm>
          <a:prstGeom prst="wedgeRectCallout">
            <a:avLst>
              <a:gd name="adj1" fmla="val -182528"/>
              <a:gd name="adj2" fmla="val 96472"/>
            </a:avLst>
          </a:prstGeom>
          <a:solidFill>
            <a:srgbClr val="CCFFFF"/>
          </a:solidFill>
          <a:ln w="38100" cap="flat" cmpd="sng">
            <a:solidFill>
              <a:srgbClr val="0000FF"/>
            </a:solidFill>
            <a:prstDash val="solid"/>
            <a:miter/>
            <a:headEnd type="none" w="lg" len="lg"/>
            <a:tailEnd type="none" w="med" len="med"/>
          </a:ln>
        </p:spPr>
        <p:txBody>
          <a:bodyPr wrap="none"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100000"/>
              </a:lnSpc>
              <a:spcBef>
                <a:spcPct val="0"/>
              </a:spcBef>
              <a:buFontTx/>
              <a:buNone/>
            </a:pPr>
            <a:r>
              <a:rPr lang="zh-CN" altLang="en-US" sz="2400" b="1" dirty="0">
                <a:solidFill>
                  <a:schemeClr val="tx1"/>
                </a:solidFill>
                <a:latin typeface="Times New Roman" panose="02020603050405020304" pitchFamily="18" charset="0"/>
                <a:ea typeface="隶书" panose="02010509060101010101" pitchFamily="49" charset="-122"/>
              </a:rPr>
              <a:t>函数说明</a:t>
            </a:r>
          </a:p>
        </p:txBody>
      </p:sp>
      <p:grpSp>
        <p:nvGrpSpPr>
          <p:cNvPr id="8" name="Group 9"/>
          <p:cNvGrpSpPr/>
          <p:nvPr/>
        </p:nvGrpSpPr>
        <p:grpSpPr>
          <a:xfrm>
            <a:off x="3143250" y="4724400"/>
            <a:ext cx="2257425" cy="1657350"/>
            <a:chOff x="4338" y="1223"/>
            <a:chExt cx="1723" cy="1044"/>
          </a:xfrm>
        </p:grpSpPr>
        <p:sp>
          <p:nvSpPr>
            <p:cNvPr id="79888" name="Rectangle 10"/>
            <p:cNvSpPr/>
            <p:nvPr/>
          </p:nvSpPr>
          <p:spPr>
            <a:xfrm>
              <a:off x="4338" y="1223"/>
              <a:ext cx="1712" cy="1044"/>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endParaRPr lang="zh-CN" altLang="en-US" b="1" dirty="0">
                <a:solidFill>
                  <a:schemeClr val="bg1"/>
                </a:solidFill>
                <a:latin typeface="Times New Roman" panose="02020603050405020304" pitchFamily="18" charset="0"/>
              </a:endParaRPr>
            </a:p>
          </p:txBody>
        </p:sp>
        <p:sp>
          <p:nvSpPr>
            <p:cNvPr id="79889" name="Line 11"/>
            <p:cNvSpPr/>
            <p:nvPr/>
          </p:nvSpPr>
          <p:spPr>
            <a:xfrm>
              <a:off x="4349" y="1601"/>
              <a:ext cx="1712" cy="0"/>
            </a:xfrm>
            <a:prstGeom prst="line">
              <a:avLst/>
            </a:prstGeom>
            <a:ln w="9525" cap="flat" cmpd="sng">
              <a:solidFill>
                <a:srgbClr val="000000"/>
              </a:solidFill>
              <a:prstDash val="solid"/>
              <a:headEnd type="none" w="med" len="med"/>
              <a:tailEnd type="none" w="med" len="med"/>
            </a:ln>
          </p:spPr>
        </p:sp>
        <p:sp>
          <p:nvSpPr>
            <p:cNvPr id="79890" name="Line 12"/>
            <p:cNvSpPr/>
            <p:nvPr/>
          </p:nvSpPr>
          <p:spPr>
            <a:xfrm>
              <a:off x="4338" y="1934"/>
              <a:ext cx="1712" cy="0"/>
            </a:xfrm>
            <a:prstGeom prst="line">
              <a:avLst/>
            </a:prstGeom>
            <a:ln w="9525" cap="flat" cmpd="sng">
              <a:solidFill>
                <a:srgbClr val="000000"/>
              </a:solidFill>
              <a:prstDash val="solid"/>
              <a:headEnd type="none" w="med" len="med"/>
              <a:tailEnd type="none" w="med" len="med"/>
            </a:ln>
          </p:spPr>
        </p:sp>
        <p:sp>
          <p:nvSpPr>
            <p:cNvPr id="79891" name="Line 13"/>
            <p:cNvSpPr/>
            <p:nvPr/>
          </p:nvSpPr>
          <p:spPr>
            <a:xfrm>
              <a:off x="5194" y="1223"/>
              <a:ext cx="0" cy="1044"/>
            </a:xfrm>
            <a:prstGeom prst="line">
              <a:avLst/>
            </a:prstGeom>
            <a:ln w="9525" cap="flat" cmpd="sng">
              <a:solidFill>
                <a:srgbClr val="000000"/>
              </a:solidFill>
              <a:prstDash val="solid"/>
              <a:headEnd type="none" w="med" len="med"/>
              <a:tailEnd type="none" w="med" len="med"/>
            </a:ln>
          </p:spPr>
        </p:sp>
        <p:sp>
          <p:nvSpPr>
            <p:cNvPr id="79892" name="Line 14"/>
            <p:cNvSpPr/>
            <p:nvPr/>
          </p:nvSpPr>
          <p:spPr>
            <a:xfrm>
              <a:off x="4749" y="1223"/>
              <a:ext cx="0" cy="1044"/>
            </a:xfrm>
            <a:prstGeom prst="line">
              <a:avLst/>
            </a:prstGeom>
            <a:ln w="9525" cap="flat" cmpd="sng">
              <a:solidFill>
                <a:srgbClr val="000000"/>
              </a:solidFill>
              <a:prstDash val="solid"/>
              <a:headEnd type="none" w="med" len="med"/>
              <a:tailEnd type="none" w="med" len="med"/>
            </a:ln>
          </p:spPr>
        </p:sp>
        <p:sp>
          <p:nvSpPr>
            <p:cNvPr id="79893" name="Line 15"/>
            <p:cNvSpPr/>
            <p:nvPr/>
          </p:nvSpPr>
          <p:spPr>
            <a:xfrm>
              <a:off x="5627" y="1223"/>
              <a:ext cx="0" cy="1044"/>
            </a:xfrm>
            <a:prstGeom prst="line">
              <a:avLst/>
            </a:prstGeom>
            <a:ln w="9525" cap="flat" cmpd="sng">
              <a:solidFill>
                <a:srgbClr val="000000"/>
              </a:solidFill>
              <a:prstDash val="solid"/>
              <a:headEnd type="none" w="med" len="med"/>
              <a:tailEnd type="none" w="med" len="med"/>
            </a:ln>
          </p:spPr>
        </p:sp>
        <p:sp>
          <p:nvSpPr>
            <p:cNvPr id="79894" name="Text Box 16"/>
            <p:cNvSpPr txBox="1"/>
            <p:nvPr/>
          </p:nvSpPr>
          <p:spPr>
            <a:xfrm>
              <a:off x="4372" y="1309"/>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65</a:t>
              </a:r>
            </a:p>
          </p:txBody>
        </p:sp>
        <p:sp>
          <p:nvSpPr>
            <p:cNvPr id="79895" name="Text Box 17"/>
            <p:cNvSpPr txBox="1"/>
            <p:nvPr/>
          </p:nvSpPr>
          <p:spPr>
            <a:xfrm>
              <a:off x="4812" y="1305"/>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67</a:t>
              </a:r>
            </a:p>
          </p:txBody>
        </p:sp>
        <p:sp>
          <p:nvSpPr>
            <p:cNvPr id="79896" name="Text Box 18"/>
            <p:cNvSpPr txBox="1"/>
            <p:nvPr/>
          </p:nvSpPr>
          <p:spPr>
            <a:xfrm>
              <a:off x="5223" y="1294"/>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70</a:t>
              </a:r>
            </a:p>
          </p:txBody>
        </p:sp>
        <p:sp>
          <p:nvSpPr>
            <p:cNvPr id="79897" name="Text Box 19"/>
            <p:cNvSpPr txBox="1"/>
            <p:nvPr/>
          </p:nvSpPr>
          <p:spPr>
            <a:xfrm>
              <a:off x="5668" y="1294"/>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60</a:t>
              </a:r>
            </a:p>
          </p:txBody>
        </p:sp>
        <p:sp>
          <p:nvSpPr>
            <p:cNvPr id="79898" name="Text Box 20"/>
            <p:cNvSpPr txBox="1"/>
            <p:nvPr/>
          </p:nvSpPr>
          <p:spPr>
            <a:xfrm>
              <a:off x="4368" y="1650"/>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80</a:t>
              </a:r>
            </a:p>
          </p:txBody>
        </p:sp>
        <p:sp>
          <p:nvSpPr>
            <p:cNvPr id="79899" name="Text Box 21"/>
            <p:cNvSpPr txBox="1"/>
            <p:nvPr/>
          </p:nvSpPr>
          <p:spPr>
            <a:xfrm>
              <a:off x="4801" y="1660"/>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87</a:t>
              </a:r>
            </a:p>
          </p:txBody>
        </p:sp>
        <p:sp>
          <p:nvSpPr>
            <p:cNvPr id="79900" name="Text Box 22"/>
            <p:cNvSpPr txBox="1"/>
            <p:nvPr/>
          </p:nvSpPr>
          <p:spPr>
            <a:xfrm>
              <a:off x="5235" y="1660"/>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90</a:t>
              </a:r>
            </a:p>
          </p:txBody>
        </p:sp>
        <p:sp>
          <p:nvSpPr>
            <p:cNvPr id="79901" name="Text Box 23"/>
            <p:cNvSpPr txBox="1"/>
            <p:nvPr/>
          </p:nvSpPr>
          <p:spPr>
            <a:xfrm>
              <a:off x="5679" y="1671"/>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81</a:t>
              </a:r>
            </a:p>
          </p:txBody>
        </p:sp>
        <p:sp>
          <p:nvSpPr>
            <p:cNvPr id="79902" name="Text Box 24"/>
            <p:cNvSpPr txBox="1"/>
            <p:nvPr/>
          </p:nvSpPr>
          <p:spPr>
            <a:xfrm>
              <a:off x="4390" y="1982"/>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90</a:t>
              </a:r>
            </a:p>
          </p:txBody>
        </p:sp>
        <p:sp>
          <p:nvSpPr>
            <p:cNvPr id="79903" name="Text Box 25"/>
            <p:cNvSpPr txBox="1"/>
            <p:nvPr/>
          </p:nvSpPr>
          <p:spPr>
            <a:xfrm>
              <a:off x="4768" y="1982"/>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99</a:t>
              </a:r>
            </a:p>
          </p:txBody>
        </p:sp>
        <p:sp>
          <p:nvSpPr>
            <p:cNvPr id="79904" name="Text Box 26"/>
            <p:cNvSpPr txBox="1"/>
            <p:nvPr/>
          </p:nvSpPr>
          <p:spPr>
            <a:xfrm>
              <a:off x="5185" y="1983"/>
              <a:ext cx="431"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100</a:t>
              </a:r>
            </a:p>
          </p:txBody>
        </p:sp>
        <p:sp>
          <p:nvSpPr>
            <p:cNvPr id="79905" name="Text Box 27"/>
            <p:cNvSpPr txBox="1"/>
            <p:nvPr/>
          </p:nvSpPr>
          <p:spPr>
            <a:xfrm>
              <a:off x="5679" y="1993"/>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98</a:t>
              </a:r>
            </a:p>
          </p:txBody>
        </p:sp>
      </p:grpSp>
      <p:grpSp>
        <p:nvGrpSpPr>
          <p:cNvPr id="27" name="Group 28"/>
          <p:cNvGrpSpPr/>
          <p:nvPr/>
        </p:nvGrpSpPr>
        <p:grpSpPr>
          <a:xfrm>
            <a:off x="2514600" y="4483100"/>
            <a:ext cx="620713" cy="396875"/>
            <a:chOff x="883" y="3136"/>
            <a:chExt cx="391" cy="250"/>
          </a:xfrm>
        </p:grpSpPr>
        <p:sp>
          <p:nvSpPr>
            <p:cNvPr id="79886" name="Line 29"/>
            <p:cNvSpPr/>
            <p:nvPr/>
          </p:nvSpPr>
          <p:spPr>
            <a:xfrm>
              <a:off x="1052" y="3286"/>
              <a:ext cx="222" cy="0"/>
            </a:xfrm>
            <a:prstGeom prst="line">
              <a:avLst/>
            </a:prstGeom>
            <a:ln w="38100" cap="flat" cmpd="sng">
              <a:solidFill>
                <a:schemeClr val="accent2"/>
              </a:solidFill>
              <a:prstDash val="solid"/>
              <a:headEnd type="none" w="med" len="med"/>
              <a:tailEnd type="triangle" w="med" len="med"/>
            </a:ln>
          </p:spPr>
        </p:sp>
        <p:sp>
          <p:nvSpPr>
            <p:cNvPr id="79887" name="Text Box 30"/>
            <p:cNvSpPr txBox="1"/>
            <p:nvPr/>
          </p:nvSpPr>
          <p:spPr>
            <a:xfrm>
              <a:off x="883" y="3136"/>
              <a:ext cx="205" cy="250"/>
            </a:xfrm>
            <a:prstGeom prst="rect">
              <a:avLst/>
            </a:prstGeom>
            <a:noFill/>
            <a:ln w="9525">
              <a:noFill/>
            </a:ln>
          </p:spPr>
          <p:txBody>
            <a:bodyPr wrap="none">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r>
                <a:rPr lang="en-US" altLang="zh-CN" b="1" dirty="0">
                  <a:solidFill>
                    <a:schemeClr val="tx1"/>
                  </a:solidFill>
                  <a:latin typeface="Times New Roman" panose="02020603050405020304" pitchFamily="18" charset="0"/>
                </a:rPr>
                <a:t>p</a:t>
              </a:r>
            </a:p>
          </p:txBody>
        </p:sp>
      </p:grpSp>
      <p:grpSp>
        <p:nvGrpSpPr>
          <p:cNvPr id="30" name="Group 31"/>
          <p:cNvGrpSpPr/>
          <p:nvPr/>
        </p:nvGrpSpPr>
        <p:grpSpPr>
          <a:xfrm>
            <a:off x="2784475" y="4035425"/>
            <a:ext cx="354013" cy="708025"/>
            <a:chOff x="1053" y="2854"/>
            <a:chExt cx="223" cy="446"/>
          </a:xfrm>
        </p:grpSpPr>
        <p:sp>
          <p:nvSpPr>
            <p:cNvPr id="79884" name="Line 32"/>
            <p:cNvSpPr/>
            <p:nvPr/>
          </p:nvSpPr>
          <p:spPr>
            <a:xfrm>
              <a:off x="1272" y="3060"/>
              <a:ext cx="0" cy="240"/>
            </a:xfrm>
            <a:prstGeom prst="line">
              <a:avLst/>
            </a:prstGeom>
            <a:ln w="38100" cap="flat" cmpd="sng">
              <a:solidFill>
                <a:srgbClr val="339966"/>
              </a:solidFill>
              <a:prstDash val="solid"/>
              <a:headEnd type="none" w="med" len="med"/>
              <a:tailEnd type="triangle" w="med" len="med"/>
            </a:ln>
          </p:spPr>
        </p:sp>
        <p:sp>
          <p:nvSpPr>
            <p:cNvPr id="79885" name="Text Box 33"/>
            <p:cNvSpPr txBox="1"/>
            <p:nvPr/>
          </p:nvSpPr>
          <p:spPr>
            <a:xfrm>
              <a:off x="1053" y="2854"/>
              <a:ext cx="223" cy="292"/>
            </a:xfrm>
            <a:prstGeom prst="rect">
              <a:avLst/>
            </a:prstGeom>
            <a:noFill/>
            <a:ln w="38100">
              <a:noFill/>
            </a:ln>
          </p:spPr>
          <p:txBody>
            <a:bodyPr wrap="none"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tx1"/>
                  </a:solidFill>
                  <a:latin typeface="Times New Roman" panose="02020603050405020304" pitchFamily="18" charset="0"/>
                  <a:ea typeface="隶书" panose="02010509060101010101" pitchFamily="49" charset="-122"/>
                </a:rPr>
                <a:t>p</a:t>
              </a:r>
            </a:p>
          </p:txBody>
        </p:sp>
      </p:grpSp>
      <p:sp>
        <p:nvSpPr>
          <p:cNvPr id="33" name="Text Box 34"/>
          <p:cNvSpPr txBox="1"/>
          <p:nvPr/>
        </p:nvSpPr>
        <p:spPr>
          <a:xfrm>
            <a:off x="8897938" y="5081588"/>
            <a:ext cx="1417637" cy="463550"/>
          </a:xfrm>
          <a:prstGeom prst="rect">
            <a:avLst/>
          </a:prstGeom>
          <a:noFill/>
          <a:ln w="38100">
            <a:noFill/>
          </a:ln>
        </p:spPr>
        <p:txBody>
          <a:bodyPr wrap="none"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zh-CN" altLang="en-US" sz="2400" b="1" dirty="0">
                <a:solidFill>
                  <a:schemeClr val="tx1"/>
                </a:solidFill>
                <a:latin typeface="Times New Roman" panose="02020603050405020304" pitchFamily="18" charset="0"/>
                <a:sym typeface="Symbol" panose="05050102010706020507" pitchFamily="18" charset="2"/>
              </a:rPr>
              <a:t></a:t>
            </a:r>
            <a:r>
              <a:rPr lang="zh-CN" altLang="en-US" sz="2400" b="1"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p[n][i]</a:t>
            </a:r>
          </a:p>
        </p:txBody>
      </p:sp>
      <p:pic>
        <p:nvPicPr>
          <p:cNvPr id="34" name="Picture 36"/>
          <p:cNvPicPr>
            <a:picLocks noChangeAspect="1"/>
          </p:cNvPicPr>
          <p:nvPr/>
        </p:nvPicPr>
        <p:blipFill>
          <a:blip r:embed="rId3"/>
          <a:srcRect l="19727" t="28342" r="57390" b="62804"/>
          <a:stretch>
            <a:fillRect/>
          </a:stretch>
        </p:blipFill>
        <p:spPr>
          <a:xfrm>
            <a:off x="6024563" y="4868863"/>
            <a:ext cx="2735262" cy="793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out)">
                                      <p:cBhvr>
                                        <p:cTn id="2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out)">
                                      <p:cBhvr>
                                        <p:cTn id="27" dur="500"/>
                                        <p:tgtEl>
                                          <p:spTgt spid="27"/>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3">
                                            <p:txEl>
                                              <p:pRg st="0" end="0"/>
                                            </p:txEl>
                                          </p:spTgt>
                                        </p:tgtEl>
                                        <p:attrNameLst>
                                          <p:attrName>style.visibility</p:attrName>
                                        </p:attrNameLst>
                                      </p:cBhvr>
                                      <p:to>
                                        <p:strVal val="visible"/>
                                      </p:to>
                                    </p:set>
                                    <p:animEffect transition="in" filter="box(out)">
                                      <p:cBhvr>
                                        <p:cTn id="32" dur="500"/>
                                        <p:tgtEl>
                                          <p:spTgt spid="3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3"/>
          <p:cNvSpPr txBox="1">
            <a:spLocks noGrp="1"/>
          </p:cNvSpPr>
          <p:nvPr>
            <p:ph type="ftr" sz="quarter" idx="3"/>
          </p:nvPr>
        </p:nvSpPr>
        <p:spPr>
          <a:xfrm>
            <a:off x="3768725" y="6145213"/>
            <a:ext cx="3860800" cy="476250"/>
          </a:xfrm>
          <a:noFill/>
        </p:spPr>
        <p:txBody>
          <a:bodyPr lIns="91440" tIns="45720" rIns="91440" bIns="45720" rtlCol="0"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schemeClr val="tx1">
                    <a:tint val="75000"/>
                  </a:schemeClr>
                </a:solidFill>
                <a:effectLst/>
                <a:uLnTx/>
                <a:uFillTx/>
                <a:latin typeface="+mn-lt"/>
                <a:ea typeface="+mn-ea"/>
                <a:cs typeface="+mn-cs"/>
              </a:rPr>
              <a:t>http://xinxi.xaufe.edu.cn</a:t>
            </a:r>
          </a:p>
        </p:txBody>
      </p:sp>
      <p:sp>
        <p:nvSpPr>
          <p:cNvPr id="80899" name="灯片编号占位符 1"/>
          <p:cNvSpPr txBox="1">
            <a:spLocks noGrp="1"/>
          </p:cNvSpPr>
          <p:nvPr>
            <p:ph type="sldNum" sz="quarter" idx="4"/>
          </p:nvPr>
        </p:nvSpPr>
        <p:spPr>
          <a:xfrm>
            <a:off x="8340725" y="6145213"/>
            <a:ext cx="2641600" cy="476250"/>
          </a:xfrm>
          <a:noFill/>
          <a:ln>
            <a:noFill/>
          </a:ln>
        </p:spPr>
        <p:txBody>
          <a:bodyPr anchor="ctr" anchorCtr="0"/>
          <a:lstStyle/>
          <a:p>
            <a:pPr marL="0" indent="0" algn="r">
              <a:lnSpc>
                <a:spcPct val="100000"/>
              </a:lnSpc>
              <a:spcBef>
                <a:spcPct val="0"/>
              </a:spcBef>
              <a:buFontTx/>
              <a:buNone/>
            </a:pPr>
            <a:fld id="{9A0DB2DC-4C9A-4742-B13C-FB6460FD3503}" type="slidenum">
              <a:rPr lang="zh-CN" altLang="en-US" sz="1200" dirty="0">
                <a:solidFill>
                  <a:srgbClr val="898989"/>
                </a:solidFill>
              </a:rPr>
              <a:t>38</a:t>
            </a:fld>
            <a:endParaRPr lang="zh-CN" altLang="en-US" sz="1200" dirty="0">
              <a:solidFill>
                <a:srgbClr val="898989"/>
              </a:solidFill>
            </a:endParaRPr>
          </a:p>
        </p:txBody>
      </p:sp>
      <p:sp>
        <p:nvSpPr>
          <p:cNvPr id="80900" name="Text Box 2"/>
          <p:cNvSpPr txBox="1"/>
          <p:nvPr/>
        </p:nvSpPr>
        <p:spPr>
          <a:xfrm>
            <a:off x="1127125" y="74613"/>
            <a:ext cx="8572500" cy="457200"/>
          </a:xfrm>
          <a:prstGeom prst="rect">
            <a:avLst/>
          </a:prstGeom>
          <a:solidFill>
            <a:schemeClr val="bg1"/>
          </a:solidFill>
          <a:ln w="9525">
            <a:noFill/>
          </a:ln>
        </p:spPr>
        <p:txBody>
          <a:bodyPr wrap="none">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r>
              <a:rPr lang="zh-CN" altLang="en-US" sz="2400" b="1" dirty="0">
                <a:solidFill>
                  <a:schemeClr val="tx1"/>
                </a:solidFill>
                <a:latin typeface="Times New Roman" panose="02020603050405020304" pitchFamily="18" charset="0"/>
              </a:rPr>
              <a:t>例 </a:t>
            </a:r>
            <a:r>
              <a:rPr lang="en-US" altLang="zh-CN" sz="2400" b="1" dirty="0">
                <a:solidFill>
                  <a:schemeClr val="tx1"/>
                </a:solidFill>
                <a:latin typeface="Times New Roman" panose="02020603050405020304" pitchFamily="18" charset="0"/>
              </a:rPr>
              <a:t>:</a:t>
            </a:r>
            <a:r>
              <a:rPr lang="en-US" altLang="zh-CN" sz="2400" b="1" dirty="0">
                <a:solidFill>
                  <a:schemeClr val="accent2"/>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3</a:t>
            </a:r>
            <a:r>
              <a:rPr lang="zh-CN" altLang="en-US" sz="2400" b="1" dirty="0">
                <a:solidFill>
                  <a:schemeClr val="tx1"/>
                </a:solidFill>
                <a:latin typeface="Times New Roman" panose="02020603050405020304" pitchFamily="18" charset="0"/>
              </a:rPr>
              <a:t>个学生各学</a:t>
            </a:r>
            <a:r>
              <a:rPr lang="en-US" altLang="zh-CN" sz="2400" b="1" dirty="0">
                <a:solidFill>
                  <a:schemeClr val="tx1"/>
                </a:solidFill>
                <a:latin typeface="Times New Roman" panose="02020603050405020304" pitchFamily="18" charset="0"/>
              </a:rPr>
              <a:t>4</a:t>
            </a:r>
            <a:r>
              <a:rPr lang="zh-CN" altLang="en-US" sz="2400" b="1" dirty="0">
                <a:solidFill>
                  <a:schemeClr val="tx1"/>
                </a:solidFill>
                <a:latin typeface="Times New Roman" panose="02020603050405020304" pitchFamily="18" charset="0"/>
              </a:rPr>
              <a:t>门课，计算总平均分，并输出</a:t>
            </a:r>
            <a:r>
              <a:rPr lang="zh-CN" altLang="en-US" sz="2400" b="1" dirty="0">
                <a:solidFill>
                  <a:schemeClr val="bg1"/>
                </a:solidFill>
                <a:latin typeface="Times New Roman" panose="02020603050405020304" pitchFamily="18" charset="0"/>
              </a:rPr>
              <a:t>第</a:t>
            </a:r>
            <a:r>
              <a:rPr lang="en-US" altLang="zh-CN" sz="2400" b="1" dirty="0">
                <a:solidFill>
                  <a:schemeClr val="bg1"/>
                </a:solidFill>
                <a:latin typeface="Times New Roman" panose="02020603050405020304" pitchFamily="18" charset="0"/>
              </a:rPr>
              <a:t>n</a:t>
            </a:r>
            <a:r>
              <a:rPr lang="zh-CN" altLang="zh-CN" sz="2400" b="1" dirty="0">
                <a:solidFill>
                  <a:schemeClr val="bg1"/>
                </a:solidFill>
                <a:latin typeface="Times New Roman" panose="02020603050405020304" pitchFamily="18" charset="0"/>
              </a:rPr>
              <a:t>个学生成绩</a:t>
            </a:r>
            <a:endParaRPr lang="zh-CN" altLang="en-US" sz="2400" b="1" dirty="0">
              <a:solidFill>
                <a:schemeClr val="bg1"/>
              </a:solidFill>
              <a:latin typeface="Times New Roman" panose="02020603050405020304" pitchFamily="18" charset="0"/>
            </a:endParaRPr>
          </a:p>
        </p:txBody>
      </p:sp>
      <p:sp>
        <p:nvSpPr>
          <p:cNvPr id="6" name="Text Box 3"/>
          <p:cNvSpPr txBox="1">
            <a:spLocks noChangeArrowheads="1"/>
          </p:cNvSpPr>
          <p:nvPr/>
        </p:nvSpPr>
        <p:spPr bwMode="auto">
          <a:xfrm>
            <a:off x="1487488" y="736600"/>
            <a:ext cx="9217025" cy="2432050"/>
          </a:xfrm>
          <a:prstGeom prst="rect">
            <a:avLst/>
          </a:prstGeom>
          <a:solidFill>
            <a:schemeClr val="bg1"/>
          </a:solidFill>
          <a:ln w="38100">
            <a:solidFill>
              <a:srgbClr val="008000"/>
            </a:solidFill>
            <a:miter lim="800000"/>
            <a:headEnd type="none" w="lg" len="lg"/>
          </a:ln>
          <a:effectLst/>
        </p:spPr>
        <p:txBody>
          <a:bodyPr>
            <a:spAutoFit/>
          </a:bodyPr>
          <a:lstStyle/>
          <a:p>
            <a:pPr marR="0" defTabSz="914400">
              <a:buClrTx/>
              <a:buSzTx/>
              <a:buFontTx/>
              <a:buNone/>
              <a:defRPr/>
            </a:pPr>
            <a:r>
              <a:rPr kumimoji="1" lang="en-US" altLang="zh-CN" sz="2400" b="1" kern="1200" cap="none" spc="0" normalizeH="0" baseline="0" noProof="0" dirty="0">
                <a:solidFill>
                  <a:srgbClr val="520029"/>
                </a:solidFill>
                <a:latin typeface="Arial Unicode MS" pitchFamily="34" charset="-122"/>
                <a:ea typeface="Arial Unicode MS" pitchFamily="34" charset="-122"/>
                <a:cs typeface="Arial Unicode MS" pitchFamily="34" charset="-122"/>
              </a:rPr>
              <a:t>int</a:t>
            </a:r>
            <a:r>
              <a:rPr kumimoji="1" lang="en-US" altLang="zh-CN" sz="2400" b="1" kern="1200" cap="none" spc="0" normalizeH="0" baseline="0" noProof="0" dirty="0">
                <a:latin typeface="Arial Unicode MS" pitchFamily="34" charset="-122"/>
                <a:ea typeface="Arial Unicode MS" pitchFamily="34" charset="-122"/>
                <a:cs typeface="Arial Unicode MS" pitchFamily="34" charset="-122"/>
              </a:rPr>
              <a:t> main()</a:t>
            </a:r>
          </a:p>
          <a:p>
            <a:pPr marR="0" defTabSz="914400">
              <a:buClrTx/>
              <a:buSzTx/>
              <a:buFontTx/>
              <a:buNone/>
              <a:defRPr/>
            </a:pPr>
            <a:r>
              <a:rPr kumimoji="1" lang="en-US" altLang="zh-CN" sz="2400" b="1" kern="1200" cap="none" spc="0" normalizeH="0" baseline="0" noProof="0" dirty="0">
                <a:latin typeface="Arial Unicode MS" pitchFamily="34" charset="-122"/>
                <a:ea typeface="Arial Unicode MS" pitchFamily="34" charset="-122"/>
                <a:cs typeface="Arial Unicode MS" pitchFamily="34" charset="-122"/>
              </a:rPr>
              <a:t>{</a:t>
            </a:r>
            <a:r>
              <a:rPr kumimoji="1" lang="en-US" altLang="zh-CN" sz="24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void average(float  </a:t>
            </a:r>
            <a:r>
              <a:rPr kumimoji="1" lang="en-US" altLang="zh-CN" sz="2000" b="1"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p, </a:t>
            </a:r>
            <a:r>
              <a:rPr kumimoji="1" lang="en-US" altLang="zh-CN" sz="2000" b="1" kern="1200" cap="none" spc="0" normalizeH="0" baseline="0" noProof="0" dirty="0" err="1">
                <a:solidFill>
                  <a:srgbClr val="520029"/>
                </a:solidFill>
                <a:latin typeface="Arial Unicode MS" pitchFamily="34" charset="-122"/>
                <a:ea typeface="Arial Unicode MS" pitchFamily="34" charset="-122"/>
                <a:cs typeface="Arial Unicode MS" pitchFamily="34" charset="-122"/>
              </a:rPr>
              <a:t>int</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  n);</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void search(float  </a:t>
            </a:r>
            <a:r>
              <a:rPr kumimoji="1" lang="en-US" altLang="zh-CN" sz="2000" b="1" kern="1200" cap="none" spc="0" normalizeH="0" baseline="0" noProof="0" dirty="0">
                <a:solidFill>
                  <a:srgbClr val="FF0000"/>
                </a:solidFill>
                <a:latin typeface="Arial Unicode MS" pitchFamily="34" charset="-122"/>
                <a:ea typeface="Arial Unicode MS" pitchFamily="34" charset="-122"/>
                <a:cs typeface="Arial Unicode MS" pitchFamily="34" charset="-122"/>
              </a:rPr>
              <a:t>(</a:t>
            </a:r>
            <a:r>
              <a:rPr kumimoji="1" lang="en-US" altLang="zh-CN" sz="2000" b="1" kern="1200" cap="none" spc="0" normalizeH="0" baseline="0" noProof="0" dirty="0">
                <a:solidFill>
                  <a:srgbClr val="FF0000"/>
                </a:solidFill>
                <a:effectLst>
                  <a:outerShdw blurRad="38100" dist="38100" dir="2700000" algn="tl">
                    <a:srgbClr val="C0C0C0"/>
                  </a:outerShdw>
                </a:effectLst>
                <a:latin typeface="宋体" panose="02010600030101010101" pitchFamily="2" charset="-122"/>
                <a:ea typeface="宋体" panose="02010600030101010101" pitchFamily="2" charset="-122"/>
                <a:cs typeface="+mn-cs"/>
              </a:rPr>
              <a:t>*</a:t>
            </a:r>
            <a:r>
              <a:rPr kumimoji="1" lang="en-US" altLang="zh-CN" sz="2000" b="1" kern="1200" cap="none" spc="0" normalizeH="0" baseline="0" noProof="0" dirty="0">
                <a:solidFill>
                  <a:srgbClr val="FF0000"/>
                </a:solidFill>
                <a:latin typeface="Arial Unicode MS" pitchFamily="34" charset="-122"/>
                <a:ea typeface="Arial Unicode MS" pitchFamily="34" charset="-122"/>
                <a:cs typeface="Arial Unicode MS" pitchFamily="34" charset="-122"/>
              </a:rPr>
              <a:t>p)[4],</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err="1">
                <a:solidFill>
                  <a:srgbClr val="520029"/>
                </a:solidFill>
                <a:latin typeface="Arial Unicode MS" pitchFamily="34" charset="-122"/>
                <a:ea typeface="Arial Unicode MS" pitchFamily="34" charset="-122"/>
                <a:cs typeface="Arial Unicode MS" pitchFamily="34" charset="-122"/>
              </a:rPr>
              <a:t>int</a:t>
            </a:r>
            <a:r>
              <a:rPr kumimoji="1" lang="en-US" altLang="zh-CN" sz="2000" b="1" kern="1200" cap="none" spc="0" normalizeH="0" baseline="0" noProof="0" dirty="0">
                <a:solidFill>
                  <a:srgbClr val="520029"/>
                </a:solidFill>
                <a:latin typeface="Arial Unicode MS" pitchFamily="34" charset="-122"/>
                <a:ea typeface="Arial Unicode MS" pitchFamily="34" charset="-122"/>
                <a:cs typeface="Arial Unicode MS" pitchFamily="34" charset="-122"/>
              </a:rPr>
              <a:t>  n);</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latin typeface="Arial Unicode MS" pitchFamily="34" charset="-122"/>
                <a:ea typeface="Arial Unicode MS" pitchFamily="34" charset="-122"/>
                <a:cs typeface="Arial Unicode MS" pitchFamily="34" charset="-122"/>
              </a:rPr>
              <a:t>float score[3][4]= { {65,67,70,60},{80,87,90,81}, {90,99,100,98}};</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DB192B"/>
                </a:solidFill>
                <a:latin typeface="Arial Unicode MS" pitchFamily="34" charset="-122"/>
                <a:ea typeface="Arial Unicode MS" pitchFamily="34" charset="-122"/>
                <a:cs typeface="Arial Unicode MS" pitchFamily="34" charset="-122"/>
              </a:rPr>
              <a:t>average( </a:t>
            </a:r>
            <a:r>
              <a:rPr kumimoji="1" lang="en-US" altLang="zh-CN" sz="2000" b="1" kern="1200" cap="none" spc="0" normalizeH="0" baseline="0" noProof="0" dirty="0">
                <a:solidFill>
                  <a:srgbClr val="DB192B"/>
                </a:solidFill>
                <a:latin typeface="宋体" panose="02010600030101010101" pitchFamily="2" charset="-122"/>
                <a:ea typeface="宋体" panose="02010600030101010101" pitchFamily="2" charset="-122"/>
                <a:cs typeface="+mn-cs"/>
              </a:rPr>
              <a:t>*</a:t>
            </a:r>
            <a:r>
              <a:rPr kumimoji="1" lang="en-US" altLang="zh-CN" sz="2000" b="1" kern="1200" cap="none" spc="0" normalizeH="0" baseline="0" noProof="0" dirty="0">
                <a:solidFill>
                  <a:srgbClr val="DB192B"/>
                </a:solidFill>
                <a:latin typeface="Arial Unicode MS" pitchFamily="34" charset="-122"/>
                <a:ea typeface="Arial Unicode MS" pitchFamily="34" charset="-122"/>
                <a:cs typeface="Arial Unicode MS" pitchFamily="34" charset="-122"/>
              </a:rPr>
              <a:t>score, 12 );</a:t>
            </a:r>
          </a:p>
          <a:p>
            <a:pPr marR="0" defTabSz="914400">
              <a:buClrTx/>
              <a:buSzTx/>
              <a:buFontTx/>
              <a:buNone/>
              <a:defRPr/>
            </a:pPr>
            <a:r>
              <a:rPr kumimoji="1" lang="en-US" altLang="zh-CN" sz="2000" b="1" kern="1200" cap="none" spc="0" normalizeH="0" baseline="0" noProof="0" dirty="0">
                <a:solidFill>
                  <a:schemeClr val="bg1"/>
                </a:solidFill>
                <a:latin typeface="Arial Unicode MS" pitchFamily="34" charset="-122"/>
                <a:ea typeface="Arial Unicode MS" pitchFamily="34" charset="-122"/>
                <a:cs typeface="Arial Unicode MS" pitchFamily="34" charset="-122"/>
              </a:rPr>
              <a:t>   </a:t>
            </a:r>
            <a:r>
              <a:rPr kumimoji="1" lang="en-US" altLang="zh-CN" sz="2000" b="1" kern="1200" cap="none" spc="0" normalizeH="0" baseline="0" noProof="0" dirty="0">
                <a:solidFill>
                  <a:srgbClr val="000099"/>
                </a:solidFill>
                <a:latin typeface="Arial Unicode MS" pitchFamily="34" charset="-122"/>
                <a:ea typeface="Arial Unicode MS" pitchFamily="34" charset="-122"/>
                <a:cs typeface="Arial Unicode MS" pitchFamily="34" charset="-122"/>
              </a:rPr>
              <a:t>search( score, 2 );</a:t>
            </a:r>
          </a:p>
          <a:p>
            <a:pPr marR="0" defTabSz="914400">
              <a:buClrTx/>
              <a:buSzTx/>
              <a:buFontTx/>
              <a:buNone/>
              <a:defRPr/>
            </a:pPr>
            <a:r>
              <a:rPr kumimoji="1" lang="en-US" altLang="zh-CN" sz="2400" b="1" kern="1200" cap="none" spc="0" normalizeH="0" baseline="0" noProof="0" dirty="0">
                <a:latin typeface="Arial Unicode MS" pitchFamily="34" charset="-122"/>
                <a:ea typeface="Arial Unicode MS" pitchFamily="34" charset="-122"/>
                <a:cs typeface="Arial Unicode MS" pitchFamily="34" charset="-122"/>
              </a:rPr>
              <a:t>}</a:t>
            </a:r>
          </a:p>
        </p:txBody>
      </p:sp>
      <p:sp>
        <p:nvSpPr>
          <p:cNvPr id="7" name="AutoShape 7"/>
          <p:cNvSpPr/>
          <p:nvPr/>
        </p:nvSpPr>
        <p:spPr>
          <a:xfrm>
            <a:off x="7656513" y="536575"/>
            <a:ext cx="1419225" cy="463550"/>
          </a:xfrm>
          <a:prstGeom prst="wedgeRectCallout">
            <a:avLst>
              <a:gd name="adj1" fmla="val -182528"/>
              <a:gd name="adj2" fmla="val 96472"/>
            </a:avLst>
          </a:prstGeom>
          <a:solidFill>
            <a:srgbClr val="CCFFFF"/>
          </a:solidFill>
          <a:ln w="38100" cap="flat" cmpd="sng">
            <a:solidFill>
              <a:srgbClr val="0000FF"/>
            </a:solidFill>
            <a:prstDash val="solid"/>
            <a:miter/>
            <a:headEnd type="none" w="lg" len="lg"/>
            <a:tailEnd type="none" w="med" len="med"/>
          </a:ln>
        </p:spPr>
        <p:txBody>
          <a:bodyPr wrap="none"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100000"/>
              </a:lnSpc>
              <a:spcBef>
                <a:spcPct val="0"/>
              </a:spcBef>
              <a:buFontTx/>
              <a:buNone/>
            </a:pPr>
            <a:r>
              <a:rPr lang="zh-CN" altLang="en-US" sz="2400" b="1" dirty="0">
                <a:solidFill>
                  <a:schemeClr val="tx1"/>
                </a:solidFill>
                <a:latin typeface="Times New Roman" panose="02020603050405020304" pitchFamily="18" charset="0"/>
                <a:ea typeface="隶书" panose="02010509060101010101" pitchFamily="49" charset="-122"/>
              </a:rPr>
              <a:t>函数说明</a:t>
            </a:r>
          </a:p>
        </p:txBody>
      </p:sp>
      <p:grpSp>
        <p:nvGrpSpPr>
          <p:cNvPr id="8" name="Group 9"/>
          <p:cNvGrpSpPr/>
          <p:nvPr/>
        </p:nvGrpSpPr>
        <p:grpSpPr>
          <a:xfrm>
            <a:off x="2746375" y="4624388"/>
            <a:ext cx="2257425" cy="1657350"/>
            <a:chOff x="4338" y="1223"/>
            <a:chExt cx="1723" cy="1044"/>
          </a:xfrm>
        </p:grpSpPr>
        <p:sp>
          <p:nvSpPr>
            <p:cNvPr id="80912" name="Rectangle 10"/>
            <p:cNvSpPr/>
            <p:nvPr/>
          </p:nvSpPr>
          <p:spPr>
            <a:xfrm>
              <a:off x="4338" y="1223"/>
              <a:ext cx="1712" cy="1044"/>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endParaRPr lang="zh-CN" altLang="en-US" b="1" dirty="0">
                <a:solidFill>
                  <a:schemeClr val="bg1"/>
                </a:solidFill>
                <a:latin typeface="Times New Roman" panose="02020603050405020304" pitchFamily="18" charset="0"/>
              </a:endParaRPr>
            </a:p>
          </p:txBody>
        </p:sp>
        <p:sp>
          <p:nvSpPr>
            <p:cNvPr id="80913" name="Line 11"/>
            <p:cNvSpPr/>
            <p:nvPr/>
          </p:nvSpPr>
          <p:spPr>
            <a:xfrm>
              <a:off x="4349" y="1601"/>
              <a:ext cx="1712" cy="0"/>
            </a:xfrm>
            <a:prstGeom prst="line">
              <a:avLst/>
            </a:prstGeom>
            <a:ln w="9525" cap="flat" cmpd="sng">
              <a:solidFill>
                <a:srgbClr val="000000"/>
              </a:solidFill>
              <a:prstDash val="solid"/>
              <a:headEnd type="none" w="med" len="med"/>
              <a:tailEnd type="none" w="med" len="med"/>
            </a:ln>
          </p:spPr>
        </p:sp>
        <p:sp>
          <p:nvSpPr>
            <p:cNvPr id="80914" name="Line 12"/>
            <p:cNvSpPr/>
            <p:nvPr/>
          </p:nvSpPr>
          <p:spPr>
            <a:xfrm>
              <a:off x="4338" y="1934"/>
              <a:ext cx="1712" cy="0"/>
            </a:xfrm>
            <a:prstGeom prst="line">
              <a:avLst/>
            </a:prstGeom>
            <a:ln w="9525" cap="flat" cmpd="sng">
              <a:solidFill>
                <a:srgbClr val="000000"/>
              </a:solidFill>
              <a:prstDash val="solid"/>
              <a:headEnd type="none" w="med" len="med"/>
              <a:tailEnd type="none" w="med" len="med"/>
            </a:ln>
          </p:spPr>
        </p:sp>
        <p:sp>
          <p:nvSpPr>
            <p:cNvPr id="80915" name="Line 13"/>
            <p:cNvSpPr/>
            <p:nvPr/>
          </p:nvSpPr>
          <p:spPr>
            <a:xfrm>
              <a:off x="5194" y="1223"/>
              <a:ext cx="0" cy="1044"/>
            </a:xfrm>
            <a:prstGeom prst="line">
              <a:avLst/>
            </a:prstGeom>
            <a:ln w="9525" cap="flat" cmpd="sng">
              <a:solidFill>
                <a:srgbClr val="000000"/>
              </a:solidFill>
              <a:prstDash val="solid"/>
              <a:headEnd type="none" w="med" len="med"/>
              <a:tailEnd type="none" w="med" len="med"/>
            </a:ln>
          </p:spPr>
        </p:sp>
        <p:sp>
          <p:nvSpPr>
            <p:cNvPr id="80916" name="Line 14"/>
            <p:cNvSpPr/>
            <p:nvPr/>
          </p:nvSpPr>
          <p:spPr>
            <a:xfrm>
              <a:off x="4749" y="1223"/>
              <a:ext cx="0" cy="1044"/>
            </a:xfrm>
            <a:prstGeom prst="line">
              <a:avLst/>
            </a:prstGeom>
            <a:ln w="9525" cap="flat" cmpd="sng">
              <a:solidFill>
                <a:srgbClr val="000000"/>
              </a:solidFill>
              <a:prstDash val="solid"/>
              <a:headEnd type="none" w="med" len="med"/>
              <a:tailEnd type="none" w="med" len="med"/>
            </a:ln>
          </p:spPr>
        </p:sp>
        <p:sp>
          <p:nvSpPr>
            <p:cNvPr id="80917" name="Line 15"/>
            <p:cNvSpPr/>
            <p:nvPr/>
          </p:nvSpPr>
          <p:spPr>
            <a:xfrm>
              <a:off x="5627" y="1223"/>
              <a:ext cx="0" cy="1044"/>
            </a:xfrm>
            <a:prstGeom prst="line">
              <a:avLst/>
            </a:prstGeom>
            <a:ln w="9525" cap="flat" cmpd="sng">
              <a:solidFill>
                <a:srgbClr val="000000"/>
              </a:solidFill>
              <a:prstDash val="solid"/>
              <a:headEnd type="none" w="med" len="med"/>
              <a:tailEnd type="none" w="med" len="med"/>
            </a:ln>
          </p:spPr>
        </p:sp>
        <p:sp>
          <p:nvSpPr>
            <p:cNvPr id="80918" name="Text Box 16"/>
            <p:cNvSpPr txBox="1"/>
            <p:nvPr/>
          </p:nvSpPr>
          <p:spPr>
            <a:xfrm>
              <a:off x="4372" y="1309"/>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65</a:t>
              </a:r>
            </a:p>
          </p:txBody>
        </p:sp>
        <p:sp>
          <p:nvSpPr>
            <p:cNvPr id="80919" name="Text Box 17"/>
            <p:cNvSpPr txBox="1"/>
            <p:nvPr/>
          </p:nvSpPr>
          <p:spPr>
            <a:xfrm>
              <a:off x="4812" y="1305"/>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67</a:t>
              </a:r>
            </a:p>
          </p:txBody>
        </p:sp>
        <p:sp>
          <p:nvSpPr>
            <p:cNvPr id="80920" name="Text Box 18"/>
            <p:cNvSpPr txBox="1"/>
            <p:nvPr/>
          </p:nvSpPr>
          <p:spPr>
            <a:xfrm>
              <a:off x="5223" y="1294"/>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70</a:t>
              </a:r>
            </a:p>
          </p:txBody>
        </p:sp>
        <p:sp>
          <p:nvSpPr>
            <p:cNvPr id="80921" name="Text Box 19"/>
            <p:cNvSpPr txBox="1"/>
            <p:nvPr/>
          </p:nvSpPr>
          <p:spPr>
            <a:xfrm>
              <a:off x="5668" y="1294"/>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60</a:t>
              </a:r>
            </a:p>
          </p:txBody>
        </p:sp>
        <p:sp>
          <p:nvSpPr>
            <p:cNvPr id="80922" name="Text Box 20"/>
            <p:cNvSpPr txBox="1"/>
            <p:nvPr/>
          </p:nvSpPr>
          <p:spPr>
            <a:xfrm>
              <a:off x="4368" y="1650"/>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80</a:t>
              </a:r>
            </a:p>
          </p:txBody>
        </p:sp>
        <p:sp>
          <p:nvSpPr>
            <p:cNvPr id="80923" name="Text Box 21"/>
            <p:cNvSpPr txBox="1"/>
            <p:nvPr/>
          </p:nvSpPr>
          <p:spPr>
            <a:xfrm>
              <a:off x="4801" y="1660"/>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87</a:t>
              </a:r>
            </a:p>
          </p:txBody>
        </p:sp>
        <p:sp>
          <p:nvSpPr>
            <p:cNvPr id="80924" name="Text Box 22"/>
            <p:cNvSpPr txBox="1"/>
            <p:nvPr/>
          </p:nvSpPr>
          <p:spPr>
            <a:xfrm>
              <a:off x="5235" y="1660"/>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90</a:t>
              </a:r>
            </a:p>
          </p:txBody>
        </p:sp>
        <p:sp>
          <p:nvSpPr>
            <p:cNvPr id="80925" name="Text Box 23"/>
            <p:cNvSpPr txBox="1"/>
            <p:nvPr/>
          </p:nvSpPr>
          <p:spPr>
            <a:xfrm>
              <a:off x="5679" y="1671"/>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81</a:t>
              </a:r>
            </a:p>
          </p:txBody>
        </p:sp>
        <p:sp>
          <p:nvSpPr>
            <p:cNvPr id="80926" name="Text Box 24"/>
            <p:cNvSpPr txBox="1"/>
            <p:nvPr/>
          </p:nvSpPr>
          <p:spPr>
            <a:xfrm>
              <a:off x="4390" y="1982"/>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90</a:t>
              </a:r>
            </a:p>
          </p:txBody>
        </p:sp>
        <p:sp>
          <p:nvSpPr>
            <p:cNvPr id="80927" name="Text Box 25"/>
            <p:cNvSpPr txBox="1"/>
            <p:nvPr/>
          </p:nvSpPr>
          <p:spPr>
            <a:xfrm>
              <a:off x="4768" y="1982"/>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99</a:t>
              </a:r>
            </a:p>
          </p:txBody>
        </p:sp>
        <p:sp>
          <p:nvSpPr>
            <p:cNvPr id="80928" name="Text Box 26"/>
            <p:cNvSpPr txBox="1"/>
            <p:nvPr/>
          </p:nvSpPr>
          <p:spPr>
            <a:xfrm>
              <a:off x="5185" y="1983"/>
              <a:ext cx="431"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100</a:t>
              </a:r>
            </a:p>
          </p:txBody>
        </p:sp>
        <p:sp>
          <p:nvSpPr>
            <p:cNvPr id="80929" name="Text Box 27"/>
            <p:cNvSpPr txBox="1"/>
            <p:nvPr/>
          </p:nvSpPr>
          <p:spPr>
            <a:xfrm>
              <a:off x="5679" y="1993"/>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chemeClr val="tx1"/>
                  </a:solidFill>
                  <a:latin typeface="Times New Roman" panose="02020603050405020304" pitchFamily="18" charset="0"/>
                </a:rPr>
                <a:t>98</a:t>
              </a:r>
            </a:p>
          </p:txBody>
        </p:sp>
      </p:grpSp>
      <p:grpSp>
        <p:nvGrpSpPr>
          <p:cNvPr id="27" name="Group 28"/>
          <p:cNvGrpSpPr/>
          <p:nvPr/>
        </p:nvGrpSpPr>
        <p:grpSpPr>
          <a:xfrm>
            <a:off x="2117725" y="4383088"/>
            <a:ext cx="620713" cy="396875"/>
            <a:chOff x="883" y="3136"/>
            <a:chExt cx="391" cy="250"/>
          </a:xfrm>
        </p:grpSpPr>
        <p:sp>
          <p:nvSpPr>
            <p:cNvPr id="80910" name="Line 29"/>
            <p:cNvSpPr/>
            <p:nvPr/>
          </p:nvSpPr>
          <p:spPr>
            <a:xfrm>
              <a:off x="1052" y="3286"/>
              <a:ext cx="222" cy="0"/>
            </a:xfrm>
            <a:prstGeom prst="line">
              <a:avLst/>
            </a:prstGeom>
            <a:ln w="38100" cap="flat" cmpd="sng">
              <a:solidFill>
                <a:schemeClr val="accent2"/>
              </a:solidFill>
              <a:prstDash val="solid"/>
              <a:headEnd type="none" w="med" len="med"/>
              <a:tailEnd type="triangle" w="med" len="med"/>
            </a:ln>
          </p:spPr>
        </p:sp>
        <p:sp>
          <p:nvSpPr>
            <p:cNvPr id="80911" name="Text Box 30"/>
            <p:cNvSpPr txBox="1"/>
            <p:nvPr/>
          </p:nvSpPr>
          <p:spPr>
            <a:xfrm>
              <a:off x="883" y="3136"/>
              <a:ext cx="205" cy="250"/>
            </a:xfrm>
            <a:prstGeom prst="rect">
              <a:avLst/>
            </a:prstGeom>
            <a:noFill/>
            <a:ln w="9525">
              <a:noFill/>
            </a:ln>
          </p:spPr>
          <p:txBody>
            <a:bodyPr wrap="none">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r>
                <a:rPr lang="en-US" altLang="zh-CN" b="1" dirty="0">
                  <a:solidFill>
                    <a:schemeClr val="tx1"/>
                  </a:solidFill>
                  <a:latin typeface="Times New Roman" panose="02020603050405020304" pitchFamily="18" charset="0"/>
                </a:rPr>
                <a:t>p</a:t>
              </a:r>
            </a:p>
          </p:txBody>
        </p:sp>
      </p:grpSp>
      <p:grpSp>
        <p:nvGrpSpPr>
          <p:cNvPr id="30" name="Group 31"/>
          <p:cNvGrpSpPr/>
          <p:nvPr/>
        </p:nvGrpSpPr>
        <p:grpSpPr>
          <a:xfrm>
            <a:off x="2387600" y="3935413"/>
            <a:ext cx="354013" cy="708025"/>
            <a:chOff x="1053" y="2854"/>
            <a:chExt cx="223" cy="446"/>
          </a:xfrm>
        </p:grpSpPr>
        <p:sp>
          <p:nvSpPr>
            <p:cNvPr id="80908" name="Line 32"/>
            <p:cNvSpPr/>
            <p:nvPr/>
          </p:nvSpPr>
          <p:spPr>
            <a:xfrm>
              <a:off x="1272" y="3060"/>
              <a:ext cx="0" cy="240"/>
            </a:xfrm>
            <a:prstGeom prst="line">
              <a:avLst/>
            </a:prstGeom>
            <a:ln w="38100" cap="flat" cmpd="sng">
              <a:solidFill>
                <a:srgbClr val="339966"/>
              </a:solidFill>
              <a:prstDash val="solid"/>
              <a:headEnd type="none" w="med" len="med"/>
              <a:tailEnd type="triangle" w="med" len="med"/>
            </a:ln>
          </p:spPr>
        </p:sp>
        <p:sp>
          <p:nvSpPr>
            <p:cNvPr id="80909" name="Text Box 33"/>
            <p:cNvSpPr txBox="1"/>
            <p:nvPr/>
          </p:nvSpPr>
          <p:spPr>
            <a:xfrm>
              <a:off x="1053" y="2854"/>
              <a:ext cx="223" cy="292"/>
            </a:xfrm>
            <a:prstGeom prst="rect">
              <a:avLst/>
            </a:prstGeom>
            <a:noFill/>
            <a:ln w="38100">
              <a:noFill/>
            </a:ln>
          </p:spPr>
          <p:txBody>
            <a:bodyPr wrap="none"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tx1"/>
                  </a:solidFill>
                  <a:latin typeface="Times New Roman" panose="02020603050405020304" pitchFamily="18" charset="0"/>
                  <a:ea typeface="隶书" panose="02010509060101010101" pitchFamily="49" charset="-122"/>
                </a:rPr>
                <a:t>p</a:t>
              </a:r>
            </a:p>
          </p:txBody>
        </p:sp>
      </p:grpSp>
      <p:sp>
        <p:nvSpPr>
          <p:cNvPr id="33" name="Text Box 34"/>
          <p:cNvSpPr txBox="1"/>
          <p:nvPr/>
        </p:nvSpPr>
        <p:spPr>
          <a:xfrm>
            <a:off x="8501063" y="4981575"/>
            <a:ext cx="1417637" cy="463550"/>
          </a:xfrm>
          <a:prstGeom prst="rect">
            <a:avLst/>
          </a:prstGeom>
          <a:noFill/>
          <a:ln w="38100">
            <a:noFill/>
          </a:ln>
        </p:spPr>
        <p:txBody>
          <a:bodyPr wrap="none"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zh-CN" altLang="en-US" sz="2400" b="1" dirty="0">
                <a:solidFill>
                  <a:schemeClr val="tx1"/>
                </a:solidFill>
                <a:latin typeface="Times New Roman" panose="02020603050405020304" pitchFamily="18" charset="0"/>
                <a:sym typeface="Symbol" panose="05050102010706020507" pitchFamily="18" charset="2"/>
              </a:rPr>
              <a:t></a:t>
            </a:r>
            <a:r>
              <a:rPr lang="zh-CN" altLang="en-US" sz="2400" b="1" dirty="0">
                <a:solidFill>
                  <a:schemeClr val="tx1"/>
                </a:solidFill>
                <a:latin typeface="Times New Roman" panose="02020603050405020304" pitchFamily="18" charset="0"/>
              </a:rPr>
              <a:t> </a:t>
            </a:r>
            <a:r>
              <a:rPr lang="en-US" altLang="zh-CN" sz="2400" b="1" dirty="0">
                <a:solidFill>
                  <a:schemeClr val="tx1"/>
                </a:solidFill>
                <a:latin typeface="Times New Roman" panose="02020603050405020304" pitchFamily="18" charset="0"/>
              </a:rPr>
              <a:t>p[n][i]</a:t>
            </a:r>
          </a:p>
        </p:txBody>
      </p:sp>
      <p:pic>
        <p:nvPicPr>
          <p:cNvPr id="34" name="Picture 36"/>
          <p:cNvPicPr>
            <a:picLocks noChangeAspect="1"/>
          </p:cNvPicPr>
          <p:nvPr/>
        </p:nvPicPr>
        <p:blipFill>
          <a:blip r:embed="rId3"/>
          <a:srcRect l="19727" t="28342" r="57390" b="62804"/>
          <a:stretch>
            <a:fillRect/>
          </a:stretch>
        </p:blipFill>
        <p:spPr>
          <a:xfrm>
            <a:off x="5627688" y="4768850"/>
            <a:ext cx="2735262" cy="793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out)">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box(out)">
                                      <p:cBhvr>
                                        <p:cTn id="2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box(out)">
                                      <p:cBhvr>
                                        <p:cTn id="27" dur="500"/>
                                        <p:tgtEl>
                                          <p:spTgt spid="27"/>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33">
                                            <p:txEl>
                                              <p:pRg st="0" end="0"/>
                                            </p:txEl>
                                          </p:spTgt>
                                        </p:tgtEl>
                                        <p:attrNameLst>
                                          <p:attrName>style.visibility</p:attrName>
                                        </p:attrNameLst>
                                      </p:cBhvr>
                                      <p:to>
                                        <p:strVal val="visible"/>
                                      </p:to>
                                    </p:set>
                                    <p:animEffect transition="in" filter="box(out)">
                                      <p:cBhvr>
                                        <p:cTn id="32" dur="500"/>
                                        <p:tgtEl>
                                          <p:spTgt spid="33">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224338" y="549275"/>
            <a:ext cx="4816475" cy="5241925"/>
          </a:xfrm>
          <a:prstGeom prst="rect">
            <a:avLst/>
          </a:prstGeom>
          <a:solidFill>
            <a:schemeClr val="bg1"/>
          </a:solidFill>
          <a:ln w="38100">
            <a:solidFill>
              <a:srgbClr val="008000"/>
            </a:solidFill>
            <a:miter lim="800000"/>
            <a:headEnd type="none" w="lg" len="lg"/>
          </a:ln>
          <a:effectLst/>
        </p:spPr>
        <p:txBody>
          <a:bodyPr wrap="none">
            <a:spAutoFit/>
          </a:bodyPr>
          <a:lstStyle/>
          <a:p>
            <a:pPr marR="0" defTabSz="914400">
              <a:buClrTx/>
              <a:buSzTx/>
              <a:buFontTx/>
              <a:buNone/>
              <a:defRPr/>
            </a:pPr>
            <a:r>
              <a:rPr kumimoji="1" lang="en-US" altLang="zh-CN" sz="2400" kern="1200" cap="none" spc="0" normalizeH="0" baseline="0" noProof="0" dirty="0">
                <a:solidFill>
                  <a:srgbClr val="DB192B"/>
                </a:solidFill>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void average(float</a:t>
            </a:r>
            <a:r>
              <a:rPr kumimoji="1" lang="en-US" altLang="zh-CN" sz="2400" kern="1200" cap="none" spc="0" normalizeH="0" baseline="0" noProof="0" dirty="0">
                <a:solidFill>
                  <a:srgbClr val="DB192B"/>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1" lang="en-US" altLang="zh-CN" sz="2400" kern="1200" cap="none" spc="0" normalizeH="0" baseline="0" noProof="0" dirty="0">
                <a:solidFill>
                  <a:srgbClr val="DB192B"/>
                </a:solidFill>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 int n)</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float </a:t>
            </a:r>
            <a:r>
              <a:rPr kumimoji="1" lang="en-US" altLang="zh-CN" sz="2400" kern="1200" cap="none" spc="0" normalizeH="0" baseline="0" noProof="0" dirty="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p_end</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sum=0, aver;</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p_end</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p+n-1;</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for( ; p&lt;=</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p_end</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p++)</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sum=sum+(</a:t>
            </a:r>
            <a:r>
              <a:rPr kumimoji="1" lang="en-US" altLang="zh-CN" sz="2400" kern="1200" cap="none" spc="0" normalizeH="0" baseline="0" noProof="0" dirty="0">
                <a:effectLst>
                  <a:outerShdw blurRad="38100" dist="38100" dir="2700000" algn="tl">
                    <a:srgbClr val="C0C0C0"/>
                  </a:outerShdw>
                </a:effectLst>
                <a:latin typeface="黑体" panose="02010609060101010101" pitchFamily="49" charset="-122"/>
                <a:ea typeface="黑体" panose="02010609060101010101" pitchFamily="49" charset="-122"/>
                <a:cs typeface="+mn-cs"/>
              </a:rPr>
              <a:t>*</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aver=sum/n;</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printf</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("average=%5.2f\n", aver);</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t>
            </a:r>
          </a:p>
          <a:p>
            <a:pPr marR="0" defTabSz="914400">
              <a:buClrTx/>
              <a:buSzTx/>
              <a:buFontTx/>
              <a:buNone/>
              <a:defRPr/>
            </a:pPr>
            <a:r>
              <a:rPr kumimoji="1" lang="en-US" altLang="zh-CN" sz="2400" kern="1200" cap="none" spc="0" normalizeH="0" baseline="0" noProof="0" dirty="0">
                <a:solidFill>
                  <a:srgbClr val="000099"/>
                </a:solidFill>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void search( float  (</a:t>
            </a:r>
            <a:r>
              <a:rPr kumimoji="1" lang="en-US" altLang="zh-CN" sz="2400" kern="1200" cap="none" spc="0" normalizeH="0" baseline="0" noProof="0" dirty="0">
                <a:solidFill>
                  <a:srgbClr val="000099"/>
                </a:solidFill>
                <a:effectLst>
                  <a:outerShdw blurRad="38100" dist="38100" dir="2700000" algn="tl">
                    <a:srgbClr val="C0C0C0"/>
                  </a:outerShdw>
                </a:effectLst>
                <a:latin typeface="黑体" panose="02010609060101010101" pitchFamily="49" charset="-122"/>
                <a:ea typeface="黑体" panose="02010609060101010101" pitchFamily="49" charset="-122"/>
                <a:cs typeface="Arial Unicode MS" pitchFamily="34" charset="-122"/>
              </a:rPr>
              <a:t>*</a:t>
            </a:r>
            <a:r>
              <a:rPr kumimoji="1" lang="en-US" altLang="zh-CN" sz="2400" kern="1200" cap="none" spc="0" normalizeH="0" baseline="0" noProof="0" dirty="0">
                <a:solidFill>
                  <a:srgbClr val="000099"/>
                </a:solidFill>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p)[4],  int n )</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int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i</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printf</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No.%d</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:\n", n );</a:t>
            </a:r>
          </a:p>
          <a:p>
            <a:pPr marR="0" defTabSz="914400">
              <a:buClrTx/>
              <a:buSzTx/>
              <a:buFontTx/>
              <a:buNone/>
              <a:defRPr/>
            </a:pPr>
            <a:r>
              <a:rPr kumimoji="1" lang="zh-CN" altLang="en-US"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for(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i</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=0;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i</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&lt;4;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i</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       </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printf</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("%5.2f  ",</a:t>
            </a:r>
            <a:r>
              <a:rPr kumimoji="1" lang="en-US" altLang="zh-CN" sz="2400" kern="1200" cap="none" spc="0" normalizeH="0" baseline="0" noProof="0" dirty="0">
                <a:effectLst>
                  <a:outerShdw blurRad="38100" dist="38100" dir="2700000" algn="tl">
                    <a:srgbClr val="C0C0C0"/>
                  </a:outerShdw>
                </a:effectLst>
                <a:latin typeface="黑体" panose="02010609060101010101" pitchFamily="49" charset="-122"/>
                <a:ea typeface="黑体" panose="02010609060101010101" pitchFamily="49" charset="-122"/>
                <a:cs typeface="+mn-cs"/>
              </a:rPr>
              <a:t> *(*</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p+n</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t>
            </a:r>
            <a:r>
              <a:rPr kumimoji="1" lang="en-US" altLang="zh-CN" sz="2400" kern="1200" cap="none" spc="0" normalizeH="0" baseline="0" noProof="0" dirty="0" err="1">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i</a:t>
            </a: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t>
            </a:r>
          </a:p>
          <a:p>
            <a:pPr marR="0" defTabSz="914400">
              <a:buClrTx/>
              <a:buSzTx/>
              <a:buFontTx/>
              <a:buNone/>
              <a:defRPr/>
            </a:pPr>
            <a:r>
              <a:rPr kumimoji="1" lang="en-US" altLang="zh-CN" sz="2400" kern="1200" cap="none" spc="0" normalizeH="0" baseline="0" noProof="0" dirty="0">
                <a:effectLst>
                  <a:outerShdw blurRad="38100" dist="38100" dir="2700000" algn="tl">
                    <a:srgbClr val="C0C0C0"/>
                  </a:outerShdw>
                </a:effectLst>
                <a:latin typeface="Arial" panose="020B0604020202020204" pitchFamily="34" charset="0"/>
                <a:ea typeface="Arial Unicode MS" pitchFamily="34" charset="-122"/>
                <a:cs typeface="Arial Unicode MS" pitchFamily="34" charset="-122"/>
              </a:rPr>
              <a:t>}</a:t>
            </a:r>
          </a:p>
        </p:txBody>
      </p:sp>
      <p:sp>
        <p:nvSpPr>
          <p:cNvPr id="3" name="AutoShape 5"/>
          <p:cNvSpPr/>
          <p:nvPr/>
        </p:nvSpPr>
        <p:spPr>
          <a:xfrm>
            <a:off x="1704975" y="2797175"/>
            <a:ext cx="2047875" cy="463550"/>
          </a:xfrm>
          <a:prstGeom prst="wedgeRectCallout">
            <a:avLst>
              <a:gd name="adj1" fmla="val 193644"/>
              <a:gd name="adj2" fmla="val 105449"/>
            </a:avLst>
          </a:prstGeom>
          <a:noFill/>
          <a:ln w="38100" cap="flat" cmpd="sng">
            <a:solidFill>
              <a:srgbClr val="0000FF"/>
            </a:solidFill>
            <a:prstDash val="solid"/>
            <a:miter/>
            <a:headEnd type="none" w="lg" len="lg"/>
            <a:tailEnd type="none" w="med" len="med"/>
          </a:ln>
        </p:spPr>
        <p:txBody>
          <a:bodyPr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eaLnBrk="1" hangingPunct="1">
              <a:lnSpc>
                <a:spcPct val="100000"/>
              </a:lnSpc>
              <a:spcBef>
                <a:spcPct val="0"/>
              </a:spcBef>
              <a:buFontTx/>
              <a:buNone/>
            </a:pPr>
            <a:r>
              <a:rPr lang="en-US" altLang="zh-CN" sz="2400" b="1" dirty="0">
                <a:solidFill>
                  <a:schemeClr val="tx1"/>
                </a:solidFill>
                <a:latin typeface="Times New Roman" panose="02020603050405020304" pitchFamily="18" charset="0"/>
                <a:ea typeface="隶书" panose="02010509060101010101" pitchFamily="49" charset="-122"/>
              </a:rPr>
              <a:t>float  p[ ][4]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out)">
                                      <p:cBhvr>
                                        <p:cTn id="12"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idx="1"/>
          </p:nvPr>
        </p:nvSpPr>
        <p:spPr>
          <a:xfrm>
            <a:off x="766763" y="1484313"/>
            <a:ext cx="10729913" cy="46085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数组与地址</a:t>
            </a:r>
          </a:p>
          <a:p>
            <a:pPr marL="342900" marR="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①数组所分配的内存单元必须是连续的、顺序的，</a:t>
            </a:r>
            <a:r>
              <a:rPr kumimoji="1" lang="zh-CN" altLang="en-US" sz="2400" b="0" i="0" u="none" strike="noStrike" kern="1200" cap="none" spc="0" normalizeH="0" baseline="0" noProof="0" dirty="0">
                <a:ln>
                  <a:noFill/>
                </a:ln>
                <a:solidFill>
                  <a:schemeClr val="tx1"/>
                </a:solidFill>
                <a:effectLst/>
                <a:highlight>
                  <a:srgbClr val="FFFF00"/>
                </a:highlight>
                <a:uLnTx/>
                <a:uFillTx/>
                <a:latin typeface="仿宋" panose="02010609060101010101" pitchFamily="49" charset="-122"/>
                <a:ea typeface="仿宋" panose="02010609060101010101" pitchFamily="49" charset="-122"/>
                <a:cs typeface="+mn-cs"/>
              </a:rPr>
              <a:t>总单元数</a:t>
            </a:r>
            <a:r>
              <a:rPr kumimoji="1" lang="en-US" altLang="zh-CN" sz="2400" b="0" i="0" u="none" strike="noStrike" kern="1200" cap="none" spc="0" normalizeH="0" baseline="0" noProof="0" dirty="0">
                <a:ln>
                  <a:noFill/>
                </a:ln>
                <a:solidFill>
                  <a:schemeClr val="tx1"/>
                </a:solidFill>
                <a:effectLst/>
                <a:highlight>
                  <a:srgbClr val="FFFF00"/>
                </a:highlight>
                <a:uLnTx/>
                <a:uFillTx/>
                <a:latin typeface="仿宋" panose="02010609060101010101" pitchFamily="49" charset="-122"/>
                <a:ea typeface="仿宋" panose="02010609060101010101" pitchFamily="49" charset="-122"/>
                <a:cs typeface="+mn-cs"/>
              </a:rPr>
              <a:t>=</a:t>
            </a:r>
            <a:r>
              <a:rPr kumimoji="1" lang="zh-CN" altLang="en-US" sz="2400" b="0" i="0" u="none" strike="noStrike" kern="1200" cap="none" spc="0" normalizeH="0" baseline="0" noProof="0" dirty="0">
                <a:ln>
                  <a:noFill/>
                </a:ln>
                <a:solidFill>
                  <a:schemeClr val="tx1"/>
                </a:solidFill>
                <a:effectLst/>
                <a:highlight>
                  <a:srgbClr val="FFFF00"/>
                </a:highlight>
                <a:uLnTx/>
                <a:uFillTx/>
                <a:latin typeface="仿宋" panose="02010609060101010101" pitchFamily="49" charset="-122"/>
                <a:ea typeface="仿宋" panose="02010609060101010101" pitchFamily="49" charset="-122"/>
                <a:cs typeface="+mn-cs"/>
              </a:rPr>
              <a:t>数组长度</a:t>
            </a:r>
            <a:r>
              <a:rPr kumimoji="1" lang="en-US" altLang="zh-CN" sz="2400" b="0" i="0" u="none" strike="noStrike" kern="1200" cap="none" spc="0" normalizeH="0" baseline="0" noProof="0" dirty="0">
                <a:ln>
                  <a:noFill/>
                </a:ln>
                <a:solidFill>
                  <a:schemeClr val="tx1"/>
                </a:solidFill>
                <a:effectLst/>
                <a:highlight>
                  <a:srgbClr val="FFFF00"/>
                </a:highlight>
                <a:uLnTx/>
                <a:uFillTx/>
                <a:latin typeface="仿宋" panose="02010609060101010101" pitchFamily="49" charset="-122"/>
                <a:ea typeface="仿宋" panose="02010609060101010101" pitchFamily="49" charset="-122"/>
                <a:cs typeface="+mn-cs"/>
              </a:rPr>
              <a:t>×</a:t>
            </a:r>
            <a:r>
              <a:rPr kumimoji="1" lang="zh-CN" altLang="en-US" sz="2400" b="0" i="0" u="none" strike="noStrike" kern="1200" cap="none" spc="0" normalizeH="0" baseline="0" noProof="0" dirty="0">
                <a:ln>
                  <a:noFill/>
                </a:ln>
                <a:solidFill>
                  <a:schemeClr val="tx1"/>
                </a:solidFill>
                <a:effectLst/>
                <a:highlight>
                  <a:srgbClr val="FFFF00"/>
                </a:highlight>
                <a:uLnTx/>
                <a:uFillTx/>
                <a:latin typeface="仿宋" panose="02010609060101010101" pitchFamily="49" charset="-122"/>
                <a:ea typeface="仿宋" panose="02010609060101010101" pitchFamily="49" charset="-122"/>
                <a:cs typeface="+mn-cs"/>
              </a:rPr>
              <a:t>每个数组元素占用的内存单元数</a:t>
            </a: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②当一个数组元素只占用一个内存单元时，内存单元的地址就是该数组元素的地址；当数组元素占用若干个连续的内存单元时，最前面一个单元的地址就是该数组元素的地址</a:t>
            </a:r>
            <a:r>
              <a:rPr kumimoji="1" lang="en-US" altLang="zh-CN"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a:t>
            </a:r>
            <a:r>
              <a:rPr kumimoji="1" lang="zh-CN" altLang="en-US" sz="2400" b="0" i="0" u="none" strike="noStrike" kern="1200" cap="none" spc="0" normalizeH="0" baseline="0" noProof="0" dirty="0">
                <a:ln>
                  <a:noFill/>
                </a:ln>
                <a:solidFill>
                  <a:srgbClr val="441FCD"/>
                </a:solidFill>
                <a:effectLst/>
                <a:uLnTx/>
                <a:uFillTx/>
                <a:latin typeface="仿宋" panose="02010609060101010101" pitchFamily="49" charset="-122"/>
                <a:ea typeface="仿宋" panose="02010609060101010101" pitchFamily="49" charset="-122"/>
                <a:cs typeface="+mn-cs"/>
              </a:rPr>
              <a:t>数组的首地址，也是第一个数组元素（下标为</a:t>
            </a:r>
            <a:r>
              <a:rPr kumimoji="1" lang="en-US" altLang="zh-CN" sz="2400" b="0" i="0" u="none" strike="noStrike" kern="1200" cap="none" spc="0" normalizeH="0" baseline="0" noProof="0" dirty="0">
                <a:ln>
                  <a:noFill/>
                </a:ln>
                <a:solidFill>
                  <a:srgbClr val="441FCD"/>
                </a:solidFill>
                <a:effectLst/>
                <a:uLnTx/>
                <a:uFillTx/>
                <a:latin typeface="仿宋" panose="02010609060101010101" pitchFamily="49" charset="-122"/>
                <a:ea typeface="仿宋" panose="02010609060101010101" pitchFamily="49" charset="-122"/>
                <a:cs typeface="+mn-cs"/>
              </a:rPr>
              <a:t>0</a:t>
            </a:r>
            <a:r>
              <a:rPr kumimoji="1" lang="zh-CN" altLang="en-US" sz="2400" b="0" i="0" u="none" strike="noStrike" kern="1200" cap="none" spc="0" normalizeH="0" baseline="0" noProof="0" dirty="0">
                <a:ln>
                  <a:noFill/>
                </a:ln>
                <a:solidFill>
                  <a:srgbClr val="441FCD"/>
                </a:solidFill>
                <a:effectLst/>
                <a:uLnTx/>
                <a:uFillTx/>
                <a:latin typeface="仿宋" panose="02010609060101010101" pitchFamily="49" charset="-122"/>
                <a:ea typeface="仿宋" panose="02010609060101010101" pitchFamily="49" charset="-122"/>
                <a:cs typeface="+mn-cs"/>
              </a:rPr>
              <a:t>）的地址</a:t>
            </a: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③已知数组</a:t>
            </a:r>
            <a:r>
              <a:rPr kumimoji="1" lang="en-US" altLang="zh-CN"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a</a:t>
            </a: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的首地址和数据类型，可以通过下列公式计算出每个数组元素的地址，从而找到每个数组元素：</a:t>
            </a:r>
          </a:p>
          <a:p>
            <a:pPr marL="342900" marR="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r>
              <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a:t>
            </a:r>
            <a:r>
              <a:rPr kumimoji="1" lang="zh-CN" altLang="en-US"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rPr>
              <a:t>数组元素</a:t>
            </a:r>
            <a:r>
              <a:rPr kumimoji="1" lang="en-US" altLang="zh-CN"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rPr>
              <a:t>a[</a:t>
            </a:r>
            <a:r>
              <a:rPr kumimoji="1" lang="en-US" altLang="zh-CN" sz="2400" b="1" i="0" u="none" strike="noStrike" kern="120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cs typeface="+mn-cs"/>
              </a:rPr>
              <a:t>i</a:t>
            </a:r>
            <a:r>
              <a:rPr kumimoji="1" lang="en-US" altLang="zh-CN"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rPr>
              <a:t>]</a:t>
            </a:r>
            <a:r>
              <a:rPr kumimoji="1" lang="zh-CN" altLang="en-US"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rPr>
              <a:t>的地址＝数组首地址＋</a:t>
            </a:r>
            <a:r>
              <a:rPr kumimoji="1" lang="en-US" altLang="zh-CN" sz="2400" b="1" i="0" u="none" strike="noStrike" kern="1200" cap="none" spc="0" normalizeH="0" baseline="0" noProof="0" dirty="0" err="1">
                <a:ln>
                  <a:noFill/>
                </a:ln>
                <a:solidFill>
                  <a:srgbClr val="FF0000"/>
                </a:solidFill>
                <a:effectLst/>
                <a:uLnTx/>
                <a:uFillTx/>
                <a:latin typeface="仿宋" panose="02010609060101010101" pitchFamily="49" charset="-122"/>
                <a:ea typeface="仿宋" panose="02010609060101010101" pitchFamily="49" charset="-122"/>
                <a:cs typeface="+mn-cs"/>
              </a:rPr>
              <a:t>i</a:t>
            </a:r>
            <a:r>
              <a:rPr kumimoji="1" lang="en-US" altLang="zh-CN"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rPr>
              <a:t>×</a:t>
            </a:r>
            <a:r>
              <a:rPr kumimoji="1" lang="zh-CN" altLang="en-US"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rPr>
              <a:t>数组元素的数据类型所占用单元数</a:t>
            </a:r>
          </a:p>
          <a:p>
            <a:pPr marL="342900" marR="0" lvl="0" indent="-3429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1" lang="zh-CN" altLang="en-US" sz="2400" b="0"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46084"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4</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3"/>
          <p:cNvSpPr txBox="1">
            <a:spLocks noGrp="1"/>
          </p:cNvSpPr>
          <p:nvPr>
            <p:ph type="ftr" sz="quarter" idx="3"/>
          </p:nvPr>
        </p:nvSpPr>
        <p:spPr>
          <a:xfrm>
            <a:off x="4165600" y="6245225"/>
            <a:ext cx="3860800" cy="476250"/>
          </a:xfrm>
          <a:noFill/>
        </p:spPr>
        <p:txBody>
          <a:bodyPr lIns="91440" tIns="45720" rIns="91440" bIns="45720" rtlCol="0" anchor="ct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tint val="75000"/>
                  </a:prstClr>
                </a:solidFill>
                <a:effectLst/>
                <a:uLnTx/>
                <a:uFillTx/>
                <a:latin typeface="+mn-lt"/>
                <a:ea typeface="+mn-ea"/>
                <a:cs typeface="+mn-cs"/>
              </a:rPr>
              <a:t>http://xinxi.xaufe.edu.cn</a:t>
            </a:r>
          </a:p>
        </p:txBody>
      </p:sp>
      <p:sp>
        <p:nvSpPr>
          <p:cNvPr id="82947" name="灯片编号占位符 1"/>
          <p:cNvSpPr txBox="1">
            <a:spLocks noGrp="1"/>
          </p:cNvSpPr>
          <p:nvPr>
            <p:ph type="sldNum" sz="quarter" idx="4"/>
          </p:nvPr>
        </p:nvSpPr>
        <p:spPr>
          <a:xfrm>
            <a:off x="8737600" y="6245225"/>
            <a:ext cx="2641600" cy="476250"/>
          </a:xfrm>
          <a:noFill/>
          <a:ln>
            <a:noFill/>
          </a:ln>
        </p:spPr>
        <p:txBody>
          <a:bodyPr anchor="ctr" anchorCtr="0"/>
          <a:lstStyle/>
          <a:p>
            <a:pPr marL="0" indent="0" algn="r">
              <a:lnSpc>
                <a:spcPct val="100000"/>
              </a:lnSpc>
              <a:spcBef>
                <a:spcPct val="0"/>
              </a:spcBef>
              <a:buFontTx/>
              <a:buNone/>
            </a:pPr>
            <a:fld id="{9A0DB2DC-4C9A-4742-B13C-FB6460FD3503}" type="slidenum">
              <a:rPr lang="zh-CN" altLang="en-US" sz="1200" dirty="0">
                <a:solidFill>
                  <a:srgbClr val="898989"/>
                </a:solidFill>
              </a:rPr>
              <a:t>40</a:t>
            </a:fld>
            <a:endParaRPr lang="zh-CN" altLang="en-US" sz="1200" dirty="0">
              <a:solidFill>
                <a:srgbClr val="898989"/>
              </a:solidFill>
            </a:endParaRPr>
          </a:p>
        </p:txBody>
      </p:sp>
      <p:sp>
        <p:nvSpPr>
          <p:cNvPr id="82948" name="Text Box 2"/>
          <p:cNvSpPr txBox="1"/>
          <p:nvPr/>
        </p:nvSpPr>
        <p:spPr>
          <a:xfrm>
            <a:off x="1524000" y="3175"/>
            <a:ext cx="9144000" cy="830263"/>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r>
              <a:rPr lang="zh-CN" altLang="en-US" sz="2400" b="1" dirty="0">
                <a:solidFill>
                  <a:schemeClr val="tx1"/>
                </a:solidFill>
                <a:latin typeface="Times New Roman" panose="02020603050405020304" pitchFamily="18" charset="0"/>
              </a:rPr>
              <a:t>例 ： </a:t>
            </a:r>
            <a:r>
              <a:rPr lang="en-US" altLang="zh-CN" sz="2400" b="1" dirty="0">
                <a:solidFill>
                  <a:schemeClr val="tx1"/>
                </a:solidFill>
                <a:latin typeface="Times New Roman" panose="02020603050405020304" pitchFamily="18" charset="0"/>
              </a:rPr>
              <a:t>3</a:t>
            </a:r>
            <a:r>
              <a:rPr lang="zh-CN" altLang="en-US" sz="2400" b="1" dirty="0">
                <a:solidFill>
                  <a:schemeClr val="tx1"/>
                </a:solidFill>
                <a:latin typeface="Times New Roman" panose="02020603050405020304" pitchFamily="18" charset="0"/>
              </a:rPr>
              <a:t>个学生各学</a:t>
            </a:r>
            <a:r>
              <a:rPr lang="en-US" altLang="zh-CN" sz="2400" b="1" dirty="0">
                <a:solidFill>
                  <a:schemeClr val="tx1"/>
                </a:solidFill>
                <a:latin typeface="Times New Roman" panose="02020603050405020304" pitchFamily="18" charset="0"/>
              </a:rPr>
              <a:t>4</a:t>
            </a:r>
            <a:r>
              <a:rPr lang="zh-CN" altLang="en-US" sz="2400" b="1" dirty="0">
                <a:solidFill>
                  <a:schemeClr val="tx1"/>
                </a:solidFill>
                <a:latin typeface="Times New Roman" panose="02020603050405020304" pitchFamily="18" charset="0"/>
              </a:rPr>
              <a:t>门课，计算总平均分，并查找一门以上课不及格学生， 输出其各门课</a:t>
            </a:r>
            <a:r>
              <a:rPr lang="zh-CN" altLang="zh-CN" sz="2400" b="1" dirty="0">
                <a:solidFill>
                  <a:schemeClr val="tx1"/>
                </a:solidFill>
                <a:latin typeface="Times New Roman" panose="02020603050405020304" pitchFamily="18" charset="0"/>
              </a:rPr>
              <a:t>成绩</a:t>
            </a:r>
            <a:endParaRPr lang="zh-CN" altLang="en-US" sz="2400" b="1" dirty="0">
              <a:solidFill>
                <a:schemeClr val="tx1"/>
              </a:solidFill>
              <a:latin typeface="Times New Roman" panose="02020603050405020304" pitchFamily="18" charset="0"/>
            </a:endParaRPr>
          </a:p>
        </p:txBody>
      </p:sp>
      <p:sp>
        <p:nvSpPr>
          <p:cNvPr id="82949" name="Text Box 3"/>
          <p:cNvSpPr txBox="1"/>
          <p:nvPr/>
        </p:nvSpPr>
        <p:spPr>
          <a:xfrm>
            <a:off x="5602288" y="2001838"/>
            <a:ext cx="1349375" cy="463550"/>
          </a:xfrm>
          <a:prstGeom prst="rect">
            <a:avLst/>
          </a:prstGeom>
          <a:noFill/>
          <a:ln w="38100">
            <a:noFill/>
          </a:ln>
        </p:spPr>
        <p:txBody>
          <a:bodyPr wrap="none" lIns="90000" tIns="46800" rIns="90000" bIns="46800"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zh-CN" altLang="en-US" sz="2400" b="1" dirty="0">
                <a:solidFill>
                  <a:schemeClr val="bg1"/>
                </a:solidFill>
                <a:latin typeface="Times New Roman" panose="02020603050405020304" pitchFamily="18" charset="0"/>
                <a:sym typeface="Symbol" panose="05050102010706020507" pitchFamily="18" charset="2"/>
              </a:rPr>
              <a:t></a:t>
            </a:r>
            <a:r>
              <a:rPr lang="zh-CN" altLang="en-US" sz="2400" b="1" dirty="0">
                <a:solidFill>
                  <a:schemeClr val="bg1"/>
                </a:solidFill>
                <a:latin typeface="Times New Roman" panose="02020603050405020304" pitchFamily="18" charset="0"/>
              </a:rPr>
              <a:t> </a:t>
            </a:r>
            <a:r>
              <a:rPr lang="en-US" altLang="zh-CN" sz="2400" b="1" dirty="0">
                <a:solidFill>
                  <a:schemeClr val="bg1"/>
                </a:solidFill>
                <a:latin typeface="Times New Roman" panose="02020603050405020304" pitchFamily="18" charset="0"/>
              </a:rPr>
              <a:t>p[j][i]</a:t>
            </a:r>
          </a:p>
        </p:txBody>
      </p:sp>
      <p:sp>
        <p:nvSpPr>
          <p:cNvPr id="82950" name="Text Box 4"/>
          <p:cNvSpPr txBox="1"/>
          <p:nvPr/>
        </p:nvSpPr>
        <p:spPr>
          <a:xfrm>
            <a:off x="1558925" y="836613"/>
            <a:ext cx="8677275" cy="5859462"/>
          </a:xfrm>
          <a:prstGeom prst="rect">
            <a:avLst/>
          </a:prstGeom>
          <a:noFill/>
          <a:ln w="9525">
            <a:noFill/>
          </a:ln>
        </p:spPr>
        <p:txBody>
          <a:bodyPr>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#include &lt;stdio.h&gt; </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int main()</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void search(float  (*p)[4], int n );</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float score[3][4]={{65,52,79,60},{80,87,90,81},{90,99,100,98}};</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search( score, 3 );</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a:t>
            </a:r>
          </a:p>
          <a:p>
            <a:pPr marL="0" lvl="0" indent="0" eaLnBrk="1" hangingPunct="1">
              <a:lnSpc>
                <a:spcPct val="100000"/>
              </a:lnSpc>
              <a:spcBef>
                <a:spcPct val="0"/>
              </a:spcBef>
              <a:buFontTx/>
              <a:buNone/>
            </a:pPr>
            <a:endParaRPr lang="en-US" altLang="zh-CN" sz="1800" b="1" dirty="0">
              <a:solidFill>
                <a:schemeClr val="tx1"/>
              </a:solidFill>
              <a:latin typeface="Tahoma" panose="020B0604030504040204" pitchFamily="34" charset="0"/>
            </a:endParaRP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void search(float  (*p)[4], int  n)</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int i, j, flag;</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for(i=0;i&lt;n;i++)</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   flag=0;</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for(j=0;j&lt;4;j++)</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if(*(*(p+i)+j)&lt;60)  flag=1;</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if(flag==1)</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   printf("No.%d is fail,his scores are:\n", i+1);</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for(j=0;j&lt;4;j++)</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printf("%5.1f ",*(*(p+i)+j));</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printf("\n");</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    }</a:t>
            </a:r>
          </a:p>
          <a:p>
            <a:pPr marL="0" lvl="0" indent="0" eaLnBrk="1" hangingPunct="1">
              <a:lnSpc>
                <a:spcPct val="100000"/>
              </a:lnSpc>
              <a:spcBef>
                <a:spcPct val="0"/>
              </a:spcBef>
              <a:buFontTx/>
              <a:buNone/>
            </a:pPr>
            <a:r>
              <a:rPr lang="en-US" altLang="zh-CN" sz="1800" b="1" dirty="0">
                <a:solidFill>
                  <a:schemeClr val="tx1"/>
                </a:solidFill>
                <a:latin typeface="Tahoma" panose="020B0604030504040204" pitchFamily="34" charset="0"/>
              </a:rPr>
              <a:t>}</a:t>
            </a:r>
            <a:endParaRPr lang="zh-CN" altLang="en-US" sz="1800" b="1" dirty="0">
              <a:solidFill>
                <a:schemeClr val="tx1"/>
              </a:solidFill>
              <a:latin typeface="Tahoma" panose="020B0604030504040204" pitchFamily="34" charset="0"/>
            </a:endParaRPr>
          </a:p>
        </p:txBody>
      </p:sp>
      <p:pic>
        <p:nvPicPr>
          <p:cNvPr id="8" name="Picture 5"/>
          <p:cNvPicPr>
            <a:picLocks noChangeAspect="1"/>
          </p:cNvPicPr>
          <p:nvPr/>
        </p:nvPicPr>
        <p:blipFill>
          <a:blip r:embed="rId3"/>
          <a:srcRect l="13086" t="25391" r="63281" b="68707"/>
          <a:stretch>
            <a:fillRect/>
          </a:stretch>
        </p:blipFill>
        <p:spPr>
          <a:xfrm>
            <a:off x="4872038" y="6092825"/>
            <a:ext cx="3889375" cy="728663"/>
          </a:xfrm>
          <a:prstGeom prst="rect">
            <a:avLst/>
          </a:prstGeom>
          <a:noFill/>
          <a:ln w="9525">
            <a:noFill/>
          </a:ln>
        </p:spPr>
      </p:pic>
      <p:grpSp>
        <p:nvGrpSpPr>
          <p:cNvPr id="9" name="Group 6"/>
          <p:cNvGrpSpPr/>
          <p:nvPr/>
        </p:nvGrpSpPr>
        <p:grpSpPr>
          <a:xfrm>
            <a:off x="7391400" y="2133600"/>
            <a:ext cx="2884488" cy="1879600"/>
            <a:chOff x="3943" y="1061"/>
            <a:chExt cx="1817" cy="1184"/>
          </a:xfrm>
        </p:grpSpPr>
        <p:grpSp>
          <p:nvGrpSpPr>
            <p:cNvPr id="82953" name="Group 7"/>
            <p:cNvGrpSpPr/>
            <p:nvPr/>
          </p:nvGrpSpPr>
          <p:grpSpPr>
            <a:xfrm>
              <a:off x="4338" y="1201"/>
              <a:ext cx="1422" cy="1044"/>
              <a:chOff x="4338" y="1223"/>
              <a:chExt cx="1723" cy="1044"/>
            </a:xfrm>
          </p:grpSpPr>
          <p:sp>
            <p:nvSpPr>
              <p:cNvPr id="82956" name="Rectangle 8"/>
              <p:cNvSpPr/>
              <p:nvPr/>
            </p:nvSpPr>
            <p:spPr>
              <a:xfrm>
                <a:off x="4338" y="1223"/>
                <a:ext cx="1712" cy="1044"/>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endParaRPr lang="zh-CN" altLang="en-US" b="1" dirty="0">
                  <a:solidFill>
                    <a:schemeClr val="bg1"/>
                  </a:solidFill>
                  <a:latin typeface="Times New Roman" panose="02020603050405020304" pitchFamily="18" charset="0"/>
                </a:endParaRPr>
              </a:p>
            </p:txBody>
          </p:sp>
          <p:sp>
            <p:nvSpPr>
              <p:cNvPr id="82957" name="Line 9"/>
              <p:cNvSpPr/>
              <p:nvPr/>
            </p:nvSpPr>
            <p:spPr>
              <a:xfrm>
                <a:off x="4349" y="1601"/>
                <a:ext cx="1712" cy="0"/>
              </a:xfrm>
              <a:prstGeom prst="line">
                <a:avLst/>
              </a:prstGeom>
              <a:ln w="9525" cap="flat" cmpd="sng">
                <a:solidFill>
                  <a:srgbClr val="000000"/>
                </a:solidFill>
                <a:prstDash val="solid"/>
                <a:headEnd type="none" w="med" len="med"/>
                <a:tailEnd type="none" w="med" len="med"/>
              </a:ln>
            </p:spPr>
          </p:sp>
          <p:sp>
            <p:nvSpPr>
              <p:cNvPr id="82958" name="Line 10"/>
              <p:cNvSpPr/>
              <p:nvPr/>
            </p:nvSpPr>
            <p:spPr>
              <a:xfrm>
                <a:off x="4338" y="1934"/>
                <a:ext cx="1712" cy="0"/>
              </a:xfrm>
              <a:prstGeom prst="line">
                <a:avLst/>
              </a:prstGeom>
              <a:ln w="9525" cap="flat" cmpd="sng">
                <a:solidFill>
                  <a:srgbClr val="000000"/>
                </a:solidFill>
                <a:prstDash val="solid"/>
                <a:headEnd type="none" w="med" len="med"/>
                <a:tailEnd type="none" w="med" len="med"/>
              </a:ln>
            </p:spPr>
          </p:sp>
          <p:sp>
            <p:nvSpPr>
              <p:cNvPr id="82959" name="Line 11"/>
              <p:cNvSpPr/>
              <p:nvPr/>
            </p:nvSpPr>
            <p:spPr>
              <a:xfrm>
                <a:off x="5194" y="1223"/>
                <a:ext cx="0" cy="1044"/>
              </a:xfrm>
              <a:prstGeom prst="line">
                <a:avLst/>
              </a:prstGeom>
              <a:ln w="9525" cap="flat" cmpd="sng">
                <a:solidFill>
                  <a:srgbClr val="000000"/>
                </a:solidFill>
                <a:prstDash val="solid"/>
                <a:headEnd type="none" w="med" len="med"/>
                <a:tailEnd type="none" w="med" len="med"/>
              </a:ln>
            </p:spPr>
          </p:sp>
          <p:sp>
            <p:nvSpPr>
              <p:cNvPr id="82960" name="Line 12"/>
              <p:cNvSpPr/>
              <p:nvPr/>
            </p:nvSpPr>
            <p:spPr>
              <a:xfrm>
                <a:off x="4749" y="1223"/>
                <a:ext cx="0" cy="1044"/>
              </a:xfrm>
              <a:prstGeom prst="line">
                <a:avLst/>
              </a:prstGeom>
              <a:ln w="9525" cap="flat" cmpd="sng">
                <a:solidFill>
                  <a:srgbClr val="000000"/>
                </a:solidFill>
                <a:prstDash val="solid"/>
                <a:headEnd type="none" w="med" len="med"/>
                <a:tailEnd type="none" w="med" len="med"/>
              </a:ln>
            </p:spPr>
          </p:sp>
          <p:sp>
            <p:nvSpPr>
              <p:cNvPr id="82961" name="Line 13"/>
              <p:cNvSpPr/>
              <p:nvPr/>
            </p:nvSpPr>
            <p:spPr>
              <a:xfrm>
                <a:off x="5627" y="1223"/>
                <a:ext cx="0" cy="1044"/>
              </a:xfrm>
              <a:prstGeom prst="line">
                <a:avLst/>
              </a:prstGeom>
              <a:ln w="9525" cap="flat" cmpd="sng">
                <a:solidFill>
                  <a:srgbClr val="000000"/>
                </a:solidFill>
                <a:prstDash val="solid"/>
                <a:headEnd type="none" w="med" len="med"/>
                <a:tailEnd type="none" w="med" len="med"/>
              </a:ln>
            </p:spPr>
          </p:sp>
          <p:sp>
            <p:nvSpPr>
              <p:cNvPr id="82962" name="Text Box 14"/>
              <p:cNvSpPr txBox="1"/>
              <p:nvPr/>
            </p:nvSpPr>
            <p:spPr>
              <a:xfrm>
                <a:off x="4372" y="1309"/>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65</a:t>
                </a:r>
              </a:p>
            </p:txBody>
          </p:sp>
          <p:sp>
            <p:nvSpPr>
              <p:cNvPr id="82963" name="Text Box 15"/>
              <p:cNvSpPr txBox="1"/>
              <p:nvPr/>
            </p:nvSpPr>
            <p:spPr>
              <a:xfrm>
                <a:off x="4812" y="1305"/>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52</a:t>
                </a:r>
              </a:p>
            </p:txBody>
          </p:sp>
          <p:sp>
            <p:nvSpPr>
              <p:cNvPr id="82964" name="Text Box 16"/>
              <p:cNvSpPr txBox="1"/>
              <p:nvPr/>
            </p:nvSpPr>
            <p:spPr>
              <a:xfrm>
                <a:off x="5223" y="1294"/>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79</a:t>
                </a:r>
              </a:p>
            </p:txBody>
          </p:sp>
          <p:sp>
            <p:nvSpPr>
              <p:cNvPr id="82965" name="Text Box 17"/>
              <p:cNvSpPr txBox="1"/>
              <p:nvPr/>
            </p:nvSpPr>
            <p:spPr>
              <a:xfrm>
                <a:off x="5668" y="1294"/>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60</a:t>
                </a:r>
              </a:p>
            </p:txBody>
          </p:sp>
          <p:sp>
            <p:nvSpPr>
              <p:cNvPr id="82966" name="Text Box 18"/>
              <p:cNvSpPr txBox="1"/>
              <p:nvPr/>
            </p:nvSpPr>
            <p:spPr>
              <a:xfrm>
                <a:off x="4368" y="1650"/>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80</a:t>
                </a:r>
              </a:p>
            </p:txBody>
          </p:sp>
          <p:sp>
            <p:nvSpPr>
              <p:cNvPr id="82967" name="Text Box 19"/>
              <p:cNvSpPr txBox="1"/>
              <p:nvPr/>
            </p:nvSpPr>
            <p:spPr>
              <a:xfrm>
                <a:off x="4801" y="1660"/>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87</a:t>
                </a:r>
              </a:p>
            </p:txBody>
          </p:sp>
          <p:sp>
            <p:nvSpPr>
              <p:cNvPr id="82968" name="Text Box 20"/>
              <p:cNvSpPr txBox="1"/>
              <p:nvPr/>
            </p:nvSpPr>
            <p:spPr>
              <a:xfrm>
                <a:off x="5235" y="1660"/>
                <a:ext cx="334"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90</a:t>
                </a:r>
              </a:p>
            </p:txBody>
          </p:sp>
          <p:sp>
            <p:nvSpPr>
              <p:cNvPr id="82969" name="Text Box 21"/>
              <p:cNvSpPr txBox="1"/>
              <p:nvPr/>
            </p:nvSpPr>
            <p:spPr>
              <a:xfrm>
                <a:off x="5679" y="1671"/>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81</a:t>
                </a:r>
              </a:p>
            </p:txBody>
          </p:sp>
          <p:sp>
            <p:nvSpPr>
              <p:cNvPr id="82970" name="Text Box 22"/>
              <p:cNvSpPr txBox="1"/>
              <p:nvPr/>
            </p:nvSpPr>
            <p:spPr>
              <a:xfrm>
                <a:off x="4390" y="1982"/>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90</a:t>
                </a:r>
              </a:p>
            </p:txBody>
          </p:sp>
          <p:sp>
            <p:nvSpPr>
              <p:cNvPr id="82971" name="Text Box 23"/>
              <p:cNvSpPr txBox="1"/>
              <p:nvPr/>
            </p:nvSpPr>
            <p:spPr>
              <a:xfrm>
                <a:off x="4768" y="1982"/>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99</a:t>
                </a:r>
              </a:p>
            </p:txBody>
          </p:sp>
          <p:sp>
            <p:nvSpPr>
              <p:cNvPr id="82972" name="Text Box 24"/>
              <p:cNvSpPr txBox="1"/>
              <p:nvPr/>
            </p:nvSpPr>
            <p:spPr>
              <a:xfrm>
                <a:off x="5185" y="1983"/>
                <a:ext cx="431"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100</a:t>
                </a:r>
              </a:p>
            </p:txBody>
          </p:sp>
          <p:sp>
            <p:nvSpPr>
              <p:cNvPr id="82973" name="Text Box 25"/>
              <p:cNvSpPr txBox="1"/>
              <p:nvPr/>
            </p:nvSpPr>
            <p:spPr>
              <a:xfrm>
                <a:off x="5679" y="1993"/>
                <a:ext cx="335" cy="250"/>
              </a:xfrm>
              <a:prstGeom prst="rect">
                <a:avLst/>
              </a:prstGeom>
              <a:noFill/>
              <a:ln w="9525">
                <a:noFill/>
              </a:ln>
            </p:spPr>
            <p:txBody>
              <a:bodyPr wrap="none" anchor="ctr" anchorCtr="0">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algn="ctr">
                  <a:lnSpc>
                    <a:spcPct val="100000"/>
                  </a:lnSpc>
                  <a:spcBef>
                    <a:spcPct val="0"/>
                  </a:spcBef>
                  <a:buFontTx/>
                  <a:buNone/>
                </a:pPr>
                <a:r>
                  <a:rPr lang="en-US" altLang="zh-CN" b="1" dirty="0">
                    <a:solidFill>
                      <a:srgbClr val="000066"/>
                    </a:solidFill>
                    <a:latin typeface="Times New Roman" panose="02020603050405020304" pitchFamily="18" charset="0"/>
                  </a:rPr>
                  <a:t>98</a:t>
                </a:r>
              </a:p>
            </p:txBody>
          </p:sp>
        </p:grpSp>
        <p:sp>
          <p:nvSpPr>
            <p:cNvPr id="82954" name="Line 26"/>
            <p:cNvSpPr/>
            <p:nvPr/>
          </p:nvSpPr>
          <p:spPr>
            <a:xfrm>
              <a:off x="4112" y="1211"/>
              <a:ext cx="222" cy="0"/>
            </a:xfrm>
            <a:prstGeom prst="line">
              <a:avLst/>
            </a:prstGeom>
            <a:ln w="38100" cap="flat" cmpd="sng">
              <a:solidFill>
                <a:schemeClr val="accent2"/>
              </a:solidFill>
              <a:prstDash val="solid"/>
              <a:headEnd type="none" w="med" len="med"/>
              <a:tailEnd type="triangle" w="med" len="med"/>
            </a:ln>
          </p:spPr>
        </p:sp>
        <p:sp>
          <p:nvSpPr>
            <p:cNvPr id="82955" name="Text Box 27"/>
            <p:cNvSpPr txBox="1"/>
            <p:nvPr/>
          </p:nvSpPr>
          <p:spPr>
            <a:xfrm>
              <a:off x="3943" y="1061"/>
              <a:ext cx="205" cy="250"/>
            </a:xfrm>
            <a:prstGeom prst="rect">
              <a:avLst/>
            </a:prstGeom>
            <a:noFill/>
            <a:ln w="9525">
              <a:noFill/>
            </a:ln>
          </p:spPr>
          <p:txBody>
            <a:bodyPr wrap="none">
              <a:spAutoFit/>
            </a:bodyPr>
            <a:lstStyle>
              <a:lvl1pPr marL="342900" indent="-342900" algn="l" rtl="0" eaLnBrk="0" fontAlgn="base" hangingPunct="0">
                <a:lnSpc>
                  <a:spcPct val="150000"/>
                </a:lnSpc>
                <a:spcBef>
                  <a:spcPct val="20000"/>
                </a:spcBef>
                <a:spcAft>
                  <a:spcPct val="0"/>
                </a:spcAft>
                <a:buFont typeface="Arial" panose="020B0604020202020204" pitchFamily="34" charset="0"/>
                <a:buChar char="•"/>
                <a:defRPr sz="2000" kern="1200">
                  <a:solidFill>
                    <a:srgbClr val="7F7F7F"/>
                  </a:solidFill>
                  <a:latin typeface="+mn-lt"/>
                  <a:ea typeface="+mn-ea"/>
                  <a:cs typeface="+mn-cs"/>
                </a:defRPr>
              </a:lvl1pPr>
              <a:lvl2pPr marL="742950" indent="-28575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1143000" indent="-228600" algn="l" rtl="0" eaLnBrk="0" fontAlgn="base" hangingPunct="0">
                <a:lnSpc>
                  <a:spcPct val="150000"/>
                </a:lnSpc>
                <a:spcBef>
                  <a:spcPct val="20000"/>
                </a:spcBef>
                <a:spcAft>
                  <a:spcPct val="0"/>
                </a:spcAft>
                <a:buFont typeface="Arial" panose="020B0604020202020204" pitchFamily="34" charset="0"/>
                <a:buChar char="•"/>
                <a:defRPr sz="1600" kern="1200">
                  <a:solidFill>
                    <a:srgbClr val="7F7F7F"/>
                  </a:solidFill>
                  <a:latin typeface="+mn-lt"/>
                  <a:ea typeface="+mn-ea"/>
                  <a:cs typeface="+mn-cs"/>
                </a:defRPr>
              </a:lvl3pPr>
              <a:lvl4pPr marL="16002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4pPr>
              <a:lvl5pPr marL="2057400" indent="-228600" algn="l" rtl="0" eaLnBrk="0" fontAlgn="base" hangingPunct="0">
                <a:lnSpc>
                  <a:spcPct val="150000"/>
                </a:lnSpc>
                <a:spcBef>
                  <a:spcPct val="20000"/>
                </a:spcBef>
                <a:spcAft>
                  <a:spcPct val="0"/>
                </a:spcAft>
                <a:buFont typeface="Arial" panose="020B0604020202020204" pitchFamily="34" charset="0"/>
                <a:buChar char="»"/>
                <a:defRPr sz="1400" kern="1200">
                  <a:solidFill>
                    <a:srgbClr val="7F7F7F"/>
                  </a:solidFill>
                  <a:latin typeface="+mn-lt"/>
                  <a:ea typeface="+mn-ea"/>
                  <a:cs typeface="+mn-cs"/>
                </a:defRPr>
              </a:lvl5pPr>
            </a:lstStyle>
            <a:p>
              <a:pPr marL="0" lvl="0" indent="0" eaLnBrk="1" hangingPunct="1">
                <a:lnSpc>
                  <a:spcPct val="100000"/>
                </a:lnSpc>
                <a:spcBef>
                  <a:spcPct val="0"/>
                </a:spcBef>
                <a:buFontTx/>
                <a:buNone/>
              </a:pPr>
              <a:r>
                <a:rPr lang="en-US" altLang="zh-CN" b="1" dirty="0">
                  <a:solidFill>
                    <a:schemeClr val="bg1"/>
                  </a:solidFill>
                  <a:latin typeface="Times New Roman" panose="02020603050405020304" pitchFamily="18" charset="0"/>
                </a:rPr>
                <a:t>p</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a:ln/>
        </p:spPr>
        <p:txBody>
          <a:bodyPr vert="horz" wrap="square" lIns="91440" tIns="45720" rIns="91440" bIns="45720" anchor="b" anchorCtr="0"/>
          <a:lstStyle/>
          <a:p>
            <a:r>
              <a:rPr lang="en-US" altLang="zh-CN" sz="2800" dirty="0"/>
              <a:t>7.2.5   </a:t>
            </a:r>
            <a:r>
              <a:rPr lang="zh-CN" altLang="en-US" sz="2800" dirty="0"/>
              <a:t>动态数组的实现 </a:t>
            </a:r>
          </a:p>
        </p:txBody>
      </p:sp>
      <p:sp>
        <p:nvSpPr>
          <p:cNvPr id="83971" name="Rectangle 3"/>
          <p:cNvSpPr>
            <a:spLocks noGrp="1"/>
          </p:cNvSpPr>
          <p:nvPr>
            <p:ph idx="1"/>
          </p:nvPr>
        </p:nvSpPr>
        <p:spPr>
          <a:ln/>
        </p:spPr>
        <p:txBody>
          <a:bodyPr vert="horz" wrap="square" lIns="91440" tIns="45720" rIns="91440" bIns="45720" anchor="t" anchorCtr="0"/>
          <a:lstStyle/>
          <a:p>
            <a:r>
              <a:rPr lang="zh-CN" altLang="en-US" sz="2400" dirty="0">
                <a:latin typeface="仿宋" panose="02010609060101010101" pitchFamily="49" charset="-122"/>
                <a:ea typeface="仿宋" panose="02010609060101010101" pitchFamily="49" charset="-122"/>
              </a:rPr>
              <a:t>静态数组的大小不能改变</a:t>
            </a:r>
          </a:p>
          <a:p>
            <a:r>
              <a:rPr lang="zh-CN" altLang="en-US" sz="2400" dirty="0">
                <a:latin typeface="仿宋" panose="02010609060101010101" pitchFamily="49" charset="-122"/>
                <a:ea typeface="仿宋" panose="02010609060101010101" pitchFamily="49" charset="-122"/>
              </a:rPr>
              <a:t>动态数组根据实际需要指定数组的大小 </a:t>
            </a:r>
          </a:p>
          <a:p>
            <a:r>
              <a:rPr lang="zh-CN" altLang="en-US" sz="2400" dirty="0">
                <a:latin typeface="仿宋" panose="02010609060101010101" pitchFamily="49" charset="-122"/>
                <a:ea typeface="仿宋" panose="02010609060101010101" pitchFamily="49" charset="-122"/>
              </a:rPr>
              <a:t>利用内存的申请和释放库函数，以及指向数组的指针变量可当数组名使用的特点，来实现动态数组 </a:t>
            </a:r>
          </a:p>
        </p:txBody>
      </p:sp>
      <p:sp>
        <p:nvSpPr>
          <p:cNvPr id="6"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83973"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41</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idx="1"/>
          </p:nvPr>
        </p:nvSpPr>
        <p:spPr>
          <a:xfrm>
            <a:off x="766763" y="1320800"/>
            <a:ext cx="10612437" cy="4484688"/>
          </a:xfrm>
          <a:ln/>
        </p:spPr>
        <p:txBody>
          <a:bodyPr vert="horz" wrap="square" lIns="91440" tIns="45720" rIns="91440" bIns="45720" anchor="t" anchorCtr="0"/>
          <a:lstStyle/>
          <a:p>
            <a:pPr>
              <a:lnSpc>
                <a:spcPct val="80000"/>
              </a:lnSpc>
            </a:pPr>
            <a:r>
              <a:rPr lang="zh-CN" altLang="en-US" sz="2400" b="1" dirty="0">
                <a:solidFill>
                  <a:srgbClr val="FF0000"/>
                </a:solidFill>
              </a:rPr>
              <a:t>库函数</a:t>
            </a:r>
            <a:r>
              <a:rPr lang="en-US" altLang="zh-CN" sz="2400" b="1" dirty="0">
                <a:solidFill>
                  <a:srgbClr val="FF0000"/>
                </a:solidFill>
              </a:rPr>
              <a:t>malloc ()</a:t>
            </a:r>
          </a:p>
          <a:p>
            <a:pPr>
              <a:lnSpc>
                <a:spcPct val="80000"/>
              </a:lnSpc>
              <a:buNone/>
            </a:pPr>
            <a:r>
              <a:rPr lang="zh-CN" altLang="en-US" sz="2400" dirty="0">
                <a:latin typeface="仿宋" panose="02010609060101010101" pitchFamily="49" charset="-122"/>
                <a:ea typeface="仿宋" panose="02010609060101010101" pitchFamily="49" charset="-122"/>
              </a:rPr>
              <a:t>用法：</a:t>
            </a:r>
            <a:r>
              <a:rPr lang="en-US" altLang="zh-CN" sz="2400" dirty="0">
                <a:latin typeface="仿宋" panose="02010609060101010101" pitchFamily="49" charset="-122"/>
                <a:ea typeface="仿宋" panose="02010609060101010101" pitchFamily="49" charset="-122"/>
              </a:rPr>
              <a:t>void *malloc(unsigned size)</a:t>
            </a:r>
          </a:p>
          <a:p>
            <a:pPr>
              <a:lnSpc>
                <a:spcPct val="80000"/>
              </a:lnSpc>
              <a:buNone/>
            </a:pPr>
            <a:r>
              <a:rPr lang="zh-CN" altLang="en-US" sz="2400" dirty="0">
                <a:latin typeface="仿宋" panose="02010609060101010101" pitchFamily="49" charset="-122"/>
                <a:ea typeface="仿宋" panose="02010609060101010101" pitchFamily="49" charset="-122"/>
              </a:rPr>
              <a:t>功能：在内存的动态存储区分配１个长度为</a:t>
            </a:r>
            <a:r>
              <a:rPr lang="en-US" altLang="zh-CN" sz="2400" dirty="0">
                <a:latin typeface="仿宋" panose="02010609060101010101" pitchFamily="49" charset="-122"/>
                <a:ea typeface="仿宋" panose="02010609060101010101" pitchFamily="49" charset="-122"/>
              </a:rPr>
              <a:t>size</a:t>
            </a:r>
            <a:r>
              <a:rPr lang="zh-CN" altLang="en-US" sz="2400" dirty="0">
                <a:latin typeface="仿宋" panose="02010609060101010101" pitchFamily="49" charset="-122"/>
                <a:ea typeface="仿宋" panose="02010609060101010101" pitchFamily="49" charset="-122"/>
              </a:rPr>
              <a:t>的连续空间。</a:t>
            </a:r>
          </a:p>
          <a:p>
            <a:pPr>
              <a:lnSpc>
                <a:spcPct val="80000"/>
              </a:lnSpc>
              <a:buNone/>
            </a:pPr>
            <a:r>
              <a:rPr lang="zh-CN" altLang="en-US" sz="2400" dirty="0">
                <a:latin typeface="仿宋" panose="02010609060101010101" pitchFamily="49" charset="-122"/>
                <a:ea typeface="仿宋" panose="02010609060101010101" pitchFamily="49" charset="-122"/>
              </a:rPr>
              <a:t>返回值：申请成功，则返回新分配内存块的</a:t>
            </a:r>
            <a:r>
              <a:rPr lang="zh-CN" altLang="en-US" sz="2400" dirty="0">
                <a:solidFill>
                  <a:srgbClr val="FF0000"/>
                </a:solidFill>
                <a:latin typeface="仿宋" panose="02010609060101010101" pitchFamily="49" charset="-122"/>
                <a:ea typeface="仿宋" panose="02010609060101010101" pitchFamily="49" charset="-122"/>
              </a:rPr>
              <a:t>起始地址</a:t>
            </a:r>
            <a:r>
              <a:rPr lang="zh-CN" altLang="en-US" sz="2400" dirty="0">
                <a:latin typeface="仿宋" panose="02010609060101010101" pitchFamily="49" charset="-122"/>
                <a:ea typeface="仿宋" panose="02010609060101010101" pitchFamily="49" charset="-122"/>
              </a:rPr>
              <a:t>；否则，返回</a:t>
            </a:r>
            <a:r>
              <a:rPr lang="en-US" altLang="zh-CN" sz="2400" dirty="0">
                <a:latin typeface="仿宋" panose="02010609060101010101" pitchFamily="49" charset="-122"/>
                <a:ea typeface="仿宋" panose="02010609060101010101" pitchFamily="49" charset="-122"/>
              </a:rPr>
              <a:t>NULL</a:t>
            </a:r>
            <a:r>
              <a:rPr lang="zh-CN" altLang="en-US" sz="2400" dirty="0">
                <a:latin typeface="仿宋" panose="02010609060101010101" pitchFamily="49" charset="-122"/>
                <a:ea typeface="仿宋" panose="02010609060101010101" pitchFamily="49" charset="-122"/>
              </a:rPr>
              <a:t>。</a:t>
            </a:r>
          </a:p>
          <a:p>
            <a:pPr>
              <a:lnSpc>
                <a:spcPct val="80000"/>
              </a:lnSpc>
              <a:buNone/>
            </a:pPr>
            <a:r>
              <a:rPr lang="zh-CN" altLang="en-US" sz="2400" dirty="0">
                <a:latin typeface="仿宋" panose="02010609060101010101" pitchFamily="49" charset="-122"/>
                <a:ea typeface="仿宋" panose="02010609060101010101" pitchFamily="49" charset="-122"/>
              </a:rPr>
              <a:t>函数原型：</a:t>
            </a:r>
            <a:r>
              <a:rPr lang="en-US" altLang="zh-CN" sz="2400" dirty="0">
                <a:latin typeface="仿宋" panose="02010609060101010101" pitchFamily="49" charset="-122"/>
                <a:ea typeface="仿宋" panose="02010609060101010101" pitchFamily="49" charset="-122"/>
              </a:rPr>
              <a:t>alloc.h</a:t>
            </a:r>
            <a:r>
              <a:rPr lang="zh-CN" altLang="en-US" sz="2400" dirty="0">
                <a:latin typeface="仿宋" panose="02010609060101010101" pitchFamily="49" charset="-122"/>
                <a:ea typeface="仿宋" panose="02010609060101010101" pitchFamily="49" charset="-122"/>
              </a:rPr>
              <a:t>，</a:t>
            </a:r>
            <a:r>
              <a:rPr lang="en-US" altLang="zh-CN" sz="2400" dirty="0">
                <a:latin typeface="仿宋" panose="02010609060101010101" pitchFamily="49" charset="-122"/>
                <a:ea typeface="仿宋" panose="02010609060101010101" pitchFamily="49" charset="-122"/>
              </a:rPr>
              <a:t>stdlib.h</a:t>
            </a:r>
            <a:r>
              <a:rPr lang="zh-CN" altLang="en-US" sz="2400" dirty="0">
                <a:latin typeface="仿宋" panose="02010609060101010101" pitchFamily="49" charset="-122"/>
                <a:ea typeface="仿宋" panose="02010609060101010101" pitchFamily="49" charset="-122"/>
              </a:rPr>
              <a:t>。</a:t>
            </a:r>
          </a:p>
          <a:p>
            <a:pPr>
              <a:lnSpc>
                <a:spcPct val="80000"/>
              </a:lnSpc>
              <a:buNone/>
            </a:pPr>
            <a:r>
              <a:rPr lang="en-US" altLang="zh-CN" sz="2400" dirty="0">
                <a:latin typeface="仿宋" panose="02010609060101010101" pitchFamily="49" charset="-122"/>
                <a:ea typeface="仿宋" panose="02010609060101010101" pitchFamily="49" charset="-122"/>
              </a:rPr>
              <a:t>malloc() </a:t>
            </a:r>
            <a:r>
              <a:rPr lang="zh-CN" altLang="en-US" sz="2400" dirty="0">
                <a:latin typeface="仿宋" panose="02010609060101010101" pitchFamily="49" charset="-122"/>
                <a:ea typeface="仿宋" panose="02010609060101010101" pitchFamily="49" charset="-122"/>
              </a:rPr>
              <a:t>函数的返回值是一个无类型指针，其特点是可以指向任何类型的数据。但在实际使用</a:t>
            </a:r>
            <a:r>
              <a:rPr lang="en-US" altLang="zh-CN" sz="2400" dirty="0">
                <a:latin typeface="仿宋" panose="02010609060101010101" pitchFamily="49" charset="-122"/>
                <a:ea typeface="仿宋" panose="02010609060101010101" pitchFamily="49" charset="-122"/>
              </a:rPr>
              <a:t>malloc()</a:t>
            </a:r>
            <a:r>
              <a:rPr lang="zh-CN" altLang="en-US" sz="2400" dirty="0">
                <a:latin typeface="仿宋" panose="02010609060101010101" pitchFamily="49" charset="-122"/>
                <a:ea typeface="仿宋" panose="02010609060101010101" pitchFamily="49" charset="-122"/>
              </a:rPr>
              <a:t>函数时，必须将其返回值强制转换成被赋值指针变量的数据类型，以免出错。</a:t>
            </a:r>
            <a:endParaRPr lang="en-US" altLang="zh-CN" sz="2400" dirty="0">
              <a:latin typeface="仿宋" panose="02010609060101010101" pitchFamily="49" charset="-122"/>
              <a:ea typeface="仿宋" panose="02010609060101010101" pitchFamily="49" charset="-122"/>
            </a:endParaRPr>
          </a:p>
          <a:p>
            <a:pPr>
              <a:lnSpc>
                <a:spcPct val="80000"/>
              </a:lnSpc>
              <a:buNone/>
            </a:pPr>
            <a:r>
              <a:rPr lang="zh-CN" altLang="en-US" sz="2400" dirty="0"/>
              <a:t> </a:t>
            </a:r>
          </a:p>
          <a:p>
            <a:pPr>
              <a:lnSpc>
                <a:spcPct val="80000"/>
              </a:lnSpc>
            </a:pPr>
            <a:r>
              <a:rPr lang="zh-CN" altLang="en-US" sz="2400" dirty="0">
                <a:solidFill>
                  <a:srgbClr val="FF0000"/>
                </a:solidFill>
              </a:rPr>
              <a:t>运算符</a:t>
            </a:r>
            <a:r>
              <a:rPr lang="en-US" altLang="zh-CN" sz="2400" dirty="0">
                <a:solidFill>
                  <a:srgbClr val="FF0000"/>
                </a:solidFill>
              </a:rPr>
              <a:t>sizeof</a:t>
            </a:r>
          </a:p>
          <a:p>
            <a:pPr>
              <a:lnSpc>
                <a:spcPct val="80000"/>
              </a:lnSpc>
              <a:buNone/>
            </a:pPr>
            <a:r>
              <a:rPr lang="zh-CN" altLang="en-US" sz="2400" dirty="0">
                <a:latin typeface="仿宋" panose="02010609060101010101" pitchFamily="49" charset="-122"/>
                <a:ea typeface="仿宋" panose="02010609060101010101" pitchFamily="49" charset="-122"/>
              </a:rPr>
              <a:t>格式：</a:t>
            </a:r>
            <a:r>
              <a:rPr lang="en-US" altLang="zh-CN" sz="2400" dirty="0">
                <a:latin typeface="仿宋" panose="02010609060101010101" pitchFamily="49" charset="-122"/>
                <a:ea typeface="仿宋" panose="02010609060101010101" pitchFamily="49" charset="-122"/>
              </a:rPr>
              <a:t>sizeof(</a:t>
            </a:r>
            <a:r>
              <a:rPr lang="zh-CN" altLang="en-US" sz="2400" dirty="0">
                <a:latin typeface="仿宋" panose="02010609060101010101" pitchFamily="49" charset="-122"/>
                <a:ea typeface="仿宋" panose="02010609060101010101" pitchFamily="49" charset="-122"/>
              </a:rPr>
              <a:t>变量名／类型名</a:t>
            </a:r>
            <a:r>
              <a:rPr lang="en-US" altLang="zh-CN" sz="2400" dirty="0">
                <a:latin typeface="仿宋" panose="02010609060101010101" pitchFamily="49" charset="-122"/>
                <a:ea typeface="仿宋" panose="02010609060101010101" pitchFamily="49" charset="-122"/>
              </a:rPr>
              <a:t>) </a:t>
            </a:r>
          </a:p>
          <a:p>
            <a:pPr>
              <a:lnSpc>
                <a:spcPct val="80000"/>
              </a:lnSpc>
              <a:buNone/>
            </a:pPr>
            <a:r>
              <a:rPr lang="zh-CN" altLang="en-US" sz="2400" dirty="0">
                <a:latin typeface="仿宋" panose="02010609060101010101" pitchFamily="49" charset="-122"/>
                <a:ea typeface="仿宋" panose="02010609060101010101" pitchFamily="49" charset="-122"/>
              </a:rPr>
              <a:t>功能：求变量／类型占用的内存字节数（正整数）。</a:t>
            </a: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8499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42</a:t>
            </a:fld>
            <a:endParaRPr lang="zh-CN" altLang="en-US" sz="600" dirty="0">
              <a:solidFill>
                <a:srgbClr val="000000"/>
              </a:solidFill>
              <a:latin typeface="Verdan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p:nvPr/>
        </p:nvSpPr>
        <p:spPr>
          <a:xfrm>
            <a:off x="766763" y="1412875"/>
            <a:ext cx="11161712" cy="2246313"/>
          </a:xfrm>
          <a:prstGeom prst="rect">
            <a:avLst/>
          </a:prstGeom>
          <a:noFill/>
          <a:ln w="9525">
            <a:noFill/>
          </a:ln>
        </p:spPr>
        <p:txBody>
          <a:bodyPr>
            <a:spAutoFit/>
          </a:bodyPr>
          <a:lstStyle/>
          <a:p>
            <a:pPr eaLnBrk="1" hangingPunct="1"/>
            <a:r>
              <a:rPr lang="zh-CN" altLang="en-US" sz="2800" b="1" dirty="0">
                <a:solidFill>
                  <a:srgbClr val="FF0000"/>
                </a:solidFill>
                <a:latin typeface="Arial" panose="020B0604020202020204" pitchFamily="34" charset="0"/>
              </a:rPr>
              <a:t>库函数</a:t>
            </a:r>
            <a:r>
              <a:rPr lang="en-US" altLang="zh-CN" sz="2800" b="1" dirty="0">
                <a:solidFill>
                  <a:srgbClr val="FF0000"/>
                </a:solidFill>
                <a:latin typeface="Arial" panose="020B0604020202020204" pitchFamily="34" charset="0"/>
              </a:rPr>
              <a:t>free ()</a:t>
            </a:r>
          </a:p>
          <a:p>
            <a:pPr eaLnBrk="1" hangingPunct="1"/>
            <a:r>
              <a:rPr lang="zh-CN" altLang="en-US" sz="2800" dirty="0">
                <a:latin typeface="仿宋" panose="02010609060101010101" pitchFamily="49" charset="-122"/>
                <a:ea typeface="仿宋" panose="02010609060101010101" pitchFamily="49" charset="-122"/>
              </a:rPr>
              <a:t>用法：</a:t>
            </a:r>
            <a:r>
              <a:rPr lang="en-US" altLang="zh-CN" sz="2800" dirty="0">
                <a:latin typeface="仿宋" panose="02010609060101010101" pitchFamily="49" charset="-122"/>
                <a:ea typeface="仿宋" panose="02010609060101010101" pitchFamily="49" charset="-122"/>
              </a:rPr>
              <a:t>void free(void *ptr) </a:t>
            </a:r>
          </a:p>
          <a:p>
            <a:pPr eaLnBrk="1" hangingPunct="1"/>
            <a:r>
              <a:rPr lang="zh-CN" altLang="en-US" sz="2800" dirty="0">
                <a:latin typeface="仿宋" panose="02010609060101010101" pitchFamily="49" charset="-122"/>
                <a:ea typeface="仿宋" panose="02010609060101010101" pitchFamily="49" charset="-122"/>
              </a:rPr>
              <a:t>功能：释放由</a:t>
            </a:r>
            <a:r>
              <a:rPr lang="en-US" altLang="zh-CN" sz="2800" dirty="0">
                <a:latin typeface="仿宋" panose="02010609060101010101" pitchFamily="49" charset="-122"/>
                <a:ea typeface="仿宋" panose="02010609060101010101" pitchFamily="49" charset="-122"/>
              </a:rPr>
              <a:t>ptr</a:t>
            </a:r>
            <a:r>
              <a:rPr lang="zh-CN" altLang="en-US" sz="2800" dirty="0">
                <a:latin typeface="仿宋" panose="02010609060101010101" pitchFamily="49" charset="-122"/>
                <a:ea typeface="仿宋" panose="02010609060101010101" pitchFamily="49" charset="-122"/>
              </a:rPr>
              <a:t>指向的内存块（</a:t>
            </a:r>
            <a:r>
              <a:rPr lang="en-US" altLang="zh-CN" sz="2800" dirty="0">
                <a:latin typeface="仿宋" panose="02010609060101010101" pitchFamily="49" charset="-122"/>
                <a:ea typeface="仿宋" panose="02010609060101010101" pitchFamily="49" charset="-122"/>
              </a:rPr>
              <a:t>ptr</a:t>
            </a:r>
            <a:r>
              <a:rPr lang="zh-CN" altLang="en-US" sz="2800" dirty="0">
                <a:latin typeface="仿宋" panose="02010609060101010101" pitchFamily="49" charset="-122"/>
                <a:ea typeface="仿宋" panose="02010609060101010101" pitchFamily="49" charset="-122"/>
              </a:rPr>
              <a:t>是调用</a:t>
            </a:r>
            <a:r>
              <a:rPr lang="en-US" altLang="zh-CN" sz="2800" dirty="0">
                <a:latin typeface="仿宋" panose="02010609060101010101" pitchFamily="49" charset="-122"/>
                <a:ea typeface="仿宋" panose="02010609060101010101" pitchFamily="49" charset="-122"/>
              </a:rPr>
              <a:t>malloc()</a:t>
            </a:r>
            <a:r>
              <a:rPr lang="zh-CN" altLang="en-US" sz="2800" dirty="0">
                <a:latin typeface="仿宋" panose="02010609060101010101" pitchFamily="49" charset="-122"/>
                <a:ea typeface="仿宋" panose="02010609060101010101" pitchFamily="49" charset="-122"/>
              </a:rPr>
              <a:t>函数的返回值）。</a:t>
            </a:r>
          </a:p>
          <a:p>
            <a:pPr eaLnBrk="1" hangingPunct="1"/>
            <a:r>
              <a:rPr lang="zh-CN" altLang="en-US" sz="2800" dirty="0">
                <a:latin typeface="仿宋" panose="02010609060101010101" pitchFamily="49" charset="-122"/>
                <a:ea typeface="仿宋" panose="02010609060101010101" pitchFamily="49" charset="-122"/>
              </a:rPr>
              <a:t>返回值：无。</a:t>
            </a:r>
          </a:p>
          <a:p>
            <a:pPr eaLnBrk="1" hangingPunct="1"/>
            <a:r>
              <a:rPr lang="zh-CN" altLang="en-US" sz="2800" dirty="0">
                <a:latin typeface="仿宋" panose="02010609060101010101" pitchFamily="49" charset="-122"/>
                <a:ea typeface="仿宋" panose="02010609060101010101" pitchFamily="49" charset="-122"/>
              </a:rPr>
              <a:t>函数原型：</a:t>
            </a:r>
            <a:r>
              <a:rPr lang="en-US" altLang="zh-CN" sz="2800" dirty="0">
                <a:latin typeface="仿宋" panose="02010609060101010101" pitchFamily="49" charset="-122"/>
                <a:ea typeface="仿宋" panose="02010609060101010101" pitchFamily="49" charset="-122"/>
              </a:rPr>
              <a:t>stdlib.h</a:t>
            </a:r>
            <a:r>
              <a:rPr lang="zh-CN" altLang="en-US" sz="2800" dirty="0">
                <a:latin typeface="仿宋" panose="02010609060101010101" pitchFamily="49" charset="-122"/>
                <a:ea typeface="仿宋" panose="02010609060101010101" pitchFamily="49" charset="-122"/>
              </a:rPr>
              <a:t>，</a:t>
            </a:r>
            <a:r>
              <a:rPr lang="en-US" altLang="zh-CN" sz="2800" dirty="0">
                <a:latin typeface="仿宋" panose="02010609060101010101" pitchFamily="49" charset="-122"/>
                <a:ea typeface="仿宋" panose="02010609060101010101" pitchFamily="49" charset="-122"/>
              </a:rPr>
              <a:t>alloc.h</a:t>
            </a:r>
            <a:r>
              <a:rPr lang="zh-CN" altLang="en-US" sz="2800" dirty="0">
                <a:latin typeface="仿宋" panose="02010609060101010101" pitchFamily="49" charset="-122"/>
                <a:ea typeface="仿宋" panose="02010609060101010101" pitchFamily="49" charset="-122"/>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5"/>
          <p:cNvSpPr txBox="1">
            <a:spLocks noGrp="1" noChangeArrowheads="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87043" name="Rectangle 6"/>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44</a:t>
            </a:fld>
            <a:endParaRPr lang="zh-CN" altLang="en-US" sz="600" dirty="0">
              <a:solidFill>
                <a:srgbClr val="000000"/>
              </a:solidFill>
              <a:latin typeface="Verdana" panose="020B0604030504040204" pitchFamily="34" charset="0"/>
            </a:endParaRPr>
          </a:p>
        </p:txBody>
      </p:sp>
      <p:sp>
        <p:nvSpPr>
          <p:cNvPr id="87044" name="WordArt 2"/>
          <p:cNvSpPr>
            <a:spLocks noTextEdit="1"/>
          </p:cNvSpPr>
          <p:nvPr/>
        </p:nvSpPr>
        <p:spPr>
          <a:xfrm>
            <a:off x="3216275" y="1412875"/>
            <a:ext cx="4608513" cy="865188"/>
          </a:xfrm>
          <a:prstGeom prst="rect">
            <a:avLst/>
          </a:prstGeom>
        </p:spPr>
        <p:txBody>
          <a:bodyPr wrap="none" fromWordArt="1">
            <a:prstTxWarp prst="textDeflate">
              <a:avLst>
                <a:gd name="adj" fmla="val 0"/>
              </a:avLst>
            </a:prstTxWarp>
            <a:normAutofit lnSpcReduction="10000"/>
          </a:bodyPr>
          <a:lstStyle/>
          <a:p>
            <a:pPr algn="ctr"/>
            <a:r>
              <a:rPr lang="zh-CN" altLang="en-US" sz="5400" b="1">
                <a:ln w="28575" cap="flat" cmpd="sng">
                  <a:solidFill>
                    <a:schemeClr val="bg1"/>
                  </a:solidFill>
                  <a:prstDash val="solid"/>
                  <a:headEnd type="none" w="med" len="med"/>
                  <a:tailEnd type="none" w="med" len="med"/>
                </a:ln>
                <a:gradFill rotWithShape="1">
                  <a:gsLst>
                    <a:gs pos="0">
                      <a:schemeClr val="tx2"/>
                    </a:gs>
                    <a:gs pos="100000">
                      <a:schemeClr val="accent1"/>
                    </a:gs>
                  </a:gsLst>
                  <a:lin ang="5400000" scaled="1"/>
                  <a:tileRect/>
                </a:gradFill>
                <a:effectLst>
                  <a:outerShdw dist="107763" dir="2699999" algn="ctr" rotWithShape="0">
                    <a:schemeClr val="bg2">
                      <a:alpha val="50000"/>
                    </a:schemeClr>
                  </a:outerShdw>
                </a:effectLst>
                <a:latin typeface="Monotype Corsiva" panose="03010101010201010101" charset="0"/>
                <a:ea typeface="Monotype Corsiva" panose="03010101010201010101" charset="0"/>
              </a:rPr>
              <a:t>Thank You !</a:t>
            </a:r>
          </a:p>
        </p:txBody>
      </p:sp>
      <p:sp>
        <p:nvSpPr>
          <p:cNvPr id="87045" name="Text Box 3"/>
          <p:cNvSpPr txBox="1"/>
          <p:nvPr/>
        </p:nvSpPr>
        <p:spPr>
          <a:xfrm>
            <a:off x="3792538" y="4652963"/>
            <a:ext cx="5040312" cy="1570037"/>
          </a:xfrm>
          <a:prstGeom prst="rect">
            <a:avLst/>
          </a:prstGeom>
          <a:noFill/>
          <a:ln w="9525">
            <a:noFill/>
          </a:ln>
        </p:spPr>
        <p:txBody>
          <a:bodyPr>
            <a:spAutoFit/>
          </a:bodyPr>
          <a:lstStyle/>
          <a:p>
            <a:pPr eaLnBrk="1" hangingPunct="1"/>
            <a:r>
              <a:rPr lang="zh-CN" altLang="en-US" sz="2400" dirty="0">
                <a:solidFill>
                  <a:schemeClr val="bg1"/>
                </a:solidFill>
                <a:latin typeface="楷体_GB2312" pitchFamily="49" charset="-122"/>
                <a:ea typeface="楷体_GB2312" pitchFamily="49" charset="-122"/>
              </a:rPr>
              <a:t>王浩鸣</a:t>
            </a:r>
          </a:p>
          <a:p>
            <a:pPr eaLnBrk="1" hangingPunct="1"/>
            <a:r>
              <a:rPr lang="en-US" altLang="zh-CN" sz="2400" dirty="0">
                <a:solidFill>
                  <a:schemeClr val="bg1"/>
                </a:solidFill>
                <a:latin typeface="Arial" panose="020B0604020202020204" pitchFamily="34" charset="0"/>
                <a:sym typeface="Wingdings" panose="05000000000000000000" pitchFamily="2" charset="2"/>
              </a:rPr>
              <a:t> </a:t>
            </a:r>
            <a:r>
              <a:rPr lang="en-US" altLang="zh-CN" sz="2400" dirty="0">
                <a:solidFill>
                  <a:schemeClr val="bg1"/>
                </a:solidFill>
                <a:latin typeface="Arial" panose="020B0604020202020204" pitchFamily="34" charset="0"/>
              </a:rPr>
              <a:t>hmwang@mail.xaufe.edu.cn</a:t>
            </a:r>
          </a:p>
          <a:p>
            <a:pPr eaLnBrk="1" hangingPunct="1"/>
            <a:r>
              <a:rPr lang="en-US" altLang="zh-CN" sz="2400" dirty="0">
                <a:solidFill>
                  <a:schemeClr val="bg1"/>
                </a:solidFill>
                <a:latin typeface="Arial" panose="020B0604020202020204" pitchFamily="34" charset="0"/>
                <a:sym typeface="Wingdings" panose="05000000000000000000" pitchFamily="2" charset="2"/>
              </a:rPr>
              <a:t> </a:t>
            </a:r>
            <a:r>
              <a:rPr lang="en-US" altLang="zh-CN" sz="2400" dirty="0">
                <a:solidFill>
                  <a:schemeClr val="bg1"/>
                </a:solidFill>
                <a:latin typeface="Arial" panose="020B0604020202020204" pitchFamily="34" charset="0"/>
              </a:rPr>
              <a:t>haoming.wang@gmail.com</a:t>
            </a:r>
          </a:p>
          <a:p>
            <a:pPr eaLnBrk="1" hangingPunct="1"/>
            <a:r>
              <a:rPr lang="en-US" altLang="zh-CN" sz="2400" dirty="0">
                <a:solidFill>
                  <a:schemeClr val="bg1"/>
                </a:solidFill>
                <a:latin typeface="Arial" panose="020B0604020202020204" pitchFamily="34" charset="0"/>
                <a:sym typeface="Wingdings" panose="05000000000000000000" pitchFamily="2" charset="2"/>
              </a:rPr>
              <a:t></a:t>
            </a:r>
            <a:r>
              <a:rPr lang="en-US" altLang="zh-CN" sz="2400" dirty="0">
                <a:solidFill>
                  <a:schemeClr val="bg1"/>
                </a:solidFill>
                <a:latin typeface="Arial" panose="020B0604020202020204" pitchFamily="34" charset="0"/>
              </a:rPr>
              <a:t> 81556313  13186002236</a:t>
            </a:r>
            <a:endParaRPr lang="zh-CN" altLang="en-US" sz="2400" dirty="0">
              <a:solidFill>
                <a:schemeClr val="bg1"/>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页脚占位符 3"/>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47107" name="灯片编号占位符 1"/>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5</a:t>
            </a:fld>
            <a:endParaRPr lang="zh-CN" altLang="en-US" sz="600" dirty="0">
              <a:solidFill>
                <a:srgbClr val="000000"/>
              </a:solidFill>
              <a:latin typeface="Verdana" panose="020B0604030504040204" pitchFamily="34" charset="0"/>
            </a:endParaRPr>
          </a:p>
        </p:txBody>
      </p:sp>
      <p:sp>
        <p:nvSpPr>
          <p:cNvPr id="47108" name="Line 2"/>
          <p:cNvSpPr/>
          <p:nvPr/>
        </p:nvSpPr>
        <p:spPr>
          <a:xfrm>
            <a:off x="1524000" y="381000"/>
            <a:ext cx="9144000" cy="0"/>
          </a:xfrm>
          <a:prstGeom prst="line">
            <a:avLst/>
          </a:prstGeom>
          <a:ln w="57150">
            <a:noFill/>
          </a:ln>
        </p:spPr>
      </p:sp>
      <p:sp>
        <p:nvSpPr>
          <p:cNvPr id="47109" name="Line 3"/>
          <p:cNvSpPr/>
          <p:nvPr/>
        </p:nvSpPr>
        <p:spPr>
          <a:xfrm>
            <a:off x="1524000" y="6629400"/>
            <a:ext cx="9144000" cy="0"/>
          </a:xfrm>
          <a:prstGeom prst="line">
            <a:avLst/>
          </a:prstGeom>
          <a:ln w="57150">
            <a:noFill/>
          </a:ln>
        </p:spPr>
      </p:sp>
      <p:sp>
        <p:nvSpPr>
          <p:cNvPr id="47110" name="Text Box 4"/>
          <p:cNvSpPr txBox="1"/>
          <p:nvPr/>
        </p:nvSpPr>
        <p:spPr>
          <a:xfrm>
            <a:off x="2438400" y="2209800"/>
            <a:ext cx="7772400" cy="457200"/>
          </a:xfrm>
          <a:prstGeom prst="rect">
            <a:avLst/>
          </a:prstGeom>
          <a:noFill/>
          <a:ln w="9525">
            <a:noFill/>
          </a:ln>
        </p:spPr>
        <p:txBody>
          <a:bodyPr>
            <a:spAutoFit/>
          </a:bodyPr>
          <a:lstStyle/>
          <a:p>
            <a:pPr eaLnBrk="1" hangingPunct="1">
              <a:spcBef>
                <a:spcPct val="50000"/>
              </a:spcBef>
            </a:pPr>
            <a:endParaRPr lang="zh-CN" altLang="en-US" sz="2400" dirty="0">
              <a:latin typeface="Tahoma" panose="020B0604030504040204" pitchFamily="34" charset="0"/>
            </a:endParaRPr>
          </a:p>
        </p:txBody>
      </p:sp>
      <p:sp>
        <p:nvSpPr>
          <p:cNvPr id="47111" name="Text Box 5"/>
          <p:cNvSpPr txBox="1"/>
          <p:nvPr/>
        </p:nvSpPr>
        <p:spPr>
          <a:xfrm>
            <a:off x="2133600" y="2286000"/>
            <a:ext cx="8077200" cy="2289175"/>
          </a:xfrm>
          <a:prstGeom prst="rect">
            <a:avLst/>
          </a:prstGeom>
          <a:noFill/>
          <a:ln w="9525">
            <a:noFill/>
          </a:ln>
        </p:spPr>
        <p:txBody>
          <a:bodyPr>
            <a:spAutoFit/>
          </a:bodyPr>
          <a:lstStyle/>
          <a:p>
            <a:pPr eaLnBrk="1" hangingPunct="1">
              <a:spcBef>
                <a:spcPct val="50000"/>
              </a:spcBef>
            </a:pPr>
            <a:endParaRPr lang="zh-CN" altLang="en-US" sz="3600" b="1" dirty="0">
              <a:solidFill>
                <a:schemeClr val="tx2"/>
              </a:solidFill>
              <a:latin typeface="Times New Roman" panose="02020603050405020304" pitchFamily="18" charset="0"/>
              <a:ea typeface="隶书" panose="02010509060101010101" pitchFamily="49" charset="-122"/>
            </a:endParaRPr>
          </a:p>
          <a:p>
            <a:pPr eaLnBrk="1" hangingPunct="1">
              <a:spcBef>
                <a:spcPct val="50000"/>
              </a:spcBef>
            </a:pPr>
            <a:endParaRPr lang="zh-CN" altLang="en-US" sz="3600" b="1" dirty="0">
              <a:solidFill>
                <a:schemeClr val="tx2"/>
              </a:solidFill>
              <a:latin typeface="隶书" panose="02010509060101010101" pitchFamily="49" charset="-122"/>
              <a:ea typeface="隶书" panose="02010509060101010101" pitchFamily="49" charset="-122"/>
            </a:endParaRPr>
          </a:p>
          <a:p>
            <a:pPr eaLnBrk="1" hangingPunct="1">
              <a:spcBef>
                <a:spcPct val="50000"/>
              </a:spcBef>
            </a:pPr>
            <a:endParaRPr lang="zh-CN" altLang="en-US" sz="3600" b="1" dirty="0">
              <a:solidFill>
                <a:schemeClr val="tx2"/>
              </a:solidFill>
              <a:latin typeface="隶书" panose="02010509060101010101" pitchFamily="49" charset="-122"/>
              <a:ea typeface="隶书" panose="02010509060101010101" pitchFamily="49" charset="-122"/>
            </a:endParaRPr>
          </a:p>
        </p:txBody>
      </p:sp>
      <p:graphicFrame>
        <p:nvGraphicFramePr>
          <p:cNvPr id="166918" name="Group 6"/>
          <p:cNvGraphicFramePr>
            <a:graphicFrameLocks noGrp="1"/>
          </p:cNvGraphicFramePr>
          <p:nvPr>
            <p:extLst>
              <p:ext uri="{D42A27DB-BD31-4B8C-83A1-F6EECF244321}">
                <p14:modId xmlns:p14="http://schemas.microsoft.com/office/powerpoint/2010/main" val="3856809212"/>
              </p:ext>
            </p:extLst>
          </p:nvPr>
        </p:nvGraphicFramePr>
        <p:xfrm>
          <a:off x="2541588" y="1944688"/>
          <a:ext cx="1524000" cy="2549526"/>
        </p:xfrm>
        <a:graphic>
          <a:graphicData uri="http://schemas.openxmlformats.org/drawingml/2006/table">
            <a:tbl>
              <a:tblPr/>
              <a:tblGrid>
                <a:gridCol w="1524000">
                  <a:extLst>
                    <a:ext uri="{9D8B030D-6E8A-4147-A177-3AD203B41FA5}">
                      <a16:colId xmlns:a16="http://schemas.microsoft.com/office/drawing/2014/main" val="20000"/>
                    </a:ext>
                  </a:extLst>
                </a:gridCol>
              </a:tblGrid>
              <a:tr h="804863">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66"/>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dirty="0">
                          <a:ln>
                            <a:noFill/>
                          </a:ln>
                          <a:solidFill>
                            <a:srgbClr val="FFFF66"/>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842963">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66"/>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dirty="0">
                          <a:ln>
                            <a:noFill/>
                          </a:ln>
                          <a:solidFill>
                            <a:srgbClr val="FFFF66"/>
                          </a:solidFill>
                          <a:effectLst/>
                          <a:latin typeface="Arial" panose="020B0604020202020204" pitchFamily="34"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9017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0" i="0" u="none" strike="noStrike" cap="none" normalizeH="0" baseline="0" dirty="0">
                          <a:ln>
                            <a:noFill/>
                          </a:ln>
                          <a:solidFill>
                            <a:srgbClr val="FFFF66"/>
                          </a:solidFill>
                          <a:effectLst/>
                          <a:latin typeface="Arial" panose="020B0604020202020204" pitchFamily="34" charset="0"/>
                          <a:ea typeface="宋体" panose="02010600030101010101" pitchFamily="2" charset="-122"/>
                        </a:rPr>
                        <a:t>      </a:t>
                      </a:r>
                      <a:r>
                        <a:rPr kumimoji="0" lang="en-US" altLang="zh-CN" sz="2400" b="0" i="0" u="none" strike="noStrike" cap="none" normalizeH="0" baseline="0" dirty="0">
                          <a:ln>
                            <a:noFill/>
                          </a:ln>
                          <a:solidFill>
                            <a:srgbClr val="FFFF66"/>
                          </a:solidFill>
                          <a:effectLst/>
                          <a:latin typeface="Arial" panose="020B0604020202020204" pitchFamily="34"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sp>
        <p:nvSpPr>
          <p:cNvPr id="47123" name="Line 17"/>
          <p:cNvSpPr/>
          <p:nvPr/>
        </p:nvSpPr>
        <p:spPr>
          <a:xfrm>
            <a:off x="2541588" y="2325688"/>
            <a:ext cx="457200" cy="0"/>
          </a:xfrm>
          <a:prstGeom prst="line">
            <a:avLst/>
          </a:prstGeom>
          <a:ln w="9525" cap="flat" cmpd="sng">
            <a:solidFill>
              <a:schemeClr val="tx1"/>
            </a:solidFill>
            <a:prstDash val="solid"/>
            <a:headEnd type="none" w="med" len="med"/>
            <a:tailEnd type="none" w="med" len="med"/>
          </a:ln>
        </p:spPr>
      </p:sp>
      <p:sp>
        <p:nvSpPr>
          <p:cNvPr id="47124" name="Line 18"/>
          <p:cNvSpPr/>
          <p:nvPr/>
        </p:nvSpPr>
        <p:spPr>
          <a:xfrm>
            <a:off x="3608388" y="2325688"/>
            <a:ext cx="457200" cy="0"/>
          </a:xfrm>
          <a:prstGeom prst="line">
            <a:avLst/>
          </a:prstGeom>
          <a:ln w="9525" cap="flat" cmpd="sng">
            <a:solidFill>
              <a:schemeClr val="tx1"/>
            </a:solidFill>
            <a:prstDash val="solid"/>
            <a:headEnd type="none" w="med" len="med"/>
            <a:tailEnd type="none" w="med" len="med"/>
          </a:ln>
        </p:spPr>
      </p:sp>
      <p:sp>
        <p:nvSpPr>
          <p:cNvPr id="47125" name="Text Box 19"/>
          <p:cNvSpPr txBox="1"/>
          <p:nvPr/>
        </p:nvSpPr>
        <p:spPr>
          <a:xfrm>
            <a:off x="1703388" y="1844675"/>
            <a:ext cx="838200" cy="2708275"/>
          </a:xfrm>
          <a:prstGeom prst="rect">
            <a:avLst/>
          </a:prstGeom>
          <a:noFill/>
          <a:ln w="9525">
            <a:noFill/>
          </a:ln>
        </p:spPr>
        <p:txBody>
          <a:bodyPr>
            <a:spAutoFit/>
          </a:bodyPr>
          <a:lstStyle/>
          <a:p>
            <a:pPr eaLnBrk="1" hangingPunct="1">
              <a:spcBef>
                <a:spcPct val="50000"/>
              </a:spcBef>
            </a:pPr>
            <a:r>
              <a:rPr lang="en-US" altLang="zh-CN" sz="2000" dirty="0">
                <a:latin typeface="Tahoma" panose="020B0604030504040204" pitchFamily="34" charset="0"/>
              </a:rPr>
              <a:t>3000</a:t>
            </a:r>
          </a:p>
          <a:p>
            <a:pPr eaLnBrk="1" hangingPunct="1">
              <a:spcBef>
                <a:spcPct val="50000"/>
              </a:spcBef>
            </a:pPr>
            <a:r>
              <a:rPr lang="en-US" altLang="zh-CN" sz="2000" dirty="0">
                <a:latin typeface="Tahoma" panose="020B0604030504040204" pitchFamily="34" charset="0"/>
              </a:rPr>
              <a:t>3003</a:t>
            </a:r>
          </a:p>
          <a:p>
            <a:pPr eaLnBrk="1" hangingPunct="1">
              <a:spcBef>
                <a:spcPct val="50000"/>
              </a:spcBef>
            </a:pPr>
            <a:r>
              <a:rPr lang="en-US" altLang="zh-CN" sz="2000" dirty="0">
                <a:highlight>
                  <a:srgbClr val="FFFF00"/>
                </a:highlight>
                <a:latin typeface="Tahoma" panose="020B0604030504040204" pitchFamily="34" charset="0"/>
              </a:rPr>
              <a:t>3004</a:t>
            </a:r>
          </a:p>
          <a:p>
            <a:pPr eaLnBrk="1" hangingPunct="1">
              <a:spcBef>
                <a:spcPct val="50000"/>
              </a:spcBef>
            </a:pPr>
            <a:r>
              <a:rPr lang="en-US" altLang="zh-CN" sz="2000" dirty="0">
                <a:highlight>
                  <a:srgbClr val="FFFF00"/>
                </a:highlight>
                <a:latin typeface="Tahoma" panose="020B0604030504040204" pitchFamily="34" charset="0"/>
              </a:rPr>
              <a:t>3007</a:t>
            </a:r>
          </a:p>
          <a:p>
            <a:pPr eaLnBrk="1" hangingPunct="1">
              <a:spcBef>
                <a:spcPct val="50000"/>
              </a:spcBef>
            </a:pPr>
            <a:r>
              <a:rPr lang="en-US" altLang="zh-CN" sz="2000" dirty="0">
                <a:latin typeface="Tahoma" panose="020B0604030504040204" pitchFamily="34" charset="0"/>
              </a:rPr>
              <a:t>3008</a:t>
            </a:r>
          </a:p>
          <a:p>
            <a:pPr eaLnBrk="1" hangingPunct="1">
              <a:spcBef>
                <a:spcPct val="50000"/>
              </a:spcBef>
            </a:pPr>
            <a:r>
              <a:rPr lang="en-US" altLang="zh-CN" sz="2000" dirty="0">
                <a:latin typeface="Tahoma" panose="020B0604030504040204" pitchFamily="34" charset="0"/>
              </a:rPr>
              <a:t>300B</a:t>
            </a:r>
          </a:p>
        </p:txBody>
      </p:sp>
      <p:sp>
        <p:nvSpPr>
          <p:cNvPr id="47126" name="AutoShape 20"/>
          <p:cNvSpPr/>
          <p:nvPr/>
        </p:nvSpPr>
        <p:spPr>
          <a:xfrm>
            <a:off x="4141788" y="1944688"/>
            <a:ext cx="152400" cy="762000"/>
          </a:xfrm>
          <a:prstGeom prst="rightBrace">
            <a:avLst>
              <a:gd name="adj1" fmla="val 41666"/>
              <a:gd name="adj2" fmla="val 50000"/>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47127" name="AutoShape 21"/>
          <p:cNvSpPr/>
          <p:nvPr/>
        </p:nvSpPr>
        <p:spPr>
          <a:xfrm>
            <a:off x="4141788" y="2706688"/>
            <a:ext cx="76200" cy="838200"/>
          </a:xfrm>
          <a:prstGeom prst="rightBrace">
            <a:avLst>
              <a:gd name="adj1" fmla="val 91666"/>
              <a:gd name="adj2" fmla="val 50000"/>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47128" name="AutoShape 22"/>
          <p:cNvSpPr/>
          <p:nvPr/>
        </p:nvSpPr>
        <p:spPr>
          <a:xfrm>
            <a:off x="4141788" y="3544888"/>
            <a:ext cx="76200" cy="914400"/>
          </a:xfrm>
          <a:prstGeom prst="rightBrace">
            <a:avLst>
              <a:gd name="adj1" fmla="val 100000"/>
              <a:gd name="adj2" fmla="val 50000"/>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47129" name="Line 23"/>
          <p:cNvSpPr/>
          <p:nvPr/>
        </p:nvSpPr>
        <p:spPr>
          <a:xfrm>
            <a:off x="2541588" y="3240088"/>
            <a:ext cx="457200" cy="0"/>
          </a:xfrm>
          <a:prstGeom prst="line">
            <a:avLst/>
          </a:prstGeom>
          <a:ln w="9525" cap="flat" cmpd="sng">
            <a:solidFill>
              <a:schemeClr val="tx1"/>
            </a:solidFill>
            <a:prstDash val="solid"/>
            <a:headEnd type="none" w="med" len="med"/>
            <a:tailEnd type="none" w="med" len="med"/>
          </a:ln>
        </p:spPr>
      </p:sp>
      <p:sp>
        <p:nvSpPr>
          <p:cNvPr id="47130" name="Line 24"/>
          <p:cNvSpPr/>
          <p:nvPr/>
        </p:nvSpPr>
        <p:spPr>
          <a:xfrm>
            <a:off x="3684588" y="3240088"/>
            <a:ext cx="457200" cy="0"/>
          </a:xfrm>
          <a:prstGeom prst="line">
            <a:avLst/>
          </a:prstGeom>
          <a:ln w="9525" cap="flat" cmpd="sng">
            <a:solidFill>
              <a:schemeClr val="tx1"/>
            </a:solidFill>
            <a:prstDash val="solid"/>
            <a:headEnd type="none" w="med" len="med"/>
            <a:tailEnd type="none" w="med" len="med"/>
          </a:ln>
        </p:spPr>
      </p:sp>
      <p:sp>
        <p:nvSpPr>
          <p:cNvPr id="47131" name="Line 25"/>
          <p:cNvSpPr/>
          <p:nvPr/>
        </p:nvSpPr>
        <p:spPr>
          <a:xfrm>
            <a:off x="3608388" y="4078288"/>
            <a:ext cx="457200" cy="0"/>
          </a:xfrm>
          <a:prstGeom prst="line">
            <a:avLst/>
          </a:prstGeom>
          <a:ln w="9525" cap="flat" cmpd="sng">
            <a:solidFill>
              <a:schemeClr val="tx1"/>
            </a:solidFill>
            <a:prstDash val="solid"/>
            <a:headEnd type="none" w="med" len="med"/>
            <a:tailEnd type="none" w="med" len="med"/>
          </a:ln>
        </p:spPr>
      </p:sp>
      <p:sp>
        <p:nvSpPr>
          <p:cNvPr id="47132" name="Line 26"/>
          <p:cNvSpPr/>
          <p:nvPr/>
        </p:nvSpPr>
        <p:spPr>
          <a:xfrm>
            <a:off x="2541588" y="4078288"/>
            <a:ext cx="457200" cy="0"/>
          </a:xfrm>
          <a:prstGeom prst="line">
            <a:avLst/>
          </a:prstGeom>
          <a:ln w="9525" cap="flat" cmpd="sng">
            <a:solidFill>
              <a:schemeClr val="tx1"/>
            </a:solidFill>
            <a:prstDash val="solid"/>
            <a:headEnd type="none" w="med" len="med"/>
            <a:tailEnd type="none" w="med" len="med"/>
          </a:ln>
        </p:spPr>
      </p:sp>
      <p:sp>
        <p:nvSpPr>
          <p:cNvPr id="47133" name="Rectangle 27"/>
          <p:cNvSpPr/>
          <p:nvPr/>
        </p:nvSpPr>
        <p:spPr>
          <a:xfrm>
            <a:off x="4370388" y="2097088"/>
            <a:ext cx="1676400" cy="381000"/>
          </a:xfrm>
          <a:prstGeom prst="rect">
            <a:avLst/>
          </a:prstGeom>
          <a:noFill/>
          <a:ln w="9525">
            <a:noFill/>
          </a:ln>
        </p:spPr>
        <p:txBody>
          <a:bodyPr wrap="none" anchor="ctr" anchorCtr="0"/>
          <a:lstStyle/>
          <a:p>
            <a:pPr algn="ctr" eaLnBrk="1" hangingPunct="1"/>
            <a:r>
              <a:rPr lang="zh-CN" altLang="en-US" b="1" dirty="0">
                <a:latin typeface="楷体_GB2312" pitchFamily="49" charset="-122"/>
                <a:ea typeface="楷体_GB2312" pitchFamily="49" charset="-122"/>
              </a:rPr>
              <a:t>整型数组元素</a:t>
            </a:r>
            <a:r>
              <a:rPr lang="en-US" altLang="zh-CN" b="1" dirty="0">
                <a:latin typeface="楷体_GB2312" pitchFamily="49" charset="-122"/>
                <a:ea typeface="楷体_GB2312" pitchFamily="49" charset="-122"/>
              </a:rPr>
              <a:t>a[0]</a:t>
            </a:r>
          </a:p>
        </p:txBody>
      </p:sp>
      <p:sp>
        <p:nvSpPr>
          <p:cNvPr id="47134" name="Rectangle 28"/>
          <p:cNvSpPr/>
          <p:nvPr/>
        </p:nvSpPr>
        <p:spPr>
          <a:xfrm>
            <a:off x="4370388" y="2935288"/>
            <a:ext cx="1676400" cy="381000"/>
          </a:xfrm>
          <a:prstGeom prst="rect">
            <a:avLst/>
          </a:prstGeom>
          <a:noFill/>
          <a:ln w="9525">
            <a:noFill/>
          </a:ln>
        </p:spPr>
        <p:txBody>
          <a:bodyPr wrap="none" anchor="ctr" anchorCtr="0"/>
          <a:lstStyle/>
          <a:p>
            <a:pPr algn="ctr" eaLnBrk="1" hangingPunct="1"/>
            <a:r>
              <a:rPr lang="zh-CN" altLang="en-US" b="1" dirty="0">
                <a:latin typeface="楷体_GB2312" pitchFamily="49" charset="-122"/>
                <a:ea typeface="楷体_GB2312" pitchFamily="49" charset="-122"/>
              </a:rPr>
              <a:t>整型数组元素</a:t>
            </a:r>
            <a:r>
              <a:rPr lang="en-US" altLang="zh-CN" b="1" dirty="0">
                <a:latin typeface="楷体_GB2312" pitchFamily="49" charset="-122"/>
                <a:ea typeface="楷体_GB2312" pitchFamily="49" charset="-122"/>
              </a:rPr>
              <a:t>a[1]</a:t>
            </a:r>
          </a:p>
        </p:txBody>
      </p:sp>
      <p:sp>
        <p:nvSpPr>
          <p:cNvPr id="47135" name="Rectangle 29"/>
          <p:cNvSpPr/>
          <p:nvPr/>
        </p:nvSpPr>
        <p:spPr>
          <a:xfrm>
            <a:off x="4446588" y="3773488"/>
            <a:ext cx="1676400" cy="381000"/>
          </a:xfrm>
          <a:prstGeom prst="rect">
            <a:avLst/>
          </a:prstGeom>
          <a:noFill/>
          <a:ln w="9525">
            <a:noFill/>
          </a:ln>
        </p:spPr>
        <p:txBody>
          <a:bodyPr wrap="none" anchor="ctr" anchorCtr="0"/>
          <a:lstStyle/>
          <a:p>
            <a:pPr algn="ctr" eaLnBrk="1" hangingPunct="1"/>
            <a:r>
              <a:rPr lang="zh-CN" altLang="en-US" b="1" dirty="0">
                <a:latin typeface="楷体_GB2312" pitchFamily="49" charset="-122"/>
                <a:ea typeface="楷体_GB2312" pitchFamily="49" charset="-122"/>
              </a:rPr>
              <a:t>整型数组元素</a:t>
            </a:r>
            <a:r>
              <a:rPr lang="en-US" altLang="zh-CN" b="1" dirty="0">
                <a:latin typeface="楷体_GB2312" pitchFamily="49" charset="-122"/>
                <a:ea typeface="楷体_GB2312" pitchFamily="49" charset="-122"/>
              </a:rPr>
              <a:t>a[2]</a:t>
            </a:r>
          </a:p>
        </p:txBody>
      </p:sp>
      <p:sp>
        <p:nvSpPr>
          <p:cNvPr id="47136" name="Rectangle 30"/>
          <p:cNvSpPr/>
          <p:nvPr/>
        </p:nvSpPr>
        <p:spPr>
          <a:xfrm>
            <a:off x="1847850" y="1219200"/>
            <a:ext cx="8135938" cy="457200"/>
          </a:xfrm>
          <a:prstGeom prst="rect">
            <a:avLst/>
          </a:prstGeom>
          <a:noFill/>
          <a:ln w="9525">
            <a:noFill/>
          </a:ln>
        </p:spPr>
        <p:txBody>
          <a:bodyPr>
            <a:spAutoFit/>
          </a:bodyPr>
          <a:lstStyle/>
          <a:p>
            <a:pPr eaLnBrk="1" hangingPunct="1">
              <a:spcBef>
                <a:spcPct val="50000"/>
              </a:spcBef>
              <a:buClr>
                <a:schemeClr val="accent2"/>
              </a:buClr>
              <a:buSzPct val="80000"/>
              <a:buFont typeface="Wingdings" panose="05000000000000000000" pitchFamily="2" charset="2"/>
            </a:pPr>
            <a:r>
              <a:rPr lang="zh-CN" altLang="en-US" sz="2400" b="1" dirty="0">
                <a:solidFill>
                  <a:schemeClr val="tx2"/>
                </a:solidFill>
                <a:latin typeface="楷体_GB2312" pitchFamily="49" charset="-122"/>
                <a:ea typeface="楷体_GB2312" pitchFamily="49" charset="-122"/>
              </a:rPr>
              <a:t> 例如，有</a:t>
            </a:r>
            <a:r>
              <a:rPr lang="en-US" altLang="zh-CN" sz="2400" b="1" dirty="0">
                <a:solidFill>
                  <a:srgbClr val="993300"/>
                </a:solidFill>
                <a:latin typeface="楷体_GB2312" pitchFamily="49" charset="-122"/>
                <a:ea typeface="楷体_GB2312" pitchFamily="49" charset="-122"/>
              </a:rPr>
              <a:t>int a[3]={1,2,3}</a:t>
            </a:r>
            <a:r>
              <a:rPr lang="zh-CN" altLang="en-US" sz="2400" b="1" dirty="0">
                <a:solidFill>
                  <a:srgbClr val="993300"/>
                </a:solidFill>
                <a:latin typeface="楷体_GB2312" pitchFamily="49" charset="-122"/>
                <a:ea typeface="楷体_GB2312" pitchFamily="49" charset="-122"/>
              </a:rPr>
              <a:t>，</a:t>
            </a:r>
            <a:r>
              <a:rPr lang="zh-CN" altLang="en-US" sz="2400" b="1" dirty="0">
                <a:solidFill>
                  <a:schemeClr val="tx2"/>
                </a:solidFill>
                <a:latin typeface="楷体_GB2312" pitchFamily="49" charset="-122"/>
                <a:ea typeface="楷体_GB2312" pitchFamily="49" charset="-122"/>
              </a:rPr>
              <a:t>分配的内存单元如图所示</a:t>
            </a:r>
          </a:p>
        </p:txBody>
      </p:sp>
      <p:graphicFrame>
        <p:nvGraphicFramePr>
          <p:cNvPr id="166943" name="Group 31"/>
          <p:cNvGraphicFramePr>
            <a:graphicFrameLocks noGrp="1"/>
          </p:cNvGraphicFramePr>
          <p:nvPr/>
        </p:nvGraphicFramePr>
        <p:xfrm>
          <a:off x="4170363" y="4970463"/>
          <a:ext cx="5867400" cy="1185862"/>
        </p:xfrm>
        <a:graphic>
          <a:graphicData uri="http://schemas.openxmlformats.org/drawingml/2006/table">
            <a:tbl>
              <a:tblPr/>
              <a:tblGrid>
                <a:gridCol w="1409700">
                  <a:extLst>
                    <a:ext uri="{9D8B030D-6E8A-4147-A177-3AD203B41FA5}">
                      <a16:colId xmlns:a16="http://schemas.microsoft.com/office/drawing/2014/main" val="20000"/>
                    </a:ext>
                  </a:extLst>
                </a:gridCol>
                <a:gridCol w="1485900">
                  <a:extLst>
                    <a:ext uri="{9D8B030D-6E8A-4147-A177-3AD203B41FA5}">
                      <a16:colId xmlns:a16="http://schemas.microsoft.com/office/drawing/2014/main" val="20001"/>
                    </a:ext>
                  </a:extLst>
                </a:gridCol>
                <a:gridCol w="1485900">
                  <a:extLst>
                    <a:ext uri="{9D8B030D-6E8A-4147-A177-3AD203B41FA5}">
                      <a16:colId xmlns:a16="http://schemas.microsoft.com/office/drawing/2014/main" val="20002"/>
                    </a:ext>
                  </a:extLst>
                </a:gridCol>
                <a:gridCol w="1485900">
                  <a:extLst>
                    <a:ext uri="{9D8B030D-6E8A-4147-A177-3AD203B41FA5}">
                      <a16:colId xmlns:a16="http://schemas.microsoft.com/office/drawing/2014/main" val="20003"/>
                    </a:ext>
                  </a:extLst>
                </a:gridCol>
              </a:tblGrid>
              <a:tr h="576263">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dirty="0">
                          <a:ln>
                            <a:noFill/>
                          </a:ln>
                          <a:solidFill>
                            <a:srgbClr val="FFFF66"/>
                          </a:solidFill>
                          <a:effectLst/>
                          <a:latin typeface="Arial" panose="020B0604020202020204" pitchFamily="34" charset="0"/>
                          <a:ea typeface="宋体" panose="02010600030101010101" pitchFamily="2" charset="-122"/>
                        </a:rPr>
                        <a:t>数组名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a:ln>
                            <a:noFill/>
                          </a:ln>
                          <a:solidFill>
                            <a:srgbClr val="FFFF66"/>
                          </a:solidFill>
                          <a:effectLst/>
                          <a:latin typeface="Arial" panose="020B0604020202020204" pitchFamily="34" charset="0"/>
                          <a:ea typeface="宋体" panose="02010600030101010101" pitchFamily="2" charset="-122"/>
                        </a:rPr>
                        <a:t>数据类型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a:ln>
                            <a:noFill/>
                          </a:ln>
                          <a:solidFill>
                            <a:srgbClr val="FFFF66"/>
                          </a:solidFill>
                          <a:effectLst/>
                          <a:latin typeface="Arial" panose="020B0604020202020204" pitchFamily="34" charset="0"/>
                          <a:ea typeface="宋体" panose="02010600030101010101" pitchFamily="2" charset="-122"/>
                        </a:rPr>
                        <a:t>  长度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a:ln>
                            <a:noFill/>
                          </a:ln>
                          <a:solidFill>
                            <a:srgbClr val="FFFF66"/>
                          </a:solidFill>
                          <a:effectLst/>
                          <a:latin typeface="Arial" panose="020B0604020202020204" pitchFamily="34" charset="0"/>
                          <a:ea typeface="宋体" panose="02010600030101010101" pitchFamily="2" charset="-122"/>
                        </a:rPr>
                        <a:t>首地址</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r h="609599">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zh-CN" altLang="en-US" sz="2400" b="1" i="0" u="none" strike="noStrike" cap="none" normalizeH="0" baseline="0">
                          <a:ln>
                            <a:noFill/>
                          </a:ln>
                          <a:solidFill>
                            <a:schemeClr val="tx1"/>
                          </a:solidFill>
                          <a:effectLst/>
                          <a:latin typeface="Arial" panose="020B0604020202020204" pitchFamily="34" charset="0"/>
                          <a:ea typeface="楷体_GB2312" pitchFamily="49" charset="-122"/>
                        </a:rPr>
                        <a:t>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7154" name="Rectangle 48"/>
          <p:cNvSpPr/>
          <p:nvPr/>
        </p:nvSpPr>
        <p:spPr>
          <a:xfrm>
            <a:off x="5087938" y="4437063"/>
            <a:ext cx="4267200" cy="533400"/>
          </a:xfrm>
          <a:prstGeom prst="rect">
            <a:avLst/>
          </a:prstGeom>
          <a:noFill/>
          <a:ln w="9525">
            <a:noFill/>
          </a:ln>
        </p:spPr>
        <p:txBody>
          <a:bodyPr wrap="none" anchor="ctr" anchorCtr="0"/>
          <a:lstStyle/>
          <a:p>
            <a:pPr algn="ctr" eaLnBrk="1" hangingPunct="1"/>
            <a:r>
              <a:rPr lang="zh-CN" altLang="en-US" sz="3200" b="1" dirty="0">
                <a:solidFill>
                  <a:schemeClr val="tx2"/>
                </a:solidFill>
                <a:latin typeface="Tahoma" panose="020B0604030504040204" pitchFamily="34" charset="0"/>
                <a:ea typeface="隶书" panose="02010509060101010101" pitchFamily="49" charset="-122"/>
              </a:rPr>
              <a:t>数组与地址对照表</a:t>
            </a:r>
          </a:p>
        </p:txBody>
      </p:sp>
      <p:sp>
        <p:nvSpPr>
          <p:cNvPr id="166961" name="Text Box 49"/>
          <p:cNvSpPr txBox="1"/>
          <p:nvPr/>
        </p:nvSpPr>
        <p:spPr>
          <a:xfrm>
            <a:off x="7391400" y="1916113"/>
            <a:ext cx="2665413" cy="2528887"/>
          </a:xfrm>
          <a:prstGeom prst="rect">
            <a:avLst/>
          </a:prstGeom>
          <a:noFill/>
          <a:ln w="9525">
            <a:noFill/>
          </a:ln>
        </p:spPr>
        <p:txBody>
          <a:bodyPr>
            <a:spAutoFit/>
          </a:bodyPr>
          <a:lstStyle/>
          <a:p>
            <a:pPr eaLnBrk="1" hangingPunct="1">
              <a:lnSpc>
                <a:spcPct val="140000"/>
              </a:lnSpc>
              <a:buClr>
                <a:srgbClr val="CC0000"/>
              </a:buClr>
              <a:buFont typeface="Wingdings" panose="05000000000000000000" pitchFamily="2" charset="2"/>
            </a:pPr>
            <a:r>
              <a:rPr lang="zh-CN" altLang="en-US" sz="2800" b="1" dirty="0">
                <a:solidFill>
                  <a:srgbClr val="008000"/>
                </a:solidFill>
                <a:latin typeface="Times New Roman" panose="02020603050405020304" pitchFamily="18" charset="0"/>
              </a:rPr>
              <a:t>数组元素的指针就是数组元素的地址</a:t>
            </a:r>
            <a:r>
              <a:rPr lang="zh-CN" altLang="en-US" sz="2800" dirty="0">
                <a:latin typeface="Times New Roman" panose="02020603050405020304" pitchFamily="18" charset="0"/>
              </a:rPr>
              <a:t>。 </a:t>
            </a:r>
          </a:p>
          <a:p>
            <a:pPr algn="ctr" eaLnBrk="1" hangingPunct="1">
              <a:spcBef>
                <a:spcPct val="50000"/>
              </a:spcBef>
            </a:pP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6961"/>
                                        </p:tgtEl>
                                        <p:attrNameLst>
                                          <p:attrName>style.visibility</p:attrName>
                                        </p:attrNameLst>
                                      </p:cBhvr>
                                      <p:to>
                                        <p:strVal val="visible"/>
                                      </p:to>
                                    </p:set>
                                    <p:animEffect transition="in" filter="blinds(horizontal)">
                                      <p:cBhvr>
                                        <p:cTn id="7" dur="500"/>
                                        <p:tgtEl>
                                          <p:spTgt spid="166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p:cNvSpPr>
          <p:nvPr>
            <p:ph type="title"/>
          </p:nvPr>
        </p:nvSpPr>
        <p:spPr>
          <a:xfrm>
            <a:off x="766763" y="447675"/>
            <a:ext cx="9140825" cy="638175"/>
          </a:xfrm>
          <a:ln/>
        </p:spPr>
        <p:txBody>
          <a:bodyPr vert="horz" wrap="square" lIns="91440" tIns="45720" rIns="91440" bIns="45720" anchor="b" anchorCtr="0"/>
          <a:lstStyle/>
          <a:p>
            <a:r>
              <a:rPr lang="en-US" altLang="zh-CN" sz="2800" dirty="0">
                <a:latin typeface="黑体" panose="02010609060101010101" pitchFamily="49" charset="-122"/>
                <a:ea typeface="黑体" panose="02010609060101010101" pitchFamily="49" charset="-122"/>
              </a:rPr>
              <a:t>7.2.1 </a:t>
            </a:r>
            <a:r>
              <a:rPr lang="zh-CN" altLang="en-US" sz="2800" dirty="0">
                <a:latin typeface="黑体" panose="02010609060101010101" pitchFamily="49" charset="-122"/>
                <a:ea typeface="黑体" panose="02010609060101010101" pitchFamily="49" charset="-122"/>
              </a:rPr>
              <a:t>数组的指针变量</a:t>
            </a:r>
            <a:endParaRPr lang="en-US" altLang="zh-CN" sz="2800" dirty="0">
              <a:latin typeface="黑体" panose="02010609060101010101" pitchFamily="49" charset="-122"/>
              <a:ea typeface="黑体" panose="02010609060101010101" pitchFamily="49" charset="-122"/>
            </a:endParaRPr>
          </a:p>
        </p:txBody>
      </p:sp>
      <p:sp>
        <p:nvSpPr>
          <p:cNvPr id="167943" name="Rectangle 7"/>
          <p:cNvSpPr>
            <a:spLocks noGrp="1"/>
          </p:cNvSpPr>
          <p:nvPr>
            <p:ph idx="1"/>
          </p:nvPr>
        </p:nvSpPr>
        <p:spPr>
          <a:xfrm>
            <a:off x="766763" y="1268413"/>
            <a:ext cx="10514012" cy="4752975"/>
          </a:xfrm>
          <a:ln/>
        </p:spPr>
        <p:txBody>
          <a:bodyPr vert="horz" wrap="square" lIns="91440" tIns="45720" rIns="91440" bIns="45720" anchor="t" anchorCtr="0"/>
          <a:lstStyle/>
          <a:p>
            <a:pPr algn="just">
              <a:buNone/>
            </a:pPr>
            <a:r>
              <a:rPr lang="zh-CN" altLang="en-US" sz="2400" b="1" dirty="0">
                <a:solidFill>
                  <a:srgbClr val="FF0000"/>
                </a:solidFill>
                <a:latin typeface="仿宋" panose="02010609060101010101" pitchFamily="49" charset="-122"/>
                <a:ea typeface="仿宋" panose="02010609060101010101" pitchFamily="49" charset="-122"/>
              </a:rPr>
              <a:t>数组的指针：数组的起始地址(即下标为0元素的地址)。</a:t>
            </a:r>
          </a:p>
          <a:p>
            <a:pPr algn="just">
              <a:buNone/>
            </a:pPr>
            <a:r>
              <a:rPr lang="zh-CN" altLang="en-US" sz="2400" b="1" dirty="0">
                <a:solidFill>
                  <a:srgbClr val="FF0000"/>
                </a:solidFill>
                <a:latin typeface="仿宋" panose="02010609060101010101" pitchFamily="49" charset="-122"/>
                <a:ea typeface="仿宋" panose="02010609060101010101" pitchFamily="49" charset="-122"/>
              </a:rPr>
              <a:t>数组的指针变量：指向数组起始地址的指针变量。</a:t>
            </a:r>
          </a:p>
          <a:p>
            <a:pPr algn="just">
              <a:buClr>
                <a:srgbClr val="993300"/>
              </a:buClr>
              <a:buFont typeface="Wingdings" panose="05000000000000000000" pitchFamily="2" charset="2"/>
              <a:buChar char="n"/>
            </a:pPr>
            <a:r>
              <a:rPr lang="zh-CN" altLang="en-US" sz="2400" b="1" dirty="0">
                <a:solidFill>
                  <a:srgbClr val="03123D"/>
                </a:solidFill>
                <a:latin typeface="仿宋" panose="02010609060101010101" pitchFamily="49" charset="-122"/>
                <a:ea typeface="仿宋" panose="02010609060101010101" pitchFamily="49" charset="-122"/>
              </a:rPr>
              <a:t>指针变量的定义</a:t>
            </a:r>
          </a:p>
          <a:p>
            <a:pPr algn="just">
              <a:buNone/>
            </a:pPr>
            <a:r>
              <a:rPr lang="zh-CN" altLang="en-US" sz="2400" b="1" dirty="0">
                <a:solidFill>
                  <a:srgbClr val="03123D"/>
                </a:solidFill>
                <a:latin typeface="仿宋" panose="02010609060101010101" pitchFamily="49" charset="-122"/>
                <a:ea typeface="仿宋" panose="02010609060101010101" pitchFamily="49" charset="-122"/>
              </a:rPr>
              <a:t>　　格式：</a:t>
            </a:r>
            <a:r>
              <a:rPr lang="zh-CN" altLang="en-US" sz="2400" b="1" u="sng" dirty="0">
                <a:solidFill>
                  <a:srgbClr val="03123D"/>
                </a:solidFill>
                <a:latin typeface="仿宋" panose="02010609060101010101" pitchFamily="49" charset="-122"/>
                <a:ea typeface="仿宋" panose="02010609060101010101" pitchFamily="49" charset="-122"/>
              </a:rPr>
              <a:t>类型说明符</a:t>
            </a:r>
            <a:r>
              <a:rPr lang="zh-CN" altLang="en-US" sz="2400" b="1" dirty="0">
                <a:solidFill>
                  <a:srgbClr val="03123D"/>
                </a:solidFill>
                <a:latin typeface="仿宋" panose="02010609060101010101" pitchFamily="49" charset="-122"/>
                <a:ea typeface="仿宋" panose="02010609060101010101" pitchFamily="49" charset="-122"/>
              </a:rPr>
              <a:t>　*标识符　；</a:t>
            </a:r>
          </a:p>
          <a:p>
            <a:pPr algn="just">
              <a:buNone/>
            </a:pPr>
            <a:r>
              <a:rPr lang="zh-CN" altLang="en-US" sz="2400" b="1" dirty="0">
                <a:solidFill>
                  <a:srgbClr val="03123D"/>
                </a:solidFill>
                <a:latin typeface="仿宋" panose="02010609060101010101" pitchFamily="49" charset="-122"/>
                <a:ea typeface="仿宋" panose="02010609060101010101" pitchFamily="49" charset="-122"/>
              </a:rPr>
              <a:t>　　说明：</a:t>
            </a:r>
            <a:r>
              <a:rPr lang="zh-CN" altLang="en-US" sz="2400" b="1" u="sng" dirty="0">
                <a:solidFill>
                  <a:srgbClr val="03123D"/>
                </a:solidFill>
                <a:latin typeface="仿宋" panose="02010609060101010101" pitchFamily="49" charset="-122"/>
                <a:ea typeface="仿宋" panose="02010609060101010101" pitchFamily="49" charset="-122"/>
              </a:rPr>
              <a:t>类型说明符</a:t>
            </a:r>
            <a:r>
              <a:rPr lang="zh-CN" altLang="en-US" sz="2400" b="1" dirty="0">
                <a:solidFill>
                  <a:srgbClr val="03123D"/>
                </a:solidFill>
                <a:latin typeface="仿宋" panose="02010609060101010101" pitchFamily="49" charset="-122"/>
                <a:ea typeface="仿宋" panose="02010609060101010101" pitchFamily="49" charset="-122"/>
              </a:rPr>
              <a:t>表示指针变量所指向的数组元素的数据类型。</a:t>
            </a:r>
          </a:p>
          <a:p>
            <a:pPr algn="just">
              <a:buNone/>
            </a:pPr>
            <a:r>
              <a:rPr lang="zh-CN" altLang="en-US" sz="2400" dirty="0">
                <a:latin typeface="仿宋" panose="02010609060101010101" pitchFamily="49" charset="-122"/>
                <a:ea typeface="仿宋" panose="02010609060101010101" pitchFamily="49" charset="-122"/>
              </a:rPr>
              <a:t>　　</a:t>
            </a:r>
            <a:r>
              <a:rPr lang="zh-CN" altLang="en-US" sz="2400" b="1" dirty="0">
                <a:solidFill>
                  <a:srgbClr val="993300"/>
                </a:solidFill>
                <a:latin typeface="仿宋" panose="02010609060101010101" pitchFamily="49" charset="-122"/>
                <a:ea typeface="仿宋" panose="02010609060101010101" pitchFamily="49" charset="-122"/>
              </a:rPr>
              <a:t>如：</a:t>
            </a:r>
            <a:r>
              <a:rPr lang="en-US" altLang="zh-CN" sz="2400" b="1" dirty="0">
                <a:solidFill>
                  <a:srgbClr val="993300"/>
                </a:solidFill>
                <a:latin typeface="仿宋" panose="02010609060101010101" pitchFamily="49" charset="-122"/>
                <a:ea typeface="仿宋" panose="02010609060101010101" pitchFamily="49" charset="-122"/>
              </a:rPr>
              <a:t>int   a[10];</a:t>
            </a:r>
          </a:p>
          <a:p>
            <a:pPr algn="just">
              <a:buNone/>
            </a:pPr>
            <a:r>
              <a:rPr lang="en-US" altLang="zh-CN" sz="2400" b="1" dirty="0">
                <a:solidFill>
                  <a:srgbClr val="993300"/>
                </a:solidFill>
                <a:latin typeface="仿宋" panose="02010609060101010101" pitchFamily="49" charset="-122"/>
                <a:ea typeface="仿宋" panose="02010609060101010101" pitchFamily="49" charset="-122"/>
              </a:rPr>
              <a:t>        int  </a:t>
            </a:r>
            <a:r>
              <a:rPr lang="zh-CN" altLang="en-US" sz="2400" b="1" dirty="0">
                <a:solidFill>
                  <a:srgbClr val="993300"/>
                </a:solidFill>
                <a:latin typeface="仿宋" panose="02010609060101010101" pitchFamily="49" charset="-122"/>
                <a:ea typeface="仿宋" panose="02010609060101010101" pitchFamily="49" charset="-122"/>
              </a:rPr>
              <a:t>*</a:t>
            </a:r>
            <a:r>
              <a:rPr lang="en-US" altLang="zh-CN" sz="2400" b="1" dirty="0">
                <a:solidFill>
                  <a:srgbClr val="993300"/>
                </a:solidFill>
                <a:latin typeface="仿宋" panose="02010609060101010101" pitchFamily="49" charset="-122"/>
                <a:ea typeface="仿宋" panose="02010609060101010101" pitchFamily="49" charset="-122"/>
              </a:rPr>
              <a:t>p;           </a:t>
            </a:r>
            <a:r>
              <a:rPr lang="zh-CN" altLang="en-US" sz="2400" b="1" dirty="0">
                <a:solidFill>
                  <a:srgbClr val="FF0000"/>
                </a:solidFill>
                <a:latin typeface="仿宋" panose="02010609060101010101" pitchFamily="49" charset="-122"/>
                <a:ea typeface="仿宋" panose="02010609060101010101" pitchFamily="49" charset="-122"/>
              </a:rPr>
              <a:t>（两者建立联系没有？）</a:t>
            </a:r>
          </a:p>
        </p:txBody>
      </p:sp>
      <p:sp>
        <p:nvSpPr>
          <p:cNvPr id="7"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48133"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6</a:t>
            </a:fld>
            <a:endParaRPr lang="zh-CN" altLang="en-US" sz="600" dirty="0">
              <a:solidFill>
                <a:srgbClr val="0000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7943">
                                            <p:txEl>
                                              <p:pRg st="2" end="2"/>
                                            </p:txEl>
                                          </p:spTgt>
                                        </p:tgtEl>
                                        <p:attrNameLst>
                                          <p:attrName>style.visibility</p:attrName>
                                        </p:attrNameLst>
                                      </p:cBhvr>
                                      <p:to>
                                        <p:strVal val="visible"/>
                                      </p:to>
                                    </p:set>
                                    <p:animEffect transition="in" filter="blinds(horizontal)">
                                      <p:cBhvr>
                                        <p:cTn id="7" dur="500"/>
                                        <p:tgtEl>
                                          <p:spTgt spid="1679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67943">
                                            <p:txEl>
                                              <p:pRg st="3" end="3"/>
                                            </p:txEl>
                                          </p:spTgt>
                                        </p:tgtEl>
                                        <p:attrNameLst>
                                          <p:attrName>style.visibility</p:attrName>
                                        </p:attrNameLst>
                                      </p:cBhvr>
                                      <p:to>
                                        <p:strVal val="visible"/>
                                      </p:to>
                                    </p:set>
                                    <p:animEffect transition="in" filter="blinds(horizontal)">
                                      <p:cBhvr>
                                        <p:cTn id="10" dur="500"/>
                                        <p:tgtEl>
                                          <p:spTgt spid="16794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67943">
                                            <p:txEl>
                                              <p:pRg st="4" end="4"/>
                                            </p:txEl>
                                          </p:spTgt>
                                        </p:tgtEl>
                                        <p:attrNameLst>
                                          <p:attrName>style.visibility</p:attrName>
                                        </p:attrNameLst>
                                      </p:cBhvr>
                                      <p:to>
                                        <p:strVal val="visible"/>
                                      </p:to>
                                    </p:set>
                                    <p:animEffect transition="in" filter="blinds(horizontal)">
                                      <p:cBhvr>
                                        <p:cTn id="13" dur="500"/>
                                        <p:tgtEl>
                                          <p:spTgt spid="16794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67943">
                                            <p:txEl>
                                              <p:pRg st="5" end="5"/>
                                            </p:txEl>
                                          </p:spTgt>
                                        </p:tgtEl>
                                        <p:attrNameLst>
                                          <p:attrName>style.visibility</p:attrName>
                                        </p:attrNameLst>
                                      </p:cBhvr>
                                      <p:to>
                                        <p:strVal val="visible"/>
                                      </p:to>
                                    </p:set>
                                    <p:animEffect transition="in" filter="blinds(horizontal)">
                                      <p:cBhvr>
                                        <p:cTn id="16" dur="500"/>
                                        <p:tgtEl>
                                          <p:spTgt spid="16794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67943">
                                            <p:txEl>
                                              <p:charRg st="124" end="162"/>
                                            </p:txEl>
                                          </p:spTgt>
                                        </p:tgtEl>
                                        <p:attrNameLst>
                                          <p:attrName>style.visibility</p:attrName>
                                        </p:attrNameLst>
                                      </p:cBhvr>
                                      <p:to>
                                        <p:strVal val="visible"/>
                                      </p:to>
                                    </p:set>
                                    <p:animEffect transition="in" filter="blinds(horizontal)">
                                      <p:cBhvr>
                                        <p:cTn id="19" dur="500"/>
                                        <p:tgtEl>
                                          <p:spTgt spid="167943">
                                            <p:txEl>
                                              <p:charRg st="124" end="1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6" name="Rectangle 6"/>
          <p:cNvSpPr>
            <a:spLocks noGrp="1"/>
          </p:cNvSpPr>
          <p:nvPr>
            <p:ph idx="1"/>
          </p:nvPr>
        </p:nvSpPr>
        <p:spPr>
          <a:xfrm>
            <a:off x="766763" y="1341438"/>
            <a:ext cx="7696200" cy="4826000"/>
          </a:xfrm>
          <a:ln/>
        </p:spPr>
        <p:txBody>
          <a:bodyPr vert="horz" wrap="square" lIns="91440" tIns="45720" rIns="91440" bIns="45720" anchor="t" anchorCtr="0"/>
          <a:lstStyle/>
          <a:p>
            <a:pPr algn="just">
              <a:lnSpc>
                <a:spcPct val="90000"/>
              </a:lnSpc>
              <a:buClr>
                <a:srgbClr val="993300"/>
              </a:buClr>
              <a:buFont typeface="Wingdings" panose="05000000000000000000" pitchFamily="2" charset="2"/>
              <a:buChar char="n"/>
            </a:pPr>
            <a:r>
              <a:rPr lang="zh-CN" altLang="en-US" sz="2000" b="1" dirty="0">
                <a:solidFill>
                  <a:srgbClr val="03123D"/>
                </a:solidFill>
                <a:latin typeface="楷体_GB2312" pitchFamily="49" charset="-122"/>
                <a:ea typeface="楷体_GB2312" pitchFamily="49" charset="-122"/>
              </a:rPr>
              <a:t>指针变量的赋值</a:t>
            </a:r>
          </a:p>
          <a:p>
            <a:pPr algn="just">
              <a:lnSpc>
                <a:spcPct val="90000"/>
              </a:lnSpc>
              <a:buNone/>
            </a:pPr>
            <a:r>
              <a:rPr lang="en-US" altLang="zh-CN" sz="2000" b="1" dirty="0">
                <a:solidFill>
                  <a:srgbClr val="03123D"/>
                </a:solidFill>
                <a:latin typeface="楷体_GB2312" pitchFamily="49" charset="-122"/>
                <a:ea typeface="楷体_GB2312" pitchFamily="49" charset="-122"/>
              </a:rPr>
              <a:t>   </a:t>
            </a:r>
            <a:r>
              <a:rPr lang="en-US" altLang="zh-CN" sz="2000" b="1" dirty="0">
                <a:solidFill>
                  <a:srgbClr val="03123D"/>
                </a:solidFill>
                <a:latin typeface="Times New Roman" panose="02020603050405020304" pitchFamily="18" charset="0"/>
                <a:ea typeface="楷体_GB2312" pitchFamily="49" charset="-122"/>
              </a:rPr>
              <a:t>int  a[10];</a:t>
            </a:r>
          </a:p>
          <a:p>
            <a:pPr algn="just">
              <a:lnSpc>
                <a:spcPct val="90000"/>
              </a:lnSpc>
              <a:buNone/>
            </a:pPr>
            <a:r>
              <a:rPr lang="en-US" altLang="zh-CN" sz="2000" b="1" dirty="0">
                <a:solidFill>
                  <a:srgbClr val="03123D"/>
                </a:solidFill>
                <a:latin typeface="Times New Roman" panose="02020603050405020304" pitchFamily="18" charset="0"/>
                <a:ea typeface="楷体_GB2312" pitchFamily="49" charset="-122"/>
              </a:rPr>
              <a:t>   int  </a:t>
            </a:r>
            <a:r>
              <a:rPr lang="zh-CN" altLang="en-US" sz="2000" b="1" dirty="0">
                <a:solidFill>
                  <a:srgbClr val="03123D"/>
                </a:solidFill>
                <a:latin typeface="Times New Roman" panose="02020603050405020304" pitchFamily="18" charset="0"/>
                <a:ea typeface="楷体_GB2312" pitchFamily="49" charset="-122"/>
              </a:rPr>
              <a:t>*</a:t>
            </a:r>
            <a:r>
              <a:rPr lang="en-US" altLang="zh-CN" sz="2000" b="1" dirty="0">
                <a:solidFill>
                  <a:srgbClr val="03123D"/>
                </a:solidFill>
                <a:latin typeface="Times New Roman" panose="02020603050405020304" pitchFamily="18" charset="0"/>
                <a:ea typeface="楷体_GB2312" pitchFamily="49" charset="-122"/>
              </a:rPr>
              <a:t>p;</a:t>
            </a:r>
          </a:p>
          <a:p>
            <a:pPr algn="just">
              <a:lnSpc>
                <a:spcPct val="90000"/>
              </a:lnSpc>
              <a:buNone/>
            </a:pPr>
            <a:r>
              <a:rPr lang="en-US" altLang="zh-CN" sz="2000" b="1" dirty="0">
                <a:solidFill>
                  <a:srgbClr val="03123D"/>
                </a:solidFill>
                <a:latin typeface="Times New Roman" panose="02020603050405020304" pitchFamily="18" charset="0"/>
                <a:ea typeface="楷体_GB2312" pitchFamily="49" charset="-122"/>
              </a:rPr>
              <a:t>   </a:t>
            </a:r>
            <a:r>
              <a:rPr lang="en-US" altLang="zh-CN" sz="2000" b="1" dirty="0">
                <a:solidFill>
                  <a:srgbClr val="FF0000"/>
                </a:solidFill>
                <a:latin typeface="Times New Roman" panose="02020603050405020304" pitchFamily="18" charset="0"/>
                <a:ea typeface="楷体_GB2312" pitchFamily="49" charset="-122"/>
              </a:rPr>
              <a:t>p=&amp;a[0];</a:t>
            </a:r>
          </a:p>
          <a:p>
            <a:pPr algn="just">
              <a:lnSpc>
                <a:spcPct val="90000"/>
              </a:lnSpc>
              <a:buNone/>
            </a:pPr>
            <a:r>
              <a:rPr lang="zh-CN" altLang="en-US" sz="2000" b="1" dirty="0">
                <a:solidFill>
                  <a:srgbClr val="03123D"/>
                </a:solidFill>
                <a:latin typeface="楷体_GB2312" pitchFamily="49" charset="-122"/>
                <a:ea typeface="楷体_GB2312" pitchFamily="49" charset="-122"/>
              </a:rPr>
              <a:t>说明：把数组</a:t>
            </a:r>
            <a:r>
              <a:rPr lang="en-US" altLang="zh-CN" sz="2000" b="1" dirty="0">
                <a:solidFill>
                  <a:srgbClr val="03123D"/>
                </a:solidFill>
                <a:latin typeface="楷体_GB2312" pitchFamily="49" charset="-122"/>
                <a:ea typeface="楷体_GB2312" pitchFamily="49" charset="-122"/>
              </a:rPr>
              <a:t>a</a:t>
            </a:r>
            <a:r>
              <a:rPr lang="zh-CN" altLang="en-US" sz="2000" b="1" dirty="0">
                <a:solidFill>
                  <a:srgbClr val="03123D"/>
                </a:solidFill>
                <a:latin typeface="楷体_GB2312" pitchFamily="49" charset="-122"/>
                <a:ea typeface="楷体_GB2312" pitchFamily="49" charset="-122"/>
              </a:rPr>
              <a:t>的首地址（即下标为0的元素的地址）</a:t>
            </a:r>
          </a:p>
          <a:p>
            <a:pPr algn="just">
              <a:lnSpc>
                <a:spcPct val="90000"/>
              </a:lnSpc>
              <a:buNone/>
            </a:pPr>
            <a:r>
              <a:rPr lang="zh-CN" altLang="en-US" sz="2000" b="1" dirty="0">
                <a:solidFill>
                  <a:srgbClr val="03123D"/>
                </a:solidFill>
                <a:latin typeface="楷体_GB2312" pitchFamily="49" charset="-122"/>
                <a:ea typeface="楷体_GB2312" pitchFamily="49" charset="-122"/>
              </a:rPr>
              <a:t>赋给指针变量</a:t>
            </a:r>
            <a:r>
              <a:rPr lang="en-US" altLang="zh-CN" sz="2000" b="1" dirty="0">
                <a:solidFill>
                  <a:srgbClr val="03123D"/>
                </a:solidFill>
                <a:latin typeface="楷体_GB2312" pitchFamily="49" charset="-122"/>
                <a:ea typeface="楷体_GB2312" pitchFamily="49" charset="-122"/>
              </a:rPr>
              <a:t>p，</a:t>
            </a:r>
            <a:r>
              <a:rPr lang="zh-CN" altLang="en-US" sz="2000" b="1" dirty="0">
                <a:solidFill>
                  <a:srgbClr val="03123D"/>
                </a:solidFill>
                <a:latin typeface="楷体_GB2312" pitchFamily="49" charset="-122"/>
                <a:ea typeface="楷体_GB2312" pitchFamily="49" charset="-122"/>
              </a:rPr>
              <a:t>即</a:t>
            </a:r>
            <a:r>
              <a:rPr lang="en-US" altLang="zh-CN" sz="2000" b="1" dirty="0">
                <a:solidFill>
                  <a:srgbClr val="03123D"/>
                </a:solidFill>
                <a:latin typeface="楷体_GB2312" pitchFamily="49" charset="-122"/>
                <a:ea typeface="楷体_GB2312" pitchFamily="49" charset="-122"/>
              </a:rPr>
              <a:t>p</a:t>
            </a:r>
            <a:r>
              <a:rPr lang="zh-CN" altLang="en-US" sz="2000" b="1" dirty="0">
                <a:solidFill>
                  <a:srgbClr val="03123D"/>
                </a:solidFill>
                <a:latin typeface="楷体_GB2312" pitchFamily="49" charset="-122"/>
                <a:ea typeface="楷体_GB2312" pitchFamily="49" charset="-122"/>
              </a:rPr>
              <a:t>指向数组中的第一个元素</a:t>
            </a:r>
            <a:endParaRPr lang="en-US" altLang="zh-CN" sz="2000" b="1" dirty="0">
              <a:solidFill>
                <a:srgbClr val="03123D"/>
              </a:solidFill>
              <a:latin typeface="楷体_GB2312" pitchFamily="49" charset="-122"/>
              <a:ea typeface="楷体_GB2312" pitchFamily="49" charset="-122"/>
            </a:endParaRPr>
          </a:p>
          <a:p>
            <a:pPr algn="just">
              <a:lnSpc>
                <a:spcPct val="90000"/>
              </a:lnSpc>
              <a:buNone/>
            </a:pPr>
            <a:r>
              <a:rPr lang="zh-CN" altLang="en-US" sz="2000" b="1" dirty="0">
                <a:solidFill>
                  <a:srgbClr val="03123D"/>
                </a:solidFill>
                <a:latin typeface="楷体_GB2312" pitchFamily="49" charset="-122"/>
                <a:ea typeface="楷体_GB2312" pitchFamily="49" charset="-122"/>
              </a:rPr>
              <a:t>（第</a:t>
            </a:r>
            <a:r>
              <a:rPr lang="en-US" altLang="zh-CN" sz="2000" b="1" dirty="0">
                <a:solidFill>
                  <a:srgbClr val="03123D"/>
                </a:solidFill>
                <a:latin typeface="楷体_GB2312" pitchFamily="49" charset="-122"/>
                <a:ea typeface="楷体_GB2312" pitchFamily="49" charset="-122"/>
              </a:rPr>
              <a:t>0</a:t>
            </a:r>
            <a:r>
              <a:rPr lang="zh-CN" altLang="en-US" sz="2000" b="1" dirty="0">
                <a:solidFill>
                  <a:srgbClr val="03123D"/>
                </a:solidFill>
                <a:latin typeface="楷体_GB2312" pitchFamily="49" charset="-122"/>
                <a:ea typeface="楷体_GB2312" pitchFamily="49" charset="-122"/>
              </a:rPr>
              <a:t>号元素）。</a:t>
            </a:r>
          </a:p>
          <a:p>
            <a:pPr algn="just">
              <a:lnSpc>
                <a:spcPct val="90000"/>
              </a:lnSpc>
              <a:buNone/>
            </a:pPr>
            <a:r>
              <a:rPr lang="en-US" altLang="zh-CN" sz="2000" b="1" dirty="0">
                <a:latin typeface="楷体_GB2312" pitchFamily="49" charset="-122"/>
                <a:ea typeface="楷体_GB2312" pitchFamily="49" charset="-122"/>
              </a:rPr>
              <a:t>   </a:t>
            </a:r>
            <a:r>
              <a:rPr lang="en-US" altLang="zh-CN" sz="2000" b="1" dirty="0">
                <a:solidFill>
                  <a:srgbClr val="993300"/>
                </a:solidFill>
                <a:latin typeface="Times New Roman" panose="02020603050405020304" pitchFamily="18" charset="0"/>
                <a:ea typeface="楷体_GB2312" pitchFamily="49" charset="-122"/>
              </a:rPr>
              <a:t>p=＆a[0]; </a:t>
            </a:r>
            <a:r>
              <a:rPr lang="en-US" altLang="zh-CN" sz="2000" b="1" dirty="0">
                <a:solidFill>
                  <a:schemeClr val="tx2"/>
                </a:solidFill>
                <a:latin typeface="楷体_GB2312" pitchFamily="49" charset="-122"/>
                <a:ea typeface="楷体_GB2312" pitchFamily="49" charset="-122"/>
              </a:rPr>
              <a:t>   </a:t>
            </a:r>
            <a:r>
              <a:rPr lang="zh-CN" altLang="en-US" sz="2000" b="1" dirty="0">
                <a:latin typeface="楷体_GB2312" pitchFamily="49" charset="-122"/>
                <a:ea typeface="楷体_GB2312" pitchFamily="49" charset="-122"/>
              </a:rPr>
              <a:t>等价于</a:t>
            </a:r>
            <a:r>
              <a:rPr lang="zh-CN" altLang="en-US" sz="2000" b="1" dirty="0">
                <a:solidFill>
                  <a:schemeClr val="tx2"/>
                </a:solidFill>
                <a:latin typeface="楷体_GB2312" pitchFamily="49" charset="-122"/>
                <a:ea typeface="楷体_GB2312" pitchFamily="49" charset="-122"/>
              </a:rPr>
              <a:t>   </a:t>
            </a:r>
            <a:r>
              <a:rPr lang="en-US" altLang="zh-CN" sz="2000" b="1" dirty="0">
                <a:solidFill>
                  <a:srgbClr val="B10F15"/>
                </a:solidFill>
                <a:highlight>
                  <a:srgbClr val="FFFF00"/>
                </a:highlight>
                <a:latin typeface="楷体_GB2312" pitchFamily="49" charset="-122"/>
                <a:ea typeface="楷体_GB2312" pitchFamily="49" charset="-122"/>
              </a:rPr>
              <a:t>p=a</a:t>
            </a:r>
            <a:r>
              <a:rPr lang="en-US" altLang="zh-CN" sz="2000" b="1" dirty="0">
                <a:solidFill>
                  <a:srgbClr val="B10F15"/>
                </a:solidFill>
                <a:latin typeface="楷体_GB2312" pitchFamily="49" charset="-122"/>
                <a:ea typeface="楷体_GB2312" pitchFamily="49" charset="-122"/>
              </a:rPr>
              <a:t>;</a:t>
            </a:r>
          </a:p>
          <a:p>
            <a:pPr algn="just">
              <a:lnSpc>
                <a:spcPct val="90000"/>
              </a:lnSpc>
              <a:buNone/>
            </a:pPr>
            <a:r>
              <a:rPr lang="zh-CN" altLang="en-US" sz="2000" b="1" dirty="0">
                <a:solidFill>
                  <a:srgbClr val="993300"/>
                </a:solidFill>
                <a:latin typeface="Times New Roman" panose="02020603050405020304" pitchFamily="18" charset="0"/>
                <a:ea typeface="楷体_GB2312" pitchFamily="49" charset="-122"/>
              </a:rPr>
              <a:t>　如：</a:t>
            </a:r>
            <a:r>
              <a:rPr lang="en-US" altLang="zh-CN" sz="2000" b="1" dirty="0">
                <a:solidFill>
                  <a:srgbClr val="993300"/>
                </a:solidFill>
                <a:latin typeface="Times New Roman" panose="02020603050405020304" pitchFamily="18" charset="0"/>
                <a:ea typeface="楷体_GB2312" pitchFamily="49" charset="-122"/>
              </a:rPr>
              <a:t>int *p=＆a[0] ; </a:t>
            </a:r>
          </a:p>
          <a:p>
            <a:pPr algn="just">
              <a:lnSpc>
                <a:spcPct val="90000"/>
              </a:lnSpc>
              <a:buNone/>
            </a:pPr>
            <a:r>
              <a:rPr lang="en-US" altLang="zh-CN" sz="2000" b="1" dirty="0">
                <a:solidFill>
                  <a:srgbClr val="993300"/>
                </a:solidFill>
                <a:latin typeface="Times New Roman" panose="02020603050405020304" pitchFamily="18" charset="0"/>
                <a:ea typeface="楷体_GB2312" pitchFamily="49" charset="-122"/>
              </a:rPr>
              <a:t>　　　 &lt;＝&gt;　int  *p=a ;    </a:t>
            </a:r>
            <a:r>
              <a:rPr lang="zh-CN" altLang="en-US" sz="2000" b="1" dirty="0">
                <a:solidFill>
                  <a:srgbClr val="FF0000"/>
                </a:solidFill>
                <a:latin typeface="Times New Roman" panose="02020603050405020304" pitchFamily="18" charset="0"/>
                <a:ea typeface="楷体_GB2312" pitchFamily="49" charset="-122"/>
              </a:rPr>
              <a:t>不能写成：</a:t>
            </a:r>
            <a:r>
              <a:rPr lang="en-US" altLang="zh-CN" sz="2000" b="1" dirty="0">
                <a:solidFill>
                  <a:srgbClr val="FF0000"/>
                </a:solidFill>
                <a:latin typeface="Times New Roman" panose="02020603050405020304" pitchFamily="18" charset="0"/>
                <a:ea typeface="楷体_GB2312" pitchFamily="49" charset="-122"/>
              </a:rPr>
              <a:t>int *p=&amp;a;</a:t>
            </a:r>
          </a:p>
          <a:p>
            <a:pPr algn="just">
              <a:lnSpc>
                <a:spcPct val="90000"/>
              </a:lnSpc>
              <a:buNone/>
            </a:pPr>
            <a:r>
              <a:rPr lang="en-US" altLang="zh-CN" sz="2000" b="1" dirty="0">
                <a:solidFill>
                  <a:srgbClr val="993300"/>
                </a:solidFill>
                <a:latin typeface="Times New Roman" panose="02020603050405020304" pitchFamily="18" charset="0"/>
                <a:ea typeface="楷体_GB2312" pitchFamily="49" charset="-122"/>
              </a:rPr>
              <a:t>             &lt;＝&gt;    int  *p ;  p=a;</a:t>
            </a:r>
          </a:p>
          <a:p>
            <a:pPr>
              <a:lnSpc>
                <a:spcPct val="90000"/>
              </a:lnSpc>
              <a:buNone/>
            </a:pPr>
            <a:r>
              <a:rPr lang="en-US" altLang="zh-CN" sz="2000" b="1" dirty="0">
                <a:solidFill>
                  <a:srgbClr val="993300"/>
                </a:solidFill>
                <a:latin typeface="Times New Roman" panose="02020603050405020304" pitchFamily="18" charset="0"/>
                <a:ea typeface="楷体_GB2312" pitchFamily="49" charset="-122"/>
              </a:rPr>
              <a:t>　　　 &lt;＝&gt;　int  *p ;  p=＆a[0]; </a:t>
            </a:r>
            <a:endParaRPr lang="zh-CN" altLang="en-US" sz="2000" b="1" dirty="0">
              <a:solidFill>
                <a:srgbClr val="993300"/>
              </a:solidFill>
              <a:latin typeface="Times New Roman" panose="02020603050405020304" pitchFamily="18" charset="0"/>
              <a:ea typeface="楷体_GB2312" pitchFamily="49" charset="-122"/>
            </a:endParaRPr>
          </a:p>
          <a:p>
            <a:pPr>
              <a:lnSpc>
                <a:spcPct val="90000"/>
              </a:lnSpc>
              <a:buNone/>
            </a:pPr>
            <a:endParaRPr lang="zh-CN" altLang="en-US" sz="2000" b="1" dirty="0">
              <a:solidFill>
                <a:srgbClr val="993300"/>
              </a:solidFill>
              <a:latin typeface="Times New Roman" panose="02020603050405020304" pitchFamily="18" charset="0"/>
              <a:ea typeface="楷体_GB2312" pitchFamily="49" charset="-122"/>
            </a:endParaRPr>
          </a:p>
        </p:txBody>
      </p:sp>
      <p:sp>
        <p:nvSpPr>
          <p:cNvPr id="7"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49156"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7</a:t>
            </a:fld>
            <a:endParaRPr lang="zh-CN" altLang="en-US" sz="600" dirty="0">
              <a:solidFill>
                <a:srgbClr val="000000"/>
              </a:solidFill>
              <a:latin typeface="Verdana" panose="020B0604030504040204" pitchFamily="34" charset="0"/>
            </a:endParaRPr>
          </a:p>
        </p:txBody>
      </p:sp>
      <p:pic>
        <p:nvPicPr>
          <p:cNvPr id="49157" name="Picture 7" descr="j12"/>
          <p:cNvPicPr>
            <a:picLocks noChangeAspect="1"/>
          </p:cNvPicPr>
          <p:nvPr/>
        </p:nvPicPr>
        <p:blipFill>
          <a:blip r:embed="rId2"/>
          <a:stretch>
            <a:fillRect/>
          </a:stretch>
        </p:blipFill>
        <p:spPr>
          <a:xfrm>
            <a:off x="7104063" y="188913"/>
            <a:ext cx="3455987" cy="3600450"/>
          </a:xfrm>
          <a:prstGeom prst="rect">
            <a:avLst/>
          </a:prstGeom>
          <a:noFill/>
          <a:ln w="38100" cap="flat" cmpd="sng">
            <a:solidFill>
              <a:schemeClr val="accent2"/>
            </a:solidFill>
            <a:prstDash val="solid"/>
            <a:miter/>
            <a:headEnd type="none" w="med" len="med"/>
            <a:tailEnd type="none" w="med" len="med"/>
          </a:ln>
        </p:spPr>
      </p:pic>
      <p:sp>
        <p:nvSpPr>
          <p:cNvPr id="168969" name="Text Box 9"/>
          <p:cNvSpPr txBox="1"/>
          <p:nvPr/>
        </p:nvSpPr>
        <p:spPr>
          <a:xfrm>
            <a:off x="6300788" y="4724400"/>
            <a:ext cx="3779837" cy="831850"/>
          </a:xfrm>
          <a:prstGeom prst="rect">
            <a:avLst/>
          </a:prstGeom>
          <a:solidFill>
            <a:srgbClr val="FFFF00"/>
          </a:solidFill>
          <a:ln w="9525">
            <a:noFill/>
          </a:ln>
        </p:spPr>
        <p:txBody>
          <a:bodyPr>
            <a:spAutoFit/>
          </a:bodyPr>
          <a:lstStyle/>
          <a:p>
            <a:pPr eaLnBrk="1" hangingPunct="1">
              <a:spcBef>
                <a:spcPct val="50000"/>
              </a:spcBef>
            </a:pPr>
            <a:r>
              <a:rPr lang="zh-CN" altLang="en-US" sz="2400" b="1" dirty="0">
                <a:solidFill>
                  <a:srgbClr val="FF0000"/>
                </a:solidFill>
                <a:latin typeface="楷体_GB2312" pitchFamily="49" charset="-122"/>
                <a:ea typeface="楷体_GB2312" pitchFamily="49" charset="-122"/>
              </a:rPr>
              <a:t>注意：</a:t>
            </a:r>
            <a:r>
              <a:rPr lang="en-US" altLang="zh-CN" sz="2400" b="1" dirty="0">
                <a:solidFill>
                  <a:srgbClr val="FF0000"/>
                </a:solidFill>
                <a:latin typeface="楷体_GB2312" pitchFamily="49" charset="-122"/>
                <a:ea typeface="楷体_GB2312" pitchFamily="49" charset="-122"/>
              </a:rPr>
              <a:t>C</a:t>
            </a:r>
            <a:r>
              <a:rPr lang="zh-CN" altLang="en-US" sz="2400" b="1" dirty="0">
                <a:solidFill>
                  <a:srgbClr val="FF0000"/>
                </a:solidFill>
                <a:latin typeface="楷体_GB2312" pitchFamily="49" charset="-122"/>
                <a:ea typeface="楷体_GB2312" pitchFamily="49" charset="-122"/>
              </a:rPr>
              <a:t>语言中数组名代表了其首地址！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8966">
                                            <p:txEl>
                                              <p:pRg st="7" end="7"/>
                                            </p:txEl>
                                          </p:spTgt>
                                        </p:tgtEl>
                                        <p:attrNameLst>
                                          <p:attrName>style.visibility</p:attrName>
                                        </p:attrNameLst>
                                      </p:cBhvr>
                                      <p:to>
                                        <p:strVal val="visible"/>
                                      </p:to>
                                    </p:set>
                                    <p:anim calcmode="lin" valueType="num">
                                      <p:cBhvr additive="base">
                                        <p:cTn id="7" dur="500" fill="hold"/>
                                        <p:tgtEl>
                                          <p:spTgt spid="168966">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8966">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8966">
                                            <p:txEl>
                                              <p:pRg st="8" end="8"/>
                                            </p:txEl>
                                          </p:spTgt>
                                        </p:tgtEl>
                                        <p:attrNameLst>
                                          <p:attrName>style.visibility</p:attrName>
                                        </p:attrNameLst>
                                      </p:cBhvr>
                                      <p:to>
                                        <p:strVal val="visible"/>
                                      </p:to>
                                    </p:set>
                                    <p:anim calcmode="lin" valueType="num">
                                      <p:cBhvr additive="base">
                                        <p:cTn id="11" dur="500" fill="hold"/>
                                        <p:tgtEl>
                                          <p:spTgt spid="168966">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8966">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8966">
                                            <p:txEl>
                                              <p:pRg st="9" end="9"/>
                                            </p:txEl>
                                          </p:spTgt>
                                        </p:tgtEl>
                                        <p:attrNameLst>
                                          <p:attrName>style.visibility</p:attrName>
                                        </p:attrNameLst>
                                      </p:cBhvr>
                                      <p:to>
                                        <p:strVal val="visible"/>
                                      </p:to>
                                    </p:set>
                                    <p:anim calcmode="lin" valueType="num">
                                      <p:cBhvr additive="base">
                                        <p:cTn id="15" dur="500" fill="hold"/>
                                        <p:tgtEl>
                                          <p:spTgt spid="168966">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8966">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8966">
                                            <p:txEl>
                                              <p:pRg st="10" end="10"/>
                                            </p:txEl>
                                          </p:spTgt>
                                        </p:tgtEl>
                                        <p:attrNameLst>
                                          <p:attrName>style.visibility</p:attrName>
                                        </p:attrNameLst>
                                      </p:cBhvr>
                                      <p:to>
                                        <p:strVal val="visible"/>
                                      </p:to>
                                    </p:set>
                                    <p:anim calcmode="lin" valueType="num">
                                      <p:cBhvr additive="base">
                                        <p:cTn id="19" dur="500" fill="hold"/>
                                        <p:tgtEl>
                                          <p:spTgt spid="168966">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8966">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8966">
                                            <p:txEl>
                                              <p:pRg st="11" end="11"/>
                                            </p:txEl>
                                          </p:spTgt>
                                        </p:tgtEl>
                                        <p:attrNameLst>
                                          <p:attrName>style.visibility</p:attrName>
                                        </p:attrNameLst>
                                      </p:cBhvr>
                                      <p:to>
                                        <p:strVal val="visible"/>
                                      </p:to>
                                    </p:set>
                                    <p:anim calcmode="lin" valueType="num">
                                      <p:cBhvr additive="base">
                                        <p:cTn id="23" dur="500" fill="hold"/>
                                        <p:tgtEl>
                                          <p:spTgt spid="168966">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896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68969"/>
                                        </p:tgtEl>
                                        <p:attrNameLst>
                                          <p:attrName>style.visibility</p:attrName>
                                        </p:attrNameLst>
                                      </p:cBhvr>
                                      <p:to>
                                        <p:strVal val="visible"/>
                                      </p:to>
                                    </p:set>
                                    <p:anim calcmode="lin" valueType="num">
                                      <p:cBhvr additive="base">
                                        <p:cTn id="29" dur="500" fill="hold"/>
                                        <p:tgtEl>
                                          <p:spTgt spid="168969"/>
                                        </p:tgtEl>
                                        <p:attrNameLst>
                                          <p:attrName>ppt_x</p:attrName>
                                        </p:attrNameLst>
                                      </p:cBhvr>
                                      <p:tavLst>
                                        <p:tav tm="0">
                                          <p:val>
                                            <p:strVal val="#ppt_x"/>
                                          </p:val>
                                        </p:tav>
                                        <p:tav tm="100000">
                                          <p:val>
                                            <p:strVal val="#ppt_x"/>
                                          </p:val>
                                        </p:tav>
                                      </p:tavLst>
                                    </p:anim>
                                    <p:anim calcmode="lin" valueType="num">
                                      <p:cBhvr additive="base">
                                        <p:cTn id="30" dur="500" fill="hold"/>
                                        <p:tgtEl>
                                          <p:spTgt spid="168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6"/>
          <p:cNvSpPr>
            <a:spLocks noGrp="1"/>
          </p:cNvSpPr>
          <p:nvPr>
            <p:ph type="title"/>
          </p:nvPr>
        </p:nvSpPr>
        <p:spPr>
          <a:xfrm>
            <a:off x="766763" y="515938"/>
            <a:ext cx="7046912" cy="576262"/>
          </a:xfrm>
          <a:ln/>
        </p:spPr>
        <p:txBody>
          <a:bodyPr vert="horz" wrap="square" lIns="91440" tIns="45720" rIns="91440" bIns="45720" anchor="b" anchorCtr="0"/>
          <a:lstStyle/>
          <a:p>
            <a:r>
              <a:rPr lang="en-US" altLang="zh-CN" sz="2800" dirty="0">
                <a:latin typeface="黑体" panose="02010609060101010101" pitchFamily="49" charset="-122"/>
                <a:ea typeface="黑体" panose="02010609060101010101" pitchFamily="49" charset="-122"/>
              </a:rPr>
              <a:t>7.2.2  </a:t>
            </a:r>
            <a:r>
              <a:rPr lang="zh-CN" altLang="en-US" sz="2800" dirty="0">
                <a:latin typeface="黑体" panose="02010609060101010101" pitchFamily="49" charset="-122"/>
                <a:ea typeface="黑体" panose="02010609060101010101" pitchFamily="49" charset="-122"/>
              </a:rPr>
              <a:t>用指针引用数组元素</a:t>
            </a:r>
          </a:p>
        </p:txBody>
      </p:sp>
      <p:sp>
        <p:nvSpPr>
          <p:cNvPr id="169991" name="Rectangle 7"/>
          <p:cNvSpPr>
            <a:spLocks noGrp="1"/>
          </p:cNvSpPr>
          <p:nvPr>
            <p:ph idx="1"/>
          </p:nvPr>
        </p:nvSpPr>
        <p:spPr>
          <a:xfrm>
            <a:off x="771525" y="1476375"/>
            <a:ext cx="10004425" cy="4038600"/>
          </a:xfrm>
          <a:ln/>
        </p:spPr>
        <p:txBody>
          <a:bodyPr vert="horz" wrap="square" lIns="91440" tIns="45720" rIns="91440" bIns="45720" anchor="t" anchorCtr="0"/>
          <a:lstStyle/>
          <a:p>
            <a:pPr>
              <a:lnSpc>
                <a:spcPct val="90000"/>
              </a:lnSpc>
              <a:buNone/>
            </a:pPr>
            <a:r>
              <a:rPr lang="zh-CN" altLang="en-US" sz="2400" b="1" dirty="0">
                <a:solidFill>
                  <a:srgbClr val="993300"/>
                </a:solidFill>
                <a:latin typeface="仿宋" panose="02010609060101010101" pitchFamily="49" charset="-122"/>
                <a:ea typeface="仿宋" panose="02010609060101010101" pitchFamily="49" charset="-122"/>
              </a:rPr>
              <a:t>若有：</a:t>
            </a:r>
            <a:r>
              <a:rPr lang="en-US" altLang="zh-CN" sz="2400" b="1" dirty="0">
                <a:solidFill>
                  <a:srgbClr val="993300"/>
                </a:solidFill>
                <a:latin typeface="仿宋" panose="02010609060101010101" pitchFamily="49" charset="-122"/>
                <a:ea typeface="仿宋" panose="02010609060101010101" pitchFamily="49" charset="-122"/>
              </a:rPr>
              <a:t>int   a[10]; </a:t>
            </a:r>
          </a:p>
          <a:p>
            <a:pPr>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int   *p = a ;</a:t>
            </a:r>
            <a:r>
              <a:rPr lang="en-US" altLang="zh-CN" sz="2400" b="1" dirty="0">
                <a:solidFill>
                  <a:schemeClr val="tx2"/>
                </a:solidFill>
                <a:latin typeface="仿宋" panose="02010609060101010101" pitchFamily="49" charset="-122"/>
                <a:ea typeface="仿宋" panose="02010609060101010101" pitchFamily="49" charset="-122"/>
              </a:rPr>
              <a:t>   </a:t>
            </a:r>
            <a:r>
              <a:rPr lang="zh-CN" altLang="en-US" sz="2400" b="1" dirty="0">
                <a:solidFill>
                  <a:schemeClr val="tx2"/>
                </a:solidFill>
                <a:latin typeface="仿宋" panose="02010609060101010101" pitchFamily="49" charset="-122"/>
                <a:ea typeface="仿宋" panose="02010609060101010101" pitchFamily="49" charset="-122"/>
              </a:rPr>
              <a:t>或： </a:t>
            </a:r>
            <a:r>
              <a:rPr lang="en-US" altLang="zh-CN" sz="2400" b="1" dirty="0">
                <a:solidFill>
                  <a:schemeClr val="tx2"/>
                </a:solidFill>
                <a:latin typeface="仿宋" panose="02010609060101010101" pitchFamily="49" charset="-122"/>
                <a:ea typeface="仿宋" panose="02010609060101010101" pitchFamily="49" charset="-122"/>
              </a:rPr>
              <a:t>int *p; </a:t>
            </a:r>
            <a:r>
              <a:rPr lang="en-US" altLang="zh-CN" sz="2400" b="1" dirty="0">
                <a:solidFill>
                  <a:srgbClr val="993300"/>
                </a:solidFill>
                <a:latin typeface="仿宋" panose="02010609060101010101" pitchFamily="49" charset="-122"/>
                <a:ea typeface="仿宋" panose="02010609060101010101" pitchFamily="49" charset="-122"/>
              </a:rPr>
              <a:t>p = &amp;a[0]</a:t>
            </a:r>
            <a:r>
              <a:rPr lang="en-US" altLang="zh-CN" sz="2400" b="1" dirty="0">
                <a:solidFill>
                  <a:schemeClr val="tx2"/>
                </a:solidFill>
                <a:latin typeface="仿宋" panose="02010609060101010101" pitchFamily="49" charset="-122"/>
                <a:ea typeface="仿宋" panose="02010609060101010101" pitchFamily="49" charset="-122"/>
              </a:rPr>
              <a:t> ; </a:t>
            </a:r>
          </a:p>
          <a:p>
            <a:pPr>
              <a:lnSpc>
                <a:spcPct val="90000"/>
              </a:lnSpc>
              <a:buNone/>
            </a:pPr>
            <a:endParaRPr lang="en-US" altLang="zh-CN" sz="2400" b="1" dirty="0">
              <a:solidFill>
                <a:schemeClr val="tx2"/>
              </a:solidFill>
              <a:latin typeface="仿宋" panose="02010609060101010101" pitchFamily="49" charset="-122"/>
              <a:ea typeface="仿宋" panose="02010609060101010101" pitchFamily="49" charset="-122"/>
            </a:endParaRPr>
          </a:p>
          <a:p>
            <a:pPr algn="just">
              <a:lnSpc>
                <a:spcPct val="90000"/>
              </a:lnSpc>
              <a:buClr>
                <a:schemeClr val="tx1"/>
              </a:buClr>
              <a:buFont typeface="Wingdings" panose="05000000000000000000" pitchFamily="2" charset="2"/>
              <a:buChar char="u"/>
            </a:pPr>
            <a:r>
              <a:rPr lang="en-US" altLang="zh-CN" sz="2400" b="1" dirty="0">
                <a:solidFill>
                  <a:srgbClr val="993300"/>
                </a:solidFill>
                <a:latin typeface="仿宋" panose="02010609060101010101" pitchFamily="49" charset="-122"/>
                <a:ea typeface="仿宋" panose="02010609060101010101" pitchFamily="49" charset="-122"/>
              </a:rPr>
              <a:t>p+1: </a:t>
            </a:r>
            <a:r>
              <a:rPr lang="zh-CN" altLang="en-US" sz="2400" b="1" dirty="0">
                <a:solidFill>
                  <a:srgbClr val="000000"/>
                </a:solidFill>
                <a:latin typeface="仿宋" panose="02010609060101010101" pitchFamily="49" charset="-122"/>
                <a:ea typeface="仿宋" panose="02010609060101010101" pitchFamily="49" charset="-122"/>
              </a:rPr>
              <a:t>指向数组的下一个元素，</a:t>
            </a:r>
            <a:r>
              <a:rPr lang="zh-CN" altLang="en-US" sz="2400" b="1" dirty="0">
                <a:solidFill>
                  <a:srgbClr val="FF0000"/>
                </a:solidFill>
                <a:latin typeface="仿宋" panose="02010609060101010101" pitchFamily="49" charset="-122"/>
                <a:ea typeface="仿宋" panose="02010609060101010101" pitchFamily="49" charset="-122"/>
              </a:rPr>
              <a:t>不是下一个字节</a:t>
            </a:r>
            <a:r>
              <a:rPr lang="zh-CN" altLang="en-US" sz="2400" b="1" dirty="0">
                <a:solidFill>
                  <a:srgbClr val="000000"/>
                </a:solidFill>
                <a:latin typeface="仿宋" panose="02010609060101010101" pitchFamily="49" charset="-122"/>
                <a:ea typeface="仿宋" panose="02010609060101010101" pitchFamily="49" charset="-122"/>
              </a:rPr>
              <a:t>！</a:t>
            </a:r>
          </a:p>
          <a:p>
            <a:pPr algn="just">
              <a:lnSpc>
                <a:spcPct val="90000"/>
              </a:lnSpc>
              <a:buNone/>
            </a:pPr>
            <a:r>
              <a:rPr lang="zh-CN" altLang="en-US" sz="2400" b="1" dirty="0">
                <a:solidFill>
                  <a:srgbClr val="993300"/>
                </a:solidFill>
                <a:latin typeface="仿宋" panose="02010609060101010101" pitchFamily="49" charset="-122"/>
                <a:ea typeface="仿宋" panose="02010609060101010101" pitchFamily="49" charset="-122"/>
              </a:rPr>
              <a:t>       如: </a:t>
            </a:r>
            <a:r>
              <a:rPr lang="en-US" altLang="zh-CN" sz="2400" b="1" dirty="0">
                <a:solidFill>
                  <a:srgbClr val="993300"/>
                </a:solidFill>
                <a:latin typeface="仿宋" panose="02010609060101010101" pitchFamily="49" charset="-122"/>
                <a:ea typeface="仿宋" panose="02010609060101010101" pitchFamily="49" charset="-122"/>
              </a:rPr>
              <a:t>p+1=＆a[1]  </a:t>
            </a:r>
            <a:r>
              <a:rPr lang="zh-CN" altLang="en-US" sz="2400" b="1" dirty="0">
                <a:solidFill>
                  <a:srgbClr val="993300"/>
                </a:solidFill>
                <a:latin typeface="仿宋" panose="02010609060101010101" pitchFamily="49" charset="-122"/>
                <a:ea typeface="仿宋" panose="02010609060101010101" pitchFamily="49" charset="-122"/>
              </a:rPr>
              <a:t>则:  *(</a:t>
            </a:r>
            <a:r>
              <a:rPr lang="en-US" altLang="zh-CN" sz="2400" b="1" dirty="0">
                <a:solidFill>
                  <a:srgbClr val="993300"/>
                </a:solidFill>
                <a:latin typeface="仿宋" panose="02010609060101010101" pitchFamily="49" charset="-122"/>
                <a:ea typeface="仿宋" panose="02010609060101010101" pitchFamily="49" charset="-122"/>
              </a:rPr>
              <a:t>p+1)=a[1]; </a:t>
            </a:r>
          </a:p>
          <a:p>
            <a:pPr algn="just">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a:t>
            </a:r>
          </a:p>
          <a:p>
            <a:pPr algn="just">
              <a:lnSpc>
                <a:spcPct val="90000"/>
              </a:lnSpc>
              <a:buClr>
                <a:schemeClr val="tx1"/>
              </a:buClr>
              <a:buFont typeface="Wingdings" panose="05000000000000000000" pitchFamily="2" charset="2"/>
              <a:buChar char="u"/>
            </a:pPr>
            <a:r>
              <a:rPr lang="en-US" altLang="zh-CN" sz="2400" b="1" dirty="0">
                <a:solidFill>
                  <a:srgbClr val="000000"/>
                </a:solidFill>
                <a:latin typeface="仿宋" panose="02010609060101010101" pitchFamily="49" charset="-122"/>
                <a:ea typeface="仿宋" panose="02010609060101010101" pitchFamily="49" charset="-122"/>
              </a:rPr>
              <a:t>p+i: </a:t>
            </a:r>
            <a:r>
              <a:rPr lang="zh-CN" altLang="en-US" sz="2400" b="1" dirty="0">
                <a:solidFill>
                  <a:srgbClr val="000000"/>
                </a:solidFill>
                <a:latin typeface="仿宋" panose="02010609060101010101" pitchFamily="49" charset="-122"/>
                <a:ea typeface="仿宋" panose="02010609060101010101" pitchFamily="49" charset="-122"/>
              </a:rPr>
              <a:t>表示</a:t>
            </a:r>
            <a:r>
              <a:rPr lang="en-US" altLang="zh-CN" sz="2400" b="1" dirty="0">
                <a:solidFill>
                  <a:srgbClr val="000000"/>
                </a:solidFill>
                <a:latin typeface="仿宋" panose="02010609060101010101" pitchFamily="49" charset="-122"/>
                <a:ea typeface="仿宋" panose="02010609060101010101" pitchFamily="49" charset="-122"/>
              </a:rPr>
              <a:t>p</a:t>
            </a:r>
            <a:r>
              <a:rPr lang="zh-CN" altLang="en-US" sz="2400" b="1" dirty="0">
                <a:solidFill>
                  <a:srgbClr val="000000"/>
                </a:solidFill>
                <a:latin typeface="仿宋" panose="02010609060101010101" pitchFamily="49" charset="-122"/>
                <a:ea typeface="仿宋" panose="02010609060101010101" pitchFamily="49" charset="-122"/>
              </a:rPr>
              <a:t>指向数组中下标为</a:t>
            </a:r>
            <a:r>
              <a:rPr lang="en-US" altLang="zh-CN" sz="2400" b="1" dirty="0">
                <a:solidFill>
                  <a:srgbClr val="000000"/>
                </a:solidFill>
                <a:latin typeface="仿宋" panose="02010609060101010101" pitchFamily="49" charset="-122"/>
                <a:ea typeface="仿宋" panose="02010609060101010101" pitchFamily="49" charset="-122"/>
              </a:rPr>
              <a:t>i</a:t>
            </a:r>
            <a:r>
              <a:rPr lang="zh-CN" altLang="en-US" sz="2400" b="1" dirty="0">
                <a:solidFill>
                  <a:srgbClr val="000000"/>
                </a:solidFill>
                <a:latin typeface="仿宋" panose="02010609060101010101" pitchFamily="49" charset="-122"/>
                <a:ea typeface="仿宋" panose="02010609060101010101" pitchFamily="49" charset="-122"/>
              </a:rPr>
              <a:t>的元素（即第</a:t>
            </a:r>
            <a:r>
              <a:rPr lang="en-US" altLang="zh-CN" sz="2400" b="1" dirty="0">
                <a:solidFill>
                  <a:srgbClr val="000000"/>
                </a:solidFill>
                <a:latin typeface="仿宋" panose="02010609060101010101" pitchFamily="49" charset="-122"/>
                <a:ea typeface="仿宋" panose="02010609060101010101" pitchFamily="49" charset="-122"/>
              </a:rPr>
              <a:t>i+1</a:t>
            </a:r>
            <a:r>
              <a:rPr lang="zh-CN" altLang="en-US" sz="2400" b="1" dirty="0">
                <a:solidFill>
                  <a:srgbClr val="000000"/>
                </a:solidFill>
                <a:latin typeface="仿宋" panose="02010609060101010101" pitchFamily="49" charset="-122"/>
                <a:ea typeface="仿宋" panose="02010609060101010101" pitchFamily="49" charset="-122"/>
              </a:rPr>
              <a:t>个元素）。</a:t>
            </a:r>
          </a:p>
          <a:p>
            <a:pPr algn="just">
              <a:lnSpc>
                <a:spcPct val="90000"/>
              </a:lnSpc>
              <a:buNone/>
            </a:pPr>
            <a:r>
              <a:rPr lang="zh-CN" altLang="en-US" sz="2400" b="1" dirty="0">
                <a:solidFill>
                  <a:srgbClr val="993300"/>
                </a:solidFill>
                <a:latin typeface="仿宋" panose="02010609060101010101" pitchFamily="49" charset="-122"/>
                <a:ea typeface="仿宋" panose="02010609060101010101" pitchFamily="49" charset="-122"/>
              </a:rPr>
              <a:t>           如: </a:t>
            </a:r>
            <a:r>
              <a:rPr lang="en-US" altLang="zh-CN" sz="2400" b="1" dirty="0">
                <a:solidFill>
                  <a:srgbClr val="993300"/>
                </a:solidFill>
                <a:latin typeface="仿宋" panose="02010609060101010101" pitchFamily="49" charset="-122"/>
                <a:ea typeface="仿宋" panose="02010609060101010101" pitchFamily="49" charset="-122"/>
              </a:rPr>
              <a:t>p+i=＆a[i]  </a:t>
            </a:r>
            <a:r>
              <a:rPr lang="zh-CN" altLang="en-US" sz="2400" b="1" dirty="0">
                <a:solidFill>
                  <a:srgbClr val="993300"/>
                </a:solidFill>
                <a:latin typeface="仿宋" panose="02010609060101010101" pitchFamily="49" charset="-122"/>
                <a:ea typeface="仿宋" panose="02010609060101010101" pitchFamily="49" charset="-122"/>
              </a:rPr>
              <a:t>则:  *(</a:t>
            </a:r>
            <a:r>
              <a:rPr lang="en-US" altLang="zh-CN" sz="2400" b="1" dirty="0">
                <a:solidFill>
                  <a:srgbClr val="993300"/>
                </a:solidFill>
                <a:latin typeface="仿宋" panose="02010609060101010101" pitchFamily="49" charset="-122"/>
                <a:ea typeface="仿宋" panose="02010609060101010101" pitchFamily="49" charset="-122"/>
              </a:rPr>
              <a:t>p+i)=a[i]</a:t>
            </a:r>
            <a:endParaRPr lang="zh-CN" altLang="en-US" sz="2400" b="1" dirty="0">
              <a:solidFill>
                <a:srgbClr val="993300"/>
              </a:solidFill>
              <a:latin typeface="仿宋" panose="02010609060101010101" pitchFamily="49" charset="-122"/>
              <a:ea typeface="仿宋" panose="02010609060101010101" pitchFamily="49" charset="-122"/>
            </a:endParaRPr>
          </a:p>
        </p:txBody>
      </p:sp>
      <p:sp>
        <p:nvSpPr>
          <p:cNvPr id="7"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0181"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8</a:t>
            </a:fld>
            <a:endParaRPr lang="zh-CN" altLang="en-US" sz="600" dirty="0">
              <a:solidFill>
                <a:srgbClr val="000000"/>
              </a:solidFill>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9991">
                                            <p:txEl>
                                              <p:pRg st="3" end="3"/>
                                            </p:txEl>
                                          </p:spTgt>
                                        </p:tgtEl>
                                        <p:attrNameLst>
                                          <p:attrName>style.visibility</p:attrName>
                                        </p:attrNameLst>
                                      </p:cBhvr>
                                      <p:to>
                                        <p:strVal val="visible"/>
                                      </p:to>
                                    </p:set>
                                    <p:anim calcmode="lin" valueType="num">
                                      <p:cBhvr additive="base">
                                        <p:cTn id="7" dur="500" fill="hold"/>
                                        <p:tgtEl>
                                          <p:spTgt spid="169991">
                                            <p:txEl>
                                              <p:pRg st="3" end="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9991">
                                            <p:txEl>
                                              <p:pRg st="3" end="3"/>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69991">
                                            <p:txEl>
                                              <p:pRg st="4" end="4"/>
                                            </p:txEl>
                                          </p:spTgt>
                                        </p:tgtEl>
                                        <p:attrNameLst>
                                          <p:attrName>style.visibility</p:attrName>
                                        </p:attrNameLst>
                                      </p:cBhvr>
                                      <p:to>
                                        <p:strVal val="visible"/>
                                      </p:to>
                                    </p:set>
                                    <p:anim calcmode="lin" valueType="num">
                                      <p:cBhvr additive="base">
                                        <p:cTn id="11" dur="500" fill="hold"/>
                                        <p:tgtEl>
                                          <p:spTgt spid="169991">
                                            <p:txEl>
                                              <p:pRg st="4" end="4"/>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69991">
                                            <p:txEl>
                                              <p:pRg st="4" end="4"/>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69991">
                                            <p:txEl>
                                              <p:pRg st="5" end="5"/>
                                            </p:txEl>
                                          </p:spTgt>
                                        </p:tgtEl>
                                        <p:attrNameLst>
                                          <p:attrName>style.visibility</p:attrName>
                                        </p:attrNameLst>
                                      </p:cBhvr>
                                      <p:to>
                                        <p:strVal val="visible"/>
                                      </p:to>
                                    </p:set>
                                    <p:anim calcmode="lin" valueType="num">
                                      <p:cBhvr additive="base">
                                        <p:cTn id="15" dur="500" fill="hold"/>
                                        <p:tgtEl>
                                          <p:spTgt spid="169991">
                                            <p:txEl>
                                              <p:pRg st="5" end="5"/>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699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69991">
                                            <p:txEl>
                                              <p:pRg st="6" end="6"/>
                                            </p:txEl>
                                          </p:spTgt>
                                        </p:tgtEl>
                                        <p:attrNameLst>
                                          <p:attrName>style.visibility</p:attrName>
                                        </p:attrNameLst>
                                      </p:cBhvr>
                                      <p:to>
                                        <p:strVal val="visible"/>
                                      </p:to>
                                    </p:set>
                                    <p:anim calcmode="lin" valueType="num">
                                      <p:cBhvr additive="base">
                                        <p:cTn id="21" dur="500" fill="hold"/>
                                        <p:tgtEl>
                                          <p:spTgt spid="169991">
                                            <p:txEl>
                                              <p:pRg st="6" end="6"/>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69991">
                                            <p:txEl>
                                              <p:pRg st="6" end="6"/>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169991">
                                            <p:txEl>
                                              <p:pRg st="7" end="7"/>
                                            </p:txEl>
                                          </p:spTgt>
                                        </p:tgtEl>
                                        <p:attrNameLst>
                                          <p:attrName>style.visibility</p:attrName>
                                        </p:attrNameLst>
                                      </p:cBhvr>
                                      <p:to>
                                        <p:strVal val="visible"/>
                                      </p:to>
                                    </p:set>
                                    <p:anim calcmode="lin" valueType="num">
                                      <p:cBhvr additive="base">
                                        <p:cTn id="25" dur="500" fill="hold"/>
                                        <p:tgtEl>
                                          <p:spTgt spid="169991">
                                            <p:txEl>
                                              <p:pRg st="7" end="7"/>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9991">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p:cNvSpPr>
          <p:nvPr>
            <p:ph idx="1"/>
          </p:nvPr>
        </p:nvSpPr>
        <p:spPr>
          <a:xfrm>
            <a:off x="911424" y="1412776"/>
            <a:ext cx="10009187" cy="4648200"/>
          </a:xfrm>
          <a:ln/>
        </p:spPr>
        <p:txBody>
          <a:bodyPr vert="horz" wrap="square" lIns="91440" tIns="45720" rIns="91440" bIns="45720" anchor="t" anchorCtr="0"/>
          <a:lstStyle/>
          <a:p>
            <a:pPr algn="just">
              <a:lnSpc>
                <a:spcPct val="90000"/>
              </a:lnSpc>
              <a:buClr>
                <a:schemeClr val="tx1"/>
              </a:buClr>
              <a:buFont typeface="Wingdings" panose="05000000000000000000" pitchFamily="2" charset="2"/>
              <a:buChar char="u"/>
            </a:pPr>
            <a:r>
              <a:rPr lang="zh-CN" altLang="en-US" sz="2400" b="1" dirty="0">
                <a:solidFill>
                  <a:srgbClr val="000000"/>
                </a:solidFill>
                <a:latin typeface="仿宋" panose="02010609060101010101" pitchFamily="49" charset="-122"/>
                <a:ea typeface="仿宋" panose="02010609060101010101" pitchFamily="49" charset="-122"/>
              </a:rPr>
              <a:t>Ｃ语言规定：</a:t>
            </a:r>
            <a:r>
              <a:rPr lang="zh-CN" altLang="en-US" sz="2400" b="1" dirty="0">
                <a:solidFill>
                  <a:srgbClr val="FF0000"/>
                </a:solidFill>
                <a:latin typeface="黑体" panose="02010609060101010101" pitchFamily="49" charset="-122"/>
                <a:ea typeface="黑体" panose="02010609060101010101" pitchFamily="49" charset="-122"/>
              </a:rPr>
              <a:t>数组名代表数组的首地址，即第一个元素的地址</a:t>
            </a:r>
            <a:r>
              <a:rPr lang="zh-CN" altLang="en-US" sz="2400" b="1" dirty="0">
                <a:solidFill>
                  <a:srgbClr val="000000"/>
                </a:solidFill>
                <a:latin typeface="仿宋" panose="02010609060101010101" pitchFamily="49" charset="-122"/>
                <a:ea typeface="仿宋" panose="02010609060101010101" pitchFamily="49" charset="-122"/>
              </a:rPr>
              <a:t>。所以:</a:t>
            </a:r>
          </a:p>
          <a:p>
            <a:pPr algn="just">
              <a:lnSpc>
                <a:spcPct val="90000"/>
              </a:lnSpc>
              <a:buNone/>
            </a:pPr>
            <a:r>
              <a:rPr lang="zh-CN" altLang="en-US" sz="2400" b="1" dirty="0">
                <a:latin typeface="仿宋" panose="02010609060101010101" pitchFamily="49" charset="-122"/>
                <a:ea typeface="仿宋" panose="02010609060101010101" pitchFamily="49" charset="-122"/>
              </a:rPr>
              <a:t>如果有：</a:t>
            </a:r>
            <a:r>
              <a:rPr lang="en-US" altLang="zh-CN" sz="2400" b="1" dirty="0">
                <a:solidFill>
                  <a:srgbClr val="993300"/>
                </a:solidFill>
                <a:latin typeface="仿宋" panose="02010609060101010101" pitchFamily="49" charset="-122"/>
                <a:ea typeface="仿宋" panose="02010609060101010101" pitchFamily="49" charset="-122"/>
              </a:rPr>
              <a:t>int a[10]; </a:t>
            </a:r>
          </a:p>
          <a:p>
            <a:pPr algn="just">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int *p=a;   // </a:t>
            </a:r>
            <a:r>
              <a:rPr lang="en-US" altLang="zh-CN" sz="2400" b="1" dirty="0">
                <a:solidFill>
                  <a:srgbClr val="FF0000"/>
                </a:solidFill>
                <a:latin typeface="仿宋" panose="02010609060101010101" pitchFamily="49" charset="-122"/>
                <a:ea typeface="仿宋" panose="02010609060101010101" pitchFamily="49" charset="-122"/>
                <a:sym typeface="+mn-ea"/>
              </a:rPr>
              <a:t>(</a:t>
            </a:r>
            <a:r>
              <a:rPr lang="zh-CN" altLang="en-US" sz="2400" b="1" dirty="0">
                <a:solidFill>
                  <a:srgbClr val="FF0000"/>
                </a:solidFill>
                <a:latin typeface="仿宋" panose="02010609060101010101" pitchFamily="49" charset="-122"/>
                <a:ea typeface="仿宋" panose="02010609060101010101" pitchFamily="49" charset="-122"/>
                <a:sym typeface="+mn-ea"/>
              </a:rPr>
              <a:t>即：</a:t>
            </a:r>
            <a:r>
              <a:rPr lang="en-US" altLang="zh-CN" sz="2400" b="1" dirty="0">
                <a:solidFill>
                  <a:srgbClr val="FF0000"/>
                </a:solidFill>
                <a:latin typeface="仿宋" panose="02010609060101010101" pitchFamily="49" charset="-122"/>
                <a:ea typeface="仿宋" panose="02010609060101010101" pitchFamily="49" charset="-122"/>
                <a:sym typeface="+mn-ea"/>
              </a:rPr>
              <a:t> p </a:t>
            </a:r>
            <a:r>
              <a:rPr lang="zh-CN" altLang="en-US" sz="2400" b="1" dirty="0">
                <a:solidFill>
                  <a:srgbClr val="FF0000"/>
                </a:solidFill>
                <a:latin typeface="仿宋" panose="02010609060101010101" pitchFamily="49" charset="-122"/>
                <a:ea typeface="仿宋" panose="02010609060101010101" pitchFamily="49" charset="-122"/>
                <a:sym typeface="+mn-ea"/>
              </a:rPr>
              <a:t>指向数组</a:t>
            </a:r>
            <a:r>
              <a:rPr lang="en-US" altLang="zh-CN" sz="2400" b="1" dirty="0">
                <a:solidFill>
                  <a:srgbClr val="FF0000"/>
                </a:solidFill>
                <a:latin typeface="仿宋" panose="02010609060101010101" pitchFamily="49" charset="-122"/>
                <a:ea typeface="仿宋" panose="02010609060101010101" pitchFamily="49" charset="-122"/>
                <a:sym typeface="+mn-ea"/>
              </a:rPr>
              <a:t> a </a:t>
            </a:r>
            <a:r>
              <a:rPr lang="zh-CN" altLang="en-US" sz="2400" b="1" dirty="0">
                <a:solidFill>
                  <a:srgbClr val="FF0000"/>
                </a:solidFill>
                <a:latin typeface="仿宋" panose="02010609060101010101" pitchFamily="49" charset="-122"/>
                <a:ea typeface="仿宋" panose="02010609060101010101" pitchFamily="49" charset="-122"/>
                <a:sym typeface="+mn-ea"/>
              </a:rPr>
              <a:t>的首地址</a:t>
            </a:r>
            <a:r>
              <a:rPr lang="en-US" altLang="zh-CN" sz="2400" b="1" dirty="0">
                <a:solidFill>
                  <a:srgbClr val="FF0000"/>
                </a:solidFill>
                <a:latin typeface="仿宋" panose="02010609060101010101" pitchFamily="49" charset="-122"/>
                <a:ea typeface="仿宋" panose="02010609060101010101" pitchFamily="49" charset="-122"/>
                <a:sym typeface="+mn-ea"/>
              </a:rPr>
              <a:t>)</a:t>
            </a:r>
            <a:endParaRPr lang="en-US" altLang="zh-CN" sz="2400" b="1" dirty="0">
              <a:solidFill>
                <a:srgbClr val="993300"/>
              </a:solidFill>
              <a:latin typeface="仿宋" panose="02010609060101010101" pitchFamily="49" charset="-122"/>
              <a:ea typeface="仿宋" panose="02010609060101010101" pitchFamily="49" charset="-122"/>
            </a:endParaRPr>
          </a:p>
          <a:p>
            <a:pPr algn="just">
              <a:lnSpc>
                <a:spcPct val="90000"/>
              </a:lnSpc>
              <a:buNone/>
            </a:pPr>
            <a:r>
              <a:rPr lang="zh-CN" altLang="en-US" sz="2400" b="1" dirty="0">
                <a:latin typeface="仿宋" panose="02010609060101010101" pitchFamily="49" charset="-122"/>
                <a:ea typeface="仿宋" panose="02010609060101010101" pitchFamily="49" charset="-122"/>
              </a:rPr>
              <a:t>此时：</a:t>
            </a:r>
            <a:r>
              <a:rPr lang="en-US" altLang="zh-CN" sz="2400" b="1" u="sng" dirty="0">
                <a:solidFill>
                  <a:srgbClr val="FF0000"/>
                </a:solidFill>
                <a:latin typeface="仿宋" panose="02010609060101010101" pitchFamily="49" charset="-122"/>
                <a:ea typeface="仿宋" panose="02010609060101010101" pitchFamily="49" charset="-122"/>
              </a:rPr>
              <a:t>p</a:t>
            </a:r>
            <a:r>
              <a:rPr lang="zh-CN" altLang="en-US" sz="2400" b="1" u="sng" dirty="0">
                <a:solidFill>
                  <a:srgbClr val="FF0000"/>
                </a:solidFill>
                <a:latin typeface="仿宋" panose="02010609060101010101" pitchFamily="49" charset="-122"/>
                <a:ea typeface="仿宋" panose="02010609060101010101" pitchFamily="49" charset="-122"/>
              </a:rPr>
              <a:t>和</a:t>
            </a:r>
            <a:r>
              <a:rPr lang="en-US" altLang="zh-CN" sz="2400" b="1" u="sng" dirty="0">
                <a:solidFill>
                  <a:srgbClr val="FF0000"/>
                </a:solidFill>
                <a:latin typeface="仿宋" panose="02010609060101010101" pitchFamily="49" charset="-122"/>
                <a:ea typeface="仿宋" panose="02010609060101010101" pitchFamily="49" charset="-122"/>
              </a:rPr>
              <a:t>a</a:t>
            </a:r>
            <a:r>
              <a:rPr lang="zh-CN" altLang="en-US" sz="2400" b="1" u="sng" dirty="0">
                <a:solidFill>
                  <a:srgbClr val="FF0000"/>
                </a:solidFill>
                <a:latin typeface="仿宋" panose="02010609060101010101" pitchFamily="49" charset="-122"/>
                <a:ea typeface="仿宋" panose="02010609060101010101" pitchFamily="49" charset="-122"/>
              </a:rPr>
              <a:t>具有相同的作用</a:t>
            </a:r>
            <a:r>
              <a:rPr lang="zh-CN" altLang="en-US" sz="2400" b="1" dirty="0">
                <a:latin typeface="仿宋" panose="02010609060101010101" pitchFamily="49" charset="-122"/>
                <a:ea typeface="仿宋" panose="02010609060101010101" pitchFamily="49" charset="-122"/>
              </a:rPr>
              <a:t>。</a:t>
            </a:r>
            <a:endParaRPr lang="en-US" altLang="zh-CN" sz="2400" b="1" dirty="0">
              <a:solidFill>
                <a:srgbClr val="FF0000"/>
              </a:solidFill>
              <a:latin typeface="仿宋" panose="02010609060101010101" pitchFamily="49" charset="-122"/>
              <a:ea typeface="仿宋" panose="02010609060101010101" pitchFamily="49" charset="-122"/>
            </a:endParaRPr>
          </a:p>
          <a:p>
            <a:pPr algn="just">
              <a:lnSpc>
                <a:spcPct val="90000"/>
              </a:lnSpc>
              <a:buNone/>
            </a:pPr>
            <a:r>
              <a:rPr lang="zh-CN" altLang="en-US" sz="2400" b="1" dirty="0">
                <a:latin typeface="仿宋" panose="02010609060101010101" pitchFamily="49" charset="-122"/>
                <a:ea typeface="仿宋" panose="02010609060101010101" pitchFamily="49" charset="-122"/>
              </a:rPr>
              <a:t>即：  </a:t>
            </a:r>
            <a:r>
              <a:rPr lang="zh-CN" altLang="en-US" sz="2400" b="1" dirty="0">
                <a:solidFill>
                  <a:srgbClr val="993300"/>
                </a:solidFill>
                <a:latin typeface="仿宋" panose="02010609060101010101" pitchFamily="49" charset="-122"/>
                <a:ea typeface="仿宋" panose="02010609060101010101" pitchFamily="49" charset="-122"/>
              </a:rPr>
              <a:t>*(</a:t>
            </a:r>
            <a:r>
              <a:rPr lang="en-US" altLang="zh-CN" sz="2400" b="1" dirty="0">
                <a:solidFill>
                  <a:srgbClr val="993300"/>
                </a:solidFill>
                <a:latin typeface="仿宋" panose="02010609060101010101" pitchFamily="49" charset="-122"/>
                <a:ea typeface="仿宋" panose="02010609060101010101" pitchFamily="49" charset="-122"/>
              </a:rPr>
              <a:t>p+i) = *(a+i) = a[i] = p[i]</a:t>
            </a:r>
          </a:p>
          <a:p>
            <a:pPr algn="just">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a[i] </a:t>
            </a:r>
            <a:r>
              <a:rPr lang="en-US" altLang="zh-CN" sz="2400" b="1" dirty="0">
                <a:solidFill>
                  <a:srgbClr val="993300"/>
                </a:solidFill>
                <a:latin typeface="仿宋" panose="02010609060101010101" pitchFamily="49" charset="-122"/>
                <a:ea typeface="仿宋" panose="02010609060101010101" pitchFamily="49" charset="-122"/>
              </a:rPr>
              <a:t>= ＆(</a:t>
            </a:r>
            <a:r>
              <a:rPr lang="en-US" altLang="zh-CN" sz="2400" b="1" dirty="0">
                <a:solidFill>
                  <a:srgbClr val="FF0000"/>
                </a:solidFill>
                <a:latin typeface="仿宋" panose="02010609060101010101" pitchFamily="49" charset="-122"/>
                <a:ea typeface="仿宋" panose="02010609060101010101" pitchFamily="49" charset="-122"/>
              </a:rPr>
              <a:t>*(a+i)</a:t>
            </a:r>
            <a:r>
              <a:rPr lang="en-US" altLang="zh-CN" sz="2400" b="1" dirty="0">
                <a:solidFill>
                  <a:srgbClr val="993300"/>
                </a:solidFill>
                <a:latin typeface="仿宋" panose="02010609060101010101" pitchFamily="49" charset="-122"/>
                <a:ea typeface="仿宋" panose="02010609060101010101" pitchFamily="49" charset="-122"/>
              </a:rPr>
              <a:t>) = </a:t>
            </a:r>
            <a:r>
              <a:rPr lang="en-US" altLang="zh-CN" sz="2400" b="1" dirty="0">
                <a:solidFill>
                  <a:srgbClr val="FF0000"/>
                </a:solidFill>
                <a:latin typeface="仿宋" panose="02010609060101010101" pitchFamily="49" charset="-122"/>
                <a:ea typeface="仿宋" panose="02010609060101010101" pitchFamily="49" charset="-122"/>
              </a:rPr>
              <a:t>a+i</a:t>
            </a:r>
          </a:p>
          <a:p>
            <a:pPr>
              <a:lnSpc>
                <a:spcPct val="90000"/>
              </a:lnSpc>
              <a:buNone/>
            </a:pPr>
            <a:r>
              <a:rPr lang="zh-CN" altLang="en-US" sz="2400" b="1" dirty="0">
                <a:solidFill>
                  <a:srgbClr val="FF0000"/>
                </a:solidFill>
                <a:latin typeface="仿宋" panose="02010609060101010101" pitchFamily="49" charset="-122"/>
                <a:ea typeface="仿宋" panose="02010609060101010101" pitchFamily="49" charset="-122"/>
              </a:rPr>
              <a:t>注意</a:t>
            </a:r>
            <a:r>
              <a:rPr lang="zh-CN" altLang="en-US" sz="2400" b="1" dirty="0">
                <a:solidFill>
                  <a:srgbClr val="000000"/>
                </a:solidFill>
                <a:latin typeface="仿宋" panose="02010609060101010101" pitchFamily="49" charset="-122"/>
                <a:ea typeface="仿宋" panose="02010609060101010101" pitchFamily="49" charset="-122"/>
              </a:rPr>
              <a:t>：如果定义</a:t>
            </a:r>
            <a:r>
              <a:rPr lang="en-US" altLang="zh-CN" sz="2400" b="1" dirty="0">
                <a:solidFill>
                  <a:srgbClr val="000000"/>
                </a:solidFill>
                <a:latin typeface="仿宋" panose="02010609060101010101" pitchFamily="49" charset="-122"/>
                <a:ea typeface="仿宋" panose="02010609060101010101" pitchFamily="49" charset="-122"/>
              </a:rPr>
              <a:t> p = ＆a[5], </a:t>
            </a:r>
            <a:r>
              <a:rPr lang="zh-CN" altLang="en-US" sz="2400" b="1" dirty="0">
                <a:solidFill>
                  <a:srgbClr val="000000"/>
                </a:solidFill>
                <a:latin typeface="仿宋" panose="02010609060101010101" pitchFamily="49" charset="-122"/>
                <a:ea typeface="仿宋" panose="02010609060101010101" pitchFamily="49" charset="-122"/>
              </a:rPr>
              <a:t>那么</a:t>
            </a:r>
            <a:r>
              <a:rPr lang="en-US" altLang="zh-CN" sz="2400" b="1" dirty="0">
                <a:solidFill>
                  <a:srgbClr val="000000"/>
                </a:solidFill>
                <a:latin typeface="仿宋" panose="02010609060101010101" pitchFamily="49" charset="-122"/>
                <a:ea typeface="仿宋" panose="02010609060101010101" pitchFamily="49" charset="-122"/>
              </a:rPr>
              <a:t> p </a:t>
            </a:r>
            <a:r>
              <a:rPr lang="zh-CN" altLang="en-US" sz="2400" b="1" dirty="0">
                <a:solidFill>
                  <a:srgbClr val="000000"/>
                </a:solidFill>
                <a:latin typeface="仿宋" panose="02010609060101010101" pitchFamily="49" charset="-122"/>
                <a:ea typeface="仿宋" panose="02010609060101010101" pitchFamily="49" charset="-122"/>
              </a:rPr>
              <a:t>和</a:t>
            </a:r>
            <a:r>
              <a:rPr lang="en-US" altLang="zh-CN" sz="2400" b="1" dirty="0">
                <a:solidFill>
                  <a:srgbClr val="000000"/>
                </a:solidFill>
                <a:latin typeface="仿宋" panose="02010609060101010101" pitchFamily="49" charset="-122"/>
                <a:ea typeface="仿宋" panose="02010609060101010101" pitchFamily="49" charset="-122"/>
              </a:rPr>
              <a:t> a </a:t>
            </a:r>
            <a:r>
              <a:rPr lang="zh-CN" altLang="en-US" sz="2400" b="1" dirty="0">
                <a:solidFill>
                  <a:srgbClr val="000000"/>
                </a:solidFill>
                <a:latin typeface="仿宋" panose="02010609060101010101" pitchFamily="49" charset="-122"/>
                <a:ea typeface="仿宋" panose="02010609060101010101" pitchFamily="49" charset="-122"/>
              </a:rPr>
              <a:t>的作用就不再相同。</a:t>
            </a:r>
          </a:p>
          <a:p>
            <a:pPr>
              <a:lnSpc>
                <a:spcPct val="90000"/>
              </a:lnSpc>
              <a:buNone/>
            </a:pPr>
            <a:r>
              <a:rPr lang="zh-CN" altLang="en-US" sz="2400" b="1" dirty="0">
                <a:solidFill>
                  <a:srgbClr val="000000"/>
                </a:solidFill>
                <a:latin typeface="仿宋" panose="02010609060101010101" pitchFamily="49" charset="-122"/>
                <a:ea typeface="仿宋" panose="02010609060101010101" pitchFamily="49" charset="-122"/>
              </a:rPr>
              <a:t>  *(</a:t>
            </a:r>
            <a:r>
              <a:rPr lang="en-US" altLang="zh-CN" sz="2400" b="1" dirty="0">
                <a:solidFill>
                  <a:srgbClr val="000000"/>
                </a:solidFill>
                <a:latin typeface="仿宋" panose="02010609060101010101" pitchFamily="49" charset="-122"/>
                <a:ea typeface="仿宋" panose="02010609060101010101" pitchFamily="49" charset="-122"/>
              </a:rPr>
              <a:t>p-2)=a[5-2]=a[3] ,</a:t>
            </a:r>
            <a:r>
              <a:rPr lang="zh-CN" altLang="en-US" sz="2400" b="1" dirty="0">
                <a:solidFill>
                  <a:srgbClr val="000000"/>
                </a:solidFill>
                <a:latin typeface="仿宋" panose="02010609060101010101" pitchFamily="49" charset="-122"/>
                <a:ea typeface="仿宋" panose="02010609060101010101" pitchFamily="49" charset="-122"/>
              </a:rPr>
              <a:t>而: *(</a:t>
            </a:r>
            <a:r>
              <a:rPr lang="en-US" altLang="zh-CN" sz="2400" b="1" dirty="0">
                <a:solidFill>
                  <a:srgbClr val="000000"/>
                </a:solidFill>
                <a:latin typeface="仿宋" panose="02010609060101010101" pitchFamily="49" charset="-122"/>
                <a:ea typeface="仿宋" panose="02010609060101010101" pitchFamily="49" charset="-122"/>
              </a:rPr>
              <a:t>a-2) </a:t>
            </a:r>
            <a:r>
              <a:rPr lang="zh-CN" altLang="en-US" sz="2400" b="1" dirty="0">
                <a:solidFill>
                  <a:srgbClr val="000000"/>
                </a:solidFill>
                <a:latin typeface="仿宋" panose="02010609060101010101" pitchFamily="49" charset="-122"/>
                <a:ea typeface="仿宋" panose="02010609060101010101" pitchFamily="49" charset="-122"/>
              </a:rPr>
              <a:t>的下标越界，错误。 　</a:t>
            </a:r>
            <a:r>
              <a:rPr lang="en-US" altLang="zh-CN" sz="2400" b="1" dirty="0">
                <a:solidFill>
                  <a:srgbClr val="000000"/>
                </a:solidFill>
                <a:latin typeface="仿宋" panose="02010609060101010101" pitchFamily="49" charset="-122"/>
                <a:ea typeface="仿宋" panose="02010609060101010101" pitchFamily="49" charset="-122"/>
              </a:rPr>
              <a:t> </a:t>
            </a:r>
            <a:endParaRPr lang="zh-CN" altLang="en-US" sz="2400" b="1" dirty="0">
              <a:solidFill>
                <a:srgbClr val="000000"/>
              </a:solidFill>
              <a:latin typeface="仿宋" panose="02010609060101010101" pitchFamily="49" charset="-122"/>
              <a:ea typeface="仿宋" panose="02010609060101010101" pitchFamily="49" charset="-122"/>
            </a:endParaRPr>
          </a:p>
        </p:txBody>
      </p:sp>
      <p:sp>
        <p:nvSpPr>
          <p:cNvPr id="5" name="页脚占位符 5"/>
          <p:cNvSpPr txBox="1">
            <a:spLocks noGrp="1"/>
          </p:cNvSpPr>
          <p:nvPr>
            <p:ph type="ftr" sz="quarter" idx="3"/>
          </p:nvPr>
        </p:nvSpPr>
        <p:spPr bwMode="auto">
          <a:ln/>
        </p:spPr>
        <p:txBody>
          <a:bodyPr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67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http://xinxi.xaufe.edu.cn</a:t>
            </a:r>
          </a:p>
        </p:txBody>
      </p:sp>
      <p:sp>
        <p:nvSpPr>
          <p:cNvPr id="51204" name="灯片编号占位符 3"/>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zh-CN" altLang="en-US" sz="600" dirty="0">
                <a:solidFill>
                  <a:srgbClr val="000000"/>
                </a:solidFill>
                <a:latin typeface="Verdana" panose="020B0604030504040204" pitchFamily="34" charset="0"/>
              </a:rPr>
              <a:t>9</a:t>
            </a:fld>
            <a:endParaRPr lang="zh-CN" altLang="en-US" sz="600" dirty="0">
              <a:solidFill>
                <a:srgbClr val="000000"/>
              </a:solidFill>
              <a:latin typeface="Verdana" panose="020B060403050404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f0b68f3-053e-42a1-980c-77d37371018b"/>
  <p:tag name="COMMONDATA" val="eyJoZGlkIjoiYzU2Y2IzM2IzZDY3YjJlOWY3ZWZhMmM4OTY2ZGFhOWM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881937b-e25b-45b6-a5eb-d9d8c948ad16}"/>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从 www.mysoeasy.com 下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模板从 www.mysoeasy.com 下载 1">
        <a:dk1>
          <a:srgbClr val="8064A2"/>
        </a:dk1>
        <a:lt1>
          <a:srgbClr val="9BBB59"/>
        </a:lt1>
        <a:dk2>
          <a:srgbClr val="1F497D"/>
        </a:dk2>
        <a:lt2>
          <a:srgbClr val="EEECE1"/>
        </a:lt2>
        <a:accent1>
          <a:srgbClr val="4F81BD"/>
        </a:accent1>
        <a:accent2>
          <a:srgbClr val="C0504D"/>
        </a:accent2>
        <a:accent3>
          <a:srgbClr val="CBDAB5"/>
        </a:accent3>
        <a:accent4>
          <a:srgbClr val="6C548A"/>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5390</Words>
  <Application>Microsoft Office PowerPoint</Application>
  <PresentationFormat>宽屏</PresentationFormat>
  <Paragraphs>578</Paragraphs>
  <Slides>44</Slides>
  <Notes>1</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44</vt:i4>
      </vt:variant>
    </vt:vector>
  </HeadingPairs>
  <TitlesOfParts>
    <vt:vector size="67" baseType="lpstr">
      <vt:lpstr>Arial Unicode MS</vt:lpstr>
      <vt:lpstr>仿宋</vt:lpstr>
      <vt:lpstr>黑体</vt:lpstr>
      <vt:lpstr>楷体</vt:lpstr>
      <vt:lpstr>楷体_GB2312</vt:lpstr>
      <vt:lpstr>隶书</vt:lpstr>
      <vt:lpstr>宋体</vt:lpstr>
      <vt:lpstr>微软雅黑</vt:lpstr>
      <vt:lpstr>Arial</vt:lpstr>
      <vt:lpstr>Baskerville Old Face</vt:lpstr>
      <vt:lpstr>Calibri</vt:lpstr>
      <vt:lpstr>Consolas</vt:lpstr>
      <vt:lpstr>Constantia</vt:lpstr>
      <vt:lpstr>Courier New</vt:lpstr>
      <vt:lpstr>Monotype Corsiva</vt:lpstr>
      <vt:lpstr>Tahoma</vt:lpstr>
      <vt:lpstr>Times New Roman</vt:lpstr>
      <vt:lpstr>Verdana</vt:lpstr>
      <vt:lpstr>Wingdings</vt:lpstr>
      <vt:lpstr>Wingdings 2</vt:lpstr>
      <vt:lpstr>1_Profile</vt:lpstr>
      <vt:lpstr>流畅</vt:lpstr>
      <vt:lpstr>模板从 www.mysoeasy.com 下载</vt:lpstr>
      <vt:lpstr>PowerPoint 演示文稿</vt:lpstr>
      <vt:lpstr>PowerPoint 演示文稿</vt:lpstr>
      <vt:lpstr>PowerPoint 演示文稿</vt:lpstr>
      <vt:lpstr>PowerPoint 演示文稿</vt:lpstr>
      <vt:lpstr>PowerPoint 演示文稿</vt:lpstr>
      <vt:lpstr>7.2.1 数组的指针变量</vt:lpstr>
      <vt:lpstr>PowerPoint 演示文稿</vt:lpstr>
      <vt:lpstr>7.2.2  用指针引用数组元素</vt:lpstr>
      <vt:lpstr>PowerPoint 演示文稿</vt:lpstr>
      <vt:lpstr>续</vt:lpstr>
      <vt:lpstr>PowerPoint 演示文稿</vt:lpstr>
      <vt:lpstr>PowerPoint 演示文稿</vt:lpstr>
      <vt:lpstr>PowerPoint 演示文稿</vt:lpstr>
      <vt:lpstr>PowerPoint 演示文稿</vt:lpstr>
      <vt:lpstr>7.2.3  数组名作函数参数</vt:lpstr>
      <vt:lpstr>PowerPoint 演示文稿</vt:lpstr>
      <vt:lpstr>PowerPoint 演示文稿</vt:lpstr>
      <vt:lpstr>PowerPoint 演示文稿</vt:lpstr>
      <vt:lpstr>PowerPoint 演示文稿</vt:lpstr>
      <vt:lpstr>PowerPoint 演示文稿</vt:lpstr>
      <vt:lpstr>PowerPoint 演示文稿</vt:lpstr>
      <vt:lpstr>7.2.4 指向多维数组的指针和指针变量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7.2.5   动态数组的实现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pptcn  站长素材 SC.CHINAZ.COMe</dc:title>
  <dc:creator>keke</dc:creator>
  <cp:lastModifiedBy>Administrator</cp:lastModifiedBy>
  <cp:revision>108</cp:revision>
  <dcterms:created xsi:type="dcterms:W3CDTF">2009-01-09T07:10:16Z</dcterms:created>
  <dcterms:modified xsi:type="dcterms:W3CDTF">2025-07-27T06:12:43Z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F0BCF4AA8A9D4698A397C43FD714C3CE</vt:lpwstr>
  </property>
  <property fmtid="{D5CDD505-2E9C-101B-9397-08002B2CF9AE}" pid="3" name="KSOProductBuildVer">
    <vt:lpwstr>2052-11.1.0.12598</vt:lpwstr>
  </property>
</Properties>
</file>