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Lst>
  <p:notesMasterIdLst>
    <p:notesMasterId r:id="rId57"/>
  </p:notesMasterIdLst>
  <p:handoutMasterIdLst>
    <p:handoutMasterId r:id="rId58"/>
  </p:handoutMasterIdLst>
  <p:sldIdLst>
    <p:sldId id="383" r:id="rId3"/>
    <p:sldId id="384" r:id="rId4"/>
    <p:sldId id="330" r:id="rId5"/>
    <p:sldId id="388" r:id="rId6"/>
    <p:sldId id="332" r:id="rId7"/>
    <p:sldId id="333" r:id="rId8"/>
    <p:sldId id="334" r:id="rId9"/>
    <p:sldId id="380" r:id="rId10"/>
    <p:sldId id="335" r:id="rId11"/>
    <p:sldId id="336" r:id="rId12"/>
    <p:sldId id="337" r:id="rId13"/>
    <p:sldId id="389" r:id="rId14"/>
    <p:sldId id="386" r:id="rId15"/>
    <p:sldId id="339" r:id="rId16"/>
    <p:sldId id="340" r:id="rId17"/>
    <p:sldId id="341" r:id="rId18"/>
    <p:sldId id="342" r:id="rId19"/>
    <p:sldId id="343" r:id="rId20"/>
    <p:sldId id="344" r:id="rId21"/>
    <p:sldId id="345" r:id="rId22"/>
    <p:sldId id="346" r:id="rId23"/>
    <p:sldId id="390" r:id="rId24"/>
    <p:sldId id="391" r:id="rId25"/>
    <p:sldId id="347" r:id="rId26"/>
    <p:sldId id="393" r:id="rId27"/>
    <p:sldId id="392" r:id="rId28"/>
    <p:sldId id="352" r:id="rId29"/>
    <p:sldId id="353" r:id="rId30"/>
    <p:sldId id="354" r:id="rId31"/>
    <p:sldId id="355" r:id="rId32"/>
    <p:sldId id="381" r:id="rId33"/>
    <p:sldId id="394" r:id="rId34"/>
    <p:sldId id="357" r:id="rId35"/>
    <p:sldId id="395" r:id="rId36"/>
    <p:sldId id="361" r:id="rId37"/>
    <p:sldId id="360" r:id="rId38"/>
    <p:sldId id="397" r:id="rId39"/>
    <p:sldId id="362" r:id="rId40"/>
    <p:sldId id="398" r:id="rId41"/>
    <p:sldId id="403" r:id="rId42"/>
    <p:sldId id="400" r:id="rId43"/>
    <p:sldId id="366" r:id="rId44"/>
    <p:sldId id="367" r:id="rId45"/>
    <p:sldId id="368" r:id="rId46"/>
    <p:sldId id="369" r:id="rId47"/>
    <p:sldId id="401" r:id="rId48"/>
    <p:sldId id="371" r:id="rId49"/>
    <p:sldId id="372" r:id="rId50"/>
    <p:sldId id="374" r:id="rId51"/>
    <p:sldId id="375" r:id="rId52"/>
    <p:sldId id="376" r:id="rId53"/>
    <p:sldId id="402" r:id="rId54"/>
    <p:sldId id="378" r:id="rId55"/>
    <p:sldId id="387" r:id="rId56"/>
  </p:sldIdLst>
  <p:sldSz cx="12192000" cy="6858000"/>
  <p:notesSz cx="6858000" cy="9144000"/>
  <p:custDataLst>
    <p:tags r:id="rId59"/>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1FCD"/>
    <a:srgbClr val="F3F903"/>
    <a:srgbClr val="B10F15"/>
    <a:srgbClr val="130658"/>
    <a:srgbClr val="000000"/>
    <a:srgbClr val="99CCFF"/>
    <a:srgbClr val="FF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94"/>
  </p:normalViewPr>
  <p:slideViewPr>
    <p:cSldViewPr showGuides="1">
      <p:cViewPr varScale="1">
        <p:scale>
          <a:sx n="108" d="100"/>
          <a:sy n="108" d="100"/>
        </p:scale>
        <p:origin x="678" y="10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gs" Target="tags/tag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2025/7/27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69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69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9700" name="Rectangle 4"/>
          <p:cNvSpPr>
            <a:spLocks noGrp="1" noRot="1" noChangeAspec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1669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69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669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0840557-360A-4861-8953-67AED9F9B4C4}"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a:t>
            </a:fld>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nchorCtr="0"/>
          <a:lstStyle/>
          <a:p>
            <a:pPr lvl="0"/>
            <a:r>
              <a:rPr lang="zh-CN" altLang="en-US" dirty="0">
                <a:ea typeface="宋体" panose="02010600030101010101" pitchFamily="2" charset="-122"/>
              </a:rPr>
              <a:t>使用方法：</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更改文字</a:t>
            </a:r>
            <a:r>
              <a:rPr lang="en-US" altLang="zh-CN" dirty="0">
                <a:ea typeface="宋体" panose="02010600030101010101" pitchFamily="2" charset="-122"/>
              </a:rPr>
              <a:t>】</a:t>
            </a:r>
            <a:r>
              <a:rPr lang="zh-CN" altLang="en-US" dirty="0">
                <a:ea typeface="宋体" panose="02010600030101010101" pitchFamily="2" charset="-122"/>
              </a:rPr>
              <a:t>：将标题框及正文框中的文字可直接改为您所需文字</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更改图片</a:t>
            </a:r>
            <a:r>
              <a:rPr lang="en-US" altLang="zh-CN" dirty="0">
                <a:ea typeface="宋体" panose="02010600030101010101" pitchFamily="2" charset="-122"/>
              </a:rPr>
              <a:t>】</a:t>
            </a:r>
            <a:r>
              <a:rPr lang="zh-CN" altLang="en-US" dirty="0">
                <a:ea typeface="宋体" panose="02010600030101010101" pitchFamily="2" charset="-122"/>
              </a:rPr>
              <a:t>：点中图片</a:t>
            </a:r>
            <a:r>
              <a:rPr lang="en-US" altLang="zh-CN" dirty="0">
                <a:ea typeface="宋体" panose="02010600030101010101" pitchFamily="2" charset="-122"/>
              </a:rPr>
              <a:t>》</a:t>
            </a:r>
            <a:r>
              <a:rPr lang="zh-CN" altLang="en-US" dirty="0">
                <a:ea typeface="宋体" panose="02010600030101010101" pitchFamily="2" charset="-122"/>
              </a:rPr>
              <a:t>绘图工具</a:t>
            </a:r>
            <a:r>
              <a:rPr lang="en-US" altLang="zh-CN" dirty="0">
                <a:ea typeface="宋体" panose="02010600030101010101" pitchFamily="2" charset="-122"/>
              </a:rPr>
              <a:t>》</a:t>
            </a:r>
            <a:r>
              <a:rPr lang="zh-CN" altLang="en-US" dirty="0">
                <a:ea typeface="宋体" panose="02010600030101010101" pitchFamily="2" charset="-122"/>
              </a:rPr>
              <a:t>格式</a:t>
            </a:r>
            <a:r>
              <a:rPr lang="en-US" altLang="zh-CN" dirty="0">
                <a:ea typeface="宋体" panose="02010600030101010101" pitchFamily="2" charset="-122"/>
              </a:rPr>
              <a:t>》</a:t>
            </a:r>
            <a:r>
              <a:rPr lang="zh-CN" altLang="en-US" dirty="0">
                <a:ea typeface="宋体" panose="02010600030101010101" pitchFamily="2" charset="-122"/>
              </a:rPr>
              <a:t>填充</a:t>
            </a:r>
            <a:r>
              <a:rPr lang="en-US" altLang="zh-CN" dirty="0">
                <a:ea typeface="宋体" panose="02010600030101010101" pitchFamily="2" charset="-122"/>
              </a:rPr>
              <a:t>》</a:t>
            </a:r>
            <a:r>
              <a:rPr lang="zh-CN" altLang="en-US" dirty="0">
                <a:ea typeface="宋体" panose="02010600030101010101" pitchFamily="2" charset="-122"/>
              </a:rPr>
              <a:t>图片</a:t>
            </a:r>
            <a:r>
              <a:rPr lang="en-US" altLang="zh-CN" dirty="0">
                <a:ea typeface="宋体" panose="02010600030101010101" pitchFamily="2" charset="-122"/>
              </a:rPr>
              <a:t>》</a:t>
            </a:r>
            <a:r>
              <a:rPr lang="zh-CN" altLang="en-US" dirty="0">
                <a:ea typeface="宋体" panose="02010600030101010101" pitchFamily="2" charset="-122"/>
              </a:rPr>
              <a:t>选择您需要展示的图片</a:t>
            </a:r>
            <a:br>
              <a:rPr lang="zh-CN" altLang="en-US"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增加减少图片</a:t>
            </a:r>
            <a:r>
              <a:rPr lang="en-US" altLang="zh-CN" dirty="0">
                <a:ea typeface="宋体" panose="02010600030101010101" pitchFamily="2" charset="-122"/>
              </a:rPr>
              <a:t>】</a:t>
            </a:r>
            <a:r>
              <a:rPr lang="zh-CN" altLang="en-US" dirty="0">
                <a:ea typeface="宋体" panose="02010600030101010101" pitchFamily="2" charset="-122"/>
              </a:rPr>
              <a:t>：直接复制粘贴图片来增加图片数，复制后更改方法见</a:t>
            </a:r>
            <a:r>
              <a:rPr lang="en-US" altLang="zh-CN" dirty="0">
                <a:ea typeface="宋体" panose="02010600030101010101" pitchFamily="2" charset="-122"/>
              </a:rPr>
              <a:t>【</a:t>
            </a:r>
            <a:r>
              <a:rPr lang="zh-CN" altLang="en-US" dirty="0">
                <a:ea typeface="宋体" panose="02010600030101010101" pitchFamily="2" charset="-122"/>
              </a:rPr>
              <a:t>更改图片</a:t>
            </a:r>
            <a:r>
              <a:rPr lang="en-US" altLang="zh-CN" dirty="0">
                <a:ea typeface="宋体" panose="02010600030101010101" pitchFamily="2" charset="-122"/>
              </a:rPr>
              <a:t>】</a:t>
            </a:r>
            <a:br>
              <a:rPr lang="en-US" altLang="zh-CN" dirty="0">
                <a:ea typeface="宋体" panose="02010600030101010101" pitchFamily="2" charset="-122"/>
              </a:rPr>
            </a:br>
            <a:r>
              <a:rPr lang="en-US" altLang="zh-CN" dirty="0">
                <a:ea typeface="宋体" panose="02010600030101010101" pitchFamily="2" charset="-122"/>
              </a:rPr>
              <a:t>【</a:t>
            </a:r>
            <a:r>
              <a:rPr lang="zh-CN" altLang="en-US" dirty="0">
                <a:ea typeface="宋体" panose="02010600030101010101" pitchFamily="2" charset="-122"/>
              </a:rPr>
              <a:t>更改图片色彩</a:t>
            </a:r>
            <a:r>
              <a:rPr lang="en-US" altLang="zh-CN" dirty="0">
                <a:ea typeface="宋体" panose="02010600030101010101" pitchFamily="2" charset="-122"/>
              </a:rPr>
              <a:t>】</a:t>
            </a:r>
            <a:r>
              <a:rPr lang="zh-CN" altLang="en-US" dirty="0">
                <a:ea typeface="宋体" panose="02010600030101010101" pitchFamily="2" charset="-122"/>
              </a:rPr>
              <a:t>：点中图片</a:t>
            </a:r>
            <a:r>
              <a:rPr lang="en-US" altLang="zh-CN" dirty="0">
                <a:ea typeface="宋体" panose="02010600030101010101" pitchFamily="2" charset="-122"/>
              </a:rPr>
              <a:t>》</a:t>
            </a:r>
            <a:r>
              <a:rPr lang="zh-CN" altLang="en-US" dirty="0">
                <a:ea typeface="宋体" panose="02010600030101010101" pitchFamily="2" charset="-122"/>
              </a:rPr>
              <a:t>图片工具</a:t>
            </a:r>
            <a:r>
              <a:rPr lang="en-US" altLang="zh-CN" dirty="0">
                <a:ea typeface="宋体" panose="02010600030101010101" pitchFamily="2" charset="-122"/>
              </a:rPr>
              <a:t>》</a:t>
            </a:r>
            <a:r>
              <a:rPr lang="zh-CN" altLang="en-US" dirty="0">
                <a:ea typeface="宋体" panose="02010600030101010101" pitchFamily="2" charset="-122"/>
              </a:rPr>
              <a:t>格式</a:t>
            </a:r>
            <a:r>
              <a:rPr lang="en-US" altLang="zh-CN" dirty="0">
                <a:ea typeface="宋体" panose="02010600030101010101" pitchFamily="2" charset="-122"/>
              </a:rPr>
              <a:t>》</a:t>
            </a:r>
            <a:r>
              <a:rPr lang="zh-CN" altLang="en-US" dirty="0">
                <a:ea typeface="宋体" panose="02010600030101010101" pitchFamily="2" charset="-122"/>
              </a:rPr>
              <a:t>色彩（重新着色）</a:t>
            </a:r>
            <a:r>
              <a:rPr lang="en-US" altLang="zh-CN" dirty="0">
                <a:ea typeface="宋体" panose="02010600030101010101" pitchFamily="2" charset="-122"/>
              </a:rPr>
              <a:t>》</a:t>
            </a:r>
            <a:r>
              <a:rPr lang="zh-CN" altLang="en-US" dirty="0">
                <a:ea typeface="宋体" panose="02010600030101010101" pitchFamily="2" charset="-122"/>
              </a:rPr>
              <a:t>选择您喜欢的色彩</a:t>
            </a:r>
            <a:br>
              <a:rPr lang="zh-CN" altLang="en-US" dirty="0">
                <a:ea typeface="宋体" panose="02010600030101010101" pitchFamily="2" charset="-122"/>
              </a:rPr>
            </a:br>
            <a:r>
              <a:rPr lang="zh-CN" altLang="en-US" dirty="0">
                <a:ea typeface="宋体" panose="02010600030101010101" pitchFamily="2" charset="-122"/>
              </a:rPr>
              <a:t>下载更多模板、视频教程：</a:t>
            </a:r>
            <a:r>
              <a:rPr lang="en-US" altLang="zh-CN" dirty="0">
                <a:ea typeface="宋体" panose="02010600030101010101" pitchFamily="2" charset="-122"/>
              </a:rPr>
              <a:t>http://www.mysoeasy.com</a:t>
            </a:r>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solidFill>
                  <a:srgbClr val="000000"/>
                </a:solidFill>
              </a:rPr>
              <a:t>2</a:t>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dirty="0"/>
              <a:t>5</a:t>
            </a:fld>
            <a:endParaRPr lang="zh-CN" altLang="en-US" sz="1200" dirty="0"/>
          </a:p>
        </p:txBody>
      </p:sp>
      <p:sp>
        <p:nvSpPr>
          <p:cNvPr id="36867" name="Rectangle 2"/>
          <p:cNvSpPr>
            <a:spLocks noGrp="1" noRot="1" noChangeAspect="1" noTextEdit="1"/>
          </p:cNvSpPr>
          <p:nvPr>
            <p:ph type="sldImg"/>
          </p:nvPr>
        </p:nvSpPr>
        <p:spPr/>
      </p:sp>
      <p:sp>
        <p:nvSpPr>
          <p:cNvPr id="169987" name="Rectangle 3"/>
          <p:cNvSpPr>
            <a:spLocks noGrp="1" noChangeArrowheads="1"/>
          </p:cNvSpPr>
          <p:nvPr>
            <p:ph type="body" idx="1"/>
          </p:nvPr>
        </p:nvSpPr>
        <p:spPr>
          <a:xfrm>
            <a:off x="914400" y="4343400"/>
            <a:ext cx="5029200" cy="4114800"/>
          </a:xfrm>
        </p:spPr>
        <p:txBody>
          <a:bodyPr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altLang="en-US" sz="1200" b="1" i="0" u="sng" strike="noStrike" kern="1200" cap="none" spc="0" normalizeH="0" baseline="0" noProof="0">
                <a:ln>
                  <a:noFill/>
                </a:ln>
                <a:solidFill>
                  <a:srgbClr val="292929"/>
                </a:solidFill>
                <a:effectLst>
                  <a:outerShdw blurRad="38100" dist="38100" dir="2700000" algn="tl">
                    <a:srgbClr val="C0C0C0"/>
                  </a:outerShdw>
                </a:effectLst>
                <a:uLnTx/>
                <a:uFillTx/>
                <a:latin typeface="Arial" panose="020B0604020202020204" pitchFamily="34" charset="0"/>
                <a:ea typeface="+mn-ea"/>
                <a:cs typeface="+mn-cs"/>
              </a:rPr>
              <a:t>概念不同</a:t>
            </a:r>
            <a:r>
              <a:rPr kumimoji="0" lang="zh-CN" altLang="en-US" sz="1200" b="1" i="0" u="sng" strike="noStrike" kern="1200" cap="none" spc="0" normalizeH="0" baseline="0" noProof="0">
                <a:ln>
                  <a:noFill/>
                </a:ln>
                <a:solidFill>
                  <a:srgbClr val="800000"/>
                </a:solidFill>
                <a:effectLst>
                  <a:outerShdw blurRad="38100" dist="38100" dir="2700000" algn="tl">
                    <a:srgbClr val="C0C0C0"/>
                  </a:outerShdw>
                </a:effectLst>
                <a:uLnTx/>
                <a:uFillTx/>
                <a:latin typeface="Arial" panose="020B0604020202020204" pitchFamily="34" charset="0"/>
                <a:ea typeface="+mn-ea"/>
                <a:cs typeface="+mn-cs"/>
              </a:rPr>
              <a:t>访问方式相同</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9"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15"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4626" name="Rectangle 2"/>
          <p:cNvSpPr>
            <a:spLocks noGrp="1" noChangeArrowheads="1"/>
          </p:cNvSpPr>
          <p:nvPr>
            <p:ph type="ctrTitle"/>
          </p:nvPr>
        </p:nvSpPr>
        <p:spPr>
          <a:xfrm>
            <a:off x="914400" y="990600"/>
            <a:ext cx="10363200" cy="1371600"/>
          </a:xfrm>
        </p:spPr>
        <p:txBody>
          <a:bodyPr/>
          <a:lstStyle>
            <a:lvl1pPr>
              <a:defRPr sz="1690"/>
            </a:lvl1pPr>
          </a:lstStyle>
          <a:p>
            <a:r>
              <a:rPr lang="zh-CN" altLang="en-US"/>
              <a:t>单击此处编辑母版标题样式</a:t>
            </a:r>
          </a:p>
        </p:txBody>
      </p:sp>
      <p:sp>
        <p:nvSpPr>
          <p:cNvPr id="15462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1180"/>
            </a:lvl1pPr>
          </a:lstStyle>
          <a:p>
            <a:r>
              <a:rPr lang="zh-CN" altLang="en-US"/>
              <a:t>单击此处编辑母版副标题样式</a:t>
            </a:r>
          </a:p>
        </p:txBody>
      </p:sp>
      <p:sp>
        <p:nvSpPr>
          <p:cNvPr id="10" name="Rectangle 4"/>
          <p:cNvSpPr>
            <a:spLocks noGrp="1" noChangeArrowheads="1"/>
          </p:cNvSpPr>
          <p:nvPr>
            <p:ph type="dt" sz="half" idx="2"/>
          </p:nvPr>
        </p:nvSpPr>
        <p:spPr bwMode="auto">
          <a:xfrm>
            <a:off x="914400" y="6248400"/>
            <a:ext cx="25400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ACA1A190-4F72-472E-86B2-A38FA52B653D}"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163E587D-81C1-4A5D-A911-4586879571A1}"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40105960-FCBE-4280-9F3F-918F794955DC}"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473060E2-5981-4BB3-8FC9-0731740EAED3}"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9"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3"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23B46166-11E5-4DB6-8DB3-8DD629AAEE6C}"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7F5FE1AE-D81C-4B9D-80AB-E98DA644CCD0}"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cSld name="标题和内容在文本之上">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19200" y="16764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1219200" y="3695700"/>
            <a:ext cx="8839200" cy="18669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19667E1-3BBA-433A-ABA5-CDA21811796B}" type="datetimeFigureOut">
              <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B5D4FEF-1973-400B-8E87-343E0D253EF6}" type="slidenum">
              <a:rPr kumimoji="0"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0"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bg>
      <p:bgPr>
        <a:solidFill>
          <a:schemeClr val="bg1"/>
        </a:solidFill>
        <a:effectLst/>
      </p:bgPr>
    </p:bg>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8"/>
            <a:ext cx="10972800" cy="52879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D19667E1-3BBA-433A-ABA5-CDA21811796B}" type="datetimeFigureOut">
              <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B5D4FEF-1973-400B-8E87-343E0D253EF6}" type="slidenum">
              <a:rPr kumimoji="0"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0"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chemeClr val="bg1"/>
        </a:solidFill>
        <a:effectLst/>
      </p:bgPr>
    </p:bg>
    <p:spTree>
      <p:nvGrpSpPr>
        <p:cNvPr id="1" name=""/>
        <p:cNvGrpSpPr/>
        <p:nvPr/>
      </p:nvGrpSpPr>
      <p:grpSpPr>
        <a:xfrm>
          <a:off x="0" y="0"/>
          <a:ext cx="0" cy="0"/>
          <a:chOff x="0" y="0"/>
          <a:chExt cx="0" cy="0"/>
        </a:xfrm>
      </p:grpSpPr>
      <p:sp>
        <p:nvSpPr>
          <p:cNvPr id="10" name="Text Box 11"/>
          <p:cNvSpPr txBox="1">
            <a:spLocks noChangeArrowheads="1"/>
          </p:cNvSpPr>
          <p:nvPr/>
        </p:nvSpPr>
        <p:spPr bwMode="auto">
          <a:xfrm>
            <a:off x="203200" y="76200"/>
            <a:ext cx="8331200" cy="26828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114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2" name="Text Box 13"/>
          <p:cNvSpPr txBox="1">
            <a:spLocks noChangeArrowheads="1"/>
          </p:cNvSpPr>
          <p:nvPr/>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16390"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sp>
        <p:nvSpPr>
          <p:cNvPr id="7" name="Text Box 10">
            <a:extLst>
              <a:ext uri="{FF2B5EF4-FFF2-40B4-BE49-F238E27FC236}">
                <a16:creationId xmlns:a16="http://schemas.microsoft.com/office/drawing/2014/main" id="{26442F1E-28FC-41F8-971A-7D029E1CD7A6}"/>
              </a:ext>
            </a:extLst>
          </p:cNvPr>
          <p:cNvSpPr txBox="1">
            <a:spLocks noChangeArrowheads="1"/>
          </p:cNvSpPr>
          <p:nvPr userDrawn="1"/>
        </p:nvSpPr>
        <p:spPr bwMode="auto">
          <a:xfrm>
            <a:off x="6403853" y="4293096"/>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
        <p:nvSpPr>
          <p:cNvPr id="8" name="Rectangle 2">
            <a:extLst>
              <a:ext uri="{FF2B5EF4-FFF2-40B4-BE49-F238E27FC236}">
                <a16:creationId xmlns:a16="http://schemas.microsoft.com/office/drawing/2014/main" id="{824CFF66-DD31-43A6-8416-F3B7D1ED9AEA}"/>
              </a:ext>
            </a:extLst>
          </p:cNvPr>
          <p:cNvSpPr>
            <a:spLocks noChangeArrowheads="1"/>
          </p:cNvSpPr>
          <p:nvPr userDrawn="1"/>
        </p:nvSpPr>
        <p:spPr bwMode="ltGray">
          <a:xfrm>
            <a:off x="0" y="6400800"/>
            <a:ext cx="11641138"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63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Text Box 13">
            <a:extLst>
              <a:ext uri="{FF2B5EF4-FFF2-40B4-BE49-F238E27FC236}">
                <a16:creationId xmlns:a16="http://schemas.microsoft.com/office/drawing/2014/main" id="{B8F0CCDC-0DD5-4D40-960C-925F7244E1F8}"/>
              </a:ext>
            </a:extLst>
          </p:cNvPr>
          <p:cNvSpPr txBox="1">
            <a:spLocks noChangeArrowheads="1"/>
          </p:cNvSpPr>
          <p:nvPr userDrawn="1"/>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13" name="图片 20">
            <a:extLst>
              <a:ext uri="{FF2B5EF4-FFF2-40B4-BE49-F238E27FC236}">
                <a16:creationId xmlns:a16="http://schemas.microsoft.com/office/drawing/2014/main" id="{40889E55-EB2F-463E-9273-5B64C45E0F06}"/>
              </a:ext>
            </a:extLst>
          </p:cNvPr>
          <p:cNvPicPr>
            <a:picLocks noChangeAspect="1"/>
          </p:cNvPicPr>
          <p:nvPr userDrawn="1"/>
        </p:nvPicPr>
        <p:blipFill>
          <a:blip r:embed="rId3"/>
          <a:stretch>
            <a:fillRect/>
          </a:stretch>
        </p:blipFill>
        <p:spPr>
          <a:xfrm>
            <a:off x="11641138" y="6312134"/>
            <a:ext cx="550862" cy="545866"/>
          </a:xfrm>
          <a:prstGeom prst="rect">
            <a:avLst/>
          </a:prstGeom>
          <a:noFill/>
          <a:ln w="9525">
            <a:noFill/>
          </a:ln>
        </p:spPr>
      </p:pic>
    </p:spTree>
  </p:cSld>
  <p:clrMapOvr>
    <a:masterClrMapping/>
  </p:clrMapOvr>
  <p:transition spd="slow"/>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ltGray">
          <a:xfrm>
            <a:off x="0" y="6400800"/>
            <a:ext cx="12192000"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0"/>
          <p:cNvSpPr txBox="1">
            <a:spLocks noChangeArrowheads="1"/>
          </p:cNvSpPr>
          <p:nvPr/>
        </p:nvSpPr>
        <p:spPr bwMode="auto">
          <a:xfrm>
            <a:off x="6240463" y="3933825"/>
            <a:ext cx="5049838" cy="113030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35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35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135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35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35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135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135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135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81556121  18829266628</a:t>
            </a:r>
          </a:p>
        </p:txBody>
      </p:sp>
      <p:sp>
        <p:nvSpPr>
          <p:cNvPr id="13" name="Text Box 11"/>
          <p:cNvSpPr txBox="1">
            <a:spLocks noChangeArrowheads="1"/>
          </p:cNvSpPr>
          <p:nvPr/>
        </p:nvSpPr>
        <p:spPr bwMode="auto">
          <a:xfrm>
            <a:off x="203200" y="76200"/>
            <a:ext cx="8331200" cy="3254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152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5" name="Text Box 13"/>
          <p:cNvSpPr txBox="1">
            <a:spLocks noChangeArrowheads="1"/>
          </p:cNvSpPr>
          <p:nvPr/>
        </p:nvSpPr>
        <p:spPr bwMode="auto">
          <a:xfrm>
            <a:off x="8026400" y="6507163"/>
            <a:ext cx="3352800" cy="169863"/>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505" b="1" i="1" u="none" strike="noStrike" kern="1200" cap="none" spc="0" normalizeH="0" baseline="0" noProof="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17415"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spTree>
  </p:cSld>
  <p:clrMapOvr>
    <a:masterClrMapping/>
  </p:clrMapOvr>
  <p:transition spd="slow"/>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nvSpPr>
        <p:spPr bwMode="white">
          <a:xfrm>
            <a:off x="0" y="5970588"/>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6053138"/>
            <a:ext cx="299878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3144838" y="6043613"/>
            <a:ext cx="904716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lang="zh-CN" altLang="en-US"/>
              <a:t>单击此处编辑母版标题样式</a:t>
            </a:r>
            <a:endParaRPr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1095">
                <a:solidFill>
                  <a:srgbClr val="FFFFFF"/>
                </a:solidFill>
              </a:defRPr>
            </a:lvl1pPr>
            <a:lvl2pPr marL="193040" indent="0" algn="ctr">
              <a:buNone/>
            </a:lvl2pPr>
            <a:lvl3pPr marL="386080" indent="0" algn="ctr">
              <a:buNone/>
            </a:lvl3pPr>
            <a:lvl4pPr marL="578485" indent="0" algn="ctr">
              <a:buNone/>
            </a:lvl4pPr>
            <a:lvl5pPr marL="771525" indent="0" algn="ctr">
              <a:buNone/>
            </a:lvl5pPr>
            <a:lvl6pPr marL="964565" indent="0" algn="ctr">
              <a:buNone/>
            </a:lvl6pPr>
            <a:lvl7pPr marL="1157605" indent="0" algn="ctr">
              <a:buNone/>
            </a:lvl7pPr>
            <a:lvl8pPr marL="1350010" indent="0" algn="ctr">
              <a:buNone/>
            </a:lvl8pPr>
            <a:lvl9pPr marL="1543050" indent="0" algn="ctr">
              <a:buNone/>
            </a:lvl9pPr>
          </a:lstStyle>
          <a:p>
            <a:r>
              <a:rPr lang="zh-CN" altLang="en-US"/>
              <a:t>单击此处编辑母版副标题样式</a:t>
            </a:r>
            <a:endParaRPr lang="en-US"/>
          </a:p>
        </p:txBody>
      </p:sp>
      <p:sp>
        <p:nvSpPr>
          <p:cNvPr id="13" name="日期占位符 27"/>
          <p:cNvSpPr>
            <a:spLocks noGrp="1"/>
          </p:cNvSpPr>
          <p:nvPr>
            <p:ph type="dt" sz="half" idx="2"/>
          </p:nvPr>
        </p:nvSpPr>
        <p:spPr>
          <a:xfrm>
            <a:off x="101600" y="6069013"/>
            <a:ext cx="2743200" cy="685800"/>
          </a:xfrm>
          <a:prstGeom prst="rect">
            <a:avLst/>
          </a:prstGeom>
        </p:spPr>
        <p:txBody>
          <a:bodyPr vert="horz" anchor="ctr" anchorCtr="0">
            <a:noAutofit/>
          </a:bodyPr>
          <a:lstStyle>
            <a:lvl1pPr algn="ctr" fontAlgn="base">
              <a:spcBef>
                <a:spcPct val="0"/>
              </a:spcBef>
              <a:spcAft>
                <a:spcPct val="0"/>
              </a:spcAft>
              <a:defRPr sz="845" b="1">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D511681-63FC-47F7-9540-56D30F2AC90B}" type="datetimeFigureOut">
              <a:rPr kumimoji="0" lang="zh-CN" altLang="en-US" sz="84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2025/7/27</a:t>
            </a:fld>
            <a:endParaRPr kumimoji="0" lang="zh-CN" altLang="en-US" sz="84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 name="页脚占位符 16"/>
          <p:cNvSpPr>
            <a:spLocks noGrp="1"/>
          </p:cNvSpPr>
          <p:nvPr>
            <p:ph type="ftr" sz="quarter" idx="3"/>
          </p:nvPr>
        </p:nvSpPr>
        <p:spPr>
          <a:xfrm>
            <a:off x="2781300" y="236538"/>
            <a:ext cx="7823200" cy="365125"/>
          </a:xfrm>
          <a:prstGeom prst="rect">
            <a:avLst/>
          </a:prstGeom>
        </p:spPr>
        <p:txBody>
          <a:bodyPr vert="horz" anchor="ctr"/>
          <a:lstStyle>
            <a:lvl1pPr algn="r" fontAlgn="base">
              <a:spcBef>
                <a:spcPct val="0"/>
              </a:spcBef>
              <a:spcAft>
                <a:spcPct val="0"/>
              </a:spcAft>
              <a:defRPr b="1">
                <a:solidFill>
                  <a:srgbClr val="FFFFF4"/>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
        <p:nvSpPr>
          <p:cNvPr id="16" name="灯片编号占位符 28"/>
          <p:cNvSpPr>
            <a:spLocks noGrp="1"/>
          </p:cNvSpPr>
          <p:nvPr>
            <p:ph type="sldNum" sz="quarter" idx="4"/>
          </p:nvPr>
        </p:nvSpPr>
        <p:spPr>
          <a:xfrm>
            <a:off x="10668000" y="228600"/>
            <a:ext cx="1117600" cy="381000"/>
          </a:xfrm>
          <a:prstGeom prst="rect">
            <a:avLst/>
          </a:prstGeom>
        </p:spPr>
        <p:txBody>
          <a:bodyPr vert="horz" anchor="ctr" anchorCtr="0">
            <a:normAutofit/>
          </a:bodyPr>
          <a:lstStyle>
            <a:lvl1pPr fontAlgn="base">
              <a:spcBef>
                <a:spcPct val="0"/>
              </a:spcBef>
              <a:spcAft>
                <a:spcPct val="0"/>
              </a:spcAft>
              <a:defRPr>
                <a:solidFill>
                  <a:srgbClr val="FFFFF4"/>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CB3AF06-6461-4694-B75C-C2209A9EBC6F}" type="slidenum">
              <a:rPr kumimoji="0" lang="zh-CN" altLang="en-US" sz="5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nchor="b"/>
          <a:lstStyle/>
          <a:p>
            <a:r>
              <a:rPr lang="zh-CN" altLang="en-US" dirty="0"/>
              <a:t>单击此处编辑母版标题样式</a:t>
            </a:r>
            <a:endParaRPr lang="en-US" dirty="0"/>
          </a:p>
        </p:txBody>
      </p:sp>
      <p:sp>
        <p:nvSpPr>
          <p:cNvPr id="8" name="内容占位符 7"/>
          <p:cNvSpPr>
            <a:spLocks noGrp="1"/>
          </p:cNvSpPr>
          <p:nvPr>
            <p:ph sz="quarter" idx="1"/>
          </p:nvPr>
        </p:nvSpPr>
        <p:spPr>
          <a:xfrm>
            <a:off x="816864" y="1600200"/>
            <a:ext cx="10871200" cy="4495800"/>
          </a:xfrm>
        </p:spPr>
        <p:txBody>
          <a:bodyPr/>
          <a:lstStyle>
            <a:lvl1pPr>
              <a:defRPr sz="1800">
                <a:latin typeface="黑体" panose="02010609060101010101" pitchFamily="49" charset="-122"/>
                <a:ea typeface="黑体" panose="02010609060101010101" pitchFamily="49" charset="-122"/>
              </a:defRPr>
            </a:lvl1pPr>
            <a:lvl2pPr marL="269875" indent="-115570">
              <a:buFont typeface="Wingdings" panose="05000000000000000000" pitchFamily="2" charset="2"/>
              <a:buChar char="Ø"/>
              <a:defRPr sz="1575" b="1">
                <a:latin typeface="仿宋" panose="02010609060101010101" pitchFamily="49" charset="-122"/>
                <a:ea typeface="仿宋" panose="02010609060101010101" pitchFamily="49" charset="-122"/>
              </a:defRPr>
            </a:lvl2pPr>
            <a:lvl3pPr marL="386080" indent="-96520">
              <a:buFont typeface="Wingdings" panose="05000000000000000000" pitchFamily="2" charset="2"/>
              <a:buChar char="ü"/>
              <a:defRPr sz="1350" b="1">
                <a:latin typeface="宋体" panose="02010600030101010101" pitchFamily="2" charset="-122"/>
                <a:ea typeface="宋体" panose="02010600030101010101" pitchFamily="2" charset="-122"/>
              </a:defRPr>
            </a:lvl3pPr>
            <a:lvl4pPr marL="578485" indent="-96520">
              <a:buFont typeface="Wingdings" panose="05000000000000000000" pitchFamily="2" charset="2"/>
              <a:buChar char="l"/>
              <a:defRPr sz="1125"/>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EED95AC-F871-4E15-BD9B-F33EE71DB914}"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65238"/>
            <a:ext cx="696913" cy="244475"/>
          </a:xfrm>
          <a:prstGeom prst="rect">
            <a:avLst/>
          </a:prstGeom>
        </p:spPr>
        <p:txBody>
          <a:bodyPr vert="horz" anchor="ctr" anchorCtr="0">
            <a:normAutofit/>
          </a:bodyPr>
          <a:lstStyle>
            <a:lvl1pPr fontAlgn="base">
              <a:spcBef>
                <a:spcPct val="0"/>
              </a:spcBef>
              <a:spcAft>
                <a:spcPct val="0"/>
              </a:spcAft>
              <a:defRPr>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BF6C6AA-8AA6-4248-AA0B-99FF9867E964}"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文本占位符 2"/>
          <p:cNvSpPr>
            <a:spLocks noGrp="1"/>
          </p:cNvSpPr>
          <p:nvPr>
            <p:ph type="body" idx="1"/>
          </p:nvPr>
        </p:nvSpPr>
        <p:spPr>
          <a:xfrm>
            <a:off x="1828803" y="2743200"/>
            <a:ext cx="9497484" cy="1673225"/>
          </a:xfrm>
        </p:spPr>
        <p:txBody>
          <a:bodyPr/>
          <a:lstStyle>
            <a:lvl1pPr marL="0" indent="0">
              <a:buNone/>
              <a:defRPr sz="1180">
                <a:solidFill>
                  <a:schemeClr val="tx2"/>
                </a:solidFill>
              </a:defRPr>
            </a:lvl1pPr>
            <a:lvl2pPr>
              <a:buNone/>
              <a:defRPr sz="760">
                <a:solidFill>
                  <a:schemeClr val="tx1">
                    <a:tint val="75000"/>
                  </a:schemeClr>
                </a:solidFill>
              </a:defRPr>
            </a:lvl2pPr>
            <a:lvl3pPr>
              <a:buNone/>
              <a:defRPr sz="675">
                <a:solidFill>
                  <a:schemeClr val="tx1">
                    <a:tint val="75000"/>
                  </a:schemeClr>
                </a:solidFill>
              </a:defRPr>
            </a:lvl3pPr>
            <a:lvl4pPr>
              <a:buNone/>
              <a:defRPr sz="590">
                <a:solidFill>
                  <a:schemeClr val="tx1">
                    <a:tint val="75000"/>
                  </a:schemeClr>
                </a:solidFill>
              </a:defRPr>
            </a:lvl4pPr>
            <a:lvl5pPr>
              <a:buNone/>
              <a:defRPr sz="590">
                <a:solidFill>
                  <a:schemeClr val="tx1">
                    <a:tint val="75000"/>
                  </a:schemeClr>
                </a:solidFill>
              </a:defRPr>
            </a:lvl5pPr>
          </a:lstStyle>
          <a:p>
            <a:pPr lvl="0"/>
            <a:r>
              <a:rPr lang="zh-CN" altLang="en-US"/>
              <a:t>单击此处编辑母版文本样式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1855" b="0" cap="none">
                <a:solidFill>
                  <a:srgbClr val="FFFFFF"/>
                </a:solidFill>
              </a:defRPr>
            </a:lvl1pPr>
          </a:lstStyle>
          <a:p>
            <a:r>
              <a:rPr lang="zh-CN" altLang="en-US"/>
              <a:t>单击此处编辑母版标题样式</a:t>
            </a:r>
            <a:endParaRPr lang="en-US"/>
          </a:p>
        </p:txBody>
      </p:sp>
      <p:sp>
        <p:nvSpPr>
          <p:cNvPr id="13" name="日期占位符 1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7074253-D214-48DB-9EBF-8C47508B63C5}"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灯片编号占位符 12"/>
          <p:cNvSpPr>
            <a:spLocks noGrp="1"/>
          </p:cNvSpPr>
          <p:nvPr>
            <p:ph type="sldNum" sz="quarter" idx="4"/>
          </p:nvPr>
        </p:nvSpPr>
        <p:spPr>
          <a:xfrm>
            <a:off x="0" y="1752600"/>
            <a:ext cx="1727200" cy="701675"/>
          </a:xfrm>
          <a:prstGeom prst="rect">
            <a:avLst/>
          </a:prstGeom>
        </p:spPr>
        <p:txBody>
          <a:bodyPr vert="horz" anchor="ctr" anchorCtr="0">
            <a:noAutofit/>
          </a:bodyPr>
          <a:lstStyle>
            <a:lvl1pPr fontAlgn="base">
              <a:spcBef>
                <a:spcPct val="0"/>
              </a:spcBef>
              <a:spcAft>
                <a:spcPct val="0"/>
              </a:spcAft>
              <a:defRPr sz="1015">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169B947-4FC3-4D50-8973-FD2E6AE34A2D}" type="slidenum">
              <a:rPr kumimoji="0" lang="zh-CN" altLang="en-US" sz="101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01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6" name="页脚占位符 1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7"/>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E23A0AD-A9F5-4BE2-8431-51D2A8E51810}"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9"/>
          <p:cNvSpPr>
            <a:spLocks noGrp="1"/>
          </p:cNvSpPr>
          <p:nvPr>
            <p:ph type="sldNum" sz="quarter" idx="4"/>
          </p:nvPr>
        </p:nvSpPr>
        <p:spPr>
          <a:xfrm>
            <a:off x="0" y="1279525"/>
            <a:ext cx="711200" cy="244475"/>
          </a:xfrm>
          <a:prstGeom prst="rect">
            <a:avLst/>
          </a:prstGeom>
        </p:spPr>
        <p:txBody>
          <a:bodyPr vert="horz" rtlCol="0"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4DC5DBF-EE46-4F7B-B102-FA22505C46BF}"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页脚占位符 11"/>
          <p:cNvSpPr>
            <a:spLocks noGrp="1"/>
          </p:cNvSpPr>
          <p:nvPr>
            <p:ph type="ftr" sz="quarter" idx="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5DC0F416-DA78-420D-8858-CA2BA9F0BD92}"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AF958278-F91B-483B-B6DC-C008CDB0DB71}"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845" b="1">
                <a:solidFill>
                  <a:srgbClr val="FFFFFF"/>
                </a:solidFill>
              </a:defRPr>
            </a:lvl1pPr>
          </a:lstStyle>
          <a:p>
            <a:pPr lvl="0"/>
            <a:r>
              <a:rPr lang="zh-CN" altLang="en-US"/>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845" b="1">
                <a:solidFill>
                  <a:srgbClr val="FFFFFF"/>
                </a:solidFill>
              </a:defRPr>
            </a:lvl1pPr>
          </a:lstStyle>
          <a:p>
            <a:pPr lvl="0"/>
            <a:r>
              <a:rPr lang="zh-CN" altLang="en-US"/>
              <a:t>单击此处编辑母版文本样式</a:t>
            </a:r>
          </a:p>
        </p:txBody>
      </p:sp>
      <p:sp>
        <p:nvSpPr>
          <p:cNvPr id="10" name="日期占位符 9"/>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51CEE29-762F-4B46-B4DF-59D5CD3E5F36}"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11"/>
          <p:cNvSpPr>
            <a:spLocks noGrp="1"/>
          </p:cNvSpPr>
          <p:nvPr>
            <p:ph type="sldNum" sz="quarter" idx="14"/>
          </p:nvPr>
        </p:nvSpPr>
        <p:spPr>
          <a:xfrm>
            <a:off x="0" y="1279525"/>
            <a:ext cx="711200" cy="244475"/>
          </a:xfrm>
          <a:prstGeom prst="rect">
            <a:avLst/>
          </a:prstGeom>
        </p:spPr>
        <p:txBody>
          <a:bodyPr vert="horz" rtlCol="0"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5DA20FA-4DC1-4B34-B9A3-B597057009A5}"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页脚占位符 13"/>
          <p:cNvSpPr>
            <a:spLocks noGrp="1"/>
          </p:cNvSpPr>
          <p:nvPr>
            <p:ph type="ftr" sz="quarter" idx="1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0" name="日期占位符 2"/>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B5CCE0E-714E-468D-B45B-CAABAE1C04A0}"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a:xfrm>
            <a:off x="0" y="1279525"/>
            <a:ext cx="711200" cy="244475"/>
          </a:xfrm>
          <a:prstGeom prst="rect">
            <a:avLst/>
          </a:prstGeom>
        </p:spPr>
        <p:txBody>
          <a:bodyPr vert="horz" anchor="ctr" anchorCtr="0">
            <a:normAutofit/>
          </a:bodyPr>
          <a:lstStyle>
            <a:lvl1pPr fontAlgn="base">
              <a:spcBef>
                <a:spcPct val="0"/>
              </a:spcBef>
              <a:spcAft>
                <a:spcPct val="0"/>
              </a:spcAft>
              <a:defRPr>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8DEDA6D-0668-497B-A69E-E6EEE4C4B262}"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D1E351F-777F-4B62-88B9-FE12A6F47FBD}"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2"/>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a:xfrm>
            <a:off x="0" y="6248400"/>
            <a:ext cx="711200" cy="381000"/>
          </a:xfrm>
          <a:prstGeom prst="rect">
            <a:avLst/>
          </a:prstGeom>
        </p:spPr>
        <p:txBody>
          <a:bodyPr vert="horz" anchor="ctr" anchorCtr="0">
            <a:normAutofit/>
          </a:bodyPr>
          <a:lstStyle>
            <a:lvl1pPr fontAlgn="base">
              <a:spcBef>
                <a:spcPct val="0"/>
              </a:spcBef>
              <a:spcAft>
                <a:spcPct val="0"/>
              </a:spcAft>
              <a:defRPr>
                <a:solidFill>
                  <a:srgbClr val="2F2F2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EE30A97-3B9A-43F9-A828-ECB75C979BEB}" type="slidenum">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lstStyle>
            <a:lvl1pPr algn="l">
              <a:buNone/>
              <a:defRPr sz="1855" b="0"/>
            </a:lvl1pPr>
          </a:lstStyle>
          <a:p>
            <a:r>
              <a:rPr lang="zh-CN" altLang="en-US"/>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420"/>
              </a:spcAft>
              <a:buNone/>
              <a:defRPr sz="760"/>
            </a:lvl1pPr>
            <a:lvl2pPr>
              <a:buNone/>
              <a:defRPr sz="505"/>
            </a:lvl2pPr>
            <a:lvl3pPr>
              <a:buNone/>
              <a:defRPr sz="420"/>
            </a:lvl3pPr>
            <a:lvl4pPr>
              <a:buNone/>
              <a:defRPr sz="380"/>
            </a:lvl4pPr>
            <a:lvl5pPr>
              <a:buNone/>
              <a:defRPr sz="380"/>
            </a:lvl5pPr>
          </a:lstStyle>
          <a:p>
            <a:pPr lvl="0"/>
            <a:r>
              <a:rPr lang="zh-CN" altLang="en-US"/>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4"/>
          <p:cNvSpPr>
            <a:spLocks noGrp="1"/>
          </p:cNvSpPr>
          <p:nvPr>
            <p:ph type="dt" sz="half" idx="1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B876FB7-57F1-48DC-B70B-E5C36EF795E7}"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a:xfrm>
            <a:off x="0" y="1279525"/>
            <a:ext cx="711200" cy="244475"/>
          </a:xfrm>
          <a:prstGeom prst="rect">
            <a:avLst/>
          </a:prstGeom>
        </p:spPr>
        <p:txBody>
          <a:bodyPr vert="horz" anchor="ctr" anchorCtr="0">
            <a:normAutofit/>
          </a:bodyPr>
          <a:lstStyle>
            <a:lvl1pPr fontAlgn="base">
              <a:spcBef>
                <a:spcPct val="0"/>
              </a:spcBef>
              <a:spcAft>
                <a:spcPct val="0"/>
              </a:spcAft>
              <a:defRPr>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E60D46F-A88F-47B1-8E39-240A232F2AC8}"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dirty="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12700" y="4572000"/>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4664075"/>
            <a:ext cx="195103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2058988" y="4654550"/>
            <a:ext cx="1013301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bwMode="white">
          <a:xfrm>
            <a:off x="1930400" y="0"/>
            <a:ext cx="133350"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715"/>
            </a:lvl1pPr>
            <a:lvl2pPr>
              <a:buFontTx/>
              <a:buNone/>
              <a:defRPr sz="505"/>
            </a:lvl2pPr>
            <a:lvl3pPr>
              <a:buFontTx/>
              <a:buNone/>
              <a:defRPr sz="420"/>
            </a:lvl3pPr>
            <a:lvl4pPr>
              <a:buFontTx/>
              <a:buNone/>
              <a:defRPr sz="380"/>
            </a:lvl4pPr>
            <a:lvl5pPr>
              <a:buFontTx/>
              <a:buNone/>
              <a:defRPr sz="380"/>
            </a:lvl5pPr>
          </a:lstStyle>
          <a:p>
            <a:pPr lvl="0"/>
            <a:r>
              <a:rPr lang="zh-CN" altLang="en-US"/>
              <a:t>单击此处编辑母版文本样式</a:t>
            </a:r>
          </a:p>
        </p:txBody>
      </p:sp>
      <p:sp>
        <p:nvSpPr>
          <p:cNvPr id="2" name="标题 1"/>
          <p:cNvSpPr>
            <a:spLocks noGrp="1"/>
          </p:cNvSpPr>
          <p:nvPr>
            <p:ph type="title"/>
          </p:nvPr>
        </p:nvSpPr>
        <p:spPr>
          <a:xfrm>
            <a:off x="2133600" y="4648200"/>
            <a:ext cx="9753600" cy="685800"/>
          </a:xfrm>
        </p:spPr>
        <p:txBody>
          <a:bodyPr/>
          <a:lstStyle>
            <a:lvl1pPr algn="l">
              <a:buNone/>
              <a:defRPr sz="1180"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vert="horz" wrap="square" lIns="91440" tIns="45720" rIns="91440" bIns="45720" numCol="1" anchor="t" anchorCtr="0" compatLnSpc="1">
            <a:normAutofit/>
          </a:bodyPr>
          <a:lstStyle>
            <a:lvl1pPr marL="0" indent="0">
              <a:buNone/>
              <a:defRPr sz="1350"/>
            </a:lvl1pPr>
          </a:lstStyle>
          <a:p>
            <a:pPr marL="0" marR="0" lvl="0" indent="0" algn="l" defTabSz="914400" rtl="0" eaLnBrk="0" fontAlgn="base" latinLnBrk="0" hangingPunct="0">
              <a:lnSpc>
                <a:spcPct val="100000"/>
              </a:lnSpc>
              <a:spcBef>
                <a:spcPts val="300"/>
              </a:spcBef>
              <a:spcAft>
                <a:spcPct val="0"/>
              </a:spcAft>
              <a:buClr>
                <a:schemeClr val="accent2"/>
              </a:buClr>
              <a:buSzPct val="60000"/>
              <a:buFont typeface="Wingdings" panose="05000000000000000000" pitchFamily="2" charset="2"/>
              <a:buNone/>
              <a:defRPr/>
            </a:pPr>
            <a:r>
              <a:rPr kumimoji="0" lang="zh-CN" altLang="en-US" sz="135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35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日期占位符 11"/>
          <p:cNvSpPr>
            <a:spLocks noGrp="1"/>
          </p:cNvSpPr>
          <p:nvPr>
            <p:ph type="dt" sz="half" idx="12"/>
          </p:nvPr>
        </p:nvSpPr>
        <p:spPr>
          <a:xfrm>
            <a:off x="83312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1422E67-7DFF-4DA3-90FC-44BF71C1A5BA}"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12"/>
          <p:cNvSpPr>
            <a:spLocks noGrp="1"/>
          </p:cNvSpPr>
          <p:nvPr>
            <p:ph type="sldNum" sz="quarter" idx="4"/>
          </p:nvPr>
        </p:nvSpPr>
        <p:spPr>
          <a:xfrm>
            <a:off x="0" y="4667250"/>
            <a:ext cx="1930400" cy="663575"/>
          </a:xfrm>
          <a:prstGeom prst="rect">
            <a:avLst/>
          </a:prstGeom>
        </p:spPr>
        <p:txBody>
          <a:bodyPr vert="horz" rtlCol="0" anchor="ctr" anchorCtr="0">
            <a:normAutofit/>
          </a:bodyPr>
          <a:lstStyle>
            <a:lvl1pPr fontAlgn="base">
              <a:spcBef>
                <a:spcPct val="0"/>
              </a:spcBef>
              <a:spcAft>
                <a:spcPct val="0"/>
              </a:spcAft>
              <a:defRPr sz="118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4F14E31E-913A-4206-ACC6-B2533AF26AAA}" type="slidenum">
              <a:rPr kumimoji="0" lang="zh-CN" altLang="en-US" sz="118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18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13"/>
          <p:cNvSpPr>
            <a:spLocks noGrp="1"/>
          </p:cNvSpPr>
          <p:nvPr>
            <p:ph type="ftr" sz="quarter" idx="3"/>
          </p:nvPr>
        </p:nvSpPr>
        <p:spPr>
          <a:xfrm>
            <a:off x="2133600" y="6248400"/>
            <a:ext cx="6096000"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0DD8190-8427-489E-BB3B-D6396ED89BAE}"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79525"/>
            <a:ext cx="711200" cy="244475"/>
          </a:xfrm>
          <a:prstGeom prst="rect">
            <a:avLst/>
          </a:prstGeom>
        </p:spPr>
        <p:txBody>
          <a:bodyPr vert="horz"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349864D-24BB-4479-8BE8-E5F334DD3F50}"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white">
          <a:xfrm>
            <a:off x="8128000" y="0"/>
            <a:ext cx="427038"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8189913"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8189913"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竖排标题 1"/>
          <p:cNvSpPr>
            <a:spLocks noGrp="1"/>
          </p:cNvSpPr>
          <p:nvPr>
            <p:ph type="title" orient="vert"/>
          </p:nvPr>
        </p:nvSpPr>
        <p:spPr>
          <a:xfrm>
            <a:off x="8737600" y="609607"/>
            <a:ext cx="27432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609600"/>
            <a:ext cx="741680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日期占位符 3"/>
          <p:cNvSpPr>
            <a:spLocks noGrp="1"/>
          </p:cNvSpPr>
          <p:nvPr>
            <p:ph type="dt" sz="half" idx="2"/>
          </p:nvPr>
        </p:nvSpPr>
        <p:spPr>
          <a:xfrm>
            <a:off x="8737600" y="6248400"/>
            <a:ext cx="29464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E72B721-C473-4799-9F06-8018A9989AFF}" type="datetimeFigureOut">
              <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2025/7/27</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609600" y="6248400"/>
            <a:ext cx="74310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rot="5400000">
            <a:off x="8074819" y="103981"/>
            <a:ext cx="533400" cy="325438"/>
          </a:xfrm>
          <a:prstGeom prst="rect">
            <a:avLst/>
          </a:prstGeom>
        </p:spPr>
        <p:txBody>
          <a:bodyPr vert="horz" anchor="ctr" anchorCtr="0">
            <a:normAutofit/>
          </a:bodyPr>
          <a:lstStyle>
            <a:lvl1pPr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7BA1546-C448-4C9B-AB2B-C372A14CD5EF}" type="slidenum">
              <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59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7"/>
            <a:ext cx="10363200" cy="1362075"/>
          </a:xfrm>
        </p:spPr>
        <p:txBody>
          <a:bodyPr anchor="t"/>
          <a:lstStyle>
            <a:lvl1pPr algn="l">
              <a:defRPr sz="169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845"/>
            </a:lvl1pPr>
            <a:lvl2pPr marL="193040" indent="0">
              <a:buNone/>
              <a:defRPr sz="760"/>
            </a:lvl2pPr>
            <a:lvl3pPr marL="386080" indent="0">
              <a:buNone/>
              <a:defRPr sz="675"/>
            </a:lvl3pPr>
            <a:lvl4pPr marL="578485" indent="0">
              <a:buNone/>
              <a:defRPr sz="590"/>
            </a:lvl4pPr>
            <a:lvl5pPr marL="771525" indent="0">
              <a:buNone/>
              <a:defRPr sz="590"/>
            </a:lvl5pPr>
            <a:lvl6pPr marL="964565" indent="0">
              <a:buNone/>
              <a:defRPr sz="590"/>
            </a:lvl6pPr>
            <a:lvl7pPr marL="1157605" indent="0">
              <a:buNone/>
              <a:defRPr sz="590"/>
            </a:lvl7pPr>
            <a:lvl8pPr marL="1350010" indent="0">
              <a:buNone/>
              <a:defRPr sz="590"/>
            </a:lvl8pPr>
            <a:lvl9pPr marL="1543050" indent="0">
              <a:buNone/>
              <a:defRPr sz="590"/>
            </a:lvl9pPr>
          </a:lstStyle>
          <a:p>
            <a:pPr lvl="0"/>
            <a:r>
              <a:rPr lang="zh-CN" altLang="en-US"/>
              <a:t>单击此处编辑母版文本样式</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AF4D9635-9E45-44E7-8074-69A8BE292B7A}"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2292AA26-A2B4-41F0-BEAD-E485B9038404}"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1180"/>
            </a:lvl1pPr>
            <a:lvl2pPr>
              <a:defRPr sz="1015"/>
            </a:lvl2pPr>
            <a:lvl3pPr>
              <a:defRPr sz="845"/>
            </a:lvl3pPr>
            <a:lvl4pPr>
              <a:defRPr sz="760"/>
            </a:lvl4pPr>
            <a:lvl5pPr>
              <a:defRPr sz="760"/>
            </a:lvl5pPr>
            <a:lvl6pPr>
              <a:defRPr sz="760"/>
            </a:lvl6pPr>
            <a:lvl7pPr>
              <a:defRPr sz="760"/>
            </a:lvl7pPr>
            <a:lvl8pPr>
              <a:defRPr sz="760"/>
            </a:lvl8pPr>
            <a:lvl9pPr>
              <a:defRPr sz="7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1180"/>
            </a:lvl1pPr>
            <a:lvl2pPr>
              <a:defRPr sz="1015"/>
            </a:lvl2pPr>
            <a:lvl3pPr>
              <a:defRPr sz="845"/>
            </a:lvl3pPr>
            <a:lvl4pPr>
              <a:defRPr sz="760"/>
            </a:lvl4pPr>
            <a:lvl5pPr>
              <a:defRPr sz="760"/>
            </a:lvl5pPr>
            <a:lvl6pPr>
              <a:defRPr sz="760"/>
            </a:lvl6pPr>
            <a:lvl7pPr>
              <a:defRPr sz="760"/>
            </a:lvl7pPr>
            <a:lvl8pPr>
              <a:defRPr sz="760"/>
            </a:lvl8pPr>
            <a:lvl9pPr>
              <a:defRPr sz="76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0A6D7C0A-D108-4FEF-8DAD-1617649916EE}"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825C7F38-61C6-4F18-94F1-47EB92951F0A}"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015" b="1"/>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015"/>
            </a:lvl1pPr>
            <a:lvl2pPr>
              <a:defRPr sz="845"/>
            </a:lvl2pPr>
            <a:lvl3pPr>
              <a:defRPr sz="760"/>
            </a:lvl3pPr>
            <a:lvl4pPr>
              <a:defRPr sz="675"/>
            </a:lvl4pPr>
            <a:lvl5pPr>
              <a:defRPr sz="675"/>
            </a:lvl5pPr>
            <a:lvl6pPr>
              <a:defRPr sz="675"/>
            </a:lvl6pPr>
            <a:lvl7pPr>
              <a:defRPr sz="675"/>
            </a:lvl7pPr>
            <a:lvl8pPr>
              <a:defRPr sz="675"/>
            </a:lvl8pPr>
            <a:lvl9pPr>
              <a:defRPr sz="6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72" y="1535113"/>
            <a:ext cx="5389033" cy="639762"/>
          </a:xfrm>
        </p:spPr>
        <p:txBody>
          <a:bodyPr anchor="b"/>
          <a:lstStyle>
            <a:lvl1pPr marL="0" indent="0">
              <a:buNone/>
              <a:defRPr sz="1015" b="1"/>
            </a:lvl1pPr>
            <a:lvl2pPr marL="193040" indent="0">
              <a:buNone/>
              <a:defRPr sz="845" b="1"/>
            </a:lvl2pPr>
            <a:lvl3pPr marL="386080" indent="0">
              <a:buNone/>
              <a:defRPr sz="760" b="1"/>
            </a:lvl3pPr>
            <a:lvl4pPr marL="578485" indent="0">
              <a:buNone/>
              <a:defRPr sz="675" b="1"/>
            </a:lvl4pPr>
            <a:lvl5pPr marL="771525" indent="0">
              <a:buNone/>
              <a:defRPr sz="675" b="1"/>
            </a:lvl5pPr>
            <a:lvl6pPr marL="964565" indent="0">
              <a:buNone/>
              <a:defRPr sz="675" b="1"/>
            </a:lvl6pPr>
            <a:lvl7pPr marL="1157605" indent="0">
              <a:buNone/>
              <a:defRPr sz="675" b="1"/>
            </a:lvl7pPr>
            <a:lvl8pPr marL="1350010" indent="0">
              <a:buNone/>
              <a:defRPr sz="675" b="1"/>
            </a:lvl8pPr>
            <a:lvl9pPr marL="1543050" indent="0">
              <a:buNone/>
              <a:defRPr sz="675" b="1"/>
            </a:lvl9pPr>
          </a:lstStyle>
          <a:p>
            <a:pPr lvl="0"/>
            <a:r>
              <a:rPr lang="zh-CN" altLang="en-US"/>
              <a:t>单击此处编辑母版文本样式</a:t>
            </a:r>
          </a:p>
        </p:txBody>
      </p:sp>
      <p:sp>
        <p:nvSpPr>
          <p:cNvPr id="6" name="内容占位符 5"/>
          <p:cNvSpPr>
            <a:spLocks noGrp="1"/>
          </p:cNvSpPr>
          <p:nvPr>
            <p:ph sz="quarter" idx="4"/>
          </p:nvPr>
        </p:nvSpPr>
        <p:spPr>
          <a:xfrm>
            <a:off x="6193372" y="2174875"/>
            <a:ext cx="5389033" cy="3951288"/>
          </a:xfrm>
        </p:spPr>
        <p:txBody>
          <a:bodyPr/>
          <a:lstStyle>
            <a:lvl1pPr>
              <a:defRPr sz="1015"/>
            </a:lvl1pPr>
            <a:lvl2pPr>
              <a:defRPr sz="845"/>
            </a:lvl2pPr>
            <a:lvl3pPr>
              <a:defRPr sz="760"/>
            </a:lvl3pPr>
            <a:lvl4pPr>
              <a:defRPr sz="675"/>
            </a:lvl4pPr>
            <a:lvl5pPr>
              <a:defRPr sz="675"/>
            </a:lvl5pPr>
            <a:lvl6pPr>
              <a:defRPr sz="675"/>
            </a:lvl6pPr>
            <a:lvl7pPr>
              <a:defRPr sz="675"/>
            </a:lvl7pPr>
            <a:lvl8pPr>
              <a:defRPr sz="675"/>
            </a:lvl8pPr>
            <a:lvl9pPr>
              <a:defRPr sz="6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093E2203-6BB5-4777-AB35-F8ACF22BE4EE}"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1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1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DDE64FBF-AFE3-4511-B8F1-4DC96705EE15}"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67B130DA-2488-4C21-AA40-7A88A4AD3F37}"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613956D5-7F2F-4972-BD66-AB42E9992632}"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9" name="Rectangle 6"/>
          <p:cNvSpPr>
            <a:spLocks noGrp="1" noChangeArrowheads="1"/>
          </p:cNvSpPr>
          <p:nvPr>
            <p:ph type="dt" sz="half" idx="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EC705A5B-03F5-4E43-93D7-67F23B4024E7}"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EF0B4811-59A8-4316-B0C5-2F29647A516E}"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50"/>
            <a:ext cx="4011084" cy="1162050"/>
          </a:xfrm>
        </p:spPr>
        <p:txBody>
          <a:bodyPr/>
          <a:lstStyle>
            <a:lvl1pPr algn="l">
              <a:defRPr sz="845" b="1"/>
            </a:lvl1pPr>
          </a:lstStyle>
          <a:p>
            <a:r>
              <a:rPr lang="zh-CN" altLang="en-US"/>
              <a:t>单击此处编辑母版标题样式</a:t>
            </a:r>
          </a:p>
        </p:txBody>
      </p:sp>
      <p:sp>
        <p:nvSpPr>
          <p:cNvPr id="3" name="内容占位符 2"/>
          <p:cNvSpPr>
            <a:spLocks noGrp="1"/>
          </p:cNvSpPr>
          <p:nvPr>
            <p:ph idx="1"/>
          </p:nvPr>
        </p:nvSpPr>
        <p:spPr>
          <a:xfrm>
            <a:off x="4766733" y="273057"/>
            <a:ext cx="6815667" cy="5853113"/>
          </a:xfrm>
        </p:spPr>
        <p:txBody>
          <a:bodyPr/>
          <a:lstStyle>
            <a:lvl1pPr>
              <a:defRPr sz="1350"/>
            </a:lvl1pPr>
            <a:lvl2pPr>
              <a:defRPr sz="1180"/>
            </a:lvl2pPr>
            <a:lvl3pPr>
              <a:defRPr sz="1015"/>
            </a:lvl3pPr>
            <a:lvl4pPr>
              <a:defRPr sz="845"/>
            </a:lvl4pPr>
            <a:lvl5pPr>
              <a:defRPr sz="845"/>
            </a:lvl5pPr>
            <a:lvl6pPr>
              <a:defRPr sz="845"/>
            </a:lvl6pPr>
            <a:lvl7pPr>
              <a:defRPr sz="845"/>
            </a:lvl7pPr>
            <a:lvl8pPr>
              <a:defRPr sz="845"/>
            </a:lvl8pPr>
            <a:lvl9pPr>
              <a:defRPr sz="84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3"/>
            <a:ext cx="4011084" cy="4691063"/>
          </a:xfrm>
        </p:spPr>
        <p:txBody>
          <a:bodyPr/>
          <a:lstStyle>
            <a:lvl1pPr marL="0" indent="0">
              <a:buNone/>
              <a:defRPr sz="590"/>
            </a:lvl1pPr>
            <a:lvl2pPr marL="193040" indent="0">
              <a:buNone/>
              <a:defRPr sz="505"/>
            </a:lvl2pPr>
            <a:lvl3pPr marL="386080" indent="0">
              <a:buNone/>
              <a:defRPr sz="420"/>
            </a:lvl3pPr>
            <a:lvl4pPr marL="578485" indent="0">
              <a:buNone/>
              <a:defRPr sz="380"/>
            </a:lvl4pPr>
            <a:lvl5pPr marL="771525" indent="0">
              <a:buNone/>
              <a:defRPr sz="380"/>
            </a:lvl5pPr>
            <a:lvl6pPr marL="964565" indent="0">
              <a:buNone/>
              <a:defRPr sz="380"/>
            </a:lvl6pPr>
            <a:lvl7pPr marL="1157605" indent="0">
              <a:buNone/>
              <a:defRPr sz="380"/>
            </a:lvl7pPr>
            <a:lvl8pPr marL="1350010" indent="0">
              <a:buNone/>
              <a:defRPr sz="380"/>
            </a:lvl8pPr>
            <a:lvl9pPr marL="1543050" indent="0">
              <a:buNone/>
              <a:defRPr sz="380"/>
            </a:lvl9pPr>
          </a:lstStyle>
          <a:p>
            <a:pPr lvl="0"/>
            <a:r>
              <a:rPr lang="zh-CN" altLang="en-US"/>
              <a:t>单击此处编辑母版文本样式</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7236B19E-78C1-4374-BF91-47794213614D}"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C7EA1E47-7516-42E2-A559-7F75E84497C7}"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845"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1350"/>
            </a:lvl1pPr>
            <a:lvl2pPr marL="193040" indent="0">
              <a:buNone/>
              <a:defRPr sz="1180"/>
            </a:lvl2pPr>
            <a:lvl3pPr marL="386080" indent="0">
              <a:buNone/>
              <a:defRPr sz="1015"/>
            </a:lvl3pPr>
            <a:lvl4pPr marL="578485" indent="0">
              <a:buNone/>
              <a:defRPr sz="845"/>
            </a:lvl4pPr>
            <a:lvl5pPr marL="771525" indent="0">
              <a:buNone/>
              <a:defRPr sz="845"/>
            </a:lvl5pPr>
            <a:lvl6pPr marL="964565" indent="0">
              <a:buNone/>
              <a:defRPr sz="845"/>
            </a:lvl6pPr>
            <a:lvl7pPr marL="1157605" indent="0">
              <a:buNone/>
              <a:defRPr sz="845"/>
            </a:lvl7pPr>
            <a:lvl8pPr marL="1350010" indent="0">
              <a:buNone/>
              <a:defRPr sz="845"/>
            </a:lvl8pPr>
            <a:lvl9pPr marL="1543050" indent="0">
              <a:buNone/>
              <a:defRPr sz="845"/>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35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590"/>
            </a:lvl1pPr>
            <a:lvl2pPr marL="193040" indent="0">
              <a:buNone/>
              <a:defRPr sz="505"/>
            </a:lvl2pPr>
            <a:lvl3pPr marL="386080" indent="0">
              <a:buNone/>
              <a:defRPr sz="420"/>
            </a:lvl3pPr>
            <a:lvl4pPr marL="578485" indent="0">
              <a:buNone/>
              <a:defRPr sz="380"/>
            </a:lvl4pPr>
            <a:lvl5pPr marL="771525" indent="0">
              <a:buNone/>
              <a:defRPr sz="380"/>
            </a:lvl5pPr>
            <a:lvl6pPr marL="964565" indent="0">
              <a:buNone/>
              <a:defRPr sz="380"/>
            </a:lvl6pPr>
            <a:lvl7pPr marL="1157605" indent="0">
              <a:buNone/>
              <a:defRPr sz="380"/>
            </a:lvl7pPr>
            <a:lvl8pPr marL="1350010" indent="0">
              <a:buNone/>
              <a:defRPr sz="380"/>
            </a:lvl8pPr>
            <a:lvl9pPr marL="1543050" indent="0">
              <a:buNone/>
              <a:defRPr sz="380"/>
            </a:lvl9pPr>
          </a:lstStyle>
          <a:p>
            <a:pPr lvl="0"/>
            <a:r>
              <a:rPr lang="zh-CN" altLang="en-US"/>
              <a:t>单击此处编辑母版文本样式</a:t>
            </a:r>
          </a:p>
        </p:txBody>
      </p:sp>
      <p:sp>
        <p:nvSpPr>
          <p:cNvPr id="9" name="Rectangle 6"/>
          <p:cNvSpPr>
            <a:spLocks noGrp="1" noChangeArrowheads="1"/>
          </p:cNvSpPr>
          <p:nvPr>
            <p:ph type="dt" sz="half" idx="12"/>
          </p:nvPr>
        </p:nvSpPr>
        <p:spPr bwMode="auto">
          <a:xfrm>
            <a:off x="8128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l" defTabSz="914400" rtl="0" eaLnBrk="1" fontAlgn="base" latinLnBrk="0" hangingPunct="1">
              <a:lnSpc>
                <a:spcPct val="100000"/>
              </a:lnSpc>
              <a:spcBef>
                <a:spcPct val="0"/>
              </a:spcBef>
              <a:spcAft>
                <a:spcPct val="0"/>
              </a:spcAft>
              <a:buClrTx/>
              <a:buSzTx/>
              <a:buFontTx/>
              <a:buNone/>
              <a:defRPr/>
            </a:pPr>
            <a:fld id="{38858FFA-80FA-47A0-AE82-3228007B58EF}" type="datetimeFigureOut">
              <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0" name="Rectangle 7"/>
          <p:cNvSpPr>
            <a:spLocks noGrp="1" noChangeArrowheads="1"/>
          </p:cNvSpPr>
          <p:nvPr>
            <p:ph type="ftr" sz="quarter" idx="3"/>
          </p:nvPr>
        </p:nvSpPr>
        <p:spPr bwMode="auto">
          <a:xfrm>
            <a:off x="4165600" y="6245225"/>
            <a:ext cx="38608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1" name="Rectangle 8"/>
          <p:cNvSpPr>
            <a:spLocks noGrp="1" noChangeArrowheads="1"/>
          </p:cNvSpPr>
          <p:nvPr>
            <p:ph type="sldNum" sz="quarter" idx="4"/>
          </p:nvPr>
        </p:nvSpPr>
        <p:spPr bwMode="auto">
          <a:xfrm>
            <a:off x="8737600" y="6245225"/>
            <a:ext cx="2641600" cy="476250"/>
          </a:xfrm>
          <a:prstGeom prst="rect">
            <a:avLst/>
          </a:prstGeom>
          <a:ln>
            <a:miter lim="800000"/>
          </a:ln>
        </p:spPr>
        <p:txBody>
          <a:bodyPr vert="horz" wrap="square" lIns="91440" tIns="45720" rIns="91440" bIns="45720" numCol="1" anchor="t" anchorCtr="0" compatLnSpc="1"/>
          <a:lstStyle>
            <a:lvl1pPr>
              <a:defRPr kumimoji="1"/>
            </a:lvl1pPr>
          </a:lstStyle>
          <a:p>
            <a:pPr marL="0" marR="0" lvl="0" indent="0" algn="r" defTabSz="914400" rtl="0" eaLnBrk="1" fontAlgn="base" latinLnBrk="0" hangingPunct="1">
              <a:lnSpc>
                <a:spcPct val="100000"/>
              </a:lnSpc>
              <a:spcBef>
                <a:spcPct val="0"/>
              </a:spcBef>
              <a:spcAft>
                <a:spcPct val="0"/>
              </a:spcAft>
              <a:buClrTx/>
              <a:buSzTx/>
              <a:buFontTx/>
              <a:buNone/>
              <a:defRPr/>
            </a:pPr>
            <a:fld id="{54CD00D3-DB87-4618-85B8-34FC98BB6EA5}" type="slidenum">
              <a:rPr kumimoji="1"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1"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6763" y="304800"/>
            <a:ext cx="10668000" cy="747713"/>
          </a:xfrm>
          <a:prstGeom prst="rect">
            <a:avLst/>
          </a:prstGeom>
          <a:noFill/>
          <a:ln w="9525">
            <a:noFill/>
          </a:ln>
        </p:spPr>
        <p:txBody>
          <a:bodyPr anchor="b" anchorCtr="0"/>
          <a:lstStyle/>
          <a:p>
            <a:pPr lvl="0"/>
            <a:r>
              <a:rPr lang="zh-CN" altLang="en-US" dirty="0"/>
              <a:t>单击此处编辑母版标题样式</a:t>
            </a:r>
          </a:p>
        </p:txBody>
      </p:sp>
      <p:sp>
        <p:nvSpPr>
          <p:cNvPr id="1027" name="Rectangle 3"/>
          <p:cNvSpPr>
            <a:spLocks noGrp="1"/>
          </p:cNvSpPr>
          <p:nvPr>
            <p:ph type="body" idx="1"/>
          </p:nvPr>
        </p:nvSpPr>
        <p:spPr>
          <a:xfrm>
            <a:off x="755650" y="1357313"/>
            <a:ext cx="10668000" cy="47418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a:spLocks noChangeArrowheads="1"/>
          </p:cNvSpPr>
          <p:nvPr/>
        </p:nvSpPr>
        <p:spPr bwMode="auto">
          <a:xfrm>
            <a:off x="768350" y="1150938"/>
            <a:ext cx="1061085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15"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015"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606"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0" sz="505" b="0">
                <a:solidFill>
                  <a:srgbClr val="000000"/>
                </a:solidFill>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19667E1-3BBA-433A-ABA5-CDA21811796B}" type="datetimeFigureOut">
              <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rPr>
              <a:t>7/27/2025</a:t>
            </a:fld>
            <a:endPar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3607"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0" sz="505" b="0">
                <a:solidFill>
                  <a:srgbClr val="000000"/>
                </a:solidFill>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505" b="0" i="0" u="none" strike="noStrike" kern="1200" cap="none" spc="0" normalizeH="0" baseline="0" noProof="0">
              <a:ln>
                <a:noFill/>
              </a:ln>
              <a:solidFill>
                <a:srgbClr val="000000"/>
              </a:solidFill>
              <a:effectLst/>
              <a:uLnTx/>
              <a:uFillTx/>
              <a:latin typeface="+mn-lt"/>
              <a:ea typeface="宋体" panose="02010600030101010101" pitchFamily="2" charset="-122"/>
              <a:cs typeface="+mn-cs"/>
            </a:endParaRPr>
          </a:p>
        </p:txBody>
      </p:sp>
      <p:sp>
        <p:nvSpPr>
          <p:cNvPr id="153608"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kumimoji="0" sz="505" b="0">
                <a:solidFill>
                  <a:srgbClr val="000000"/>
                </a:solidFill>
                <a:latin typeface="Verdana" panose="020B0604030504040204" pitchFamily="34" charset="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5D4FEF-1973-400B-8E87-343E0D253EF6}" type="slidenum">
              <a:rPr kumimoji="0" lang="zh-CN" altLang="en-US" sz="505" b="0" i="0" u="none" strike="noStrike" kern="1200" cap="none" spc="0" normalizeH="0" baseline="0" noProof="0">
                <a:ln>
                  <a:noFill/>
                </a:ln>
                <a:solidFill>
                  <a:srgbClr val="000000"/>
                </a:solidFill>
                <a:effectLst/>
                <a:uLnTx/>
                <a:uFillTx/>
                <a:latin typeface="Verdana" panose="020B0604030504040204" pitchFamily="34" charset="0"/>
                <a:ea typeface="+mn-ea"/>
                <a:cs typeface="+mn-cs"/>
              </a:rPr>
              <a:t>‹#›</a:t>
            </a:fld>
            <a:endParaRPr kumimoji="0" lang="en-US" altLang="zh-CN" sz="505" b="0" i="0" u="none" strike="noStrike" kern="1200" cap="none" spc="0" normalizeH="0" baseline="0" noProof="0">
              <a:ln>
                <a:noFill/>
              </a:ln>
              <a:solidFill>
                <a:srgbClr val="000000"/>
              </a:solidFill>
              <a:effectLst/>
              <a:uLnTx/>
              <a:uFillTx/>
              <a:latin typeface="Verdan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l" rtl="0" eaLnBrk="0" fontAlgn="base" hangingPunct="0">
        <a:spcBef>
          <a:spcPct val="0"/>
        </a:spcBef>
        <a:spcAft>
          <a:spcPct val="0"/>
        </a:spcAft>
        <a:defRPr sz="1500">
          <a:solidFill>
            <a:schemeClr val="tx2"/>
          </a:solidFill>
          <a:latin typeface="+mj-lt"/>
          <a:ea typeface="+mj-ea"/>
          <a:cs typeface="+mj-cs"/>
        </a:defRPr>
      </a:lvl1pPr>
      <a:lvl2pPr algn="l" rtl="0" eaLnBrk="0" fontAlgn="base" hangingPunct="0">
        <a:spcBef>
          <a:spcPct val="0"/>
        </a:spcBef>
        <a:spcAft>
          <a:spcPct val="0"/>
        </a:spcAft>
        <a:defRPr sz="15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15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15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1500">
          <a:solidFill>
            <a:schemeClr val="tx2"/>
          </a:solidFill>
          <a:latin typeface="Verdana" panose="020B0604030504040204" pitchFamily="34" charset="0"/>
          <a:ea typeface="宋体" panose="02010600030101010101" pitchFamily="2" charset="-122"/>
        </a:defRPr>
      </a:lvl5pPr>
      <a:lvl6pPr marL="193040" algn="l" rtl="0" fontAlgn="base">
        <a:spcBef>
          <a:spcPct val="0"/>
        </a:spcBef>
        <a:spcAft>
          <a:spcPct val="0"/>
        </a:spcAft>
        <a:defRPr sz="1605">
          <a:solidFill>
            <a:schemeClr val="tx2"/>
          </a:solidFill>
          <a:latin typeface="Verdana" panose="020B0604030504040204" pitchFamily="34" charset="0"/>
          <a:ea typeface="宋体" panose="02010600030101010101" pitchFamily="2" charset="-122"/>
        </a:defRPr>
      </a:lvl6pPr>
      <a:lvl7pPr marL="386080" algn="l" rtl="0" fontAlgn="base">
        <a:spcBef>
          <a:spcPct val="0"/>
        </a:spcBef>
        <a:spcAft>
          <a:spcPct val="0"/>
        </a:spcAft>
        <a:defRPr sz="1605">
          <a:solidFill>
            <a:schemeClr val="tx2"/>
          </a:solidFill>
          <a:latin typeface="Verdana" panose="020B0604030504040204" pitchFamily="34" charset="0"/>
          <a:ea typeface="宋体" panose="02010600030101010101" pitchFamily="2" charset="-122"/>
        </a:defRPr>
      </a:lvl7pPr>
      <a:lvl8pPr marL="578485" algn="l" rtl="0" fontAlgn="base">
        <a:spcBef>
          <a:spcPct val="0"/>
        </a:spcBef>
        <a:spcAft>
          <a:spcPct val="0"/>
        </a:spcAft>
        <a:defRPr sz="1605">
          <a:solidFill>
            <a:schemeClr val="tx2"/>
          </a:solidFill>
          <a:latin typeface="Verdana" panose="020B0604030504040204" pitchFamily="34" charset="0"/>
          <a:ea typeface="宋体" panose="02010600030101010101" pitchFamily="2" charset="-122"/>
        </a:defRPr>
      </a:lvl8pPr>
      <a:lvl9pPr marL="771525" algn="l" rtl="0" fontAlgn="base">
        <a:spcBef>
          <a:spcPct val="0"/>
        </a:spcBef>
        <a:spcAft>
          <a:spcPct val="0"/>
        </a:spcAft>
        <a:defRPr sz="1605">
          <a:solidFill>
            <a:schemeClr val="tx2"/>
          </a:solidFill>
          <a:latin typeface="Verdana" panose="020B0604030504040204" pitchFamily="34" charset="0"/>
          <a:ea typeface="宋体" panose="02010600030101010101" pitchFamily="2" charset="-122"/>
        </a:defRPr>
      </a:lvl9pPr>
    </p:titleStyle>
    <p:body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vl6pPr marL="1076325"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6pPr>
      <a:lvl7pPr marL="1269365"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7pPr>
      <a:lvl8pPr marL="1461770"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8pPr>
      <a:lvl9pPr marL="1654810"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9pPr>
    </p:bodyStyle>
    <p:otherStyle>
      <a:defPPr>
        <a:defRPr lang="zh-CN"/>
      </a:defPPr>
      <a:lvl1pPr marL="0" algn="l" defTabSz="386080" rtl="0" eaLnBrk="1" latinLnBrk="0" hangingPunct="1">
        <a:defRPr sz="760" kern="1200">
          <a:solidFill>
            <a:schemeClr val="tx1"/>
          </a:solidFill>
          <a:latin typeface="+mn-lt"/>
          <a:ea typeface="+mn-ea"/>
          <a:cs typeface="+mn-cs"/>
        </a:defRPr>
      </a:lvl1pPr>
      <a:lvl2pPr marL="193040" algn="l" defTabSz="386080" rtl="0" eaLnBrk="1" latinLnBrk="0" hangingPunct="1">
        <a:defRPr sz="760" kern="1200">
          <a:solidFill>
            <a:schemeClr val="tx1"/>
          </a:solidFill>
          <a:latin typeface="+mn-lt"/>
          <a:ea typeface="+mn-ea"/>
          <a:cs typeface="+mn-cs"/>
        </a:defRPr>
      </a:lvl2pPr>
      <a:lvl3pPr marL="386080" algn="l" defTabSz="386080" rtl="0" eaLnBrk="1" latinLnBrk="0" hangingPunct="1">
        <a:defRPr sz="760" kern="1200">
          <a:solidFill>
            <a:schemeClr val="tx1"/>
          </a:solidFill>
          <a:latin typeface="+mn-lt"/>
          <a:ea typeface="+mn-ea"/>
          <a:cs typeface="+mn-cs"/>
        </a:defRPr>
      </a:lvl3pPr>
      <a:lvl4pPr marL="578485" algn="l" defTabSz="386080" rtl="0" eaLnBrk="1" latinLnBrk="0" hangingPunct="1">
        <a:defRPr sz="760" kern="1200">
          <a:solidFill>
            <a:schemeClr val="tx1"/>
          </a:solidFill>
          <a:latin typeface="+mn-lt"/>
          <a:ea typeface="+mn-ea"/>
          <a:cs typeface="+mn-cs"/>
        </a:defRPr>
      </a:lvl4pPr>
      <a:lvl5pPr marL="771525" algn="l" defTabSz="386080" rtl="0" eaLnBrk="1" latinLnBrk="0" hangingPunct="1">
        <a:defRPr sz="760" kern="1200">
          <a:solidFill>
            <a:schemeClr val="tx1"/>
          </a:solidFill>
          <a:latin typeface="+mn-lt"/>
          <a:ea typeface="+mn-ea"/>
          <a:cs typeface="+mn-cs"/>
        </a:defRPr>
      </a:lvl5pPr>
      <a:lvl6pPr marL="964565" algn="l" defTabSz="386080" rtl="0" eaLnBrk="1" latinLnBrk="0" hangingPunct="1">
        <a:defRPr sz="760" kern="1200">
          <a:solidFill>
            <a:schemeClr val="tx1"/>
          </a:solidFill>
          <a:latin typeface="+mn-lt"/>
          <a:ea typeface="+mn-ea"/>
          <a:cs typeface="+mn-cs"/>
        </a:defRPr>
      </a:lvl6pPr>
      <a:lvl7pPr marL="1157605" algn="l" defTabSz="386080" rtl="0" eaLnBrk="1" latinLnBrk="0" hangingPunct="1">
        <a:defRPr sz="760" kern="1200">
          <a:solidFill>
            <a:schemeClr val="tx1"/>
          </a:solidFill>
          <a:latin typeface="+mn-lt"/>
          <a:ea typeface="+mn-ea"/>
          <a:cs typeface="+mn-cs"/>
        </a:defRPr>
      </a:lvl7pPr>
      <a:lvl8pPr marL="1350010" algn="l" defTabSz="386080" rtl="0" eaLnBrk="1" latinLnBrk="0" hangingPunct="1">
        <a:defRPr sz="760" kern="1200">
          <a:solidFill>
            <a:schemeClr val="tx1"/>
          </a:solidFill>
          <a:latin typeface="+mn-lt"/>
          <a:ea typeface="+mn-ea"/>
          <a:cs typeface="+mn-cs"/>
        </a:defRPr>
      </a:lvl8pPr>
      <a:lvl9pPr marL="1543050" algn="l" defTabSz="386080" rtl="0" eaLnBrk="1" latinLnBrk="0" hangingPunct="1">
        <a:defRPr sz="7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21"/>
          <p:cNvSpPr>
            <a:spLocks noGrp="1"/>
          </p:cNvSpPr>
          <p:nvPr>
            <p:ph type="title"/>
          </p:nvPr>
        </p:nvSpPr>
        <p:spPr>
          <a:xfrm>
            <a:off x="812800" y="228600"/>
            <a:ext cx="10871200" cy="990600"/>
          </a:xfrm>
          <a:prstGeom prst="rect">
            <a:avLst/>
          </a:prstGeom>
          <a:noFill/>
          <a:ln w="9525">
            <a:noFill/>
          </a:ln>
        </p:spPr>
        <p:txBody>
          <a:bodyPr anchor="ctr" anchorCtr="0"/>
          <a:lstStyle/>
          <a:p>
            <a:pPr lvl="0"/>
            <a:r>
              <a:rPr lang="zh-CN" altLang="en-US" dirty="0"/>
              <a:t>单击此处编辑母版标题样式</a:t>
            </a:r>
          </a:p>
        </p:txBody>
      </p:sp>
      <p:sp>
        <p:nvSpPr>
          <p:cNvPr id="2051" name="文本占位符 12"/>
          <p:cNvSpPr>
            <a:spLocks noGrp="1"/>
          </p:cNvSpPr>
          <p:nvPr>
            <p:ph type="body" idx="1"/>
          </p:nvPr>
        </p:nvSpPr>
        <p:spPr>
          <a:xfrm>
            <a:off x="817563" y="1600200"/>
            <a:ext cx="108712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fontAlgn="auto" latinLnBrk="0" hangingPunct="1">
              <a:spcBef>
                <a:spcPts val="0"/>
              </a:spcBef>
              <a:spcAft>
                <a:spcPts val="0"/>
              </a:spcAft>
              <a:defRPr kumimoji="0" sz="590" b="0">
                <a:solidFill>
                  <a:srgbClr val="2F2F2F"/>
                </a:solidFill>
                <a:latin typeface="Tw Cen MT" panose="020B0602020104020603"/>
                <a:ea typeface="华文仿宋" panose="0201060004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E53BF49-9B34-45E6-AE74-93F321AC24FF}" type="datetimeFigureOut">
              <a:rPr kumimoji="0" lang="zh-CN" altLang="en-US" sz="5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rPr>
              <a:t>2025/7/27</a:t>
            </a:fld>
            <a:endParaRPr kumimoji="0" lang="zh-CN" altLang="en-US" sz="5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3" name="页脚占位符 2"/>
          <p:cNvSpPr>
            <a:spLocks noGrp="1"/>
          </p:cNvSpPr>
          <p:nvPr>
            <p:ph type="ftr" sz="quarter" idx="3"/>
          </p:nvPr>
        </p:nvSpPr>
        <p:spPr>
          <a:xfrm>
            <a:off x="812800" y="6248400"/>
            <a:ext cx="7227888" cy="365125"/>
          </a:xfrm>
          <a:prstGeom prst="rect">
            <a:avLst/>
          </a:prstGeom>
        </p:spPr>
        <p:txBody>
          <a:bodyPr vert="horz" anchor="ctr"/>
          <a:lstStyle>
            <a:lvl1pPr algn="r" eaLnBrk="1" fontAlgn="auto" latinLnBrk="0" hangingPunct="1">
              <a:spcBef>
                <a:spcPts val="0"/>
              </a:spcBef>
              <a:spcAft>
                <a:spcPts val="0"/>
              </a:spcAft>
              <a:defRPr kumimoji="0" sz="590" b="0">
                <a:solidFill>
                  <a:srgbClr val="2F2F2F"/>
                </a:solidFill>
                <a:latin typeface="Tw Cen MT" panose="020B0602020104020603"/>
                <a:ea typeface="华文仿宋" panose="02010600040101010101" pitchFamily="2"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5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7" name="矩形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812800" y="131127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灯片编号占位符 22"/>
          <p:cNvSpPr>
            <a:spLocks noGrp="1"/>
          </p:cNvSpPr>
          <p:nvPr>
            <p:ph type="sldNum" sz="quarter" idx="4"/>
          </p:nvPr>
        </p:nvSpPr>
        <p:spPr>
          <a:xfrm>
            <a:off x="0" y="1279525"/>
            <a:ext cx="711200" cy="244475"/>
          </a:xfrm>
          <a:prstGeom prst="rect">
            <a:avLst/>
          </a:prstGeom>
        </p:spPr>
        <p:txBody>
          <a:bodyPr vert="horz" anchor="ctr" anchorCtr="0">
            <a:normAutofit/>
          </a:bodyPr>
          <a:lstStyle>
            <a:lvl1pPr algn="ctr" eaLnBrk="1" fontAlgn="auto" latinLnBrk="0" hangingPunct="1">
              <a:spcBef>
                <a:spcPts val="0"/>
              </a:spcBef>
              <a:spcAft>
                <a:spcPts val="0"/>
              </a:spcAft>
              <a:defRPr kumimoji="0" sz="590" b="1">
                <a:solidFill>
                  <a:srgbClr val="FFFFFF"/>
                </a:solidFill>
                <a:latin typeface="Tw Cen MT" panose="020B0602020104020603"/>
                <a:ea typeface="华文仿宋" panose="02010600040101010101" pitchFamily="2"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fld id="{6B8902C6-FE46-402C-92E0-B5AF4AFC8D91}" type="slidenum">
              <a:rPr kumimoji="0" lang="zh-CN" altLang="en-US" sz="590" b="1" i="0" u="none" strike="noStrike" kern="1200" cap="none" spc="0" normalizeH="0" baseline="0" noProof="0">
                <a:ln>
                  <a:noFill/>
                </a:ln>
                <a:solidFill>
                  <a:srgbClr val="FFFFFF"/>
                </a:solidFill>
                <a:effectLst/>
                <a:uLnTx/>
                <a:uFillTx/>
                <a:latin typeface="Tw Cen MT" panose="020B0602020104020603"/>
                <a:ea typeface="华文仿宋" panose="02010600040101010101" pitchFamily="2" charset="-122"/>
                <a:cs typeface="+mn-cs"/>
              </a:rPr>
              <a:t>‹#›</a:t>
            </a:fld>
            <a:endParaRPr kumimoji="0" lang="zh-CN" altLang="en-US" sz="590" b="1" i="0" u="none" strike="noStrike" kern="1200" cap="none" spc="0" normalizeH="0" baseline="0" noProof="0" dirty="0">
              <a:ln>
                <a:noFill/>
              </a:ln>
              <a:solidFill>
                <a:srgbClr val="FFFFFF"/>
              </a:solidFill>
              <a:effectLst/>
              <a:uLnTx/>
              <a:uFillTx/>
              <a:latin typeface="Tw Cen MT" panose="020B0602020104020603"/>
              <a:ea typeface="华文仿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Lst>
  <p:hf sldNum="0" hdr="0" ftr="0" dt="0"/>
  <p:txStyles>
    <p:titleStyle>
      <a:lvl1pPr algn="l" rtl="0" eaLnBrk="0" fontAlgn="base" hangingPunct="0">
        <a:spcBef>
          <a:spcPct val="0"/>
        </a:spcBef>
        <a:spcAft>
          <a:spcPct val="0"/>
        </a:spcAft>
        <a:defRPr kern="1200">
          <a:solidFill>
            <a:schemeClr val="tx2"/>
          </a:solidFill>
          <a:latin typeface="+mj-lt"/>
          <a:ea typeface="+mj-ea"/>
          <a:cs typeface="+mj-cs"/>
        </a:defRPr>
      </a:lvl1pPr>
      <a:lvl2pPr algn="l" rtl="0" eaLnBrk="0" fontAlgn="base" hangingPunct="0">
        <a:spcBef>
          <a:spcPct val="0"/>
        </a:spcBef>
        <a:spcAft>
          <a:spcPct val="0"/>
        </a:spcAft>
        <a:defRPr>
          <a:solidFill>
            <a:schemeClr val="tx2"/>
          </a:solidFill>
          <a:latin typeface="Tw Cen MT" panose="020B0602020104020603" pitchFamily="34" charset="0"/>
        </a:defRPr>
      </a:lvl2pPr>
      <a:lvl3pPr algn="l" rtl="0" eaLnBrk="0" fontAlgn="base" hangingPunct="0">
        <a:spcBef>
          <a:spcPct val="0"/>
        </a:spcBef>
        <a:spcAft>
          <a:spcPct val="0"/>
        </a:spcAft>
        <a:defRPr>
          <a:solidFill>
            <a:schemeClr val="tx2"/>
          </a:solidFill>
          <a:latin typeface="Tw Cen MT" panose="020B0602020104020603" pitchFamily="34" charset="0"/>
        </a:defRPr>
      </a:lvl3pPr>
      <a:lvl4pPr algn="l" rtl="0" eaLnBrk="0" fontAlgn="base" hangingPunct="0">
        <a:spcBef>
          <a:spcPct val="0"/>
        </a:spcBef>
        <a:spcAft>
          <a:spcPct val="0"/>
        </a:spcAft>
        <a:defRPr>
          <a:solidFill>
            <a:schemeClr val="tx2"/>
          </a:solidFill>
          <a:latin typeface="Tw Cen MT" panose="020B0602020104020603" pitchFamily="34" charset="0"/>
        </a:defRPr>
      </a:lvl4pPr>
      <a:lvl5pPr algn="l" rtl="0" eaLnBrk="0" fontAlgn="base" hangingPunct="0">
        <a:spcBef>
          <a:spcPct val="0"/>
        </a:spcBef>
        <a:spcAft>
          <a:spcPct val="0"/>
        </a:spcAft>
        <a:defRPr>
          <a:solidFill>
            <a:schemeClr val="tx2"/>
          </a:solidFill>
          <a:latin typeface="Tw Cen MT" panose="020B0602020104020603" pitchFamily="34" charset="0"/>
        </a:defRPr>
      </a:lvl5pPr>
      <a:lvl6pPr marL="193040" algn="l" rtl="0" fontAlgn="base">
        <a:spcBef>
          <a:spcPct val="0"/>
        </a:spcBef>
        <a:spcAft>
          <a:spcPct val="0"/>
        </a:spcAft>
        <a:defRPr sz="1855">
          <a:solidFill>
            <a:schemeClr val="tx2"/>
          </a:solidFill>
          <a:latin typeface="Tw Cen MT" panose="020B0602020104020603" pitchFamily="34" charset="0"/>
        </a:defRPr>
      </a:lvl6pPr>
      <a:lvl7pPr marL="386080" algn="l" rtl="0" fontAlgn="base">
        <a:spcBef>
          <a:spcPct val="0"/>
        </a:spcBef>
        <a:spcAft>
          <a:spcPct val="0"/>
        </a:spcAft>
        <a:defRPr sz="1855">
          <a:solidFill>
            <a:schemeClr val="tx2"/>
          </a:solidFill>
          <a:latin typeface="Tw Cen MT" panose="020B0602020104020603" pitchFamily="34" charset="0"/>
        </a:defRPr>
      </a:lvl7pPr>
      <a:lvl8pPr marL="578485" algn="l" rtl="0" fontAlgn="base">
        <a:spcBef>
          <a:spcPct val="0"/>
        </a:spcBef>
        <a:spcAft>
          <a:spcPct val="0"/>
        </a:spcAft>
        <a:defRPr sz="1855">
          <a:solidFill>
            <a:schemeClr val="tx2"/>
          </a:solidFill>
          <a:latin typeface="Tw Cen MT" panose="020B0602020104020603" pitchFamily="34" charset="0"/>
        </a:defRPr>
      </a:lvl8pPr>
      <a:lvl9pPr marL="771525" algn="l" rtl="0" fontAlgn="base">
        <a:spcBef>
          <a:spcPct val="0"/>
        </a:spcBef>
        <a:spcAft>
          <a:spcPct val="0"/>
        </a:spcAft>
        <a:defRPr sz="1855">
          <a:solidFill>
            <a:schemeClr val="tx2"/>
          </a:solidFill>
          <a:latin typeface="Tw Cen MT" panose="020B0602020104020603" pitchFamily="34" charset="0"/>
        </a:defRPr>
      </a:lvl9pPr>
    </p:titleStyle>
    <p:bodyStyle>
      <a:lvl1pPr marL="133350" indent="-133350" algn="l" rtl="0" eaLnBrk="0" fontAlgn="base" hangingPunct="0">
        <a:spcBef>
          <a:spcPts val="300"/>
        </a:spcBef>
        <a:spcAft>
          <a:spcPct val="0"/>
        </a:spcAft>
        <a:buClr>
          <a:schemeClr val="accent2"/>
        </a:buClr>
        <a:buSzPct val="60000"/>
        <a:buFont typeface="Wingdings" panose="05000000000000000000" pitchFamily="2" charset="2"/>
        <a:buChar char=""/>
        <a:defRPr sz="1100" kern="1200">
          <a:solidFill>
            <a:schemeClr val="tx1"/>
          </a:solidFill>
          <a:latin typeface="+mn-lt"/>
          <a:ea typeface="+mn-ea"/>
          <a:cs typeface="+mn-cs"/>
        </a:defRPr>
      </a:lvl1pPr>
      <a:lvl2pPr marL="268605" indent="-114300" algn="l" rtl="0" eaLnBrk="0" fontAlgn="base" hangingPunct="0">
        <a:spcBef>
          <a:spcPts val="240"/>
        </a:spcBef>
        <a:spcAft>
          <a:spcPct val="0"/>
        </a:spcAft>
        <a:buClr>
          <a:schemeClr val="accent1"/>
        </a:buClr>
        <a:buSzPct val="70000"/>
        <a:buFont typeface="Wingdings 2" panose="05020102010507070707" pitchFamily="18" charset="2"/>
        <a:buChar char=""/>
        <a:defRPr sz="1000" kern="1200">
          <a:solidFill>
            <a:schemeClr val="tx1"/>
          </a:solidFill>
          <a:latin typeface="+mn-lt"/>
          <a:ea typeface="+mn-ea"/>
          <a:cs typeface="+mn-cs"/>
        </a:defRPr>
      </a:lvl2pPr>
      <a:lvl3pPr marL="386080" indent="-95250" algn="l" rtl="0" eaLnBrk="0" fontAlgn="base" hangingPunct="0">
        <a:spcBef>
          <a:spcPts val="200"/>
        </a:spcBef>
        <a:spcAft>
          <a:spcPct val="0"/>
        </a:spcAft>
        <a:buClr>
          <a:schemeClr val="accent2"/>
        </a:buClr>
        <a:buSzPct val="75000"/>
        <a:buFont typeface="Wingdings" panose="05000000000000000000" pitchFamily="2" charset="2"/>
        <a:buChar char=""/>
        <a:defRPr sz="900" kern="1200">
          <a:solidFill>
            <a:schemeClr val="tx1"/>
          </a:solidFill>
          <a:latin typeface="+mn-lt"/>
          <a:ea typeface="+mn-ea"/>
          <a:cs typeface="+mn-cs"/>
        </a:defRPr>
      </a:lvl3pPr>
      <a:lvl4pPr marL="577850" indent="-95250" algn="l" rtl="0" eaLnBrk="0" fontAlgn="base" hangingPunct="0">
        <a:spcBef>
          <a:spcPts val="175"/>
        </a:spcBef>
        <a:spcAft>
          <a:spcPct val="0"/>
        </a:spcAft>
        <a:buClr>
          <a:srgbClr val="AFB591"/>
        </a:buClr>
        <a:buSzPct val="75000"/>
        <a:buFont typeface="Wingdings" panose="05000000000000000000" pitchFamily="2" charset="2"/>
        <a:buChar char=""/>
        <a:defRPr sz="800" kern="1200">
          <a:solidFill>
            <a:schemeClr val="tx1"/>
          </a:solidFill>
          <a:latin typeface="+mn-lt"/>
          <a:ea typeface="+mn-ea"/>
          <a:cs typeface="+mn-cs"/>
        </a:defRPr>
      </a:lvl4pPr>
      <a:lvl5pPr marL="771525" indent="-95250" algn="l" rtl="0" eaLnBrk="0" fontAlgn="base" hangingPunct="0">
        <a:spcBef>
          <a:spcPts val="175"/>
        </a:spcBef>
        <a:spcAft>
          <a:spcPct val="0"/>
        </a:spcAft>
        <a:buClr>
          <a:srgbClr val="B9945B"/>
        </a:buClr>
        <a:buSzPct val="65000"/>
        <a:buFont typeface="Wingdings" panose="05000000000000000000" pitchFamily="2" charset="2"/>
        <a:buChar char=""/>
        <a:defRPr sz="800" kern="1200">
          <a:solidFill>
            <a:schemeClr val="tx1"/>
          </a:solidFill>
          <a:latin typeface="+mn-lt"/>
          <a:ea typeface="+mn-ea"/>
          <a:cs typeface="+mn-cs"/>
        </a:defRPr>
      </a:lvl5pPr>
      <a:lvl6pPr marL="887095" indent="-96520" algn="l" rtl="0" eaLnBrk="1" latinLnBrk="0" hangingPunct="1">
        <a:spcBef>
          <a:spcPct val="20000"/>
        </a:spcBef>
        <a:buClr>
          <a:schemeClr val="accent1"/>
        </a:buClr>
        <a:buFont typeface="Wingdings" panose="05000000000000000000"/>
        <a:buChar char="§"/>
        <a:defRPr kumimoji="0" sz="760" kern="1200" baseline="0">
          <a:solidFill>
            <a:schemeClr val="tx1"/>
          </a:solidFill>
          <a:latin typeface="+mn-lt"/>
          <a:ea typeface="+mn-ea"/>
          <a:cs typeface="+mn-cs"/>
        </a:defRPr>
      </a:lvl6pPr>
      <a:lvl7pPr marL="1003300" indent="-96520" algn="l" rtl="0" eaLnBrk="1" latinLnBrk="0" hangingPunct="1">
        <a:spcBef>
          <a:spcPct val="20000"/>
        </a:spcBef>
        <a:buClr>
          <a:schemeClr val="accent2"/>
        </a:buClr>
        <a:buFont typeface="Wingdings" panose="05000000000000000000"/>
        <a:buChar char="§"/>
        <a:defRPr kumimoji="0" sz="760" kern="1200" baseline="0">
          <a:solidFill>
            <a:schemeClr val="tx1"/>
          </a:solidFill>
          <a:latin typeface="+mn-lt"/>
          <a:ea typeface="+mn-ea"/>
          <a:cs typeface="+mn-cs"/>
        </a:defRPr>
      </a:lvl7pPr>
      <a:lvl8pPr marL="1118870" indent="-96520" algn="l" rtl="0" eaLnBrk="1" latinLnBrk="0" hangingPunct="1">
        <a:spcBef>
          <a:spcPct val="20000"/>
        </a:spcBef>
        <a:buClr>
          <a:schemeClr val="accent3"/>
        </a:buClr>
        <a:buFont typeface="Wingdings" panose="05000000000000000000"/>
        <a:buChar char="§"/>
        <a:defRPr kumimoji="0" sz="760" kern="1200" baseline="0">
          <a:solidFill>
            <a:schemeClr val="tx1"/>
          </a:solidFill>
          <a:latin typeface="+mn-lt"/>
          <a:ea typeface="+mn-ea"/>
          <a:cs typeface="+mn-cs"/>
        </a:defRPr>
      </a:lvl8pPr>
      <a:lvl9pPr marL="1234440" indent="-96520" algn="l" rtl="0" eaLnBrk="1" latinLnBrk="0" hangingPunct="1">
        <a:spcBef>
          <a:spcPct val="20000"/>
        </a:spcBef>
        <a:buClr>
          <a:schemeClr val="accent4"/>
        </a:buClr>
        <a:buFont typeface="Wingdings" panose="05000000000000000000"/>
        <a:buChar char="§"/>
        <a:defRPr kumimoji="0" sz="76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193040" algn="l" rtl="0" eaLnBrk="1" latinLnBrk="0" hangingPunct="1">
        <a:defRPr kumimoji="0" kern="1200">
          <a:solidFill>
            <a:schemeClr val="tx1"/>
          </a:solidFill>
          <a:latin typeface="+mn-lt"/>
          <a:ea typeface="+mn-ea"/>
          <a:cs typeface="+mn-cs"/>
        </a:defRPr>
      </a:lvl2pPr>
      <a:lvl3pPr marL="386080" algn="l" rtl="0" eaLnBrk="1" latinLnBrk="0" hangingPunct="1">
        <a:defRPr kumimoji="0" kern="1200">
          <a:solidFill>
            <a:schemeClr val="tx1"/>
          </a:solidFill>
          <a:latin typeface="+mn-lt"/>
          <a:ea typeface="+mn-ea"/>
          <a:cs typeface="+mn-cs"/>
        </a:defRPr>
      </a:lvl3pPr>
      <a:lvl4pPr marL="578485" algn="l" rtl="0" eaLnBrk="1" latinLnBrk="0" hangingPunct="1">
        <a:defRPr kumimoji="0" kern="1200">
          <a:solidFill>
            <a:schemeClr val="tx1"/>
          </a:solidFill>
          <a:latin typeface="+mn-lt"/>
          <a:ea typeface="+mn-ea"/>
          <a:cs typeface="+mn-cs"/>
        </a:defRPr>
      </a:lvl4pPr>
      <a:lvl5pPr marL="771525" algn="l" rtl="0" eaLnBrk="1" latinLnBrk="0" hangingPunct="1">
        <a:defRPr kumimoji="0" kern="1200">
          <a:solidFill>
            <a:schemeClr val="tx1"/>
          </a:solidFill>
          <a:latin typeface="+mn-lt"/>
          <a:ea typeface="+mn-ea"/>
          <a:cs typeface="+mn-cs"/>
        </a:defRPr>
      </a:lvl5pPr>
      <a:lvl6pPr marL="964565" algn="l" rtl="0" eaLnBrk="1" latinLnBrk="0" hangingPunct="1">
        <a:defRPr kumimoji="0" kern="1200">
          <a:solidFill>
            <a:schemeClr val="tx1"/>
          </a:solidFill>
          <a:latin typeface="+mn-lt"/>
          <a:ea typeface="+mn-ea"/>
          <a:cs typeface="+mn-cs"/>
        </a:defRPr>
      </a:lvl6pPr>
      <a:lvl7pPr marL="1157605" algn="l" rtl="0" eaLnBrk="1" latinLnBrk="0" hangingPunct="1">
        <a:defRPr kumimoji="0" kern="1200">
          <a:solidFill>
            <a:schemeClr val="tx1"/>
          </a:solidFill>
          <a:latin typeface="+mn-lt"/>
          <a:ea typeface="+mn-ea"/>
          <a:cs typeface="+mn-cs"/>
        </a:defRPr>
      </a:lvl7pPr>
      <a:lvl8pPr marL="1350010" algn="l" rtl="0" eaLnBrk="1" latinLnBrk="0" hangingPunct="1">
        <a:defRPr kumimoji="0" kern="1200">
          <a:solidFill>
            <a:schemeClr val="tx1"/>
          </a:solidFill>
          <a:latin typeface="+mn-lt"/>
          <a:ea typeface="+mn-ea"/>
          <a:cs typeface="+mn-cs"/>
        </a:defRPr>
      </a:lvl8pPr>
      <a:lvl9pPr marL="154305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0.png"/><Relationship Id="rId1" Type="http://schemas.openxmlformats.org/officeDocument/2006/relationships/slideLayout" Target="../slideLayouts/slideLayout2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audio" Target="../media/audio2.wav"/><Relationship Id="rId1" Type="http://schemas.openxmlformats.org/officeDocument/2006/relationships/slideLayout" Target="../slideLayouts/slideLayout2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NULL"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NULL" TargetMode="External"/><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矩形 3"/>
          <p:cNvSpPr>
            <a:spLocks noChangeArrowheads="1"/>
          </p:cNvSpPr>
          <p:nvPr/>
        </p:nvSpPr>
        <p:spPr bwMode="auto">
          <a:xfrm>
            <a:off x="6113780" y="2538730"/>
            <a:ext cx="4294505"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幼圆" panose="02010509060101010101" pitchFamily="49" charset="-122"/>
                <a:cs typeface="+mn-cs"/>
              </a:rPr>
              <a:t>第七讲：指  针（三）</a:t>
            </a:r>
            <a:endParaRPr kumimoji="0" lang="zh-CN" altLang="en-US" sz="36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6"/>
          <p:cNvSpPr>
            <a:spLocks noGrp="1"/>
          </p:cNvSpPr>
          <p:nvPr>
            <p:ph idx="1"/>
          </p:nvPr>
        </p:nvSpPr>
        <p:spPr>
          <a:xfrm>
            <a:off x="1055688" y="1341438"/>
            <a:ext cx="8851900" cy="4648200"/>
          </a:xfrm>
        </p:spPr>
        <p:txBody>
          <a:bodyPr vert="horz" wrap="square" lIns="91440" tIns="45720" rIns="91440" bIns="45720" anchor="t" anchorCtr="0"/>
          <a:lstStyle/>
          <a:p>
            <a:pPr eaLnBrk="1" hangingPunct="1">
              <a:lnSpc>
                <a:spcPct val="90000"/>
              </a:lnSpc>
              <a:buNone/>
            </a:pPr>
            <a:r>
              <a:rPr lang="zh-CN" altLang="en-US" sz="2000" b="1" dirty="0">
                <a:latin typeface="Times New Roman" panose="02020603050405020304" pitchFamily="18" charset="0"/>
                <a:ea typeface="仿宋" panose="02010609060101010101" pitchFamily="49" charset="-122"/>
                <a:cs typeface="Times New Roman" panose="02020603050405020304" pitchFamily="18" charset="0"/>
              </a:rPr>
              <a:t>方法一：用字符数组作形参与实参</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void copy(char from[],char to[])</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int i=0;</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while(from[i]!='\0')</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 to[i]=from[i];i++; }</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a:t>
            </a:r>
            <a:r>
              <a:rPr lang="en-US" altLang="zh-CN" sz="20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to[i]='\0';</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int main()</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char a[]="hello world!";</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char b[]="welcome to here!";</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printf("a=%s\nb=%s\n",a,b);</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copy(a,b); </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  printf("a=%s\nb=%s\n",a,b);</a:t>
            </a:r>
          </a:p>
          <a:p>
            <a:pPr eaLnBrk="1" hangingPunct="1">
              <a:lnSpc>
                <a:spcPct val="90000"/>
              </a:lnSpc>
              <a:buNone/>
            </a:pPr>
            <a:r>
              <a:rPr lang="en-US" altLang="zh-CN"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rPr>
              <a:t>}</a:t>
            </a:r>
            <a:endParaRPr lang="zh-CN" altLang="en-US" sz="2000" b="1" dirty="0">
              <a:solidFill>
                <a:srgbClr val="993300"/>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15363"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5362"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3DB4A0F-489E-472E-8AD4-6DEDB1CCE203}"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10</a:t>
            </a:fld>
            <a:endParaRPr kumimoji="1" lang="en-US" altLang="zh-CN" sz="505"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
        <p:nvSpPr>
          <p:cNvPr id="41989"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pic>
        <p:nvPicPr>
          <p:cNvPr id="174087" name="Picture 7"/>
          <p:cNvPicPr>
            <a:picLocks noChangeAspect="1"/>
          </p:cNvPicPr>
          <p:nvPr/>
        </p:nvPicPr>
        <p:blipFill>
          <a:blip r:embed="rId2"/>
          <a:srcRect l="13086" t="26367" r="64763" b="64630"/>
          <a:stretch>
            <a:fillRect/>
          </a:stretch>
        </p:blipFill>
        <p:spPr>
          <a:xfrm>
            <a:off x="6745288" y="2409825"/>
            <a:ext cx="3313112" cy="1009650"/>
          </a:xfrm>
          <a:prstGeom prst="rect">
            <a:avLst/>
          </a:prstGeom>
          <a:noFill/>
          <a:ln w="9525">
            <a:noFill/>
          </a:ln>
        </p:spPr>
      </p:pic>
      <p:sp>
        <p:nvSpPr>
          <p:cNvPr id="41991" name="Rectangle 6"/>
          <p:cNvSpPr>
            <a:spLocks noGrp="1"/>
          </p:cNvSpPr>
          <p:nvPr>
            <p:ph type="title"/>
          </p:nvPr>
        </p:nvSpPr>
        <p:spPr>
          <a:xfrm>
            <a:off x="809625" y="461963"/>
            <a:ext cx="5905500" cy="623887"/>
          </a:xfrm>
        </p:spPr>
        <p:txBody>
          <a:bodyPr vert="horz" wrap="square" lIns="91440" tIns="45720" rIns="91440" bIns="45720" anchor="b" anchorCtr="0"/>
          <a:lstStyle/>
          <a:p>
            <a:pPr eaLnBrk="1" hangingPunct="1">
              <a:lnSpc>
                <a:spcPct val="90000"/>
              </a:lnSpc>
              <a:buFont typeface="Wingdings" panose="05000000000000000000" pitchFamily="2" charset="2"/>
              <a:buNone/>
            </a:pPr>
            <a:r>
              <a:rPr lang="zh-CN" altLang="en-US" sz="2800" b="1" dirty="0">
                <a:latin typeface="Times New Roman" panose="02020603050405020304" pitchFamily="18" charset="0"/>
                <a:ea typeface="楷体_GB2312" pitchFamily="49" charset="-122"/>
              </a:rPr>
              <a:t>例：用函数调用实现字符串的复制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087"/>
                                        </p:tgtEl>
                                        <p:attrNameLst>
                                          <p:attrName>style.visibility</p:attrName>
                                        </p:attrNameLst>
                                      </p:cBhvr>
                                      <p:to>
                                        <p:strVal val="visible"/>
                                      </p:to>
                                    </p:set>
                                    <p:anim calcmode="lin" valueType="num">
                                      <p:cBhvr additive="base">
                                        <p:cTn id="7" dur="500" fill="hold"/>
                                        <p:tgtEl>
                                          <p:spTgt spid="174087"/>
                                        </p:tgtEl>
                                        <p:attrNameLst>
                                          <p:attrName>ppt_x</p:attrName>
                                        </p:attrNameLst>
                                      </p:cBhvr>
                                      <p:tavLst>
                                        <p:tav tm="0">
                                          <p:val>
                                            <p:strVal val="#ppt_x"/>
                                          </p:val>
                                        </p:tav>
                                        <p:tav tm="100000">
                                          <p:val>
                                            <p:strVal val="#ppt_x"/>
                                          </p:val>
                                        </p:tav>
                                      </p:tavLst>
                                    </p:anim>
                                    <p:anim calcmode="lin" valueType="num">
                                      <p:cBhvr additive="base">
                                        <p:cTn id="8" dur="500" fill="hold"/>
                                        <p:tgtEl>
                                          <p:spTgt spid="1740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p:cNvSpPr>
          <p:nvPr>
            <p:ph idx="1"/>
          </p:nvPr>
        </p:nvSpPr>
        <p:spPr>
          <a:xfrm>
            <a:off x="839788" y="1292225"/>
            <a:ext cx="9828212" cy="4953000"/>
          </a:xfrm>
        </p:spPr>
        <p:txBody>
          <a:bodyPr vert="horz" wrap="square" lIns="91440" tIns="45720" rIns="91440" bIns="45720" anchor="t" anchorCtr="0"/>
          <a:lstStyle/>
          <a:p>
            <a:pPr eaLnBrk="1" hangingPunct="1">
              <a:lnSpc>
                <a:spcPct val="90000"/>
              </a:lnSpc>
              <a:buNone/>
            </a:pPr>
            <a:r>
              <a:rPr lang="zh-CN" altLang="en-US" sz="2000" b="1" dirty="0">
                <a:latin typeface="Times New Roman" panose="02020603050405020304" pitchFamily="18" charset="0"/>
                <a:ea typeface="楷体_GB2312" pitchFamily="49" charset="-122"/>
              </a:rPr>
              <a:t>方法二：形参用字符指针变量，实参用字符数组</a:t>
            </a:r>
          </a:p>
          <a:p>
            <a:pPr eaLnBrk="1" hangingPunct="1">
              <a:lnSpc>
                <a:spcPct val="90000"/>
              </a:lnSpc>
              <a:buNone/>
            </a:pPr>
            <a:r>
              <a:rPr lang="en-US" altLang="zh-CN" sz="2000" b="1" dirty="0">
                <a:solidFill>
                  <a:srgbClr val="993300"/>
                </a:solidFill>
                <a:latin typeface="Times New Roman" panose="02020603050405020304" pitchFamily="18" charset="0"/>
              </a:rPr>
              <a:t>void copy(char *from,char *to)</a:t>
            </a:r>
          </a:p>
          <a:p>
            <a:pPr eaLnBrk="1" hangingPunct="1">
              <a:lnSpc>
                <a:spcPct val="90000"/>
              </a:lnSpc>
              <a:buNone/>
            </a:pPr>
            <a:r>
              <a:rPr lang="en-US" altLang="zh-CN" sz="2000" b="1" dirty="0">
                <a:solidFill>
                  <a:srgbClr val="993300"/>
                </a:solidFill>
                <a:latin typeface="Times New Roman" panose="02020603050405020304" pitchFamily="18" charset="0"/>
              </a:rPr>
              <a:t>{</a:t>
            </a:r>
          </a:p>
          <a:p>
            <a:pPr eaLnBrk="1" hangingPunct="1">
              <a:lnSpc>
                <a:spcPct val="90000"/>
              </a:lnSpc>
              <a:buNone/>
            </a:pPr>
            <a:r>
              <a:rPr lang="en-US" altLang="zh-CN" sz="2000" b="1" dirty="0">
                <a:solidFill>
                  <a:srgbClr val="993300"/>
                </a:solidFill>
                <a:latin typeface="Times New Roman" panose="02020603050405020304" pitchFamily="18" charset="0"/>
              </a:rPr>
              <a:t>  </a:t>
            </a:r>
            <a:r>
              <a:rPr lang="en-US" altLang="zh-CN" sz="2000" b="1" dirty="0">
                <a:solidFill>
                  <a:srgbClr val="441FCD"/>
                </a:solidFill>
                <a:latin typeface="Times New Roman" panose="02020603050405020304" pitchFamily="18" charset="0"/>
              </a:rPr>
              <a:t>while (*from!='\0')</a:t>
            </a:r>
          </a:p>
          <a:p>
            <a:pPr eaLnBrk="1" hangingPunct="1">
              <a:lnSpc>
                <a:spcPct val="90000"/>
              </a:lnSpc>
              <a:buNone/>
            </a:pPr>
            <a:r>
              <a:rPr lang="en-US" altLang="zh-CN" sz="2000" b="1" dirty="0">
                <a:solidFill>
                  <a:srgbClr val="441FCD"/>
                </a:solidFill>
                <a:latin typeface="Times New Roman" panose="02020603050405020304" pitchFamily="18" charset="0"/>
              </a:rPr>
              <a:t>        *to++ = *from++;</a:t>
            </a:r>
          </a:p>
          <a:p>
            <a:pPr eaLnBrk="1" hangingPunct="1">
              <a:lnSpc>
                <a:spcPct val="90000"/>
              </a:lnSpc>
              <a:buNone/>
            </a:pPr>
            <a:r>
              <a:rPr lang="en-US" altLang="zh-CN" sz="2000" b="1" dirty="0">
                <a:solidFill>
                  <a:srgbClr val="993300"/>
                </a:solidFill>
                <a:latin typeface="Times New Roman" panose="02020603050405020304" pitchFamily="18" charset="0"/>
              </a:rPr>
              <a:t>  </a:t>
            </a:r>
            <a:r>
              <a:rPr lang="en-US" altLang="zh-CN" sz="2000" b="1" dirty="0">
                <a:solidFill>
                  <a:srgbClr val="FF0000"/>
                </a:solidFill>
                <a:latin typeface="Times New Roman" panose="02020603050405020304" pitchFamily="18" charset="0"/>
              </a:rPr>
              <a:t>*to='\0';</a:t>
            </a:r>
          </a:p>
          <a:p>
            <a:pPr eaLnBrk="1" hangingPunct="1">
              <a:lnSpc>
                <a:spcPct val="90000"/>
              </a:lnSpc>
              <a:buNone/>
            </a:pPr>
            <a:r>
              <a:rPr lang="en-US" altLang="zh-CN" sz="2000" b="1" dirty="0">
                <a:solidFill>
                  <a:srgbClr val="993300"/>
                </a:solidFill>
                <a:latin typeface="Times New Roman" panose="02020603050405020304" pitchFamily="18" charset="0"/>
              </a:rPr>
              <a:t>}</a:t>
            </a:r>
          </a:p>
          <a:p>
            <a:pPr eaLnBrk="1" hangingPunct="1">
              <a:lnSpc>
                <a:spcPct val="90000"/>
              </a:lnSpc>
              <a:buNone/>
            </a:pPr>
            <a:r>
              <a:rPr lang="en-US" altLang="zh-CN" sz="2000" b="1" dirty="0">
                <a:solidFill>
                  <a:srgbClr val="993300"/>
                </a:solidFill>
                <a:latin typeface="Times New Roman" panose="02020603050405020304" pitchFamily="18" charset="0"/>
              </a:rPr>
              <a:t>int main()</a:t>
            </a:r>
          </a:p>
          <a:p>
            <a:pPr eaLnBrk="1" hangingPunct="1">
              <a:lnSpc>
                <a:spcPct val="90000"/>
              </a:lnSpc>
              <a:buNone/>
            </a:pPr>
            <a:r>
              <a:rPr lang="en-US" altLang="zh-CN" sz="2000" b="1" dirty="0">
                <a:solidFill>
                  <a:srgbClr val="993300"/>
                </a:solidFill>
                <a:latin typeface="Times New Roman" panose="02020603050405020304" pitchFamily="18" charset="0"/>
              </a:rPr>
              <a:t>{ char a[]="hello world!";</a:t>
            </a:r>
          </a:p>
          <a:p>
            <a:pPr eaLnBrk="1" hangingPunct="1">
              <a:lnSpc>
                <a:spcPct val="90000"/>
              </a:lnSpc>
              <a:buNone/>
            </a:pPr>
            <a:r>
              <a:rPr lang="en-US" altLang="zh-CN" sz="2000" b="1" dirty="0">
                <a:solidFill>
                  <a:srgbClr val="993300"/>
                </a:solidFill>
                <a:latin typeface="Times New Roman" panose="02020603050405020304" pitchFamily="18" charset="0"/>
              </a:rPr>
              <a:t>  char b[]="welcome to here!";</a:t>
            </a:r>
          </a:p>
          <a:p>
            <a:pPr eaLnBrk="1" hangingPunct="1">
              <a:lnSpc>
                <a:spcPct val="90000"/>
              </a:lnSpc>
              <a:buNone/>
            </a:pPr>
            <a:r>
              <a:rPr lang="en-US" altLang="zh-CN" sz="2000" b="1" dirty="0">
                <a:solidFill>
                  <a:srgbClr val="993300"/>
                </a:solidFill>
                <a:latin typeface="Times New Roman" panose="02020603050405020304" pitchFamily="18" charset="0"/>
              </a:rPr>
              <a:t>  printf("a=%s\nb=%s\n",a,b);</a:t>
            </a:r>
          </a:p>
          <a:p>
            <a:pPr eaLnBrk="1" hangingPunct="1">
              <a:lnSpc>
                <a:spcPct val="90000"/>
              </a:lnSpc>
              <a:buNone/>
            </a:pPr>
            <a:r>
              <a:rPr lang="en-US" altLang="zh-CN" sz="2000" b="1" dirty="0">
                <a:solidFill>
                  <a:srgbClr val="993300"/>
                </a:solidFill>
                <a:latin typeface="Times New Roman" panose="02020603050405020304" pitchFamily="18" charset="0"/>
              </a:rPr>
              <a:t>  copy(a,b); </a:t>
            </a:r>
          </a:p>
          <a:p>
            <a:pPr eaLnBrk="1" hangingPunct="1">
              <a:lnSpc>
                <a:spcPct val="90000"/>
              </a:lnSpc>
              <a:buNone/>
            </a:pPr>
            <a:r>
              <a:rPr lang="en-US" altLang="zh-CN" sz="2000" b="1" dirty="0">
                <a:solidFill>
                  <a:srgbClr val="993300"/>
                </a:solidFill>
                <a:latin typeface="Times New Roman" panose="02020603050405020304" pitchFamily="18" charset="0"/>
              </a:rPr>
              <a:t>  printf("a=%s\nb=%s\n",a,b);</a:t>
            </a:r>
          </a:p>
          <a:p>
            <a:pPr eaLnBrk="1" hangingPunct="1">
              <a:lnSpc>
                <a:spcPct val="90000"/>
              </a:lnSpc>
              <a:buNone/>
            </a:pPr>
            <a:r>
              <a:rPr lang="en-US" altLang="zh-CN" sz="2000" b="1" dirty="0">
                <a:solidFill>
                  <a:srgbClr val="993300"/>
                </a:solidFill>
                <a:latin typeface="Times New Roman" panose="02020603050405020304" pitchFamily="18" charset="0"/>
              </a:rPr>
              <a:t>} </a:t>
            </a:r>
          </a:p>
          <a:p>
            <a:pPr eaLnBrk="1" hangingPunct="1">
              <a:lnSpc>
                <a:spcPct val="90000"/>
              </a:lnSpc>
              <a:buNone/>
            </a:pPr>
            <a:r>
              <a:rPr lang="en-US" altLang="zh-CN" sz="2000" b="1" dirty="0"/>
              <a:t> </a:t>
            </a:r>
            <a:endParaRPr lang="zh-CN" altLang="en-US" sz="2000" b="1" dirty="0"/>
          </a:p>
        </p:txBody>
      </p:sp>
      <p:sp>
        <p:nvSpPr>
          <p:cNvPr id="1638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638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C8E9AF9-FFEB-42CB-8D66-C7200EC44897}"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11</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3013"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pic>
        <p:nvPicPr>
          <p:cNvPr id="175111" name="Picture 7"/>
          <p:cNvPicPr>
            <a:picLocks noChangeAspect="1"/>
          </p:cNvPicPr>
          <p:nvPr/>
        </p:nvPicPr>
        <p:blipFill>
          <a:blip r:embed="rId2"/>
          <a:srcRect l="13086" t="26367" r="64763" b="64630"/>
          <a:stretch>
            <a:fillRect/>
          </a:stretch>
        </p:blipFill>
        <p:spPr>
          <a:xfrm>
            <a:off x="5879976" y="2492896"/>
            <a:ext cx="3313113" cy="10096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5111"/>
                                        </p:tgtEl>
                                        <p:attrNameLst>
                                          <p:attrName>style.visibility</p:attrName>
                                        </p:attrNameLst>
                                      </p:cBhvr>
                                      <p:to>
                                        <p:strVal val="visible"/>
                                      </p:to>
                                    </p:set>
                                    <p:animEffect transition="in" filter="blinds(horizontal)">
                                      <p:cBhvr>
                                        <p:cTn id="7"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txBox="1">
            <a:spLocks noChangeArrowheads="1"/>
          </p:cNvSpPr>
          <p:nvPr/>
        </p:nvSpPr>
        <p:spPr>
          <a:xfrm>
            <a:off x="839788" y="1292225"/>
            <a:ext cx="9828213" cy="4953000"/>
          </a:xfrm>
          <a:prstGeom prst="rect">
            <a:avLst/>
          </a:prstGeom>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vl6pPr marL="1076325"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6pPr>
            <a:lvl7pPr marL="1269365"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7pPr>
            <a:lvl8pPr marL="1461770"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8pPr>
            <a:lvl9pPr marL="1654810" indent="-168275" algn="l" rtl="0" fontAlgn="base">
              <a:spcBef>
                <a:spcPct val="25000"/>
              </a:spcBef>
              <a:spcAft>
                <a:spcPct val="0"/>
              </a:spcAft>
              <a:buClr>
                <a:schemeClr val="accent2"/>
              </a:buClr>
              <a:buFont typeface="Wingdings" panose="05000000000000000000" pitchFamily="2" charset="2"/>
              <a:buChar char="§"/>
              <a:defRPr sz="845">
                <a:solidFill>
                  <a:schemeClr val="tx1"/>
                </a:solidFill>
                <a:latin typeface="+mn-lt"/>
                <a:ea typeface="+mn-ea"/>
              </a:defRPr>
            </a:lvl9pPr>
          </a:lstStyle>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zh-CN" altLang="en-US" sz="2000" b="1" i="0" u="none" strike="noStrike" kern="0" cap="none" spc="0" normalizeH="0" baseline="0" noProof="0" dirty="0">
                <a:ln>
                  <a:noFill/>
                </a:ln>
                <a:solidFill>
                  <a:schemeClr val="tx1"/>
                </a:solidFill>
                <a:effectLst/>
                <a:uLnTx/>
                <a:uFillTx/>
                <a:latin typeface="Times New Roman" panose="02020603050405020304" pitchFamily="18" charset="0"/>
                <a:ea typeface="楷体_GB2312" pitchFamily="49" charset="-122"/>
                <a:cs typeface="+mn-cs"/>
              </a:rPr>
              <a:t>方法三：形参用字符指针变量，实参用字符数组</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void copy(char *</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from,char</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*to)</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a:t>
            </a:r>
            <a:r>
              <a:rPr kumimoji="0" lang="en-US" altLang="zh-CN" sz="2000" b="1" i="0" u="none" strike="noStrike" kern="0" cap="none" spc="0" normalizeH="0" baseline="0" noProof="0" dirty="0">
                <a:ln>
                  <a:noFill/>
                </a:ln>
                <a:solidFill>
                  <a:srgbClr val="441FCD"/>
                </a:solidFill>
                <a:effectLst/>
                <a:uLnTx/>
                <a:uFillTx/>
                <a:latin typeface="Times New Roman" panose="02020603050405020304" pitchFamily="18" charset="0"/>
                <a:ea typeface="+mn-ea"/>
                <a:cs typeface="+mn-cs"/>
              </a:rPr>
              <a:t>while ( *to++  =  *from++ )  ;</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int main()</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char a[]="hello world!";</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char b[]="welcome to here!";</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printf</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("a=%s\</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nb</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=%s\n",</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a,b</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copy(</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a,b</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printf</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("a=%s\</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nb</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=%s\n",</a:t>
            </a:r>
            <a:r>
              <a:rPr kumimoji="0" lang="en-US" altLang="zh-CN" sz="2000" b="1" i="0" u="none" strike="noStrike" kern="0" cap="none" spc="0" normalizeH="0" baseline="0" noProof="0" dirty="0" err="1">
                <a:ln>
                  <a:noFill/>
                </a:ln>
                <a:solidFill>
                  <a:srgbClr val="993300"/>
                </a:solidFill>
                <a:effectLst/>
                <a:uLnTx/>
                <a:uFillTx/>
                <a:latin typeface="Times New Roman" panose="02020603050405020304" pitchFamily="18" charset="0"/>
                <a:ea typeface="+mn-ea"/>
                <a:cs typeface="+mn-cs"/>
              </a:rPr>
              <a:t>a,b</a:t>
            </a: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rgbClr val="993300"/>
                </a:solidFill>
                <a:effectLst/>
                <a:uLnTx/>
                <a:uFillTx/>
                <a:latin typeface="Times New Roman" panose="02020603050405020304" pitchFamily="18" charset="0"/>
                <a:ea typeface="+mn-ea"/>
                <a:cs typeface="+mn-cs"/>
              </a:rPr>
              <a:t>} </a:t>
            </a:r>
          </a:p>
          <a:p>
            <a:pPr marL="196850" marR="0" lvl="0" indent="-1968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r>
              <a:rPr kumimoji="0" lang="en-US" altLang="zh-CN" sz="2000" b="1" i="0" u="none" strike="noStrike" kern="0" cap="none" spc="0" normalizeH="0" baseline="0" noProof="0" dirty="0">
                <a:ln>
                  <a:noFill/>
                </a:ln>
                <a:solidFill>
                  <a:schemeClr val="tx1"/>
                </a:solidFill>
                <a:effectLst/>
                <a:uLnTx/>
                <a:uFillTx/>
                <a:latin typeface="+mn-lt"/>
                <a:ea typeface="+mn-ea"/>
                <a:cs typeface="+mn-cs"/>
              </a:rPr>
              <a:t> </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p:txBody>
      </p:sp>
      <p:pic>
        <p:nvPicPr>
          <p:cNvPr id="44035" name="图片 2"/>
          <p:cNvPicPr>
            <a:picLocks noChangeAspect="1"/>
          </p:cNvPicPr>
          <p:nvPr/>
        </p:nvPicPr>
        <p:blipFill>
          <a:blip r:embed="rId2"/>
          <a:stretch>
            <a:fillRect/>
          </a:stretch>
        </p:blipFill>
        <p:spPr>
          <a:xfrm>
            <a:off x="6383338" y="2205038"/>
            <a:ext cx="3392487" cy="1223962"/>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3B75A710-F929-4D96-91DF-741BAD066E26}"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13</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6" name="页脚占位符 3"/>
          <p:cNvSpPr txBox="1">
            <a:spLocks noGrp="1"/>
          </p:cNvSpPr>
          <p:nvPr>
            <p:ph type="ftr" sz="quarter" idx="3"/>
          </p:nvPr>
        </p:nvSpPr>
        <p:spPr>
          <a:xfrm>
            <a:off x="4648200" y="6245225"/>
            <a:ext cx="2895600" cy="476250"/>
          </a:xfrm>
          <a:noFill/>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r>
              <a:rPr kumimoji="0" lang="en-US" altLang="zh-CN" sz="590" b="1"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7" name="灯片编号占位符 1"/>
          <p:cNvSpPr txBox="1"/>
          <p:nvPr/>
        </p:nvSpPr>
        <p:spPr>
          <a:xfrm>
            <a:off x="8077200" y="6245225"/>
            <a:ext cx="1981200" cy="476250"/>
          </a:xfrm>
          <a:prstGeom prst="rect">
            <a:avLst/>
          </a:prstGeom>
          <a:noFill/>
        </p:spPr>
        <p:txBody>
          <a:bodyPr anchor="ctr">
            <a:normAutofit/>
          </a:bodyPr>
          <a:lstStyle>
            <a:defPPr>
              <a:defRPr lang="en-US"/>
            </a:defPPr>
            <a:lvl1pPr algn="ctr" rtl="0" eaLnBrk="1" fontAlgn="base" latinLnBrk="0" hangingPunct="1">
              <a:spcBef>
                <a:spcPct val="0"/>
              </a:spcBef>
              <a:spcAft>
                <a:spcPct val="0"/>
              </a:spcAft>
              <a:defRPr kumimoji="0" sz="590" b="1" kern="120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1143000" indent="-228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600200" indent="-228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2057400" indent="-228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5146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6pPr>
            <a:lvl7pPr marL="29718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7pPr>
            <a:lvl8pPr marL="34290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8pPr>
            <a:lvl9pPr marL="3886200" indent="-228600" algn="l" defTabSz="914400" rtl="0" eaLnBrk="0" fontAlgn="base" latinLnBrk="0" hangingPunct="0">
              <a:spcBef>
                <a:spcPct val="0"/>
              </a:spcBef>
              <a:spcAft>
                <a:spcPct val="0"/>
              </a:spcAft>
              <a:defRPr kern="1200">
                <a:solidFill>
                  <a:schemeClr val="tx1"/>
                </a:solidFill>
                <a:latin typeface="Arial" panose="020B0604020202020204" pitchFamily="34"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F9B5FFD2-875D-424C-AA67-4DFBE8F7FC61}" type="slidenum">
              <a:rPr kumimoji="0" lang="zh-CN" altLang="en-US" sz="59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13</a:t>
            </a:fld>
            <a:endParaRPr kumimoji="0" lang="en-US" altLang="zh-CN" sz="59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45061" name="Picture 2" descr="file:///D:/c教学/第九章%20指针.files/error_mark.gif"/>
          <p:cNvPicPr>
            <a:picLocks noChangeAspect="1"/>
          </p:cNvPicPr>
          <p:nvPr/>
        </p:nvPicPr>
        <p:blipFill>
          <a:blip r:embed="rId2" r:link="rId3"/>
          <a:stretch>
            <a:fillRect/>
          </a:stretch>
        </p:blipFill>
        <p:spPr>
          <a:xfrm>
            <a:off x="5957888" y="3049588"/>
            <a:ext cx="454025" cy="492125"/>
          </a:xfrm>
          <a:prstGeom prst="rect">
            <a:avLst/>
          </a:prstGeom>
          <a:noFill/>
          <a:ln w="9525">
            <a:noFill/>
          </a:ln>
        </p:spPr>
      </p:pic>
      <p:grpSp>
        <p:nvGrpSpPr>
          <p:cNvPr id="45062" name="Group 3"/>
          <p:cNvGrpSpPr/>
          <p:nvPr/>
        </p:nvGrpSpPr>
        <p:grpSpPr>
          <a:xfrm>
            <a:off x="1487488" y="692150"/>
            <a:ext cx="9288462" cy="5300663"/>
            <a:chOff x="-3" y="-3"/>
            <a:chExt cx="5693" cy="3363"/>
          </a:xfrm>
        </p:grpSpPr>
        <p:grpSp>
          <p:nvGrpSpPr>
            <p:cNvPr id="45069" name="Group 4"/>
            <p:cNvGrpSpPr/>
            <p:nvPr/>
          </p:nvGrpSpPr>
          <p:grpSpPr>
            <a:xfrm>
              <a:off x="0" y="0"/>
              <a:ext cx="5690" cy="3360"/>
              <a:chOff x="0" y="0"/>
              <a:chExt cx="5690" cy="3360"/>
            </a:xfrm>
          </p:grpSpPr>
          <p:grpSp>
            <p:nvGrpSpPr>
              <p:cNvPr id="45071" name="Group 5"/>
              <p:cNvGrpSpPr/>
              <p:nvPr/>
            </p:nvGrpSpPr>
            <p:grpSpPr>
              <a:xfrm>
                <a:off x="0" y="0"/>
                <a:ext cx="780" cy="356"/>
                <a:chOff x="0" y="0"/>
                <a:chExt cx="780" cy="356"/>
              </a:xfrm>
            </p:grpSpPr>
            <p:sp>
              <p:nvSpPr>
                <p:cNvPr id="45163" name="Rectangle 6"/>
                <p:cNvSpPr/>
                <p:nvPr/>
              </p:nvSpPr>
              <p:spPr>
                <a:xfrm>
                  <a:off x="6" y="6"/>
                  <a:ext cx="774" cy="350"/>
                </a:xfrm>
                <a:prstGeom prst="rect">
                  <a:avLst/>
                </a:prstGeom>
                <a:noFill/>
                <a:ln w="9525">
                  <a:noFill/>
                </a:ln>
              </p:spPr>
              <p:txBody>
                <a:bodyPr anchor="ctr" anchorCtr="0"/>
                <a:lstStyle/>
                <a:p>
                  <a:pPr algn="just" eaLnBrk="1" hangingPunct="1"/>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_x000B__x000C_" charset="0"/>
                  </a:endParaRPr>
                </a:p>
                <a:p>
                  <a:pPr algn="just"/>
                  <a:endParaRPr lang="zh-CN" altLang="en-US" sz="2400" b="1" dirty="0">
                    <a:solidFill>
                      <a:schemeClr val="bg1"/>
                    </a:solidFill>
                    <a:latin typeface="Times New Roman" panose="02020603050405020304" pitchFamily="18" charset="0"/>
                  </a:endParaRPr>
                </a:p>
              </p:txBody>
            </p:sp>
            <p:sp>
              <p:nvSpPr>
                <p:cNvPr id="45164" name="Rectangle 7"/>
                <p:cNvSpPr/>
                <p:nvPr/>
              </p:nvSpPr>
              <p:spPr>
                <a:xfrm>
                  <a:off x="0" y="0"/>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2" name="Group 8"/>
              <p:cNvGrpSpPr/>
              <p:nvPr/>
            </p:nvGrpSpPr>
            <p:grpSpPr>
              <a:xfrm>
                <a:off x="786" y="0"/>
                <a:ext cx="2419" cy="354"/>
                <a:chOff x="786" y="0"/>
                <a:chExt cx="2419" cy="354"/>
              </a:xfrm>
            </p:grpSpPr>
            <p:sp>
              <p:nvSpPr>
                <p:cNvPr id="102" name="Rectangle 9"/>
                <p:cNvSpPr>
                  <a:spLocks noChangeArrowheads="1"/>
                </p:cNvSpPr>
                <p:nvPr/>
              </p:nvSpPr>
              <p:spPr bwMode="auto">
                <a:xfrm>
                  <a:off x="792" y="7"/>
                  <a:ext cx="2413"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chemeClr val="bg1"/>
                    </a:solidFill>
                    <a:effectLst/>
                    <a:uLnTx/>
                    <a:uFillTx/>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bg1"/>
                      </a:solidFill>
                      <a:effectLst/>
                      <a:uLnTx/>
                      <a:uFillTx/>
                      <a:ea typeface="宋体" panose="02010600030101010101" pitchFamily="2" charset="-122"/>
                      <a:cs typeface="+mn-cs"/>
                    </a:rPr>
                    <a:t>         </a:t>
                  </a:r>
                  <a:r>
                    <a:rPr kumimoji="1" lang="zh-CN" altLang="en-US" sz="2800" b="1" i="0" u="none" strike="noStrike" kern="1200" cap="none" spc="0" normalizeH="0" baseline="0" noProof="0" dirty="0">
                      <a:ln>
                        <a:noFill/>
                      </a:ln>
                      <a:solidFill>
                        <a:srgbClr val="03123D"/>
                      </a:solidFill>
                      <a:effectLst>
                        <a:outerShdw blurRad="38100" dist="38100" dir="2700000" algn="tl">
                          <a:srgbClr val="C0C0C0"/>
                        </a:outerShdw>
                      </a:effectLst>
                      <a:uLnTx/>
                      <a:uFillTx/>
                      <a:ea typeface="Arial Unicode MS" pitchFamily="34" charset="-122"/>
                      <a:cs typeface="Arial Unicode MS" pitchFamily="34" charset="-122"/>
                    </a:rPr>
                    <a:t>字符数组</a:t>
                  </a:r>
                </a:p>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rgbClr val="03123D"/>
                    </a:solidFill>
                    <a:effectLst/>
                    <a:uLnTx/>
                    <a:uFillTx/>
                    <a:latin typeface="Times New Roman" panose="02020603050405020304" pitchFamily="18" charset="0"/>
                    <a:ea typeface="宋体" panose="02010600030101010101" pitchFamily="2" charset="-122"/>
                    <a:cs typeface="+mn-cs"/>
                  </a:endParaRPr>
                </a:p>
              </p:txBody>
            </p:sp>
            <p:sp>
              <p:nvSpPr>
                <p:cNvPr id="45162" name="Rectangle 10"/>
                <p:cNvSpPr/>
                <p:nvPr/>
              </p:nvSpPr>
              <p:spPr>
                <a:xfrm>
                  <a:off x="786" y="0"/>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3" name="Group 11"/>
              <p:cNvGrpSpPr/>
              <p:nvPr/>
            </p:nvGrpSpPr>
            <p:grpSpPr>
              <a:xfrm>
                <a:off x="3210" y="0"/>
                <a:ext cx="2405" cy="354"/>
                <a:chOff x="3210" y="0"/>
                <a:chExt cx="2405" cy="354"/>
              </a:xfrm>
            </p:grpSpPr>
            <p:sp>
              <p:nvSpPr>
                <p:cNvPr id="100" name="Rectangle 12"/>
                <p:cNvSpPr>
                  <a:spLocks noChangeArrowheads="1"/>
                </p:cNvSpPr>
                <p:nvPr/>
              </p:nvSpPr>
              <p:spPr bwMode="auto">
                <a:xfrm>
                  <a:off x="3216" y="7"/>
                  <a:ext cx="2399"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bg1"/>
                    </a:solidFill>
                    <a:effectLst/>
                    <a:uLnTx/>
                    <a:uFillTx/>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a:ln>
                        <a:noFill/>
                      </a:ln>
                      <a:solidFill>
                        <a:schemeClr val="bg1"/>
                      </a:solidFill>
                      <a:effectLst/>
                      <a:uLnTx/>
                      <a:uFillTx/>
                      <a:ea typeface="宋体" panose="02010600030101010101" pitchFamily="2" charset="-122"/>
                      <a:cs typeface="+mn-cs"/>
                    </a:rPr>
                    <a:t>      </a:t>
                  </a:r>
                  <a:r>
                    <a:rPr kumimoji="1" lang="zh-CN" altLang="en-US" sz="2800" b="1" i="0" u="none" strike="noStrike" kern="1200" cap="none" spc="0" normalizeH="0" baseline="0" noProof="0">
                      <a:ln>
                        <a:noFill/>
                      </a:ln>
                      <a:solidFill>
                        <a:srgbClr val="03123D"/>
                      </a:solidFill>
                      <a:effectLst>
                        <a:outerShdw blurRad="38100" dist="38100" dir="2700000" algn="tl">
                          <a:srgbClr val="C0C0C0"/>
                        </a:outerShdw>
                      </a:effectLst>
                      <a:uLnTx/>
                      <a:uFillTx/>
                      <a:ea typeface="Arial Unicode MS" pitchFamily="34" charset="-122"/>
                      <a:cs typeface="Arial Unicode MS" pitchFamily="34" charset="-122"/>
                    </a:rPr>
                    <a:t>字符指针变量</a:t>
                  </a:r>
                </a:p>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800" b="1" i="0" u="none" strike="noStrike" kern="1200" cap="none" spc="0" normalizeH="0" baseline="0" noProof="0">
                    <a:ln>
                      <a:noFill/>
                    </a:ln>
                    <a:solidFill>
                      <a:schemeClr val="accent2"/>
                    </a:solidFill>
                    <a:effectLst>
                      <a:outerShdw blurRad="38100" dist="38100" dir="2700000" algn="tl">
                        <a:srgbClr val="C0C0C0"/>
                      </a:outerShdw>
                    </a:effectLst>
                    <a:uLnTx/>
                    <a:uFillTx/>
                    <a:ea typeface="Arial Unicode MS" pitchFamily="34" charset="-122"/>
                    <a:cs typeface="Arial Unicode MS" pitchFamily="34" charset="-122"/>
                  </a:endParaRPr>
                </a:p>
              </p:txBody>
            </p:sp>
            <p:sp>
              <p:nvSpPr>
                <p:cNvPr id="45160" name="Rectangle 13"/>
                <p:cNvSpPr/>
                <p:nvPr/>
              </p:nvSpPr>
              <p:spPr>
                <a:xfrm>
                  <a:off x="3210" y="0"/>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4" name="Group 14"/>
              <p:cNvGrpSpPr/>
              <p:nvPr/>
            </p:nvGrpSpPr>
            <p:grpSpPr>
              <a:xfrm>
                <a:off x="0" y="374"/>
                <a:ext cx="780" cy="442"/>
                <a:chOff x="0" y="374"/>
                <a:chExt cx="780" cy="442"/>
              </a:xfrm>
            </p:grpSpPr>
            <p:sp>
              <p:nvSpPr>
                <p:cNvPr id="45157" name="Rectangle 15"/>
                <p:cNvSpPr/>
                <p:nvPr/>
              </p:nvSpPr>
              <p:spPr>
                <a:xfrm>
                  <a:off x="6" y="380"/>
                  <a:ext cx="774" cy="436"/>
                </a:xfrm>
                <a:prstGeom prst="rect">
                  <a:avLst/>
                </a:prstGeom>
                <a:noFill/>
                <a:ln w="9525">
                  <a:noFill/>
                </a:ln>
              </p:spPr>
              <p:txBody>
                <a:bodyPr anchor="ctr" anchorCtr="0"/>
                <a:lstStyle/>
                <a:p>
                  <a:pPr algn="just" eaLnBrk="1" hangingPunct="1"/>
                  <a:endParaRPr lang="zh-CN" altLang="en-US" sz="2400" b="1" dirty="0">
                    <a:solidFill>
                      <a:schemeClr val="bg1"/>
                    </a:solidFill>
                    <a:latin typeface="_x000B__x000C_" charset="0"/>
                  </a:endParaRPr>
                </a:p>
                <a:p>
                  <a:pPr algn="ctr" eaLnBrk="1" hangingPunct="1"/>
                  <a:r>
                    <a:rPr lang="zh-CN" altLang="en-US" sz="2400" b="1" dirty="0">
                      <a:solidFill>
                        <a:srgbClr val="DB192B"/>
                      </a:solidFill>
                      <a:latin typeface="_x000B__x000C_" charset="0"/>
                    </a:rPr>
                    <a:t>组成</a:t>
                  </a:r>
                </a:p>
                <a:p>
                  <a:pPr algn="just"/>
                  <a:endParaRPr lang="zh-CN" altLang="en-US" sz="2400" b="1" dirty="0">
                    <a:solidFill>
                      <a:srgbClr val="DB192B"/>
                    </a:solidFill>
                    <a:latin typeface="Times New Roman" panose="02020603050405020304" pitchFamily="18" charset="0"/>
                  </a:endParaRPr>
                </a:p>
              </p:txBody>
            </p:sp>
            <p:sp>
              <p:nvSpPr>
                <p:cNvPr id="45158" name="Rectangle 16"/>
                <p:cNvSpPr/>
                <p:nvPr/>
              </p:nvSpPr>
              <p:spPr>
                <a:xfrm>
                  <a:off x="0" y="37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5" name="Group 17"/>
              <p:cNvGrpSpPr/>
              <p:nvPr/>
            </p:nvGrpSpPr>
            <p:grpSpPr>
              <a:xfrm>
                <a:off x="786" y="374"/>
                <a:ext cx="2418" cy="442"/>
                <a:chOff x="786" y="374"/>
                <a:chExt cx="2418" cy="442"/>
              </a:xfrm>
            </p:grpSpPr>
            <p:sp>
              <p:nvSpPr>
                <p:cNvPr id="45155" name="Rectangle 18"/>
                <p:cNvSpPr/>
                <p:nvPr/>
              </p:nvSpPr>
              <p:spPr>
                <a:xfrm>
                  <a:off x="792" y="380"/>
                  <a:ext cx="2412" cy="436"/>
                </a:xfrm>
                <a:prstGeom prst="rect">
                  <a:avLst/>
                </a:prstGeom>
                <a:noFill/>
                <a:ln w="9525">
                  <a:noFill/>
                </a:ln>
              </p:spPr>
              <p:txBody>
                <a:bodyPr anchor="ctr" anchorCtr="0"/>
                <a:lstStyle/>
                <a:p>
                  <a:pPr algn="just" eaLnBrk="1" hangingPunct="1"/>
                  <a:r>
                    <a:rPr lang="zh-CN" altLang="en-US" sz="2000" b="1" dirty="0">
                      <a:latin typeface="_x000B__x000C_" charset="0"/>
                    </a:rPr>
                    <a:t>由若干元素组成，每</a:t>
                  </a:r>
                </a:p>
                <a:p>
                  <a:pPr algn="just" eaLnBrk="1" hangingPunct="1"/>
                  <a:r>
                    <a:rPr lang="zh-CN" altLang="en-US" sz="2000" b="1" dirty="0">
                      <a:latin typeface="_x000B__x000C_" charset="0"/>
                    </a:rPr>
                    <a:t>个元素中放一个字符</a:t>
                  </a:r>
                  <a:endParaRPr lang="zh-CN" altLang="en-US" sz="2000" b="1" dirty="0">
                    <a:latin typeface="Times New Roman" panose="02020603050405020304" pitchFamily="18" charset="0"/>
                  </a:endParaRPr>
                </a:p>
              </p:txBody>
            </p:sp>
            <p:sp>
              <p:nvSpPr>
                <p:cNvPr id="45156" name="Rectangle 19"/>
                <p:cNvSpPr/>
                <p:nvPr/>
              </p:nvSpPr>
              <p:spPr>
                <a:xfrm>
                  <a:off x="786" y="37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6" name="Group 20"/>
              <p:cNvGrpSpPr/>
              <p:nvPr/>
            </p:nvGrpSpPr>
            <p:grpSpPr>
              <a:xfrm>
                <a:off x="3210" y="356"/>
                <a:ext cx="2480" cy="436"/>
                <a:chOff x="3210" y="356"/>
                <a:chExt cx="2480" cy="436"/>
              </a:xfrm>
            </p:grpSpPr>
            <p:sp>
              <p:nvSpPr>
                <p:cNvPr id="45153" name="Rectangle 21"/>
                <p:cNvSpPr/>
                <p:nvPr/>
              </p:nvSpPr>
              <p:spPr>
                <a:xfrm>
                  <a:off x="3256" y="356"/>
                  <a:ext cx="2434" cy="436"/>
                </a:xfrm>
                <a:prstGeom prst="rect">
                  <a:avLst/>
                </a:prstGeom>
                <a:noFill/>
                <a:ln w="9525">
                  <a:noFill/>
                </a:ln>
              </p:spPr>
              <p:txBody>
                <a:bodyPr anchor="ctr" anchorCtr="0"/>
                <a:lstStyle/>
                <a:p>
                  <a:pPr algn="just" eaLnBrk="1" hangingPunct="1"/>
                  <a:r>
                    <a:rPr lang="zh-CN" altLang="en-US" sz="2000" b="1" dirty="0">
                      <a:latin typeface="_x000B__x000C_" charset="0"/>
                    </a:rPr>
                    <a:t>存放字符串的首地址</a:t>
                  </a:r>
                  <a:r>
                    <a:rPr lang="en-US" altLang="zh-CN" sz="2000" b="1" dirty="0">
                      <a:latin typeface="_x000B__x000C_" charset="0"/>
                    </a:rPr>
                    <a:t>-</a:t>
                  </a:r>
                  <a:r>
                    <a:rPr lang="zh-CN" altLang="en-US" sz="2000" b="1" dirty="0">
                      <a:latin typeface="_x000B__x000C_" charset="0"/>
                    </a:rPr>
                    <a:t>字符串第</a:t>
                  </a:r>
                  <a:r>
                    <a:rPr lang="en-US" altLang="zh-CN" sz="2000" b="1" dirty="0">
                      <a:latin typeface="_x000B__x000C_" charset="0"/>
                    </a:rPr>
                    <a:t>1</a:t>
                  </a:r>
                  <a:r>
                    <a:rPr lang="zh-CN" altLang="en-US" sz="2000" b="1" dirty="0">
                      <a:latin typeface="_x000B__x000C_" charset="0"/>
                    </a:rPr>
                    <a:t>个字符的地址</a:t>
                  </a:r>
                </a:p>
              </p:txBody>
            </p:sp>
            <p:sp>
              <p:nvSpPr>
                <p:cNvPr id="45154" name="Rectangle 22"/>
                <p:cNvSpPr/>
                <p:nvPr/>
              </p:nvSpPr>
              <p:spPr>
                <a:xfrm>
                  <a:off x="3210" y="37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7" name="Group 23"/>
              <p:cNvGrpSpPr/>
              <p:nvPr/>
            </p:nvGrpSpPr>
            <p:grpSpPr>
              <a:xfrm>
                <a:off x="0" y="834"/>
                <a:ext cx="780" cy="442"/>
                <a:chOff x="0" y="834"/>
                <a:chExt cx="780" cy="442"/>
              </a:xfrm>
            </p:grpSpPr>
            <p:sp>
              <p:nvSpPr>
                <p:cNvPr id="45151" name="Rectangle 24"/>
                <p:cNvSpPr/>
                <p:nvPr/>
              </p:nvSpPr>
              <p:spPr>
                <a:xfrm>
                  <a:off x="6" y="840"/>
                  <a:ext cx="774" cy="436"/>
                </a:xfrm>
                <a:prstGeom prst="rect">
                  <a:avLst/>
                </a:prstGeom>
                <a:noFill/>
                <a:ln w="9525">
                  <a:noFill/>
                </a:ln>
              </p:spPr>
              <p:txBody>
                <a:bodyPr anchor="ctr" anchorCtr="0"/>
                <a:lstStyle/>
                <a:p>
                  <a:pPr algn="just" eaLnBrk="1" hangingPunct="1"/>
                  <a:endParaRPr lang="zh-CN" altLang="en-US" sz="2400" b="1" dirty="0">
                    <a:solidFill>
                      <a:schemeClr val="bg1"/>
                    </a:solidFill>
                    <a:latin typeface="_x000B__x000C_" charset="0"/>
                  </a:endParaRPr>
                </a:p>
                <a:p>
                  <a:pPr algn="ctr" eaLnBrk="1" hangingPunct="1"/>
                  <a:r>
                    <a:rPr lang="zh-CN" altLang="en-US" sz="2400" b="1" dirty="0">
                      <a:solidFill>
                        <a:srgbClr val="DB192B"/>
                      </a:solidFill>
                      <a:latin typeface="_x000B__x000C_" charset="0"/>
                    </a:rPr>
                    <a:t>赋初值方式</a:t>
                  </a:r>
                </a:p>
                <a:p>
                  <a:pPr algn="just"/>
                  <a:endParaRPr lang="zh-CN" altLang="en-US" sz="2400" b="1" dirty="0">
                    <a:solidFill>
                      <a:srgbClr val="DB192B"/>
                    </a:solidFill>
                    <a:latin typeface="Times New Roman" panose="02020603050405020304" pitchFamily="18" charset="0"/>
                  </a:endParaRPr>
                </a:p>
              </p:txBody>
            </p:sp>
            <p:sp>
              <p:nvSpPr>
                <p:cNvPr id="45152" name="Rectangle 25"/>
                <p:cNvSpPr/>
                <p:nvPr/>
              </p:nvSpPr>
              <p:spPr>
                <a:xfrm>
                  <a:off x="0" y="83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8" name="Group 26"/>
              <p:cNvGrpSpPr/>
              <p:nvPr/>
            </p:nvGrpSpPr>
            <p:grpSpPr>
              <a:xfrm>
                <a:off x="786" y="834"/>
                <a:ext cx="2418" cy="442"/>
                <a:chOff x="786" y="834"/>
                <a:chExt cx="2418" cy="442"/>
              </a:xfrm>
            </p:grpSpPr>
            <p:sp>
              <p:nvSpPr>
                <p:cNvPr id="45149" name="Rectangle 27"/>
                <p:cNvSpPr/>
                <p:nvPr/>
              </p:nvSpPr>
              <p:spPr>
                <a:xfrm>
                  <a:off x="792" y="840"/>
                  <a:ext cx="2412" cy="436"/>
                </a:xfrm>
                <a:prstGeom prst="rect">
                  <a:avLst/>
                </a:prstGeom>
                <a:noFill/>
                <a:ln w="9525">
                  <a:noFill/>
                </a:ln>
              </p:spPr>
              <p:txBody>
                <a:bodyPr anchor="ctr" anchorCtr="0"/>
                <a:lstStyle/>
                <a:p>
                  <a:pPr algn="just" eaLnBrk="1" hangingPunct="1"/>
                  <a:endParaRPr lang="zh-CN" altLang="en-US" sz="2400" b="1" dirty="0">
                    <a:solidFill>
                      <a:schemeClr val="bg1"/>
                    </a:solidFill>
                    <a:latin typeface="_x000B__x000C_" charset="0"/>
                  </a:endParaRPr>
                </a:p>
                <a:p>
                  <a:pPr algn="just" eaLnBrk="1" hangingPunct="1"/>
                  <a:r>
                    <a:rPr lang="en-US" altLang="zh-CN" sz="2400" dirty="0">
                      <a:latin typeface="Comic Sans MS" panose="030F0702030302020204" pitchFamily="66" charset="0"/>
                    </a:rPr>
                    <a:t>char str[ ]=</a:t>
                  </a:r>
                </a:p>
                <a:p>
                  <a:pPr algn="just"/>
                  <a:r>
                    <a:rPr lang="en-US" altLang="zh-CN" sz="2400" dirty="0">
                      <a:latin typeface="Comic Sans MS" panose="030F0702030302020204" pitchFamily="66" charset="0"/>
                    </a:rPr>
                    <a:t>{"I love China!"};</a:t>
                  </a:r>
                </a:p>
                <a:p>
                  <a:pPr algn="just"/>
                  <a:endParaRPr lang="zh-CN" altLang="en-US" sz="2400" dirty="0">
                    <a:latin typeface="Comic Sans MS" panose="030F0702030302020204" pitchFamily="66" charset="0"/>
                  </a:endParaRPr>
                </a:p>
              </p:txBody>
            </p:sp>
            <p:sp>
              <p:nvSpPr>
                <p:cNvPr id="45150" name="Rectangle 28"/>
                <p:cNvSpPr/>
                <p:nvPr/>
              </p:nvSpPr>
              <p:spPr>
                <a:xfrm>
                  <a:off x="786" y="83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79" name="Group 29"/>
              <p:cNvGrpSpPr/>
              <p:nvPr/>
            </p:nvGrpSpPr>
            <p:grpSpPr>
              <a:xfrm>
                <a:off x="3210" y="834"/>
                <a:ext cx="2405" cy="442"/>
                <a:chOff x="3210" y="834"/>
                <a:chExt cx="2405" cy="442"/>
              </a:xfrm>
            </p:grpSpPr>
            <p:sp>
              <p:nvSpPr>
                <p:cNvPr id="88" name="Rectangle 30"/>
                <p:cNvSpPr>
                  <a:spLocks noChangeArrowheads="1"/>
                </p:cNvSpPr>
                <p:nvPr/>
              </p:nvSpPr>
              <p:spPr bwMode="auto">
                <a:xfrm>
                  <a:off x="3216" y="841"/>
                  <a:ext cx="2399" cy="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bg1"/>
                    </a:solidFill>
                    <a:effectLst/>
                    <a:uLnTx/>
                    <a:uFillTx/>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ea typeface="宋体" panose="02010600030101010101" pitchFamily="2" charset="-122"/>
                      <a:cs typeface="+mn-cs"/>
                    </a:rPr>
                    <a:t>char </a:t>
                  </a: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a:ln>
                        <a:noFill/>
                      </a:ln>
                      <a:solidFill>
                        <a:schemeClr val="tx1"/>
                      </a:solidFill>
                      <a:effectLst/>
                      <a:uLnTx/>
                      <a:uFillTx/>
                      <a:ea typeface="宋体" panose="02010600030101010101" pitchFamily="2" charset="-122"/>
                      <a:cs typeface="+mn-cs"/>
                    </a:rPr>
                    <a:t>a = "I love China!";</a:t>
                  </a:r>
                </a:p>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148" name="Rectangle 31"/>
                <p:cNvSpPr/>
                <p:nvPr/>
              </p:nvSpPr>
              <p:spPr>
                <a:xfrm>
                  <a:off x="3210" y="83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0" name="Group 32"/>
              <p:cNvGrpSpPr/>
              <p:nvPr/>
            </p:nvGrpSpPr>
            <p:grpSpPr>
              <a:xfrm>
                <a:off x="0" y="1294"/>
                <a:ext cx="780" cy="750"/>
                <a:chOff x="0" y="1294"/>
                <a:chExt cx="780" cy="750"/>
              </a:xfrm>
            </p:grpSpPr>
            <p:sp>
              <p:nvSpPr>
                <p:cNvPr id="45145" name="Rectangle 33"/>
                <p:cNvSpPr/>
                <p:nvPr/>
              </p:nvSpPr>
              <p:spPr>
                <a:xfrm>
                  <a:off x="6" y="1300"/>
                  <a:ext cx="774" cy="744"/>
                </a:xfrm>
                <a:prstGeom prst="rect">
                  <a:avLst/>
                </a:prstGeom>
                <a:noFill/>
                <a:ln w="9525">
                  <a:noFill/>
                </a:ln>
              </p:spPr>
              <p:txBody>
                <a:bodyPr anchor="ctr" anchorCtr="0"/>
                <a:lstStyle/>
                <a:p>
                  <a:pPr algn="just" eaLnBrk="1" hangingPunct="1"/>
                  <a:endParaRPr lang="zh-CN" altLang="en-US" sz="2400" b="1" dirty="0">
                    <a:solidFill>
                      <a:schemeClr val="bg1"/>
                    </a:solidFill>
                    <a:latin typeface="_x000B__x000C_" charset="0"/>
                  </a:endParaRPr>
                </a:p>
                <a:p>
                  <a:pPr algn="ctr" eaLnBrk="1" hangingPunct="1"/>
                  <a:r>
                    <a:rPr lang="zh-CN" altLang="en-US" sz="2400" b="1" dirty="0">
                      <a:solidFill>
                        <a:srgbClr val="DB192B"/>
                      </a:solidFill>
                      <a:latin typeface="_x000B__x000C_" charset="0"/>
                    </a:rPr>
                    <a:t>赋值</a:t>
                  </a:r>
                </a:p>
                <a:p>
                  <a:pPr algn="ctr"/>
                  <a:r>
                    <a:rPr lang="zh-CN" altLang="en-US" sz="2400" b="1" dirty="0">
                      <a:solidFill>
                        <a:srgbClr val="DB192B"/>
                      </a:solidFill>
                      <a:latin typeface="_x000B__x000C_" charset="0"/>
                    </a:rPr>
                    <a:t>方式</a:t>
                  </a:r>
                </a:p>
                <a:p>
                  <a:pPr algn="just"/>
                  <a:endParaRPr lang="zh-CN" altLang="en-US" sz="2400" b="1" dirty="0">
                    <a:solidFill>
                      <a:schemeClr val="bg1"/>
                    </a:solidFill>
                    <a:latin typeface="Times New Roman" panose="02020603050405020304" pitchFamily="18" charset="0"/>
                  </a:endParaRPr>
                </a:p>
              </p:txBody>
            </p:sp>
            <p:sp>
              <p:nvSpPr>
                <p:cNvPr id="45146" name="Rectangle 34"/>
                <p:cNvSpPr/>
                <p:nvPr/>
              </p:nvSpPr>
              <p:spPr>
                <a:xfrm>
                  <a:off x="0" y="129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1" name="Group 35"/>
              <p:cNvGrpSpPr/>
              <p:nvPr/>
            </p:nvGrpSpPr>
            <p:grpSpPr>
              <a:xfrm>
                <a:off x="786" y="1294"/>
                <a:ext cx="2427" cy="752"/>
                <a:chOff x="786" y="1294"/>
                <a:chExt cx="2427" cy="752"/>
              </a:xfrm>
            </p:grpSpPr>
            <p:grpSp>
              <p:nvGrpSpPr>
                <p:cNvPr id="45133" name="Group 36"/>
                <p:cNvGrpSpPr/>
                <p:nvPr/>
              </p:nvGrpSpPr>
              <p:grpSpPr>
                <a:xfrm>
                  <a:off x="792" y="1300"/>
                  <a:ext cx="2421" cy="746"/>
                  <a:chOff x="-3" y="4142"/>
                  <a:chExt cx="2421" cy="758"/>
                </a:xfrm>
              </p:grpSpPr>
              <p:sp>
                <p:nvSpPr>
                  <p:cNvPr id="45135" name="Rectangle 37"/>
                  <p:cNvSpPr/>
                  <p:nvPr/>
                </p:nvSpPr>
                <p:spPr>
                  <a:xfrm>
                    <a:off x="0" y="4142"/>
                    <a:ext cx="2418" cy="286"/>
                  </a:xfrm>
                  <a:prstGeom prst="rect">
                    <a:avLst/>
                  </a:prstGeom>
                  <a:noFill/>
                  <a:ln w="9525">
                    <a:noFill/>
                  </a:ln>
                </p:spPr>
                <p:txBody>
                  <a:bodyPr>
                    <a:spAutoFit/>
                  </a:bodyPr>
                  <a:lstStyle/>
                  <a:p>
                    <a:pPr>
                      <a:lnSpc>
                        <a:spcPct val="95000"/>
                      </a:lnSpc>
                    </a:pPr>
                    <a:endParaRPr lang="zh-CN" altLang="en-US" sz="2400" b="1" dirty="0">
                      <a:solidFill>
                        <a:schemeClr val="bg1"/>
                      </a:solidFill>
                      <a:latin typeface="_x000B__x000C_" charset="0"/>
                    </a:endParaRPr>
                  </a:p>
                </p:txBody>
              </p:sp>
              <p:grpSp>
                <p:nvGrpSpPr>
                  <p:cNvPr id="45136" name="Group 38"/>
                  <p:cNvGrpSpPr/>
                  <p:nvPr/>
                </p:nvGrpSpPr>
                <p:grpSpPr>
                  <a:xfrm>
                    <a:off x="-3" y="4167"/>
                    <a:ext cx="2415" cy="733"/>
                    <a:chOff x="-3" y="4167"/>
                    <a:chExt cx="2415" cy="733"/>
                  </a:xfrm>
                </p:grpSpPr>
                <p:grpSp>
                  <p:nvGrpSpPr>
                    <p:cNvPr id="45137" name="Group 39"/>
                    <p:cNvGrpSpPr/>
                    <p:nvPr/>
                  </p:nvGrpSpPr>
                  <p:grpSpPr>
                    <a:xfrm>
                      <a:off x="0" y="4170"/>
                      <a:ext cx="2412" cy="730"/>
                      <a:chOff x="0" y="4170"/>
                      <a:chExt cx="2412" cy="730"/>
                    </a:xfrm>
                  </p:grpSpPr>
                  <p:grpSp>
                    <p:nvGrpSpPr>
                      <p:cNvPr id="45139" name="Group 40"/>
                      <p:cNvGrpSpPr/>
                      <p:nvPr/>
                    </p:nvGrpSpPr>
                    <p:grpSpPr>
                      <a:xfrm>
                        <a:off x="0" y="4170"/>
                        <a:ext cx="2412" cy="356"/>
                        <a:chOff x="0" y="4170"/>
                        <a:chExt cx="2412" cy="356"/>
                      </a:xfrm>
                    </p:grpSpPr>
                    <p:sp>
                      <p:nvSpPr>
                        <p:cNvPr id="45143" name="Rectangle 41"/>
                        <p:cNvSpPr/>
                        <p:nvPr/>
                      </p:nvSpPr>
                      <p:spPr>
                        <a:xfrm>
                          <a:off x="6" y="4176"/>
                          <a:ext cx="2406" cy="350"/>
                        </a:xfrm>
                        <a:prstGeom prst="rect">
                          <a:avLst/>
                        </a:prstGeom>
                        <a:noFill/>
                        <a:ln w="9525">
                          <a:noFill/>
                        </a:ln>
                      </p:spPr>
                      <p:txBody>
                        <a:bodyPr anchor="ctr" anchorCtr="0"/>
                        <a:lstStyle/>
                        <a:p>
                          <a:pPr algn="just" eaLnBrk="1" hangingPunct="1"/>
                          <a:endParaRPr lang="zh-CN" altLang="en-US" sz="2400" dirty="0">
                            <a:solidFill>
                              <a:schemeClr val="bg1"/>
                            </a:solidFill>
                            <a:latin typeface="_x000B__x000C_" charset="0"/>
                          </a:endParaRPr>
                        </a:p>
                        <a:p>
                          <a:pPr algn="just" eaLnBrk="1" hangingPunct="1"/>
                          <a:r>
                            <a:rPr lang="en-US" altLang="zh-CN" sz="2400" dirty="0">
                              <a:latin typeface="Comic Sans MS" panose="030F0702030302020204" pitchFamily="66" charset="0"/>
                            </a:rPr>
                            <a:t>char str[14] ; </a:t>
                          </a:r>
                        </a:p>
                        <a:p>
                          <a:pPr algn="just"/>
                          <a:endParaRPr lang="zh-CN" altLang="en-US" sz="2400" dirty="0">
                            <a:latin typeface="Comic Sans MS" panose="030F0702030302020204" pitchFamily="66" charset="0"/>
                          </a:endParaRPr>
                        </a:p>
                      </p:txBody>
                    </p:sp>
                    <p:sp>
                      <p:nvSpPr>
                        <p:cNvPr id="45144" name="Rectangle 42"/>
                        <p:cNvSpPr/>
                        <p:nvPr/>
                      </p:nvSpPr>
                      <p:spPr>
                        <a:xfrm>
                          <a:off x="0" y="4170"/>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140" name="Group 43"/>
                      <p:cNvGrpSpPr/>
                      <p:nvPr/>
                    </p:nvGrpSpPr>
                    <p:grpSpPr>
                      <a:xfrm>
                        <a:off x="0" y="4544"/>
                        <a:ext cx="2412" cy="356"/>
                        <a:chOff x="0" y="4544"/>
                        <a:chExt cx="2412" cy="356"/>
                      </a:xfrm>
                    </p:grpSpPr>
                    <p:sp>
                      <p:nvSpPr>
                        <p:cNvPr id="45141" name="Rectangle 44"/>
                        <p:cNvSpPr/>
                        <p:nvPr/>
                      </p:nvSpPr>
                      <p:spPr>
                        <a:xfrm>
                          <a:off x="6" y="4550"/>
                          <a:ext cx="2406" cy="350"/>
                        </a:xfrm>
                        <a:prstGeom prst="rect">
                          <a:avLst/>
                        </a:prstGeom>
                        <a:noFill/>
                        <a:ln w="9525">
                          <a:noFill/>
                        </a:ln>
                      </p:spPr>
                      <p:txBody>
                        <a:bodyPr anchor="ctr" anchorCtr="0"/>
                        <a:lstStyle/>
                        <a:p>
                          <a:pPr algn="just" eaLnBrk="1" hangingPunct="1"/>
                          <a:r>
                            <a:rPr lang="en-US" altLang="zh-CN" sz="2400" dirty="0">
                              <a:latin typeface="Comic Sans MS" panose="030F0702030302020204" pitchFamily="66" charset="0"/>
                            </a:rPr>
                            <a:t>str = "I love China!" </a:t>
                          </a:r>
                        </a:p>
                        <a:p>
                          <a:pPr algn="just"/>
                          <a:endParaRPr lang="zh-CN" altLang="en-US" sz="2400" dirty="0">
                            <a:latin typeface="Comic Sans MS" panose="030F0702030302020204" pitchFamily="66" charset="0"/>
                          </a:endParaRPr>
                        </a:p>
                      </p:txBody>
                    </p:sp>
                    <p:sp>
                      <p:nvSpPr>
                        <p:cNvPr id="45142" name="Rectangle 45"/>
                        <p:cNvSpPr/>
                        <p:nvPr/>
                      </p:nvSpPr>
                      <p:spPr>
                        <a:xfrm>
                          <a:off x="0" y="4544"/>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sp>
                  <p:nvSpPr>
                    <p:cNvPr id="45138" name="Rectangle 46"/>
                    <p:cNvSpPr/>
                    <p:nvPr/>
                  </p:nvSpPr>
                  <p:spPr>
                    <a:xfrm>
                      <a:off x="-3" y="4167"/>
                      <a:ext cx="127" cy="238"/>
                    </a:xfrm>
                    <a:prstGeom prst="rect">
                      <a:avLst/>
                    </a:prstGeom>
                    <a:noFill/>
                    <a:ln w="11112">
                      <a:noFill/>
                    </a:ln>
                  </p:spPr>
                  <p:txBody>
                    <a:bodyPr wrap="none">
                      <a:spAutoFit/>
                    </a:bodyPr>
                    <a:lstStyle/>
                    <a:p>
                      <a:pPr eaLnBrk="1" hangingPunct="1"/>
                      <a:endParaRPr lang="zh-CN" altLang="en-US" dirty="0">
                        <a:latin typeface="Arial" panose="020B0604020202020204" pitchFamily="34" charset="0"/>
                      </a:endParaRPr>
                    </a:p>
                  </p:txBody>
                </p:sp>
              </p:grpSp>
            </p:grpSp>
            <p:sp>
              <p:nvSpPr>
                <p:cNvPr id="45134" name="Rectangle 47"/>
                <p:cNvSpPr/>
                <p:nvPr/>
              </p:nvSpPr>
              <p:spPr>
                <a:xfrm>
                  <a:off x="786" y="129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2" name="Group 48"/>
              <p:cNvGrpSpPr/>
              <p:nvPr/>
            </p:nvGrpSpPr>
            <p:grpSpPr>
              <a:xfrm>
                <a:off x="3222" y="1294"/>
                <a:ext cx="2413" cy="752"/>
                <a:chOff x="3222" y="1294"/>
                <a:chExt cx="2413" cy="752"/>
              </a:xfrm>
            </p:grpSpPr>
            <p:grpSp>
              <p:nvGrpSpPr>
                <p:cNvPr id="45121" name="Group 49"/>
                <p:cNvGrpSpPr/>
                <p:nvPr/>
              </p:nvGrpSpPr>
              <p:grpSpPr>
                <a:xfrm>
                  <a:off x="3228" y="1300"/>
                  <a:ext cx="2407" cy="746"/>
                  <a:chOff x="-3" y="4881"/>
                  <a:chExt cx="2407" cy="758"/>
                </a:xfrm>
              </p:grpSpPr>
              <p:sp>
                <p:nvSpPr>
                  <p:cNvPr id="45123" name="Rectangle 50"/>
                  <p:cNvSpPr/>
                  <p:nvPr/>
                </p:nvSpPr>
                <p:spPr>
                  <a:xfrm>
                    <a:off x="0" y="4881"/>
                    <a:ext cx="2404" cy="286"/>
                  </a:xfrm>
                  <a:prstGeom prst="rect">
                    <a:avLst/>
                  </a:prstGeom>
                  <a:noFill/>
                  <a:ln w="9525">
                    <a:noFill/>
                  </a:ln>
                </p:spPr>
                <p:txBody>
                  <a:bodyPr>
                    <a:spAutoFit/>
                  </a:bodyPr>
                  <a:lstStyle/>
                  <a:p>
                    <a:pPr>
                      <a:lnSpc>
                        <a:spcPct val="95000"/>
                      </a:lnSpc>
                    </a:pPr>
                    <a:endParaRPr lang="zh-CN" altLang="en-US" sz="2400" b="1" dirty="0">
                      <a:solidFill>
                        <a:schemeClr val="bg1"/>
                      </a:solidFill>
                      <a:latin typeface="_x000B__x000C_" charset="0"/>
                    </a:endParaRPr>
                  </a:p>
                </p:txBody>
              </p:sp>
              <p:grpSp>
                <p:nvGrpSpPr>
                  <p:cNvPr id="45124" name="Group 51"/>
                  <p:cNvGrpSpPr/>
                  <p:nvPr/>
                </p:nvGrpSpPr>
                <p:grpSpPr>
                  <a:xfrm>
                    <a:off x="-3" y="4906"/>
                    <a:ext cx="2402" cy="733"/>
                    <a:chOff x="-3" y="4906"/>
                    <a:chExt cx="2402" cy="733"/>
                  </a:xfrm>
                </p:grpSpPr>
                <p:grpSp>
                  <p:nvGrpSpPr>
                    <p:cNvPr id="45125" name="Group 52"/>
                    <p:cNvGrpSpPr/>
                    <p:nvPr/>
                  </p:nvGrpSpPr>
                  <p:grpSpPr>
                    <a:xfrm>
                      <a:off x="0" y="4909"/>
                      <a:ext cx="2399" cy="730"/>
                      <a:chOff x="0" y="4909"/>
                      <a:chExt cx="2399" cy="730"/>
                    </a:xfrm>
                  </p:grpSpPr>
                  <p:grpSp>
                    <p:nvGrpSpPr>
                      <p:cNvPr id="45127" name="Group 53"/>
                      <p:cNvGrpSpPr/>
                      <p:nvPr/>
                    </p:nvGrpSpPr>
                    <p:grpSpPr>
                      <a:xfrm>
                        <a:off x="0" y="4909"/>
                        <a:ext cx="2399" cy="357"/>
                        <a:chOff x="0" y="4909"/>
                        <a:chExt cx="2399" cy="357"/>
                      </a:xfrm>
                    </p:grpSpPr>
                    <p:sp>
                      <p:nvSpPr>
                        <p:cNvPr id="72" name="Rectangle 54"/>
                        <p:cNvSpPr>
                          <a:spLocks noChangeArrowheads="1"/>
                        </p:cNvSpPr>
                        <p:nvPr/>
                      </p:nvSpPr>
                      <p:spPr bwMode="auto">
                        <a:xfrm>
                          <a:off x="3" y="4915"/>
                          <a:ext cx="2396"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bg1"/>
                            </a:solidFill>
                            <a:effectLst/>
                            <a:uLnTx/>
                            <a:uFillTx/>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ea typeface="宋体" panose="02010600030101010101" pitchFamily="2" charset="-122"/>
                              <a:cs typeface="+mn-cs"/>
                            </a:rPr>
                            <a:t>char  </a:t>
                          </a: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宋体" panose="02010600030101010101" pitchFamily="2" charset="-122"/>
                              <a:ea typeface="宋体" panose="02010600030101010101" pitchFamily="2" charset="-122"/>
                              <a:cs typeface="+mn-cs"/>
                            </a:rPr>
                            <a:t>*</a:t>
                          </a:r>
                          <a:r>
                            <a:rPr kumimoji="1" lang="en-US" altLang="zh-CN" sz="2400" b="0" i="0" u="none" strike="noStrike" kern="1200" cap="none" spc="0" normalizeH="0" baseline="0" noProof="0">
                              <a:ln>
                                <a:noFill/>
                              </a:ln>
                              <a:solidFill>
                                <a:schemeClr val="tx1"/>
                              </a:solidFill>
                              <a:effectLst/>
                              <a:uLnTx/>
                              <a:uFillTx/>
                              <a:ea typeface="宋体" panose="02010600030101010101" pitchFamily="2" charset="-122"/>
                              <a:cs typeface="+mn-cs"/>
                            </a:rPr>
                            <a:t>a;</a:t>
                          </a:r>
                        </a:p>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132" name="Rectangle 55"/>
                        <p:cNvSpPr/>
                        <p:nvPr/>
                      </p:nvSpPr>
                      <p:spPr>
                        <a:xfrm>
                          <a:off x="0" y="4909"/>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128" name="Group 56"/>
                      <p:cNvGrpSpPr/>
                      <p:nvPr/>
                    </p:nvGrpSpPr>
                    <p:grpSpPr>
                      <a:xfrm>
                        <a:off x="0" y="5283"/>
                        <a:ext cx="2398" cy="356"/>
                        <a:chOff x="0" y="5283"/>
                        <a:chExt cx="2398" cy="356"/>
                      </a:xfrm>
                    </p:grpSpPr>
                    <p:sp>
                      <p:nvSpPr>
                        <p:cNvPr id="45129" name="Rectangle 57"/>
                        <p:cNvSpPr/>
                        <p:nvPr/>
                      </p:nvSpPr>
                      <p:spPr>
                        <a:xfrm>
                          <a:off x="6" y="5289"/>
                          <a:ext cx="2392" cy="350"/>
                        </a:xfrm>
                        <a:prstGeom prst="rect">
                          <a:avLst/>
                        </a:prstGeom>
                        <a:noFill/>
                        <a:ln w="9525">
                          <a:noFill/>
                        </a:ln>
                      </p:spPr>
                      <p:txBody>
                        <a:bodyPr anchor="ctr" anchorCtr="0"/>
                        <a:lstStyle/>
                        <a:p>
                          <a:pPr algn="just" eaLnBrk="1" hangingPunct="1"/>
                          <a:r>
                            <a:rPr lang="en-US" altLang="zh-CN" sz="2400" dirty="0">
                              <a:latin typeface="_x000B__x000C_" charset="0"/>
                            </a:rPr>
                            <a:t>a = "I love China!";</a:t>
                          </a:r>
                        </a:p>
                        <a:p>
                          <a:pPr algn="just"/>
                          <a:endParaRPr lang="zh-CN" altLang="en-US" sz="2400" dirty="0">
                            <a:latin typeface="Times New Roman" panose="02020603050405020304" pitchFamily="18" charset="0"/>
                          </a:endParaRPr>
                        </a:p>
                      </p:txBody>
                    </p:sp>
                    <p:sp>
                      <p:nvSpPr>
                        <p:cNvPr id="45130" name="Rectangle 58"/>
                        <p:cNvSpPr/>
                        <p:nvPr/>
                      </p:nvSpPr>
                      <p:spPr>
                        <a:xfrm>
                          <a:off x="0" y="5283"/>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sp>
                  <p:nvSpPr>
                    <p:cNvPr id="45126" name="Rectangle 59"/>
                    <p:cNvSpPr/>
                    <p:nvPr/>
                  </p:nvSpPr>
                  <p:spPr>
                    <a:xfrm>
                      <a:off x="-3" y="4906"/>
                      <a:ext cx="127" cy="238"/>
                    </a:xfrm>
                    <a:prstGeom prst="rect">
                      <a:avLst/>
                    </a:prstGeom>
                    <a:noFill/>
                    <a:ln w="11112">
                      <a:noFill/>
                    </a:ln>
                  </p:spPr>
                  <p:txBody>
                    <a:bodyPr wrap="none">
                      <a:spAutoFit/>
                    </a:bodyPr>
                    <a:lstStyle/>
                    <a:p>
                      <a:pPr eaLnBrk="1" hangingPunct="1"/>
                      <a:endParaRPr lang="zh-CN" altLang="en-US" dirty="0">
                        <a:latin typeface="Arial" panose="020B0604020202020204" pitchFamily="34" charset="0"/>
                      </a:endParaRPr>
                    </a:p>
                  </p:txBody>
                </p:sp>
              </p:grpSp>
            </p:grpSp>
            <p:sp>
              <p:nvSpPr>
                <p:cNvPr id="45122" name="Rectangle 60"/>
                <p:cNvSpPr/>
                <p:nvPr/>
              </p:nvSpPr>
              <p:spPr>
                <a:xfrm>
                  <a:off x="3222" y="1294"/>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3" name="Group 61"/>
              <p:cNvGrpSpPr/>
              <p:nvPr/>
            </p:nvGrpSpPr>
            <p:grpSpPr>
              <a:xfrm>
                <a:off x="0" y="2062"/>
                <a:ext cx="780" cy="442"/>
                <a:chOff x="0" y="2062"/>
                <a:chExt cx="780" cy="442"/>
              </a:xfrm>
            </p:grpSpPr>
            <p:sp>
              <p:nvSpPr>
                <p:cNvPr id="45119" name="Rectangle 62"/>
                <p:cNvSpPr/>
                <p:nvPr/>
              </p:nvSpPr>
              <p:spPr>
                <a:xfrm>
                  <a:off x="6" y="2068"/>
                  <a:ext cx="774" cy="436"/>
                </a:xfrm>
                <a:prstGeom prst="rect">
                  <a:avLst/>
                </a:prstGeom>
                <a:noFill/>
                <a:ln w="9525">
                  <a:noFill/>
                </a:ln>
              </p:spPr>
              <p:txBody>
                <a:bodyPr anchor="ctr" anchorCtr="0"/>
                <a:lstStyle/>
                <a:p>
                  <a:pPr algn="just" eaLnBrk="1" hangingPunct="1"/>
                  <a:endParaRPr lang="zh-CN" altLang="en-US" sz="2400" b="1" dirty="0">
                    <a:solidFill>
                      <a:schemeClr val="bg1"/>
                    </a:solidFill>
                    <a:latin typeface="_x000B__x000C_" charset="0"/>
                  </a:endParaRPr>
                </a:p>
                <a:p>
                  <a:pPr algn="ctr" eaLnBrk="1" hangingPunct="1"/>
                  <a:r>
                    <a:rPr lang="zh-CN" altLang="en-US" sz="2400" b="1" dirty="0">
                      <a:solidFill>
                        <a:srgbClr val="DB192B"/>
                      </a:solidFill>
                      <a:latin typeface="_x000B__x000C_" charset="0"/>
                    </a:rPr>
                    <a:t>占用</a:t>
                  </a:r>
                </a:p>
                <a:p>
                  <a:pPr algn="ctr"/>
                  <a:r>
                    <a:rPr lang="zh-CN" altLang="en-US" sz="2400" b="1" dirty="0">
                      <a:solidFill>
                        <a:srgbClr val="DB192B"/>
                      </a:solidFill>
                      <a:latin typeface="_x000B__x000C_" charset="0"/>
                    </a:rPr>
                    <a:t>内存</a:t>
                  </a:r>
                </a:p>
                <a:p>
                  <a:pPr algn="just"/>
                  <a:endParaRPr lang="zh-CN" altLang="en-US" sz="2400" b="1" dirty="0">
                    <a:solidFill>
                      <a:srgbClr val="DB192B"/>
                    </a:solidFill>
                    <a:latin typeface="Times New Roman" panose="02020603050405020304" pitchFamily="18" charset="0"/>
                  </a:endParaRPr>
                </a:p>
              </p:txBody>
            </p:sp>
            <p:sp>
              <p:nvSpPr>
                <p:cNvPr id="45120" name="Rectangle 63"/>
                <p:cNvSpPr/>
                <p:nvPr/>
              </p:nvSpPr>
              <p:spPr>
                <a:xfrm>
                  <a:off x="0" y="2062"/>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4" name="Group 64"/>
              <p:cNvGrpSpPr/>
              <p:nvPr/>
            </p:nvGrpSpPr>
            <p:grpSpPr>
              <a:xfrm>
                <a:off x="786" y="2062"/>
                <a:ext cx="2418" cy="442"/>
                <a:chOff x="786" y="2062"/>
                <a:chExt cx="2418" cy="442"/>
              </a:xfrm>
            </p:grpSpPr>
            <p:sp>
              <p:nvSpPr>
                <p:cNvPr id="45117" name="Rectangle 65"/>
                <p:cNvSpPr/>
                <p:nvPr/>
              </p:nvSpPr>
              <p:spPr>
                <a:xfrm>
                  <a:off x="792" y="2068"/>
                  <a:ext cx="2412" cy="436"/>
                </a:xfrm>
                <a:prstGeom prst="rect">
                  <a:avLst/>
                </a:prstGeom>
                <a:noFill/>
                <a:ln w="9525">
                  <a:noFill/>
                </a:ln>
              </p:spPr>
              <p:txBody>
                <a:bodyPr anchor="ctr" anchorCtr="0"/>
                <a:lstStyle/>
                <a:p>
                  <a:pPr algn="just" eaLnBrk="1" hangingPunct="1"/>
                  <a:r>
                    <a:rPr lang="zh-CN" altLang="en-US" sz="2000" b="1" dirty="0">
                      <a:latin typeface="_x000B__x000C_" charset="0"/>
                    </a:rPr>
                    <a:t>字符数组一个元素占</a:t>
                  </a:r>
                </a:p>
                <a:p>
                  <a:pPr algn="just" eaLnBrk="1" hangingPunct="1"/>
                  <a:r>
                    <a:rPr lang="zh-CN" altLang="en-US" sz="2000" b="1" dirty="0">
                      <a:latin typeface="_x000B__x000C_" charset="0"/>
                    </a:rPr>
                    <a:t>一字节内存，且在编</a:t>
                  </a:r>
                </a:p>
                <a:p>
                  <a:pPr algn="just" eaLnBrk="1" hangingPunct="1"/>
                  <a:r>
                    <a:rPr lang="zh-CN" altLang="en-US" sz="2000" b="1" dirty="0">
                      <a:latin typeface="_x000B__x000C_" charset="0"/>
                    </a:rPr>
                    <a:t>译时分配</a:t>
                  </a:r>
                </a:p>
              </p:txBody>
            </p:sp>
            <p:sp>
              <p:nvSpPr>
                <p:cNvPr id="45118" name="Rectangle 66"/>
                <p:cNvSpPr/>
                <p:nvPr/>
              </p:nvSpPr>
              <p:spPr>
                <a:xfrm>
                  <a:off x="786" y="2062"/>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5" name="Group 67"/>
              <p:cNvGrpSpPr/>
              <p:nvPr/>
            </p:nvGrpSpPr>
            <p:grpSpPr>
              <a:xfrm>
                <a:off x="3210" y="2062"/>
                <a:ext cx="2404" cy="442"/>
                <a:chOff x="3210" y="2062"/>
                <a:chExt cx="2404" cy="442"/>
              </a:xfrm>
            </p:grpSpPr>
            <p:sp>
              <p:nvSpPr>
                <p:cNvPr id="45115" name="Rectangle 68"/>
                <p:cNvSpPr/>
                <p:nvPr/>
              </p:nvSpPr>
              <p:spPr>
                <a:xfrm>
                  <a:off x="3216" y="2068"/>
                  <a:ext cx="2398" cy="436"/>
                </a:xfrm>
                <a:prstGeom prst="rect">
                  <a:avLst/>
                </a:prstGeom>
                <a:noFill/>
                <a:ln w="9525">
                  <a:noFill/>
                </a:ln>
              </p:spPr>
              <p:txBody>
                <a:bodyPr anchor="ctr" anchorCtr="0"/>
                <a:lstStyle/>
                <a:p>
                  <a:pPr algn="just" eaLnBrk="1" hangingPunct="1"/>
                  <a:r>
                    <a:rPr lang="zh-CN" altLang="en-US" sz="2000" b="1" dirty="0">
                      <a:latin typeface="_x000B__x000C_" charset="0"/>
                    </a:rPr>
                    <a:t>指针变量只可以放</a:t>
                  </a:r>
                </a:p>
                <a:p>
                  <a:pPr algn="just" eaLnBrk="1" hangingPunct="1"/>
                  <a:r>
                    <a:rPr lang="zh-CN" altLang="en-US" sz="2000" b="1" dirty="0">
                      <a:latin typeface="_x000B__x000C_" charset="0"/>
                    </a:rPr>
                    <a:t>一个地址值且编译时</a:t>
                  </a:r>
                </a:p>
                <a:p>
                  <a:pPr algn="just" eaLnBrk="1" hangingPunct="1"/>
                  <a:r>
                    <a:rPr lang="zh-CN" altLang="en-US" sz="2000" b="1" dirty="0">
                      <a:latin typeface="_x000B__x000C_" charset="0"/>
                    </a:rPr>
                    <a:t>未指定</a:t>
                  </a:r>
                </a:p>
              </p:txBody>
            </p:sp>
            <p:sp>
              <p:nvSpPr>
                <p:cNvPr id="45116" name="Rectangle 69"/>
                <p:cNvSpPr/>
                <p:nvPr/>
              </p:nvSpPr>
              <p:spPr>
                <a:xfrm>
                  <a:off x="3210" y="2062"/>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6" name="Group 70"/>
              <p:cNvGrpSpPr/>
              <p:nvPr/>
            </p:nvGrpSpPr>
            <p:grpSpPr>
              <a:xfrm>
                <a:off x="0" y="2522"/>
                <a:ext cx="780" cy="836"/>
                <a:chOff x="0" y="2522"/>
                <a:chExt cx="780" cy="836"/>
              </a:xfrm>
            </p:grpSpPr>
            <p:sp>
              <p:nvSpPr>
                <p:cNvPr id="45113" name="Rectangle 71"/>
                <p:cNvSpPr/>
                <p:nvPr/>
              </p:nvSpPr>
              <p:spPr>
                <a:xfrm>
                  <a:off x="6" y="2528"/>
                  <a:ext cx="774" cy="830"/>
                </a:xfrm>
                <a:prstGeom prst="rect">
                  <a:avLst/>
                </a:prstGeom>
                <a:noFill/>
                <a:ln w="9525">
                  <a:noFill/>
                </a:ln>
              </p:spPr>
              <p:txBody>
                <a:bodyPr anchor="ctr" anchorCtr="0"/>
                <a:lstStyle/>
                <a:p>
                  <a:pPr algn="just" eaLnBrk="1" hangingPunct="1"/>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_x000B__x000C_" charset="0"/>
                  </a:endParaRPr>
                </a:p>
                <a:p>
                  <a:pPr algn="just"/>
                  <a:endParaRPr lang="zh-CN" altLang="en-US" sz="2400" b="1" dirty="0">
                    <a:solidFill>
                      <a:schemeClr val="bg1"/>
                    </a:solidFill>
                    <a:latin typeface="Times New Roman" panose="02020603050405020304" pitchFamily="18" charset="0"/>
                  </a:endParaRPr>
                </a:p>
              </p:txBody>
            </p:sp>
            <p:sp>
              <p:nvSpPr>
                <p:cNvPr id="45114" name="Rectangle 72"/>
                <p:cNvSpPr/>
                <p:nvPr/>
              </p:nvSpPr>
              <p:spPr>
                <a:xfrm>
                  <a:off x="0" y="2522"/>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7" name="Group 73"/>
              <p:cNvGrpSpPr/>
              <p:nvPr/>
            </p:nvGrpSpPr>
            <p:grpSpPr>
              <a:xfrm>
                <a:off x="786" y="2522"/>
                <a:ext cx="2427" cy="750"/>
                <a:chOff x="786" y="2522"/>
                <a:chExt cx="2427" cy="750"/>
              </a:xfrm>
            </p:grpSpPr>
            <p:grpSp>
              <p:nvGrpSpPr>
                <p:cNvPr id="45101" name="Group 74"/>
                <p:cNvGrpSpPr/>
                <p:nvPr/>
              </p:nvGrpSpPr>
              <p:grpSpPr>
                <a:xfrm>
                  <a:off x="792" y="2526"/>
                  <a:ext cx="2421" cy="746"/>
                  <a:chOff x="-3" y="7373"/>
                  <a:chExt cx="2421" cy="758"/>
                </a:xfrm>
              </p:grpSpPr>
              <p:sp>
                <p:nvSpPr>
                  <p:cNvPr id="45103" name="Rectangle 75"/>
                  <p:cNvSpPr/>
                  <p:nvPr/>
                </p:nvSpPr>
                <p:spPr>
                  <a:xfrm>
                    <a:off x="0" y="7373"/>
                    <a:ext cx="2418" cy="286"/>
                  </a:xfrm>
                  <a:prstGeom prst="rect">
                    <a:avLst/>
                  </a:prstGeom>
                  <a:noFill/>
                  <a:ln w="9525">
                    <a:noFill/>
                  </a:ln>
                </p:spPr>
                <p:txBody>
                  <a:bodyPr>
                    <a:spAutoFit/>
                  </a:bodyPr>
                  <a:lstStyle/>
                  <a:p>
                    <a:pPr>
                      <a:lnSpc>
                        <a:spcPct val="95000"/>
                      </a:lnSpc>
                    </a:pPr>
                    <a:endParaRPr lang="zh-CN" altLang="en-US" sz="2400" b="1" dirty="0">
                      <a:solidFill>
                        <a:schemeClr val="bg1"/>
                      </a:solidFill>
                      <a:latin typeface="_x000B__x000C_" charset="0"/>
                    </a:endParaRPr>
                  </a:p>
                </p:txBody>
              </p:sp>
              <p:grpSp>
                <p:nvGrpSpPr>
                  <p:cNvPr id="45104" name="Group 76"/>
                  <p:cNvGrpSpPr/>
                  <p:nvPr/>
                </p:nvGrpSpPr>
                <p:grpSpPr>
                  <a:xfrm>
                    <a:off x="-3" y="7399"/>
                    <a:ext cx="2416" cy="732"/>
                    <a:chOff x="-3" y="7399"/>
                    <a:chExt cx="2416" cy="732"/>
                  </a:xfrm>
                </p:grpSpPr>
                <p:grpSp>
                  <p:nvGrpSpPr>
                    <p:cNvPr id="45105" name="Group 77"/>
                    <p:cNvGrpSpPr/>
                    <p:nvPr/>
                  </p:nvGrpSpPr>
                  <p:grpSpPr>
                    <a:xfrm>
                      <a:off x="0" y="7402"/>
                      <a:ext cx="2413" cy="729"/>
                      <a:chOff x="0" y="7402"/>
                      <a:chExt cx="2413" cy="729"/>
                    </a:xfrm>
                  </p:grpSpPr>
                  <p:grpSp>
                    <p:nvGrpSpPr>
                      <p:cNvPr id="45107" name="Group 78"/>
                      <p:cNvGrpSpPr/>
                      <p:nvPr/>
                    </p:nvGrpSpPr>
                    <p:grpSpPr>
                      <a:xfrm>
                        <a:off x="0" y="7402"/>
                        <a:ext cx="2412" cy="356"/>
                        <a:chOff x="0" y="7402"/>
                        <a:chExt cx="2412" cy="356"/>
                      </a:xfrm>
                    </p:grpSpPr>
                    <p:sp>
                      <p:nvSpPr>
                        <p:cNvPr id="45111" name="Rectangle 79"/>
                        <p:cNvSpPr/>
                        <p:nvPr/>
                      </p:nvSpPr>
                      <p:spPr>
                        <a:xfrm>
                          <a:off x="6" y="7408"/>
                          <a:ext cx="2406" cy="350"/>
                        </a:xfrm>
                        <a:prstGeom prst="rect">
                          <a:avLst/>
                        </a:prstGeom>
                        <a:noFill/>
                        <a:ln w="9525">
                          <a:noFill/>
                        </a:ln>
                      </p:spPr>
                      <p:txBody>
                        <a:bodyPr anchor="ctr" anchorCtr="0"/>
                        <a:lstStyle/>
                        <a:p>
                          <a:pPr algn="just" eaLnBrk="1" hangingPunct="1"/>
                          <a:endParaRPr lang="zh-CN" altLang="en-US" sz="2400" b="1" dirty="0">
                            <a:solidFill>
                              <a:schemeClr val="bg1"/>
                            </a:solidFill>
                            <a:latin typeface="_x000B__x000C_" charset="0"/>
                          </a:endParaRPr>
                        </a:p>
                        <a:p>
                          <a:pPr algn="just" eaLnBrk="1" hangingPunct="1"/>
                          <a:endParaRPr lang="zh-CN" altLang="en-US" sz="2400" dirty="0">
                            <a:solidFill>
                              <a:schemeClr val="bg1"/>
                            </a:solidFill>
                            <a:latin typeface="_x000B__x000C_" charset="0"/>
                          </a:endParaRPr>
                        </a:p>
                        <a:p>
                          <a:pPr algn="just" eaLnBrk="1" hangingPunct="1"/>
                          <a:r>
                            <a:rPr lang="en-US" altLang="zh-CN" sz="2400" dirty="0">
                              <a:latin typeface="_x000B__x000C_" charset="0"/>
                            </a:rPr>
                            <a:t>char str[10];</a:t>
                          </a:r>
                        </a:p>
                        <a:p>
                          <a:pPr algn="just"/>
                          <a:endParaRPr lang="zh-CN" altLang="en-US" sz="2400" b="1" dirty="0">
                            <a:latin typeface="Times New Roman" panose="02020603050405020304" pitchFamily="18" charset="0"/>
                          </a:endParaRPr>
                        </a:p>
                      </p:txBody>
                    </p:sp>
                    <p:sp>
                      <p:nvSpPr>
                        <p:cNvPr id="45112" name="Rectangle 80"/>
                        <p:cNvSpPr/>
                        <p:nvPr/>
                      </p:nvSpPr>
                      <p:spPr>
                        <a:xfrm>
                          <a:off x="0" y="7402"/>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108" name="Group 81"/>
                      <p:cNvGrpSpPr/>
                      <p:nvPr/>
                    </p:nvGrpSpPr>
                    <p:grpSpPr>
                      <a:xfrm>
                        <a:off x="0" y="7776"/>
                        <a:ext cx="2413" cy="355"/>
                        <a:chOff x="0" y="7776"/>
                        <a:chExt cx="2413" cy="355"/>
                      </a:xfrm>
                    </p:grpSpPr>
                    <p:sp>
                      <p:nvSpPr>
                        <p:cNvPr id="50" name="Rectangle 82"/>
                        <p:cNvSpPr>
                          <a:spLocks noChangeArrowheads="1"/>
                        </p:cNvSpPr>
                        <p:nvPr/>
                      </p:nvSpPr>
                      <p:spPr bwMode="auto">
                        <a:xfrm>
                          <a:off x="6" y="7781"/>
                          <a:ext cx="2407" cy="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Comic Sans MS" panose="030F0702030302020204" pitchFamily="66" charset="0"/>
                              <a:ea typeface="宋体" panose="02010600030101010101" pitchFamily="2" charset="-122"/>
                              <a:cs typeface="+mn-cs"/>
                            </a:rPr>
                            <a:t>scanf("%s", str );</a:t>
                          </a:r>
                        </a:p>
                      </p:txBody>
                    </p:sp>
                    <p:sp>
                      <p:nvSpPr>
                        <p:cNvPr id="45110" name="Rectangle 83"/>
                        <p:cNvSpPr/>
                        <p:nvPr/>
                      </p:nvSpPr>
                      <p:spPr>
                        <a:xfrm>
                          <a:off x="0" y="7776"/>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sp>
                  <p:nvSpPr>
                    <p:cNvPr id="45106" name="Rectangle 84"/>
                    <p:cNvSpPr/>
                    <p:nvPr/>
                  </p:nvSpPr>
                  <p:spPr>
                    <a:xfrm>
                      <a:off x="-3" y="7399"/>
                      <a:ext cx="127" cy="238"/>
                    </a:xfrm>
                    <a:prstGeom prst="rect">
                      <a:avLst/>
                    </a:prstGeom>
                    <a:noFill/>
                    <a:ln w="11112">
                      <a:noFill/>
                    </a:ln>
                  </p:spPr>
                  <p:txBody>
                    <a:bodyPr wrap="none">
                      <a:spAutoFit/>
                    </a:bodyPr>
                    <a:lstStyle/>
                    <a:p>
                      <a:pPr eaLnBrk="1" hangingPunct="1"/>
                      <a:endParaRPr lang="zh-CN" altLang="en-US" dirty="0">
                        <a:latin typeface="Arial" panose="020B0604020202020204" pitchFamily="34" charset="0"/>
                      </a:endParaRPr>
                    </a:p>
                  </p:txBody>
                </p:sp>
              </p:grpSp>
            </p:grpSp>
            <p:sp>
              <p:nvSpPr>
                <p:cNvPr id="45102" name="Rectangle 85"/>
                <p:cNvSpPr/>
                <p:nvPr/>
              </p:nvSpPr>
              <p:spPr>
                <a:xfrm>
                  <a:off x="786" y="2522"/>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88" name="Group 86"/>
              <p:cNvGrpSpPr/>
              <p:nvPr/>
            </p:nvGrpSpPr>
            <p:grpSpPr>
              <a:xfrm>
                <a:off x="3222" y="2522"/>
                <a:ext cx="2413" cy="838"/>
                <a:chOff x="3222" y="2522"/>
                <a:chExt cx="2413" cy="838"/>
              </a:xfrm>
            </p:grpSpPr>
            <p:grpSp>
              <p:nvGrpSpPr>
                <p:cNvPr id="45089" name="Group 87"/>
                <p:cNvGrpSpPr/>
                <p:nvPr/>
              </p:nvGrpSpPr>
              <p:grpSpPr>
                <a:xfrm>
                  <a:off x="3228" y="2527"/>
                  <a:ext cx="2407" cy="833"/>
                  <a:chOff x="-3" y="8112"/>
                  <a:chExt cx="2407" cy="845"/>
                </a:xfrm>
              </p:grpSpPr>
              <p:sp>
                <p:nvSpPr>
                  <p:cNvPr id="45091" name="Rectangle 88"/>
                  <p:cNvSpPr/>
                  <p:nvPr/>
                </p:nvSpPr>
                <p:spPr>
                  <a:xfrm>
                    <a:off x="0" y="8112"/>
                    <a:ext cx="2404" cy="285"/>
                  </a:xfrm>
                  <a:prstGeom prst="rect">
                    <a:avLst/>
                  </a:prstGeom>
                  <a:noFill/>
                  <a:ln w="9525">
                    <a:noFill/>
                  </a:ln>
                </p:spPr>
                <p:txBody>
                  <a:bodyPr>
                    <a:spAutoFit/>
                  </a:bodyPr>
                  <a:lstStyle/>
                  <a:p>
                    <a:pPr>
                      <a:lnSpc>
                        <a:spcPct val="95000"/>
                      </a:lnSpc>
                    </a:pPr>
                    <a:endParaRPr lang="zh-CN" altLang="en-US" sz="2400" b="1" dirty="0">
                      <a:solidFill>
                        <a:schemeClr val="bg1"/>
                      </a:solidFill>
                      <a:latin typeface="_x000B__x000C_" charset="0"/>
                    </a:endParaRPr>
                  </a:p>
                </p:txBody>
              </p:sp>
              <p:grpSp>
                <p:nvGrpSpPr>
                  <p:cNvPr id="45092" name="Group 89"/>
                  <p:cNvGrpSpPr/>
                  <p:nvPr/>
                </p:nvGrpSpPr>
                <p:grpSpPr>
                  <a:xfrm>
                    <a:off x="-3" y="8138"/>
                    <a:ext cx="2402" cy="819"/>
                    <a:chOff x="-3" y="8138"/>
                    <a:chExt cx="2402" cy="819"/>
                  </a:xfrm>
                </p:grpSpPr>
                <p:grpSp>
                  <p:nvGrpSpPr>
                    <p:cNvPr id="45093" name="Group 90"/>
                    <p:cNvGrpSpPr/>
                    <p:nvPr/>
                  </p:nvGrpSpPr>
                  <p:grpSpPr>
                    <a:xfrm>
                      <a:off x="0" y="8141"/>
                      <a:ext cx="2399" cy="816"/>
                      <a:chOff x="0" y="8141"/>
                      <a:chExt cx="2399" cy="816"/>
                    </a:xfrm>
                  </p:grpSpPr>
                  <p:grpSp>
                    <p:nvGrpSpPr>
                      <p:cNvPr id="45095" name="Group 91"/>
                      <p:cNvGrpSpPr/>
                      <p:nvPr/>
                    </p:nvGrpSpPr>
                    <p:grpSpPr>
                      <a:xfrm>
                        <a:off x="0" y="8141"/>
                        <a:ext cx="2399" cy="357"/>
                        <a:chOff x="0" y="8141"/>
                        <a:chExt cx="2399" cy="357"/>
                      </a:xfrm>
                    </p:grpSpPr>
                    <p:sp>
                      <p:nvSpPr>
                        <p:cNvPr id="40" name="Rectangle 92"/>
                        <p:cNvSpPr>
                          <a:spLocks noChangeArrowheads="1"/>
                        </p:cNvSpPr>
                        <p:nvPr/>
                      </p:nvSpPr>
                      <p:spPr bwMode="auto">
                        <a:xfrm>
                          <a:off x="3" y="8147"/>
                          <a:ext cx="2396"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bg1"/>
                            </a:solidFill>
                            <a:effectLst/>
                            <a:uLnTx/>
                            <a:uFillTx/>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ea typeface="宋体" panose="02010600030101010101" pitchFamily="2" charset="-122"/>
                            <a:cs typeface="+mn-cs"/>
                          </a:endParaRPr>
                        </a:p>
                        <a:p>
                          <a:pPr marL="0" marR="0" lvl="0" indent="0" algn="just"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ea typeface="宋体" panose="02010600030101010101" pitchFamily="2" charset="-122"/>
                              <a:cs typeface="+mn-cs"/>
                            </a:rPr>
                            <a:t>char  </a:t>
                          </a:r>
                          <a:r>
                            <a:rPr kumimoji="1" lang="en-US" altLang="zh-CN" sz="2400" b="1" i="0" u="none" strike="noStrike" kern="1200" cap="none" spc="0" normalizeH="0" baseline="0" noProof="0">
                              <a:ln>
                                <a:noFill/>
                              </a:ln>
                              <a:solidFill>
                                <a:schemeClr val="tx1"/>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en-US" altLang="zh-CN" sz="2400" b="0" i="0" u="none" strike="noStrike" kern="1200" cap="none" spc="0" normalizeH="0" baseline="0" noProof="0">
                              <a:ln>
                                <a:noFill/>
                              </a:ln>
                              <a:solidFill>
                                <a:schemeClr val="tx1"/>
                              </a:solidFill>
                              <a:effectLst/>
                              <a:uLnTx/>
                              <a:uFillTx/>
                              <a:ea typeface="宋体" panose="02010600030101010101" pitchFamily="2" charset="-122"/>
                              <a:cs typeface="+mn-cs"/>
                            </a:rPr>
                            <a:t>a;</a:t>
                          </a:r>
                        </a:p>
                        <a:p>
                          <a:pPr marL="0" marR="0" lvl="0" indent="0" algn="just" defTabSz="914400" rtl="0" eaLnBrk="0" fontAlgn="base" latinLnBrk="0" hangingPunct="0">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100" name="Rectangle 93"/>
                        <p:cNvSpPr/>
                        <p:nvPr/>
                      </p:nvSpPr>
                      <p:spPr>
                        <a:xfrm>
                          <a:off x="0" y="8141"/>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nvGrpSpPr>
                      <p:cNvPr id="45096" name="Group 94"/>
                      <p:cNvGrpSpPr/>
                      <p:nvPr/>
                    </p:nvGrpSpPr>
                    <p:grpSpPr>
                      <a:xfrm>
                        <a:off x="0" y="8515"/>
                        <a:ext cx="2398" cy="442"/>
                        <a:chOff x="0" y="8515"/>
                        <a:chExt cx="2398" cy="442"/>
                      </a:xfrm>
                    </p:grpSpPr>
                    <p:sp>
                      <p:nvSpPr>
                        <p:cNvPr id="45097" name="Rectangle 95"/>
                        <p:cNvSpPr/>
                        <p:nvPr/>
                      </p:nvSpPr>
                      <p:spPr>
                        <a:xfrm>
                          <a:off x="6" y="8521"/>
                          <a:ext cx="2392" cy="436"/>
                        </a:xfrm>
                        <a:prstGeom prst="rect">
                          <a:avLst/>
                        </a:prstGeom>
                        <a:noFill/>
                        <a:ln w="9525">
                          <a:noFill/>
                        </a:ln>
                      </p:spPr>
                      <p:txBody>
                        <a:bodyPr anchor="ctr" anchorCtr="0"/>
                        <a:lstStyle/>
                        <a:p>
                          <a:pPr algn="just" eaLnBrk="1" hangingPunct="1"/>
                          <a:r>
                            <a:rPr lang="en-US" altLang="zh-CN" sz="2400" dirty="0">
                              <a:latin typeface="_x000B__x000C_" charset="0"/>
                            </a:rPr>
                            <a:t>scanf("%s", a);</a:t>
                          </a:r>
                        </a:p>
                        <a:p>
                          <a:pPr algn="just" eaLnBrk="1" hangingPunct="1"/>
                          <a:r>
                            <a:rPr lang="en-US" altLang="zh-CN" sz="2400" b="1" dirty="0">
                              <a:latin typeface="_x000B__x000C_" charset="0"/>
                            </a:rPr>
                            <a:t>a</a:t>
                          </a:r>
                          <a:r>
                            <a:rPr lang="zh-CN" altLang="en-US" sz="2400" b="1" dirty="0">
                              <a:latin typeface="_x000B__x000C_" charset="0"/>
                            </a:rPr>
                            <a:t>尚未指向任何变量</a:t>
                          </a:r>
                          <a:endParaRPr lang="zh-CN" altLang="en-US" sz="2400" b="1" dirty="0">
                            <a:latin typeface="Times New Roman" panose="02020603050405020304" pitchFamily="18" charset="0"/>
                          </a:endParaRPr>
                        </a:p>
                      </p:txBody>
                    </p:sp>
                    <p:sp>
                      <p:nvSpPr>
                        <p:cNvPr id="45098" name="Rectangle 96"/>
                        <p:cNvSpPr/>
                        <p:nvPr/>
                      </p:nvSpPr>
                      <p:spPr>
                        <a:xfrm>
                          <a:off x="0" y="8515"/>
                          <a:ext cx="127" cy="238"/>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sp>
                  <p:nvSpPr>
                    <p:cNvPr id="45094" name="Rectangle 97"/>
                    <p:cNvSpPr/>
                    <p:nvPr/>
                  </p:nvSpPr>
                  <p:spPr>
                    <a:xfrm>
                      <a:off x="-3" y="8138"/>
                      <a:ext cx="127" cy="238"/>
                    </a:xfrm>
                    <a:prstGeom prst="rect">
                      <a:avLst/>
                    </a:prstGeom>
                    <a:noFill/>
                    <a:ln w="11112">
                      <a:noFill/>
                    </a:ln>
                  </p:spPr>
                  <p:txBody>
                    <a:bodyPr wrap="none">
                      <a:spAutoFit/>
                    </a:bodyPr>
                    <a:lstStyle/>
                    <a:p>
                      <a:pPr eaLnBrk="1" hangingPunct="1"/>
                      <a:endParaRPr lang="zh-CN" altLang="en-US" dirty="0">
                        <a:latin typeface="Arial" panose="020B0604020202020204" pitchFamily="34" charset="0"/>
                      </a:endParaRPr>
                    </a:p>
                  </p:txBody>
                </p:sp>
              </p:grpSp>
            </p:grpSp>
            <p:sp>
              <p:nvSpPr>
                <p:cNvPr id="45090" name="Rectangle 98"/>
                <p:cNvSpPr/>
                <p:nvPr/>
              </p:nvSpPr>
              <p:spPr>
                <a:xfrm>
                  <a:off x="3222" y="2522"/>
                  <a:ext cx="127" cy="234"/>
                </a:xfrm>
                <a:prstGeom prst="rect">
                  <a:avLst/>
                </a:prstGeom>
                <a:noFill/>
                <a:ln w="7">
                  <a:noFill/>
                </a:ln>
              </p:spPr>
              <p:txBody>
                <a:bodyPr wrap="none">
                  <a:spAutoFit/>
                </a:bodyPr>
                <a:lstStyle/>
                <a:p>
                  <a:pPr eaLnBrk="1" hangingPunct="1"/>
                  <a:endParaRPr lang="zh-CN" altLang="en-US" dirty="0">
                    <a:latin typeface="Arial" panose="020B0604020202020204" pitchFamily="34" charset="0"/>
                  </a:endParaRPr>
                </a:p>
              </p:txBody>
            </p:sp>
          </p:grpSp>
        </p:grpSp>
        <p:sp>
          <p:nvSpPr>
            <p:cNvPr id="45070" name="Rectangle 99"/>
            <p:cNvSpPr/>
            <p:nvPr/>
          </p:nvSpPr>
          <p:spPr>
            <a:xfrm>
              <a:off x="-3" y="-3"/>
              <a:ext cx="127" cy="234"/>
            </a:xfrm>
            <a:prstGeom prst="rect">
              <a:avLst/>
            </a:prstGeom>
            <a:noFill/>
            <a:ln w="11112">
              <a:noFill/>
            </a:ln>
          </p:spPr>
          <p:txBody>
            <a:bodyPr wrap="none">
              <a:spAutoFit/>
            </a:bodyPr>
            <a:lstStyle/>
            <a:p>
              <a:pPr eaLnBrk="1" hangingPunct="1"/>
              <a:endParaRPr lang="zh-CN" altLang="en-US" dirty="0">
                <a:latin typeface="Arial" panose="020B0604020202020204" pitchFamily="34" charset="0"/>
              </a:endParaRPr>
            </a:p>
          </p:txBody>
        </p:sp>
      </p:grpSp>
      <p:pic>
        <p:nvPicPr>
          <p:cNvPr id="45063" name="Picture 100" descr="file:///D:/c教学/第九章%20指针.files/error_mark.gif"/>
          <p:cNvPicPr>
            <a:picLocks noChangeAspect="1"/>
          </p:cNvPicPr>
          <p:nvPr/>
        </p:nvPicPr>
        <p:blipFill>
          <a:blip r:embed="rId4" r:link="rId3"/>
          <a:stretch>
            <a:fillRect/>
          </a:stretch>
        </p:blipFill>
        <p:spPr>
          <a:xfrm>
            <a:off x="9191625" y="5157788"/>
            <a:ext cx="482600" cy="533400"/>
          </a:xfrm>
          <a:prstGeom prst="rect">
            <a:avLst/>
          </a:prstGeom>
          <a:noFill/>
          <a:ln w="9525">
            <a:noFill/>
          </a:ln>
        </p:spPr>
      </p:pic>
      <p:sp>
        <p:nvSpPr>
          <p:cNvPr id="45064" name="Text Box 101"/>
          <p:cNvSpPr txBox="1"/>
          <p:nvPr/>
        </p:nvSpPr>
        <p:spPr>
          <a:xfrm>
            <a:off x="2711450" y="6092825"/>
            <a:ext cx="6962775" cy="460375"/>
          </a:xfrm>
          <a:prstGeom prst="rect">
            <a:avLst/>
          </a:prstGeom>
          <a:solidFill>
            <a:srgbClr val="FFFFA5"/>
          </a:solidFill>
          <a:ln w="28575" cap="flat" cmpd="sng">
            <a:solidFill>
              <a:srgbClr val="FF9900"/>
            </a:solidFill>
            <a:prstDash val="solid"/>
            <a:miter/>
            <a:headEnd type="none" w="sm" len="sm"/>
            <a:tailEnd type="none" w="sm" len="sm"/>
          </a:ln>
        </p:spPr>
        <p:txBody>
          <a:bodyPr wrap="square">
            <a:spAutoFit/>
          </a:bodyPr>
          <a:lstStyle/>
          <a:p>
            <a:pPr algn="ctr" eaLnBrk="1" hangingPunct="1">
              <a:spcBef>
                <a:spcPct val="50000"/>
              </a:spcBef>
            </a:pPr>
            <a:r>
              <a:rPr lang="zh-CN" altLang="en-US" sz="2400" b="1" dirty="0">
                <a:latin typeface="Arial" panose="020B0604020202020204" pitchFamily="34" charset="0"/>
              </a:rPr>
              <a:t>应该</a:t>
            </a:r>
            <a:r>
              <a:rPr lang="zh-CN" altLang="en-US" sz="2400" dirty="0">
                <a:latin typeface="Arial" panose="020B0604020202020204" pitchFamily="34" charset="0"/>
              </a:rPr>
              <a:t>：</a:t>
            </a:r>
            <a:r>
              <a:rPr lang="en-US" altLang="zh-CN" sz="2400" b="1" dirty="0">
                <a:latin typeface="_x000B__x000C_" charset="0"/>
              </a:rPr>
              <a:t>strcpy( str,  </a:t>
            </a:r>
            <a:r>
              <a:rPr lang="en-US" altLang="zh-CN" sz="2400" b="1" dirty="0">
                <a:latin typeface="Times New Roman" panose="02020603050405020304" pitchFamily="18" charset="0"/>
              </a:rPr>
              <a:t>“</a:t>
            </a:r>
            <a:r>
              <a:rPr lang="en-US" altLang="zh-CN" sz="2400" b="1" dirty="0">
                <a:latin typeface="_x000B__x000C_" charset="0"/>
              </a:rPr>
              <a:t>Iove China!</a:t>
            </a:r>
            <a:r>
              <a:rPr lang="en-US" altLang="zh-CN" sz="2400" b="1" dirty="0">
                <a:latin typeface="Times New Roman" panose="02020603050405020304" pitchFamily="18" charset="0"/>
              </a:rPr>
              <a:t>”</a:t>
            </a:r>
            <a:r>
              <a:rPr lang="en-US" altLang="zh-CN" sz="2400" b="1" dirty="0">
                <a:latin typeface="_x000B__x000C_" charset="0"/>
              </a:rPr>
              <a:t> )</a:t>
            </a:r>
          </a:p>
        </p:txBody>
      </p:sp>
      <p:sp>
        <p:nvSpPr>
          <p:cNvPr id="45065" name="Line 102"/>
          <p:cNvSpPr/>
          <p:nvPr/>
        </p:nvSpPr>
        <p:spPr>
          <a:xfrm>
            <a:off x="1524000" y="1989138"/>
            <a:ext cx="9144000" cy="0"/>
          </a:xfrm>
          <a:prstGeom prst="line">
            <a:avLst/>
          </a:prstGeom>
          <a:ln w="28575" cap="flat" cmpd="sng">
            <a:solidFill>
              <a:srgbClr val="336699"/>
            </a:solidFill>
            <a:prstDash val="solid"/>
            <a:headEnd type="none" w="med" len="med"/>
            <a:tailEnd type="none" w="med" len="med"/>
          </a:ln>
        </p:spPr>
        <p:txBody>
          <a:bodyPr/>
          <a:lstStyle/>
          <a:p>
            <a:endParaRPr lang="zh-CN" altLang="en-US"/>
          </a:p>
        </p:txBody>
      </p:sp>
      <p:sp>
        <p:nvSpPr>
          <p:cNvPr id="45066" name="Line 103"/>
          <p:cNvSpPr/>
          <p:nvPr/>
        </p:nvSpPr>
        <p:spPr>
          <a:xfrm>
            <a:off x="1524000" y="2781300"/>
            <a:ext cx="9144000" cy="0"/>
          </a:xfrm>
          <a:prstGeom prst="line">
            <a:avLst/>
          </a:prstGeom>
          <a:ln w="28575" cap="flat" cmpd="sng">
            <a:solidFill>
              <a:srgbClr val="336699"/>
            </a:solidFill>
            <a:prstDash val="solid"/>
            <a:headEnd type="none" w="med" len="med"/>
            <a:tailEnd type="none" w="med" len="med"/>
          </a:ln>
        </p:spPr>
        <p:txBody>
          <a:bodyPr/>
          <a:lstStyle/>
          <a:p>
            <a:endParaRPr lang="zh-CN" altLang="en-US"/>
          </a:p>
        </p:txBody>
      </p:sp>
      <p:sp>
        <p:nvSpPr>
          <p:cNvPr id="45067" name="Line 104"/>
          <p:cNvSpPr/>
          <p:nvPr/>
        </p:nvSpPr>
        <p:spPr>
          <a:xfrm>
            <a:off x="1524000" y="3716338"/>
            <a:ext cx="9144000" cy="0"/>
          </a:xfrm>
          <a:prstGeom prst="line">
            <a:avLst/>
          </a:prstGeom>
          <a:ln w="28575" cap="flat" cmpd="sng">
            <a:solidFill>
              <a:srgbClr val="336699"/>
            </a:solidFill>
            <a:prstDash val="solid"/>
            <a:headEnd type="none" w="med" len="med"/>
            <a:tailEnd type="none" w="med" len="med"/>
          </a:ln>
        </p:spPr>
        <p:txBody>
          <a:bodyPr/>
          <a:lstStyle/>
          <a:p>
            <a:endParaRPr lang="zh-CN" altLang="en-US"/>
          </a:p>
        </p:txBody>
      </p:sp>
      <p:sp>
        <p:nvSpPr>
          <p:cNvPr id="45068" name="Line 105"/>
          <p:cNvSpPr/>
          <p:nvPr/>
        </p:nvSpPr>
        <p:spPr>
          <a:xfrm>
            <a:off x="1524000" y="4941888"/>
            <a:ext cx="9144000" cy="0"/>
          </a:xfrm>
          <a:prstGeom prst="line">
            <a:avLst/>
          </a:prstGeom>
          <a:ln w="28575" cap="flat" cmpd="sng">
            <a:solidFill>
              <a:srgbClr val="336699"/>
            </a:solidFill>
            <a:prstDash val="solid"/>
            <a:headEnd type="none" w="med" len="med"/>
            <a:tailEnd type="none" w="med" len="med"/>
          </a:ln>
        </p:spPr>
        <p:txBody>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idx="1"/>
          </p:nvPr>
        </p:nvSpPr>
        <p:spPr>
          <a:xfrm>
            <a:off x="839416" y="548680"/>
            <a:ext cx="10044484" cy="2232025"/>
          </a:xfrm>
        </p:spPr>
        <p:txBody>
          <a:bodyPr vert="horz" wrap="square" lIns="91440" tIns="45720" rIns="91440" bIns="45720" numCol="1" anchor="t" anchorCtr="0" compatLnSpc="1"/>
          <a:lstStyle/>
          <a:p>
            <a:pPr marL="197485" marR="0" lvl="0" indent="-197485"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rPr>
              <a:t>运算方面的区别</a:t>
            </a:r>
            <a:endParaRPr kumimoji="0" lang="en-US" altLang="zh-CN"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endParaRP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endParaRPr kumimoji="0" lang="zh-CN" altLang="en-US" sz="2400" b="1" i="0" u="none" strike="noStrike" kern="0" cap="none" spc="0" normalizeH="0" baseline="0" noProof="0" dirty="0">
              <a:ln>
                <a:noFill/>
              </a:ln>
              <a:solidFill>
                <a:srgbClr val="FF0000"/>
              </a:solidFill>
              <a:effectLst/>
              <a:uLnTx/>
              <a:uFillTx/>
              <a:latin typeface="楷体_GB2312" pitchFamily="49" charset="-122"/>
              <a:ea typeface="楷体_GB2312" pitchFamily="49" charset="-122"/>
              <a:cs typeface="+mn-cs"/>
            </a:endParaRPr>
          </a:p>
          <a:p>
            <a:pPr marL="197485" marR="0" lvl="0" indent="-197485" algn="l" defTabSz="914400" rtl="0" eaLnBrk="1" fontAlgn="base" latinLnBrk="0" hangingPunct="1">
              <a:lnSpc>
                <a:spcPct val="12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指针变量的值是可以改变的，字符指针变量也不例外。如果定义了指针变量</a:t>
            </a:r>
            <a:r>
              <a:rPr kumimoji="0" lang="en-US" altLang="zh-CN"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s</a:t>
            </a:r>
            <a:r>
              <a:rPr kumimoji="0" lang="zh-CN" altLang="en-US"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，则</a:t>
            </a:r>
            <a:r>
              <a:rPr kumimoji="0" lang="en-US" altLang="zh-CN"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s</a:t>
            </a:r>
            <a:r>
              <a:rPr kumimoji="0" lang="zh-CN" altLang="en-US"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可以进行</a:t>
            </a:r>
            <a:r>
              <a:rPr kumimoji="0" lang="en-US" altLang="zh-CN"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zh-CN" altLang="en-US"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en-US" altLang="zh-CN"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zh-CN" altLang="en-US" sz="24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等运行。而数组名代表数组的起始地址，是一个地址常量，而常量是不能被改变的。</a:t>
            </a:r>
          </a:p>
        </p:txBody>
      </p:sp>
      <p:sp>
        <p:nvSpPr>
          <p:cNvPr id="19459"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9458"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F6B510E-A6E9-467A-B86C-0CEDE0F5EBFF}"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14</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6085" name="Rectangle 3" descr="Rectangle: Click to edit Master text styles&#10;Second level&#10;Third level&#10;Fourth level&#10;Fifth level"/>
          <p:cNvSpPr/>
          <p:nvPr/>
        </p:nvSpPr>
        <p:spPr>
          <a:xfrm>
            <a:off x="1200150" y="2708275"/>
            <a:ext cx="8564563" cy="3240088"/>
          </a:xfrm>
          <a:prstGeom prst="rect">
            <a:avLst/>
          </a:prstGeom>
          <a:no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342900" lvl="0" indent="-342900" eaLnBrk="1" hangingPunct="1">
              <a:buClr>
                <a:schemeClr val="tx2"/>
              </a:buClr>
              <a:buNone/>
            </a:pPr>
            <a:r>
              <a:rPr lang="en-US" altLang="zh-CN" sz="1800" b="1" dirty="0">
                <a:latin typeface="Arial" panose="020B0604020202020204" pitchFamily="34" charset="0"/>
              </a:rPr>
              <a:t>#include &lt;stdio.h&gt;</a:t>
            </a:r>
          </a:p>
          <a:p>
            <a:pPr marL="342900" lvl="0" indent="-342900" eaLnBrk="1" hangingPunct="1">
              <a:buClr>
                <a:schemeClr val="tx2"/>
              </a:buClr>
              <a:buNone/>
            </a:pPr>
            <a:r>
              <a:rPr lang="en-US" altLang="zh-CN" sz="1800" b="1" dirty="0">
                <a:latin typeface="Arial" panose="020B0604020202020204" pitchFamily="34" charset="0"/>
              </a:rPr>
              <a:t>int main()</a:t>
            </a:r>
          </a:p>
          <a:p>
            <a:pPr marL="342900" lvl="0" indent="-342900" eaLnBrk="1" hangingPunct="1">
              <a:buClr>
                <a:schemeClr val="tx2"/>
              </a:buClr>
              <a:buNone/>
            </a:pPr>
            <a:r>
              <a:rPr lang="en-US" altLang="zh-CN" sz="1800" b="1" dirty="0">
                <a:latin typeface="Arial" panose="020B0604020202020204" pitchFamily="34" charset="0"/>
              </a:rPr>
              <a:t>{</a:t>
            </a:r>
          </a:p>
          <a:p>
            <a:pPr marL="342900" lvl="0" indent="-342900" eaLnBrk="1" hangingPunct="1">
              <a:buClr>
                <a:schemeClr val="tx2"/>
              </a:buClr>
              <a:buNone/>
            </a:pPr>
            <a:r>
              <a:rPr lang="en-US" altLang="zh-CN" sz="1800" b="1" dirty="0">
                <a:latin typeface="Arial" panose="020B0604020202020204" pitchFamily="34" charset="0"/>
              </a:rPr>
              <a:t>char *string=”I am a student.”;</a:t>
            </a:r>
          </a:p>
          <a:p>
            <a:pPr marL="342900" lvl="0" indent="-342900" eaLnBrk="1" hangingPunct="1">
              <a:buClr>
                <a:schemeClr val="tx2"/>
              </a:buClr>
              <a:buNone/>
            </a:pPr>
            <a:r>
              <a:rPr lang="en-US" altLang="zh-CN" sz="1800" b="1" dirty="0">
                <a:solidFill>
                  <a:srgbClr val="FF0000"/>
                </a:solidFill>
                <a:latin typeface="Arial" panose="020B0604020202020204" pitchFamily="34" charset="0"/>
              </a:rPr>
              <a:t>string = string+7;                /* </a:t>
            </a:r>
            <a:r>
              <a:rPr lang="zh-CN" altLang="en-US" sz="1800" b="1" dirty="0">
                <a:solidFill>
                  <a:srgbClr val="FF0000"/>
                </a:solidFill>
                <a:latin typeface="Arial" panose="020B0604020202020204" pitchFamily="34" charset="0"/>
              </a:rPr>
              <a:t>改变指针变量的指向 *</a:t>
            </a:r>
            <a:r>
              <a:rPr lang="en-US" altLang="zh-CN" sz="1800" b="1" dirty="0">
                <a:solidFill>
                  <a:srgbClr val="FF0000"/>
                </a:solidFill>
                <a:latin typeface="Arial" panose="020B0604020202020204" pitchFamily="34" charset="0"/>
              </a:rPr>
              <a:t>/</a:t>
            </a:r>
          </a:p>
          <a:p>
            <a:pPr marL="342900" lvl="0" indent="-342900" eaLnBrk="1" hangingPunct="1">
              <a:buClr>
                <a:schemeClr val="tx2"/>
              </a:buClr>
              <a:buNone/>
            </a:pPr>
            <a:r>
              <a:rPr lang="en-US" altLang="zh-CN" sz="1800" b="1" dirty="0">
                <a:latin typeface="Arial" panose="020B0604020202020204" pitchFamily="34" charset="0"/>
              </a:rPr>
              <a:t>  printf(“%s\n”,string);</a:t>
            </a:r>
          </a:p>
          <a:p>
            <a:pPr marL="342900" lvl="0" indent="-342900" eaLnBrk="1" hangingPunct="1">
              <a:buClr>
                <a:schemeClr val="tx2"/>
              </a:buClr>
              <a:buNone/>
            </a:pPr>
            <a:r>
              <a:rPr lang="en-US" altLang="zh-CN" sz="1800" b="1" dirty="0">
                <a:latin typeface="Arial" panose="020B0604020202020204" pitchFamily="34" charset="0"/>
              </a:rPr>
              <a:t>}</a:t>
            </a:r>
            <a:endParaRPr lang="zh-CN" altLang="en-US" sz="1800" b="1" dirty="0">
              <a:latin typeface="Arial" panose="020B0604020202020204" pitchFamily="34" charset="0"/>
            </a:endParaRPr>
          </a:p>
        </p:txBody>
      </p:sp>
      <p:pic>
        <p:nvPicPr>
          <p:cNvPr id="178180" name="Picture 4"/>
          <p:cNvPicPr>
            <a:picLocks noChangeAspect="1"/>
          </p:cNvPicPr>
          <p:nvPr/>
        </p:nvPicPr>
        <p:blipFill>
          <a:blip r:embed="rId2"/>
          <a:stretch>
            <a:fillRect/>
          </a:stretch>
        </p:blipFill>
        <p:spPr>
          <a:xfrm>
            <a:off x="7319963" y="4221163"/>
            <a:ext cx="3563937" cy="5508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80"/>
                                        </p:tgtEl>
                                        <p:attrNameLst>
                                          <p:attrName>style.visibility</p:attrName>
                                        </p:attrNameLst>
                                      </p:cBhvr>
                                      <p:to>
                                        <p:strVal val="visible"/>
                                      </p:to>
                                    </p:set>
                                    <p:animEffect transition="in" filter="blinds(horizontal)">
                                      <p:cBhvr>
                                        <p:cTn id="7" dur="500"/>
                                        <p:tgtEl>
                                          <p:spTgt spid="178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p:cNvSpPr>
          <p:nvPr>
            <p:ph idx="1"/>
          </p:nvPr>
        </p:nvSpPr>
        <p:spPr>
          <a:xfrm>
            <a:off x="755650" y="1357313"/>
            <a:ext cx="9228138" cy="4741862"/>
          </a:xfrm>
        </p:spPr>
        <p:txBody>
          <a:bodyPr vert="horz" wrap="square" lIns="91440" tIns="45720" rIns="91440" bIns="45720" anchor="t" anchorCtr="0"/>
          <a:lstStyle/>
          <a:p>
            <a:pPr eaLnBrk="1" hangingPunct="1">
              <a:buNone/>
            </a:pPr>
            <a:r>
              <a:rPr lang="en-US" altLang="zh-CN" sz="2400" dirty="0"/>
              <a:t>#include &lt;stdio.h&gt;</a:t>
            </a:r>
          </a:p>
          <a:p>
            <a:pPr eaLnBrk="1" hangingPunct="1">
              <a:buNone/>
            </a:pPr>
            <a:r>
              <a:rPr lang="en-US" altLang="zh-CN" sz="2400" dirty="0"/>
              <a:t>int main()</a:t>
            </a:r>
          </a:p>
          <a:p>
            <a:pPr eaLnBrk="1" hangingPunct="1">
              <a:buNone/>
            </a:pPr>
            <a:r>
              <a:rPr lang="en-US" altLang="zh-CN" sz="2400" dirty="0"/>
              <a:t>{</a:t>
            </a:r>
          </a:p>
          <a:p>
            <a:pPr eaLnBrk="1" hangingPunct="1">
              <a:buNone/>
            </a:pPr>
            <a:r>
              <a:rPr lang="en-US" altLang="zh-CN" sz="2400" dirty="0"/>
              <a:t>  char string[]=“I am a student.”;</a:t>
            </a:r>
          </a:p>
          <a:p>
            <a:pPr eaLnBrk="1" hangingPunct="1">
              <a:buNone/>
            </a:pPr>
            <a:r>
              <a:rPr lang="en-US" altLang="zh-CN" sz="2400" dirty="0"/>
              <a:t>  </a:t>
            </a:r>
            <a:r>
              <a:rPr lang="en-US" altLang="zh-CN" sz="2400" dirty="0">
                <a:solidFill>
                  <a:srgbClr val="FF0000"/>
                </a:solidFill>
              </a:rPr>
              <a:t>string = string+7;       </a:t>
            </a:r>
          </a:p>
          <a:p>
            <a:pPr eaLnBrk="1" hangingPunct="1">
              <a:buNone/>
            </a:pPr>
            <a:r>
              <a:rPr lang="en-US" altLang="zh-CN" sz="2000" dirty="0">
                <a:highlight>
                  <a:srgbClr val="FFFF00"/>
                </a:highlight>
              </a:rPr>
              <a:t>/* </a:t>
            </a:r>
            <a:r>
              <a:rPr lang="zh-CN" altLang="en-US" sz="2000" dirty="0">
                <a:highlight>
                  <a:srgbClr val="FFFF00"/>
                </a:highlight>
              </a:rPr>
              <a:t>数组名是常量，永远指向数组第一个元素不能进行运算 *</a:t>
            </a:r>
            <a:r>
              <a:rPr lang="en-US" altLang="zh-CN" sz="2000" dirty="0">
                <a:highlight>
                  <a:srgbClr val="FFFF00"/>
                </a:highlight>
              </a:rPr>
              <a:t>/</a:t>
            </a:r>
          </a:p>
          <a:p>
            <a:pPr eaLnBrk="1" hangingPunct="1">
              <a:buNone/>
            </a:pPr>
            <a:r>
              <a:rPr lang="en-US" altLang="zh-CN" sz="2400" dirty="0"/>
              <a:t>  </a:t>
            </a:r>
            <a:r>
              <a:rPr lang="en-US" altLang="zh-CN" sz="2400" dirty="0" err="1"/>
              <a:t>printf</a:t>
            </a:r>
            <a:r>
              <a:rPr lang="en-US" altLang="zh-CN" sz="2400" dirty="0"/>
              <a:t>(“%s\n”,string);</a:t>
            </a:r>
          </a:p>
          <a:p>
            <a:pPr eaLnBrk="1" hangingPunct="1">
              <a:buNone/>
            </a:pPr>
            <a:r>
              <a:rPr lang="en-US" altLang="zh-CN" sz="2400" dirty="0"/>
              <a:t>}</a:t>
            </a:r>
            <a:endParaRPr lang="zh-CN" altLang="en-US" sz="2400" dirty="0"/>
          </a:p>
        </p:txBody>
      </p:sp>
      <p:sp>
        <p:nvSpPr>
          <p:cNvPr id="20483"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0482"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8DB6A192-5729-4571-83E2-26CF09A2A221}"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15</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pic>
        <p:nvPicPr>
          <p:cNvPr id="47109" name="Picture 4" descr="file:///D:/c教学/第九章%20指针.files/error_mark.gif"/>
          <p:cNvPicPr>
            <a:picLocks noChangeAspect="1"/>
          </p:cNvPicPr>
          <p:nvPr/>
        </p:nvPicPr>
        <p:blipFill>
          <a:blip r:embed="rId2" r:link="rId3"/>
          <a:stretch>
            <a:fillRect/>
          </a:stretch>
        </p:blipFill>
        <p:spPr>
          <a:xfrm>
            <a:off x="6240463" y="2997200"/>
            <a:ext cx="482600" cy="5334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p:cNvSpPr>
          <p:nvPr>
            <p:ph type="title"/>
          </p:nvPr>
        </p:nvSpPr>
        <p:spPr>
          <a:xfrm>
            <a:off x="911225" y="620713"/>
            <a:ext cx="5832475" cy="431800"/>
          </a:xfrm>
        </p:spPr>
        <p:txBody>
          <a:bodyPr vert="horz" wrap="square" lIns="91440" tIns="45720" rIns="91440" bIns="45720" anchor="b" anchorCtr="0"/>
          <a:lstStyle/>
          <a:p>
            <a:pPr eaLnBrk="1" hangingPunct="1"/>
            <a:r>
              <a:rPr lang="zh-CN" altLang="en-US" sz="2400" dirty="0">
                <a:latin typeface="黑体" panose="02010609060101010101" pitchFamily="49" charset="-122"/>
                <a:ea typeface="黑体" panose="02010609060101010101" pitchFamily="49" charset="-122"/>
              </a:rPr>
              <a:t>§</a:t>
            </a:r>
            <a:r>
              <a:rPr lang="en-US" altLang="zh-CN" sz="2400" dirty="0">
                <a:latin typeface="黑体" panose="02010609060101010101" pitchFamily="49" charset="-122"/>
                <a:ea typeface="黑体" panose="02010609060101010101" pitchFamily="49" charset="-122"/>
              </a:rPr>
              <a:t>7.4  </a:t>
            </a:r>
            <a:r>
              <a:rPr lang="zh-CN" altLang="en-US" sz="2400" dirty="0">
                <a:latin typeface="黑体" panose="02010609060101010101" pitchFamily="49" charset="-122"/>
                <a:ea typeface="黑体" panose="02010609060101010101" pitchFamily="49" charset="-122"/>
              </a:rPr>
              <a:t>指针和函数</a:t>
            </a:r>
          </a:p>
        </p:txBody>
      </p:sp>
      <p:sp>
        <p:nvSpPr>
          <p:cNvPr id="48131" name="Rectangle 7"/>
          <p:cNvSpPr>
            <a:spLocks noGrp="1"/>
          </p:cNvSpPr>
          <p:nvPr>
            <p:ph idx="1"/>
          </p:nvPr>
        </p:nvSpPr>
        <p:spPr>
          <a:xfrm>
            <a:off x="965200" y="1341438"/>
            <a:ext cx="9810750" cy="3962400"/>
          </a:xfrm>
        </p:spPr>
        <p:txBody>
          <a:bodyPr vert="horz" wrap="square" lIns="91440" tIns="45720" rIns="91440" bIns="45720" anchor="t" anchorCtr="0"/>
          <a:lstStyle/>
          <a:p>
            <a:pPr eaLnBrk="1" hangingPunct="1">
              <a:lnSpc>
                <a:spcPct val="90000"/>
              </a:lnSpc>
              <a:buNone/>
            </a:pPr>
            <a:r>
              <a:rPr lang="en-US" altLang="zh-CN" sz="2400" b="1" dirty="0">
                <a:solidFill>
                  <a:srgbClr val="993300"/>
                </a:solidFill>
                <a:latin typeface="楷体_GB2312" pitchFamily="49" charset="-122"/>
                <a:ea typeface="楷体_GB2312" pitchFamily="49" charset="-122"/>
              </a:rPr>
              <a:t>7.4.1 </a:t>
            </a:r>
            <a:r>
              <a:rPr lang="zh-CN" altLang="en-US" sz="2400" b="1" dirty="0">
                <a:solidFill>
                  <a:srgbClr val="993300"/>
                </a:solidFill>
                <a:latin typeface="楷体_GB2312" pitchFamily="49" charset="-122"/>
                <a:ea typeface="楷体_GB2312" pitchFamily="49" charset="-122"/>
              </a:rPr>
              <a:t>指向函数的指针</a:t>
            </a:r>
          </a:p>
          <a:p>
            <a:pPr eaLnBrk="1" hangingPunct="1">
              <a:lnSpc>
                <a:spcPct val="90000"/>
              </a:lnSpc>
              <a:spcBef>
                <a:spcPct val="50000"/>
              </a:spcBef>
              <a:buClrTx/>
              <a:buFontTx/>
              <a:buNone/>
            </a:pPr>
            <a:r>
              <a:rPr lang="zh-CN" altLang="en-US" sz="2400" b="1" dirty="0">
                <a:latin typeface="楷体_GB2312" pitchFamily="49" charset="-122"/>
                <a:ea typeface="楷体_GB2312" pitchFamily="49" charset="-122"/>
              </a:rPr>
              <a:t>一.函数指针的定义</a:t>
            </a:r>
          </a:p>
          <a:p>
            <a:pPr eaLnBrk="1" hangingPunct="1">
              <a:lnSpc>
                <a:spcPct val="120000"/>
              </a:lnSpc>
              <a:spcBef>
                <a:spcPct val="50000"/>
              </a:spcBef>
              <a:buClr>
                <a:srgbClr val="993300"/>
              </a:buClr>
              <a:buFont typeface="Wingdings" panose="05000000000000000000" pitchFamily="2" charset="2"/>
              <a:buChar char="n"/>
            </a:pPr>
            <a:r>
              <a:rPr lang="zh-CN" altLang="en-US" sz="2400" b="1" dirty="0">
                <a:solidFill>
                  <a:srgbClr val="FF6600"/>
                </a:solidFill>
                <a:latin typeface="仿宋" panose="02010609060101010101" pitchFamily="49" charset="-122"/>
                <a:ea typeface="仿宋" panose="02010609060101010101" pitchFamily="49" charset="-122"/>
              </a:rPr>
              <a:t>函数的指针</a:t>
            </a:r>
            <a:r>
              <a:rPr lang="zh-CN" altLang="en-US" sz="2400" b="1" dirty="0">
                <a:latin typeface="仿宋" panose="02010609060101010101" pitchFamily="49" charset="-122"/>
                <a:ea typeface="仿宋" panose="02010609060101010101" pitchFamily="49" charset="-122"/>
              </a:rPr>
              <a:t>：函数是一个子程序，在执行时要首先调入内存中，所以，函数在内存中占有一定的内存空间，它所占内存的首地址称为</a:t>
            </a:r>
            <a:r>
              <a:rPr lang="zh-CN" altLang="en-US" sz="2400" b="1" dirty="0">
                <a:solidFill>
                  <a:srgbClr val="FF0000"/>
                </a:solidFill>
                <a:latin typeface="仿宋" panose="02010609060101010101" pitchFamily="49" charset="-122"/>
                <a:ea typeface="仿宋" panose="02010609060101010101" pitchFamily="49" charset="-122"/>
              </a:rPr>
              <a:t>函数的入口地址</a:t>
            </a:r>
            <a:r>
              <a:rPr lang="zh-CN" altLang="en-US" sz="2400" b="1" dirty="0">
                <a:latin typeface="仿宋" panose="02010609060101010101" pitchFamily="49" charset="-122"/>
                <a:ea typeface="仿宋" panose="02010609060101010101" pitchFamily="49" charset="-122"/>
              </a:rPr>
              <a:t>，我们把函数的入口地址叫做函数的指针（地址）。</a:t>
            </a:r>
          </a:p>
          <a:p>
            <a:pPr eaLnBrk="1" hangingPunct="1">
              <a:lnSpc>
                <a:spcPct val="120000"/>
              </a:lnSpc>
              <a:spcBef>
                <a:spcPct val="50000"/>
              </a:spcBef>
              <a:buClr>
                <a:srgbClr val="993300"/>
              </a:buClr>
              <a:buFont typeface="Wingdings" panose="05000000000000000000" pitchFamily="2" charset="2"/>
              <a:buChar char="n"/>
            </a:pPr>
            <a:r>
              <a:rPr lang="zh-CN" altLang="en-US" sz="2400" b="1" dirty="0">
                <a:solidFill>
                  <a:srgbClr val="FF6600"/>
                </a:solidFill>
                <a:latin typeface="仿宋" panose="02010609060101010101" pitchFamily="49" charset="-122"/>
                <a:ea typeface="仿宋" panose="02010609060101010101" pitchFamily="49" charset="-122"/>
              </a:rPr>
              <a:t>指向函数的指针变量</a:t>
            </a:r>
            <a:r>
              <a:rPr lang="zh-CN" altLang="en-US" sz="2400" b="1" dirty="0">
                <a:latin typeface="仿宋" panose="02010609060101010101" pitchFamily="49" charset="-122"/>
                <a:ea typeface="仿宋" panose="02010609060101010101" pitchFamily="49" charset="-122"/>
              </a:rPr>
              <a:t>：指针变量可以指向整型变量、字符串、数组，也可以指向一个函数，用于存放函数的入口地址的变量叫做</a:t>
            </a:r>
            <a:r>
              <a:rPr lang="zh-CN" altLang="en-US" sz="2400" b="1" dirty="0">
                <a:solidFill>
                  <a:srgbClr val="FF0000"/>
                </a:solidFill>
                <a:latin typeface="仿宋" panose="02010609060101010101" pitchFamily="49" charset="-122"/>
                <a:ea typeface="仿宋" panose="02010609060101010101" pitchFamily="49" charset="-122"/>
              </a:rPr>
              <a:t>指向函数的指针变量</a:t>
            </a:r>
            <a:r>
              <a:rPr lang="zh-CN" altLang="en-US" sz="2400" b="1" dirty="0">
                <a:latin typeface="仿宋" panose="02010609060101010101" pitchFamily="49" charset="-122"/>
                <a:ea typeface="仿宋" panose="02010609060101010101" pitchFamily="49" charset="-122"/>
              </a:rPr>
              <a:t>。</a:t>
            </a:r>
          </a:p>
        </p:txBody>
      </p:sp>
      <p:sp>
        <p:nvSpPr>
          <p:cNvPr id="2150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150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F83C99A4-1F1A-4F6A-9EC5-C9C4BF554F21}"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16</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6"/>
          <p:cNvSpPr>
            <a:spLocks noGrp="1"/>
          </p:cNvSpPr>
          <p:nvPr>
            <p:ph idx="1"/>
          </p:nvPr>
        </p:nvSpPr>
        <p:spPr>
          <a:xfrm>
            <a:off x="839788" y="1444625"/>
            <a:ext cx="9577387" cy="4608513"/>
          </a:xfrm>
        </p:spPr>
        <p:txBody>
          <a:bodyPr vert="horz" wrap="square" lIns="91440" tIns="45720" rIns="91440" bIns="45720" anchor="t" anchorCtr="0"/>
          <a:lstStyle/>
          <a:p>
            <a:pPr eaLnBrk="1" hangingPunct="1">
              <a:lnSpc>
                <a:spcPct val="90000"/>
              </a:lnSpc>
              <a:spcBef>
                <a:spcPct val="50000"/>
              </a:spcBef>
              <a:buClr>
                <a:srgbClr val="993300"/>
              </a:buClr>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定义格式： </a:t>
            </a:r>
          </a:p>
          <a:p>
            <a:pPr eaLnBrk="1" hangingPunct="1">
              <a:lnSpc>
                <a:spcPct val="90000"/>
              </a:lnSpc>
              <a:spcBef>
                <a:spcPct val="50000"/>
              </a:spcBef>
              <a:buClrTx/>
              <a:buFontTx/>
              <a:buNone/>
            </a:pPr>
            <a:r>
              <a:rPr lang="zh-CN" altLang="en-US" sz="2400" b="1" dirty="0">
                <a:latin typeface="仿宋" panose="02010609060101010101" pitchFamily="49" charset="-122"/>
                <a:ea typeface="仿宋" panose="02010609060101010101" pitchFamily="49" charset="-122"/>
              </a:rPr>
              <a:t>   </a:t>
            </a:r>
            <a:r>
              <a:rPr lang="zh-CN" altLang="en-US" sz="2400" b="1" dirty="0">
                <a:solidFill>
                  <a:srgbClr val="993300"/>
                </a:solidFill>
                <a:latin typeface="仿宋" panose="02010609060101010101" pitchFamily="49" charset="-122"/>
                <a:ea typeface="仿宋" panose="02010609060101010101" pitchFamily="49" charset="-122"/>
              </a:rPr>
              <a:t>数据类型标识符 (* 指针变量名)(参数说明) </a:t>
            </a:r>
          </a:p>
          <a:p>
            <a:pPr eaLnBrk="1" hangingPunct="1">
              <a:lnSpc>
                <a:spcPct val="90000"/>
              </a:lnSpc>
              <a:spcBef>
                <a:spcPct val="50000"/>
              </a:spcBef>
              <a:buClrTx/>
              <a:buFontTx/>
              <a:buNone/>
            </a:pPr>
            <a:r>
              <a:rPr lang="zh-CN" altLang="en-US" sz="2400" b="1" dirty="0">
                <a:latin typeface="仿宋" panose="02010609060101010101" pitchFamily="49" charset="-122"/>
                <a:ea typeface="仿宋" panose="02010609060101010101" pitchFamily="49" charset="-122"/>
              </a:rPr>
              <a:t>(1)数据类型标识符：说明指针变量所指向的函数的返回值类型；</a:t>
            </a:r>
          </a:p>
          <a:p>
            <a:pPr eaLnBrk="1" hangingPunct="1">
              <a:lnSpc>
                <a:spcPct val="90000"/>
              </a:lnSpc>
              <a:spcBef>
                <a:spcPct val="50000"/>
              </a:spcBef>
              <a:buClrTx/>
              <a:buFontTx/>
              <a:buNone/>
            </a:pPr>
            <a:r>
              <a:rPr lang="zh-CN" altLang="en-US" sz="2400" b="1" dirty="0">
                <a:latin typeface="仿宋" panose="02010609060101010101" pitchFamily="49" charset="-122"/>
                <a:ea typeface="仿宋" panose="02010609060101010101" pitchFamily="49" charset="-122"/>
              </a:rPr>
              <a:t>(2)参数说明：指出指针变量所指向的函数的形参；</a:t>
            </a:r>
          </a:p>
          <a:p>
            <a:pPr eaLnBrk="1" hangingPunct="1">
              <a:lnSpc>
                <a:spcPct val="90000"/>
              </a:lnSpc>
              <a:spcBef>
                <a:spcPct val="50000"/>
              </a:spcBef>
              <a:buClrTx/>
              <a:buFontTx/>
              <a:buNone/>
            </a:pPr>
            <a:r>
              <a:rPr lang="zh-CN" altLang="en-US" sz="2400" b="1" dirty="0">
                <a:latin typeface="仿宋" panose="02010609060101010101" pitchFamily="49" charset="-122"/>
                <a:ea typeface="仿宋" panose="02010609060101010101" pitchFamily="49" charset="-122"/>
              </a:rPr>
              <a:t>(3)例如有一个函数： </a:t>
            </a:r>
            <a:r>
              <a:rPr lang="en-US" altLang="zh-CN" sz="2400" b="1" dirty="0">
                <a:latin typeface="仿宋" panose="02010609060101010101" pitchFamily="49" charset="-122"/>
                <a:ea typeface="仿宋" panose="02010609060101010101" pitchFamily="49" charset="-122"/>
              </a:rPr>
              <a:t>int max (int x,int y) {……} </a:t>
            </a:r>
          </a:p>
          <a:p>
            <a:pPr eaLnBrk="1" hangingPunct="1">
              <a:lnSpc>
                <a:spcPct val="90000"/>
              </a:lnSpc>
              <a:spcBef>
                <a:spcPct val="50000"/>
              </a:spcBef>
              <a:buClrTx/>
              <a:buFontTx/>
              <a:buNone/>
            </a:pPr>
            <a:r>
              <a:rPr lang="en-US" altLang="zh-CN" sz="24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则可以定义一个指向该函数的指针变量：</a:t>
            </a:r>
          </a:p>
          <a:p>
            <a:pPr eaLnBrk="1" hangingPunct="1">
              <a:lnSpc>
                <a:spcPct val="90000"/>
              </a:lnSpc>
              <a:spcBef>
                <a:spcPct val="50000"/>
              </a:spcBef>
              <a:buClrTx/>
              <a:buFontTx/>
              <a:buNone/>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int (*funp) (int x,int y);</a:t>
            </a:r>
          </a:p>
          <a:p>
            <a:pPr eaLnBrk="1" hangingPunct="1">
              <a:lnSpc>
                <a:spcPct val="90000"/>
              </a:lnSpc>
              <a:spcBef>
                <a:spcPct val="50000"/>
              </a:spcBef>
              <a:buClrTx/>
              <a:buFontTx/>
              <a:buNone/>
            </a:pPr>
            <a:r>
              <a:rPr lang="zh-CN" altLang="en-US" sz="2400" b="1" dirty="0">
                <a:latin typeface="仿宋" panose="02010609060101010101" pitchFamily="49" charset="-122"/>
                <a:ea typeface="仿宋" panose="02010609060101010101" pitchFamily="49" charset="-122"/>
              </a:rPr>
              <a:t> 或： </a:t>
            </a:r>
            <a:r>
              <a:rPr lang="en-US" altLang="zh-CN" sz="2400" b="1" dirty="0">
                <a:latin typeface="仿宋" panose="02010609060101010101" pitchFamily="49" charset="-122"/>
                <a:ea typeface="仿宋" panose="02010609060101010101" pitchFamily="49" charset="-122"/>
              </a:rPr>
              <a:t>int (*funp) (int  , int );</a:t>
            </a:r>
            <a:endParaRPr lang="zh-CN" altLang="en-US" sz="2400" b="1" dirty="0">
              <a:latin typeface="仿宋" panose="02010609060101010101" pitchFamily="49" charset="-122"/>
              <a:ea typeface="仿宋" panose="02010609060101010101" pitchFamily="49" charset="-122"/>
            </a:endParaRPr>
          </a:p>
          <a:p>
            <a:pPr eaLnBrk="1" hangingPunct="1">
              <a:lnSpc>
                <a:spcPct val="90000"/>
              </a:lnSpc>
              <a:buNone/>
            </a:pPr>
            <a:endParaRPr lang="zh-CN" altLang="en-US" sz="2400" b="1" dirty="0">
              <a:latin typeface="仿宋" panose="02010609060101010101" pitchFamily="49" charset="-122"/>
              <a:ea typeface="仿宋" panose="02010609060101010101" pitchFamily="49" charset="-122"/>
            </a:endParaRPr>
          </a:p>
        </p:txBody>
      </p:sp>
      <p:sp>
        <p:nvSpPr>
          <p:cNvPr id="22531"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2530"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6073F14-188E-4631-9336-BD056ED19D7A}"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17</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9157"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5"/>
          <p:cNvSpPr>
            <a:spLocks noGrp="1"/>
          </p:cNvSpPr>
          <p:nvPr>
            <p:ph idx="1"/>
          </p:nvPr>
        </p:nvSpPr>
        <p:spPr>
          <a:xfrm>
            <a:off x="965200" y="1349375"/>
            <a:ext cx="10244138" cy="4895850"/>
          </a:xfrm>
        </p:spPr>
        <p:txBody>
          <a:bodyPr vert="horz" wrap="square" lIns="91440" tIns="45720" rIns="91440" bIns="45720" anchor="t" anchorCtr="0"/>
          <a:lstStyle/>
          <a:p>
            <a:pPr eaLnBrk="1" hangingPunct="1">
              <a:lnSpc>
                <a:spcPct val="90000"/>
              </a:lnSpc>
              <a:buNone/>
            </a:pPr>
            <a:r>
              <a:rPr lang="zh-CN" altLang="en-US" sz="2400" b="1" dirty="0">
                <a:latin typeface="楷体_GB2312" pitchFamily="49" charset="-122"/>
                <a:ea typeface="楷体_GB2312" pitchFamily="49" charset="-122"/>
              </a:rPr>
              <a:t>二、函数型指针变量的赋值：</a:t>
            </a:r>
          </a:p>
          <a:p>
            <a:pPr eaLnBrk="1" hangingPunct="1">
              <a:lnSpc>
                <a:spcPct val="90000"/>
              </a:lnSpc>
              <a:buClr>
                <a:srgbClr val="993300"/>
              </a:buClr>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格式：</a:t>
            </a:r>
          </a:p>
          <a:p>
            <a:pPr eaLnBrk="1" hangingPunct="1">
              <a:lnSpc>
                <a:spcPct val="90000"/>
              </a:lnSpc>
              <a:buNone/>
            </a:pPr>
            <a:r>
              <a:rPr lang="zh-CN" altLang="en-US" sz="2400" b="1" dirty="0">
                <a:latin typeface="仿宋" panose="02010609060101010101" pitchFamily="49" charset="-122"/>
                <a:ea typeface="仿宋" panose="02010609060101010101" pitchFamily="49" charset="-122"/>
              </a:rPr>
              <a:t>  </a:t>
            </a:r>
            <a:r>
              <a:rPr lang="zh-CN" altLang="en-US" sz="2400" b="1" dirty="0">
                <a:solidFill>
                  <a:srgbClr val="FF0000"/>
                </a:solidFill>
                <a:latin typeface="仿宋" panose="02010609060101010101" pitchFamily="49" charset="-122"/>
                <a:ea typeface="仿宋" panose="02010609060101010101" pitchFamily="49" charset="-122"/>
              </a:rPr>
              <a:t>函数型指针变量 = 函数名；</a:t>
            </a:r>
          </a:p>
          <a:p>
            <a:pPr eaLnBrk="1" hangingPunct="1">
              <a:lnSpc>
                <a:spcPct val="90000"/>
              </a:lnSpc>
              <a:spcBef>
                <a:spcPct val="50000"/>
              </a:spcBef>
              <a:buClr>
                <a:srgbClr val="993300"/>
              </a:buClr>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功能：将指定函数的入口地址赋给指定的函数型指针变量，使该指针变量指向指定函数；</a:t>
            </a:r>
          </a:p>
          <a:p>
            <a:pPr eaLnBrk="1" hangingPunct="1">
              <a:lnSpc>
                <a:spcPct val="90000"/>
              </a:lnSpc>
              <a:spcBef>
                <a:spcPct val="50000"/>
              </a:spcBef>
              <a:buClr>
                <a:srgbClr val="993300"/>
              </a:buClr>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例如，对于上面的函数 </a:t>
            </a:r>
            <a:r>
              <a:rPr lang="en-US" altLang="zh-CN" sz="2400" b="1" dirty="0">
                <a:latin typeface="仿宋" panose="02010609060101010101" pitchFamily="49" charset="-122"/>
                <a:ea typeface="仿宋" panose="02010609060101010101" pitchFamily="49" charset="-122"/>
              </a:rPr>
              <a:t>int max(int x,int y){……} </a:t>
            </a:r>
            <a:r>
              <a:rPr lang="zh-CN" altLang="en-US" sz="2400" b="1" dirty="0">
                <a:latin typeface="仿宋" panose="02010609060101010101" pitchFamily="49" charset="-122"/>
                <a:ea typeface="仿宋" panose="02010609060101010101" pitchFamily="49" charset="-122"/>
              </a:rPr>
              <a:t>和指针变量</a:t>
            </a:r>
            <a:r>
              <a:rPr lang="en-US" altLang="zh-CN" sz="2400" b="1" dirty="0">
                <a:latin typeface="仿宋" panose="02010609060101010101" pitchFamily="49" charset="-122"/>
                <a:ea typeface="仿宋" panose="02010609060101010101" pitchFamily="49" charset="-122"/>
              </a:rPr>
              <a:t>funp</a:t>
            </a:r>
            <a:r>
              <a:rPr lang="zh-CN" altLang="en-US" sz="2400" b="1" dirty="0">
                <a:latin typeface="仿宋" panose="02010609060101010101" pitchFamily="49" charset="-122"/>
                <a:ea typeface="仿宋" panose="02010609060101010101" pitchFamily="49" charset="-122"/>
              </a:rPr>
              <a:t>可有：  </a:t>
            </a:r>
            <a:r>
              <a:rPr lang="en-US" altLang="zh-CN" sz="2400" b="1" dirty="0">
                <a:solidFill>
                  <a:srgbClr val="FF0000"/>
                </a:solidFill>
                <a:latin typeface="仿宋" panose="02010609060101010101" pitchFamily="49" charset="-122"/>
                <a:ea typeface="仿宋" panose="02010609060101010101" pitchFamily="49" charset="-122"/>
              </a:rPr>
              <a:t>funp = max </a:t>
            </a:r>
            <a:r>
              <a:rPr lang="en-US" altLang="zh-CN" sz="2400" b="1" dirty="0">
                <a:latin typeface="仿宋" panose="02010609060101010101" pitchFamily="49" charset="-122"/>
                <a:ea typeface="仿宋" panose="02010609060101010101" pitchFamily="49" charset="-122"/>
              </a:rPr>
              <a:t>;</a:t>
            </a:r>
          </a:p>
          <a:p>
            <a:pPr eaLnBrk="1" hangingPunct="1">
              <a:lnSpc>
                <a:spcPct val="90000"/>
              </a:lnSpc>
              <a:buClr>
                <a:srgbClr val="993300"/>
              </a:buClr>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函数调用：</a:t>
            </a:r>
          </a:p>
          <a:p>
            <a:pPr eaLnBrk="1" hangingPunct="1">
              <a:lnSpc>
                <a:spcPct val="90000"/>
              </a:lnSpc>
              <a:buNone/>
            </a:pPr>
            <a:r>
              <a:rPr lang="zh-CN" altLang="en-US" sz="2400" b="1" dirty="0">
                <a:latin typeface="仿宋" panose="02010609060101010101" pitchFamily="49" charset="-122"/>
                <a:ea typeface="仿宋" panose="02010609060101010101" pitchFamily="49" charset="-122"/>
              </a:rPr>
              <a:t>   通过函数名来实现：</a:t>
            </a:r>
            <a:r>
              <a:rPr lang="en-US" altLang="zh-CN" sz="2400" b="1" dirty="0">
                <a:latin typeface="仿宋" panose="02010609060101010101" pitchFamily="49" charset="-122"/>
                <a:ea typeface="仿宋" panose="02010609060101010101" pitchFamily="49" charset="-122"/>
              </a:rPr>
              <a:t>z = max(a,b) ;</a:t>
            </a:r>
          </a:p>
          <a:p>
            <a:pPr eaLnBrk="1" hangingPunct="1">
              <a:lnSpc>
                <a:spcPct val="90000"/>
              </a:lnSpc>
              <a:buNone/>
            </a:pPr>
            <a:r>
              <a:rPr lang="zh-CN" altLang="en-US" sz="2400" b="1" dirty="0">
                <a:latin typeface="仿宋" panose="02010609060101010101" pitchFamily="49" charset="-122"/>
                <a:ea typeface="仿宋" panose="02010609060101010101" pitchFamily="49" charset="-122"/>
              </a:rPr>
              <a:t>   通过函数指针实现：</a:t>
            </a:r>
            <a:r>
              <a:rPr lang="en-US" altLang="zh-CN" sz="2400" b="1" dirty="0">
                <a:latin typeface="仿宋" panose="02010609060101010101" pitchFamily="49" charset="-122"/>
                <a:ea typeface="仿宋" panose="02010609060101010101" pitchFamily="49" charset="-122"/>
              </a:rPr>
              <a:t>z=(*funp)(a,b) </a:t>
            </a:r>
            <a:endParaRPr lang="zh-CN" altLang="en-US" sz="2400" b="1" dirty="0">
              <a:latin typeface="仿宋" panose="02010609060101010101" pitchFamily="49" charset="-122"/>
              <a:ea typeface="仿宋" panose="02010609060101010101" pitchFamily="49" charset="-122"/>
            </a:endParaRPr>
          </a:p>
          <a:p>
            <a:pPr eaLnBrk="1" hangingPunct="1">
              <a:lnSpc>
                <a:spcPct val="90000"/>
              </a:lnSpc>
              <a:spcBef>
                <a:spcPct val="50000"/>
              </a:spcBef>
              <a:buClrTx/>
              <a:buFontTx/>
              <a:buNone/>
            </a:pPr>
            <a:endParaRPr lang="zh-CN" altLang="en-US" sz="2400" b="1" dirty="0">
              <a:latin typeface="楷体_GB2312" pitchFamily="49" charset="-122"/>
              <a:ea typeface="楷体_GB2312" pitchFamily="49" charset="-122"/>
            </a:endParaRPr>
          </a:p>
        </p:txBody>
      </p:sp>
      <p:sp>
        <p:nvSpPr>
          <p:cNvPr id="23555"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dirty="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3554"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C80AE53-7F27-45C6-9BB9-1F41D56368D6}"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18</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0181" name="Line 4"/>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p:cNvSpPr>
          <p:nvPr>
            <p:ph idx="1"/>
          </p:nvPr>
        </p:nvSpPr>
        <p:spPr>
          <a:xfrm>
            <a:off x="839788" y="1341438"/>
            <a:ext cx="10080625" cy="4454525"/>
          </a:xfrm>
        </p:spPr>
        <p:txBody>
          <a:bodyPr vert="horz" wrap="square" lIns="91440" tIns="45720" rIns="91440" bIns="45720" anchor="t" anchorCtr="0"/>
          <a:lstStyle/>
          <a:p>
            <a:pPr eaLnBrk="1" hangingPunct="1">
              <a:lnSpc>
                <a:spcPct val="80000"/>
              </a:lnSpc>
              <a:spcBef>
                <a:spcPct val="50000"/>
              </a:spcBef>
              <a:buClr>
                <a:srgbClr val="993300"/>
              </a:buClr>
              <a:buFont typeface="Wingdings" panose="05000000000000000000" pitchFamily="2" charset="2"/>
              <a:buChar char="n"/>
            </a:pPr>
            <a:r>
              <a:rPr lang="zh-CN" altLang="en-US" sz="2400" b="1" dirty="0">
                <a:latin typeface="楷体_GB2312" pitchFamily="49" charset="-122"/>
                <a:ea typeface="楷体_GB2312" pitchFamily="49" charset="-122"/>
              </a:rPr>
              <a:t>注意：</a:t>
            </a:r>
          </a:p>
          <a:p>
            <a:pPr eaLnBrk="1" hangingPunct="1">
              <a:lnSpc>
                <a:spcPct val="120000"/>
              </a:lnSpc>
              <a:spcBef>
                <a:spcPct val="50000"/>
              </a:spcBef>
              <a:buClrTx/>
              <a:buFontTx/>
              <a:buNone/>
            </a:pPr>
            <a:r>
              <a:rPr lang="zh-CN" altLang="en-US" sz="2400" b="1" dirty="0">
                <a:latin typeface="仿宋" panose="02010609060101010101" pitchFamily="49" charset="-122"/>
                <a:ea typeface="仿宋" panose="02010609060101010101" pitchFamily="49" charset="-122"/>
              </a:rPr>
              <a:t>(1)在使用函数型指针变量调用函数之前，必须</a:t>
            </a:r>
            <a:r>
              <a:rPr lang="zh-CN" altLang="en-US" sz="2400" b="1" dirty="0">
                <a:solidFill>
                  <a:srgbClr val="FF00FF"/>
                </a:solidFill>
                <a:latin typeface="仿宋" panose="02010609060101010101" pitchFamily="49" charset="-122"/>
                <a:ea typeface="仿宋" panose="02010609060101010101" pitchFamily="49" charset="-122"/>
              </a:rPr>
              <a:t>首先</a:t>
            </a:r>
            <a:r>
              <a:rPr lang="zh-CN" altLang="en-US" sz="2400" b="1" dirty="0">
                <a:latin typeface="仿宋" panose="02010609060101010101" pitchFamily="49" charset="-122"/>
                <a:ea typeface="仿宋" panose="02010609060101010101" pitchFamily="49" charset="-122"/>
              </a:rPr>
              <a:t>给指针变量赋值，使它指向程序要调用的的函数。</a:t>
            </a:r>
          </a:p>
          <a:p>
            <a:pPr eaLnBrk="1" hangingPunct="1">
              <a:lnSpc>
                <a:spcPct val="120000"/>
              </a:lnSpc>
              <a:spcBef>
                <a:spcPct val="50000"/>
              </a:spcBef>
              <a:buClrTx/>
              <a:buFontTx/>
              <a:buNone/>
            </a:pPr>
            <a:r>
              <a:rPr lang="zh-CN" altLang="en-US" sz="2400" b="1" dirty="0">
                <a:latin typeface="仿宋" panose="02010609060101010101" pitchFamily="49" charset="-122"/>
                <a:ea typeface="仿宋" panose="02010609060101010101" pitchFamily="49" charset="-122"/>
              </a:rPr>
              <a:t>(2)函数型指针变量(</a:t>
            </a:r>
            <a:r>
              <a:rPr lang="en-US" altLang="zh-CN" sz="2400" b="1" dirty="0">
                <a:latin typeface="仿宋" panose="02010609060101010101" pitchFamily="49" charset="-122"/>
                <a:ea typeface="仿宋" panose="02010609060101010101" pitchFamily="49" charset="-122"/>
              </a:rPr>
              <a:t>funp) </a:t>
            </a:r>
            <a:r>
              <a:rPr lang="zh-CN" altLang="en-US" sz="2400" b="1" dirty="0">
                <a:latin typeface="仿宋" panose="02010609060101010101" pitchFamily="49" charset="-122"/>
                <a:ea typeface="仿宋" panose="02010609060101010101" pitchFamily="49" charset="-122"/>
              </a:rPr>
              <a:t>的值可以改变，即它不是固定的指向某个函数，把哪个函数的入口地址赋给它，它就指向哪个函数，它可以先后指向不同的函数，但所指向的函数的</a:t>
            </a:r>
            <a:r>
              <a:rPr lang="zh-CN" altLang="en-US" sz="2400" b="1" dirty="0">
                <a:solidFill>
                  <a:srgbClr val="FF0000"/>
                </a:solidFill>
                <a:latin typeface="仿宋" panose="02010609060101010101" pitchFamily="49" charset="-122"/>
                <a:ea typeface="仿宋" panose="02010609060101010101" pitchFamily="49" charset="-122"/>
              </a:rPr>
              <a:t>返回值</a:t>
            </a:r>
            <a:r>
              <a:rPr lang="zh-CN" altLang="en-US" sz="2400" b="1" dirty="0">
                <a:latin typeface="仿宋" panose="02010609060101010101" pitchFamily="49" charset="-122"/>
                <a:ea typeface="仿宋" panose="02010609060101010101" pitchFamily="49" charset="-122"/>
              </a:rPr>
              <a:t>和</a:t>
            </a:r>
            <a:r>
              <a:rPr lang="zh-CN" altLang="en-US" sz="2400" b="1" dirty="0">
                <a:solidFill>
                  <a:srgbClr val="FF0000"/>
                </a:solidFill>
                <a:latin typeface="仿宋" panose="02010609060101010101" pitchFamily="49" charset="-122"/>
                <a:ea typeface="仿宋" panose="02010609060101010101" pitchFamily="49" charset="-122"/>
              </a:rPr>
              <a:t>形参</a:t>
            </a:r>
            <a:r>
              <a:rPr lang="zh-CN" altLang="en-US" sz="2400" b="1" dirty="0">
                <a:latin typeface="仿宋" panose="02010609060101010101" pitchFamily="49" charset="-122"/>
                <a:ea typeface="仿宋" panose="02010609060101010101" pitchFamily="49" charset="-122"/>
              </a:rPr>
              <a:t>应与它</a:t>
            </a:r>
            <a:r>
              <a:rPr lang="zh-CN" altLang="en-US" sz="2400" b="1" dirty="0">
                <a:solidFill>
                  <a:srgbClr val="FF00FF"/>
                </a:solidFill>
                <a:latin typeface="仿宋" panose="02010609060101010101" pitchFamily="49" charset="-122"/>
                <a:ea typeface="仿宋" panose="02010609060101010101" pitchFamily="49" charset="-122"/>
              </a:rPr>
              <a:t>一致</a:t>
            </a:r>
            <a:r>
              <a:rPr lang="zh-CN" altLang="en-US" sz="2400" b="1" dirty="0">
                <a:latin typeface="仿宋" panose="02010609060101010101" pitchFamily="49" charset="-122"/>
                <a:ea typeface="仿宋" panose="02010609060101010101" pitchFamily="49" charset="-122"/>
              </a:rPr>
              <a:t>；</a:t>
            </a:r>
          </a:p>
          <a:p>
            <a:pPr eaLnBrk="1" hangingPunct="1">
              <a:lnSpc>
                <a:spcPct val="120000"/>
              </a:lnSpc>
              <a:spcBef>
                <a:spcPct val="50000"/>
              </a:spcBef>
              <a:buClrTx/>
              <a:buFontTx/>
              <a:buNone/>
            </a:pPr>
            <a:r>
              <a:rPr lang="zh-CN" altLang="en-US" sz="2400" b="1" dirty="0">
                <a:latin typeface="仿宋" panose="02010609060101010101" pitchFamily="49" charset="-122"/>
                <a:ea typeface="仿宋" panose="02010609060101010101" pitchFamily="49" charset="-122"/>
              </a:rPr>
              <a:t>(3)函数型指针变量(</a:t>
            </a:r>
            <a:r>
              <a:rPr lang="en-US" altLang="zh-CN" sz="2400" b="1" dirty="0">
                <a:latin typeface="仿宋" panose="02010609060101010101" pitchFamily="49" charset="-122"/>
                <a:ea typeface="仿宋" panose="02010609060101010101" pitchFamily="49" charset="-122"/>
              </a:rPr>
              <a:t>funp)</a:t>
            </a:r>
            <a:r>
              <a:rPr lang="zh-CN" altLang="en-US" sz="2400" b="1" dirty="0">
                <a:solidFill>
                  <a:srgbClr val="FF00FF"/>
                </a:solidFill>
                <a:latin typeface="仿宋" panose="02010609060101010101" pitchFamily="49" charset="-122"/>
                <a:ea typeface="仿宋" panose="02010609060101010101" pitchFamily="49" charset="-122"/>
              </a:rPr>
              <a:t>不能</a:t>
            </a:r>
            <a:r>
              <a:rPr lang="zh-CN" altLang="en-US" sz="2400" b="1" dirty="0">
                <a:latin typeface="仿宋" panose="02010609060101010101" pitchFamily="49" charset="-122"/>
                <a:ea typeface="仿宋" panose="02010609060101010101" pitchFamily="49" charset="-122"/>
              </a:rPr>
              <a:t>进行  ++ 以及 </a:t>
            </a:r>
            <a:r>
              <a:rPr lang="en-US" altLang="zh-CN" sz="2400" b="1" dirty="0">
                <a:latin typeface="仿宋" panose="02010609060101010101" pitchFamily="49" charset="-122"/>
                <a:ea typeface="仿宋" panose="02010609060101010101" pitchFamily="49" charset="-122"/>
              </a:rPr>
              <a:t>funp+n</a:t>
            </a:r>
            <a:r>
              <a:rPr lang="zh-CN" altLang="en-US" sz="2400" b="1" dirty="0">
                <a:latin typeface="仿宋" panose="02010609060101010101" pitchFamily="49" charset="-122"/>
                <a:ea typeface="仿宋" panose="02010609060101010101" pitchFamily="49" charset="-122"/>
              </a:rPr>
              <a:t>等运算。</a:t>
            </a:r>
          </a:p>
        </p:txBody>
      </p:sp>
      <p:sp>
        <p:nvSpPr>
          <p:cNvPr id="24579"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4578"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055FFD4-BAA3-4BBD-996B-F5E4199DCFB3}"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19</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1205"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矩形 11"/>
          <p:cNvSpPr/>
          <p:nvPr/>
        </p:nvSpPr>
        <p:spPr>
          <a:xfrm rot="21568527">
            <a:off x="3409662" y="1416291"/>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013" name="Oval 65"/>
          <p:cNvSpPr>
            <a:spLocks noChangeArrowheads="1"/>
          </p:cNvSpPr>
          <p:nvPr/>
        </p:nvSpPr>
        <p:spPr bwMode="auto">
          <a:xfrm rot="5368527">
            <a:off x="2802731" y="1777206"/>
            <a:ext cx="947738" cy="9207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14" name="Oval 65"/>
          <p:cNvSpPr>
            <a:spLocks noChangeArrowheads="1"/>
          </p:cNvSpPr>
          <p:nvPr/>
        </p:nvSpPr>
        <p:spPr bwMode="auto">
          <a:xfrm rot="21568527">
            <a:off x="3157538" y="2206625"/>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55" name="矩形 54"/>
          <p:cNvSpPr/>
          <p:nvPr/>
        </p:nvSpPr>
        <p:spPr>
          <a:xfrm rot="21568527">
            <a:off x="3265488" y="1409700"/>
            <a:ext cx="5530850" cy="788988"/>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6" name="矩形 3"/>
          <p:cNvSpPr/>
          <p:nvPr/>
        </p:nvSpPr>
        <p:spPr>
          <a:xfrm rot="21568527">
            <a:off x="3265488" y="1430338"/>
            <a:ext cx="852488"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7" name="等腰三角形 9"/>
          <p:cNvSpPr/>
          <p:nvPr/>
        </p:nvSpPr>
        <p:spPr>
          <a:xfrm rot="5368527">
            <a:off x="4092484" y="1463384"/>
            <a:ext cx="782605"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8" name="等腰三角形 57"/>
          <p:cNvSpPr/>
          <p:nvPr/>
        </p:nvSpPr>
        <p:spPr>
          <a:xfrm rot="5368527">
            <a:off x="3992563" y="1549400"/>
            <a:ext cx="817563"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59" name="直接连接符 58"/>
          <p:cNvCxnSpPr/>
          <p:nvPr/>
        </p:nvCxnSpPr>
        <p:spPr>
          <a:xfrm>
            <a:off x="4113213" y="1341438"/>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31758" name="TextBox 83"/>
          <p:cNvSpPr txBox="1"/>
          <p:nvPr/>
        </p:nvSpPr>
        <p:spPr>
          <a:xfrm>
            <a:off x="3328988" y="1606550"/>
            <a:ext cx="731837" cy="536575"/>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01</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88" name="等腰三角形 87"/>
          <p:cNvSpPr/>
          <p:nvPr/>
        </p:nvSpPr>
        <p:spPr>
          <a:xfrm rot="16200000" flipH="1" flipV="1">
            <a:off x="4937919" y="1742281"/>
            <a:ext cx="125413" cy="136525"/>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1760" name="TextBox 88"/>
          <p:cNvSpPr txBox="1"/>
          <p:nvPr/>
        </p:nvSpPr>
        <p:spPr>
          <a:xfrm>
            <a:off x="4999038" y="1693863"/>
            <a:ext cx="2017712" cy="314325"/>
          </a:xfrm>
          <a:prstGeom prst="rect">
            <a:avLst/>
          </a:prstGeom>
          <a:noFill/>
          <a:ln w="9525">
            <a:noFill/>
          </a:ln>
        </p:spPr>
        <p:txBody>
          <a:bodyPr>
            <a:spAutoFit/>
          </a:bodyPr>
          <a:lstStyle/>
          <a:p>
            <a:pPr algn="ctr" eaLnBrk="1" hangingPunct="1">
              <a:lnSpc>
                <a:spcPct val="80000"/>
              </a:lnSpc>
              <a:buNone/>
            </a:pPr>
            <a:r>
              <a:rPr lang="zh-CN" altLang="en-US" b="1" dirty="0">
                <a:solidFill>
                  <a:srgbClr val="FFFFFF"/>
                </a:solidFill>
                <a:latin typeface="Baskerville Old Face" panose="02020602080505020303" pitchFamily="18" charset="0"/>
                <a:ea typeface="微软雅黑" panose="020B0503020204020204" pitchFamily="34" charset="-122"/>
              </a:rPr>
              <a:t>指针的概念</a:t>
            </a:r>
          </a:p>
        </p:txBody>
      </p:sp>
      <p:sp>
        <p:nvSpPr>
          <p:cNvPr id="100" name="矩形 99"/>
          <p:cNvSpPr/>
          <p:nvPr/>
        </p:nvSpPr>
        <p:spPr>
          <a:xfrm>
            <a:off x="2389188" y="1012825"/>
            <a:ext cx="701675" cy="5143500"/>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1" name="TextBox 100"/>
          <p:cNvSpPr txBox="1"/>
          <p:nvPr/>
        </p:nvSpPr>
        <p:spPr>
          <a:xfrm>
            <a:off x="2443163" y="1387475"/>
            <a:ext cx="646113" cy="1233488"/>
          </a:xfrm>
          <a:prstGeom prst="rect">
            <a:avLst/>
          </a:prstGeom>
          <a:noFill/>
        </p:spPr>
        <p:txBody>
          <a:bodyPr vert="eaVert" wrap="none">
            <a:spAutoFit/>
          </a:bodyPr>
          <a:lstStyle/>
          <a:p>
            <a:pPr marR="0" defTabSz="914400" eaLnBrk="1" fontAlgn="auto" hangingPunct="1">
              <a:spcBef>
                <a:spcPts val="0"/>
              </a:spcBef>
              <a:spcAft>
                <a:spcPts val="0"/>
              </a:spcAft>
              <a:buClrTx/>
              <a:buSzTx/>
              <a:buFontTx/>
              <a:buNone/>
              <a:defRPr/>
            </a:pPr>
            <a:r>
              <a:rPr kumimoji="0" lang="zh-CN" altLang="en-US" sz="3000" b="1" kern="0" cap="none" spc="0" normalizeH="0" baseline="0" noProof="0" dirty="0">
                <a:solidFill>
                  <a:sysClr val="window" lastClr="FFFFFF"/>
                </a:solidFill>
                <a:effectLst>
                  <a:outerShdw blurRad="50800" dist="38100" dir="5400000" algn="t" rotWithShape="0">
                    <a:prstClr val="black">
                      <a:alpha val="40000"/>
                    </a:prstClr>
                  </a:outerShdw>
                </a:effectLst>
                <a:latin typeface="Baskerville Old Face" panose="02020602080505020303" pitchFamily="18" charset="0"/>
                <a:ea typeface="+mn-ea"/>
                <a:cs typeface="+mn-cs"/>
              </a:rPr>
              <a:t>目    录</a:t>
            </a:r>
          </a:p>
        </p:txBody>
      </p:sp>
      <p:sp>
        <p:nvSpPr>
          <p:cNvPr id="102" name="矩形 11"/>
          <p:cNvSpPr/>
          <p:nvPr/>
        </p:nvSpPr>
        <p:spPr>
          <a:xfrm rot="21568527">
            <a:off x="3413264" y="2404903"/>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030" name="Oval 65"/>
          <p:cNvSpPr>
            <a:spLocks noChangeArrowheads="1"/>
          </p:cNvSpPr>
          <p:nvPr/>
        </p:nvSpPr>
        <p:spPr bwMode="auto">
          <a:xfrm rot="5368527">
            <a:off x="2806700" y="2765425"/>
            <a:ext cx="947738" cy="93663"/>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31" name="Oval 65"/>
          <p:cNvSpPr>
            <a:spLocks noChangeArrowheads="1"/>
          </p:cNvSpPr>
          <p:nvPr/>
        </p:nvSpPr>
        <p:spPr bwMode="auto">
          <a:xfrm rot="21568527">
            <a:off x="3160713" y="3195638"/>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05" name="矩形 104"/>
          <p:cNvSpPr/>
          <p:nvPr/>
        </p:nvSpPr>
        <p:spPr>
          <a:xfrm rot="21568527">
            <a:off x="3270250" y="2397125"/>
            <a:ext cx="5529263" cy="790575"/>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6" name="矩形 3"/>
          <p:cNvSpPr/>
          <p:nvPr/>
        </p:nvSpPr>
        <p:spPr>
          <a:xfrm rot="21568527">
            <a:off x="3270250" y="2419350"/>
            <a:ext cx="850900"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7" name="等腰三角形 9"/>
          <p:cNvSpPr/>
          <p:nvPr/>
        </p:nvSpPr>
        <p:spPr>
          <a:xfrm rot="5368527">
            <a:off x="4096086" y="2451997"/>
            <a:ext cx="782605"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08" name="等腰三角形 107"/>
          <p:cNvSpPr/>
          <p:nvPr/>
        </p:nvSpPr>
        <p:spPr>
          <a:xfrm rot="5368527">
            <a:off x="3994944" y="2539206"/>
            <a:ext cx="819150"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109" name="直接连接符 108"/>
          <p:cNvCxnSpPr/>
          <p:nvPr/>
        </p:nvCxnSpPr>
        <p:spPr>
          <a:xfrm>
            <a:off x="4117975" y="2330450"/>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31775" name="TextBox 83"/>
          <p:cNvSpPr txBox="1"/>
          <p:nvPr/>
        </p:nvSpPr>
        <p:spPr>
          <a:xfrm>
            <a:off x="3332163" y="2595563"/>
            <a:ext cx="731837" cy="534987"/>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02</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11" name="等腰三角形 110"/>
          <p:cNvSpPr/>
          <p:nvPr/>
        </p:nvSpPr>
        <p:spPr>
          <a:xfrm rot="16200000" flipH="1" flipV="1">
            <a:off x="4941888" y="2705100"/>
            <a:ext cx="125413"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1777" name="TextBox 88"/>
          <p:cNvSpPr txBox="1"/>
          <p:nvPr/>
        </p:nvSpPr>
        <p:spPr>
          <a:xfrm>
            <a:off x="5002213" y="2655888"/>
            <a:ext cx="2014537" cy="314325"/>
          </a:xfrm>
          <a:prstGeom prst="rect">
            <a:avLst/>
          </a:prstGeom>
          <a:noFill/>
          <a:ln w="9525">
            <a:noFill/>
          </a:ln>
        </p:spPr>
        <p:txBody>
          <a:bodyPr>
            <a:spAutoFit/>
          </a:bodyPr>
          <a:lstStyle/>
          <a:p>
            <a:pPr algn="ctr" eaLnBrk="1" hangingPunct="1">
              <a:lnSpc>
                <a:spcPct val="80000"/>
              </a:lnSpc>
              <a:buNone/>
            </a:pPr>
            <a:r>
              <a:rPr lang="zh-CN" altLang="en-US" b="1" dirty="0">
                <a:solidFill>
                  <a:srgbClr val="FFFFFF"/>
                </a:solidFill>
                <a:latin typeface="Baskerville Old Face" panose="02020602080505020303" pitchFamily="18" charset="0"/>
                <a:ea typeface="微软雅黑" panose="020B0503020204020204" pitchFamily="34" charset="-122"/>
              </a:rPr>
              <a:t>指针和数组</a:t>
            </a:r>
          </a:p>
        </p:txBody>
      </p:sp>
      <p:sp>
        <p:nvSpPr>
          <p:cNvPr id="114" name="矩形 11"/>
          <p:cNvSpPr/>
          <p:nvPr/>
        </p:nvSpPr>
        <p:spPr>
          <a:xfrm rot="21568527">
            <a:off x="3398122" y="3348129"/>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045" name="Oval 65"/>
          <p:cNvSpPr>
            <a:spLocks noChangeArrowheads="1"/>
          </p:cNvSpPr>
          <p:nvPr/>
        </p:nvSpPr>
        <p:spPr bwMode="auto">
          <a:xfrm rot="5368527">
            <a:off x="2827338" y="3716338"/>
            <a:ext cx="946150" cy="9207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46" name="Oval 65"/>
          <p:cNvSpPr>
            <a:spLocks noChangeArrowheads="1"/>
          </p:cNvSpPr>
          <p:nvPr/>
        </p:nvSpPr>
        <p:spPr bwMode="auto">
          <a:xfrm rot="21568527">
            <a:off x="3149600" y="4144963"/>
            <a:ext cx="1189038" cy="8572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17" name="矩形 116"/>
          <p:cNvSpPr/>
          <p:nvPr/>
        </p:nvSpPr>
        <p:spPr>
          <a:xfrm rot="21568527">
            <a:off x="3254375" y="3341688"/>
            <a:ext cx="5530850" cy="788988"/>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8" name="矩形 3"/>
          <p:cNvSpPr/>
          <p:nvPr/>
        </p:nvSpPr>
        <p:spPr>
          <a:xfrm rot="21568527">
            <a:off x="3254375" y="3363913"/>
            <a:ext cx="852488" cy="831850"/>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19" name="等腰三角形 9"/>
          <p:cNvSpPr/>
          <p:nvPr/>
        </p:nvSpPr>
        <p:spPr>
          <a:xfrm rot="5368527">
            <a:off x="4080944" y="3395222"/>
            <a:ext cx="782605"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20" name="等腰三角形 119"/>
          <p:cNvSpPr/>
          <p:nvPr/>
        </p:nvSpPr>
        <p:spPr>
          <a:xfrm rot="5368527">
            <a:off x="3980656" y="3482181"/>
            <a:ext cx="819150"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121" name="直接连接符 120"/>
          <p:cNvCxnSpPr/>
          <p:nvPr/>
        </p:nvCxnSpPr>
        <p:spPr>
          <a:xfrm>
            <a:off x="4124325" y="3281363"/>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31790" name="TextBox 83"/>
          <p:cNvSpPr txBox="1"/>
          <p:nvPr/>
        </p:nvSpPr>
        <p:spPr>
          <a:xfrm>
            <a:off x="3317875" y="3540125"/>
            <a:ext cx="730250" cy="534988"/>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03</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26" name="矩形 11"/>
          <p:cNvSpPr/>
          <p:nvPr/>
        </p:nvSpPr>
        <p:spPr>
          <a:xfrm rot="21568527">
            <a:off x="3428787" y="4273697"/>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058" name="Oval 65"/>
          <p:cNvSpPr>
            <a:spLocks noChangeArrowheads="1"/>
          </p:cNvSpPr>
          <p:nvPr/>
        </p:nvSpPr>
        <p:spPr bwMode="auto">
          <a:xfrm rot="5368527">
            <a:off x="2821781" y="4634706"/>
            <a:ext cx="947738" cy="9207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59" name="Oval 65"/>
          <p:cNvSpPr>
            <a:spLocks noChangeArrowheads="1"/>
          </p:cNvSpPr>
          <p:nvPr/>
        </p:nvSpPr>
        <p:spPr bwMode="auto">
          <a:xfrm rot="21568527">
            <a:off x="3176588" y="5064125"/>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29" name="矩形 128"/>
          <p:cNvSpPr/>
          <p:nvPr/>
        </p:nvSpPr>
        <p:spPr>
          <a:xfrm rot="21568527">
            <a:off x="3284538" y="4267200"/>
            <a:ext cx="5530850" cy="788988"/>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0" name="矩形 3"/>
          <p:cNvSpPr/>
          <p:nvPr/>
        </p:nvSpPr>
        <p:spPr>
          <a:xfrm rot="21568527">
            <a:off x="3284538" y="4287838"/>
            <a:ext cx="852488"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1" name="等腰三角形 9"/>
          <p:cNvSpPr/>
          <p:nvPr/>
        </p:nvSpPr>
        <p:spPr>
          <a:xfrm rot="5368527">
            <a:off x="4111608" y="4320790"/>
            <a:ext cx="782607"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32" name="等腰三角形 131"/>
          <p:cNvSpPr/>
          <p:nvPr/>
        </p:nvSpPr>
        <p:spPr>
          <a:xfrm rot="5368527">
            <a:off x="4011613" y="4406900"/>
            <a:ext cx="817563"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133" name="直接连接符 132"/>
          <p:cNvCxnSpPr/>
          <p:nvPr/>
        </p:nvCxnSpPr>
        <p:spPr>
          <a:xfrm>
            <a:off x="4132263" y="4198938"/>
            <a:ext cx="7938" cy="947738"/>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31803" name="TextBox 83"/>
          <p:cNvSpPr txBox="1"/>
          <p:nvPr/>
        </p:nvSpPr>
        <p:spPr>
          <a:xfrm>
            <a:off x="3348038" y="4464050"/>
            <a:ext cx="731837" cy="536575"/>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04</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38" name="矩形 11"/>
          <p:cNvSpPr/>
          <p:nvPr/>
        </p:nvSpPr>
        <p:spPr>
          <a:xfrm rot="21568527">
            <a:off x="3441850" y="5245805"/>
            <a:ext cx="3960179" cy="794636"/>
          </a:xfrm>
          <a:custGeom>
            <a:avLst/>
            <a:gdLst>
              <a:gd name="connsiteX0" fmla="*/ 0 w 6696744"/>
              <a:gd name="connsiteY0" fmla="*/ 0 h 1440160"/>
              <a:gd name="connsiteX1" fmla="*/ 6696744 w 6696744"/>
              <a:gd name="connsiteY1" fmla="*/ 0 h 1440160"/>
              <a:gd name="connsiteX2" fmla="*/ 6696744 w 6696744"/>
              <a:gd name="connsiteY2" fmla="*/ 1440160 h 1440160"/>
              <a:gd name="connsiteX3" fmla="*/ 0 w 6696744"/>
              <a:gd name="connsiteY3" fmla="*/ 1440160 h 1440160"/>
              <a:gd name="connsiteX4" fmla="*/ 0 w 6696744"/>
              <a:gd name="connsiteY4" fmla="*/ 0 h 1440160"/>
              <a:gd name="connsiteX0-1" fmla="*/ 0 w 6696744"/>
              <a:gd name="connsiteY0-2" fmla="*/ 0 h 1594539"/>
              <a:gd name="connsiteX1-3" fmla="*/ 6696744 w 6696744"/>
              <a:gd name="connsiteY1-4" fmla="*/ 0 h 1594539"/>
              <a:gd name="connsiteX2-5" fmla="*/ 6566115 w 6696744"/>
              <a:gd name="connsiteY2-6" fmla="*/ 1594539 h 1594539"/>
              <a:gd name="connsiteX3-7" fmla="*/ 0 w 6696744"/>
              <a:gd name="connsiteY3-8" fmla="*/ 1440160 h 1594539"/>
              <a:gd name="connsiteX4-9" fmla="*/ 0 w 6696744"/>
              <a:gd name="connsiteY4-10" fmla="*/ 0 h 1594539"/>
              <a:gd name="connsiteX0-11" fmla="*/ 0 w 6566115"/>
              <a:gd name="connsiteY0-12" fmla="*/ 11875 h 1606414"/>
              <a:gd name="connsiteX1-13" fmla="*/ 6566115 w 6566115"/>
              <a:gd name="connsiteY1-14" fmla="*/ 0 h 1606414"/>
              <a:gd name="connsiteX2-15" fmla="*/ 6566115 w 6566115"/>
              <a:gd name="connsiteY2-16" fmla="*/ 1606414 h 1606414"/>
              <a:gd name="connsiteX3-17" fmla="*/ 0 w 6566115"/>
              <a:gd name="connsiteY3-18" fmla="*/ 1452035 h 1606414"/>
              <a:gd name="connsiteX4-19" fmla="*/ 0 w 6566115"/>
              <a:gd name="connsiteY4-20" fmla="*/ 11875 h 1606414"/>
              <a:gd name="connsiteX0-21" fmla="*/ 0 w 6613616"/>
              <a:gd name="connsiteY0-22" fmla="*/ 11875 h 1630165"/>
              <a:gd name="connsiteX1-23" fmla="*/ 6566115 w 6613616"/>
              <a:gd name="connsiteY1-24" fmla="*/ 0 h 1630165"/>
              <a:gd name="connsiteX2-25" fmla="*/ 6613616 w 6613616"/>
              <a:gd name="connsiteY2-26" fmla="*/ 1630165 h 1630165"/>
              <a:gd name="connsiteX3-27" fmla="*/ 0 w 6613616"/>
              <a:gd name="connsiteY3-28" fmla="*/ 1452035 h 1630165"/>
              <a:gd name="connsiteX4-29" fmla="*/ 0 w 6613616"/>
              <a:gd name="connsiteY4-30" fmla="*/ 11875 h 1630165"/>
              <a:gd name="connsiteX0-31" fmla="*/ 0 w 6566115"/>
              <a:gd name="connsiteY0-32" fmla="*/ 11875 h 1642040"/>
              <a:gd name="connsiteX1-33" fmla="*/ 6566115 w 6566115"/>
              <a:gd name="connsiteY1-34" fmla="*/ 0 h 1642040"/>
              <a:gd name="connsiteX2-35" fmla="*/ 6518614 w 6566115"/>
              <a:gd name="connsiteY2-36" fmla="*/ 1642040 h 1642040"/>
              <a:gd name="connsiteX3-37" fmla="*/ 0 w 6566115"/>
              <a:gd name="connsiteY3-38" fmla="*/ 1452035 h 1642040"/>
              <a:gd name="connsiteX4-39" fmla="*/ 0 w 6566115"/>
              <a:gd name="connsiteY4-40" fmla="*/ 11875 h 1642040"/>
              <a:gd name="connsiteX0-41" fmla="*/ 0 w 6613617"/>
              <a:gd name="connsiteY0-42" fmla="*/ 11875 h 1642040"/>
              <a:gd name="connsiteX1-43" fmla="*/ 6566115 w 6613617"/>
              <a:gd name="connsiteY1-44" fmla="*/ 0 h 1642040"/>
              <a:gd name="connsiteX2-45" fmla="*/ 6613617 w 6613617"/>
              <a:gd name="connsiteY2-46" fmla="*/ 1642040 h 1642040"/>
              <a:gd name="connsiteX3-47" fmla="*/ 0 w 6613617"/>
              <a:gd name="connsiteY3-48" fmla="*/ 1452035 h 1642040"/>
              <a:gd name="connsiteX4-49" fmla="*/ 0 w 6613617"/>
              <a:gd name="connsiteY4-50" fmla="*/ 11875 h 16420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613617" h="1642040">
                <a:moveTo>
                  <a:pt x="0" y="11875"/>
                </a:moveTo>
                <a:lnTo>
                  <a:pt x="6566115" y="0"/>
                </a:lnTo>
                <a:lnTo>
                  <a:pt x="6613617" y="1642040"/>
                </a:lnTo>
                <a:lnTo>
                  <a:pt x="0" y="1452035"/>
                </a:lnTo>
                <a:lnTo>
                  <a:pt x="0" y="11875"/>
                </a:lnTo>
                <a:close/>
              </a:path>
            </a:pathLst>
          </a:custGeom>
          <a:solidFill>
            <a:srgbClr val="904E1C">
              <a:alpha val="43137"/>
            </a:srgbClr>
          </a:solidFill>
          <a:ln w="25400" cap="flat" cmpd="sng" algn="ctr">
            <a:noFill/>
            <a:prstDash val="solid"/>
          </a:ln>
          <a:effectLst>
            <a:softEdge rad="1270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071" name="Oval 65"/>
          <p:cNvSpPr>
            <a:spLocks noChangeArrowheads="1"/>
          </p:cNvSpPr>
          <p:nvPr/>
        </p:nvSpPr>
        <p:spPr bwMode="auto">
          <a:xfrm rot="5368527">
            <a:off x="2835275" y="5605463"/>
            <a:ext cx="947738" cy="93663"/>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43072" name="Oval 65"/>
          <p:cNvSpPr>
            <a:spLocks noChangeArrowheads="1"/>
          </p:cNvSpPr>
          <p:nvPr/>
        </p:nvSpPr>
        <p:spPr bwMode="auto">
          <a:xfrm rot="21568527">
            <a:off x="3189288" y="6035675"/>
            <a:ext cx="1190625" cy="85725"/>
          </a:xfrm>
          <a:prstGeom prst="ellipse">
            <a:avLst/>
          </a:prstGeom>
          <a:gradFill rotWithShape="1">
            <a:gsLst>
              <a:gs pos="0">
                <a:srgbClr val="595959"/>
              </a:gs>
              <a:gs pos="100000">
                <a:srgbClr val="EEECE1">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lnSpc>
                <a:spcPct val="150000"/>
              </a:lnSpc>
              <a:spcBef>
                <a:spcPct val="20000"/>
              </a:spcBef>
              <a:buFont typeface="Arial" panose="020B0604020202020204" pitchFamily="34" charset="0"/>
              <a:buChar char="•"/>
              <a:defRPr sz="2000">
                <a:solidFill>
                  <a:srgbClr val="7F7F7F"/>
                </a:solidFill>
                <a:latin typeface="微软雅黑" panose="020B0503020204020204" pitchFamily="34" charset="-122"/>
                <a:ea typeface="宋体" panose="02010600030101010101" pitchFamily="2" charset="-122"/>
              </a:defRPr>
            </a:lvl1pPr>
            <a:lvl2pPr marL="742950" indent="-285750">
              <a:lnSpc>
                <a:spcPct val="150000"/>
              </a:lnSpc>
              <a:spcBef>
                <a:spcPct val="20000"/>
              </a:spcBef>
              <a:buFont typeface="Arial" panose="020B0604020202020204" pitchFamily="34" charset="0"/>
              <a:buChar char="–"/>
              <a:defRPr>
                <a:solidFill>
                  <a:srgbClr val="7F7F7F"/>
                </a:solidFill>
                <a:latin typeface="微软雅黑" panose="020B0503020204020204" pitchFamily="34" charset="-122"/>
                <a:ea typeface="宋体" panose="02010600030101010101" pitchFamily="2" charset="-122"/>
              </a:defRPr>
            </a:lvl2pPr>
            <a:lvl3pPr marL="1143000" indent="-228600">
              <a:lnSpc>
                <a:spcPct val="150000"/>
              </a:lnSpc>
              <a:spcBef>
                <a:spcPct val="20000"/>
              </a:spcBef>
              <a:buFont typeface="Arial" panose="020B0604020202020204" pitchFamily="34" charset="0"/>
              <a:buChar char="•"/>
              <a:defRPr sz="1600">
                <a:solidFill>
                  <a:srgbClr val="7F7F7F"/>
                </a:solidFill>
                <a:latin typeface="微软雅黑" panose="020B0503020204020204" pitchFamily="34" charset="-122"/>
                <a:ea typeface="宋体" panose="02010600030101010101" pitchFamily="2" charset="-122"/>
              </a:defRPr>
            </a:lvl3pPr>
            <a:lvl4pPr marL="16002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4pPr>
            <a:lvl5pPr marL="2057400" indent="-228600">
              <a:lnSpc>
                <a:spcPct val="150000"/>
              </a:lnSpc>
              <a:spcBef>
                <a:spcPct val="20000"/>
              </a:spcBef>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5pPr>
            <a:lvl6pPr marL="25146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6pPr>
            <a:lvl7pPr marL="29718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7pPr>
            <a:lvl8pPr marL="34290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8pPr>
            <a:lvl9pPr marL="3886200" indent="-228600" eaLnBrk="0" fontAlgn="base" hangingPunct="0">
              <a:lnSpc>
                <a:spcPct val="150000"/>
              </a:lnSpc>
              <a:spcBef>
                <a:spcPct val="20000"/>
              </a:spcBef>
              <a:spcAft>
                <a:spcPct val="0"/>
              </a:spcAft>
              <a:buFont typeface="Arial" panose="020B0604020202020204" pitchFamily="34" charset="0"/>
              <a:buChar char="»"/>
              <a:defRPr sz="1400">
                <a:solidFill>
                  <a:srgbClr val="7F7F7F"/>
                </a:solidFill>
                <a:latin typeface="微软雅黑" panose="020B0503020204020204" pitchFamily="34"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35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141" name="矩形 140"/>
          <p:cNvSpPr/>
          <p:nvPr/>
        </p:nvSpPr>
        <p:spPr>
          <a:xfrm rot="21568527">
            <a:off x="3298825" y="5238750"/>
            <a:ext cx="5529263" cy="790575"/>
          </a:xfrm>
          <a:prstGeom prst="rect">
            <a:avLst/>
          </a:prstGeom>
          <a:gradFill flip="none" rotWithShape="1">
            <a:gsLst>
              <a:gs pos="0">
                <a:srgbClr val="F66004"/>
              </a:gs>
              <a:gs pos="66000">
                <a:srgbClr val="FCAC19"/>
              </a:gs>
              <a:gs pos="100000">
                <a:srgbClr val="F9972B"/>
              </a:gs>
              <a:gs pos="97000">
                <a:srgbClr val="FFC000">
                  <a:shade val="100000"/>
                  <a:satMod val="115000"/>
                </a:srgbClr>
              </a:gs>
            </a:gsLst>
            <a:lin ang="0" scaled="1"/>
            <a:tileRect/>
          </a:gradFill>
          <a:ln w="25400" cap="flat" cmpd="sng" algn="ctr">
            <a:solidFill>
              <a:srgbClr val="FFC000"/>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2" name="矩形 3"/>
          <p:cNvSpPr/>
          <p:nvPr/>
        </p:nvSpPr>
        <p:spPr>
          <a:xfrm rot="21568527">
            <a:off x="3298825" y="5259388"/>
            <a:ext cx="850900" cy="833438"/>
          </a:xfrm>
          <a:custGeom>
            <a:avLst/>
            <a:gdLst>
              <a:gd name="connsiteX0" fmla="*/ 0 w 1440160"/>
              <a:gd name="connsiteY0" fmla="*/ 0 h 1440160"/>
              <a:gd name="connsiteX1" fmla="*/ 1440160 w 1440160"/>
              <a:gd name="connsiteY1" fmla="*/ 0 h 1440160"/>
              <a:gd name="connsiteX2" fmla="*/ 1440160 w 1440160"/>
              <a:gd name="connsiteY2" fmla="*/ 1440160 h 1440160"/>
              <a:gd name="connsiteX3" fmla="*/ 0 w 1440160"/>
              <a:gd name="connsiteY3" fmla="*/ 1440160 h 1440160"/>
              <a:gd name="connsiteX4" fmla="*/ 0 w 1440160"/>
              <a:gd name="connsiteY4" fmla="*/ 0 h 1440160"/>
              <a:gd name="connsiteX0-1" fmla="*/ 0 w 1440160"/>
              <a:gd name="connsiteY0-2" fmla="*/ 0 h 1440160"/>
              <a:gd name="connsiteX1-3" fmla="*/ 1440160 w 1440160"/>
              <a:gd name="connsiteY1-4" fmla="*/ 0 h 1440160"/>
              <a:gd name="connsiteX2-5" fmla="*/ 1440160 w 1440160"/>
              <a:gd name="connsiteY2-6" fmla="*/ 1440160 h 1440160"/>
              <a:gd name="connsiteX3-7" fmla="*/ 0 w 1440160"/>
              <a:gd name="connsiteY3-8" fmla="*/ 1440160 h 1440160"/>
              <a:gd name="connsiteX4-9" fmla="*/ 0 w 1440160"/>
              <a:gd name="connsiteY4-10" fmla="*/ 0 h 1440160"/>
              <a:gd name="connsiteX0-11" fmla="*/ 0 w 1440160"/>
              <a:gd name="connsiteY0-12" fmla="*/ 0 h 1519328"/>
              <a:gd name="connsiteX1-13" fmla="*/ 1440160 w 1440160"/>
              <a:gd name="connsiteY1-14" fmla="*/ 0 h 1519328"/>
              <a:gd name="connsiteX2-15" fmla="*/ 1440160 w 1440160"/>
              <a:gd name="connsiteY2-16" fmla="*/ 1440160 h 1519328"/>
              <a:gd name="connsiteX3-17" fmla="*/ 0 w 1440160"/>
              <a:gd name="connsiteY3-18" fmla="*/ 1440160 h 1519328"/>
              <a:gd name="connsiteX4-19" fmla="*/ 0 w 1440160"/>
              <a:gd name="connsiteY4-20" fmla="*/ 0 h 1519328"/>
              <a:gd name="connsiteX0-21" fmla="*/ 0 w 1440160"/>
              <a:gd name="connsiteY0-22" fmla="*/ 0 h 1519328"/>
              <a:gd name="connsiteX1-23" fmla="*/ 1440160 w 1440160"/>
              <a:gd name="connsiteY1-24" fmla="*/ 0 h 1519328"/>
              <a:gd name="connsiteX2-25" fmla="*/ 1440160 w 1440160"/>
              <a:gd name="connsiteY2-26" fmla="*/ 1440160 h 1519328"/>
              <a:gd name="connsiteX3-27" fmla="*/ 0 w 1440160"/>
              <a:gd name="connsiteY3-28" fmla="*/ 1440160 h 1519328"/>
              <a:gd name="connsiteX4-29" fmla="*/ 0 w 1440160"/>
              <a:gd name="connsiteY4-30" fmla="*/ 0 h 1519328"/>
              <a:gd name="connsiteX0-31" fmla="*/ 0 w 1440160"/>
              <a:gd name="connsiteY0-32" fmla="*/ 0 h 1519328"/>
              <a:gd name="connsiteX1-33" fmla="*/ 1440160 w 1440160"/>
              <a:gd name="connsiteY1-34" fmla="*/ 0 h 1519328"/>
              <a:gd name="connsiteX2-35" fmla="*/ 1440160 w 1440160"/>
              <a:gd name="connsiteY2-36" fmla="*/ 1440160 h 1519328"/>
              <a:gd name="connsiteX3-37" fmla="*/ 0 w 1440160"/>
              <a:gd name="connsiteY3-38" fmla="*/ 1440160 h 1519328"/>
              <a:gd name="connsiteX4-39" fmla="*/ 0 w 1440160"/>
              <a:gd name="connsiteY4-40" fmla="*/ 0 h 1519328"/>
              <a:gd name="connsiteX0-41" fmla="*/ 0 w 1440160"/>
              <a:gd name="connsiteY0-42" fmla="*/ 0 h 1519328"/>
              <a:gd name="connsiteX1-43" fmla="*/ 1440160 w 1440160"/>
              <a:gd name="connsiteY1-44" fmla="*/ 0 h 1519328"/>
              <a:gd name="connsiteX2-45" fmla="*/ 1440160 w 1440160"/>
              <a:gd name="connsiteY2-46" fmla="*/ 1440160 h 1519328"/>
              <a:gd name="connsiteX3-47" fmla="*/ 0 w 1440160"/>
              <a:gd name="connsiteY3-48" fmla="*/ 1440160 h 1519328"/>
              <a:gd name="connsiteX4-49" fmla="*/ 0 w 1440160"/>
              <a:gd name="connsiteY4-50" fmla="*/ 0 h 1519328"/>
              <a:gd name="connsiteX0-51" fmla="*/ 0 w 1440160"/>
              <a:gd name="connsiteY0-52" fmla="*/ 0 h 1519328"/>
              <a:gd name="connsiteX1-53" fmla="*/ 1440160 w 1440160"/>
              <a:gd name="connsiteY1-54" fmla="*/ 0 h 1519328"/>
              <a:gd name="connsiteX2-55" fmla="*/ 1440160 w 1440160"/>
              <a:gd name="connsiteY2-56" fmla="*/ 1440160 h 1519328"/>
              <a:gd name="connsiteX3-57" fmla="*/ 0 w 1440160"/>
              <a:gd name="connsiteY3-58" fmla="*/ 1440160 h 1519328"/>
              <a:gd name="connsiteX4-59" fmla="*/ 0 w 1440160"/>
              <a:gd name="connsiteY4-60" fmla="*/ 0 h 151932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440160" h="1519328">
                <a:moveTo>
                  <a:pt x="0" y="0"/>
                </a:moveTo>
                <a:cubicBezTo>
                  <a:pt x="480053" y="0"/>
                  <a:pt x="805729" y="130628"/>
                  <a:pt x="1440160" y="0"/>
                </a:cubicBezTo>
                <a:lnTo>
                  <a:pt x="1440160" y="1440160"/>
                </a:lnTo>
                <a:cubicBezTo>
                  <a:pt x="675099" y="1618290"/>
                  <a:pt x="480053" y="1440160"/>
                  <a:pt x="0" y="1440160"/>
                </a:cubicBezTo>
                <a:lnTo>
                  <a:pt x="0" y="0"/>
                </a:lnTo>
                <a:close/>
              </a:path>
            </a:pathLst>
          </a:custGeom>
          <a:gradFill flip="none" rotWithShape="1">
            <a:gsLst>
              <a:gs pos="0">
                <a:sysClr val="window" lastClr="FFFFFF">
                  <a:lumMod val="85000"/>
                </a:sysClr>
              </a:gs>
              <a:gs pos="100000">
                <a:sysClr val="window" lastClr="FFFFFF">
                  <a:shade val="67500"/>
                  <a:satMod val="115000"/>
                </a:sysClr>
              </a:gs>
              <a:gs pos="81000">
                <a:srgbClr val="F8F8F8"/>
              </a:gs>
              <a:gs pos="28000">
                <a:sysClr val="window" lastClr="FFFFFF">
                  <a:shade val="100000"/>
                  <a:satMod val="115000"/>
                </a:sysClr>
              </a:gs>
            </a:gsLst>
            <a:lin ang="0" scaled="1"/>
            <a:tileRect/>
          </a:gradFill>
          <a:ln w="25400" cap="flat" cmpd="sng" algn="ctr">
            <a:solidFill>
              <a:sysClr val="window" lastClr="FFFFFF"/>
            </a:solid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3" name="等腰三角形 9"/>
          <p:cNvSpPr/>
          <p:nvPr/>
        </p:nvSpPr>
        <p:spPr>
          <a:xfrm rot="5368527">
            <a:off x="4124671" y="5292898"/>
            <a:ext cx="782607" cy="716657"/>
          </a:xfrm>
          <a:custGeom>
            <a:avLst/>
            <a:gdLst>
              <a:gd name="connsiteX0" fmla="*/ 0 w 1427529"/>
              <a:gd name="connsiteY0" fmla="*/ 1211882 h 1211882"/>
              <a:gd name="connsiteX1" fmla="*/ 713765 w 1427529"/>
              <a:gd name="connsiteY1" fmla="*/ 0 h 1211882"/>
              <a:gd name="connsiteX2" fmla="*/ 1427529 w 1427529"/>
              <a:gd name="connsiteY2" fmla="*/ 1211882 h 1211882"/>
              <a:gd name="connsiteX3" fmla="*/ 0 w 1427529"/>
              <a:gd name="connsiteY3" fmla="*/ 1211882 h 1211882"/>
              <a:gd name="connsiteX0-1" fmla="*/ 0 w 1427529"/>
              <a:gd name="connsiteY0-2" fmla="*/ 1211882 h 1211882"/>
              <a:gd name="connsiteX1-3" fmla="*/ 713765 w 1427529"/>
              <a:gd name="connsiteY1-4" fmla="*/ 0 h 1211882"/>
              <a:gd name="connsiteX2-5" fmla="*/ 1427529 w 1427529"/>
              <a:gd name="connsiteY2-6" fmla="*/ 1211882 h 1211882"/>
              <a:gd name="connsiteX3-7" fmla="*/ 0 w 1427529"/>
              <a:gd name="connsiteY3-8" fmla="*/ 1211882 h 1211882"/>
              <a:gd name="connsiteX0-9" fmla="*/ 0 w 1427529"/>
              <a:gd name="connsiteY0-10" fmla="*/ 1211882 h 1211882"/>
              <a:gd name="connsiteX1-11" fmla="*/ 713765 w 1427529"/>
              <a:gd name="connsiteY1-12" fmla="*/ 0 h 1211882"/>
              <a:gd name="connsiteX2-13" fmla="*/ 1427529 w 1427529"/>
              <a:gd name="connsiteY2-14" fmla="*/ 1211882 h 1211882"/>
              <a:gd name="connsiteX3-15" fmla="*/ 0 w 1427529"/>
              <a:gd name="connsiteY3-16" fmla="*/ 1211882 h 1211882"/>
              <a:gd name="connsiteX0-17" fmla="*/ 0 w 1427529"/>
              <a:gd name="connsiteY0-18" fmla="*/ 1211882 h 1211882"/>
              <a:gd name="connsiteX1-19" fmla="*/ 713765 w 1427529"/>
              <a:gd name="connsiteY1-20" fmla="*/ 0 h 1211882"/>
              <a:gd name="connsiteX2-21" fmla="*/ 1427529 w 1427529"/>
              <a:gd name="connsiteY2-22" fmla="*/ 1211882 h 1211882"/>
              <a:gd name="connsiteX3-23" fmla="*/ 0 w 1427529"/>
              <a:gd name="connsiteY3-24" fmla="*/ 1211882 h 1211882"/>
              <a:gd name="connsiteX0-25" fmla="*/ 0 w 1427529"/>
              <a:gd name="connsiteY0-26" fmla="*/ 1211882 h 1211882"/>
              <a:gd name="connsiteX1-27" fmla="*/ 713765 w 1427529"/>
              <a:gd name="connsiteY1-28" fmla="*/ 0 h 1211882"/>
              <a:gd name="connsiteX2-29" fmla="*/ 1427529 w 1427529"/>
              <a:gd name="connsiteY2-30" fmla="*/ 1211882 h 1211882"/>
              <a:gd name="connsiteX3-31" fmla="*/ 0 w 1427529"/>
              <a:gd name="connsiteY3-32" fmla="*/ 1211882 h 1211882"/>
              <a:gd name="connsiteX0-33" fmla="*/ 0 w 1427529"/>
              <a:gd name="connsiteY0-34" fmla="*/ 1211882 h 1211882"/>
              <a:gd name="connsiteX1-35" fmla="*/ 713765 w 1427529"/>
              <a:gd name="connsiteY1-36" fmla="*/ 0 h 1211882"/>
              <a:gd name="connsiteX2-37" fmla="*/ 1427529 w 1427529"/>
              <a:gd name="connsiteY2-38" fmla="*/ 1211882 h 1211882"/>
              <a:gd name="connsiteX3-39" fmla="*/ 0 w 1427529"/>
              <a:gd name="connsiteY3-40" fmla="*/ 1211882 h 1211882"/>
              <a:gd name="connsiteX0-41" fmla="*/ 0 w 1427529"/>
              <a:gd name="connsiteY0-42" fmla="*/ 1211882 h 1211882"/>
              <a:gd name="connsiteX1-43" fmla="*/ 713765 w 1427529"/>
              <a:gd name="connsiteY1-44" fmla="*/ 0 h 1211882"/>
              <a:gd name="connsiteX2-45" fmla="*/ 1427529 w 1427529"/>
              <a:gd name="connsiteY2-46" fmla="*/ 1211882 h 1211882"/>
              <a:gd name="connsiteX3-47" fmla="*/ 0 w 1427529"/>
              <a:gd name="connsiteY3-48" fmla="*/ 1211882 h 1211882"/>
              <a:gd name="connsiteX0-49" fmla="*/ 0 w 1427529"/>
              <a:gd name="connsiteY0-50" fmla="*/ 1211882 h 1211882"/>
              <a:gd name="connsiteX1-51" fmla="*/ 713765 w 1427529"/>
              <a:gd name="connsiteY1-52" fmla="*/ 0 h 1211882"/>
              <a:gd name="connsiteX2-53" fmla="*/ 1427529 w 1427529"/>
              <a:gd name="connsiteY2-54" fmla="*/ 1211882 h 1211882"/>
              <a:gd name="connsiteX3-55" fmla="*/ 0 w 1427529"/>
              <a:gd name="connsiteY3-56" fmla="*/ 1211882 h 1211882"/>
            </a:gdLst>
            <a:ahLst/>
            <a:cxnLst>
              <a:cxn ang="0">
                <a:pos x="connsiteX0-1" y="connsiteY0-2"/>
              </a:cxn>
              <a:cxn ang="0">
                <a:pos x="connsiteX1-3" y="connsiteY1-4"/>
              </a:cxn>
              <a:cxn ang="0">
                <a:pos x="connsiteX2-5" y="connsiteY2-6"/>
              </a:cxn>
              <a:cxn ang="0">
                <a:pos x="connsiteX3-7" y="connsiteY3-8"/>
              </a:cxn>
            </a:cxnLst>
            <a:rect l="l" t="t" r="r" b="b"/>
            <a:pathLst>
              <a:path w="1427529" h="1211882">
                <a:moveTo>
                  <a:pt x="0" y="1211882"/>
                </a:moveTo>
                <a:cubicBezTo>
                  <a:pt x="237925" y="677292"/>
                  <a:pt x="214596" y="807722"/>
                  <a:pt x="713765" y="0"/>
                </a:cubicBezTo>
                <a:cubicBezTo>
                  <a:pt x="1212949" y="855223"/>
                  <a:pt x="1296489" y="712918"/>
                  <a:pt x="1427529" y="1211882"/>
                </a:cubicBezTo>
                <a:lnTo>
                  <a:pt x="0" y="1211882"/>
                </a:lnTo>
                <a:close/>
              </a:path>
            </a:pathLst>
          </a:custGeom>
          <a:solidFill>
            <a:srgbClr val="904E1C"/>
          </a:solidFill>
          <a:ln w="25400" cap="flat" cmpd="sng" algn="ctr">
            <a:noFill/>
            <a:prstDash val="solid"/>
          </a:ln>
          <a:effectLst>
            <a:softEdge rad="63500"/>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44" name="等腰三角形 143"/>
          <p:cNvSpPr/>
          <p:nvPr/>
        </p:nvSpPr>
        <p:spPr>
          <a:xfrm rot="5368527">
            <a:off x="4023519" y="5379244"/>
            <a:ext cx="819150" cy="5540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cxnSp>
        <p:nvCxnSpPr>
          <p:cNvPr id="145" name="直接连接符 144"/>
          <p:cNvCxnSpPr/>
          <p:nvPr/>
        </p:nvCxnSpPr>
        <p:spPr>
          <a:xfrm>
            <a:off x="4146550" y="5172075"/>
            <a:ext cx="7938" cy="946150"/>
          </a:xfrm>
          <a:prstGeom prst="line">
            <a:avLst/>
          </a:prstGeom>
          <a:noFill/>
          <a:ln w="38100" cap="flat" cmpd="sng" algn="ctr">
            <a:solidFill>
              <a:srgbClr val="F9972B"/>
            </a:solidFill>
            <a:prstDash val="sysDash"/>
          </a:ln>
          <a:effectLst>
            <a:outerShdw blurRad="50800" dist="38100" dir="5400000" algn="t" rotWithShape="0">
              <a:prstClr val="black">
                <a:alpha val="40000"/>
              </a:prstClr>
            </a:outerShdw>
          </a:effectLst>
        </p:spPr>
      </p:cxnSp>
      <p:sp>
        <p:nvSpPr>
          <p:cNvPr id="31816" name="TextBox 83"/>
          <p:cNvSpPr txBox="1"/>
          <p:nvPr/>
        </p:nvSpPr>
        <p:spPr>
          <a:xfrm>
            <a:off x="3360738" y="5435600"/>
            <a:ext cx="731837" cy="536575"/>
          </a:xfrm>
          <a:prstGeom prst="rect">
            <a:avLst/>
          </a:prstGeom>
          <a:noFill/>
          <a:ln w="9525">
            <a:noFill/>
          </a:ln>
        </p:spPr>
        <p:txBody>
          <a:bodyPr>
            <a:spAutoFit/>
          </a:bodyPr>
          <a:lstStyle/>
          <a:p>
            <a:pPr algn="ctr" eaLnBrk="1" hangingPunct="1">
              <a:lnSpc>
                <a:spcPct val="80000"/>
              </a:lnSpc>
            </a:pPr>
            <a:r>
              <a:rPr lang="en-US" altLang="zh-CN" sz="3600" b="1" dirty="0">
                <a:solidFill>
                  <a:srgbClr val="F9972B"/>
                </a:solidFill>
                <a:latin typeface="Baskerville Old Face" panose="02020602080505020303" pitchFamily="18" charset="0"/>
                <a:ea typeface="微软雅黑" panose="020B0503020204020204" pitchFamily="34" charset="-122"/>
              </a:rPr>
              <a:t>05</a:t>
            </a:r>
            <a:endParaRPr lang="zh-CN" altLang="en-US" sz="3600" b="1" dirty="0">
              <a:solidFill>
                <a:srgbClr val="F9972B"/>
              </a:solidFill>
              <a:latin typeface="Baskerville Old Face" panose="02020602080505020303" pitchFamily="18" charset="0"/>
              <a:ea typeface="微软雅黑" panose="020B0503020204020204" pitchFamily="34" charset="-122"/>
            </a:endParaRPr>
          </a:p>
        </p:txBody>
      </p:sp>
      <p:sp>
        <p:nvSpPr>
          <p:cNvPr id="147" name="等腰三角形 146"/>
          <p:cNvSpPr/>
          <p:nvPr/>
        </p:nvSpPr>
        <p:spPr>
          <a:xfrm rot="16200000" flipH="1" flipV="1">
            <a:off x="4973638" y="5584825"/>
            <a:ext cx="125413"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150" name="等腰三角形 149"/>
          <p:cNvSpPr/>
          <p:nvPr/>
        </p:nvSpPr>
        <p:spPr>
          <a:xfrm rot="16200000" flipH="1" flipV="1">
            <a:off x="4971256" y="3639344"/>
            <a:ext cx="123825"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1819" name="TextBox 88"/>
          <p:cNvSpPr txBox="1"/>
          <p:nvPr/>
        </p:nvSpPr>
        <p:spPr>
          <a:xfrm>
            <a:off x="5030788" y="3589338"/>
            <a:ext cx="2014537" cy="314325"/>
          </a:xfrm>
          <a:prstGeom prst="rect">
            <a:avLst/>
          </a:prstGeom>
          <a:noFill/>
          <a:ln w="9525">
            <a:noFill/>
          </a:ln>
        </p:spPr>
        <p:txBody>
          <a:bodyPr>
            <a:spAutoFit/>
          </a:bodyPr>
          <a:lstStyle/>
          <a:p>
            <a:pPr algn="ctr" eaLnBrk="1" hangingPunct="1">
              <a:lnSpc>
                <a:spcPct val="80000"/>
              </a:lnSpc>
              <a:buNone/>
            </a:pPr>
            <a:r>
              <a:rPr lang="zh-CN" altLang="en-US" b="1" dirty="0">
                <a:solidFill>
                  <a:srgbClr val="FFFFFF"/>
                </a:solidFill>
                <a:latin typeface="Baskerville Old Face" panose="02020602080505020303" pitchFamily="18" charset="0"/>
                <a:ea typeface="微软雅黑" panose="020B0503020204020204" pitchFamily="34" charset="-122"/>
              </a:rPr>
              <a:t>指针和字符串</a:t>
            </a:r>
          </a:p>
        </p:txBody>
      </p:sp>
      <p:sp>
        <p:nvSpPr>
          <p:cNvPr id="152" name="等腰三角形 151"/>
          <p:cNvSpPr/>
          <p:nvPr/>
        </p:nvSpPr>
        <p:spPr>
          <a:xfrm rot="16200000" flipH="1" flipV="1">
            <a:off x="4959350" y="4595813"/>
            <a:ext cx="125413" cy="134938"/>
          </a:xfrm>
          <a:prstGeom prst="triangle">
            <a:avLst/>
          </a:prstGeom>
          <a:solidFill>
            <a:sysClr val="window" lastClr="FFFFFF"/>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1821" name="TextBox 88"/>
          <p:cNvSpPr txBox="1"/>
          <p:nvPr/>
        </p:nvSpPr>
        <p:spPr>
          <a:xfrm>
            <a:off x="4941888" y="4552950"/>
            <a:ext cx="2014537" cy="314325"/>
          </a:xfrm>
          <a:prstGeom prst="rect">
            <a:avLst/>
          </a:prstGeom>
          <a:noFill/>
          <a:ln w="9525">
            <a:noFill/>
          </a:ln>
        </p:spPr>
        <p:txBody>
          <a:bodyPr>
            <a:spAutoFit/>
          </a:bodyPr>
          <a:lstStyle/>
          <a:p>
            <a:pPr algn="ctr" eaLnBrk="1" hangingPunct="1">
              <a:lnSpc>
                <a:spcPct val="80000"/>
              </a:lnSpc>
              <a:buNone/>
            </a:pPr>
            <a:r>
              <a:rPr lang="zh-CN" altLang="en-US" b="1" dirty="0">
                <a:solidFill>
                  <a:srgbClr val="FFFFFF"/>
                </a:solidFill>
                <a:latin typeface="Baskerville Old Face" panose="02020602080505020303" pitchFamily="18" charset="0"/>
                <a:ea typeface="微软雅黑" panose="020B0503020204020204" pitchFamily="34" charset="-122"/>
              </a:rPr>
              <a:t>指针和函数</a:t>
            </a:r>
          </a:p>
        </p:txBody>
      </p:sp>
      <p:sp>
        <p:nvSpPr>
          <p:cNvPr id="31822" name="TextBox 88"/>
          <p:cNvSpPr txBox="1"/>
          <p:nvPr/>
        </p:nvSpPr>
        <p:spPr>
          <a:xfrm>
            <a:off x="5073650" y="5518150"/>
            <a:ext cx="3292475" cy="314325"/>
          </a:xfrm>
          <a:prstGeom prst="rect">
            <a:avLst/>
          </a:prstGeom>
          <a:noFill/>
          <a:ln w="9525">
            <a:noFill/>
          </a:ln>
        </p:spPr>
        <p:txBody>
          <a:bodyPr>
            <a:spAutoFit/>
          </a:bodyPr>
          <a:lstStyle/>
          <a:p>
            <a:pPr algn="ctr" eaLnBrk="1" hangingPunct="1">
              <a:lnSpc>
                <a:spcPct val="80000"/>
              </a:lnSpc>
              <a:buNone/>
            </a:pPr>
            <a:r>
              <a:rPr lang="zh-CN" altLang="en-US" b="1" dirty="0">
                <a:solidFill>
                  <a:srgbClr val="FFFFFF"/>
                </a:solidFill>
                <a:latin typeface="Baskerville Old Face" panose="02020602080505020303" pitchFamily="18" charset="0"/>
                <a:ea typeface="微软雅黑" panose="020B0503020204020204" pitchFamily="34" charset="-122"/>
              </a:rPr>
              <a:t>指针数组和指向指针的指针</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6"/>
          <p:cNvSpPr>
            <a:spLocks noGrp="1"/>
          </p:cNvSpPr>
          <p:nvPr>
            <p:ph idx="1"/>
          </p:nvPr>
        </p:nvSpPr>
        <p:spPr>
          <a:xfrm>
            <a:off x="965200" y="581025"/>
            <a:ext cx="7772400" cy="574675"/>
          </a:xfrm>
        </p:spPr>
        <p:txBody>
          <a:bodyPr vert="horz" wrap="square" lIns="91440" tIns="45720" rIns="91440" bIns="45720" anchor="t" anchorCtr="0"/>
          <a:lstStyle/>
          <a:p>
            <a:pPr marL="0" indent="0" eaLnBrk="1" hangingPunct="1">
              <a:lnSpc>
                <a:spcPct val="90000"/>
              </a:lnSpc>
              <a:buClr>
                <a:srgbClr val="993300"/>
              </a:buClr>
              <a:buNone/>
            </a:pPr>
            <a:r>
              <a:rPr lang="zh-CN" altLang="en-US" sz="2800" b="1" dirty="0">
                <a:latin typeface="楷体_GB2312" pitchFamily="49" charset="-122"/>
                <a:ea typeface="楷体_GB2312" pitchFamily="49" charset="-122"/>
              </a:rPr>
              <a:t>求</a:t>
            </a:r>
            <a:r>
              <a:rPr lang="en-US" altLang="zh-CN" sz="2800" b="1" dirty="0">
                <a:latin typeface="楷体_GB2312" pitchFamily="49" charset="-122"/>
                <a:ea typeface="楷体_GB2312" pitchFamily="49" charset="-122"/>
              </a:rPr>
              <a:t>a</a:t>
            </a:r>
            <a:r>
              <a:rPr lang="zh-CN" altLang="en-US" sz="2800" b="1" dirty="0">
                <a:latin typeface="楷体_GB2312" pitchFamily="49" charset="-122"/>
                <a:ea typeface="楷体_GB2312" pitchFamily="49" charset="-122"/>
              </a:rPr>
              <a:t>和</a:t>
            </a:r>
            <a:r>
              <a:rPr lang="en-US" altLang="zh-CN" sz="2800" b="1" dirty="0">
                <a:latin typeface="楷体_GB2312" pitchFamily="49" charset="-122"/>
                <a:ea typeface="楷体_GB2312" pitchFamily="49" charset="-122"/>
              </a:rPr>
              <a:t>b</a:t>
            </a:r>
            <a:r>
              <a:rPr lang="zh-CN" altLang="en-US" sz="2800" b="1" dirty="0">
                <a:latin typeface="楷体_GB2312" pitchFamily="49" charset="-122"/>
                <a:ea typeface="楷体_GB2312" pitchFamily="49" charset="-122"/>
              </a:rPr>
              <a:t>中的较大者。</a:t>
            </a:r>
          </a:p>
        </p:txBody>
      </p:sp>
      <p:sp>
        <p:nvSpPr>
          <p:cNvPr id="25603"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5602"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25F3E6F-244B-42B6-877F-54003379C215}"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20</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2229"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pic>
        <p:nvPicPr>
          <p:cNvPr id="184327" name="Picture 7"/>
          <p:cNvPicPr>
            <a:picLocks noChangeAspect="1"/>
          </p:cNvPicPr>
          <p:nvPr/>
        </p:nvPicPr>
        <p:blipFill>
          <a:blip r:embed="rId2"/>
          <a:srcRect l="2054" t="7323" r="81738" b="87413"/>
          <a:stretch>
            <a:fillRect/>
          </a:stretch>
        </p:blipFill>
        <p:spPr>
          <a:xfrm>
            <a:off x="8026400" y="5084763"/>
            <a:ext cx="2952750" cy="719137"/>
          </a:xfrm>
          <a:prstGeom prst="rect">
            <a:avLst/>
          </a:prstGeom>
          <a:noFill/>
          <a:ln w="9525">
            <a:noFill/>
          </a:ln>
        </p:spPr>
      </p:pic>
      <p:sp>
        <p:nvSpPr>
          <p:cNvPr id="52231" name="Text Box 10"/>
          <p:cNvSpPr txBox="1"/>
          <p:nvPr/>
        </p:nvSpPr>
        <p:spPr>
          <a:xfrm>
            <a:off x="6092825" y="1566863"/>
            <a:ext cx="4035425" cy="3600450"/>
          </a:xfrm>
          <a:prstGeom prst="rect">
            <a:avLst/>
          </a:prstGeom>
          <a:noFill/>
          <a:ln w="9525">
            <a:noFill/>
          </a:ln>
        </p:spPr>
        <p:txBody>
          <a:bodyPr>
            <a:spAutoFit/>
          </a:bodyPr>
          <a:lstStyle/>
          <a:p>
            <a:pPr lvl="2" eaLnBrk="1" hangingPunct="1"/>
            <a:r>
              <a:rPr lang="en-US" altLang="zh-CN" sz="2400" b="1" dirty="0">
                <a:solidFill>
                  <a:srgbClr val="993300"/>
                </a:solidFill>
                <a:latin typeface="Arial" panose="020B0604020202020204" pitchFamily="34" charset="0"/>
              </a:rPr>
              <a:t>int max(int x,int y)</a:t>
            </a:r>
          </a:p>
          <a:p>
            <a:pPr lvl="2" eaLnBrk="1" hangingPunct="1"/>
            <a:r>
              <a:rPr lang="en-US" altLang="zh-CN" sz="2400" b="1" dirty="0">
                <a:solidFill>
                  <a:srgbClr val="993300"/>
                </a:solidFill>
                <a:latin typeface="Arial" panose="020B0604020202020204" pitchFamily="34" charset="0"/>
              </a:rPr>
              <a:t>{ int z;</a:t>
            </a:r>
          </a:p>
          <a:p>
            <a:pPr lvl="2" eaLnBrk="1" hangingPunct="1"/>
            <a:r>
              <a:rPr lang="en-US" altLang="zh-CN" sz="2400" b="1" dirty="0">
                <a:solidFill>
                  <a:srgbClr val="993300"/>
                </a:solidFill>
                <a:latin typeface="Arial" panose="020B0604020202020204" pitchFamily="34" charset="0"/>
              </a:rPr>
              <a:t>  if (x&gt;y)</a:t>
            </a:r>
          </a:p>
          <a:p>
            <a:pPr lvl="2" eaLnBrk="1" hangingPunct="1"/>
            <a:r>
              <a:rPr lang="en-US" altLang="zh-CN" sz="2400" b="1" dirty="0">
                <a:solidFill>
                  <a:srgbClr val="993300"/>
                </a:solidFill>
                <a:latin typeface="Arial" panose="020B0604020202020204" pitchFamily="34" charset="0"/>
              </a:rPr>
              <a:t>	  z=x;</a:t>
            </a:r>
          </a:p>
          <a:p>
            <a:pPr lvl="2" eaLnBrk="1" hangingPunct="1"/>
            <a:r>
              <a:rPr lang="en-US" altLang="zh-CN" sz="2400" b="1" dirty="0">
                <a:solidFill>
                  <a:srgbClr val="993300"/>
                </a:solidFill>
                <a:latin typeface="Arial" panose="020B0604020202020204" pitchFamily="34" charset="0"/>
              </a:rPr>
              <a:t>  else</a:t>
            </a:r>
          </a:p>
          <a:p>
            <a:pPr lvl="2" eaLnBrk="1" hangingPunct="1"/>
            <a:r>
              <a:rPr lang="en-US" altLang="zh-CN" sz="2400" b="1" dirty="0">
                <a:solidFill>
                  <a:srgbClr val="993300"/>
                </a:solidFill>
                <a:latin typeface="Arial" panose="020B0604020202020204" pitchFamily="34" charset="0"/>
              </a:rPr>
              <a:t>	  z=y;</a:t>
            </a:r>
          </a:p>
          <a:p>
            <a:pPr lvl="2" eaLnBrk="1" hangingPunct="1"/>
            <a:r>
              <a:rPr lang="en-US" altLang="zh-CN" sz="2400" b="1" dirty="0">
                <a:solidFill>
                  <a:srgbClr val="993300"/>
                </a:solidFill>
                <a:latin typeface="Arial" panose="020B0604020202020204" pitchFamily="34" charset="0"/>
              </a:rPr>
              <a:t>  return z;</a:t>
            </a:r>
          </a:p>
          <a:p>
            <a:pPr lvl="2" eaLnBrk="1" hangingPunct="1"/>
            <a:r>
              <a:rPr lang="en-US" altLang="zh-CN" sz="2400" b="1" dirty="0">
                <a:solidFill>
                  <a:srgbClr val="993300"/>
                </a:solidFill>
                <a:latin typeface="Arial" panose="020B0604020202020204" pitchFamily="34" charset="0"/>
              </a:rPr>
              <a:t>}</a:t>
            </a:r>
            <a:endParaRPr lang="zh-CN" altLang="en-US" sz="2400" b="1" dirty="0">
              <a:solidFill>
                <a:srgbClr val="993300"/>
              </a:solidFill>
              <a:latin typeface="Arial" panose="020B0604020202020204" pitchFamily="34" charset="0"/>
            </a:endParaRPr>
          </a:p>
          <a:p>
            <a:pPr eaLnBrk="1" hangingPunct="1">
              <a:spcBef>
                <a:spcPct val="50000"/>
              </a:spcBef>
            </a:pPr>
            <a:endParaRPr lang="zh-CN" altLang="en-US" sz="2400" dirty="0">
              <a:latin typeface="Arial" panose="020B0604020202020204" pitchFamily="34" charset="0"/>
            </a:endParaRPr>
          </a:p>
        </p:txBody>
      </p:sp>
      <p:sp>
        <p:nvSpPr>
          <p:cNvPr id="52232" name="Text Box 11"/>
          <p:cNvSpPr txBox="1"/>
          <p:nvPr/>
        </p:nvSpPr>
        <p:spPr>
          <a:xfrm>
            <a:off x="479376" y="1366044"/>
            <a:ext cx="5354638" cy="4340225"/>
          </a:xfrm>
          <a:prstGeom prst="rect">
            <a:avLst/>
          </a:prstGeom>
          <a:noFill/>
          <a:ln w="9525">
            <a:noFill/>
          </a:ln>
        </p:spPr>
        <p:txBody>
          <a:bodyPr>
            <a:spAutoFit/>
          </a:bodyPr>
          <a:lstStyle/>
          <a:p>
            <a:pPr lvl="2" eaLnBrk="1" hangingPunct="1"/>
            <a:r>
              <a:rPr lang="en-US" altLang="zh-CN" sz="2400" b="1" dirty="0">
                <a:solidFill>
                  <a:srgbClr val="993300"/>
                </a:solidFill>
                <a:latin typeface="Arial" panose="020B0604020202020204" pitchFamily="34" charset="0"/>
              </a:rPr>
              <a:t>#include &lt;stdio.h&gt; </a:t>
            </a:r>
          </a:p>
          <a:p>
            <a:pPr lvl="2" eaLnBrk="1" hangingPunct="1"/>
            <a:r>
              <a:rPr lang="en-US" altLang="zh-CN" sz="2400" b="1" dirty="0">
                <a:solidFill>
                  <a:schemeClr val="accent1"/>
                </a:solidFill>
                <a:latin typeface="Arial" panose="020B0604020202020204" pitchFamily="34" charset="0"/>
              </a:rPr>
              <a:t>int main()</a:t>
            </a:r>
          </a:p>
          <a:p>
            <a:pPr lvl="2" eaLnBrk="1" hangingPunct="1"/>
            <a:r>
              <a:rPr lang="en-US" altLang="zh-CN" sz="2400" b="1" dirty="0">
                <a:solidFill>
                  <a:srgbClr val="993300"/>
                </a:solidFill>
                <a:latin typeface="Arial" panose="020B0604020202020204" pitchFamily="34" charset="0"/>
              </a:rPr>
              <a:t>{ int max(int,int);</a:t>
            </a:r>
          </a:p>
          <a:p>
            <a:pPr lvl="2" eaLnBrk="1" hangingPunct="1"/>
            <a:r>
              <a:rPr lang="en-US" altLang="zh-CN" sz="2400" b="1" dirty="0">
                <a:solidFill>
                  <a:srgbClr val="993300"/>
                </a:solidFill>
                <a:latin typeface="Arial" panose="020B0604020202020204" pitchFamily="34" charset="0"/>
              </a:rPr>
              <a:t>  </a:t>
            </a:r>
            <a:r>
              <a:rPr lang="en-US" altLang="zh-CN" sz="2400" b="1" dirty="0">
                <a:solidFill>
                  <a:srgbClr val="FF00FF"/>
                </a:solidFill>
                <a:latin typeface="Arial" panose="020B0604020202020204" pitchFamily="34" charset="0"/>
              </a:rPr>
              <a:t>int (*p)(int,int);</a:t>
            </a:r>
            <a:r>
              <a:rPr lang="en-US" altLang="zh-CN" sz="2400" b="1" dirty="0">
                <a:solidFill>
                  <a:srgbClr val="993300"/>
                </a:solidFill>
                <a:latin typeface="Arial" panose="020B0604020202020204" pitchFamily="34" charset="0"/>
              </a:rPr>
              <a:t> </a:t>
            </a:r>
          </a:p>
          <a:p>
            <a:pPr lvl="2" eaLnBrk="1" hangingPunct="1"/>
            <a:r>
              <a:rPr lang="en-US" altLang="zh-CN" sz="2400" b="1" dirty="0">
                <a:solidFill>
                  <a:srgbClr val="993300"/>
                </a:solidFill>
                <a:latin typeface="Arial" panose="020B0604020202020204" pitchFamily="34" charset="0"/>
              </a:rPr>
              <a:t>  int a,b,c;</a:t>
            </a:r>
          </a:p>
          <a:p>
            <a:pPr lvl="2" eaLnBrk="1" hangingPunct="1"/>
            <a:r>
              <a:rPr lang="en-US" altLang="zh-CN" sz="2400" b="1" dirty="0">
                <a:solidFill>
                  <a:srgbClr val="993300"/>
                </a:solidFill>
                <a:latin typeface="Arial" panose="020B0604020202020204" pitchFamily="34" charset="0"/>
              </a:rPr>
              <a:t>  </a:t>
            </a:r>
            <a:r>
              <a:rPr lang="en-US" altLang="zh-CN" sz="2400" b="1" dirty="0">
                <a:solidFill>
                  <a:srgbClr val="FF00FF"/>
                </a:solidFill>
                <a:latin typeface="Arial" panose="020B0604020202020204" pitchFamily="34" charset="0"/>
              </a:rPr>
              <a:t>p=max;</a:t>
            </a:r>
          </a:p>
          <a:p>
            <a:pPr lvl="2" eaLnBrk="1" hangingPunct="1"/>
            <a:r>
              <a:rPr lang="en-US" altLang="zh-CN" sz="2400" b="1" dirty="0">
                <a:solidFill>
                  <a:srgbClr val="993300"/>
                </a:solidFill>
                <a:latin typeface="Arial" panose="020B0604020202020204" pitchFamily="34" charset="0"/>
              </a:rPr>
              <a:t>  scanf("%</a:t>
            </a:r>
            <a:r>
              <a:rPr lang="en-US" altLang="zh-CN" sz="2400" b="1" dirty="0" err="1">
                <a:solidFill>
                  <a:srgbClr val="993300"/>
                </a:solidFill>
                <a:latin typeface="Arial" panose="020B0604020202020204" pitchFamily="34" charset="0"/>
              </a:rPr>
              <a:t>d%d</a:t>
            </a:r>
            <a:r>
              <a:rPr lang="en-US" altLang="zh-CN" sz="2400" b="1" dirty="0">
                <a:solidFill>
                  <a:srgbClr val="993300"/>
                </a:solidFill>
                <a:latin typeface="Arial" panose="020B0604020202020204" pitchFamily="34" charset="0"/>
              </a:rPr>
              <a:t>",&amp;</a:t>
            </a:r>
            <a:r>
              <a:rPr lang="en-US" altLang="zh-CN" sz="2400" b="1" dirty="0" err="1">
                <a:solidFill>
                  <a:srgbClr val="993300"/>
                </a:solidFill>
                <a:latin typeface="Arial" panose="020B0604020202020204" pitchFamily="34" charset="0"/>
              </a:rPr>
              <a:t>a,&amp;b</a:t>
            </a:r>
            <a:r>
              <a:rPr lang="en-US" altLang="zh-CN" sz="2400" b="1" dirty="0">
                <a:solidFill>
                  <a:srgbClr val="993300"/>
                </a:solidFill>
                <a:latin typeface="Arial" panose="020B0604020202020204" pitchFamily="34" charset="0"/>
              </a:rPr>
              <a:t>);</a:t>
            </a:r>
          </a:p>
          <a:p>
            <a:pPr lvl="2" eaLnBrk="1" hangingPunct="1"/>
            <a:r>
              <a:rPr lang="en-US" altLang="zh-CN" sz="2400" b="1" dirty="0">
                <a:solidFill>
                  <a:srgbClr val="FFFF00"/>
                </a:solidFill>
                <a:latin typeface="Arial" panose="020B0604020202020204" pitchFamily="34" charset="0"/>
              </a:rPr>
              <a:t>  </a:t>
            </a:r>
            <a:r>
              <a:rPr lang="en-US" altLang="zh-CN" sz="2400" b="1" dirty="0">
                <a:solidFill>
                  <a:srgbClr val="FF6600"/>
                </a:solidFill>
                <a:latin typeface="Arial" panose="020B0604020202020204" pitchFamily="34" charset="0"/>
              </a:rPr>
              <a:t>c=(*p)(a,b);</a:t>
            </a:r>
          </a:p>
          <a:p>
            <a:pPr lvl="2" eaLnBrk="1" hangingPunct="1"/>
            <a:r>
              <a:rPr lang="en-US" altLang="zh-CN" sz="2400" b="1" dirty="0">
                <a:solidFill>
                  <a:srgbClr val="993300"/>
                </a:solidFill>
                <a:latin typeface="Arial" panose="020B0604020202020204" pitchFamily="34" charset="0"/>
              </a:rPr>
              <a:t>  printf("max=%d",c);</a:t>
            </a:r>
          </a:p>
          <a:p>
            <a:pPr lvl="2" eaLnBrk="1" hangingPunct="1"/>
            <a:r>
              <a:rPr lang="en-US" altLang="zh-CN" sz="2400" b="1" dirty="0">
                <a:solidFill>
                  <a:srgbClr val="993300"/>
                </a:solidFill>
                <a:latin typeface="Arial" panose="020B0604020202020204" pitchFamily="34" charset="0"/>
              </a:rPr>
              <a:t>}</a:t>
            </a:r>
          </a:p>
          <a:p>
            <a:pPr eaLnBrk="1" hangingPunct="1">
              <a:spcBef>
                <a:spcPct val="50000"/>
              </a:spcBef>
            </a:pPr>
            <a:endParaRPr lang="zh-CN" altLang="en-US" sz="24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27"/>
                                        </p:tgtEl>
                                        <p:attrNameLst>
                                          <p:attrName>style.visibility</p:attrName>
                                        </p:attrNameLst>
                                      </p:cBhvr>
                                      <p:to>
                                        <p:strVal val="visible"/>
                                      </p:to>
                                    </p:set>
                                    <p:animEffect transition="in" filter="blinds(horizontal)">
                                      <p:cBhvr>
                                        <p:cTn id="7" dur="500"/>
                                        <p:tgtEl>
                                          <p:spTgt spid="1843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6"/>
          <p:cNvSpPr>
            <a:spLocks noGrp="1" noChangeArrowheads="1"/>
          </p:cNvSpPr>
          <p:nvPr>
            <p:ph type="title"/>
          </p:nvPr>
        </p:nvSpPr>
        <p:spPr>
          <a:xfrm>
            <a:off x="933450" y="492125"/>
            <a:ext cx="7092950" cy="638175"/>
          </a:xfrm>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rPr>
              <a:t>  用指向函数的指针变量作函数参数</a:t>
            </a:r>
            <a:endParaRPr kumimoji="0" lang="en-US" altLang="zh-CN" sz="2800" b="0" i="0" u="none" strike="noStrike" kern="0" cap="none" spc="0" normalizeH="0" baseline="0" noProof="0" dirty="0">
              <a:ln>
                <a:noFill/>
              </a:ln>
              <a:solidFill>
                <a:schemeClr val="tx2"/>
              </a:solidFill>
              <a:effectLst/>
              <a:uLnTx/>
              <a:uFillTx/>
              <a:latin typeface="黑体" panose="02010609060101010101" pitchFamily="49" charset="-122"/>
              <a:ea typeface="黑体" panose="02010609060101010101" pitchFamily="49" charset="-122"/>
            </a:endParaRPr>
          </a:p>
        </p:txBody>
      </p:sp>
      <p:sp>
        <p:nvSpPr>
          <p:cNvPr id="53251" name="Rectangle 7"/>
          <p:cNvSpPr>
            <a:spLocks noGrp="1"/>
          </p:cNvSpPr>
          <p:nvPr>
            <p:ph idx="1"/>
          </p:nvPr>
        </p:nvSpPr>
        <p:spPr>
          <a:xfrm>
            <a:off x="904536" y="1362074"/>
            <a:ext cx="10304032" cy="4659211"/>
          </a:xfrm>
        </p:spPr>
        <p:txBody>
          <a:bodyPr vert="horz" wrap="square" lIns="91440" tIns="45720" rIns="91440" bIns="45720" anchor="t" anchorCtr="0"/>
          <a:lstStyle/>
          <a:p>
            <a:pPr eaLnBrk="1" hangingPunct="1">
              <a:lnSpc>
                <a:spcPct val="120000"/>
              </a:lnSpc>
              <a:spcBef>
                <a:spcPct val="50000"/>
              </a:spcBef>
              <a:buClrTx/>
              <a:buFontTx/>
              <a:buNone/>
            </a:pPr>
            <a:r>
              <a:rPr lang="zh-CN" altLang="en-US" sz="600" b="1" dirty="0">
                <a:latin typeface="仿宋" panose="02010609060101010101" pitchFamily="49" charset="-122"/>
                <a:ea typeface="仿宋" panose="02010609060101010101" pitchFamily="49" charset="-122"/>
              </a:rPr>
              <a:t>       </a:t>
            </a:r>
            <a:r>
              <a:rPr lang="zh-CN" altLang="en-US" sz="2400" b="1" dirty="0">
                <a:latin typeface="仿宋" panose="02010609060101010101" pitchFamily="49" charset="-122"/>
                <a:ea typeface="仿宋" panose="02010609060101010101" pitchFamily="49" charset="-122"/>
              </a:rPr>
              <a:t>(1)对于简单变量，是将实参的值传递给被调函数，函数返回时，</a:t>
            </a:r>
            <a:r>
              <a:rPr lang="zh-CN" altLang="en-US" sz="2400" b="1" dirty="0">
                <a:solidFill>
                  <a:srgbClr val="FF00FF"/>
                </a:solidFill>
                <a:latin typeface="仿宋" panose="02010609060101010101" pitchFamily="49" charset="-122"/>
                <a:ea typeface="仿宋" panose="02010609060101010101" pitchFamily="49" charset="-122"/>
              </a:rPr>
              <a:t>不改变</a:t>
            </a:r>
            <a:r>
              <a:rPr lang="zh-CN" altLang="en-US" sz="2400" b="1" dirty="0">
                <a:latin typeface="仿宋" panose="02010609060101010101" pitchFamily="49" charset="-122"/>
                <a:ea typeface="仿宋" panose="02010609060101010101" pitchFamily="49" charset="-122"/>
              </a:rPr>
              <a:t>主调函数实参的值；</a:t>
            </a:r>
          </a:p>
          <a:p>
            <a:pPr eaLnBrk="1" hangingPunct="1">
              <a:lnSpc>
                <a:spcPct val="120000"/>
              </a:lnSpc>
              <a:spcBef>
                <a:spcPct val="50000"/>
              </a:spcBef>
              <a:buClrTx/>
              <a:buFontTx/>
              <a:buNone/>
            </a:pPr>
            <a:r>
              <a:rPr lang="zh-CN" altLang="en-US" sz="2400" b="1" dirty="0">
                <a:latin typeface="仿宋" panose="02010609060101010101" pitchFamily="49" charset="-122"/>
                <a:ea typeface="仿宋" panose="02010609060101010101" pitchFamily="49" charset="-122"/>
              </a:rPr>
              <a:t>  (2)对于数组名和简单变量指针变量，是将实参的值（指针型）传递给被调函数，函数执行时，作为形参的指针与实参指向</a:t>
            </a:r>
            <a:r>
              <a:rPr lang="zh-CN" altLang="en-US" sz="2400" b="1" dirty="0">
                <a:solidFill>
                  <a:srgbClr val="FF00FF"/>
                </a:solidFill>
                <a:latin typeface="仿宋" panose="02010609060101010101" pitchFamily="49" charset="-122"/>
                <a:ea typeface="仿宋" panose="02010609060101010101" pitchFamily="49" charset="-122"/>
              </a:rPr>
              <a:t>相同</a:t>
            </a:r>
            <a:r>
              <a:rPr lang="zh-CN" altLang="en-US" sz="2400" b="1" dirty="0">
                <a:latin typeface="仿宋" panose="02010609060101010101" pitchFamily="49" charset="-122"/>
                <a:ea typeface="仿宋" panose="02010609060101010101" pitchFamily="49" charset="-122"/>
              </a:rPr>
              <a:t>的数据，它可以在函数中被改变；</a:t>
            </a:r>
          </a:p>
          <a:p>
            <a:pPr eaLnBrk="1" hangingPunct="1">
              <a:lnSpc>
                <a:spcPct val="120000"/>
              </a:lnSpc>
              <a:spcBef>
                <a:spcPct val="50000"/>
              </a:spcBef>
              <a:buClrTx/>
              <a:buFontTx/>
              <a:buChar char="•"/>
            </a:pPr>
            <a:r>
              <a:rPr lang="zh-CN" altLang="en-US" sz="2400" b="1" dirty="0">
                <a:latin typeface="仿宋" panose="02010609060101010101" pitchFamily="49" charset="-122"/>
                <a:ea typeface="仿宋" panose="02010609060101010101" pitchFamily="49" charset="-122"/>
              </a:rPr>
              <a:t>函数的参数</a:t>
            </a:r>
            <a:r>
              <a:rPr lang="zh-CN" altLang="en-US" sz="2400" b="1" dirty="0">
                <a:solidFill>
                  <a:srgbClr val="FF00FF"/>
                </a:solidFill>
                <a:latin typeface="仿宋" panose="02010609060101010101" pitchFamily="49" charset="-122"/>
                <a:ea typeface="仿宋" panose="02010609060101010101" pitchFamily="49" charset="-122"/>
              </a:rPr>
              <a:t>可以是</a:t>
            </a:r>
            <a:r>
              <a:rPr lang="zh-CN" altLang="en-US" sz="2400" b="1" dirty="0">
                <a:latin typeface="仿宋" panose="02010609060101010101" pitchFamily="49" charset="-122"/>
                <a:ea typeface="仿宋" panose="02010609060101010101" pitchFamily="49" charset="-122"/>
              </a:rPr>
              <a:t>简单变量、指向简单变量的指针变量、数组名、指向数组的指针、指向其它构造数据的指针以及指向函数的指针等。</a:t>
            </a:r>
          </a:p>
          <a:p>
            <a:pPr eaLnBrk="1" hangingPunct="1">
              <a:lnSpc>
                <a:spcPct val="120000"/>
              </a:lnSpc>
              <a:spcBef>
                <a:spcPct val="50000"/>
              </a:spcBef>
              <a:buClrTx/>
              <a:buFontTx/>
              <a:buChar char="•"/>
            </a:pPr>
            <a:r>
              <a:rPr lang="zh-CN" altLang="en-US" sz="2400" b="1" dirty="0">
                <a:latin typeface="仿宋" panose="02010609060101010101" pitchFamily="49" charset="-122"/>
                <a:ea typeface="仿宋" panose="02010609060101010101" pitchFamily="49" charset="-122"/>
              </a:rPr>
              <a:t>用</a:t>
            </a:r>
            <a:r>
              <a:rPr lang="zh-CN" altLang="en-US" sz="2400" b="1" dirty="0">
                <a:solidFill>
                  <a:srgbClr val="FF00FF"/>
                </a:solidFill>
                <a:latin typeface="仿宋" panose="02010609060101010101" pitchFamily="49" charset="-122"/>
                <a:ea typeface="仿宋" panose="02010609060101010101" pitchFamily="49" charset="-122"/>
              </a:rPr>
              <a:t>指向函数的指针变量</a:t>
            </a:r>
            <a:r>
              <a:rPr lang="zh-CN" altLang="en-US" sz="2400" b="1" dirty="0">
                <a:latin typeface="仿宋" panose="02010609060101010101" pitchFamily="49" charset="-122"/>
                <a:ea typeface="仿宋" panose="02010609060101010101" pitchFamily="49" charset="-122"/>
              </a:rPr>
              <a:t>作为参数，可以实现对函数地址的传递，也就是对函数名进行传递，从而实现对不同函数的调用。</a:t>
            </a:r>
          </a:p>
        </p:txBody>
      </p:sp>
      <p:sp>
        <p:nvSpPr>
          <p:cNvPr id="2662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662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21950C5-AF9F-4052-9111-97728A914222}"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21</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3254"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BD37AD3F-8389-4172-9554-1A7B9B85AA6C}"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22</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Rectangle 2"/>
          <p:cNvSpPr>
            <a:spLocks noChangeArrowheads="1"/>
          </p:cNvSpPr>
          <p:nvPr/>
        </p:nvSpPr>
        <p:spPr bwMode="auto">
          <a:xfrm>
            <a:off x="811212" y="764704"/>
            <a:ext cx="10569575" cy="4708525"/>
          </a:xfrm>
          <a:prstGeom prst="rect">
            <a:avLst/>
          </a:prstGeom>
          <a:solidFill>
            <a:schemeClr val="bg1"/>
          </a:solidFill>
          <a:ln w="9525">
            <a:solidFill>
              <a:srgbClr val="00FF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0400">
              <a:defRPr>
                <a:solidFill>
                  <a:schemeClr val="tx1"/>
                </a:solidFill>
                <a:latin typeface="Arial" panose="020B0604020202020204" pitchFamily="34" charset="0"/>
              </a:defRPr>
            </a:lvl1pPr>
            <a:lvl2pPr marL="850900">
              <a:defRPr>
                <a:solidFill>
                  <a:schemeClr val="tx1"/>
                </a:solidFill>
                <a:latin typeface="Arial" panose="020B0604020202020204" pitchFamily="34" charset="0"/>
              </a:defRPr>
            </a:lvl2pPr>
            <a:lvl3pPr marL="10414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660400" algn="l" defTabSz="914400" rtl="0" eaLnBrk="1" fontAlgn="base" latinLnBrk="0" hangingPunct="1">
              <a:lnSpc>
                <a:spcPct val="120000"/>
              </a:lnSpc>
              <a:spcBef>
                <a:spcPct val="0"/>
              </a:spcBef>
              <a:spcAft>
                <a:spcPct val="0"/>
              </a:spcAft>
              <a:buClrTx/>
              <a:buSzTx/>
              <a:buFontTx/>
              <a:buNone/>
              <a:defRPr/>
            </a:pPr>
            <a:r>
              <a:rPr kumimoji="1" lang="en-US" altLang="zh-CN" sz="28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zh-CN" altLang="en-US" sz="2800" b="1" i="0" u="none" strike="noStrike" kern="1200" cap="none" spc="0" normalizeH="0" baseline="0" noProof="0" dirty="0">
                <a:ln>
                  <a:noFill/>
                </a:ln>
                <a:solidFill>
                  <a:schemeClr val="tx1"/>
                </a:solidFill>
                <a:effectLst/>
                <a:uLnTx/>
                <a:uFillTx/>
                <a:ea typeface="宋体" panose="02010600030101010101" pitchFamily="2" charset="-122"/>
                <a:cs typeface="+mn-cs"/>
              </a:rPr>
              <a:t>例</a:t>
            </a:r>
            <a:r>
              <a:rPr kumimoji="1" lang="en-US" altLang="zh-CN" sz="28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设一个函数</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process</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，在调用它的时候，每次实现不同的功能。</a:t>
            </a:r>
          </a:p>
          <a:p>
            <a:pPr marL="0" marR="0" lvl="0" indent="66040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输入</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a</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和</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b</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两个数</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a:t>
            </a:r>
          </a:p>
          <a:p>
            <a:pPr marL="0" marR="0" lvl="0" indent="660400" algn="l" defTabSz="914400" rtl="0" eaLnBrk="1" fontAlgn="base" latinLnBrk="0" hangingPunct="1">
              <a:lnSpc>
                <a:spcPct val="12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第一次调用时找出</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a</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和</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b</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中较大者，</a:t>
            </a:r>
          </a:p>
          <a:p>
            <a:pPr marL="0" marR="0" lvl="0" indent="66040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       第二次调用时找出</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a</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和</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b</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中较小者，</a:t>
            </a:r>
          </a:p>
          <a:p>
            <a:pPr marL="0" marR="0" lvl="0" indent="66040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       第三次调用时求</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a</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与</a:t>
            </a:r>
            <a:r>
              <a:rPr kumimoji="1" lang="en-US" altLang="zh-CN"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b</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宋体" panose="02010600030101010101" pitchFamily="2" charset="-122"/>
                <a:cs typeface="+mn-cs"/>
              </a:rPr>
              <a:t>之和。</a:t>
            </a:r>
          </a:p>
          <a:p>
            <a:pPr marL="0" marR="0" lvl="0" indent="660400" algn="l" defTabSz="914400" rtl="0" eaLnBrk="0" fontAlgn="base" latinLnBrk="0" hangingPunct="0">
              <a:lnSpc>
                <a:spcPct val="12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520029"/>
                </a:solidFill>
                <a:effectLst>
                  <a:outerShdw blurRad="38100" dist="38100" dir="2700000" algn="tl">
                    <a:srgbClr val="C0C0C0"/>
                  </a:outerShdw>
                </a:effectLst>
                <a:uLnTx/>
                <a:uFillTx/>
                <a:ea typeface="黑体" panose="02010609060101010101" pitchFamily="49" charset="-122"/>
                <a:cs typeface="+mn-cs"/>
              </a:rPr>
              <a:t>分析：</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将求大值、求小值、求和值分别设计为函数</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max</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min</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add</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p>
          <a:p>
            <a:pPr marL="0" marR="0" lvl="0" indent="660400" algn="l" defTabSz="914400" rtl="0" eaLnBrk="0" fontAlgn="base" latinLnBrk="0" hangingPunct="0">
              <a:lnSpc>
                <a:spcPct val="12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process</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使用指针调用这些函数：</a:t>
            </a:r>
          </a:p>
          <a:p>
            <a:pPr marL="0" marR="0" lvl="0" indent="660400" algn="l" defTabSz="914400" rtl="0" eaLnBrk="0" fontAlgn="base" latinLnBrk="0" hangingPunct="0">
              <a:lnSpc>
                <a:spcPct val="12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outerShdw blurRad="38100" dist="38100" dir="2700000" algn="tl">
                    <a:srgbClr val="C0C0C0"/>
                  </a:outerShdw>
                </a:effectLst>
                <a:uLnTx/>
                <a:uFillTx/>
                <a:ea typeface="宋体" panose="02010600030101010101" pitchFamily="2" charset="-122"/>
                <a:cs typeface="+mn-cs"/>
              </a:rPr>
              <a:t>void process</a:t>
            </a:r>
            <a:r>
              <a:rPr kumimoji="1" lang="en-US" altLang="zh-CN" sz="26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int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x,  </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int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y, </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int</a:t>
            </a:r>
            <a:r>
              <a:rPr kumimoji="1" lang="en-US" altLang="zh-CN" sz="2400" b="1" i="0" u="none" strike="noStrike" kern="1200" cap="none" spc="0" normalizeH="0" baseline="0" noProof="0" dirty="0">
                <a:ln>
                  <a:noFill/>
                </a:ln>
                <a:solidFill>
                  <a:schemeClr val="bg1"/>
                </a:solidFill>
                <a:effectLst/>
                <a:uLnTx/>
                <a:uFillTx/>
                <a:ea typeface="宋体" panose="02010600030101010101" pitchFamily="2" charset="-122"/>
                <a:cs typeface="+mn-cs"/>
              </a:rPr>
              <a:t>  </a:t>
            </a:r>
            <a:r>
              <a:rPr kumimoji="1" lang="en-US" altLang="zh-CN" sz="2400" b="1" i="0" u="none" strike="noStrike" kern="1200" cap="none" spc="0" normalizeH="0" baseline="0" noProof="0" dirty="0">
                <a:ln>
                  <a:noFill/>
                </a:ln>
                <a:solidFill>
                  <a:srgbClr val="DB192B"/>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rgbClr val="DB192B"/>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dirty="0">
                <a:ln>
                  <a:noFill/>
                </a:ln>
                <a:solidFill>
                  <a:srgbClr val="DB192B"/>
                </a:solidFill>
                <a:effectLst/>
                <a:uLnTx/>
                <a:uFillTx/>
                <a:ea typeface="宋体" panose="02010600030101010101" pitchFamily="2" charset="-122"/>
                <a:cs typeface="+mn-cs"/>
              </a:rPr>
              <a:t>fun)(</a:t>
            </a:r>
            <a:r>
              <a:rPr kumimoji="1" lang="en-US" altLang="zh-CN" sz="2400" b="1" i="0" u="none" strike="noStrike" kern="1200" cap="none" spc="0" normalizeH="0" baseline="0" noProof="0" dirty="0" err="1">
                <a:ln>
                  <a:noFill/>
                </a:ln>
                <a:solidFill>
                  <a:srgbClr val="DB192B"/>
                </a:solidFill>
                <a:effectLst/>
                <a:uLnTx/>
                <a:uFillTx/>
                <a:ea typeface="宋体" panose="02010600030101010101" pitchFamily="2" charset="-122"/>
                <a:cs typeface="+mn-cs"/>
              </a:rPr>
              <a:t>int</a:t>
            </a:r>
            <a:r>
              <a:rPr kumimoji="1" lang="en-US" altLang="zh-CN" sz="2400" b="1" i="0" u="none" strike="noStrike" kern="1200" cap="none" spc="0" normalizeH="0" baseline="0" noProof="0" dirty="0">
                <a:ln>
                  <a:noFill/>
                </a:ln>
                <a:solidFill>
                  <a:srgbClr val="DB192B"/>
                </a:solidFill>
                <a:effectLst/>
                <a:uLnTx/>
                <a:uFillTx/>
                <a:ea typeface="宋体" panose="02010600030101010101" pitchFamily="2" charset="-122"/>
                <a:cs typeface="+mn-cs"/>
              </a:rPr>
              <a:t>, </a:t>
            </a:r>
            <a:r>
              <a:rPr kumimoji="1" lang="en-US" altLang="zh-CN" sz="2400" b="1" i="0" u="none" strike="noStrike" kern="1200" cap="none" spc="0" normalizeH="0" baseline="0" noProof="0" dirty="0" err="1">
                <a:ln>
                  <a:noFill/>
                </a:ln>
                <a:solidFill>
                  <a:srgbClr val="DB192B"/>
                </a:solidFill>
                <a:effectLst/>
                <a:uLnTx/>
                <a:uFillTx/>
                <a:ea typeface="宋体" panose="02010600030101010101" pitchFamily="2" charset="-122"/>
                <a:cs typeface="+mn-cs"/>
              </a:rPr>
              <a:t>int</a:t>
            </a:r>
            <a:r>
              <a:rPr kumimoji="1" lang="en-US" altLang="zh-CN" sz="2400" b="1" i="0" u="none" strike="noStrike" kern="1200" cap="none" spc="0" normalizeH="0" baseline="0" noProof="0" dirty="0">
                <a:ln>
                  <a:noFill/>
                </a:ln>
                <a:solidFill>
                  <a:srgbClr val="DB192B"/>
                </a:solidFill>
                <a:effectLst/>
                <a:uLnTx/>
                <a:uFillTx/>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r>
              <a:rPr kumimoji="1" lang="en-US" altLang="zh-CN" sz="26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660400" algn="l" defTabSz="914400" rtl="0" eaLnBrk="0" fontAlgn="base" latinLnBrk="0" hangingPunct="0">
              <a:lnSpc>
                <a:spcPct val="120000"/>
              </a:lnSpc>
              <a:spcBef>
                <a:spcPct val="0"/>
              </a:spcBef>
              <a:spcAft>
                <a:spcPct val="0"/>
              </a:spcAft>
              <a:buClrTx/>
              <a:buSzTx/>
              <a:buFontTx/>
              <a:buNone/>
              <a:defRPr/>
            </a:pPr>
            <a:endParaRPr kumimoji="1" lang="en-US" altLang="zh-CN" sz="2400" b="1" i="0" u="none" strike="noStrike" kern="1200" cap="none" spc="0" normalizeH="0" baseline="0" noProof="0" dirty="0">
              <a:ln>
                <a:noFill/>
              </a:ln>
              <a:solidFill>
                <a:schemeClr val="bg1"/>
              </a:solidFill>
              <a:effectLst/>
              <a:uLnTx/>
              <a:uFillTx/>
              <a:ea typeface="宋体" panose="02010600030101010101" pitchFamily="2" charset="-122"/>
              <a:cs typeface="+mn-cs"/>
            </a:endParaRPr>
          </a:p>
          <a:p>
            <a:pPr marL="0" marR="0" lvl="0" indent="660400" algn="l" defTabSz="914400" rtl="0" eaLnBrk="0" fontAlgn="base" latinLnBrk="0" hangingPunct="0">
              <a:lnSpc>
                <a:spcPct val="12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C68BF9D3-CA3F-419F-971A-84F811C82CB9}"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23</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7" name="文本框 6">
            <a:extLst>
              <a:ext uri="{FF2B5EF4-FFF2-40B4-BE49-F238E27FC236}">
                <a16:creationId xmlns:a16="http://schemas.microsoft.com/office/drawing/2014/main" id="{C9F7EA2B-57F7-4DB4-8F5E-220CAAC818CC}"/>
              </a:ext>
            </a:extLst>
          </p:cNvPr>
          <p:cNvSpPr txBox="1"/>
          <p:nvPr/>
        </p:nvSpPr>
        <p:spPr>
          <a:xfrm>
            <a:off x="551384" y="166092"/>
            <a:ext cx="5976664" cy="5755422"/>
          </a:xfrm>
          <a:prstGeom prst="rect">
            <a:avLst/>
          </a:prstGeom>
          <a:noFill/>
        </p:spPr>
        <p:txBody>
          <a:bodyPr wrap="square">
            <a:spAutoFit/>
          </a:bodyPr>
          <a:lstStyle/>
          <a:p>
            <a:pPr algn="l">
              <a:buFont typeface="+mj-lt"/>
              <a:buAutoNum type="arabicPeriod"/>
            </a:pPr>
            <a:r>
              <a:rPr lang="en-US" altLang="zh-CN" sz="1600" b="0" i="0" dirty="0">
                <a:solidFill>
                  <a:srgbClr val="808080"/>
                </a:solidFill>
                <a:effectLst/>
                <a:latin typeface="Consolas" panose="020B0609020204030204" pitchFamily="49" charset="0"/>
              </a:rPr>
              <a:t>#include&lt;stdio.h&gt;</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1" i="0" dirty="0">
                <a:solidFill>
                  <a:srgbClr val="006699"/>
                </a:solidFill>
                <a:effectLst/>
                <a:latin typeface="Consolas" panose="020B0609020204030204" pitchFamily="49" charset="0"/>
              </a:rPr>
              <a:t>void</a:t>
            </a:r>
            <a:r>
              <a:rPr lang="en-US" altLang="zh-CN" sz="1600" b="0" i="0" dirty="0">
                <a:solidFill>
                  <a:srgbClr val="000000"/>
                </a:solidFill>
                <a:effectLst/>
                <a:latin typeface="Consolas" panose="020B0609020204030204" pitchFamily="49" charset="0"/>
              </a:rPr>
              <a:t> process(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(*fun)(</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  </a:t>
            </a:r>
            <a:r>
              <a:rPr lang="en-US" altLang="zh-CN" sz="1600" b="1" dirty="0">
                <a:solidFill>
                  <a:srgbClr val="2E8B57"/>
                </a:solidFill>
                <a:latin typeface="仿宋" panose="02010609060101010101" pitchFamily="49" charset="-122"/>
                <a:ea typeface="仿宋" panose="02010609060101010101" pitchFamily="49" charset="-122"/>
              </a:rPr>
              <a:t>//</a:t>
            </a:r>
            <a:r>
              <a:rPr lang="zh-CN" altLang="en-US" sz="1600" b="1" dirty="0">
                <a:solidFill>
                  <a:srgbClr val="2E8B57"/>
                </a:solidFill>
                <a:latin typeface="仿宋" panose="02010609060101010101" pitchFamily="49" charset="-122"/>
                <a:ea typeface="仿宋" panose="02010609060101010101" pitchFamily="49" charset="-122"/>
              </a:rPr>
              <a:t>函数原型。三个参数，第三个是指向函数的指针</a:t>
            </a:r>
            <a:endParaRPr lang="en-US" altLang="zh-CN" sz="1600" b="1" dirty="0">
              <a:solidFill>
                <a:srgbClr val="2E8B57"/>
              </a:solidFill>
              <a:latin typeface="仿宋" panose="02010609060101010101" pitchFamily="49" charset="-122"/>
              <a:ea typeface="仿宋" panose="02010609060101010101" pitchFamily="49" charset="-122"/>
            </a:endParaRPr>
          </a:p>
          <a:p>
            <a:pPr algn="l">
              <a:buFont typeface="+mj-lt"/>
              <a:buAutoNum type="arabicPeriod"/>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max(</a:t>
            </a:r>
            <a:r>
              <a:rPr lang="en-US" altLang="zh-CN" sz="1600" b="1" i="0" dirty="0" err="1">
                <a:solidFill>
                  <a:srgbClr val="2E8B57"/>
                </a:solidFill>
                <a:effectLst/>
                <a:latin typeface="Consolas" panose="020B0609020204030204" pitchFamily="49" charset="0"/>
              </a:rPr>
              <a:t>int</a:t>
            </a:r>
            <a:r>
              <a:rPr lang="en-US" altLang="zh-CN" sz="1600" b="0" i="0" dirty="0" err="1">
                <a:solidFill>
                  <a:srgbClr val="000000"/>
                </a:solidFill>
                <a:effectLst/>
                <a:latin typeface="Consolas" panose="020B0609020204030204" pitchFamily="49" charset="0"/>
              </a:rPr>
              <a:t>,</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min(</a:t>
            </a:r>
            <a:r>
              <a:rPr lang="en-US" altLang="zh-CN" sz="1600" b="1" i="0" dirty="0" err="1">
                <a:solidFill>
                  <a:srgbClr val="2E8B57"/>
                </a:solidFill>
                <a:effectLst/>
                <a:latin typeface="Consolas" panose="020B0609020204030204" pitchFamily="49" charset="0"/>
              </a:rPr>
              <a:t>int</a:t>
            </a:r>
            <a:r>
              <a:rPr lang="en-US" altLang="zh-CN" sz="1600" b="0" i="0" dirty="0" err="1">
                <a:solidFill>
                  <a:srgbClr val="000000"/>
                </a:solidFill>
                <a:effectLst/>
                <a:latin typeface="Consolas" panose="020B0609020204030204" pitchFamily="49" charset="0"/>
              </a:rPr>
              <a:t>,</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add(</a:t>
            </a:r>
            <a:r>
              <a:rPr lang="en-US" altLang="zh-CN" sz="1600" b="1" i="0" dirty="0" err="1">
                <a:solidFill>
                  <a:srgbClr val="2E8B57"/>
                </a:solidFill>
                <a:effectLst/>
                <a:latin typeface="Consolas" panose="020B0609020204030204" pitchFamily="49" charset="0"/>
              </a:rPr>
              <a:t>int</a:t>
            </a:r>
            <a:r>
              <a:rPr lang="en-US" altLang="zh-CN" sz="1600" b="0" i="0" dirty="0" err="1">
                <a:solidFill>
                  <a:srgbClr val="000000"/>
                </a:solidFill>
                <a:effectLst/>
                <a:latin typeface="Consolas" panose="020B0609020204030204" pitchFamily="49" charset="0"/>
              </a:rPr>
              <a:t>,</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main()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a,b</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printf</a:t>
            </a:r>
            <a:r>
              <a:rPr lang="en-US" altLang="zh-CN" sz="1600" b="0" i="0" dirty="0">
                <a:solidFill>
                  <a:srgbClr val="000000"/>
                </a:solidFill>
                <a:effectLst/>
                <a:latin typeface="Consolas" panose="020B0609020204030204" pitchFamily="49" charset="0"/>
              </a:rPr>
              <a:t>(</a:t>
            </a:r>
            <a:r>
              <a:rPr lang="en-US" altLang="zh-CN" sz="1600" b="0" i="0" dirty="0">
                <a:solidFill>
                  <a:srgbClr val="0000FF"/>
                </a:solidFill>
                <a:effectLst/>
                <a:latin typeface="Consolas" panose="020B0609020204030204" pitchFamily="49" charset="0"/>
              </a:rPr>
              <a:t>"</a:t>
            </a:r>
            <a:r>
              <a:rPr lang="zh-CN" altLang="en-US" sz="1600" b="0" i="0" dirty="0">
                <a:solidFill>
                  <a:srgbClr val="0000FF"/>
                </a:solidFill>
                <a:effectLst/>
                <a:latin typeface="Consolas" panose="020B0609020204030204" pitchFamily="49" charset="0"/>
              </a:rPr>
              <a:t>请输入两个整数，以空格隔开：</a:t>
            </a:r>
            <a:r>
              <a:rPr lang="en-US" altLang="zh-CN" sz="1600" b="0" i="0" dirty="0">
                <a:solidFill>
                  <a:srgbClr val="0000FF"/>
                </a:solidFill>
                <a:effectLst/>
                <a:latin typeface="Consolas" panose="020B0609020204030204" pitchFamily="49" charset="0"/>
              </a:rPr>
              <a:t>"</a:t>
            </a:r>
            <a:r>
              <a:rPr lang="en-US" altLang="zh-CN" sz="1600" b="0" i="0" dirty="0">
                <a:solidFill>
                  <a:srgbClr val="000000"/>
                </a:solidFill>
                <a:effectLst/>
                <a:latin typeface="Consolas" panose="020B0609020204030204" pitchFamily="49" charset="0"/>
              </a:rPr>
              <a:t>) ;   </a:t>
            </a:r>
            <a:endParaRPr lang="zh-CN" altLang="en-US" sz="1600" b="0" i="0" dirty="0">
              <a:solidFill>
                <a:srgbClr val="5C5C5C"/>
              </a:solidFill>
              <a:effectLst/>
              <a:latin typeface="Consolas" panose="020B0609020204030204" pitchFamily="49" charset="0"/>
            </a:endParaRPr>
          </a:p>
          <a:p>
            <a:pPr algn="l">
              <a:buFont typeface="+mj-lt"/>
              <a:buAutoNum type="arabicPeriod"/>
            </a:pPr>
            <a:r>
              <a:rPr lang="zh-CN" altLang="en-US"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scanf</a:t>
            </a:r>
            <a:r>
              <a:rPr lang="en-US" altLang="zh-CN" sz="1600" b="0" i="0" dirty="0">
                <a:solidFill>
                  <a:srgbClr val="000000"/>
                </a:solidFill>
                <a:effectLst/>
                <a:latin typeface="Consolas" panose="020B0609020204030204" pitchFamily="49" charset="0"/>
              </a:rPr>
              <a:t>(</a:t>
            </a:r>
            <a:r>
              <a:rPr lang="en-US" altLang="zh-CN" sz="1600" b="0" i="0" dirty="0">
                <a:solidFill>
                  <a:srgbClr val="0000FF"/>
                </a:solidFill>
                <a:effectLst/>
                <a:latin typeface="Consolas" panose="020B0609020204030204" pitchFamily="49" charset="0"/>
              </a:rPr>
              <a:t>"%</a:t>
            </a:r>
            <a:r>
              <a:rPr lang="en-US" altLang="zh-CN" sz="1600" b="0" i="0" dirty="0" err="1">
                <a:solidFill>
                  <a:srgbClr val="0000FF"/>
                </a:solidFill>
                <a:effectLst/>
                <a:latin typeface="Consolas" panose="020B0609020204030204" pitchFamily="49" charset="0"/>
              </a:rPr>
              <a:t>d%d</a:t>
            </a:r>
            <a:r>
              <a:rPr lang="en-US" altLang="zh-CN" sz="1600" b="0" i="0" dirty="0">
                <a:solidFill>
                  <a:srgbClr val="0000FF"/>
                </a:solidFill>
                <a:effectLst/>
                <a:latin typeface="Consolas" panose="020B0609020204030204" pitchFamily="49" charset="0"/>
              </a:rPr>
              <a:t>"</a:t>
            </a:r>
            <a:r>
              <a:rPr lang="en-US" altLang="zh-CN" sz="1600" b="0" i="0" dirty="0">
                <a:solidFill>
                  <a:srgbClr val="000000"/>
                </a:solidFill>
                <a:effectLst/>
                <a:latin typeface="Consolas" panose="020B0609020204030204" pitchFamily="49" charset="0"/>
              </a:rPr>
              <a:t>,&amp;</a:t>
            </a:r>
            <a:r>
              <a:rPr lang="en-US" altLang="zh-CN" sz="1600" b="0" i="0" dirty="0" err="1">
                <a:solidFill>
                  <a:srgbClr val="000000"/>
                </a:solidFill>
                <a:effectLst/>
                <a:latin typeface="Consolas" panose="020B0609020204030204" pitchFamily="49" charset="0"/>
              </a:rPr>
              <a:t>a,&amp;b</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process(</a:t>
            </a:r>
            <a:r>
              <a:rPr lang="en-US" altLang="zh-CN" sz="1600" b="0" i="0" dirty="0" err="1">
                <a:solidFill>
                  <a:srgbClr val="000000"/>
                </a:solidFill>
                <a:effectLst/>
                <a:latin typeface="Consolas" panose="020B0609020204030204" pitchFamily="49" charset="0"/>
              </a:rPr>
              <a:t>a,b,max</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process(</a:t>
            </a:r>
            <a:r>
              <a:rPr lang="en-US" altLang="zh-CN" sz="1600" b="0" i="0" dirty="0" err="1">
                <a:solidFill>
                  <a:srgbClr val="000000"/>
                </a:solidFill>
                <a:effectLst/>
                <a:latin typeface="Consolas" panose="020B0609020204030204" pitchFamily="49" charset="0"/>
              </a:rPr>
              <a:t>a,b,min</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process(</a:t>
            </a:r>
            <a:r>
              <a:rPr lang="en-US" altLang="zh-CN" sz="1600" b="0" i="0" dirty="0" err="1">
                <a:solidFill>
                  <a:srgbClr val="000000"/>
                </a:solidFill>
                <a:effectLst/>
                <a:latin typeface="Consolas" panose="020B0609020204030204" pitchFamily="49" charset="0"/>
              </a:rPr>
              <a:t>a,b,add</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max(</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x,</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y)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printf</a:t>
            </a:r>
            <a:r>
              <a:rPr lang="en-US" altLang="zh-CN" sz="1600" b="0" i="0" dirty="0">
                <a:solidFill>
                  <a:srgbClr val="000000"/>
                </a:solidFill>
                <a:effectLst/>
                <a:latin typeface="Consolas" panose="020B0609020204030204" pitchFamily="49" charset="0"/>
              </a:rPr>
              <a:t>(</a:t>
            </a:r>
            <a:r>
              <a:rPr lang="en-US" altLang="zh-CN" sz="1600" b="0" i="0" dirty="0">
                <a:solidFill>
                  <a:srgbClr val="0000FF"/>
                </a:solidFill>
                <a:effectLst/>
                <a:latin typeface="Consolas" panose="020B0609020204030204" pitchFamily="49" charset="0"/>
              </a:rPr>
              <a:t>"</a:t>
            </a:r>
            <a:r>
              <a:rPr lang="zh-CN" altLang="en-US" sz="1600" b="0" i="0" dirty="0">
                <a:solidFill>
                  <a:srgbClr val="0000FF"/>
                </a:solidFill>
                <a:effectLst/>
                <a:latin typeface="Consolas" panose="020B0609020204030204" pitchFamily="49" charset="0"/>
              </a:rPr>
              <a:t>较大者：</a:t>
            </a:r>
            <a:r>
              <a:rPr lang="en-US" altLang="zh-CN" sz="1600" b="0" i="0" dirty="0">
                <a:solidFill>
                  <a:srgbClr val="0000FF"/>
                </a:solidFill>
                <a:effectLst/>
                <a:latin typeface="Consolas" panose="020B0609020204030204" pitchFamily="49" charset="0"/>
              </a:rPr>
              <a:t>"</a:t>
            </a:r>
            <a:r>
              <a:rPr lang="en-US" altLang="zh-CN" sz="1600" b="0" i="0" dirty="0">
                <a:solidFill>
                  <a:srgbClr val="000000"/>
                </a:solidFill>
                <a:effectLst/>
                <a:latin typeface="Consolas" panose="020B0609020204030204" pitchFamily="49" charset="0"/>
              </a:rPr>
              <a:t>);    </a:t>
            </a:r>
            <a:endParaRPr lang="zh-CN" altLang="en-US" sz="1600" b="0" i="0" dirty="0">
              <a:solidFill>
                <a:srgbClr val="5C5C5C"/>
              </a:solidFill>
              <a:effectLst/>
              <a:latin typeface="Consolas" panose="020B0609020204030204" pitchFamily="49" charset="0"/>
            </a:endParaRPr>
          </a:p>
          <a:p>
            <a:pPr algn="l">
              <a:buFont typeface="+mj-lt"/>
              <a:buAutoNum type="arabicPeriod"/>
            </a:pPr>
            <a:r>
              <a:rPr lang="zh-CN" altLang="en-US" sz="1600" b="0" i="0" dirty="0">
                <a:solidFill>
                  <a:srgbClr val="000000"/>
                </a:solidFill>
                <a:effectLst/>
                <a:latin typeface="Consolas" panose="020B0609020204030204" pitchFamily="49" charset="0"/>
              </a:rPr>
              <a:t>  </a:t>
            </a:r>
            <a:r>
              <a:rPr lang="en-US" altLang="zh-CN" sz="1600" b="1" i="0" dirty="0">
                <a:solidFill>
                  <a:srgbClr val="006699"/>
                </a:solidFill>
                <a:effectLst/>
                <a:latin typeface="Consolas" panose="020B0609020204030204" pitchFamily="49" charset="0"/>
              </a:rPr>
              <a:t>return</a:t>
            </a:r>
            <a:r>
              <a:rPr lang="en-US" altLang="zh-CN" sz="1600" b="0" i="0" dirty="0">
                <a:solidFill>
                  <a:srgbClr val="000000"/>
                </a:solidFill>
                <a:effectLst/>
                <a:latin typeface="Consolas" panose="020B0609020204030204" pitchFamily="49" charset="0"/>
              </a:rPr>
              <a:t> (x&gt;y)? x : y;  </a:t>
            </a:r>
            <a:endParaRPr lang="en-US" altLang="zh-CN" sz="1600" b="0" i="0" dirty="0">
              <a:solidFill>
                <a:srgbClr val="5C5C5C"/>
              </a:solidFill>
              <a:effectLst/>
              <a:latin typeface="Consolas" panose="020B0609020204030204" pitchFamily="49" charset="0"/>
            </a:endParaRPr>
          </a:p>
          <a:p>
            <a:pPr algn="l">
              <a:buFont typeface="+mj-lt"/>
              <a:buAutoNum type="arabicPeriod"/>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p:txBody>
      </p:sp>
      <p:sp>
        <p:nvSpPr>
          <p:cNvPr id="9" name="文本框 8">
            <a:extLst>
              <a:ext uri="{FF2B5EF4-FFF2-40B4-BE49-F238E27FC236}">
                <a16:creationId xmlns:a16="http://schemas.microsoft.com/office/drawing/2014/main" id="{B03C084E-E4EC-4272-B151-B1D8093360FD}"/>
              </a:ext>
            </a:extLst>
          </p:cNvPr>
          <p:cNvSpPr txBox="1"/>
          <p:nvPr/>
        </p:nvSpPr>
        <p:spPr>
          <a:xfrm>
            <a:off x="6456040" y="366147"/>
            <a:ext cx="5472608" cy="4770537"/>
          </a:xfrm>
          <a:prstGeom prst="rect">
            <a:avLst/>
          </a:prstGeom>
          <a:noFill/>
        </p:spPr>
        <p:txBody>
          <a:bodyPr wrap="square">
            <a:spAutoFit/>
          </a:bodyPr>
          <a:lstStyle/>
          <a:p>
            <a:pPr marL="342900" indent="-342900" algn="l">
              <a:buFont typeface="+mj-lt"/>
              <a:buAutoNum type="arabicPeriod" startAt="25"/>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min(</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x,</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y)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printf</a:t>
            </a:r>
            <a:r>
              <a:rPr lang="en-US" altLang="zh-CN" sz="1600" b="0" i="0" dirty="0">
                <a:solidFill>
                  <a:srgbClr val="000000"/>
                </a:solidFill>
                <a:effectLst/>
                <a:latin typeface="Consolas" panose="020B0609020204030204" pitchFamily="49" charset="0"/>
              </a:rPr>
              <a:t>(</a:t>
            </a:r>
            <a:r>
              <a:rPr lang="en-US" altLang="zh-CN" sz="1600" b="0" i="0" dirty="0">
                <a:solidFill>
                  <a:srgbClr val="0000FF"/>
                </a:solidFill>
                <a:effectLst/>
                <a:latin typeface="Consolas" panose="020B0609020204030204" pitchFamily="49" charset="0"/>
              </a:rPr>
              <a:t>"</a:t>
            </a:r>
            <a:r>
              <a:rPr lang="zh-CN" altLang="en-US" sz="1600" b="0" i="0" dirty="0">
                <a:solidFill>
                  <a:srgbClr val="0000FF"/>
                </a:solidFill>
                <a:effectLst/>
                <a:latin typeface="Consolas" panose="020B0609020204030204" pitchFamily="49" charset="0"/>
              </a:rPr>
              <a:t>较小者：</a:t>
            </a:r>
            <a:r>
              <a:rPr lang="en-US" altLang="zh-CN" sz="1600" b="0" i="0" dirty="0">
                <a:solidFill>
                  <a:srgbClr val="0000FF"/>
                </a:solidFill>
                <a:effectLst/>
                <a:latin typeface="Consolas" panose="020B0609020204030204" pitchFamily="49" charset="0"/>
              </a:rPr>
              <a:t>"</a:t>
            </a:r>
            <a:r>
              <a:rPr lang="en-US" altLang="zh-CN" sz="1600" b="0" i="0" dirty="0">
                <a:solidFill>
                  <a:srgbClr val="000000"/>
                </a:solidFill>
                <a:effectLst/>
                <a:latin typeface="Consolas" panose="020B0609020204030204" pitchFamily="49" charset="0"/>
              </a:rPr>
              <a:t>);   </a:t>
            </a:r>
            <a:endParaRPr lang="zh-CN" altLang="en-US" sz="1600" b="0" i="0" dirty="0">
              <a:solidFill>
                <a:srgbClr val="5C5C5C"/>
              </a:solidFill>
              <a:effectLst/>
              <a:latin typeface="Consolas" panose="020B0609020204030204" pitchFamily="49" charset="0"/>
            </a:endParaRPr>
          </a:p>
          <a:p>
            <a:pPr algn="l">
              <a:buFont typeface="+mj-lt"/>
              <a:buAutoNum type="arabicPeriod" startAt="25"/>
            </a:pPr>
            <a:r>
              <a:rPr lang="zh-CN" altLang="en-US" sz="1600" b="0" i="0" dirty="0">
                <a:solidFill>
                  <a:srgbClr val="000000"/>
                </a:solidFill>
                <a:effectLst/>
                <a:latin typeface="Consolas" panose="020B0609020204030204" pitchFamily="49" charset="0"/>
              </a:rPr>
              <a:t>  </a:t>
            </a:r>
            <a:r>
              <a:rPr lang="en-US" altLang="zh-CN" sz="1600" b="1" i="0" dirty="0">
                <a:solidFill>
                  <a:srgbClr val="006699"/>
                </a:solidFill>
                <a:effectLst/>
                <a:latin typeface="Consolas" panose="020B0609020204030204" pitchFamily="49" charset="0"/>
              </a:rPr>
              <a:t>return</a:t>
            </a:r>
            <a:r>
              <a:rPr lang="en-US" altLang="zh-CN" sz="1600" b="0" i="0" dirty="0">
                <a:solidFill>
                  <a:srgbClr val="000000"/>
                </a:solidFill>
                <a:effectLst/>
                <a:latin typeface="Consolas" panose="020B0609020204030204" pitchFamily="49" charset="0"/>
              </a:rPr>
              <a:t> (x&lt;y)? x : y;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add(</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x,</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y)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printf</a:t>
            </a:r>
            <a:r>
              <a:rPr lang="en-US" altLang="zh-CN" sz="1600" b="0" i="0" dirty="0">
                <a:solidFill>
                  <a:srgbClr val="000000"/>
                </a:solidFill>
                <a:effectLst/>
                <a:latin typeface="Consolas" panose="020B0609020204030204" pitchFamily="49" charset="0"/>
              </a:rPr>
              <a:t>(</a:t>
            </a:r>
            <a:r>
              <a:rPr lang="en-US" altLang="zh-CN" sz="1600" b="0" i="0" dirty="0">
                <a:solidFill>
                  <a:srgbClr val="0000FF"/>
                </a:solidFill>
                <a:effectLst/>
                <a:latin typeface="Consolas" panose="020B0609020204030204" pitchFamily="49" charset="0"/>
              </a:rPr>
              <a:t>"</a:t>
            </a:r>
            <a:r>
              <a:rPr lang="zh-CN" altLang="en-US" sz="1600" b="0" i="0" dirty="0">
                <a:solidFill>
                  <a:srgbClr val="0000FF"/>
                </a:solidFill>
                <a:effectLst/>
                <a:latin typeface="Consolas" panose="020B0609020204030204" pitchFamily="49" charset="0"/>
              </a:rPr>
              <a:t>和：</a:t>
            </a:r>
            <a:r>
              <a:rPr lang="en-US" altLang="zh-CN" sz="1600" b="0" i="0" dirty="0">
                <a:solidFill>
                  <a:srgbClr val="0000FF"/>
                </a:solidFill>
                <a:effectLst/>
                <a:latin typeface="Consolas" panose="020B0609020204030204" pitchFamily="49" charset="0"/>
              </a:rPr>
              <a:t>"</a:t>
            </a:r>
            <a:r>
              <a:rPr lang="en-US" altLang="zh-CN" sz="1600" b="0" i="0" dirty="0">
                <a:solidFill>
                  <a:srgbClr val="000000"/>
                </a:solidFill>
                <a:effectLst/>
                <a:latin typeface="Consolas" panose="020B0609020204030204" pitchFamily="49" charset="0"/>
              </a:rPr>
              <a:t>);   </a:t>
            </a:r>
            <a:endParaRPr lang="zh-CN" altLang="en-US" sz="1600" b="0" i="0" dirty="0">
              <a:solidFill>
                <a:srgbClr val="5C5C5C"/>
              </a:solidFill>
              <a:effectLst/>
              <a:latin typeface="Consolas" panose="020B0609020204030204" pitchFamily="49" charset="0"/>
            </a:endParaRPr>
          </a:p>
          <a:p>
            <a:pPr algn="l">
              <a:buFont typeface="+mj-lt"/>
              <a:buAutoNum type="arabicPeriod" startAt="25"/>
            </a:pPr>
            <a:r>
              <a:rPr lang="zh-CN" altLang="en-US" sz="1600" b="0" i="0" dirty="0">
                <a:solidFill>
                  <a:srgbClr val="000000"/>
                </a:solidFill>
                <a:effectLst/>
                <a:latin typeface="Consolas" panose="020B0609020204030204" pitchFamily="49" charset="0"/>
              </a:rPr>
              <a:t>  </a:t>
            </a:r>
            <a:r>
              <a:rPr lang="en-US" altLang="zh-CN" sz="1600" b="1" i="0" dirty="0">
                <a:solidFill>
                  <a:srgbClr val="006699"/>
                </a:solidFill>
                <a:effectLst/>
                <a:latin typeface="Consolas" panose="020B0609020204030204" pitchFamily="49" charset="0"/>
              </a:rPr>
              <a:t>return</a:t>
            </a: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x+y</a:t>
            </a:r>
            <a:r>
              <a:rPr lang="en-US" altLang="zh-CN" sz="1600" b="0" i="0" dirty="0">
                <a:solidFill>
                  <a:srgbClr val="000000"/>
                </a:solidFill>
                <a:effectLst/>
                <a:latin typeface="Consolas" panose="020B0609020204030204" pitchFamily="49" charset="0"/>
              </a:rPr>
              <a:t> ;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1" i="0" dirty="0">
                <a:solidFill>
                  <a:srgbClr val="006699"/>
                </a:solidFill>
                <a:effectLst/>
                <a:latin typeface="Consolas" panose="020B0609020204030204" pitchFamily="49" charset="0"/>
              </a:rPr>
              <a:t>void</a:t>
            </a:r>
            <a:r>
              <a:rPr lang="en-US" altLang="zh-CN" sz="1600" b="0" i="0" dirty="0">
                <a:solidFill>
                  <a:srgbClr val="000000"/>
                </a:solidFill>
                <a:effectLst/>
                <a:latin typeface="Consolas" panose="020B0609020204030204" pitchFamily="49" charset="0"/>
              </a:rPr>
              <a:t> process(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x,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y,</a:t>
            </a:r>
            <a:r>
              <a:rPr lang="en-US" altLang="zh-CN" sz="1600" b="1" i="0" dirty="0" err="1">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(*fun)(</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x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y ))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r>
              <a:rPr lang="en-US" altLang="zh-CN" sz="1600" b="1" i="0" dirty="0">
                <a:solidFill>
                  <a:srgbClr val="2E8B57"/>
                </a:solidFill>
                <a:effectLst/>
                <a:latin typeface="Consolas" panose="020B0609020204030204" pitchFamily="49" charset="0"/>
              </a:rPr>
              <a:t>int</a:t>
            </a:r>
            <a:r>
              <a:rPr lang="en-US" altLang="zh-CN" sz="1600" b="0" i="0" dirty="0">
                <a:solidFill>
                  <a:srgbClr val="000000"/>
                </a:solidFill>
                <a:effectLst/>
                <a:latin typeface="Consolas" panose="020B0609020204030204" pitchFamily="49" charset="0"/>
              </a:rPr>
              <a:t> result;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result=(*fun)(</a:t>
            </a:r>
            <a:r>
              <a:rPr lang="en-US" altLang="zh-CN" sz="1600" b="0" i="0" dirty="0" err="1">
                <a:solidFill>
                  <a:srgbClr val="000000"/>
                </a:solidFill>
                <a:effectLst/>
                <a:latin typeface="Consolas" panose="020B0609020204030204" pitchFamily="49" charset="0"/>
              </a:rPr>
              <a:t>x,y</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r>
              <a:rPr lang="en-US" altLang="zh-CN" sz="1600" b="0" i="0" dirty="0" err="1">
                <a:solidFill>
                  <a:srgbClr val="000000"/>
                </a:solidFill>
                <a:effectLst/>
                <a:latin typeface="Consolas" panose="020B0609020204030204" pitchFamily="49" charset="0"/>
              </a:rPr>
              <a:t>printf</a:t>
            </a:r>
            <a:r>
              <a:rPr lang="en-US" altLang="zh-CN" sz="1600" b="0" i="0" dirty="0">
                <a:solidFill>
                  <a:srgbClr val="000000"/>
                </a:solidFill>
                <a:effectLst/>
                <a:latin typeface="Consolas" panose="020B0609020204030204" pitchFamily="49" charset="0"/>
              </a:rPr>
              <a:t>(</a:t>
            </a:r>
            <a:r>
              <a:rPr lang="en-US" altLang="zh-CN" sz="1600" b="0" i="0" dirty="0">
                <a:solidFill>
                  <a:srgbClr val="0000FF"/>
                </a:solidFill>
                <a:effectLst/>
                <a:latin typeface="Consolas" panose="020B0609020204030204" pitchFamily="49" charset="0"/>
              </a:rPr>
              <a:t>"%d\</a:t>
            </a:r>
            <a:r>
              <a:rPr lang="en-US" altLang="zh-CN" sz="1600" b="0" i="0" dirty="0" err="1">
                <a:solidFill>
                  <a:srgbClr val="0000FF"/>
                </a:solidFill>
                <a:effectLst/>
                <a:latin typeface="Consolas" panose="020B0609020204030204" pitchFamily="49" charset="0"/>
              </a:rPr>
              <a:t>n"</a:t>
            </a:r>
            <a:r>
              <a:rPr lang="en-US" altLang="zh-CN" sz="1600" b="0" i="0" dirty="0" err="1">
                <a:solidFill>
                  <a:srgbClr val="000000"/>
                </a:solidFill>
                <a:effectLst/>
                <a:latin typeface="Consolas" panose="020B0609020204030204" pitchFamily="49" charset="0"/>
              </a:rPr>
              <a:t>,result</a:t>
            </a: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a:p>
            <a:pPr algn="l">
              <a:buFont typeface="+mj-lt"/>
              <a:buAutoNum type="arabicPeriod" startAt="25"/>
            </a:pPr>
            <a:r>
              <a:rPr lang="en-US" altLang="zh-CN" sz="1600" b="0" i="0" dirty="0">
                <a:solidFill>
                  <a:srgbClr val="000000"/>
                </a:solidFill>
                <a:effectLst/>
                <a:latin typeface="Consolas" panose="020B0609020204030204" pitchFamily="49" charset="0"/>
              </a:rPr>
              <a:t>}  </a:t>
            </a:r>
            <a:endParaRPr lang="en-US" altLang="zh-CN" sz="1600" b="0" i="0" dirty="0">
              <a:solidFill>
                <a:srgbClr val="5C5C5C"/>
              </a:solidFill>
              <a:effectLst/>
              <a:latin typeface="Consolas" panose="020B0609020204030204" pitchFamily="49" charset="0"/>
            </a:endParaRPr>
          </a:p>
        </p:txBody>
      </p:sp>
      <p:pic>
        <p:nvPicPr>
          <p:cNvPr id="6" name="图片 5">
            <a:extLst>
              <a:ext uri="{FF2B5EF4-FFF2-40B4-BE49-F238E27FC236}">
                <a16:creationId xmlns:a16="http://schemas.microsoft.com/office/drawing/2014/main" id="{495C3011-0FB1-4E42-A319-4700EA54E8B3}"/>
              </a:ext>
            </a:extLst>
          </p:cNvPr>
          <p:cNvPicPr>
            <a:picLocks noChangeAspect="1"/>
          </p:cNvPicPr>
          <p:nvPr/>
        </p:nvPicPr>
        <p:blipFill>
          <a:blip r:embed="rId2"/>
          <a:stretch>
            <a:fillRect/>
          </a:stretch>
        </p:blipFill>
        <p:spPr>
          <a:xfrm>
            <a:off x="6888088" y="5229200"/>
            <a:ext cx="3686175" cy="9525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7650"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D29F3D25-695B-4DE7-ABBE-080E3E8CD07C}"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24</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Text Box 3"/>
          <p:cNvSpPr txBox="1"/>
          <p:nvPr/>
        </p:nvSpPr>
        <p:spPr>
          <a:xfrm>
            <a:off x="839788" y="1412875"/>
            <a:ext cx="9936162" cy="4179349"/>
          </a:xfrm>
          <a:prstGeom prst="rect">
            <a:avLst/>
          </a:prstGeom>
          <a:noFill/>
          <a:ln w="9525">
            <a:noFill/>
          </a:ln>
        </p:spPr>
        <p:txBody>
          <a:bodyPr>
            <a:spAutoFit/>
          </a:bodyPr>
          <a:lstStyle/>
          <a:p>
            <a:pPr eaLnBrk="1" hangingPunct="1">
              <a:lnSpc>
                <a:spcPct val="120000"/>
              </a:lnSpc>
            </a:pPr>
            <a:r>
              <a:rPr lang="zh-CN" altLang="en-US" sz="2800" dirty="0">
                <a:latin typeface="Times New Roman" panose="02020603050405020304" pitchFamily="18" charset="0"/>
              </a:rPr>
              <a:t>     </a:t>
            </a:r>
            <a:r>
              <a:rPr lang="zh-CN" altLang="en-US" sz="2800" b="1" dirty="0">
                <a:latin typeface="Times New Roman" panose="02020603050405020304" pitchFamily="18" charset="0"/>
              </a:rPr>
              <a:t>一个函数可以返回一个整型值、字符值、实型值等，也可以</a:t>
            </a:r>
            <a:r>
              <a:rPr lang="zh-CN" altLang="en-US" sz="2800" b="1" dirty="0">
                <a:solidFill>
                  <a:srgbClr val="FF0000"/>
                </a:solidFill>
                <a:latin typeface="仿宋" panose="02010609060101010101" pitchFamily="49" charset="-122"/>
                <a:ea typeface="仿宋" panose="02010609060101010101" pitchFamily="49" charset="-122"/>
              </a:rPr>
              <a:t>返回指针型的数据，即地址</a:t>
            </a:r>
            <a:r>
              <a:rPr lang="zh-CN" altLang="en-US" sz="2800" b="1" dirty="0">
                <a:latin typeface="Times New Roman" panose="02020603050405020304" pitchFamily="18" charset="0"/>
              </a:rPr>
              <a:t>。</a:t>
            </a:r>
            <a:r>
              <a:rPr lang="zh-CN" altLang="en-US" sz="2800" b="1" dirty="0">
                <a:highlight>
                  <a:srgbClr val="FFFF00"/>
                </a:highlight>
                <a:latin typeface="仿宋" panose="02010609060101010101" pitchFamily="49" charset="-122"/>
                <a:ea typeface="仿宋" panose="02010609060101010101" pitchFamily="49" charset="-122"/>
              </a:rPr>
              <a:t>函数的返回值的类型是指针类型</a:t>
            </a:r>
            <a:r>
              <a:rPr lang="zh-CN" altLang="en-US" sz="2800" b="1" dirty="0">
                <a:latin typeface="Times New Roman" panose="02020603050405020304" pitchFamily="18" charset="0"/>
              </a:rPr>
              <a:t>。</a:t>
            </a:r>
          </a:p>
          <a:p>
            <a:pPr eaLnBrk="1" hangingPunct="1">
              <a:lnSpc>
                <a:spcPct val="120000"/>
              </a:lnSpc>
            </a:pPr>
            <a:r>
              <a:rPr lang="zh-CN" altLang="en-US" sz="2800" b="1" dirty="0">
                <a:latin typeface="Times New Roman" panose="02020603050405020304" pitchFamily="18" charset="0"/>
              </a:rPr>
              <a:t>这种带回指针值的函数，一般</a:t>
            </a:r>
            <a:r>
              <a:rPr lang="zh-CN" altLang="en-US" sz="2800" b="1" dirty="0">
                <a:solidFill>
                  <a:srgbClr val="FF00FF"/>
                </a:solidFill>
                <a:latin typeface="Times New Roman" panose="02020603050405020304" pitchFamily="18" charset="0"/>
              </a:rPr>
              <a:t>定义形式</a:t>
            </a:r>
            <a:r>
              <a:rPr lang="zh-CN" altLang="en-US" sz="2800" b="1" dirty="0">
                <a:latin typeface="Times New Roman" panose="02020603050405020304" pitchFamily="18" charset="0"/>
              </a:rPr>
              <a:t>为：</a:t>
            </a:r>
            <a:endParaRPr lang="en-US" altLang="zh-CN" sz="2800" b="1" dirty="0">
              <a:latin typeface="Times New Roman" panose="02020603050405020304" pitchFamily="18" charset="0"/>
            </a:endParaRPr>
          </a:p>
          <a:p>
            <a:pPr eaLnBrk="1" hangingPunct="1">
              <a:lnSpc>
                <a:spcPct val="120000"/>
              </a:lnSpc>
            </a:pPr>
            <a:endParaRPr lang="zh-CN" altLang="en-US" sz="2800" b="1" dirty="0">
              <a:latin typeface="Times New Roman" panose="02020603050405020304" pitchFamily="18" charset="0"/>
            </a:endParaRPr>
          </a:p>
          <a:p>
            <a:pPr eaLnBrk="1" hangingPunct="1">
              <a:lnSpc>
                <a:spcPct val="120000"/>
              </a:lnSpc>
            </a:pPr>
            <a:r>
              <a:rPr lang="zh-CN" altLang="en-US" sz="2800" b="1" dirty="0">
                <a:solidFill>
                  <a:srgbClr val="A50021"/>
                </a:solidFill>
                <a:latin typeface="Times New Roman" panose="02020603050405020304" pitchFamily="18" charset="0"/>
              </a:rPr>
              <a:t>          类型名 *函数名（参数表列）</a:t>
            </a:r>
            <a:r>
              <a:rPr lang="en-US" altLang="zh-CN" sz="2800" b="1" dirty="0">
                <a:solidFill>
                  <a:srgbClr val="A50021"/>
                </a:solidFill>
                <a:latin typeface="Times New Roman" panose="02020603050405020304" pitchFamily="18" charset="0"/>
              </a:rPr>
              <a:t>;</a:t>
            </a:r>
          </a:p>
          <a:p>
            <a:pPr eaLnBrk="1" hangingPunct="1">
              <a:lnSpc>
                <a:spcPct val="120000"/>
              </a:lnSpc>
            </a:pPr>
            <a:endParaRPr lang="en-US" altLang="zh-CN" sz="2800" b="1" dirty="0">
              <a:latin typeface="Times New Roman" panose="02020603050405020304" pitchFamily="18" charset="0"/>
            </a:endParaRPr>
          </a:p>
          <a:p>
            <a:pPr eaLnBrk="1" hangingPunct="1">
              <a:lnSpc>
                <a:spcPct val="120000"/>
              </a:lnSpc>
            </a:pPr>
            <a:r>
              <a:rPr lang="zh-CN" altLang="en-US" sz="2800" b="1" dirty="0">
                <a:latin typeface="Times New Roman" panose="02020603050405020304" pitchFamily="18" charset="0"/>
              </a:rPr>
              <a:t>    例如：</a:t>
            </a:r>
            <a:endParaRPr lang="zh-CN" altLang="en-US" sz="2800" b="1" dirty="0">
              <a:solidFill>
                <a:srgbClr val="008000"/>
              </a:solidFill>
              <a:latin typeface="Times New Roman" panose="02020603050405020304" pitchFamily="18" charset="0"/>
            </a:endParaRPr>
          </a:p>
          <a:p>
            <a:pPr eaLnBrk="1" hangingPunct="1">
              <a:lnSpc>
                <a:spcPct val="120000"/>
              </a:lnSpc>
            </a:pPr>
            <a:r>
              <a:rPr lang="en-US" altLang="zh-CN" sz="2800" b="1" dirty="0">
                <a:solidFill>
                  <a:srgbClr val="008000"/>
                </a:solidFill>
                <a:latin typeface="Times New Roman" panose="02020603050405020304" pitchFamily="18" charset="0"/>
              </a:rPr>
              <a:t>      int *</a:t>
            </a:r>
            <a:r>
              <a:rPr lang="zh-CN" altLang="en-US" sz="2800" b="1" dirty="0">
                <a:solidFill>
                  <a:srgbClr val="008000"/>
                </a:solidFill>
                <a:latin typeface="Times New Roman" panose="02020603050405020304" pitchFamily="18" charset="0"/>
              </a:rPr>
              <a:t>ａ</a:t>
            </a:r>
            <a:r>
              <a:rPr lang="en-US" altLang="zh-CN" sz="2800" b="1" dirty="0">
                <a:solidFill>
                  <a:srgbClr val="008000"/>
                </a:solidFill>
                <a:latin typeface="Times New Roman" panose="02020603050405020304" pitchFamily="18" charset="0"/>
              </a:rPr>
              <a:t>(int </a:t>
            </a:r>
            <a:r>
              <a:rPr lang="zh-CN" altLang="en-US" sz="2800" b="1" dirty="0">
                <a:solidFill>
                  <a:srgbClr val="008000"/>
                </a:solidFill>
                <a:latin typeface="Times New Roman" panose="02020603050405020304" pitchFamily="18" charset="0"/>
              </a:rPr>
              <a:t>ｘ，</a:t>
            </a:r>
            <a:r>
              <a:rPr lang="en-US" altLang="zh-CN" sz="2800" b="1" dirty="0">
                <a:solidFill>
                  <a:srgbClr val="008000"/>
                </a:solidFill>
                <a:latin typeface="Times New Roman" panose="02020603050405020304" pitchFamily="18" charset="0"/>
              </a:rPr>
              <a:t>int </a:t>
            </a:r>
            <a:r>
              <a:rPr lang="zh-CN" altLang="en-US" sz="2800" b="1" dirty="0">
                <a:solidFill>
                  <a:srgbClr val="008000"/>
                </a:solidFill>
                <a:latin typeface="Times New Roman" panose="02020603050405020304" pitchFamily="18" charset="0"/>
              </a:rPr>
              <a:t>ｙ</a:t>
            </a:r>
            <a:r>
              <a:rPr lang="en-US" altLang="zh-CN" sz="2800" b="1" dirty="0">
                <a:solidFill>
                  <a:srgbClr val="008000"/>
                </a:solidFill>
                <a:latin typeface="Times New Roman" panose="02020603050405020304" pitchFamily="18" charset="0"/>
              </a:rPr>
              <a:t>);    //</a:t>
            </a:r>
            <a:r>
              <a:rPr lang="zh-CN" altLang="en-US" sz="2800" b="1" dirty="0">
                <a:solidFill>
                  <a:srgbClr val="008000"/>
                </a:solidFill>
                <a:latin typeface="Times New Roman" panose="02020603050405020304" pitchFamily="18" charset="0"/>
              </a:rPr>
              <a:t>返回值为指向整型变量的指针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228467B5-AF54-45C2-AA34-2C82EAAB1987}"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25</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57347" name="Text Box 2"/>
          <p:cNvSpPr txBox="1"/>
          <p:nvPr/>
        </p:nvSpPr>
        <p:spPr>
          <a:xfrm>
            <a:off x="550863" y="-26987"/>
            <a:ext cx="10117137" cy="892175"/>
          </a:xfrm>
          <a:prstGeom prst="rect">
            <a:avLst/>
          </a:prstGeom>
          <a:solidFill>
            <a:srgbClr val="993300"/>
          </a:solidFill>
          <a:ln w="9525">
            <a:noFill/>
          </a:ln>
        </p:spPr>
        <p:txBody>
          <a:bodyPr>
            <a:spAutoFit/>
          </a:bodyPr>
          <a:lstStyle/>
          <a:p>
            <a:pPr eaLnBrk="1" hangingPunct="1"/>
            <a:r>
              <a:rPr lang="zh-CN" altLang="en-US" sz="2400" b="1" dirty="0">
                <a:solidFill>
                  <a:schemeClr val="bg1"/>
                </a:solidFill>
                <a:latin typeface="宋体" panose="02010600030101010101" pitchFamily="2" charset="-122"/>
              </a:rPr>
              <a:t>实例</a:t>
            </a:r>
            <a:r>
              <a:rPr lang="en-US" altLang="zh-CN" sz="2400" b="1" dirty="0">
                <a:solidFill>
                  <a:schemeClr val="bg1"/>
                </a:solidFill>
                <a:latin typeface="宋体" panose="02010600030101010101" pitchFamily="2" charset="-122"/>
              </a:rPr>
              <a:t>1</a:t>
            </a:r>
            <a:r>
              <a:rPr lang="zh-CN" altLang="en-US" sz="2400" b="1" dirty="0">
                <a:solidFill>
                  <a:schemeClr val="bg1"/>
                </a:solidFill>
                <a:latin typeface="宋体" panose="02010600030101010101" pitchFamily="2" charset="-122"/>
              </a:rPr>
              <a:t>：有若干个学生的成绩（每个学生有４门课程），要求在用户输入学生序号以后，能输出该学生的全部成绩。用指针函数来实现。</a:t>
            </a:r>
            <a:r>
              <a:rPr lang="zh-CN" altLang="en-US" sz="2800" b="1" dirty="0">
                <a:solidFill>
                  <a:schemeClr val="bg1"/>
                </a:solidFill>
                <a:latin typeface="Times New Roman" panose="02020603050405020304" pitchFamily="18" charset="0"/>
              </a:rPr>
              <a:t> </a:t>
            </a:r>
          </a:p>
        </p:txBody>
      </p:sp>
      <p:sp>
        <p:nvSpPr>
          <p:cNvPr id="57348" name="Text Box 3"/>
          <p:cNvSpPr txBox="1"/>
          <p:nvPr/>
        </p:nvSpPr>
        <p:spPr>
          <a:xfrm>
            <a:off x="550863" y="1260475"/>
            <a:ext cx="10117137" cy="5584825"/>
          </a:xfrm>
          <a:prstGeom prst="rect">
            <a:avLst/>
          </a:prstGeom>
          <a:solidFill>
            <a:srgbClr val="336699"/>
          </a:solidFill>
          <a:ln w="38100">
            <a:noFill/>
          </a:ln>
        </p:spPr>
        <p:txBody>
          <a:bodyPr>
            <a:spAutoFit/>
          </a:bodyPr>
          <a:lstStyle/>
          <a:p>
            <a:pPr eaLnBrk="1" hangingPunct="1"/>
            <a:r>
              <a:rPr lang="en-US" altLang="zh-CN" b="1" dirty="0">
                <a:solidFill>
                  <a:schemeClr val="bg1"/>
                </a:solidFill>
                <a:latin typeface="Tahoma" panose="020B0604030504040204" pitchFamily="34" charset="0"/>
              </a:rPr>
              <a:t>#include &lt;stdio.h&gt; </a:t>
            </a:r>
          </a:p>
          <a:p>
            <a:pPr eaLnBrk="1" hangingPunct="1"/>
            <a:r>
              <a:rPr lang="en-US" altLang="zh-CN" b="1" dirty="0">
                <a:solidFill>
                  <a:schemeClr val="bg1"/>
                </a:solidFill>
                <a:latin typeface="Tahoma" panose="020B0604030504040204" pitchFamily="34" charset="0"/>
              </a:rPr>
              <a:t>void main()</a:t>
            </a:r>
          </a:p>
          <a:p>
            <a:pPr eaLnBrk="1" hangingPunct="1"/>
            <a:r>
              <a:rPr lang="en-US" altLang="zh-CN" b="1" dirty="0">
                <a:solidFill>
                  <a:schemeClr val="bg1"/>
                </a:solidFill>
                <a:latin typeface="Tahoma" panose="020B0604030504040204" pitchFamily="34" charset="0"/>
              </a:rPr>
              <a:t>{  float score[ ][4]={{60,70,80,90},</a:t>
            </a:r>
          </a:p>
          <a:p>
            <a:pPr eaLnBrk="1" hangingPunct="1"/>
            <a:r>
              <a:rPr lang="en-US" altLang="zh-CN" b="1" dirty="0">
                <a:solidFill>
                  <a:schemeClr val="bg1"/>
                </a:solidFill>
                <a:latin typeface="Tahoma" panose="020B0604030504040204" pitchFamily="34" charset="0"/>
              </a:rPr>
              <a:t>	  {56,89,67,88},{34,78,90,66}};</a:t>
            </a:r>
          </a:p>
          <a:p>
            <a:pPr eaLnBrk="1" hangingPunct="1"/>
            <a:r>
              <a:rPr lang="en-US" altLang="zh-CN" b="1" dirty="0">
                <a:solidFill>
                  <a:schemeClr val="bg1"/>
                </a:solidFill>
                <a:latin typeface="Tahoma" panose="020B0604030504040204" pitchFamily="34" charset="0"/>
              </a:rPr>
              <a:t> </a:t>
            </a:r>
            <a:r>
              <a:rPr lang="en-US" altLang="zh-CN" b="1" dirty="0">
                <a:solidFill>
                  <a:schemeClr val="bg1"/>
                </a:solidFill>
                <a:highlight>
                  <a:srgbClr val="00FFFF"/>
                </a:highlight>
                <a:latin typeface="Tahoma" panose="020B0604030504040204" pitchFamily="34" charset="0"/>
              </a:rPr>
              <a:t>float *search(float (*pointer)[4], int n),</a:t>
            </a:r>
            <a:r>
              <a:rPr lang="en-US" altLang="zh-CN" b="1" dirty="0">
                <a:solidFill>
                  <a:schemeClr val="bg1"/>
                </a:solidFill>
                <a:latin typeface="Tahoma" panose="020B0604030504040204" pitchFamily="34" charset="0"/>
              </a:rPr>
              <a:t>  *p;</a:t>
            </a:r>
          </a:p>
          <a:p>
            <a:pPr eaLnBrk="1" hangingPunct="1"/>
            <a:r>
              <a:rPr lang="en-US" altLang="zh-CN" b="1" dirty="0">
                <a:solidFill>
                  <a:schemeClr val="bg1"/>
                </a:solidFill>
                <a:latin typeface="Tahoma" panose="020B0604030504040204" pitchFamily="34" charset="0"/>
              </a:rPr>
              <a:t>    int i, m;</a:t>
            </a:r>
          </a:p>
          <a:p>
            <a:pPr eaLnBrk="1" hangingPunct="1"/>
            <a:r>
              <a:rPr lang="en-US" altLang="zh-CN" b="1" dirty="0">
                <a:solidFill>
                  <a:schemeClr val="bg1"/>
                </a:solidFill>
                <a:latin typeface="Tahoma" panose="020B0604030504040204" pitchFamily="34" charset="0"/>
              </a:rPr>
              <a:t>    printf("</a:t>
            </a:r>
            <a:r>
              <a:rPr lang="zh-CN" altLang="en-US" b="1" dirty="0">
                <a:solidFill>
                  <a:schemeClr val="bg1"/>
                </a:solidFill>
                <a:latin typeface="Tahoma" panose="020B0604030504040204" pitchFamily="34" charset="0"/>
              </a:rPr>
              <a:t>输入学生的号数</a:t>
            </a:r>
            <a:r>
              <a:rPr lang="en-US" altLang="zh-CN" b="1" dirty="0">
                <a:solidFill>
                  <a:schemeClr val="bg1"/>
                </a:solidFill>
                <a:latin typeface="Tahoma" panose="020B0604030504040204" pitchFamily="34" charset="0"/>
              </a:rPr>
              <a:t>:");</a:t>
            </a:r>
          </a:p>
          <a:p>
            <a:pPr eaLnBrk="1" hangingPunct="1"/>
            <a:r>
              <a:rPr lang="en-US" altLang="zh-CN" b="1" dirty="0">
                <a:solidFill>
                  <a:schemeClr val="bg1"/>
                </a:solidFill>
                <a:latin typeface="Tahoma" panose="020B0604030504040204" pitchFamily="34" charset="0"/>
              </a:rPr>
              <a:t>    scanf("%d", &amp;m);</a:t>
            </a:r>
          </a:p>
          <a:p>
            <a:pPr eaLnBrk="1" hangingPunct="1"/>
            <a:r>
              <a:rPr lang="en-US" altLang="zh-CN" b="1" dirty="0">
                <a:solidFill>
                  <a:schemeClr val="bg1"/>
                </a:solidFill>
                <a:latin typeface="Tahoma" panose="020B0604030504040204" pitchFamily="34" charset="0"/>
              </a:rPr>
              <a:t>    printf("</a:t>
            </a:r>
            <a:r>
              <a:rPr lang="zh-CN" altLang="en-US" b="1" dirty="0">
                <a:solidFill>
                  <a:schemeClr val="bg1"/>
                </a:solidFill>
                <a:latin typeface="Tahoma" panose="020B0604030504040204" pitchFamily="34" charset="0"/>
              </a:rPr>
              <a:t>第</a:t>
            </a:r>
            <a:r>
              <a:rPr lang="en-US" altLang="zh-CN" b="1" dirty="0">
                <a:solidFill>
                  <a:schemeClr val="bg1"/>
                </a:solidFill>
                <a:latin typeface="Tahoma" panose="020B0604030504040204" pitchFamily="34" charset="0"/>
              </a:rPr>
              <a:t>%d </a:t>
            </a:r>
            <a:r>
              <a:rPr lang="zh-CN" altLang="en-US" b="1" dirty="0">
                <a:solidFill>
                  <a:schemeClr val="bg1"/>
                </a:solidFill>
                <a:latin typeface="Tahoma" panose="020B0604030504040204" pitchFamily="34" charset="0"/>
              </a:rPr>
              <a:t>号学生的分数是</a:t>
            </a:r>
            <a:r>
              <a:rPr lang="en-US" altLang="zh-CN" b="1" dirty="0">
                <a:solidFill>
                  <a:schemeClr val="bg1"/>
                </a:solidFill>
                <a:latin typeface="Tahoma" panose="020B0604030504040204" pitchFamily="34" charset="0"/>
              </a:rPr>
              <a:t>:\n",  m);</a:t>
            </a:r>
          </a:p>
          <a:p>
            <a:pPr eaLnBrk="1" hangingPunct="1"/>
            <a:r>
              <a:rPr lang="en-US" altLang="zh-CN" b="1" dirty="0">
                <a:solidFill>
                  <a:schemeClr val="bg1"/>
                </a:solidFill>
                <a:latin typeface="Tahoma" panose="020B0604030504040204" pitchFamily="34" charset="0"/>
              </a:rPr>
              <a:t>    </a:t>
            </a:r>
            <a:r>
              <a:rPr lang="en-US" altLang="zh-CN" b="1" dirty="0">
                <a:solidFill>
                  <a:schemeClr val="bg1"/>
                </a:solidFill>
                <a:highlight>
                  <a:srgbClr val="00FFFF"/>
                </a:highlight>
                <a:latin typeface="Tahoma" panose="020B0604030504040204" pitchFamily="34" charset="0"/>
              </a:rPr>
              <a:t>p=search ( score, m)</a:t>
            </a:r>
            <a:r>
              <a:rPr lang="en-US" altLang="zh-CN" b="1" dirty="0">
                <a:solidFill>
                  <a:schemeClr val="bg1"/>
                </a:solidFill>
                <a:latin typeface="Tahoma" panose="020B0604030504040204" pitchFamily="34" charset="0"/>
              </a:rPr>
              <a:t>;</a:t>
            </a:r>
          </a:p>
          <a:p>
            <a:pPr eaLnBrk="1" hangingPunct="1"/>
            <a:r>
              <a:rPr lang="en-US" altLang="zh-CN" b="1" dirty="0">
                <a:solidFill>
                  <a:schemeClr val="bg1"/>
                </a:solidFill>
                <a:latin typeface="Tahoma" panose="020B0604030504040204" pitchFamily="34" charset="0"/>
              </a:rPr>
              <a:t>    for(i=0; i&lt;4; i++)</a:t>
            </a:r>
          </a:p>
          <a:p>
            <a:pPr eaLnBrk="1" hangingPunct="1"/>
            <a:r>
              <a:rPr lang="en-US" altLang="zh-CN" b="1" dirty="0">
                <a:solidFill>
                  <a:schemeClr val="bg1"/>
                </a:solidFill>
                <a:latin typeface="Tahoma" panose="020B0604030504040204" pitchFamily="34" charset="0"/>
              </a:rPr>
              <a:t>        printf("%5.2f\t", *(p+i) );</a:t>
            </a:r>
          </a:p>
          <a:p>
            <a:pPr eaLnBrk="1" hangingPunct="1"/>
            <a:r>
              <a:rPr lang="en-US" altLang="zh-CN" b="1" dirty="0">
                <a:solidFill>
                  <a:schemeClr val="bg1"/>
                </a:solidFill>
                <a:latin typeface="Tahoma" panose="020B0604030504040204" pitchFamily="34" charset="0"/>
              </a:rPr>
              <a:t>}</a:t>
            </a:r>
          </a:p>
          <a:p>
            <a:pPr eaLnBrk="1" hangingPunct="1"/>
            <a:endParaRPr lang="en-US" altLang="zh-CN" b="1" dirty="0">
              <a:solidFill>
                <a:schemeClr val="bg1"/>
              </a:solidFill>
              <a:latin typeface="Tahoma" panose="020B0604030504040204" pitchFamily="34" charset="0"/>
            </a:endParaRPr>
          </a:p>
          <a:p>
            <a:pPr eaLnBrk="1" hangingPunct="1"/>
            <a:r>
              <a:rPr lang="en-US" altLang="zh-CN" b="1" dirty="0">
                <a:solidFill>
                  <a:srgbClr val="FF0000"/>
                </a:solidFill>
                <a:highlight>
                  <a:srgbClr val="FFFF00"/>
                </a:highlight>
                <a:latin typeface="Tahoma" panose="020B0604030504040204" pitchFamily="34" charset="0"/>
              </a:rPr>
              <a:t>float</a:t>
            </a:r>
            <a:r>
              <a:rPr lang="en-US" altLang="zh-CN" b="1" dirty="0">
                <a:solidFill>
                  <a:srgbClr val="FF0000"/>
                </a:solidFill>
                <a:latin typeface="Tahoma" panose="020B0604030504040204" pitchFamily="34" charset="0"/>
              </a:rPr>
              <a:t> *</a:t>
            </a:r>
            <a:r>
              <a:rPr lang="en-US" altLang="zh-CN" b="1" dirty="0">
                <a:solidFill>
                  <a:schemeClr val="bg1"/>
                </a:solidFill>
                <a:latin typeface="Tahoma" panose="020B0604030504040204" pitchFamily="34" charset="0"/>
              </a:rPr>
              <a:t>search(float (*pointer)[4], int  n)</a:t>
            </a:r>
          </a:p>
          <a:p>
            <a:pPr eaLnBrk="1" hangingPunct="1"/>
            <a:r>
              <a:rPr lang="en-US" altLang="zh-CN" b="1" dirty="0">
                <a:solidFill>
                  <a:schemeClr val="bg1"/>
                </a:solidFill>
                <a:latin typeface="Tahoma" panose="020B0604030504040204" pitchFamily="34" charset="0"/>
              </a:rPr>
              <a:t>{   float *pt;</a:t>
            </a:r>
          </a:p>
          <a:p>
            <a:pPr eaLnBrk="1" hangingPunct="1"/>
            <a:r>
              <a:rPr lang="en-US" altLang="zh-CN" b="1" dirty="0">
                <a:solidFill>
                  <a:schemeClr val="bg1"/>
                </a:solidFill>
                <a:latin typeface="Tahoma" panose="020B0604030504040204" pitchFamily="34" charset="0"/>
              </a:rPr>
              <a:t>    pt=*(pointer+n);</a:t>
            </a:r>
          </a:p>
          <a:p>
            <a:pPr eaLnBrk="1" hangingPunct="1"/>
            <a:r>
              <a:rPr lang="en-US" altLang="zh-CN" b="1" dirty="0">
                <a:solidFill>
                  <a:schemeClr val="bg1"/>
                </a:solidFill>
                <a:latin typeface="Tahoma" panose="020B0604030504040204" pitchFamily="34" charset="0"/>
              </a:rPr>
              <a:t>    return(pt);</a:t>
            </a:r>
          </a:p>
          <a:p>
            <a:pPr eaLnBrk="1" hangingPunct="1"/>
            <a:r>
              <a:rPr lang="en-US" altLang="zh-CN" b="1" dirty="0">
                <a:solidFill>
                  <a:schemeClr val="bg1"/>
                </a:solidFill>
                <a:latin typeface="Tahoma" panose="020B0604030504040204" pitchFamily="34" charset="0"/>
              </a:rPr>
              <a:t>}</a:t>
            </a:r>
          </a:p>
          <a:p>
            <a:pPr eaLnBrk="1" hangingPunct="1"/>
            <a:endParaRPr lang="en-US" altLang="zh-CN" b="1" dirty="0">
              <a:solidFill>
                <a:schemeClr val="bg1"/>
              </a:solidFill>
              <a:latin typeface="Tahoma" panose="020B0604030504040204" pitchFamily="34" charset="0"/>
            </a:endParaRPr>
          </a:p>
        </p:txBody>
      </p:sp>
      <p:grpSp>
        <p:nvGrpSpPr>
          <p:cNvPr id="5" name="Group 4"/>
          <p:cNvGrpSpPr/>
          <p:nvPr/>
        </p:nvGrpSpPr>
        <p:grpSpPr>
          <a:xfrm>
            <a:off x="6167438" y="3644900"/>
            <a:ext cx="4154487" cy="2079625"/>
            <a:chOff x="1109" y="2308"/>
            <a:chExt cx="2617" cy="1310"/>
          </a:xfrm>
        </p:grpSpPr>
        <p:sp>
          <p:nvSpPr>
            <p:cNvPr id="57351" name="Text Box 5"/>
            <p:cNvSpPr txBox="1"/>
            <p:nvPr/>
          </p:nvSpPr>
          <p:spPr>
            <a:xfrm>
              <a:off x="1314" y="2342"/>
              <a:ext cx="713" cy="288"/>
            </a:xfrm>
            <a:prstGeom prst="rect">
              <a:avLst/>
            </a:prstGeom>
            <a:noFill/>
            <a:ln w="9525">
              <a:noFill/>
            </a:ln>
          </p:spPr>
          <p:txBody>
            <a:bodyPr wrap="none" anchor="ctr" anchorCtr="0">
              <a:spAutoFit/>
            </a:bodyPr>
            <a:lstStyle/>
            <a:p>
              <a:pPr algn="ctr"/>
              <a:r>
                <a:rPr lang="en-US" altLang="zh-CN" sz="2400" b="1" dirty="0">
                  <a:solidFill>
                    <a:schemeClr val="bg1"/>
                  </a:solidFill>
                  <a:latin typeface="Times New Roman" panose="02020603050405020304" pitchFamily="18" charset="0"/>
                </a:rPr>
                <a:t>pointer</a:t>
              </a:r>
            </a:p>
          </p:txBody>
        </p:sp>
        <p:sp>
          <p:nvSpPr>
            <p:cNvPr id="57352" name="Rectangle 6"/>
            <p:cNvSpPr/>
            <p:nvPr/>
          </p:nvSpPr>
          <p:spPr>
            <a:xfrm>
              <a:off x="2003" y="2574"/>
              <a:ext cx="1712" cy="1044"/>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p>
              <a:pPr algn="ctr"/>
              <a:endParaRPr lang="zh-CN" altLang="en-US" sz="2000" b="1" dirty="0">
                <a:solidFill>
                  <a:schemeClr val="bg1"/>
                </a:solidFill>
                <a:latin typeface="Times New Roman" panose="02020603050405020304" pitchFamily="18" charset="0"/>
              </a:endParaRPr>
            </a:p>
          </p:txBody>
        </p:sp>
        <p:sp>
          <p:nvSpPr>
            <p:cNvPr id="57353" name="Line 7"/>
            <p:cNvSpPr/>
            <p:nvPr/>
          </p:nvSpPr>
          <p:spPr>
            <a:xfrm>
              <a:off x="2014" y="2952"/>
              <a:ext cx="171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7354" name="Line 8"/>
            <p:cNvSpPr/>
            <p:nvPr/>
          </p:nvSpPr>
          <p:spPr>
            <a:xfrm>
              <a:off x="2003" y="3285"/>
              <a:ext cx="171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7355" name="Line 9"/>
            <p:cNvSpPr/>
            <p:nvPr/>
          </p:nvSpPr>
          <p:spPr>
            <a:xfrm>
              <a:off x="2859" y="2574"/>
              <a:ext cx="0" cy="1044"/>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7356" name="Line 10"/>
            <p:cNvSpPr/>
            <p:nvPr/>
          </p:nvSpPr>
          <p:spPr>
            <a:xfrm>
              <a:off x="2414" y="2574"/>
              <a:ext cx="0" cy="1044"/>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7357" name="Line 11"/>
            <p:cNvSpPr/>
            <p:nvPr/>
          </p:nvSpPr>
          <p:spPr>
            <a:xfrm>
              <a:off x="3292" y="2574"/>
              <a:ext cx="0" cy="1044"/>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57358" name="Line 12"/>
            <p:cNvSpPr/>
            <p:nvPr/>
          </p:nvSpPr>
          <p:spPr>
            <a:xfrm>
              <a:off x="1492" y="2574"/>
              <a:ext cx="500"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57359" name="Line 13"/>
            <p:cNvSpPr/>
            <p:nvPr/>
          </p:nvSpPr>
          <p:spPr>
            <a:xfrm>
              <a:off x="1488" y="2959"/>
              <a:ext cx="500"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57360" name="Text Box 14"/>
            <p:cNvSpPr txBox="1"/>
            <p:nvPr/>
          </p:nvSpPr>
          <p:spPr>
            <a:xfrm>
              <a:off x="1109" y="2703"/>
              <a:ext cx="918" cy="288"/>
            </a:xfrm>
            <a:prstGeom prst="rect">
              <a:avLst/>
            </a:prstGeom>
            <a:noFill/>
            <a:ln w="9525">
              <a:noFill/>
            </a:ln>
          </p:spPr>
          <p:txBody>
            <a:bodyPr wrap="none" anchor="ctr" anchorCtr="0">
              <a:spAutoFit/>
            </a:bodyPr>
            <a:lstStyle/>
            <a:p>
              <a:pPr algn="ctr"/>
              <a:r>
                <a:rPr lang="en-US" altLang="zh-CN" sz="2400" b="1" dirty="0">
                  <a:solidFill>
                    <a:schemeClr val="bg1"/>
                  </a:solidFill>
                  <a:latin typeface="Times New Roman" panose="02020603050405020304" pitchFamily="18" charset="0"/>
                </a:rPr>
                <a:t>pointer+1</a:t>
              </a:r>
            </a:p>
          </p:txBody>
        </p:sp>
        <p:sp>
          <p:nvSpPr>
            <p:cNvPr id="57361" name="Text Box 15"/>
            <p:cNvSpPr txBox="1"/>
            <p:nvPr/>
          </p:nvSpPr>
          <p:spPr>
            <a:xfrm>
              <a:off x="2081" y="3303"/>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34</a:t>
              </a:r>
            </a:p>
          </p:txBody>
        </p:sp>
        <p:sp>
          <p:nvSpPr>
            <p:cNvPr id="57362" name="Text Box 16"/>
            <p:cNvSpPr txBox="1"/>
            <p:nvPr/>
          </p:nvSpPr>
          <p:spPr>
            <a:xfrm>
              <a:off x="2489" y="3303"/>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78</a:t>
              </a:r>
            </a:p>
          </p:txBody>
        </p:sp>
        <p:sp>
          <p:nvSpPr>
            <p:cNvPr id="57363" name="Text Box 17"/>
            <p:cNvSpPr txBox="1"/>
            <p:nvPr/>
          </p:nvSpPr>
          <p:spPr>
            <a:xfrm>
              <a:off x="2929" y="3303"/>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90</a:t>
              </a:r>
            </a:p>
          </p:txBody>
        </p:sp>
        <p:sp>
          <p:nvSpPr>
            <p:cNvPr id="57364" name="Text Box 18"/>
            <p:cNvSpPr txBox="1"/>
            <p:nvPr/>
          </p:nvSpPr>
          <p:spPr>
            <a:xfrm>
              <a:off x="3358" y="3303"/>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66</a:t>
              </a:r>
            </a:p>
          </p:txBody>
        </p:sp>
        <p:sp>
          <p:nvSpPr>
            <p:cNvPr id="57365" name="Text Box 19"/>
            <p:cNvSpPr txBox="1"/>
            <p:nvPr/>
          </p:nvSpPr>
          <p:spPr>
            <a:xfrm>
              <a:off x="2077" y="2977"/>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56</a:t>
              </a:r>
            </a:p>
          </p:txBody>
        </p:sp>
        <p:sp>
          <p:nvSpPr>
            <p:cNvPr id="57366" name="Text Box 20"/>
            <p:cNvSpPr txBox="1"/>
            <p:nvPr/>
          </p:nvSpPr>
          <p:spPr>
            <a:xfrm>
              <a:off x="2485" y="2977"/>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89</a:t>
              </a:r>
            </a:p>
          </p:txBody>
        </p:sp>
        <p:sp>
          <p:nvSpPr>
            <p:cNvPr id="57367" name="Text Box 21"/>
            <p:cNvSpPr txBox="1"/>
            <p:nvPr/>
          </p:nvSpPr>
          <p:spPr>
            <a:xfrm>
              <a:off x="2925" y="2977"/>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67</a:t>
              </a:r>
            </a:p>
          </p:txBody>
        </p:sp>
        <p:sp>
          <p:nvSpPr>
            <p:cNvPr id="57368" name="Text Box 22"/>
            <p:cNvSpPr txBox="1"/>
            <p:nvPr/>
          </p:nvSpPr>
          <p:spPr>
            <a:xfrm>
              <a:off x="3354" y="2977"/>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88</a:t>
              </a:r>
            </a:p>
          </p:txBody>
        </p:sp>
        <p:sp>
          <p:nvSpPr>
            <p:cNvPr id="57369" name="Text Box 23"/>
            <p:cNvSpPr txBox="1"/>
            <p:nvPr/>
          </p:nvSpPr>
          <p:spPr>
            <a:xfrm>
              <a:off x="2070" y="2605"/>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60</a:t>
              </a:r>
            </a:p>
          </p:txBody>
        </p:sp>
        <p:sp>
          <p:nvSpPr>
            <p:cNvPr id="57370" name="Text Box 24"/>
            <p:cNvSpPr txBox="1"/>
            <p:nvPr/>
          </p:nvSpPr>
          <p:spPr>
            <a:xfrm>
              <a:off x="2478" y="2605"/>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70</a:t>
              </a:r>
            </a:p>
          </p:txBody>
        </p:sp>
        <p:sp>
          <p:nvSpPr>
            <p:cNvPr id="57371" name="Text Box 25"/>
            <p:cNvSpPr txBox="1"/>
            <p:nvPr/>
          </p:nvSpPr>
          <p:spPr>
            <a:xfrm>
              <a:off x="2918" y="2605"/>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80</a:t>
              </a:r>
            </a:p>
          </p:txBody>
        </p:sp>
        <p:sp>
          <p:nvSpPr>
            <p:cNvPr id="57372" name="Text Box 26"/>
            <p:cNvSpPr txBox="1"/>
            <p:nvPr/>
          </p:nvSpPr>
          <p:spPr>
            <a:xfrm>
              <a:off x="3347" y="2605"/>
              <a:ext cx="276" cy="250"/>
            </a:xfrm>
            <a:prstGeom prst="rect">
              <a:avLst/>
            </a:prstGeom>
            <a:noFill/>
            <a:ln w="9525">
              <a:noFill/>
            </a:ln>
          </p:spPr>
          <p:txBody>
            <a:bodyPr wrap="none">
              <a:spAutoFit/>
            </a:bodyPr>
            <a:lstStyle/>
            <a:p>
              <a:pPr algn="ctr" eaLnBrk="1" hangingPunct="1"/>
              <a:r>
                <a:rPr lang="en-US" altLang="zh-CN" sz="2000" b="1" dirty="0">
                  <a:latin typeface="Times New Roman" panose="02020603050405020304" pitchFamily="18" charset="0"/>
                </a:rPr>
                <a:t>90</a:t>
              </a:r>
            </a:p>
          </p:txBody>
        </p:sp>
        <p:sp>
          <p:nvSpPr>
            <p:cNvPr id="57373" name="Text Box 27"/>
            <p:cNvSpPr txBox="1"/>
            <p:nvPr/>
          </p:nvSpPr>
          <p:spPr>
            <a:xfrm>
              <a:off x="2465" y="2308"/>
              <a:ext cx="928" cy="288"/>
            </a:xfrm>
            <a:prstGeom prst="rect">
              <a:avLst/>
            </a:prstGeom>
            <a:noFill/>
            <a:ln w="9525">
              <a:noFill/>
            </a:ln>
          </p:spPr>
          <p:txBody>
            <a:bodyPr wrap="none">
              <a:spAutoFit/>
            </a:bodyPr>
            <a:lstStyle/>
            <a:p>
              <a:pPr eaLnBrk="1" hangingPunct="1"/>
              <a:r>
                <a:rPr lang="en-US" altLang="zh-CN" sz="2400" b="1" dirty="0">
                  <a:solidFill>
                    <a:schemeClr val="bg1"/>
                  </a:solidFill>
                  <a:latin typeface="Times New Roman" panose="02020603050405020304" pitchFamily="18" charset="0"/>
                </a:rPr>
                <a:t>score</a:t>
              </a:r>
              <a:r>
                <a:rPr lang="zh-CN" altLang="zh-CN" sz="2400" b="1" dirty="0">
                  <a:solidFill>
                    <a:schemeClr val="bg1"/>
                  </a:solidFill>
                  <a:latin typeface="Times New Roman" panose="02020603050405020304" pitchFamily="18" charset="0"/>
                </a:rPr>
                <a:t>数组</a:t>
              </a:r>
              <a:endParaRPr lang="zh-CN" altLang="en-US" sz="2400" b="1" dirty="0">
                <a:solidFill>
                  <a:schemeClr val="bg1"/>
                </a:solidFill>
                <a:latin typeface="Times New Roman" panose="02020603050405020304" pitchFamily="18" charset="0"/>
              </a:endParaRPr>
            </a:p>
          </p:txBody>
        </p:sp>
      </p:grpSp>
      <p:pic>
        <p:nvPicPr>
          <p:cNvPr id="29" name="Picture 28"/>
          <p:cNvPicPr>
            <a:picLocks noChangeAspect="1"/>
          </p:cNvPicPr>
          <p:nvPr/>
        </p:nvPicPr>
        <p:blipFill>
          <a:blip r:embed="rId2"/>
          <a:srcRect l="8659" t="18512" r="66243" b="72633"/>
          <a:stretch>
            <a:fillRect/>
          </a:stretch>
        </p:blipFill>
        <p:spPr>
          <a:xfrm>
            <a:off x="7248525" y="1557338"/>
            <a:ext cx="3132138" cy="8286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blinds(horizontal)">
                                      <p:cBhvr>
                                        <p:cTn id="1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B9DD0CB3-540A-4FA3-97C8-7E966322F4C5}"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26</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4" name="Text Box 2"/>
          <p:cNvSpPr txBox="1"/>
          <p:nvPr/>
        </p:nvSpPr>
        <p:spPr>
          <a:xfrm>
            <a:off x="971550" y="423863"/>
            <a:ext cx="11017250" cy="523875"/>
          </a:xfrm>
          <a:prstGeom prst="rect">
            <a:avLst/>
          </a:prstGeom>
          <a:solidFill>
            <a:srgbClr val="993300"/>
          </a:solidFill>
          <a:ln w="9525">
            <a:noFill/>
          </a:ln>
        </p:spPr>
        <p:txBody>
          <a:bodyPr>
            <a:spAutoFit/>
          </a:bodyPr>
          <a:lstStyle/>
          <a:p>
            <a:pPr eaLnBrk="1" hangingPunct="1"/>
            <a:r>
              <a:rPr lang="zh-CN" altLang="en-US" sz="2800" b="1" dirty="0">
                <a:solidFill>
                  <a:schemeClr val="bg1"/>
                </a:solidFill>
                <a:latin typeface="Times New Roman" panose="02020603050405020304" pitchFamily="18" charset="0"/>
              </a:rPr>
              <a:t>实例</a:t>
            </a:r>
            <a:r>
              <a:rPr lang="en-US" altLang="zh-CN" sz="2800" b="1" dirty="0">
                <a:solidFill>
                  <a:schemeClr val="bg1"/>
                </a:solidFill>
                <a:latin typeface="Times New Roman" panose="02020603050405020304" pitchFamily="18" charset="0"/>
              </a:rPr>
              <a:t>2</a:t>
            </a:r>
            <a:r>
              <a:rPr lang="zh-CN" altLang="en-US" sz="2800" b="1" dirty="0">
                <a:solidFill>
                  <a:schemeClr val="bg1"/>
                </a:solidFill>
                <a:latin typeface="Times New Roman" panose="02020603050405020304" pitchFamily="18" charset="0"/>
              </a:rPr>
              <a:t>：对上例中的学生，找出其中有不及格课程的学生及其学生号。</a:t>
            </a:r>
          </a:p>
        </p:txBody>
      </p:sp>
      <p:sp>
        <p:nvSpPr>
          <p:cNvPr id="58372" name="Text Box 3"/>
          <p:cNvSpPr txBox="1"/>
          <p:nvPr/>
        </p:nvSpPr>
        <p:spPr>
          <a:xfrm>
            <a:off x="971550" y="954088"/>
            <a:ext cx="4932363" cy="5035550"/>
          </a:xfrm>
          <a:prstGeom prst="rect">
            <a:avLst/>
          </a:prstGeom>
          <a:solidFill>
            <a:srgbClr val="336699"/>
          </a:solidFill>
          <a:ln w="38100">
            <a:noFill/>
          </a:ln>
        </p:spPr>
        <p:txBody>
          <a:bodyPr>
            <a:spAutoFit/>
          </a:bodyPr>
          <a:lstStyle/>
          <a:p>
            <a:pPr eaLnBrk="1" hangingPunct="1"/>
            <a:r>
              <a:rPr lang="en-US" altLang="zh-CN" b="1" dirty="0">
                <a:solidFill>
                  <a:schemeClr val="bg1"/>
                </a:solidFill>
                <a:latin typeface="Tahoma" panose="020B0604030504040204" pitchFamily="34" charset="0"/>
              </a:rPr>
              <a:t>#include &lt;stdio.h&gt; </a:t>
            </a:r>
          </a:p>
          <a:p>
            <a:pPr eaLnBrk="1" hangingPunct="1"/>
            <a:r>
              <a:rPr lang="en-US" altLang="zh-CN" b="1" dirty="0">
                <a:solidFill>
                  <a:schemeClr val="bg1"/>
                </a:solidFill>
                <a:latin typeface="Tahoma" panose="020B0604030504040204" pitchFamily="34" charset="0"/>
              </a:rPr>
              <a:t>void main()</a:t>
            </a:r>
          </a:p>
          <a:p>
            <a:pPr eaLnBrk="1" hangingPunct="1"/>
            <a:r>
              <a:rPr lang="en-US" altLang="zh-CN" b="1" dirty="0">
                <a:solidFill>
                  <a:schemeClr val="bg1"/>
                </a:solidFill>
                <a:latin typeface="Tahoma" panose="020B0604030504040204" pitchFamily="34" charset="0"/>
              </a:rPr>
              <a:t>{  float score[ ][4]={{60,70,80,90},</a:t>
            </a:r>
          </a:p>
          <a:p>
            <a:pPr eaLnBrk="1" hangingPunct="1"/>
            <a:r>
              <a:rPr lang="en-US" altLang="zh-CN" b="1" dirty="0">
                <a:solidFill>
                  <a:schemeClr val="bg1"/>
                </a:solidFill>
                <a:latin typeface="Tahoma" panose="020B0604030504040204" pitchFamily="34" charset="0"/>
              </a:rPr>
              <a:t>	  {56,89,67,88},{34,78,90,66}};</a:t>
            </a:r>
          </a:p>
          <a:p>
            <a:pPr eaLnBrk="1" hangingPunct="1"/>
            <a:r>
              <a:rPr lang="en-US" altLang="zh-CN" b="1" dirty="0">
                <a:solidFill>
                  <a:schemeClr val="bg1"/>
                </a:solidFill>
                <a:latin typeface="Tahoma" panose="020B0604030504040204" pitchFamily="34" charset="0"/>
              </a:rPr>
              <a:t> float *search(float (*pointer)[4]),  *p;</a:t>
            </a:r>
          </a:p>
          <a:p>
            <a:pPr eaLnBrk="1" hangingPunct="1"/>
            <a:r>
              <a:rPr lang="en-US" altLang="zh-CN" b="1" dirty="0">
                <a:solidFill>
                  <a:schemeClr val="bg1"/>
                </a:solidFill>
                <a:latin typeface="Tahoma" panose="020B0604030504040204" pitchFamily="34" charset="0"/>
              </a:rPr>
              <a:t>    int i, j;</a:t>
            </a:r>
          </a:p>
          <a:p>
            <a:pPr eaLnBrk="1" hangingPunct="1"/>
            <a:r>
              <a:rPr lang="en-US" altLang="zh-CN" b="1" dirty="0">
                <a:solidFill>
                  <a:schemeClr val="bg1"/>
                </a:solidFill>
                <a:latin typeface="Tahoma" panose="020B0604030504040204" pitchFamily="34" charset="0"/>
              </a:rPr>
              <a:t>   for(i=0;i&lt;3;i++)</a:t>
            </a:r>
          </a:p>
          <a:p>
            <a:pPr eaLnBrk="1" hangingPunct="1"/>
            <a:r>
              <a:rPr lang="en-US" altLang="zh-CN" b="1" dirty="0">
                <a:solidFill>
                  <a:schemeClr val="bg1"/>
                </a:solidFill>
                <a:latin typeface="Tahoma" panose="020B0604030504040204" pitchFamily="34" charset="0"/>
              </a:rPr>
              <a:t>   {</a:t>
            </a:r>
          </a:p>
          <a:p>
            <a:pPr eaLnBrk="1" hangingPunct="1"/>
            <a:r>
              <a:rPr lang="en-US" altLang="zh-CN" b="1" dirty="0">
                <a:solidFill>
                  <a:schemeClr val="bg1"/>
                </a:solidFill>
                <a:latin typeface="Tahoma" panose="020B0604030504040204" pitchFamily="34" charset="0"/>
              </a:rPr>
              <a:t>	   p=search(score+i);</a:t>
            </a:r>
          </a:p>
          <a:p>
            <a:pPr eaLnBrk="1" hangingPunct="1"/>
            <a:r>
              <a:rPr lang="en-US" altLang="zh-CN" b="1" dirty="0">
                <a:solidFill>
                  <a:schemeClr val="bg1"/>
                </a:solidFill>
                <a:latin typeface="Tahoma" panose="020B0604030504040204" pitchFamily="34" charset="0"/>
              </a:rPr>
              <a:t>	   if(p==*(score+i))</a:t>
            </a:r>
          </a:p>
          <a:p>
            <a:pPr eaLnBrk="1" hangingPunct="1"/>
            <a:r>
              <a:rPr lang="en-US" altLang="zh-CN" b="1" dirty="0">
                <a:solidFill>
                  <a:schemeClr val="bg1"/>
                </a:solidFill>
                <a:latin typeface="Tahoma" panose="020B0604030504040204" pitchFamily="34" charset="0"/>
              </a:rPr>
              <a:t>	   {</a:t>
            </a:r>
          </a:p>
          <a:p>
            <a:pPr eaLnBrk="1" hangingPunct="1"/>
            <a:r>
              <a:rPr lang="en-US" altLang="zh-CN" b="1" dirty="0">
                <a:solidFill>
                  <a:schemeClr val="bg1"/>
                </a:solidFill>
                <a:latin typeface="Tahoma" panose="020B0604030504040204" pitchFamily="34" charset="0"/>
              </a:rPr>
              <a:t>	      printf("No. %d scores:",i);</a:t>
            </a:r>
          </a:p>
          <a:p>
            <a:pPr eaLnBrk="1" hangingPunct="1"/>
            <a:r>
              <a:rPr lang="en-US" altLang="zh-CN" b="1" dirty="0">
                <a:solidFill>
                  <a:schemeClr val="bg1"/>
                </a:solidFill>
                <a:latin typeface="Tahoma" panose="020B0604030504040204" pitchFamily="34" charset="0"/>
              </a:rPr>
              <a:t>                   for(j=0;j&lt;4;j++)</a:t>
            </a:r>
          </a:p>
          <a:p>
            <a:pPr eaLnBrk="1" hangingPunct="1"/>
            <a:r>
              <a:rPr lang="en-US" altLang="zh-CN" b="1" dirty="0">
                <a:solidFill>
                  <a:schemeClr val="bg1"/>
                </a:solidFill>
                <a:latin typeface="Tahoma" panose="020B0604030504040204" pitchFamily="34" charset="0"/>
              </a:rPr>
              <a:t>	        printf("%5.2f",*(p+j));</a:t>
            </a:r>
          </a:p>
          <a:p>
            <a:pPr eaLnBrk="1" hangingPunct="1"/>
            <a:r>
              <a:rPr lang="en-US" altLang="zh-CN" b="1" dirty="0">
                <a:solidFill>
                  <a:schemeClr val="bg1"/>
                </a:solidFill>
                <a:latin typeface="Tahoma" panose="020B0604030504040204" pitchFamily="34" charset="0"/>
              </a:rPr>
              <a:t>                   printf("\n");</a:t>
            </a:r>
          </a:p>
          <a:p>
            <a:pPr eaLnBrk="1" hangingPunct="1"/>
            <a:r>
              <a:rPr lang="en-US" altLang="zh-CN" b="1" dirty="0">
                <a:solidFill>
                  <a:schemeClr val="bg1"/>
                </a:solidFill>
                <a:latin typeface="Tahoma" panose="020B0604030504040204" pitchFamily="34" charset="0"/>
              </a:rPr>
              <a:t>	   }</a:t>
            </a:r>
          </a:p>
          <a:p>
            <a:pPr eaLnBrk="1" hangingPunct="1"/>
            <a:r>
              <a:rPr lang="en-US" altLang="zh-CN" b="1" dirty="0">
                <a:solidFill>
                  <a:schemeClr val="bg1"/>
                </a:solidFill>
                <a:latin typeface="Tahoma" panose="020B0604030504040204" pitchFamily="34" charset="0"/>
              </a:rPr>
              <a:t>   }</a:t>
            </a:r>
          </a:p>
          <a:p>
            <a:pPr eaLnBrk="1" hangingPunct="1"/>
            <a:r>
              <a:rPr lang="en-US" altLang="zh-CN" b="1" dirty="0">
                <a:solidFill>
                  <a:schemeClr val="bg1"/>
                </a:solidFill>
                <a:latin typeface="Tahoma" panose="020B0604030504040204" pitchFamily="34" charset="0"/>
              </a:rPr>
              <a:t>}</a:t>
            </a:r>
          </a:p>
        </p:txBody>
      </p:sp>
      <p:sp>
        <p:nvSpPr>
          <p:cNvPr id="58373" name="Text Box 4"/>
          <p:cNvSpPr txBox="1"/>
          <p:nvPr/>
        </p:nvSpPr>
        <p:spPr>
          <a:xfrm>
            <a:off x="5903913" y="947738"/>
            <a:ext cx="4284662" cy="3433762"/>
          </a:xfrm>
          <a:prstGeom prst="rect">
            <a:avLst/>
          </a:prstGeom>
          <a:solidFill>
            <a:srgbClr val="666699"/>
          </a:solidFill>
          <a:ln w="9525">
            <a:noFill/>
          </a:ln>
        </p:spPr>
        <p:txBody>
          <a:bodyPr>
            <a:spAutoFit/>
          </a:bodyPr>
          <a:lstStyle/>
          <a:p>
            <a:pPr eaLnBrk="1" hangingPunct="1"/>
            <a:r>
              <a:rPr lang="en-US" altLang="zh-CN" b="1" dirty="0">
                <a:solidFill>
                  <a:schemeClr val="bg1"/>
                </a:solidFill>
                <a:latin typeface="Tahoma" panose="020B0604030504040204" pitchFamily="34" charset="0"/>
              </a:rPr>
              <a:t>float *search(float(*pointer)[4])</a:t>
            </a:r>
          </a:p>
          <a:p>
            <a:pPr eaLnBrk="1" hangingPunct="1"/>
            <a:r>
              <a:rPr lang="en-US" altLang="zh-CN" b="1" dirty="0">
                <a:solidFill>
                  <a:schemeClr val="bg1"/>
                </a:solidFill>
                <a:latin typeface="Tahoma" panose="020B0604030504040204" pitchFamily="34" charset="0"/>
              </a:rPr>
              <a:t>{</a:t>
            </a:r>
          </a:p>
          <a:p>
            <a:pPr eaLnBrk="1" hangingPunct="1"/>
            <a:r>
              <a:rPr lang="en-US" altLang="zh-CN" b="1" dirty="0">
                <a:solidFill>
                  <a:schemeClr val="bg1"/>
                </a:solidFill>
                <a:latin typeface="Tahoma" panose="020B0604030504040204" pitchFamily="34" charset="0"/>
              </a:rPr>
              <a:t>   int i;</a:t>
            </a:r>
          </a:p>
          <a:p>
            <a:pPr eaLnBrk="1" hangingPunct="1"/>
            <a:r>
              <a:rPr lang="en-US" altLang="zh-CN" b="1" dirty="0">
                <a:solidFill>
                  <a:schemeClr val="bg1"/>
                </a:solidFill>
                <a:latin typeface="Tahoma" panose="020B0604030504040204" pitchFamily="34" charset="0"/>
              </a:rPr>
              <a:t>   float *pt;    </a:t>
            </a:r>
            <a:r>
              <a:rPr lang="en-US" altLang="zh-CN" sz="1200" b="1" dirty="0">
                <a:solidFill>
                  <a:srgbClr val="FFFF00"/>
                </a:solidFill>
                <a:latin typeface="Tahoma" panose="020B0604030504040204" pitchFamily="34" charset="0"/>
              </a:rPr>
              <a:t>/* (</a:t>
            </a:r>
            <a:r>
              <a:rPr lang="zh-CN" altLang="en-US" sz="1200" b="1" dirty="0">
                <a:solidFill>
                  <a:srgbClr val="FFFF00"/>
                </a:solidFill>
                <a:latin typeface="Tahoma" panose="020B0604030504040204" pitchFamily="34" charset="0"/>
              </a:rPr>
              <a:t>列</a:t>
            </a:r>
            <a:r>
              <a:rPr lang="en-US" altLang="zh-CN" sz="1200" b="1" dirty="0">
                <a:solidFill>
                  <a:srgbClr val="FFFF00"/>
                </a:solidFill>
                <a:latin typeface="Tahoma" panose="020B0604030504040204" pitchFamily="34" charset="0"/>
              </a:rPr>
              <a:t>)</a:t>
            </a:r>
            <a:r>
              <a:rPr lang="zh-CN" altLang="en-US" sz="1200" b="1" dirty="0">
                <a:solidFill>
                  <a:srgbClr val="FFFF00"/>
                </a:solidFill>
                <a:latin typeface="Tahoma" panose="020B0604030504040204" pitchFamily="34" charset="0"/>
              </a:rPr>
              <a:t>指针变量</a:t>
            </a:r>
            <a:r>
              <a:rPr lang="en-US" altLang="zh-CN" sz="1200" b="1" dirty="0">
                <a:solidFill>
                  <a:srgbClr val="FFFF00"/>
                </a:solidFill>
                <a:latin typeface="Tahoma" panose="020B0604030504040204" pitchFamily="34" charset="0"/>
              </a:rPr>
              <a:t>pt */</a:t>
            </a:r>
          </a:p>
          <a:p>
            <a:pPr eaLnBrk="1" hangingPunct="1"/>
            <a:r>
              <a:rPr lang="en-US" altLang="zh-CN" b="1" dirty="0">
                <a:solidFill>
                  <a:schemeClr val="bg1"/>
                </a:solidFill>
                <a:latin typeface="Tahoma" panose="020B0604030504040204" pitchFamily="34" charset="0"/>
              </a:rPr>
              <a:t>   pt=*(pointer+1); </a:t>
            </a:r>
            <a:r>
              <a:rPr lang="en-US" altLang="zh-CN" sz="1200" b="1" dirty="0">
                <a:solidFill>
                  <a:srgbClr val="FFFF00"/>
                </a:solidFill>
                <a:latin typeface="Tahoma" panose="020B0604030504040204" pitchFamily="34" charset="0"/>
              </a:rPr>
              <a:t>/*</a:t>
            </a:r>
            <a:r>
              <a:rPr lang="zh-CN" altLang="en-US" sz="1200" b="1" dirty="0">
                <a:solidFill>
                  <a:srgbClr val="FFFF00"/>
                </a:solidFill>
                <a:latin typeface="Tahoma" panose="020B0604030504040204" pitchFamily="34" charset="0"/>
              </a:rPr>
              <a:t>使</a:t>
            </a:r>
            <a:r>
              <a:rPr lang="en-US" altLang="zh-CN" sz="1200" b="1" dirty="0">
                <a:solidFill>
                  <a:srgbClr val="FFFF00"/>
                </a:solidFill>
                <a:latin typeface="Tahoma" panose="020B0604030504040204" pitchFamily="34" charset="0"/>
              </a:rPr>
              <a:t>pt</a:t>
            </a:r>
            <a:r>
              <a:rPr lang="zh-CN" altLang="en-US" sz="1200" b="1" dirty="0">
                <a:solidFill>
                  <a:srgbClr val="FFFF00"/>
                </a:solidFill>
                <a:latin typeface="Tahoma" panose="020B0604030504040204" pitchFamily="34" charset="0"/>
              </a:rPr>
              <a:t>指向下一行之首*</a:t>
            </a:r>
            <a:r>
              <a:rPr lang="en-US" altLang="zh-CN" sz="1200" b="1" dirty="0">
                <a:solidFill>
                  <a:srgbClr val="FFFF00"/>
                </a:solidFill>
                <a:latin typeface="Tahoma" panose="020B0604030504040204" pitchFamily="34" charset="0"/>
              </a:rPr>
              <a:t>/</a:t>
            </a:r>
            <a:r>
              <a:rPr lang="en-US" altLang="zh-CN" b="1" dirty="0">
                <a:solidFill>
                  <a:schemeClr val="bg1"/>
                </a:solidFill>
                <a:latin typeface="Tahoma" panose="020B0604030504040204" pitchFamily="34" charset="0"/>
              </a:rPr>
              <a:t>                          </a:t>
            </a:r>
            <a:endParaRPr lang="en-US" altLang="zh-CN" sz="1000" b="1" dirty="0">
              <a:solidFill>
                <a:srgbClr val="FFFF00"/>
              </a:solidFill>
              <a:latin typeface="Tahoma" panose="020B0604030504040204" pitchFamily="34" charset="0"/>
            </a:endParaRPr>
          </a:p>
          <a:p>
            <a:pPr eaLnBrk="1" hangingPunct="1"/>
            <a:r>
              <a:rPr lang="en-US" altLang="zh-CN" b="1" dirty="0">
                <a:solidFill>
                  <a:schemeClr val="bg1"/>
                </a:solidFill>
                <a:latin typeface="Tahoma" panose="020B0604030504040204" pitchFamily="34" charset="0"/>
              </a:rPr>
              <a:t>   for(i=0;i&lt;4;i++)</a:t>
            </a:r>
          </a:p>
          <a:p>
            <a:pPr eaLnBrk="1" hangingPunct="1"/>
            <a:r>
              <a:rPr lang="en-US" altLang="zh-CN" b="1" dirty="0">
                <a:solidFill>
                  <a:schemeClr val="bg1"/>
                </a:solidFill>
                <a:latin typeface="Tahoma" panose="020B0604030504040204" pitchFamily="34" charset="0"/>
              </a:rPr>
              <a:t>     if(*(*pointer+i)&lt;60)</a:t>
            </a:r>
          </a:p>
          <a:p>
            <a:pPr eaLnBrk="1" hangingPunct="1"/>
            <a:r>
              <a:rPr lang="en-US" altLang="zh-CN" b="1" dirty="0">
                <a:solidFill>
                  <a:schemeClr val="bg1"/>
                </a:solidFill>
                <a:latin typeface="Tahoma" panose="020B0604030504040204" pitchFamily="34" charset="0"/>
              </a:rPr>
              <a:t>         pt=*pointer; </a:t>
            </a:r>
            <a:r>
              <a:rPr lang="en-US" altLang="zh-CN" sz="1200" b="1" dirty="0">
                <a:solidFill>
                  <a:srgbClr val="FFFF00"/>
                </a:solidFill>
                <a:latin typeface="Tahoma" panose="020B0604030504040204" pitchFamily="34" charset="0"/>
              </a:rPr>
              <a:t>/*</a:t>
            </a:r>
            <a:r>
              <a:rPr lang="zh-CN" altLang="en-US" sz="1200" b="1" dirty="0">
                <a:solidFill>
                  <a:srgbClr val="FFFF00"/>
                </a:solidFill>
                <a:latin typeface="Tahoma" panose="020B0604030504040204" pitchFamily="34" charset="0"/>
              </a:rPr>
              <a:t>使</a:t>
            </a:r>
            <a:r>
              <a:rPr lang="en-US" altLang="zh-CN" sz="1200" b="1" dirty="0">
                <a:solidFill>
                  <a:srgbClr val="FFFF00"/>
                </a:solidFill>
                <a:latin typeface="Tahoma" panose="020B0604030504040204" pitchFamily="34" charset="0"/>
              </a:rPr>
              <a:t>pt</a:t>
            </a:r>
            <a:r>
              <a:rPr lang="zh-CN" altLang="en-US" sz="1200" b="1" dirty="0">
                <a:solidFill>
                  <a:srgbClr val="FFFF00"/>
                </a:solidFill>
                <a:latin typeface="Tahoma" panose="020B0604030504040204" pitchFamily="34" charset="0"/>
              </a:rPr>
              <a:t>指向本行之首*</a:t>
            </a:r>
            <a:r>
              <a:rPr lang="en-US" altLang="zh-CN" sz="1200" b="1" dirty="0">
                <a:solidFill>
                  <a:srgbClr val="FFFF00"/>
                </a:solidFill>
                <a:latin typeface="Tahoma" panose="020B0604030504040204" pitchFamily="34" charset="0"/>
              </a:rPr>
              <a:t>/</a:t>
            </a:r>
          </a:p>
          <a:p>
            <a:pPr eaLnBrk="1" hangingPunct="1"/>
            <a:endParaRPr lang="en-US" altLang="zh-CN" sz="1200" b="1" dirty="0">
              <a:solidFill>
                <a:srgbClr val="FFFF00"/>
              </a:solidFill>
              <a:latin typeface="Tahoma" panose="020B0604030504040204" pitchFamily="34" charset="0"/>
            </a:endParaRPr>
          </a:p>
          <a:p>
            <a:pPr eaLnBrk="1" hangingPunct="1"/>
            <a:r>
              <a:rPr lang="en-US" altLang="zh-CN" b="1" dirty="0">
                <a:solidFill>
                  <a:schemeClr val="bg1"/>
                </a:solidFill>
                <a:latin typeface="Tahoma" panose="020B0604030504040204" pitchFamily="34" charset="0"/>
              </a:rPr>
              <a:t>   return(pt);</a:t>
            </a:r>
          </a:p>
          <a:p>
            <a:pPr eaLnBrk="1" hangingPunct="1"/>
            <a:r>
              <a:rPr lang="en-US" altLang="zh-CN" b="1" dirty="0">
                <a:solidFill>
                  <a:schemeClr val="bg1"/>
                </a:solidFill>
                <a:latin typeface="Tahoma" panose="020B0604030504040204" pitchFamily="34" charset="0"/>
              </a:rPr>
              <a:t>}</a:t>
            </a:r>
          </a:p>
          <a:p>
            <a:pPr eaLnBrk="1" hangingPunct="1">
              <a:spcBef>
                <a:spcPct val="50000"/>
              </a:spcBef>
            </a:pPr>
            <a:endParaRPr lang="zh-CN" altLang="en-US" dirty="0">
              <a:solidFill>
                <a:schemeClr val="bg1"/>
              </a:solidFill>
              <a:latin typeface="Tahoma" panose="020B0604030504040204" pitchFamily="34" charset="0"/>
            </a:endParaRPr>
          </a:p>
        </p:txBody>
      </p:sp>
      <p:pic>
        <p:nvPicPr>
          <p:cNvPr id="7" name="Picture 5"/>
          <p:cNvPicPr>
            <a:picLocks noChangeAspect="1"/>
          </p:cNvPicPr>
          <p:nvPr/>
        </p:nvPicPr>
        <p:blipFill>
          <a:blip r:embed="rId2"/>
          <a:srcRect l="2031" t="6683" r="59602" b="85439"/>
          <a:stretch>
            <a:fillRect/>
          </a:stretch>
        </p:blipFill>
        <p:spPr>
          <a:xfrm>
            <a:off x="4041775" y="5715000"/>
            <a:ext cx="5543550" cy="8540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32770"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EDC0279-9094-44C2-A869-C3F24462705F}"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27</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1490" name="Text Box 2"/>
          <p:cNvSpPr txBox="1">
            <a:spLocks noChangeArrowheads="1"/>
          </p:cNvSpPr>
          <p:nvPr/>
        </p:nvSpPr>
        <p:spPr bwMode="auto">
          <a:xfrm>
            <a:off x="862013" y="3141663"/>
            <a:ext cx="8280400" cy="2435225"/>
          </a:xfrm>
          <a:prstGeom prst="rect">
            <a:avLst/>
          </a:prstGeom>
          <a:noFill/>
          <a:ln>
            <a:noFill/>
          </a:ln>
          <a:effectLst/>
          <a:extLst>
            <a:ext uri="{909E8E84-426E-40DD-AFC4-6F175D3DCCD1}">
              <a14:hiddenFill xmlns:a14="http://schemas.microsoft.com/office/drawing/2010/main">
                <a:solidFill>
                  <a:srgbClr val="EDFFED"/>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1123950" indent="-457200">
              <a:defRPr>
                <a:solidFill>
                  <a:schemeClr val="tx1"/>
                </a:solidFill>
                <a:latin typeface="Arial" panose="020B0604020202020204" pitchFamily="34" charset="0"/>
              </a:defRPr>
            </a:lvl2pPr>
            <a:lvl3pPr marL="1771650" indent="-457200">
              <a:defRPr>
                <a:solidFill>
                  <a:schemeClr val="tx1"/>
                </a:solidFill>
                <a:latin typeface="Arial" panose="020B0604020202020204" pitchFamily="34" charset="0"/>
              </a:defRPr>
            </a:lvl3pPr>
            <a:lvl4pPr marL="2419350" indent="-457200">
              <a:defRPr>
                <a:solidFill>
                  <a:schemeClr val="tx1"/>
                </a:solidFill>
                <a:latin typeface="Arial" panose="020B0604020202020204" pitchFamily="34" charset="0"/>
              </a:defRPr>
            </a:lvl4pPr>
            <a:lvl5pPr marL="3067050" indent="-457200">
              <a:defRPr>
                <a:solidFill>
                  <a:schemeClr val="tx1"/>
                </a:solidFill>
                <a:latin typeface="Arial" panose="020B0604020202020204" pitchFamily="34" charset="0"/>
              </a:defRPr>
            </a:lvl5pPr>
            <a:lvl6pPr marL="3524250" indent="-457200" fontAlgn="base">
              <a:spcBef>
                <a:spcPct val="0"/>
              </a:spcBef>
              <a:spcAft>
                <a:spcPct val="0"/>
              </a:spcAft>
              <a:defRPr>
                <a:solidFill>
                  <a:schemeClr val="tx1"/>
                </a:solidFill>
                <a:latin typeface="Arial" panose="020B0604020202020204" pitchFamily="34" charset="0"/>
              </a:defRPr>
            </a:lvl6pPr>
            <a:lvl7pPr marL="3981450" indent="-457200" fontAlgn="base">
              <a:spcBef>
                <a:spcPct val="0"/>
              </a:spcBef>
              <a:spcAft>
                <a:spcPct val="0"/>
              </a:spcAft>
              <a:defRPr>
                <a:solidFill>
                  <a:schemeClr val="tx1"/>
                </a:solidFill>
                <a:latin typeface="Arial" panose="020B0604020202020204" pitchFamily="34" charset="0"/>
              </a:defRPr>
            </a:lvl7pPr>
            <a:lvl8pPr marL="4438650" indent="-457200" fontAlgn="base">
              <a:spcBef>
                <a:spcPct val="0"/>
              </a:spcBef>
              <a:spcAft>
                <a:spcPct val="0"/>
              </a:spcAft>
              <a:defRPr>
                <a:solidFill>
                  <a:schemeClr val="tx1"/>
                </a:solidFill>
                <a:latin typeface="Arial" panose="020B0604020202020204" pitchFamily="34" charset="0"/>
              </a:defRPr>
            </a:lvl8pPr>
            <a:lvl9pPr marL="4895850" indent="-45720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45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45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指针数组说明的</a:t>
            </a:r>
            <a:r>
              <a:rPr kumimoji="0" lang="zh-CN" altLang="en-US" sz="28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一般形式</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p>
          <a:p>
            <a:pPr marL="0" marR="0" lvl="0" indent="0" algn="l" defTabSz="914400" rtl="0" eaLnBrk="1" fontAlgn="base" latinLnBrk="0" hangingPunct="1">
              <a:lnSpc>
                <a:spcPct val="145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FFFFA5"/>
                </a:solidFill>
                <a:effectLst/>
                <a:uLnTx/>
                <a:uFillTx/>
                <a:latin typeface="Arial Unicode MS" pitchFamily="34" charset="-122"/>
                <a:ea typeface="Arial Unicode MS" pitchFamily="34" charset="-122"/>
                <a:cs typeface="Arial Unicode MS" pitchFamily="34" charset="-122"/>
              </a:rPr>
              <a:t>　</a:t>
            </a:r>
            <a:r>
              <a:rPr kumimoji="0" lang="zh-CN" altLang="en-US" sz="3000" b="1" i="0" u="none" strike="noStrike" kern="1200" cap="none" spc="0" normalizeH="0" baseline="0" noProof="0" dirty="0">
                <a:ln>
                  <a:noFill/>
                </a:ln>
                <a:solidFill>
                  <a:srgbClr val="DE0000"/>
                </a:solidFill>
                <a:effectLst/>
                <a:uLnTx/>
                <a:uFillTx/>
                <a:latin typeface="Arial Unicode MS" pitchFamily="34" charset="-122"/>
                <a:ea typeface="Arial Unicode MS" pitchFamily="34" charset="-122"/>
                <a:cs typeface="Arial Unicode MS" pitchFamily="34" charset="-122"/>
              </a:rPr>
              <a:t>类型说明符 　</a:t>
            </a:r>
            <a:r>
              <a:rPr kumimoji="0" lang="zh-CN" altLang="en-US" sz="3000" b="1" i="0" u="none" strike="noStrike" kern="1200" cap="none" spc="0" normalizeH="0" baseline="0" noProof="0" dirty="0">
                <a:ln>
                  <a:noFill/>
                </a:ln>
                <a:solidFill>
                  <a:srgbClr val="DE0000"/>
                </a:solidFill>
                <a:effectLst/>
                <a:highlight>
                  <a:srgbClr val="00FFFF"/>
                </a:highlight>
                <a:uLnTx/>
                <a:uFillTx/>
                <a:latin typeface="宋体" panose="02010600030101010101" pitchFamily="2" charset="-122"/>
                <a:ea typeface="宋体" panose="02010600030101010101" pitchFamily="2" charset="-122"/>
                <a:cs typeface="+mn-cs"/>
              </a:rPr>
              <a:t>*</a:t>
            </a:r>
            <a:r>
              <a:rPr kumimoji="0" lang="zh-CN" altLang="en-US" sz="3000" b="1" i="0" u="none" strike="noStrike" kern="1200" cap="none" spc="0" normalizeH="0" baseline="0" noProof="0" dirty="0">
                <a:ln>
                  <a:noFill/>
                </a:ln>
                <a:solidFill>
                  <a:srgbClr val="DE0000"/>
                </a:solidFill>
                <a:effectLst/>
                <a:uLnTx/>
                <a:uFillTx/>
                <a:latin typeface="Arial Unicode MS" pitchFamily="34" charset="-122"/>
                <a:ea typeface="Arial Unicode MS" pitchFamily="34" charset="-122"/>
                <a:cs typeface="Arial Unicode MS" pitchFamily="34" charset="-122"/>
              </a:rPr>
              <a:t>数组名</a:t>
            </a:r>
            <a:r>
              <a:rPr kumimoji="0" lang="en-US" altLang="zh-CN" sz="3000" b="1" i="0" u="none" strike="noStrike" kern="1200" cap="none" spc="0" normalizeH="0" baseline="0" noProof="0" dirty="0">
                <a:ln>
                  <a:noFill/>
                </a:ln>
                <a:solidFill>
                  <a:srgbClr val="DE0000"/>
                </a:solidFill>
                <a:effectLst/>
                <a:uLnTx/>
                <a:uFillTx/>
                <a:latin typeface="Arial Unicode MS" pitchFamily="34" charset="-122"/>
                <a:ea typeface="Arial Unicode MS" pitchFamily="34" charset="-122"/>
                <a:cs typeface="Arial Unicode MS" pitchFamily="34" charset="-122"/>
              </a:rPr>
              <a:t>[</a:t>
            </a:r>
            <a:r>
              <a:rPr kumimoji="0" lang="zh-CN" altLang="en-US" sz="3000" b="1" i="0" u="none" strike="noStrike" kern="1200" cap="none" spc="0" normalizeH="0" baseline="0" noProof="0" dirty="0">
                <a:ln>
                  <a:noFill/>
                </a:ln>
                <a:solidFill>
                  <a:srgbClr val="DE0000"/>
                </a:solidFill>
                <a:effectLst/>
                <a:uLnTx/>
                <a:uFillTx/>
                <a:latin typeface="Arial Unicode MS" pitchFamily="34" charset="-122"/>
                <a:ea typeface="Arial Unicode MS" pitchFamily="34" charset="-122"/>
                <a:cs typeface="Arial Unicode MS" pitchFamily="34" charset="-122"/>
              </a:rPr>
              <a:t>数组长度</a:t>
            </a:r>
            <a:r>
              <a:rPr kumimoji="0" lang="en-US" altLang="zh-CN" sz="3000" b="1" i="0" u="none" strike="noStrike" kern="1200" cap="none" spc="0" normalizeH="0" baseline="0" noProof="0" dirty="0">
                <a:ln>
                  <a:noFill/>
                </a:ln>
                <a:solidFill>
                  <a:srgbClr val="DE0000"/>
                </a:solidFill>
                <a:effectLst/>
                <a:uLnTx/>
                <a:uFillTx/>
                <a:latin typeface="Arial Unicode MS" pitchFamily="34" charset="-122"/>
                <a:ea typeface="Arial Unicode MS" pitchFamily="34" charset="-122"/>
                <a:cs typeface="Arial Unicode MS" pitchFamily="34" charset="-122"/>
              </a:rPr>
              <a:t>]</a:t>
            </a:r>
          </a:p>
          <a:p>
            <a:pPr marL="0" marR="0" lvl="0" indent="0" algn="l" defTabSz="914400" rtl="0" eaLnBrk="1" fontAlgn="base" latinLnBrk="0" hangingPunct="1">
              <a:lnSpc>
                <a:spcPct val="145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其中类型说明符为指针值所指向的变量的类型。</a:t>
            </a:r>
          </a:p>
        </p:txBody>
      </p:sp>
      <p:sp>
        <p:nvSpPr>
          <p:cNvPr id="191491" name="Rectangle 3"/>
          <p:cNvSpPr>
            <a:spLocks noChangeArrowheads="1"/>
          </p:cNvSpPr>
          <p:nvPr/>
        </p:nvSpPr>
        <p:spPr bwMode="auto">
          <a:xfrm>
            <a:off x="862013" y="1949450"/>
            <a:ext cx="10517188" cy="1476375"/>
          </a:xfrm>
          <a:prstGeom prst="rect">
            <a:avLst/>
          </a:prstGeom>
          <a:noFill/>
          <a:ln>
            <a:noFill/>
          </a:ln>
          <a:effectLst/>
          <a:extLst>
            <a:ext uri="{909E8E84-426E-40DD-AFC4-6F175D3DCCD1}">
              <a14:hiddenFill xmlns:a14="http://schemas.microsoft.com/office/drawing/2010/main">
                <a:solidFill>
                  <a:srgbClr val="EDFFED"/>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6750">
              <a:defRPr>
                <a:solidFill>
                  <a:schemeClr val="tx1"/>
                </a:solidFill>
                <a:latin typeface="Arial" panose="020B0604020202020204" pitchFamily="34" charset="0"/>
              </a:defRPr>
            </a:lvl1pPr>
            <a:lvl2pPr marL="857250">
              <a:defRPr>
                <a:solidFill>
                  <a:schemeClr val="tx1"/>
                </a:solidFill>
                <a:latin typeface="Arial" panose="020B0604020202020204" pitchFamily="34" charset="0"/>
              </a:defRPr>
            </a:lvl2pPr>
            <a:lvl3pPr marL="104775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666750" algn="l" defTabSz="914400" rtl="0" eaLnBrk="1" fontAlgn="base" latinLnBrk="0" hangingPunct="1">
              <a:lnSpc>
                <a:spcPct val="125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如果一个数组的全部元素值均为指针则称为</a:t>
            </a:r>
            <a:r>
              <a:rPr kumimoji="0" lang="zh-CN" altLang="en-US" sz="24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指针数组</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指针数组是一组有序的指针的集合。 指针数组的</a:t>
            </a:r>
            <a:r>
              <a:rPr kumimoji="0" lang="zh-CN" altLang="en-US" sz="2400" b="1" i="0" u="sng" strike="noStrike" kern="1200" cap="none" spc="0" normalizeH="0" baseline="0" noProof="0" dirty="0">
                <a:ln>
                  <a:noFill/>
                </a:ln>
                <a:solidFill>
                  <a:schemeClr val="tx1"/>
                </a:solidFill>
                <a:effectLst>
                  <a:outerShdw blurRad="38100" dist="38100" dir="2700000" algn="tl">
                    <a:srgbClr val="C0C0C0"/>
                  </a:outerShdw>
                </a:effectLst>
                <a:uLnTx/>
                <a:uFillTx/>
                <a:latin typeface="仿宋" panose="02010609060101010101" pitchFamily="49" charset="-122"/>
                <a:ea typeface="仿宋" panose="02010609060101010101" pitchFamily="49" charset="-122"/>
              </a:rPr>
              <a:t>所有元素都必须是具有相同存储类型</a:t>
            </a:r>
            <a:r>
              <a:rPr kumimoji="0" lang="zh-CN" altLang="en-US" sz="24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rPr>
              <a:t>和</a:t>
            </a:r>
            <a:r>
              <a:rPr kumimoji="0" lang="zh-CN" altLang="en-US" sz="2400" b="1" i="0" u="sng" strike="noStrike" kern="1200" cap="none" spc="0" normalizeH="0" baseline="0" noProof="0" dirty="0">
                <a:ln>
                  <a:noFill/>
                </a:ln>
                <a:solidFill>
                  <a:schemeClr val="tx1"/>
                </a:solidFill>
                <a:effectLst>
                  <a:outerShdw blurRad="38100" dist="38100" dir="2700000" algn="tl">
                    <a:srgbClr val="C0C0C0"/>
                  </a:outerShdw>
                </a:effectLst>
                <a:uLnTx/>
                <a:uFillTx/>
                <a:latin typeface="仿宋" panose="02010609060101010101" pitchFamily="49" charset="-122"/>
                <a:ea typeface="仿宋" panose="02010609060101010101" pitchFamily="49" charset="-122"/>
              </a:rPr>
              <a:t>指向相同数据类型的指针变量</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p>
        </p:txBody>
      </p:sp>
      <p:sp>
        <p:nvSpPr>
          <p:cNvPr id="191492" name="Rectangle 4"/>
          <p:cNvSpPr>
            <a:spLocks noChangeArrowheads="1"/>
          </p:cNvSpPr>
          <p:nvPr/>
        </p:nvSpPr>
        <p:spPr bwMode="auto">
          <a:xfrm>
            <a:off x="839788" y="1360488"/>
            <a:ext cx="8280400" cy="549275"/>
          </a:xfrm>
          <a:prstGeom prst="rect">
            <a:avLst/>
          </a:prstGeom>
          <a:noFill/>
          <a:ln>
            <a:noFill/>
          </a:ln>
          <a:effectLst/>
          <a:extLst>
            <a:ext uri="{909E8E84-426E-40DD-AFC4-6F175D3DCCD1}">
              <a14:hiddenFill xmlns:a14="http://schemas.microsoft.com/office/drawing/2010/main">
                <a:solidFill>
                  <a:srgbClr val="EDFFED"/>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7.5.1 </a:t>
            </a:r>
            <a:r>
              <a:rPr kumimoji="0" lang="zh-CN" altLang="en-US" sz="3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指针数组的概念</a:t>
            </a:r>
            <a:endParaRPr kumimoji="0" lang="zh-CN" altLang="en-US" sz="3000" b="1" i="0" u="none" strike="noStrike" kern="1200" cap="none" spc="0" normalizeH="0" baseline="0" noProof="0" dirty="0">
              <a:ln>
                <a:noFill/>
              </a:ln>
              <a:solidFill>
                <a:srgbClr val="336699"/>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endParaRPr>
          </a:p>
        </p:txBody>
      </p:sp>
      <p:sp>
        <p:nvSpPr>
          <p:cNvPr id="59399" name="Text Box 5"/>
          <p:cNvSpPr txBox="1"/>
          <p:nvPr/>
        </p:nvSpPr>
        <p:spPr>
          <a:xfrm>
            <a:off x="623888" y="515938"/>
            <a:ext cx="6610350" cy="641350"/>
          </a:xfrm>
          <a:prstGeom prst="rect">
            <a:avLst/>
          </a:prstGeom>
          <a:noFill/>
          <a:ln w="9525">
            <a:noFill/>
          </a:ln>
        </p:spPr>
        <p:txBody>
          <a:bodyPr wrap="none">
            <a:spAutoFit/>
          </a:bodyPr>
          <a:lstStyle/>
          <a:p>
            <a:pPr algn="ctr" eaLnBrk="1" hangingPunct="1"/>
            <a:r>
              <a:rPr lang="en-US" altLang="zh-CN" sz="3600" b="1" dirty="0">
                <a:latin typeface="黑体" panose="02010609060101010101" pitchFamily="49" charset="-122"/>
                <a:ea typeface="黑体" panose="02010609060101010101" pitchFamily="49" charset="-122"/>
              </a:rPr>
              <a:t>7.5 </a:t>
            </a:r>
            <a:r>
              <a:rPr lang="zh-CN" altLang="en-US" sz="3600" b="1" dirty="0">
                <a:latin typeface="黑体" panose="02010609060101010101" pitchFamily="49" charset="-122"/>
                <a:ea typeface="黑体" panose="02010609060101010101" pitchFamily="49" charset="-122"/>
              </a:rPr>
              <a:t>指针数组和指向指针的指针</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1490"/>
                                        </p:tgtEl>
                                        <p:attrNameLst>
                                          <p:attrName>style.visibility</p:attrName>
                                        </p:attrNameLst>
                                      </p:cBhvr>
                                      <p:to>
                                        <p:strVal val="visible"/>
                                      </p:to>
                                    </p:set>
                                    <p:anim calcmode="lin" valueType="num">
                                      <p:cBhvr additive="base">
                                        <p:cTn id="7" dur="500" fill="hold"/>
                                        <p:tgtEl>
                                          <p:spTgt spid="191490"/>
                                        </p:tgtEl>
                                        <p:attrNameLst>
                                          <p:attrName>ppt_x</p:attrName>
                                        </p:attrNameLst>
                                      </p:cBhvr>
                                      <p:tavLst>
                                        <p:tav tm="0">
                                          <p:val>
                                            <p:strVal val="0-#ppt_w/2"/>
                                          </p:val>
                                        </p:tav>
                                        <p:tav tm="100000">
                                          <p:val>
                                            <p:strVal val="#ppt_x"/>
                                          </p:val>
                                        </p:tav>
                                      </p:tavLst>
                                    </p:anim>
                                    <p:anim calcmode="lin" valueType="num">
                                      <p:cBhvr additive="base">
                                        <p:cTn id="8" dur="500" fill="hold"/>
                                        <p:tgtEl>
                                          <p:spTgt spid="1914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0"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a:xfrm>
            <a:off x="766763" y="498475"/>
            <a:ext cx="10668000" cy="554038"/>
          </a:xfrm>
          <a:extLst>
            <a:ext uri="{909E8E84-426E-40DD-AFC4-6F175D3DCCD1}">
              <a14:hiddenFill xmlns:a14="http://schemas.microsoft.com/office/drawing/2010/main">
                <a:solidFill>
                  <a:srgbClr val="EDFFED"/>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指针数组</a:t>
            </a:r>
          </a:p>
        </p:txBody>
      </p:sp>
      <p:sp>
        <p:nvSpPr>
          <p:cNvPr id="192515" name="Rectangle 3"/>
          <p:cNvSpPr>
            <a:spLocks noGrp="1"/>
          </p:cNvSpPr>
          <p:nvPr>
            <p:ph idx="1"/>
          </p:nvPr>
        </p:nvSpPr>
        <p:spPr>
          <a:xfrm>
            <a:off x="796925" y="1347788"/>
            <a:ext cx="8496300" cy="4611687"/>
          </a:xfrm>
        </p:spPr>
        <p:txBody>
          <a:bodyPr vert="horz" wrap="square" lIns="91440" tIns="45720" rIns="91440" bIns="45720" anchor="t" anchorCtr="0"/>
          <a:lstStyle/>
          <a:p>
            <a:pPr eaLnBrk="1" hangingPunct="1"/>
            <a:r>
              <a:rPr lang="zh-CN" altLang="en-US" sz="2800" b="1" dirty="0">
                <a:solidFill>
                  <a:srgbClr val="000066"/>
                </a:solidFill>
                <a:latin typeface="宋体" panose="02010600030101010101" pitchFamily="2" charset="-122"/>
              </a:rPr>
              <a:t>元素均为指针类型数据的数组，称为</a:t>
            </a:r>
            <a:r>
              <a:rPr lang="zh-CN" altLang="en-US" sz="2800" dirty="0">
                <a:solidFill>
                  <a:srgbClr val="DB192B"/>
                </a:solidFill>
                <a:latin typeface="黑体" panose="02010609060101010101" pitchFamily="49" charset="-122"/>
                <a:ea typeface="黑体" panose="02010609060101010101" pitchFamily="49" charset="-122"/>
              </a:rPr>
              <a:t>指针数组</a:t>
            </a:r>
            <a:r>
              <a:rPr lang="zh-CN" altLang="en-US" sz="2800" dirty="0"/>
              <a:t> </a:t>
            </a:r>
          </a:p>
          <a:p>
            <a:pPr eaLnBrk="1" hangingPunct="1">
              <a:buNone/>
            </a:pPr>
            <a:r>
              <a:rPr lang="zh-CN" altLang="en-US" sz="2800" dirty="0">
                <a:solidFill>
                  <a:schemeClr val="bg1"/>
                </a:solidFill>
                <a:latin typeface="宋体" panose="02010600030101010101" pitchFamily="2" charset="-122"/>
              </a:rPr>
              <a:t>定义形式为：</a:t>
            </a:r>
            <a:r>
              <a:rPr lang="zh-CN" altLang="en-US" sz="2800" dirty="0"/>
              <a:t> </a:t>
            </a:r>
          </a:p>
          <a:p>
            <a:pPr eaLnBrk="1" hangingPunct="1">
              <a:buNone/>
            </a:pPr>
            <a:r>
              <a:rPr lang="zh-CN" altLang="en-US" sz="2800" dirty="0">
                <a:solidFill>
                  <a:srgbClr val="000066"/>
                </a:solidFill>
                <a:latin typeface="宋体" panose="02010600030101010101" pitchFamily="2" charset="-122"/>
              </a:rPr>
              <a:t>       </a:t>
            </a:r>
            <a:r>
              <a:rPr lang="zh-CN" altLang="en-US" sz="2800" b="1" dirty="0">
                <a:solidFill>
                  <a:srgbClr val="DA0000"/>
                </a:solidFill>
                <a:latin typeface="Courier New" panose="02070309020205020404" pitchFamily="49" charset="0"/>
              </a:rPr>
              <a:t>类型关键字  </a:t>
            </a:r>
            <a:r>
              <a:rPr lang="zh-CN" altLang="en-US" sz="2800" b="1" dirty="0">
                <a:solidFill>
                  <a:srgbClr val="DA0000"/>
                </a:solidFill>
                <a:latin typeface="黑体" panose="02010609060101010101" pitchFamily="49" charset="-122"/>
                <a:ea typeface="黑体" panose="02010609060101010101" pitchFamily="49" charset="-122"/>
              </a:rPr>
              <a:t>*</a:t>
            </a:r>
            <a:r>
              <a:rPr lang="zh-CN" altLang="en-US" sz="2800" b="1" dirty="0">
                <a:solidFill>
                  <a:srgbClr val="DA0000"/>
                </a:solidFill>
                <a:latin typeface="Courier New" panose="02070309020205020404" pitchFamily="49" charset="0"/>
              </a:rPr>
              <a:t>数组名</a:t>
            </a:r>
            <a:r>
              <a:rPr lang="en-US" altLang="zh-CN" sz="2800" b="1" dirty="0">
                <a:solidFill>
                  <a:srgbClr val="DA0000"/>
                </a:solidFill>
                <a:latin typeface="Courier New" panose="02070309020205020404" pitchFamily="49" charset="0"/>
              </a:rPr>
              <a:t>[</a:t>
            </a:r>
            <a:r>
              <a:rPr lang="zh-CN" altLang="en-US" sz="2800" b="1" dirty="0">
                <a:solidFill>
                  <a:srgbClr val="DA0000"/>
                </a:solidFill>
                <a:latin typeface="Courier New" panose="02070309020205020404" pitchFamily="49" charset="0"/>
              </a:rPr>
              <a:t>数组长度</a:t>
            </a:r>
            <a:r>
              <a:rPr lang="en-US" altLang="zh-CN" sz="2800" b="1" dirty="0">
                <a:solidFill>
                  <a:srgbClr val="DA0000"/>
                </a:solidFill>
                <a:latin typeface="Courier New" panose="02070309020205020404" pitchFamily="49" charset="0"/>
              </a:rPr>
              <a:t>];</a:t>
            </a:r>
          </a:p>
          <a:p>
            <a:pPr eaLnBrk="1" hangingPunct="1"/>
            <a:r>
              <a:rPr lang="zh-CN" altLang="en-US" sz="2800" b="1" dirty="0">
                <a:solidFill>
                  <a:srgbClr val="000066"/>
                </a:solidFill>
                <a:latin typeface="宋体" panose="02010600030101010101" pitchFamily="2" charset="-122"/>
              </a:rPr>
              <a:t>例如</a:t>
            </a:r>
          </a:p>
          <a:p>
            <a:pPr eaLnBrk="1" hangingPunct="1">
              <a:buNone/>
            </a:pPr>
            <a:r>
              <a:rPr lang="zh-CN" altLang="en-US" sz="2800" dirty="0">
                <a:latin typeface="Courier New" panose="02070309020205020404" pitchFamily="49" charset="0"/>
              </a:rPr>
              <a:t>     </a:t>
            </a:r>
            <a:r>
              <a:rPr lang="en-US" altLang="zh-CN" sz="2800" b="1" dirty="0">
                <a:solidFill>
                  <a:srgbClr val="990000"/>
                </a:solidFill>
                <a:latin typeface="Courier New" panose="02070309020205020404" pitchFamily="49" charset="0"/>
              </a:rPr>
              <a:t>char *pStr[5];</a:t>
            </a:r>
            <a:r>
              <a:rPr lang="en-US" altLang="zh-CN" sz="2800" dirty="0">
                <a:latin typeface="Courier New" panose="02070309020205020404" pitchFamily="49" charset="0"/>
              </a:rPr>
              <a:t> </a:t>
            </a:r>
          </a:p>
        </p:txBody>
      </p:sp>
      <p:sp>
        <p:nvSpPr>
          <p:cNvPr id="33795"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33794"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7168D661-9953-4483-8A51-AAE04E43DC73}"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28</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192516" name="Group 4"/>
          <p:cNvGrpSpPr/>
          <p:nvPr/>
        </p:nvGrpSpPr>
        <p:grpSpPr>
          <a:xfrm>
            <a:off x="1919288" y="3889375"/>
            <a:ext cx="5689600" cy="447675"/>
            <a:chOff x="2430" y="2847"/>
            <a:chExt cx="4230" cy="477"/>
          </a:xfrm>
        </p:grpSpPr>
        <p:grpSp>
          <p:nvGrpSpPr>
            <p:cNvPr id="60424" name="Group 5"/>
            <p:cNvGrpSpPr/>
            <p:nvPr/>
          </p:nvGrpSpPr>
          <p:grpSpPr>
            <a:xfrm>
              <a:off x="2955" y="3078"/>
              <a:ext cx="3060" cy="1"/>
              <a:chOff x="2700" y="6588"/>
              <a:chExt cx="3060" cy="0"/>
            </a:xfrm>
          </p:grpSpPr>
          <p:sp>
            <p:nvSpPr>
              <p:cNvPr id="60429" name="Line 6"/>
              <p:cNvSpPr/>
              <p:nvPr/>
            </p:nvSpPr>
            <p:spPr>
              <a:xfrm>
                <a:off x="2700" y="6588"/>
                <a:ext cx="720" cy="0"/>
              </a:xfrm>
              <a:prstGeom prst="line">
                <a:avLst/>
              </a:prstGeom>
              <a:ln w="38100" cap="flat" cmpd="sng">
                <a:solidFill>
                  <a:srgbClr val="000000"/>
                </a:solidFill>
                <a:prstDash val="solid"/>
                <a:headEnd type="none" w="med" len="med"/>
                <a:tailEnd type="triangle" w="lg" len="lg"/>
              </a:ln>
            </p:spPr>
            <p:txBody>
              <a:bodyPr/>
              <a:lstStyle/>
              <a:p>
                <a:endParaRPr lang="zh-CN" altLang="en-US"/>
              </a:p>
            </p:txBody>
          </p:sp>
          <p:sp>
            <p:nvSpPr>
              <p:cNvPr id="60430" name="Line 7"/>
              <p:cNvSpPr/>
              <p:nvPr/>
            </p:nvSpPr>
            <p:spPr>
              <a:xfrm>
                <a:off x="3960" y="6588"/>
                <a:ext cx="720" cy="0"/>
              </a:xfrm>
              <a:prstGeom prst="line">
                <a:avLst/>
              </a:prstGeom>
              <a:ln w="38100" cap="flat" cmpd="sng">
                <a:solidFill>
                  <a:srgbClr val="000000"/>
                </a:solidFill>
                <a:prstDash val="solid"/>
                <a:headEnd type="none" w="med" len="med"/>
                <a:tailEnd type="triangle" w="lg" len="lg"/>
              </a:ln>
            </p:spPr>
            <p:txBody>
              <a:bodyPr/>
              <a:lstStyle/>
              <a:p>
                <a:endParaRPr lang="zh-CN" altLang="en-US"/>
              </a:p>
            </p:txBody>
          </p:sp>
          <p:sp>
            <p:nvSpPr>
              <p:cNvPr id="60431" name="Line 8"/>
              <p:cNvSpPr/>
              <p:nvPr/>
            </p:nvSpPr>
            <p:spPr>
              <a:xfrm>
                <a:off x="5040" y="6588"/>
                <a:ext cx="720" cy="0"/>
              </a:xfrm>
              <a:prstGeom prst="line">
                <a:avLst/>
              </a:prstGeom>
              <a:ln w="38100" cap="flat" cmpd="sng">
                <a:solidFill>
                  <a:srgbClr val="000000"/>
                </a:solidFill>
                <a:prstDash val="solid"/>
                <a:headEnd type="none" w="med" len="med"/>
                <a:tailEnd type="triangle" w="lg" len="lg"/>
              </a:ln>
            </p:spPr>
            <p:txBody>
              <a:bodyPr/>
              <a:lstStyle/>
              <a:p>
                <a:endParaRPr lang="zh-CN" altLang="en-US"/>
              </a:p>
            </p:txBody>
          </p:sp>
        </p:grpSp>
        <p:sp>
          <p:nvSpPr>
            <p:cNvPr id="60425" name="Text Box 9"/>
            <p:cNvSpPr txBox="1"/>
            <p:nvPr/>
          </p:nvSpPr>
          <p:spPr>
            <a:xfrm>
              <a:off x="2430" y="2856"/>
              <a:ext cx="720" cy="468"/>
            </a:xfrm>
            <a:prstGeom prst="rect">
              <a:avLst/>
            </a:prstGeom>
            <a:noFill/>
            <a:ln w="9525">
              <a:noFill/>
            </a:ln>
          </p:spPr>
          <p:txBody>
            <a:bodyPr/>
            <a:lstStyle/>
            <a:p>
              <a:pPr algn="just"/>
              <a:r>
                <a:rPr lang="en-US" altLang="zh-CN" sz="2600" b="1" dirty="0">
                  <a:latin typeface="_x000B__x000C_" charset="0"/>
                </a:rPr>
                <a:t>pStr   </a:t>
              </a:r>
            </a:p>
          </p:txBody>
        </p:sp>
        <p:sp>
          <p:nvSpPr>
            <p:cNvPr id="192522" name="Text Box 10"/>
            <p:cNvSpPr txBox="1">
              <a:spLocks noChangeArrowheads="1"/>
            </p:cNvSpPr>
            <p:nvPr/>
          </p:nvSpPr>
          <p:spPr bwMode="auto">
            <a:xfrm>
              <a:off x="3644" y="284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R="0" algn="just" defTabSz="914400">
                <a:buClrTx/>
                <a:buSzTx/>
                <a:buFontTx/>
                <a:buNone/>
                <a:defRPr/>
              </a:pPr>
              <a:r>
                <a:rPr kumimoji="0" lang="en-US" altLang="zh-CN" sz="2800" b="1" kern="1200" cap="none" spc="0" normalizeH="0" baseline="0" noProof="0">
                  <a:solidFill>
                    <a:srgbClr val="990000"/>
                  </a:solidFill>
                  <a:effectLst>
                    <a:outerShdw blurRad="38100" dist="38100" dir="2700000" algn="tl">
                      <a:srgbClr val="C0C0C0"/>
                    </a:outerShdw>
                  </a:effectLst>
                  <a:latin typeface="Courier New" panose="02070309020205020404" pitchFamily="49" charset="0"/>
                  <a:ea typeface="宋体" panose="02010600030101010101" pitchFamily="2" charset="-122"/>
                  <a:cs typeface="+mn-cs"/>
                </a:rPr>
                <a:t>[5]</a:t>
              </a:r>
            </a:p>
          </p:txBody>
        </p:sp>
        <p:sp>
          <p:nvSpPr>
            <p:cNvPr id="192523" name="Text Box 11"/>
            <p:cNvSpPr txBox="1">
              <a:spLocks noChangeArrowheads="1"/>
            </p:cNvSpPr>
            <p:nvPr/>
          </p:nvSpPr>
          <p:spPr bwMode="auto">
            <a:xfrm>
              <a:off x="4875" y="2847"/>
              <a:ext cx="720" cy="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R="0" algn="just" defTabSz="914400">
                <a:buClrTx/>
                <a:buSzTx/>
                <a:buFontTx/>
                <a:buNone/>
                <a:defRPr/>
              </a:pPr>
              <a:r>
                <a:rPr kumimoji="0" lang="zh-CN" altLang="en-US" sz="2800" b="1" kern="1200" cap="none" spc="0" normalizeH="0" baseline="0" noProof="0">
                  <a:solidFill>
                    <a:srgbClr val="990000"/>
                  </a:solidFill>
                  <a:effectLst>
                    <a:outerShdw blurRad="38100" dist="38100" dir="2700000" algn="tl">
                      <a:srgbClr val="C0C0C0"/>
                    </a:outerShdw>
                  </a:effectLst>
                  <a:latin typeface="黑体" panose="02010609060101010101" pitchFamily="49" charset="-122"/>
                  <a:ea typeface="黑体" panose="02010609060101010101" pitchFamily="49" charset="-122"/>
                  <a:cs typeface="+mn-cs"/>
                </a:rPr>
                <a:t>*</a:t>
              </a:r>
            </a:p>
          </p:txBody>
        </p:sp>
        <p:sp>
          <p:nvSpPr>
            <p:cNvPr id="60428" name="Text Box 12"/>
            <p:cNvSpPr txBox="1"/>
            <p:nvPr/>
          </p:nvSpPr>
          <p:spPr>
            <a:xfrm>
              <a:off x="5940" y="2856"/>
              <a:ext cx="720" cy="468"/>
            </a:xfrm>
            <a:prstGeom prst="rect">
              <a:avLst/>
            </a:prstGeom>
            <a:noFill/>
            <a:ln w="9525">
              <a:noFill/>
            </a:ln>
          </p:spPr>
          <p:txBody>
            <a:bodyPr/>
            <a:lstStyle/>
            <a:p>
              <a:pPr algn="just"/>
              <a:r>
                <a:rPr lang="en-US" altLang="zh-CN" sz="2600" b="1" dirty="0">
                  <a:latin typeface="_x000B__x000C_" charset="0"/>
                </a:rPr>
                <a:t>char</a:t>
              </a:r>
            </a:p>
          </p:txBody>
        </p:sp>
      </p:grpSp>
      <p:sp>
        <p:nvSpPr>
          <p:cNvPr id="60423" name="Rectangle 3"/>
          <p:cNvSpPr/>
          <p:nvPr/>
        </p:nvSpPr>
        <p:spPr>
          <a:xfrm>
            <a:off x="1604963" y="4354513"/>
            <a:ext cx="9144000" cy="1797050"/>
          </a:xfrm>
          <a:prstGeom prst="rect">
            <a:avLst/>
          </a:prstGeom>
          <a:solidFill>
            <a:schemeClr val="bg1"/>
          </a:solidFill>
          <a:ln w="9525">
            <a:noFill/>
          </a:ln>
        </p:spPr>
        <p:txBody>
          <a:bodyPr>
            <a:spAutoFit/>
          </a:bodyPr>
          <a:lstStyle/>
          <a:p>
            <a:pPr eaLnBrk="1" hangingPunct="1">
              <a:lnSpc>
                <a:spcPct val="130000"/>
              </a:lnSpc>
              <a:spcBef>
                <a:spcPct val="50000"/>
              </a:spcBef>
            </a:pPr>
            <a:r>
              <a:rPr lang="zh-CN" altLang="en-US" sz="2400" b="1" dirty="0">
                <a:latin typeface="Arial" panose="020B0604020202020204" pitchFamily="34" charset="0"/>
              </a:rPr>
              <a:t>　</a:t>
            </a:r>
            <a:r>
              <a:rPr lang="en-US" altLang="zh-CN" sz="2800" b="1" dirty="0">
                <a:latin typeface="Arial" panose="020B0604020202020204" pitchFamily="34" charset="0"/>
              </a:rPr>
              <a:t>int </a:t>
            </a:r>
            <a:r>
              <a:rPr lang="zh-CN" altLang="en-US" sz="2800" b="1" dirty="0">
                <a:latin typeface="Arial" panose="020B0604020202020204" pitchFamily="34" charset="0"/>
              </a:rPr>
              <a:t>　</a:t>
            </a:r>
            <a:r>
              <a:rPr lang="zh-CN" altLang="en-US" sz="2800" b="1" dirty="0">
                <a:latin typeface="宋体" panose="02010600030101010101" pitchFamily="2" charset="-122"/>
              </a:rPr>
              <a:t>*</a:t>
            </a:r>
            <a:r>
              <a:rPr lang="en-US" altLang="zh-CN" sz="2800" b="1" dirty="0">
                <a:latin typeface="Arial" panose="020B0604020202020204" pitchFamily="34" charset="0"/>
              </a:rPr>
              <a:t>p [3];</a:t>
            </a:r>
            <a:r>
              <a:rPr lang="en-US" altLang="zh-CN" sz="2400" b="1" dirty="0">
                <a:latin typeface="Arial" panose="020B0604020202020204" pitchFamily="34" charset="0"/>
              </a:rPr>
              <a:t> </a:t>
            </a:r>
          </a:p>
          <a:p>
            <a:pPr eaLnBrk="1" hangingPunct="1">
              <a:lnSpc>
                <a:spcPct val="130000"/>
              </a:lnSpc>
              <a:spcBef>
                <a:spcPct val="50000"/>
              </a:spcBef>
            </a:pPr>
            <a:r>
              <a:rPr lang="en-US" altLang="zh-CN" sz="2400" b="1" dirty="0">
                <a:latin typeface="Arial" panose="020B0604020202020204" pitchFamily="34" charset="0"/>
              </a:rPr>
              <a:t>       </a:t>
            </a:r>
            <a:r>
              <a:rPr lang="zh-CN" altLang="en-US" sz="2400" b="1" dirty="0">
                <a:latin typeface="Arial" panose="020B0604020202020204" pitchFamily="34" charset="0"/>
              </a:rPr>
              <a:t>表示</a:t>
            </a:r>
            <a:r>
              <a:rPr lang="en-US" altLang="zh-CN" sz="2400" b="1" dirty="0">
                <a:latin typeface="Arial" panose="020B0604020202020204" pitchFamily="34" charset="0"/>
              </a:rPr>
              <a:t>p</a:t>
            </a:r>
            <a:r>
              <a:rPr lang="zh-CN" altLang="en-US" sz="2400" b="1" dirty="0">
                <a:latin typeface="Arial" panose="020B0604020202020204" pitchFamily="34" charset="0"/>
              </a:rPr>
              <a:t>是一个指针数组，它有三个数组元素</a:t>
            </a:r>
            <a:r>
              <a:rPr lang="en-US" altLang="zh-CN" sz="2400" b="1" dirty="0">
                <a:latin typeface="Arial" panose="020B0604020202020204" pitchFamily="34" charset="0"/>
              </a:rPr>
              <a:t>p[0]</a:t>
            </a:r>
            <a:r>
              <a:rPr lang="zh-CN" altLang="en-US" sz="2400" b="1" dirty="0">
                <a:latin typeface="Arial" panose="020B0604020202020204" pitchFamily="34" charset="0"/>
              </a:rPr>
              <a:t>、</a:t>
            </a:r>
            <a:r>
              <a:rPr lang="en-US" altLang="zh-CN" sz="2400" b="1" dirty="0">
                <a:latin typeface="Arial" panose="020B0604020202020204" pitchFamily="34" charset="0"/>
              </a:rPr>
              <a:t>p[1]</a:t>
            </a:r>
            <a:r>
              <a:rPr lang="zh-CN" altLang="en-US" sz="2400" b="1" dirty="0">
                <a:latin typeface="Arial" panose="020B0604020202020204" pitchFamily="34" charset="0"/>
              </a:rPr>
              <a:t>、</a:t>
            </a:r>
            <a:r>
              <a:rPr lang="en-US" altLang="zh-CN" sz="2400" b="1" dirty="0">
                <a:latin typeface="Arial" panose="020B0604020202020204" pitchFamily="34" charset="0"/>
              </a:rPr>
              <a:t>p[2]</a:t>
            </a:r>
            <a:r>
              <a:rPr lang="zh-CN" altLang="en-US" sz="2400" b="1" dirty="0">
                <a:latin typeface="Arial" panose="020B0604020202020204" pitchFamily="34" charset="0"/>
              </a:rPr>
              <a:t>，每个元素值都是一个指针变量，指向整型变量。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2515">
                                            <p:txEl>
                                              <p:pRg st="0" end="0"/>
                                            </p:txEl>
                                          </p:spTgt>
                                        </p:tgtEl>
                                        <p:attrNameLst>
                                          <p:attrName>style.visibility</p:attrName>
                                        </p:attrNameLst>
                                      </p:cBhvr>
                                      <p:to>
                                        <p:strVal val="visible"/>
                                      </p:to>
                                    </p:set>
                                    <p:animEffect transition="in" filter="wipe(left)">
                                      <p:cBhvr>
                                        <p:cTn id="7" dur="500"/>
                                        <p:tgtEl>
                                          <p:spTgt spid="192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2515">
                                            <p:txEl>
                                              <p:pRg st="1" end="1"/>
                                            </p:txEl>
                                          </p:spTgt>
                                        </p:tgtEl>
                                        <p:attrNameLst>
                                          <p:attrName>style.visibility</p:attrName>
                                        </p:attrNameLst>
                                      </p:cBhvr>
                                      <p:to>
                                        <p:strVal val="visible"/>
                                      </p:to>
                                    </p:set>
                                    <p:animEffect transition="in" filter="wipe(left)">
                                      <p:cBhvr>
                                        <p:cTn id="12" dur="500"/>
                                        <p:tgtEl>
                                          <p:spTgt spid="192515">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92515">
                                            <p:txEl>
                                              <p:pRg st="2" end="2"/>
                                            </p:txEl>
                                          </p:spTgt>
                                        </p:tgtEl>
                                        <p:attrNameLst>
                                          <p:attrName>style.visibility</p:attrName>
                                        </p:attrNameLst>
                                      </p:cBhvr>
                                      <p:to>
                                        <p:strVal val="visible"/>
                                      </p:to>
                                    </p:set>
                                    <p:animEffect transition="in" filter="wipe(left)">
                                      <p:cBhvr>
                                        <p:cTn id="16" dur="500"/>
                                        <p:tgtEl>
                                          <p:spTgt spid="19251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2515">
                                            <p:txEl>
                                              <p:pRg st="3" end="3"/>
                                            </p:txEl>
                                          </p:spTgt>
                                        </p:tgtEl>
                                        <p:attrNameLst>
                                          <p:attrName>style.visibility</p:attrName>
                                        </p:attrNameLst>
                                      </p:cBhvr>
                                      <p:to>
                                        <p:strVal val="visible"/>
                                      </p:to>
                                    </p:set>
                                    <p:animEffect transition="in" filter="wipe(left)">
                                      <p:cBhvr>
                                        <p:cTn id="21" dur="500"/>
                                        <p:tgtEl>
                                          <p:spTgt spid="192515">
                                            <p:txEl>
                                              <p:pRg st="3" end="3"/>
                                            </p:txEl>
                                          </p:spTgt>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92515">
                                            <p:txEl>
                                              <p:pRg st="4" end="4"/>
                                            </p:txEl>
                                          </p:spTgt>
                                        </p:tgtEl>
                                        <p:attrNameLst>
                                          <p:attrName>style.visibility</p:attrName>
                                        </p:attrNameLst>
                                      </p:cBhvr>
                                      <p:to>
                                        <p:strVal val="visible"/>
                                      </p:to>
                                    </p:set>
                                    <p:animEffect transition="in" filter="wipe(left)">
                                      <p:cBhvr>
                                        <p:cTn id="25" dur="500"/>
                                        <p:tgtEl>
                                          <p:spTgt spid="192515">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192516"/>
                                        </p:tgtEl>
                                        <p:attrNameLst>
                                          <p:attrName>style.visibility</p:attrName>
                                        </p:attrNameLst>
                                      </p:cBhvr>
                                      <p:to>
                                        <p:strVal val="visible"/>
                                      </p:to>
                                    </p:set>
                                    <p:animEffect transition="in" filter="box(in)">
                                      <p:cBhvr>
                                        <p:cTn id="30" dur="500"/>
                                        <p:tgtEl>
                                          <p:spTgt spid="192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34818"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6A812D6-C121-4EC7-BF14-D3CE0F086314}"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29</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3538" name="Rectangle 2"/>
          <p:cNvSpPr/>
          <p:nvPr/>
        </p:nvSpPr>
        <p:spPr>
          <a:xfrm>
            <a:off x="768350" y="1916430"/>
            <a:ext cx="9170035" cy="1076325"/>
          </a:xfrm>
          <a:prstGeom prst="rect">
            <a:avLst/>
          </a:prstGeom>
          <a:solidFill>
            <a:srgbClr val="FFCCFF"/>
          </a:solidFill>
          <a:ln w="9525">
            <a:noFill/>
          </a:ln>
        </p:spPr>
        <p:txBody>
          <a:bodyPr wrap="square">
            <a:spAutoFit/>
          </a:bodyPr>
          <a:lstStyle/>
          <a:p>
            <a:pPr>
              <a:spcBef>
                <a:spcPct val="50000"/>
              </a:spcBef>
            </a:pPr>
            <a:r>
              <a:rPr lang="zh-CN" altLang="en-US" sz="2800" b="1" dirty="0">
                <a:solidFill>
                  <a:schemeClr val="bg1"/>
                </a:solidFill>
                <a:latin typeface="Arial" panose="020B0604020202020204" pitchFamily="34" charset="0"/>
              </a:rPr>
              <a:t>       </a:t>
            </a:r>
            <a:r>
              <a:rPr lang="en-US" altLang="zh-CN" sz="2800" b="1" dirty="0">
                <a:latin typeface="Arial" panose="020B0604020202020204" pitchFamily="34" charset="0"/>
              </a:rPr>
              <a:t>int  (</a:t>
            </a:r>
            <a:r>
              <a:rPr lang="en-US" altLang="zh-CN" sz="2800" b="1" dirty="0">
                <a:latin typeface="宋体" panose="02010600030101010101" pitchFamily="2" charset="-122"/>
              </a:rPr>
              <a:t>*</a:t>
            </a:r>
            <a:r>
              <a:rPr lang="en-US" altLang="zh-CN" sz="2800" b="1" dirty="0">
                <a:latin typeface="Arial" panose="020B0604020202020204" pitchFamily="34" charset="0"/>
              </a:rPr>
              <a:t>p)[3];</a:t>
            </a:r>
          </a:p>
          <a:p>
            <a:pPr>
              <a:spcBef>
                <a:spcPct val="50000"/>
              </a:spcBef>
            </a:pPr>
            <a:r>
              <a:rPr lang="en-US" altLang="zh-CN" sz="2400" b="1" dirty="0">
                <a:latin typeface="_x000B__x000C_" charset="0"/>
              </a:rPr>
              <a:t>       </a:t>
            </a:r>
            <a:r>
              <a:rPr lang="zh-CN" altLang="en-US" sz="2400" b="1" dirty="0">
                <a:latin typeface="_x000B__x000C_" charset="0"/>
              </a:rPr>
              <a:t>表示定义一个行指针，它指向有</a:t>
            </a:r>
            <a:r>
              <a:rPr lang="en-US" altLang="zh-CN" sz="2400" b="1" dirty="0">
                <a:latin typeface="_x000B__x000C_" charset="0"/>
              </a:rPr>
              <a:t>3</a:t>
            </a:r>
            <a:r>
              <a:rPr lang="zh-CN" altLang="en-US" sz="2400" b="1" dirty="0">
                <a:latin typeface="_x000B__x000C_" charset="0"/>
              </a:rPr>
              <a:t>个元素的一维数组。 </a:t>
            </a:r>
          </a:p>
        </p:txBody>
      </p:sp>
      <p:sp>
        <p:nvSpPr>
          <p:cNvPr id="193540" name="Rectangle 4"/>
          <p:cNvSpPr>
            <a:spLocks noChangeArrowheads="1"/>
          </p:cNvSpPr>
          <p:nvPr/>
        </p:nvSpPr>
        <p:spPr bwMode="auto">
          <a:xfrm>
            <a:off x="695325" y="1339850"/>
            <a:ext cx="1970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E1FFE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注意区分：</a:t>
            </a:r>
          </a:p>
        </p:txBody>
      </p:sp>
      <p:sp>
        <p:nvSpPr>
          <p:cNvPr id="193541" name="Rectangle 5"/>
          <p:cNvSpPr>
            <a:spLocks noChangeArrowheads="1"/>
          </p:cNvSpPr>
          <p:nvPr/>
        </p:nvSpPr>
        <p:spPr bwMode="auto">
          <a:xfrm>
            <a:off x="550863" y="3500438"/>
            <a:ext cx="79930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E1FFE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defRPr/>
            </a:pPr>
            <a:r>
              <a:rPr kumimoji="0" lang="zh-CN" altLang="en-US" sz="3200" b="1" i="0" u="none" strike="noStrike" kern="1200" cap="none" spc="0" normalizeH="0" baseline="0" noProof="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用途：</a:t>
            </a:r>
            <a:r>
              <a:rPr kumimoji="1" lang="zh-CN" altLang="en-US" sz="2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可用于处理二维数组或多个字符串</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3538"/>
                                        </p:tgtEl>
                                        <p:attrNameLst>
                                          <p:attrName>style.visibility</p:attrName>
                                        </p:attrNameLst>
                                      </p:cBhvr>
                                      <p:to>
                                        <p:strVal val="visible"/>
                                      </p:to>
                                    </p:set>
                                    <p:anim calcmode="lin" valueType="num">
                                      <p:cBhvr additive="base">
                                        <p:cTn id="7" dur="500" fill="hold"/>
                                        <p:tgtEl>
                                          <p:spTgt spid="193538"/>
                                        </p:tgtEl>
                                        <p:attrNameLst>
                                          <p:attrName>ppt_x</p:attrName>
                                        </p:attrNameLst>
                                      </p:cBhvr>
                                      <p:tavLst>
                                        <p:tav tm="0">
                                          <p:val>
                                            <p:strVal val="0-#ppt_w/2"/>
                                          </p:val>
                                        </p:tav>
                                        <p:tav tm="100000">
                                          <p:val>
                                            <p:strVal val="#ppt_x"/>
                                          </p:val>
                                        </p:tav>
                                      </p:tavLst>
                                    </p:anim>
                                    <p:anim calcmode="lin" valueType="num">
                                      <p:cBhvr additive="base">
                                        <p:cTn id="8" dur="500" fill="hold"/>
                                        <p:tgtEl>
                                          <p:spTgt spid="1935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p:cNvSpPr>
          <p:nvPr>
            <p:ph type="title"/>
          </p:nvPr>
        </p:nvSpPr>
        <p:spPr>
          <a:xfrm>
            <a:off x="839788" y="498475"/>
            <a:ext cx="5905500" cy="623888"/>
          </a:xfrm>
        </p:spPr>
        <p:txBody>
          <a:bodyPr vert="horz" wrap="square" lIns="91440" tIns="45720" rIns="91440" bIns="45720" anchor="b" anchorCtr="0"/>
          <a:lstStyle/>
          <a:p>
            <a:pPr eaLnBrk="1" hangingPunct="1"/>
            <a:r>
              <a:rPr lang="zh-CN" altLang="en-US" sz="2800" dirty="0">
                <a:solidFill>
                  <a:srgbClr val="441FCD"/>
                </a:solidFill>
                <a:latin typeface="黑体" panose="02010609060101010101" pitchFamily="49" charset="-122"/>
                <a:ea typeface="黑体" panose="02010609060101010101" pitchFamily="49" charset="-122"/>
              </a:rPr>
              <a:t>§</a:t>
            </a:r>
            <a:r>
              <a:rPr lang="en-US" altLang="zh-CN" sz="2800" dirty="0">
                <a:solidFill>
                  <a:srgbClr val="441FCD"/>
                </a:solidFill>
                <a:latin typeface="黑体" panose="02010609060101010101" pitchFamily="49" charset="-122"/>
                <a:ea typeface="黑体" panose="02010609060101010101" pitchFamily="49" charset="-122"/>
              </a:rPr>
              <a:t>7.3 </a:t>
            </a:r>
            <a:r>
              <a:rPr lang="zh-CN" altLang="en-US" sz="2800" dirty="0">
                <a:solidFill>
                  <a:srgbClr val="441FCD"/>
                </a:solidFill>
                <a:latin typeface="黑体" panose="02010609060101010101" pitchFamily="49" charset="-122"/>
                <a:ea typeface="黑体" panose="02010609060101010101" pitchFamily="49" charset="-122"/>
              </a:rPr>
              <a:t>指针和字符串</a:t>
            </a:r>
          </a:p>
        </p:txBody>
      </p:sp>
      <p:sp>
        <p:nvSpPr>
          <p:cNvPr id="33795" name="Rectangle 7"/>
          <p:cNvSpPr>
            <a:spLocks noGrp="1"/>
          </p:cNvSpPr>
          <p:nvPr>
            <p:ph idx="1"/>
          </p:nvPr>
        </p:nvSpPr>
        <p:spPr>
          <a:xfrm>
            <a:off x="1271464" y="1340768"/>
            <a:ext cx="8637588" cy="4464050"/>
          </a:xfrm>
        </p:spPr>
        <p:txBody>
          <a:bodyPr vert="horz" wrap="square" lIns="91440" tIns="45720" rIns="91440" bIns="45720" anchor="t" anchorCtr="0"/>
          <a:lstStyle/>
          <a:p>
            <a:pPr algn="just" eaLnBrk="1" hangingPunct="1">
              <a:lnSpc>
                <a:spcPct val="90000"/>
              </a:lnSpc>
              <a:buNone/>
            </a:pPr>
            <a:r>
              <a:rPr lang="en-US" altLang="zh-CN" sz="2400" b="1" dirty="0">
                <a:solidFill>
                  <a:srgbClr val="993300"/>
                </a:solidFill>
                <a:latin typeface="仿宋" panose="02010609060101010101" pitchFamily="49" charset="-122"/>
                <a:ea typeface="仿宋" panose="02010609060101010101" pitchFamily="49" charset="-122"/>
              </a:rPr>
              <a:t>7.3.1</a:t>
            </a:r>
            <a:r>
              <a:rPr lang="zh-CN" altLang="en-US" sz="2400" b="1" dirty="0">
                <a:solidFill>
                  <a:srgbClr val="993300"/>
                </a:solidFill>
                <a:latin typeface="仿宋" panose="02010609060101010101" pitchFamily="49" charset="-122"/>
                <a:ea typeface="仿宋" panose="02010609060101010101" pitchFamily="49" charset="-122"/>
              </a:rPr>
              <a:t>字符串的表示和引用</a:t>
            </a:r>
            <a:endParaRPr lang="en-US" altLang="zh-CN" sz="2400" b="1" dirty="0">
              <a:solidFill>
                <a:srgbClr val="993300"/>
              </a:solidFill>
              <a:latin typeface="仿宋" panose="02010609060101010101" pitchFamily="49" charset="-122"/>
              <a:ea typeface="仿宋" panose="02010609060101010101" pitchFamily="49" charset="-122"/>
            </a:endParaRPr>
          </a:p>
          <a:p>
            <a:pPr eaLnBrk="1" hangingPunct="1">
              <a:lnSpc>
                <a:spcPct val="90000"/>
              </a:lnSpc>
              <a:buNone/>
            </a:pPr>
            <a:r>
              <a:rPr lang="zh-CN" altLang="en-US" sz="2400" b="1" dirty="0">
                <a:latin typeface="仿宋" panose="02010609060101010101" pitchFamily="49" charset="-122"/>
                <a:ea typeface="仿宋" panose="02010609060101010101" pitchFamily="49" charset="-122"/>
              </a:rPr>
              <a:t>    在Ｃ语言中，可以用两种方法来实现一个字符串。</a:t>
            </a:r>
          </a:p>
          <a:p>
            <a:pPr eaLnBrk="1" hangingPunct="1">
              <a:lnSpc>
                <a:spcPct val="90000"/>
              </a:lnSpc>
              <a:buNone/>
            </a:pPr>
            <a:r>
              <a:rPr lang="zh-CN" altLang="en-US" sz="2400" b="1" dirty="0">
                <a:latin typeface="仿宋" panose="02010609060101010101" pitchFamily="49" charset="-122"/>
                <a:ea typeface="仿宋" panose="02010609060101010101" pitchFamily="49" charset="-122"/>
              </a:rPr>
              <a:t> 1.用字符数组实现：</a:t>
            </a:r>
          </a:p>
          <a:p>
            <a:pPr algn="just" eaLnBrk="1" hangingPunct="1">
              <a:lnSpc>
                <a:spcPct val="90000"/>
              </a:lnSpc>
              <a:buNone/>
            </a:pPr>
            <a:r>
              <a:rPr lang="en-US" altLang="zh-CN" sz="2400" b="1" dirty="0">
                <a:latin typeface="仿宋" panose="02010609060101010101" pitchFamily="49" charset="-122"/>
                <a:ea typeface="仿宋" panose="02010609060101010101" pitchFamily="49" charset="-122"/>
              </a:rPr>
              <a:t>      char str [ ] = "I love China !" ;</a:t>
            </a:r>
          </a:p>
          <a:p>
            <a:pPr algn="just" eaLnBrk="1" hangingPunct="1">
              <a:lnSpc>
                <a:spcPct val="90000"/>
              </a:lnSpc>
              <a:buNone/>
            </a:pPr>
            <a:r>
              <a:rPr lang="zh-CN" altLang="en-US" sz="2400" b="1" dirty="0">
                <a:latin typeface="仿宋" panose="02010609060101010101" pitchFamily="49" charset="-122"/>
                <a:ea typeface="仿宋" panose="02010609060101010101" pitchFamily="49" charset="-122"/>
              </a:rPr>
              <a:t> 2.用字符指针实现：</a:t>
            </a:r>
          </a:p>
          <a:p>
            <a:pPr algn="just" eaLnBrk="1" hangingPunct="1">
              <a:lnSpc>
                <a:spcPct val="90000"/>
              </a:lnSpc>
              <a:buNone/>
            </a:pPr>
            <a:r>
              <a:rPr lang="zh-CN" altLang="en-US" sz="2400" b="1" dirty="0">
                <a:latin typeface="仿宋" panose="02010609060101010101" pitchFamily="49" charset="-122"/>
                <a:ea typeface="仿宋" panose="02010609060101010101" pitchFamily="49" charset="-122"/>
              </a:rPr>
              <a:t>　　  </a:t>
            </a:r>
            <a:r>
              <a:rPr lang="en-US" altLang="zh-CN" sz="2400" b="1" dirty="0">
                <a:latin typeface="仿宋" panose="02010609060101010101" pitchFamily="49" charset="-122"/>
                <a:ea typeface="仿宋" panose="02010609060101010101" pitchFamily="49" charset="-122"/>
              </a:rPr>
              <a:t>char  *str = "I love China !" ;</a:t>
            </a:r>
          </a:p>
          <a:p>
            <a:pPr algn="just" eaLnBrk="1" hangingPunct="1">
              <a:lnSpc>
                <a:spcPct val="90000"/>
              </a:lnSpc>
              <a:buNone/>
            </a:pPr>
            <a:r>
              <a:rPr lang="zh-CN" altLang="en-US" sz="2400" b="1" dirty="0">
                <a:latin typeface="仿宋" panose="02010609060101010101" pitchFamily="49" charset="-122"/>
                <a:ea typeface="仿宋" panose="02010609060101010101" pitchFamily="49" charset="-122"/>
              </a:rPr>
              <a:t>相当于：在内存中</a:t>
            </a:r>
            <a:r>
              <a:rPr lang="zh-CN" altLang="en-US" sz="2400" b="1" dirty="0">
                <a:solidFill>
                  <a:srgbClr val="993300"/>
                </a:solidFill>
                <a:latin typeface="仿宋" panose="02010609060101010101" pitchFamily="49" charset="-122"/>
                <a:ea typeface="仿宋" panose="02010609060101010101" pitchFamily="49" charset="-122"/>
              </a:rPr>
              <a:t>开辟</a:t>
            </a:r>
            <a:r>
              <a:rPr lang="zh-CN" altLang="en-US" sz="2400" b="1" dirty="0">
                <a:latin typeface="仿宋" panose="02010609060101010101" pitchFamily="49" charset="-122"/>
                <a:ea typeface="仿宋" panose="02010609060101010101" pitchFamily="49" charset="-122"/>
              </a:rPr>
              <a:t>了一个字符数组用来存放字符串常量。并</a:t>
            </a:r>
            <a:r>
              <a:rPr lang="zh-CN" altLang="en-US" sz="2400" b="1" dirty="0">
                <a:solidFill>
                  <a:srgbClr val="993300"/>
                </a:solidFill>
                <a:latin typeface="仿宋" panose="02010609060101010101" pitchFamily="49" charset="-122"/>
                <a:ea typeface="仿宋" panose="02010609060101010101" pitchFamily="49" charset="-122"/>
              </a:rPr>
              <a:t>定义</a:t>
            </a:r>
            <a:r>
              <a:rPr lang="zh-CN" altLang="en-US" sz="2400" b="1" dirty="0">
                <a:latin typeface="仿宋" panose="02010609060101010101" pitchFamily="49" charset="-122"/>
                <a:ea typeface="仿宋" panose="02010609060101010101" pitchFamily="49" charset="-122"/>
              </a:rPr>
              <a:t>了一个字符指针变量</a:t>
            </a:r>
            <a:r>
              <a:rPr lang="en-US" altLang="zh-CN" sz="2400" b="1" dirty="0">
                <a:latin typeface="仿宋" panose="02010609060101010101" pitchFamily="49" charset="-122"/>
                <a:ea typeface="仿宋" panose="02010609060101010101" pitchFamily="49" charset="-122"/>
              </a:rPr>
              <a:t>str，</a:t>
            </a:r>
            <a:r>
              <a:rPr lang="zh-CN" altLang="en-US" sz="2400" b="1" dirty="0">
                <a:latin typeface="仿宋" panose="02010609060101010101" pitchFamily="49" charset="-122"/>
                <a:ea typeface="仿宋" panose="02010609060101010101" pitchFamily="49" charset="-122"/>
              </a:rPr>
              <a:t>把字符串的</a:t>
            </a:r>
            <a:r>
              <a:rPr lang="zh-CN" altLang="en-US" sz="2400" b="1" dirty="0">
                <a:solidFill>
                  <a:srgbClr val="993300"/>
                </a:solidFill>
                <a:latin typeface="仿宋" panose="02010609060101010101" pitchFamily="49" charset="-122"/>
                <a:ea typeface="仿宋" panose="02010609060101010101" pitchFamily="49" charset="-122"/>
              </a:rPr>
              <a:t>首地址</a:t>
            </a:r>
            <a:r>
              <a:rPr lang="zh-CN" altLang="en-US" sz="2400" b="1" dirty="0">
                <a:latin typeface="仿宋" panose="02010609060101010101" pitchFamily="49" charset="-122"/>
                <a:ea typeface="仿宋" panose="02010609060101010101" pitchFamily="49" charset="-122"/>
              </a:rPr>
              <a:t>赋给它。并不是把字符串的内容赋给它。</a:t>
            </a:r>
          </a:p>
          <a:p>
            <a:pPr algn="just" eaLnBrk="1" hangingPunct="1">
              <a:lnSpc>
                <a:spcPct val="90000"/>
              </a:lnSpc>
              <a:buNone/>
            </a:pPr>
            <a:r>
              <a:rPr lang="zh-CN" altLang="en-US" sz="2400" b="1" dirty="0">
                <a:latin typeface="仿宋" panose="02010609060101010101" pitchFamily="49" charset="-122"/>
                <a:ea typeface="仿宋" panose="02010609060101010101" pitchFamily="49" charset="-122"/>
              </a:rPr>
              <a:t>　等价于：　</a:t>
            </a:r>
            <a:r>
              <a:rPr lang="en-US" altLang="zh-CN" sz="2400" b="1" dirty="0">
                <a:latin typeface="仿宋" panose="02010609060101010101" pitchFamily="49" charset="-122"/>
                <a:ea typeface="仿宋" panose="02010609060101010101" pitchFamily="49" charset="-122"/>
              </a:rPr>
              <a:t>char *str ;</a:t>
            </a:r>
          </a:p>
          <a:p>
            <a:pPr algn="just" eaLnBrk="1" hangingPunct="1">
              <a:lnSpc>
                <a:spcPct val="90000"/>
              </a:lnSpc>
              <a:buNone/>
            </a:pPr>
            <a:r>
              <a:rPr lang="en-US" altLang="zh-CN" sz="2400" b="1" dirty="0">
                <a:latin typeface="仿宋" panose="02010609060101010101" pitchFamily="49" charset="-122"/>
                <a:ea typeface="仿宋" panose="02010609060101010101" pitchFamily="49" charset="-122"/>
              </a:rPr>
              <a:t>            str = "I love China !";</a:t>
            </a:r>
            <a:endParaRPr lang="zh-CN" altLang="en-US" sz="2400" b="1" dirty="0">
              <a:latin typeface="仿宋" panose="02010609060101010101" pitchFamily="49" charset="-122"/>
              <a:ea typeface="仿宋" panose="02010609060101010101" pitchFamily="49" charset="-122"/>
            </a:endParaRPr>
          </a:p>
        </p:txBody>
      </p:sp>
      <p:sp>
        <p:nvSpPr>
          <p:cNvPr id="614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614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5EEC0AD-FE59-45E4-ADFF-FD2EF79CA828}"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798"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35842"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2CBE1DD-4D86-413F-85A0-15B1D97F05CD}"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30</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4562" name="Rectangle 2"/>
          <p:cNvSpPr>
            <a:spLocks noChangeArrowheads="1"/>
          </p:cNvSpPr>
          <p:nvPr/>
        </p:nvSpPr>
        <p:spPr bwMode="auto">
          <a:xfrm>
            <a:off x="767407" y="542925"/>
            <a:ext cx="5616625" cy="554038"/>
          </a:xfrm>
          <a:prstGeom prst="rect">
            <a:avLst/>
          </a:prstGeom>
          <a:noFill/>
          <a:ln>
            <a:noFill/>
          </a:ln>
          <a:effectLst/>
          <a:extLst>
            <a:ext uri="{909E8E84-426E-40DD-AFC4-6F175D3DCCD1}">
              <a14:hiddenFill xmlns:a14="http://schemas.microsoft.com/office/drawing/2010/main">
                <a:solidFill>
                  <a:srgbClr val="EDFFED"/>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指针数组赋值与初始化</a:t>
            </a:r>
          </a:p>
        </p:txBody>
      </p:sp>
      <p:grpSp>
        <p:nvGrpSpPr>
          <p:cNvPr id="194593" name="Group 33"/>
          <p:cNvGrpSpPr/>
          <p:nvPr/>
        </p:nvGrpSpPr>
        <p:grpSpPr>
          <a:xfrm>
            <a:off x="1343025" y="1314450"/>
            <a:ext cx="9188450" cy="2886075"/>
            <a:chOff x="-51" y="2353"/>
            <a:chExt cx="5788" cy="1818"/>
          </a:xfrm>
        </p:grpSpPr>
        <p:sp>
          <p:nvSpPr>
            <p:cNvPr id="194594" name="Text Box 34"/>
            <p:cNvSpPr txBox="1">
              <a:spLocks noChangeArrowheads="1"/>
            </p:cNvSpPr>
            <p:nvPr/>
          </p:nvSpPr>
          <p:spPr bwMode="auto">
            <a:xfrm>
              <a:off x="-51" y="2505"/>
              <a:ext cx="2825" cy="1501"/>
            </a:xfrm>
            <a:prstGeom prst="rect">
              <a:avLst/>
            </a:prstGeom>
            <a:solidFill>
              <a:srgbClr val="E1FFF7"/>
            </a:solidFill>
            <a:ln w="381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1" lang="zh-CN" altLang="en-US" sz="2800" b="1" kern="1200" cap="none" spc="0" normalizeH="0" baseline="0" noProof="0" dirty="0">
                  <a:solidFill>
                    <a:srgbClr val="CC0000"/>
                  </a:solidFill>
                  <a:latin typeface="黑体" panose="02010609060101010101" pitchFamily="49" charset="-122"/>
                  <a:ea typeface="黑体" panose="02010609060101010101" pitchFamily="49" charset="-122"/>
                  <a:cs typeface="+mn-cs"/>
                </a:rPr>
                <a:t>初始化方式</a:t>
              </a:r>
              <a:r>
                <a:rPr kumimoji="1" lang="en-US" altLang="zh-CN" sz="2800" b="1" kern="1200" cap="none" spc="0" normalizeH="0" baseline="0" noProof="0" dirty="0">
                  <a:solidFill>
                    <a:srgbClr val="CC0000"/>
                  </a:solidFill>
                  <a:latin typeface="黑体" panose="02010609060101010101" pitchFamily="49" charset="-122"/>
                  <a:ea typeface="黑体" panose="02010609060101010101" pitchFamily="49" charset="-122"/>
                  <a:cs typeface="+mn-cs"/>
                </a:rPr>
                <a:t>:</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int main()</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int b[2][3], </a:t>
              </a:r>
              <a:r>
                <a:rPr kumimoji="1" lang="en-US" altLang="zh-CN" sz="24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pb[ ]={ b[0], b[1] };</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a:t>
              </a:r>
            </a:p>
          </p:txBody>
        </p:sp>
        <p:grpSp>
          <p:nvGrpSpPr>
            <p:cNvPr id="62492" name="Group 35"/>
            <p:cNvGrpSpPr/>
            <p:nvPr/>
          </p:nvGrpSpPr>
          <p:grpSpPr>
            <a:xfrm>
              <a:off x="3421" y="2353"/>
              <a:ext cx="2316" cy="1818"/>
              <a:chOff x="4297" y="145"/>
              <a:chExt cx="2316" cy="1818"/>
            </a:xfrm>
          </p:grpSpPr>
          <p:grpSp>
            <p:nvGrpSpPr>
              <p:cNvPr id="62493" name="Group 36"/>
              <p:cNvGrpSpPr/>
              <p:nvPr/>
            </p:nvGrpSpPr>
            <p:grpSpPr>
              <a:xfrm>
                <a:off x="4297" y="396"/>
                <a:ext cx="641" cy="478"/>
                <a:chOff x="3949" y="396"/>
                <a:chExt cx="989" cy="478"/>
              </a:xfrm>
            </p:grpSpPr>
            <p:sp>
              <p:nvSpPr>
                <p:cNvPr id="62518" name="Rectangle 37"/>
                <p:cNvSpPr/>
                <p:nvPr/>
              </p:nvSpPr>
              <p:spPr>
                <a:xfrm>
                  <a:off x="3949" y="396"/>
                  <a:ext cx="989" cy="478"/>
                </a:xfrm>
                <a:prstGeom prst="rect">
                  <a:avLst/>
                </a:prstGeom>
                <a:noFill/>
                <a:ln w="28575" cap="flat" cmpd="sng">
                  <a:solidFill>
                    <a:srgbClr val="660033"/>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62519" name="Line 38"/>
                <p:cNvSpPr/>
                <p:nvPr/>
              </p:nvSpPr>
              <p:spPr>
                <a:xfrm>
                  <a:off x="3949" y="630"/>
                  <a:ext cx="977" cy="0"/>
                </a:xfrm>
                <a:prstGeom prst="line">
                  <a:avLst/>
                </a:prstGeom>
                <a:ln w="28575" cap="flat" cmpd="sng">
                  <a:solidFill>
                    <a:srgbClr val="660033"/>
                  </a:solidFill>
                  <a:prstDash val="solid"/>
                  <a:headEnd type="none" w="med" len="med"/>
                  <a:tailEnd type="none" w="med" len="med"/>
                </a:ln>
              </p:spPr>
              <p:txBody>
                <a:bodyPr/>
                <a:lstStyle/>
                <a:p>
                  <a:endParaRPr lang="zh-CN" altLang="en-US"/>
                </a:p>
              </p:txBody>
            </p:sp>
          </p:grpSp>
          <p:sp>
            <p:nvSpPr>
              <p:cNvPr id="194599" name="Text Box 39"/>
              <p:cNvSpPr txBox="1">
                <a:spLocks noChangeArrowheads="1"/>
              </p:cNvSpPr>
              <p:nvPr/>
            </p:nvSpPr>
            <p:spPr bwMode="auto">
              <a:xfrm>
                <a:off x="4312" y="145"/>
                <a:ext cx="9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eaLnBrk="1" hangingPunct="1">
                  <a:buClrTx/>
                  <a:buSzTx/>
                  <a:buFontTx/>
                  <a:buNone/>
                  <a:defRPr/>
                </a:pPr>
                <a:r>
                  <a:rPr kumimoji="1" lang="en-US" altLang="zh-CN" sz="2400" b="1" kern="1200" cap="none" spc="0" normalizeH="0" baseline="0" noProof="0">
                    <a:latin typeface="Times New Roman" panose="02020603050405020304" pitchFamily="18" charset="0"/>
                    <a:ea typeface="宋体" panose="02010600030101010101" pitchFamily="2" charset="-122"/>
                    <a:cs typeface="+mn-cs"/>
                  </a:rPr>
                  <a:t>int  </a:t>
                </a:r>
                <a:r>
                  <a:rPr kumimoji="1" lang="en-US" altLang="zh-CN" sz="2400" b="1" kern="1200" cap="none" spc="0" normalizeH="0" baseline="0" noProof="0">
                    <a:effectLst>
                      <a:outerShdw blurRad="38100" dist="38100" dir="2700000" algn="tl">
                        <a:srgbClr val="C0C0C0"/>
                      </a:outerShdw>
                    </a:effectLst>
                    <a:latin typeface="Tahoma" panose="020B0604030504040204" pitchFamily="34" charset="0"/>
                    <a:ea typeface="宋体" panose="02010600030101010101" pitchFamily="2" charset="-122"/>
                    <a:cs typeface="+mn-cs"/>
                  </a:rPr>
                  <a:t>*</a:t>
                </a:r>
                <a:r>
                  <a:rPr kumimoji="1" lang="en-US" altLang="zh-CN" sz="2400" b="1" kern="1200" cap="none" spc="0" normalizeH="0" baseline="0" noProof="0">
                    <a:latin typeface="Times New Roman" panose="02020603050405020304" pitchFamily="18" charset="0"/>
                    <a:ea typeface="宋体" panose="02010600030101010101" pitchFamily="2" charset="-122"/>
                    <a:cs typeface="+mn-cs"/>
                  </a:rPr>
                  <a:t>pb[2]</a:t>
                </a:r>
              </a:p>
            </p:txBody>
          </p:sp>
          <p:sp>
            <p:nvSpPr>
              <p:cNvPr id="62495" name="Text Box 40"/>
              <p:cNvSpPr txBox="1"/>
              <p:nvPr/>
            </p:nvSpPr>
            <p:spPr>
              <a:xfrm>
                <a:off x="4308" y="343"/>
                <a:ext cx="554" cy="288"/>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pb[0]</a:t>
                </a:r>
              </a:p>
            </p:txBody>
          </p:sp>
          <p:sp>
            <p:nvSpPr>
              <p:cNvPr id="62496" name="Text Box 41"/>
              <p:cNvSpPr txBox="1"/>
              <p:nvPr/>
            </p:nvSpPr>
            <p:spPr>
              <a:xfrm>
                <a:off x="4308" y="595"/>
                <a:ext cx="554" cy="288"/>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pb[1]</a:t>
                </a:r>
              </a:p>
            </p:txBody>
          </p:sp>
          <p:grpSp>
            <p:nvGrpSpPr>
              <p:cNvPr id="62497" name="Group 42"/>
              <p:cNvGrpSpPr/>
              <p:nvPr/>
            </p:nvGrpSpPr>
            <p:grpSpPr>
              <a:xfrm>
                <a:off x="5562" y="182"/>
                <a:ext cx="1051" cy="1781"/>
                <a:chOff x="3390" y="1074"/>
                <a:chExt cx="1051" cy="1781"/>
              </a:xfrm>
            </p:grpSpPr>
            <p:grpSp>
              <p:nvGrpSpPr>
                <p:cNvPr id="62510" name="Group 43"/>
                <p:cNvGrpSpPr/>
                <p:nvPr/>
              </p:nvGrpSpPr>
              <p:grpSpPr>
                <a:xfrm>
                  <a:off x="3390" y="1355"/>
                  <a:ext cx="900" cy="1500"/>
                  <a:chOff x="3512" y="1233"/>
                  <a:chExt cx="900" cy="2000"/>
                </a:xfrm>
              </p:grpSpPr>
              <p:sp>
                <p:nvSpPr>
                  <p:cNvPr id="62512" name="Rectangle 44"/>
                  <p:cNvSpPr/>
                  <p:nvPr/>
                </p:nvSpPr>
                <p:spPr>
                  <a:xfrm>
                    <a:off x="3523" y="1233"/>
                    <a:ext cx="889" cy="2000"/>
                  </a:xfrm>
                  <a:prstGeom prst="rect">
                    <a:avLst/>
                  </a:prstGeom>
                  <a:noFill/>
                  <a:ln w="9525" cap="flat" cmpd="sng">
                    <a:solidFill>
                      <a:schemeClr val="tx1"/>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62513" name="Line 45"/>
                  <p:cNvSpPr/>
                  <p:nvPr/>
                </p:nvSpPr>
                <p:spPr>
                  <a:xfrm>
                    <a:off x="3512" y="1567"/>
                    <a:ext cx="87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2514" name="Line 46"/>
                  <p:cNvSpPr/>
                  <p:nvPr/>
                </p:nvSpPr>
                <p:spPr>
                  <a:xfrm>
                    <a:off x="3512" y="1902"/>
                    <a:ext cx="87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2515" name="Line 47"/>
                  <p:cNvSpPr/>
                  <p:nvPr/>
                </p:nvSpPr>
                <p:spPr>
                  <a:xfrm>
                    <a:off x="3512" y="2237"/>
                    <a:ext cx="87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2516" name="Line 48"/>
                  <p:cNvSpPr/>
                  <p:nvPr/>
                </p:nvSpPr>
                <p:spPr>
                  <a:xfrm flipV="1">
                    <a:off x="3512" y="2561"/>
                    <a:ext cx="889" cy="1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2517" name="Line 49"/>
                  <p:cNvSpPr/>
                  <p:nvPr/>
                </p:nvSpPr>
                <p:spPr>
                  <a:xfrm>
                    <a:off x="3512" y="2907"/>
                    <a:ext cx="878" cy="0"/>
                  </a:xfrm>
                  <a:prstGeom prst="line">
                    <a:avLst/>
                  </a:prstGeom>
                  <a:ln w="9525" cap="flat" cmpd="sng">
                    <a:solidFill>
                      <a:schemeClr val="tx1"/>
                    </a:solidFill>
                    <a:prstDash val="solid"/>
                    <a:headEnd type="none" w="med" len="med"/>
                    <a:tailEnd type="none" w="med" len="med"/>
                  </a:ln>
                </p:spPr>
                <p:txBody>
                  <a:bodyPr/>
                  <a:lstStyle/>
                  <a:p>
                    <a:endParaRPr lang="zh-CN" altLang="en-US"/>
                  </a:p>
                </p:txBody>
              </p:sp>
            </p:grpSp>
            <p:sp>
              <p:nvSpPr>
                <p:cNvPr id="62511" name="Text Box 50"/>
                <p:cNvSpPr txBox="1"/>
                <p:nvPr/>
              </p:nvSpPr>
              <p:spPr>
                <a:xfrm>
                  <a:off x="3498" y="1074"/>
                  <a:ext cx="943" cy="288"/>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int b[2][3]</a:t>
                  </a:r>
                </a:p>
              </p:txBody>
            </p:sp>
          </p:grpSp>
          <p:sp>
            <p:nvSpPr>
              <p:cNvPr id="62498" name="Line 51"/>
              <p:cNvSpPr/>
              <p:nvPr/>
            </p:nvSpPr>
            <p:spPr>
              <a:xfrm flipV="1">
                <a:off x="4950" y="551"/>
                <a:ext cx="622" cy="1"/>
              </a:xfrm>
              <a:prstGeom prst="line">
                <a:avLst/>
              </a:prstGeom>
              <a:ln w="28575" cap="flat" cmpd="sng">
                <a:solidFill>
                  <a:srgbClr val="0000FF"/>
                </a:solidFill>
                <a:prstDash val="solid"/>
                <a:headEnd type="none" w="med" len="med"/>
                <a:tailEnd type="triangle" w="med" len="med"/>
              </a:ln>
            </p:spPr>
            <p:txBody>
              <a:bodyPr/>
              <a:lstStyle/>
              <a:p>
                <a:endParaRPr lang="zh-CN" altLang="en-US"/>
              </a:p>
            </p:txBody>
          </p:sp>
          <p:grpSp>
            <p:nvGrpSpPr>
              <p:cNvPr id="62499" name="Group 52"/>
              <p:cNvGrpSpPr/>
              <p:nvPr/>
            </p:nvGrpSpPr>
            <p:grpSpPr>
              <a:xfrm>
                <a:off x="4939" y="741"/>
                <a:ext cx="634" cy="600"/>
                <a:chOff x="2767" y="1633"/>
                <a:chExt cx="634" cy="600"/>
              </a:xfrm>
            </p:grpSpPr>
            <p:sp>
              <p:nvSpPr>
                <p:cNvPr id="62507" name="Line 53"/>
                <p:cNvSpPr/>
                <p:nvPr/>
              </p:nvSpPr>
              <p:spPr>
                <a:xfrm>
                  <a:off x="2767" y="1633"/>
                  <a:ext cx="256" cy="0"/>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62508" name="Line 54"/>
                <p:cNvSpPr/>
                <p:nvPr/>
              </p:nvSpPr>
              <p:spPr>
                <a:xfrm>
                  <a:off x="3034" y="1644"/>
                  <a:ext cx="0" cy="589"/>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62509" name="Line 55"/>
                <p:cNvSpPr/>
                <p:nvPr/>
              </p:nvSpPr>
              <p:spPr>
                <a:xfrm>
                  <a:off x="3034" y="2233"/>
                  <a:ext cx="367" cy="0"/>
                </a:xfrm>
                <a:prstGeom prst="line">
                  <a:avLst/>
                </a:prstGeom>
                <a:ln w="28575" cap="flat" cmpd="sng">
                  <a:solidFill>
                    <a:srgbClr val="0000FF"/>
                  </a:solidFill>
                  <a:prstDash val="solid"/>
                  <a:headEnd type="none" w="med" len="med"/>
                  <a:tailEnd type="triangle" w="med" len="med"/>
                </a:ln>
              </p:spPr>
              <p:txBody>
                <a:bodyPr/>
                <a:lstStyle/>
                <a:p>
                  <a:endParaRPr lang="zh-CN" altLang="en-US"/>
                </a:p>
              </p:txBody>
            </p:sp>
          </p:grpSp>
          <p:grpSp>
            <p:nvGrpSpPr>
              <p:cNvPr id="62500" name="Group 56"/>
              <p:cNvGrpSpPr/>
              <p:nvPr/>
            </p:nvGrpSpPr>
            <p:grpSpPr>
              <a:xfrm>
                <a:off x="5916" y="458"/>
                <a:ext cx="196" cy="1496"/>
                <a:chOff x="3744" y="1350"/>
                <a:chExt cx="196" cy="1496"/>
              </a:xfrm>
            </p:grpSpPr>
            <p:sp>
              <p:nvSpPr>
                <p:cNvPr id="62501" name="Text Box 57"/>
                <p:cNvSpPr txBox="1"/>
                <p:nvPr/>
              </p:nvSpPr>
              <p:spPr>
                <a:xfrm>
                  <a:off x="3744" y="1350"/>
                  <a:ext cx="196" cy="250"/>
                </a:xfrm>
                <a:prstGeom prst="rect">
                  <a:avLst/>
                </a:prstGeom>
                <a:noFill/>
                <a:ln w="9525">
                  <a:noFill/>
                </a:ln>
              </p:spPr>
              <p:txBody>
                <a:bodyPr wrap="none">
                  <a:spAutoFit/>
                </a:bodyPr>
                <a:lstStyle/>
                <a:p>
                  <a:pPr eaLnBrk="1" hangingPunct="1"/>
                  <a:r>
                    <a:rPr lang="en-US" altLang="zh-CN" sz="2000" b="1" dirty="0">
                      <a:solidFill>
                        <a:srgbClr val="FF0000"/>
                      </a:solidFill>
                      <a:latin typeface="Times New Roman" panose="02020603050405020304" pitchFamily="18" charset="0"/>
                    </a:rPr>
                    <a:t>1</a:t>
                  </a:r>
                </a:p>
              </p:txBody>
            </p:sp>
            <p:sp>
              <p:nvSpPr>
                <p:cNvPr id="62502" name="Text Box 58"/>
                <p:cNvSpPr txBox="1"/>
                <p:nvPr/>
              </p:nvSpPr>
              <p:spPr>
                <a:xfrm>
                  <a:off x="3744" y="1600"/>
                  <a:ext cx="196" cy="250"/>
                </a:xfrm>
                <a:prstGeom prst="rect">
                  <a:avLst/>
                </a:prstGeom>
                <a:noFill/>
                <a:ln w="9525">
                  <a:noFill/>
                </a:ln>
              </p:spPr>
              <p:txBody>
                <a:bodyPr wrap="none">
                  <a:spAutoFit/>
                </a:bodyPr>
                <a:lstStyle/>
                <a:p>
                  <a:pPr eaLnBrk="1" hangingPunct="1"/>
                  <a:r>
                    <a:rPr lang="en-US" altLang="zh-CN" sz="2000" b="1" dirty="0">
                      <a:solidFill>
                        <a:srgbClr val="FF0000"/>
                      </a:solidFill>
                      <a:latin typeface="Times New Roman" panose="02020603050405020304" pitchFamily="18" charset="0"/>
                    </a:rPr>
                    <a:t>2</a:t>
                  </a:r>
                </a:p>
              </p:txBody>
            </p:sp>
            <p:sp>
              <p:nvSpPr>
                <p:cNvPr id="62503" name="Text Box 59"/>
                <p:cNvSpPr txBox="1"/>
                <p:nvPr/>
              </p:nvSpPr>
              <p:spPr>
                <a:xfrm>
                  <a:off x="3744" y="1849"/>
                  <a:ext cx="196" cy="250"/>
                </a:xfrm>
                <a:prstGeom prst="rect">
                  <a:avLst/>
                </a:prstGeom>
                <a:noFill/>
                <a:ln w="9525">
                  <a:noFill/>
                </a:ln>
              </p:spPr>
              <p:txBody>
                <a:bodyPr wrap="none">
                  <a:spAutoFit/>
                </a:bodyPr>
                <a:lstStyle/>
                <a:p>
                  <a:pPr eaLnBrk="1" hangingPunct="1"/>
                  <a:r>
                    <a:rPr lang="en-US" altLang="zh-CN" sz="2000" b="1" dirty="0">
                      <a:solidFill>
                        <a:srgbClr val="FF0000"/>
                      </a:solidFill>
                      <a:latin typeface="Times New Roman" panose="02020603050405020304" pitchFamily="18" charset="0"/>
                    </a:rPr>
                    <a:t>3</a:t>
                  </a:r>
                </a:p>
              </p:txBody>
            </p:sp>
            <p:sp>
              <p:nvSpPr>
                <p:cNvPr id="62504" name="Text Box 60"/>
                <p:cNvSpPr txBox="1"/>
                <p:nvPr/>
              </p:nvSpPr>
              <p:spPr>
                <a:xfrm>
                  <a:off x="3744" y="2098"/>
                  <a:ext cx="196" cy="250"/>
                </a:xfrm>
                <a:prstGeom prst="rect">
                  <a:avLst/>
                </a:prstGeom>
                <a:noFill/>
                <a:ln w="9525">
                  <a:noFill/>
                </a:ln>
              </p:spPr>
              <p:txBody>
                <a:bodyPr wrap="none">
                  <a:spAutoFit/>
                </a:bodyPr>
                <a:lstStyle/>
                <a:p>
                  <a:pPr eaLnBrk="1" hangingPunct="1"/>
                  <a:r>
                    <a:rPr lang="en-US" altLang="zh-CN" sz="2000" b="1" dirty="0">
                      <a:solidFill>
                        <a:srgbClr val="441FCD"/>
                      </a:solidFill>
                      <a:latin typeface="Times New Roman" panose="02020603050405020304" pitchFamily="18" charset="0"/>
                    </a:rPr>
                    <a:t>4</a:t>
                  </a:r>
                </a:p>
              </p:txBody>
            </p:sp>
            <p:sp>
              <p:nvSpPr>
                <p:cNvPr id="62505" name="Text Box 61"/>
                <p:cNvSpPr txBox="1"/>
                <p:nvPr/>
              </p:nvSpPr>
              <p:spPr>
                <a:xfrm>
                  <a:off x="3744" y="2347"/>
                  <a:ext cx="196" cy="250"/>
                </a:xfrm>
                <a:prstGeom prst="rect">
                  <a:avLst/>
                </a:prstGeom>
                <a:noFill/>
                <a:ln w="9525">
                  <a:noFill/>
                </a:ln>
              </p:spPr>
              <p:txBody>
                <a:bodyPr wrap="none">
                  <a:spAutoFit/>
                </a:bodyPr>
                <a:lstStyle/>
                <a:p>
                  <a:pPr eaLnBrk="1" hangingPunct="1"/>
                  <a:r>
                    <a:rPr lang="en-US" altLang="zh-CN" sz="2000" b="1" dirty="0">
                      <a:solidFill>
                        <a:srgbClr val="441FCD"/>
                      </a:solidFill>
                      <a:latin typeface="Times New Roman" panose="02020603050405020304" pitchFamily="18" charset="0"/>
                    </a:rPr>
                    <a:t>5</a:t>
                  </a:r>
                </a:p>
              </p:txBody>
            </p:sp>
            <p:sp>
              <p:nvSpPr>
                <p:cNvPr id="62506" name="Text Box 62"/>
                <p:cNvSpPr txBox="1"/>
                <p:nvPr/>
              </p:nvSpPr>
              <p:spPr>
                <a:xfrm>
                  <a:off x="3744" y="2596"/>
                  <a:ext cx="196" cy="250"/>
                </a:xfrm>
                <a:prstGeom prst="rect">
                  <a:avLst/>
                </a:prstGeom>
                <a:noFill/>
                <a:ln w="9525">
                  <a:noFill/>
                </a:ln>
              </p:spPr>
              <p:txBody>
                <a:bodyPr wrap="none">
                  <a:spAutoFit/>
                </a:bodyPr>
                <a:lstStyle/>
                <a:p>
                  <a:pPr eaLnBrk="1" hangingPunct="1"/>
                  <a:r>
                    <a:rPr lang="en-US" altLang="zh-CN" sz="2000" b="1" dirty="0">
                      <a:solidFill>
                        <a:srgbClr val="441FCD"/>
                      </a:solidFill>
                      <a:latin typeface="Times New Roman" panose="02020603050405020304" pitchFamily="18" charset="0"/>
                    </a:rPr>
                    <a:t>6</a:t>
                  </a:r>
                </a:p>
              </p:txBody>
            </p:sp>
          </p:grpSp>
        </p:grpSp>
      </p:grpSp>
      <p:grpSp>
        <p:nvGrpSpPr>
          <p:cNvPr id="194623" name="Group 63"/>
          <p:cNvGrpSpPr/>
          <p:nvPr/>
        </p:nvGrpSpPr>
        <p:grpSpPr>
          <a:xfrm>
            <a:off x="1559560" y="4200208"/>
            <a:ext cx="4175125" cy="1695450"/>
            <a:chOff x="1066" y="2679"/>
            <a:chExt cx="2676" cy="1068"/>
          </a:xfrm>
        </p:grpSpPr>
        <p:sp>
          <p:nvSpPr>
            <p:cNvPr id="62471" name="Rectangle 64"/>
            <p:cNvSpPr/>
            <p:nvPr/>
          </p:nvSpPr>
          <p:spPr>
            <a:xfrm>
              <a:off x="3395" y="340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6</a:t>
              </a:r>
            </a:p>
          </p:txBody>
        </p:sp>
        <p:sp>
          <p:nvSpPr>
            <p:cNvPr id="62472" name="Rectangle 65"/>
            <p:cNvSpPr/>
            <p:nvPr/>
          </p:nvSpPr>
          <p:spPr>
            <a:xfrm>
              <a:off x="3046" y="3407"/>
              <a:ext cx="349"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5</a:t>
              </a:r>
            </a:p>
          </p:txBody>
        </p:sp>
        <p:sp>
          <p:nvSpPr>
            <p:cNvPr id="62473" name="Rectangle 66"/>
            <p:cNvSpPr/>
            <p:nvPr/>
          </p:nvSpPr>
          <p:spPr>
            <a:xfrm>
              <a:off x="2699" y="340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4</a:t>
              </a:r>
            </a:p>
          </p:txBody>
        </p:sp>
        <p:sp>
          <p:nvSpPr>
            <p:cNvPr id="62474" name="Rectangle 67"/>
            <p:cNvSpPr/>
            <p:nvPr/>
          </p:nvSpPr>
          <p:spPr>
            <a:xfrm>
              <a:off x="3395" y="306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3</a:t>
              </a:r>
            </a:p>
          </p:txBody>
        </p:sp>
        <p:sp>
          <p:nvSpPr>
            <p:cNvPr id="62475" name="Rectangle 68"/>
            <p:cNvSpPr/>
            <p:nvPr/>
          </p:nvSpPr>
          <p:spPr>
            <a:xfrm>
              <a:off x="3046" y="3067"/>
              <a:ext cx="349"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2</a:t>
              </a:r>
            </a:p>
          </p:txBody>
        </p:sp>
        <p:sp>
          <p:nvSpPr>
            <p:cNvPr id="62476" name="Rectangle 69"/>
            <p:cNvSpPr/>
            <p:nvPr/>
          </p:nvSpPr>
          <p:spPr>
            <a:xfrm>
              <a:off x="2699" y="306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1</a:t>
              </a:r>
            </a:p>
          </p:txBody>
        </p:sp>
        <p:sp>
          <p:nvSpPr>
            <p:cNvPr id="62477" name="Line 70"/>
            <p:cNvSpPr/>
            <p:nvPr/>
          </p:nvSpPr>
          <p:spPr>
            <a:xfrm>
              <a:off x="2699" y="3067"/>
              <a:ext cx="1043" cy="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2478" name="Line 71"/>
            <p:cNvSpPr/>
            <p:nvPr/>
          </p:nvSpPr>
          <p:spPr>
            <a:xfrm>
              <a:off x="2699" y="3407"/>
              <a:ext cx="1043"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62479" name="Line 72"/>
            <p:cNvSpPr/>
            <p:nvPr/>
          </p:nvSpPr>
          <p:spPr>
            <a:xfrm>
              <a:off x="2699" y="3747"/>
              <a:ext cx="1043" cy="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2480" name="Line 73"/>
            <p:cNvSpPr/>
            <p:nvPr/>
          </p:nvSpPr>
          <p:spPr>
            <a:xfrm>
              <a:off x="2699" y="3067"/>
              <a:ext cx="0" cy="68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2481" name="Line 74"/>
            <p:cNvSpPr/>
            <p:nvPr/>
          </p:nvSpPr>
          <p:spPr>
            <a:xfrm>
              <a:off x="3046" y="3067"/>
              <a:ext cx="0" cy="68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62482" name="Line 75"/>
            <p:cNvSpPr/>
            <p:nvPr/>
          </p:nvSpPr>
          <p:spPr>
            <a:xfrm>
              <a:off x="3395" y="3067"/>
              <a:ext cx="0" cy="68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62483" name="Line 76"/>
            <p:cNvSpPr/>
            <p:nvPr/>
          </p:nvSpPr>
          <p:spPr>
            <a:xfrm>
              <a:off x="3742" y="3067"/>
              <a:ext cx="0" cy="68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2484" name="Rectangle 77"/>
            <p:cNvSpPr/>
            <p:nvPr/>
          </p:nvSpPr>
          <p:spPr>
            <a:xfrm>
              <a:off x="1066" y="2994"/>
              <a:ext cx="552" cy="288"/>
            </a:xfrm>
            <a:prstGeom prst="rect">
              <a:avLst/>
            </a:prstGeom>
            <a:noFill/>
            <a:ln w="9525">
              <a:noFill/>
            </a:ln>
          </p:spPr>
          <p:txBody>
            <a:bodyPr wrap="none">
              <a:spAutoFit/>
            </a:bodyPr>
            <a:lstStyle/>
            <a:p>
              <a:pPr eaLnBrk="1" hangingPunct="1"/>
              <a:r>
                <a:rPr lang="en-US" altLang="zh-CN" sz="2400" dirty="0">
                  <a:latin typeface="Arial" panose="020B0604020202020204" pitchFamily="34" charset="0"/>
                </a:rPr>
                <a:t>pb[0]</a:t>
              </a:r>
            </a:p>
          </p:txBody>
        </p:sp>
        <p:sp>
          <p:nvSpPr>
            <p:cNvPr id="62485" name="Rectangle 78"/>
            <p:cNvSpPr/>
            <p:nvPr/>
          </p:nvSpPr>
          <p:spPr>
            <a:xfrm>
              <a:off x="1066" y="3430"/>
              <a:ext cx="552" cy="288"/>
            </a:xfrm>
            <a:prstGeom prst="rect">
              <a:avLst/>
            </a:prstGeom>
            <a:noFill/>
            <a:ln w="9525">
              <a:noFill/>
            </a:ln>
          </p:spPr>
          <p:txBody>
            <a:bodyPr wrap="none">
              <a:spAutoFit/>
            </a:bodyPr>
            <a:lstStyle/>
            <a:p>
              <a:pPr eaLnBrk="1" hangingPunct="1"/>
              <a:r>
                <a:rPr lang="en-US" altLang="zh-CN" sz="2400" dirty="0">
                  <a:latin typeface="Arial" panose="020B0604020202020204" pitchFamily="34" charset="0"/>
                </a:rPr>
                <a:t>pb[1]</a:t>
              </a:r>
            </a:p>
          </p:txBody>
        </p:sp>
        <p:sp>
          <p:nvSpPr>
            <p:cNvPr id="62486" name="Line 79"/>
            <p:cNvSpPr/>
            <p:nvPr/>
          </p:nvSpPr>
          <p:spPr>
            <a:xfrm>
              <a:off x="1610" y="3566"/>
              <a:ext cx="454" cy="0"/>
            </a:xfrm>
            <a:prstGeom prst="line">
              <a:avLst/>
            </a:prstGeom>
            <a:ln w="28575" cap="flat" cmpd="sng">
              <a:solidFill>
                <a:srgbClr val="000000"/>
              </a:solidFill>
              <a:prstDash val="solid"/>
              <a:headEnd type="none" w="med" len="med"/>
              <a:tailEnd type="stealth" w="lg" len="lg"/>
            </a:ln>
          </p:spPr>
          <p:txBody>
            <a:bodyPr/>
            <a:lstStyle/>
            <a:p>
              <a:endParaRPr lang="zh-CN" altLang="en-US"/>
            </a:p>
          </p:txBody>
        </p:sp>
        <p:sp>
          <p:nvSpPr>
            <p:cNvPr id="62487" name="Line 80"/>
            <p:cNvSpPr/>
            <p:nvPr/>
          </p:nvSpPr>
          <p:spPr>
            <a:xfrm>
              <a:off x="1610" y="3158"/>
              <a:ext cx="454" cy="0"/>
            </a:xfrm>
            <a:prstGeom prst="line">
              <a:avLst/>
            </a:prstGeom>
            <a:ln w="28575" cap="flat" cmpd="sng">
              <a:solidFill>
                <a:srgbClr val="000000"/>
              </a:solidFill>
              <a:prstDash val="solid"/>
              <a:headEnd type="none" w="med" len="med"/>
              <a:tailEnd type="stealth" w="lg" len="lg"/>
            </a:ln>
          </p:spPr>
          <p:txBody>
            <a:bodyPr/>
            <a:lstStyle/>
            <a:p>
              <a:endParaRPr lang="zh-CN" altLang="en-US"/>
            </a:p>
          </p:txBody>
        </p:sp>
        <p:sp>
          <p:nvSpPr>
            <p:cNvPr id="62488" name="Rectangle 81"/>
            <p:cNvSpPr/>
            <p:nvPr/>
          </p:nvSpPr>
          <p:spPr>
            <a:xfrm>
              <a:off x="2607" y="2679"/>
              <a:ext cx="1120" cy="273"/>
            </a:xfrm>
            <a:prstGeom prst="rect">
              <a:avLst/>
            </a:prstGeom>
            <a:noFill/>
            <a:ln w="9525">
              <a:noFill/>
            </a:ln>
          </p:spPr>
          <p:txBody>
            <a:bodyPr wrap="none">
              <a:spAutoFit/>
            </a:bodyPr>
            <a:lstStyle/>
            <a:p>
              <a:pPr eaLnBrk="1" hangingPunct="1">
                <a:lnSpc>
                  <a:spcPct val="80000"/>
                </a:lnSpc>
              </a:pPr>
              <a:r>
                <a:rPr lang="en-US" altLang="zh-CN" sz="2800" dirty="0">
                  <a:latin typeface="Arial" panose="020B0604020202020204" pitchFamily="34" charset="0"/>
                </a:rPr>
                <a:t>int  b[2][3]</a:t>
              </a:r>
            </a:p>
          </p:txBody>
        </p:sp>
        <p:sp>
          <p:nvSpPr>
            <p:cNvPr id="62489" name="Rectangle 82"/>
            <p:cNvSpPr/>
            <p:nvPr/>
          </p:nvSpPr>
          <p:spPr>
            <a:xfrm>
              <a:off x="2201" y="3022"/>
              <a:ext cx="458" cy="244"/>
            </a:xfrm>
            <a:prstGeom prst="rect">
              <a:avLst/>
            </a:prstGeom>
            <a:noFill/>
            <a:ln w="9525">
              <a:noFill/>
            </a:ln>
          </p:spPr>
          <p:txBody>
            <a:bodyPr wrap="none">
              <a:spAutoFit/>
            </a:bodyPr>
            <a:lstStyle/>
            <a:p>
              <a:pPr eaLnBrk="1" hangingPunct="1">
                <a:lnSpc>
                  <a:spcPct val="80000"/>
                </a:lnSpc>
              </a:pPr>
              <a:r>
                <a:rPr lang="en-US" altLang="zh-CN" sz="2400" b="1" dirty="0">
                  <a:latin typeface="Times New Roman" panose="02020603050405020304" pitchFamily="18" charset="0"/>
                </a:rPr>
                <a:t>b[0]</a:t>
              </a:r>
            </a:p>
          </p:txBody>
        </p:sp>
        <p:sp>
          <p:nvSpPr>
            <p:cNvPr id="62490" name="Rectangle 83"/>
            <p:cNvSpPr/>
            <p:nvPr/>
          </p:nvSpPr>
          <p:spPr>
            <a:xfrm>
              <a:off x="2201" y="3430"/>
              <a:ext cx="458" cy="244"/>
            </a:xfrm>
            <a:prstGeom prst="rect">
              <a:avLst/>
            </a:prstGeom>
            <a:noFill/>
            <a:ln w="9525">
              <a:noFill/>
            </a:ln>
          </p:spPr>
          <p:txBody>
            <a:bodyPr wrap="none">
              <a:spAutoFit/>
            </a:bodyPr>
            <a:lstStyle/>
            <a:p>
              <a:pPr eaLnBrk="1" hangingPunct="1">
                <a:lnSpc>
                  <a:spcPct val="80000"/>
                </a:lnSpc>
              </a:pPr>
              <a:r>
                <a:rPr lang="en-US" altLang="zh-CN" sz="2400" b="1" dirty="0">
                  <a:latin typeface="Times New Roman" panose="02020603050405020304" pitchFamily="18" charset="0"/>
                </a:rPr>
                <a:t>b[1]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94593"/>
                                        </p:tgtEl>
                                        <p:attrNameLst>
                                          <p:attrName>style.visibility</p:attrName>
                                        </p:attrNameLst>
                                      </p:cBhvr>
                                      <p:to>
                                        <p:strVal val="visible"/>
                                      </p:to>
                                    </p:set>
                                    <p:animEffect transition="in" filter="box(out)">
                                      <p:cBhvr>
                                        <p:cTn id="7" dur="500"/>
                                        <p:tgtEl>
                                          <p:spTgt spid="19459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94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dirty="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3686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B5B2B181-20B5-4057-AA25-868FCC77F2F3}"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31</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grpSp>
        <p:nvGrpSpPr>
          <p:cNvPr id="222213" name="Group 5"/>
          <p:cNvGrpSpPr/>
          <p:nvPr/>
        </p:nvGrpSpPr>
        <p:grpSpPr>
          <a:xfrm>
            <a:off x="2252663" y="1435100"/>
            <a:ext cx="8415337" cy="2941638"/>
            <a:chOff x="545" y="2278"/>
            <a:chExt cx="4717" cy="1853"/>
          </a:xfrm>
        </p:grpSpPr>
        <p:sp>
          <p:nvSpPr>
            <p:cNvPr id="222214" name="Text Box 6"/>
            <p:cNvSpPr txBox="1">
              <a:spLocks noChangeArrowheads="1"/>
            </p:cNvSpPr>
            <p:nvPr/>
          </p:nvSpPr>
          <p:spPr bwMode="auto">
            <a:xfrm>
              <a:off x="545" y="2400"/>
              <a:ext cx="1717" cy="1731"/>
            </a:xfrm>
            <a:prstGeom prst="rect">
              <a:avLst/>
            </a:prstGeom>
            <a:solidFill>
              <a:srgbClr val="E1FFF7"/>
            </a:solidFill>
            <a:ln w="381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1" lang="zh-CN" altLang="en-US" sz="2800" b="1" kern="1200" cap="none" spc="0" normalizeH="0" baseline="0" noProof="0" dirty="0">
                  <a:solidFill>
                    <a:srgbClr val="CC0000"/>
                  </a:solidFill>
                  <a:latin typeface="黑体" panose="02010609060101010101" pitchFamily="49" charset="-122"/>
                  <a:ea typeface="黑体" panose="02010609060101010101" pitchFamily="49" charset="-122"/>
                  <a:cs typeface="+mn-cs"/>
                </a:rPr>
                <a:t>赋值方式</a:t>
              </a:r>
              <a:r>
                <a:rPr kumimoji="1" lang="en-US" altLang="zh-CN" sz="2800" b="1" kern="1200" cap="none" spc="0" normalizeH="0" baseline="0" noProof="0" dirty="0">
                  <a:solidFill>
                    <a:srgbClr val="CC0000"/>
                  </a:solidFill>
                  <a:latin typeface="黑体" panose="02010609060101010101" pitchFamily="49" charset="-122"/>
                  <a:ea typeface="黑体" panose="02010609060101010101" pitchFamily="49" charset="-122"/>
                  <a:cs typeface="+mn-cs"/>
                </a:rPr>
                <a:t>:</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main()</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int b[2][3],  </a:t>
              </a:r>
              <a:r>
                <a:rPr kumimoji="1" lang="en-US" altLang="zh-CN" sz="2400" b="1" kern="1200" cap="none" spc="0" normalizeH="0" baseline="0" noProof="0" dirty="0">
                  <a:latin typeface="黑体" panose="02010609060101010101" pitchFamily="49" charset="-122"/>
                  <a:ea typeface="黑体" panose="02010609060101010101" pitchFamily="49" charset="-122"/>
                  <a:cs typeface="+mn-cs"/>
                </a:rPr>
                <a:t>*</a:t>
              </a: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pb[2];</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pb[0]=b[0];</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pb[1]=b[1];</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     ……..</a:t>
              </a:r>
            </a:p>
            <a:p>
              <a:pPr marR="0" defTabSz="914400">
                <a:buClrTx/>
                <a:buSzTx/>
                <a:buFontTx/>
                <a:buNone/>
                <a:defRPr/>
              </a:pPr>
              <a:r>
                <a:rPr kumimoji="1" lang="en-US" altLang="zh-CN" sz="2400" b="1" kern="1200" cap="none" spc="0" normalizeH="0" baseline="0" noProof="0" dirty="0">
                  <a:latin typeface="Times New Roman" panose="02020603050405020304" pitchFamily="18" charset="0"/>
                  <a:ea typeface="宋体" panose="02010600030101010101" pitchFamily="2" charset="-122"/>
                  <a:cs typeface="+mn-cs"/>
                </a:rPr>
                <a:t>}</a:t>
              </a:r>
            </a:p>
          </p:txBody>
        </p:sp>
        <p:grpSp>
          <p:nvGrpSpPr>
            <p:cNvPr id="63516" name="Group 7"/>
            <p:cNvGrpSpPr/>
            <p:nvPr/>
          </p:nvGrpSpPr>
          <p:grpSpPr>
            <a:xfrm>
              <a:off x="2310" y="2278"/>
              <a:ext cx="2952" cy="1850"/>
              <a:chOff x="2310" y="2278"/>
              <a:chExt cx="2952" cy="1850"/>
            </a:xfrm>
          </p:grpSpPr>
          <p:grpSp>
            <p:nvGrpSpPr>
              <p:cNvPr id="63517" name="Group 8"/>
              <p:cNvGrpSpPr/>
              <p:nvPr/>
            </p:nvGrpSpPr>
            <p:grpSpPr>
              <a:xfrm>
                <a:off x="2310" y="2278"/>
                <a:ext cx="1428" cy="761"/>
                <a:chOff x="1283" y="1172"/>
                <a:chExt cx="1428" cy="761"/>
              </a:xfrm>
            </p:grpSpPr>
            <p:sp>
              <p:nvSpPr>
                <p:cNvPr id="63539" name="Rectangle 9"/>
                <p:cNvSpPr/>
                <p:nvPr/>
              </p:nvSpPr>
              <p:spPr>
                <a:xfrm>
                  <a:off x="1722" y="1455"/>
                  <a:ext cx="989" cy="478"/>
                </a:xfrm>
                <a:prstGeom prst="rect">
                  <a:avLst/>
                </a:prstGeom>
                <a:noFill/>
                <a:ln w="28575" cap="flat" cmpd="sng">
                  <a:solidFill>
                    <a:srgbClr val="660033"/>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63540" name="Line 10"/>
                <p:cNvSpPr/>
                <p:nvPr/>
              </p:nvSpPr>
              <p:spPr>
                <a:xfrm>
                  <a:off x="1722" y="1689"/>
                  <a:ext cx="977" cy="0"/>
                </a:xfrm>
                <a:prstGeom prst="line">
                  <a:avLst/>
                </a:prstGeom>
                <a:ln w="28575" cap="flat" cmpd="sng">
                  <a:solidFill>
                    <a:srgbClr val="660033"/>
                  </a:solidFill>
                  <a:prstDash val="solid"/>
                  <a:headEnd type="none" w="med" len="med"/>
                  <a:tailEnd type="none" w="med" len="med"/>
                </a:ln>
              </p:spPr>
              <p:txBody>
                <a:bodyPr/>
                <a:lstStyle/>
                <a:p>
                  <a:endParaRPr lang="zh-CN" altLang="en-US"/>
                </a:p>
              </p:txBody>
            </p:sp>
            <p:sp>
              <p:nvSpPr>
                <p:cNvPr id="63541" name="Text Box 11"/>
                <p:cNvSpPr txBox="1"/>
                <p:nvPr/>
              </p:nvSpPr>
              <p:spPr>
                <a:xfrm>
                  <a:off x="1798" y="1172"/>
                  <a:ext cx="878" cy="327"/>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int  </a:t>
                  </a:r>
                  <a:r>
                    <a:rPr lang="en-US" altLang="zh-CN" sz="2800" b="1" dirty="0">
                      <a:latin typeface="黑体" panose="02010609060101010101" pitchFamily="49" charset="-122"/>
                      <a:ea typeface="黑体" panose="02010609060101010101" pitchFamily="49" charset="-122"/>
                    </a:rPr>
                    <a:t>*</a:t>
                  </a:r>
                  <a:r>
                    <a:rPr lang="en-US" altLang="zh-CN" sz="2400" b="1" dirty="0">
                      <a:latin typeface="Times New Roman" panose="02020603050405020304" pitchFamily="18" charset="0"/>
                    </a:rPr>
                    <a:t>pb[2]</a:t>
                  </a:r>
                </a:p>
              </p:txBody>
            </p:sp>
            <p:sp>
              <p:nvSpPr>
                <p:cNvPr id="63542" name="Text Box 12"/>
                <p:cNvSpPr txBox="1"/>
                <p:nvPr/>
              </p:nvSpPr>
              <p:spPr>
                <a:xfrm>
                  <a:off x="1283" y="1461"/>
                  <a:ext cx="428" cy="250"/>
                </a:xfrm>
                <a:prstGeom prst="rect">
                  <a:avLst/>
                </a:prstGeom>
                <a:noFill/>
                <a:ln w="9525">
                  <a:noFill/>
                </a:ln>
              </p:spPr>
              <p:txBody>
                <a:bodyPr wrap="none">
                  <a:spAutoFit/>
                </a:bodyPr>
                <a:lstStyle/>
                <a:p>
                  <a:pPr eaLnBrk="1" hangingPunct="1"/>
                  <a:r>
                    <a:rPr lang="en-US" altLang="zh-CN" sz="2000" b="1" dirty="0">
                      <a:solidFill>
                        <a:schemeClr val="bg1"/>
                      </a:solidFill>
                      <a:latin typeface="Times New Roman" panose="02020603050405020304" pitchFamily="18" charset="0"/>
                    </a:rPr>
                    <a:t>pb[0]</a:t>
                  </a:r>
                </a:p>
              </p:txBody>
            </p:sp>
            <p:sp>
              <p:nvSpPr>
                <p:cNvPr id="63543" name="Text Box 13"/>
                <p:cNvSpPr txBox="1"/>
                <p:nvPr/>
              </p:nvSpPr>
              <p:spPr>
                <a:xfrm>
                  <a:off x="1283" y="1668"/>
                  <a:ext cx="428" cy="250"/>
                </a:xfrm>
                <a:prstGeom prst="rect">
                  <a:avLst/>
                </a:prstGeom>
                <a:noFill/>
                <a:ln w="9525">
                  <a:noFill/>
                </a:ln>
              </p:spPr>
              <p:txBody>
                <a:bodyPr wrap="none">
                  <a:spAutoFit/>
                </a:bodyPr>
                <a:lstStyle/>
                <a:p>
                  <a:pPr eaLnBrk="1" hangingPunct="1"/>
                  <a:r>
                    <a:rPr lang="en-US" altLang="zh-CN" sz="2000" b="1" dirty="0">
                      <a:solidFill>
                        <a:schemeClr val="bg1"/>
                      </a:solidFill>
                      <a:latin typeface="Times New Roman" panose="02020603050405020304" pitchFamily="18" charset="0"/>
                    </a:rPr>
                    <a:t>pb[1]</a:t>
                  </a:r>
                </a:p>
              </p:txBody>
            </p:sp>
          </p:grpSp>
          <p:grpSp>
            <p:nvGrpSpPr>
              <p:cNvPr id="63518" name="Group 14"/>
              <p:cNvGrpSpPr/>
              <p:nvPr/>
            </p:nvGrpSpPr>
            <p:grpSpPr>
              <a:xfrm>
                <a:off x="4362" y="2378"/>
                <a:ext cx="900" cy="1750"/>
                <a:chOff x="3390" y="1105"/>
                <a:chExt cx="900" cy="1750"/>
              </a:xfrm>
            </p:grpSpPr>
            <p:grpSp>
              <p:nvGrpSpPr>
                <p:cNvPr id="63531" name="Group 15"/>
                <p:cNvGrpSpPr/>
                <p:nvPr/>
              </p:nvGrpSpPr>
              <p:grpSpPr>
                <a:xfrm>
                  <a:off x="3390" y="1355"/>
                  <a:ext cx="900" cy="1500"/>
                  <a:chOff x="3512" y="1233"/>
                  <a:chExt cx="900" cy="2000"/>
                </a:xfrm>
              </p:grpSpPr>
              <p:sp>
                <p:nvSpPr>
                  <p:cNvPr id="63533" name="Rectangle 16"/>
                  <p:cNvSpPr/>
                  <p:nvPr/>
                </p:nvSpPr>
                <p:spPr>
                  <a:xfrm>
                    <a:off x="3523" y="1233"/>
                    <a:ext cx="889" cy="2000"/>
                  </a:xfrm>
                  <a:prstGeom prst="rect">
                    <a:avLst/>
                  </a:prstGeom>
                  <a:noFill/>
                  <a:ln w="9525" cap="flat" cmpd="sng">
                    <a:solidFill>
                      <a:srgbClr val="660033"/>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63534" name="Line 17"/>
                  <p:cNvSpPr/>
                  <p:nvPr/>
                </p:nvSpPr>
                <p:spPr>
                  <a:xfrm>
                    <a:off x="3512" y="1567"/>
                    <a:ext cx="878" cy="0"/>
                  </a:xfrm>
                  <a:prstGeom prst="line">
                    <a:avLst/>
                  </a:prstGeom>
                  <a:ln w="9525" cap="flat" cmpd="sng">
                    <a:solidFill>
                      <a:srgbClr val="660033"/>
                    </a:solidFill>
                    <a:prstDash val="solid"/>
                    <a:headEnd type="none" w="med" len="med"/>
                    <a:tailEnd type="none" w="med" len="med"/>
                  </a:ln>
                </p:spPr>
                <p:txBody>
                  <a:bodyPr/>
                  <a:lstStyle/>
                  <a:p>
                    <a:endParaRPr lang="zh-CN" altLang="en-US"/>
                  </a:p>
                </p:txBody>
              </p:sp>
              <p:sp>
                <p:nvSpPr>
                  <p:cNvPr id="63535" name="Line 18"/>
                  <p:cNvSpPr/>
                  <p:nvPr/>
                </p:nvSpPr>
                <p:spPr>
                  <a:xfrm>
                    <a:off x="3512" y="1902"/>
                    <a:ext cx="878" cy="0"/>
                  </a:xfrm>
                  <a:prstGeom prst="line">
                    <a:avLst/>
                  </a:prstGeom>
                  <a:ln w="9525" cap="flat" cmpd="sng">
                    <a:solidFill>
                      <a:srgbClr val="660033"/>
                    </a:solidFill>
                    <a:prstDash val="solid"/>
                    <a:headEnd type="none" w="med" len="med"/>
                    <a:tailEnd type="none" w="med" len="med"/>
                  </a:ln>
                </p:spPr>
                <p:txBody>
                  <a:bodyPr/>
                  <a:lstStyle/>
                  <a:p>
                    <a:endParaRPr lang="zh-CN" altLang="en-US"/>
                  </a:p>
                </p:txBody>
              </p:sp>
              <p:sp>
                <p:nvSpPr>
                  <p:cNvPr id="63536" name="Line 19"/>
                  <p:cNvSpPr/>
                  <p:nvPr/>
                </p:nvSpPr>
                <p:spPr>
                  <a:xfrm>
                    <a:off x="3512" y="2237"/>
                    <a:ext cx="878" cy="0"/>
                  </a:xfrm>
                  <a:prstGeom prst="line">
                    <a:avLst/>
                  </a:prstGeom>
                  <a:ln w="9525" cap="flat" cmpd="sng">
                    <a:solidFill>
                      <a:srgbClr val="660033"/>
                    </a:solidFill>
                    <a:prstDash val="solid"/>
                    <a:headEnd type="none" w="med" len="med"/>
                    <a:tailEnd type="none" w="med" len="med"/>
                  </a:ln>
                </p:spPr>
                <p:txBody>
                  <a:bodyPr/>
                  <a:lstStyle/>
                  <a:p>
                    <a:endParaRPr lang="zh-CN" altLang="en-US"/>
                  </a:p>
                </p:txBody>
              </p:sp>
              <p:sp>
                <p:nvSpPr>
                  <p:cNvPr id="63537" name="Line 20"/>
                  <p:cNvSpPr/>
                  <p:nvPr/>
                </p:nvSpPr>
                <p:spPr>
                  <a:xfrm flipV="1">
                    <a:off x="3512" y="2561"/>
                    <a:ext cx="889" cy="11"/>
                  </a:xfrm>
                  <a:prstGeom prst="line">
                    <a:avLst/>
                  </a:prstGeom>
                  <a:ln w="9525" cap="flat" cmpd="sng">
                    <a:solidFill>
                      <a:schemeClr val="tx1"/>
                    </a:solidFill>
                    <a:prstDash val="solid"/>
                    <a:headEnd type="none" w="med" len="med"/>
                    <a:tailEnd type="none" w="med" len="med"/>
                  </a:ln>
                </p:spPr>
                <p:txBody>
                  <a:bodyPr/>
                  <a:lstStyle/>
                  <a:p>
                    <a:endParaRPr lang="zh-CN" altLang="en-US"/>
                  </a:p>
                </p:txBody>
              </p:sp>
              <p:sp>
                <p:nvSpPr>
                  <p:cNvPr id="63538" name="Line 21"/>
                  <p:cNvSpPr/>
                  <p:nvPr/>
                </p:nvSpPr>
                <p:spPr>
                  <a:xfrm>
                    <a:off x="3512" y="2907"/>
                    <a:ext cx="878" cy="0"/>
                  </a:xfrm>
                  <a:prstGeom prst="line">
                    <a:avLst/>
                  </a:prstGeom>
                  <a:ln w="9525" cap="flat" cmpd="sng">
                    <a:solidFill>
                      <a:srgbClr val="660033"/>
                    </a:solidFill>
                    <a:prstDash val="solid"/>
                    <a:headEnd type="none" w="med" len="med"/>
                    <a:tailEnd type="none" w="med" len="med"/>
                  </a:ln>
                </p:spPr>
                <p:txBody>
                  <a:bodyPr/>
                  <a:lstStyle/>
                  <a:p>
                    <a:endParaRPr lang="zh-CN" altLang="en-US"/>
                  </a:p>
                </p:txBody>
              </p:sp>
            </p:grpSp>
            <p:sp>
              <p:nvSpPr>
                <p:cNvPr id="63532" name="Text Box 22"/>
                <p:cNvSpPr txBox="1"/>
                <p:nvPr/>
              </p:nvSpPr>
              <p:spPr>
                <a:xfrm>
                  <a:off x="3497" y="1105"/>
                  <a:ext cx="715" cy="250"/>
                </a:xfrm>
                <a:prstGeom prst="rect">
                  <a:avLst/>
                </a:prstGeom>
                <a:noFill/>
                <a:ln w="9525">
                  <a:noFill/>
                </a:ln>
              </p:spPr>
              <p:txBody>
                <a:bodyPr wrap="none">
                  <a:spAutoFit/>
                </a:bodyPr>
                <a:lstStyle/>
                <a:p>
                  <a:pPr eaLnBrk="1" hangingPunct="1"/>
                  <a:r>
                    <a:rPr lang="en-US" altLang="zh-CN" sz="2000" b="1" dirty="0">
                      <a:solidFill>
                        <a:schemeClr val="bg1"/>
                      </a:solidFill>
                      <a:latin typeface="Times New Roman" panose="02020603050405020304" pitchFamily="18" charset="0"/>
                    </a:rPr>
                    <a:t>int b[2][3]</a:t>
                  </a:r>
                </a:p>
              </p:txBody>
            </p:sp>
          </p:grpSp>
          <p:sp>
            <p:nvSpPr>
              <p:cNvPr id="63519" name="Line 23"/>
              <p:cNvSpPr/>
              <p:nvPr/>
            </p:nvSpPr>
            <p:spPr>
              <a:xfrm flipV="1">
                <a:off x="3750" y="2716"/>
                <a:ext cx="622" cy="1"/>
              </a:xfrm>
              <a:prstGeom prst="line">
                <a:avLst/>
              </a:prstGeom>
              <a:ln w="28575" cap="flat" cmpd="sng">
                <a:solidFill>
                  <a:srgbClr val="0000FF"/>
                </a:solidFill>
                <a:prstDash val="solid"/>
                <a:headEnd type="none" w="med" len="med"/>
                <a:tailEnd type="triangle" w="med" len="med"/>
              </a:ln>
            </p:spPr>
            <p:txBody>
              <a:bodyPr/>
              <a:lstStyle/>
              <a:p>
                <a:endParaRPr lang="zh-CN" altLang="en-US"/>
              </a:p>
            </p:txBody>
          </p:sp>
          <p:grpSp>
            <p:nvGrpSpPr>
              <p:cNvPr id="63520" name="Group 24"/>
              <p:cNvGrpSpPr/>
              <p:nvPr/>
            </p:nvGrpSpPr>
            <p:grpSpPr>
              <a:xfrm>
                <a:off x="3739" y="2906"/>
                <a:ext cx="634" cy="600"/>
                <a:chOff x="2767" y="1633"/>
                <a:chExt cx="634" cy="600"/>
              </a:xfrm>
            </p:grpSpPr>
            <p:sp>
              <p:nvSpPr>
                <p:cNvPr id="63528" name="Line 25"/>
                <p:cNvSpPr/>
                <p:nvPr/>
              </p:nvSpPr>
              <p:spPr>
                <a:xfrm>
                  <a:off x="2767" y="1633"/>
                  <a:ext cx="256" cy="0"/>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63529" name="Line 26"/>
                <p:cNvSpPr/>
                <p:nvPr/>
              </p:nvSpPr>
              <p:spPr>
                <a:xfrm>
                  <a:off x="3034" y="1644"/>
                  <a:ext cx="0" cy="589"/>
                </a:xfrm>
                <a:prstGeom prst="line">
                  <a:avLst/>
                </a:prstGeom>
                <a:ln w="28575" cap="flat" cmpd="sng">
                  <a:solidFill>
                    <a:srgbClr val="0000FF"/>
                  </a:solidFill>
                  <a:prstDash val="solid"/>
                  <a:headEnd type="none" w="med" len="med"/>
                  <a:tailEnd type="none" w="med" len="med"/>
                </a:ln>
              </p:spPr>
              <p:txBody>
                <a:bodyPr/>
                <a:lstStyle/>
                <a:p>
                  <a:endParaRPr lang="zh-CN" altLang="en-US"/>
                </a:p>
              </p:txBody>
            </p:sp>
            <p:sp>
              <p:nvSpPr>
                <p:cNvPr id="63530" name="Line 27"/>
                <p:cNvSpPr/>
                <p:nvPr/>
              </p:nvSpPr>
              <p:spPr>
                <a:xfrm>
                  <a:off x="3034" y="2233"/>
                  <a:ext cx="367" cy="0"/>
                </a:xfrm>
                <a:prstGeom prst="line">
                  <a:avLst/>
                </a:prstGeom>
                <a:ln w="28575" cap="flat" cmpd="sng">
                  <a:solidFill>
                    <a:srgbClr val="0000FF"/>
                  </a:solidFill>
                  <a:prstDash val="solid"/>
                  <a:headEnd type="none" w="med" len="med"/>
                  <a:tailEnd type="triangle" w="med" len="med"/>
                </a:ln>
              </p:spPr>
              <p:txBody>
                <a:bodyPr/>
                <a:lstStyle/>
                <a:p>
                  <a:endParaRPr lang="zh-CN" altLang="en-US"/>
                </a:p>
              </p:txBody>
            </p:sp>
          </p:grpSp>
          <p:grpSp>
            <p:nvGrpSpPr>
              <p:cNvPr id="63521" name="Group 28"/>
              <p:cNvGrpSpPr/>
              <p:nvPr/>
            </p:nvGrpSpPr>
            <p:grpSpPr>
              <a:xfrm>
                <a:off x="4716" y="2623"/>
                <a:ext cx="174" cy="1496"/>
                <a:chOff x="3744" y="1350"/>
                <a:chExt cx="174" cy="1496"/>
              </a:xfrm>
            </p:grpSpPr>
            <p:sp>
              <p:nvSpPr>
                <p:cNvPr id="63522" name="Text Box 29"/>
                <p:cNvSpPr txBox="1"/>
                <p:nvPr/>
              </p:nvSpPr>
              <p:spPr>
                <a:xfrm>
                  <a:off x="3744" y="1350"/>
                  <a:ext cx="174" cy="250"/>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1</a:t>
                  </a:r>
                </a:p>
              </p:txBody>
            </p:sp>
            <p:sp>
              <p:nvSpPr>
                <p:cNvPr id="63523" name="Text Box 30"/>
                <p:cNvSpPr txBox="1"/>
                <p:nvPr/>
              </p:nvSpPr>
              <p:spPr>
                <a:xfrm>
                  <a:off x="3744" y="1600"/>
                  <a:ext cx="174" cy="250"/>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2</a:t>
                  </a:r>
                </a:p>
              </p:txBody>
            </p:sp>
            <p:sp>
              <p:nvSpPr>
                <p:cNvPr id="63524" name="Text Box 31"/>
                <p:cNvSpPr txBox="1"/>
                <p:nvPr/>
              </p:nvSpPr>
              <p:spPr>
                <a:xfrm>
                  <a:off x="3744" y="1849"/>
                  <a:ext cx="174" cy="250"/>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3</a:t>
                  </a:r>
                </a:p>
              </p:txBody>
            </p:sp>
            <p:sp>
              <p:nvSpPr>
                <p:cNvPr id="63525" name="Text Box 32"/>
                <p:cNvSpPr txBox="1"/>
                <p:nvPr/>
              </p:nvSpPr>
              <p:spPr>
                <a:xfrm>
                  <a:off x="3744" y="2098"/>
                  <a:ext cx="174" cy="250"/>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4</a:t>
                  </a:r>
                </a:p>
              </p:txBody>
            </p:sp>
            <p:sp>
              <p:nvSpPr>
                <p:cNvPr id="63526" name="Text Box 33"/>
                <p:cNvSpPr txBox="1"/>
                <p:nvPr/>
              </p:nvSpPr>
              <p:spPr>
                <a:xfrm>
                  <a:off x="3744" y="2347"/>
                  <a:ext cx="174" cy="250"/>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5</a:t>
                  </a:r>
                </a:p>
              </p:txBody>
            </p:sp>
            <p:sp>
              <p:nvSpPr>
                <p:cNvPr id="63527" name="Text Box 34"/>
                <p:cNvSpPr txBox="1"/>
                <p:nvPr/>
              </p:nvSpPr>
              <p:spPr>
                <a:xfrm>
                  <a:off x="3744" y="2596"/>
                  <a:ext cx="174" cy="250"/>
                </a:xfrm>
                <a:prstGeom prst="rect">
                  <a:avLst/>
                </a:prstGeom>
                <a:noFill/>
                <a:ln w="9525">
                  <a:noFill/>
                </a:ln>
              </p:spPr>
              <p:txBody>
                <a:bodyPr wrap="none">
                  <a:spAutoFit/>
                </a:bodyPr>
                <a:lstStyle/>
                <a:p>
                  <a:pPr eaLnBrk="1" hangingPunct="1"/>
                  <a:r>
                    <a:rPr lang="en-US" altLang="zh-CN" sz="2000" b="1" dirty="0">
                      <a:latin typeface="Times New Roman" panose="02020603050405020304" pitchFamily="18" charset="0"/>
                    </a:rPr>
                    <a:t>6</a:t>
                  </a:r>
                </a:p>
              </p:txBody>
            </p:sp>
          </p:grpSp>
        </p:grpSp>
      </p:grpSp>
      <p:grpSp>
        <p:nvGrpSpPr>
          <p:cNvPr id="222273" name="Group 65"/>
          <p:cNvGrpSpPr/>
          <p:nvPr/>
        </p:nvGrpSpPr>
        <p:grpSpPr>
          <a:xfrm>
            <a:off x="3359150" y="4437063"/>
            <a:ext cx="4175125" cy="1695450"/>
            <a:chOff x="1066" y="2679"/>
            <a:chExt cx="2676" cy="1068"/>
          </a:xfrm>
        </p:grpSpPr>
        <p:sp>
          <p:nvSpPr>
            <p:cNvPr id="63495" name="Rectangle 66"/>
            <p:cNvSpPr/>
            <p:nvPr/>
          </p:nvSpPr>
          <p:spPr>
            <a:xfrm>
              <a:off x="3395" y="340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6</a:t>
              </a:r>
            </a:p>
          </p:txBody>
        </p:sp>
        <p:sp>
          <p:nvSpPr>
            <p:cNvPr id="63496" name="Rectangle 67"/>
            <p:cNvSpPr/>
            <p:nvPr/>
          </p:nvSpPr>
          <p:spPr>
            <a:xfrm>
              <a:off x="3046" y="3407"/>
              <a:ext cx="349"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5</a:t>
              </a:r>
            </a:p>
          </p:txBody>
        </p:sp>
        <p:sp>
          <p:nvSpPr>
            <p:cNvPr id="63497" name="Rectangle 68"/>
            <p:cNvSpPr/>
            <p:nvPr/>
          </p:nvSpPr>
          <p:spPr>
            <a:xfrm>
              <a:off x="2699" y="340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4</a:t>
              </a:r>
            </a:p>
          </p:txBody>
        </p:sp>
        <p:sp>
          <p:nvSpPr>
            <p:cNvPr id="63498" name="Rectangle 69"/>
            <p:cNvSpPr/>
            <p:nvPr/>
          </p:nvSpPr>
          <p:spPr>
            <a:xfrm>
              <a:off x="3395" y="306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3</a:t>
              </a:r>
            </a:p>
          </p:txBody>
        </p:sp>
        <p:sp>
          <p:nvSpPr>
            <p:cNvPr id="63499" name="Rectangle 70"/>
            <p:cNvSpPr/>
            <p:nvPr/>
          </p:nvSpPr>
          <p:spPr>
            <a:xfrm>
              <a:off x="3046" y="3067"/>
              <a:ext cx="349"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2</a:t>
              </a:r>
            </a:p>
          </p:txBody>
        </p:sp>
        <p:sp>
          <p:nvSpPr>
            <p:cNvPr id="63500" name="Rectangle 71"/>
            <p:cNvSpPr/>
            <p:nvPr/>
          </p:nvSpPr>
          <p:spPr>
            <a:xfrm>
              <a:off x="2699" y="3067"/>
              <a:ext cx="347" cy="340"/>
            </a:xfrm>
            <a:prstGeom prst="rect">
              <a:avLst/>
            </a:prstGeom>
            <a:solidFill>
              <a:srgbClr val="FFFFA5"/>
            </a:solid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0" lvl="0" indent="0" eaLnBrk="1" hangingPunct="1">
                <a:buClr>
                  <a:schemeClr val="tx2"/>
                </a:buClr>
                <a:buNone/>
              </a:pPr>
              <a:r>
                <a:rPr lang="en-US" altLang="zh-CN" sz="1600" dirty="0">
                  <a:latin typeface="Arial" panose="020B0604020202020204" pitchFamily="34" charset="0"/>
                </a:rPr>
                <a:t>1</a:t>
              </a:r>
            </a:p>
          </p:txBody>
        </p:sp>
        <p:sp>
          <p:nvSpPr>
            <p:cNvPr id="63501" name="Line 72"/>
            <p:cNvSpPr/>
            <p:nvPr/>
          </p:nvSpPr>
          <p:spPr>
            <a:xfrm>
              <a:off x="2699" y="3067"/>
              <a:ext cx="1043" cy="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3502" name="Line 73"/>
            <p:cNvSpPr/>
            <p:nvPr/>
          </p:nvSpPr>
          <p:spPr>
            <a:xfrm>
              <a:off x="2699" y="3407"/>
              <a:ext cx="1043" cy="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63503" name="Line 74"/>
            <p:cNvSpPr/>
            <p:nvPr/>
          </p:nvSpPr>
          <p:spPr>
            <a:xfrm>
              <a:off x="2699" y="3747"/>
              <a:ext cx="1043" cy="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3504" name="Line 75"/>
            <p:cNvSpPr/>
            <p:nvPr/>
          </p:nvSpPr>
          <p:spPr>
            <a:xfrm>
              <a:off x="2699" y="3067"/>
              <a:ext cx="0" cy="68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3505" name="Line 76"/>
            <p:cNvSpPr/>
            <p:nvPr/>
          </p:nvSpPr>
          <p:spPr>
            <a:xfrm>
              <a:off x="3046" y="3067"/>
              <a:ext cx="0" cy="68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63506" name="Line 77"/>
            <p:cNvSpPr/>
            <p:nvPr/>
          </p:nvSpPr>
          <p:spPr>
            <a:xfrm>
              <a:off x="3395" y="3067"/>
              <a:ext cx="0" cy="680"/>
            </a:xfrm>
            <a:prstGeom prst="line">
              <a:avLst/>
            </a:prstGeom>
            <a:ln w="19050" cap="flat" cmpd="sng">
              <a:solidFill>
                <a:schemeClr val="accent2"/>
              </a:solidFill>
              <a:prstDash val="solid"/>
              <a:headEnd type="none" w="med" len="med"/>
              <a:tailEnd type="none" w="med" len="med"/>
            </a:ln>
          </p:spPr>
          <p:txBody>
            <a:bodyPr/>
            <a:lstStyle/>
            <a:p>
              <a:endParaRPr lang="zh-CN" altLang="en-US"/>
            </a:p>
          </p:txBody>
        </p:sp>
        <p:sp>
          <p:nvSpPr>
            <p:cNvPr id="63507" name="Line 78"/>
            <p:cNvSpPr/>
            <p:nvPr/>
          </p:nvSpPr>
          <p:spPr>
            <a:xfrm>
              <a:off x="3742" y="3067"/>
              <a:ext cx="0" cy="680"/>
            </a:xfrm>
            <a:prstGeom prst="line">
              <a:avLst/>
            </a:prstGeom>
            <a:ln w="19050" cap="sq" cmpd="sng">
              <a:solidFill>
                <a:schemeClr val="accent2"/>
              </a:solidFill>
              <a:prstDash val="solid"/>
              <a:headEnd type="none" w="med" len="med"/>
              <a:tailEnd type="none" w="med" len="med"/>
            </a:ln>
          </p:spPr>
          <p:txBody>
            <a:bodyPr/>
            <a:lstStyle/>
            <a:p>
              <a:endParaRPr lang="zh-CN" altLang="en-US"/>
            </a:p>
          </p:txBody>
        </p:sp>
        <p:sp>
          <p:nvSpPr>
            <p:cNvPr id="63508" name="Rectangle 79"/>
            <p:cNvSpPr/>
            <p:nvPr/>
          </p:nvSpPr>
          <p:spPr>
            <a:xfrm>
              <a:off x="1066" y="2994"/>
              <a:ext cx="552" cy="288"/>
            </a:xfrm>
            <a:prstGeom prst="rect">
              <a:avLst/>
            </a:prstGeom>
            <a:noFill/>
            <a:ln w="9525">
              <a:noFill/>
            </a:ln>
          </p:spPr>
          <p:txBody>
            <a:bodyPr wrap="none">
              <a:spAutoFit/>
            </a:bodyPr>
            <a:lstStyle/>
            <a:p>
              <a:pPr eaLnBrk="1" hangingPunct="1"/>
              <a:r>
                <a:rPr lang="en-US" altLang="zh-CN" sz="2400" dirty="0">
                  <a:latin typeface="Arial" panose="020B0604020202020204" pitchFamily="34" charset="0"/>
                </a:rPr>
                <a:t>pb[0]</a:t>
              </a:r>
            </a:p>
          </p:txBody>
        </p:sp>
        <p:sp>
          <p:nvSpPr>
            <p:cNvPr id="63509" name="Rectangle 80"/>
            <p:cNvSpPr/>
            <p:nvPr/>
          </p:nvSpPr>
          <p:spPr>
            <a:xfrm>
              <a:off x="1066" y="3430"/>
              <a:ext cx="552" cy="288"/>
            </a:xfrm>
            <a:prstGeom prst="rect">
              <a:avLst/>
            </a:prstGeom>
            <a:noFill/>
            <a:ln w="9525">
              <a:noFill/>
            </a:ln>
          </p:spPr>
          <p:txBody>
            <a:bodyPr wrap="none">
              <a:spAutoFit/>
            </a:bodyPr>
            <a:lstStyle/>
            <a:p>
              <a:pPr eaLnBrk="1" hangingPunct="1"/>
              <a:r>
                <a:rPr lang="en-US" altLang="zh-CN" sz="2400" dirty="0">
                  <a:latin typeface="Arial" panose="020B0604020202020204" pitchFamily="34" charset="0"/>
                </a:rPr>
                <a:t>pb[1]</a:t>
              </a:r>
            </a:p>
          </p:txBody>
        </p:sp>
        <p:sp>
          <p:nvSpPr>
            <p:cNvPr id="63510" name="Line 81"/>
            <p:cNvSpPr/>
            <p:nvPr/>
          </p:nvSpPr>
          <p:spPr>
            <a:xfrm>
              <a:off x="1610" y="3566"/>
              <a:ext cx="454" cy="0"/>
            </a:xfrm>
            <a:prstGeom prst="line">
              <a:avLst/>
            </a:prstGeom>
            <a:ln w="28575" cap="flat" cmpd="sng">
              <a:solidFill>
                <a:srgbClr val="000000"/>
              </a:solidFill>
              <a:prstDash val="solid"/>
              <a:headEnd type="none" w="med" len="med"/>
              <a:tailEnd type="stealth" w="lg" len="lg"/>
            </a:ln>
          </p:spPr>
          <p:txBody>
            <a:bodyPr/>
            <a:lstStyle/>
            <a:p>
              <a:endParaRPr lang="zh-CN" altLang="en-US"/>
            </a:p>
          </p:txBody>
        </p:sp>
        <p:sp>
          <p:nvSpPr>
            <p:cNvPr id="63511" name="Line 82"/>
            <p:cNvSpPr/>
            <p:nvPr/>
          </p:nvSpPr>
          <p:spPr>
            <a:xfrm>
              <a:off x="1610" y="3158"/>
              <a:ext cx="454" cy="0"/>
            </a:xfrm>
            <a:prstGeom prst="line">
              <a:avLst/>
            </a:prstGeom>
            <a:ln w="28575" cap="flat" cmpd="sng">
              <a:solidFill>
                <a:srgbClr val="000000"/>
              </a:solidFill>
              <a:prstDash val="solid"/>
              <a:headEnd type="none" w="med" len="med"/>
              <a:tailEnd type="stealth" w="lg" len="lg"/>
            </a:ln>
          </p:spPr>
          <p:txBody>
            <a:bodyPr/>
            <a:lstStyle/>
            <a:p>
              <a:endParaRPr lang="zh-CN" altLang="en-US"/>
            </a:p>
          </p:txBody>
        </p:sp>
        <p:sp>
          <p:nvSpPr>
            <p:cNvPr id="63512" name="Rectangle 83"/>
            <p:cNvSpPr/>
            <p:nvPr/>
          </p:nvSpPr>
          <p:spPr>
            <a:xfrm>
              <a:off x="2607" y="2679"/>
              <a:ext cx="1120" cy="273"/>
            </a:xfrm>
            <a:prstGeom prst="rect">
              <a:avLst/>
            </a:prstGeom>
            <a:noFill/>
            <a:ln w="9525">
              <a:noFill/>
            </a:ln>
          </p:spPr>
          <p:txBody>
            <a:bodyPr wrap="none">
              <a:spAutoFit/>
            </a:bodyPr>
            <a:lstStyle/>
            <a:p>
              <a:pPr eaLnBrk="1" hangingPunct="1">
                <a:lnSpc>
                  <a:spcPct val="80000"/>
                </a:lnSpc>
              </a:pPr>
              <a:r>
                <a:rPr lang="en-US" altLang="zh-CN" sz="2800" dirty="0">
                  <a:latin typeface="Arial" panose="020B0604020202020204" pitchFamily="34" charset="0"/>
                </a:rPr>
                <a:t>int  b[2][3]</a:t>
              </a:r>
            </a:p>
          </p:txBody>
        </p:sp>
        <p:sp>
          <p:nvSpPr>
            <p:cNvPr id="63513" name="Rectangle 84"/>
            <p:cNvSpPr/>
            <p:nvPr/>
          </p:nvSpPr>
          <p:spPr>
            <a:xfrm>
              <a:off x="2201" y="3022"/>
              <a:ext cx="458" cy="244"/>
            </a:xfrm>
            <a:prstGeom prst="rect">
              <a:avLst/>
            </a:prstGeom>
            <a:noFill/>
            <a:ln w="9525">
              <a:noFill/>
            </a:ln>
          </p:spPr>
          <p:txBody>
            <a:bodyPr wrap="none">
              <a:spAutoFit/>
            </a:bodyPr>
            <a:lstStyle/>
            <a:p>
              <a:pPr eaLnBrk="1" hangingPunct="1">
                <a:lnSpc>
                  <a:spcPct val="80000"/>
                </a:lnSpc>
              </a:pPr>
              <a:r>
                <a:rPr lang="en-US" altLang="zh-CN" sz="2400" b="1" dirty="0">
                  <a:latin typeface="Times New Roman" panose="02020603050405020304" pitchFamily="18" charset="0"/>
                </a:rPr>
                <a:t>b[0]</a:t>
              </a:r>
            </a:p>
          </p:txBody>
        </p:sp>
        <p:sp>
          <p:nvSpPr>
            <p:cNvPr id="63514" name="Rectangle 85"/>
            <p:cNvSpPr/>
            <p:nvPr/>
          </p:nvSpPr>
          <p:spPr>
            <a:xfrm>
              <a:off x="2201" y="3430"/>
              <a:ext cx="458" cy="244"/>
            </a:xfrm>
            <a:prstGeom prst="rect">
              <a:avLst/>
            </a:prstGeom>
            <a:noFill/>
            <a:ln w="9525">
              <a:noFill/>
            </a:ln>
          </p:spPr>
          <p:txBody>
            <a:bodyPr wrap="none">
              <a:spAutoFit/>
            </a:bodyPr>
            <a:lstStyle/>
            <a:p>
              <a:pPr eaLnBrk="1" hangingPunct="1">
                <a:lnSpc>
                  <a:spcPct val="80000"/>
                </a:lnSpc>
              </a:pPr>
              <a:r>
                <a:rPr lang="en-US" altLang="zh-CN" sz="2400" b="1" dirty="0">
                  <a:latin typeface="Times New Roman" panose="02020603050405020304" pitchFamily="18" charset="0"/>
                </a:rPr>
                <a:t>b[1]</a:t>
              </a:r>
            </a:p>
          </p:txBody>
        </p:sp>
      </p:grpSp>
      <p:sp>
        <p:nvSpPr>
          <p:cNvPr id="56" name="Rectangle 2"/>
          <p:cNvSpPr>
            <a:spLocks noChangeArrowheads="1"/>
          </p:cNvSpPr>
          <p:nvPr/>
        </p:nvSpPr>
        <p:spPr bwMode="auto">
          <a:xfrm>
            <a:off x="770344" y="550863"/>
            <a:ext cx="5325656" cy="554038"/>
          </a:xfrm>
          <a:prstGeom prst="rect">
            <a:avLst/>
          </a:prstGeom>
          <a:noFill/>
          <a:ln>
            <a:noFill/>
          </a:ln>
          <a:effectLst/>
          <a:extLst>
            <a:ext uri="{909E8E84-426E-40DD-AFC4-6F175D3DCCD1}">
              <a14:hiddenFill xmlns:a14="http://schemas.microsoft.com/office/drawing/2010/main">
                <a:solidFill>
                  <a:srgbClr val="EDFFED"/>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b">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3000" b="1" i="0" u="none" strike="noStrike" kern="1200" cap="none" spc="0" normalizeH="0" baseline="0" noProof="0" dirty="0">
                <a:ln>
                  <a:noFill/>
                </a:ln>
                <a:solidFill>
                  <a:srgbClr val="000066"/>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指针数组赋值与初始化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2213"/>
                                        </p:tgtEl>
                                        <p:attrNameLst>
                                          <p:attrName>style.visibility</p:attrName>
                                        </p:attrNameLst>
                                      </p:cBhvr>
                                      <p:to>
                                        <p:strVal val="visible"/>
                                      </p:to>
                                    </p:set>
                                    <p:animEffect transition="in" filter="box(out)">
                                      <p:cBhvr>
                                        <p:cTn id="7" dur="500"/>
                                        <p:tgtEl>
                                          <p:spTgt spid="222213"/>
                                        </p:tgtEl>
                                      </p:cBhvr>
                                    </p:animEffect>
                                  </p:childTnLst>
                                  <p:subTnLst>
                                    <p:set>
                                      <p:cBhvr override="childStyle">
                                        <p:cTn dur="1" fill="hold" display="0" masterRel="nextClick" afterEffect="1"/>
                                        <p:tgtEl>
                                          <p:spTgt spid="222213"/>
                                        </p:tgtEl>
                                        <p:attrNameLst>
                                          <p:attrName>style.visibility</p:attrName>
                                        </p:attrNameLst>
                                      </p:cBhvr>
                                      <p:to>
                                        <p:strVal val="hidden"/>
                                      </p:to>
                                    </p:se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22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DCA364B6-9EC7-41E5-9F8E-5706CD2EBDB5}"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32</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pic>
        <p:nvPicPr>
          <p:cNvPr id="64515" name="Picture 2" descr="j40"/>
          <p:cNvPicPr>
            <a:picLocks noChangeAspect="1"/>
          </p:cNvPicPr>
          <p:nvPr/>
        </p:nvPicPr>
        <p:blipFill>
          <a:blip r:embed="rId2"/>
          <a:stretch>
            <a:fillRect/>
          </a:stretch>
        </p:blipFill>
        <p:spPr>
          <a:xfrm>
            <a:off x="1524000" y="0"/>
            <a:ext cx="9144000" cy="6858000"/>
          </a:xfrm>
          <a:prstGeom prst="rect">
            <a:avLst/>
          </a:prstGeom>
          <a:noFill/>
          <a:ln w="38100">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38914"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83CCEEA-AFF6-4973-92D7-57DBE1E34AEF}"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33</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196610" name="Text Box 2"/>
          <p:cNvSpPr txBox="1"/>
          <p:nvPr/>
        </p:nvSpPr>
        <p:spPr>
          <a:xfrm>
            <a:off x="766763" y="549275"/>
            <a:ext cx="7681912" cy="519113"/>
          </a:xfrm>
          <a:prstGeom prst="rect">
            <a:avLst/>
          </a:prstGeom>
          <a:solidFill>
            <a:schemeClr val="bg1"/>
          </a:solidFill>
          <a:ln w="9525">
            <a:noFill/>
          </a:ln>
        </p:spPr>
        <p:txBody>
          <a:bodyPr>
            <a:spAutoFit/>
          </a:bodyPr>
          <a:lstStyle/>
          <a:p>
            <a:pPr algn="ctr" eaLnBrk="1" hangingPunct="1"/>
            <a:r>
              <a:rPr lang="en-US" altLang="zh-CN" sz="2800" b="1" dirty="0">
                <a:latin typeface="Times New Roman" panose="02020603050405020304" pitchFamily="18" charset="0"/>
              </a:rPr>
              <a:t>[</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   </a:t>
            </a:r>
            <a:r>
              <a:rPr lang="zh-CN" altLang="en-US" sz="2600" b="1" dirty="0">
                <a:latin typeface="Times New Roman" panose="02020603050405020304" pitchFamily="18" charset="0"/>
              </a:rPr>
              <a:t>将若干字符串按字母顺序（由小到大）输出。</a:t>
            </a:r>
          </a:p>
        </p:txBody>
      </p:sp>
      <p:sp>
        <p:nvSpPr>
          <p:cNvPr id="65541" name="矩形 1"/>
          <p:cNvSpPr/>
          <p:nvPr/>
        </p:nvSpPr>
        <p:spPr>
          <a:xfrm>
            <a:off x="1055440" y="1412776"/>
            <a:ext cx="9575800" cy="4246563"/>
          </a:xfrm>
          <a:prstGeom prst="rect">
            <a:avLst/>
          </a:prstGeom>
          <a:noFill/>
          <a:ln w="9525">
            <a:noFill/>
          </a:ln>
        </p:spPr>
        <p:txBody>
          <a:bodyPr>
            <a:spAutoFit/>
          </a:bodyPr>
          <a:lstStyle/>
          <a:p>
            <a:pPr>
              <a:buFont typeface="Verdana" panose="020B0604030504040204" pitchFamily="34" charset="0"/>
              <a:buAutoNum type="arabicPeriod"/>
            </a:pPr>
            <a:r>
              <a:rPr lang="en-US" altLang="zh-CN" dirty="0">
                <a:solidFill>
                  <a:srgbClr val="808080"/>
                </a:solidFill>
                <a:latin typeface="Consolas" panose="020B0609020204030204" pitchFamily="49" charset="0"/>
              </a:rPr>
              <a:t>#include &lt;stdio.h&gt;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808080"/>
                </a:solidFill>
                <a:latin typeface="Consolas" panose="020B0609020204030204" pitchFamily="49" charset="0"/>
              </a:rPr>
              <a:t>#include &lt;string.h&gt;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808080"/>
                </a:solidFill>
                <a:latin typeface="Consolas" panose="020B0609020204030204" pitchFamily="49" charset="0"/>
              </a:rPr>
              <a:t>#define SIZE 5</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b="1" dirty="0">
                <a:solidFill>
                  <a:srgbClr val="006699"/>
                </a:solidFill>
                <a:latin typeface="Consolas" panose="020B0609020204030204" pitchFamily="49" charset="0"/>
              </a:rPr>
              <a:t>void</a:t>
            </a:r>
            <a:r>
              <a:rPr lang="en-US" altLang="zh-CN" dirty="0">
                <a:solidFill>
                  <a:srgbClr val="000000"/>
                </a:solidFill>
                <a:latin typeface="Consolas" panose="020B0609020204030204" pitchFamily="49" charset="0"/>
              </a:rPr>
              <a:t>  sort(</a:t>
            </a:r>
            <a:r>
              <a:rPr lang="en-US" altLang="zh-CN" b="1" dirty="0">
                <a:solidFill>
                  <a:srgbClr val="2E8B57"/>
                </a:solidFill>
                <a:latin typeface="Consolas" panose="020B0609020204030204" pitchFamily="49" charset="0"/>
              </a:rPr>
              <a:t>char</a:t>
            </a:r>
            <a:r>
              <a:rPr lang="en-US" altLang="zh-CN" dirty="0">
                <a:solidFill>
                  <a:srgbClr val="000000"/>
                </a:solidFill>
                <a:latin typeface="Consolas" panose="020B0609020204030204" pitchFamily="49" charset="0"/>
              </a:rPr>
              <a:t> *name[] , </a:t>
            </a:r>
            <a:r>
              <a:rPr lang="en-US" altLang="zh-CN" b="1" dirty="0">
                <a:solidFill>
                  <a:srgbClr val="2E8B57"/>
                </a:solidFill>
                <a:latin typeface="Consolas" panose="020B0609020204030204" pitchFamily="49" charset="0"/>
              </a:rPr>
              <a:t>int</a:t>
            </a:r>
            <a:r>
              <a:rPr lang="en-US" altLang="zh-CN" dirty="0">
                <a:solidFill>
                  <a:srgbClr val="000000"/>
                </a:solidFill>
                <a:latin typeface="Consolas" panose="020B0609020204030204" pitchFamily="49" charset="0"/>
              </a:rPr>
              <a:t> n);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b="1" dirty="0">
                <a:solidFill>
                  <a:srgbClr val="006699"/>
                </a:solidFill>
                <a:latin typeface="Consolas" panose="020B0609020204030204" pitchFamily="49" charset="0"/>
              </a:rPr>
              <a:t>void</a:t>
            </a:r>
            <a:r>
              <a:rPr lang="en-US" altLang="zh-CN" dirty="0">
                <a:solidFill>
                  <a:srgbClr val="000000"/>
                </a:solidFill>
                <a:latin typeface="Consolas" panose="020B0609020204030204" pitchFamily="49" charset="0"/>
              </a:rPr>
              <a:t>  print(</a:t>
            </a:r>
            <a:r>
              <a:rPr lang="en-US" altLang="zh-CN" b="1" dirty="0">
                <a:solidFill>
                  <a:srgbClr val="2E8B57"/>
                </a:solidFill>
                <a:latin typeface="Consolas" panose="020B0609020204030204" pitchFamily="49" charset="0"/>
              </a:rPr>
              <a:t>char</a:t>
            </a:r>
            <a:r>
              <a:rPr lang="en-US" altLang="zh-CN" dirty="0">
                <a:solidFill>
                  <a:srgbClr val="000000"/>
                </a:solidFill>
                <a:latin typeface="Consolas" panose="020B0609020204030204" pitchFamily="49" charset="0"/>
              </a:rPr>
              <a:t> *name[] , </a:t>
            </a:r>
            <a:r>
              <a:rPr lang="en-US" altLang="zh-CN" b="1" dirty="0">
                <a:solidFill>
                  <a:srgbClr val="2E8B57"/>
                </a:solidFill>
                <a:latin typeface="Consolas" panose="020B0609020204030204" pitchFamily="49" charset="0"/>
              </a:rPr>
              <a:t>int</a:t>
            </a:r>
            <a:r>
              <a:rPr lang="en-US" altLang="zh-CN" dirty="0">
                <a:solidFill>
                  <a:srgbClr val="000000"/>
                </a:solidFill>
                <a:latin typeface="Consolas" panose="020B0609020204030204" pitchFamily="49" charset="0"/>
              </a:rPr>
              <a:t> n);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b="1" dirty="0">
                <a:solidFill>
                  <a:srgbClr val="006699"/>
                </a:solidFill>
                <a:latin typeface="Consolas" panose="020B0609020204030204" pitchFamily="49" charset="0"/>
              </a:rPr>
              <a:t>int</a:t>
            </a:r>
            <a:r>
              <a:rPr lang="en-US" altLang="zh-CN" dirty="0">
                <a:solidFill>
                  <a:srgbClr val="000000"/>
                </a:solidFill>
                <a:latin typeface="Consolas" panose="020B0609020204030204" pitchFamily="49" charset="0"/>
              </a:rPr>
              <a:t> main()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a:t>
            </a:r>
            <a:r>
              <a:rPr lang="en-US" altLang="zh-CN" b="1" dirty="0">
                <a:solidFill>
                  <a:srgbClr val="2E8B57"/>
                </a:solidFill>
                <a:latin typeface="Consolas" panose="020B0609020204030204" pitchFamily="49" charset="0"/>
              </a:rPr>
              <a:t>char</a:t>
            </a:r>
            <a:r>
              <a:rPr lang="en-US" altLang="zh-CN" dirty="0">
                <a:solidFill>
                  <a:srgbClr val="000000"/>
                </a:solidFill>
                <a:latin typeface="Consolas" panose="020B0609020204030204" pitchFamily="49" charset="0"/>
              </a:rPr>
              <a:t> *name[SIZE]={ </a:t>
            </a:r>
            <a:r>
              <a:rPr lang="en-US" altLang="zh-CN" dirty="0">
                <a:solidFill>
                  <a:srgbClr val="0000FF"/>
                </a:solidFill>
                <a:latin typeface="Consolas" panose="020B0609020204030204" pitchFamily="49" charset="0"/>
              </a:rPr>
              <a:t>"Follow me"</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"BASIC"</a:t>
            </a: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"Great Wall"</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a:t>
            </a:r>
            <a:r>
              <a:rPr lang="en-US" altLang="zh-CN" dirty="0">
                <a:solidFill>
                  <a:srgbClr val="0000FF"/>
                </a:solidFill>
                <a:latin typeface="Consolas" panose="020B0609020204030204" pitchFamily="49" charset="0"/>
              </a:rPr>
              <a:t>"FORTRAN"</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"Computer design"</a:t>
            </a:r>
            <a:r>
              <a:rPr lang="en-US" altLang="zh-CN" dirty="0">
                <a:solidFill>
                  <a:srgbClr val="000000"/>
                </a:solidFill>
                <a:latin typeface="Consolas" panose="020B0609020204030204" pitchFamily="49" charset="0"/>
              </a:rPr>
              <a:t> };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print( name , SIZE );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sort( name , SIZE );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print( name , SIZE );  </a:t>
            </a:r>
            <a:endParaRPr lang="en-US" altLang="zh-CN"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96610"/>
                                        </p:tgtEl>
                                        <p:attrNameLst>
                                          <p:attrName>style.visibility</p:attrName>
                                        </p:attrNameLst>
                                      </p:cBhvr>
                                      <p:to>
                                        <p:strVal val="visible"/>
                                      </p:to>
                                    </p:set>
                                    <p:anim calcmode="lin" valueType="num">
                                      <p:cBhvr additive="base">
                                        <p:cTn id="7" dur="500" fill="hold"/>
                                        <p:tgtEl>
                                          <p:spTgt spid="196610"/>
                                        </p:tgtEl>
                                        <p:attrNameLst>
                                          <p:attrName>ppt_x</p:attrName>
                                        </p:attrNameLst>
                                      </p:cBhvr>
                                      <p:tavLst>
                                        <p:tav tm="0">
                                          <p:val>
                                            <p:strVal val="0-#ppt_w/2"/>
                                          </p:val>
                                        </p:tav>
                                        <p:tav tm="100000">
                                          <p:val>
                                            <p:strVal val="#ppt_x"/>
                                          </p:val>
                                        </p:tav>
                                      </p:tavLst>
                                    </p:anim>
                                    <p:anim calcmode="lin" valueType="num">
                                      <p:cBhvr additive="base">
                                        <p:cTn id="8" dur="500" fill="hold"/>
                                        <p:tgtEl>
                                          <p:spTgt spid="1966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A5AE749B-4C42-427B-A74C-CDC6C530BF5C}"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34</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982663" y="474663"/>
            <a:ext cx="10442575" cy="563245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void</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sort(</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char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*name[] ,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char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*temp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i,j,k</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0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&lt;n-1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k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(j=i+1 ; j&lt;n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j++</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00"/>
                </a:solidFill>
                <a:effectLst/>
                <a:highlight>
                  <a:srgbClr val="00FFFF"/>
                </a:highlight>
                <a:uLnTx/>
                <a:uFillTx/>
                <a:latin typeface="Consolas" panose="020B0609020204030204" pitchFamily="49" charset="0"/>
                <a:ea typeface="宋体" panose="02010600030101010101" pitchFamily="2" charset="-122"/>
                <a:cs typeface="+mn-cs"/>
              </a:rPr>
              <a:t>strcmp</a:t>
            </a:r>
            <a:r>
              <a:rPr kumimoji="0" lang="en-US" altLang="zh-CN" sz="1800" b="0" i="0" u="none" strike="noStrike" kern="1200" cap="none" spc="0" normalizeH="0" baseline="0" noProof="0" dirty="0">
                <a:ln>
                  <a:noFill/>
                </a:ln>
                <a:solidFill>
                  <a:srgbClr val="000000"/>
                </a:solidFill>
                <a:effectLst/>
                <a:highlight>
                  <a:srgbClr val="00FFFF"/>
                </a:highlight>
                <a:uLnTx/>
                <a:uFillTx/>
                <a:latin typeface="Consolas" panose="020B0609020204030204" pitchFamily="49" charset="0"/>
                <a:ea typeface="宋体" panose="02010600030101010101" pitchFamily="2" charset="-122"/>
                <a:cs typeface="+mn-cs"/>
              </a:rPr>
              <a:t> (name[k], name[j] ) &gt; 0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k=j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(k!=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temp = name[</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name[</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name[k];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name[k] = temp;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void</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print(</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char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*name[],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0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&lt; n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"%s\n"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name[</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7"/>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pic>
        <p:nvPicPr>
          <p:cNvPr id="66564" name="图片 4"/>
          <p:cNvPicPr>
            <a:picLocks noChangeAspect="1"/>
          </p:cNvPicPr>
          <p:nvPr/>
        </p:nvPicPr>
        <p:blipFill>
          <a:blip r:embed="rId2"/>
          <a:stretch>
            <a:fillRect/>
          </a:stretch>
        </p:blipFill>
        <p:spPr>
          <a:xfrm>
            <a:off x="7248525" y="3436938"/>
            <a:ext cx="3384550" cy="2408237"/>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44034"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F3C074-C9EC-4B91-AE9E-F5A6B025EA29}"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35</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0721" name="Text Box 17"/>
          <p:cNvSpPr txBox="1">
            <a:spLocks noChangeArrowheads="1"/>
          </p:cNvSpPr>
          <p:nvPr/>
        </p:nvSpPr>
        <p:spPr bwMode="auto">
          <a:xfrm>
            <a:off x="911225" y="1341438"/>
            <a:ext cx="9864725" cy="399468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lnSpc>
                <a:spcPct val="130000"/>
              </a:lnSpc>
              <a:buClrTx/>
              <a:buSzTx/>
              <a:buFontTx/>
              <a:buNone/>
              <a:defRPr/>
            </a:pPr>
            <a:r>
              <a:rPr kumimoji="0" lang="zh-CN" altLang="en-US" sz="2600" kern="1200" cap="none" spc="0" normalizeH="0" baseline="0" noProof="0" dirty="0">
                <a:solidFill>
                  <a:srgbClr val="A50021"/>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如何定义一个指向指针数据的指针变量  </a:t>
            </a:r>
            <a:r>
              <a:rPr kumimoji="0" lang="en-US" altLang="zh-CN" sz="2600" kern="1200" cap="none" spc="0" normalizeH="0" baseline="0" noProof="0" dirty="0">
                <a:solidFill>
                  <a:srgbClr val="CC0000"/>
                </a:solidFill>
                <a:effectLst>
                  <a:outerShdw blurRad="38100" dist="38100" dir="2700000" algn="tl">
                    <a:srgbClr val="C0C0C0"/>
                  </a:outerShdw>
                </a:effectLst>
                <a:latin typeface="Tahoma" panose="020B0604030504040204" pitchFamily="34" charset="0"/>
                <a:ea typeface="黑体" panose="02010609060101010101" pitchFamily="49" charset="-122"/>
                <a:cs typeface="+mn-cs"/>
              </a:rPr>
              <a:t>?</a:t>
            </a:r>
            <a:r>
              <a:rPr kumimoji="0" lang="en-US" altLang="zh-CN" sz="2400" kern="1200" cap="none" spc="0" normalizeH="0" baseline="0" noProof="0" dirty="0">
                <a:solidFill>
                  <a:srgbClr val="008000"/>
                </a:solidFill>
                <a:latin typeface="Tahoma" panose="020B0604030504040204" pitchFamily="34" charset="0"/>
                <a:ea typeface="宋体" panose="02010600030101010101" pitchFamily="2" charset="-122"/>
                <a:cs typeface="+mn-cs"/>
              </a:rPr>
              <a:t>   </a:t>
            </a:r>
          </a:p>
          <a:p>
            <a:pPr marR="0" defTabSz="914400" eaLnBrk="1" hangingPunct="1">
              <a:lnSpc>
                <a:spcPct val="130000"/>
              </a:lnSpc>
              <a:buClrTx/>
              <a:buSzTx/>
              <a:buFontTx/>
              <a:buNone/>
              <a:defRPr/>
            </a:pPr>
            <a:r>
              <a:rPr kumimoji="0" lang="en-US" altLang="zh-CN" sz="2400" b="1" kern="1200" cap="none" spc="0" normalizeH="0" baseline="0" noProof="0" dirty="0">
                <a:solidFill>
                  <a:srgbClr val="008000"/>
                </a:solidFill>
                <a:latin typeface="Tahoma" panose="020B0604030504040204" pitchFamily="34" charset="0"/>
                <a:ea typeface="宋体" panose="02010600030101010101" pitchFamily="2" charset="-122"/>
                <a:cs typeface="+mn-cs"/>
              </a:rPr>
              <a:t>                    </a:t>
            </a:r>
            <a:r>
              <a:rPr kumimoji="0" lang="en-US" altLang="zh-CN" sz="2800" b="1" kern="1200" cap="none" spc="0" normalizeH="0" baseline="0" noProof="0" dirty="0">
                <a:solidFill>
                  <a:srgbClr val="008000"/>
                </a:solidFill>
                <a:latin typeface="Tahoma" panose="020B0604030504040204" pitchFamily="34" charset="0"/>
                <a:ea typeface="宋体" panose="02010600030101010101" pitchFamily="2" charset="-122"/>
                <a:cs typeface="+mn-cs"/>
              </a:rPr>
              <a:t>char **p ;</a:t>
            </a:r>
            <a:endParaRPr kumimoji="0" lang="en-US" altLang="zh-CN" sz="2400" b="1" kern="1200" cap="none" spc="0" normalizeH="0" baseline="0" noProof="0" dirty="0">
              <a:solidFill>
                <a:srgbClr val="008000"/>
              </a:solidFill>
              <a:latin typeface="Tahoma" panose="020B0604030504040204" pitchFamily="34" charset="0"/>
              <a:ea typeface="宋体" panose="02010600030101010101" pitchFamily="2" charset="-122"/>
              <a:cs typeface="+mn-cs"/>
            </a:endParaRPr>
          </a:p>
          <a:p>
            <a:pPr marR="0" defTabSz="914400" eaLnBrk="1" hangingPunct="1">
              <a:lnSpc>
                <a:spcPct val="130000"/>
              </a:lnSpc>
              <a:buClrTx/>
              <a:buSzTx/>
              <a:buFontTx/>
              <a:buNone/>
              <a:defRPr/>
            </a:pPr>
            <a:r>
              <a:rPr kumimoji="0" lang="en-US" altLang="zh-CN" sz="2400" b="1" kern="1200" cap="none" spc="0" normalizeH="0" baseline="0" noProof="0" dirty="0">
                <a:latin typeface="Tahoma" panose="020B0604030504040204" pitchFamily="34" charset="0"/>
                <a:ea typeface="宋体" panose="02010600030101010101" pitchFamily="2" charset="-122"/>
                <a:cs typeface="+mn-cs"/>
              </a:rPr>
              <a:t>p</a:t>
            </a:r>
            <a:r>
              <a:rPr kumimoji="0" lang="zh-CN" altLang="en-US" sz="2400" b="1" kern="1200" cap="none" spc="0" normalizeH="0" baseline="0" noProof="0" dirty="0">
                <a:latin typeface="Tahoma" panose="020B0604030504040204" pitchFamily="34" charset="0"/>
                <a:ea typeface="宋体" panose="02010600030101010101" pitchFamily="2" charset="-122"/>
                <a:cs typeface="+mn-cs"/>
              </a:rPr>
              <a:t>的前面有两个*号。*运算符的结合性是从右到左，因此**</a:t>
            </a:r>
            <a:r>
              <a:rPr kumimoji="0" lang="en-US" altLang="zh-CN" sz="2400" b="1" kern="1200" cap="none" spc="0" normalizeH="0" baseline="0" noProof="0" dirty="0">
                <a:latin typeface="Tahoma" panose="020B0604030504040204" pitchFamily="34" charset="0"/>
                <a:ea typeface="宋体" panose="02010600030101010101" pitchFamily="2" charset="-122"/>
                <a:cs typeface="+mn-cs"/>
              </a:rPr>
              <a:t>p</a:t>
            </a:r>
            <a:r>
              <a:rPr kumimoji="0" lang="zh-CN" altLang="en-US" sz="2400" b="1" kern="1200" cap="none" spc="0" normalizeH="0" baseline="0" noProof="0" dirty="0">
                <a:latin typeface="Tahoma" panose="020B0604030504040204" pitchFamily="34" charset="0"/>
                <a:ea typeface="宋体" panose="02010600030101010101" pitchFamily="2" charset="-122"/>
                <a:cs typeface="+mn-cs"/>
              </a:rPr>
              <a:t>相当于*</a:t>
            </a:r>
            <a:r>
              <a:rPr kumimoji="0" lang="en-US" altLang="zh-CN" sz="2400" b="1" kern="1200" cap="none" spc="0" normalizeH="0" baseline="0" noProof="0" dirty="0">
                <a:latin typeface="Tahoma" panose="020B0604030504040204" pitchFamily="34" charset="0"/>
                <a:ea typeface="宋体" panose="02010600030101010101" pitchFamily="2" charset="-122"/>
                <a:cs typeface="+mn-cs"/>
              </a:rPr>
              <a:t>(</a:t>
            </a:r>
            <a:r>
              <a:rPr kumimoji="0" lang="zh-CN" altLang="en-US" sz="2400" b="1" kern="1200" cap="none" spc="0" normalizeH="0" baseline="0" noProof="0" dirty="0">
                <a:solidFill>
                  <a:srgbClr val="FF0000"/>
                </a:solidFill>
                <a:latin typeface="Tahoma" panose="020B0604030504040204" pitchFamily="34" charset="0"/>
                <a:ea typeface="宋体" panose="02010600030101010101" pitchFamily="2" charset="-122"/>
                <a:cs typeface="+mn-cs"/>
              </a:rPr>
              <a:t>*</a:t>
            </a:r>
            <a:r>
              <a:rPr kumimoji="0" lang="en-US" altLang="zh-CN" sz="2400" b="1" kern="1200" cap="none" spc="0" normalizeH="0" baseline="0" noProof="0" dirty="0">
                <a:solidFill>
                  <a:srgbClr val="FF0000"/>
                </a:solidFill>
                <a:latin typeface="Tahoma" panose="020B0604030504040204" pitchFamily="34" charset="0"/>
                <a:ea typeface="宋体" panose="02010600030101010101" pitchFamily="2" charset="-122"/>
                <a:cs typeface="+mn-cs"/>
              </a:rPr>
              <a:t>p</a:t>
            </a:r>
            <a:r>
              <a:rPr kumimoji="0" lang="en-US" altLang="zh-CN" sz="2400" b="1" kern="1200" cap="none" spc="0" normalizeH="0" baseline="0" noProof="0" dirty="0">
                <a:latin typeface="Tahoma" panose="020B0604030504040204" pitchFamily="34" charset="0"/>
                <a:ea typeface="宋体" panose="02010600030101010101" pitchFamily="2" charset="-122"/>
                <a:cs typeface="+mn-cs"/>
              </a:rPr>
              <a:t>)</a:t>
            </a:r>
            <a:r>
              <a:rPr kumimoji="0" lang="zh-CN" altLang="en-US" sz="2400" b="1" kern="1200" cap="none" spc="0" normalizeH="0" baseline="0" noProof="0" dirty="0">
                <a:latin typeface="Tahoma" panose="020B0604030504040204" pitchFamily="34" charset="0"/>
                <a:ea typeface="宋体" panose="02010600030101010101" pitchFamily="2" charset="-122"/>
                <a:cs typeface="+mn-cs"/>
              </a:rPr>
              <a:t>，显然</a:t>
            </a:r>
            <a:r>
              <a:rPr kumimoji="0" lang="zh-CN" altLang="en-US" sz="2400" b="1" kern="1200" cap="none" spc="0" normalizeH="0" baseline="0" noProof="0" dirty="0">
                <a:solidFill>
                  <a:srgbClr val="FF0000"/>
                </a:solidFill>
                <a:latin typeface="Tahoma" panose="020B0604030504040204" pitchFamily="34" charset="0"/>
                <a:ea typeface="宋体" panose="02010600030101010101" pitchFamily="2" charset="-122"/>
                <a:cs typeface="+mn-cs"/>
              </a:rPr>
              <a:t>*</a:t>
            </a:r>
            <a:r>
              <a:rPr kumimoji="0" lang="en-US" altLang="zh-CN" sz="2400" b="1" kern="1200" cap="none" spc="0" normalizeH="0" baseline="0" noProof="0" dirty="0">
                <a:solidFill>
                  <a:srgbClr val="FF0000"/>
                </a:solidFill>
                <a:latin typeface="Tahoma" panose="020B0604030504040204" pitchFamily="34" charset="0"/>
                <a:ea typeface="宋体" panose="02010600030101010101" pitchFamily="2" charset="-122"/>
                <a:cs typeface="+mn-cs"/>
              </a:rPr>
              <a:t>p</a:t>
            </a:r>
            <a:r>
              <a:rPr kumimoji="0" lang="zh-CN" altLang="en-US" sz="2400" b="1" kern="1200" cap="none" spc="0" normalizeH="0" baseline="0" noProof="0" dirty="0">
                <a:latin typeface="Tahoma" panose="020B0604030504040204" pitchFamily="34" charset="0"/>
                <a:ea typeface="宋体" panose="02010600030101010101" pitchFamily="2" charset="-122"/>
                <a:cs typeface="+mn-cs"/>
              </a:rPr>
              <a:t>是指针变量的定义形式。如果没有最前面的*，那就是定义了一个指向字符数据的指针变量。</a:t>
            </a:r>
            <a:endParaRPr kumimoji="0" lang="en-US" altLang="zh-CN" sz="2400" b="1" kern="1200" cap="none" spc="0" normalizeH="0" baseline="0" noProof="0" dirty="0">
              <a:latin typeface="Tahoma" panose="020B0604030504040204" pitchFamily="34" charset="0"/>
              <a:ea typeface="宋体" panose="02010600030101010101" pitchFamily="2" charset="-122"/>
              <a:cs typeface="+mn-cs"/>
            </a:endParaRPr>
          </a:p>
          <a:p>
            <a:pPr marR="0" defTabSz="914400" eaLnBrk="1" hangingPunct="1">
              <a:lnSpc>
                <a:spcPct val="130000"/>
              </a:lnSpc>
              <a:buClrTx/>
              <a:buSzTx/>
              <a:buFontTx/>
              <a:buNone/>
              <a:defRPr/>
            </a:pPr>
            <a:endParaRPr kumimoji="0" lang="en-US" altLang="zh-CN" sz="2400" b="1" kern="1200" cap="none" spc="0" normalizeH="0" baseline="0" noProof="0" dirty="0">
              <a:latin typeface="Tahoma" panose="020B0604030504040204" pitchFamily="34" charset="0"/>
              <a:ea typeface="宋体" panose="02010600030101010101" pitchFamily="2" charset="-122"/>
              <a:cs typeface="+mn-cs"/>
            </a:endParaRPr>
          </a:p>
          <a:p>
            <a:pPr marR="0" defTabSz="914400" eaLnBrk="1" hangingPunct="1">
              <a:lnSpc>
                <a:spcPct val="130000"/>
              </a:lnSpc>
              <a:buClrTx/>
              <a:buSzTx/>
              <a:buFontTx/>
              <a:buNone/>
              <a:defRPr/>
            </a:pPr>
            <a:r>
              <a:rPr kumimoji="0" lang="zh-CN" altLang="en-US" sz="2400" b="1" kern="1200" cap="none" spc="0" normalizeH="0" baseline="0" noProof="0" dirty="0">
                <a:latin typeface="Tahoma" panose="020B0604030504040204" pitchFamily="34" charset="0"/>
                <a:ea typeface="宋体" panose="02010600030101010101" pitchFamily="2" charset="-122"/>
                <a:cs typeface="+mn-cs"/>
              </a:rPr>
              <a:t>现在它前面又有一个*号，</a:t>
            </a:r>
            <a:r>
              <a:rPr kumimoji="0" lang="zh-CN" altLang="en-US" sz="2400" b="1" kern="1200" cap="none" spc="0" normalizeH="0" baseline="0" noProof="0" dirty="0">
                <a:effectLst>
                  <a:outerShdw blurRad="38100" dist="38100" dir="2700000" algn="tl">
                    <a:srgbClr val="C0C0C0"/>
                  </a:outerShdw>
                </a:effectLst>
                <a:latin typeface="Tahoma" panose="020B0604030504040204" pitchFamily="34" charset="0"/>
                <a:ea typeface="黑体" panose="02010609060101010101" pitchFamily="49" charset="-122"/>
                <a:cs typeface="+mn-cs"/>
              </a:rPr>
              <a:t>表示</a:t>
            </a:r>
            <a:r>
              <a:rPr kumimoji="0" lang="zh-CN" altLang="en-US" sz="2400" b="1" u="sng" kern="1200" cap="none" spc="0" normalizeH="0" baseline="0" noProof="0" dirty="0">
                <a:solidFill>
                  <a:srgbClr val="CC0000"/>
                </a:solidFill>
                <a:effectLst>
                  <a:outerShdw blurRad="38100" dist="38100" dir="2700000" algn="tl">
                    <a:srgbClr val="C0C0C0"/>
                  </a:outerShdw>
                </a:effectLst>
                <a:latin typeface="Tahoma" panose="020B0604030504040204" pitchFamily="34" charset="0"/>
                <a:ea typeface="宋体" panose="02010600030101010101" pitchFamily="2" charset="-122"/>
                <a:cs typeface="+mn-cs"/>
              </a:rPr>
              <a:t>指针变量</a:t>
            </a:r>
            <a:r>
              <a:rPr kumimoji="0" lang="en-US" altLang="zh-CN" sz="2400" b="1" u="sng" kern="1200" cap="none" spc="0" normalizeH="0" baseline="0" noProof="0" dirty="0">
                <a:solidFill>
                  <a:srgbClr val="CC0000"/>
                </a:solidFill>
                <a:effectLst>
                  <a:outerShdw blurRad="38100" dist="38100" dir="2700000" algn="tl">
                    <a:srgbClr val="C0C0C0"/>
                  </a:outerShdw>
                </a:effectLst>
                <a:latin typeface="Tahoma" panose="020B0604030504040204" pitchFamily="34" charset="0"/>
                <a:ea typeface="宋体" panose="02010600030101010101" pitchFamily="2" charset="-122"/>
                <a:cs typeface="+mn-cs"/>
              </a:rPr>
              <a:t>p</a:t>
            </a:r>
            <a:r>
              <a:rPr kumimoji="0" lang="zh-CN" altLang="en-US" sz="2400" b="1" u="sng" kern="1200" cap="none" spc="0" normalizeH="0" baseline="0" noProof="0" dirty="0">
                <a:solidFill>
                  <a:srgbClr val="CC0000"/>
                </a:solidFill>
                <a:effectLst>
                  <a:outerShdw blurRad="38100" dist="38100" dir="2700000" algn="tl">
                    <a:srgbClr val="C0C0C0"/>
                  </a:outerShdw>
                </a:effectLst>
                <a:latin typeface="Tahoma" panose="020B0604030504040204" pitchFamily="34" charset="0"/>
                <a:ea typeface="宋体" panose="02010600030101010101" pitchFamily="2" charset="-122"/>
                <a:cs typeface="+mn-cs"/>
              </a:rPr>
              <a:t>是指向一个字符指针变量的</a:t>
            </a:r>
            <a:r>
              <a:rPr kumimoji="0" lang="zh-CN" altLang="en-US" sz="2400" b="1" kern="1200" cap="none" spc="0" normalizeH="0" baseline="0" noProof="0" dirty="0">
                <a:solidFill>
                  <a:srgbClr val="CC0000"/>
                </a:solidFill>
                <a:effectLst>
                  <a:outerShdw blurRad="38100" dist="38100" dir="2700000" algn="tl">
                    <a:srgbClr val="C0C0C0"/>
                  </a:outerShdw>
                </a:effectLst>
                <a:latin typeface="Tahoma" panose="020B0604030504040204" pitchFamily="34" charset="0"/>
                <a:ea typeface="宋体" panose="02010600030101010101" pitchFamily="2" charset="-122"/>
                <a:cs typeface="+mn-cs"/>
              </a:rPr>
              <a:t>。即</a:t>
            </a:r>
            <a:r>
              <a:rPr kumimoji="0" lang="en-US" altLang="zh-CN" sz="2400" b="1" kern="1200" cap="none" spc="0" normalizeH="0" baseline="0" noProof="0" dirty="0">
                <a:solidFill>
                  <a:srgbClr val="CC0000"/>
                </a:solidFill>
                <a:effectLst>
                  <a:outerShdw blurRad="38100" dist="38100" dir="2700000" algn="tl">
                    <a:srgbClr val="C0C0C0"/>
                  </a:outerShdw>
                </a:effectLst>
                <a:latin typeface="Tahoma" panose="020B0604030504040204" pitchFamily="34" charset="0"/>
                <a:ea typeface="宋体" panose="02010600030101010101" pitchFamily="2" charset="-122"/>
                <a:cs typeface="+mn-cs"/>
              </a:rPr>
              <a:t>*</a:t>
            </a:r>
            <a:r>
              <a:rPr kumimoji="0" lang="zh-CN" altLang="en-US" sz="2400" b="1" kern="1200" cap="none" spc="0" normalizeH="0" baseline="0" noProof="0" dirty="0">
                <a:latin typeface="Tahoma" panose="020B0604030504040204" pitchFamily="34" charset="0"/>
                <a:ea typeface="宋体" panose="02010600030101010101" pitchFamily="2" charset="-122"/>
                <a:cs typeface="+mn-cs"/>
              </a:rPr>
              <a:t>*</a:t>
            </a:r>
            <a:r>
              <a:rPr kumimoji="0" lang="en-US" altLang="zh-CN" sz="2400" b="1" kern="1200" cap="none" spc="0" normalizeH="0" baseline="0" noProof="0" dirty="0">
                <a:latin typeface="Tahoma" panose="020B0604030504040204" pitchFamily="34" charset="0"/>
                <a:ea typeface="宋体" panose="02010600030101010101" pitchFamily="2" charset="-122"/>
                <a:cs typeface="+mn-cs"/>
              </a:rPr>
              <a:t>p</a:t>
            </a:r>
            <a:r>
              <a:rPr lang="zh-CN" altLang="en-US" sz="2400" b="1" dirty="0">
                <a:latin typeface="Tahoma" panose="020B0604030504040204" pitchFamily="34" charset="0"/>
              </a:rPr>
              <a:t>表示</a:t>
            </a:r>
            <a:r>
              <a:rPr kumimoji="0" lang="en-US" altLang="zh-CN" sz="2400" b="1" kern="1200" cap="none" spc="0" normalizeH="0" baseline="0" noProof="0" dirty="0">
                <a:latin typeface="Tahoma" panose="020B0604030504040204" pitchFamily="34" charset="0"/>
                <a:ea typeface="宋体" panose="02010600030101010101" pitchFamily="2" charset="-122"/>
                <a:cs typeface="+mn-cs"/>
              </a:rPr>
              <a:t>p</a:t>
            </a:r>
            <a:r>
              <a:rPr kumimoji="0" lang="zh-CN" altLang="en-US" sz="2400" b="1" kern="1200" cap="none" spc="0" normalizeH="0" baseline="0" noProof="0" dirty="0">
                <a:latin typeface="Tahoma" panose="020B0604030504040204" pitchFamily="34" charset="0"/>
                <a:ea typeface="宋体" panose="02010600030101010101" pitchFamily="2" charset="-122"/>
                <a:cs typeface="+mn-cs"/>
              </a:rPr>
              <a:t>所指向的是另一个指针变量</a:t>
            </a:r>
            <a:r>
              <a:rPr kumimoji="0" lang="zh-CN" altLang="en-US" sz="2400" kern="1200" cap="none" spc="0" normalizeH="0" baseline="0" noProof="0" dirty="0">
                <a:latin typeface="Tahoma" panose="020B0604030504040204" pitchFamily="34" charset="0"/>
                <a:ea typeface="宋体" panose="02010600030101010101" pitchFamily="2" charset="-122"/>
                <a:cs typeface="+mn-cs"/>
              </a:rPr>
              <a:t>。</a:t>
            </a:r>
          </a:p>
        </p:txBody>
      </p:sp>
      <p:sp>
        <p:nvSpPr>
          <p:cNvPr id="67589" name="Text Box 20"/>
          <p:cNvSpPr txBox="1"/>
          <p:nvPr/>
        </p:nvSpPr>
        <p:spPr>
          <a:xfrm>
            <a:off x="695325" y="404813"/>
            <a:ext cx="5006975" cy="641350"/>
          </a:xfrm>
          <a:prstGeom prst="rect">
            <a:avLst/>
          </a:prstGeom>
          <a:noFill/>
          <a:ln w="9525">
            <a:noFill/>
          </a:ln>
        </p:spPr>
        <p:txBody>
          <a:bodyPr wrap="none">
            <a:spAutoFit/>
          </a:bodyPr>
          <a:lstStyle/>
          <a:p>
            <a:pPr algn="ctr" eaLnBrk="1" hangingPunct="1"/>
            <a:r>
              <a:rPr lang="en-US" altLang="zh-CN" sz="3600" b="1" dirty="0">
                <a:latin typeface="黑体" panose="02010609060101010101" pitchFamily="49" charset="-122"/>
                <a:ea typeface="黑体" panose="02010609060101010101" pitchFamily="49" charset="-122"/>
              </a:rPr>
              <a:t>7.5.2  </a:t>
            </a:r>
            <a:r>
              <a:rPr lang="zh-CN" altLang="en-US" sz="3600" b="1" dirty="0">
                <a:latin typeface="黑体" panose="02010609060101010101" pitchFamily="49" charset="-122"/>
                <a:ea typeface="黑体" panose="02010609060101010101" pitchFamily="49" charset="-122"/>
              </a:rPr>
              <a:t>指向指针的指针</a:t>
            </a:r>
          </a:p>
        </p:txBody>
      </p:sp>
    </p:spTree>
  </p:cSld>
  <p:clrMapOvr>
    <a:masterClrMapping/>
  </p:clrMapOvr>
  <p:transition>
    <p:strips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43010"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1103844-6B85-4DDB-BC35-7283DC0A18E9}"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36</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8612" name="Text Box 3"/>
          <p:cNvSpPr txBox="1"/>
          <p:nvPr/>
        </p:nvSpPr>
        <p:spPr>
          <a:xfrm>
            <a:off x="2640013" y="2924175"/>
            <a:ext cx="2303462" cy="1838325"/>
          </a:xfrm>
          <a:prstGeom prst="rect">
            <a:avLst/>
          </a:prstGeom>
          <a:solidFill>
            <a:srgbClr val="E1FFF7"/>
          </a:solidFill>
          <a:ln w="38100" cap="flat" cmpd="sng">
            <a:solidFill>
              <a:srgbClr val="008000"/>
            </a:solidFill>
            <a:prstDash val="solid"/>
            <a:miter/>
            <a:headEnd type="none" w="med" len="med"/>
            <a:tailEnd type="none" w="med" len="med"/>
          </a:ln>
        </p:spPr>
        <p:txBody>
          <a:bodyPr>
            <a:spAutoFit/>
          </a:bodyPr>
          <a:lstStyle/>
          <a:p>
            <a:r>
              <a:rPr lang="zh-CN" altLang="en-US" sz="2800" b="1" dirty="0">
                <a:latin typeface="Times New Roman" panose="02020603050405020304" pitchFamily="18" charset="0"/>
              </a:rPr>
              <a:t>例  </a:t>
            </a:r>
            <a:r>
              <a:rPr lang="en-US" altLang="zh-CN" sz="2800" b="1" dirty="0">
                <a:latin typeface="Times New Roman" panose="02020603050405020304" pitchFamily="18" charset="0"/>
              </a:rPr>
              <a:t>int   </a:t>
            </a:r>
            <a:r>
              <a:rPr lang="en-US" altLang="zh-CN" sz="2800" b="1" dirty="0">
                <a:latin typeface="宋体" panose="02010600030101010101" pitchFamily="2" charset="-122"/>
              </a:rPr>
              <a:t>*</a:t>
            </a:r>
            <a:r>
              <a:rPr lang="en-US" altLang="zh-CN" sz="2800" b="1" dirty="0">
                <a:latin typeface="Times New Roman" panose="02020603050405020304" pitchFamily="18" charset="0"/>
              </a:rPr>
              <a:t>p; </a:t>
            </a:r>
          </a:p>
          <a:p>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int  i=3;</a:t>
            </a:r>
          </a:p>
          <a:p>
            <a:r>
              <a:rPr lang="en-US" altLang="zh-CN" sz="2800" b="1" dirty="0">
                <a:latin typeface="Times New Roman" panose="02020603050405020304" pitchFamily="18" charset="0"/>
                <a:sym typeface="Symbol" panose="05050102010706020507" pitchFamily="18" charset="2"/>
              </a:rPr>
              <a:t>      p=&amp;i;</a:t>
            </a:r>
          </a:p>
          <a:p>
            <a:r>
              <a:rPr lang="en-US" altLang="zh-CN" sz="28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p=5;</a:t>
            </a:r>
            <a:endParaRPr lang="en-US" altLang="zh-CN" sz="2800" b="1" dirty="0">
              <a:latin typeface="Times New Roman" panose="02020603050405020304" pitchFamily="18" charset="0"/>
            </a:endParaRPr>
          </a:p>
        </p:txBody>
      </p:sp>
      <p:grpSp>
        <p:nvGrpSpPr>
          <p:cNvPr id="199684" name="Group 4"/>
          <p:cNvGrpSpPr/>
          <p:nvPr/>
        </p:nvGrpSpPr>
        <p:grpSpPr>
          <a:xfrm>
            <a:off x="5648871" y="2912737"/>
            <a:ext cx="3240087" cy="936625"/>
            <a:chOff x="3146" y="1271"/>
            <a:chExt cx="2041" cy="590"/>
          </a:xfrm>
        </p:grpSpPr>
        <p:sp>
          <p:nvSpPr>
            <p:cNvPr id="68618" name="Rectangle 5"/>
            <p:cNvSpPr/>
            <p:nvPr/>
          </p:nvSpPr>
          <p:spPr>
            <a:xfrm>
              <a:off x="3313" y="1572"/>
              <a:ext cx="478" cy="289"/>
            </a:xfrm>
            <a:prstGeom prst="rect">
              <a:avLst/>
            </a:prstGeom>
            <a:noFill/>
            <a:ln w="28575" cap="flat" cmpd="sng">
              <a:solidFill>
                <a:srgbClr val="336699"/>
              </a:solidFill>
              <a:prstDash val="solid"/>
              <a:miter/>
              <a:headEnd type="none" w="med" len="med"/>
              <a:tailEnd type="none" w="med" len="med"/>
            </a:ln>
          </p:spPr>
          <p:txBody>
            <a:bodyPr wrap="none" anchor="ctr" anchorCtr="0"/>
            <a:lstStyle/>
            <a:p>
              <a:pPr algn="ctr" eaLnBrk="1" hangingPunct="1"/>
              <a:r>
                <a:rPr lang="en-US" altLang="zh-CN" sz="2800" b="1" dirty="0">
                  <a:latin typeface="Times New Roman" panose="02020603050405020304" pitchFamily="18" charset="0"/>
                </a:rPr>
                <a:t>&amp;i</a:t>
              </a:r>
            </a:p>
          </p:txBody>
        </p:sp>
        <p:sp>
          <p:nvSpPr>
            <p:cNvPr id="68619" name="Rectangle 6"/>
            <p:cNvSpPr/>
            <p:nvPr/>
          </p:nvSpPr>
          <p:spPr>
            <a:xfrm>
              <a:off x="4401" y="1572"/>
              <a:ext cx="478" cy="289"/>
            </a:xfrm>
            <a:prstGeom prst="rect">
              <a:avLst/>
            </a:prstGeom>
            <a:noFill/>
            <a:ln w="28575" cap="flat" cmpd="sng">
              <a:solidFill>
                <a:srgbClr val="336699"/>
              </a:solidFill>
              <a:prstDash val="solid"/>
              <a:miter/>
              <a:headEnd type="none" w="med" len="med"/>
              <a:tailEnd type="none" w="med" len="med"/>
            </a:ln>
          </p:spPr>
          <p:txBody>
            <a:bodyPr wrap="none" anchor="ctr" anchorCtr="0"/>
            <a:lstStyle/>
            <a:p>
              <a:pPr algn="ctr" eaLnBrk="1" hangingPunct="1"/>
              <a:r>
                <a:rPr lang="en-US" altLang="zh-CN" sz="2800" b="1" dirty="0">
                  <a:latin typeface="Times New Roman" panose="02020603050405020304" pitchFamily="18" charset="0"/>
                </a:rPr>
                <a:t>3</a:t>
              </a:r>
            </a:p>
          </p:txBody>
        </p:sp>
        <p:sp>
          <p:nvSpPr>
            <p:cNvPr id="68620" name="Text Box 7"/>
            <p:cNvSpPr txBox="1"/>
            <p:nvPr/>
          </p:nvSpPr>
          <p:spPr>
            <a:xfrm>
              <a:off x="3146" y="1282"/>
              <a:ext cx="991" cy="327"/>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p</a:t>
              </a:r>
              <a:r>
                <a:rPr lang="en-US" altLang="zh-CN" sz="2000" b="1" dirty="0">
                  <a:latin typeface="Times New Roman" panose="02020603050405020304" pitchFamily="18" charset="0"/>
                </a:rPr>
                <a:t>(</a:t>
              </a:r>
              <a:r>
                <a:rPr lang="zh-CN" altLang="zh-CN" sz="2000" b="1" dirty="0">
                  <a:latin typeface="Times New Roman" panose="02020603050405020304" pitchFamily="18" charset="0"/>
                </a:rPr>
                <a:t>指针变量)</a:t>
              </a:r>
              <a:endParaRPr lang="en-US" altLang="zh-CN" sz="2000" b="1" dirty="0">
                <a:latin typeface="Times New Roman" panose="02020603050405020304" pitchFamily="18" charset="0"/>
              </a:endParaRPr>
            </a:p>
          </p:txBody>
        </p:sp>
        <p:sp>
          <p:nvSpPr>
            <p:cNvPr id="68621" name="Text Box 8"/>
            <p:cNvSpPr txBox="1"/>
            <p:nvPr/>
          </p:nvSpPr>
          <p:spPr>
            <a:xfrm>
              <a:off x="4259" y="1271"/>
              <a:ext cx="928" cy="327"/>
            </a:xfrm>
            <a:prstGeom prst="rect">
              <a:avLst/>
            </a:prstGeom>
            <a:noFill/>
            <a:ln w="9525">
              <a:noFill/>
            </a:ln>
          </p:spPr>
          <p:txBody>
            <a:bodyPr wrap="none">
              <a:spAutoFit/>
            </a:bodyPr>
            <a:lstStyle/>
            <a:p>
              <a:pPr eaLnBrk="1" hangingPunct="1"/>
              <a:r>
                <a:rPr lang="en-US" altLang="zh-CN" sz="2800" b="1" dirty="0">
                  <a:latin typeface="Times New Roman" panose="02020603050405020304" pitchFamily="18" charset="0"/>
                </a:rPr>
                <a:t>i</a:t>
              </a:r>
              <a:r>
                <a:rPr lang="en-US" altLang="zh-CN" sz="2000" b="1" dirty="0">
                  <a:latin typeface="Times New Roman" panose="02020603050405020304" pitchFamily="18" charset="0"/>
                </a:rPr>
                <a:t>(</a:t>
              </a:r>
              <a:r>
                <a:rPr lang="zh-CN" altLang="zh-CN" sz="2000" b="1" dirty="0">
                  <a:latin typeface="Times New Roman" panose="02020603050405020304" pitchFamily="18" charset="0"/>
                </a:rPr>
                <a:t>整型变量</a:t>
              </a:r>
              <a:r>
                <a:rPr lang="en-US" altLang="zh-CN" sz="2000" b="1" dirty="0">
                  <a:latin typeface="Times New Roman" panose="02020603050405020304" pitchFamily="18" charset="0"/>
                </a:rPr>
                <a:t>)</a:t>
              </a:r>
            </a:p>
          </p:txBody>
        </p:sp>
        <p:sp>
          <p:nvSpPr>
            <p:cNvPr id="68622" name="Line 9"/>
            <p:cNvSpPr/>
            <p:nvPr/>
          </p:nvSpPr>
          <p:spPr>
            <a:xfrm>
              <a:off x="3795" y="1728"/>
              <a:ext cx="589" cy="0"/>
            </a:xfrm>
            <a:prstGeom prst="line">
              <a:avLst/>
            </a:prstGeom>
            <a:ln w="28575" cap="flat" cmpd="sng">
              <a:solidFill>
                <a:srgbClr val="336699"/>
              </a:solidFill>
              <a:prstDash val="solid"/>
              <a:headEnd type="none" w="med" len="med"/>
              <a:tailEnd type="triangle" w="med" len="med"/>
            </a:ln>
          </p:spPr>
          <p:txBody>
            <a:bodyPr/>
            <a:lstStyle/>
            <a:p>
              <a:endParaRPr lang="zh-CN" altLang="en-US"/>
            </a:p>
          </p:txBody>
        </p:sp>
      </p:grpSp>
      <p:sp>
        <p:nvSpPr>
          <p:cNvPr id="199690" name="Rectangle 10"/>
          <p:cNvSpPr/>
          <p:nvPr/>
        </p:nvSpPr>
        <p:spPr>
          <a:xfrm>
            <a:off x="5520283" y="4036687"/>
            <a:ext cx="1419225" cy="463550"/>
          </a:xfrm>
          <a:prstGeom prst="rect">
            <a:avLst/>
          </a:prstGeom>
          <a:solidFill>
            <a:schemeClr val="tx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p>
            <a:pPr algn="ctr" eaLnBrk="1" hangingPunct="1"/>
            <a:r>
              <a:rPr lang="zh-CN" altLang="en-US" sz="2400" b="1" dirty="0">
                <a:solidFill>
                  <a:schemeClr val="bg1"/>
                </a:solidFill>
                <a:latin typeface="Times New Roman" panose="02020603050405020304" pitchFamily="18" charset="0"/>
                <a:ea typeface="隶书" panose="02010509060101010101" pitchFamily="49" charset="-122"/>
              </a:rPr>
              <a:t>一级指针</a:t>
            </a:r>
          </a:p>
        </p:txBody>
      </p:sp>
      <p:sp>
        <p:nvSpPr>
          <p:cNvPr id="199691" name="AutoShape 11"/>
          <p:cNvSpPr/>
          <p:nvPr/>
        </p:nvSpPr>
        <p:spPr>
          <a:xfrm>
            <a:off x="7968208" y="4036687"/>
            <a:ext cx="2038350" cy="463550"/>
          </a:xfrm>
          <a:prstGeom prst="borderCallout1">
            <a:avLst>
              <a:gd name="adj1" fmla="val 23079"/>
              <a:gd name="adj2" fmla="val -3722"/>
              <a:gd name="adj3" fmla="val -64102"/>
              <a:gd name="adj4" fmla="val -35583"/>
            </a:avLst>
          </a:prstGeom>
          <a:solidFill>
            <a:schemeClr val="tx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p>
            <a:pPr algn="ctr" eaLnBrk="1" hangingPunct="1"/>
            <a:r>
              <a:rPr lang="zh-CN" altLang="en-US" sz="2400" b="1" dirty="0">
                <a:solidFill>
                  <a:schemeClr val="bg1"/>
                </a:solidFill>
                <a:latin typeface="Times New Roman" panose="02020603050405020304" pitchFamily="18" charset="0"/>
                <a:ea typeface="隶书" panose="02010509060101010101" pitchFamily="49" charset="-122"/>
              </a:rPr>
              <a:t>单级间接寻址</a:t>
            </a:r>
          </a:p>
        </p:txBody>
      </p:sp>
      <p:sp>
        <p:nvSpPr>
          <p:cNvPr id="199692" name="Text Box 12"/>
          <p:cNvSpPr txBox="1"/>
          <p:nvPr/>
        </p:nvSpPr>
        <p:spPr>
          <a:xfrm>
            <a:off x="7664996" y="3373112"/>
            <a:ext cx="720725" cy="523875"/>
          </a:xfrm>
          <a:prstGeom prst="rect">
            <a:avLst/>
          </a:prstGeom>
          <a:solidFill>
            <a:schemeClr val="bg1"/>
          </a:solidFill>
          <a:ln w="28575" cap="flat" cmpd="sng">
            <a:solidFill>
              <a:srgbClr val="336699"/>
            </a:solidFill>
            <a:prstDash val="solid"/>
            <a:miter/>
            <a:headEnd type="none" w="med" len="med"/>
            <a:tailEnd type="none" w="med" len="med"/>
          </a:ln>
        </p:spPr>
        <p:txBody>
          <a:bodyPr>
            <a:spAutoFit/>
          </a:bodyPr>
          <a:lstStyle/>
          <a:p>
            <a:pPr algn="ctr" eaLnBrk="1" hangingPunct="1">
              <a:spcBef>
                <a:spcPct val="15000"/>
              </a:spcBef>
            </a:pPr>
            <a:r>
              <a:rPr lang="en-US" altLang="zh-CN" sz="2800" b="1" dirty="0">
                <a:latin typeface="Times New Roman" panose="02020603050405020304" pitchFamily="18" charset="0"/>
              </a:rPr>
              <a:t>5</a:t>
            </a:r>
          </a:p>
        </p:txBody>
      </p:sp>
      <p:sp>
        <p:nvSpPr>
          <p:cNvPr id="2" name="矩形 1"/>
          <p:cNvSpPr/>
          <p:nvPr/>
        </p:nvSpPr>
        <p:spPr>
          <a:xfrm>
            <a:off x="1117600" y="1546225"/>
            <a:ext cx="7426325" cy="425450"/>
          </a:xfrm>
          <a:prstGeom prst="rect">
            <a:avLst/>
          </a:prstGeom>
        </p:spPr>
        <p:txBody>
          <a:bodyPr>
            <a:spAutoFit/>
          </a:bodyPr>
          <a:lstStyle/>
          <a:p>
            <a:pPr marL="384810" marR="0" lvl="2"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一级指针</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rgbClr val="CC0000"/>
                </a:solidFill>
                <a:effectLst/>
                <a:uLnTx/>
                <a:uFillTx/>
                <a:latin typeface="Arial" panose="020B0604020202020204" pitchFamily="34" charset="0"/>
                <a:ea typeface="黑体" panose="02010609060101010101" pitchFamily="49" charset="-122"/>
                <a:cs typeface="+mn-cs"/>
              </a:rPr>
              <a:t>指针变量中存放</a:t>
            </a:r>
            <a:r>
              <a:rPr kumimoji="0" lang="zh-CN" altLang="en-US" sz="2400" b="1" i="0" u="sng" strike="noStrike" kern="1200" cap="none" spc="0" normalizeH="0" baseline="0" noProof="0" dirty="0">
                <a:ln>
                  <a:noFill/>
                </a:ln>
                <a:solidFill>
                  <a:srgbClr val="CC0000"/>
                </a:solidFill>
                <a:effectLst/>
                <a:uLnTx/>
                <a:uFillTx/>
                <a:latin typeface="Arial" panose="020B0604020202020204" pitchFamily="34" charset="0"/>
                <a:ea typeface="黑体" panose="02010609060101010101" pitchFamily="49" charset="-122"/>
                <a:cs typeface="+mn-cs"/>
              </a:rPr>
              <a:t>目标变量</a:t>
            </a:r>
            <a:r>
              <a:rPr kumimoji="0" lang="zh-CN" altLang="en-US" sz="2400" b="1" i="0" u="none" strike="noStrike" kern="1200" cap="none" spc="0" normalizeH="0" baseline="0" noProof="0" dirty="0">
                <a:ln>
                  <a:noFill/>
                </a:ln>
                <a:solidFill>
                  <a:srgbClr val="CC0000"/>
                </a:solidFill>
                <a:effectLst/>
                <a:uLnTx/>
                <a:uFillTx/>
                <a:latin typeface="Arial" panose="020B0604020202020204" pitchFamily="34" charset="0"/>
                <a:ea typeface="黑体" panose="02010609060101010101" pitchFamily="49" charset="-122"/>
                <a:cs typeface="+mn-cs"/>
              </a:rPr>
              <a:t>的</a:t>
            </a:r>
            <a:r>
              <a:rPr kumimoji="0" lang="zh-CN" altLang="en-US" sz="2400" b="1" i="1" u="sng" strike="noStrike" kern="120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地址</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99684"/>
                                        </p:tgtEl>
                                        <p:attrNameLst>
                                          <p:attrName>style.visibility</p:attrName>
                                        </p:attrNameLst>
                                      </p:cBhvr>
                                      <p:to>
                                        <p:strVal val="visible"/>
                                      </p:to>
                                    </p:set>
                                    <p:animEffect transition="in" filter="box(out)">
                                      <p:cBhvr>
                                        <p:cTn id="7" dur="500"/>
                                        <p:tgtEl>
                                          <p:spTgt spid="199684"/>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9690"/>
                                        </p:tgtEl>
                                        <p:attrNameLst>
                                          <p:attrName>style.visibility</p:attrName>
                                        </p:attrNameLst>
                                      </p:cBhvr>
                                      <p:to>
                                        <p:strVal val="visible"/>
                                      </p:to>
                                    </p:set>
                                    <p:animEffect transition="in" filter="box(out)">
                                      <p:cBhvr>
                                        <p:cTn id="12" dur="500"/>
                                        <p:tgtEl>
                                          <p:spTgt spid="199690"/>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99691"/>
                                        </p:tgtEl>
                                        <p:attrNameLst>
                                          <p:attrName>style.visibility</p:attrName>
                                        </p:attrNameLst>
                                      </p:cBhvr>
                                      <p:to>
                                        <p:strVal val="visible"/>
                                      </p:to>
                                    </p:set>
                                    <p:animEffect transition="in" filter="box(out)">
                                      <p:cBhvr>
                                        <p:cTn id="17" dur="500"/>
                                        <p:tgtEl>
                                          <p:spTgt spid="199691"/>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9692"/>
                                        </p:tgtEl>
                                        <p:attrNameLst>
                                          <p:attrName>style.visibility</p:attrName>
                                        </p:attrNameLst>
                                      </p:cBhvr>
                                      <p:to>
                                        <p:strVal val="visible"/>
                                      </p:to>
                                    </p:set>
                                    <p:animEffect transition="in" filter="wipe(down)">
                                      <p:cBhvr>
                                        <p:cTn id="22" dur="500"/>
                                        <p:tgtEl>
                                          <p:spTgt spid="199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90" grpId="0" animBg="1"/>
      <p:bldP spid="199691" grpId="0" animBg="1"/>
      <p:bldP spid="1996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1558925" y="2636838"/>
            <a:ext cx="2189163" cy="2511425"/>
          </a:xfrm>
          <a:prstGeom prst="rect">
            <a:avLst/>
          </a:prstGeom>
          <a:solidFill>
            <a:srgbClr val="E1FFF7"/>
          </a:solidFill>
          <a:ln w="38100">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R="0" defTabSz="914400">
              <a:buClrTx/>
              <a:buSzTx/>
              <a:buFontTx/>
              <a:buNone/>
              <a:defRPr/>
            </a:pPr>
            <a:r>
              <a:rPr kumimoji="1" lang="zh-CN" altLang="en-US" sz="2400" b="1" kern="1200" cap="none" spc="0" normalizeH="0" baseline="0" noProof="0">
                <a:solidFill>
                  <a:srgbClr val="CC0000"/>
                </a:solidFill>
                <a:effectLst>
                  <a:outerShdw blurRad="38100" dist="38100" dir="2700000" algn="tl">
                    <a:srgbClr val="000000"/>
                  </a:outerShdw>
                </a:effectLst>
                <a:latin typeface="Times New Roman" panose="02020603050405020304" pitchFamily="18" charset="0"/>
                <a:ea typeface="宋体" panose="02010600030101010101" pitchFamily="2" charset="-122"/>
                <a:cs typeface="+mn-cs"/>
              </a:rPr>
              <a:t>例</a:t>
            </a:r>
            <a:r>
              <a:rPr kumimoji="1" lang="zh-CN" altLang="en-US" sz="24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600" b="1" kern="1200" cap="none" spc="0" normalizeH="0" baseline="0" noProof="0">
                <a:latin typeface="Times New Roman" panose="02020603050405020304" pitchFamily="18" charset="0"/>
                <a:ea typeface="宋体" panose="02010600030101010101" pitchFamily="2" charset="-122"/>
                <a:cs typeface="+mn-cs"/>
              </a:rPr>
              <a:t>int   </a:t>
            </a:r>
            <a:r>
              <a:rPr kumimoji="1" lang="en-US" altLang="zh-CN" sz="2600" b="1" kern="1200" cap="none" spc="0" normalizeH="0" baseline="0" noProof="0">
                <a:latin typeface="宋体" panose="02010600030101010101" pitchFamily="2" charset="-122"/>
                <a:ea typeface="宋体" panose="02010600030101010101" pitchFamily="2" charset="-122"/>
                <a:cs typeface="+mn-cs"/>
              </a:rPr>
              <a:t>**</a:t>
            </a:r>
            <a:r>
              <a:rPr kumimoji="1" lang="en-US" altLang="zh-CN" sz="2600" b="1" kern="1200" cap="none" spc="0" normalizeH="0" baseline="0" noProof="0">
                <a:latin typeface="Times New Roman" panose="02020603050405020304" pitchFamily="18" charset="0"/>
                <a:ea typeface="宋体" panose="02010600030101010101" pitchFamily="2" charset="-122"/>
                <a:cs typeface="+mn-cs"/>
              </a:rPr>
              <a:t>p1; </a:t>
            </a:r>
          </a:p>
          <a:p>
            <a:pPr marR="0" defTabSz="914400">
              <a:buClrTx/>
              <a:buSzTx/>
              <a:buFontTx/>
              <a:buNone/>
              <a:defRPr/>
            </a:pPr>
            <a:r>
              <a:rPr kumimoji="1" lang="en-US" altLang="zh-CN" sz="2600" b="1" kern="1200" cap="none" spc="0" normalizeH="0" baseline="0" noProof="0">
                <a:latin typeface="Times New Roman" panose="02020603050405020304" pitchFamily="18" charset="0"/>
                <a:ea typeface="宋体" panose="02010600030101010101" pitchFamily="2" charset="-122"/>
                <a:cs typeface="+mn-cs"/>
              </a:rPr>
              <a:t>      </a:t>
            </a: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int   </a:t>
            </a:r>
            <a:r>
              <a:rPr kumimoji="1" lang="en-US" altLang="zh-CN" sz="2600" b="1" kern="1200" cap="none" spc="0" normalizeH="0" baseline="0" noProof="0">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p2;</a:t>
            </a:r>
          </a:p>
          <a:p>
            <a:pPr marR="0" defTabSz="914400">
              <a:buClrTx/>
              <a:buSzTx/>
              <a:buFontTx/>
              <a:buNone/>
              <a:defRPr/>
            </a:pP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      int  i=3;</a:t>
            </a:r>
          </a:p>
          <a:p>
            <a:pPr marR="0" defTabSz="914400">
              <a:buClrTx/>
              <a:buSzTx/>
              <a:buFontTx/>
              <a:buNone/>
              <a:defRPr/>
            </a:pP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      p2=&amp;i;</a:t>
            </a:r>
          </a:p>
          <a:p>
            <a:pPr marR="0" defTabSz="914400">
              <a:buClrTx/>
              <a:buSzTx/>
              <a:buFontTx/>
              <a:buNone/>
              <a:defRPr/>
            </a:pP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      p1=&amp;p2;</a:t>
            </a:r>
          </a:p>
          <a:p>
            <a:pPr marR="0" defTabSz="914400">
              <a:buClrTx/>
              <a:buSzTx/>
              <a:buFontTx/>
              <a:buNone/>
              <a:defRPr/>
            </a:pP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       </a:t>
            </a:r>
            <a:r>
              <a:rPr kumimoji="1" lang="en-US" altLang="zh-CN" sz="2600" b="1" kern="1200" cap="none" spc="0" normalizeH="0" baseline="0" noProof="0">
                <a:latin typeface="宋体" panose="02010600030101010101" pitchFamily="2" charset="-122"/>
                <a:ea typeface="宋体" panose="02010600030101010101" pitchFamily="2" charset="-122"/>
                <a:cs typeface="+mn-cs"/>
                <a:sym typeface="Symbol" panose="05050102010706020507" pitchFamily="18" charset="2"/>
              </a:rPr>
              <a:t>**</a:t>
            </a:r>
            <a:r>
              <a:rPr kumimoji="1" lang="en-US" altLang="zh-CN" sz="2600" b="1" kern="1200" cap="none" spc="0" normalizeH="0" baseline="0" noProof="0">
                <a:latin typeface="Times New Roman" panose="02020603050405020304" pitchFamily="18" charset="0"/>
                <a:ea typeface="宋体" panose="02010600030101010101" pitchFamily="2" charset="-122"/>
                <a:cs typeface="+mn-cs"/>
                <a:sym typeface="Symbol" panose="05050102010706020507" pitchFamily="18" charset="2"/>
              </a:rPr>
              <a:t>p1=5;</a:t>
            </a:r>
            <a:endParaRPr kumimoji="1" lang="en-US" altLang="zh-CN" sz="2600" b="1" kern="1200" cap="none" spc="0" normalizeH="0" baseline="0" noProof="0">
              <a:latin typeface="Times New Roman" panose="02020603050405020304" pitchFamily="18" charset="0"/>
              <a:ea typeface="宋体" panose="02010600030101010101" pitchFamily="2" charset="-122"/>
              <a:cs typeface="+mn-cs"/>
            </a:endParaRPr>
          </a:p>
        </p:txBody>
      </p:sp>
      <p:grpSp>
        <p:nvGrpSpPr>
          <p:cNvPr id="6" name="Group 3"/>
          <p:cNvGrpSpPr/>
          <p:nvPr/>
        </p:nvGrpSpPr>
        <p:grpSpPr>
          <a:xfrm>
            <a:off x="4421188" y="2686055"/>
            <a:ext cx="4152900" cy="858839"/>
            <a:chOff x="2489" y="2148"/>
            <a:chExt cx="2616" cy="541"/>
          </a:xfrm>
        </p:grpSpPr>
        <p:sp>
          <p:nvSpPr>
            <p:cNvPr id="69643" name="Text Box 4"/>
            <p:cNvSpPr txBox="1"/>
            <p:nvPr/>
          </p:nvSpPr>
          <p:spPr>
            <a:xfrm>
              <a:off x="2575" y="2149"/>
              <a:ext cx="287" cy="252"/>
            </a:xfrm>
            <a:prstGeom prst="rect">
              <a:avLst/>
            </a:prstGeom>
            <a:noFill/>
            <a:ln w="28575" cap="flat" cmpd="sng">
              <a:solidFill>
                <a:srgbClr val="336699"/>
              </a:solidFill>
              <a:prstDash val="solid"/>
              <a:miter/>
              <a:headEnd type="none" w="med" len="med"/>
              <a:tailEnd type="none" w="med" len="med"/>
            </a:ln>
          </p:spPr>
          <p:txBody>
            <a:bodyPr wrap="none">
              <a:spAutoFit/>
            </a:bodyPr>
            <a:lstStyle/>
            <a:p>
              <a:pPr eaLnBrk="1" hangingPunct="1"/>
              <a:r>
                <a:rPr lang="en-US" altLang="zh-CN" sz="2000" b="1" dirty="0">
                  <a:latin typeface="Times New Roman" panose="02020603050405020304" pitchFamily="18" charset="0"/>
                </a:rPr>
                <a:t>p1</a:t>
              </a:r>
            </a:p>
          </p:txBody>
        </p:sp>
        <p:grpSp>
          <p:nvGrpSpPr>
            <p:cNvPr id="69644" name="Group 5"/>
            <p:cNvGrpSpPr/>
            <p:nvPr/>
          </p:nvGrpSpPr>
          <p:grpSpPr>
            <a:xfrm>
              <a:off x="2489" y="2148"/>
              <a:ext cx="2616" cy="541"/>
              <a:chOff x="1400" y="3514"/>
              <a:chExt cx="2616" cy="541"/>
            </a:xfrm>
          </p:grpSpPr>
          <p:sp>
            <p:nvSpPr>
              <p:cNvPr id="69645" name="Rectangle 6"/>
              <p:cNvSpPr/>
              <p:nvPr/>
            </p:nvSpPr>
            <p:spPr>
              <a:xfrm>
                <a:off x="1400" y="3766"/>
                <a:ext cx="478" cy="289"/>
              </a:xfrm>
              <a:prstGeom prst="rect">
                <a:avLst/>
              </a:prstGeom>
              <a:noFill/>
              <a:ln w="28575" cap="flat" cmpd="sng">
                <a:solidFill>
                  <a:srgbClr val="336699"/>
                </a:solidFill>
                <a:prstDash val="solid"/>
                <a:miter/>
                <a:headEnd type="none" w="med" len="med"/>
                <a:tailEnd type="none" w="med" len="med"/>
              </a:ln>
            </p:spPr>
            <p:txBody>
              <a:bodyPr wrap="none" anchor="ctr" anchorCtr="0"/>
              <a:lstStyle/>
              <a:p>
                <a:pPr algn="ctr" eaLnBrk="1" hangingPunct="1"/>
                <a:r>
                  <a:rPr lang="en-US" altLang="zh-CN" sz="2000" b="1" dirty="0">
                    <a:latin typeface="Times New Roman" panose="02020603050405020304" pitchFamily="18" charset="0"/>
                  </a:rPr>
                  <a:t>&amp;p2</a:t>
                </a:r>
              </a:p>
            </p:txBody>
          </p:sp>
          <p:sp>
            <p:nvSpPr>
              <p:cNvPr id="69646" name="Rectangle 7"/>
              <p:cNvSpPr/>
              <p:nvPr/>
            </p:nvSpPr>
            <p:spPr>
              <a:xfrm>
                <a:off x="2152" y="3766"/>
                <a:ext cx="478" cy="289"/>
              </a:xfrm>
              <a:prstGeom prst="rect">
                <a:avLst/>
              </a:prstGeom>
              <a:noFill/>
              <a:ln w="28575" cap="flat" cmpd="sng">
                <a:solidFill>
                  <a:srgbClr val="336699"/>
                </a:solidFill>
                <a:prstDash val="solid"/>
                <a:miter/>
                <a:headEnd type="none" w="med" len="med"/>
                <a:tailEnd type="none" w="med" len="med"/>
              </a:ln>
            </p:spPr>
            <p:txBody>
              <a:bodyPr wrap="none" anchor="ctr" anchorCtr="0"/>
              <a:lstStyle/>
              <a:p>
                <a:pPr algn="ctr" eaLnBrk="1" hangingPunct="1"/>
                <a:r>
                  <a:rPr lang="en-US" altLang="zh-CN" sz="2000" b="1" dirty="0">
                    <a:latin typeface="Times New Roman" panose="02020603050405020304" pitchFamily="18" charset="0"/>
                  </a:rPr>
                  <a:t>&amp;i</a:t>
                </a:r>
              </a:p>
            </p:txBody>
          </p:sp>
          <p:sp>
            <p:nvSpPr>
              <p:cNvPr id="69647" name="Rectangle 8"/>
              <p:cNvSpPr/>
              <p:nvPr/>
            </p:nvSpPr>
            <p:spPr>
              <a:xfrm>
                <a:off x="3240" y="3766"/>
                <a:ext cx="478" cy="289"/>
              </a:xfrm>
              <a:prstGeom prst="rect">
                <a:avLst/>
              </a:prstGeom>
              <a:noFill/>
              <a:ln w="28575" cap="flat" cmpd="sng">
                <a:solidFill>
                  <a:srgbClr val="336699"/>
                </a:solidFill>
                <a:prstDash val="solid"/>
                <a:miter/>
                <a:headEnd type="none" w="med" len="med"/>
                <a:tailEnd type="none" w="med" len="med"/>
              </a:ln>
            </p:spPr>
            <p:txBody>
              <a:bodyPr wrap="none" anchor="ctr" anchorCtr="0"/>
              <a:lstStyle/>
              <a:p>
                <a:pPr algn="ctr" eaLnBrk="1" hangingPunct="1"/>
                <a:r>
                  <a:rPr lang="en-US" altLang="zh-CN" sz="2000" b="1" dirty="0">
                    <a:latin typeface="Times New Roman" panose="02020603050405020304" pitchFamily="18" charset="0"/>
                  </a:rPr>
                  <a:t>3</a:t>
                </a:r>
              </a:p>
            </p:txBody>
          </p:sp>
          <p:sp>
            <p:nvSpPr>
              <p:cNvPr id="69648" name="Text Box 9"/>
              <p:cNvSpPr txBox="1"/>
              <p:nvPr/>
            </p:nvSpPr>
            <p:spPr>
              <a:xfrm>
                <a:off x="1971" y="3514"/>
                <a:ext cx="1044" cy="252"/>
              </a:xfrm>
              <a:prstGeom prst="rect">
                <a:avLst/>
              </a:prstGeom>
              <a:noFill/>
              <a:ln w="28575" cap="flat" cmpd="sng">
                <a:solidFill>
                  <a:srgbClr val="336699"/>
                </a:solidFill>
                <a:prstDash val="solid"/>
                <a:miter/>
                <a:headEnd type="none" w="med" len="med"/>
                <a:tailEnd type="none" w="med" len="med"/>
              </a:ln>
            </p:spPr>
            <p:txBody>
              <a:bodyPr wrap="none">
                <a:spAutoFit/>
              </a:bodyPr>
              <a:lstStyle/>
              <a:p>
                <a:pPr eaLnBrk="1" hangingPunct="1"/>
                <a:r>
                  <a:rPr lang="en-US" altLang="zh-CN" sz="2000" b="1" dirty="0">
                    <a:latin typeface="Times New Roman" panose="02020603050405020304" pitchFamily="18" charset="0"/>
                  </a:rPr>
                  <a:t>p2(</a:t>
                </a:r>
                <a:r>
                  <a:rPr lang="zh-CN" altLang="zh-CN" sz="2000" b="1" dirty="0">
                    <a:latin typeface="Times New Roman" panose="02020603050405020304" pitchFamily="18" charset="0"/>
                  </a:rPr>
                  <a:t>指针变量)</a:t>
                </a:r>
                <a:endParaRPr lang="en-US" altLang="zh-CN" sz="2000" b="1" dirty="0">
                  <a:latin typeface="Times New Roman" panose="02020603050405020304" pitchFamily="18" charset="0"/>
                </a:endParaRPr>
              </a:p>
            </p:txBody>
          </p:sp>
          <p:sp>
            <p:nvSpPr>
              <p:cNvPr id="69649" name="Text Box 10"/>
              <p:cNvSpPr txBox="1"/>
              <p:nvPr/>
            </p:nvSpPr>
            <p:spPr>
              <a:xfrm>
                <a:off x="3098" y="3515"/>
                <a:ext cx="918" cy="252"/>
              </a:xfrm>
              <a:prstGeom prst="rect">
                <a:avLst/>
              </a:prstGeom>
              <a:noFill/>
              <a:ln w="28575" cap="flat" cmpd="sng">
                <a:solidFill>
                  <a:srgbClr val="336699"/>
                </a:solidFill>
                <a:prstDash val="solid"/>
                <a:miter/>
                <a:headEnd type="none" w="med" len="med"/>
                <a:tailEnd type="none" w="med" len="med"/>
              </a:ln>
            </p:spPr>
            <p:txBody>
              <a:bodyPr wrap="none">
                <a:spAutoFit/>
              </a:bodyPr>
              <a:lstStyle/>
              <a:p>
                <a:pPr eaLnBrk="1" hangingPunct="1"/>
                <a:r>
                  <a:rPr lang="en-US" altLang="zh-CN" sz="2000" b="1" dirty="0">
                    <a:latin typeface="Times New Roman" panose="02020603050405020304" pitchFamily="18" charset="0"/>
                  </a:rPr>
                  <a:t>i(</a:t>
                </a:r>
                <a:r>
                  <a:rPr lang="zh-CN" altLang="zh-CN" sz="2000" b="1" dirty="0">
                    <a:latin typeface="Times New Roman" panose="02020603050405020304" pitchFamily="18" charset="0"/>
                  </a:rPr>
                  <a:t>整型变量</a:t>
                </a:r>
                <a:r>
                  <a:rPr lang="en-US" altLang="zh-CN" sz="2000" b="1" dirty="0">
                    <a:latin typeface="Times New Roman" panose="02020603050405020304" pitchFamily="18" charset="0"/>
                  </a:rPr>
                  <a:t>)</a:t>
                </a:r>
              </a:p>
            </p:txBody>
          </p:sp>
          <p:sp>
            <p:nvSpPr>
              <p:cNvPr id="69650" name="Line 11"/>
              <p:cNvSpPr/>
              <p:nvPr/>
            </p:nvSpPr>
            <p:spPr>
              <a:xfrm>
                <a:off x="1878" y="3911"/>
                <a:ext cx="278" cy="0"/>
              </a:xfrm>
              <a:prstGeom prst="line">
                <a:avLst/>
              </a:prstGeom>
              <a:ln w="28575" cap="flat" cmpd="sng">
                <a:solidFill>
                  <a:srgbClr val="336699"/>
                </a:solidFill>
                <a:prstDash val="solid"/>
                <a:headEnd type="none" w="med" len="med"/>
                <a:tailEnd type="triangle" w="med" len="med"/>
              </a:ln>
            </p:spPr>
            <p:txBody>
              <a:bodyPr/>
              <a:lstStyle/>
              <a:p>
                <a:endParaRPr lang="zh-CN" altLang="en-US"/>
              </a:p>
            </p:txBody>
          </p:sp>
          <p:sp>
            <p:nvSpPr>
              <p:cNvPr id="69651" name="Line 12"/>
              <p:cNvSpPr/>
              <p:nvPr/>
            </p:nvSpPr>
            <p:spPr>
              <a:xfrm>
                <a:off x="2634" y="3922"/>
                <a:ext cx="589" cy="0"/>
              </a:xfrm>
              <a:prstGeom prst="line">
                <a:avLst/>
              </a:prstGeom>
              <a:ln w="28575" cap="flat" cmpd="sng">
                <a:solidFill>
                  <a:srgbClr val="336699"/>
                </a:solidFill>
                <a:prstDash val="solid"/>
                <a:headEnd type="none" w="med" len="med"/>
                <a:tailEnd type="triangle" w="med" len="med"/>
              </a:ln>
            </p:spPr>
            <p:txBody>
              <a:bodyPr/>
              <a:lstStyle/>
              <a:p>
                <a:endParaRPr lang="zh-CN" altLang="en-US"/>
              </a:p>
            </p:txBody>
          </p:sp>
        </p:grpSp>
      </p:grpSp>
      <p:sp>
        <p:nvSpPr>
          <p:cNvPr id="16" name="Rectangle 13"/>
          <p:cNvSpPr/>
          <p:nvPr/>
        </p:nvSpPr>
        <p:spPr>
          <a:xfrm>
            <a:off x="3908425" y="3865563"/>
            <a:ext cx="1419225" cy="463550"/>
          </a:xfrm>
          <a:prstGeom prst="rect">
            <a:avLst/>
          </a:prstGeom>
          <a:solidFill>
            <a:schemeClr val="tx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p>
            <a:pPr algn="ctr" eaLnBrk="1" hangingPunct="1"/>
            <a:r>
              <a:rPr lang="zh-CN" altLang="en-US" sz="2400" b="1" dirty="0">
                <a:solidFill>
                  <a:schemeClr val="bg1"/>
                </a:solidFill>
                <a:latin typeface="Times New Roman" panose="02020603050405020304" pitchFamily="18" charset="0"/>
                <a:ea typeface="隶书" panose="02010509060101010101" pitchFamily="49" charset="-122"/>
              </a:rPr>
              <a:t>二级指针</a:t>
            </a:r>
          </a:p>
        </p:txBody>
      </p:sp>
      <p:sp>
        <p:nvSpPr>
          <p:cNvPr id="17" name="Rectangle 14"/>
          <p:cNvSpPr/>
          <p:nvPr/>
        </p:nvSpPr>
        <p:spPr>
          <a:xfrm>
            <a:off x="5518150" y="3865563"/>
            <a:ext cx="1419225" cy="463550"/>
          </a:xfrm>
          <a:prstGeom prst="rect">
            <a:avLst/>
          </a:prstGeom>
          <a:solidFill>
            <a:schemeClr val="tx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p>
            <a:pPr algn="ctr" eaLnBrk="1" hangingPunct="1"/>
            <a:r>
              <a:rPr lang="zh-CN" altLang="en-US" sz="2400" b="1" dirty="0">
                <a:solidFill>
                  <a:schemeClr val="bg1"/>
                </a:solidFill>
                <a:latin typeface="Times New Roman" panose="02020603050405020304" pitchFamily="18" charset="0"/>
                <a:ea typeface="隶书" panose="02010509060101010101" pitchFamily="49" charset="-122"/>
              </a:rPr>
              <a:t>一级指针</a:t>
            </a:r>
          </a:p>
        </p:txBody>
      </p:sp>
      <p:sp>
        <p:nvSpPr>
          <p:cNvPr id="18" name="Rectangle 15"/>
          <p:cNvSpPr/>
          <p:nvPr/>
        </p:nvSpPr>
        <p:spPr>
          <a:xfrm>
            <a:off x="7154863" y="3865563"/>
            <a:ext cx="1419225" cy="463550"/>
          </a:xfrm>
          <a:prstGeom prst="rect">
            <a:avLst/>
          </a:prstGeom>
          <a:solidFill>
            <a:schemeClr val="tx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p>
            <a:pPr algn="ctr" eaLnBrk="1" hangingPunct="1"/>
            <a:r>
              <a:rPr lang="zh-CN" altLang="en-US" sz="2400" b="1" dirty="0">
                <a:solidFill>
                  <a:schemeClr val="bg1"/>
                </a:solidFill>
                <a:latin typeface="Times New Roman" panose="02020603050405020304" pitchFamily="18" charset="0"/>
                <a:ea typeface="隶书" panose="02010509060101010101" pitchFamily="49" charset="-122"/>
              </a:rPr>
              <a:t>目标变量</a:t>
            </a:r>
          </a:p>
        </p:txBody>
      </p:sp>
      <p:sp>
        <p:nvSpPr>
          <p:cNvPr id="19" name="AutoShape 16"/>
          <p:cNvSpPr/>
          <p:nvPr/>
        </p:nvSpPr>
        <p:spPr>
          <a:xfrm>
            <a:off x="5014913" y="4665663"/>
            <a:ext cx="2038350" cy="463550"/>
          </a:xfrm>
          <a:prstGeom prst="borderCallout1">
            <a:avLst>
              <a:gd name="adj1" fmla="val 23079"/>
              <a:gd name="adj2" fmla="val -3722"/>
              <a:gd name="adj3" fmla="val 20514"/>
              <a:gd name="adj4" fmla="val -73722"/>
            </a:avLst>
          </a:prstGeom>
          <a:solidFill>
            <a:schemeClr val="tx1"/>
          </a:solidFill>
          <a:ln w="38100" cap="flat" cmpd="sng">
            <a:solidFill>
              <a:srgbClr val="339966"/>
            </a:solidFill>
            <a:prstDash val="solid"/>
            <a:miter/>
            <a:headEnd type="none" w="med" len="med"/>
            <a:tailEnd type="none" w="med" len="med"/>
          </a:ln>
        </p:spPr>
        <p:txBody>
          <a:bodyPr wrap="none" lIns="90000" tIns="46800" rIns="90000" bIns="46800" anchor="ctr" anchorCtr="0">
            <a:spAutoFit/>
          </a:bodyPr>
          <a:lstStyle/>
          <a:p>
            <a:pPr algn="ctr" eaLnBrk="1" hangingPunct="1"/>
            <a:r>
              <a:rPr lang="zh-CN" altLang="en-US" sz="2400" b="1" dirty="0">
                <a:solidFill>
                  <a:schemeClr val="bg1"/>
                </a:solidFill>
                <a:latin typeface="Times New Roman" panose="02020603050405020304" pitchFamily="18" charset="0"/>
                <a:ea typeface="隶书" panose="02010509060101010101" pitchFamily="49" charset="-122"/>
              </a:rPr>
              <a:t>二级间接寻址</a:t>
            </a:r>
          </a:p>
        </p:txBody>
      </p:sp>
      <p:sp>
        <p:nvSpPr>
          <p:cNvPr id="20" name="Rectangle 19"/>
          <p:cNvSpPr/>
          <p:nvPr/>
        </p:nvSpPr>
        <p:spPr>
          <a:xfrm>
            <a:off x="4170363" y="5148263"/>
            <a:ext cx="3716337" cy="885825"/>
          </a:xfrm>
          <a:prstGeom prst="rect">
            <a:avLst/>
          </a:prstGeom>
          <a:solidFill>
            <a:schemeClr val="bg1"/>
          </a:solidFill>
          <a:ln w="9525">
            <a:noFill/>
          </a:ln>
        </p:spPr>
        <p:txBody>
          <a:bodyPr>
            <a:spAutoFit/>
          </a:bodyPr>
          <a:lstStyle/>
          <a:p>
            <a:pPr algn="ctr" eaLnBrk="1" hangingPunct="1"/>
            <a:r>
              <a:rPr lang="zh-CN" altLang="en-US" sz="2600" b="1" dirty="0">
                <a:latin typeface="宋体" panose="02010600030101010101" pitchFamily="2" charset="-122"/>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p1=p2=&amp;i ;</a:t>
            </a:r>
          </a:p>
          <a:p>
            <a:pPr algn="ctr" eaLnBrk="1" hangingPunct="1"/>
            <a:r>
              <a:rPr lang="en-US" altLang="zh-CN" sz="2600" b="1" dirty="0">
                <a:latin typeface="宋体" panose="02010600030101010101" pitchFamily="2" charset="-122"/>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p1=</a:t>
            </a:r>
            <a:r>
              <a:rPr lang="en-US" altLang="zh-CN" sz="2600" b="1" dirty="0">
                <a:latin typeface="宋体" panose="02010600030101010101" pitchFamily="2" charset="-122"/>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p2=</a:t>
            </a:r>
            <a:r>
              <a:rPr lang="en-US" altLang="zh-CN" sz="2600" b="1" dirty="0">
                <a:latin typeface="宋体" panose="02010600030101010101" pitchFamily="2" charset="-122"/>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&amp;i =i;</a:t>
            </a:r>
          </a:p>
        </p:txBody>
      </p:sp>
      <p:sp>
        <p:nvSpPr>
          <p:cNvPr id="21" name="Text Box 21"/>
          <p:cNvSpPr txBox="1"/>
          <p:nvPr/>
        </p:nvSpPr>
        <p:spPr>
          <a:xfrm>
            <a:off x="7545388" y="3113088"/>
            <a:ext cx="350837" cy="400050"/>
          </a:xfrm>
          <a:prstGeom prst="rect">
            <a:avLst/>
          </a:prstGeom>
          <a:solidFill>
            <a:schemeClr val="bg1"/>
          </a:solidFill>
          <a:ln w="9525">
            <a:noFill/>
          </a:ln>
        </p:spPr>
        <p:txBody>
          <a:bodyPr>
            <a:spAutoFit/>
          </a:bodyPr>
          <a:lstStyle/>
          <a:p>
            <a:pPr eaLnBrk="1" hangingPunct="1"/>
            <a:r>
              <a:rPr lang="en-US" altLang="zh-CN" sz="2000" dirty="0">
                <a:latin typeface="Tahoma" panose="020B0604030504040204" pitchFamily="34" charset="0"/>
              </a:rPr>
              <a:t>5</a:t>
            </a:r>
          </a:p>
        </p:txBody>
      </p:sp>
      <p:sp>
        <p:nvSpPr>
          <p:cNvPr id="2" name="矩形 1"/>
          <p:cNvSpPr/>
          <p:nvPr/>
        </p:nvSpPr>
        <p:spPr>
          <a:xfrm>
            <a:off x="809625" y="1363663"/>
            <a:ext cx="8740775" cy="523875"/>
          </a:xfrm>
          <a:prstGeom prst="rect">
            <a:avLst/>
          </a:prstGeom>
        </p:spPr>
        <p:txBody>
          <a:bodyPr wrap="none">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二级指针</a:t>
            </a:r>
            <a:r>
              <a:rPr kumimoji="0" lang="en-US" altLang="zh-CN" sz="2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800" b="1" i="0" u="none" strike="noStrike" kern="1200" cap="none" spc="0" normalizeH="0" baseline="0" noProof="0" dirty="0">
                <a:ln>
                  <a:noFill/>
                </a:ln>
                <a:solidFill>
                  <a:srgbClr val="CC0000"/>
                </a:solidFill>
                <a:effectLst/>
                <a:uLnTx/>
                <a:uFillTx/>
                <a:latin typeface="Arial" panose="020B0604020202020204" pitchFamily="34" charset="0"/>
                <a:ea typeface="黑体" panose="02010609060101010101" pitchFamily="49" charset="-122"/>
                <a:cs typeface="+mn-cs"/>
              </a:rPr>
              <a:t>指针变量中存放</a:t>
            </a:r>
            <a:r>
              <a:rPr kumimoji="0" lang="zh-CN" altLang="en-US" sz="2800" b="1" i="0" u="sng" strike="noStrike" kern="1200" cap="none" spc="0" normalizeH="0" baseline="0" noProof="0" dirty="0">
                <a:ln>
                  <a:noFill/>
                </a:ln>
                <a:solidFill>
                  <a:srgbClr val="CC0000"/>
                </a:solidFill>
                <a:effectLst/>
                <a:uLnTx/>
                <a:uFillTx/>
                <a:latin typeface="Arial" panose="020B0604020202020204" pitchFamily="34" charset="0"/>
                <a:ea typeface="黑体" panose="02010609060101010101" pitchFamily="49" charset="-122"/>
                <a:cs typeface="+mn-cs"/>
              </a:rPr>
              <a:t>一级指针变量</a:t>
            </a:r>
            <a:r>
              <a:rPr kumimoji="0" lang="zh-CN" altLang="en-US" sz="2800" b="1" i="0" u="none" strike="noStrike" kern="1200" cap="none" spc="0" normalizeH="0" baseline="0" noProof="0" dirty="0">
                <a:ln>
                  <a:noFill/>
                </a:ln>
                <a:solidFill>
                  <a:srgbClr val="CC0000"/>
                </a:solidFill>
                <a:effectLst/>
                <a:uLnTx/>
                <a:uFillTx/>
                <a:latin typeface="Arial" panose="020B0604020202020204" pitchFamily="34" charset="0"/>
                <a:ea typeface="黑体" panose="02010609060101010101" pitchFamily="49" charset="-122"/>
                <a:cs typeface="+mn-cs"/>
              </a:rPr>
              <a:t>的</a:t>
            </a:r>
            <a:r>
              <a:rPr kumimoji="0" lang="zh-CN" altLang="en-US" sz="2800" b="1" i="1" u="sng" strike="noStrike" kern="120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地址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subTnLst>
                                    <p:audio>
                                      <p:cMediaNode mute="1">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out)">
                                      <p:cBhvr>
                                        <p:cTn id="17" dur="500"/>
                                        <p:tgtEl>
                                          <p:spTgt spid="16"/>
                                        </p:tgtEl>
                                      </p:cBhvr>
                                    </p:animEffect>
                                  </p:childTnLst>
                                  <p:subTnLst>
                                    <p:audio>
                                      <p:cMediaNode>
                                        <p:cTn display="0" masterRel="sameClick">
                                          <p:stCondLst>
                                            <p:cond evt="begin" delay="0">
                                              <p:tn val="15"/>
                                            </p:cond>
                                          </p:stCondLst>
                                          <p:endCondLst>
                                            <p:cond evt="onStopAudio" delay="0">
                                              <p:tgtEl>
                                                <p:sldTgt/>
                                              </p:tgtEl>
                                            </p:cond>
                                          </p:endCondLst>
                                        </p:cTn>
                                        <p:tgtEl>
                                          <p:sndTgt r:embed="rId3" name="CAMERA.WAV"/>
                                        </p:tgtEl>
                                      </p:cMediaNode>
                                    </p:audio>
                                  </p:subTnLst>
                                </p:cTn>
                              </p:par>
                            </p:childTnLst>
                          </p:cTn>
                        </p:par>
                        <p:par>
                          <p:cTn id="18" fill="hold">
                            <p:stCondLst>
                              <p:cond delay="500"/>
                            </p:stCondLst>
                            <p:childTnLst>
                              <p:par>
                                <p:cTn id="19" presetID="4" presetClass="entr" presetSubtype="32"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box(out)">
                                      <p:cBhvr>
                                        <p:cTn id="21" dur="500"/>
                                        <p:tgtEl>
                                          <p:spTgt spid="17"/>
                                        </p:tgtEl>
                                      </p:cBhvr>
                                    </p:animEffect>
                                  </p:childTnLst>
                                  <p:subTnLst>
                                    <p:audio>
                                      <p:cMediaNode>
                                        <p:cTn display="0" masterRel="sameClick">
                                          <p:stCondLst>
                                            <p:cond evt="begin" delay="0">
                                              <p:tn val="19"/>
                                            </p:cond>
                                          </p:stCondLst>
                                          <p:endCondLst>
                                            <p:cond evt="onStopAudio" delay="0">
                                              <p:tgtEl>
                                                <p:sldTgt/>
                                              </p:tgtEl>
                                            </p:cond>
                                          </p:endCondLst>
                                        </p:cTn>
                                        <p:tgtEl>
                                          <p:sndTgt r:embed="rId3" name="CAMERA.WAV"/>
                                        </p:tgtEl>
                                      </p:cMediaNode>
                                    </p:audio>
                                  </p:subTnLst>
                                </p:cTn>
                              </p:par>
                            </p:childTnLst>
                          </p:cTn>
                        </p:par>
                        <p:par>
                          <p:cTn id="22" fill="hold">
                            <p:stCondLst>
                              <p:cond delay="1000"/>
                            </p:stCondLst>
                            <p:childTnLst>
                              <p:par>
                                <p:cTn id="23" presetID="4" presetClass="entr" presetSubtype="32"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out)">
                                      <p:cBhvr>
                                        <p:cTn id="25" dur="500"/>
                                        <p:tgtEl>
                                          <p:spTgt spid="18"/>
                                        </p:tgtEl>
                                      </p:cBhvr>
                                    </p:animEffect>
                                  </p:childTnLst>
                                  <p:subTnLst>
                                    <p:audio>
                                      <p:cMediaNode>
                                        <p:cTn display="0" masterRel="sameClick">
                                          <p:stCondLst>
                                            <p:cond evt="begin" delay="0">
                                              <p:tn val="23"/>
                                            </p:cond>
                                          </p:stCondLst>
                                          <p:endCondLst>
                                            <p:cond evt="onStopAudio" delay="0">
                                              <p:tgtEl>
                                                <p:sldTgt/>
                                              </p:tgtEl>
                                            </p:cond>
                                          </p:endCondLst>
                                        </p:cTn>
                                        <p:tgtEl>
                                          <p:sndTgt r:embed="rId3" name="CAMERA.WAV"/>
                                        </p:tgtEl>
                                      </p:cMediaNode>
                                    </p:audio>
                                  </p:sub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box(out)">
                                      <p:cBhvr>
                                        <p:cTn id="34" dur="500"/>
                                        <p:tgtEl>
                                          <p:spTgt spid="19"/>
                                        </p:tgtEl>
                                      </p:cBhvr>
                                    </p:animEffect>
                                  </p:childTnLst>
                                  <p:subTnLst>
                                    <p:audio>
                                      <p:cMediaNode>
                                        <p:cTn display="0" masterRel="sameClick">
                                          <p:stCondLst>
                                            <p:cond evt="begin" delay="0">
                                              <p:tn val="32"/>
                                            </p:cond>
                                          </p:stCondLst>
                                          <p:endCondLst>
                                            <p:cond evt="onStopAudio" delay="0">
                                              <p:tgtEl>
                                                <p:sldTgt/>
                                              </p:tgtEl>
                                            </p:cond>
                                          </p:endCondLst>
                                        </p:cTn>
                                        <p:tgtEl>
                                          <p:sndTgt r:embed="rId3" name="CAMERA.WAV"/>
                                        </p:tgtEl>
                                      </p:cMediaNode>
                                    </p:audio>
                                  </p:sub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blinds(horizontal)">
                                      <p:cBhvr>
                                        <p:cTn id="3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6" grpId="0" animBg="1"/>
      <p:bldP spid="17" grpId="0" animBg="1"/>
      <p:bldP spid="18" grpId="0" animBg="1"/>
      <p:bldP spid="19" grpId="0" animBg="1"/>
      <p:bldP spid="20" grpId="0" animBg="1"/>
      <p:bldP spid="2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733" name="Picture 5" descr="D:\c教学\第九章 指针.files\fig9_44.gif"/>
          <p:cNvPicPr>
            <a:picLocks noGrp="1" noChangeAspect="1"/>
          </p:cNvPicPr>
          <p:nvPr>
            <p:ph/>
          </p:nvPr>
        </p:nvPicPr>
        <p:blipFill>
          <a:blip r:embed="rId2" r:link="rId3"/>
          <a:srcRect/>
          <a:stretch>
            <a:fillRect/>
          </a:stretch>
        </p:blipFill>
        <p:spPr>
          <a:xfrm>
            <a:off x="6251575" y="1355725"/>
            <a:ext cx="5940425" cy="2276475"/>
          </a:xfrm>
        </p:spPr>
      </p:pic>
      <p:sp>
        <p:nvSpPr>
          <p:cNvPr id="45058" name="灯片编号占位符 2"/>
          <p:cNvSpPr txBox="1">
            <a:spLocks noGrp="1"/>
          </p:cNvSpPr>
          <p:nvPr>
            <p:ph type="sldNum" sz="quarter" idx="12"/>
          </p:nvPr>
        </p:nvSpPr>
        <p:spPr bwMode="auto">
          <a:xfrm>
            <a:off x="8534400" y="6356350"/>
            <a:ext cx="2133600" cy="365125"/>
          </a:xfrm>
        </p:spPr>
        <p:txBody>
          <a:bodyPr vert="horz"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34A1EC08-78B4-4606-AFD3-B614A6E67011}" type="slidenum">
              <a:rPr kumimoji="0"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38</a:t>
            </a:fld>
            <a:endParaRPr kumimoji="0"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5059" name="页脚占位符 4"/>
          <p:cNvSpPr txBox="1">
            <a:spLocks noGrp="1"/>
          </p:cNvSpPr>
          <p:nvPr>
            <p:ph type="ftr" sz="quarter" idx="11"/>
          </p:nvPr>
        </p:nvSpPr>
        <p:spPr bwMode="auto">
          <a:xfrm>
            <a:off x="1524000" y="6356350"/>
            <a:ext cx="2895600" cy="365125"/>
          </a:xfrm>
        </p:spPr>
        <p:txBody>
          <a:bodyPr vert="horz"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201730" name="Text Box 2"/>
          <p:cNvSpPr txBox="1"/>
          <p:nvPr/>
        </p:nvSpPr>
        <p:spPr>
          <a:xfrm>
            <a:off x="695400" y="623095"/>
            <a:ext cx="4349750" cy="519112"/>
          </a:xfrm>
          <a:prstGeom prst="rect">
            <a:avLst/>
          </a:prstGeom>
          <a:solidFill>
            <a:schemeClr val="bg1"/>
          </a:solidFill>
          <a:ln w="9525">
            <a:noFill/>
          </a:ln>
        </p:spPr>
        <p:txBody>
          <a:bodyPr wrap="none">
            <a:spAutoFit/>
          </a:bodyPr>
          <a:lstStyle/>
          <a:p>
            <a:pPr algn="ctr" eaLnBrk="1" hangingPunct="1"/>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使用指向指针的指针</a:t>
            </a:r>
            <a:endParaRPr lang="zh-CN" altLang="en-US" sz="2800" dirty="0">
              <a:latin typeface="Times New Roman" panose="02020603050405020304" pitchFamily="18" charset="0"/>
            </a:endParaRPr>
          </a:p>
        </p:txBody>
      </p:sp>
      <p:sp>
        <p:nvSpPr>
          <p:cNvPr id="201731" name="Text Box 3"/>
          <p:cNvSpPr txBox="1"/>
          <p:nvPr/>
        </p:nvSpPr>
        <p:spPr>
          <a:xfrm>
            <a:off x="839788" y="1435100"/>
            <a:ext cx="5411787" cy="492125"/>
          </a:xfrm>
          <a:prstGeom prst="rect">
            <a:avLst/>
          </a:prstGeom>
          <a:solidFill>
            <a:schemeClr val="bg1"/>
          </a:solidFill>
          <a:ln w="38100">
            <a:noFill/>
          </a:ln>
        </p:spPr>
        <p:txBody>
          <a:bodyPr>
            <a:spAutoFit/>
          </a:bodyPr>
          <a:lstStyle/>
          <a:p>
            <a:pPr eaLnBrk="1" hangingPunct="1"/>
            <a:endParaRPr lang="en-US" altLang="zh-CN" sz="2600" b="1" dirty="0">
              <a:latin typeface="Tahoma" panose="020B0604030504040204" pitchFamily="34" charset="0"/>
            </a:endParaRPr>
          </a:p>
        </p:txBody>
      </p:sp>
      <p:sp>
        <p:nvSpPr>
          <p:cNvPr id="201732" name="Rectangle 4"/>
          <p:cNvSpPr/>
          <p:nvPr/>
        </p:nvSpPr>
        <p:spPr>
          <a:xfrm>
            <a:off x="6251575" y="3711575"/>
            <a:ext cx="3024188" cy="2311400"/>
          </a:xfrm>
          <a:prstGeom prst="rect">
            <a:avLst/>
          </a:prstGeom>
          <a:solidFill>
            <a:schemeClr val="bg1"/>
          </a:solidFill>
          <a:ln w="28575" cap="flat" cmpd="sng">
            <a:solidFill>
              <a:schemeClr val="bg2"/>
            </a:solidFill>
            <a:prstDash val="solid"/>
            <a:miter/>
            <a:headEnd type="none" w="med" len="med"/>
            <a:tailEnd type="none" w="med" len="med"/>
          </a:ln>
        </p:spPr>
        <p:txBody>
          <a:bodyPr>
            <a:spAutoFit/>
          </a:bodyPr>
          <a:lstStyle/>
          <a:p>
            <a:r>
              <a:rPr lang="zh-CN" altLang="en-US" sz="2400" b="1" dirty="0">
                <a:latin typeface="Times New Roman" panose="02020603050405020304" pitchFamily="18" charset="0"/>
              </a:rPr>
              <a:t>运行结果如下：</a:t>
            </a:r>
            <a:r>
              <a:rPr lang="zh-CN" altLang="en-US" sz="2400" b="1" dirty="0">
                <a:latin typeface="_x000B__x000C_" charset="0"/>
              </a:rPr>
              <a:t>	</a:t>
            </a:r>
            <a:br>
              <a:rPr lang="zh-CN" altLang="en-US" sz="2400" b="1" dirty="0">
                <a:latin typeface="Times New Roman" panose="02020603050405020304" pitchFamily="18" charset="0"/>
              </a:rPr>
            </a:br>
            <a:r>
              <a:rPr lang="zh-CN" altLang="en-US" sz="2400" b="1" dirty="0">
                <a:latin typeface="Times New Roman" panose="02020603050405020304" pitchFamily="18" charset="0"/>
              </a:rPr>
              <a:t>     </a:t>
            </a:r>
            <a:r>
              <a:rPr lang="en-US" altLang="zh-CN" sz="2400" b="1" dirty="0">
                <a:latin typeface="Times New Roman" panose="02020603050405020304" pitchFamily="18" charset="0"/>
              </a:rPr>
              <a:t>Follow me </a:t>
            </a:r>
            <a:br>
              <a:rPr lang="en-US" altLang="zh-CN" sz="2400" b="1" dirty="0">
                <a:latin typeface="Times New Roman" panose="02020603050405020304" pitchFamily="18" charset="0"/>
              </a:rPr>
            </a:br>
            <a:r>
              <a:rPr lang="en-US" altLang="zh-CN" sz="2400" b="1" dirty="0">
                <a:latin typeface="Times New Roman" panose="02020603050405020304" pitchFamily="18" charset="0"/>
              </a:rPr>
              <a:t>     BASIC </a:t>
            </a:r>
            <a:br>
              <a:rPr lang="en-US" altLang="zh-CN" sz="2400" b="1" dirty="0">
                <a:latin typeface="Times New Roman" panose="02020603050405020304" pitchFamily="18" charset="0"/>
              </a:rPr>
            </a:br>
            <a:r>
              <a:rPr lang="en-US" altLang="zh-CN" sz="2400" b="1" dirty="0">
                <a:latin typeface="Times New Roman" panose="02020603050405020304" pitchFamily="18" charset="0"/>
              </a:rPr>
              <a:t>     Great Wall </a:t>
            </a:r>
            <a:br>
              <a:rPr lang="en-US" altLang="zh-CN" sz="2400" b="1" dirty="0">
                <a:latin typeface="Times New Roman" panose="02020603050405020304" pitchFamily="18" charset="0"/>
              </a:rPr>
            </a:br>
            <a:r>
              <a:rPr lang="en-US" altLang="zh-CN" sz="2400" b="1" dirty="0">
                <a:latin typeface="Times New Roman" panose="02020603050405020304" pitchFamily="18" charset="0"/>
              </a:rPr>
              <a:t>     FORTRAN </a:t>
            </a:r>
            <a:br>
              <a:rPr lang="en-US" altLang="zh-CN" sz="2400" b="1" dirty="0">
                <a:latin typeface="Times New Roman" panose="02020603050405020304" pitchFamily="18" charset="0"/>
              </a:rPr>
            </a:br>
            <a:r>
              <a:rPr lang="en-US" altLang="zh-CN" sz="2400" b="1" dirty="0">
                <a:latin typeface="Times New Roman" panose="02020603050405020304" pitchFamily="18" charset="0"/>
              </a:rPr>
              <a:t>     Computer design </a:t>
            </a:r>
          </a:p>
        </p:txBody>
      </p:sp>
      <p:sp>
        <p:nvSpPr>
          <p:cNvPr id="70664" name="矩形 1"/>
          <p:cNvSpPr/>
          <p:nvPr/>
        </p:nvSpPr>
        <p:spPr>
          <a:xfrm>
            <a:off x="550863" y="1493838"/>
            <a:ext cx="5348287" cy="4276725"/>
          </a:xfrm>
          <a:prstGeom prst="rect">
            <a:avLst/>
          </a:prstGeom>
          <a:noFill/>
          <a:ln w="9525">
            <a:noFill/>
          </a:ln>
        </p:spPr>
        <p:txBody>
          <a:bodyPr>
            <a:spAutoFit/>
          </a:bodyPr>
          <a:lstStyle/>
          <a:p>
            <a:pPr>
              <a:buFont typeface="Verdana" panose="020B0604030504040204" pitchFamily="34" charset="0"/>
              <a:buAutoNum type="arabicPeriod"/>
            </a:pPr>
            <a:r>
              <a:rPr lang="en-US" altLang="zh-CN" sz="1600" dirty="0">
                <a:solidFill>
                  <a:srgbClr val="808080"/>
                </a:solidFill>
                <a:latin typeface="Consolas" panose="020B0609020204030204" pitchFamily="49" charset="0"/>
              </a:rPr>
              <a:t>#include &lt;stdio.h&gt;</a:t>
            </a: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808080"/>
                </a:solidFill>
                <a:latin typeface="Consolas" panose="020B0609020204030204" pitchFamily="49" charset="0"/>
              </a:rPr>
              <a:t>#include &lt;string.h&gt;</a:t>
            </a: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808080"/>
                </a:solidFill>
                <a:latin typeface="Consolas" panose="020B0609020204030204" pitchFamily="49" charset="0"/>
              </a:rPr>
              <a:t>#define SIZE 5</a:t>
            </a: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b="1" dirty="0">
                <a:solidFill>
                  <a:srgbClr val="006699"/>
                </a:solidFill>
                <a:latin typeface="Consolas" panose="020B0609020204030204" pitchFamily="49" charset="0"/>
              </a:rPr>
              <a:t>int</a:t>
            </a:r>
            <a:r>
              <a:rPr lang="en-US" altLang="zh-CN" sz="1600" dirty="0">
                <a:solidFill>
                  <a:srgbClr val="000000"/>
                </a:solidFill>
                <a:latin typeface="Consolas" panose="020B0609020204030204" pitchFamily="49" charset="0"/>
              </a:rPr>
              <a:t>  main()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r>
              <a:rPr lang="en-US" altLang="zh-CN" sz="1600" b="1" dirty="0">
                <a:solidFill>
                  <a:srgbClr val="2E8B57"/>
                </a:solidFill>
                <a:latin typeface="Consolas" panose="020B0609020204030204" pitchFamily="49" charset="0"/>
              </a:rPr>
              <a:t>char</a:t>
            </a:r>
            <a:r>
              <a:rPr lang="en-US" altLang="zh-CN" sz="1600" dirty="0">
                <a:solidFill>
                  <a:srgbClr val="000000"/>
                </a:solidFill>
                <a:latin typeface="Consolas" panose="020B0609020204030204" pitchFamily="49" charset="0"/>
              </a:rPr>
              <a:t> *name[SIZE]={ </a:t>
            </a:r>
            <a:r>
              <a:rPr lang="en-US" altLang="zh-CN" sz="1600" dirty="0">
                <a:solidFill>
                  <a:srgbClr val="0000FF"/>
                </a:solidFill>
                <a:latin typeface="Consolas" panose="020B0609020204030204" pitchFamily="49" charset="0"/>
              </a:rPr>
              <a:t>"Follow me"</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"BASIC"</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"Great Wall"</a:t>
            </a:r>
            <a:r>
              <a:rPr lang="en-US" altLang="zh-CN" sz="1600" dirty="0">
                <a:solidFill>
                  <a:srgbClr val="000000"/>
                </a:solidFill>
                <a:latin typeface="Consolas" panose="020B0609020204030204" pitchFamily="49" charset="0"/>
              </a:rPr>
              <a:t>, </a:t>
            </a:r>
            <a:r>
              <a:rPr lang="en-US" altLang="zh-CN" sz="1600" dirty="0">
                <a:solidFill>
                  <a:srgbClr val="0000FF"/>
                </a:solidFill>
                <a:latin typeface="Consolas" panose="020B0609020204030204" pitchFamily="49" charset="0"/>
              </a:rPr>
              <a:t>"FORTRAN"</a:t>
            </a:r>
            <a:r>
              <a:rPr lang="en-US" altLang="zh-CN" sz="1600" dirty="0">
                <a:solidFill>
                  <a:srgbClr val="000000"/>
                </a:solidFill>
                <a:latin typeface="Consolas" panose="020B0609020204030204" pitchFamily="49" charset="0"/>
              </a:rPr>
              <a:t>,</a:t>
            </a:r>
            <a:r>
              <a:rPr lang="en-US" altLang="zh-CN" sz="1600" dirty="0">
                <a:solidFill>
                  <a:srgbClr val="0000FF"/>
                </a:solidFill>
                <a:latin typeface="Consolas" panose="020B0609020204030204" pitchFamily="49" charset="0"/>
              </a:rPr>
              <a:t>"Computer design"</a:t>
            </a: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r>
              <a:rPr lang="en-US" altLang="zh-CN" sz="1600" b="1" dirty="0">
                <a:solidFill>
                  <a:srgbClr val="2E8B57"/>
                </a:solidFill>
                <a:latin typeface="Consolas" panose="020B0609020204030204" pitchFamily="49" charset="0"/>
              </a:rPr>
              <a:t>int</a:t>
            </a:r>
            <a:r>
              <a:rPr lang="en-US" altLang="zh-CN" sz="1600" dirty="0">
                <a:solidFill>
                  <a:srgbClr val="000000"/>
                </a:solidFill>
                <a:latin typeface="Consolas" panose="020B0609020204030204" pitchFamily="49" charset="0"/>
              </a:rPr>
              <a:t>  i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r>
              <a:rPr lang="en-US" altLang="zh-CN" sz="1600" b="1" dirty="0">
                <a:solidFill>
                  <a:srgbClr val="2E8B57"/>
                </a:solidFill>
                <a:latin typeface="Consolas" panose="020B0609020204030204" pitchFamily="49" charset="0"/>
              </a:rPr>
              <a:t>char</a:t>
            </a:r>
            <a:r>
              <a:rPr lang="en-US" altLang="zh-CN" sz="1600" dirty="0">
                <a:solidFill>
                  <a:srgbClr val="000000"/>
                </a:solidFill>
                <a:latin typeface="Consolas" panose="020B0609020204030204" pitchFamily="49" charset="0"/>
              </a:rPr>
              <a:t> **p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r>
              <a:rPr lang="en-US" altLang="zh-CN" sz="1600" b="1" dirty="0">
                <a:solidFill>
                  <a:srgbClr val="006699"/>
                </a:solidFill>
                <a:latin typeface="Consolas" panose="020B0609020204030204" pitchFamily="49" charset="0"/>
              </a:rPr>
              <a:t>for</a:t>
            </a:r>
            <a:r>
              <a:rPr lang="en-US" altLang="zh-CN" sz="1600" dirty="0">
                <a:solidFill>
                  <a:srgbClr val="000000"/>
                </a:solidFill>
                <a:latin typeface="Consolas" panose="020B0609020204030204" pitchFamily="49" charset="0"/>
              </a:rPr>
              <a:t> (i = 0 ; i &lt; 5 ; i++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r>
              <a:rPr lang="en-US" altLang="zh-CN" sz="1600" dirty="0">
                <a:solidFill>
                  <a:srgbClr val="000000"/>
                </a:solidFill>
                <a:highlight>
                  <a:srgbClr val="00FFFF"/>
                </a:highlight>
                <a:latin typeface="Consolas" panose="020B0609020204030204" pitchFamily="49" charset="0"/>
              </a:rPr>
              <a:t>p = name + i</a:t>
            </a:r>
            <a:r>
              <a:rPr lang="en-US" altLang="zh-CN" sz="1600" dirty="0">
                <a:solidFill>
                  <a:srgbClr val="000000"/>
                </a:solidFill>
                <a:latin typeface="Consolas" panose="020B0609020204030204" pitchFamily="49" charset="0"/>
              </a:rPr>
              <a:t>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printf( </a:t>
            </a:r>
            <a:r>
              <a:rPr lang="en-US" altLang="zh-CN" sz="1600" dirty="0">
                <a:solidFill>
                  <a:srgbClr val="0000FF"/>
                </a:solidFill>
                <a:latin typeface="Consolas" panose="020B0609020204030204" pitchFamily="49" charset="0"/>
              </a:rPr>
              <a:t>"%s\n"</a:t>
            </a:r>
            <a:r>
              <a:rPr lang="en-US" altLang="zh-CN" sz="1600" dirty="0">
                <a:solidFill>
                  <a:srgbClr val="000000"/>
                </a:solidFill>
                <a:latin typeface="Consolas" panose="020B0609020204030204" pitchFamily="49" charset="0"/>
              </a:rPr>
              <a:t>, *p)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printf(</a:t>
            </a:r>
            <a:r>
              <a:rPr lang="en-US" altLang="zh-CN" sz="1600" dirty="0">
                <a:solidFill>
                  <a:srgbClr val="0000FF"/>
                </a:solidFill>
                <a:latin typeface="Consolas" panose="020B0609020204030204" pitchFamily="49" charset="0"/>
              </a:rPr>
              <a:t>"%\n"</a:t>
            </a:r>
            <a:r>
              <a:rPr lang="en-US" altLang="zh-CN" sz="1600" dirty="0">
                <a:solidFill>
                  <a:srgbClr val="000000"/>
                </a:solidFill>
                <a:latin typeface="Consolas" panose="020B0609020204030204" pitchFamily="49" charset="0"/>
              </a:rPr>
              <a:t>) ;  </a:t>
            </a:r>
            <a:endParaRPr lang="en-US" altLang="zh-CN" sz="160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sz="1600" dirty="0">
                <a:solidFill>
                  <a:srgbClr val="000000"/>
                </a:solidFill>
                <a:latin typeface="Consolas" panose="020B0609020204030204" pitchFamily="49" charset="0"/>
              </a:rPr>
              <a:t>}  </a:t>
            </a:r>
            <a:endParaRPr lang="en-US" altLang="zh-CN" sz="1600" dirty="0">
              <a:solidFill>
                <a:srgbClr val="5C5C5C"/>
              </a:solidFill>
              <a:latin typeface="Consolas" panose="020B0609020204030204" pitchFamily="49" charset="0"/>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01730"/>
                                        </p:tgtEl>
                                        <p:attrNameLst>
                                          <p:attrName>style.visibility</p:attrName>
                                        </p:attrNameLst>
                                      </p:cBhvr>
                                      <p:to>
                                        <p:strVal val="visible"/>
                                      </p:to>
                                    </p:set>
                                    <p:animEffect transition="in" filter="wipe(left)">
                                      <p:cBhvr>
                                        <p:cTn id="7" dur="500"/>
                                        <p:tgtEl>
                                          <p:spTgt spid="2017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1731"/>
                                        </p:tgtEl>
                                        <p:attrNameLst>
                                          <p:attrName>style.visibility</p:attrName>
                                        </p:attrNameLst>
                                      </p:cBhvr>
                                      <p:to>
                                        <p:strVal val="visible"/>
                                      </p:to>
                                    </p:set>
                                    <p:animEffect transition="in" filter="wipe(left)">
                                      <p:cBhvr>
                                        <p:cTn id="12" dur="500"/>
                                        <p:tgtEl>
                                          <p:spTgt spid="20173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17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201732"/>
                                        </p:tgtEl>
                                        <p:attrNameLst>
                                          <p:attrName>style.visibility</p:attrName>
                                        </p:attrNameLst>
                                      </p:cBhvr>
                                      <p:to>
                                        <p:strVal val="visible"/>
                                      </p:to>
                                    </p:set>
                                    <p:anim calcmode="lin" valueType="num">
                                      <p:cBhvr additive="base">
                                        <p:cTn id="21" dur="500" fill="hold"/>
                                        <p:tgtEl>
                                          <p:spTgt spid="201732"/>
                                        </p:tgtEl>
                                        <p:attrNameLst>
                                          <p:attrName>ppt_x</p:attrName>
                                        </p:attrNameLst>
                                      </p:cBhvr>
                                      <p:tavLst>
                                        <p:tav tm="0">
                                          <p:val>
                                            <p:strVal val="0-#ppt_w/2"/>
                                          </p:val>
                                        </p:tav>
                                        <p:tav tm="100000">
                                          <p:val>
                                            <p:strVal val="#ppt_x"/>
                                          </p:val>
                                        </p:tav>
                                      </p:tavLst>
                                    </p:anim>
                                    <p:anim calcmode="lin" valueType="num">
                                      <p:cBhvr additive="base">
                                        <p:cTn id="22"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0" grpId="0" animBg="1"/>
      <p:bldP spid="201731" grpId="0" animBg="1"/>
      <p:bldP spid="20173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C04B3784-E52E-40B7-825D-E3F3632A5845}"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39</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Rectangle 2"/>
          <p:cNvSpPr>
            <a:spLocks noChangeArrowheads="1"/>
          </p:cNvSpPr>
          <p:nvPr/>
        </p:nvSpPr>
        <p:spPr bwMode="auto">
          <a:xfrm>
            <a:off x="2279650" y="3429000"/>
            <a:ext cx="8512175" cy="2306209"/>
          </a:xfrm>
          <a:prstGeom prst="rect">
            <a:avLst/>
          </a:prstGeom>
          <a:solidFill>
            <a:schemeClr val="bg1"/>
          </a:solidFill>
          <a:ln w="28575">
            <a:solidFill>
              <a:schemeClr val="bg2"/>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字符指针数组 </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char  </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name[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指向字符串。</a:t>
            </a:r>
            <a:b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b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定义指向指针的指针</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0" lang="en-US" altLang="zh-CN" sz="26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char  **p,</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使其指向</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name</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 = name + 2;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该处 </a:t>
            </a:r>
            <a:r>
              <a:rPr kumimoji="1" lang="en-US" altLang="zh-CN" sz="2400" b="1" i="0" u="none" strike="noStrike" kern="1200" cap="none" spc="0" normalizeH="0" baseline="0" noProof="0" dirty="0">
                <a:ln>
                  <a:noFill/>
                </a:ln>
                <a:solidFill>
                  <a:srgbClr val="FF0000"/>
                </a:solidFill>
                <a:effectLst/>
                <a:uLnTx/>
                <a:uFillTx/>
                <a:ea typeface="宋体" panose="02010600030101010101" pitchFamily="2" charset="-122"/>
                <a:cs typeface="+mn-cs"/>
              </a:rPr>
              <a:t>*p = name[2]; </a:t>
            </a: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printf</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dirty="0"/>
              <a:t>s</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\n",  </a:t>
            </a:r>
            <a:r>
              <a:rPr kumimoji="1" lang="en-US" altLang="zh-CN" sz="24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 );         </a:t>
            </a:r>
            <a:r>
              <a:rPr kumimoji="1" lang="en-US" altLang="zh-CN" sz="2000" b="1" i="0" u="none" strike="noStrike" kern="1200" cap="none" spc="0" normalizeH="0" baseline="0" noProof="0" dirty="0">
                <a:ln>
                  <a:noFill/>
                </a:ln>
                <a:solidFill>
                  <a:schemeClr val="tx1"/>
                </a:solidFill>
                <a:effectLst/>
                <a:uLnTx/>
                <a:uFillTx/>
                <a:ea typeface="宋体" panose="02010600030101010101" pitchFamily="2" charset="-122"/>
                <a:cs typeface="+mn-cs"/>
              </a:rPr>
              <a:t>/* </a:t>
            </a:r>
            <a:r>
              <a:rPr kumimoji="1" lang="zh-CN" altLang="en-US" sz="2000" b="1" i="0" u="none" strike="noStrike" kern="1200" cap="none" spc="0" normalizeH="0" baseline="0" noProof="0" dirty="0">
                <a:ln>
                  <a:noFill/>
                </a:ln>
                <a:solidFill>
                  <a:schemeClr val="tx1"/>
                </a:solidFill>
                <a:effectLst/>
                <a:uLnTx/>
                <a:uFillTx/>
                <a:ea typeface="宋体" panose="02010600030101010101" pitchFamily="2" charset="-122"/>
                <a:cs typeface="+mn-cs"/>
              </a:rPr>
              <a:t>输出</a:t>
            </a:r>
            <a:r>
              <a:rPr kumimoji="1" lang="en-US" altLang="zh-CN" sz="2000" b="1" i="0" u="none" strike="noStrike" kern="1200" cap="none" spc="0" normalizeH="0" baseline="0" noProof="0" dirty="0">
                <a:ln>
                  <a:noFill/>
                </a:ln>
                <a:solidFill>
                  <a:schemeClr val="tx1"/>
                </a:solidFill>
                <a:effectLst/>
                <a:uLnTx/>
                <a:uFillTx/>
                <a:ea typeface="宋体" panose="02010600030101010101" pitchFamily="2" charset="-122"/>
                <a:cs typeface="+mn-cs"/>
              </a:rPr>
              <a:t>name[2]</a:t>
            </a:r>
            <a:r>
              <a:rPr kumimoji="1" lang="zh-CN" altLang="en-US" sz="2000" b="1" i="0" u="none" strike="noStrike" kern="1200" cap="none" spc="0" normalizeH="0" baseline="0" noProof="0" dirty="0">
                <a:ln>
                  <a:noFill/>
                </a:ln>
                <a:solidFill>
                  <a:schemeClr val="tx1"/>
                </a:solidFill>
                <a:effectLst/>
                <a:uLnTx/>
                <a:uFillTx/>
                <a:ea typeface="宋体" panose="02010600030101010101" pitchFamily="2" charset="-122"/>
                <a:cs typeface="+mn-cs"/>
              </a:rPr>
              <a:t>指向的字符串 *</a:t>
            </a:r>
            <a:r>
              <a:rPr kumimoji="1" lang="en-US" altLang="zh-CN" sz="20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p>
          <a:p>
            <a:pPr marL="0" marR="0" lvl="0" indent="0" algn="l" defTabSz="914400" rtl="0" eaLnBrk="0" fontAlgn="base" latinLnBrk="0" hangingPunct="0">
              <a:lnSpc>
                <a:spcPct val="12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71684" name="Picture 3" descr="D:\c教学\第九章 指针.files\fig9_44.gif"/>
          <p:cNvPicPr>
            <a:picLocks noChangeAspect="1"/>
          </p:cNvPicPr>
          <p:nvPr/>
        </p:nvPicPr>
        <p:blipFill>
          <a:blip r:embed="rId2" r:link="rId3"/>
          <a:stretch>
            <a:fillRect/>
          </a:stretch>
        </p:blipFill>
        <p:spPr>
          <a:xfrm>
            <a:off x="2525713" y="76200"/>
            <a:ext cx="6813550" cy="30480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3524562F-ABE0-42F0-B07F-B2468F4BE257}"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4</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Text Box 2"/>
          <p:cNvSpPr txBox="1">
            <a:spLocks noChangeArrowheads="1"/>
          </p:cNvSpPr>
          <p:nvPr/>
        </p:nvSpPr>
        <p:spPr bwMode="auto">
          <a:xfrm>
            <a:off x="1127125" y="260350"/>
            <a:ext cx="9159875" cy="286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just" defTabSz="914400" eaLnBrk="1" hangingPunct="1">
              <a:spcBef>
                <a:spcPct val="15000"/>
              </a:spcBef>
              <a:buClrTx/>
              <a:buSzTx/>
              <a:buFontTx/>
              <a:buNone/>
              <a:defRPr/>
            </a:pPr>
            <a:r>
              <a:rPr kumimoji="1" lang="zh-CN" altLang="en-US" sz="2700" b="1" kern="1200" cap="none" spc="0" normalizeH="0" baseline="0" noProof="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800" b="1"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例</a:t>
            </a:r>
            <a:r>
              <a:rPr kumimoji="1" lang="en-US" altLang="zh-CN" sz="280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2400" b="1" kern="1200" cap="none" spc="0" normalizeH="0" baseline="0" noProof="0" dirty="0">
                <a:solidFill>
                  <a:srgbClr val="CC0000"/>
                </a:solidFill>
                <a:latin typeface="Times New Roman" panose="02020603050405020304" pitchFamily="18" charset="0"/>
                <a:ea typeface="黑体" panose="02010609060101010101" pitchFamily="49" charset="-122"/>
                <a:cs typeface="Times New Roman" panose="02020603050405020304" pitchFamily="18" charset="0"/>
              </a:rPr>
              <a:t>用字符串指针指向一个字符串</a:t>
            </a:r>
            <a:r>
              <a:rPr kumimoji="1" lang="zh-CN" altLang="en-US" sz="2400" b="1" kern="1200" cap="none" spc="0" normalizeH="0" baseline="0" noProof="0" dirty="0">
                <a:solidFill>
                  <a:srgbClr val="DB192B"/>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en-US" altLang="zh-CN" sz="2800"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endParaRPr>
          </a:p>
          <a:p>
            <a:pPr marR="0" algn="just" defTabSz="914400" eaLnBrk="1" hangingPunct="1">
              <a:spcBef>
                <a:spcPct val="30000"/>
              </a:spcBef>
              <a:buClrTx/>
              <a:buSzTx/>
              <a:buFontTx/>
              <a:buNone/>
              <a:defRPr/>
            </a:pPr>
            <a:r>
              <a:rPr kumimoji="1" lang="en-US" altLang="zh-CN" sz="2400" b="1"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400" b="1" dirty="0">
                <a:latin typeface="Times New Roman" panose="02020603050405020304" pitchFamily="18" charset="0"/>
                <a:ea typeface="黑体" panose="02010609060101010101" pitchFamily="49" charset="-122"/>
                <a:cs typeface="Times New Roman" panose="02020603050405020304" pitchFamily="18" charset="0"/>
              </a:rPr>
              <a:t>int</a:t>
            </a:r>
            <a:r>
              <a:rPr kumimoji="1" lang="zh-CN" altLang="en-US" sz="2400" b="1"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b="1" kern="1200" cap="none" spc="0" normalizeH="0" baseline="0" noProof="0" dirty="0">
                <a:solidFill>
                  <a:srgbClr val="660033"/>
                </a:solidFill>
                <a:latin typeface="Times New Roman" panose="02020603050405020304" pitchFamily="18" charset="0"/>
                <a:ea typeface="黑体" panose="02010609060101010101" pitchFamily="49" charset="-122"/>
                <a:cs typeface="Times New Roman" panose="02020603050405020304" pitchFamily="18" charset="0"/>
              </a:rPr>
              <a:t>main( )</a:t>
            </a:r>
          </a:p>
          <a:p>
            <a:pPr marR="0" algn="just" defTabSz="914400" eaLnBrk="1" hangingPunct="1">
              <a:spcBef>
                <a:spcPct val="15000"/>
              </a:spcBef>
              <a:buClrTx/>
              <a:buSzTx/>
              <a:buFontTx/>
              <a:buNone/>
              <a:defRPr/>
            </a:pPr>
            <a:r>
              <a:rPr kumimoji="1" lang="en-US" altLang="zh-CN" sz="2600" b="1" kern="1200" cap="none" spc="0" normalizeH="0" baseline="0" noProof="0" dirty="0">
                <a:solidFill>
                  <a:srgbClr val="660033"/>
                </a:solidFill>
                <a:latin typeface="Times New Roman" panose="02020603050405020304" pitchFamily="18" charset="0"/>
                <a:ea typeface="黑体" panose="02010609060101010101" pitchFamily="49" charset="-122"/>
                <a:cs typeface="Times New Roman" panose="02020603050405020304" pitchFamily="18" charset="0"/>
              </a:rPr>
              <a:t>    {</a:t>
            </a:r>
          </a:p>
          <a:p>
            <a:pPr marR="0" algn="just" defTabSz="914400" eaLnBrk="1" hangingPunct="1">
              <a:spcBef>
                <a:spcPct val="15000"/>
              </a:spcBef>
              <a:buClrTx/>
              <a:buSzTx/>
              <a:buFontTx/>
              <a:buNone/>
              <a:defRPr/>
            </a:pPr>
            <a:r>
              <a:rPr kumimoji="1" lang="en-US" altLang="zh-CN" sz="2600" b="1"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600" b="1" kern="1200" cap="none" spc="0" normalizeH="0" baseline="0" noProof="0" dirty="0">
                <a:latin typeface="Times New Roman" panose="02020603050405020304" pitchFamily="18" charset="0"/>
                <a:ea typeface="Arial Unicode MS" pitchFamily="34" charset="-122"/>
                <a:cs typeface="Times New Roman" panose="02020603050405020304" pitchFamily="18" charset="0"/>
              </a:rPr>
              <a:t>char  </a:t>
            </a:r>
            <a:r>
              <a:rPr kumimoji="1" lang="en-US" altLang="zh-CN" sz="2600" b="1" kern="1200" cap="none" spc="0" normalizeH="0" baseline="0" noProof="0" dirty="0">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600" b="1" kern="1200" cap="none" spc="0" normalizeH="0" baseline="0" noProof="0" dirty="0">
                <a:latin typeface="Times New Roman" panose="02020603050405020304" pitchFamily="18" charset="0"/>
                <a:ea typeface="Arial Unicode MS" pitchFamily="34" charset="-122"/>
                <a:cs typeface="Times New Roman" panose="02020603050405020304" pitchFamily="18" charset="0"/>
              </a:rPr>
              <a:t>string </a:t>
            </a:r>
            <a:r>
              <a:rPr kumimoji="1" lang="en-US" altLang="zh-CN" sz="2600" b="1" kern="1200" cap="none" spc="0" normalizeH="0" baseline="0" noProof="0" dirty="0">
                <a:solidFill>
                  <a:srgbClr val="660033"/>
                </a:solidFill>
                <a:latin typeface="Times New Roman" panose="02020603050405020304" pitchFamily="18" charset="0"/>
                <a:ea typeface="Arial Unicode MS" pitchFamily="34" charset="-122"/>
                <a:cs typeface="Times New Roman" panose="02020603050405020304" pitchFamily="18" charset="0"/>
              </a:rPr>
              <a:t>= “I love China!” ;</a:t>
            </a:r>
          </a:p>
          <a:p>
            <a:pPr marR="0" algn="just" defTabSz="914400" eaLnBrk="1" hangingPunct="1">
              <a:spcBef>
                <a:spcPct val="15000"/>
              </a:spcBef>
              <a:buClrTx/>
              <a:buSzTx/>
              <a:buFontTx/>
              <a:buNone/>
              <a:defRPr/>
            </a:pPr>
            <a:r>
              <a:rPr kumimoji="1" lang="en-US" altLang="zh-CN" sz="2600" b="1" kern="1200" cap="none" spc="0" normalizeH="0" baseline="0" noProof="0" dirty="0">
                <a:solidFill>
                  <a:srgbClr val="660033"/>
                </a:solidFill>
                <a:latin typeface="Times New Roman" panose="02020603050405020304" pitchFamily="18" charset="0"/>
                <a:ea typeface="Arial Unicode MS" pitchFamily="34" charset="-122"/>
                <a:cs typeface="Times New Roman" panose="02020603050405020304" pitchFamily="18" charset="0"/>
              </a:rPr>
              <a:t>      </a:t>
            </a:r>
            <a:r>
              <a:rPr kumimoji="1" lang="en-US" altLang="zh-CN" sz="2600" b="1" kern="1200" cap="none" spc="0" normalizeH="0" baseline="0" noProof="0" dirty="0" err="1">
                <a:solidFill>
                  <a:srgbClr val="660033"/>
                </a:solidFill>
                <a:latin typeface="Times New Roman" panose="02020603050405020304" pitchFamily="18" charset="0"/>
                <a:ea typeface="Arial Unicode MS" pitchFamily="34" charset="-122"/>
                <a:cs typeface="Times New Roman" panose="02020603050405020304" pitchFamily="18" charset="0"/>
              </a:rPr>
              <a:t>printf</a:t>
            </a:r>
            <a:r>
              <a:rPr kumimoji="1" lang="en-US" altLang="zh-CN" sz="2600" b="1" kern="1200" cap="none" spc="0" normalizeH="0" baseline="0" noProof="0" dirty="0">
                <a:solidFill>
                  <a:srgbClr val="660033"/>
                </a:solidFill>
                <a:latin typeface="Times New Roman" panose="02020603050405020304" pitchFamily="18" charset="0"/>
                <a:ea typeface="Arial Unicode MS" pitchFamily="34" charset="-122"/>
                <a:cs typeface="Times New Roman" panose="02020603050405020304" pitchFamily="18" charset="0"/>
              </a:rPr>
              <a:t>("%s\n",  string ) ;</a:t>
            </a:r>
          </a:p>
          <a:p>
            <a:pPr marR="0" algn="just" defTabSz="914400" eaLnBrk="1" hangingPunct="1">
              <a:spcBef>
                <a:spcPct val="15000"/>
              </a:spcBef>
              <a:buClrTx/>
              <a:buSzTx/>
              <a:buFontTx/>
              <a:buNone/>
              <a:defRPr/>
            </a:pPr>
            <a:r>
              <a:rPr kumimoji="1" lang="en-US" altLang="zh-CN" sz="2600" kern="1200" cap="none" spc="0" normalizeH="0" baseline="0" noProof="0" dirty="0">
                <a:effectLst>
                  <a:outerShdw blurRad="38100" dist="38100" dir="2700000" algn="tl">
                    <a:srgbClr val="C0C0C0"/>
                  </a:outerShdw>
                </a:effectLst>
                <a:latin typeface="Times New Roman" panose="02020603050405020304" pitchFamily="18" charset="0"/>
                <a:ea typeface="Arial Unicode MS" pitchFamily="34" charset="-122"/>
                <a:cs typeface="Times New Roman" panose="02020603050405020304" pitchFamily="18" charset="0"/>
              </a:rPr>
              <a:t>    }</a:t>
            </a:r>
          </a:p>
        </p:txBody>
      </p:sp>
      <p:sp>
        <p:nvSpPr>
          <p:cNvPr id="4" name="Rectangle 3"/>
          <p:cNvSpPr/>
          <p:nvPr/>
        </p:nvSpPr>
        <p:spPr>
          <a:xfrm>
            <a:off x="1343025" y="3441700"/>
            <a:ext cx="8713788" cy="3201988"/>
          </a:xfrm>
          <a:prstGeom prst="rect">
            <a:avLst/>
          </a:prstGeom>
          <a:noFill/>
          <a:ln w="9525">
            <a:noFill/>
          </a:ln>
        </p:spPr>
        <p:txBody>
          <a:bodyPr>
            <a:spAutoFit/>
          </a:bodyPr>
          <a:lstStyle/>
          <a:p>
            <a:pPr eaLnBrk="1" hangingPunct="1">
              <a:spcBef>
                <a:spcPct val="15000"/>
              </a:spcBef>
              <a:buNone/>
            </a:pPr>
            <a:r>
              <a:rPr lang="zh-CN" altLang="en-US" sz="2800" b="1" dirty="0">
                <a:solidFill>
                  <a:srgbClr val="CC0000"/>
                </a:solidFill>
                <a:latin typeface="Times New Roman" panose="02020603050405020304" pitchFamily="18" charset="0"/>
                <a:ea typeface="黑体" panose="02010609060101010101" pitchFamily="49" charset="-122"/>
              </a:rPr>
              <a:t>注意：</a:t>
            </a:r>
            <a:r>
              <a:rPr lang="zh-CN" altLang="en-US" sz="2600" b="1" dirty="0">
                <a:latin typeface="Times New Roman" panose="02020603050405020304" pitchFamily="18" charset="0"/>
                <a:cs typeface="Times New Roman" panose="02020603050405020304" pitchFamily="18" charset="0"/>
              </a:rPr>
              <a:t>语句 </a:t>
            </a:r>
            <a:r>
              <a:rPr lang="en-US" altLang="zh-CN" sz="2600" b="1" dirty="0">
                <a:solidFill>
                  <a:srgbClr val="990000"/>
                </a:solidFill>
                <a:latin typeface="Times New Roman" panose="02020603050405020304" pitchFamily="18" charset="0"/>
                <a:cs typeface="Times New Roman" panose="02020603050405020304" pitchFamily="18" charset="0"/>
              </a:rPr>
              <a:t>char </a:t>
            </a:r>
            <a:r>
              <a:rPr lang="en-US" altLang="zh-CN" sz="2600" b="1" dirty="0">
                <a:solidFill>
                  <a:srgbClr val="990000"/>
                </a:solidFill>
                <a:latin typeface="宋体" panose="02010600030101010101" pitchFamily="2" charset="-122"/>
                <a:cs typeface="Times New Roman" panose="02020603050405020304" pitchFamily="18" charset="0"/>
              </a:rPr>
              <a:t>*</a:t>
            </a:r>
            <a:r>
              <a:rPr lang="en-US" altLang="zh-CN" sz="2600" b="1" dirty="0">
                <a:solidFill>
                  <a:srgbClr val="990000"/>
                </a:solidFill>
                <a:latin typeface="Times New Roman" panose="02020603050405020304" pitchFamily="18" charset="0"/>
                <a:cs typeface="Times New Roman" panose="02020603050405020304" pitchFamily="18" charset="0"/>
              </a:rPr>
              <a:t>string = "I love China!";</a:t>
            </a:r>
          </a:p>
          <a:p>
            <a:pPr eaLnBrk="1" hangingPunct="1">
              <a:spcBef>
                <a:spcPct val="15000"/>
              </a:spcBef>
              <a:buNone/>
            </a:pPr>
            <a:r>
              <a:rPr lang="zh-CN" altLang="en-US" sz="2600" b="1" dirty="0">
                <a:latin typeface="Times New Roman" panose="02020603050405020304" pitchFamily="18" charset="0"/>
                <a:cs typeface="Times New Roman" panose="02020603050405020304" pitchFamily="18" charset="0"/>
              </a:rPr>
              <a:t>等价于</a:t>
            </a:r>
            <a:r>
              <a:rPr lang="en-US" altLang="zh-CN" sz="2600" b="1" dirty="0">
                <a:latin typeface="Times New Roman" panose="02020603050405020304" pitchFamily="18" charset="0"/>
                <a:cs typeface="Times New Roman" panose="02020603050405020304" pitchFamily="18" charset="0"/>
              </a:rPr>
              <a:t>:</a:t>
            </a:r>
            <a:r>
              <a:rPr lang="zh-CN" altLang="en-US" sz="2600" b="1" dirty="0">
                <a:latin typeface="Times New Roman" panose="02020603050405020304" pitchFamily="18" charset="0"/>
                <a:cs typeface="Times New Roman" panose="02020603050405020304" pitchFamily="18" charset="0"/>
              </a:rPr>
              <a:t>   </a:t>
            </a:r>
          </a:p>
          <a:p>
            <a:pPr eaLnBrk="1" hangingPunct="1">
              <a:spcBef>
                <a:spcPct val="15000"/>
              </a:spcBef>
              <a:buNone/>
            </a:pPr>
            <a:r>
              <a:rPr lang="zh-CN" altLang="en-US" sz="2600" b="1" dirty="0">
                <a:latin typeface="Times New Roman" panose="02020603050405020304" pitchFamily="18" charset="0"/>
                <a:cs typeface="Times New Roman" panose="02020603050405020304" pitchFamily="18" charset="0"/>
              </a:rPr>
              <a:t>                    </a:t>
            </a:r>
            <a:r>
              <a:rPr lang="en-US" altLang="zh-CN" sz="2600" b="1" dirty="0">
                <a:solidFill>
                  <a:srgbClr val="990000"/>
                </a:solidFill>
                <a:latin typeface="Times New Roman" panose="02020603050405020304" pitchFamily="18" charset="0"/>
                <a:cs typeface="Times New Roman" panose="02020603050405020304" pitchFamily="18" charset="0"/>
              </a:rPr>
              <a:t>char  </a:t>
            </a:r>
            <a:r>
              <a:rPr lang="en-US" altLang="zh-CN" sz="2600" b="1" dirty="0">
                <a:solidFill>
                  <a:srgbClr val="990000"/>
                </a:solidFill>
                <a:latin typeface="宋体" panose="02010600030101010101" pitchFamily="2" charset="-122"/>
                <a:cs typeface="Times New Roman" panose="02020603050405020304" pitchFamily="18" charset="0"/>
              </a:rPr>
              <a:t>*</a:t>
            </a:r>
            <a:r>
              <a:rPr lang="en-US" altLang="zh-CN" sz="2600" b="1" dirty="0">
                <a:solidFill>
                  <a:srgbClr val="990000"/>
                </a:solidFill>
                <a:latin typeface="Times New Roman" panose="02020603050405020304" pitchFamily="18" charset="0"/>
                <a:cs typeface="Times New Roman" panose="02020603050405020304" pitchFamily="18" charset="0"/>
              </a:rPr>
              <a:t>string;</a:t>
            </a:r>
          </a:p>
          <a:p>
            <a:pPr eaLnBrk="1" hangingPunct="1">
              <a:spcBef>
                <a:spcPct val="15000"/>
              </a:spcBef>
              <a:buNone/>
            </a:pPr>
            <a:r>
              <a:rPr lang="en-US" altLang="zh-CN" sz="2600" b="1" dirty="0">
                <a:solidFill>
                  <a:srgbClr val="990000"/>
                </a:solidFill>
                <a:latin typeface="Times New Roman" panose="02020603050405020304" pitchFamily="18" charset="0"/>
                <a:cs typeface="Times New Roman" panose="02020603050405020304" pitchFamily="18" charset="0"/>
              </a:rPr>
              <a:t>                    string = "I love China!";</a:t>
            </a:r>
          </a:p>
          <a:p>
            <a:pPr eaLnBrk="1" hangingPunct="1">
              <a:spcBef>
                <a:spcPct val="15000"/>
              </a:spcBef>
              <a:buNone/>
            </a:pPr>
            <a:r>
              <a:rPr lang="en-US" altLang="zh-CN" sz="2600" b="1" dirty="0">
                <a:latin typeface="Times New Roman" panose="02020603050405020304" pitchFamily="18" charset="0"/>
                <a:cs typeface="Times New Roman" panose="02020603050405020304" pitchFamily="18" charset="0"/>
              </a:rPr>
              <a:t>       </a:t>
            </a:r>
            <a:r>
              <a:rPr lang="zh-CN" altLang="en-US" sz="2600" b="1" dirty="0">
                <a:latin typeface="Times New Roman" panose="02020603050405020304" pitchFamily="18" charset="0"/>
                <a:cs typeface="Times New Roman" panose="02020603050405020304" pitchFamily="18" charset="0"/>
              </a:rPr>
              <a:t>它把字符串</a:t>
            </a:r>
            <a:r>
              <a:rPr lang="zh-CN" altLang="en-US" sz="2600" b="1" dirty="0">
                <a:solidFill>
                  <a:srgbClr val="2B08FC"/>
                </a:solidFill>
                <a:latin typeface="Times New Roman" panose="02020603050405020304" pitchFamily="18" charset="0"/>
                <a:cs typeface="Times New Roman" panose="02020603050405020304" pitchFamily="18" charset="0"/>
              </a:rPr>
              <a:t>常量的</a:t>
            </a:r>
            <a:r>
              <a:rPr lang="zh-CN" altLang="en-US" sz="2600" b="1" dirty="0">
                <a:solidFill>
                  <a:srgbClr val="FF0000"/>
                </a:solidFill>
                <a:latin typeface="Times New Roman" panose="02020603050405020304" pitchFamily="18" charset="0"/>
                <a:ea typeface="黑体" panose="02010609060101010101" pitchFamily="49" charset="-122"/>
              </a:rPr>
              <a:t>首</a:t>
            </a:r>
            <a:r>
              <a:rPr lang="zh-CN" altLang="en-US" sz="2600" b="1" dirty="0">
                <a:solidFill>
                  <a:srgbClr val="FF0000"/>
                </a:solidFill>
                <a:latin typeface="Times New Roman" panose="02020603050405020304" pitchFamily="18" charset="0"/>
                <a:cs typeface="Times New Roman" panose="02020603050405020304" pitchFamily="18" charset="0"/>
              </a:rPr>
              <a:t>地址</a:t>
            </a:r>
            <a:r>
              <a:rPr lang="zh-CN" altLang="en-US" sz="2600" b="1" dirty="0">
                <a:solidFill>
                  <a:srgbClr val="2B08FC"/>
                </a:solidFill>
                <a:latin typeface="Times New Roman" panose="02020603050405020304" pitchFamily="18" charset="0"/>
                <a:cs typeface="Times New Roman" panose="02020603050405020304" pitchFamily="18" charset="0"/>
              </a:rPr>
              <a:t>赋给指针</a:t>
            </a:r>
            <a:r>
              <a:rPr lang="en-US" altLang="zh-CN" sz="2600" b="1" dirty="0">
                <a:latin typeface="Times New Roman" panose="02020603050405020304" pitchFamily="18" charset="0"/>
                <a:cs typeface="Times New Roman" panose="02020603050405020304" pitchFamily="18" charset="0"/>
              </a:rPr>
              <a:t>string</a:t>
            </a:r>
            <a:r>
              <a:rPr lang="zh-CN" altLang="en-US" sz="2600" b="1" dirty="0">
                <a:latin typeface="Times New Roman" panose="02020603050405020304" pitchFamily="18" charset="0"/>
                <a:cs typeface="Times New Roman" panose="02020603050405020304" pitchFamily="18" charset="0"/>
              </a:rPr>
              <a:t>。不能理解为把字符串常量赋值给指针变量。</a:t>
            </a:r>
          </a:p>
          <a:p>
            <a:pPr eaLnBrk="1" hangingPunct="1">
              <a:spcBef>
                <a:spcPct val="15000"/>
              </a:spcBef>
              <a:buNone/>
            </a:pPr>
            <a:r>
              <a:rPr lang="zh-CN" altLang="en-US" sz="2600" b="1" dirty="0">
                <a:latin typeface="宋体" panose="02010600030101010101" pitchFamily="2" charset="-122"/>
                <a:cs typeface="Times New Roman" panose="02020603050405020304" pitchFamily="18" charset="0"/>
              </a:rPr>
              <a:t>      </a:t>
            </a:r>
            <a:r>
              <a:rPr lang="zh-CN" altLang="en-US" sz="2600" b="1" dirty="0">
                <a:solidFill>
                  <a:srgbClr val="FF0000"/>
                </a:solidFill>
                <a:latin typeface="宋体" panose="02010600030101010101" pitchFamily="2" charset="-122"/>
                <a:cs typeface="Times New Roman" panose="02020603050405020304" pitchFamily="18" charset="0"/>
              </a:rPr>
              <a:t>*</a:t>
            </a:r>
            <a:r>
              <a:rPr lang="en-US" altLang="zh-CN" sz="2600" b="1" dirty="0">
                <a:solidFill>
                  <a:srgbClr val="FF0000"/>
                </a:solidFill>
                <a:latin typeface="Times New Roman" panose="02020603050405020304" pitchFamily="18" charset="0"/>
                <a:cs typeface="Times New Roman" panose="02020603050405020304" pitchFamily="18" charset="0"/>
              </a:rPr>
              <a:t>string ="I love China!";</a:t>
            </a:r>
            <a:endParaRPr lang="en-US" altLang="zh-CN" sz="2600" b="1" dirty="0">
              <a:solidFill>
                <a:srgbClr val="FF0000"/>
              </a:solidFill>
              <a:latin typeface="Times New Roman" panose="02020603050405020304" pitchFamily="18" charset="0"/>
              <a:ea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DEE30A97-3B9A-43F9-A828-ECB75C979BEB}"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40</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72707" name="矩形 2"/>
          <p:cNvSpPr/>
          <p:nvPr/>
        </p:nvSpPr>
        <p:spPr>
          <a:xfrm>
            <a:off x="407988" y="188913"/>
            <a:ext cx="6911975" cy="5078412"/>
          </a:xfrm>
          <a:prstGeom prst="rect">
            <a:avLst/>
          </a:prstGeom>
          <a:noFill/>
          <a:ln w="9525">
            <a:noFill/>
          </a:ln>
        </p:spPr>
        <p:txBody>
          <a:bodyPr>
            <a:spAutoFit/>
          </a:bodyPr>
          <a:lstStyle/>
          <a:p>
            <a:pPr>
              <a:buFont typeface="Tw Cen MT" panose="020B0602020104020603" pitchFamily="34" charset="0"/>
              <a:buAutoNum type="arabicPeriod"/>
            </a:pPr>
            <a:r>
              <a:rPr lang="en-US" altLang="zh-CN" dirty="0">
                <a:solidFill>
                  <a:srgbClr val="808080"/>
                </a:solidFill>
                <a:latin typeface="Consolas" panose="020B0609020204030204" pitchFamily="49" charset="0"/>
              </a:rPr>
              <a:t>#include &lt;stdio.h&gt;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808080"/>
                </a:solidFill>
                <a:latin typeface="Consolas" panose="020B0609020204030204" pitchFamily="49" charset="0"/>
              </a:rPr>
              <a:t>#include &lt;string.h&gt;</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1" dirty="0">
                <a:solidFill>
                  <a:srgbClr val="006699"/>
                </a:solidFill>
                <a:latin typeface="Consolas" panose="020B0609020204030204" pitchFamily="49" charset="0"/>
              </a:rPr>
              <a:t>void</a:t>
            </a:r>
            <a:r>
              <a:rPr lang="en-US" altLang="zh-CN" dirty="0">
                <a:solidFill>
                  <a:srgbClr val="000000"/>
                </a:solidFill>
                <a:latin typeface="Consolas" panose="020B0609020204030204" pitchFamily="49" charset="0"/>
              </a:rPr>
              <a:t> main()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r>
              <a:rPr lang="en-US" altLang="zh-CN" b="1" dirty="0">
                <a:solidFill>
                  <a:srgbClr val="2E8B57"/>
                </a:solidFill>
                <a:latin typeface="Consolas" panose="020B0609020204030204" pitchFamily="49" charset="0"/>
              </a:rPr>
              <a:t>char</a:t>
            </a:r>
            <a:r>
              <a:rPr lang="en-US" altLang="zh-CN" dirty="0">
                <a:solidFill>
                  <a:srgbClr val="000000"/>
                </a:solidFill>
                <a:latin typeface="Consolas" panose="020B0609020204030204" pitchFamily="49" charset="0"/>
              </a:rPr>
              <a:t> **p;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r>
              <a:rPr lang="en-US" altLang="zh-CN" b="1" dirty="0">
                <a:solidFill>
                  <a:srgbClr val="2E8B57"/>
                </a:solidFill>
                <a:latin typeface="Consolas" panose="020B0609020204030204" pitchFamily="49" charset="0"/>
              </a:rPr>
              <a:t>char</a:t>
            </a:r>
            <a:r>
              <a:rPr lang="en-US" altLang="zh-CN" dirty="0">
                <a:solidFill>
                  <a:srgbClr val="000000"/>
                </a:solidFill>
                <a:latin typeface="Consolas" panose="020B0609020204030204" pitchFamily="49" charset="0"/>
              </a:rPr>
              <a:t> *name[5]={</a:t>
            </a:r>
            <a:r>
              <a:rPr lang="en-US" altLang="zh-CN" dirty="0">
                <a:solidFill>
                  <a:srgbClr val="0000FF"/>
                </a:solidFill>
                <a:latin typeface="Consolas" panose="020B0609020204030204" pitchFamily="49" charset="0"/>
              </a:rPr>
              <a:t>"Follow me"</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"BASIC"</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"Great Wall"</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"FORTRAN"</a:t>
            </a:r>
            <a:r>
              <a:rPr lang="en-US" altLang="zh-CN" dirty="0">
                <a:solidFill>
                  <a:srgbClr val="000000"/>
                </a:solidFill>
                <a:latin typeface="Consolas" panose="020B0609020204030204" pitchFamily="49" charset="0"/>
              </a:rPr>
              <a:t>,</a:t>
            </a:r>
            <a:r>
              <a:rPr lang="en-US" altLang="zh-CN" dirty="0">
                <a:solidFill>
                  <a:srgbClr val="0000FF"/>
                </a:solidFill>
                <a:latin typeface="Consolas" panose="020B0609020204030204" pitchFamily="49" charset="0"/>
              </a:rPr>
              <a:t>"Computer design"</a:t>
            </a: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p = name ;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r>
              <a:rPr lang="en-US" altLang="zh-CN" b="1" dirty="0">
                <a:solidFill>
                  <a:srgbClr val="2E8B57"/>
                </a:solidFill>
                <a:latin typeface="Consolas" panose="020B0609020204030204" pitchFamily="49" charset="0"/>
              </a:rPr>
              <a:t>int</a:t>
            </a:r>
            <a:r>
              <a:rPr lang="en-US" altLang="zh-CN" dirty="0">
                <a:solidFill>
                  <a:srgbClr val="000000"/>
                </a:solidFill>
                <a:latin typeface="Consolas" panose="020B0609020204030204" pitchFamily="49" charset="0"/>
              </a:rPr>
              <a:t> i ;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r>
              <a:rPr lang="en-US" altLang="zh-CN" b="1" dirty="0">
                <a:solidFill>
                  <a:srgbClr val="006699"/>
                </a:solidFill>
                <a:latin typeface="Consolas" panose="020B0609020204030204" pitchFamily="49" charset="0"/>
              </a:rPr>
              <a:t>for</a:t>
            </a:r>
            <a:r>
              <a:rPr lang="en-US" altLang="zh-CN" dirty="0">
                <a:solidFill>
                  <a:srgbClr val="000000"/>
                </a:solidFill>
                <a:latin typeface="Consolas" panose="020B0609020204030204" pitchFamily="49" charset="0"/>
              </a:rPr>
              <a:t>(i = 0 ; i&lt;5 ; i++)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printf(</a:t>
            </a:r>
            <a:r>
              <a:rPr lang="en-US" altLang="zh-CN" dirty="0">
                <a:solidFill>
                  <a:srgbClr val="0000FF"/>
                </a:solidFill>
                <a:latin typeface="Consolas" panose="020B0609020204030204" pitchFamily="49" charset="0"/>
              </a:rPr>
              <a:t>"%s\n"</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name[i]</a:t>
            </a:r>
            <a:r>
              <a:rPr lang="en-US" altLang="zh-CN" dirty="0">
                <a:solidFill>
                  <a:srgbClr val="000000"/>
                </a:solidFill>
                <a:latin typeface="Consolas" panose="020B0609020204030204" pitchFamily="49" charset="0"/>
              </a:rPr>
              <a:t> );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printf (</a:t>
            </a:r>
            <a:r>
              <a:rPr lang="en-US" altLang="zh-CN" dirty="0">
                <a:solidFill>
                  <a:srgbClr val="0000FF"/>
                </a:solidFill>
                <a:latin typeface="Consolas" panose="020B0609020204030204" pitchFamily="49" charset="0"/>
              </a:rPr>
              <a:t>"\n"</a:t>
            </a:r>
            <a:r>
              <a:rPr lang="en-US" altLang="zh-CN" dirty="0">
                <a:solidFill>
                  <a:srgbClr val="000000"/>
                </a:solidFill>
                <a:latin typeface="Consolas" panose="020B0609020204030204" pitchFamily="49" charset="0"/>
              </a:rPr>
              <a:t>) ;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r>
              <a:rPr lang="en-US" altLang="zh-CN" b="1" dirty="0">
                <a:solidFill>
                  <a:srgbClr val="006699"/>
                </a:solidFill>
                <a:latin typeface="Consolas" panose="020B0609020204030204" pitchFamily="49" charset="0"/>
              </a:rPr>
              <a:t>for</a:t>
            </a:r>
            <a:r>
              <a:rPr lang="en-US" altLang="zh-CN" dirty="0">
                <a:solidFill>
                  <a:srgbClr val="000000"/>
                </a:solidFill>
                <a:latin typeface="Consolas" panose="020B0609020204030204" pitchFamily="49" charset="0"/>
              </a:rPr>
              <a:t>(i = 0 ; i&lt;5 ; i++)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printf(</a:t>
            </a:r>
            <a:r>
              <a:rPr lang="en-US" altLang="zh-CN" dirty="0">
                <a:solidFill>
                  <a:srgbClr val="0000FF"/>
                </a:solidFill>
                <a:latin typeface="Consolas" panose="020B0609020204030204" pitchFamily="49" charset="0"/>
              </a:rPr>
              <a:t>"%s\n"</a:t>
            </a:r>
            <a:r>
              <a:rPr lang="en-US" altLang="zh-CN" dirty="0">
                <a:solidFill>
                  <a:srgbClr val="000000"/>
                </a:solidFill>
                <a:latin typeface="Consolas" panose="020B0609020204030204" pitchFamily="49" charset="0"/>
              </a:rPr>
              <a:t>, </a:t>
            </a:r>
            <a:r>
              <a:rPr lang="en-US" altLang="zh-CN" dirty="0">
                <a:solidFill>
                  <a:srgbClr val="FF0000"/>
                </a:solidFill>
                <a:latin typeface="Consolas" panose="020B0609020204030204" pitchFamily="49" charset="0"/>
              </a:rPr>
              <a:t>*(p+i)</a:t>
            </a:r>
            <a:r>
              <a:rPr lang="en-US" altLang="zh-CN" dirty="0">
                <a:solidFill>
                  <a:srgbClr val="000000"/>
                </a:solidFill>
                <a:latin typeface="Consolas" panose="020B0609020204030204" pitchFamily="49" charset="0"/>
              </a:rPr>
              <a:t> );  </a:t>
            </a:r>
            <a:endParaRPr lang="en-US" altLang="zh-CN"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0000"/>
                </a:solidFill>
                <a:latin typeface="Consolas" panose="020B0609020204030204" pitchFamily="49" charset="0"/>
              </a:rPr>
              <a:t>}  </a:t>
            </a:r>
            <a:endParaRPr lang="en-US" altLang="zh-CN" dirty="0">
              <a:solidFill>
                <a:srgbClr val="5C5C5C"/>
              </a:solidFill>
              <a:latin typeface="Consolas" panose="020B0609020204030204" pitchFamily="49" charset="0"/>
            </a:endParaRPr>
          </a:p>
        </p:txBody>
      </p:sp>
      <p:pic>
        <p:nvPicPr>
          <p:cNvPr id="72708" name="图片 3"/>
          <p:cNvPicPr>
            <a:picLocks noChangeAspect="1"/>
          </p:cNvPicPr>
          <p:nvPr/>
        </p:nvPicPr>
        <p:blipFill>
          <a:blip r:embed="rId3"/>
          <a:stretch>
            <a:fillRect/>
          </a:stretch>
        </p:blipFill>
        <p:spPr>
          <a:xfrm>
            <a:off x="7758113" y="225425"/>
            <a:ext cx="2527300" cy="2071688"/>
          </a:xfrm>
          <a:prstGeom prst="rect">
            <a:avLst/>
          </a:prstGeom>
          <a:noFill/>
          <a:ln w="9525">
            <a:noFill/>
          </a:ln>
        </p:spPr>
      </p:pic>
      <p:grpSp>
        <p:nvGrpSpPr>
          <p:cNvPr id="5" name="Group 4"/>
          <p:cNvGrpSpPr/>
          <p:nvPr/>
        </p:nvGrpSpPr>
        <p:grpSpPr>
          <a:xfrm>
            <a:off x="5894388" y="3300413"/>
            <a:ext cx="4295775" cy="2508250"/>
            <a:chOff x="2772" y="2313"/>
            <a:chExt cx="2706" cy="1580"/>
          </a:xfrm>
        </p:grpSpPr>
        <p:grpSp>
          <p:nvGrpSpPr>
            <p:cNvPr id="72718" name="Group 5"/>
            <p:cNvGrpSpPr/>
            <p:nvPr/>
          </p:nvGrpSpPr>
          <p:grpSpPr>
            <a:xfrm>
              <a:off x="3584" y="2313"/>
              <a:ext cx="1894" cy="1580"/>
              <a:chOff x="3174" y="1222"/>
              <a:chExt cx="1894" cy="1580"/>
            </a:xfrm>
          </p:grpSpPr>
          <p:sp>
            <p:nvSpPr>
              <p:cNvPr id="72725" name="Rectangle 6"/>
              <p:cNvSpPr/>
              <p:nvPr/>
            </p:nvSpPr>
            <p:spPr>
              <a:xfrm>
                <a:off x="3234" y="1466"/>
                <a:ext cx="901" cy="1311"/>
              </a:xfrm>
              <a:prstGeom prst="rect">
                <a:avLst/>
              </a:prstGeom>
              <a:solidFill>
                <a:srgbClr val="FFFFFF"/>
              </a:solidFill>
              <a:ln w="9525" cap="flat" cmpd="sng">
                <a:solidFill>
                  <a:srgbClr val="000000"/>
                </a:solidFill>
                <a:prstDash val="solid"/>
                <a:miter/>
                <a:headEnd type="none" w="med" len="med"/>
                <a:tailEnd type="none" w="med" len="med"/>
              </a:ln>
            </p:spPr>
            <p:txBody>
              <a:bodyPr wrap="none" anchor="ctr" anchorCtr="0"/>
              <a:lstStyle/>
              <a:p>
                <a:pPr eaLnBrk="1" hangingPunct="1"/>
                <a:endParaRPr lang="zh-CN" altLang="en-US" dirty="0">
                  <a:latin typeface="Arial" panose="020B0604020202020204" pitchFamily="34" charset="0"/>
                </a:endParaRPr>
              </a:p>
            </p:txBody>
          </p:sp>
          <p:sp>
            <p:nvSpPr>
              <p:cNvPr id="72726" name="Line 7"/>
              <p:cNvSpPr/>
              <p:nvPr/>
            </p:nvSpPr>
            <p:spPr>
              <a:xfrm flipV="1">
                <a:off x="3234" y="1744"/>
                <a:ext cx="912"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72727" name="Line 8"/>
              <p:cNvSpPr/>
              <p:nvPr/>
            </p:nvSpPr>
            <p:spPr>
              <a:xfrm>
                <a:off x="3234" y="2011"/>
                <a:ext cx="90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72728" name="Line 9"/>
              <p:cNvSpPr/>
              <p:nvPr/>
            </p:nvSpPr>
            <p:spPr>
              <a:xfrm>
                <a:off x="3234" y="2267"/>
                <a:ext cx="90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72729" name="Line 10"/>
              <p:cNvSpPr/>
              <p:nvPr/>
            </p:nvSpPr>
            <p:spPr>
              <a:xfrm>
                <a:off x="3234" y="2533"/>
                <a:ext cx="901" cy="0"/>
              </a:xfrm>
              <a:prstGeom prst="line">
                <a:avLst/>
              </a:prstGeom>
              <a:ln w="9525" cap="flat" cmpd="sng">
                <a:solidFill>
                  <a:srgbClr val="000000"/>
                </a:solidFill>
                <a:prstDash val="solid"/>
                <a:headEnd type="none" w="med" len="med"/>
                <a:tailEnd type="none" w="med" len="med"/>
              </a:ln>
            </p:spPr>
            <p:txBody>
              <a:bodyPr/>
              <a:lstStyle/>
              <a:p>
                <a:endParaRPr lang="zh-CN" altLang="en-US"/>
              </a:p>
            </p:txBody>
          </p:sp>
          <p:sp>
            <p:nvSpPr>
              <p:cNvPr id="72730" name="Text Box 11"/>
              <p:cNvSpPr txBox="1"/>
              <p:nvPr/>
            </p:nvSpPr>
            <p:spPr>
              <a:xfrm>
                <a:off x="3357" y="1486"/>
                <a:ext cx="675" cy="250"/>
              </a:xfrm>
              <a:prstGeom prst="rect">
                <a:avLst/>
              </a:prstGeom>
              <a:noFill/>
              <a:ln w="9525">
                <a:noFill/>
              </a:ln>
            </p:spPr>
            <p:txBody>
              <a:bodyPr wrap="none" anchor="ctr" anchorCtr="0">
                <a:spAutoFit/>
              </a:bodyPr>
              <a:lstStyle/>
              <a:p>
                <a:r>
                  <a:rPr lang="en-US" altLang="zh-CN" sz="2000" b="1" dirty="0">
                    <a:latin typeface="Times New Roman" panose="02020603050405020304" pitchFamily="18" charset="0"/>
                  </a:rPr>
                  <a:t>name[0]</a:t>
                </a:r>
              </a:p>
            </p:txBody>
          </p:sp>
          <p:sp>
            <p:nvSpPr>
              <p:cNvPr id="72731" name="Text Box 12"/>
              <p:cNvSpPr txBox="1"/>
              <p:nvPr/>
            </p:nvSpPr>
            <p:spPr>
              <a:xfrm>
                <a:off x="3368" y="1752"/>
                <a:ext cx="675" cy="250"/>
              </a:xfrm>
              <a:prstGeom prst="rect">
                <a:avLst/>
              </a:prstGeom>
              <a:noFill/>
              <a:ln w="9525">
                <a:noFill/>
              </a:ln>
            </p:spPr>
            <p:txBody>
              <a:bodyPr wrap="none" anchor="ctr" anchorCtr="0">
                <a:spAutoFit/>
              </a:bodyPr>
              <a:lstStyle/>
              <a:p>
                <a:r>
                  <a:rPr lang="en-US" altLang="zh-CN" sz="2000" b="1" dirty="0">
                    <a:latin typeface="Times New Roman" panose="02020603050405020304" pitchFamily="18" charset="0"/>
                  </a:rPr>
                  <a:t>name[1]</a:t>
                </a:r>
              </a:p>
            </p:txBody>
          </p:sp>
          <p:sp>
            <p:nvSpPr>
              <p:cNvPr id="72732" name="Text Box 13"/>
              <p:cNvSpPr txBox="1"/>
              <p:nvPr/>
            </p:nvSpPr>
            <p:spPr>
              <a:xfrm>
                <a:off x="3368" y="2008"/>
                <a:ext cx="675" cy="250"/>
              </a:xfrm>
              <a:prstGeom prst="rect">
                <a:avLst/>
              </a:prstGeom>
              <a:noFill/>
              <a:ln w="9525">
                <a:noFill/>
              </a:ln>
            </p:spPr>
            <p:txBody>
              <a:bodyPr wrap="none" anchor="ctr" anchorCtr="0">
                <a:spAutoFit/>
              </a:bodyPr>
              <a:lstStyle/>
              <a:p>
                <a:r>
                  <a:rPr lang="en-US" altLang="zh-CN" sz="2000" b="1" dirty="0">
                    <a:latin typeface="Times New Roman" panose="02020603050405020304" pitchFamily="18" charset="0"/>
                  </a:rPr>
                  <a:t>name[2]</a:t>
                </a:r>
              </a:p>
            </p:txBody>
          </p:sp>
          <p:sp>
            <p:nvSpPr>
              <p:cNvPr id="72733" name="Text Box 14"/>
              <p:cNvSpPr txBox="1"/>
              <p:nvPr/>
            </p:nvSpPr>
            <p:spPr>
              <a:xfrm>
                <a:off x="3368" y="2286"/>
                <a:ext cx="675" cy="250"/>
              </a:xfrm>
              <a:prstGeom prst="rect">
                <a:avLst/>
              </a:prstGeom>
              <a:noFill/>
              <a:ln w="9525">
                <a:noFill/>
              </a:ln>
            </p:spPr>
            <p:txBody>
              <a:bodyPr wrap="none" anchor="ctr" anchorCtr="0">
                <a:spAutoFit/>
              </a:bodyPr>
              <a:lstStyle/>
              <a:p>
                <a:r>
                  <a:rPr lang="en-US" altLang="zh-CN" sz="2000" b="1" dirty="0">
                    <a:latin typeface="Times New Roman" panose="02020603050405020304" pitchFamily="18" charset="0"/>
                  </a:rPr>
                  <a:t>name[3]</a:t>
                </a:r>
              </a:p>
            </p:txBody>
          </p:sp>
          <p:sp>
            <p:nvSpPr>
              <p:cNvPr id="72734" name="Text Box 15"/>
              <p:cNvSpPr txBox="1"/>
              <p:nvPr/>
            </p:nvSpPr>
            <p:spPr>
              <a:xfrm>
                <a:off x="3368" y="2552"/>
                <a:ext cx="675" cy="250"/>
              </a:xfrm>
              <a:prstGeom prst="rect">
                <a:avLst/>
              </a:prstGeom>
              <a:noFill/>
              <a:ln w="9525">
                <a:noFill/>
              </a:ln>
            </p:spPr>
            <p:txBody>
              <a:bodyPr wrap="none" anchor="ctr" anchorCtr="0">
                <a:spAutoFit/>
              </a:bodyPr>
              <a:lstStyle/>
              <a:p>
                <a:r>
                  <a:rPr lang="en-US" altLang="zh-CN" sz="2000" b="1" dirty="0">
                    <a:latin typeface="Times New Roman" panose="02020603050405020304" pitchFamily="18" charset="0"/>
                  </a:rPr>
                  <a:t>name[4]</a:t>
                </a:r>
              </a:p>
            </p:txBody>
          </p:sp>
          <p:sp>
            <p:nvSpPr>
              <p:cNvPr id="72735" name="Text Box 16"/>
              <p:cNvSpPr txBox="1"/>
              <p:nvPr/>
            </p:nvSpPr>
            <p:spPr>
              <a:xfrm>
                <a:off x="3174" y="1222"/>
                <a:ext cx="1306" cy="288"/>
              </a:xfrm>
              <a:prstGeom prst="rect">
                <a:avLst/>
              </a:prstGeom>
              <a:noFill/>
              <a:ln w="9525">
                <a:noFill/>
              </a:ln>
            </p:spPr>
            <p:txBody>
              <a:bodyPr wrap="none" anchor="ctr" anchorCtr="0">
                <a:spAutoFit/>
              </a:bodyPr>
              <a:lstStyle/>
              <a:p>
                <a:r>
                  <a:rPr lang="en-US" altLang="zh-CN" sz="2400" b="1" dirty="0">
                    <a:latin typeface="Times New Roman" panose="02020603050405020304" pitchFamily="18" charset="0"/>
                  </a:rPr>
                  <a:t>char </a:t>
                </a:r>
                <a:r>
                  <a:rPr lang="en-US" altLang="zh-CN" sz="2400" b="1" dirty="0">
                    <a:latin typeface="黑体" panose="02010609060101010101" pitchFamily="49" charset="-122"/>
                    <a:ea typeface="黑体" panose="02010609060101010101" pitchFamily="49" charset="-122"/>
                  </a:rPr>
                  <a:t>*</a:t>
                </a:r>
                <a:r>
                  <a:rPr lang="en-US" altLang="zh-CN" sz="2400" b="1" dirty="0">
                    <a:latin typeface="Times New Roman" panose="02020603050405020304" pitchFamily="18" charset="0"/>
                  </a:rPr>
                  <a:t>name[5]</a:t>
                </a:r>
              </a:p>
            </p:txBody>
          </p:sp>
          <p:sp>
            <p:nvSpPr>
              <p:cNvPr id="72736" name="Line 20"/>
              <p:cNvSpPr/>
              <p:nvPr/>
            </p:nvSpPr>
            <p:spPr>
              <a:xfrm>
                <a:off x="4146" y="1600"/>
                <a:ext cx="489"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72737" name="Line 21"/>
              <p:cNvSpPr/>
              <p:nvPr/>
            </p:nvSpPr>
            <p:spPr>
              <a:xfrm>
                <a:off x="4142" y="1896"/>
                <a:ext cx="489"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72738" name="Line 22"/>
              <p:cNvSpPr/>
              <p:nvPr/>
            </p:nvSpPr>
            <p:spPr>
              <a:xfrm>
                <a:off x="4154" y="2140"/>
                <a:ext cx="489"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72739" name="Line 23"/>
              <p:cNvSpPr/>
              <p:nvPr/>
            </p:nvSpPr>
            <p:spPr>
              <a:xfrm>
                <a:off x="4132" y="2385"/>
                <a:ext cx="489"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72740" name="Line 24"/>
              <p:cNvSpPr/>
              <p:nvPr/>
            </p:nvSpPr>
            <p:spPr>
              <a:xfrm>
                <a:off x="4142" y="2662"/>
                <a:ext cx="489" cy="0"/>
              </a:xfrm>
              <a:prstGeom prst="line">
                <a:avLst/>
              </a:prstGeom>
              <a:ln w="9525" cap="flat" cmpd="sng">
                <a:solidFill>
                  <a:srgbClr val="000000"/>
                </a:solidFill>
                <a:prstDash val="solid"/>
                <a:headEnd type="none" w="med" len="med"/>
                <a:tailEnd type="triangle" w="med" len="med"/>
              </a:ln>
            </p:spPr>
            <p:txBody>
              <a:bodyPr/>
              <a:lstStyle/>
              <a:p>
                <a:endParaRPr lang="zh-CN" altLang="en-US"/>
              </a:p>
            </p:txBody>
          </p:sp>
          <p:sp>
            <p:nvSpPr>
              <p:cNvPr id="72741" name="Rectangle 25"/>
              <p:cNvSpPr/>
              <p:nvPr/>
            </p:nvSpPr>
            <p:spPr>
              <a:xfrm>
                <a:off x="4612" y="1450"/>
                <a:ext cx="456" cy="291"/>
              </a:xfrm>
              <a:prstGeom prst="rect">
                <a:avLst/>
              </a:prstGeom>
              <a:noFill/>
              <a:ln w="9525" cap="flat" cmpd="sng">
                <a:solidFill>
                  <a:srgbClr val="000000"/>
                </a:solidFill>
                <a:prstDash val="solid"/>
                <a:miter/>
                <a:headEnd type="none" w="med" len="med"/>
                <a:tailEnd type="none" w="med" len="med"/>
              </a:ln>
            </p:spPr>
            <p:txBody>
              <a:bodyPr wrap="none" anchor="ctr" anchorCtr="0">
                <a:spAutoFit/>
              </a:bodyPr>
              <a:lstStyle/>
              <a:p>
                <a:pPr eaLnBrk="1" hangingPunct="1"/>
                <a:r>
                  <a:rPr lang="en-US" altLang="zh-CN" sz="2400" b="1" dirty="0">
                    <a:latin typeface="Times New Roman" panose="02020603050405020304" pitchFamily="18" charset="0"/>
                  </a:rPr>
                  <a:t>..….</a:t>
                </a:r>
              </a:p>
            </p:txBody>
          </p:sp>
        </p:grpSp>
        <p:grpSp>
          <p:nvGrpSpPr>
            <p:cNvPr id="72719" name="Group 27"/>
            <p:cNvGrpSpPr/>
            <p:nvPr/>
          </p:nvGrpSpPr>
          <p:grpSpPr>
            <a:xfrm>
              <a:off x="2772" y="2387"/>
              <a:ext cx="906" cy="288"/>
              <a:chOff x="2436" y="2531"/>
              <a:chExt cx="906" cy="288"/>
            </a:xfrm>
          </p:grpSpPr>
          <p:sp>
            <p:nvSpPr>
              <p:cNvPr id="72723" name="Line 28"/>
              <p:cNvSpPr/>
              <p:nvPr/>
            </p:nvSpPr>
            <p:spPr>
              <a:xfrm>
                <a:off x="2967" y="2703"/>
                <a:ext cx="375" cy="0"/>
              </a:xfrm>
              <a:prstGeom prst="line">
                <a:avLst/>
              </a:prstGeom>
              <a:ln w="38100" cap="flat" cmpd="sng">
                <a:solidFill>
                  <a:srgbClr val="000000"/>
                </a:solidFill>
                <a:prstDash val="solid"/>
                <a:headEnd type="none" w="med" len="med"/>
                <a:tailEnd type="triangle" w="med" len="med"/>
              </a:ln>
            </p:spPr>
            <p:txBody>
              <a:bodyPr/>
              <a:lstStyle/>
              <a:p>
                <a:endParaRPr lang="zh-CN" altLang="en-US"/>
              </a:p>
            </p:txBody>
          </p:sp>
          <p:sp>
            <p:nvSpPr>
              <p:cNvPr id="72724" name="Text Box 29"/>
              <p:cNvSpPr txBox="1"/>
              <p:nvPr/>
            </p:nvSpPr>
            <p:spPr>
              <a:xfrm>
                <a:off x="2436" y="2531"/>
                <a:ext cx="564" cy="288"/>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name</a:t>
                </a:r>
              </a:p>
            </p:txBody>
          </p:sp>
        </p:grpSp>
        <p:grpSp>
          <p:nvGrpSpPr>
            <p:cNvPr id="72720" name="Group 30"/>
            <p:cNvGrpSpPr/>
            <p:nvPr/>
          </p:nvGrpSpPr>
          <p:grpSpPr>
            <a:xfrm>
              <a:off x="3068" y="2503"/>
              <a:ext cx="602" cy="288"/>
              <a:chOff x="2708" y="2911"/>
              <a:chExt cx="602" cy="288"/>
            </a:xfrm>
          </p:grpSpPr>
          <p:sp>
            <p:nvSpPr>
              <p:cNvPr id="72721" name="Line 31"/>
              <p:cNvSpPr/>
              <p:nvPr/>
            </p:nvSpPr>
            <p:spPr>
              <a:xfrm flipV="1">
                <a:off x="2888" y="3044"/>
                <a:ext cx="422" cy="3"/>
              </a:xfrm>
              <a:prstGeom prst="line">
                <a:avLst/>
              </a:prstGeom>
              <a:ln w="38100" cap="flat" cmpd="sng">
                <a:solidFill>
                  <a:schemeClr val="accent2"/>
                </a:solidFill>
                <a:prstDash val="solid"/>
                <a:headEnd type="none" w="med" len="med"/>
                <a:tailEnd type="triangle" w="med" len="med"/>
              </a:ln>
            </p:spPr>
            <p:txBody>
              <a:bodyPr/>
              <a:lstStyle/>
              <a:p>
                <a:endParaRPr lang="zh-CN" altLang="en-US"/>
              </a:p>
            </p:txBody>
          </p:sp>
          <p:sp>
            <p:nvSpPr>
              <p:cNvPr id="72722" name="Text Box 32"/>
              <p:cNvSpPr txBox="1"/>
              <p:nvPr/>
            </p:nvSpPr>
            <p:spPr>
              <a:xfrm>
                <a:off x="2708" y="2911"/>
                <a:ext cx="223" cy="288"/>
              </a:xfrm>
              <a:prstGeom prst="rect">
                <a:avLst/>
              </a:prstGeom>
              <a:noFill/>
              <a:ln w="9525">
                <a:noFill/>
              </a:ln>
            </p:spPr>
            <p:txBody>
              <a:bodyPr wrap="none">
                <a:spAutoFit/>
              </a:bodyPr>
              <a:lstStyle/>
              <a:p>
                <a:pPr eaLnBrk="1" hangingPunct="1"/>
                <a:r>
                  <a:rPr lang="en-US" altLang="zh-CN" sz="2400" b="1" dirty="0">
                    <a:latin typeface="Times New Roman" panose="02020603050405020304" pitchFamily="18" charset="0"/>
                  </a:rPr>
                  <a:t>p</a:t>
                </a:r>
              </a:p>
            </p:txBody>
          </p:sp>
        </p:grpSp>
      </p:grpSp>
      <p:grpSp>
        <p:nvGrpSpPr>
          <p:cNvPr id="34" name="Group 35"/>
          <p:cNvGrpSpPr/>
          <p:nvPr/>
        </p:nvGrpSpPr>
        <p:grpSpPr>
          <a:xfrm>
            <a:off x="6167438" y="4340225"/>
            <a:ext cx="1082675" cy="457200"/>
            <a:chOff x="2966" y="3194"/>
            <a:chExt cx="682" cy="288"/>
          </a:xfrm>
        </p:grpSpPr>
        <p:sp>
          <p:nvSpPr>
            <p:cNvPr id="72716" name="Line 36"/>
            <p:cNvSpPr/>
            <p:nvPr/>
          </p:nvSpPr>
          <p:spPr>
            <a:xfrm flipV="1">
              <a:off x="3192" y="3360"/>
              <a:ext cx="456" cy="12"/>
            </a:xfrm>
            <a:prstGeom prst="line">
              <a:avLst/>
            </a:prstGeom>
            <a:ln w="38100" cap="flat" cmpd="sng">
              <a:solidFill>
                <a:srgbClr val="CC0000"/>
              </a:solidFill>
              <a:prstDash val="solid"/>
              <a:headEnd type="none" w="med" len="med"/>
              <a:tailEnd type="triangle" w="med" len="med"/>
            </a:ln>
          </p:spPr>
          <p:txBody>
            <a:bodyPr/>
            <a:lstStyle/>
            <a:p>
              <a:endParaRPr lang="zh-CN" altLang="en-US"/>
            </a:p>
          </p:txBody>
        </p:sp>
        <p:sp>
          <p:nvSpPr>
            <p:cNvPr id="72717" name="Text Box 37"/>
            <p:cNvSpPr txBox="1"/>
            <p:nvPr/>
          </p:nvSpPr>
          <p:spPr>
            <a:xfrm>
              <a:off x="2966" y="3194"/>
              <a:ext cx="223" cy="288"/>
            </a:xfrm>
            <a:prstGeom prst="rect">
              <a:avLst/>
            </a:prstGeom>
            <a:noFill/>
            <a:ln w="38100">
              <a:noFill/>
            </a:ln>
          </p:spPr>
          <p:txBody>
            <a:bodyPr wrap="none">
              <a:spAutoFit/>
            </a:bodyPr>
            <a:lstStyle/>
            <a:p>
              <a:r>
                <a:rPr lang="en-US" altLang="zh-CN" sz="2400" b="1" dirty="0">
                  <a:latin typeface="Times New Roman" panose="02020603050405020304" pitchFamily="18" charset="0"/>
                </a:rPr>
                <a:t>p</a:t>
              </a:r>
            </a:p>
          </p:txBody>
        </p:sp>
      </p:grpSp>
      <p:sp>
        <p:nvSpPr>
          <p:cNvPr id="72711" name="Rectangle 25"/>
          <p:cNvSpPr/>
          <p:nvPr/>
        </p:nvSpPr>
        <p:spPr>
          <a:xfrm>
            <a:off x="9466263" y="4121150"/>
            <a:ext cx="723900" cy="461963"/>
          </a:xfrm>
          <a:prstGeom prst="rect">
            <a:avLst/>
          </a:prstGeom>
          <a:noFill/>
          <a:ln w="9525" cap="flat" cmpd="sng">
            <a:solidFill>
              <a:srgbClr val="000000"/>
            </a:solidFill>
            <a:prstDash val="solid"/>
            <a:miter/>
            <a:headEnd type="none" w="med" len="med"/>
            <a:tailEnd type="none" w="med" len="med"/>
          </a:ln>
        </p:spPr>
        <p:txBody>
          <a:bodyPr wrap="none" anchor="ctr" anchorCtr="0">
            <a:spAutoFit/>
          </a:bodyPr>
          <a:lstStyle/>
          <a:p>
            <a:pPr eaLnBrk="1" hangingPunct="1"/>
            <a:r>
              <a:rPr lang="en-US" altLang="zh-CN" sz="2400" b="1" dirty="0">
                <a:latin typeface="Times New Roman" panose="02020603050405020304" pitchFamily="18" charset="0"/>
              </a:rPr>
              <a:t>..….</a:t>
            </a:r>
          </a:p>
        </p:txBody>
      </p:sp>
      <p:sp>
        <p:nvSpPr>
          <p:cNvPr id="72712" name="Rectangle 25"/>
          <p:cNvSpPr/>
          <p:nvPr/>
        </p:nvSpPr>
        <p:spPr>
          <a:xfrm>
            <a:off x="9480550" y="4594225"/>
            <a:ext cx="723900" cy="381000"/>
          </a:xfrm>
          <a:prstGeom prst="rect">
            <a:avLst/>
          </a:prstGeom>
          <a:noFill/>
          <a:ln w="9525" cap="flat" cmpd="sng">
            <a:solidFill>
              <a:srgbClr val="000000"/>
            </a:solidFill>
            <a:prstDash val="solid"/>
            <a:miter/>
            <a:headEnd type="none" w="med" len="med"/>
            <a:tailEnd type="none" w="med" len="med"/>
          </a:ln>
        </p:spPr>
        <p:txBody>
          <a:bodyPr wrap="none" anchor="ctr" anchorCtr="0">
            <a:spAutoFit/>
          </a:bodyPr>
          <a:lstStyle/>
          <a:p>
            <a:pPr eaLnBrk="1" hangingPunct="1"/>
            <a:r>
              <a:rPr lang="en-US" altLang="zh-CN" sz="2400" b="1" dirty="0">
                <a:latin typeface="Times New Roman" panose="02020603050405020304" pitchFamily="18" charset="0"/>
              </a:rPr>
              <a:t>..….</a:t>
            </a:r>
          </a:p>
        </p:txBody>
      </p:sp>
      <p:sp>
        <p:nvSpPr>
          <p:cNvPr id="72713" name="Rectangle 25"/>
          <p:cNvSpPr/>
          <p:nvPr/>
        </p:nvSpPr>
        <p:spPr>
          <a:xfrm>
            <a:off x="9478963" y="4978400"/>
            <a:ext cx="723900" cy="346075"/>
          </a:xfrm>
          <a:prstGeom prst="rect">
            <a:avLst/>
          </a:prstGeom>
          <a:noFill/>
          <a:ln w="9525" cap="flat" cmpd="sng">
            <a:solidFill>
              <a:srgbClr val="000000"/>
            </a:solidFill>
            <a:prstDash val="solid"/>
            <a:miter/>
            <a:headEnd type="none" w="med" len="med"/>
            <a:tailEnd type="none" w="med" len="med"/>
          </a:ln>
        </p:spPr>
        <p:txBody>
          <a:bodyPr wrap="none" anchor="ctr" anchorCtr="0">
            <a:spAutoFit/>
          </a:bodyPr>
          <a:lstStyle/>
          <a:p>
            <a:pPr eaLnBrk="1" hangingPunct="1"/>
            <a:r>
              <a:rPr lang="en-US" altLang="zh-CN" sz="2400" b="1" dirty="0">
                <a:latin typeface="Times New Roman" panose="02020603050405020304" pitchFamily="18" charset="0"/>
              </a:rPr>
              <a:t>..….</a:t>
            </a:r>
          </a:p>
        </p:txBody>
      </p:sp>
      <p:sp>
        <p:nvSpPr>
          <p:cNvPr id="72714" name="Rectangle 25"/>
          <p:cNvSpPr/>
          <p:nvPr/>
        </p:nvSpPr>
        <p:spPr>
          <a:xfrm>
            <a:off x="9483725" y="5322888"/>
            <a:ext cx="723900" cy="461962"/>
          </a:xfrm>
          <a:prstGeom prst="rect">
            <a:avLst/>
          </a:prstGeom>
          <a:noFill/>
          <a:ln w="9525" cap="flat" cmpd="sng">
            <a:solidFill>
              <a:srgbClr val="000000"/>
            </a:solidFill>
            <a:prstDash val="solid"/>
            <a:miter/>
            <a:headEnd type="none" w="med" len="med"/>
            <a:tailEnd type="none" w="med" len="med"/>
          </a:ln>
        </p:spPr>
        <p:txBody>
          <a:bodyPr wrap="none" anchor="ctr" anchorCtr="0">
            <a:spAutoFit/>
          </a:bodyPr>
          <a:lstStyle/>
          <a:p>
            <a:pPr eaLnBrk="1" hangingPunct="1"/>
            <a:r>
              <a:rPr lang="en-US" altLang="zh-CN" sz="2400" b="1" dirty="0">
                <a:latin typeface="Times New Roman" panose="02020603050405020304" pitchFamily="18" charset="0"/>
              </a:rPr>
              <a:t>..….</a:t>
            </a:r>
          </a:p>
        </p:txBody>
      </p:sp>
      <p:sp>
        <p:nvSpPr>
          <p:cNvPr id="72715" name="文本框 40"/>
          <p:cNvSpPr txBox="1"/>
          <p:nvPr/>
        </p:nvSpPr>
        <p:spPr>
          <a:xfrm>
            <a:off x="711200" y="5586413"/>
            <a:ext cx="5183188" cy="646112"/>
          </a:xfrm>
          <a:prstGeom prst="rect">
            <a:avLst/>
          </a:prstGeom>
          <a:noFill/>
          <a:ln w="9525">
            <a:noFill/>
          </a:ln>
        </p:spPr>
        <p:txBody>
          <a:bodyPr>
            <a:spAutoFit/>
          </a:bodyPr>
          <a:lstStyle/>
          <a:p>
            <a:r>
              <a:rPr lang="zh-CN" altLang="en-US" dirty="0">
                <a:latin typeface="Arial" panose="020B0604020202020204" pitchFamily="34" charset="0"/>
              </a:rPr>
              <a:t>数组表示：</a:t>
            </a:r>
            <a:r>
              <a:rPr lang="en-US" altLang="zh-CN" dirty="0">
                <a:solidFill>
                  <a:srgbClr val="7030A0"/>
                </a:solidFill>
                <a:latin typeface="Arial" panose="020B0604020202020204" pitchFamily="34" charset="0"/>
              </a:rPr>
              <a:t>name[i];   </a:t>
            </a:r>
            <a:r>
              <a:rPr lang="zh-CN" altLang="en-US" dirty="0">
                <a:solidFill>
                  <a:srgbClr val="FF0000"/>
                </a:solidFill>
                <a:latin typeface="Arial" panose="020B0604020202020204" pitchFamily="34" charset="0"/>
              </a:rPr>
              <a:t>能不能写成：</a:t>
            </a:r>
            <a:r>
              <a:rPr lang="en-US" altLang="zh-CN" dirty="0">
                <a:solidFill>
                  <a:srgbClr val="FF0000"/>
                </a:solidFill>
                <a:latin typeface="Arial" panose="020B0604020202020204" pitchFamily="34" charset="0"/>
              </a:rPr>
              <a:t>*name[i]  ?? </a:t>
            </a:r>
          </a:p>
          <a:p>
            <a:r>
              <a:rPr lang="zh-CN" altLang="en-US" dirty="0">
                <a:latin typeface="Arial" panose="020B0604020202020204" pitchFamily="34" charset="0"/>
              </a:rPr>
              <a:t>指针表示：</a:t>
            </a:r>
            <a:r>
              <a:rPr lang="en-US" altLang="zh-CN" dirty="0">
                <a:solidFill>
                  <a:srgbClr val="7030A0"/>
                </a:solidFill>
                <a:latin typeface="Arial" panose="020B0604020202020204" pitchFamily="34" charset="0"/>
              </a:rPr>
              <a:t>*(p+i)</a:t>
            </a:r>
            <a:endParaRPr lang="zh-CN" altLang="en-US" dirty="0">
              <a:solidFill>
                <a:srgbClr val="7030A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out)">
                                      <p:cBhvr>
                                        <p:cTn id="7" dur="500"/>
                                        <p:tgtEl>
                                          <p:spTgt spid="5"/>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box(out)">
                                      <p:cBhvr>
                                        <p:cTn id="12" dur="500"/>
                                        <p:tgtEl>
                                          <p:spTgt spid="34"/>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A054F817-D7D6-4330-A904-E86DFCE2A657}"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41</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Text Box 2"/>
          <p:cNvSpPr txBox="1"/>
          <p:nvPr/>
        </p:nvSpPr>
        <p:spPr>
          <a:xfrm>
            <a:off x="698500" y="114300"/>
            <a:ext cx="8278813" cy="519113"/>
          </a:xfrm>
          <a:prstGeom prst="rect">
            <a:avLst/>
          </a:prstGeom>
          <a:solidFill>
            <a:schemeClr val="bg1"/>
          </a:solidFill>
          <a:ln w="9525">
            <a:noFill/>
          </a:ln>
        </p:spPr>
        <p:txBody>
          <a:bodyPr wrap="none">
            <a:spAutoFit/>
          </a:bodyPr>
          <a:lstStyle/>
          <a:p>
            <a:pPr algn="ctr" eaLnBrk="1" hangingPunct="1"/>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例</a:t>
            </a:r>
            <a:r>
              <a:rPr lang="en-US" altLang="zh-CN" sz="2800" b="1" dirty="0">
                <a:latin typeface="Times New Roman" panose="02020603050405020304" pitchFamily="18" charset="0"/>
              </a:rPr>
              <a:t> ]  </a:t>
            </a:r>
            <a:r>
              <a:rPr lang="zh-CN" altLang="en-US" sz="2600" b="1" dirty="0">
                <a:latin typeface="Times New Roman" panose="02020603050405020304" pitchFamily="18" charset="0"/>
              </a:rPr>
              <a:t>一个指针数组的元素指向整型数据的简单例子</a:t>
            </a:r>
            <a:r>
              <a:rPr lang="zh-CN" altLang="en-US" sz="2600" dirty="0">
                <a:latin typeface="Times New Roman" panose="02020603050405020304" pitchFamily="18" charset="0"/>
              </a:rPr>
              <a:t>。</a:t>
            </a:r>
          </a:p>
        </p:txBody>
      </p:sp>
      <p:sp>
        <p:nvSpPr>
          <p:cNvPr id="73732" name="Text Box 4"/>
          <p:cNvSpPr txBox="1"/>
          <p:nvPr/>
        </p:nvSpPr>
        <p:spPr>
          <a:xfrm>
            <a:off x="2063750" y="765175"/>
            <a:ext cx="7894638" cy="425450"/>
          </a:xfrm>
          <a:prstGeom prst="rect">
            <a:avLst/>
          </a:prstGeom>
          <a:noFill/>
          <a:ln w="9525">
            <a:noFill/>
          </a:ln>
        </p:spPr>
        <p:txBody>
          <a:bodyPr>
            <a:spAutoFit/>
          </a:bodyPr>
          <a:lstStyle/>
          <a:p>
            <a:pPr>
              <a:lnSpc>
                <a:spcPct val="90000"/>
              </a:lnSpc>
              <a:spcBef>
                <a:spcPct val="50000"/>
              </a:spcBef>
            </a:pPr>
            <a:r>
              <a:rPr lang="zh-CN" altLang="en-US" sz="2400" b="1" dirty="0">
                <a:latin typeface="_x000B__x000C_" charset="0"/>
              </a:rPr>
              <a:t>指针数组可以不指向字符串，而指向</a:t>
            </a:r>
            <a:r>
              <a:rPr lang="zh-CN" altLang="en-US" sz="2400" b="1" dirty="0">
                <a:solidFill>
                  <a:srgbClr val="78003C"/>
                </a:solidFill>
                <a:latin typeface="_x000B__x000C_" charset="0"/>
                <a:ea typeface="黑体" panose="02010609060101010101" pitchFamily="49" charset="-122"/>
              </a:rPr>
              <a:t>整型数据</a:t>
            </a:r>
            <a:r>
              <a:rPr lang="zh-CN" altLang="en-US" sz="2400" b="1" dirty="0">
                <a:solidFill>
                  <a:schemeClr val="bg1"/>
                </a:solidFill>
                <a:latin typeface="_x000B__x000C_" charset="0"/>
              </a:rPr>
              <a:t>或</a:t>
            </a:r>
            <a:r>
              <a:rPr lang="zh-CN" altLang="en-US" sz="2400" b="1" dirty="0">
                <a:solidFill>
                  <a:srgbClr val="78003C"/>
                </a:solidFill>
                <a:latin typeface="_x000B__x000C_" charset="0"/>
                <a:ea typeface="黑体" panose="02010609060101010101" pitchFamily="49" charset="-122"/>
              </a:rPr>
              <a:t>实型数据</a:t>
            </a:r>
          </a:p>
        </p:txBody>
      </p:sp>
      <p:sp>
        <p:nvSpPr>
          <p:cNvPr id="73733" name="矩形 4"/>
          <p:cNvSpPr/>
          <p:nvPr/>
        </p:nvSpPr>
        <p:spPr>
          <a:xfrm>
            <a:off x="982663" y="1322388"/>
            <a:ext cx="6626225" cy="4616450"/>
          </a:xfrm>
          <a:prstGeom prst="rect">
            <a:avLst/>
          </a:prstGeom>
          <a:noFill/>
          <a:ln w="9525">
            <a:noFill/>
          </a:ln>
        </p:spPr>
        <p:txBody>
          <a:bodyPr>
            <a:spAutoFit/>
          </a:bodyPr>
          <a:lstStyle/>
          <a:p>
            <a:pPr>
              <a:buFont typeface="Tw Cen MT" panose="020B0602020104020603" pitchFamily="34" charset="0"/>
              <a:buAutoNum type="arabicPeriod"/>
            </a:pPr>
            <a:r>
              <a:rPr lang="en-US" altLang="zh-CN" sz="1400" dirty="0">
                <a:solidFill>
                  <a:srgbClr val="808080"/>
                </a:solidFill>
                <a:latin typeface="Consolas" panose="020B0609020204030204" pitchFamily="49" charset="0"/>
              </a:rPr>
              <a:t>#include &lt;stdio.h&gt;</a:t>
            </a: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b="1" dirty="0">
                <a:solidFill>
                  <a:srgbClr val="006699"/>
                </a:solidFill>
                <a:latin typeface="Consolas" panose="020B0609020204030204" pitchFamily="49" charset="0"/>
              </a:rPr>
              <a:t>void</a:t>
            </a:r>
            <a:r>
              <a:rPr lang="en-US" altLang="zh-CN" sz="1400" dirty="0">
                <a:solidFill>
                  <a:srgbClr val="000000"/>
                </a:solidFill>
                <a:latin typeface="Consolas" panose="020B0609020204030204" pitchFamily="49" charset="0"/>
              </a:rPr>
              <a:t> main()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r>
              <a:rPr lang="en-US" altLang="zh-CN" sz="1400" b="1" dirty="0">
                <a:solidFill>
                  <a:srgbClr val="2E8B57"/>
                </a:solidFill>
                <a:latin typeface="Consolas" panose="020B0609020204030204" pitchFamily="49" charset="0"/>
              </a:rPr>
              <a:t>int</a:t>
            </a:r>
            <a:r>
              <a:rPr lang="en-US" altLang="zh-CN" sz="1400" dirty="0">
                <a:solidFill>
                  <a:srgbClr val="000000"/>
                </a:solidFill>
                <a:latin typeface="Consolas" panose="020B0609020204030204" pitchFamily="49" charset="0"/>
              </a:rPr>
              <a:t> a[5]={ 1, 3, 5, 7, 9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r>
              <a:rPr lang="en-US" altLang="zh-CN" sz="1400" b="1" dirty="0">
                <a:solidFill>
                  <a:srgbClr val="2E8B57"/>
                </a:solidFill>
                <a:latin typeface="Consolas" panose="020B0609020204030204" pitchFamily="49" charset="0"/>
              </a:rPr>
              <a:t>int</a:t>
            </a:r>
            <a:r>
              <a:rPr lang="en-US" altLang="zh-CN" sz="1400" dirty="0">
                <a:solidFill>
                  <a:srgbClr val="000000"/>
                </a:solidFill>
                <a:latin typeface="Consolas" panose="020B0609020204030204" pitchFamily="49" charset="0"/>
              </a:rPr>
              <a:t>  *num[5]= { &amp;a[0], &amp;a[1], &amp;a[2], &amp;a[3], &amp;a[4]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r>
              <a:rPr lang="en-US" altLang="zh-CN" sz="1400" b="1" dirty="0">
                <a:solidFill>
                  <a:srgbClr val="2E8B57"/>
                </a:solidFill>
                <a:latin typeface="Consolas" panose="020B0609020204030204" pitchFamily="49" charset="0"/>
              </a:rPr>
              <a:t>int</a:t>
            </a:r>
            <a:r>
              <a:rPr lang="en-US" altLang="zh-CN" sz="1400" dirty="0">
                <a:solidFill>
                  <a:srgbClr val="000000"/>
                </a:solidFill>
                <a:latin typeface="Consolas" panose="020B0609020204030204" pitchFamily="49" charset="0"/>
              </a:rPr>
              <a:t>  **p, i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r>
              <a:rPr lang="en-US" altLang="zh-CN" sz="1400" b="1" dirty="0">
                <a:solidFill>
                  <a:srgbClr val="006699"/>
                </a:solidFill>
                <a:latin typeface="Consolas" panose="020B0609020204030204" pitchFamily="49" charset="0"/>
              </a:rPr>
              <a:t>for</a:t>
            </a:r>
            <a:r>
              <a:rPr lang="en-US" altLang="zh-CN" sz="1400" dirty="0">
                <a:solidFill>
                  <a:srgbClr val="000000"/>
                </a:solidFill>
                <a:latin typeface="Consolas" panose="020B0609020204030204" pitchFamily="49" charset="0"/>
              </a:rPr>
              <a:t>(i = 0 ; i&lt;5 ; i++)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  printf(</a:t>
            </a:r>
            <a:r>
              <a:rPr lang="en-US" altLang="zh-CN" sz="1400" dirty="0">
                <a:solidFill>
                  <a:srgbClr val="0000FF"/>
                </a:solidFill>
                <a:latin typeface="Consolas" panose="020B0609020204030204" pitchFamily="49" charset="0"/>
              </a:rPr>
              <a:t>"%d "</a:t>
            </a:r>
            <a:r>
              <a:rPr lang="en-US" altLang="zh-CN" sz="1400" dirty="0">
                <a:solidFill>
                  <a:srgbClr val="000000"/>
                </a:solidFill>
                <a:latin typeface="Consolas" panose="020B0609020204030204" pitchFamily="49" charset="0"/>
              </a:rPr>
              <a:t>, </a:t>
            </a:r>
            <a:r>
              <a:rPr lang="en-US" altLang="zh-CN" sz="1400" dirty="0">
                <a:solidFill>
                  <a:srgbClr val="FF0000"/>
                </a:solidFill>
                <a:latin typeface="Consolas" panose="020B0609020204030204" pitchFamily="49" charset="0"/>
              </a:rPr>
              <a:t>*num[i] </a:t>
            </a: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p++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printf(</a:t>
            </a:r>
            <a:r>
              <a:rPr lang="en-US" altLang="zh-CN" sz="1400" dirty="0">
                <a:solidFill>
                  <a:srgbClr val="0000FF"/>
                </a:solidFill>
                <a:latin typeface="Consolas" panose="020B0609020204030204" pitchFamily="49" charset="0"/>
              </a:rPr>
              <a:t>"\n"</a:t>
            </a:r>
            <a:r>
              <a:rPr lang="en-US" altLang="zh-CN" sz="1400" dirty="0">
                <a:solidFill>
                  <a:srgbClr val="000000"/>
                </a:solidFill>
                <a:latin typeface="Consolas" panose="020B0609020204030204" pitchFamily="49" charset="0"/>
              </a:rPr>
              <a:t>)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r>
              <a:rPr lang="en-US" altLang="zh-CN" sz="1400" dirty="0">
                <a:solidFill>
                  <a:srgbClr val="7030A0"/>
                </a:solidFill>
                <a:highlight>
                  <a:srgbClr val="FFFF00"/>
                </a:highlight>
                <a:latin typeface="Consolas" panose="020B0609020204030204" pitchFamily="49" charset="0"/>
              </a:rPr>
              <a:t>p = num </a:t>
            </a: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r>
              <a:rPr lang="en-US" altLang="zh-CN" sz="1400" b="1" dirty="0">
                <a:solidFill>
                  <a:srgbClr val="006699"/>
                </a:solidFill>
                <a:latin typeface="Consolas" panose="020B0609020204030204" pitchFamily="49" charset="0"/>
              </a:rPr>
              <a:t>for</a:t>
            </a:r>
            <a:r>
              <a:rPr lang="en-US" altLang="zh-CN" sz="1400" dirty="0">
                <a:solidFill>
                  <a:srgbClr val="000000"/>
                </a:solidFill>
                <a:latin typeface="Consolas" panose="020B0609020204030204" pitchFamily="49" charset="0"/>
              </a:rPr>
              <a:t>(i = 0 ; i&lt;5 ; i++)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  printf(</a:t>
            </a:r>
            <a:r>
              <a:rPr lang="en-US" altLang="zh-CN" sz="1400" dirty="0">
                <a:solidFill>
                  <a:srgbClr val="0000FF"/>
                </a:solidFill>
                <a:latin typeface="Consolas" panose="020B0609020204030204" pitchFamily="49" charset="0"/>
              </a:rPr>
              <a:t>"%d "</a:t>
            </a:r>
            <a:r>
              <a:rPr lang="en-US" altLang="zh-CN" sz="1400" dirty="0">
                <a:solidFill>
                  <a:srgbClr val="000000"/>
                </a:solidFill>
                <a:latin typeface="Consolas" panose="020B0609020204030204" pitchFamily="49" charset="0"/>
              </a:rPr>
              <a:t>, </a:t>
            </a:r>
            <a:r>
              <a:rPr lang="en-US" altLang="zh-CN" sz="1400" dirty="0">
                <a:solidFill>
                  <a:srgbClr val="FF0000"/>
                </a:solidFill>
                <a:latin typeface="Consolas" panose="020B0609020204030204" pitchFamily="49" charset="0"/>
              </a:rPr>
              <a:t>**p</a:t>
            </a:r>
            <a:r>
              <a:rPr lang="en-US" altLang="zh-CN" sz="1400" dirty="0">
                <a:solidFill>
                  <a:srgbClr val="000000"/>
                </a:solidFill>
                <a:latin typeface="Consolas" panose="020B0609020204030204" pitchFamily="49" charset="0"/>
              </a:rPr>
              <a:t>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p++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400" dirty="0">
                <a:solidFill>
                  <a:srgbClr val="000000"/>
                </a:solidFill>
                <a:latin typeface="Consolas" panose="020B0609020204030204" pitchFamily="49" charset="0"/>
              </a:rPr>
              <a:t>}  </a:t>
            </a:r>
            <a:endParaRPr lang="en-US" altLang="zh-CN" sz="1400" dirty="0">
              <a:solidFill>
                <a:srgbClr val="5C5C5C"/>
              </a:solidFill>
              <a:latin typeface="Consolas" panose="020B0609020204030204" pitchFamily="49" charset="0"/>
            </a:endParaRPr>
          </a:p>
        </p:txBody>
      </p:sp>
      <p:pic>
        <p:nvPicPr>
          <p:cNvPr id="73734" name="图片 5"/>
          <p:cNvPicPr>
            <a:picLocks noChangeAspect="1"/>
          </p:cNvPicPr>
          <p:nvPr/>
        </p:nvPicPr>
        <p:blipFill>
          <a:blip r:embed="rId2"/>
          <a:stretch>
            <a:fillRect/>
          </a:stretch>
        </p:blipFill>
        <p:spPr>
          <a:xfrm>
            <a:off x="7248525" y="2420938"/>
            <a:ext cx="2803525" cy="920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49154"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944F56E-1CB8-487A-A2C4-451E886813DD}"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42</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826" name="Rectangle 2"/>
          <p:cNvSpPr>
            <a:spLocks noChangeArrowheads="1"/>
          </p:cNvSpPr>
          <p:nvPr/>
        </p:nvSpPr>
        <p:spPr bwMode="auto">
          <a:xfrm>
            <a:off x="1524000" y="1196975"/>
            <a:ext cx="9001125" cy="41767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Font typeface="Wingdings" panose="05000000000000000000" pitchFamily="2" charset="2"/>
              <a:buChar char="v"/>
              <a:defRPr sz="2800">
                <a:solidFill>
                  <a:schemeClr val="tx1"/>
                </a:solidFill>
                <a:latin typeface="Arial" panose="020B0604020202020204" pitchFamily="34" charset="0"/>
              </a:defRPr>
            </a:lvl1pPr>
            <a:lvl2pPr marL="179705">
              <a:spcBef>
                <a:spcPct val="20000"/>
              </a:spcBef>
              <a:buClr>
                <a:schemeClr val="accent1"/>
              </a:buClr>
              <a:buFont typeface="Wingdings" panose="05000000000000000000" pitchFamily="2" charset="2"/>
              <a:buChar char="§"/>
              <a:defRPr sz="2600">
                <a:solidFill>
                  <a:schemeClr val="tx1"/>
                </a:solidFill>
                <a:latin typeface="Arial" panose="020B0604020202020204" pitchFamily="34" charset="0"/>
              </a:defRPr>
            </a:lvl2pPr>
            <a:lvl3pPr marL="358775">
              <a:spcBef>
                <a:spcPct val="20000"/>
              </a:spcBef>
              <a:buClr>
                <a:schemeClr val="accent2"/>
              </a:buClr>
              <a:buChar char="•"/>
              <a:defRPr sz="2400">
                <a:solidFill>
                  <a:schemeClr val="tx1"/>
                </a:solidFill>
                <a:latin typeface="Arial" panose="020B0604020202020204" pitchFamily="34" charset="0"/>
              </a:defRPr>
            </a:lvl3pPr>
            <a:lvl4pPr marL="538480">
              <a:spcBef>
                <a:spcPct val="20000"/>
              </a:spcBef>
              <a:buChar char="–"/>
              <a:defRPr sz="2000">
                <a:solidFill>
                  <a:schemeClr val="tx1"/>
                </a:solidFill>
                <a:latin typeface="Arial" panose="020B0604020202020204" pitchFamily="34" charset="0"/>
              </a:defRPr>
            </a:lvl4pPr>
            <a:lvl5pPr marL="2127250" indent="-228600">
              <a:spcBef>
                <a:spcPct val="20000"/>
              </a:spcBef>
              <a:buChar char="»"/>
              <a:defRPr sz="2000">
                <a:solidFill>
                  <a:schemeClr val="tx1"/>
                </a:solidFill>
                <a:latin typeface="Arial" panose="020B0604020202020204" pitchFamily="34" charset="0"/>
              </a:defRPr>
            </a:lvl5pPr>
            <a:lvl6pPr marL="2584450" indent="-228600" fontAlgn="base">
              <a:spcBef>
                <a:spcPct val="20000"/>
              </a:spcBef>
              <a:spcAft>
                <a:spcPct val="0"/>
              </a:spcAft>
              <a:buChar char="»"/>
              <a:defRPr sz="2000">
                <a:solidFill>
                  <a:schemeClr val="tx1"/>
                </a:solidFill>
                <a:latin typeface="Arial" panose="020B0604020202020204" pitchFamily="34" charset="0"/>
              </a:defRPr>
            </a:lvl6pPr>
            <a:lvl7pPr marL="3041650" indent="-228600" fontAlgn="base">
              <a:spcBef>
                <a:spcPct val="20000"/>
              </a:spcBef>
              <a:spcAft>
                <a:spcPct val="0"/>
              </a:spcAft>
              <a:buChar char="»"/>
              <a:defRPr sz="2000">
                <a:solidFill>
                  <a:schemeClr val="tx1"/>
                </a:solidFill>
                <a:latin typeface="Arial" panose="020B0604020202020204" pitchFamily="34" charset="0"/>
              </a:defRPr>
            </a:lvl7pPr>
            <a:lvl8pPr marL="3498850" indent="-228600" fontAlgn="base">
              <a:spcBef>
                <a:spcPct val="20000"/>
              </a:spcBef>
              <a:spcAft>
                <a:spcPct val="0"/>
              </a:spcAft>
              <a:buChar char="»"/>
              <a:defRPr sz="2000">
                <a:solidFill>
                  <a:schemeClr val="tx1"/>
                </a:solidFill>
                <a:latin typeface="Arial" panose="020B0604020202020204" pitchFamily="34" charset="0"/>
              </a:defRPr>
            </a:lvl8pPr>
            <a:lvl9pPr marL="3956050" indent="-228600" fontAlgn="base">
              <a:spcBef>
                <a:spcPct val="20000"/>
              </a:spcBef>
              <a:spcAft>
                <a:spcPct val="0"/>
              </a:spcAft>
              <a:buChar char="»"/>
              <a:defRPr sz="2000">
                <a:solidFill>
                  <a:schemeClr val="tx1"/>
                </a:solidFill>
                <a:latin typeface="Arial" panose="020B0604020202020204" pitchFamily="34" charset="0"/>
              </a:defRPr>
            </a:lvl9pPr>
          </a:lstStyle>
          <a:p>
            <a:pPr marL="358775" marR="0" lvl="2" indent="0" algn="l" defTabSz="914400" rtl="0" eaLnBrk="1" fontAlgn="base" latinLnBrk="0" hangingPunct="1">
              <a:lnSpc>
                <a:spcPct val="140000"/>
              </a:lnSpc>
              <a:spcBef>
                <a:spcPct val="20000"/>
              </a:spcBef>
              <a:spcAft>
                <a:spcPct val="0"/>
              </a:spcAft>
              <a:buClr>
                <a:schemeClr val="accent2"/>
              </a:buClr>
              <a:buSzTx/>
              <a:buFontTx/>
              <a:buNone/>
              <a:defRPr/>
            </a:pPr>
            <a:r>
              <a:rPr kumimoji="0"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Trebuchet MS" panose="020B0603020202020204" pitchFamily="34" charset="0"/>
                <a:ea typeface="黑体" panose="02010609060101010101" pitchFamily="49" charset="-122"/>
                <a:cs typeface="+mn-cs"/>
              </a:rPr>
              <a:t>       二级指针</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与            </a:t>
            </a:r>
            <a:r>
              <a:rPr kumimoji="0"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指针数组</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p>
          <a:p>
            <a:pPr marL="358775" marR="0" lvl="2" indent="0" algn="l" defTabSz="914400" rtl="0" eaLnBrk="1" fontAlgn="base" latinLnBrk="0" hangingPunct="1">
              <a:lnSpc>
                <a:spcPct val="140000"/>
              </a:lnSpc>
              <a:spcBef>
                <a:spcPct val="20000"/>
              </a:spcBef>
              <a:spcAft>
                <a:spcPct val="0"/>
              </a:spcAft>
              <a:buClr>
                <a:schemeClr val="accent2"/>
              </a:buClr>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**p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           </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int</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*q[10]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若</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p=q; </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则</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p+i</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q[</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i</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的地址</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指针数组名</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q</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是二级指针常量</a:t>
            </a:r>
          </a:p>
        </p:txBody>
      </p:sp>
      <p:sp>
        <p:nvSpPr>
          <p:cNvPr id="74757" name="Rectangle 3"/>
          <p:cNvSpPr/>
          <p:nvPr/>
        </p:nvSpPr>
        <p:spPr>
          <a:xfrm>
            <a:off x="5808663" y="3573463"/>
            <a:ext cx="4175125" cy="1758950"/>
          </a:xfrm>
          <a:prstGeom prst="rect">
            <a:avLst/>
          </a:prstGeom>
          <a:noFill/>
          <a:ln w="9525">
            <a:noFill/>
          </a:ln>
        </p:spPr>
        <p:txBody>
          <a:bodyPr>
            <a:spAutoFit/>
          </a:bodyPr>
          <a:lstStyle/>
          <a:p>
            <a:pPr lvl="3">
              <a:lnSpc>
                <a:spcPct val="140000"/>
              </a:lnSpc>
              <a:spcBef>
                <a:spcPct val="20000"/>
              </a:spcBef>
            </a:pPr>
            <a:r>
              <a:rPr lang="zh-CN" altLang="zh-CN" sz="2600" b="1" dirty="0">
                <a:latin typeface="Tahoma" panose="020B0604030504040204" pitchFamily="34" charset="0"/>
              </a:rPr>
              <a:t>而给</a:t>
            </a:r>
            <a:r>
              <a:rPr lang="en-US" altLang="zh-CN" sz="2600" b="1" dirty="0">
                <a:latin typeface="Tahoma" panose="020B0604030504040204" pitchFamily="34" charset="0"/>
              </a:rPr>
              <a:t>q</a:t>
            </a:r>
            <a:r>
              <a:rPr lang="zh-CN" altLang="zh-CN" sz="2600" b="1" dirty="0">
                <a:latin typeface="Tahoma" panose="020B0604030504040204" pitchFamily="34" charset="0"/>
              </a:rPr>
              <a:t>分配10块内存区，每块可保存一个指针值</a:t>
            </a:r>
          </a:p>
        </p:txBody>
      </p:sp>
      <p:sp>
        <p:nvSpPr>
          <p:cNvPr id="74758" name="Rectangle 4"/>
          <p:cNvSpPr/>
          <p:nvPr/>
        </p:nvSpPr>
        <p:spPr>
          <a:xfrm>
            <a:off x="1524000" y="3573463"/>
            <a:ext cx="3744913" cy="1758950"/>
          </a:xfrm>
          <a:prstGeom prst="rect">
            <a:avLst/>
          </a:prstGeom>
          <a:noFill/>
          <a:ln w="9525">
            <a:noFill/>
          </a:ln>
        </p:spPr>
        <p:txBody>
          <a:bodyPr>
            <a:spAutoFit/>
          </a:bodyPr>
          <a:lstStyle/>
          <a:p>
            <a:pPr lvl="2">
              <a:lnSpc>
                <a:spcPct val="140000"/>
              </a:lnSpc>
              <a:spcBef>
                <a:spcPct val="20000"/>
              </a:spcBef>
            </a:pPr>
            <a:r>
              <a:rPr lang="zh-CN" altLang="zh-CN" sz="2600" b="1" dirty="0">
                <a:latin typeface="Tahoma" panose="020B0604030504040204" pitchFamily="34" charset="0"/>
              </a:rPr>
              <a:t>系统只给</a:t>
            </a:r>
            <a:r>
              <a:rPr lang="en-US" altLang="zh-CN" sz="2600" b="1" dirty="0">
                <a:latin typeface="Tahoma" panose="020B0604030504040204" pitchFamily="34" charset="0"/>
              </a:rPr>
              <a:t>p</a:t>
            </a:r>
            <a:r>
              <a:rPr lang="zh-CN" altLang="zh-CN" sz="2600" b="1" dirty="0">
                <a:latin typeface="Tahoma" panose="020B0604030504040204" pitchFamily="34" charset="0"/>
              </a:rPr>
              <a:t>分配能保存一个指针值的内存区；</a:t>
            </a:r>
            <a:endParaRPr lang="zh-CN" altLang="en-US" sz="2600" b="1" dirty="0">
              <a:latin typeface="Tahoma" panose="020B0604030504040204" pitchFamily="34" charset="0"/>
            </a:endParaRPr>
          </a:p>
        </p:txBody>
      </p:sp>
      <p:sp>
        <p:nvSpPr>
          <p:cNvPr id="74759" name="Line 5"/>
          <p:cNvSpPr/>
          <p:nvPr/>
        </p:nvSpPr>
        <p:spPr>
          <a:xfrm>
            <a:off x="6096000" y="2852739"/>
            <a:ext cx="0" cy="3240558"/>
          </a:xfrm>
          <a:prstGeom prst="line">
            <a:avLst/>
          </a:prstGeom>
          <a:ln w="38100" cap="flat" cmpd="sng">
            <a:solidFill>
              <a:schemeClr val="tx1"/>
            </a:solidFill>
            <a:prstDash val="lgDashDotDot"/>
            <a:headEnd type="none" w="med" len="med"/>
            <a:tailEnd type="none" w="med" len="med"/>
          </a:ln>
        </p:spPr>
        <p:txBody>
          <a:bodyPr/>
          <a:lstStyle/>
          <a:p>
            <a:endParaRPr lang="zh-CN" altLang="en-US"/>
          </a:p>
        </p:txBody>
      </p:sp>
      <p:sp>
        <p:nvSpPr>
          <p:cNvPr id="205830" name="Rectangle 6"/>
          <p:cNvSpPr>
            <a:spLocks noChangeArrowheads="1"/>
          </p:cNvSpPr>
          <p:nvPr/>
        </p:nvSpPr>
        <p:spPr bwMode="auto">
          <a:xfrm>
            <a:off x="5475288" y="412750"/>
            <a:ext cx="1098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华文新魏" panose="02010800040101010101" pitchFamily="2" charset="-122"/>
                <a:cs typeface="+mn-cs"/>
              </a:rPr>
              <a:t>关系</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0178"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D8E7901-41EB-486C-800A-618FCD25FFFD}"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43</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75780" name="Text Box 2"/>
          <p:cNvSpPr txBox="1"/>
          <p:nvPr/>
        </p:nvSpPr>
        <p:spPr>
          <a:xfrm>
            <a:off x="766763" y="407988"/>
            <a:ext cx="6311900" cy="579437"/>
          </a:xfrm>
          <a:prstGeom prst="rect">
            <a:avLst/>
          </a:prstGeom>
          <a:noFill/>
          <a:ln w="9525">
            <a:noFill/>
          </a:ln>
        </p:spPr>
        <p:txBody>
          <a:bodyPr wrap="none">
            <a:spAutoFit/>
          </a:bodyPr>
          <a:lstStyle/>
          <a:p>
            <a:pPr algn="ctr" eaLnBrk="1" hangingPunct="1"/>
            <a:r>
              <a:rPr lang="en-US" altLang="zh-CN" sz="3200" b="1" dirty="0">
                <a:latin typeface="黑体" panose="02010609060101010101" pitchFamily="49" charset="-122"/>
                <a:ea typeface="黑体" panose="02010609060101010101" pitchFamily="49" charset="-122"/>
              </a:rPr>
              <a:t>7.5.3 </a:t>
            </a:r>
            <a:r>
              <a:rPr lang="zh-CN" altLang="en-US" sz="3200" b="1" dirty="0">
                <a:latin typeface="黑体" panose="02010609060101010101" pitchFamily="49" charset="-122"/>
                <a:ea typeface="黑体" panose="02010609060101010101" pitchFamily="49" charset="-122"/>
              </a:rPr>
              <a:t>指针数组作</a:t>
            </a:r>
            <a:r>
              <a:rPr lang="en-US" altLang="zh-CN" sz="3200" b="1" dirty="0">
                <a:latin typeface="黑体" panose="02010609060101010101" pitchFamily="49" charset="-122"/>
                <a:ea typeface="黑体" panose="02010609060101010101" pitchFamily="49" charset="-122"/>
              </a:rPr>
              <a:t>main</a:t>
            </a:r>
            <a:r>
              <a:rPr lang="zh-CN" altLang="en-US" sz="3200" b="1" dirty="0">
                <a:latin typeface="黑体" panose="02010609060101010101" pitchFamily="49" charset="-122"/>
                <a:ea typeface="黑体" panose="02010609060101010101" pitchFamily="49" charset="-122"/>
              </a:rPr>
              <a:t>函数的形参</a:t>
            </a:r>
          </a:p>
        </p:txBody>
      </p:sp>
      <p:sp>
        <p:nvSpPr>
          <p:cNvPr id="75781" name="Text Box 3"/>
          <p:cNvSpPr txBox="1"/>
          <p:nvPr/>
        </p:nvSpPr>
        <p:spPr>
          <a:xfrm>
            <a:off x="982663" y="1519238"/>
            <a:ext cx="10298112" cy="3711575"/>
          </a:xfrm>
          <a:prstGeom prst="rect">
            <a:avLst/>
          </a:prstGeom>
          <a:noFill/>
          <a:ln w="9525">
            <a:noFill/>
          </a:ln>
        </p:spPr>
        <p:txBody>
          <a:bodyPr>
            <a:spAutoFit/>
          </a:bodyPr>
          <a:lstStyle/>
          <a:p>
            <a:pPr eaLnBrk="1" hangingPunct="1">
              <a:lnSpc>
                <a:spcPct val="120000"/>
              </a:lnSpc>
            </a:pPr>
            <a:r>
              <a:rPr lang="zh-CN" altLang="en-US" sz="2800" dirty="0">
                <a:latin typeface="Times New Roman" panose="02020603050405020304" pitchFamily="18" charset="0"/>
              </a:rPr>
              <a:t>　　</a:t>
            </a:r>
            <a:r>
              <a:rPr lang="zh-CN" altLang="en-US" sz="2800" b="1" dirty="0">
                <a:latin typeface="Times New Roman" panose="02020603050405020304" pitchFamily="18" charset="0"/>
              </a:rPr>
              <a:t>指针数组的一个重要应用是作为</a:t>
            </a:r>
            <a:r>
              <a:rPr lang="en-US" altLang="zh-CN" sz="2800" b="1" dirty="0">
                <a:latin typeface="Times New Roman" panose="02020603050405020304" pitchFamily="18" charset="0"/>
              </a:rPr>
              <a:t>main</a:t>
            </a:r>
            <a:r>
              <a:rPr lang="zh-CN" altLang="en-US" sz="2800" b="1" dirty="0">
                <a:latin typeface="Times New Roman" panose="02020603050405020304" pitchFamily="18" charset="0"/>
              </a:rPr>
              <a:t>函数的形参。在以往的程序中，</a:t>
            </a:r>
            <a:r>
              <a:rPr lang="en-US" altLang="zh-CN" sz="2800" b="1" dirty="0">
                <a:latin typeface="Times New Roman" panose="02020603050405020304" pitchFamily="18" charset="0"/>
              </a:rPr>
              <a:t>main</a:t>
            </a:r>
            <a:r>
              <a:rPr lang="zh-CN" altLang="en-US" sz="2800" b="1" dirty="0">
                <a:latin typeface="Times New Roman" panose="02020603050405020304" pitchFamily="18" charset="0"/>
              </a:rPr>
              <a:t>函数的第一行一般写成以下形式：</a:t>
            </a:r>
            <a:r>
              <a:rPr lang="en-US" altLang="zh-CN" sz="2800" b="1" dirty="0">
                <a:latin typeface="Times New Roman" panose="02020603050405020304" pitchFamily="18" charset="0"/>
              </a:rPr>
              <a:t>void  main</a:t>
            </a:r>
            <a:r>
              <a:rPr lang="zh-CN" altLang="en-US" sz="2800" b="1" dirty="0">
                <a:latin typeface="Times New Roman" panose="02020603050405020304" pitchFamily="18" charset="0"/>
              </a:rPr>
              <a:t>（）括弧中是空的。</a:t>
            </a:r>
          </a:p>
          <a:p>
            <a:pPr eaLnBrk="1" hangingPunct="1">
              <a:lnSpc>
                <a:spcPct val="120000"/>
              </a:lnSpc>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main</a:t>
            </a:r>
            <a:r>
              <a:rPr lang="zh-CN" altLang="en-US" sz="2800" b="1" dirty="0">
                <a:latin typeface="Times New Roman" panose="02020603050405020304" pitchFamily="18" charset="0"/>
              </a:rPr>
              <a:t>函数可以有参数，</a:t>
            </a:r>
            <a:r>
              <a:rPr lang="zh-CN" altLang="en-US" sz="2800" b="1" dirty="0">
                <a:solidFill>
                  <a:srgbClr val="CC0000"/>
                </a:solidFill>
                <a:latin typeface="Times New Roman" panose="02020603050405020304" pitchFamily="18" charset="0"/>
              </a:rPr>
              <a:t>例如：</a:t>
            </a:r>
          </a:p>
          <a:p>
            <a:pPr eaLnBrk="1" hangingPunct="1">
              <a:lnSpc>
                <a:spcPct val="120000"/>
              </a:lnSpc>
            </a:pPr>
            <a:r>
              <a:rPr lang="en-US" altLang="zh-CN" sz="2800" b="1" dirty="0">
                <a:latin typeface="Times New Roman" panose="02020603050405020304" pitchFamily="18" charset="0"/>
              </a:rPr>
              <a:t>void  main</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int  argc</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char  *argv[ ]</a:t>
            </a:r>
            <a:r>
              <a:rPr lang="zh-CN" altLang="en-US" sz="2800" b="1" dirty="0">
                <a:latin typeface="Times New Roman" panose="02020603050405020304" pitchFamily="18" charset="0"/>
              </a:rPr>
              <a:t>）。</a:t>
            </a:r>
          </a:p>
          <a:p>
            <a:pPr eaLnBrk="1" hangingPunct="1">
              <a:lnSpc>
                <a:spcPct val="120000"/>
              </a:lnSpc>
            </a:pPr>
            <a:r>
              <a:rPr lang="zh-CN" altLang="en-US" sz="2800" b="1" dirty="0">
                <a:latin typeface="Times New Roman" panose="02020603050405020304" pitchFamily="18" charset="0"/>
              </a:rPr>
              <a:t>　</a:t>
            </a:r>
          </a:p>
          <a:p>
            <a:pPr eaLnBrk="1" hangingPunct="1">
              <a:lnSpc>
                <a:spcPct val="120000"/>
              </a:lnSpc>
            </a:pPr>
            <a:r>
              <a:rPr lang="zh-CN" altLang="en-US" sz="2800" b="1" dirty="0">
                <a:latin typeface="Times New Roman" panose="02020603050405020304" pitchFamily="18" charset="0"/>
              </a:rPr>
              <a:t>   命令行的一般形式为命令名 参数１ 参数２</a:t>
            </a:r>
            <a:r>
              <a:rPr lang="en-US" altLang="zh-CN" sz="2800" b="1" dirty="0">
                <a:latin typeface="Times New Roman" panose="02020603050405020304" pitchFamily="18" charset="0"/>
              </a:rPr>
              <a:t>……</a:t>
            </a:r>
            <a:r>
              <a:rPr lang="zh-CN" altLang="en-US" sz="2800" b="1" dirty="0">
                <a:latin typeface="Times New Roman" panose="02020603050405020304" pitchFamily="18" charset="0"/>
              </a:rPr>
              <a:t>参数ｎ</a:t>
            </a:r>
          </a:p>
        </p:txBody>
      </p:sp>
    </p:spTree>
  </p:cSld>
  <p:clrMapOvr>
    <a:masterClrMapping/>
  </p:clrMapOvr>
  <p:transition>
    <p:strips dir="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idx="1"/>
          </p:nvPr>
        </p:nvSpPr>
        <p:spPr>
          <a:xfrm>
            <a:off x="766763" y="1371600"/>
            <a:ext cx="10612438" cy="4114800"/>
          </a:xfrm>
        </p:spPr>
        <p:txBody>
          <a:bodyPr vert="horz" wrap="square" lIns="91440" tIns="45720" rIns="91440" bIns="45720" numCol="1" anchor="t" anchorCtr="0" compatLnSpc="1"/>
          <a:lstStyle/>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带参数的</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main</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函数原型</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如下：</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返回类型</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main(</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int</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argc</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char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argv</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 </a:t>
            </a:r>
          </a:p>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其中：</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  返回类型</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：用以标明返回值的类型。返回值是提供给运行该程序的操作系统使用的，如果返回值为</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void</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，表示不需要返回值；如果返回值类型缺省则表示返回值类型为整型。</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argc</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和</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argv</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作为主函数</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的</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两个参数</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argc</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为整型数据，表示命令行中提供的实参个数（包括命令本身）。 </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argv</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为指针数组变量，该数组的大小由命令行参数的个数决定，该数组是指向命令行字符串的指针数组，这些字符串既包括了正在编写的文件名，也包括该文件的操作对象名。</a:t>
            </a:r>
          </a:p>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特别要</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注意</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的是：</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argv</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[0]</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指向程序（命令）名；</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argv</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[1]</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指向命令行第一个参数；</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p>
          <a:p>
            <a:pPr marL="0" marR="0" lvl="0" indent="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None/>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argv</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[argc-1]</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指向命令行最后一个参数。 </a:t>
            </a:r>
          </a:p>
        </p:txBody>
      </p:sp>
      <p:sp>
        <p:nvSpPr>
          <p:cNvPr id="51203"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1202"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1CA3F55-FC68-4971-A199-19B6435D2D59}"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44</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3"/>
          <p:cNvSpPr>
            <a:spLocks noGrp="1" noChangeArrowheads="1"/>
          </p:cNvSpPr>
          <p:nvPr>
            <p:ph idx="1"/>
          </p:nvPr>
        </p:nvSpPr>
        <p:spPr>
          <a:xfrm>
            <a:off x="839788" y="1557338"/>
            <a:ext cx="10728325" cy="4114800"/>
          </a:xfrm>
        </p:spPr>
        <p:txBody>
          <a:bodyPr vert="horz" wrap="square" lIns="91440" tIns="45720" rIns="91440" bIns="45720" numCol="1" anchor="t" anchorCtr="0" compatLnSpc="1"/>
          <a:lstStyle/>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en-US" altLang="zh-CN" sz="2400" b="0" i="0" u="none" strike="noStrike" kern="0" cap="none" spc="0" normalizeH="0" baseline="0" noProof="0" dirty="0">
                <a:ln>
                  <a:noFill/>
                </a:ln>
                <a:solidFill>
                  <a:schemeClr val="tx1"/>
                </a:solidFill>
                <a:effectLst/>
                <a:uLnTx/>
                <a:uFillTx/>
                <a:latin typeface="+mn-ea"/>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函数是由系统调用的，</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C</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源程序文件经过编译、连接后得到的与源程序文件同名的可执行文件，在操作系统命令环境下，输入该可执行文件名，系统就调用</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函数。若</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中给出了形参，由于</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函数不能被其它函数调用，因此它不可能在程序内部取得实参值，</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函数的参数值只能是从操作系统命令行上获得。当运行一个可执行文件时，在</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DOS</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提示符下键入文件名，再输入实际参数即可把这些实参传送到</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main</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的形参中去。</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DOS</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提示符下命令行的一般形式为：</a:t>
            </a:r>
          </a:p>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0" cap="none" spc="0" normalizeH="0" baseline="0" noProof="0" dirty="0">
                <a:ln>
                  <a:noFill/>
                </a:ln>
                <a:solidFill>
                  <a:schemeClr val="tx1"/>
                </a:solidFill>
                <a:effectLst/>
                <a:uLnTx/>
                <a:uFillTx/>
                <a:latin typeface="+mn-ea"/>
                <a:ea typeface="+mn-ea"/>
                <a:cs typeface="+mn-cs"/>
              </a:rPr>
              <a:t>文件名  参数</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1  </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参数</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2……</a:t>
            </a:r>
            <a:r>
              <a:rPr kumimoji="0" lang="zh-CN" altLang="en-US" sz="2400" b="0" i="0" u="none" strike="noStrike" kern="0" cap="none" spc="0" normalizeH="0" baseline="0" noProof="0" dirty="0">
                <a:ln>
                  <a:noFill/>
                </a:ln>
                <a:solidFill>
                  <a:schemeClr val="tx1"/>
                </a:solidFill>
                <a:effectLst/>
                <a:uLnTx/>
                <a:uFillTx/>
                <a:latin typeface="+mn-ea"/>
                <a:ea typeface="+mn-ea"/>
                <a:cs typeface="+mn-cs"/>
              </a:rPr>
              <a:t>参数</a:t>
            </a:r>
            <a:r>
              <a:rPr kumimoji="0" lang="en-US" altLang="zh-CN" sz="2400" b="0" i="0" u="none" strike="noStrike" kern="0" cap="none" spc="0" normalizeH="0" baseline="0" noProof="0" dirty="0">
                <a:ln>
                  <a:noFill/>
                </a:ln>
                <a:solidFill>
                  <a:schemeClr val="tx1"/>
                </a:solidFill>
                <a:effectLst/>
                <a:uLnTx/>
                <a:uFillTx/>
                <a:latin typeface="+mn-ea"/>
                <a:ea typeface="+mn-ea"/>
                <a:cs typeface="+mn-cs"/>
              </a:rPr>
              <a:t>n</a:t>
            </a:r>
          </a:p>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400" b="0" i="0" u="none" strike="noStrike" kern="0" cap="none" spc="0" normalizeH="0" baseline="0" noProof="0" dirty="0">
                <a:ln>
                  <a:noFill/>
                </a:ln>
                <a:solidFill>
                  <a:schemeClr val="tx1"/>
                </a:solidFill>
                <a:effectLst/>
                <a:uLnTx/>
                <a:uFillTx/>
                <a:latin typeface="+mn-ea"/>
                <a:ea typeface="+mn-ea"/>
                <a:cs typeface="+mn-cs"/>
              </a:rPr>
              <a:t>文件名和各参数之间用空格隔开，各参数应当都是字符串。</a:t>
            </a:r>
          </a:p>
          <a:p>
            <a:pPr marL="196850" marR="0" lvl="0" indent="-196850" algn="l" defTabSz="914400" rtl="0" eaLnBrk="1" fontAlgn="base" latinLnBrk="0" hangingPunct="1">
              <a:lnSpc>
                <a:spcPct val="80000"/>
              </a:lnSpc>
              <a:spcBef>
                <a:spcPct val="20000"/>
              </a:spcBef>
              <a:spcAft>
                <a:spcPct val="0"/>
              </a:spcAft>
              <a:buClr>
                <a:schemeClr val="accent2"/>
              </a:buClr>
              <a:buSzTx/>
              <a:buFont typeface="Wingdings" panose="05000000000000000000" pitchFamily="2" charset="2"/>
              <a:buChar char="o"/>
              <a:defRPr/>
            </a:pPr>
            <a:r>
              <a:rPr kumimoji="0" lang="zh-CN" altLang="en-US" sz="2000" b="0" i="0" u="none" strike="noStrike" kern="0" cap="none" spc="0" normalizeH="0" baseline="0" noProof="0" dirty="0">
                <a:ln>
                  <a:noFill/>
                </a:ln>
                <a:solidFill>
                  <a:schemeClr val="tx1"/>
                </a:solidFill>
                <a:effectLst/>
                <a:uLnTx/>
                <a:uFillTx/>
                <a:latin typeface="+mn-ea"/>
                <a:ea typeface="+mn-ea"/>
                <a:cs typeface="+mn-cs"/>
              </a:rPr>
              <a:t>如果参数本身含有空格，须用双引号括起来 。</a:t>
            </a:r>
          </a:p>
        </p:txBody>
      </p:sp>
      <p:sp>
        <p:nvSpPr>
          <p:cNvPr id="5222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222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7751755-09D0-4851-90AA-1F08694EFFBE}"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45</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AD6D7FE2-F0B4-4B13-9CC7-3B4999215506}"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46</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78851" name="Text Box 2"/>
          <p:cNvSpPr txBox="1"/>
          <p:nvPr/>
        </p:nvSpPr>
        <p:spPr>
          <a:xfrm>
            <a:off x="1271588" y="188913"/>
            <a:ext cx="9153525" cy="3935412"/>
          </a:xfrm>
          <a:prstGeom prst="rect">
            <a:avLst/>
          </a:prstGeom>
          <a:solidFill>
            <a:srgbClr val="336699"/>
          </a:solidFill>
          <a:ln w="38100">
            <a:noFill/>
          </a:ln>
        </p:spPr>
        <p:txBody>
          <a:bodyPr>
            <a:spAutoFit/>
          </a:bodyPr>
          <a:lstStyle/>
          <a:p>
            <a:pPr eaLnBrk="1" hangingPunct="1"/>
            <a:r>
              <a:rPr lang="en-US" altLang="zh-CN" sz="2800" b="1" dirty="0">
                <a:solidFill>
                  <a:schemeClr val="bg1"/>
                </a:solidFill>
                <a:latin typeface="Tahoma" panose="020B0604030504040204" pitchFamily="34" charset="0"/>
              </a:rPr>
              <a:t>【</a:t>
            </a:r>
            <a:r>
              <a:rPr lang="zh-CN" altLang="en-US" sz="2800" b="1" dirty="0">
                <a:solidFill>
                  <a:schemeClr val="bg1"/>
                </a:solidFill>
                <a:latin typeface="Tahoma" panose="020B0604030504040204" pitchFamily="34" charset="0"/>
              </a:rPr>
              <a:t>例</a:t>
            </a:r>
            <a:r>
              <a:rPr lang="en-US" altLang="zh-CN" sz="2800" b="1" dirty="0">
                <a:solidFill>
                  <a:schemeClr val="bg1"/>
                </a:solidFill>
                <a:latin typeface="Tahoma" panose="020B0604030504040204" pitchFamily="34" charset="0"/>
              </a:rPr>
              <a:t>】</a:t>
            </a:r>
            <a:r>
              <a:rPr lang="zh-CN" altLang="en-US" sz="2800" b="1" dirty="0">
                <a:solidFill>
                  <a:schemeClr val="bg1"/>
                </a:solidFill>
                <a:latin typeface="Tahoma" panose="020B0604030504040204" pitchFamily="34" charset="0"/>
              </a:rPr>
              <a:t>显示输出命令行中输入的参数，设文件名为</a:t>
            </a:r>
            <a:r>
              <a:rPr lang="en-US" altLang="zh-CN" sz="2000" b="1" dirty="0">
                <a:solidFill>
                  <a:schemeClr val="bg1"/>
                </a:solidFill>
                <a:latin typeface="Tahoma" panose="020B0604030504040204" pitchFamily="34" charset="0"/>
              </a:rPr>
              <a:t>file1.c</a:t>
            </a:r>
          </a:p>
          <a:p>
            <a:pPr eaLnBrk="1" hangingPunct="1"/>
            <a:r>
              <a:rPr lang="en-US" altLang="zh-CN" sz="2800" b="1" dirty="0">
                <a:solidFill>
                  <a:schemeClr val="bg1"/>
                </a:solidFill>
                <a:latin typeface="Tahoma" panose="020B0604030504040204" pitchFamily="34" charset="0"/>
              </a:rPr>
              <a:t>#include &lt;stdio.h&gt; </a:t>
            </a:r>
          </a:p>
          <a:p>
            <a:pPr eaLnBrk="1" hangingPunct="1"/>
            <a:r>
              <a:rPr lang="en-US" altLang="zh-CN" sz="2800" b="1" dirty="0">
                <a:solidFill>
                  <a:schemeClr val="bg1"/>
                </a:solidFill>
                <a:latin typeface="Tahoma" panose="020B0604030504040204" pitchFamily="34" charset="0"/>
              </a:rPr>
              <a:t>main(int argc, char *argv[ ])</a:t>
            </a:r>
          </a:p>
          <a:p>
            <a:pPr eaLnBrk="1" hangingPunct="1"/>
            <a:r>
              <a:rPr lang="en-US" altLang="zh-CN" sz="2800" b="1" dirty="0">
                <a:solidFill>
                  <a:schemeClr val="bg1"/>
                </a:solidFill>
                <a:latin typeface="Tahoma" panose="020B0604030504040204" pitchFamily="34" charset="0"/>
              </a:rPr>
              <a:t>{</a:t>
            </a:r>
          </a:p>
          <a:p>
            <a:pPr eaLnBrk="1" hangingPunct="1"/>
            <a:r>
              <a:rPr lang="en-US" altLang="zh-CN" sz="2800" b="1" dirty="0">
                <a:solidFill>
                  <a:schemeClr val="bg1"/>
                </a:solidFill>
                <a:latin typeface="Tahoma" panose="020B0604030504040204" pitchFamily="34" charset="0"/>
              </a:rPr>
              <a:t>  int k;</a:t>
            </a:r>
          </a:p>
          <a:p>
            <a:pPr eaLnBrk="1" hangingPunct="1"/>
            <a:r>
              <a:rPr lang="en-US" altLang="zh-CN" sz="2800" b="1" dirty="0">
                <a:solidFill>
                  <a:schemeClr val="bg1"/>
                </a:solidFill>
                <a:latin typeface="Tahoma" panose="020B0604030504040204" pitchFamily="34" charset="0"/>
              </a:rPr>
              <a:t>  for(k = 1; k &lt; argc; k++)   	</a:t>
            </a:r>
            <a:r>
              <a:rPr lang="en-US" altLang="zh-CN" sz="2000" b="1" dirty="0">
                <a:solidFill>
                  <a:schemeClr val="bg1"/>
                </a:solidFill>
                <a:latin typeface="Tahoma" panose="020B0604030504040204" pitchFamily="34" charset="0"/>
              </a:rPr>
              <a:t>/* </a:t>
            </a:r>
            <a:r>
              <a:rPr lang="zh-CN" altLang="en-US" sz="2000" b="1" dirty="0">
                <a:solidFill>
                  <a:schemeClr val="bg1"/>
                </a:solidFill>
                <a:latin typeface="Tahoma" panose="020B0604030504040204" pitchFamily="34" charset="0"/>
              </a:rPr>
              <a:t>从第</a:t>
            </a:r>
            <a:r>
              <a:rPr lang="en-US" altLang="zh-CN" sz="2000" b="1" dirty="0">
                <a:solidFill>
                  <a:schemeClr val="bg1"/>
                </a:solidFill>
                <a:latin typeface="Tahoma" panose="020B0604030504040204" pitchFamily="34" charset="0"/>
              </a:rPr>
              <a:t>1</a:t>
            </a:r>
            <a:r>
              <a:rPr lang="zh-CN" altLang="en-US" sz="2000" b="1" dirty="0">
                <a:solidFill>
                  <a:schemeClr val="bg1"/>
                </a:solidFill>
                <a:latin typeface="Tahoma" panose="020B0604030504040204" pitchFamily="34" charset="0"/>
              </a:rPr>
              <a:t>个命令行参数开始 *</a:t>
            </a:r>
            <a:r>
              <a:rPr lang="en-US" altLang="zh-CN" sz="2000" b="1" dirty="0">
                <a:solidFill>
                  <a:schemeClr val="bg1"/>
                </a:solidFill>
                <a:latin typeface="Tahoma" panose="020B0604030504040204" pitchFamily="34" charset="0"/>
              </a:rPr>
              <a:t>/</a:t>
            </a:r>
          </a:p>
          <a:p>
            <a:pPr eaLnBrk="1" hangingPunct="1"/>
            <a:r>
              <a:rPr lang="en-US" altLang="zh-CN" sz="2800" b="1" dirty="0">
                <a:solidFill>
                  <a:schemeClr val="bg1"/>
                </a:solidFill>
                <a:latin typeface="Tahoma" panose="020B0604030504040204" pitchFamily="34" charset="0"/>
              </a:rPr>
              <a:t>     printf("%s\n ", argv[k]);   </a:t>
            </a:r>
            <a:r>
              <a:rPr lang="en-US" altLang="zh-CN" sz="2000" b="1" dirty="0">
                <a:solidFill>
                  <a:schemeClr val="bg1"/>
                </a:solidFill>
                <a:latin typeface="Tahoma" panose="020B0604030504040204" pitchFamily="34" charset="0"/>
              </a:rPr>
              <a:t>	/* </a:t>
            </a:r>
            <a:r>
              <a:rPr lang="zh-CN" altLang="en-US" sz="2000" b="1" dirty="0">
                <a:solidFill>
                  <a:schemeClr val="bg1"/>
                </a:solidFill>
                <a:latin typeface="Tahoma" panose="020B0604030504040204" pitchFamily="34" charset="0"/>
              </a:rPr>
              <a:t>打印命令行参数 *</a:t>
            </a:r>
            <a:r>
              <a:rPr lang="en-US" altLang="zh-CN" sz="2000" b="1" dirty="0">
                <a:solidFill>
                  <a:schemeClr val="bg1"/>
                </a:solidFill>
                <a:latin typeface="Tahoma" panose="020B0604030504040204" pitchFamily="34" charset="0"/>
              </a:rPr>
              <a:t>/</a:t>
            </a:r>
          </a:p>
          <a:p>
            <a:pPr eaLnBrk="1" hangingPunct="1"/>
            <a:r>
              <a:rPr lang="en-US" altLang="zh-CN" sz="2800" b="1" dirty="0">
                <a:solidFill>
                  <a:schemeClr val="bg1"/>
                </a:solidFill>
                <a:latin typeface="Tahoma" panose="020B0604030504040204" pitchFamily="34" charset="0"/>
              </a:rPr>
              <a:t>  return 0;</a:t>
            </a:r>
          </a:p>
          <a:p>
            <a:pPr eaLnBrk="1" hangingPunct="1"/>
            <a:r>
              <a:rPr lang="en-US" altLang="zh-CN" sz="2800" b="1" dirty="0">
                <a:solidFill>
                  <a:schemeClr val="bg1"/>
                </a:solidFill>
                <a:latin typeface="Tahoma" panose="020B0604030504040204" pitchFamily="34" charset="0"/>
              </a:rPr>
              <a:t>}</a:t>
            </a:r>
            <a:endParaRPr lang="zh-CN" altLang="en-US" sz="2800" b="1" dirty="0">
              <a:solidFill>
                <a:schemeClr val="bg1"/>
              </a:solidFill>
              <a:latin typeface="Tahoma" panose="020B0604030504040204" pitchFamily="34" charset="0"/>
            </a:endParaRPr>
          </a:p>
        </p:txBody>
      </p:sp>
      <p:pic>
        <p:nvPicPr>
          <p:cNvPr id="4" name="Picture 3"/>
          <p:cNvPicPr>
            <a:picLocks noChangeAspect="1"/>
          </p:cNvPicPr>
          <p:nvPr/>
        </p:nvPicPr>
        <p:blipFill>
          <a:blip r:embed="rId2"/>
          <a:srcRect l="12354" t="32281" r="30061" b="54926"/>
          <a:stretch>
            <a:fillRect/>
          </a:stretch>
        </p:blipFill>
        <p:spPr>
          <a:xfrm>
            <a:off x="2027238" y="4926013"/>
            <a:ext cx="6840537" cy="1139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2"/>
          <p:cNvSpPr txBox="1">
            <a:spLocks noGrp="1"/>
          </p:cNvSpPr>
          <p:nvPr>
            <p:ph type="sldNum" sz="quarter" idx="12"/>
          </p:nvPr>
        </p:nvSpPr>
        <p:spPr bwMode="auto">
          <a:xfrm>
            <a:off x="8534400" y="6356350"/>
            <a:ext cx="2133600" cy="365125"/>
          </a:xfrm>
        </p:spPr>
        <p:txBody>
          <a:bodyPr vert="horz"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4B0F69B-C4CD-4441-B13F-0B94CA4FBF46}" type="slidenum">
              <a:rPr kumimoji="0"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47</a:t>
            </a:fld>
            <a:endParaRPr kumimoji="0"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4275" name="页脚占位符 4"/>
          <p:cNvSpPr txBox="1">
            <a:spLocks noGrp="1"/>
          </p:cNvSpPr>
          <p:nvPr>
            <p:ph type="ftr" sz="quarter" idx="11"/>
          </p:nvPr>
        </p:nvSpPr>
        <p:spPr bwMode="auto">
          <a:xfrm>
            <a:off x="1524000" y="6356350"/>
            <a:ext cx="2895600" cy="365125"/>
          </a:xfrm>
        </p:spPr>
        <p:txBody>
          <a:bodyPr vert="horz"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79876" name="Text Box 2"/>
          <p:cNvSpPr txBox="1"/>
          <p:nvPr/>
        </p:nvSpPr>
        <p:spPr>
          <a:xfrm>
            <a:off x="695325" y="549275"/>
            <a:ext cx="8702675" cy="646113"/>
          </a:xfrm>
          <a:prstGeom prst="rect">
            <a:avLst/>
          </a:prstGeom>
          <a:noFill/>
          <a:ln w="9525">
            <a:noFill/>
          </a:ln>
        </p:spPr>
        <p:txBody>
          <a:bodyPr>
            <a:spAutoFit/>
          </a:bodyPr>
          <a:lstStyle/>
          <a:p>
            <a:pPr eaLnBrk="1" hangingPunct="1"/>
            <a:r>
              <a:rPr lang="zh-CN" altLang="en-US" sz="3600" b="1" dirty="0">
                <a:latin typeface="黑体" panose="02010609060101010101" pitchFamily="49" charset="-122"/>
                <a:ea typeface="黑体" panose="02010609060101010101" pitchFamily="49" charset="-122"/>
              </a:rPr>
              <a:t>小结：指针的数据类型和指针运算</a:t>
            </a:r>
          </a:p>
        </p:txBody>
      </p:sp>
      <p:sp>
        <p:nvSpPr>
          <p:cNvPr id="79877" name="Text Box 2"/>
          <p:cNvSpPr txBox="1"/>
          <p:nvPr/>
        </p:nvSpPr>
        <p:spPr>
          <a:xfrm>
            <a:off x="-15875" y="1387475"/>
            <a:ext cx="6840538" cy="519113"/>
          </a:xfrm>
          <a:prstGeom prst="rect">
            <a:avLst/>
          </a:prstGeom>
          <a:noFill/>
          <a:ln w="12700">
            <a:noFill/>
          </a:ln>
        </p:spPr>
        <p:txBody>
          <a:bodyPr>
            <a:spAutoFit/>
          </a:bodyPr>
          <a:lstStyle/>
          <a:p>
            <a:pPr marL="1371600" lvl="2" indent="-457200" algn="just" eaLnBrk="1" hangingPunct="1">
              <a:spcBef>
                <a:spcPct val="50000"/>
              </a:spcBef>
              <a:buAutoNum type="arabicPeriod"/>
            </a:pPr>
            <a:r>
              <a:rPr lang="zh-CN" altLang="en-US" sz="2800" b="1" dirty="0">
                <a:solidFill>
                  <a:srgbClr val="78003C"/>
                </a:solidFill>
                <a:latin typeface="Times New Roman" panose="02020603050405020304" pitchFamily="18" charset="0"/>
                <a:cs typeface="Times New Roman" panose="02020603050405020304" pitchFamily="18" charset="0"/>
              </a:rPr>
              <a:t>有关指针的数据类型的小结</a:t>
            </a:r>
            <a:endParaRPr lang="zh-CN" altLang="en-US" sz="2800" b="1" dirty="0">
              <a:solidFill>
                <a:srgbClr val="78003C"/>
              </a:solidFill>
              <a:latin typeface="Times New Roman" panose="02020603050405020304" pitchFamily="18" charset="0"/>
              <a:ea typeface="Times New Roman" panose="02020603050405020304" pitchFamily="18" charset="0"/>
            </a:endParaRPr>
          </a:p>
        </p:txBody>
      </p:sp>
      <p:graphicFrame>
        <p:nvGraphicFramePr>
          <p:cNvPr id="6" name="Group 3"/>
          <p:cNvGraphicFramePr>
            <a:graphicFrameLocks noGrp="1"/>
          </p:cNvGraphicFramePr>
          <p:nvPr/>
        </p:nvGraphicFramePr>
        <p:xfrm>
          <a:off x="1055688" y="1916113"/>
          <a:ext cx="8748712" cy="3230563"/>
        </p:xfrm>
        <a:graphic>
          <a:graphicData uri="http://schemas.openxmlformats.org/drawingml/2006/table">
            <a:tbl>
              <a:tblPr/>
              <a:tblGrid>
                <a:gridCol w="2143125">
                  <a:extLst>
                    <a:ext uri="{9D8B030D-6E8A-4147-A177-3AD203B41FA5}">
                      <a16:colId xmlns:a16="http://schemas.microsoft.com/office/drawing/2014/main" val="20000"/>
                    </a:ext>
                  </a:extLst>
                </a:gridCol>
                <a:gridCol w="6605587">
                  <a:extLst>
                    <a:ext uri="{9D8B030D-6E8A-4147-A177-3AD203B41FA5}">
                      <a16:colId xmlns:a16="http://schemas.microsoft.com/office/drawing/2014/main" val="20001"/>
                    </a:ext>
                  </a:extLst>
                </a:gridCol>
              </a:tblGrid>
              <a:tr h="312738">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zh-CN" altLang="en-US"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定义</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含    义</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79425">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dirty="0" err="1">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a:t>
                      </a:r>
                      <a:r>
                        <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err="1">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a:t>
                      </a:r>
                      <a:r>
                        <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定义整型变量</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dirty="0" err="1">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a:t>
                      </a:r>
                      <a:r>
                        <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 </a:t>
                      </a:r>
                      <a:r>
                        <a:rPr kumimoji="0" lang="en-US" altLang="zh-CN" sz="1400" b="1" i="0" u="none" strike="noStrike" cap="none" normalizeH="0" baseline="0" dirty="0">
                          <a:ln>
                            <a:noFill/>
                          </a:ln>
                          <a:solidFill>
                            <a:srgbClr val="03123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endPar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为指向整型数据的指针变量</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a[n];</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定义整型数组</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a</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，它有</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n</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个元素</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a:t>
                      </a:r>
                      <a:r>
                        <a:rPr kumimoji="0" lang="en-US" altLang="zh-CN" sz="1400" b="1" i="0" u="none" strike="noStrike" cap="none" normalizeH="0" baseline="0">
                          <a:ln>
                            <a:noFill/>
                          </a:ln>
                          <a:solidFill>
                            <a:srgbClr val="03123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p[n];</a:t>
                      </a:r>
                      <a:endPar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zh-CN" altLang="en-US"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定义指针数组</a:t>
                      </a:r>
                      <a:r>
                        <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，它由</a:t>
                      </a:r>
                      <a:r>
                        <a:rPr kumimoji="0" lang="en-US" altLang="zh-CN"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n</a:t>
                      </a:r>
                      <a:r>
                        <a:rPr kumimoji="0" lang="zh-CN" altLang="en-US" sz="1400" b="1" i="0" u="none" strike="noStrike" cap="none" normalizeH="0" baseline="0" dirty="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个指向整型数据的指针元素组成</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a:t>
                      </a:r>
                      <a:r>
                        <a:rPr kumimoji="0" lang="en-US" altLang="zh-CN" sz="1400" b="1" i="0" u="none" strike="noStrike" cap="none" normalizeH="0" baseline="0">
                          <a:ln>
                            <a:noFill/>
                          </a:ln>
                          <a:solidFill>
                            <a:srgbClr val="03123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p)[n];</a:t>
                      </a:r>
                      <a:endPar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为指向含</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n</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个元素的一维数组的指针变量</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f( );</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f</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为带回整型函数值的函数</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a:t>
                      </a:r>
                      <a:r>
                        <a:rPr kumimoji="0" lang="en-US" altLang="zh-CN" sz="1400" b="1" i="0" u="none" strike="noStrike" cap="none" normalizeH="0" baseline="0">
                          <a:ln>
                            <a:noFill/>
                          </a:ln>
                          <a:solidFill>
                            <a:srgbClr val="03123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 );</a:t>
                      </a:r>
                      <a:endPar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为带回一个指针的函数，该指针指向整型数据</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a:t>
                      </a:r>
                      <a:r>
                        <a:rPr kumimoji="0" lang="en-US" altLang="zh-CN" sz="1400" b="1" i="0" u="none" strike="noStrike" cap="none" normalizeH="0" baseline="0">
                          <a:ln>
                            <a:noFill/>
                          </a:ln>
                          <a:solidFill>
                            <a:srgbClr val="03123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 );</a:t>
                      </a:r>
                      <a:endPar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为指向函数的指针，该函数返回一个整型值</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304800">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int </a:t>
                      </a:r>
                      <a:r>
                        <a:rPr kumimoji="0" lang="en-US" altLang="zh-CN" sz="1400" b="1" i="0" u="none" strike="noStrike" cap="none" normalizeH="0" baseline="0">
                          <a:ln>
                            <a:noFill/>
                          </a:ln>
                          <a:solidFill>
                            <a:srgbClr val="03123D"/>
                          </a:solidFill>
                          <a:effectLst/>
                          <a:latin typeface="黑体" panose="02010609060101010101" pitchFamily="49" charset="-122"/>
                          <a:ea typeface="黑体" panose="02010609060101010101" pitchFamily="49" charset="-122"/>
                          <a:cs typeface="Times New Roman" panose="02020603050405020304" pitchFamily="18" charset="0"/>
                        </a:rPr>
                        <a:t>**</a:t>
                      </a: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endPar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lvl1pPr>
                        <a:spcBef>
                          <a:spcPct val="20000"/>
                        </a:spcBef>
                        <a:buClr>
                          <a:schemeClr val="tx2"/>
                        </a:buClr>
                        <a:buFont typeface="Wingdings" panose="05000000000000000000" pitchFamily="2" charset="2"/>
                        <a:defRPr sz="2400">
                          <a:solidFill>
                            <a:schemeClr val="tx1"/>
                          </a:solidFill>
                          <a:latin typeface="Arial" panose="020B0604020202020204" pitchFamily="34" charset="0"/>
                        </a:defRPr>
                      </a:lvl1pPr>
                      <a:lvl2pPr>
                        <a:spcBef>
                          <a:spcPct val="20000"/>
                        </a:spcBef>
                        <a:buClr>
                          <a:schemeClr val="accent1"/>
                        </a:buClr>
                        <a:buFont typeface="Wingdings" panose="05000000000000000000" pitchFamily="2" charset="2"/>
                        <a:defRPr sz="2200">
                          <a:solidFill>
                            <a:schemeClr val="tx1"/>
                          </a:solidFill>
                          <a:latin typeface="Arial" panose="020B0604020202020204" pitchFamily="34" charset="0"/>
                        </a:defRPr>
                      </a:lvl2pPr>
                      <a:lvl3pPr>
                        <a:spcBef>
                          <a:spcPct val="20000"/>
                        </a:spcBef>
                        <a:buClr>
                          <a:schemeClr val="accent2"/>
                        </a:buClr>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
                          <a:schemeClr val="tx2"/>
                        </a:buClr>
                        <a:buSzTx/>
                        <a:buFont typeface="Wingdings" panose="05000000000000000000" pitchFamily="2" charset="2"/>
                        <a:buNone/>
                      </a:pPr>
                      <a:r>
                        <a:rPr kumimoji="0" lang="en-US" altLang="zh-CN"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P</a:t>
                      </a:r>
                      <a:r>
                        <a:rPr kumimoji="0" lang="zh-CN" altLang="en-US" sz="1400" b="1" i="0" u="none" strike="noStrike" cap="none" normalizeH="0" baseline="0">
                          <a:ln>
                            <a:noFill/>
                          </a:ln>
                          <a:solidFill>
                            <a:srgbClr val="03123D"/>
                          </a:solidFill>
                          <a:effectLst/>
                          <a:latin typeface="Arial" panose="020B0604020202020204" pitchFamily="34" charset="0"/>
                          <a:ea typeface="宋体" panose="02010600030101010101" pitchFamily="2" charset="-122"/>
                          <a:cs typeface="Times New Roman" panose="02020603050405020304" pitchFamily="18" charset="0"/>
                        </a:rPr>
                        <a:t>是一个指针变量，它指向一个指向整型数据的指针变量</a:t>
                      </a:r>
                    </a:p>
                  </a:txBody>
                  <a:tcP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bl>
          </a:graphicData>
        </a:graphic>
      </p:graphicFrame>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5298"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0097B634-F241-454F-9B46-0B69E0D82D78}"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48</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0900" name="Text Box 5"/>
          <p:cNvSpPr txBox="1"/>
          <p:nvPr/>
        </p:nvSpPr>
        <p:spPr>
          <a:xfrm>
            <a:off x="695325" y="549275"/>
            <a:ext cx="3276600" cy="584200"/>
          </a:xfrm>
          <a:prstGeom prst="rect">
            <a:avLst/>
          </a:prstGeom>
          <a:noFill/>
          <a:ln w="9525">
            <a:noFill/>
          </a:ln>
        </p:spPr>
        <p:txBody>
          <a:bodyPr wrap="none">
            <a:spAutoFit/>
          </a:bodyPr>
          <a:lstStyle/>
          <a:p>
            <a:pPr algn="ctr" eaLnBrk="1" hangingPunct="1"/>
            <a:r>
              <a:rPr lang="en-US" altLang="zh-CN" sz="3200" b="1" dirty="0">
                <a:latin typeface="黑体" panose="02010609060101010101" pitchFamily="49" charset="-122"/>
                <a:ea typeface="黑体" panose="02010609060101010101" pitchFamily="49" charset="-122"/>
              </a:rPr>
              <a:t>2. </a:t>
            </a:r>
            <a:r>
              <a:rPr lang="zh-CN" altLang="en-US" sz="3200" b="1" dirty="0">
                <a:latin typeface="黑体" panose="02010609060101010101" pitchFamily="49" charset="-122"/>
                <a:ea typeface="黑体" panose="02010609060101010101" pitchFamily="49" charset="-122"/>
              </a:rPr>
              <a:t>指针运算小结</a:t>
            </a:r>
          </a:p>
        </p:txBody>
      </p:sp>
      <p:sp>
        <p:nvSpPr>
          <p:cNvPr id="7" name="Rectangle 2"/>
          <p:cNvSpPr>
            <a:spLocks noChangeArrowheads="1"/>
          </p:cNvSpPr>
          <p:nvPr/>
        </p:nvSpPr>
        <p:spPr bwMode="auto">
          <a:xfrm>
            <a:off x="695325" y="1311275"/>
            <a:ext cx="6624638" cy="159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25000"/>
              </a:lnSpc>
              <a:spcBef>
                <a:spcPct val="0"/>
              </a:spcBef>
              <a:spcAft>
                <a:spcPct val="0"/>
              </a:spcAft>
              <a:buClrTx/>
              <a:buSzTx/>
              <a:buFontTx/>
              <a:buNone/>
              <a:defRPr/>
            </a:pPr>
            <a:r>
              <a:rPr kumimoji="1" lang="en-US" altLang="zh-CN"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(1)</a:t>
            </a:r>
            <a:r>
              <a:rPr kumimoji="1" lang="zh-CN" altLang="en-US"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指针变量加</a:t>
            </a:r>
            <a:r>
              <a:rPr kumimoji="1" lang="en-US" altLang="zh-CN"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减运算</a:t>
            </a:r>
          </a:p>
          <a:p>
            <a:pPr marL="0" marR="0" lvl="0" indent="0" algn="l" defTabSz="914400" rtl="0" eaLnBrk="0" fontAlgn="base" latinLnBrk="0" hangingPunct="0">
              <a:lnSpc>
                <a:spcPct val="125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 </a:t>
            </a:r>
            <a:r>
              <a:rPr kumimoji="1" lang="en-US" altLang="zh-CN" sz="2400" b="1" i="0" u="none" strike="noStrike" kern="1200" cap="none" spc="0" normalizeH="0" baseline="0" noProof="0" dirty="0">
                <a:ln>
                  <a:noFill/>
                </a:ln>
                <a:solidFill>
                  <a:schemeClr val="tx1"/>
                </a:solidFill>
                <a:effectLst/>
                <a:uLnTx/>
                <a:uFillTx/>
                <a:latin typeface="宋体-方正超大字符集" pitchFamily="65" charset="-122"/>
                <a:ea typeface="宋体-方正超大字符集" pitchFamily="65" charset="-122"/>
                <a:cs typeface="+mn-cs"/>
              </a:rPr>
              <a:t>--</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p+i</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en-US" altLang="zh-CN" sz="2400" b="1"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l" defTabSz="914400" rtl="0" eaLnBrk="0" fontAlgn="base" latinLnBrk="0" hangingPunct="0">
              <a:lnSpc>
                <a:spcPct val="125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加</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1</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表示指向下一个数据。</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8" name="Picture 3" descr="D:\c教学\第九章 指针.files\fig_9x01.gif"/>
          <p:cNvPicPr>
            <a:picLocks noChangeAspect="1"/>
          </p:cNvPicPr>
          <p:nvPr/>
        </p:nvPicPr>
        <p:blipFill>
          <a:blip r:embed="rId2" r:link="rId3"/>
          <a:stretch>
            <a:fillRect/>
          </a:stretch>
        </p:blipFill>
        <p:spPr>
          <a:xfrm>
            <a:off x="2063750" y="3825875"/>
            <a:ext cx="6848475" cy="2265363"/>
          </a:xfrm>
          <a:prstGeom prst="rect">
            <a:avLst/>
          </a:prstGeom>
          <a:noFill/>
          <a:ln w="9525">
            <a:noFill/>
          </a:ln>
        </p:spPr>
      </p:pic>
      <p:sp>
        <p:nvSpPr>
          <p:cNvPr id="9" name="Rectangle 4"/>
          <p:cNvSpPr/>
          <p:nvPr/>
        </p:nvSpPr>
        <p:spPr>
          <a:xfrm>
            <a:off x="192088" y="2919413"/>
            <a:ext cx="11520487" cy="831850"/>
          </a:xfrm>
          <a:prstGeom prst="rect">
            <a:avLst/>
          </a:prstGeom>
          <a:noFill/>
          <a:ln w="9525">
            <a:noFill/>
          </a:ln>
        </p:spPr>
        <p:txBody>
          <a:bodyPr>
            <a:spAutoFit/>
          </a:bodyPr>
          <a:lstStyle/>
          <a:p>
            <a:pPr eaLnBrk="1" hangingPunct="1"/>
            <a:r>
              <a:rPr lang="zh-CN" altLang="en-US" sz="2400" b="1" dirty="0">
                <a:solidFill>
                  <a:schemeClr val="bg1"/>
                </a:solidFill>
                <a:latin typeface="Times New Roman" panose="02020603050405020304" pitchFamily="18" charset="0"/>
              </a:rPr>
              <a:t>        </a:t>
            </a:r>
            <a:r>
              <a:rPr lang="zh-CN" altLang="en-US" sz="2400" b="1" dirty="0">
                <a:latin typeface="Times New Roman" panose="02020603050405020304" pitchFamily="18" charset="0"/>
              </a:rPr>
              <a:t>一个指针变量加（减）一个整数并不是简单地将原值加（减）一个整数</a:t>
            </a:r>
            <a:r>
              <a:rPr lang="en-US" altLang="zh-CN" sz="2400" b="1" dirty="0">
                <a:latin typeface="Times New Roman" panose="02020603050405020304" pitchFamily="18" charset="0"/>
              </a:rPr>
              <a:t>,  </a:t>
            </a:r>
            <a:r>
              <a:rPr lang="zh-CN" altLang="en-US" sz="2400" b="1" dirty="0">
                <a:latin typeface="Times New Roman" panose="02020603050405020304" pitchFamily="18" charset="0"/>
              </a:rPr>
              <a:t>而是将该指针变量的原值（是一个地址）和</a:t>
            </a:r>
            <a:r>
              <a:rPr lang="zh-CN" altLang="en-US" sz="2400" b="1" dirty="0">
                <a:solidFill>
                  <a:srgbClr val="441FCD"/>
                </a:solidFill>
                <a:latin typeface="Times New Roman" panose="02020603050405020304" pitchFamily="18" charset="0"/>
              </a:rPr>
              <a:t>它指向的变量所占用的内存单元字节数</a:t>
            </a:r>
            <a:r>
              <a:rPr lang="zh-CN" altLang="en-US" sz="2400" b="1" dirty="0">
                <a:latin typeface="Times New Roman" panose="02020603050405020304" pitchFamily="18" charset="0"/>
              </a:rPr>
              <a:t>加（减）。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7346"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2FAA1008-232F-4D05-B1B7-78727D426A44}"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49</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4018" name="Rectangle 2"/>
          <p:cNvSpPr>
            <a:spLocks noChangeArrowheads="1"/>
          </p:cNvSpPr>
          <p:nvPr/>
        </p:nvSpPr>
        <p:spPr bwMode="auto">
          <a:xfrm>
            <a:off x="766763" y="1268413"/>
            <a:ext cx="10874375" cy="3656013"/>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0400">
              <a:defRPr>
                <a:solidFill>
                  <a:schemeClr val="tx1"/>
                </a:solidFill>
                <a:latin typeface="Arial" panose="020B0604020202020204" pitchFamily="34" charset="0"/>
              </a:defRPr>
            </a:lvl1pPr>
            <a:lvl2pPr marL="850900">
              <a:defRPr>
                <a:solidFill>
                  <a:schemeClr val="tx1"/>
                </a:solidFill>
                <a:latin typeface="Arial" panose="020B0604020202020204" pitchFamily="34" charset="0"/>
              </a:defRPr>
            </a:lvl2pPr>
            <a:lvl3pPr marL="10414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660400" algn="l" defTabSz="914400" rtl="0" eaLnBrk="1" fontAlgn="base" latinLnBrk="0" hangingPunct="1">
              <a:lnSpc>
                <a:spcPct val="100000"/>
              </a:lnSpc>
              <a:spcBef>
                <a:spcPct val="0"/>
              </a:spcBef>
              <a:spcAft>
                <a:spcPct val="0"/>
              </a:spcAft>
              <a:buClrTx/>
              <a:buSzTx/>
              <a:buFontTx/>
              <a:buNone/>
              <a:defRPr/>
            </a:pPr>
            <a:r>
              <a:rPr kumimoji="1" lang="en-US" altLang="zh-CN"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a:t>
            </a:r>
            <a:r>
              <a:rPr kumimoji="1" lang="zh-CN" altLang="en-US"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指针变量赋值</a:t>
            </a:r>
          </a:p>
          <a:p>
            <a:pPr marL="0" marR="0" lvl="0" indent="660400" algn="l" defTabSz="914400" rtl="0" eaLnBrk="0" fontAlgn="base" latinLnBrk="0" hangingPunct="0">
              <a:lnSpc>
                <a:spcPct val="14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 = &amp;a;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变量</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的地址赋给</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，即指针</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指向</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660400" algn="l" defTabSz="914400" rtl="0" eaLnBrk="0" fontAlgn="base" latinLnBrk="0" hangingPunct="0">
              <a:lnSpc>
                <a:spcPct val="14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 = array;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数组</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array</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首地址赋给</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660400" algn="l" defTabSz="914400" rtl="0" eaLnBrk="0" fontAlgn="base" latinLnBrk="0" hangingPunct="0">
              <a:lnSpc>
                <a:spcPct val="14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 = &amp;array[</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数组元素</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array[</a:t>
            </a:r>
            <a:r>
              <a:rPr kumimoji="1" lang="en-US" altLang="zh-CN" sz="2400" b="1" i="0" u="none" strike="noStrike" kern="1200" cap="none" spc="0" normalizeH="0" baseline="0" noProof="0" dirty="0" err="1">
                <a:ln>
                  <a:noFill/>
                </a:ln>
                <a:solidFill>
                  <a:schemeClr val="tx1"/>
                </a:solidFill>
                <a:effectLst/>
                <a:uLnTx/>
                <a:uFillTx/>
                <a:ea typeface="宋体" panose="02010600030101010101" pitchFamily="2" charset="-122"/>
                <a:cs typeface="+mn-cs"/>
              </a:rPr>
              <a:t>i</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的地址赋给</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660400" algn="l" defTabSz="914400" rtl="0" eaLnBrk="0" fontAlgn="base" latinLnBrk="0" hangingPunct="0">
              <a:lnSpc>
                <a:spcPct val="14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 = max;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函数</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max</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的入口地址赋给</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p>
          <a:p>
            <a:pPr marL="0" marR="0" lvl="0" indent="660400" algn="l" defTabSz="914400" rtl="0" eaLnBrk="0" fontAlgn="base" latinLnBrk="0" hangingPunct="0">
              <a:lnSpc>
                <a:spcPct val="14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p1 = p2;           </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指针</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p2</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的值赋给指针</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p1</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，即</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p1</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p2</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所指的数据相同</a:t>
            </a:r>
          </a:p>
          <a:p>
            <a:pPr marL="0" marR="0" lvl="0" indent="660400" algn="l" defTabSz="914400" rtl="0" eaLnBrk="0" fontAlgn="base" latinLnBrk="0" hangingPunct="0">
              <a:lnSpc>
                <a:spcPct val="140000"/>
              </a:lnSpc>
              <a:spcBef>
                <a:spcPct val="0"/>
              </a:spcBef>
              <a:spcAft>
                <a:spcPct val="0"/>
              </a:spcAft>
              <a:buClrTx/>
              <a:buSzTx/>
              <a:buFontTx/>
              <a:buNone/>
              <a:defRPr/>
            </a:pP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Rectangle 2"/>
          <p:cNvSpPr>
            <a:spLocks noChangeArrowheads="1"/>
          </p:cNvSpPr>
          <p:nvPr/>
        </p:nvSpPr>
        <p:spPr bwMode="auto">
          <a:xfrm>
            <a:off x="1227138" y="4351338"/>
            <a:ext cx="10152063" cy="16319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Arial" panose="020B0604020202020204" pitchFamily="34" charset="0"/>
              </a:defRPr>
            </a:lvl1pPr>
            <a:lvl2pPr marL="903605">
              <a:defRPr>
                <a:solidFill>
                  <a:schemeClr val="tx1"/>
                </a:solidFill>
                <a:latin typeface="Arial" panose="020B0604020202020204" pitchFamily="34" charset="0"/>
              </a:defRPr>
            </a:lvl2pPr>
            <a:lvl3pPr marL="1082675">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266700" algn="l" defTabSz="914400" rtl="0" eaLnBrk="1" fontAlgn="base" latinLnBrk="0" hangingPunct="1">
              <a:lnSpc>
                <a:spcPct val="100000"/>
              </a:lnSpc>
              <a:spcBef>
                <a:spcPct val="0"/>
              </a:spcBef>
              <a:spcAft>
                <a:spcPct val="0"/>
              </a:spcAft>
              <a:buClrTx/>
              <a:buSzTx/>
              <a:buFontTx/>
              <a:buNone/>
              <a:defRPr/>
            </a:pPr>
            <a:r>
              <a:rPr kumimoji="1" lang="zh-CN" altLang="en-US" sz="2800" b="1" i="0" u="none" strike="noStrike" kern="1200" cap="none" spc="0" normalizeH="0" baseline="0" noProof="0" dirty="0">
                <a:ln>
                  <a:noFill/>
                </a:ln>
                <a:solidFill>
                  <a:srgbClr val="FF5050"/>
                </a:solidFill>
                <a:effectLst>
                  <a:outerShdw blurRad="38100" dist="38100" dir="2700000" algn="tl">
                    <a:srgbClr val="000000"/>
                  </a:outerShdw>
                </a:effectLst>
                <a:uLnTx/>
                <a:uFillTx/>
                <a:ea typeface="黑体" panose="02010609060101010101" pitchFamily="49" charset="-122"/>
                <a:cs typeface="+mn-cs"/>
              </a:rPr>
              <a:t>注意：</a:t>
            </a:r>
          </a:p>
          <a:p>
            <a:pPr marL="0" marR="0" lvl="0" indent="26670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5050"/>
                </a:solidFill>
                <a:effectLst/>
                <a:uLnTx/>
                <a:uFillTx/>
                <a:ea typeface="宋体" panose="02010600030101010101" pitchFamily="2" charset="-122"/>
                <a:cs typeface="+mn-cs"/>
              </a:rPr>
              <a:t>    </a:t>
            </a:r>
            <a:r>
              <a:rPr kumimoji="1" lang="en-US" altLang="zh-CN" sz="2400" b="1" i="0" u="none" strike="noStrike" kern="1200" cap="none" spc="0" normalizeH="0" baseline="0" noProof="0" dirty="0">
                <a:ln>
                  <a:noFill/>
                </a:ln>
                <a:solidFill>
                  <a:srgbClr val="FF5050"/>
                </a:solidFill>
                <a:effectLst/>
                <a:uLnTx/>
                <a:uFillTx/>
                <a:ea typeface="宋体" panose="02010600030101010101" pitchFamily="2" charset="-122"/>
                <a:cs typeface="+mn-cs"/>
              </a:rPr>
              <a:t>1</a:t>
            </a:r>
            <a:r>
              <a:rPr kumimoji="1" lang="zh-CN" altLang="en-US" sz="2400" b="1" i="0" u="none" strike="noStrike" kern="1200" cap="none" spc="0" normalizeH="0" baseline="0" noProof="0" dirty="0">
                <a:ln>
                  <a:noFill/>
                </a:ln>
                <a:solidFill>
                  <a:srgbClr val="FF5050"/>
                </a:solidFill>
                <a:effectLst/>
                <a:uLnTx/>
                <a:uFillTx/>
                <a:ea typeface="宋体" panose="02010600030101010101" pitchFamily="2" charset="-122"/>
                <a:cs typeface="+mn-cs"/>
              </a:rPr>
              <a:t>）</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不能把一个整型变量赋给指针变量。如：</a:t>
            </a:r>
            <a:r>
              <a:rPr kumimoji="1" lang="en-US" altLang="zh-CN"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p = 1000;</a:t>
            </a:r>
          </a:p>
          <a:p>
            <a:pPr marL="0" marR="0" lvl="0" indent="266700" algn="l" defTabSz="914400" rtl="0" eaLnBrk="1" fontAlgn="base" latinLnBrk="0" hangingPunct="1">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           </a:t>
            </a:r>
            <a:r>
              <a:rPr kumimoji="1" lang="zh-CN" altLang="en-US"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只能将变量已分配的地址赋给指针变量。</a:t>
            </a: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5050"/>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a:ln>
                  <a:noFill/>
                </a:ln>
                <a:solidFill>
                  <a:srgbClr val="FF5050"/>
                </a:solidFill>
                <a:effectLst/>
                <a:uLnTx/>
                <a:uFillTx/>
                <a:latin typeface="Times New Roman" panose="02020603050405020304" pitchFamily="18" charset="0"/>
                <a:ea typeface="宋体" panose="02010600030101010101" pitchFamily="2" charset="-122"/>
                <a:cs typeface="+mn-cs"/>
              </a:rPr>
              <a:t>2</a:t>
            </a:r>
            <a:r>
              <a:rPr kumimoji="1" lang="zh-CN" altLang="en-US" sz="2400" b="1" i="0" u="none" strike="noStrike" kern="1200" cap="none" spc="0" normalizeH="0" baseline="0" noProof="0" dirty="0">
                <a:ln>
                  <a:noFill/>
                </a:ln>
                <a:solidFill>
                  <a:srgbClr val="FF5050"/>
                </a:solidFill>
                <a:effectLst/>
                <a:uLnTx/>
                <a:uFillTx/>
                <a:latin typeface="Times New Roman" panose="02020603050405020304" pitchFamily="18" charset="0"/>
                <a:ea typeface="宋体" panose="02010600030101010101" pitchFamily="2" charset="-122"/>
                <a:cs typeface="+mn-cs"/>
              </a:rPr>
              <a:t>）</a:t>
            </a:r>
            <a:r>
              <a:rPr kumimoji="1" lang="zh-CN" altLang="en-US"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不能把指针变量的值赋给一个整型变量。如：</a:t>
            </a:r>
            <a:r>
              <a:rPr kumimoji="1" lang="en-US" altLang="zh-CN" sz="2400" b="1" i="0" u="none" strike="noStrike" kern="1200" cap="none" spc="0" normalizeH="0" baseline="0" noProof="0" dirty="0" err="1">
                <a:ln>
                  <a:noFill/>
                </a:ln>
                <a:solidFill>
                  <a:srgbClr val="292929"/>
                </a:solidFill>
                <a:effectLst/>
                <a:uLnTx/>
                <a:uFillTx/>
                <a:latin typeface="Times New Roman" panose="02020603050405020304" pitchFamily="18" charset="0"/>
                <a:ea typeface="宋体" panose="02010600030101010101" pitchFamily="2" charset="-122"/>
                <a:cs typeface="+mn-cs"/>
              </a:rPr>
              <a:t>int</a:t>
            </a:r>
            <a:r>
              <a:rPr kumimoji="1" lang="en-US" altLang="zh-CN"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292929"/>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       </a:t>
            </a:r>
            <a:r>
              <a:rPr kumimoji="1" lang="en-US" altLang="zh-CN" sz="2400" b="1" i="0" u="none" strike="noStrike" kern="1200" cap="none" spc="0" normalizeH="0" baseline="0" noProof="0" dirty="0" err="1">
                <a:ln>
                  <a:noFill/>
                </a:ln>
                <a:solidFill>
                  <a:srgbClr val="292929"/>
                </a:solidFill>
                <a:effectLst/>
                <a:uLnTx/>
                <a:uFillTx/>
                <a:latin typeface="Times New Roman" panose="02020603050405020304" pitchFamily="18" charset="0"/>
                <a:ea typeface="宋体" panose="02010600030101010101" pitchFamily="2" charset="-122"/>
                <a:cs typeface="+mn-cs"/>
              </a:rPr>
              <a:t>i</a:t>
            </a:r>
            <a:r>
              <a:rPr kumimoji="1" lang="en-US" altLang="zh-CN"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 = 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9218"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525D52AF-8F71-4221-B71C-6A80A15762EC}"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5</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pic>
        <p:nvPicPr>
          <p:cNvPr id="35844" name="Picture 2" descr="D:\c教学\第九章 指针.files\fig9_32.gif"/>
          <p:cNvPicPr>
            <a:picLocks noChangeAspect="1"/>
          </p:cNvPicPr>
          <p:nvPr/>
        </p:nvPicPr>
        <p:blipFill>
          <a:blip r:embed="rId3" r:link="rId4"/>
          <a:stretch>
            <a:fillRect/>
          </a:stretch>
        </p:blipFill>
        <p:spPr>
          <a:xfrm>
            <a:off x="695325" y="333375"/>
            <a:ext cx="9144000" cy="2132013"/>
          </a:xfrm>
          <a:prstGeom prst="rect">
            <a:avLst/>
          </a:prstGeom>
          <a:noFill/>
          <a:ln w="9525">
            <a:noFill/>
          </a:ln>
        </p:spPr>
      </p:pic>
      <p:sp>
        <p:nvSpPr>
          <p:cNvPr id="168963" name="Rectangle 3"/>
          <p:cNvSpPr>
            <a:spLocks noChangeArrowheads="1"/>
          </p:cNvSpPr>
          <p:nvPr/>
        </p:nvSpPr>
        <p:spPr bwMode="auto">
          <a:xfrm>
            <a:off x="766763" y="2709863"/>
            <a:ext cx="9289677" cy="3131242"/>
          </a:xfrm>
          <a:prstGeom prst="rect">
            <a:avLst/>
          </a:prstGeom>
          <a:solidFill>
            <a:schemeClr val="bg1"/>
          </a:solidFill>
          <a:ln w="28575">
            <a:solidFill>
              <a:srgbClr val="00008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850900">
              <a:defRPr>
                <a:solidFill>
                  <a:schemeClr val="tx1"/>
                </a:solidFill>
                <a:latin typeface="Arial" panose="020B0604020202020204" pitchFamily="34" charset="0"/>
              </a:defRPr>
            </a:lvl2pPr>
            <a:lvl3pPr marL="10414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5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可以看到：</a:t>
            </a:r>
          </a:p>
          <a:p>
            <a:pPr marL="0" marR="0" lvl="0" indent="0" algn="l" defTabSz="914400" rtl="0" eaLnBrk="0" fontAlgn="base" latinLnBrk="0" hangingPunct="0">
              <a:lnSpc>
                <a:spcPct val="105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D9FFD9"/>
                </a:solidFill>
                <a:effectLst/>
                <a:uLnTx/>
                <a:uFillTx/>
                <a:latin typeface="仿宋" panose="02010609060101010101" pitchFamily="49" charset="-122"/>
                <a:ea typeface="仿宋" panose="02010609060101010101" pitchFamily="49" charset="-122"/>
              </a:rPr>
              <a:t>   </a:t>
            </a:r>
            <a:r>
              <a:rPr kumimoji="1" lang="en-US" altLang="zh-CN"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1</a:t>
            </a: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）字符数组和字符指针的</a:t>
            </a:r>
            <a:r>
              <a:rPr kumimoji="1" lang="zh-CN" altLang="en-US" sz="2400" b="1" i="0" u="sng" strike="noStrike" kern="1200" cap="none" spc="0" normalizeH="0" baseline="0" noProof="0" dirty="0">
                <a:ln>
                  <a:noFill/>
                </a:ln>
                <a:solidFill>
                  <a:srgbClr val="292929"/>
                </a:solidFill>
                <a:effectLst>
                  <a:outerShdw blurRad="38100" dist="38100" dir="2700000" algn="tl">
                    <a:srgbClr val="C0C0C0"/>
                  </a:outerShdw>
                </a:effectLst>
                <a:uLnTx/>
                <a:uFillTx/>
                <a:latin typeface="仿宋" panose="02010609060101010101" pitchFamily="49" charset="-122"/>
                <a:ea typeface="仿宋" panose="02010609060101010101" pitchFamily="49" charset="-122"/>
              </a:rPr>
              <a:t>概念不同</a:t>
            </a: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a:t>
            </a:r>
          </a:p>
          <a:p>
            <a:pPr marL="0" marR="0" lvl="0" indent="0" algn="l" defTabSz="914400" rtl="0" eaLnBrk="0" fontAlgn="base" latinLnBrk="0" hangingPunct="0">
              <a:lnSpc>
                <a:spcPct val="105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   </a:t>
            </a:r>
            <a:r>
              <a:rPr kumimoji="1" lang="en-US" altLang="zh-CN"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2</a:t>
            </a: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）字符指针指向字符串，而</a:t>
            </a:r>
            <a:r>
              <a:rPr kumimoji="1" lang="en-US" altLang="zh-CN"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C</a:t>
            </a: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语言中，字符串按数组方式处理。因此，</a:t>
            </a:r>
            <a:r>
              <a:rPr kumimoji="1" lang="zh-CN" altLang="en-US" sz="2400" b="1" i="0" u="none" strike="noStrike" kern="1200" cap="none" spc="0" normalizeH="0" baseline="0" noProof="0" dirty="0">
                <a:ln>
                  <a:noFill/>
                </a:ln>
                <a:solidFill>
                  <a:srgbClr val="800000"/>
                </a:solidFill>
                <a:effectLst/>
                <a:uLnTx/>
                <a:uFillTx/>
                <a:latin typeface="仿宋" panose="02010609060101010101" pitchFamily="49" charset="-122"/>
                <a:ea typeface="仿宋" panose="02010609060101010101" pitchFamily="49" charset="-122"/>
              </a:rPr>
              <a:t>字符数组和字符指针的</a:t>
            </a:r>
            <a:r>
              <a:rPr kumimoji="1" lang="zh-CN" altLang="en-US" sz="2400" b="1" i="0" u="sng" strike="noStrike" kern="1200" cap="none" spc="0" normalizeH="0" baseline="0" noProof="0" dirty="0">
                <a:ln>
                  <a:noFill/>
                </a:ln>
                <a:solidFill>
                  <a:srgbClr val="800000"/>
                </a:solidFill>
                <a:effectLst>
                  <a:outerShdw blurRad="38100" dist="38100" dir="2700000" algn="tl">
                    <a:srgbClr val="C0C0C0"/>
                  </a:outerShdw>
                </a:effectLst>
                <a:uLnTx/>
                <a:uFillTx/>
                <a:latin typeface="仿宋" panose="02010609060101010101" pitchFamily="49" charset="-122"/>
                <a:ea typeface="仿宋" panose="02010609060101010101" pitchFamily="49" charset="-122"/>
              </a:rPr>
              <a:t>访问方式相同</a:t>
            </a:r>
            <a:r>
              <a:rPr kumimoji="1" lang="zh-CN" altLang="en-US" sz="2400" b="1" i="0" u="none" strike="noStrike" kern="1200" cap="none" spc="0" normalizeH="0" baseline="0" noProof="0" dirty="0">
                <a:ln>
                  <a:noFill/>
                </a:ln>
                <a:solidFill>
                  <a:srgbClr val="800000"/>
                </a:solidFill>
                <a:effectLst/>
                <a:uLnTx/>
                <a:uFillTx/>
                <a:latin typeface="仿宋" panose="02010609060101010101" pitchFamily="49" charset="-122"/>
                <a:ea typeface="仿宋" panose="02010609060101010101" pitchFamily="49" charset="-122"/>
              </a:rPr>
              <a:t>。</a:t>
            </a:r>
            <a:r>
              <a:rPr kumimoji="1" lang="zh-CN" altLang="en-US" sz="2400" b="1" i="0" u="none" strike="noStrike" kern="1200" cap="none" spc="0" normalizeH="0" baseline="0" noProof="0" dirty="0">
                <a:ln>
                  <a:noFill/>
                </a:ln>
                <a:solidFill>
                  <a:srgbClr val="D9FFD9"/>
                </a:solidFill>
                <a:effectLst/>
                <a:uLnTx/>
                <a:uFillTx/>
                <a:latin typeface="仿宋" panose="02010609060101010101" pitchFamily="49" charset="-122"/>
                <a:ea typeface="仿宋" panose="02010609060101010101" pitchFamily="49" charset="-122"/>
              </a:rPr>
              <a:t>  </a:t>
            </a:r>
          </a:p>
          <a:p>
            <a:pPr marL="0" marR="0" lvl="0" indent="0" algn="l" defTabSz="914400" rtl="0" eaLnBrk="0" fontAlgn="base" latinLnBrk="0" hangingPunct="0">
              <a:lnSpc>
                <a:spcPct val="105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latin typeface="仿宋" panose="02010609060101010101" pitchFamily="49" charset="-122"/>
                <a:ea typeface="仿宋" panose="02010609060101010101" pitchFamily="49" charset="-122"/>
              </a:rPr>
              <a:t>例如，</a:t>
            </a:r>
            <a:r>
              <a:rPr kumimoji="1" lang="zh-CN" altLang="en-US" sz="2400" b="1" i="0" u="none" strike="noStrike" kern="1200" cap="none" spc="0" normalizeH="0" baseline="0" noProof="0" dirty="0">
                <a:ln>
                  <a:noFill/>
                </a:ln>
                <a:solidFill>
                  <a:srgbClr val="800000"/>
                </a:solidFill>
                <a:effectLst/>
                <a:uLnTx/>
                <a:uFillTx/>
                <a:latin typeface="仿宋" panose="02010609060101010101" pitchFamily="49" charset="-122"/>
                <a:ea typeface="仿宋" panose="02010609060101010101" pitchFamily="49" charset="-122"/>
              </a:rPr>
              <a:t>均可以使用</a:t>
            </a:r>
            <a:r>
              <a:rPr kumimoji="1" lang="en-US" altLang="zh-CN" sz="2400" b="1" i="0" u="none" strike="noStrike" kern="1200" cap="none" spc="0" normalizeH="0" baseline="0" noProof="0" dirty="0">
                <a:ln>
                  <a:noFill/>
                </a:ln>
                <a:solidFill>
                  <a:srgbClr val="DB192B"/>
                </a:solidFill>
                <a:effectLst/>
                <a:uLnTx/>
                <a:uFillTx/>
                <a:latin typeface="仿宋" panose="02010609060101010101" pitchFamily="49" charset="-122"/>
                <a:ea typeface="仿宋" panose="02010609060101010101" pitchFamily="49" charset="-122"/>
              </a:rPr>
              <a:t>%s</a:t>
            </a:r>
            <a:r>
              <a:rPr kumimoji="1" lang="zh-CN" altLang="en-US" sz="2400" b="1" i="0" u="none" strike="noStrike" kern="1200" cap="none" spc="0" normalizeH="0" baseline="0" noProof="0" dirty="0">
                <a:ln>
                  <a:noFill/>
                </a:ln>
                <a:solidFill>
                  <a:srgbClr val="800000"/>
                </a:solidFill>
                <a:effectLst/>
                <a:uLnTx/>
                <a:uFillTx/>
                <a:latin typeface="仿宋" panose="02010609060101010101" pitchFamily="49" charset="-122"/>
                <a:ea typeface="仿宋" panose="02010609060101010101" pitchFamily="49" charset="-122"/>
              </a:rPr>
              <a:t>格式控制符进行整体输入输出。</a:t>
            </a:r>
          </a:p>
          <a:p>
            <a:pPr marL="0" marR="0" lvl="0" indent="0" algn="l" defTabSz="914400" rtl="0" eaLnBrk="0" fontAlgn="base" latinLnBrk="0" hangingPunct="0">
              <a:lnSpc>
                <a:spcPct val="105000"/>
              </a:lnSpc>
              <a:spcBef>
                <a:spcPct val="25000"/>
              </a:spcBef>
              <a:spcAft>
                <a:spcPct val="0"/>
              </a:spcAft>
              <a:buClrTx/>
              <a:buSzTx/>
              <a:buFontTx/>
              <a:buNone/>
              <a:defRPr/>
            </a:pPr>
            <a:r>
              <a:rPr kumimoji="1" lang="zh-CN" altLang="en-US"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注意</a:t>
            </a:r>
            <a:r>
              <a:rPr kumimoji="1" lang="en-US" altLang="zh-CN"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 </a:t>
            </a:r>
            <a:r>
              <a:rPr kumimoji="1" lang="zh-CN" altLang="en-US"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如果不是字符数组，而是整型、实型等数字型数组，不能用</a:t>
            </a:r>
            <a:r>
              <a:rPr kumimoji="1" lang="en-US" altLang="zh-CN"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%s</a:t>
            </a:r>
            <a:r>
              <a:rPr kumimoji="1" lang="zh-CN" altLang="en-US" sz="2400" b="1" i="0" u="none"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rPr>
              <a:t>，只能逐个元素处理。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8963"/>
                                        </p:tgtEl>
                                        <p:attrNameLst>
                                          <p:attrName>style.visibility</p:attrName>
                                        </p:attrNameLst>
                                      </p:cBhvr>
                                      <p:to>
                                        <p:strVal val="visible"/>
                                      </p:to>
                                    </p:set>
                                    <p:anim calcmode="lin" valueType="num">
                                      <p:cBhvr additive="base">
                                        <p:cTn id="7" dur="500" fill="hold"/>
                                        <p:tgtEl>
                                          <p:spTgt spid="168963"/>
                                        </p:tgtEl>
                                        <p:attrNameLst>
                                          <p:attrName>ppt_x</p:attrName>
                                        </p:attrNameLst>
                                      </p:cBhvr>
                                      <p:tavLst>
                                        <p:tav tm="0">
                                          <p:val>
                                            <p:strVal val="0-#ppt_w/2"/>
                                          </p:val>
                                        </p:tav>
                                        <p:tav tm="100000">
                                          <p:val>
                                            <p:strVal val="#ppt_x"/>
                                          </p:val>
                                        </p:tav>
                                      </p:tavLst>
                                    </p:anim>
                                    <p:anim calcmode="lin" valueType="num">
                                      <p:cBhvr additive="base">
                                        <p:cTn id="8" dur="500" fill="hold"/>
                                        <p:tgtEl>
                                          <p:spTgt spid="1689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8370"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7021010-0300-4A41-B692-4CA8C71794E5}"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50</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5042" name="Rectangle 2"/>
          <p:cNvSpPr>
            <a:spLocks noChangeArrowheads="1"/>
          </p:cNvSpPr>
          <p:nvPr/>
        </p:nvSpPr>
        <p:spPr bwMode="auto">
          <a:xfrm>
            <a:off x="911225" y="1352550"/>
            <a:ext cx="10152063" cy="2030413"/>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266700">
              <a:defRPr>
                <a:solidFill>
                  <a:schemeClr val="tx1"/>
                </a:solidFill>
                <a:latin typeface="Arial" panose="020B0604020202020204" pitchFamily="34" charset="0"/>
              </a:defRPr>
            </a:lvl1pPr>
            <a:lvl2pPr marL="903605">
              <a:defRPr>
                <a:solidFill>
                  <a:schemeClr val="tx1"/>
                </a:solidFill>
                <a:latin typeface="Arial" panose="020B0604020202020204" pitchFamily="34" charset="0"/>
              </a:defRPr>
            </a:lvl2pPr>
            <a:lvl3pPr marL="1082675">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30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(3)</a:t>
            </a:r>
            <a:r>
              <a:rPr kumimoji="1" lang="zh-CN" altLang="en-US" sz="2600" b="1" i="0" u="none" strike="noStrike" kern="1200" cap="none" spc="0" normalizeH="0" baseline="0" noProof="0" dirty="0">
                <a:ln>
                  <a:noFill/>
                </a:ln>
                <a:solidFill>
                  <a:srgbClr val="CC0000"/>
                </a:solidFill>
                <a:effectLst>
                  <a:outerShdw blurRad="38100" dist="38100" dir="2700000" algn="tl">
                    <a:srgbClr val="000000"/>
                  </a:outerShdw>
                </a:effectLst>
                <a:uLnTx/>
                <a:uFillTx/>
                <a:latin typeface="黑体" panose="02010609060101010101" pitchFamily="49" charset="-122"/>
                <a:ea typeface="黑体" panose="02010609060101010101" pitchFamily="49" charset="-122"/>
                <a:cs typeface="+mn-cs"/>
              </a:rPr>
              <a:t>指针变量可以有空值，即该指针不指向任何变量</a:t>
            </a: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accent2"/>
                </a:solidFill>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表示如下：</a:t>
            </a: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              </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 = NULL;                      /*p</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不指向任何数据*</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a:t>
            </a:r>
          </a:p>
          <a:p>
            <a:pPr marL="0" marR="0" lvl="0" indent="266700" algn="l" defTabSz="914400" rtl="0" eaLnBrk="0" fontAlgn="base" latinLnBrk="0" hangingPunct="0">
              <a:lnSpc>
                <a:spcPct val="100000"/>
              </a:lnSpc>
              <a:spcBef>
                <a:spcPct val="0"/>
              </a:spcBef>
              <a:spcAft>
                <a:spcPct val="0"/>
              </a:spcAft>
              <a:buClrTx/>
              <a:buSzTx/>
              <a:buFontTx/>
              <a:buNone/>
              <a:defRPr/>
            </a:pP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在</a:t>
            </a:r>
            <a:r>
              <a:rPr kumimoji="1" lang="en-US" altLang="zh-CN" sz="2400" b="1" i="0" u="none" strike="noStrike" kern="1200" cap="none" spc="0" normalizeH="0" baseline="0" noProof="0" dirty="0" err="1">
                <a:ln>
                  <a:noFill/>
                </a:ln>
                <a:solidFill>
                  <a:srgbClr val="292929"/>
                </a:solidFill>
                <a:effectLst/>
                <a:uLnTx/>
                <a:uFillTx/>
                <a:ea typeface="宋体" panose="02010600030101010101" pitchFamily="2" charset="-122"/>
                <a:cs typeface="+mn-cs"/>
              </a:rPr>
              <a:t>stdio.h</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中，</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NULL</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被定义为</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0</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a:t>
            </a:r>
          </a:p>
          <a:p>
            <a:pPr marL="0" marR="0" lvl="0" indent="2667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              </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#define NULL 0</a:t>
            </a:r>
          </a:p>
        </p:txBody>
      </p:sp>
      <p:sp>
        <p:nvSpPr>
          <p:cNvPr id="215045" name="Rectangle 5"/>
          <p:cNvSpPr>
            <a:spLocks noChangeArrowheads="1"/>
          </p:cNvSpPr>
          <p:nvPr/>
        </p:nvSpPr>
        <p:spPr bwMode="auto">
          <a:xfrm>
            <a:off x="5581650" y="2925763"/>
            <a:ext cx="525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FF5050"/>
                </a:solidFill>
                <a:effectLst>
                  <a:outerShdw blurRad="38100" dist="38100" dir="2700000" algn="tl">
                    <a:srgbClr val="C0C0C0"/>
                  </a:outerShdw>
                </a:effectLst>
                <a:uLnTx/>
                <a:uFillTx/>
                <a:ea typeface="黑体" panose="02010609060101010101" pitchFamily="49" charset="-122"/>
                <a:cs typeface="+mn-cs"/>
              </a:rPr>
              <a:t>思考</a:t>
            </a:r>
            <a:r>
              <a:rPr kumimoji="1" lang="zh-CN" altLang="en-US" sz="2400" b="1" i="0" u="none" strike="noStrike" kern="1200" cap="none" spc="0" normalizeH="0" baseline="0" noProof="0" dirty="0">
                <a:ln>
                  <a:noFill/>
                </a:ln>
                <a:solidFill>
                  <a:srgbClr val="292929"/>
                </a:solidFill>
                <a:effectLst>
                  <a:outerShdw blurRad="38100" dist="38100" dir="2700000" algn="tl">
                    <a:srgbClr val="C0C0C0"/>
                  </a:outerShdw>
                </a:effectLst>
                <a:uLnTx/>
                <a:uFillTx/>
                <a:ea typeface="黑体" panose="02010609060101010101" pitchFamily="49" charset="-122"/>
                <a:cs typeface="+mn-cs"/>
              </a:rPr>
              <a:t>：能够赋给指针的唯一 </a:t>
            </a:r>
            <a:r>
              <a:rPr kumimoji="1" lang="zh-CN" altLang="en-US" sz="2400" b="1" i="0" u="sng" strike="noStrike" kern="1200" cap="none" spc="0" normalizeH="0" baseline="0" noProof="0" dirty="0">
                <a:ln>
                  <a:noFill/>
                </a:ln>
                <a:solidFill>
                  <a:srgbClr val="292929"/>
                </a:solidFill>
                <a:effectLst>
                  <a:outerShdw blurRad="38100" dist="38100" dir="2700000" algn="tl">
                    <a:srgbClr val="C0C0C0"/>
                  </a:outerShdw>
                </a:effectLst>
                <a:uLnTx/>
                <a:uFillTx/>
                <a:ea typeface="黑体" panose="02010609060101010101" pitchFamily="49" charset="-122"/>
                <a:cs typeface="+mn-cs"/>
              </a:rPr>
              <a:t>整数</a:t>
            </a:r>
            <a:r>
              <a:rPr kumimoji="1" lang="zh-CN" altLang="en-US" sz="2400" b="1" i="0" u="none" strike="noStrike" kern="1200" cap="none" spc="0" normalizeH="0" baseline="0" noProof="0" dirty="0">
                <a:ln>
                  <a:noFill/>
                </a:ln>
                <a:solidFill>
                  <a:srgbClr val="292929"/>
                </a:solidFill>
                <a:effectLst>
                  <a:outerShdw blurRad="38100" dist="38100" dir="2700000" algn="tl">
                    <a:srgbClr val="C0C0C0"/>
                  </a:outerShdw>
                </a:effectLst>
                <a:uLnTx/>
                <a:uFillTx/>
                <a:ea typeface="黑体" panose="02010609060101010101" pitchFamily="49" charset="-122"/>
                <a:cs typeface="+mn-cs"/>
              </a:rPr>
              <a:t>是 </a:t>
            </a:r>
            <a:r>
              <a:rPr kumimoji="1" lang="en-US" altLang="zh-CN" sz="2400" b="1" i="0" u="none" strike="noStrike" kern="1200" cap="none" spc="0" normalizeH="0" baseline="0" noProof="0" dirty="0">
                <a:ln>
                  <a:noFill/>
                </a:ln>
                <a:solidFill>
                  <a:srgbClr val="292929"/>
                </a:solidFill>
                <a:effectLst>
                  <a:outerShdw blurRad="38100" dist="38100" dir="2700000" algn="tl">
                    <a:srgbClr val="C0C0C0"/>
                  </a:outerShdw>
                </a:effectLst>
                <a:uLnTx/>
                <a:uFillTx/>
                <a:ea typeface="黑体" panose="02010609060101010101" pitchFamily="49" charset="-122"/>
                <a:cs typeface="+mn-cs"/>
              </a:rPr>
              <a:t>0</a:t>
            </a:r>
            <a:endPar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黑体" panose="02010609060101010101" pitchFamily="49" charset="-122"/>
              <a:cs typeface="+mn-cs"/>
            </a:endParaRPr>
          </a:p>
        </p:txBody>
      </p:sp>
      <p:sp>
        <p:nvSpPr>
          <p:cNvPr id="10" name="Rectangle 2"/>
          <p:cNvSpPr>
            <a:spLocks noChangeArrowheads="1"/>
          </p:cNvSpPr>
          <p:nvPr/>
        </p:nvSpPr>
        <p:spPr bwMode="auto">
          <a:xfrm>
            <a:off x="925513" y="3644900"/>
            <a:ext cx="9577388" cy="19383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0400">
              <a:defRPr>
                <a:solidFill>
                  <a:schemeClr val="tx1"/>
                </a:solidFill>
                <a:latin typeface="Arial" panose="020B0604020202020204" pitchFamily="34" charset="0"/>
              </a:defRPr>
            </a:lvl1pPr>
            <a:lvl2pPr marL="850900">
              <a:defRPr>
                <a:solidFill>
                  <a:schemeClr val="tx1"/>
                </a:solidFill>
                <a:latin typeface="Arial" panose="020B0604020202020204" pitchFamily="34" charset="0"/>
              </a:defRPr>
            </a:lvl2pPr>
            <a:lvl3pPr marL="10414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660400" algn="l" defTabSz="914400" rtl="0" eaLnBrk="1" fontAlgn="base" latinLnBrk="0" hangingPunct="1">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华文细黑" panose="02010600040101010101" pitchFamily="2" charset="-122"/>
                <a:cs typeface="+mn-cs"/>
              </a:rPr>
              <a:t>习惯上，</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不使用 </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 = 0</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，而使用 </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 = NULL</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6604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指针变量</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可以与</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NULL</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作比较，</a:t>
            </a:r>
          </a:p>
          <a:p>
            <a:pPr marL="0" marR="0" lvl="0" indent="6604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             例：   </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if (p == NULL)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6604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华文细黑" panose="02010600040101010101" pitchFamily="2" charset="-122"/>
                <a:cs typeface="+mn-cs"/>
              </a:rPr>
              <a:t>注意：</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空指针不指向任何数据，与</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未赋值不同。当</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未赋值时，其值是不确定的，而空指针的值是确定数</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0</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anim calcmode="lin" valueType="num">
                                      <p:cBhvr additive="base">
                                        <p:cTn id="7" dur="500" fill="hold"/>
                                        <p:tgtEl>
                                          <p:spTgt spid="215042"/>
                                        </p:tgtEl>
                                        <p:attrNameLst>
                                          <p:attrName>ppt_x</p:attrName>
                                        </p:attrNameLst>
                                      </p:cBhvr>
                                      <p:tavLst>
                                        <p:tav tm="0">
                                          <p:val>
                                            <p:strVal val="0-#ppt_w/2"/>
                                          </p:val>
                                        </p:tav>
                                        <p:tav tm="100000">
                                          <p:val>
                                            <p:strVal val="#ppt_x"/>
                                          </p:val>
                                        </p:tav>
                                      </p:tavLst>
                                    </p:anim>
                                    <p:anim calcmode="lin" valueType="num">
                                      <p:cBhvr additive="base">
                                        <p:cTn id="8" dur="500" fill="hold"/>
                                        <p:tgtEl>
                                          <p:spTgt spid="21504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15045"/>
                                        </p:tgtEl>
                                        <p:attrNameLst>
                                          <p:attrName>style.visibility</p:attrName>
                                        </p:attrNameLst>
                                      </p:cBhvr>
                                      <p:to>
                                        <p:strVal val="visible"/>
                                      </p:to>
                                    </p:set>
                                    <p:anim calcmode="lin" valueType="num">
                                      <p:cBhvr additive="base">
                                        <p:cTn id="13" dur="500" fill="hold"/>
                                        <p:tgtEl>
                                          <p:spTgt spid="215045"/>
                                        </p:tgtEl>
                                        <p:attrNameLst>
                                          <p:attrName>ppt_x</p:attrName>
                                        </p:attrNameLst>
                                      </p:cBhvr>
                                      <p:tavLst>
                                        <p:tav tm="0">
                                          <p:val>
                                            <p:strVal val="0-#ppt_w/2"/>
                                          </p:val>
                                        </p:tav>
                                        <p:tav tm="100000">
                                          <p:val>
                                            <p:strVal val="#ppt_x"/>
                                          </p:val>
                                        </p:tav>
                                      </p:tavLst>
                                    </p:anim>
                                    <p:anim calcmode="lin" valueType="num">
                                      <p:cBhvr additive="base">
                                        <p:cTn id="14" dur="500" fill="hold"/>
                                        <p:tgtEl>
                                          <p:spTgt spid="2150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2" grpId="0" animBg="1"/>
      <p:bldP spid="21504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页脚占位符 3"/>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59394" name="灯片编号占位符 1"/>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486FA8FF-65D6-4B30-BC8B-3367E2DD9EC9}"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51</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6066" name="Rectangle 2"/>
          <p:cNvSpPr>
            <a:spLocks noChangeArrowheads="1"/>
          </p:cNvSpPr>
          <p:nvPr/>
        </p:nvSpPr>
        <p:spPr bwMode="auto">
          <a:xfrm>
            <a:off x="1019175" y="1344613"/>
            <a:ext cx="8280400" cy="1662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0400">
              <a:defRPr>
                <a:solidFill>
                  <a:schemeClr val="tx1"/>
                </a:solidFill>
                <a:latin typeface="Arial" panose="020B0604020202020204" pitchFamily="34" charset="0"/>
              </a:defRPr>
            </a:lvl1pPr>
            <a:lvl2pPr marL="850900">
              <a:defRPr>
                <a:solidFill>
                  <a:schemeClr val="tx1"/>
                </a:solidFill>
                <a:latin typeface="Arial" panose="020B0604020202020204" pitchFamily="34" charset="0"/>
              </a:defRPr>
            </a:lvl2pPr>
            <a:lvl3pPr marL="10414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660400" algn="l" defTabSz="914400" rtl="0" eaLnBrk="0" fontAlgn="base" latinLnBrk="0" hangingPunct="0">
              <a:lnSpc>
                <a:spcPct val="100000"/>
              </a:lnSpc>
              <a:spcBef>
                <a:spcPct val="0"/>
              </a:spcBef>
              <a:spcAft>
                <a:spcPct val="0"/>
              </a:spcAft>
              <a:buClrTx/>
              <a:buSzTx/>
              <a:buFontTx/>
              <a:buNone/>
              <a:defRPr/>
            </a:pPr>
            <a:r>
              <a:rPr kumimoji="1" lang="en-US" altLang="zh-CN"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4</a:t>
            </a:r>
            <a:r>
              <a:rPr kumimoji="1" lang="zh-CN" altLang="en-US"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、指针变量相减</a:t>
            </a:r>
            <a:endParaRPr kumimoji="1" lang="zh-CN" altLang="en-US" sz="2600" b="1" i="0" u="none" strike="noStrike" kern="1200" cap="none" spc="0" normalizeH="0" baseline="0" noProof="0" dirty="0">
              <a:ln>
                <a:noFill/>
              </a:ln>
              <a:solidFill>
                <a:srgbClr val="990000"/>
              </a:solidFill>
              <a:effectLst/>
              <a:uLnTx/>
              <a:uFillTx/>
              <a:latin typeface="宋体-方正超大字符集" pitchFamily="65" charset="-122"/>
              <a:ea typeface="宋体-方正超大字符集" pitchFamily="65" charset="-122"/>
              <a:cs typeface="+mn-cs"/>
            </a:endParaRPr>
          </a:p>
          <a:p>
            <a:pPr marL="0" marR="0" lvl="0" indent="6604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当</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p1</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p2</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指向同一个数组的元素，指针相减</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p2-p1</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等于</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p1</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ea typeface="宋体" panose="02010600030101010101" pitchFamily="2" charset="-122"/>
                <a:cs typeface="+mn-cs"/>
              </a:rPr>
              <a:t>p2</a:t>
            </a: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间的元素个数。</a:t>
            </a:r>
          </a:p>
          <a:p>
            <a:pPr marL="0" marR="0" lvl="0" indent="6604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chemeClr val="tx1"/>
                </a:solidFill>
                <a:effectLst/>
                <a:uLnTx/>
                <a:uFillTx/>
                <a:ea typeface="宋体" panose="02010600030101010101" pitchFamily="2" charset="-122"/>
                <a:cs typeface="+mn-cs"/>
              </a:rPr>
              <a:t>注意：指针相加无意义。</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3973" name="Rectangle 3"/>
          <p:cNvSpPr/>
          <p:nvPr/>
        </p:nvSpPr>
        <p:spPr>
          <a:xfrm flipV="1">
            <a:off x="4183063" y="1990725"/>
            <a:ext cx="3152775" cy="369888"/>
          </a:xfrm>
          <a:prstGeom prst="rect">
            <a:avLst/>
          </a:prstGeom>
          <a:noFill/>
          <a:ln w="9525">
            <a:noFill/>
          </a:ln>
        </p:spPr>
        <p:txBody>
          <a:bodyPr>
            <a:spAutoFit/>
          </a:bodyPr>
          <a:lstStyle/>
          <a:p>
            <a:pPr eaLnBrk="1" hangingPunct="1"/>
            <a:endParaRPr lang="zh-CN" altLang="en-US" dirty="0">
              <a:latin typeface="Arial" panose="020B0604020202020204" pitchFamily="34" charset="0"/>
            </a:endParaRPr>
          </a:p>
        </p:txBody>
      </p:sp>
      <p:pic>
        <p:nvPicPr>
          <p:cNvPr id="83974" name="Picture 4" descr="D:\c教学\第九章 指针.files\fig9_48.gif"/>
          <p:cNvPicPr>
            <a:picLocks noChangeAspect="1"/>
          </p:cNvPicPr>
          <p:nvPr/>
        </p:nvPicPr>
        <p:blipFill>
          <a:blip r:embed="rId2" r:link="rId3"/>
          <a:stretch>
            <a:fillRect/>
          </a:stretch>
        </p:blipFill>
        <p:spPr>
          <a:xfrm>
            <a:off x="1228725" y="3500438"/>
            <a:ext cx="6480175" cy="1295400"/>
          </a:xfrm>
          <a:prstGeom prst="rect">
            <a:avLst/>
          </a:prstGeom>
          <a:noFill/>
          <a:ln w="9525">
            <a:noFill/>
          </a:ln>
        </p:spPr>
      </p:pic>
      <p:pic>
        <p:nvPicPr>
          <p:cNvPr id="83975" name="Picture 5" descr="j46"/>
          <p:cNvPicPr>
            <a:picLocks noChangeAspect="1"/>
          </p:cNvPicPr>
          <p:nvPr/>
        </p:nvPicPr>
        <p:blipFill>
          <a:blip r:embed="rId4"/>
          <a:stretch>
            <a:fillRect/>
          </a:stretch>
        </p:blipFill>
        <p:spPr>
          <a:xfrm>
            <a:off x="8129588" y="2708275"/>
            <a:ext cx="1928812" cy="3036888"/>
          </a:xfrm>
          <a:prstGeom prst="rect">
            <a:avLst/>
          </a:prstGeom>
          <a:noFill/>
          <a:ln w="38100">
            <a:noFill/>
          </a:ln>
        </p:spPr>
      </p:pic>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4856926F-AFBA-497F-B2F7-DC5CE272283F}"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52</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Rectangle 2"/>
          <p:cNvSpPr>
            <a:spLocks noChangeArrowheads="1"/>
          </p:cNvSpPr>
          <p:nvPr/>
        </p:nvSpPr>
        <p:spPr bwMode="auto">
          <a:xfrm>
            <a:off x="711200" y="179388"/>
            <a:ext cx="9488488" cy="1292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660400">
              <a:defRPr>
                <a:solidFill>
                  <a:schemeClr val="tx1"/>
                </a:solidFill>
                <a:latin typeface="Arial" panose="020B0604020202020204" pitchFamily="34" charset="0"/>
              </a:defRPr>
            </a:lvl1pPr>
            <a:lvl2pPr marL="850900">
              <a:defRPr>
                <a:solidFill>
                  <a:schemeClr val="tx1"/>
                </a:solidFill>
                <a:latin typeface="Arial" panose="020B0604020202020204" pitchFamily="34" charset="0"/>
              </a:defRPr>
            </a:lvl2pPr>
            <a:lvl3pPr marL="104140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660400" algn="l" defTabSz="914400" rtl="0" eaLnBrk="1" fontAlgn="base" latinLnBrk="0" hangingPunct="1">
              <a:lnSpc>
                <a:spcPct val="100000"/>
              </a:lnSpc>
              <a:spcBef>
                <a:spcPct val="0"/>
              </a:spcBef>
              <a:spcAft>
                <a:spcPct val="0"/>
              </a:spcAft>
              <a:buClrTx/>
              <a:buSzTx/>
              <a:buFontTx/>
              <a:buNone/>
              <a:defRPr/>
            </a:pPr>
            <a:r>
              <a:rPr kumimoji="1" lang="en-US" altLang="zh-CN"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5</a:t>
            </a:r>
            <a:r>
              <a:rPr kumimoji="1" lang="zh-CN" altLang="en-US" sz="3000" b="1" i="0" u="none" strike="noStrike" kern="1200" cap="none" spc="0" normalizeH="0" baseline="0" noProof="0" dirty="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、两个指针的比较</a:t>
            </a:r>
          </a:p>
          <a:p>
            <a:pPr marL="0" marR="0" lvl="0" indent="660400" algn="l" defTabSz="914400" rtl="0" eaLnBrk="0" fontAlgn="base" latinLnBrk="0" hangingPunct="0">
              <a:lnSpc>
                <a:spcPct val="100000"/>
              </a:lnSpc>
              <a:spcBef>
                <a:spcPct val="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当</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p1</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p2</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指向同一个数组的元素时，可以比较，如：</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p1 &gt; p2</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；若</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p1</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p2</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不是指向同一个数组的元素，比较无意义。</a:t>
            </a:r>
          </a:p>
        </p:txBody>
      </p:sp>
      <p:sp>
        <p:nvSpPr>
          <p:cNvPr id="4" name="Rectangle 3"/>
          <p:cNvSpPr>
            <a:spLocks noChangeArrowheads="1"/>
          </p:cNvSpPr>
          <p:nvPr/>
        </p:nvSpPr>
        <p:spPr bwMode="auto">
          <a:xfrm>
            <a:off x="712788" y="1651000"/>
            <a:ext cx="9486900" cy="367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857250">
              <a:defRPr>
                <a:solidFill>
                  <a:schemeClr val="tx1"/>
                </a:solidFill>
                <a:latin typeface="Arial" panose="020B0604020202020204" pitchFamily="34" charset="0"/>
              </a:defRPr>
            </a:lvl2pPr>
            <a:lvl3pPr marL="1047750">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90000"/>
              </a:lnSpc>
              <a:spcBef>
                <a:spcPct val="50000"/>
              </a:spcBef>
              <a:spcAft>
                <a:spcPct val="0"/>
              </a:spcAft>
              <a:buClrTx/>
              <a:buSzTx/>
              <a:buFontTx/>
              <a:buNone/>
              <a:defRPr/>
            </a:pP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void  </a:t>
            </a:r>
            <a:r>
              <a:rPr kumimoji="1" lang="en-US" altLang="zh-CN" sz="2400" b="1" i="0" u="none" strike="noStrike" kern="1200" cap="none" spc="0" normalizeH="0" baseline="0" noProof="0" dirty="0">
                <a:ln>
                  <a:noFill/>
                </a:ln>
                <a:solidFill>
                  <a:srgbClr val="29292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，表示</a:t>
            </a:r>
            <a:r>
              <a:rPr kumimoji="1" lang="en-US" altLang="zh-CN" sz="2400" b="1" i="0" u="none" strike="noStrike" kern="1200" cap="none" spc="0" normalizeH="0" baseline="0" noProof="0" dirty="0">
                <a:ln>
                  <a:noFill/>
                </a:ln>
                <a:solidFill>
                  <a:srgbClr val="292929"/>
                </a:solidFill>
                <a:effectLst/>
                <a:uLnTx/>
                <a:uFillTx/>
                <a:ea typeface="宋体" panose="02010600030101010101" pitchFamily="2" charset="-122"/>
                <a:cs typeface="+mn-cs"/>
              </a:rPr>
              <a:t>p</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是空类型指针，不指定它是指向哪一种类型数据的，即它可以指向任何数据类型。</a:t>
            </a:r>
          </a:p>
          <a:p>
            <a:pPr marL="0" marR="0" lvl="0" indent="0" algn="l" defTabSz="914400" rtl="0" eaLnBrk="0" fontAlgn="base" latinLnBrk="0" hangingPunct="0">
              <a:lnSpc>
                <a:spcPct val="9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latin typeface="Times New Roman" panose="02020603050405020304" pitchFamily="18" charset="0"/>
                <a:ea typeface="宋体" panose="02010600030101010101" pitchFamily="2" charset="-122"/>
                <a:cs typeface="+mn-cs"/>
              </a:rPr>
              <a:t>         空类型指针与其他类型指针之间赋值时，应进行强制类型转换。</a:t>
            </a:r>
          </a:p>
          <a:p>
            <a:pPr marL="0" marR="0" lvl="0" indent="0" algn="l" defTabSz="914400" rtl="0" eaLnBrk="0" fontAlgn="base" latinLnBrk="0" hangingPunct="0">
              <a:lnSpc>
                <a:spcPct val="9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 </a:t>
            </a:r>
            <a:r>
              <a:rPr kumimoji="1" lang="zh-CN" altLang="en-US" sz="2400" b="1" i="0" u="none" strike="noStrike" kern="1200" cap="none" spc="0" normalizeH="0" baseline="0" noProof="0" dirty="0">
                <a:ln>
                  <a:noFill/>
                </a:ln>
                <a:solidFill>
                  <a:srgbClr val="CC0000"/>
                </a:solidFill>
                <a:effectLst>
                  <a:outerShdw blurRad="38100" dist="38100" dir="2700000" algn="tl">
                    <a:srgbClr val="C0C0C0"/>
                  </a:outerShdw>
                </a:effectLst>
                <a:uLnTx/>
                <a:uFillTx/>
                <a:ea typeface="黑体" panose="02010609060101010101" pitchFamily="49" charset="-122"/>
                <a:cs typeface="+mn-cs"/>
              </a:rPr>
              <a:t>例如：</a:t>
            </a:r>
            <a:r>
              <a:rPr kumimoji="1" lang="zh-CN" altLang="en-US" sz="2400" b="1" i="0" u="none" strike="noStrike" kern="1200" cap="none" spc="0" normalizeH="0" baseline="0" noProof="0" dirty="0">
                <a:ln>
                  <a:noFill/>
                </a:ln>
                <a:solidFill>
                  <a:srgbClr val="292929"/>
                </a:solidFill>
                <a:effectLst/>
                <a:uLnTx/>
                <a:uFillTx/>
                <a:ea typeface="宋体" panose="02010600030101010101" pitchFamily="2" charset="-122"/>
                <a:cs typeface="+mn-cs"/>
              </a:rPr>
              <a:t>       </a:t>
            </a: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char  </a:t>
            </a:r>
            <a:r>
              <a:rPr kumimoji="1" lang="en-US" altLang="zh-CN" sz="2600" b="1" i="0" u="none" strike="noStrike" kern="1200" cap="none" spc="0" normalizeH="0" baseline="0" noProof="0" dirty="0">
                <a:ln>
                  <a:noFill/>
                </a:ln>
                <a:solidFill>
                  <a:srgbClr val="292929"/>
                </a:solidFill>
                <a:effectLst/>
                <a:uLnTx/>
                <a:uFillTx/>
                <a:latin typeface="宋体" panose="02010600030101010101" pitchFamily="2" charset="-122"/>
                <a:ea typeface="宋体" panose="02010600030101010101" pitchFamily="2" charset="-122"/>
                <a:cs typeface="+mn-cs"/>
              </a:rPr>
              <a:t>*</a:t>
            </a: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p1;</a:t>
            </a:r>
            <a:b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b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                  void  </a:t>
            </a:r>
            <a:r>
              <a:rPr kumimoji="1" lang="en-US" altLang="zh-CN" sz="2600" b="1" i="0" u="none" strike="noStrike" kern="1200" cap="none" spc="0" normalizeH="0" baseline="0" noProof="0" dirty="0">
                <a:ln>
                  <a:noFill/>
                </a:ln>
                <a:solidFill>
                  <a:srgbClr val="292929"/>
                </a:solidFill>
                <a:effectLst/>
                <a:uLnTx/>
                <a:uFillTx/>
                <a:latin typeface="宋体" panose="02010600030101010101" pitchFamily="2" charset="-122"/>
                <a:ea typeface="宋体" panose="02010600030101010101" pitchFamily="2" charset="-122"/>
                <a:cs typeface="+mn-cs"/>
              </a:rPr>
              <a:t>*</a:t>
            </a: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p2;</a:t>
            </a:r>
          </a:p>
          <a:p>
            <a:pPr marL="0" marR="0" lvl="0" indent="0" algn="l" defTabSz="914400" rtl="0" eaLnBrk="0" fontAlgn="base" latinLnBrk="0" hangingPunct="0">
              <a:lnSpc>
                <a:spcPct val="90000"/>
              </a:lnSpc>
              <a:spcBef>
                <a:spcPct val="50000"/>
              </a:spcBef>
              <a:spcAft>
                <a:spcPct val="0"/>
              </a:spcAft>
              <a:buClrTx/>
              <a:buSzTx/>
              <a:buFontTx/>
              <a:buNone/>
              <a:defRPr/>
            </a:pP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                       ……</a:t>
            </a:r>
          </a:p>
          <a:p>
            <a:pPr marL="0" marR="0" lvl="0" indent="0" algn="l" defTabSz="914400" rtl="0" eaLnBrk="0" fontAlgn="base" latinLnBrk="0" hangingPunct="0">
              <a:lnSpc>
                <a:spcPct val="90000"/>
              </a:lnSpc>
              <a:spcBef>
                <a:spcPct val="50000"/>
              </a:spcBef>
              <a:spcAft>
                <a:spcPct val="0"/>
              </a:spcAft>
              <a:buClrTx/>
              <a:buSzTx/>
              <a:buFontTx/>
              <a:buNone/>
              <a:defRPr/>
            </a:pP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                   p1 = (char </a:t>
            </a:r>
            <a:r>
              <a:rPr kumimoji="1" lang="en-US" altLang="zh-CN" sz="2600" b="1" i="0" u="none" strike="noStrike" kern="1200" cap="none" spc="0" normalizeH="0" baseline="0" noProof="0" dirty="0">
                <a:ln>
                  <a:noFill/>
                </a:ln>
                <a:solidFill>
                  <a:srgbClr val="292929"/>
                </a:solidFill>
                <a:effectLst/>
                <a:uLnTx/>
                <a:uFillTx/>
                <a:latin typeface="宋体" panose="02010600030101010101" pitchFamily="2" charset="-122"/>
                <a:ea typeface="宋体" panose="02010600030101010101" pitchFamily="2" charset="-122"/>
                <a:cs typeface="+mn-cs"/>
              </a:rPr>
              <a:t>*</a:t>
            </a: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)p2;</a:t>
            </a:r>
            <a:b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br>
            <a:r>
              <a:rPr kumimoji="1" lang="zh-CN" altLang="en-US" sz="2600" b="1" i="0" u="none" strike="noStrike" kern="1200" cap="none" spc="0" normalizeH="0" baseline="0" noProof="0" dirty="0">
                <a:ln>
                  <a:noFill/>
                </a:ln>
                <a:solidFill>
                  <a:srgbClr val="292929"/>
                </a:solidFill>
                <a:effectLst/>
                <a:uLnTx/>
                <a:uFillTx/>
                <a:ea typeface="宋体" panose="02010600030101010101" pitchFamily="2" charset="-122"/>
                <a:cs typeface="+mn-cs"/>
              </a:rPr>
              <a:t>　　　　     </a:t>
            </a: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p2 = (void </a:t>
            </a:r>
            <a:r>
              <a:rPr kumimoji="1" lang="en-US" altLang="zh-CN" sz="2600" b="1" i="0" u="none" strike="noStrike" kern="1200" cap="none" spc="0" normalizeH="0" baseline="0" noProof="0" dirty="0">
                <a:ln>
                  <a:noFill/>
                </a:ln>
                <a:solidFill>
                  <a:srgbClr val="292929"/>
                </a:solidFill>
                <a:effectLst/>
                <a:uLnTx/>
                <a:uFillTx/>
                <a:latin typeface="宋体" panose="02010600030101010101" pitchFamily="2" charset="-122"/>
                <a:ea typeface="宋体" panose="02010600030101010101" pitchFamily="2" charset="-122"/>
                <a:cs typeface="+mn-cs"/>
              </a:rPr>
              <a:t>*</a:t>
            </a:r>
            <a:r>
              <a:rPr kumimoji="1" lang="en-US" altLang="zh-CN" sz="2600" b="1" i="0" u="none" strike="noStrike" kern="1200" cap="none" spc="0" normalizeH="0" baseline="0" noProof="0" dirty="0">
                <a:ln>
                  <a:noFill/>
                </a:ln>
                <a:solidFill>
                  <a:srgbClr val="292929"/>
                </a:solidFill>
                <a:effectLst/>
                <a:uLnTx/>
                <a:uFillTx/>
                <a:ea typeface="宋体" panose="02010600030101010101" pitchFamily="2" charset="-122"/>
                <a:cs typeface="+mn-cs"/>
              </a:rPr>
              <a:t>)p1;</a:t>
            </a:r>
          </a:p>
        </p:txBody>
      </p:sp>
      <p:sp>
        <p:nvSpPr>
          <p:cNvPr id="84997" name="Rectangle 6"/>
          <p:cNvSpPr/>
          <p:nvPr/>
        </p:nvSpPr>
        <p:spPr>
          <a:xfrm>
            <a:off x="7175500" y="3644900"/>
            <a:ext cx="3744913" cy="2032000"/>
          </a:xfrm>
          <a:prstGeom prst="rect">
            <a:avLst/>
          </a:prstGeom>
          <a:noFill/>
          <a:ln w="9525">
            <a:noFill/>
          </a:ln>
        </p:spPr>
        <p:txBody>
          <a:bodyPr>
            <a:spAutoFit/>
          </a:bodyPr>
          <a:lstStyle/>
          <a:p>
            <a:pPr eaLnBrk="1" hangingPunct="1"/>
            <a:r>
              <a:rPr lang="en-US" altLang="zh-CN" b="1" dirty="0">
                <a:solidFill>
                  <a:srgbClr val="441FCD"/>
                </a:solidFill>
                <a:latin typeface="仿宋" panose="02010609060101010101" pitchFamily="49" charset="-122"/>
                <a:ea typeface="仿宋" panose="02010609060101010101" pitchFamily="49" charset="-122"/>
              </a:rPr>
              <a:t>ANSI  C</a:t>
            </a:r>
            <a:r>
              <a:rPr lang="zh-CN" altLang="en-US" b="1" dirty="0">
                <a:solidFill>
                  <a:srgbClr val="441FCD"/>
                </a:solidFill>
                <a:latin typeface="仿宋" panose="02010609060101010101" pitchFamily="49" charset="-122"/>
                <a:ea typeface="仿宋" panose="02010609060101010101" pitchFamily="49" charset="-122"/>
              </a:rPr>
              <a:t>新标准增加了一种“</a:t>
            </a:r>
            <a:r>
              <a:rPr lang="en-US" altLang="zh-CN" b="1" dirty="0">
                <a:solidFill>
                  <a:srgbClr val="441FCD"/>
                </a:solidFill>
                <a:latin typeface="仿宋" panose="02010609060101010101" pitchFamily="49" charset="-122"/>
                <a:ea typeface="仿宋" panose="02010609060101010101" pitchFamily="49" charset="-122"/>
              </a:rPr>
              <a:t>void”</a:t>
            </a:r>
            <a:r>
              <a:rPr lang="zh-CN" altLang="en-US" b="1" dirty="0">
                <a:solidFill>
                  <a:srgbClr val="441FCD"/>
                </a:solidFill>
                <a:latin typeface="仿宋" panose="02010609060101010101" pitchFamily="49" charset="-122"/>
                <a:ea typeface="仿宋" panose="02010609060101010101" pitchFamily="49" charset="-122"/>
              </a:rPr>
              <a:t>指针类型，即可定义一个指针变量，但不指定它是指向哪一种类型数据的，它可以用来指向一个抽象的类型的数据，在将它的值赋给另一指针变量时要进行强制类型转换使之适合于被赋值的变量的类型。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6246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969B1BA2-1B51-4FFB-A6D0-7EC636714EDD}"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53</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19138" name="Rectangle 2"/>
          <p:cNvSpPr>
            <a:spLocks noChangeArrowheads="1"/>
          </p:cNvSpPr>
          <p:nvPr/>
        </p:nvSpPr>
        <p:spPr bwMode="auto">
          <a:xfrm>
            <a:off x="766763" y="1268413"/>
            <a:ext cx="10658475" cy="417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也可以将一个函数定义为</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void</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6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ahoma" panose="020B0604030504040204" pitchFamily="34" charset="0"/>
                <a:ea typeface="宋体" panose="02010600030101010101" pitchFamily="2" charset="-122"/>
                <a:cs typeface="+mn-cs"/>
              </a:rPr>
              <a:t>*</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类型</a:t>
            </a: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6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例如</a:t>
            </a:r>
            <a:r>
              <a:rPr kumimoji="0" lang="en-US" altLang="zh-CN" sz="2600" b="1" i="0" u="none" strike="noStrike" kern="1200" cap="none" spc="0" normalizeH="0" baseline="0" noProof="0" dirty="0">
                <a:ln>
                  <a:noFill/>
                </a:ln>
                <a:solidFill>
                  <a:srgbClr val="CC0000"/>
                </a:solidFill>
                <a:effectLst/>
                <a:uLnTx/>
                <a:uFillTx/>
                <a:latin typeface="Times New Roman" panose="02020603050405020304" pitchFamily="18" charset="0"/>
                <a:ea typeface="宋体" panose="02010600030101010101" pitchFamily="2" charset="-122"/>
                <a:cs typeface="+mn-cs"/>
              </a:rPr>
              <a:t>:</a:t>
            </a:r>
          </a:p>
          <a:p>
            <a:pPr marL="0" marR="0" lvl="0" indent="0" algn="l" defTabSz="914400" rtl="0" eaLnBrk="1" fontAlgn="base" latinLnBrk="0" hangingPunct="1">
              <a:lnSpc>
                <a:spcPct val="125000"/>
              </a:lnSpc>
              <a:spcBef>
                <a:spcPct val="0"/>
              </a:spcBef>
              <a:spcAft>
                <a:spcPct val="0"/>
              </a:spcAft>
              <a:buClrTx/>
              <a:buSzTx/>
              <a:buFontTx/>
              <a:buNone/>
              <a:defRPr/>
            </a:pP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void  *fun</a:t>
            </a:r>
            <a:r>
              <a:rPr kumimoji="0" lang="zh-CN" altLang="en-US"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char ch1</a:t>
            </a:r>
            <a:r>
              <a:rPr kumimoji="0" lang="zh-CN" altLang="en-US"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char ch2</a:t>
            </a:r>
            <a:r>
              <a:rPr kumimoji="0" lang="zh-CN" altLang="en-US"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  …    }</a:t>
            </a: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表示函数</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fun()</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返回的是一个地址，它指向“空类型”，如需要引用此地址，也需要根据情况对之进行类型转换，如对该函数调用得到的地址要进行以下转换：</a:t>
            </a:r>
          </a:p>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 </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p1</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char</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600" b="1" i="0" u="none" strike="noStrike" kern="1200" cap="none" spc="0" normalizeH="0" baseline="0" noProof="0" dirty="0">
                <a:ln>
                  <a:noFill/>
                </a:ln>
                <a:solidFill>
                  <a:schemeClr val="tx1"/>
                </a:solidFill>
                <a:effectLst/>
                <a:uLnTx/>
                <a:uFillTx/>
                <a:latin typeface="Tahoma" panose="020B0604030504040204" pitchFamily="34" charset="0"/>
                <a:ea typeface="宋体" panose="02010600030101010101" pitchFamily="2" charset="-122"/>
                <a:cs typeface="+mn-cs"/>
              </a:rPr>
              <a:t>fun</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ch1</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8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ch2</a:t>
            </a:r>
            <a:r>
              <a:rPr kumimoji="0" lang="en-US" altLang="zh-CN" sz="28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p>
        </p:txBody>
      </p:sp>
    </p:spTree>
  </p:cSld>
  <p:clrMapOvr>
    <a:masterClrMapping/>
  </p:clrMapOvr>
  <p:transition>
    <p:strips dir="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txBox="1">
            <a:spLocks noGrp="1"/>
          </p:cNvSpPr>
          <p:nvPr>
            <p:ph type="sldNum" sz="quarter" idx="4"/>
          </p:nvPr>
        </p:nvSpPr>
        <p:spPr>
          <a:noFill/>
        </p:spPr>
        <p:txBody>
          <a:bodyPr anchor="ctr" anchorCtr="0">
            <a:normAutofit/>
          </a:bodyPr>
          <a:lstStyle/>
          <a:p>
            <a:pPr marL="0" marR="0" lvl="0" indent="0" algn="ctr" defTabSz="914400" rtl="0" eaLnBrk="1" fontAlgn="base" latinLnBrk="0" hangingPunct="1">
              <a:lnSpc>
                <a:spcPct val="100000"/>
              </a:lnSpc>
              <a:spcBef>
                <a:spcPct val="0"/>
              </a:spcBef>
              <a:spcAft>
                <a:spcPct val="0"/>
              </a:spcAft>
              <a:buClrTx/>
              <a:buSzTx/>
              <a:buFontTx/>
              <a:buNone/>
              <a:defRPr/>
            </a:pPr>
            <a:fld id="{BCD73FA8-AFC6-4F4E-B412-396928A41C96}" type="slidenum">
              <a:rPr kumimoji="0" lang="zh-CN" altLang="en-US" sz="5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54</a:t>
            </a:fld>
            <a:endParaRPr kumimoji="0" lang="zh-CN" altLang="en-US" sz="5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87043" name="WordArt 2"/>
          <p:cNvSpPr>
            <a:spLocks noTextEdit="1"/>
          </p:cNvSpPr>
          <p:nvPr/>
        </p:nvSpPr>
        <p:spPr>
          <a:xfrm>
            <a:off x="3792538" y="2205038"/>
            <a:ext cx="4608512" cy="865187"/>
          </a:xfrm>
          <a:prstGeom prst="rect">
            <a:avLst/>
          </a:prstGeom>
        </p:spPr>
        <p:txBody>
          <a:bodyPr wrap="none" fromWordArt="1">
            <a:prstTxWarp prst="textDeflate">
              <a:avLst>
                <a:gd name="adj" fmla="val 0"/>
              </a:avLst>
            </a:prstTxWarp>
            <a:normAutofit lnSpcReduction="10000"/>
          </a:bodyPr>
          <a:lstStyle/>
          <a:p>
            <a:pPr algn="ctr"/>
            <a:r>
              <a:rPr lang="zh-CN" altLang="en-US" sz="5400" b="1">
                <a:ln w="28575" cap="flat" cmpd="sng">
                  <a:solidFill>
                    <a:srgbClr val="FFFFFF"/>
                  </a:solidFill>
                  <a:prstDash val="solid"/>
                  <a:headEnd type="none" w="med" len="med"/>
                  <a:tailEnd type="none" w="med" len="med"/>
                </a:ln>
                <a:gradFill rotWithShape="1">
                  <a:gsLst>
                    <a:gs pos="0">
                      <a:srgbClr val="000000"/>
                    </a:gs>
                    <a:gs pos="100000">
                      <a:srgbClr val="A3B2C1"/>
                    </a:gs>
                  </a:gsLst>
                  <a:lin ang="5400000" scaled="1"/>
                  <a:tileRect/>
                </a:gradFill>
                <a:effectLst>
                  <a:outerShdw dist="107763" dir="2699999" algn="ctr" rotWithShape="0">
                    <a:srgbClr val="DDDDDD">
                      <a:alpha val="50000"/>
                    </a:srgbClr>
                  </a:outerShdw>
                </a:effectLst>
                <a:latin typeface="Monotype Corsiva" panose="03010101010201010101" charset="0"/>
                <a:ea typeface="Monotype Corsiva" panose="03010101010201010101" charset="0"/>
              </a:rPr>
              <a:t>Thank You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p:cNvSpPr>
          <p:nvPr>
            <p:ph idx="1"/>
          </p:nvPr>
        </p:nvSpPr>
        <p:spPr>
          <a:xfrm>
            <a:off x="766763" y="765175"/>
            <a:ext cx="9140825" cy="4896073"/>
          </a:xfrm>
        </p:spPr>
        <p:txBody>
          <a:bodyPr vert="horz" wrap="square" lIns="91440" tIns="45720" rIns="91440" bIns="45720" anchor="t" anchorCtr="0"/>
          <a:lstStyle/>
          <a:p>
            <a:pPr eaLnBrk="1" hangingPunct="1">
              <a:lnSpc>
                <a:spcPct val="90000"/>
              </a:lnSpc>
              <a:buNone/>
            </a:pPr>
            <a:r>
              <a:rPr lang="zh-CN" altLang="en-US" sz="2400" b="1" dirty="0">
                <a:latin typeface="楷体_GB2312" pitchFamily="49" charset="-122"/>
                <a:ea typeface="楷体_GB2312" pitchFamily="49" charset="-122"/>
              </a:rPr>
              <a:t>例：使用字符指针变量实现将字符串</a:t>
            </a:r>
            <a:r>
              <a:rPr lang="en-US" altLang="zh-CN" sz="2400" b="1" dirty="0">
                <a:latin typeface="楷体_GB2312" pitchFamily="49" charset="-122"/>
                <a:ea typeface="楷体_GB2312" pitchFamily="49" charset="-122"/>
              </a:rPr>
              <a:t>a</a:t>
            </a:r>
            <a:r>
              <a:rPr lang="zh-CN" altLang="en-US" sz="2400" b="1" dirty="0">
                <a:latin typeface="楷体_GB2312" pitchFamily="49" charset="-122"/>
                <a:ea typeface="楷体_GB2312" pitchFamily="49" charset="-122"/>
              </a:rPr>
              <a:t>赋值到字符串</a:t>
            </a:r>
            <a:r>
              <a:rPr lang="en-US" altLang="zh-CN" sz="2400" b="1" dirty="0">
                <a:latin typeface="楷体_GB2312" pitchFamily="49" charset="-122"/>
                <a:ea typeface="楷体_GB2312" pitchFamily="49" charset="-122"/>
              </a:rPr>
              <a:t>b。</a:t>
            </a:r>
          </a:p>
          <a:p>
            <a:pPr eaLnBrk="1" hangingPunct="1">
              <a:lnSpc>
                <a:spcPct val="90000"/>
              </a:lnSpc>
              <a:buNone/>
            </a:pPr>
            <a:endParaRPr lang="en-US" altLang="zh-CN" sz="2400" b="1" dirty="0">
              <a:solidFill>
                <a:srgbClr val="993300"/>
              </a:solidFill>
              <a:latin typeface="Times New Roman" panose="02020603050405020304" pitchFamily="18" charset="0"/>
              <a:ea typeface="楷体_GB2312" pitchFamily="49" charset="-122"/>
            </a:endParaRP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int main()</a:t>
            </a: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 char a[]="hello world!",b[20],*p,*q;</a:t>
            </a:r>
          </a:p>
          <a:p>
            <a:pPr eaLnBrk="1" hangingPunct="1">
              <a:lnSpc>
                <a:spcPct val="90000"/>
              </a:lnSpc>
              <a:buNone/>
            </a:pPr>
            <a:r>
              <a:rPr lang="en-US" altLang="zh-CN" sz="2400" b="1" dirty="0">
                <a:solidFill>
                  <a:srgbClr val="FF0000"/>
                </a:solidFill>
                <a:latin typeface="Times New Roman" panose="02020603050405020304" pitchFamily="18" charset="0"/>
                <a:ea typeface="楷体_GB2312" pitchFamily="49" charset="-122"/>
              </a:rPr>
              <a:t>  for(p=a,q=b</a:t>
            </a:r>
            <a:r>
              <a:rPr lang="en-US" altLang="zh-CN" sz="2400" b="1" dirty="0">
                <a:solidFill>
                  <a:srgbClr val="441FCD"/>
                </a:solidFill>
                <a:latin typeface="Times New Roman" panose="02020603050405020304" pitchFamily="18" charset="0"/>
                <a:ea typeface="楷体_GB2312" pitchFamily="49" charset="-122"/>
              </a:rPr>
              <a:t>;*p!='\0'</a:t>
            </a:r>
            <a:r>
              <a:rPr lang="en-US" altLang="zh-CN" sz="2400" b="1" dirty="0">
                <a:solidFill>
                  <a:srgbClr val="FF0000"/>
                </a:solidFill>
                <a:latin typeface="Times New Roman" panose="02020603050405020304" pitchFamily="18" charset="0"/>
                <a:ea typeface="楷体_GB2312" pitchFamily="49" charset="-122"/>
              </a:rPr>
              <a:t>;p++,q++)</a:t>
            </a:r>
          </a:p>
          <a:p>
            <a:pPr eaLnBrk="1" hangingPunct="1">
              <a:lnSpc>
                <a:spcPct val="90000"/>
              </a:lnSpc>
              <a:buNone/>
            </a:pPr>
            <a:r>
              <a:rPr lang="en-US" altLang="zh-CN" sz="2400" b="1" dirty="0">
                <a:solidFill>
                  <a:srgbClr val="FF0000"/>
                </a:solidFill>
                <a:latin typeface="Times New Roman" panose="02020603050405020304" pitchFamily="18" charset="0"/>
                <a:ea typeface="楷体_GB2312" pitchFamily="49" charset="-122"/>
              </a:rPr>
              <a:t>	   *q=*p;</a:t>
            </a: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  </a:t>
            </a:r>
            <a:r>
              <a:rPr lang="en-US" altLang="zh-CN" sz="2400" b="1" dirty="0">
                <a:solidFill>
                  <a:srgbClr val="441FCD"/>
                </a:solidFill>
                <a:latin typeface="Times New Roman" panose="02020603050405020304" pitchFamily="18" charset="0"/>
                <a:ea typeface="楷体_GB2312" pitchFamily="49" charset="-122"/>
              </a:rPr>
              <a:t>*q='\0';</a:t>
            </a: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  printf("%s\n",b);</a:t>
            </a: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  </a:t>
            </a:r>
            <a:r>
              <a:rPr lang="en-US" altLang="zh-CN" sz="2400" b="1" dirty="0">
                <a:solidFill>
                  <a:srgbClr val="993300"/>
                </a:solidFill>
                <a:highlight>
                  <a:srgbClr val="FFFF00"/>
                </a:highlight>
                <a:latin typeface="Times New Roman" panose="02020603050405020304" pitchFamily="18" charset="0"/>
                <a:ea typeface="楷体_GB2312" pitchFamily="49" charset="-122"/>
              </a:rPr>
              <a:t>q=b;            </a:t>
            </a:r>
            <a:r>
              <a:rPr lang="en-US" altLang="zh-CN" sz="1800" b="1" dirty="0">
                <a:solidFill>
                  <a:srgbClr val="993300"/>
                </a:solidFill>
                <a:highlight>
                  <a:srgbClr val="FFFF00"/>
                </a:highlight>
                <a:latin typeface="Times New Roman" panose="02020603050405020304" pitchFamily="18" charset="0"/>
                <a:ea typeface="楷体_GB2312" pitchFamily="49" charset="-122"/>
              </a:rPr>
              <a:t>//</a:t>
            </a:r>
            <a:r>
              <a:rPr lang="zh-CN" altLang="en-US" sz="1800" b="1" dirty="0">
                <a:solidFill>
                  <a:srgbClr val="993300"/>
                </a:solidFill>
                <a:highlight>
                  <a:srgbClr val="FFFF00"/>
                </a:highlight>
                <a:latin typeface="Times New Roman" panose="02020603050405020304" pitchFamily="18" charset="0"/>
                <a:ea typeface="楷体_GB2312" pitchFamily="49" charset="-122"/>
              </a:rPr>
              <a:t>前面</a:t>
            </a:r>
            <a:r>
              <a:rPr lang="en-US" altLang="zh-CN" sz="1800" b="1" dirty="0">
                <a:solidFill>
                  <a:srgbClr val="993300"/>
                </a:solidFill>
                <a:highlight>
                  <a:srgbClr val="FFFF00"/>
                </a:highlight>
                <a:latin typeface="Times New Roman" panose="02020603050405020304" pitchFamily="18" charset="0"/>
                <a:ea typeface="楷体_GB2312" pitchFamily="49" charset="-122"/>
              </a:rPr>
              <a:t>q</a:t>
            </a:r>
            <a:r>
              <a:rPr lang="zh-CN" altLang="en-US" sz="1800" b="1" dirty="0">
                <a:solidFill>
                  <a:srgbClr val="993300"/>
                </a:solidFill>
                <a:highlight>
                  <a:srgbClr val="FFFF00"/>
                </a:highlight>
                <a:latin typeface="Times New Roman" panose="02020603050405020304" pitchFamily="18" charset="0"/>
                <a:ea typeface="楷体_GB2312" pitchFamily="49" charset="-122"/>
              </a:rPr>
              <a:t>已移动到</a:t>
            </a:r>
            <a:r>
              <a:rPr lang="en-US" altLang="zh-CN" sz="1800" b="1" dirty="0">
                <a:solidFill>
                  <a:srgbClr val="993300"/>
                </a:solidFill>
                <a:highlight>
                  <a:srgbClr val="FFFF00"/>
                </a:highlight>
                <a:latin typeface="Times New Roman" panose="02020603050405020304" pitchFamily="18" charset="0"/>
                <a:ea typeface="楷体_GB2312" pitchFamily="49" charset="-122"/>
              </a:rPr>
              <a:t>b</a:t>
            </a:r>
            <a:r>
              <a:rPr lang="zh-CN" altLang="en-US" sz="1800" b="1" dirty="0">
                <a:solidFill>
                  <a:srgbClr val="993300"/>
                </a:solidFill>
                <a:highlight>
                  <a:srgbClr val="FFFF00"/>
                </a:highlight>
                <a:latin typeface="Times New Roman" panose="02020603050405020304" pitchFamily="18" charset="0"/>
                <a:ea typeface="楷体_GB2312" pitchFamily="49" charset="-122"/>
              </a:rPr>
              <a:t>的结尾，需要重新指向首地址</a:t>
            </a:r>
            <a:endParaRPr lang="en-US" altLang="zh-CN" sz="1800" b="1" dirty="0">
              <a:solidFill>
                <a:srgbClr val="993300"/>
              </a:solidFill>
              <a:highlight>
                <a:srgbClr val="FFFF00"/>
              </a:highlight>
              <a:latin typeface="Times New Roman" panose="02020603050405020304" pitchFamily="18" charset="0"/>
              <a:ea typeface="楷体_GB2312" pitchFamily="49" charset="-122"/>
            </a:endParaRP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  printf("%s\n",q);</a:t>
            </a:r>
          </a:p>
          <a:p>
            <a:pPr eaLnBrk="1" hangingPunct="1">
              <a:lnSpc>
                <a:spcPct val="90000"/>
              </a:lnSpc>
              <a:buNone/>
            </a:pPr>
            <a:r>
              <a:rPr lang="en-US" altLang="zh-CN" sz="2400" b="1" dirty="0">
                <a:solidFill>
                  <a:srgbClr val="993300"/>
                </a:solidFill>
                <a:latin typeface="Times New Roman" panose="02020603050405020304" pitchFamily="18" charset="0"/>
                <a:ea typeface="楷体_GB2312" pitchFamily="49" charset="-122"/>
              </a:rPr>
              <a:t>}</a:t>
            </a:r>
          </a:p>
        </p:txBody>
      </p:sp>
      <p:sp>
        <p:nvSpPr>
          <p:cNvPr id="11267"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1266"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69F06986-30AC-457A-8A49-62B70AA48435}"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6</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7893"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sp>
        <p:nvSpPr>
          <p:cNvPr id="171015" name="Rectangle 7" descr="Rectangle: Click to edit Master text styles&#10;Second level&#10;Third level&#10;Fourth level&#10;Fifth level"/>
          <p:cNvSpPr/>
          <p:nvPr/>
        </p:nvSpPr>
        <p:spPr>
          <a:xfrm>
            <a:off x="7391400" y="2744788"/>
            <a:ext cx="3025775" cy="1368425"/>
          </a:xfrm>
          <a:prstGeom prst="rect">
            <a:avLst/>
          </a:prstGeom>
          <a:noFill/>
          <a:ln w="9525">
            <a:noFill/>
          </a:ln>
        </p:spPr>
        <p:txBody>
          <a:bodyPr/>
          <a:lstStyle>
            <a:lvl1pPr marL="196850" indent="-196850" algn="l" rtl="0" eaLnBrk="0" fontAlgn="base" hangingPunct="0">
              <a:spcBef>
                <a:spcPct val="20000"/>
              </a:spcBef>
              <a:spcAft>
                <a:spcPct val="0"/>
              </a:spcAft>
              <a:buClr>
                <a:schemeClr val="accent2"/>
              </a:buClr>
              <a:buFont typeface="Wingdings" panose="05000000000000000000" pitchFamily="2" charset="2"/>
              <a:buChar char="o"/>
              <a:defRPr sz="1200">
                <a:solidFill>
                  <a:schemeClr val="tx1"/>
                </a:solidFill>
                <a:latin typeface="+mn-lt"/>
                <a:ea typeface="+mn-ea"/>
                <a:cs typeface="+mn-cs"/>
              </a:defRPr>
            </a:lvl1pPr>
            <a:lvl2pPr marL="381000" indent="-182880" algn="l" rtl="0" eaLnBrk="0" fontAlgn="base" hangingPunct="0">
              <a:spcBef>
                <a:spcPct val="20000"/>
              </a:spcBef>
              <a:spcAft>
                <a:spcPct val="0"/>
              </a:spcAft>
              <a:buClr>
                <a:schemeClr val="accent2"/>
              </a:buClr>
              <a:buFont typeface="Wingdings" panose="05000000000000000000" pitchFamily="2" charset="2"/>
              <a:buChar char="Ø"/>
              <a:defRPr sz="1000" b="1">
                <a:solidFill>
                  <a:schemeClr val="tx1"/>
                </a:solidFill>
                <a:latin typeface="仿宋" panose="02010609060101010101" pitchFamily="49" charset="-122"/>
                <a:ea typeface="仿宋" panose="02010609060101010101" pitchFamily="49" charset="-122"/>
              </a:defRPr>
            </a:lvl2pPr>
            <a:lvl3pPr marL="549275" indent="-165100" algn="l" rtl="0" eaLnBrk="0" fontAlgn="base" hangingPunct="0">
              <a:spcBef>
                <a:spcPct val="20000"/>
              </a:spcBef>
              <a:spcAft>
                <a:spcPct val="0"/>
              </a:spcAft>
              <a:buClr>
                <a:schemeClr val="accent2"/>
              </a:buClr>
              <a:buFont typeface="Wingdings" panose="05000000000000000000" pitchFamily="2" charset="2"/>
              <a:buChar char="l"/>
              <a:defRPr sz="900">
                <a:solidFill>
                  <a:schemeClr val="tx1"/>
                </a:solidFill>
                <a:latin typeface="+mn-lt"/>
                <a:ea typeface="+mn-ea"/>
              </a:defRPr>
            </a:lvl3pPr>
            <a:lvl4pPr marL="714375" indent="-161925" algn="l" rtl="0" eaLnBrk="0" fontAlgn="base" hangingPunct="0">
              <a:spcBef>
                <a:spcPct val="20000"/>
              </a:spcBef>
              <a:spcAft>
                <a:spcPct val="0"/>
              </a:spcAft>
              <a:buClr>
                <a:schemeClr val="accent2"/>
              </a:buClr>
              <a:buFont typeface="Wingdings" panose="05000000000000000000" pitchFamily="2" charset="2"/>
              <a:buChar char="ü"/>
              <a:defRPr sz="800">
                <a:solidFill>
                  <a:schemeClr val="tx1"/>
                </a:solidFill>
                <a:latin typeface="+mn-lt"/>
                <a:ea typeface="+mn-ea"/>
              </a:defRPr>
            </a:lvl4pPr>
            <a:lvl5pPr marL="881380" indent="-167005" algn="l" rtl="0" eaLnBrk="0" fontAlgn="base" hangingPunct="0">
              <a:spcBef>
                <a:spcPct val="25000"/>
              </a:spcBef>
              <a:spcAft>
                <a:spcPct val="0"/>
              </a:spcAft>
              <a:buClr>
                <a:schemeClr val="accent2"/>
              </a:buClr>
              <a:buFont typeface="Wingdings" panose="05000000000000000000" pitchFamily="2" charset="2"/>
              <a:buChar char="§"/>
              <a:defRPr sz="800">
                <a:solidFill>
                  <a:schemeClr val="tx1"/>
                </a:solidFill>
                <a:latin typeface="+mn-lt"/>
                <a:ea typeface="+mn-ea"/>
              </a:defRPr>
            </a:lvl5pPr>
          </a:lstStyle>
          <a:p>
            <a:pPr marL="342900" lvl="0" indent="-342900" eaLnBrk="1" hangingPunct="1">
              <a:buClr>
                <a:schemeClr val="hlink"/>
              </a:buClr>
              <a:buSzPct val="110000"/>
              <a:buNone/>
            </a:pPr>
            <a:r>
              <a:rPr lang="zh-CN" altLang="en-US" sz="2000" b="1" dirty="0">
                <a:latin typeface="楷体_GB2312" pitchFamily="49" charset="-122"/>
                <a:ea typeface="楷体_GB2312" pitchFamily="49" charset="-122"/>
              </a:rPr>
              <a:t>结果:  </a:t>
            </a:r>
          </a:p>
          <a:p>
            <a:pPr marL="342900" lvl="0" indent="-342900" eaLnBrk="1" hangingPunct="1">
              <a:buClr>
                <a:schemeClr val="hlink"/>
              </a:buClr>
              <a:buSzPct val="110000"/>
              <a:buNone/>
            </a:pPr>
            <a:r>
              <a:rPr lang="zh-CN" altLang="en-US" sz="2000" b="1" dirty="0">
                <a:latin typeface="楷体_GB2312" pitchFamily="49" charset="-122"/>
                <a:ea typeface="楷体_GB2312" pitchFamily="49" charset="-122"/>
              </a:rPr>
              <a:t>      </a:t>
            </a:r>
            <a:r>
              <a:rPr lang="en-US" altLang="zh-CN" sz="2000" b="1" dirty="0">
                <a:latin typeface="楷体_GB2312" pitchFamily="49" charset="-122"/>
                <a:ea typeface="楷体_GB2312" pitchFamily="49" charset="-122"/>
              </a:rPr>
              <a:t>hello world!</a:t>
            </a:r>
          </a:p>
          <a:p>
            <a:pPr marL="342900" lvl="0" indent="-342900" eaLnBrk="1" hangingPunct="1">
              <a:buClr>
                <a:schemeClr val="hlink"/>
              </a:buClr>
              <a:buSzPct val="110000"/>
              <a:buNone/>
            </a:pPr>
            <a:r>
              <a:rPr lang="en-US" altLang="zh-CN" sz="2000" b="1" dirty="0">
                <a:latin typeface="楷体_GB2312" pitchFamily="49" charset="-122"/>
                <a:ea typeface="楷体_GB2312" pitchFamily="49" charset="-122"/>
              </a:rPr>
              <a:t>      hello world!</a:t>
            </a:r>
          </a:p>
        </p:txBody>
      </p:sp>
      <p:sp>
        <p:nvSpPr>
          <p:cNvPr id="2" name="文本框 1">
            <a:extLst>
              <a:ext uri="{FF2B5EF4-FFF2-40B4-BE49-F238E27FC236}">
                <a16:creationId xmlns:a16="http://schemas.microsoft.com/office/drawing/2014/main" id="{AD13EDEB-094E-63CE-A157-45DD8C52DE37}"/>
              </a:ext>
            </a:extLst>
          </p:cNvPr>
          <p:cNvSpPr txBox="1"/>
          <p:nvPr/>
        </p:nvSpPr>
        <p:spPr>
          <a:xfrm>
            <a:off x="1256083" y="5338082"/>
            <a:ext cx="9417963" cy="646331"/>
          </a:xfrm>
          <a:prstGeom prst="rect">
            <a:avLst/>
          </a:prstGeom>
          <a:noFill/>
        </p:spPr>
        <p:txBody>
          <a:bodyPr wrap="none" rtlCol="0">
            <a:spAutoFit/>
          </a:bodyPr>
          <a:lstStyle/>
          <a:p>
            <a:r>
              <a:rPr lang="zh-CN" altLang="en-US" b="1" dirty="0">
                <a:solidFill>
                  <a:srgbClr val="FF0000"/>
                </a:solidFill>
                <a:latin typeface="仿宋" panose="02010609060101010101" pitchFamily="49" charset="-122"/>
                <a:ea typeface="仿宋" panose="02010609060101010101" pitchFamily="49" charset="-122"/>
              </a:rPr>
              <a:t>尽管使用指针与使用数组名可以达到相同的效果，但数组名是常量，总是指向数组首地址，</a:t>
            </a:r>
            <a:endParaRPr lang="en-US" altLang="zh-CN" b="1" dirty="0">
              <a:solidFill>
                <a:srgbClr val="FF0000"/>
              </a:solidFill>
              <a:latin typeface="仿宋" panose="02010609060101010101" pitchFamily="49" charset="-122"/>
              <a:ea typeface="仿宋" panose="02010609060101010101" pitchFamily="49" charset="-122"/>
            </a:endParaRPr>
          </a:p>
          <a:p>
            <a:r>
              <a:rPr lang="zh-CN" altLang="en-US" b="1" dirty="0">
                <a:solidFill>
                  <a:srgbClr val="FF0000"/>
                </a:solidFill>
                <a:latin typeface="仿宋" panose="02010609060101010101" pitchFamily="49" charset="-122"/>
                <a:ea typeface="仿宋" panose="02010609060101010101" pitchFamily="49" charset="-122"/>
              </a:rPr>
              <a:t>永远不会改变；而指针可能随着程序的推进而指向数组的不同位置，在必要时需要重置！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71015">
                                            <p:txEl>
                                              <p:pRg st="0" end="0"/>
                                            </p:txEl>
                                          </p:spTgt>
                                        </p:tgtEl>
                                        <p:attrNameLst>
                                          <p:attrName>style.visibility</p:attrName>
                                        </p:attrNameLst>
                                      </p:cBhvr>
                                      <p:to>
                                        <p:strVal val="visible"/>
                                      </p:to>
                                    </p:set>
                                    <p:animEffect transition="in" filter="strips(downRight)">
                                      <p:cBhvr>
                                        <p:cTn id="7" dur="500"/>
                                        <p:tgtEl>
                                          <p:spTgt spid="171015">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71015">
                                            <p:txEl>
                                              <p:pRg st="1" end="1"/>
                                            </p:txEl>
                                          </p:spTgt>
                                        </p:tgtEl>
                                        <p:attrNameLst>
                                          <p:attrName>style.visibility</p:attrName>
                                        </p:attrNameLst>
                                      </p:cBhvr>
                                      <p:to>
                                        <p:strVal val="visible"/>
                                      </p:to>
                                    </p:set>
                                    <p:animEffect transition="in" filter="strips(downRight)">
                                      <p:cBhvr>
                                        <p:cTn id="12" dur="500"/>
                                        <p:tgtEl>
                                          <p:spTgt spid="171015">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chimes.wav"/>
                                        </p:tgtEl>
                                      </p:cMediaNode>
                                    </p:audio>
                                  </p:sub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171015">
                                            <p:txEl>
                                              <p:pRg st="2" end="2"/>
                                            </p:txEl>
                                          </p:spTgt>
                                        </p:tgtEl>
                                        <p:attrNameLst>
                                          <p:attrName>style.visibility</p:attrName>
                                        </p:attrNameLst>
                                      </p:cBhvr>
                                      <p:to>
                                        <p:strVal val="visible"/>
                                      </p:to>
                                    </p:set>
                                    <p:animEffect transition="in" filter="strips(downRight)">
                                      <p:cBhvr>
                                        <p:cTn id="17" dur="500"/>
                                        <p:tgtEl>
                                          <p:spTgt spid="171015">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idx="1"/>
          </p:nvPr>
        </p:nvSpPr>
        <p:spPr>
          <a:xfrm>
            <a:off x="911224" y="1349375"/>
            <a:ext cx="10585375" cy="4895850"/>
          </a:xfrm>
        </p:spPr>
        <p:txBody>
          <a:bodyPr vert="horz" wrap="square" lIns="91440" tIns="45720" rIns="91440" bIns="45720" anchor="t" anchorCtr="0"/>
          <a:lstStyle/>
          <a:p>
            <a:pPr marL="0" indent="0" eaLnBrk="1" hangingPunct="1">
              <a:lnSpc>
                <a:spcPct val="120000"/>
              </a:lnSpc>
              <a:buNone/>
            </a:pPr>
            <a:r>
              <a:rPr lang="en-US" altLang="zh-CN" sz="2400" b="1" dirty="0">
                <a:latin typeface="仿宋" panose="02010609060101010101" pitchFamily="49" charset="-122"/>
                <a:ea typeface="仿宋" panose="02010609060101010101" pitchFamily="49" charset="-122"/>
              </a:rPr>
              <a:t>1</a:t>
            </a:r>
            <a:r>
              <a:rPr lang="zh-CN" altLang="en-US" sz="2400" b="1" dirty="0">
                <a:latin typeface="仿宋" panose="02010609060101010101" pitchFamily="49" charset="-122"/>
                <a:ea typeface="仿宋" panose="02010609060101010101" pitchFamily="49" charset="-122"/>
              </a:rPr>
              <a:t>、</a:t>
            </a:r>
            <a:r>
              <a:rPr lang="en-US" altLang="zh-CN" sz="2400" b="1" dirty="0">
                <a:solidFill>
                  <a:srgbClr val="FF3399"/>
                </a:solidFill>
                <a:latin typeface="仿宋" panose="02010609060101010101" pitchFamily="49" charset="-122"/>
                <a:ea typeface="仿宋" panose="02010609060101010101" pitchFamily="49" charset="-122"/>
              </a:rPr>
              <a:t>strlen(s)</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a:t>
            </a:r>
            <a:r>
              <a:rPr lang="zh-CN" altLang="en-US" sz="2400" b="1" dirty="0">
                <a:latin typeface="仿宋" panose="02010609060101010101" pitchFamily="49" charset="-122"/>
                <a:ea typeface="仿宋" panose="02010609060101010101" pitchFamily="49" charset="-122"/>
              </a:rPr>
              <a:t>为字符指针，函数返回“</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前的字符数，即返回</a:t>
            </a:r>
            <a:r>
              <a:rPr lang="en-US" altLang="zh-CN" sz="2400" b="1" dirty="0">
                <a:latin typeface="仿宋" panose="02010609060101010101" pitchFamily="49" charset="-122"/>
                <a:ea typeface="仿宋" panose="02010609060101010101" pitchFamily="49" charset="-122"/>
              </a:rPr>
              <a:t>s</a:t>
            </a:r>
            <a:r>
              <a:rPr lang="zh-CN" altLang="en-US" sz="2400" b="1" dirty="0">
                <a:latin typeface="仿宋" panose="02010609060101010101" pitchFamily="49" charset="-122"/>
                <a:ea typeface="仿宋" panose="02010609060101010101" pitchFamily="49" charset="-122"/>
              </a:rPr>
              <a:t>所指向的字符串的长度。函数类型为整型。</a:t>
            </a:r>
          </a:p>
          <a:p>
            <a:pPr marL="0" indent="0" eaLnBrk="1" hangingPunct="1">
              <a:lnSpc>
                <a:spcPct val="120000"/>
              </a:lnSpc>
              <a:buNone/>
            </a:pPr>
            <a:r>
              <a:rPr lang="en-US" altLang="zh-CN" sz="2400" b="1" dirty="0">
                <a:latin typeface="仿宋" panose="02010609060101010101" pitchFamily="49" charset="-122"/>
                <a:ea typeface="仿宋" panose="02010609060101010101" pitchFamily="49" charset="-122"/>
              </a:rPr>
              <a:t>2</a:t>
            </a:r>
            <a:r>
              <a:rPr lang="zh-CN" altLang="en-US" sz="2400" b="1" dirty="0">
                <a:latin typeface="仿宋" panose="02010609060101010101" pitchFamily="49" charset="-122"/>
                <a:ea typeface="仿宋" panose="02010609060101010101" pitchFamily="49" charset="-122"/>
              </a:rPr>
              <a:t>、</a:t>
            </a:r>
            <a:r>
              <a:rPr lang="en-US" altLang="zh-CN" sz="2400" b="1" dirty="0">
                <a:solidFill>
                  <a:srgbClr val="FF3399"/>
                </a:solidFill>
                <a:latin typeface="仿宋" panose="02010609060101010101" pitchFamily="49" charset="-122"/>
                <a:ea typeface="仿宋" panose="02010609060101010101" pitchFamily="49" charset="-122"/>
              </a:rPr>
              <a:t>strcmp(s1,s2)</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s2</a:t>
            </a:r>
            <a:r>
              <a:rPr lang="zh-CN" altLang="en-US" sz="2400" b="1" dirty="0">
                <a:latin typeface="仿宋" panose="02010609060101010101" pitchFamily="49" charset="-122"/>
                <a:ea typeface="仿宋" panose="02010609060101010101" pitchFamily="49" charset="-122"/>
              </a:rPr>
              <a:t>为字符指针，函数按照字典顺序比较字符串</a:t>
            </a:r>
            <a:r>
              <a:rPr lang="en-US" altLang="zh-CN" sz="2400" b="1" dirty="0">
                <a:latin typeface="仿宋" panose="02010609060101010101" pitchFamily="49" charset="-122"/>
                <a:ea typeface="仿宋" panose="02010609060101010101" pitchFamily="49" charset="-122"/>
              </a:rPr>
              <a:t>s1</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s2</a:t>
            </a:r>
            <a:r>
              <a:rPr lang="zh-CN" altLang="en-US" sz="2400" b="1" dirty="0">
                <a:latin typeface="仿宋" panose="02010609060101010101" pitchFamily="49" charset="-122"/>
                <a:ea typeface="仿宋" panose="02010609060101010101" pitchFamily="49" charset="-122"/>
              </a:rPr>
              <a:t>，如果两者相等返回</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；如果</a:t>
            </a:r>
            <a:r>
              <a:rPr lang="en-US" altLang="zh-CN" sz="2400" b="1" dirty="0">
                <a:latin typeface="仿宋" panose="02010609060101010101" pitchFamily="49" charset="-122"/>
                <a:ea typeface="仿宋" panose="02010609060101010101" pitchFamily="49" charset="-122"/>
              </a:rPr>
              <a:t>s1&lt;s2</a:t>
            </a:r>
            <a:r>
              <a:rPr lang="zh-CN" altLang="en-US" sz="2400" b="1" dirty="0">
                <a:latin typeface="仿宋" panose="02010609060101010101" pitchFamily="49" charset="-122"/>
                <a:ea typeface="仿宋" panose="02010609060101010101" pitchFamily="49" charset="-122"/>
              </a:rPr>
              <a:t>返回负值；如果</a:t>
            </a:r>
            <a:r>
              <a:rPr lang="en-US" altLang="zh-CN" sz="2400" b="1" dirty="0">
                <a:latin typeface="仿宋" panose="02010609060101010101" pitchFamily="49" charset="-122"/>
                <a:ea typeface="仿宋" panose="02010609060101010101" pitchFamily="49" charset="-122"/>
              </a:rPr>
              <a:t>s1&gt;s2</a:t>
            </a:r>
            <a:r>
              <a:rPr lang="zh-CN" altLang="en-US" sz="2400" b="1" dirty="0">
                <a:latin typeface="仿宋" panose="02010609060101010101" pitchFamily="49" charset="-122"/>
                <a:ea typeface="仿宋" panose="02010609060101010101" pitchFamily="49" charset="-122"/>
              </a:rPr>
              <a:t>返回正值。函数类型为整型。</a:t>
            </a:r>
          </a:p>
          <a:p>
            <a:pPr marL="0" indent="0" eaLnBrk="1" hangingPunct="1">
              <a:lnSpc>
                <a:spcPct val="120000"/>
              </a:lnSpc>
              <a:buNone/>
            </a:pPr>
            <a:r>
              <a:rPr lang="en-US" altLang="zh-CN" sz="2400" b="1" dirty="0">
                <a:latin typeface="仿宋" panose="02010609060101010101" pitchFamily="49" charset="-122"/>
                <a:ea typeface="仿宋" panose="02010609060101010101" pitchFamily="49" charset="-122"/>
              </a:rPr>
              <a:t>3</a:t>
            </a:r>
            <a:r>
              <a:rPr lang="zh-CN" altLang="en-US" sz="2400" b="1" dirty="0">
                <a:latin typeface="仿宋" panose="02010609060101010101" pitchFamily="49" charset="-122"/>
                <a:ea typeface="仿宋" panose="02010609060101010101" pitchFamily="49" charset="-122"/>
              </a:rPr>
              <a:t>、</a:t>
            </a:r>
            <a:r>
              <a:rPr lang="en-US" altLang="zh-CN" sz="2400" b="1" dirty="0">
                <a:solidFill>
                  <a:srgbClr val="FF3399"/>
                </a:solidFill>
                <a:latin typeface="仿宋" panose="02010609060101010101" pitchFamily="49" charset="-122"/>
                <a:ea typeface="仿宋" panose="02010609060101010101" pitchFamily="49" charset="-122"/>
              </a:rPr>
              <a:t>strncmp(s1,s2,n)</a:t>
            </a:r>
            <a:r>
              <a:rPr lang="zh-CN" altLang="en-US" sz="2400" b="1" dirty="0">
                <a:latin typeface="仿宋" panose="02010609060101010101" pitchFamily="49" charset="-122"/>
                <a:ea typeface="仿宋" panose="02010609060101010101" pitchFamily="49" charset="-122"/>
              </a:rPr>
              <a:t>：功能与</a:t>
            </a:r>
            <a:r>
              <a:rPr lang="en-US" altLang="zh-CN" sz="2400" b="1" dirty="0">
                <a:latin typeface="仿宋" panose="02010609060101010101" pitchFamily="49" charset="-122"/>
                <a:ea typeface="仿宋" panose="02010609060101010101" pitchFamily="49" charset="-122"/>
              </a:rPr>
              <a:t>strcmp</a:t>
            </a:r>
            <a:r>
              <a:rPr lang="zh-CN" altLang="en-US" sz="2400" b="1" dirty="0">
                <a:latin typeface="仿宋" panose="02010609060101010101" pitchFamily="49" charset="-122"/>
                <a:ea typeface="仿宋" panose="02010609060101010101" pitchFamily="49" charset="-122"/>
              </a:rPr>
              <a:t>类似，用于比较字符串</a:t>
            </a:r>
            <a:r>
              <a:rPr lang="en-US" altLang="zh-CN" sz="2400" b="1" dirty="0">
                <a:latin typeface="仿宋" panose="02010609060101010101" pitchFamily="49" charset="-122"/>
                <a:ea typeface="仿宋" panose="02010609060101010101" pitchFamily="49" charset="-122"/>
              </a:rPr>
              <a:t>s1</a:t>
            </a:r>
            <a:r>
              <a:rPr lang="zh-CN" altLang="en-US" sz="2400" b="1" dirty="0">
                <a:latin typeface="仿宋" panose="02010609060101010101" pitchFamily="49" charset="-122"/>
                <a:ea typeface="仿宋" panose="02010609060101010101" pitchFamily="49" charset="-122"/>
              </a:rPr>
              <a:t>和</a:t>
            </a:r>
            <a:r>
              <a:rPr lang="en-US" altLang="zh-CN" sz="2400" b="1" dirty="0">
                <a:latin typeface="仿宋" panose="02010609060101010101" pitchFamily="49" charset="-122"/>
                <a:ea typeface="仿宋" panose="02010609060101010101" pitchFamily="49" charset="-122"/>
              </a:rPr>
              <a:t>s2</a:t>
            </a:r>
            <a:r>
              <a:rPr lang="zh-CN" altLang="en-US" sz="2400" b="1" dirty="0">
                <a:latin typeface="仿宋" panose="02010609060101010101" pitchFamily="49" charset="-122"/>
                <a:ea typeface="仿宋" panose="02010609060101010101" pitchFamily="49" charset="-122"/>
              </a:rPr>
              <a:t>的前</a:t>
            </a:r>
            <a:r>
              <a:rPr lang="en-US" altLang="zh-CN" sz="2400" b="1" dirty="0">
                <a:latin typeface="仿宋" panose="02010609060101010101" pitchFamily="49" charset="-122"/>
                <a:ea typeface="仿宋" panose="02010609060101010101" pitchFamily="49" charset="-122"/>
              </a:rPr>
              <a:t>n</a:t>
            </a:r>
            <a:r>
              <a:rPr lang="zh-CN" altLang="en-US" sz="2400" b="1" dirty="0">
                <a:latin typeface="仿宋" panose="02010609060101010101" pitchFamily="49" charset="-122"/>
                <a:ea typeface="仿宋" panose="02010609060101010101" pitchFamily="49" charset="-122"/>
              </a:rPr>
              <a:t>个字符。函数类型为整型。</a:t>
            </a:r>
          </a:p>
          <a:p>
            <a:pPr marL="0" indent="0" eaLnBrk="1" hangingPunct="1">
              <a:lnSpc>
                <a:spcPct val="120000"/>
              </a:lnSpc>
              <a:buNone/>
            </a:pPr>
            <a:r>
              <a:rPr lang="en-US" altLang="zh-CN" sz="2400" b="1" dirty="0">
                <a:latin typeface="仿宋" panose="02010609060101010101" pitchFamily="49" charset="-122"/>
                <a:ea typeface="仿宋" panose="02010609060101010101" pitchFamily="49" charset="-122"/>
              </a:rPr>
              <a:t>4</a:t>
            </a:r>
            <a:r>
              <a:rPr lang="zh-CN" altLang="en-US" sz="2400" b="1" dirty="0">
                <a:latin typeface="仿宋" panose="02010609060101010101" pitchFamily="49" charset="-122"/>
                <a:ea typeface="仿宋" panose="02010609060101010101" pitchFamily="49" charset="-122"/>
              </a:rPr>
              <a:t>、</a:t>
            </a:r>
            <a:r>
              <a:rPr lang="en-US" altLang="zh-CN" sz="2400" b="1" dirty="0">
                <a:solidFill>
                  <a:srgbClr val="FF3399"/>
                </a:solidFill>
                <a:latin typeface="仿宋" panose="02010609060101010101" pitchFamily="49" charset="-122"/>
                <a:ea typeface="仿宋" panose="02010609060101010101" pitchFamily="49" charset="-122"/>
              </a:rPr>
              <a:t>strcat(s1,s2)</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s1</a:t>
            </a:r>
            <a:r>
              <a:rPr lang="zh-CN" altLang="en-US" sz="2400" b="1" dirty="0">
                <a:latin typeface="仿宋" panose="02010609060101010101" pitchFamily="49" charset="-122"/>
                <a:ea typeface="仿宋" panose="02010609060101010101" pitchFamily="49" charset="-122"/>
              </a:rPr>
              <a:t>、</a:t>
            </a:r>
            <a:r>
              <a:rPr lang="en-US" altLang="zh-CN" sz="2400" b="1" dirty="0">
                <a:latin typeface="仿宋" panose="02010609060101010101" pitchFamily="49" charset="-122"/>
                <a:ea typeface="仿宋" panose="02010609060101010101" pitchFamily="49" charset="-122"/>
              </a:rPr>
              <a:t>s2</a:t>
            </a:r>
            <a:r>
              <a:rPr lang="zh-CN" altLang="en-US" sz="2400" b="1" dirty="0">
                <a:latin typeface="仿宋" panose="02010609060101010101" pitchFamily="49" charset="-122"/>
                <a:ea typeface="仿宋" panose="02010609060101010101" pitchFamily="49" charset="-122"/>
              </a:rPr>
              <a:t>为字符指针，函数将</a:t>
            </a:r>
            <a:r>
              <a:rPr lang="en-US" altLang="zh-CN" sz="2400" b="1" dirty="0">
                <a:latin typeface="仿宋" panose="02010609060101010101" pitchFamily="49" charset="-122"/>
                <a:ea typeface="仿宋" panose="02010609060101010101" pitchFamily="49" charset="-122"/>
              </a:rPr>
              <a:t>s2</a:t>
            </a:r>
            <a:r>
              <a:rPr lang="zh-CN" altLang="en-US" sz="2400" b="1" dirty="0">
                <a:latin typeface="仿宋" panose="02010609060101010101" pitchFamily="49" charset="-122"/>
                <a:ea typeface="仿宋" panose="02010609060101010101" pitchFamily="49" charset="-122"/>
              </a:rPr>
              <a:t>所指向的字符串（包括“</a:t>
            </a:r>
            <a:r>
              <a:rPr lang="en-US" altLang="zh-CN" sz="2400" b="1" dirty="0">
                <a:latin typeface="仿宋" panose="02010609060101010101" pitchFamily="49" charset="-122"/>
                <a:ea typeface="仿宋" panose="02010609060101010101" pitchFamily="49" charset="-122"/>
              </a:rPr>
              <a:t>\0”</a:t>
            </a:r>
            <a:r>
              <a:rPr lang="zh-CN" altLang="en-US" sz="2400" b="1" dirty="0">
                <a:latin typeface="仿宋" panose="02010609060101010101" pitchFamily="49" charset="-122"/>
                <a:ea typeface="仿宋" panose="02010609060101010101" pitchFamily="49" charset="-122"/>
              </a:rPr>
              <a:t>）连接到</a:t>
            </a:r>
            <a:r>
              <a:rPr lang="en-US" altLang="zh-CN" sz="2400" b="1" dirty="0">
                <a:latin typeface="仿宋" panose="02010609060101010101" pitchFamily="49" charset="-122"/>
                <a:ea typeface="仿宋" panose="02010609060101010101" pitchFamily="49" charset="-122"/>
              </a:rPr>
              <a:t>s1</a:t>
            </a:r>
            <a:r>
              <a:rPr lang="zh-CN" altLang="en-US" sz="2400" b="1" dirty="0">
                <a:latin typeface="仿宋" panose="02010609060101010101" pitchFamily="49" charset="-122"/>
                <a:ea typeface="仿宋" panose="02010609060101010101" pitchFamily="49" charset="-122"/>
              </a:rPr>
              <a:t>所指向的字符串的尾部。使用时，应保证</a:t>
            </a:r>
            <a:r>
              <a:rPr lang="en-US" altLang="zh-CN" sz="2400" b="1" dirty="0">
                <a:latin typeface="仿宋" panose="02010609060101010101" pitchFamily="49" charset="-122"/>
                <a:ea typeface="仿宋" panose="02010609060101010101" pitchFamily="49" charset="-122"/>
              </a:rPr>
              <a:t>s1</a:t>
            </a:r>
            <a:r>
              <a:rPr lang="zh-CN" altLang="en-US" sz="2400" b="1" dirty="0">
                <a:latin typeface="仿宋" panose="02010609060101010101" pitchFamily="49" charset="-122"/>
                <a:ea typeface="仿宋" panose="02010609060101010101" pitchFamily="49" charset="-122"/>
              </a:rPr>
              <a:t>有足够的空间。函数类型为指向字符的指针。</a:t>
            </a:r>
          </a:p>
        </p:txBody>
      </p:sp>
      <p:sp>
        <p:nvSpPr>
          <p:cNvPr id="12291"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dirty="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2290"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C945572F-C694-4679-829A-79558834D39D}"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7</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8917" name="Rectangle 6"/>
          <p:cNvSpPr>
            <a:spLocks noGrp="1"/>
          </p:cNvSpPr>
          <p:nvPr>
            <p:ph type="title"/>
          </p:nvPr>
        </p:nvSpPr>
        <p:spPr>
          <a:xfrm>
            <a:off x="766763" y="476250"/>
            <a:ext cx="5905500" cy="623888"/>
          </a:xfrm>
        </p:spPr>
        <p:txBody>
          <a:bodyPr vert="horz" wrap="square" lIns="91440" tIns="45720" rIns="91440" bIns="45720" anchor="b" anchorCtr="0"/>
          <a:lstStyle/>
          <a:p>
            <a:pPr eaLnBrk="1" hangingPunct="1"/>
            <a:r>
              <a:rPr lang="en-US" altLang="zh-CN" sz="2800" dirty="0">
                <a:latin typeface="楷体_GB2312" pitchFamily="49" charset="-122"/>
                <a:ea typeface="楷体_GB2312" pitchFamily="49" charset="-122"/>
              </a:rPr>
              <a:t>string.h</a:t>
            </a:r>
            <a:r>
              <a:rPr lang="zh-CN" altLang="en-US" sz="2800" dirty="0">
                <a:latin typeface="楷体_GB2312" pitchFamily="49" charset="-122"/>
                <a:ea typeface="楷体_GB2312" pitchFamily="49" charset="-122"/>
              </a:rPr>
              <a:t>中的常用函数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p:cNvSpPr>
          <p:nvPr>
            <p:ph type="title"/>
          </p:nvPr>
        </p:nvSpPr>
        <p:spPr/>
        <p:txBody>
          <a:bodyPr vert="horz" wrap="square" lIns="91440" tIns="45720" rIns="91440" bIns="45720" anchor="b" anchorCtr="0"/>
          <a:lstStyle/>
          <a:p>
            <a:pPr eaLnBrk="1" hangingPunct="1"/>
            <a:r>
              <a:rPr lang="zh-CN" altLang="en-US" sz="2800" dirty="0"/>
              <a:t>续</a:t>
            </a:r>
          </a:p>
        </p:txBody>
      </p:sp>
      <p:sp>
        <p:nvSpPr>
          <p:cNvPr id="39939" name="Rectangle 3"/>
          <p:cNvSpPr>
            <a:spLocks noGrp="1"/>
          </p:cNvSpPr>
          <p:nvPr>
            <p:ph idx="1"/>
          </p:nvPr>
        </p:nvSpPr>
        <p:spPr>
          <a:xfrm>
            <a:off x="766763" y="1412875"/>
            <a:ext cx="9937750" cy="4741863"/>
          </a:xfrm>
        </p:spPr>
        <p:txBody>
          <a:bodyPr vert="horz" wrap="square" lIns="91440" tIns="45720" rIns="91440" bIns="45720" anchor="t" anchorCtr="0"/>
          <a:lstStyle/>
          <a:p>
            <a:pPr marL="0" indent="0" eaLnBrk="1" hangingPunct="1">
              <a:lnSpc>
                <a:spcPct val="120000"/>
              </a:lnSpc>
              <a:buNone/>
            </a:pPr>
            <a:r>
              <a:rPr lang="en-US" altLang="zh-CN" sz="2200" b="1" dirty="0">
                <a:latin typeface="仿宋" panose="02010609060101010101" pitchFamily="49" charset="-122"/>
                <a:ea typeface="仿宋" panose="02010609060101010101" pitchFamily="49" charset="-122"/>
              </a:rPr>
              <a:t>5</a:t>
            </a:r>
            <a:r>
              <a:rPr lang="zh-CN" altLang="en-US" sz="2200" b="1" dirty="0">
                <a:latin typeface="仿宋" panose="02010609060101010101" pitchFamily="49" charset="-122"/>
                <a:ea typeface="仿宋" panose="02010609060101010101" pitchFamily="49" charset="-122"/>
              </a:rPr>
              <a:t>、</a:t>
            </a:r>
            <a:r>
              <a:rPr lang="en-US" altLang="zh-CN" sz="2200" b="1" dirty="0">
                <a:solidFill>
                  <a:srgbClr val="FF3399"/>
                </a:solidFill>
                <a:latin typeface="仿宋" panose="02010609060101010101" pitchFamily="49" charset="-122"/>
                <a:ea typeface="仿宋" panose="02010609060101010101" pitchFamily="49" charset="-122"/>
              </a:rPr>
              <a:t>strcpy(s1,s2)</a:t>
            </a:r>
            <a:r>
              <a:rPr lang="zh-CN" altLang="en-US" sz="2200" b="1" dirty="0">
                <a:latin typeface="仿宋" panose="02010609060101010101" pitchFamily="49" charset="-122"/>
                <a:ea typeface="仿宋" panose="02010609060101010101" pitchFamily="49" charset="-122"/>
              </a:rPr>
              <a:t>：</a:t>
            </a:r>
            <a:r>
              <a:rPr lang="en-US" altLang="zh-CN" sz="2200" b="1" dirty="0">
                <a:latin typeface="仿宋" panose="02010609060101010101" pitchFamily="49" charset="-122"/>
                <a:ea typeface="仿宋" panose="02010609060101010101" pitchFamily="49" charset="-122"/>
              </a:rPr>
              <a:t>s1</a:t>
            </a:r>
            <a:r>
              <a:rPr lang="zh-CN" altLang="en-US" sz="2200" b="1" dirty="0">
                <a:latin typeface="仿宋" panose="02010609060101010101" pitchFamily="49" charset="-122"/>
                <a:ea typeface="仿宋" panose="02010609060101010101" pitchFamily="49" charset="-122"/>
              </a:rPr>
              <a:t>、</a:t>
            </a:r>
            <a:r>
              <a:rPr lang="en-US" altLang="zh-CN" sz="2200" b="1" dirty="0">
                <a:latin typeface="仿宋" panose="02010609060101010101" pitchFamily="49" charset="-122"/>
                <a:ea typeface="仿宋" panose="02010609060101010101" pitchFamily="49" charset="-122"/>
              </a:rPr>
              <a:t>s2</a:t>
            </a:r>
            <a:r>
              <a:rPr lang="zh-CN" altLang="en-US" sz="2200" b="1" dirty="0">
                <a:latin typeface="仿宋" panose="02010609060101010101" pitchFamily="49" charset="-122"/>
                <a:ea typeface="仿宋" panose="02010609060101010101" pitchFamily="49" charset="-122"/>
              </a:rPr>
              <a:t>为字符指针，函数将</a:t>
            </a:r>
            <a:r>
              <a:rPr lang="en-US" altLang="zh-CN" sz="2200" b="1" dirty="0">
                <a:latin typeface="仿宋" panose="02010609060101010101" pitchFamily="49" charset="-122"/>
                <a:ea typeface="仿宋" panose="02010609060101010101" pitchFamily="49" charset="-122"/>
              </a:rPr>
              <a:t>s2</a:t>
            </a:r>
            <a:r>
              <a:rPr lang="zh-CN" altLang="en-US" sz="2200" b="1" dirty="0">
                <a:latin typeface="仿宋" panose="02010609060101010101" pitchFamily="49" charset="-122"/>
                <a:ea typeface="仿宋" panose="02010609060101010101" pitchFamily="49" charset="-122"/>
              </a:rPr>
              <a:t>所指向的字符串的内容复制到</a:t>
            </a:r>
            <a:r>
              <a:rPr lang="en-US" altLang="zh-CN" sz="2200" b="1" dirty="0">
                <a:latin typeface="仿宋" panose="02010609060101010101" pitchFamily="49" charset="-122"/>
                <a:ea typeface="仿宋" panose="02010609060101010101" pitchFamily="49" charset="-122"/>
              </a:rPr>
              <a:t>s1</a:t>
            </a:r>
            <a:r>
              <a:rPr lang="zh-CN" altLang="en-US" sz="2200" b="1" dirty="0">
                <a:latin typeface="仿宋" panose="02010609060101010101" pitchFamily="49" charset="-122"/>
                <a:ea typeface="仿宋" panose="02010609060101010101" pitchFamily="49" charset="-122"/>
              </a:rPr>
              <a:t>中，使用时，应保证</a:t>
            </a:r>
            <a:r>
              <a:rPr lang="en-US" altLang="zh-CN" sz="2200" b="1" dirty="0">
                <a:latin typeface="仿宋" panose="02010609060101010101" pitchFamily="49" charset="-122"/>
                <a:ea typeface="仿宋" panose="02010609060101010101" pitchFamily="49" charset="-122"/>
              </a:rPr>
              <a:t>s1</a:t>
            </a:r>
            <a:r>
              <a:rPr lang="zh-CN" altLang="en-US" sz="2200" b="1" dirty="0">
                <a:latin typeface="仿宋" panose="02010609060101010101" pitchFamily="49" charset="-122"/>
                <a:ea typeface="仿宋" panose="02010609060101010101" pitchFamily="49" charset="-122"/>
              </a:rPr>
              <a:t>有足够的空间。函数类型为指向字符的指针。</a:t>
            </a:r>
          </a:p>
          <a:p>
            <a:pPr marL="0" indent="0" eaLnBrk="1" hangingPunct="1">
              <a:lnSpc>
                <a:spcPct val="120000"/>
              </a:lnSpc>
              <a:buNone/>
            </a:pPr>
            <a:r>
              <a:rPr lang="en-US" altLang="zh-CN" sz="2200" b="1" dirty="0">
                <a:latin typeface="仿宋" panose="02010609060101010101" pitchFamily="49" charset="-122"/>
                <a:ea typeface="仿宋" panose="02010609060101010101" pitchFamily="49" charset="-122"/>
              </a:rPr>
              <a:t>6</a:t>
            </a:r>
            <a:r>
              <a:rPr lang="zh-CN" altLang="en-US" sz="2200" b="1" dirty="0">
                <a:latin typeface="仿宋" panose="02010609060101010101" pitchFamily="49" charset="-122"/>
                <a:ea typeface="仿宋" panose="02010609060101010101" pitchFamily="49" charset="-122"/>
              </a:rPr>
              <a:t>、</a:t>
            </a:r>
            <a:r>
              <a:rPr lang="en-US" altLang="zh-CN" sz="2200" b="1" dirty="0">
                <a:solidFill>
                  <a:srgbClr val="FF3399"/>
                </a:solidFill>
                <a:latin typeface="仿宋" panose="02010609060101010101" pitchFamily="49" charset="-122"/>
                <a:ea typeface="仿宋" panose="02010609060101010101" pitchFamily="49" charset="-122"/>
              </a:rPr>
              <a:t>strncpy(s1,s2,n)</a:t>
            </a:r>
            <a:r>
              <a:rPr lang="zh-CN" altLang="en-US" sz="2200" b="1" dirty="0">
                <a:latin typeface="仿宋" panose="02010609060101010101" pitchFamily="49" charset="-122"/>
                <a:ea typeface="仿宋" panose="02010609060101010101" pitchFamily="49" charset="-122"/>
              </a:rPr>
              <a:t>：功能与</a:t>
            </a:r>
            <a:r>
              <a:rPr lang="en-US" altLang="zh-CN" sz="2200" b="1" dirty="0">
                <a:latin typeface="仿宋" panose="02010609060101010101" pitchFamily="49" charset="-122"/>
                <a:ea typeface="仿宋" panose="02010609060101010101" pitchFamily="49" charset="-122"/>
              </a:rPr>
              <a:t>strcpy</a:t>
            </a:r>
            <a:r>
              <a:rPr lang="zh-CN" altLang="en-US" sz="2200" b="1" dirty="0">
                <a:latin typeface="仿宋" panose="02010609060101010101" pitchFamily="49" charset="-122"/>
                <a:ea typeface="仿宋" panose="02010609060101010101" pitchFamily="49" charset="-122"/>
              </a:rPr>
              <a:t>类似</a:t>
            </a:r>
            <a:r>
              <a:rPr lang="en-US" altLang="zh-CN" sz="2200" b="1" dirty="0">
                <a:latin typeface="仿宋" panose="02010609060101010101" pitchFamily="49" charset="-122"/>
                <a:ea typeface="仿宋" panose="02010609060101010101" pitchFamily="49" charset="-122"/>
              </a:rPr>
              <a:t>,</a:t>
            </a:r>
            <a:r>
              <a:rPr lang="zh-CN" altLang="en-US" sz="2200" b="1" dirty="0">
                <a:latin typeface="仿宋" panose="02010609060101010101" pitchFamily="49" charset="-122"/>
                <a:ea typeface="仿宋" panose="02010609060101010101" pitchFamily="49" charset="-122"/>
              </a:rPr>
              <a:t>复制时仅复制</a:t>
            </a:r>
            <a:r>
              <a:rPr lang="en-US" altLang="zh-CN" sz="2200" b="1" dirty="0">
                <a:latin typeface="仿宋" panose="02010609060101010101" pitchFamily="49" charset="-122"/>
                <a:ea typeface="仿宋" panose="02010609060101010101" pitchFamily="49" charset="-122"/>
              </a:rPr>
              <a:t>s2</a:t>
            </a:r>
            <a:r>
              <a:rPr lang="zh-CN" altLang="en-US" sz="2200" b="1" dirty="0">
                <a:latin typeface="仿宋" panose="02010609060101010101" pitchFamily="49" charset="-122"/>
                <a:ea typeface="仿宋" panose="02010609060101010101" pitchFamily="49" charset="-122"/>
              </a:rPr>
              <a:t>的</a:t>
            </a:r>
            <a:r>
              <a:rPr lang="en-US" altLang="zh-CN" sz="2200" b="1" dirty="0">
                <a:latin typeface="仿宋" panose="02010609060101010101" pitchFamily="49" charset="-122"/>
                <a:ea typeface="仿宋" panose="02010609060101010101" pitchFamily="49" charset="-122"/>
              </a:rPr>
              <a:t>n</a:t>
            </a:r>
            <a:r>
              <a:rPr lang="zh-CN" altLang="en-US" sz="2200" b="1" dirty="0">
                <a:latin typeface="仿宋" panose="02010609060101010101" pitchFamily="49" charset="-122"/>
                <a:ea typeface="仿宋" panose="02010609060101010101" pitchFamily="49" charset="-122"/>
              </a:rPr>
              <a:t>个字符到</a:t>
            </a:r>
            <a:r>
              <a:rPr lang="en-US" altLang="zh-CN" sz="2200" b="1" dirty="0">
                <a:latin typeface="仿宋" panose="02010609060101010101" pitchFamily="49" charset="-122"/>
                <a:ea typeface="仿宋" panose="02010609060101010101" pitchFamily="49" charset="-122"/>
              </a:rPr>
              <a:t>s1</a:t>
            </a:r>
            <a:r>
              <a:rPr lang="zh-CN" altLang="en-US" sz="2200" b="1" dirty="0">
                <a:latin typeface="仿宋" panose="02010609060101010101" pitchFamily="49" charset="-122"/>
                <a:ea typeface="仿宋" panose="02010609060101010101" pitchFamily="49" charset="-122"/>
              </a:rPr>
              <a:t>。需要注意，如果</a:t>
            </a:r>
            <a:r>
              <a:rPr lang="en-US" altLang="zh-CN" sz="2200" b="1" dirty="0">
                <a:latin typeface="仿宋" panose="02010609060101010101" pitchFamily="49" charset="-122"/>
                <a:ea typeface="仿宋" panose="02010609060101010101" pitchFamily="49" charset="-122"/>
              </a:rPr>
              <a:t>s2</a:t>
            </a:r>
            <a:r>
              <a:rPr lang="zh-CN" altLang="en-US" sz="2200" b="1" dirty="0">
                <a:latin typeface="仿宋" panose="02010609060101010101" pitchFamily="49" charset="-122"/>
                <a:ea typeface="仿宋" panose="02010609060101010101" pitchFamily="49" charset="-122"/>
              </a:rPr>
              <a:t>超过</a:t>
            </a:r>
            <a:r>
              <a:rPr lang="en-US" altLang="zh-CN" sz="2200" b="1" dirty="0">
                <a:latin typeface="仿宋" panose="02010609060101010101" pitchFamily="49" charset="-122"/>
                <a:ea typeface="仿宋" panose="02010609060101010101" pitchFamily="49" charset="-122"/>
              </a:rPr>
              <a:t>n</a:t>
            </a:r>
            <a:r>
              <a:rPr lang="zh-CN" altLang="en-US" sz="2200" b="1" dirty="0">
                <a:latin typeface="仿宋" panose="02010609060101010101" pitchFamily="49" charset="-122"/>
                <a:ea typeface="仿宋" panose="02010609060101010101" pitchFamily="49" charset="-122"/>
              </a:rPr>
              <a:t>个字符，则</a:t>
            </a:r>
            <a:r>
              <a:rPr lang="en-US" altLang="zh-CN" sz="2200" b="1" dirty="0">
                <a:latin typeface="仿宋" panose="02010609060101010101" pitchFamily="49" charset="-122"/>
                <a:ea typeface="仿宋" panose="02010609060101010101" pitchFamily="49" charset="-122"/>
              </a:rPr>
              <a:t>s1</a:t>
            </a:r>
            <a:r>
              <a:rPr lang="zh-CN" altLang="en-US" sz="2200" b="1" dirty="0">
                <a:latin typeface="仿宋" panose="02010609060101010101" pitchFamily="49" charset="-122"/>
                <a:ea typeface="仿宋" panose="02010609060101010101" pitchFamily="49" charset="-122"/>
              </a:rPr>
              <a:t>不以“</a:t>
            </a:r>
            <a:r>
              <a:rPr lang="en-US" altLang="zh-CN" sz="2200" b="1" dirty="0">
                <a:latin typeface="仿宋" panose="02010609060101010101" pitchFamily="49" charset="-122"/>
                <a:ea typeface="仿宋" panose="02010609060101010101" pitchFamily="49" charset="-122"/>
              </a:rPr>
              <a:t>\0”</a:t>
            </a:r>
            <a:r>
              <a:rPr lang="zh-CN" altLang="en-US" sz="2200" b="1" dirty="0">
                <a:latin typeface="仿宋" panose="02010609060101010101" pitchFamily="49" charset="-122"/>
                <a:ea typeface="仿宋" panose="02010609060101010101" pitchFamily="49" charset="-122"/>
              </a:rPr>
              <a:t>结束。函数类型为指向字符的指针。</a:t>
            </a:r>
          </a:p>
          <a:p>
            <a:pPr marL="0" indent="0" eaLnBrk="1" hangingPunct="1">
              <a:lnSpc>
                <a:spcPct val="120000"/>
              </a:lnSpc>
              <a:buNone/>
            </a:pPr>
            <a:r>
              <a:rPr lang="en-US" altLang="zh-CN" sz="2200" b="1" dirty="0">
                <a:latin typeface="仿宋" panose="02010609060101010101" pitchFamily="49" charset="-122"/>
                <a:ea typeface="仿宋" panose="02010609060101010101" pitchFamily="49" charset="-122"/>
              </a:rPr>
              <a:t>7</a:t>
            </a:r>
            <a:r>
              <a:rPr lang="zh-CN" altLang="en-US" sz="2200" b="1" dirty="0">
                <a:latin typeface="仿宋" panose="02010609060101010101" pitchFamily="49" charset="-122"/>
                <a:ea typeface="仿宋" panose="02010609060101010101" pitchFamily="49" charset="-122"/>
              </a:rPr>
              <a:t>、</a:t>
            </a:r>
            <a:r>
              <a:rPr lang="en-US" altLang="zh-CN" sz="2200" b="1" dirty="0">
                <a:solidFill>
                  <a:srgbClr val="FF3399"/>
                </a:solidFill>
                <a:latin typeface="仿宋" panose="02010609060101010101" pitchFamily="49" charset="-122"/>
                <a:ea typeface="仿宋" panose="02010609060101010101" pitchFamily="49" charset="-122"/>
              </a:rPr>
              <a:t>index(s,c)</a:t>
            </a:r>
            <a:r>
              <a:rPr lang="zh-CN" altLang="en-US" sz="2200" b="1" dirty="0">
                <a:latin typeface="仿宋" panose="02010609060101010101" pitchFamily="49" charset="-122"/>
                <a:ea typeface="仿宋" panose="02010609060101010101" pitchFamily="49" charset="-122"/>
              </a:rPr>
              <a:t>：</a:t>
            </a:r>
            <a:r>
              <a:rPr lang="en-US" altLang="zh-CN" sz="2200" b="1" dirty="0">
                <a:latin typeface="仿宋" panose="02010609060101010101" pitchFamily="49" charset="-122"/>
                <a:ea typeface="仿宋" panose="02010609060101010101" pitchFamily="49" charset="-122"/>
              </a:rPr>
              <a:t>s</a:t>
            </a:r>
            <a:r>
              <a:rPr lang="zh-CN" altLang="en-US" sz="2200" b="1" dirty="0">
                <a:latin typeface="仿宋" panose="02010609060101010101" pitchFamily="49" charset="-122"/>
                <a:ea typeface="仿宋" panose="02010609060101010101" pitchFamily="49" charset="-122"/>
              </a:rPr>
              <a:t>为字符指针，</a:t>
            </a:r>
            <a:r>
              <a:rPr lang="en-US" altLang="zh-CN" sz="2200" b="1" dirty="0">
                <a:latin typeface="仿宋" panose="02010609060101010101" pitchFamily="49" charset="-122"/>
                <a:ea typeface="仿宋" panose="02010609060101010101" pitchFamily="49" charset="-122"/>
              </a:rPr>
              <a:t>c</a:t>
            </a:r>
            <a:r>
              <a:rPr lang="zh-CN" altLang="en-US" sz="2200" b="1" dirty="0">
                <a:latin typeface="仿宋" panose="02010609060101010101" pitchFamily="49" charset="-122"/>
                <a:ea typeface="仿宋" panose="02010609060101010101" pitchFamily="49" charset="-122"/>
              </a:rPr>
              <a:t>是字符，函数返回字符串</a:t>
            </a:r>
            <a:r>
              <a:rPr lang="en-US" altLang="zh-CN" sz="2200" b="1" dirty="0">
                <a:latin typeface="仿宋" panose="02010609060101010101" pitchFamily="49" charset="-122"/>
                <a:ea typeface="仿宋" panose="02010609060101010101" pitchFamily="49" charset="-122"/>
              </a:rPr>
              <a:t>s</a:t>
            </a:r>
            <a:r>
              <a:rPr lang="zh-CN" altLang="en-US" sz="2200" b="1" dirty="0">
                <a:latin typeface="仿宋" panose="02010609060101010101" pitchFamily="49" charset="-122"/>
                <a:ea typeface="仿宋" panose="02010609060101010101" pitchFamily="49" charset="-122"/>
              </a:rPr>
              <a:t>中字符</a:t>
            </a:r>
            <a:r>
              <a:rPr lang="en-US" altLang="zh-CN" sz="2200" b="1" dirty="0">
                <a:latin typeface="仿宋" panose="02010609060101010101" pitchFamily="49" charset="-122"/>
                <a:ea typeface="仿宋" panose="02010609060101010101" pitchFamily="49" charset="-122"/>
              </a:rPr>
              <a:t>c</a:t>
            </a:r>
            <a:r>
              <a:rPr lang="zh-CN" altLang="en-US" sz="2200" b="1" dirty="0">
                <a:latin typeface="仿宋" panose="02010609060101010101" pitchFamily="49" charset="-122"/>
                <a:ea typeface="仿宋" panose="02010609060101010101" pitchFamily="49" charset="-122"/>
              </a:rPr>
              <a:t>第一次出现的位置（指针），如果</a:t>
            </a:r>
            <a:r>
              <a:rPr lang="en-US" altLang="zh-CN" sz="2200" b="1" dirty="0">
                <a:latin typeface="仿宋" panose="02010609060101010101" pitchFamily="49" charset="-122"/>
                <a:ea typeface="仿宋" panose="02010609060101010101" pitchFamily="49" charset="-122"/>
              </a:rPr>
              <a:t>c</a:t>
            </a:r>
            <a:r>
              <a:rPr lang="zh-CN" altLang="en-US" sz="2200" b="1" dirty="0">
                <a:latin typeface="仿宋" panose="02010609060101010101" pitchFamily="49" charset="-122"/>
                <a:ea typeface="仿宋" panose="02010609060101010101" pitchFamily="49" charset="-122"/>
              </a:rPr>
              <a:t>不在</a:t>
            </a:r>
            <a:r>
              <a:rPr lang="en-US" altLang="zh-CN" sz="2200" b="1" dirty="0">
                <a:latin typeface="仿宋" panose="02010609060101010101" pitchFamily="49" charset="-122"/>
                <a:ea typeface="仿宋" panose="02010609060101010101" pitchFamily="49" charset="-122"/>
              </a:rPr>
              <a:t>s</a:t>
            </a:r>
            <a:r>
              <a:rPr lang="zh-CN" altLang="en-US" sz="2200" b="1" dirty="0">
                <a:latin typeface="仿宋" panose="02010609060101010101" pitchFamily="49" charset="-122"/>
                <a:ea typeface="仿宋" panose="02010609060101010101" pitchFamily="49" charset="-122"/>
              </a:rPr>
              <a:t>中则返回空值（</a:t>
            </a:r>
            <a:r>
              <a:rPr lang="en-US" altLang="zh-CN" sz="2200" b="1" dirty="0">
                <a:latin typeface="仿宋" panose="02010609060101010101" pitchFamily="49" charset="-122"/>
                <a:ea typeface="仿宋" panose="02010609060101010101" pitchFamily="49" charset="-122"/>
              </a:rPr>
              <a:t>NULL</a:t>
            </a:r>
            <a:r>
              <a:rPr lang="zh-CN" altLang="en-US" sz="2200" b="1" dirty="0">
                <a:latin typeface="仿宋" panose="02010609060101010101" pitchFamily="49" charset="-122"/>
                <a:ea typeface="仿宋" panose="02010609060101010101" pitchFamily="49" charset="-122"/>
              </a:rPr>
              <a:t>）。函数类型为指向字符的指针。</a:t>
            </a:r>
          </a:p>
          <a:p>
            <a:pPr marL="0" indent="0" eaLnBrk="1" hangingPunct="1">
              <a:lnSpc>
                <a:spcPct val="120000"/>
              </a:lnSpc>
              <a:buNone/>
            </a:pPr>
            <a:r>
              <a:rPr lang="en-US" altLang="zh-CN" sz="2200" b="1" dirty="0">
                <a:latin typeface="仿宋" panose="02010609060101010101" pitchFamily="49" charset="-122"/>
                <a:ea typeface="仿宋" panose="02010609060101010101" pitchFamily="49" charset="-122"/>
              </a:rPr>
              <a:t>8</a:t>
            </a:r>
            <a:r>
              <a:rPr lang="zh-CN" altLang="en-US" sz="2200" b="1" dirty="0">
                <a:latin typeface="仿宋" panose="02010609060101010101" pitchFamily="49" charset="-122"/>
                <a:ea typeface="仿宋" panose="02010609060101010101" pitchFamily="49" charset="-122"/>
              </a:rPr>
              <a:t>、</a:t>
            </a:r>
            <a:r>
              <a:rPr lang="en-US" altLang="zh-CN" sz="2200" b="1" dirty="0">
                <a:solidFill>
                  <a:srgbClr val="FF3399"/>
                </a:solidFill>
                <a:latin typeface="仿宋" panose="02010609060101010101" pitchFamily="49" charset="-122"/>
                <a:ea typeface="仿宋" panose="02010609060101010101" pitchFamily="49" charset="-122"/>
              </a:rPr>
              <a:t>rinder(s,c)</a:t>
            </a:r>
            <a:r>
              <a:rPr lang="zh-CN" altLang="en-US" sz="2200" b="1" dirty="0">
                <a:latin typeface="仿宋" panose="02010609060101010101" pitchFamily="49" charset="-122"/>
                <a:ea typeface="仿宋" panose="02010609060101010101" pitchFamily="49" charset="-122"/>
              </a:rPr>
              <a:t>：功能与</a:t>
            </a:r>
            <a:r>
              <a:rPr lang="en-US" altLang="zh-CN" sz="2200" b="1" dirty="0">
                <a:latin typeface="仿宋" panose="02010609060101010101" pitchFamily="49" charset="-122"/>
                <a:ea typeface="仿宋" panose="02010609060101010101" pitchFamily="49" charset="-122"/>
              </a:rPr>
              <a:t>index()</a:t>
            </a:r>
            <a:r>
              <a:rPr lang="zh-CN" altLang="en-US" sz="2200" b="1" dirty="0">
                <a:latin typeface="仿宋" panose="02010609060101010101" pitchFamily="49" charset="-122"/>
                <a:ea typeface="仿宋" panose="02010609060101010101" pitchFamily="49" charset="-122"/>
              </a:rPr>
              <a:t>类似，用于返回字符串</a:t>
            </a:r>
            <a:r>
              <a:rPr lang="en-US" altLang="zh-CN" sz="2200" b="1" dirty="0">
                <a:latin typeface="仿宋" panose="02010609060101010101" pitchFamily="49" charset="-122"/>
                <a:ea typeface="仿宋" panose="02010609060101010101" pitchFamily="49" charset="-122"/>
              </a:rPr>
              <a:t>s</a:t>
            </a:r>
            <a:r>
              <a:rPr lang="zh-CN" altLang="en-US" sz="2200" b="1" dirty="0">
                <a:latin typeface="仿宋" panose="02010609060101010101" pitchFamily="49" charset="-122"/>
                <a:ea typeface="仿宋" panose="02010609060101010101" pitchFamily="49" charset="-122"/>
              </a:rPr>
              <a:t>中字符</a:t>
            </a:r>
            <a:r>
              <a:rPr lang="en-US" altLang="zh-CN" sz="2200" b="1" dirty="0">
                <a:latin typeface="仿宋" panose="02010609060101010101" pitchFamily="49" charset="-122"/>
                <a:ea typeface="仿宋" panose="02010609060101010101" pitchFamily="49" charset="-122"/>
              </a:rPr>
              <a:t>c</a:t>
            </a:r>
            <a:r>
              <a:rPr lang="zh-CN" altLang="en-US" sz="2200" b="1" dirty="0">
                <a:latin typeface="仿宋" panose="02010609060101010101" pitchFamily="49" charset="-122"/>
                <a:ea typeface="仿宋" panose="02010609060101010101" pitchFamily="49" charset="-122"/>
              </a:rPr>
              <a:t>最后一次出现的位置。函数类型为指向字符的指针。</a:t>
            </a:r>
            <a:endParaRPr lang="zh-CN" altLang="en-US" sz="2200" dirty="0">
              <a:latin typeface="仿宋" panose="02010609060101010101" pitchFamily="49" charset="-122"/>
              <a:ea typeface="仿宋" panose="02010609060101010101" pitchFamily="49" charset="-122"/>
            </a:endParaRPr>
          </a:p>
        </p:txBody>
      </p:sp>
      <p:sp>
        <p:nvSpPr>
          <p:cNvPr id="13315"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dirty="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3314"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EE9FF253-153D-4A8A-AFEE-EE1547DCF5FD}"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8</a:t>
            </a:fld>
            <a:endParaRPr kumimoji="1" lang="en-US" altLang="zh-CN" sz="505" b="0" i="0" u="none" strike="noStrike" kern="1200" cap="none" spc="0" normalizeH="0" baseline="0" noProof="0" dirty="0">
              <a:ln>
                <a:noFill/>
              </a:ln>
              <a:solidFill>
                <a:schemeClr val="tx1"/>
              </a:solidFill>
              <a:effectLst/>
              <a:uLnTx/>
              <a:uFillTx/>
              <a:latin typeface="Arial" panose="020B0604020202020204" pitchFamily="34" charset="0"/>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6"/>
          <p:cNvSpPr>
            <a:spLocks noGrp="1"/>
          </p:cNvSpPr>
          <p:nvPr>
            <p:ph type="title"/>
          </p:nvPr>
        </p:nvSpPr>
        <p:spPr>
          <a:xfrm>
            <a:off x="766763" y="539750"/>
            <a:ext cx="7086600" cy="558800"/>
          </a:xfrm>
        </p:spPr>
        <p:txBody>
          <a:bodyPr vert="horz" wrap="square" lIns="91440" tIns="45720" rIns="91440" bIns="45720" anchor="b" anchorCtr="0"/>
          <a:lstStyle/>
          <a:p>
            <a:pPr eaLnBrk="1" hangingPunct="1"/>
            <a:r>
              <a:rPr lang="en-US" altLang="zh-CN" sz="2800" dirty="0">
                <a:latin typeface="楷体_GB2312" pitchFamily="49" charset="-122"/>
                <a:ea typeface="楷体_GB2312" pitchFamily="49" charset="-122"/>
              </a:rPr>
              <a:t>7.3.3 </a:t>
            </a:r>
            <a:r>
              <a:rPr lang="zh-CN" altLang="en-US" sz="2800" dirty="0">
                <a:latin typeface="楷体_GB2312" pitchFamily="49" charset="-122"/>
                <a:ea typeface="楷体_GB2312" pitchFamily="49" charset="-122"/>
              </a:rPr>
              <a:t>字符串指针作函数参数</a:t>
            </a:r>
          </a:p>
        </p:txBody>
      </p:sp>
      <p:sp>
        <p:nvSpPr>
          <p:cNvPr id="40963" name="Rectangle 7"/>
          <p:cNvSpPr>
            <a:spLocks noGrp="1"/>
          </p:cNvSpPr>
          <p:nvPr>
            <p:ph idx="1"/>
          </p:nvPr>
        </p:nvSpPr>
        <p:spPr>
          <a:xfrm>
            <a:off x="839788" y="1268413"/>
            <a:ext cx="10152062" cy="1420813"/>
          </a:xfrm>
        </p:spPr>
        <p:txBody>
          <a:bodyPr vert="horz" wrap="square" lIns="91440" tIns="45720" rIns="91440" bIns="45720" anchor="t" anchorCtr="0"/>
          <a:lstStyle/>
          <a:p>
            <a:pPr algn="just" eaLnBrk="1" hangingPunct="1">
              <a:lnSpc>
                <a:spcPct val="120000"/>
              </a:lnSpc>
              <a:buNone/>
            </a:pPr>
            <a:r>
              <a:rPr lang="zh-CN" altLang="en-US" sz="3200" b="1" dirty="0">
                <a:latin typeface="Times New Roman" panose="02020603050405020304" pitchFamily="18" charset="0"/>
                <a:ea typeface="昆仑楷体" charset="-122"/>
              </a:rPr>
              <a:t>  </a:t>
            </a:r>
            <a:r>
              <a:rPr lang="zh-CN" altLang="en-US" sz="2000" b="1" dirty="0">
                <a:latin typeface="楷体_GB2312" pitchFamily="49" charset="-122"/>
                <a:ea typeface="楷体_GB2312" pitchFamily="49" charset="-122"/>
              </a:rPr>
              <a:t>将一个字符串从一个函数传递到另一个函数，可以用</a:t>
            </a:r>
            <a:r>
              <a:rPr lang="zh-CN" altLang="en-US" sz="2000" b="1" dirty="0">
                <a:solidFill>
                  <a:srgbClr val="FF0000"/>
                </a:solidFill>
                <a:latin typeface="楷体_GB2312" pitchFamily="49" charset="-122"/>
                <a:ea typeface="楷体_GB2312" pitchFamily="49" charset="-122"/>
              </a:rPr>
              <a:t>字符数组名作参数</a:t>
            </a:r>
            <a:r>
              <a:rPr lang="zh-CN" altLang="en-US" sz="2000" b="1" dirty="0">
                <a:latin typeface="楷体_GB2312" pitchFamily="49" charset="-122"/>
                <a:ea typeface="楷体_GB2312" pitchFamily="49" charset="-122"/>
              </a:rPr>
              <a:t>的方式，也可以用</a:t>
            </a:r>
            <a:r>
              <a:rPr lang="zh-CN" altLang="en-US" sz="2000" b="1" dirty="0">
                <a:solidFill>
                  <a:srgbClr val="FF0000"/>
                </a:solidFill>
                <a:latin typeface="楷体_GB2312" pitchFamily="49" charset="-122"/>
                <a:ea typeface="楷体_GB2312" pitchFamily="49" charset="-122"/>
              </a:rPr>
              <a:t>指向字符串的指针变量作参数</a:t>
            </a:r>
            <a:r>
              <a:rPr lang="zh-CN" altLang="en-US" sz="2000" b="1" dirty="0">
                <a:latin typeface="楷体_GB2312" pitchFamily="49" charset="-122"/>
                <a:ea typeface="楷体_GB2312" pitchFamily="49" charset="-122"/>
              </a:rPr>
              <a:t>的方式。在被调用的函数中改变字符串的内容，在主调函数中可以得到改变了的字符串。</a:t>
            </a:r>
          </a:p>
        </p:txBody>
      </p:sp>
      <p:sp>
        <p:nvSpPr>
          <p:cNvPr id="14339" name="页脚占位符 5"/>
          <p:cNvSpPr txBox="1">
            <a:spLocks noGrp="1"/>
          </p:cNvSpPr>
          <p:nvPr>
            <p:ph type="ftr" sz="quarter" idx="3"/>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505" b="0" i="0" u="none" strike="noStrike" kern="1200" cap="none" spc="0" normalizeH="0" baseline="0" noProof="0">
                <a:ln>
                  <a:noFill/>
                </a:ln>
                <a:solidFill>
                  <a:schemeClr val="tx2"/>
                </a:solidFill>
                <a:effectLst/>
                <a:uLnTx/>
                <a:uFillTx/>
                <a:latin typeface="Arial" panose="020B0604020202020204" pitchFamily="34" charset="0"/>
                <a:ea typeface="宋体" panose="02010600030101010101" pitchFamily="2" charset="-122"/>
                <a:cs typeface="+mn-cs"/>
              </a:rPr>
              <a:t>http://xinxi.xaufe.edu.cn</a:t>
            </a:r>
          </a:p>
        </p:txBody>
      </p:sp>
      <p:sp>
        <p:nvSpPr>
          <p:cNvPr id="14338" name="灯片编号占位符 3"/>
          <p:cNvSpPr txBox="1">
            <a:spLocks noGrp="1"/>
          </p:cNvSpPr>
          <p:nvPr>
            <p:ph type="sldNum" sz="quarter" idx="4"/>
          </p:nvPr>
        </p:nvSpPr>
        <p:spPr bwMode="auto"/>
        <p:txBody>
          <a:bodyPr wrap="square" lIns="91440" tIns="45720" rIns="91440" bIns="45720" numCol="1" anchor="t" anchorCtr="0" compatLnSpc="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AA206B12-FD13-4862-A5C9-F8E82BBD1E58}" type="slidenum">
              <a:rPr kumimoji="1" lang="zh-CN" altLang="en-US" sz="505" b="0" i="0" u="none" strike="noStrike" kern="1200" cap="none" spc="0" normalizeH="0" baseline="0" noProof="0">
                <a:ln>
                  <a:noFill/>
                </a:ln>
                <a:solidFill>
                  <a:schemeClr val="tx1"/>
                </a:solidFill>
                <a:effectLst/>
                <a:uLnTx/>
                <a:uFillTx/>
                <a:latin typeface="Arial" panose="020B0604020202020204" pitchFamily="34" charset="0"/>
                <a:ea typeface="+mn-ea"/>
                <a:cs typeface="+mn-cs"/>
              </a:rPr>
              <a:t>9</a:t>
            </a:fld>
            <a:endParaRPr kumimoji="1" lang="en-US" altLang="zh-CN" sz="505"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0966" name="Line 5"/>
          <p:cNvSpPr/>
          <p:nvPr/>
        </p:nvSpPr>
        <p:spPr>
          <a:xfrm>
            <a:off x="1524000" y="6629400"/>
            <a:ext cx="9144000" cy="0"/>
          </a:xfrm>
          <a:prstGeom prst="line">
            <a:avLst/>
          </a:prstGeom>
          <a:ln w="57150" cap="flat" cmpd="thickThin">
            <a:solidFill>
              <a:schemeClr val="folHlink"/>
            </a:solidFill>
            <a:prstDash val="solid"/>
            <a:headEnd type="none" w="med" len="med"/>
            <a:tailEnd type="none" w="med" len="med"/>
          </a:ln>
        </p:spPr>
        <p:txBody>
          <a:bodyPr/>
          <a:lstStyle/>
          <a:p>
            <a:endParaRPr lang="zh-CN" altLang="en-US"/>
          </a:p>
        </p:txBody>
      </p:sp>
      <p:grpSp>
        <p:nvGrpSpPr>
          <p:cNvPr id="173064" name="Group 8"/>
          <p:cNvGrpSpPr/>
          <p:nvPr/>
        </p:nvGrpSpPr>
        <p:grpSpPr>
          <a:xfrm>
            <a:off x="2655888" y="2870200"/>
            <a:ext cx="6519862" cy="2944813"/>
            <a:chOff x="-3" y="-3"/>
            <a:chExt cx="2826" cy="1855"/>
          </a:xfrm>
        </p:grpSpPr>
        <p:grpSp>
          <p:nvGrpSpPr>
            <p:cNvPr id="40968" name="Group 9"/>
            <p:cNvGrpSpPr/>
            <p:nvPr/>
          </p:nvGrpSpPr>
          <p:grpSpPr>
            <a:xfrm>
              <a:off x="0" y="0"/>
              <a:ext cx="2820" cy="1852"/>
              <a:chOff x="0" y="0"/>
              <a:chExt cx="2820" cy="1852"/>
            </a:xfrm>
          </p:grpSpPr>
          <p:grpSp>
            <p:nvGrpSpPr>
              <p:cNvPr id="40970" name="Group 10"/>
              <p:cNvGrpSpPr/>
              <p:nvPr/>
            </p:nvGrpSpPr>
            <p:grpSpPr>
              <a:xfrm>
                <a:off x="0" y="0"/>
                <a:ext cx="634" cy="356"/>
                <a:chOff x="0" y="0"/>
                <a:chExt cx="634" cy="356"/>
              </a:xfrm>
            </p:grpSpPr>
            <p:sp>
              <p:nvSpPr>
                <p:cNvPr id="41013" name="Rectangle 11"/>
                <p:cNvSpPr/>
                <p:nvPr/>
              </p:nvSpPr>
              <p:spPr>
                <a:xfrm>
                  <a:off x="6" y="6"/>
                  <a:ext cx="622" cy="350"/>
                </a:xfrm>
                <a:prstGeom prst="rect">
                  <a:avLst/>
                </a:prstGeom>
                <a:noFill/>
                <a:ln w="9525" cap="flat" cmpd="sng">
                  <a:solidFill>
                    <a:srgbClr val="3366FF"/>
                  </a:solidFill>
                  <a:prstDash val="solid"/>
                  <a:miter/>
                  <a:headEnd type="none" w="med" len="med"/>
                  <a:tailEnd type="none" w="med" len="med"/>
                </a:ln>
              </p:spPr>
              <p:txBody>
                <a:bodyPr anchor="ctr" anchorCtr="0"/>
                <a:lstStyle/>
                <a:p>
                  <a:pPr algn="just" eaLnBrk="1" hangingPunct="1"/>
                  <a:r>
                    <a:rPr lang="zh-CN" altLang="en-US" sz="2400" b="1" dirty="0">
                      <a:solidFill>
                        <a:schemeClr val="bg1"/>
                      </a:solidFill>
                      <a:latin typeface="Times New Roman" panose="02020603050405020304" pitchFamily="18" charset="0"/>
                    </a:rPr>
                    <a:t> </a:t>
                  </a:r>
                  <a:endParaRPr lang="zh-CN" altLang="en-US" sz="2400" b="1" dirty="0">
                    <a:solidFill>
                      <a:schemeClr val="bg1"/>
                    </a:solidFill>
                    <a:latin typeface="_x000B__x000C_" charset="0"/>
                  </a:endParaRPr>
                </a:p>
                <a:p>
                  <a:pPr algn="just"/>
                  <a:endParaRPr lang="zh-CN" altLang="en-US" sz="2400" b="1" dirty="0">
                    <a:solidFill>
                      <a:schemeClr val="bg1"/>
                    </a:solidFill>
                    <a:latin typeface="Times New Roman" panose="02020603050405020304" pitchFamily="18" charset="0"/>
                  </a:endParaRPr>
                </a:p>
              </p:txBody>
            </p:sp>
            <p:sp>
              <p:nvSpPr>
                <p:cNvPr id="41014" name="Rectangle 12"/>
                <p:cNvSpPr/>
                <p:nvPr/>
              </p:nvSpPr>
              <p:spPr>
                <a:xfrm>
                  <a:off x="0" y="0"/>
                  <a:ext cx="634"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1" name="Group 13"/>
              <p:cNvGrpSpPr/>
              <p:nvPr/>
            </p:nvGrpSpPr>
            <p:grpSpPr>
              <a:xfrm>
                <a:off x="634" y="0"/>
                <a:ext cx="1098" cy="356"/>
                <a:chOff x="634" y="0"/>
                <a:chExt cx="1098" cy="356"/>
              </a:xfrm>
            </p:grpSpPr>
            <p:sp>
              <p:nvSpPr>
                <p:cNvPr id="41011" name="Rectangle 14"/>
                <p:cNvSpPr/>
                <p:nvPr/>
              </p:nvSpPr>
              <p:spPr>
                <a:xfrm>
                  <a:off x="640" y="6"/>
                  <a:ext cx="108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800" b="1" dirty="0">
                      <a:solidFill>
                        <a:srgbClr val="800000"/>
                      </a:solidFill>
                      <a:latin typeface="_x000B__x000C_" charset="0"/>
                    </a:rPr>
                    <a:t>实参</a:t>
                  </a:r>
                </a:p>
                <a:p>
                  <a:pPr algn="ctr"/>
                  <a:endParaRPr lang="zh-CN" altLang="en-US" sz="2400" b="1" dirty="0">
                    <a:solidFill>
                      <a:srgbClr val="800000"/>
                    </a:solidFill>
                    <a:latin typeface="Times New Roman" panose="02020603050405020304" pitchFamily="18" charset="0"/>
                  </a:endParaRPr>
                </a:p>
              </p:txBody>
            </p:sp>
            <p:sp>
              <p:nvSpPr>
                <p:cNvPr id="41012" name="Rectangle 15"/>
                <p:cNvSpPr/>
                <p:nvPr/>
              </p:nvSpPr>
              <p:spPr>
                <a:xfrm>
                  <a:off x="634" y="0"/>
                  <a:ext cx="109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2" name="Group 16"/>
              <p:cNvGrpSpPr/>
              <p:nvPr/>
            </p:nvGrpSpPr>
            <p:grpSpPr>
              <a:xfrm>
                <a:off x="1732" y="0"/>
                <a:ext cx="1088" cy="356"/>
                <a:chOff x="1732" y="0"/>
                <a:chExt cx="1088" cy="356"/>
              </a:xfrm>
            </p:grpSpPr>
            <p:sp>
              <p:nvSpPr>
                <p:cNvPr id="41009" name="Rectangle 17"/>
                <p:cNvSpPr/>
                <p:nvPr/>
              </p:nvSpPr>
              <p:spPr>
                <a:xfrm>
                  <a:off x="1738" y="6"/>
                  <a:ext cx="107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800" b="1" dirty="0">
                      <a:solidFill>
                        <a:srgbClr val="800000"/>
                      </a:solidFill>
                      <a:latin typeface="_x000B__x000C_" charset="0"/>
                    </a:rPr>
                    <a:t>形参</a:t>
                  </a:r>
                </a:p>
                <a:p>
                  <a:pPr algn="ctr"/>
                  <a:endParaRPr lang="zh-CN" altLang="en-US" sz="2400" b="1" dirty="0">
                    <a:solidFill>
                      <a:schemeClr val="bg1"/>
                    </a:solidFill>
                    <a:latin typeface="Times New Roman" panose="02020603050405020304" pitchFamily="18" charset="0"/>
                  </a:endParaRPr>
                </a:p>
              </p:txBody>
            </p:sp>
            <p:sp>
              <p:nvSpPr>
                <p:cNvPr id="41010" name="Rectangle 18"/>
                <p:cNvSpPr/>
                <p:nvPr/>
              </p:nvSpPr>
              <p:spPr>
                <a:xfrm>
                  <a:off x="1732" y="0"/>
                  <a:ext cx="108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3" name="Group 19"/>
              <p:cNvGrpSpPr/>
              <p:nvPr/>
            </p:nvGrpSpPr>
            <p:grpSpPr>
              <a:xfrm>
                <a:off x="0" y="374"/>
                <a:ext cx="634" cy="356"/>
                <a:chOff x="0" y="374"/>
                <a:chExt cx="634" cy="356"/>
              </a:xfrm>
            </p:grpSpPr>
            <p:sp>
              <p:nvSpPr>
                <p:cNvPr id="41007" name="Rectangle 20"/>
                <p:cNvSpPr/>
                <p:nvPr/>
              </p:nvSpPr>
              <p:spPr>
                <a:xfrm>
                  <a:off x="6" y="380"/>
                  <a:ext cx="622" cy="350"/>
                </a:xfrm>
                <a:prstGeom prst="rect">
                  <a:avLst/>
                </a:prstGeom>
                <a:noFill/>
                <a:ln w="9525" cap="flat" cmpd="sng">
                  <a:solidFill>
                    <a:srgbClr val="3366FF"/>
                  </a:solidFill>
                  <a:prstDash val="solid"/>
                  <a:miter/>
                  <a:headEnd type="none" w="med" len="med"/>
                  <a:tailEnd type="none" w="med" len="med"/>
                </a:ln>
              </p:spPr>
              <p:txBody>
                <a:bodyPr anchor="ctr" anchorCtr="0"/>
                <a:lstStyle/>
                <a:p>
                  <a:pPr algn="ctr" eaLnBrk="1" hangingPunct="1"/>
                  <a:endParaRPr lang="zh-CN" altLang="en-US" sz="2400" b="1" dirty="0">
                    <a:solidFill>
                      <a:schemeClr val="bg1"/>
                    </a:solidFill>
                    <a:latin typeface="_x000B__x000C_" charset="0"/>
                  </a:endParaRPr>
                </a:p>
                <a:p>
                  <a:pPr algn="ctr" eaLnBrk="1" hangingPunct="1"/>
                  <a:r>
                    <a:rPr lang="en-US" altLang="zh-CN" sz="2400" b="1" dirty="0">
                      <a:latin typeface="_x000B__x000C_" charset="0"/>
                    </a:rPr>
                    <a:t>1</a:t>
                  </a:r>
                </a:p>
                <a:p>
                  <a:pPr algn="ctr"/>
                  <a:endParaRPr lang="zh-CN" altLang="en-US" sz="2400" b="1" dirty="0">
                    <a:latin typeface="Times New Roman" panose="02020603050405020304" pitchFamily="18" charset="0"/>
                  </a:endParaRPr>
                </a:p>
              </p:txBody>
            </p:sp>
            <p:sp>
              <p:nvSpPr>
                <p:cNvPr id="41008" name="Rectangle 21"/>
                <p:cNvSpPr/>
                <p:nvPr/>
              </p:nvSpPr>
              <p:spPr>
                <a:xfrm>
                  <a:off x="0" y="374"/>
                  <a:ext cx="634"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4" name="Group 22"/>
              <p:cNvGrpSpPr/>
              <p:nvPr/>
            </p:nvGrpSpPr>
            <p:grpSpPr>
              <a:xfrm>
                <a:off x="634" y="374"/>
                <a:ext cx="1098" cy="356"/>
                <a:chOff x="634" y="374"/>
                <a:chExt cx="1098" cy="356"/>
              </a:xfrm>
            </p:grpSpPr>
            <p:sp>
              <p:nvSpPr>
                <p:cNvPr id="41005" name="Rectangle 23"/>
                <p:cNvSpPr/>
                <p:nvPr/>
              </p:nvSpPr>
              <p:spPr>
                <a:xfrm>
                  <a:off x="640" y="380"/>
                  <a:ext cx="108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solidFill>
                        <a:srgbClr val="FF0000"/>
                      </a:solidFill>
                      <a:latin typeface="_x000B__x000C_" charset="0"/>
                    </a:rPr>
                    <a:t>数组名</a:t>
                  </a:r>
                </a:p>
                <a:p>
                  <a:pPr algn="ctr"/>
                  <a:endParaRPr lang="zh-CN" altLang="en-US" sz="2400" b="1" dirty="0">
                    <a:latin typeface="Times New Roman" panose="02020603050405020304" pitchFamily="18" charset="0"/>
                  </a:endParaRPr>
                </a:p>
              </p:txBody>
            </p:sp>
            <p:sp>
              <p:nvSpPr>
                <p:cNvPr id="41006" name="Rectangle 24"/>
                <p:cNvSpPr/>
                <p:nvPr/>
              </p:nvSpPr>
              <p:spPr>
                <a:xfrm>
                  <a:off x="634" y="374"/>
                  <a:ext cx="109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5" name="Group 25"/>
              <p:cNvGrpSpPr/>
              <p:nvPr/>
            </p:nvGrpSpPr>
            <p:grpSpPr>
              <a:xfrm>
                <a:off x="1732" y="374"/>
                <a:ext cx="1088" cy="356"/>
                <a:chOff x="1732" y="374"/>
                <a:chExt cx="1088" cy="356"/>
              </a:xfrm>
            </p:grpSpPr>
            <p:sp>
              <p:nvSpPr>
                <p:cNvPr id="41003" name="Rectangle 26"/>
                <p:cNvSpPr/>
                <p:nvPr/>
              </p:nvSpPr>
              <p:spPr>
                <a:xfrm>
                  <a:off x="1738" y="380"/>
                  <a:ext cx="107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solidFill>
                        <a:srgbClr val="FF0000"/>
                      </a:solidFill>
                      <a:latin typeface="_x000B__x000C_" charset="0"/>
                    </a:rPr>
                    <a:t>数组名</a:t>
                  </a:r>
                </a:p>
                <a:p>
                  <a:pPr algn="ctr"/>
                  <a:endParaRPr lang="zh-CN" altLang="en-US" sz="2400" b="1" dirty="0">
                    <a:latin typeface="Times New Roman" panose="02020603050405020304" pitchFamily="18" charset="0"/>
                  </a:endParaRPr>
                </a:p>
              </p:txBody>
            </p:sp>
            <p:sp>
              <p:nvSpPr>
                <p:cNvPr id="41004" name="Rectangle 27"/>
                <p:cNvSpPr/>
                <p:nvPr/>
              </p:nvSpPr>
              <p:spPr>
                <a:xfrm>
                  <a:off x="1732" y="374"/>
                  <a:ext cx="108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6" name="Group 28"/>
              <p:cNvGrpSpPr/>
              <p:nvPr/>
            </p:nvGrpSpPr>
            <p:grpSpPr>
              <a:xfrm>
                <a:off x="0" y="748"/>
                <a:ext cx="634" cy="356"/>
                <a:chOff x="0" y="748"/>
                <a:chExt cx="634" cy="356"/>
              </a:xfrm>
            </p:grpSpPr>
            <p:sp>
              <p:nvSpPr>
                <p:cNvPr id="41001" name="Rectangle 29"/>
                <p:cNvSpPr/>
                <p:nvPr/>
              </p:nvSpPr>
              <p:spPr>
                <a:xfrm>
                  <a:off x="6" y="754"/>
                  <a:ext cx="622" cy="350"/>
                </a:xfrm>
                <a:prstGeom prst="rect">
                  <a:avLst/>
                </a:prstGeom>
                <a:noFill/>
                <a:ln w="9525" cap="flat" cmpd="sng">
                  <a:solidFill>
                    <a:srgbClr val="3366FF"/>
                  </a:solidFill>
                  <a:prstDash val="solid"/>
                  <a:miter/>
                  <a:headEnd type="none" w="med" len="med"/>
                  <a:tailEnd type="none" w="med" len="med"/>
                </a:ln>
              </p:spPr>
              <p:txBody>
                <a:bodyPr anchor="ctr" anchorCtr="0"/>
                <a:lstStyle/>
                <a:p>
                  <a:pPr algn="ctr" eaLnBrk="1" hangingPunct="1"/>
                  <a:endParaRPr lang="zh-CN" altLang="en-US" sz="2400" b="1" dirty="0">
                    <a:solidFill>
                      <a:schemeClr val="bg1"/>
                    </a:solidFill>
                    <a:latin typeface="_x000B__x000C_" charset="0"/>
                  </a:endParaRPr>
                </a:p>
                <a:p>
                  <a:pPr algn="ctr" eaLnBrk="1" hangingPunct="1"/>
                  <a:r>
                    <a:rPr lang="en-US" altLang="zh-CN" sz="2400" b="1" dirty="0">
                      <a:latin typeface="_x000B__x000C_" charset="0"/>
                    </a:rPr>
                    <a:t>2</a:t>
                  </a:r>
                </a:p>
                <a:p>
                  <a:pPr algn="ctr"/>
                  <a:endParaRPr lang="zh-CN" altLang="en-US" sz="2400" b="1" dirty="0">
                    <a:latin typeface="Times New Roman" panose="02020603050405020304" pitchFamily="18" charset="0"/>
                  </a:endParaRPr>
                </a:p>
              </p:txBody>
            </p:sp>
            <p:sp>
              <p:nvSpPr>
                <p:cNvPr id="41002" name="Rectangle 30"/>
                <p:cNvSpPr/>
                <p:nvPr/>
              </p:nvSpPr>
              <p:spPr>
                <a:xfrm>
                  <a:off x="0" y="748"/>
                  <a:ext cx="634"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7" name="Group 31"/>
              <p:cNvGrpSpPr/>
              <p:nvPr/>
            </p:nvGrpSpPr>
            <p:grpSpPr>
              <a:xfrm>
                <a:off x="634" y="748"/>
                <a:ext cx="1098" cy="356"/>
                <a:chOff x="634" y="748"/>
                <a:chExt cx="1098" cy="356"/>
              </a:xfrm>
            </p:grpSpPr>
            <p:sp>
              <p:nvSpPr>
                <p:cNvPr id="40999" name="Rectangle 32"/>
                <p:cNvSpPr/>
                <p:nvPr/>
              </p:nvSpPr>
              <p:spPr>
                <a:xfrm>
                  <a:off x="640" y="754"/>
                  <a:ext cx="108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latin typeface="_x000B__x000C_" charset="0"/>
                    </a:rPr>
                    <a:t>数组名</a:t>
                  </a:r>
                </a:p>
                <a:p>
                  <a:pPr algn="ctr"/>
                  <a:endParaRPr lang="zh-CN" altLang="en-US" sz="2400" b="1" dirty="0">
                    <a:latin typeface="Times New Roman" panose="02020603050405020304" pitchFamily="18" charset="0"/>
                  </a:endParaRPr>
                </a:p>
              </p:txBody>
            </p:sp>
            <p:sp>
              <p:nvSpPr>
                <p:cNvPr id="41000" name="Rectangle 33"/>
                <p:cNvSpPr/>
                <p:nvPr/>
              </p:nvSpPr>
              <p:spPr>
                <a:xfrm>
                  <a:off x="634" y="748"/>
                  <a:ext cx="109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8" name="Group 34"/>
              <p:cNvGrpSpPr/>
              <p:nvPr/>
            </p:nvGrpSpPr>
            <p:grpSpPr>
              <a:xfrm>
                <a:off x="1732" y="748"/>
                <a:ext cx="1088" cy="356"/>
                <a:chOff x="1732" y="748"/>
                <a:chExt cx="1088" cy="356"/>
              </a:xfrm>
            </p:grpSpPr>
            <p:sp>
              <p:nvSpPr>
                <p:cNvPr id="40997" name="Rectangle 35"/>
                <p:cNvSpPr/>
                <p:nvPr/>
              </p:nvSpPr>
              <p:spPr>
                <a:xfrm>
                  <a:off x="1738" y="754"/>
                  <a:ext cx="107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latin typeface="_x000B__x000C_" charset="0"/>
                    </a:rPr>
                    <a:t>字符指针变量</a:t>
                  </a:r>
                </a:p>
                <a:p>
                  <a:pPr algn="ctr"/>
                  <a:endParaRPr lang="zh-CN" altLang="en-US" sz="2400" b="1" dirty="0">
                    <a:latin typeface="Times New Roman" panose="02020603050405020304" pitchFamily="18" charset="0"/>
                  </a:endParaRPr>
                </a:p>
              </p:txBody>
            </p:sp>
            <p:sp>
              <p:nvSpPr>
                <p:cNvPr id="40998" name="Rectangle 36"/>
                <p:cNvSpPr/>
                <p:nvPr/>
              </p:nvSpPr>
              <p:spPr>
                <a:xfrm>
                  <a:off x="1732" y="748"/>
                  <a:ext cx="108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79" name="Group 37"/>
              <p:cNvGrpSpPr/>
              <p:nvPr/>
            </p:nvGrpSpPr>
            <p:grpSpPr>
              <a:xfrm>
                <a:off x="0" y="1122"/>
                <a:ext cx="634" cy="356"/>
                <a:chOff x="0" y="1122"/>
                <a:chExt cx="634" cy="356"/>
              </a:xfrm>
            </p:grpSpPr>
            <p:sp>
              <p:nvSpPr>
                <p:cNvPr id="40995" name="Rectangle 38"/>
                <p:cNvSpPr/>
                <p:nvPr/>
              </p:nvSpPr>
              <p:spPr>
                <a:xfrm>
                  <a:off x="6" y="1128"/>
                  <a:ext cx="622" cy="350"/>
                </a:xfrm>
                <a:prstGeom prst="rect">
                  <a:avLst/>
                </a:prstGeom>
                <a:noFill/>
                <a:ln w="9525" cap="flat" cmpd="sng">
                  <a:solidFill>
                    <a:srgbClr val="3366FF"/>
                  </a:solidFill>
                  <a:prstDash val="solid"/>
                  <a:miter/>
                  <a:headEnd type="none" w="med" len="med"/>
                  <a:tailEnd type="none" w="med" len="med"/>
                </a:ln>
              </p:spPr>
              <p:txBody>
                <a:bodyPr anchor="ctr" anchorCtr="0"/>
                <a:lstStyle/>
                <a:p>
                  <a:pPr algn="ctr" eaLnBrk="1" hangingPunct="1"/>
                  <a:endParaRPr lang="zh-CN" altLang="en-US" sz="2400" b="1" dirty="0">
                    <a:solidFill>
                      <a:schemeClr val="bg1"/>
                    </a:solidFill>
                    <a:latin typeface="_x000B__x000C_" charset="0"/>
                  </a:endParaRPr>
                </a:p>
                <a:p>
                  <a:pPr algn="ctr" eaLnBrk="1" hangingPunct="1"/>
                  <a:r>
                    <a:rPr lang="en-US" altLang="zh-CN" sz="2400" b="1" dirty="0">
                      <a:latin typeface="_x000B__x000C_" charset="0"/>
                    </a:rPr>
                    <a:t>3</a:t>
                  </a:r>
                </a:p>
                <a:p>
                  <a:pPr algn="ctr"/>
                  <a:endParaRPr lang="zh-CN" altLang="en-US" sz="2400" b="1" dirty="0">
                    <a:latin typeface="Times New Roman" panose="02020603050405020304" pitchFamily="18" charset="0"/>
                  </a:endParaRPr>
                </a:p>
              </p:txBody>
            </p:sp>
            <p:sp>
              <p:nvSpPr>
                <p:cNvPr id="40996" name="Rectangle 39"/>
                <p:cNvSpPr/>
                <p:nvPr/>
              </p:nvSpPr>
              <p:spPr>
                <a:xfrm>
                  <a:off x="0" y="1122"/>
                  <a:ext cx="634"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80" name="Group 40"/>
              <p:cNvGrpSpPr/>
              <p:nvPr/>
            </p:nvGrpSpPr>
            <p:grpSpPr>
              <a:xfrm>
                <a:off x="634" y="1122"/>
                <a:ext cx="1098" cy="356"/>
                <a:chOff x="634" y="1122"/>
                <a:chExt cx="1098" cy="356"/>
              </a:xfrm>
            </p:grpSpPr>
            <p:sp>
              <p:nvSpPr>
                <p:cNvPr id="40993" name="Rectangle 41"/>
                <p:cNvSpPr/>
                <p:nvPr/>
              </p:nvSpPr>
              <p:spPr>
                <a:xfrm>
                  <a:off x="640" y="1128"/>
                  <a:ext cx="108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solidFill>
                        <a:srgbClr val="FF0000"/>
                      </a:solidFill>
                      <a:latin typeface="_x000B__x000C_" charset="0"/>
                    </a:rPr>
                    <a:t>字符指针变量</a:t>
                  </a:r>
                </a:p>
                <a:p>
                  <a:pPr algn="ctr"/>
                  <a:endParaRPr lang="zh-CN" altLang="en-US" sz="2400" b="1" dirty="0">
                    <a:latin typeface="Times New Roman" panose="02020603050405020304" pitchFamily="18" charset="0"/>
                  </a:endParaRPr>
                </a:p>
              </p:txBody>
            </p:sp>
            <p:sp>
              <p:nvSpPr>
                <p:cNvPr id="40994" name="Rectangle 42"/>
                <p:cNvSpPr/>
                <p:nvPr/>
              </p:nvSpPr>
              <p:spPr>
                <a:xfrm>
                  <a:off x="634" y="1122"/>
                  <a:ext cx="109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81" name="Group 43"/>
              <p:cNvGrpSpPr/>
              <p:nvPr/>
            </p:nvGrpSpPr>
            <p:grpSpPr>
              <a:xfrm>
                <a:off x="1732" y="1122"/>
                <a:ext cx="1088" cy="356"/>
                <a:chOff x="1732" y="1122"/>
                <a:chExt cx="1088" cy="356"/>
              </a:xfrm>
            </p:grpSpPr>
            <p:sp>
              <p:nvSpPr>
                <p:cNvPr id="40991" name="Rectangle 44"/>
                <p:cNvSpPr/>
                <p:nvPr/>
              </p:nvSpPr>
              <p:spPr>
                <a:xfrm>
                  <a:off x="1738" y="1128"/>
                  <a:ext cx="107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solidFill>
                        <a:srgbClr val="FF0000"/>
                      </a:solidFill>
                      <a:latin typeface="_x000B__x000C_" charset="0"/>
                    </a:rPr>
                    <a:t>字符指针变量</a:t>
                  </a:r>
                </a:p>
                <a:p>
                  <a:pPr algn="ctr"/>
                  <a:endParaRPr lang="zh-CN" altLang="en-US" sz="2400" b="1" dirty="0">
                    <a:latin typeface="Times New Roman" panose="02020603050405020304" pitchFamily="18" charset="0"/>
                  </a:endParaRPr>
                </a:p>
              </p:txBody>
            </p:sp>
            <p:sp>
              <p:nvSpPr>
                <p:cNvPr id="40992" name="Rectangle 45"/>
                <p:cNvSpPr/>
                <p:nvPr/>
              </p:nvSpPr>
              <p:spPr>
                <a:xfrm>
                  <a:off x="1732" y="1122"/>
                  <a:ext cx="108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82" name="Group 46"/>
              <p:cNvGrpSpPr/>
              <p:nvPr/>
            </p:nvGrpSpPr>
            <p:grpSpPr>
              <a:xfrm>
                <a:off x="0" y="1496"/>
                <a:ext cx="634" cy="356"/>
                <a:chOff x="0" y="1496"/>
                <a:chExt cx="634" cy="356"/>
              </a:xfrm>
            </p:grpSpPr>
            <p:sp>
              <p:nvSpPr>
                <p:cNvPr id="40989" name="Rectangle 47"/>
                <p:cNvSpPr/>
                <p:nvPr/>
              </p:nvSpPr>
              <p:spPr>
                <a:xfrm>
                  <a:off x="6" y="1502"/>
                  <a:ext cx="622" cy="350"/>
                </a:xfrm>
                <a:prstGeom prst="rect">
                  <a:avLst/>
                </a:prstGeom>
                <a:noFill/>
                <a:ln w="9525" cap="flat" cmpd="sng">
                  <a:solidFill>
                    <a:srgbClr val="3366FF"/>
                  </a:solidFill>
                  <a:prstDash val="solid"/>
                  <a:miter/>
                  <a:headEnd type="none" w="med" len="med"/>
                  <a:tailEnd type="none" w="med" len="med"/>
                </a:ln>
              </p:spPr>
              <p:txBody>
                <a:bodyPr anchor="ctr" anchorCtr="0"/>
                <a:lstStyle/>
                <a:p>
                  <a:pPr algn="ctr" eaLnBrk="1" hangingPunct="1"/>
                  <a:endParaRPr lang="zh-CN" altLang="en-US" sz="2400" b="1" dirty="0">
                    <a:solidFill>
                      <a:schemeClr val="bg1"/>
                    </a:solidFill>
                    <a:latin typeface="_x000B__x000C_" charset="0"/>
                  </a:endParaRPr>
                </a:p>
                <a:p>
                  <a:pPr algn="ctr" eaLnBrk="1" hangingPunct="1"/>
                  <a:r>
                    <a:rPr lang="en-US" altLang="zh-CN" sz="2400" b="1" dirty="0">
                      <a:latin typeface="_x000B__x000C_" charset="0"/>
                    </a:rPr>
                    <a:t>4</a:t>
                  </a:r>
                </a:p>
                <a:p>
                  <a:pPr algn="ctr"/>
                  <a:endParaRPr lang="zh-CN" altLang="en-US" sz="2400" b="1" dirty="0">
                    <a:latin typeface="Times New Roman" panose="02020603050405020304" pitchFamily="18" charset="0"/>
                  </a:endParaRPr>
                </a:p>
              </p:txBody>
            </p:sp>
            <p:sp>
              <p:nvSpPr>
                <p:cNvPr id="40990" name="Rectangle 48"/>
                <p:cNvSpPr/>
                <p:nvPr/>
              </p:nvSpPr>
              <p:spPr>
                <a:xfrm>
                  <a:off x="0" y="1496"/>
                  <a:ext cx="634"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83" name="Group 49"/>
              <p:cNvGrpSpPr/>
              <p:nvPr/>
            </p:nvGrpSpPr>
            <p:grpSpPr>
              <a:xfrm>
                <a:off x="634" y="1496"/>
                <a:ext cx="1098" cy="356"/>
                <a:chOff x="634" y="1496"/>
                <a:chExt cx="1098" cy="356"/>
              </a:xfrm>
            </p:grpSpPr>
            <p:sp>
              <p:nvSpPr>
                <p:cNvPr id="40987" name="Rectangle 50"/>
                <p:cNvSpPr/>
                <p:nvPr/>
              </p:nvSpPr>
              <p:spPr>
                <a:xfrm>
                  <a:off x="640" y="1502"/>
                  <a:ext cx="108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latin typeface="_x000B__x000C_" charset="0"/>
                    </a:rPr>
                    <a:t>字符指针变量</a:t>
                  </a:r>
                </a:p>
                <a:p>
                  <a:pPr algn="ctr"/>
                  <a:endParaRPr lang="zh-CN" altLang="en-US" sz="2400" b="1" dirty="0">
                    <a:latin typeface="Times New Roman" panose="02020603050405020304" pitchFamily="18" charset="0"/>
                  </a:endParaRPr>
                </a:p>
              </p:txBody>
            </p:sp>
            <p:sp>
              <p:nvSpPr>
                <p:cNvPr id="40988" name="Rectangle 51"/>
                <p:cNvSpPr/>
                <p:nvPr/>
              </p:nvSpPr>
              <p:spPr>
                <a:xfrm>
                  <a:off x="634" y="1496"/>
                  <a:ext cx="109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nvGrpSpPr>
              <p:cNvPr id="40984" name="Group 52"/>
              <p:cNvGrpSpPr/>
              <p:nvPr/>
            </p:nvGrpSpPr>
            <p:grpSpPr>
              <a:xfrm>
                <a:off x="1732" y="1496"/>
                <a:ext cx="1088" cy="356"/>
                <a:chOff x="1732" y="1496"/>
                <a:chExt cx="1088" cy="356"/>
              </a:xfrm>
            </p:grpSpPr>
            <p:sp>
              <p:nvSpPr>
                <p:cNvPr id="40985" name="Rectangle 53"/>
                <p:cNvSpPr/>
                <p:nvPr/>
              </p:nvSpPr>
              <p:spPr>
                <a:xfrm>
                  <a:off x="1738" y="1502"/>
                  <a:ext cx="1076" cy="350"/>
                </a:xfrm>
                <a:prstGeom prst="rect">
                  <a:avLst/>
                </a:prstGeom>
                <a:noFill/>
                <a:ln w="9525" cap="flat" cmpd="sng">
                  <a:solidFill>
                    <a:srgbClr val="3366FF"/>
                  </a:solidFill>
                  <a:prstDash val="solid"/>
                  <a:miter/>
                  <a:headEnd type="none" w="med" len="med"/>
                  <a:tailEnd type="none" w="med" len="med"/>
                </a:ln>
              </p:spPr>
              <p:txBody>
                <a:bodyPr/>
                <a:lstStyle/>
                <a:p>
                  <a:pPr algn="ctr" eaLnBrk="1" hangingPunct="1"/>
                  <a:r>
                    <a:rPr lang="zh-CN" altLang="en-US" sz="2400" b="1" dirty="0">
                      <a:latin typeface="_x000B__x000C_" charset="0"/>
                    </a:rPr>
                    <a:t>数组名</a:t>
                  </a:r>
                </a:p>
                <a:p>
                  <a:pPr algn="ctr"/>
                  <a:endParaRPr lang="zh-CN" altLang="en-US" sz="2400" b="1" dirty="0">
                    <a:latin typeface="Times New Roman" panose="02020603050405020304" pitchFamily="18" charset="0"/>
                  </a:endParaRPr>
                </a:p>
              </p:txBody>
            </p:sp>
            <p:sp>
              <p:nvSpPr>
                <p:cNvPr id="40986" name="Rectangle 54"/>
                <p:cNvSpPr/>
                <p:nvPr/>
              </p:nvSpPr>
              <p:spPr>
                <a:xfrm>
                  <a:off x="1732" y="1496"/>
                  <a:ext cx="1088" cy="233"/>
                </a:xfrm>
                <a:prstGeom prst="rect">
                  <a:avLst/>
                </a:prstGeom>
                <a:noFill/>
                <a:ln w="7"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grpSp>
        <p:sp>
          <p:nvSpPr>
            <p:cNvPr id="40969" name="Rectangle 55"/>
            <p:cNvSpPr/>
            <p:nvPr/>
          </p:nvSpPr>
          <p:spPr>
            <a:xfrm>
              <a:off x="-3" y="-3"/>
              <a:ext cx="2826" cy="233"/>
            </a:xfrm>
            <a:prstGeom prst="rect">
              <a:avLst/>
            </a:prstGeom>
            <a:noFill/>
            <a:ln w="11112" cap="flat" cmpd="sng">
              <a:solidFill>
                <a:srgbClr val="3366FF"/>
              </a:solidFill>
              <a:prstDash val="solid"/>
              <a:miter/>
              <a:headEnd type="none" w="med" len="med"/>
              <a:tailEnd type="none" w="med" len="med"/>
            </a:ln>
          </p:spPr>
          <p:txBody>
            <a:bodyPr>
              <a:spAutoFit/>
            </a:bodyPr>
            <a:lstStyle/>
            <a:p>
              <a:pPr eaLnBrk="1" hangingPunct="1"/>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3064"/>
                                        </p:tgtEl>
                                        <p:attrNameLst>
                                          <p:attrName>style.visibility</p:attrName>
                                        </p:attrNameLst>
                                      </p:cBhvr>
                                      <p:to>
                                        <p:strVal val="visible"/>
                                      </p:to>
                                    </p:set>
                                    <p:anim calcmode="lin" valueType="num">
                                      <p:cBhvr additive="base">
                                        <p:cTn id="7" dur="500" fill="hold"/>
                                        <p:tgtEl>
                                          <p:spTgt spid="173064"/>
                                        </p:tgtEl>
                                        <p:attrNameLst>
                                          <p:attrName>ppt_x</p:attrName>
                                        </p:attrNameLst>
                                      </p:cBhvr>
                                      <p:tavLst>
                                        <p:tav tm="0">
                                          <p:val>
                                            <p:strVal val="0-#ppt_w/2"/>
                                          </p:val>
                                        </p:tav>
                                        <p:tav tm="100000">
                                          <p:val>
                                            <p:strVal val="#ppt_x"/>
                                          </p:val>
                                        </p:tav>
                                      </p:tavLst>
                                    </p:anim>
                                    <p:anim calcmode="lin" valueType="num">
                                      <p:cBhvr additive="base">
                                        <p:cTn id="8" dur="500" fill="hold"/>
                                        <p:tgtEl>
                                          <p:spTgt spid="1730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a145fb5a-e759-42e2-8f5c-2f661a8c3387"/>
  <p:tag name="COMMONDATA" val="eyJoZGlkIjoiYzU2Y2IzM2IzZDY3YjJlOWY3ZWZhMmM4OTY2ZGFhOWMifQ=="/>
</p:tagLst>
</file>

<file path=ppt/theme/_rels/them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image" Target="../media/image3.jpeg"/></Relationships>
</file>

<file path=ppt/theme/theme1.xml><?xml version="1.0" encoding="utf-8"?>
<a:theme xmlns:a="http://schemas.openxmlformats.org/drawingml/2006/main" name="1_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中性">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6912</Words>
  <Application>Microsoft Office PowerPoint</Application>
  <PresentationFormat>宽屏</PresentationFormat>
  <Paragraphs>786</Paragraphs>
  <Slides>54</Slides>
  <Notes>2</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54</vt:i4>
      </vt:variant>
    </vt:vector>
  </HeadingPairs>
  <TitlesOfParts>
    <vt:vector size="78" baseType="lpstr">
      <vt:lpstr>_x005f_x000B__x005f_x000C_</vt:lpstr>
      <vt:lpstr>Arial Unicode MS</vt:lpstr>
      <vt:lpstr>仿宋</vt:lpstr>
      <vt:lpstr>黑体</vt:lpstr>
      <vt:lpstr>楷体</vt:lpstr>
      <vt:lpstr>楷体_GB2312</vt:lpstr>
      <vt:lpstr>宋体</vt:lpstr>
      <vt:lpstr>宋体-方正超大字符集</vt:lpstr>
      <vt:lpstr>Arial</vt:lpstr>
      <vt:lpstr>Baskerville Old Face</vt:lpstr>
      <vt:lpstr>Calibri</vt:lpstr>
      <vt:lpstr>Comic Sans MS</vt:lpstr>
      <vt:lpstr>Consolas</vt:lpstr>
      <vt:lpstr>Courier New</vt:lpstr>
      <vt:lpstr>Monotype Corsiva</vt:lpstr>
      <vt:lpstr>Tahoma</vt:lpstr>
      <vt:lpstr>Times New Roman</vt:lpstr>
      <vt:lpstr>Trebuchet MS</vt:lpstr>
      <vt:lpstr>Tw Cen MT</vt:lpstr>
      <vt:lpstr>Verdana</vt:lpstr>
      <vt:lpstr>Wingdings</vt:lpstr>
      <vt:lpstr>Wingdings 2</vt:lpstr>
      <vt:lpstr>1_Profile</vt:lpstr>
      <vt:lpstr>中性</vt:lpstr>
      <vt:lpstr>PowerPoint 演示文稿</vt:lpstr>
      <vt:lpstr>PowerPoint 演示文稿</vt:lpstr>
      <vt:lpstr>§7.3 指针和字符串</vt:lpstr>
      <vt:lpstr>PowerPoint 演示文稿</vt:lpstr>
      <vt:lpstr>PowerPoint 演示文稿</vt:lpstr>
      <vt:lpstr>PowerPoint 演示文稿</vt:lpstr>
      <vt:lpstr>string.h中的常用函数</vt:lpstr>
      <vt:lpstr>续</vt:lpstr>
      <vt:lpstr>7.3.3 字符串指针作函数参数</vt:lpstr>
      <vt:lpstr>例：用函数调用实现字符串的复制</vt:lpstr>
      <vt:lpstr>PowerPoint 演示文稿</vt:lpstr>
      <vt:lpstr>PowerPoint 演示文稿</vt:lpstr>
      <vt:lpstr>PowerPoint 演示文稿</vt:lpstr>
      <vt:lpstr>PowerPoint 演示文稿</vt:lpstr>
      <vt:lpstr>PowerPoint 演示文稿</vt:lpstr>
      <vt:lpstr>§7.4  指针和函数</vt:lpstr>
      <vt:lpstr>PowerPoint 演示文稿</vt:lpstr>
      <vt:lpstr>PowerPoint 演示文稿</vt:lpstr>
      <vt:lpstr>PowerPoint 演示文稿</vt:lpstr>
      <vt:lpstr>PowerPoint 演示文稿</vt:lpstr>
      <vt:lpstr>  用指向函数的指针变量作函数参数</vt:lpstr>
      <vt:lpstr>PowerPoint 演示文稿</vt:lpstr>
      <vt:lpstr>PowerPoint 演示文稿</vt:lpstr>
      <vt:lpstr>PowerPoint 演示文稿</vt:lpstr>
      <vt:lpstr>PowerPoint 演示文稿</vt:lpstr>
      <vt:lpstr>PowerPoint 演示文稿</vt:lpstr>
      <vt:lpstr>PowerPoint 演示文稿</vt:lpstr>
      <vt:lpstr>指针数组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pptcn  站长素材 SC.CHINAZ.COMe</dc:title>
  <dc:creator>keke</dc:creator>
  <cp:lastModifiedBy>Administrator</cp:lastModifiedBy>
  <cp:revision>85</cp:revision>
  <dcterms:created xsi:type="dcterms:W3CDTF">2009-01-09T07:10:00Z</dcterms:created>
  <dcterms:modified xsi:type="dcterms:W3CDTF">2025-07-27T06:13:01Z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412528B02AF846BDB822161A7981969F</vt:lpwstr>
  </property>
  <property fmtid="{D5CDD505-2E9C-101B-9397-08002B2CF9AE}" pid="3" name="KSOProductBuildVer">
    <vt:lpwstr>2052-11.1.0.12598</vt:lpwstr>
  </property>
</Properties>
</file>