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</p:sldMasterIdLst>
  <p:notesMasterIdLst>
    <p:notesMasterId r:id="rId73"/>
  </p:notesMasterIdLst>
  <p:sldIdLst>
    <p:sldId id="570" r:id="rId3"/>
    <p:sldId id="571" r:id="rId4"/>
    <p:sldId id="510" r:id="rId5"/>
    <p:sldId id="511" r:id="rId6"/>
    <p:sldId id="512" r:id="rId7"/>
    <p:sldId id="410" r:id="rId8"/>
    <p:sldId id="513" r:id="rId9"/>
    <p:sldId id="514" r:id="rId10"/>
    <p:sldId id="515" r:id="rId11"/>
    <p:sldId id="516" r:id="rId12"/>
    <p:sldId id="517" r:id="rId13"/>
    <p:sldId id="518" r:id="rId14"/>
    <p:sldId id="519" r:id="rId15"/>
    <p:sldId id="520" r:id="rId16"/>
    <p:sldId id="521" r:id="rId17"/>
    <p:sldId id="572" r:id="rId18"/>
    <p:sldId id="522" r:id="rId19"/>
    <p:sldId id="523" r:id="rId20"/>
    <p:sldId id="524" r:id="rId21"/>
    <p:sldId id="525" r:id="rId22"/>
    <p:sldId id="526" r:id="rId23"/>
    <p:sldId id="527" r:id="rId24"/>
    <p:sldId id="528" r:id="rId25"/>
    <p:sldId id="529" r:id="rId26"/>
    <p:sldId id="541" r:id="rId27"/>
    <p:sldId id="530" r:id="rId28"/>
    <p:sldId id="531" r:id="rId29"/>
    <p:sldId id="532" r:id="rId30"/>
    <p:sldId id="533" r:id="rId31"/>
    <p:sldId id="534" r:id="rId32"/>
    <p:sldId id="535" r:id="rId33"/>
    <p:sldId id="536" r:id="rId34"/>
    <p:sldId id="573" r:id="rId35"/>
    <p:sldId id="413" r:id="rId36"/>
    <p:sldId id="634" r:id="rId37"/>
    <p:sldId id="636" r:id="rId38"/>
    <p:sldId id="640" r:id="rId39"/>
    <p:sldId id="639" r:id="rId40"/>
    <p:sldId id="638" r:id="rId41"/>
    <p:sldId id="637" r:id="rId42"/>
    <p:sldId id="641" r:id="rId43"/>
    <p:sldId id="542" r:id="rId44"/>
    <p:sldId id="414" r:id="rId45"/>
    <p:sldId id="574" r:id="rId46"/>
    <p:sldId id="575" r:id="rId47"/>
    <p:sldId id="576" r:id="rId48"/>
    <p:sldId id="577" r:id="rId49"/>
    <p:sldId id="578" r:id="rId50"/>
    <p:sldId id="579" r:id="rId51"/>
    <p:sldId id="580" r:id="rId52"/>
    <p:sldId id="582" r:id="rId53"/>
    <p:sldId id="583" r:id="rId54"/>
    <p:sldId id="584" r:id="rId55"/>
    <p:sldId id="585" r:id="rId56"/>
    <p:sldId id="586" r:id="rId57"/>
    <p:sldId id="587" r:id="rId58"/>
    <p:sldId id="589" r:id="rId59"/>
    <p:sldId id="631" r:id="rId60"/>
    <p:sldId id="632" r:id="rId61"/>
    <p:sldId id="633" r:id="rId62"/>
    <p:sldId id="622" r:id="rId63"/>
    <p:sldId id="623" r:id="rId64"/>
    <p:sldId id="624" r:id="rId65"/>
    <p:sldId id="625" r:id="rId66"/>
    <p:sldId id="626" r:id="rId67"/>
    <p:sldId id="627" r:id="rId68"/>
    <p:sldId id="628" r:id="rId69"/>
    <p:sldId id="629" r:id="rId70"/>
    <p:sldId id="630" r:id="rId71"/>
    <p:sldId id="588" r:id="rId72"/>
  </p:sldIdLst>
  <p:sldSz cx="12192000" cy="6858000"/>
  <p:notesSz cx="6858000" cy="9144000"/>
  <p:custDataLst>
    <p:tags r:id="rId74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/>
    <p:restoredTop sz="94708"/>
  </p:normalViewPr>
  <p:slideViewPr>
    <p:cSldViewPr showGuides="1">
      <p:cViewPr varScale="1">
        <p:scale>
          <a:sx n="108" d="100"/>
          <a:sy n="108" d="100"/>
        </p:scale>
        <p:origin x="678" y="108"/>
      </p:cViewPr>
      <p:guideLst>
        <p:guide orient="horz" pos="2222"/>
        <p:guide pos="3840"/>
      </p:guideLst>
    </p:cSldViewPr>
  </p:slideViewPr>
  <p:outlineViewPr>
    <p:cViewPr>
      <p:scale>
        <a:sx n="33" d="100"/>
        <a:sy n="33" d="100"/>
      </p:scale>
      <p:origin x="0" y="2697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ags" Target="tags/tag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5663EC-0EBC-4789-A3DE-D49E9FBBF1D3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2025/7/27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b="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4E4DF44-DF1B-4B41-9423-24E5042C607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r>
              <a:rPr lang="zh-CN" altLang="en-US" dirty="0"/>
              <a:t>使用方法：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更改文字</a:t>
            </a:r>
            <a:r>
              <a:rPr lang="en-US" altLang="zh-CN" dirty="0"/>
              <a:t>】</a:t>
            </a:r>
            <a:r>
              <a:rPr lang="zh-CN" altLang="en-US" dirty="0"/>
              <a:t>：将标题框及正文框中的文字可直接改为您所需文字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更改图片</a:t>
            </a:r>
            <a:r>
              <a:rPr lang="en-US" altLang="zh-CN" dirty="0"/>
              <a:t>】</a:t>
            </a:r>
            <a:r>
              <a:rPr lang="zh-CN" altLang="en-US" dirty="0"/>
              <a:t>：点中图片</a:t>
            </a:r>
            <a:r>
              <a:rPr lang="en-US" altLang="zh-CN" dirty="0"/>
              <a:t>》</a:t>
            </a:r>
            <a:r>
              <a:rPr lang="zh-CN" altLang="en-US" dirty="0"/>
              <a:t>绘图工具</a:t>
            </a:r>
            <a:r>
              <a:rPr lang="en-US" altLang="zh-CN" dirty="0"/>
              <a:t>》</a:t>
            </a:r>
            <a:r>
              <a:rPr lang="zh-CN" altLang="en-US" dirty="0"/>
              <a:t>格式</a:t>
            </a:r>
            <a:r>
              <a:rPr lang="en-US" altLang="zh-CN" dirty="0"/>
              <a:t>》</a:t>
            </a:r>
            <a:r>
              <a:rPr lang="zh-CN" altLang="en-US" dirty="0"/>
              <a:t>填充</a:t>
            </a:r>
            <a:r>
              <a:rPr lang="en-US" altLang="zh-CN" dirty="0"/>
              <a:t>》</a:t>
            </a:r>
            <a:r>
              <a:rPr lang="zh-CN" altLang="en-US" dirty="0"/>
              <a:t>图片</a:t>
            </a:r>
            <a:r>
              <a:rPr lang="en-US" altLang="zh-CN" dirty="0"/>
              <a:t>》</a:t>
            </a:r>
            <a:r>
              <a:rPr lang="zh-CN" altLang="en-US" dirty="0"/>
              <a:t>选择您需要展示的图片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增加减少图片</a:t>
            </a:r>
            <a:r>
              <a:rPr lang="en-US" altLang="zh-CN" dirty="0"/>
              <a:t>】</a:t>
            </a:r>
            <a:r>
              <a:rPr lang="zh-CN" altLang="en-US" dirty="0"/>
              <a:t>：直接复制粘贴图片来增加图片数，复制后更改方法见</a:t>
            </a:r>
            <a:r>
              <a:rPr lang="en-US" altLang="zh-CN" dirty="0"/>
              <a:t>【</a:t>
            </a:r>
            <a:r>
              <a:rPr lang="zh-CN" altLang="en-US" dirty="0"/>
              <a:t>更改图片</a:t>
            </a:r>
            <a:r>
              <a:rPr lang="en-US" altLang="zh-CN" dirty="0"/>
              <a:t>】</a:t>
            </a:r>
            <a:br>
              <a:rPr lang="en-US" altLang="zh-CN" dirty="0"/>
            </a:br>
            <a:r>
              <a:rPr lang="en-US" altLang="zh-CN" dirty="0"/>
              <a:t>【</a:t>
            </a:r>
            <a:r>
              <a:rPr lang="zh-CN" altLang="en-US" dirty="0"/>
              <a:t>更改图片色彩</a:t>
            </a:r>
            <a:r>
              <a:rPr lang="en-US" altLang="zh-CN" dirty="0"/>
              <a:t>】</a:t>
            </a:r>
            <a:r>
              <a:rPr lang="zh-CN" altLang="en-US" dirty="0"/>
              <a:t>：点中图片</a:t>
            </a:r>
            <a:r>
              <a:rPr lang="en-US" altLang="zh-CN" dirty="0"/>
              <a:t>》</a:t>
            </a:r>
            <a:r>
              <a:rPr lang="zh-CN" altLang="en-US" dirty="0"/>
              <a:t>图片工具</a:t>
            </a:r>
            <a:r>
              <a:rPr lang="en-US" altLang="zh-CN" dirty="0"/>
              <a:t>》</a:t>
            </a:r>
            <a:r>
              <a:rPr lang="zh-CN" altLang="en-US" dirty="0"/>
              <a:t>格式</a:t>
            </a:r>
            <a:r>
              <a:rPr lang="en-US" altLang="zh-CN" dirty="0"/>
              <a:t>》</a:t>
            </a:r>
            <a:r>
              <a:rPr lang="zh-CN" altLang="en-US" dirty="0"/>
              <a:t>色彩（重新着色）</a:t>
            </a:r>
            <a:r>
              <a:rPr lang="en-US" altLang="zh-CN" dirty="0"/>
              <a:t>》</a:t>
            </a:r>
            <a:r>
              <a:rPr lang="zh-CN" altLang="en-US" dirty="0"/>
              <a:t>选择您喜欢的色彩</a:t>
            </a:r>
            <a:br>
              <a:rPr lang="zh-CN" altLang="en-US" dirty="0"/>
            </a:br>
            <a:r>
              <a:rPr lang="zh-CN" altLang="en-US" dirty="0"/>
              <a:t>下载更多模板、视频教程：</a:t>
            </a:r>
            <a:r>
              <a:rPr lang="en-US" altLang="zh-CN" dirty="0"/>
              <a:t>http://www.mysoeasy.com</a:t>
            </a:r>
          </a:p>
        </p:txBody>
      </p:sp>
      <p:sp>
        <p:nvSpPr>
          <p:cNvPr id="317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rgbClr val="000000"/>
                </a:solidFill>
              </a:rPr>
              <a:t>2</a:t>
            </a:fld>
            <a:endParaRPr lang="zh-CN" altLang="en-US" sz="1200" b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  <p:sp>
        <p:nvSpPr>
          <p:cNvPr id="337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3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18</a:t>
            </a:fld>
            <a:endParaRPr lang="en-US" altLang="zh-CN" dirty="0"/>
          </a:p>
        </p:txBody>
      </p:sp>
      <p:sp>
        <p:nvSpPr>
          <p:cNvPr id="5017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0180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/>
            <a:r>
              <a:rPr lang="en-US" altLang="zh-CN" dirty="0"/>
              <a:t>date1.day+10==30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42</a:t>
            </a:fld>
            <a:endParaRPr lang="en-US" altLang="zh-CN" dirty="0"/>
          </a:p>
        </p:txBody>
      </p:sp>
      <p:sp>
        <p:nvSpPr>
          <p:cNvPr id="68611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429000" y="2400300"/>
            <a:ext cx="0" cy="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8612" name="Rectangle 3"/>
          <p:cNvSpPr>
            <a:spLocks noGrp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7947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 userDrawn="1"/>
        </p:nvSpPr>
        <p:spPr bwMode="ltGray">
          <a:xfrm>
            <a:off x="0" y="6400800"/>
            <a:ext cx="11641138" cy="454025"/>
          </a:xfrm>
          <a:prstGeom prst="rect">
            <a:avLst/>
          </a:prstGeom>
          <a:solidFill>
            <a:srgbClr val="7889FB"/>
          </a:solidFill>
          <a:ln w="9525">
            <a:solidFill>
              <a:schemeClr val="accent1"/>
            </a:solidFill>
            <a:miter lim="800000"/>
          </a:ln>
          <a:effectLst/>
        </p:spPr>
        <p:txBody>
          <a:bodyPr wrap="none" anchor="ctr"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20000"/>
              </a:spcAft>
              <a:buClr>
                <a:srgbClr val="00D5D5"/>
              </a:buClr>
              <a:buSzTx/>
              <a:buFont typeface="Wingdings 2" panose="05020102010507070707" pitchFamily="18" charset="2"/>
              <a:buChar char="³"/>
              <a:defRPr/>
            </a:pPr>
            <a:endParaRPr kumimoji="0" lang="zh-CN" altLang="en-US" sz="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ltGray">
          <a:xfrm>
            <a:off x="0" y="0"/>
            <a:ext cx="12192000" cy="762000"/>
          </a:xfrm>
          <a:prstGeom prst="rect">
            <a:avLst/>
          </a:prstGeom>
          <a:solidFill>
            <a:srgbClr val="7889FB"/>
          </a:solidFill>
          <a:ln w="9525">
            <a:solidFill>
              <a:schemeClr val="accent1"/>
            </a:solidFill>
            <a:miter lim="800000"/>
          </a:ln>
          <a:effectLst/>
        </p:spPr>
        <p:txBody>
          <a:bodyPr wrap="none" anchor="ctr"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20000"/>
              </a:spcAft>
              <a:buClr>
                <a:srgbClr val="00D5D5"/>
              </a:buClr>
              <a:buSzTx/>
              <a:buFont typeface="Wingdings 2" panose="05020102010507070707" pitchFamily="18" charset="2"/>
              <a:buChar char="³"/>
              <a:defRPr/>
            </a:pPr>
            <a:endParaRPr kumimoji="0" lang="zh-CN" altLang="en-US" sz="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 userDrawn="1"/>
        </p:nvSpPr>
        <p:spPr bwMode="auto">
          <a:xfrm>
            <a:off x="191770" y="188595"/>
            <a:ext cx="8331200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C How to Program</a:t>
            </a:r>
          </a:p>
        </p:txBody>
      </p:sp>
      <p:sp>
        <p:nvSpPr>
          <p:cNvPr id="14" name="Text Box 13"/>
          <p:cNvSpPr txBox="1">
            <a:spLocks noChangeArrowheads="1"/>
          </p:cNvSpPr>
          <p:nvPr userDrawn="1"/>
        </p:nvSpPr>
        <p:spPr bwMode="auto">
          <a:xfrm>
            <a:off x="8026400" y="6507163"/>
            <a:ext cx="3352800" cy="30670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http://xinxi.xaufe.edu.cn</a:t>
            </a:r>
          </a:p>
        </p:txBody>
      </p:sp>
      <p:pic>
        <p:nvPicPr>
          <p:cNvPr id="308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50" y="762000"/>
            <a:ext cx="5068888" cy="5638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Text Box 10">
            <a:extLst>
              <a:ext uri="{FF2B5EF4-FFF2-40B4-BE49-F238E27FC236}">
                <a16:creationId xmlns:a16="http://schemas.microsoft.com/office/drawing/2014/main" id="{334D86FA-E18F-41C3-947D-28A4E988EC2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403853" y="4293096"/>
            <a:ext cx="5483225" cy="19383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王浩鸣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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haoming_wang@xaufe.edu.cn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*"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haoming.wang@gmail.com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*"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wang.haoming@126.com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85781661  18829266628</a:t>
            </a:r>
          </a:p>
        </p:txBody>
      </p:sp>
      <p:pic>
        <p:nvPicPr>
          <p:cNvPr id="15" name="图片 20">
            <a:extLst>
              <a:ext uri="{FF2B5EF4-FFF2-40B4-BE49-F238E27FC236}">
                <a16:creationId xmlns:a16="http://schemas.microsoft.com/office/drawing/2014/main" id="{70AD5968-9228-4395-8CE7-6A074284ACD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660188" y="6331010"/>
            <a:ext cx="531812" cy="526989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112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790"/>
            </a:lvl1pPr>
            <a:lvl2pPr marL="257175" indent="0">
              <a:buNone/>
              <a:defRPr sz="675"/>
            </a:lvl2pPr>
            <a:lvl3pPr marL="514350" indent="0">
              <a:buNone/>
              <a:defRPr sz="565"/>
            </a:lvl3pPr>
            <a:lvl4pPr marL="771525" indent="0">
              <a:buNone/>
              <a:defRPr sz="505"/>
            </a:lvl4pPr>
            <a:lvl5pPr marL="1028700" indent="0">
              <a:buNone/>
              <a:defRPr sz="505"/>
            </a:lvl5pPr>
            <a:lvl6pPr marL="1285875" indent="0">
              <a:buNone/>
              <a:defRPr sz="505"/>
            </a:lvl6pPr>
            <a:lvl7pPr marL="1543050" indent="0">
              <a:buNone/>
              <a:defRPr sz="505"/>
            </a:lvl7pPr>
            <a:lvl8pPr marL="1800225" indent="0">
              <a:buNone/>
              <a:defRPr sz="505"/>
            </a:lvl8pPr>
            <a:lvl9pPr marL="2057400" indent="0">
              <a:buNone/>
              <a:defRPr sz="50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kumimoji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232F24F-C592-48DB-AC47-604B8AECEF55}" type="datetimeFigureOut">
              <a:rPr kumimoji="1" lang="en-US" altLang="zh-CN" sz="67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7/27/2025</a:t>
            </a:fld>
            <a:endParaRPr kumimoji="1" lang="en-US" altLang="zh-CN" sz="67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kumimoji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67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kumimoji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700869-5852-44F9-B9D4-C1EF7447007A}" type="slidenum">
              <a:rPr kumimoji="1" lang="zh-CN" altLang="en-US" sz="67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67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kumimoji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2CB6A5-D9CE-4FD1-8B1E-528B81D482BF}" type="datetimeFigureOut">
              <a:rPr kumimoji="1" lang="en-US" altLang="zh-CN" sz="67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7/27/2025</a:t>
            </a:fld>
            <a:endParaRPr kumimoji="1" lang="en-US" altLang="zh-CN" sz="67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kumimoji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67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kumimoji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EF063F-25E6-4263-8861-D163480EC6E0}" type="slidenum">
              <a:rPr kumimoji="1" lang="zh-CN" altLang="en-US" sz="67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67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5119" y="304800"/>
            <a:ext cx="2669116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3" y="304800"/>
            <a:ext cx="7806267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kumimoji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BCE6BF7-944F-474A-89DD-343CD915D9A3}" type="datetimeFigureOut">
              <a:rPr kumimoji="1" lang="en-US" altLang="zh-CN" sz="67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7/27/2025</a:t>
            </a:fld>
            <a:endParaRPr kumimoji="1" lang="en-US" altLang="zh-CN" sz="67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kumimoji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67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kumimoji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5FCF141-60EB-4CF3-BE00-28AFC4C5ACDC}" type="slidenum">
              <a:rPr kumimoji="1" lang="zh-CN" altLang="en-US" sz="67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67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9200" y="1676400"/>
            <a:ext cx="88392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9200" y="3695700"/>
            <a:ext cx="88392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7C7E2E8-950C-4378-9B08-3C65878F30B2}" type="datetimeFigureOut">
              <a:rPr kumimoji="0" lang="en-US" altLang="zh-CN" sz="67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7/27/2025</a:t>
            </a:fld>
            <a:endParaRPr kumimoji="0" lang="en-US" altLang="zh-CN" sz="67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67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2986C54-9446-4845-9DF2-D97631855EF1}" type="slidenum">
              <a:rPr kumimoji="0" lang="zh-CN" altLang="en-US" sz="67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67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ltGray">
          <a:xfrm>
            <a:off x="0" y="6400800"/>
            <a:ext cx="12192000" cy="454025"/>
          </a:xfrm>
          <a:prstGeom prst="rect">
            <a:avLst/>
          </a:prstGeom>
          <a:solidFill>
            <a:srgbClr val="7889FB"/>
          </a:solidFill>
          <a:ln w="9525">
            <a:solidFill>
              <a:schemeClr val="accent1"/>
            </a:solidFill>
            <a:miter lim="800000"/>
          </a:ln>
          <a:effectLst/>
        </p:spPr>
        <p:txBody>
          <a:bodyPr wrap="none" anchor="ctr"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20000"/>
              </a:spcAft>
              <a:buClr>
                <a:srgbClr val="00D5D5"/>
              </a:buClr>
              <a:buSzTx/>
              <a:buFont typeface="Wingdings 2" panose="05020102010507070707" pitchFamily="18" charset="2"/>
              <a:buChar char="³"/>
              <a:defRPr/>
            </a:pPr>
            <a:endParaRPr kumimoji="0" lang="zh-CN" altLang="en-US" sz="84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ltGray">
          <a:xfrm>
            <a:off x="0" y="0"/>
            <a:ext cx="12192000" cy="762000"/>
          </a:xfrm>
          <a:prstGeom prst="rect">
            <a:avLst/>
          </a:prstGeom>
          <a:solidFill>
            <a:srgbClr val="7889FB"/>
          </a:solidFill>
          <a:ln w="9525">
            <a:solidFill>
              <a:schemeClr val="accent1"/>
            </a:solidFill>
            <a:miter lim="800000"/>
          </a:ln>
          <a:effectLst/>
        </p:spPr>
        <p:txBody>
          <a:bodyPr wrap="none" anchor="ctr"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20000"/>
              </a:spcAft>
              <a:buClr>
                <a:srgbClr val="00D5D5"/>
              </a:buClr>
              <a:buSzTx/>
              <a:buFont typeface="Wingdings 2" panose="05020102010507070707" pitchFamily="18" charset="2"/>
              <a:buChar char="³"/>
              <a:defRPr/>
            </a:pPr>
            <a:endParaRPr kumimoji="0" lang="zh-CN" altLang="en-US" sz="84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6240463" y="3933825"/>
            <a:ext cx="5049838" cy="11303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王浩鸣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 </a:t>
            </a:r>
            <a:r>
              <a:rPr kumimoji="1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haoming_wang@xaufe.edu.cn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*"/>
              <a:defRPr/>
            </a:pPr>
            <a:r>
              <a:rPr kumimoji="1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haoming.wang@gmail.com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*"/>
              <a:defRPr/>
            </a:pPr>
            <a:r>
              <a:rPr kumimoji="1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wang.haoming@126.com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</a:t>
            </a:r>
            <a:r>
              <a:rPr kumimoji="1" lang="en-US" altLang="zh-CN" sz="13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81556121  18829266628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03200" y="76200"/>
            <a:ext cx="8331200" cy="3254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2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C How to Program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8026400" y="6507163"/>
            <a:ext cx="3352800" cy="16986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505" b="1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http://xinxi.xaufe.edu.cn</a:t>
            </a:r>
          </a:p>
        </p:txBody>
      </p:sp>
      <p:pic>
        <p:nvPicPr>
          <p:cNvPr id="16391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50" y="762000"/>
            <a:ext cx="5068888" cy="5638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white">
          <a:xfrm>
            <a:off x="0" y="5970588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2700" y="6053138"/>
            <a:ext cx="2998788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44838" y="6043613"/>
            <a:ext cx="9047163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095">
                <a:solidFill>
                  <a:srgbClr val="FFFFFF"/>
                </a:solidFill>
              </a:defRPr>
            </a:lvl1pPr>
            <a:lvl2pPr marL="193040" indent="0" algn="ctr">
              <a:buNone/>
            </a:lvl2pPr>
            <a:lvl3pPr marL="386080" indent="0" algn="ctr">
              <a:buNone/>
            </a:lvl3pPr>
            <a:lvl4pPr marL="578485" indent="0" algn="ctr">
              <a:buNone/>
            </a:lvl4pPr>
            <a:lvl5pPr marL="771525" indent="0" algn="ctr">
              <a:buNone/>
            </a:lvl5pPr>
            <a:lvl6pPr marL="964565" indent="0" algn="ctr">
              <a:buNone/>
            </a:lvl6pPr>
            <a:lvl7pPr marL="1157605" indent="0" algn="ctr">
              <a:buNone/>
            </a:lvl7pPr>
            <a:lvl8pPr marL="1350010" indent="0" algn="ctr">
              <a:buNone/>
            </a:lvl8pPr>
            <a:lvl9pPr marL="154305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13" name="日期占位符 27"/>
          <p:cNvSpPr>
            <a:spLocks noGrp="1"/>
          </p:cNvSpPr>
          <p:nvPr>
            <p:ph type="dt" sz="half" idx="2"/>
          </p:nvPr>
        </p:nvSpPr>
        <p:spPr>
          <a:xfrm>
            <a:off x="101600" y="6069013"/>
            <a:ext cx="2743200" cy="68580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algn="ctr" fontAlgn="base">
              <a:spcBef>
                <a:spcPct val="0"/>
              </a:spcBef>
              <a:spcAft>
                <a:spcPct val="0"/>
              </a:spcAft>
              <a:defRPr sz="845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26763CE-650B-472A-94DD-45A78CD31D9A}" type="datetimeFigureOut">
              <a:rPr kumimoji="0" lang="zh-CN" altLang="en-US" sz="845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2025/7/27</a:t>
            </a:fld>
            <a:endParaRPr kumimoji="0" lang="zh-CN" altLang="en-US" sz="845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页脚占位符 16"/>
          <p:cNvSpPr>
            <a:spLocks noGrp="1"/>
          </p:cNvSpPr>
          <p:nvPr>
            <p:ph type="ftr" sz="quarter" idx="3"/>
          </p:nvPr>
        </p:nvSpPr>
        <p:spPr>
          <a:xfrm>
            <a:off x="2781300" y="236538"/>
            <a:ext cx="7823200" cy="365125"/>
          </a:xfrm>
          <a:prstGeom prst="rect">
            <a:avLst/>
          </a:prstGeom>
        </p:spPr>
        <p:txBody>
          <a:bodyPr vert="horz" anchor="ctr"/>
          <a:lstStyle>
            <a:lvl1pPr algn="r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FFFFF4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590" b="1" i="0" u="none" strike="noStrike" kern="1200" cap="none" spc="0" normalizeH="0" baseline="0" noProof="0">
              <a:ln>
                <a:noFill/>
              </a:ln>
              <a:solidFill>
                <a:srgbClr val="FFFFF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灯片编号占位符 28"/>
          <p:cNvSpPr>
            <a:spLocks noGrp="1"/>
          </p:cNvSpPr>
          <p:nvPr>
            <p:ph type="sldNum" sz="quarter" idx="4"/>
          </p:nvPr>
        </p:nvSpPr>
        <p:spPr>
          <a:xfrm>
            <a:off x="10668000" y="228600"/>
            <a:ext cx="11176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4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86472AE-9420-475D-9A71-58A7D5B9E0D6}" type="slidenum">
              <a:rPr kumimoji="0" lang="zh-CN" altLang="en-US" sz="590" b="1" i="0" u="none" strike="noStrike" kern="1200" cap="none" spc="0" normalizeH="0" baseline="0" noProof="0">
                <a:ln>
                  <a:noFill/>
                </a:ln>
                <a:solidFill>
                  <a:srgbClr val="FFFFF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590" b="1" i="0" u="none" strike="noStrike" kern="1200" cap="none" spc="0" normalizeH="0" baseline="0" noProof="0">
              <a:ln>
                <a:noFill/>
              </a:ln>
              <a:solidFill>
                <a:srgbClr val="FFFFF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>
            <a:lvl1pPr>
              <a:defRPr sz="1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269875" indent="-115570">
              <a:buFont typeface="Wingdings" panose="05000000000000000000" pitchFamily="2" charset="2"/>
              <a:buChar char="Ø"/>
              <a:defRPr sz="1575" b="1"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386080" indent="-96520">
              <a:buFont typeface="Wingdings" panose="05000000000000000000" pitchFamily="2" charset="2"/>
              <a:buChar char="ü"/>
              <a:defRPr sz="1350" b="1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578485" indent="-96520">
              <a:buFont typeface="Wingdings" panose="05000000000000000000" pitchFamily="2" charset="2"/>
              <a:buChar char="l"/>
              <a:defRPr sz="1125"/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8128000" y="6248400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89E644F-0D58-4743-9F9F-CDF5C1F96A5D}" type="datetimeFigureOut">
              <a:rPr kumimoji="0" lang="zh-CN" altLang="en-US" sz="590" b="1" i="0" u="none" strike="noStrike" kern="1200" cap="none" spc="0" normalizeH="0" baseline="0" noProof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2025/7/27</a:t>
            </a:fld>
            <a:endParaRPr kumimoji="0" lang="zh-CN" altLang="en-US" sz="590" b="1" i="0" u="none" strike="noStrike" kern="120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812800" y="6248400"/>
            <a:ext cx="7227888" cy="365125"/>
          </a:xfrm>
          <a:prstGeom prst="rect">
            <a:avLst/>
          </a:prstGeom>
        </p:spPr>
        <p:txBody>
          <a:bodyPr vert="horz" anchor="ctr"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590" b="1" i="0" u="none" strike="noStrike" kern="120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0" y="1265238"/>
            <a:ext cx="696913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80076C3-F6BB-48FB-824D-CCEBFB82BA2A}" type="slidenum">
              <a:rPr kumimoji="0" lang="zh-CN" altLang="en-US" sz="59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59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28803" y="2743200"/>
            <a:ext cx="9497484" cy="1673225"/>
          </a:xfrm>
        </p:spPr>
        <p:txBody>
          <a:bodyPr/>
          <a:lstStyle>
            <a:lvl1pPr marL="0" indent="0">
              <a:buNone/>
              <a:defRPr sz="1180">
                <a:solidFill>
                  <a:schemeClr val="tx2"/>
                </a:solidFill>
              </a:defRPr>
            </a:lvl1pPr>
            <a:lvl2pPr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59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59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1855" b="0" cap="none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3" name="日期占位符 11"/>
          <p:cNvSpPr>
            <a:spLocks noGrp="1"/>
          </p:cNvSpPr>
          <p:nvPr>
            <p:ph type="dt" sz="half" idx="2"/>
          </p:nvPr>
        </p:nvSpPr>
        <p:spPr>
          <a:xfrm>
            <a:off x="8128000" y="6248400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94469F-18E3-4FC9-A44E-6F2291B77019}" type="datetimeFigureOut">
              <a:rPr kumimoji="0" lang="zh-CN" altLang="en-US" sz="590" b="1" i="0" u="none" strike="noStrike" kern="1200" cap="none" spc="0" normalizeH="0" baseline="0" noProof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2025/7/27</a:t>
            </a:fld>
            <a:endParaRPr kumimoji="0" lang="zh-CN" altLang="en-US" sz="590" b="1" i="0" u="none" strike="noStrike" kern="120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灯片编号占位符 12"/>
          <p:cNvSpPr>
            <a:spLocks noGrp="1"/>
          </p:cNvSpPr>
          <p:nvPr>
            <p:ph type="sldNum" sz="quarter" idx="4"/>
          </p:nvPr>
        </p:nvSpPr>
        <p:spPr>
          <a:xfrm>
            <a:off x="0" y="1752600"/>
            <a:ext cx="1727200" cy="701675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1015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5663FCF-6134-4E22-A36F-37E6DBB1BA49}" type="slidenum">
              <a:rPr kumimoji="0" lang="zh-CN" altLang="en-US" sz="1015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015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页脚占位符 13"/>
          <p:cNvSpPr>
            <a:spLocks noGrp="1"/>
          </p:cNvSpPr>
          <p:nvPr>
            <p:ph type="ftr" sz="quarter" idx="3"/>
          </p:nvPr>
        </p:nvSpPr>
        <p:spPr>
          <a:xfrm>
            <a:off x="812800" y="6248400"/>
            <a:ext cx="7227888" cy="365125"/>
          </a:xfrm>
          <a:prstGeom prst="rect">
            <a:avLst/>
          </a:prstGeom>
        </p:spPr>
        <p:txBody>
          <a:bodyPr vert="horz" anchor="ctr"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590" b="1" i="0" u="none" strike="noStrike" kern="120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日期占位符 7"/>
          <p:cNvSpPr>
            <a:spLocks noGrp="1"/>
          </p:cNvSpPr>
          <p:nvPr>
            <p:ph type="dt" sz="half" idx="12"/>
          </p:nvPr>
        </p:nvSpPr>
        <p:spPr>
          <a:xfrm>
            <a:off x="8128000" y="6248400"/>
            <a:ext cx="3556000" cy="365125"/>
          </a:xfrm>
          <a:prstGeom prst="rect">
            <a:avLst/>
          </a:prstGeom>
        </p:spPr>
        <p:txBody>
          <a:bodyPr vert="horz" rtlCol="0" anchor="ctr" anchorCtr="0"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8A3C2A3-EF12-4AE8-ACD2-929850F348BB}" type="datetimeFigureOut">
              <a:rPr kumimoji="0" lang="zh-CN" altLang="en-US" sz="590" b="1" i="0" u="none" strike="noStrike" kern="1200" cap="none" spc="0" normalizeH="0" baseline="0" noProof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2025/7/27</a:t>
            </a:fld>
            <a:endParaRPr kumimoji="0" lang="zh-CN" altLang="en-US" sz="590" b="1" i="0" u="none" strike="noStrike" kern="120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9"/>
          <p:cNvSpPr>
            <a:spLocks noGrp="1"/>
          </p:cNvSpPr>
          <p:nvPr>
            <p:ph type="sldNum" sz="quarter" idx="4"/>
          </p:nvPr>
        </p:nvSpPr>
        <p:spPr>
          <a:xfrm>
            <a:off x="0" y="1279525"/>
            <a:ext cx="711200" cy="244475"/>
          </a:xfrm>
          <a:prstGeom prst="rect">
            <a:avLst/>
          </a:prstGeom>
        </p:spPr>
        <p:txBody>
          <a:bodyPr vert="horz" rtlCol="0" anchor="ctr" anchorCtr="0">
            <a:norm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26B658D-770B-4421-BF0F-7BB486EF90AD}" type="slidenum">
              <a:rPr kumimoji="0" lang="zh-CN" altLang="en-US" sz="59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59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3"/>
          </p:nvPr>
        </p:nvSpPr>
        <p:spPr>
          <a:xfrm>
            <a:off x="812800" y="6248400"/>
            <a:ext cx="7227888" cy="365125"/>
          </a:xfrm>
          <a:prstGeom prst="rect">
            <a:avLst/>
          </a:prstGeom>
        </p:spPr>
        <p:txBody>
          <a:bodyPr vert="horz" rtlCol="0" anchor="ctr"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590" b="1" i="0" u="none" strike="noStrike" kern="120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845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845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2"/>
          </p:nvPr>
        </p:nvSpPr>
        <p:spPr>
          <a:xfrm>
            <a:off x="8128000" y="6248400"/>
            <a:ext cx="3556000" cy="365125"/>
          </a:xfrm>
          <a:prstGeom prst="rect">
            <a:avLst/>
          </a:prstGeom>
        </p:spPr>
        <p:txBody>
          <a:bodyPr vert="horz" rtlCol="0" anchor="ctr" anchorCtr="0"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4D023B9-561E-4215-BD14-84588E7E2825}" type="datetimeFigureOut">
              <a:rPr kumimoji="0" lang="zh-CN" altLang="en-US" sz="590" b="1" i="0" u="none" strike="noStrike" kern="1200" cap="none" spc="0" normalizeH="0" baseline="0" noProof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2025/7/27</a:t>
            </a:fld>
            <a:endParaRPr kumimoji="0" lang="zh-CN" altLang="en-US" sz="590" b="1" i="0" u="none" strike="noStrike" kern="120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11"/>
          <p:cNvSpPr>
            <a:spLocks noGrp="1"/>
          </p:cNvSpPr>
          <p:nvPr>
            <p:ph type="sldNum" sz="quarter" idx="14"/>
          </p:nvPr>
        </p:nvSpPr>
        <p:spPr>
          <a:xfrm>
            <a:off x="0" y="1279525"/>
            <a:ext cx="711200" cy="244475"/>
          </a:xfrm>
          <a:prstGeom prst="rect">
            <a:avLst/>
          </a:prstGeom>
        </p:spPr>
        <p:txBody>
          <a:bodyPr vert="horz" rtlCol="0" anchor="ctr" anchorCtr="0">
            <a:norm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FA5054-5FE9-4E9A-993E-80DA5EC258EA}" type="slidenum">
              <a:rPr kumimoji="0" lang="zh-CN" altLang="en-US" sz="59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59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13"/>
          <p:cNvSpPr>
            <a:spLocks noGrp="1"/>
          </p:cNvSpPr>
          <p:nvPr>
            <p:ph type="ftr" sz="quarter" idx="13"/>
          </p:nvPr>
        </p:nvSpPr>
        <p:spPr>
          <a:xfrm>
            <a:off x="812800" y="6248400"/>
            <a:ext cx="7227888" cy="365125"/>
          </a:xfrm>
          <a:prstGeom prst="rect">
            <a:avLst/>
          </a:prstGeom>
        </p:spPr>
        <p:txBody>
          <a:bodyPr vert="horz" rtlCol="0" anchor="ctr"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590" b="1" i="0" u="none" strike="noStrike" kern="120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914400" y="2393950"/>
            <a:ext cx="103632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225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575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kumimoji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5F0CB6-C60B-4452-9674-D18A42D481FE}" type="datetimeFigureOut">
              <a:rPr kumimoji="1" lang="en-US" altLang="zh-CN" sz="67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7/27/2025</a:t>
            </a:fld>
            <a:endParaRPr kumimoji="1" lang="en-US" altLang="zh-CN" sz="67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kumimoji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67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kumimoji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B8F067E-65C5-4C10-888A-6E7C662AA6A9}" type="slidenum">
              <a:rPr kumimoji="1" lang="zh-CN" altLang="en-US" sz="67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67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" name="日期占位符 2"/>
          <p:cNvSpPr>
            <a:spLocks noGrp="1"/>
          </p:cNvSpPr>
          <p:nvPr>
            <p:ph type="dt" sz="half" idx="2"/>
          </p:nvPr>
        </p:nvSpPr>
        <p:spPr>
          <a:xfrm>
            <a:off x="8128000" y="6248400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D06C0F-3513-44FA-833D-D52DFE7CA994}" type="datetimeFigureOut">
              <a:rPr kumimoji="0" lang="zh-CN" altLang="en-US" sz="590" b="1" i="0" u="none" strike="noStrike" kern="1200" cap="none" spc="0" normalizeH="0" baseline="0" noProof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2025/7/27</a:t>
            </a:fld>
            <a:endParaRPr kumimoji="0" lang="zh-CN" altLang="en-US" sz="590" b="1" i="0" u="none" strike="noStrike" kern="120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3"/>
          </p:nvPr>
        </p:nvSpPr>
        <p:spPr>
          <a:xfrm>
            <a:off x="812800" y="6248400"/>
            <a:ext cx="7227888" cy="365125"/>
          </a:xfrm>
          <a:prstGeom prst="rect">
            <a:avLst/>
          </a:prstGeom>
        </p:spPr>
        <p:txBody>
          <a:bodyPr vert="horz" anchor="ctr"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590" b="1" i="0" u="none" strike="noStrike" kern="120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0" y="1279525"/>
            <a:ext cx="7112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42B7777-3550-4295-A5AC-A7DAEEFD0F2B}" type="slidenum">
              <a:rPr kumimoji="0" lang="zh-CN" altLang="en-US" sz="59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59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1"/>
          <p:cNvSpPr>
            <a:spLocks noGrp="1"/>
          </p:cNvSpPr>
          <p:nvPr>
            <p:ph type="dt" sz="half" idx="2"/>
          </p:nvPr>
        </p:nvSpPr>
        <p:spPr>
          <a:xfrm>
            <a:off x="8128000" y="6248400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0D22A17-FBBC-4C7F-9F10-ECEB5011283A}" type="datetimeFigureOut">
              <a:rPr kumimoji="0" lang="zh-CN" altLang="en-US" sz="590" b="1" i="0" u="none" strike="noStrike" kern="1200" cap="none" spc="0" normalizeH="0" baseline="0" noProof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2025/7/27</a:t>
            </a:fld>
            <a:endParaRPr kumimoji="0" lang="zh-CN" altLang="en-US" sz="590" b="1" i="0" u="none" strike="noStrike" kern="120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2"/>
          <p:cNvSpPr>
            <a:spLocks noGrp="1"/>
          </p:cNvSpPr>
          <p:nvPr>
            <p:ph type="ftr" sz="quarter" idx="3"/>
          </p:nvPr>
        </p:nvSpPr>
        <p:spPr>
          <a:xfrm>
            <a:off x="812800" y="6248400"/>
            <a:ext cx="7227888" cy="365125"/>
          </a:xfrm>
          <a:prstGeom prst="rect">
            <a:avLst/>
          </a:prstGeom>
        </p:spPr>
        <p:txBody>
          <a:bodyPr vert="horz" anchor="ctr"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590" b="1" i="0" u="none" strike="noStrike" kern="120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0" y="6248400"/>
            <a:ext cx="711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2F2F2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AB89022-93FA-49F4-B88B-43631240536E}" type="slidenum">
              <a:rPr kumimoji="0" lang="zh-CN" altLang="en-US" sz="590" b="1" i="0" u="none" strike="noStrike" kern="1200" cap="none" spc="0" normalizeH="0" baseline="0" noProof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590" b="1" i="0" u="none" strike="noStrike" kern="120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1855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420"/>
              </a:spcAft>
              <a:buNone/>
              <a:defRPr sz="760"/>
            </a:lvl1pPr>
            <a:lvl2pPr>
              <a:buNone/>
              <a:defRPr sz="505"/>
            </a:lvl2pPr>
            <a:lvl3pPr>
              <a:buNone/>
              <a:defRPr sz="420"/>
            </a:lvl3pPr>
            <a:lvl4pPr>
              <a:buNone/>
              <a:defRPr sz="380"/>
            </a:lvl4pPr>
            <a:lvl5pPr>
              <a:buNone/>
              <a:defRPr sz="38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8128000" y="6248400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D65E661-1A9B-47C0-ACA1-BCA5D80949EF}" type="datetimeFigureOut">
              <a:rPr kumimoji="0" lang="zh-CN" altLang="en-US" sz="590" b="1" i="0" u="none" strike="noStrike" kern="1200" cap="none" spc="0" normalizeH="0" baseline="0" noProof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2025/7/27</a:t>
            </a:fld>
            <a:endParaRPr kumimoji="0" lang="zh-CN" altLang="en-US" sz="590" b="1" i="0" u="none" strike="noStrike" kern="120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>
          <a:xfrm>
            <a:off x="812800" y="6248400"/>
            <a:ext cx="7227888" cy="365125"/>
          </a:xfrm>
          <a:prstGeom prst="rect">
            <a:avLst/>
          </a:prstGeom>
        </p:spPr>
        <p:txBody>
          <a:bodyPr vert="horz" anchor="ctr"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590" b="1" i="0" u="none" strike="noStrike" kern="120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0" y="1279525"/>
            <a:ext cx="7112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0A35E09-48D4-4255-B21B-C51865E69418}" type="slidenum">
              <a:rPr kumimoji="0" lang="zh-CN" altLang="en-US" sz="59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59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white">
          <a:xfrm>
            <a:off x="-12700" y="4572000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2700" y="4664075"/>
            <a:ext cx="1951038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58988" y="4654550"/>
            <a:ext cx="1013301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矩形 12"/>
          <p:cNvSpPr/>
          <p:nvPr/>
        </p:nvSpPr>
        <p:spPr bwMode="white">
          <a:xfrm>
            <a:off x="1930400" y="0"/>
            <a:ext cx="133350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715"/>
            </a:lvl1pPr>
            <a:lvl2pPr>
              <a:buFontTx/>
              <a:buNone/>
              <a:defRPr sz="505"/>
            </a:lvl2pPr>
            <a:lvl3pPr>
              <a:buFontTx/>
              <a:buNone/>
              <a:defRPr sz="420"/>
            </a:lvl3pPr>
            <a:lvl4pPr>
              <a:buFontTx/>
              <a:buNone/>
              <a:defRPr sz="380"/>
            </a:lvl4pPr>
            <a:lvl5pPr>
              <a:buFontTx/>
              <a:buNone/>
              <a:defRPr sz="38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118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135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日期占位符 11"/>
          <p:cNvSpPr>
            <a:spLocks noGrp="1"/>
          </p:cNvSpPr>
          <p:nvPr>
            <p:ph type="dt" sz="half" idx="12"/>
          </p:nvPr>
        </p:nvSpPr>
        <p:spPr>
          <a:xfrm>
            <a:off x="8331200" y="6248400"/>
            <a:ext cx="3556000" cy="365125"/>
          </a:xfrm>
          <a:prstGeom prst="rect">
            <a:avLst/>
          </a:prstGeom>
        </p:spPr>
        <p:txBody>
          <a:bodyPr vert="horz" rtlCol="0" anchor="ctr" anchorCtr="0"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6B1956-A39F-4DB9-80BC-ADC706A6B3B1}" type="datetimeFigureOut">
              <a:rPr kumimoji="0" lang="zh-CN" altLang="en-US" sz="590" b="1" i="0" u="none" strike="noStrike" kern="1200" cap="none" spc="0" normalizeH="0" baseline="0" noProof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2025/7/27</a:t>
            </a:fld>
            <a:endParaRPr kumimoji="0" lang="zh-CN" altLang="en-US" sz="590" b="1" i="0" u="none" strike="noStrike" kern="120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灯片编号占位符 12"/>
          <p:cNvSpPr>
            <a:spLocks noGrp="1"/>
          </p:cNvSpPr>
          <p:nvPr>
            <p:ph type="sldNum" sz="quarter" idx="4"/>
          </p:nvPr>
        </p:nvSpPr>
        <p:spPr>
          <a:xfrm>
            <a:off x="0" y="4667250"/>
            <a:ext cx="1930400" cy="663575"/>
          </a:xfrm>
          <a:prstGeom prst="rect">
            <a:avLst/>
          </a:prstGeom>
        </p:spPr>
        <p:txBody>
          <a:bodyPr vert="horz" rtlCol="0" anchor="ctr" anchorCtr="0">
            <a:norm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118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81E238-8CC9-4764-9549-1923BF16AB1C}" type="slidenum">
              <a:rPr kumimoji="0" lang="zh-CN" altLang="en-US" sz="118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18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页脚占位符 13"/>
          <p:cNvSpPr>
            <a:spLocks noGrp="1"/>
          </p:cNvSpPr>
          <p:nvPr>
            <p:ph type="ftr" sz="quarter" idx="3"/>
          </p:nvPr>
        </p:nvSpPr>
        <p:spPr>
          <a:xfrm>
            <a:off x="2133600" y="6248400"/>
            <a:ext cx="6096000" cy="365125"/>
          </a:xfrm>
          <a:prstGeom prst="rect">
            <a:avLst/>
          </a:prstGeom>
        </p:spPr>
        <p:txBody>
          <a:bodyPr vert="horz" rtlCol="0" anchor="ctr"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590" b="1" i="0" u="none" strike="noStrike" kern="120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8128000" y="6248400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B040ECA-E7DB-4402-8420-3492409D6F15}" type="datetimeFigureOut">
              <a:rPr kumimoji="0" lang="zh-CN" altLang="en-US" sz="590" b="1" i="0" u="none" strike="noStrike" kern="1200" cap="none" spc="0" normalizeH="0" baseline="0" noProof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2025/7/27</a:t>
            </a:fld>
            <a:endParaRPr kumimoji="0" lang="zh-CN" altLang="en-US" sz="590" b="1" i="0" u="none" strike="noStrike" kern="120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812800" y="6248400"/>
            <a:ext cx="7227888" cy="365125"/>
          </a:xfrm>
          <a:prstGeom prst="rect">
            <a:avLst/>
          </a:prstGeom>
        </p:spPr>
        <p:txBody>
          <a:bodyPr vert="horz" anchor="ctr"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590" b="1" i="0" u="none" strike="noStrike" kern="120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0" y="1279525"/>
            <a:ext cx="7112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ABFC821-099E-478B-9D24-958704E69E66}" type="slidenum">
              <a:rPr kumimoji="0" lang="zh-CN" altLang="en-US" sz="59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59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white">
          <a:xfrm>
            <a:off x="8128000" y="0"/>
            <a:ext cx="427038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189913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189913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37600" y="609607"/>
            <a:ext cx="2743200" cy="55165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8737600" y="6248400"/>
            <a:ext cx="2946400" cy="365125"/>
          </a:xfrm>
          <a:prstGeom prst="rect">
            <a:avLst/>
          </a:prstGeom>
        </p:spPr>
        <p:txBody>
          <a:bodyPr vert="horz" anchor="ctr" anchorCtr="0"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C162C9-B0A6-4A20-BFA2-08EAAF75AF7A}" type="datetimeFigureOut">
              <a:rPr kumimoji="0" lang="zh-CN" altLang="en-US" sz="590" b="1" i="0" u="none" strike="noStrike" kern="1200" cap="none" spc="0" normalizeH="0" baseline="0" noProof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2025/7/27</a:t>
            </a:fld>
            <a:endParaRPr kumimoji="0" lang="zh-CN" altLang="en-US" sz="590" b="1" i="0" u="none" strike="noStrike" kern="120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7431088" cy="365125"/>
          </a:xfrm>
          <a:prstGeom prst="rect">
            <a:avLst/>
          </a:prstGeom>
        </p:spPr>
        <p:txBody>
          <a:bodyPr vert="horz" anchor="ctr"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590" b="1" i="0" u="none" strike="noStrike" kern="120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>
          <a:xfrm rot="5400000">
            <a:off x="8074819" y="103981"/>
            <a:ext cx="533400" cy="325438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1C993E6-5BE3-4B0B-A195-41E9BD5F3E1A}" type="slidenum">
              <a:rPr kumimoji="0" lang="zh-CN" altLang="en-US" sz="59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59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kumimoji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6D29285-0280-433A-A386-92748AB238A8}" type="datetimeFigureOut">
              <a:rPr kumimoji="1" lang="en-US" altLang="zh-CN" sz="67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7/27/2025</a:t>
            </a:fld>
            <a:endParaRPr kumimoji="1" lang="en-US" altLang="zh-CN" sz="67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kumimoji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67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kumimoji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1ACA57-5D30-4DE7-927E-6D02F7929209}" type="slidenum">
              <a:rPr kumimoji="1" lang="zh-CN" altLang="en-US" sz="67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67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225" indent="0">
              <a:buNone/>
              <a:defRPr sz="790"/>
            </a:lvl8pPr>
            <a:lvl9pPr marL="2057400" indent="0">
              <a:buNone/>
              <a:defRPr sz="79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kumimoji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0141BBD-0C19-4203-B622-E0CEDAA6676C}" type="datetimeFigureOut">
              <a:rPr kumimoji="1" lang="en-US" altLang="zh-CN" sz="67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7/27/2025</a:t>
            </a:fld>
            <a:endParaRPr kumimoji="1" lang="en-US" altLang="zh-CN" sz="67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kumimoji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67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kumimoji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DE3C8C4-EFF9-4B1B-B820-A8842561289B}" type="slidenum">
              <a:rPr kumimoji="1" lang="zh-CN" altLang="en-US" sz="67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67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5"/>
            </a:lvl4pPr>
            <a:lvl5pPr>
              <a:defRPr sz="1015"/>
            </a:lvl5pPr>
            <a:lvl6pPr>
              <a:defRPr sz="1015"/>
            </a:lvl6pPr>
            <a:lvl7pPr>
              <a:defRPr sz="1015"/>
            </a:lvl7pPr>
            <a:lvl8pPr>
              <a:defRPr sz="1015"/>
            </a:lvl8pPr>
            <a:lvl9pPr>
              <a:defRPr sz="101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5"/>
            </a:lvl4pPr>
            <a:lvl5pPr>
              <a:defRPr sz="1015"/>
            </a:lvl5pPr>
            <a:lvl6pPr>
              <a:defRPr sz="1015"/>
            </a:lvl6pPr>
            <a:lvl7pPr>
              <a:defRPr sz="1015"/>
            </a:lvl7pPr>
            <a:lvl8pPr>
              <a:defRPr sz="1015"/>
            </a:lvl8pPr>
            <a:lvl9pPr>
              <a:defRPr sz="101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kumimoji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B0EB291-9AAC-4CEA-B8E4-1E7E1338DC04}" type="datetimeFigureOut">
              <a:rPr kumimoji="1" lang="en-US" altLang="zh-CN" sz="67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7/27/2025</a:t>
            </a:fld>
            <a:endParaRPr kumimoji="1" lang="en-US" altLang="zh-CN" sz="67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kumimoji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67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kumimoji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9DCD48A-C72E-41B0-80EA-15179ECB886B}" type="slidenum">
              <a:rPr kumimoji="1" lang="zh-CN" altLang="en-US" sz="67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67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5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5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kumimoji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6D519CA-4EC6-4310-91F2-A6742C631464}" type="datetimeFigureOut">
              <a:rPr kumimoji="1" lang="en-US" altLang="zh-CN" sz="67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7/27/2025</a:t>
            </a:fld>
            <a:endParaRPr kumimoji="1" lang="en-US" altLang="zh-CN" sz="67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kumimoji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67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8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kumimoji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73FD43E-DE6C-44A9-9588-4E8BFC056B2F}" type="slidenum">
              <a:rPr kumimoji="1" lang="zh-CN" altLang="en-US" sz="67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67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kumimoji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012A148-DC15-4409-9ADA-8A5B4A77EF9C}" type="datetimeFigureOut">
              <a:rPr kumimoji="1" lang="en-US" altLang="zh-CN" sz="67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7/27/2025</a:t>
            </a:fld>
            <a:endParaRPr kumimoji="1" lang="en-US" altLang="zh-CN" sz="67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kumimoji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67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kumimoji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670C77E-3307-4D70-9A9A-9928AE27428F}" type="slidenum">
              <a:rPr kumimoji="1" lang="zh-CN" altLang="en-US" sz="67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67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kumimoji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DBE8E4-042B-4E84-B8D2-9F62659F85E2}" type="datetimeFigureOut">
              <a:rPr kumimoji="1" lang="en-US" altLang="zh-CN" sz="67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7/27/2025</a:t>
            </a:fld>
            <a:endParaRPr kumimoji="1" lang="en-US" altLang="zh-CN" sz="67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kumimoji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67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kumimoji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C2352EC-0FC4-4E45-B11A-5A02EFDA3658}" type="slidenum">
              <a:rPr kumimoji="1" lang="zh-CN" altLang="en-US" sz="67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67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/>
          <a:lstStyle>
            <a:lvl1pPr algn="l">
              <a:defRPr sz="112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790"/>
            </a:lvl1pPr>
            <a:lvl2pPr marL="257175" indent="0">
              <a:buNone/>
              <a:defRPr sz="675"/>
            </a:lvl2pPr>
            <a:lvl3pPr marL="514350" indent="0">
              <a:buNone/>
              <a:defRPr sz="565"/>
            </a:lvl3pPr>
            <a:lvl4pPr marL="771525" indent="0">
              <a:buNone/>
              <a:defRPr sz="505"/>
            </a:lvl4pPr>
            <a:lvl5pPr marL="1028700" indent="0">
              <a:buNone/>
              <a:defRPr sz="505"/>
            </a:lvl5pPr>
            <a:lvl6pPr marL="1285875" indent="0">
              <a:buNone/>
              <a:defRPr sz="505"/>
            </a:lvl6pPr>
            <a:lvl7pPr marL="1543050" indent="0">
              <a:buNone/>
              <a:defRPr sz="505"/>
            </a:lvl7pPr>
            <a:lvl8pPr marL="1800225" indent="0">
              <a:buNone/>
              <a:defRPr sz="505"/>
            </a:lvl8pPr>
            <a:lvl9pPr marL="2057400" indent="0">
              <a:buNone/>
              <a:defRPr sz="50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kumimoji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23221DA-60B8-4D24-B2AE-794F22D4B312}" type="datetimeFigureOut">
              <a:rPr kumimoji="1" lang="en-US" altLang="zh-CN" sz="67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7/27/2025</a:t>
            </a:fld>
            <a:endParaRPr kumimoji="1" lang="en-US" altLang="zh-CN" sz="67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kumimoji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67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kumimoji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6B56BC9-915E-40C1-94B5-5A77A34FEEE6}" type="slidenum">
              <a:rPr kumimoji="1" lang="zh-CN" altLang="en-US" sz="67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67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766763" y="304800"/>
            <a:ext cx="10668000" cy="747713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755650" y="1357313"/>
            <a:ext cx="10668000" cy="474186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768350" y="1150938"/>
            <a:ext cx="1061085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812800" y="617220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0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0" sz="675" b="0">
                <a:solidFill>
                  <a:srgbClr val="000000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7C7E2E8-950C-4378-9B08-3C65878F30B2}" type="datetimeFigureOut">
              <a:rPr kumimoji="0" lang="en-US" altLang="zh-CN" sz="67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7/27/2025</a:t>
            </a:fld>
            <a:endParaRPr kumimoji="0" lang="en-US" altLang="zh-CN" sz="67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0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kumimoji="0" sz="675" b="0">
                <a:solidFill>
                  <a:srgbClr val="000000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67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0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0" sz="675" b="0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2986C54-9446-4845-9DF2-D97631855EF1}" type="slidenum">
              <a:rPr kumimoji="0" lang="zh-CN" altLang="en-US" sz="67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67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257175" algn="l" rtl="0" fontAlgn="base">
        <a:spcBef>
          <a:spcPct val="0"/>
        </a:spcBef>
        <a:spcAft>
          <a:spcPct val="0"/>
        </a:spcAft>
        <a:defRPr sz="214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514350" algn="l" rtl="0" fontAlgn="base">
        <a:spcBef>
          <a:spcPct val="0"/>
        </a:spcBef>
        <a:spcAft>
          <a:spcPct val="0"/>
        </a:spcAft>
        <a:defRPr sz="214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771525" algn="l" rtl="0" fontAlgn="base">
        <a:spcBef>
          <a:spcPct val="0"/>
        </a:spcBef>
        <a:spcAft>
          <a:spcPct val="0"/>
        </a:spcAft>
        <a:defRPr sz="214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028700" algn="l" rtl="0" fontAlgn="base">
        <a:spcBef>
          <a:spcPct val="0"/>
        </a:spcBef>
        <a:spcAft>
          <a:spcPct val="0"/>
        </a:spcAft>
        <a:defRPr sz="214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263525" indent="-26352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509905" indent="-24447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1400" b="1">
          <a:solidFill>
            <a:schemeClr val="tx1"/>
          </a:solidFill>
          <a:latin typeface="仿宋" panose="02010609060101010101" pitchFamily="49" charset="-122"/>
          <a:ea typeface="仿宋" panose="02010609060101010101" pitchFamily="49" charset="-122"/>
        </a:defRPr>
      </a:lvl2pPr>
      <a:lvl3pPr marL="733425" indent="-2209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sz="1200">
          <a:solidFill>
            <a:schemeClr val="tx1"/>
          </a:solidFill>
          <a:latin typeface="+mn-lt"/>
          <a:ea typeface="+mn-ea"/>
        </a:defRPr>
      </a:lvl3pPr>
      <a:lvl4pPr marL="952500" indent="-2178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ü"/>
        <a:defRPr sz="1100">
          <a:solidFill>
            <a:schemeClr val="tx1"/>
          </a:solidFill>
          <a:latin typeface="+mn-lt"/>
          <a:ea typeface="+mn-ea"/>
        </a:defRPr>
      </a:lvl4pPr>
      <a:lvl5pPr marL="1176655" indent="-224155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100">
          <a:solidFill>
            <a:schemeClr val="tx1"/>
          </a:solidFill>
          <a:latin typeface="+mn-lt"/>
          <a:ea typeface="+mn-ea"/>
        </a:defRPr>
      </a:lvl5pPr>
      <a:lvl6pPr marL="1435100" indent="-224155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125">
          <a:solidFill>
            <a:schemeClr val="tx1"/>
          </a:solidFill>
          <a:latin typeface="+mn-lt"/>
          <a:ea typeface="+mn-ea"/>
        </a:defRPr>
      </a:lvl6pPr>
      <a:lvl7pPr marL="1692275" indent="-224155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125">
          <a:solidFill>
            <a:schemeClr val="tx1"/>
          </a:solidFill>
          <a:latin typeface="+mn-lt"/>
          <a:ea typeface="+mn-ea"/>
        </a:defRPr>
      </a:lvl7pPr>
      <a:lvl8pPr marL="1949450" indent="-224155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125">
          <a:solidFill>
            <a:schemeClr val="tx1"/>
          </a:solidFill>
          <a:latin typeface="+mn-lt"/>
          <a:ea typeface="+mn-ea"/>
        </a:defRPr>
      </a:lvl8pPr>
      <a:lvl9pPr marL="2206625" indent="-224155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12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1" name="文本占位符 12"/>
          <p:cNvSpPr>
            <a:spLocks noGrp="1"/>
          </p:cNvSpPr>
          <p:nvPr>
            <p:ph type="body" idx="1"/>
          </p:nvPr>
        </p:nvSpPr>
        <p:spPr>
          <a:xfrm>
            <a:off x="817563" y="1600200"/>
            <a:ext cx="108712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128000" y="6248400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590" b="0">
                <a:solidFill>
                  <a:srgbClr val="2F2F2F"/>
                </a:solidFill>
                <a:latin typeface="Tw Cen MT" panose="020B0602020104020603"/>
                <a:ea typeface="华文仿宋" panose="02010600040101010101" pitchFamily="2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B7D3449-6AE9-46F0-8C57-E462944BF114}" type="datetimeFigureOut">
              <a:rPr kumimoji="0" lang="zh-CN" altLang="en-US" sz="590" b="0" i="0" u="none" strike="noStrike" kern="1200" cap="none" spc="0" normalizeH="0" baseline="0" noProof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Tw Cen MT" panose="020B0602020104020603"/>
                <a:ea typeface="华文仿宋" panose="02010600040101010101" pitchFamily="2" charset="-122"/>
                <a:cs typeface="+mn-cs"/>
              </a:rPr>
              <a:t>2025/7/27</a:t>
            </a:fld>
            <a:endParaRPr kumimoji="0" lang="zh-CN" altLang="en-US" sz="590" b="0" i="0" u="none" strike="noStrike" kern="120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Tw Cen MT" panose="020B0602020104020603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812800" y="6248400"/>
            <a:ext cx="7227888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590" b="0">
                <a:solidFill>
                  <a:srgbClr val="2F2F2F"/>
                </a:solidFill>
                <a:latin typeface="Tw Cen MT" panose="020B0602020104020603"/>
                <a:ea typeface="华文仿宋" panose="02010600040101010101" pitchFamily="2" charset="-122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90" b="0" i="0" u="none" strike="noStrike" kern="120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Tw Cen MT" panose="020B0602020104020603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12800" y="131127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9525"/>
            <a:ext cx="7112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590" b="1">
                <a:solidFill>
                  <a:srgbClr val="FFFFFF"/>
                </a:solidFill>
                <a:latin typeface="Tw Cen MT" panose="020B0602020104020603"/>
                <a:ea typeface="华文仿宋" panose="02010600040101010101" pitchFamily="2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CB9E692-9FDA-43E2-B394-9EFB31525E88}" type="slidenum">
              <a:rPr kumimoji="0" lang="zh-CN" altLang="en-US" sz="59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 panose="020B0602020104020603"/>
                <a:ea typeface="华文仿宋" panose="02010600040101010101" pitchFamily="2" charset="-122"/>
                <a:cs typeface="+mn-cs"/>
              </a:rPr>
              <a:t>‹#›</a:t>
            </a:fld>
            <a:endParaRPr kumimoji="0" lang="zh-CN" altLang="en-US" sz="59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华文仿宋" panose="0201060004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Tw Cen MT" panose="020B0602020104020603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Tw Cen MT" panose="020B0602020104020603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Tw Cen MT" panose="020B0602020104020603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Tw Cen MT" panose="020B0602020104020603" pitchFamily="34" charset="0"/>
        </a:defRPr>
      </a:lvl5pPr>
      <a:lvl6pPr marL="193040" algn="l" rtl="0" fontAlgn="base">
        <a:spcBef>
          <a:spcPct val="0"/>
        </a:spcBef>
        <a:spcAft>
          <a:spcPct val="0"/>
        </a:spcAft>
        <a:defRPr sz="1855">
          <a:solidFill>
            <a:schemeClr val="tx2"/>
          </a:solidFill>
          <a:latin typeface="Tw Cen MT" panose="020B0602020104020603" pitchFamily="34" charset="0"/>
        </a:defRPr>
      </a:lvl6pPr>
      <a:lvl7pPr marL="386080" algn="l" rtl="0" fontAlgn="base">
        <a:spcBef>
          <a:spcPct val="0"/>
        </a:spcBef>
        <a:spcAft>
          <a:spcPct val="0"/>
        </a:spcAft>
        <a:defRPr sz="1855">
          <a:solidFill>
            <a:schemeClr val="tx2"/>
          </a:solidFill>
          <a:latin typeface="Tw Cen MT" panose="020B0602020104020603" pitchFamily="34" charset="0"/>
        </a:defRPr>
      </a:lvl7pPr>
      <a:lvl8pPr marL="578485" algn="l" rtl="0" fontAlgn="base">
        <a:spcBef>
          <a:spcPct val="0"/>
        </a:spcBef>
        <a:spcAft>
          <a:spcPct val="0"/>
        </a:spcAft>
        <a:defRPr sz="1855">
          <a:solidFill>
            <a:schemeClr val="tx2"/>
          </a:solidFill>
          <a:latin typeface="Tw Cen MT" panose="020B0602020104020603" pitchFamily="34" charset="0"/>
        </a:defRPr>
      </a:lvl8pPr>
      <a:lvl9pPr marL="771525" algn="l" rtl="0" fontAlgn="base">
        <a:spcBef>
          <a:spcPct val="0"/>
        </a:spcBef>
        <a:spcAft>
          <a:spcPct val="0"/>
        </a:spcAft>
        <a:defRPr sz="1855">
          <a:solidFill>
            <a:schemeClr val="tx2"/>
          </a:solidFill>
          <a:latin typeface="Tw Cen MT" panose="020B0602020104020603" pitchFamily="34" charset="0"/>
        </a:defRPr>
      </a:lvl9pPr>
    </p:titleStyle>
    <p:bodyStyle>
      <a:lvl1pPr marL="133350" indent="-13335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8605" indent="-114300" algn="l" rtl="0" eaLnBrk="0" fontAlgn="base" hangingPunct="0">
        <a:spcBef>
          <a:spcPts val="24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86080" indent="-95250" algn="l" rtl="0" eaLnBrk="0" fontAlgn="base" hangingPunct="0">
        <a:spcBef>
          <a:spcPts val="2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577850" indent="-95250" algn="l" rtl="0" eaLnBrk="0" fontAlgn="base" hangingPunct="0">
        <a:spcBef>
          <a:spcPts val="175"/>
        </a:spcBef>
        <a:spcAft>
          <a:spcPct val="0"/>
        </a:spcAft>
        <a:buClr>
          <a:srgbClr val="AFB591"/>
        </a:buClr>
        <a:buSzPct val="75000"/>
        <a:buFont typeface="Wingdings" panose="05000000000000000000" pitchFamily="2" charset="2"/>
        <a:buChar char="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indent="-95250" algn="l" rtl="0" eaLnBrk="0" fontAlgn="base" hangingPunct="0">
        <a:spcBef>
          <a:spcPts val="175"/>
        </a:spcBef>
        <a:spcAft>
          <a:spcPct val="0"/>
        </a:spcAft>
        <a:buClr>
          <a:srgbClr val="B9945B"/>
        </a:buClr>
        <a:buSzPct val="65000"/>
        <a:buFont typeface="Wingdings" panose="05000000000000000000" pitchFamily="2" charset="2"/>
        <a:buChar char="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887095" indent="-96520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/>
        <a:buChar char="§"/>
        <a:defRPr kumimoji="0" sz="76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003300" indent="-96520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/>
        <a:buChar char="§"/>
        <a:defRPr kumimoji="0" sz="76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118870" indent="-96520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/>
        <a:buChar char="§"/>
        <a:defRPr kumimoji="0" sz="76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234440" indent="-96520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/>
        <a:buChar char="§"/>
        <a:defRPr kumimoji="0" sz="76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1930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3860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5784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96456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15760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35001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矩形 3"/>
          <p:cNvSpPr>
            <a:spLocks noChangeArrowheads="1"/>
          </p:cNvSpPr>
          <p:nvPr/>
        </p:nvSpPr>
        <p:spPr bwMode="auto">
          <a:xfrm>
            <a:off x="6960096" y="2060848"/>
            <a:ext cx="3654628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第十讲：结构体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/>
          </p:nvPr>
        </p:nvSpPr>
        <p:spPr>
          <a:xfrm>
            <a:off x="695325" y="260350"/>
            <a:ext cx="7564438" cy="838200"/>
          </a:xfr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sz="36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结构体变量定义</a:t>
            </a:r>
            <a:r>
              <a:rPr lang="en-US" altLang="zh-CN" sz="36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6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方法一）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911225" y="1219200"/>
            <a:ext cx="9528175" cy="5105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19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一、先定义结构体类型，再单独进行定义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9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Tx/>
              <a:buFont typeface="Wingdings" panose="05000000000000000000" pitchFamily="2" charset="2"/>
              <a:buChar char="Ø"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9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Tx/>
              <a:buFont typeface="Wingdings" panose="05000000000000000000" pitchFamily="2" charset="2"/>
              <a:buChar char="Ø"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9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Tx/>
              <a:buFont typeface="Wingdings" panose="05000000000000000000" pitchFamily="2" charset="2"/>
              <a:buChar char="Ø"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Rectangle 4"/>
          <p:cNvSpPr/>
          <p:nvPr/>
        </p:nvSpPr>
        <p:spPr>
          <a:xfrm>
            <a:off x="1847850" y="2174875"/>
            <a:ext cx="6781800" cy="2062163"/>
          </a:xfrm>
          <a:prstGeom prst="rect">
            <a:avLst/>
          </a:prstGeom>
          <a:noFill/>
          <a:ln w="38100" cap="sq" cmpd="sng">
            <a:solidFill>
              <a:srgbClr val="33CC33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b="1" dirty="0">
                <a:solidFill>
                  <a:srgbClr val="00009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struct  </a:t>
            </a:r>
            <a:r>
              <a:rPr lang="zh-CN" altLang="en-US" sz="3200" b="1" dirty="0">
                <a:solidFill>
                  <a:srgbClr val="00009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结构体名</a:t>
            </a:r>
          </a:p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 b="1" dirty="0">
                <a:solidFill>
                  <a:srgbClr val="00009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</a:t>
            </a:r>
            <a:r>
              <a:rPr lang="en-US" altLang="zh-CN" sz="3200" b="1" dirty="0">
                <a:solidFill>
                  <a:srgbClr val="00009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{ </a:t>
            </a:r>
            <a:r>
              <a:rPr lang="zh-CN" altLang="en-US" sz="2800" b="1" dirty="0">
                <a:solidFill>
                  <a:srgbClr val="00009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成员列表</a:t>
            </a:r>
            <a:r>
              <a:rPr lang="en-US" altLang="zh-CN" sz="3200" b="1" dirty="0">
                <a:solidFill>
                  <a:srgbClr val="00009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}</a:t>
            </a:r>
            <a:r>
              <a:rPr lang="zh-CN" altLang="en-US" sz="3200" b="1" dirty="0">
                <a:solidFill>
                  <a:srgbClr val="00009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endParaRPr lang="en-US" altLang="zh-CN" sz="3200" b="1" dirty="0">
              <a:solidFill>
                <a:srgbClr val="000099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3200" b="1" dirty="0">
              <a:solidFill>
                <a:srgbClr val="000099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b="1" dirty="0">
                <a:solidFill>
                  <a:srgbClr val="00009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struct  </a:t>
            </a:r>
            <a:r>
              <a:rPr lang="zh-CN" altLang="en-US" sz="3200" b="1" dirty="0">
                <a:solidFill>
                  <a:srgbClr val="00009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结构体名 变量名列表；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Text Box 4"/>
          <p:cNvSpPr txBox="1"/>
          <p:nvPr/>
        </p:nvSpPr>
        <p:spPr>
          <a:xfrm>
            <a:off x="1919288" y="1333500"/>
            <a:ext cx="3733800" cy="3652838"/>
          </a:xfrm>
          <a:prstGeom prst="rect">
            <a:avLst/>
          </a:prstGeom>
          <a:solidFill>
            <a:srgbClr val="CCFFFF"/>
          </a:solidFill>
          <a:ln w="19050">
            <a:noFill/>
          </a:ln>
        </p:spPr>
        <p:txBody>
          <a:bodyPr lIns="18000" tIns="10800" rIns="18000" bIns="10800">
            <a:spAutoFit/>
          </a:bodyPr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80000"/>
              </a:lnSpc>
              <a:spcBef>
                <a:spcPct val="30000"/>
              </a:spcBef>
              <a:buClrTx/>
              <a:buFontTx/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Arial" panose="020B0604020202020204" pitchFamily="34" charset="0"/>
              </a:rPr>
              <a:t>struct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  student</a:t>
            </a:r>
          </a:p>
          <a:p>
            <a:pPr marL="0" lvl="0" indent="0" eaLnBrk="1" hangingPunct="1">
              <a:lnSpc>
                <a:spcPct val="80000"/>
              </a:lnSpc>
              <a:spcBef>
                <a:spcPct val="30000"/>
              </a:spcBef>
              <a:buClrTx/>
              <a:buFontTx/>
              <a:buNone/>
            </a:pPr>
            <a:r>
              <a:rPr lang="en-US" altLang="zh-CN" sz="2800" b="1" dirty="0">
                <a:latin typeface="Arial" panose="020B0604020202020204" pitchFamily="34" charset="0"/>
              </a:rPr>
              <a:t>   {    int  num;</a:t>
            </a:r>
          </a:p>
          <a:p>
            <a:pPr marL="0" lvl="0" indent="0" eaLnBrk="1" hangingPunct="1">
              <a:lnSpc>
                <a:spcPct val="80000"/>
              </a:lnSpc>
              <a:spcBef>
                <a:spcPct val="30000"/>
              </a:spcBef>
              <a:buClrTx/>
              <a:buFontTx/>
              <a:buNone/>
            </a:pPr>
            <a:r>
              <a:rPr lang="en-US" altLang="zh-CN" sz="2800" b="1" dirty="0">
                <a:latin typeface="Arial" panose="020B0604020202020204" pitchFamily="34" charset="0"/>
              </a:rPr>
              <a:t>         char  name[20];</a:t>
            </a:r>
          </a:p>
          <a:p>
            <a:pPr marL="0" lvl="0" indent="0" eaLnBrk="1" hangingPunct="1">
              <a:lnSpc>
                <a:spcPct val="80000"/>
              </a:lnSpc>
              <a:spcBef>
                <a:spcPct val="30000"/>
              </a:spcBef>
              <a:buClrTx/>
              <a:buFontTx/>
              <a:buNone/>
            </a:pPr>
            <a:r>
              <a:rPr lang="en-US" altLang="zh-CN" sz="2800" b="1" dirty="0">
                <a:latin typeface="Arial" panose="020B0604020202020204" pitchFamily="34" charset="0"/>
              </a:rPr>
              <a:t>         char  sex;</a:t>
            </a:r>
          </a:p>
          <a:p>
            <a:pPr marL="0" lvl="0" indent="0" eaLnBrk="1" hangingPunct="1">
              <a:lnSpc>
                <a:spcPct val="80000"/>
              </a:lnSpc>
              <a:spcBef>
                <a:spcPct val="30000"/>
              </a:spcBef>
              <a:buClrTx/>
              <a:buFontTx/>
              <a:buNone/>
            </a:pPr>
            <a:r>
              <a:rPr lang="en-US" altLang="zh-CN" sz="2800" b="1" dirty="0">
                <a:latin typeface="Arial" panose="020B0604020202020204" pitchFamily="34" charset="0"/>
              </a:rPr>
              <a:t>         int     age;</a:t>
            </a:r>
          </a:p>
          <a:p>
            <a:pPr marL="0" lvl="0" indent="0" eaLnBrk="1" hangingPunct="1">
              <a:lnSpc>
                <a:spcPct val="80000"/>
              </a:lnSpc>
              <a:spcBef>
                <a:spcPct val="30000"/>
              </a:spcBef>
              <a:buClrTx/>
              <a:buFontTx/>
              <a:buNone/>
            </a:pPr>
            <a:r>
              <a:rPr lang="en-US" altLang="zh-CN" sz="2800" b="1" dirty="0">
                <a:latin typeface="Arial" panose="020B0604020202020204" pitchFamily="34" charset="0"/>
              </a:rPr>
              <a:t>         float  score;</a:t>
            </a:r>
          </a:p>
          <a:p>
            <a:pPr marL="0" lvl="0" indent="0" eaLnBrk="1" hangingPunct="1">
              <a:lnSpc>
                <a:spcPct val="80000"/>
              </a:lnSpc>
              <a:spcBef>
                <a:spcPct val="30000"/>
              </a:spcBef>
              <a:buClrTx/>
              <a:buFontTx/>
              <a:buNone/>
            </a:pPr>
            <a:r>
              <a:rPr lang="en-US" altLang="zh-CN" sz="2800" b="1" dirty="0">
                <a:latin typeface="Arial" panose="020B0604020202020204" pitchFamily="34" charset="0"/>
              </a:rPr>
              <a:t>         char  addr[30];</a:t>
            </a:r>
          </a:p>
          <a:p>
            <a:pPr marL="0" lvl="0" indent="0" eaLnBrk="1" hangingPunct="1">
              <a:lnSpc>
                <a:spcPct val="80000"/>
              </a:lnSpc>
              <a:spcBef>
                <a:spcPct val="30000"/>
              </a:spcBef>
              <a:buClrTx/>
              <a:buFontTx/>
              <a:buNone/>
            </a:pPr>
            <a:r>
              <a:rPr lang="en-US" altLang="zh-CN" sz="2800" b="1" dirty="0">
                <a:latin typeface="Arial" panose="020B0604020202020204" pitchFamily="34" charset="0"/>
              </a:rPr>
              <a:t>};</a:t>
            </a:r>
          </a:p>
        </p:txBody>
      </p:sp>
      <p:sp>
        <p:nvSpPr>
          <p:cNvPr id="120837" name="Text Box 5"/>
          <p:cNvSpPr txBox="1"/>
          <p:nvPr/>
        </p:nvSpPr>
        <p:spPr>
          <a:xfrm>
            <a:off x="1343025" y="5137150"/>
            <a:ext cx="6781800" cy="366713"/>
          </a:xfrm>
          <a:prstGeom prst="rect">
            <a:avLst/>
          </a:prstGeom>
          <a:noFill/>
          <a:ln w="19050">
            <a:noFill/>
          </a:ln>
        </p:spPr>
        <p:txBody>
          <a:bodyPr lIns="18000" tIns="10800" rIns="18000" bIns="10800">
            <a:spAutoFit/>
          </a:bodyPr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Arial" panose="020B0604020202020204" pitchFamily="34" charset="0"/>
              </a:rPr>
              <a:t>struct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 student</a:t>
            </a:r>
            <a:r>
              <a:rPr lang="en-US" altLang="zh-CN" sz="2800" b="1" dirty="0">
                <a:latin typeface="Arial" panose="020B0604020202020204" pitchFamily="34" charset="0"/>
              </a:rPr>
              <a:t>    </a:t>
            </a:r>
            <a:r>
              <a:rPr lang="en-US" altLang="zh-CN" sz="2800" b="1" dirty="0">
                <a:solidFill>
                  <a:srgbClr val="3333FF"/>
                </a:solidFill>
                <a:latin typeface="Arial" panose="020B0604020202020204" pitchFamily="34" charset="0"/>
              </a:rPr>
              <a:t>student1,  student2;</a:t>
            </a:r>
          </a:p>
        </p:txBody>
      </p:sp>
      <p:sp>
        <p:nvSpPr>
          <p:cNvPr id="120838" name="AutoShape 6"/>
          <p:cNvSpPr/>
          <p:nvPr/>
        </p:nvSpPr>
        <p:spPr>
          <a:xfrm>
            <a:off x="1847850" y="5597525"/>
            <a:ext cx="2087563" cy="533400"/>
          </a:xfrm>
          <a:prstGeom prst="wedgeRoundRectCallout">
            <a:avLst>
              <a:gd name="adj1" fmla="val -7838"/>
              <a:gd name="adj2" fmla="val -80398"/>
              <a:gd name="adj3" fmla="val 16667"/>
            </a:avLst>
          </a:prstGeom>
          <a:solidFill>
            <a:srgbClr val="FF0000"/>
          </a:solidFill>
          <a:ln w="1270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10800" rIns="0" bIns="10800"/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1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结构体类型名</a:t>
            </a:r>
          </a:p>
        </p:txBody>
      </p:sp>
      <p:sp>
        <p:nvSpPr>
          <p:cNvPr id="120840" name="AutoShape 8"/>
          <p:cNvSpPr/>
          <p:nvPr/>
        </p:nvSpPr>
        <p:spPr>
          <a:xfrm>
            <a:off x="4367213" y="5654675"/>
            <a:ext cx="1071562" cy="476250"/>
          </a:xfrm>
          <a:prstGeom prst="wedgeRoundRectCallout">
            <a:avLst>
              <a:gd name="adj1" fmla="val 17111"/>
              <a:gd name="adj2" fmla="val 41667"/>
              <a:gd name="adj3" fmla="val 16667"/>
            </a:avLst>
          </a:prstGeom>
          <a:solidFill>
            <a:srgbClr val="FF0000"/>
          </a:solidFill>
          <a:ln w="1270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10800" rIns="0" bIns="10800"/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1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变量</a:t>
            </a: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120841" name="AutoShape 9"/>
          <p:cNvSpPr/>
          <p:nvPr/>
        </p:nvSpPr>
        <p:spPr>
          <a:xfrm>
            <a:off x="6167438" y="5654675"/>
            <a:ext cx="1143000" cy="476250"/>
          </a:xfrm>
          <a:prstGeom prst="wedgeRoundRectCallout">
            <a:avLst>
              <a:gd name="adj1" fmla="val 12778"/>
              <a:gd name="adj2" fmla="val 34333"/>
              <a:gd name="adj3" fmla="val 16667"/>
            </a:avLst>
          </a:prstGeom>
          <a:solidFill>
            <a:srgbClr val="FF0000"/>
          </a:solidFill>
          <a:ln w="1270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10800" rIns="0" bIns="10800"/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1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变量</a:t>
            </a: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2</a:t>
            </a:r>
          </a:p>
        </p:txBody>
      </p:sp>
      <p:sp>
        <p:nvSpPr>
          <p:cNvPr id="120842" name="Text Box 10"/>
          <p:cNvSpPr txBox="1"/>
          <p:nvPr/>
        </p:nvSpPr>
        <p:spPr>
          <a:xfrm>
            <a:off x="6456040" y="1684575"/>
            <a:ext cx="4967912" cy="2243958"/>
          </a:xfrm>
          <a:prstGeom prst="rect">
            <a:avLst/>
          </a:prstGeom>
          <a:solidFill>
            <a:srgbClr val="FFFF00"/>
          </a:solidFill>
          <a:ln w="12700">
            <a:noFill/>
          </a:ln>
        </p:spPr>
        <p:txBody>
          <a:bodyPr wrap="square" lIns="18000" tIns="10800" rIns="18000" bIns="10800">
            <a:spAutoFit/>
          </a:bodyPr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注意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结构体类型只是一种数据类型，不占内存空间，只有定义结构体类型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变量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时才开辟内存空间。编译时，仅对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变量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分配空间，不对</a:t>
            </a:r>
            <a:r>
              <a:rPr lang="zh-CN" altLang="en-US" sz="24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类型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分配空间</a:t>
            </a:r>
          </a:p>
        </p:txBody>
      </p:sp>
      <p:sp>
        <p:nvSpPr>
          <p:cNvPr id="41992" name="Rectangle 11"/>
          <p:cNvSpPr>
            <a:spLocks noGrp="1"/>
          </p:cNvSpPr>
          <p:nvPr>
            <p:ph type="title"/>
          </p:nvPr>
        </p:nvSpPr>
        <p:spPr>
          <a:xfrm>
            <a:off x="788194" y="130175"/>
            <a:ext cx="8229600" cy="1052513"/>
          </a:xfr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sz="3600" b="1" dirty="0">
                <a:solidFill>
                  <a:srgbClr val="000099"/>
                </a:solidFill>
              </a:rPr>
              <a:t>结构体变量定义</a:t>
            </a:r>
            <a:r>
              <a:rPr lang="en-US" altLang="zh-CN" sz="3600" b="1" dirty="0">
                <a:solidFill>
                  <a:srgbClr val="000099"/>
                </a:solidFill>
              </a:rPr>
              <a:t>(</a:t>
            </a:r>
            <a:r>
              <a:rPr lang="zh-CN" altLang="en-US" sz="3600" b="1" dirty="0">
                <a:solidFill>
                  <a:srgbClr val="000099"/>
                </a:solidFill>
              </a:rPr>
              <a:t>方法一）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0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0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0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6" grpId="0" animBg="1"/>
      <p:bldP spid="120837" grpId="0"/>
      <p:bldP spid="120838" grpId="0" animBg="1"/>
      <p:bldP spid="120840" grpId="0" animBg="1"/>
      <p:bldP spid="120841" grpId="0" animBg="1"/>
      <p:bldP spid="120842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>
          <a:xfrm>
            <a:off x="695325" y="620713"/>
            <a:ext cx="10668000" cy="595312"/>
          </a:xfr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sz="36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结构体变量定义</a:t>
            </a:r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>
          <a:xfrm>
            <a:off x="839788" y="1428750"/>
            <a:ext cx="7389812" cy="4530725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FontTx/>
              <a:buNone/>
            </a:pPr>
            <a:r>
              <a:rPr lang="zh-CN" altLang="en-US" sz="2400" dirty="0">
                <a:solidFill>
                  <a:srgbClr val="00009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例如：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struct Card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itchFamily="49" charset="-122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	     char *face;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        char *suit;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itchFamily="49" charset="-122"/>
              </a:rPr>
              <a:t>};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struct  Card  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c1, c[10], *p;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/>
          <p:nvPr/>
        </p:nvSpPr>
        <p:spPr>
          <a:xfrm>
            <a:off x="982663" y="1341438"/>
            <a:ext cx="5435600" cy="437887"/>
          </a:xfrm>
          <a:prstGeom prst="rect">
            <a:avLst/>
          </a:prstGeom>
          <a:noFill/>
          <a:ln w="19050">
            <a:noFill/>
          </a:ln>
        </p:spPr>
        <p:txBody>
          <a:bodyPr lIns="18000" tIns="10800" rIns="18000" bIns="10800">
            <a:spAutoFit/>
          </a:bodyPr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二、在定义类型的同时定义变量</a:t>
            </a:r>
          </a:p>
        </p:txBody>
      </p:sp>
      <p:sp>
        <p:nvSpPr>
          <p:cNvPr id="122883" name="Text Box 3"/>
          <p:cNvSpPr txBox="1"/>
          <p:nvPr/>
        </p:nvSpPr>
        <p:spPr>
          <a:xfrm>
            <a:off x="1847850" y="1797050"/>
            <a:ext cx="4114800" cy="3752850"/>
          </a:xfrm>
          <a:prstGeom prst="rect">
            <a:avLst/>
          </a:prstGeom>
          <a:solidFill>
            <a:srgbClr val="FFFF66"/>
          </a:solidFill>
          <a:ln w="19050">
            <a:noFill/>
          </a:ln>
        </p:spPr>
        <p:txBody>
          <a:bodyPr lIns="18000" tIns="10800" rIns="18000" bIns="10800">
            <a:spAutoFit/>
          </a:bodyPr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30000"/>
              </a:spcBef>
              <a:buClr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struct   </a:t>
            </a:r>
            <a:r>
              <a:rPr lang="en-US" altLang="zh-CN" sz="2400" b="1" dirty="0">
                <a:solidFill>
                  <a:srgbClr val="7030A0"/>
                </a:solidFill>
                <a:latin typeface="Arial" panose="020B0604020202020204" pitchFamily="34" charset="0"/>
              </a:rPr>
              <a:t>student</a:t>
            </a:r>
          </a:p>
          <a:p>
            <a:pPr marL="0" lvl="0" indent="0" eaLnBrk="1" hangingPunct="1">
              <a:spcBef>
                <a:spcPct val="30000"/>
              </a:spcBef>
              <a:buClrTx/>
              <a:buFontTx/>
              <a:buNone/>
            </a:pPr>
            <a:r>
              <a:rPr lang="en-US" altLang="zh-CN" sz="2400" b="1" dirty="0">
                <a:latin typeface="Arial" panose="020B0604020202020204" pitchFamily="34" charset="0"/>
              </a:rPr>
              <a:t>   {    int  num;</a:t>
            </a:r>
          </a:p>
          <a:p>
            <a:pPr marL="0" lvl="0" indent="0" eaLnBrk="1" hangingPunct="1">
              <a:spcBef>
                <a:spcPct val="30000"/>
              </a:spcBef>
              <a:buClrTx/>
              <a:buFontTx/>
              <a:buNone/>
            </a:pPr>
            <a:r>
              <a:rPr lang="en-US" altLang="zh-CN" sz="2400" b="1" dirty="0">
                <a:latin typeface="Arial" panose="020B0604020202020204" pitchFamily="34" charset="0"/>
              </a:rPr>
              <a:t>         char  name[20];</a:t>
            </a:r>
          </a:p>
          <a:p>
            <a:pPr marL="0" lvl="0" indent="0" eaLnBrk="1" hangingPunct="1">
              <a:spcBef>
                <a:spcPct val="30000"/>
              </a:spcBef>
              <a:buClrTx/>
              <a:buFontTx/>
              <a:buNone/>
            </a:pPr>
            <a:r>
              <a:rPr lang="en-US" altLang="zh-CN" sz="2400" b="1" dirty="0">
                <a:latin typeface="Arial" panose="020B0604020202020204" pitchFamily="34" charset="0"/>
              </a:rPr>
              <a:t>         char  sex;</a:t>
            </a:r>
          </a:p>
          <a:p>
            <a:pPr marL="0" lvl="0" indent="0" eaLnBrk="1" hangingPunct="1">
              <a:spcBef>
                <a:spcPct val="30000"/>
              </a:spcBef>
              <a:buClrTx/>
              <a:buFontTx/>
              <a:buNone/>
            </a:pPr>
            <a:r>
              <a:rPr lang="en-US" altLang="zh-CN" sz="2400" b="1" dirty="0">
                <a:latin typeface="Arial" panose="020B0604020202020204" pitchFamily="34" charset="0"/>
              </a:rPr>
              <a:t>         int  age;</a:t>
            </a:r>
          </a:p>
          <a:p>
            <a:pPr marL="0" lvl="0" indent="0" eaLnBrk="1" hangingPunct="1">
              <a:spcBef>
                <a:spcPct val="30000"/>
              </a:spcBef>
              <a:buClrTx/>
              <a:buFontTx/>
              <a:buNone/>
            </a:pPr>
            <a:r>
              <a:rPr lang="en-US" altLang="zh-CN" sz="2400" b="1" dirty="0">
                <a:latin typeface="Arial" panose="020B0604020202020204" pitchFamily="34" charset="0"/>
              </a:rPr>
              <a:t>         float  score;</a:t>
            </a:r>
          </a:p>
          <a:p>
            <a:pPr marL="0" lvl="0" indent="0" eaLnBrk="1" hangingPunct="1">
              <a:spcBef>
                <a:spcPct val="30000"/>
              </a:spcBef>
              <a:buClrTx/>
              <a:buFontTx/>
              <a:buNone/>
            </a:pPr>
            <a:r>
              <a:rPr lang="en-US" altLang="zh-CN" sz="2400" b="1" dirty="0">
                <a:latin typeface="Arial" panose="020B0604020202020204" pitchFamily="34" charset="0"/>
              </a:rPr>
              <a:t>         char  addr[30];</a:t>
            </a:r>
          </a:p>
          <a:p>
            <a:pPr marL="0" lvl="0" indent="0" eaLnBrk="1" hangingPunct="1">
              <a:spcBef>
                <a:spcPct val="30000"/>
              </a:spcBef>
              <a:buClrTx/>
              <a:buFontTx/>
              <a:buNone/>
            </a:pPr>
            <a:r>
              <a:rPr lang="en-US" altLang="zh-CN" sz="2400" b="1" dirty="0">
                <a:latin typeface="Arial" panose="020B0604020202020204" pitchFamily="34" charset="0"/>
              </a:rPr>
              <a:t>} </a:t>
            </a:r>
            <a:r>
              <a:rPr lang="en-US" altLang="zh-CN" sz="2400" b="1" dirty="0">
                <a:solidFill>
                  <a:srgbClr val="3333FF"/>
                </a:solidFill>
                <a:latin typeface="Arial" panose="020B0604020202020204" pitchFamily="34" charset="0"/>
              </a:rPr>
              <a:t>student1, student2;</a:t>
            </a:r>
          </a:p>
        </p:txBody>
      </p:sp>
      <p:sp>
        <p:nvSpPr>
          <p:cNvPr id="122884" name="Text Box 4"/>
          <p:cNvSpPr txBox="1"/>
          <p:nvPr/>
        </p:nvSpPr>
        <p:spPr>
          <a:xfrm>
            <a:off x="6600825" y="1989138"/>
            <a:ext cx="3795713" cy="3325812"/>
          </a:xfrm>
          <a:prstGeom prst="rect">
            <a:avLst/>
          </a:prstGeom>
          <a:solidFill>
            <a:srgbClr val="99FF66"/>
          </a:solidFill>
          <a:ln w="19050">
            <a:noFill/>
          </a:ln>
        </p:spPr>
        <p:txBody>
          <a:bodyPr lIns="18000" tIns="10800" rIns="18000" bIns="10800">
            <a:spAutoFit/>
          </a:bodyPr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struct  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结构体名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     </a:t>
            </a: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{ 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          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成员列表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          </a:t>
            </a: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…………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      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｝</a:t>
            </a:r>
            <a:r>
              <a:rPr lang="zh-CN" altLang="en-US" sz="28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变量名列表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</a:p>
        </p:txBody>
      </p:sp>
      <p:sp>
        <p:nvSpPr>
          <p:cNvPr id="122885" name="AutoShape 5"/>
          <p:cNvSpPr/>
          <p:nvPr/>
        </p:nvSpPr>
        <p:spPr>
          <a:xfrm>
            <a:off x="4583113" y="6005513"/>
            <a:ext cx="3476625" cy="527050"/>
          </a:xfrm>
          <a:prstGeom prst="wedgeRoundRectCallout">
            <a:avLst>
              <a:gd name="adj1" fmla="val -54208"/>
              <a:gd name="adj2" fmla="val -148519"/>
              <a:gd name="adj3" fmla="val 16667"/>
            </a:avLst>
          </a:prstGeom>
          <a:solidFill>
            <a:srgbClr val="FF0000"/>
          </a:solidFill>
          <a:ln w="1270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10800" rIns="0" bIns="10800"/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1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紧接着定义变量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695325" y="549275"/>
            <a:ext cx="8229600" cy="642938"/>
          </a:xfrm>
          <a:prstGeom prst="rect">
            <a:avLst/>
          </a:prstGeo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sz="36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结构体变量定义（方法二）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animBg="1"/>
      <p:bldP spid="122884" grpId="0" animBg="1"/>
      <p:bldP spid="12288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/>
          <p:nvPr/>
        </p:nvSpPr>
        <p:spPr>
          <a:xfrm>
            <a:off x="779463" y="1268413"/>
            <a:ext cx="7885112" cy="437887"/>
          </a:xfrm>
          <a:prstGeom prst="rect">
            <a:avLst/>
          </a:prstGeom>
          <a:noFill/>
          <a:ln w="19050">
            <a:noFill/>
          </a:ln>
        </p:spPr>
        <p:txBody>
          <a:bodyPr lIns="18000" tIns="10800" rIns="18000" bIns="10800">
            <a:spAutoFit/>
          </a:bodyPr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三、直接定义结构体类型变量</a:t>
            </a:r>
          </a:p>
        </p:txBody>
      </p:sp>
      <p:sp>
        <p:nvSpPr>
          <p:cNvPr id="123907" name="Text Box 3"/>
          <p:cNvSpPr txBox="1"/>
          <p:nvPr/>
        </p:nvSpPr>
        <p:spPr>
          <a:xfrm>
            <a:off x="1847850" y="1844675"/>
            <a:ext cx="4419600" cy="4048125"/>
          </a:xfrm>
          <a:prstGeom prst="rect">
            <a:avLst/>
          </a:prstGeom>
          <a:solidFill>
            <a:srgbClr val="CCFF99"/>
          </a:solidFill>
          <a:ln w="19050">
            <a:noFill/>
          </a:ln>
        </p:spPr>
        <p:txBody>
          <a:bodyPr lIns="18000" tIns="10800" rIns="18000" bIns="10800">
            <a:spAutoFit/>
          </a:bodyPr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30000"/>
              </a:spcBef>
              <a:buClr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struct 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30000"/>
              </a:spcBef>
              <a:buClrTx/>
              <a:buFontTx/>
              <a:buNone/>
            </a:pPr>
            <a:r>
              <a:rPr lang="en-US" altLang="zh-CN" sz="2400" b="1" dirty="0">
                <a:latin typeface="Arial" panose="020B0604020202020204" pitchFamily="34" charset="0"/>
              </a:rPr>
              <a:t>   {    int  num;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30000"/>
              </a:spcBef>
              <a:buClrTx/>
              <a:buFontTx/>
              <a:buNone/>
            </a:pPr>
            <a:r>
              <a:rPr lang="en-US" altLang="zh-CN" sz="2400" b="1" dirty="0">
                <a:latin typeface="Arial" panose="020B0604020202020204" pitchFamily="34" charset="0"/>
              </a:rPr>
              <a:t>         char  name[20];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30000"/>
              </a:spcBef>
              <a:buClrTx/>
              <a:buFontTx/>
              <a:buNone/>
            </a:pPr>
            <a:r>
              <a:rPr lang="en-US" altLang="zh-CN" sz="2400" b="1" dirty="0">
                <a:latin typeface="Arial" panose="020B0604020202020204" pitchFamily="34" charset="0"/>
              </a:rPr>
              <a:t>         char  sex;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30000"/>
              </a:spcBef>
              <a:buClrTx/>
              <a:buFontTx/>
              <a:buNone/>
            </a:pPr>
            <a:r>
              <a:rPr lang="en-US" altLang="zh-CN" sz="2400" b="1" dirty="0">
                <a:latin typeface="Arial" panose="020B0604020202020204" pitchFamily="34" charset="0"/>
              </a:rPr>
              <a:t>         int  age;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30000"/>
              </a:spcBef>
              <a:buClrTx/>
              <a:buFontTx/>
              <a:buNone/>
            </a:pPr>
            <a:r>
              <a:rPr lang="en-US" altLang="zh-CN" sz="2400" b="1" dirty="0">
                <a:latin typeface="Arial" panose="020B0604020202020204" pitchFamily="34" charset="0"/>
              </a:rPr>
              <a:t>         float  score;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30000"/>
              </a:spcBef>
              <a:buClrTx/>
              <a:buFontTx/>
              <a:buNone/>
            </a:pPr>
            <a:r>
              <a:rPr lang="en-US" altLang="zh-CN" sz="2400" b="1" dirty="0">
                <a:latin typeface="Arial" panose="020B0604020202020204" pitchFamily="34" charset="0"/>
              </a:rPr>
              <a:t>         char  addr[30];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30000"/>
              </a:spcBef>
              <a:buClrTx/>
              <a:buFontTx/>
              <a:buNone/>
            </a:pPr>
            <a:r>
              <a:rPr lang="en-US" altLang="zh-CN" sz="2400" b="1" dirty="0">
                <a:latin typeface="Arial" panose="020B0604020202020204" pitchFamily="34" charset="0"/>
              </a:rPr>
              <a:t>    } </a:t>
            </a:r>
            <a:r>
              <a:rPr lang="en-US" altLang="zh-CN" sz="2400" b="1" dirty="0">
                <a:solidFill>
                  <a:srgbClr val="3333FF"/>
                </a:solidFill>
                <a:latin typeface="Arial" panose="020B0604020202020204" pitchFamily="34" charset="0"/>
              </a:rPr>
              <a:t>student1, student2</a:t>
            </a:r>
            <a:r>
              <a:rPr lang="en-US" altLang="zh-CN" sz="2400" b="1" dirty="0">
                <a:latin typeface="Arial" panose="020B0604020202020204" pitchFamily="34" charset="0"/>
              </a:rPr>
              <a:t>;</a:t>
            </a:r>
          </a:p>
        </p:txBody>
      </p:sp>
      <p:sp>
        <p:nvSpPr>
          <p:cNvPr id="123908" name="Text Box 4"/>
          <p:cNvSpPr txBox="1"/>
          <p:nvPr/>
        </p:nvSpPr>
        <p:spPr>
          <a:xfrm>
            <a:off x="6743700" y="1844675"/>
            <a:ext cx="3795713" cy="3489325"/>
          </a:xfrm>
          <a:prstGeom prst="rect">
            <a:avLst/>
          </a:prstGeom>
          <a:solidFill>
            <a:srgbClr val="FFCC99"/>
          </a:solidFill>
          <a:ln w="19050">
            <a:noFill/>
          </a:ln>
        </p:spPr>
        <p:txBody>
          <a:bodyPr lIns="18000" tIns="10800" rIns="18000" bIns="10800">
            <a:spAutoFit/>
          </a:bodyPr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3200" b="1" dirty="0">
                <a:latin typeface="Arial" panose="020B0604020202020204" pitchFamily="34" charset="0"/>
              </a:rPr>
              <a:t>struct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3200" b="1" dirty="0">
                <a:latin typeface="Arial" panose="020B0604020202020204" pitchFamily="34" charset="0"/>
                <a:ea typeface="楷体_GB2312" pitchFamily="49" charset="-122"/>
              </a:rPr>
              <a:t>     </a:t>
            </a:r>
            <a:r>
              <a:rPr lang="en-US" altLang="zh-CN" sz="2800" b="1" dirty="0">
                <a:latin typeface="Arial" panose="020B0604020202020204" pitchFamily="34" charset="0"/>
                <a:ea typeface="楷体_GB2312" pitchFamily="49" charset="-122"/>
              </a:rPr>
              <a:t>{ 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>
                <a:latin typeface="Arial" panose="020B0604020202020204" pitchFamily="34" charset="0"/>
                <a:ea typeface="楷体_GB2312" pitchFamily="49" charset="-122"/>
              </a:rPr>
              <a:t>          </a:t>
            </a:r>
            <a:r>
              <a:rPr lang="zh-CN" altLang="en-US" sz="2800" b="1" dirty="0">
                <a:latin typeface="Arial" panose="020B0604020202020204" pitchFamily="34" charset="0"/>
                <a:ea typeface="楷体_GB2312" pitchFamily="49" charset="-122"/>
              </a:rPr>
              <a:t>成员列表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800" b="1" dirty="0">
                <a:latin typeface="Arial" panose="020B0604020202020204" pitchFamily="34" charset="0"/>
                <a:ea typeface="楷体_GB2312" pitchFamily="49" charset="-122"/>
              </a:rPr>
              <a:t>          </a:t>
            </a:r>
            <a:r>
              <a:rPr lang="en-US" altLang="zh-CN" sz="2800" b="1" dirty="0">
                <a:latin typeface="Arial" panose="020B0604020202020204" pitchFamily="34" charset="0"/>
                <a:ea typeface="楷体_GB2312" pitchFamily="49" charset="-122"/>
              </a:rPr>
              <a:t>…………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>
                <a:latin typeface="Arial" panose="020B0604020202020204" pitchFamily="34" charset="0"/>
                <a:ea typeface="楷体_GB2312" pitchFamily="49" charset="-122"/>
              </a:rPr>
              <a:t>      </a:t>
            </a:r>
            <a:r>
              <a:rPr lang="zh-CN" altLang="en-US" sz="2800" b="1" dirty="0">
                <a:latin typeface="Arial" panose="020B0604020202020204" pitchFamily="34" charset="0"/>
                <a:ea typeface="楷体_GB2312" pitchFamily="49" charset="-122"/>
              </a:rPr>
              <a:t>｝变量名列表</a:t>
            </a:r>
            <a:r>
              <a:rPr lang="zh-CN" altLang="en-US" sz="2800" b="1" dirty="0">
                <a:latin typeface="Times New Roman" panose="02020603050405020304" pitchFamily="18" charset="0"/>
              </a:rPr>
              <a:t>；</a:t>
            </a:r>
            <a:r>
              <a:rPr lang="zh-CN" altLang="en-US" sz="3200" b="1" dirty="0">
                <a:latin typeface="Times New Roman" panose="02020603050405020304" pitchFamily="18" charset="0"/>
              </a:rPr>
              <a:t>  </a:t>
            </a:r>
          </a:p>
        </p:txBody>
      </p:sp>
      <p:sp>
        <p:nvSpPr>
          <p:cNvPr id="123909" name="Text Box 5"/>
          <p:cNvSpPr txBox="1"/>
          <p:nvPr/>
        </p:nvSpPr>
        <p:spPr>
          <a:xfrm>
            <a:off x="6757988" y="5432425"/>
            <a:ext cx="3811587" cy="577850"/>
          </a:xfrm>
          <a:prstGeom prst="rect">
            <a:avLst/>
          </a:prstGeom>
          <a:solidFill>
            <a:srgbClr val="FFFF00"/>
          </a:solidFill>
          <a:ln w="19050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000" tIns="10800" rIns="18000" bIns="10800">
            <a:spAutoFit/>
          </a:bodyPr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不出现结构体名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766763" y="492125"/>
            <a:ext cx="8229600" cy="692150"/>
          </a:xfrm>
          <a:prstGeom prst="rect">
            <a:avLst/>
          </a:prstGeo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sz="36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结构体变量定义（方法三）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 animBg="1"/>
      <p:bldP spid="123908" grpId="0" animBg="1"/>
      <p:bldP spid="12390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/>
          </p:nvPr>
        </p:nvSpPr>
        <p:spPr>
          <a:xfrm>
            <a:off x="767408" y="476672"/>
            <a:ext cx="6665069" cy="666750"/>
          </a:xfr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sz="36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结构体类型的几点说明</a:t>
            </a:r>
          </a:p>
        </p:txBody>
      </p:sp>
      <p:sp>
        <p:nvSpPr>
          <p:cNvPr id="46083" name="Rectangle 3"/>
          <p:cNvSpPr/>
          <p:nvPr/>
        </p:nvSpPr>
        <p:spPr>
          <a:xfrm>
            <a:off x="2209800" y="1249363"/>
            <a:ext cx="285750" cy="13112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endParaRPr lang="en-US" altLang="zh-CN" sz="32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46084" name="矩形 8"/>
          <p:cNvSpPr/>
          <p:nvPr/>
        </p:nvSpPr>
        <p:spPr>
          <a:xfrm>
            <a:off x="1055688" y="1557338"/>
            <a:ext cx="9648825" cy="39541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类型</a:t>
            </a:r>
            <a:r>
              <a:rPr lang="en-US" altLang="zh-CN" sz="32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(</a:t>
            </a:r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如</a:t>
            </a:r>
            <a:r>
              <a:rPr lang="en-US" altLang="zh-CN" sz="32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int</a:t>
            </a:r>
            <a:r>
              <a:rPr lang="en-US" altLang="zh-CN" sz="32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)</a:t>
            </a:r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与变量</a:t>
            </a:r>
            <a:r>
              <a:rPr lang="en-US" altLang="zh-CN" sz="32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(</a:t>
            </a:r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如</a:t>
            </a:r>
            <a:r>
              <a:rPr lang="en-US" altLang="zh-CN" sz="32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int x</a:t>
            </a:r>
            <a:r>
              <a:rPr lang="en-US" altLang="zh-CN" sz="32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)</a:t>
            </a:r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是完全不同的概念。</a:t>
            </a:r>
          </a:p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  先定义结构类型，再定义变量为该类型 。</a:t>
            </a:r>
          </a:p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3200" b="1" dirty="0">
                <a:solidFill>
                  <a:schemeClr val="accent2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  </a:t>
            </a:r>
            <a:r>
              <a:rPr lang="zh-CN" altLang="en-US" sz="3200" b="1" dirty="0">
                <a:solidFill>
                  <a:srgbClr val="000099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类型：</a:t>
            </a:r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不可赋值、存贮、运算；系统不分配空间。</a:t>
            </a:r>
          </a:p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3200" b="1" dirty="0">
                <a:solidFill>
                  <a:srgbClr val="000099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  变量：</a:t>
            </a:r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可赋值、存贮、运算；系统要分配空间。</a:t>
            </a:r>
          </a:p>
          <a:p>
            <a:pPr marL="0" lvl="0" indent="0"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结构体中的成员可以像变量一样使用。</a:t>
            </a:r>
            <a:endParaRPr lang="zh-CN" altLang="en-US" sz="1800" b="1" dirty="0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endParaRPr lang="en-US" altLang="zh-CN" sz="1800" b="1" dirty="0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 txBox="1">
            <a:spLocks noGrp="1"/>
          </p:cNvSpPr>
          <p:nvPr>
            <p:ph type="sldNum" sz="quarter" idx="4"/>
          </p:nvPr>
        </p:nvSpPr>
        <p:spPr>
          <a:noFill/>
        </p:spPr>
        <p:txBody>
          <a:bodyPr anchor="ctr" anchorCtr="0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6DD68DB-3981-4F0E-AC2B-6D4EB589DF09}" type="slidenum">
              <a:rPr kumimoji="0" lang="zh-CN" altLang="en-US" sz="590" b="1" i="0" u="none" strike="noStrike" kern="1200" cap="none" spc="0" normalizeH="0" baseline="0" noProof="0" smtClean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16</a:t>
            </a:fld>
            <a:endParaRPr kumimoji="0" lang="zh-CN" altLang="en-US" sz="590" b="1" i="0" u="none" strike="noStrike" kern="120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2"/>
          <p:cNvSpPr/>
          <p:nvPr/>
        </p:nvSpPr>
        <p:spPr>
          <a:xfrm>
            <a:off x="4252913" y="1847850"/>
            <a:ext cx="5410200" cy="323691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8355" y="739775"/>
            <a:ext cx="8100060" cy="557466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838200" lvl="0" indent="-838200" defTabSz="762000" eaLnBrk="1" hangingPunct="1">
              <a:spcBef>
                <a:spcPct val="20000"/>
              </a:spcBef>
              <a:buClr>
                <a:schemeClr val="accent1"/>
              </a:buClr>
              <a:buSzTx/>
              <a:buFontTx/>
              <a:buNone/>
            </a:pPr>
            <a:r>
              <a:rPr lang="zh-CN" altLang="en-US" sz="2400" b="1" dirty="0">
                <a:solidFill>
                  <a:srgbClr val="CC0000"/>
                </a:solidFill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如：</a:t>
            </a:r>
            <a:r>
              <a:rPr lang="en-US" altLang="zh-CN" sz="2400" b="1" dirty="0">
                <a:solidFill>
                  <a:srgbClr val="FF0000"/>
                </a:solidFill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struct date</a:t>
            </a:r>
            <a:r>
              <a:rPr lang="en-US" altLang="zh-CN" sz="2400" b="1" dirty="0">
                <a:solidFill>
                  <a:srgbClr val="800000"/>
                </a:solidFill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  </a:t>
            </a:r>
            <a:r>
              <a:rPr lang="en-US" altLang="zh-CN" sz="1800" b="1" dirty="0">
                <a:solidFill>
                  <a:srgbClr val="008000"/>
                </a:solidFill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/*</a:t>
            </a:r>
            <a:r>
              <a:rPr lang="zh-CN" altLang="en-US" sz="1800" b="1" dirty="0">
                <a:solidFill>
                  <a:srgbClr val="008000"/>
                </a:solidFill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声明一个结构体类型</a:t>
            </a:r>
            <a:r>
              <a:rPr lang="en-US" altLang="zh-CN" sz="1800" b="1" dirty="0">
                <a:solidFill>
                  <a:srgbClr val="008000"/>
                </a:solidFill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strcut date*/</a:t>
            </a:r>
          </a:p>
          <a:p>
            <a:pPr marL="838200" lvl="0" indent="-838200" defTabSz="762000" eaLnBrk="1" hangingPunct="1">
              <a:spcBef>
                <a:spcPct val="20000"/>
              </a:spcBef>
              <a:buClr>
                <a:schemeClr val="accent1"/>
              </a:buClr>
              <a:buSzTx/>
              <a:buFontTx/>
              <a:buNone/>
            </a:pPr>
            <a:r>
              <a:rPr lang="zh-CN" altLang="en-US" sz="2400" b="1" dirty="0"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　</a:t>
            </a:r>
            <a:r>
              <a:rPr lang="en-US" altLang="zh-CN" sz="2400" b="1" dirty="0"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   {int month;</a:t>
            </a:r>
          </a:p>
          <a:p>
            <a:pPr marL="838200" lvl="0" indent="-838200" defTabSz="762000" eaLnBrk="1" hangingPunct="1">
              <a:spcBef>
                <a:spcPct val="20000"/>
              </a:spcBef>
              <a:buClr>
                <a:schemeClr val="accent1"/>
              </a:buClr>
              <a:buSzTx/>
              <a:buFontTx/>
              <a:buNone/>
            </a:pPr>
            <a:r>
              <a:rPr lang="en-US" altLang="zh-CN" sz="2400" b="1" dirty="0"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        int day;</a:t>
            </a:r>
          </a:p>
          <a:p>
            <a:pPr marL="838200" lvl="0" indent="-838200" defTabSz="762000" eaLnBrk="1" hangingPunct="1">
              <a:spcBef>
                <a:spcPct val="20000"/>
              </a:spcBef>
              <a:buClr>
                <a:schemeClr val="accent1"/>
              </a:buClr>
              <a:buSzTx/>
              <a:buFontTx/>
              <a:buNone/>
            </a:pPr>
            <a:r>
              <a:rPr lang="en-US" altLang="zh-CN" sz="2400" b="1" dirty="0"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        int year; };</a:t>
            </a:r>
          </a:p>
          <a:p>
            <a:pPr marL="838200" lvl="0" indent="-838200" defTabSz="762000" eaLnBrk="1" hangingPunct="1">
              <a:spcBef>
                <a:spcPct val="20000"/>
              </a:spcBef>
              <a:buClr>
                <a:schemeClr val="accent1"/>
              </a:buClr>
              <a:buSzTx/>
              <a:buFontTx/>
              <a:buNone/>
            </a:pPr>
            <a:r>
              <a:rPr lang="en-US" altLang="zh-CN" sz="2400" b="1" dirty="0">
                <a:solidFill>
                  <a:srgbClr val="008000"/>
                </a:solidFill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struct</a:t>
            </a:r>
            <a:r>
              <a:rPr lang="en-US" altLang="zh-CN" sz="2400" b="1" dirty="0"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 </a:t>
            </a:r>
            <a:r>
              <a:rPr lang="en-US" altLang="zh-CN" sz="2400" b="1" dirty="0">
                <a:solidFill>
                  <a:srgbClr val="800000"/>
                </a:solidFill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student  </a:t>
            </a:r>
            <a:r>
              <a:rPr lang="en-US" altLang="zh-CN" sz="1800" b="1" dirty="0">
                <a:solidFill>
                  <a:srgbClr val="008000"/>
                </a:solidFill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/*</a:t>
            </a:r>
            <a:r>
              <a:rPr lang="zh-CN" altLang="en-US" sz="1800" b="1" dirty="0">
                <a:solidFill>
                  <a:srgbClr val="008000"/>
                </a:solidFill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声明一个结构体类型</a:t>
            </a:r>
            <a:r>
              <a:rPr lang="en-US" altLang="zh-CN" sz="1800" b="1" dirty="0">
                <a:solidFill>
                  <a:srgbClr val="008000"/>
                </a:solidFill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strcut student*/</a:t>
            </a:r>
            <a:endParaRPr lang="en-US" altLang="zh-CN" sz="2400" b="1" dirty="0">
              <a:latin typeface="Verdana" panose="020B0604030504040204" pitchFamily="34" charset="0"/>
              <a:ea typeface="楷体" panose="02010609060101010101" pitchFamily="49" charset="-122"/>
              <a:cs typeface="Verdana" panose="020B0604030504040204" pitchFamily="34" charset="0"/>
            </a:endParaRPr>
          </a:p>
          <a:p>
            <a:pPr marL="838200" lvl="0" indent="-838200" defTabSz="762000" eaLnBrk="1" hangingPunct="1">
              <a:spcBef>
                <a:spcPct val="20000"/>
              </a:spcBef>
              <a:buClr>
                <a:schemeClr val="accent1"/>
              </a:buClr>
              <a:buSzTx/>
              <a:buFontTx/>
              <a:buNone/>
            </a:pPr>
            <a:r>
              <a:rPr lang="en-US" altLang="zh-CN" sz="2400" b="1" dirty="0">
                <a:solidFill>
                  <a:srgbClr val="008000"/>
                </a:solidFill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{int</a:t>
            </a:r>
            <a:r>
              <a:rPr lang="en-US" altLang="zh-CN" sz="2400" b="1" dirty="0"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 </a:t>
            </a:r>
            <a:r>
              <a:rPr lang="en-US" altLang="zh-CN" sz="2400" b="1" dirty="0">
                <a:solidFill>
                  <a:srgbClr val="800000"/>
                </a:solidFill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num</a:t>
            </a:r>
            <a:r>
              <a:rPr lang="zh-CN" altLang="en-US" sz="2400" b="1" dirty="0">
                <a:solidFill>
                  <a:srgbClr val="800000"/>
                </a:solidFill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；</a:t>
            </a:r>
          </a:p>
          <a:p>
            <a:pPr marL="838200" lvl="0" indent="-838200" defTabSz="762000" eaLnBrk="1" hangingPunct="1">
              <a:spcBef>
                <a:spcPct val="20000"/>
              </a:spcBef>
              <a:buClr>
                <a:schemeClr val="accent1"/>
              </a:buClr>
              <a:buSzTx/>
              <a:buFontTx/>
              <a:buNone/>
            </a:pPr>
            <a:r>
              <a:rPr lang="zh-CN" altLang="en-US" sz="2400" b="1" dirty="0"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 </a:t>
            </a:r>
            <a:r>
              <a:rPr lang="en-US" altLang="zh-CN" sz="2400" b="1" dirty="0">
                <a:solidFill>
                  <a:srgbClr val="008000"/>
                </a:solidFill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char</a:t>
            </a:r>
            <a:r>
              <a:rPr lang="en-US" altLang="zh-CN" sz="2400" b="1" dirty="0"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 </a:t>
            </a:r>
            <a:r>
              <a:rPr lang="en-US" altLang="zh-CN" sz="2400" b="1" dirty="0">
                <a:solidFill>
                  <a:srgbClr val="800000"/>
                </a:solidFill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name[20]</a:t>
            </a:r>
            <a:r>
              <a:rPr lang="zh-CN" altLang="en-US" sz="2400" b="1" dirty="0">
                <a:solidFill>
                  <a:srgbClr val="800000"/>
                </a:solidFill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；</a:t>
            </a:r>
          </a:p>
          <a:p>
            <a:pPr marL="838200" lvl="0" indent="-838200" defTabSz="762000" eaLnBrk="1" hangingPunct="1">
              <a:spcBef>
                <a:spcPct val="20000"/>
              </a:spcBef>
              <a:buClr>
                <a:schemeClr val="accent1"/>
              </a:buClr>
              <a:buSzTx/>
              <a:buFontTx/>
              <a:buNone/>
            </a:pPr>
            <a:r>
              <a:rPr lang="zh-CN" altLang="en-US" sz="2400" b="1" dirty="0"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 </a:t>
            </a:r>
            <a:r>
              <a:rPr lang="en-US" altLang="zh-CN" sz="2400" b="1" dirty="0">
                <a:solidFill>
                  <a:srgbClr val="008000"/>
                </a:solidFill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char</a:t>
            </a:r>
            <a:r>
              <a:rPr lang="en-US" altLang="zh-CN" sz="2400" b="1" dirty="0"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 </a:t>
            </a:r>
            <a:r>
              <a:rPr lang="en-US" altLang="zh-CN" sz="2400" b="1" dirty="0">
                <a:solidFill>
                  <a:srgbClr val="800000"/>
                </a:solidFill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sex</a:t>
            </a:r>
            <a:r>
              <a:rPr lang="zh-CN" altLang="en-US" sz="2400" b="1" dirty="0">
                <a:solidFill>
                  <a:srgbClr val="800000"/>
                </a:solidFill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；</a:t>
            </a:r>
          </a:p>
          <a:p>
            <a:pPr marL="838200" lvl="0" indent="-838200" defTabSz="762000" eaLnBrk="1" hangingPunct="1">
              <a:spcBef>
                <a:spcPct val="20000"/>
              </a:spcBef>
              <a:buClr>
                <a:schemeClr val="accent1"/>
              </a:buClr>
              <a:buSzTx/>
              <a:buFontTx/>
              <a:buNone/>
            </a:pPr>
            <a:r>
              <a:rPr lang="zh-CN" altLang="en-US" sz="2400" b="1" dirty="0"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 </a:t>
            </a:r>
            <a:r>
              <a:rPr lang="en-US" altLang="zh-CN" sz="2400" b="1" dirty="0">
                <a:solidFill>
                  <a:srgbClr val="008000"/>
                </a:solidFill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int</a:t>
            </a:r>
            <a:r>
              <a:rPr lang="en-US" altLang="zh-CN" sz="2400" b="1" dirty="0"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 </a:t>
            </a:r>
            <a:r>
              <a:rPr lang="en-US" altLang="zh-CN" sz="2400" b="1" dirty="0">
                <a:solidFill>
                  <a:srgbClr val="800000"/>
                </a:solidFill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age</a:t>
            </a:r>
            <a:r>
              <a:rPr lang="zh-CN" altLang="en-US" sz="2400" b="1" dirty="0">
                <a:solidFill>
                  <a:srgbClr val="800000"/>
                </a:solidFill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；</a:t>
            </a:r>
          </a:p>
          <a:p>
            <a:pPr marL="838200" lvl="0" indent="-838200" defTabSz="762000" eaLnBrk="1" hangingPunct="1">
              <a:spcBef>
                <a:spcPct val="20000"/>
              </a:spcBef>
              <a:buClr>
                <a:schemeClr val="accent1"/>
              </a:buClr>
              <a:buSzTx/>
              <a:buFontTx/>
              <a:buNone/>
            </a:pPr>
            <a:r>
              <a:rPr lang="zh-CN" altLang="en-US" sz="2400" b="1" dirty="0">
                <a:solidFill>
                  <a:srgbClr val="008000"/>
                </a:solidFill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struct date </a:t>
            </a:r>
            <a:r>
              <a:rPr lang="en-US" altLang="zh-CN" sz="2400" b="1" dirty="0">
                <a:solidFill>
                  <a:srgbClr val="0070C0"/>
                </a:solidFill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birthday</a:t>
            </a:r>
            <a:r>
              <a:rPr lang="zh-CN" altLang="en-US" sz="2400" b="1" dirty="0">
                <a:solidFill>
                  <a:srgbClr val="800000"/>
                </a:solidFill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；</a:t>
            </a:r>
            <a:r>
              <a:rPr lang="zh-CN" altLang="en-US" sz="2400" b="1" dirty="0"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 </a:t>
            </a:r>
            <a:r>
              <a:rPr lang="en-US" altLang="zh-CN" sz="1800" b="1" dirty="0">
                <a:solidFill>
                  <a:srgbClr val="008000"/>
                </a:solidFill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/*birthday</a:t>
            </a:r>
            <a:r>
              <a:rPr lang="zh-CN" altLang="en-US" sz="1800" b="1" dirty="0">
                <a:solidFill>
                  <a:srgbClr val="008000"/>
                </a:solidFill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是</a:t>
            </a:r>
            <a:r>
              <a:rPr lang="en-US" altLang="zh-CN" sz="1800" b="1" dirty="0">
                <a:solidFill>
                  <a:srgbClr val="008000"/>
                </a:solidFill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struct date</a:t>
            </a:r>
            <a:r>
              <a:rPr lang="zh-CN" altLang="en-US" sz="1800" b="1" dirty="0">
                <a:solidFill>
                  <a:srgbClr val="008000"/>
                </a:solidFill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类型*</a:t>
            </a:r>
            <a:r>
              <a:rPr lang="en-US" altLang="zh-CN" sz="1800" b="1" dirty="0">
                <a:solidFill>
                  <a:srgbClr val="008000"/>
                </a:solidFill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/</a:t>
            </a:r>
            <a:endParaRPr lang="en-US" altLang="zh-CN" sz="1800" b="1" dirty="0">
              <a:solidFill>
                <a:srgbClr val="800000"/>
              </a:solidFill>
              <a:latin typeface="Verdana" panose="020B0604030504040204" pitchFamily="34" charset="0"/>
              <a:ea typeface="楷体" panose="02010609060101010101" pitchFamily="49" charset="-122"/>
              <a:cs typeface="Verdana" panose="020B0604030504040204" pitchFamily="34" charset="0"/>
            </a:endParaRPr>
          </a:p>
          <a:p>
            <a:pPr marL="838200" lvl="0" indent="-838200" defTabSz="762000" eaLnBrk="1" hangingPunct="1">
              <a:spcBef>
                <a:spcPct val="20000"/>
              </a:spcBef>
              <a:buClr>
                <a:schemeClr val="accent1"/>
              </a:buClr>
              <a:buSzTx/>
              <a:buFontTx/>
              <a:buNone/>
            </a:pPr>
            <a:r>
              <a:rPr lang="en-US" altLang="zh-CN" sz="2400" b="1" dirty="0"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 </a:t>
            </a:r>
            <a:r>
              <a:rPr lang="en-US" altLang="zh-CN" sz="2400" b="1" dirty="0">
                <a:solidFill>
                  <a:srgbClr val="008000"/>
                </a:solidFill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char </a:t>
            </a:r>
            <a:r>
              <a:rPr lang="en-US" altLang="zh-CN" sz="2400" b="1" dirty="0">
                <a:solidFill>
                  <a:srgbClr val="800000"/>
                </a:solidFill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addr[30]</a:t>
            </a:r>
            <a:r>
              <a:rPr lang="zh-CN" altLang="en-US" sz="2400" b="1" dirty="0">
                <a:solidFill>
                  <a:srgbClr val="800000"/>
                </a:solidFill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；</a:t>
            </a:r>
            <a:r>
              <a:rPr lang="zh-CN" altLang="en-US" sz="2400" b="1" dirty="0"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｝</a:t>
            </a:r>
            <a:r>
              <a:rPr lang="en-US" altLang="zh-CN" sz="2400" b="1" dirty="0"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;</a:t>
            </a:r>
          </a:p>
        </p:txBody>
      </p:sp>
      <p:sp>
        <p:nvSpPr>
          <p:cNvPr id="6" name="Rectangle 5"/>
          <p:cNvSpPr/>
          <p:nvPr/>
        </p:nvSpPr>
        <p:spPr>
          <a:xfrm>
            <a:off x="8184232" y="1031011"/>
            <a:ext cx="3672205" cy="2751713"/>
          </a:xfrm>
          <a:prstGeom prst="rect">
            <a:avLst/>
          </a:prstGeom>
          <a:solidFill>
            <a:srgbClr val="336600"/>
          </a:solidFill>
          <a:ln w="9525" cap="flat" cmpd="sng">
            <a:solidFill>
              <a:srgbClr val="FF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20000"/>
              </a:spcBef>
              <a:buClr>
                <a:schemeClr val="accent1"/>
              </a:buClr>
              <a:buSzTx/>
              <a:buFontTx/>
              <a:buNone/>
            </a:pPr>
            <a:r>
              <a:rPr lang="zh-CN" altLang="en-US" sz="1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先声明一个</a:t>
            </a:r>
            <a:r>
              <a:rPr lang="en-US" altLang="zh-CN" sz="1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struct date</a:t>
            </a:r>
            <a:r>
              <a:rPr lang="zh-CN" altLang="en-US" sz="1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类型，它代表</a:t>
            </a:r>
            <a:r>
              <a:rPr lang="zh-CN" altLang="en-US" sz="18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“</a:t>
            </a:r>
            <a:r>
              <a:rPr lang="zh-CN" altLang="en-US" sz="1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日期</a:t>
            </a:r>
            <a:r>
              <a:rPr lang="zh-CN" altLang="en-US" sz="18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”</a:t>
            </a:r>
            <a:r>
              <a:rPr lang="zh-CN" altLang="en-US" sz="1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，包括</a:t>
            </a:r>
            <a:r>
              <a:rPr lang="en-US" altLang="zh-CN" sz="1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1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个成员：</a:t>
            </a:r>
            <a:r>
              <a:rPr lang="en-US" altLang="zh-CN" sz="1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month</a:t>
            </a:r>
            <a:r>
              <a:rPr lang="zh-CN" altLang="en-US" sz="1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（月）、</a:t>
            </a:r>
            <a:r>
              <a:rPr lang="en-US" altLang="zh-CN" sz="1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day</a:t>
            </a:r>
            <a:r>
              <a:rPr lang="zh-CN" altLang="en-US" sz="1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（日）、</a:t>
            </a:r>
            <a:r>
              <a:rPr lang="en-US" altLang="zh-CN" sz="1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year</a:t>
            </a:r>
            <a:r>
              <a:rPr lang="zh-CN" altLang="en-US" sz="1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（年）。然后在声明</a:t>
            </a:r>
            <a:r>
              <a:rPr lang="en-US" altLang="zh-CN" sz="1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struct student</a:t>
            </a:r>
            <a:r>
              <a:rPr lang="zh-CN" altLang="en-US" sz="1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类型时，将成员</a:t>
            </a:r>
            <a:r>
              <a:rPr lang="en-US" altLang="zh-CN" sz="1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birthday</a:t>
            </a:r>
            <a:r>
              <a:rPr lang="zh-CN" altLang="en-US" sz="1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指定为</a:t>
            </a:r>
            <a:r>
              <a:rPr lang="en-US" altLang="zh-CN" sz="1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struct date</a:t>
            </a:r>
            <a:r>
              <a:rPr lang="zh-CN" altLang="en-US" sz="1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类型。</a:t>
            </a:r>
          </a:p>
          <a:p>
            <a:pPr marL="0" lvl="0" indent="0" eaLnBrk="1" hangingPunct="1">
              <a:spcBef>
                <a:spcPct val="20000"/>
              </a:spcBef>
              <a:buClr>
                <a:schemeClr val="accent1"/>
              </a:buClr>
              <a:buSzTx/>
              <a:buFontTx/>
              <a:buNone/>
            </a:pPr>
            <a:r>
              <a:rPr lang="zh-CN" altLang="en-US" sz="1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已声明的类型</a:t>
            </a:r>
            <a:r>
              <a:rPr lang="zh-CN" altLang="en-US" sz="1800" b="1" dirty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 </a:t>
            </a:r>
            <a:r>
              <a:rPr lang="en-US" altLang="zh-CN" sz="1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struct date </a:t>
            </a:r>
          </a:p>
          <a:p>
            <a:pPr marL="0" lvl="0" indent="0" eaLnBrk="1" hangingPunct="1">
              <a:spcBef>
                <a:spcPct val="20000"/>
              </a:spcBef>
              <a:buClr>
                <a:schemeClr val="accent1"/>
              </a:buClr>
              <a:buSzTx/>
              <a:buFontTx/>
              <a:buNone/>
            </a:pPr>
            <a:r>
              <a:rPr lang="zh-CN" altLang="en-US" sz="1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与其他类型一样可以用来定义成员的类型。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576445" y="5229199"/>
            <a:ext cx="7615555" cy="1400201"/>
            <a:chOff x="340" y="2296"/>
            <a:chExt cx="4944" cy="1588"/>
          </a:xfrm>
        </p:grpSpPr>
        <p:sp>
          <p:nvSpPr>
            <p:cNvPr id="47112" name="Rectangle 7"/>
            <p:cNvSpPr/>
            <p:nvPr/>
          </p:nvSpPr>
          <p:spPr>
            <a:xfrm>
              <a:off x="340" y="2296"/>
              <a:ext cx="4944" cy="1588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000099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07763" dir="18900000" algn="ctr" rotWithShape="0">
                <a:schemeClr val="bg2"/>
              </a:outerShdw>
            </a:effectLst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</a:pPr>
              <a:endParaRPr lang="en-US" altLang="zh-CN" dirty="0">
                <a:latin typeface="宋体" panose="02010600030101010101" pitchFamily="2" charset="-122"/>
                <a:ea typeface="隶书" panose="02010509060101010101" pitchFamily="49" charset="-122"/>
              </a:endParaRPr>
            </a:p>
          </p:txBody>
        </p:sp>
        <p:grpSp>
          <p:nvGrpSpPr>
            <p:cNvPr id="47113" name="Group 8"/>
            <p:cNvGrpSpPr/>
            <p:nvPr/>
          </p:nvGrpSpPr>
          <p:grpSpPr>
            <a:xfrm>
              <a:off x="528" y="2345"/>
              <a:ext cx="4672" cy="1085"/>
              <a:chOff x="2351" y="2056"/>
              <a:chExt cx="7200" cy="1956"/>
            </a:xfrm>
          </p:grpSpPr>
          <p:sp>
            <p:nvSpPr>
              <p:cNvPr id="47114" name="Text Box 9"/>
              <p:cNvSpPr txBox="1"/>
              <p:nvPr/>
            </p:nvSpPr>
            <p:spPr>
              <a:xfrm>
                <a:off x="2351" y="2098"/>
                <a:ext cx="7200" cy="171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                                                           birthday                 </a:t>
                </a:r>
                <a:r>
                  <a:rPr lang="en-US" altLang="zh-CN" sz="1800" b="1" dirty="0" err="1">
                    <a:latin typeface="Arial" panose="020B0604020202020204" pitchFamily="34" charset="0"/>
                    <a:ea typeface="宋体" panose="02010600030101010101" pitchFamily="2" charset="-122"/>
                  </a:rPr>
                  <a:t>addr</a:t>
                </a:r>
                <a:endParaRPr lang="en-US" altLang="zh-CN" sz="18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 marL="0" lvl="0" indent="0"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Num     name    sex     age</a:t>
                </a:r>
              </a:p>
              <a:p>
                <a:pPr marL="0" lvl="0" indent="0"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                                                  Month   day   year</a:t>
                </a:r>
              </a:p>
            </p:txBody>
          </p:sp>
          <p:sp>
            <p:nvSpPr>
              <p:cNvPr id="47115" name="Line 10"/>
              <p:cNvSpPr/>
              <p:nvPr/>
            </p:nvSpPr>
            <p:spPr>
              <a:xfrm>
                <a:off x="3060" y="2084"/>
                <a:ext cx="1" cy="1716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16" name="Line 11"/>
              <p:cNvSpPr/>
              <p:nvPr/>
            </p:nvSpPr>
            <p:spPr>
              <a:xfrm>
                <a:off x="5580" y="2190"/>
                <a:ext cx="1" cy="1716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17" name="Line 12"/>
              <p:cNvSpPr/>
              <p:nvPr/>
            </p:nvSpPr>
            <p:spPr>
              <a:xfrm>
                <a:off x="7740" y="2190"/>
                <a:ext cx="1" cy="1716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18" name="Line 13"/>
              <p:cNvSpPr/>
              <p:nvPr/>
            </p:nvSpPr>
            <p:spPr>
              <a:xfrm>
                <a:off x="5580" y="3076"/>
                <a:ext cx="216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19" name="Line 14"/>
              <p:cNvSpPr/>
              <p:nvPr/>
            </p:nvSpPr>
            <p:spPr>
              <a:xfrm>
                <a:off x="6300" y="3076"/>
                <a:ext cx="1" cy="936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20" name="Line 15"/>
              <p:cNvSpPr/>
              <p:nvPr/>
            </p:nvSpPr>
            <p:spPr>
              <a:xfrm>
                <a:off x="3960" y="2070"/>
                <a:ext cx="0" cy="1716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21" name="Line 16"/>
              <p:cNvSpPr/>
              <p:nvPr/>
            </p:nvSpPr>
            <p:spPr>
              <a:xfrm>
                <a:off x="4680" y="2056"/>
                <a:ext cx="0" cy="1716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22" name="Line 17"/>
              <p:cNvSpPr/>
              <p:nvPr/>
            </p:nvSpPr>
            <p:spPr>
              <a:xfrm>
                <a:off x="7020" y="3076"/>
                <a:ext cx="0" cy="936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7111" name="Rectangle 18"/>
          <p:cNvSpPr/>
          <p:nvPr/>
        </p:nvSpPr>
        <p:spPr>
          <a:xfrm>
            <a:off x="636588" y="28298"/>
            <a:ext cx="7979692" cy="711477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 anchorCtr="0"/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tx2"/>
                </a:solidFill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结构体变量作为另一个结构体变量的成员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>
          <a:xfrm>
            <a:off x="762000" y="463550"/>
            <a:ext cx="6198096" cy="684213"/>
          </a:xfr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sz="36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结构体类型的几点说明</a:t>
            </a:r>
          </a:p>
        </p:txBody>
      </p:sp>
      <p:sp>
        <p:nvSpPr>
          <p:cNvPr id="48131" name="内容占位符 2"/>
          <p:cNvSpPr>
            <a:spLocks noGrp="1"/>
          </p:cNvSpPr>
          <p:nvPr>
            <p:ph idx="1"/>
          </p:nvPr>
        </p:nvSpPr>
        <p:spPr>
          <a:xfrm>
            <a:off x="0" y="1285875"/>
            <a:ext cx="6888088" cy="542925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结构体中的成员也为另一个结构体变量</a:t>
            </a:r>
          </a:p>
          <a:p>
            <a:pPr eaLnBrk="1" hangingPunct="1">
              <a:buFont typeface="Wingdings" panose="05000000000000000000" pitchFamily="2" charset="2"/>
              <a:buChar char="o"/>
            </a:pPr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Text Box 5"/>
          <p:cNvSpPr txBox="1"/>
          <p:nvPr/>
        </p:nvSpPr>
        <p:spPr>
          <a:xfrm>
            <a:off x="2927648" y="1828800"/>
            <a:ext cx="4315460" cy="433832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zh-CN" sz="2400" b="1" dirty="0">
              <a:solidFill>
                <a:srgbClr val="000099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0" indent="0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struct </a:t>
            </a:r>
            <a:r>
              <a:rPr lang="en-US" altLang="zh-CN" sz="2400" b="1" dirty="0">
                <a:solidFill>
                  <a:srgbClr val="000099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_GB2312" pitchFamily="49" charset="-122"/>
              </a:rPr>
              <a:t>student </a:t>
            </a:r>
            <a:endParaRPr lang="en-US" altLang="zh-CN" sz="2400" b="1" dirty="0">
              <a:solidFill>
                <a:srgbClr val="000099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0" indent="0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{  int num ;</a:t>
            </a:r>
          </a:p>
          <a:p>
            <a:pPr marL="0" lvl="0" indent="0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  char name[12];</a:t>
            </a:r>
          </a:p>
          <a:p>
            <a:pPr marL="0" lvl="0" indent="0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  char sex;</a:t>
            </a:r>
          </a:p>
          <a:p>
            <a:pPr marL="0" lvl="0" indent="0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楷体_GB2312" pitchFamily="49" charset="-122"/>
              </a:rPr>
              <a:t>struct</a:t>
            </a:r>
          </a:p>
          <a:p>
            <a:pPr marL="0" lvl="0" indent="0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{int year;</a:t>
            </a:r>
          </a:p>
          <a:p>
            <a:pPr marL="0" lvl="0" indent="0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int month;</a:t>
            </a:r>
          </a:p>
          <a:p>
            <a:pPr marL="0" lvl="0" indent="0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int day;</a:t>
            </a:r>
          </a:p>
          <a:p>
            <a:pPr marL="0" lvl="0" indent="0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}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birthday</a:t>
            </a: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 marL="0" lvl="0" indent="0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 float sc[4];</a:t>
            </a:r>
          </a:p>
          <a:p>
            <a:pPr marL="0" lvl="0" indent="0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/>
          </p:cNvSpPr>
          <p:nvPr>
            <p:ph type="title"/>
          </p:nvPr>
        </p:nvSpPr>
        <p:spPr>
          <a:xfrm>
            <a:off x="772667" y="476672"/>
            <a:ext cx="7051525" cy="666750"/>
          </a:xfr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sz="3600" b="1" dirty="0">
                <a:solidFill>
                  <a:srgbClr val="000099"/>
                </a:solidFill>
              </a:rPr>
              <a:t>结构体类型的附加说明</a:t>
            </a:r>
          </a:p>
        </p:txBody>
      </p:sp>
      <p:sp>
        <p:nvSpPr>
          <p:cNvPr id="124935" name="Rectangle 7"/>
          <p:cNvSpPr>
            <a:spLocks noGrp="1"/>
          </p:cNvSpPr>
          <p:nvPr>
            <p:ph idx="1"/>
          </p:nvPr>
        </p:nvSpPr>
        <p:spPr>
          <a:xfrm>
            <a:off x="739775" y="1341438"/>
            <a:ext cx="10945813" cy="2808287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楷体" panose="02010609060101010101" pitchFamily="49" charset="-122"/>
              </a:rPr>
              <a:t>结构体类型的变量在内存</a:t>
            </a:r>
            <a:r>
              <a:rPr lang="zh-CN" altLang="en-US" sz="24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楷体" panose="02010609060101010101" pitchFamily="49" charset="-122"/>
              </a:rPr>
              <a:t>按成员的顺序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楷体" panose="02010609060101010101" pitchFamily="49" charset="-122"/>
              </a:rPr>
              <a:t>排列，所占空间是其全体成员所占空间的</a:t>
            </a:r>
            <a:r>
              <a:rPr lang="zh-CN" altLang="en-US" sz="24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楷体" panose="02010609060101010101" pitchFamily="49" charset="-122"/>
              </a:rPr>
              <a:t>总和</a:t>
            </a:r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楷体" panose="02010609060101010101" pitchFamily="49" charset="-122"/>
              </a:rPr>
              <a:t>对结构体中各个成员可以单独引用、赋值，其作用与普通变量等同。</a:t>
            </a:r>
          </a:p>
          <a:p>
            <a:pPr lvl="1" eaLnBrk="1" hangingPunct="1">
              <a:lnSpc>
                <a:spcPct val="95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cs typeface="楷体" panose="02010609060101010101" pitchFamily="49" charset="-122"/>
              </a:rPr>
              <a:t>格式：</a:t>
            </a:r>
            <a:r>
              <a:rPr lang="zh-CN" altLang="en-US" sz="2400" dirty="0">
                <a:solidFill>
                  <a:srgbClr val="3333FF"/>
                </a:solidFill>
                <a:cs typeface="楷体" panose="02010609060101010101" pitchFamily="49" charset="-122"/>
              </a:rPr>
              <a:t>变量名 </a:t>
            </a:r>
            <a:r>
              <a:rPr lang="en-US" altLang="zh-CN" sz="2400" dirty="0">
                <a:solidFill>
                  <a:srgbClr val="FF0000"/>
                </a:solidFill>
                <a:cs typeface="楷体" panose="02010609060101010101" pitchFamily="49" charset="-122"/>
              </a:rPr>
              <a:t>.</a:t>
            </a:r>
            <a:r>
              <a:rPr lang="en-US" altLang="zh-CN" sz="2400" dirty="0">
                <a:solidFill>
                  <a:srgbClr val="3333FF"/>
                </a:solidFill>
                <a:cs typeface="楷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3333FF"/>
                </a:solidFill>
                <a:cs typeface="楷体" panose="02010609060101010101" pitchFamily="49" charset="-122"/>
              </a:rPr>
              <a:t>成员名</a:t>
            </a:r>
            <a:r>
              <a:rPr lang="zh-CN" altLang="en-US" sz="2400" dirty="0">
                <a:cs typeface="楷体" panose="02010609060101010101" pitchFamily="49" charset="-122"/>
              </a:rPr>
              <a:t>    </a:t>
            </a:r>
            <a:r>
              <a:rPr lang="en-US" altLang="zh-CN" sz="2400" dirty="0">
                <a:cs typeface="楷体" panose="02010609060101010101" pitchFamily="49" charset="-122"/>
              </a:rPr>
              <a:t>date1.day</a:t>
            </a:r>
          </a:p>
          <a:p>
            <a:pPr lvl="1" eaLnBrk="1" hangingPunct="1">
              <a:lnSpc>
                <a:spcPct val="95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3333FF"/>
                </a:solidFill>
                <a:cs typeface="楷体" panose="02010609060101010101" pitchFamily="49" charset="-122"/>
              </a:rPr>
              <a:t>‘</a:t>
            </a:r>
            <a:r>
              <a:rPr lang="en-US" altLang="zh-CN" sz="2400" dirty="0">
                <a:solidFill>
                  <a:srgbClr val="FF0000"/>
                </a:solidFill>
                <a:cs typeface="楷体" panose="02010609060101010101" pitchFamily="49" charset="-122"/>
              </a:rPr>
              <a:t>.</a:t>
            </a:r>
            <a:r>
              <a:rPr lang="en-US" altLang="zh-CN" sz="2400" dirty="0">
                <a:solidFill>
                  <a:srgbClr val="3333FF"/>
                </a:solidFill>
                <a:cs typeface="楷体" panose="02010609060101010101" pitchFamily="49" charset="-122"/>
              </a:rPr>
              <a:t>’—— </a:t>
            </a:r>
            <a:r>
              <a:rPr lang="zh-CN" altLang="en-US" sz="2400" dirty="0">
                <a:solidFill>
                  <a:srgbClr val="3333FF"/>
                </a:solidFill>
                <a:cs typeface="楷体" panose="02010609060101010101" pitchFamily="49" charset="-122"/>
              </a:rPr>
              <a:t>成员运算符（优先级最高）</a:t>
            </a:r>
            <a:endParaRPr lang="zh-CN" altLang="en-US" sz="2400" dirty="0">
              <a:cs typeface="楷体" panose="02010609060101010101" pitchFamily="49" charset="-122"/>
            </a:endParaRPr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楷体" panose="02010609060101010101" pitchFamily="49" charset="-122"/>
              </a:rPr>
              <a:t>成员名可与程序中的变量名相同，但二者无关。</a:t>
            </a:r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楷体" panose="02010609060101010101" pitchFamily="49" charset="-122"/>
              </a:rPr>
              <a:t>结构体的成员可以是另一个结构体类型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endParaRPr lang="en-US" altLang="zh-CN" sz="2400" dirty="0">
              <a:cs typeface="楷体" panose="02010609060101010101" pitchFamily="49" charset="-122"/>
            </a:endParaRPr>
          </a:p>
        </p:txBody>
      </p:sp>
      <p:sp>
        <p:nvSpPr>
          <p:cNvPr id="49156" name="Text Box 8"/>
          <p:cNvSpPr txBox="1"/>
          <p:nvPr/>
        </p:nvSpPr>
        <p:spPr>
          <a:xfrm>
            <a:off x="2722610" y="4437112"/>
            <a:ext cx="2808288" cy="1560513"/>
          </a:xfrm>
          <a:prstGeom prst="rect">
            <a:avLst/>
          </a:prstGeom>
          <a:solidFill>
            <a:srgbClr val="FFFF66"/>
          </a:solidFill>
          <a:ln w="19050">
            <a:noFill/>
          </a:ln>
        </p:spPr>
        <p:txBody>
          <a:bodyPr lIns="18000" tIns="10800" rIns="18000" bIns="10800">
            <a:spAutoFit/>
          </a:bodyPr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>
                <a:solidFill>
                  <a:srgbClr val="0000CC"/>
                </a:solidFill>
                <a:latin typeface="Arial" panose="020B0604020202020204" pitchFamily="34" charset="0"/>
              </a:rPr>
              <a:t>struct  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date</a:t>
            </a:r>
          </a:p>
          <a:p>
            <a:pPr marL="0" lvl="0" indent="0"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>
                <a:solidFill>
                  <a:srgbClr val="0000CC"/>
                </a:solidFill>
                <a:latin typeface="Arial" panose="020B0604020202020204" pitchFamily="34" charset="0"/>
              </a:rPr>
              <a:t>{  int   month;</a:t>
            </a:r>
          </a:p>
          <a:p>
            <a:pPr marL="0" lvl="0" indent="0"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>
                <a:solidFill>
                  <a:srgbClr val="0000CC"/>
                </a:solidFill>
                <a:latin typeface="Arial" panose="020B0604020202020204" pitchFamily="34" charset="0"/>
              </a:rPr>
              <a:t>   int   day;</a:t>
            </a:r>
          </a:p>
          <a:p>
            <a:pPr marL="0" lvl="0" indent="0"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>
                <a:solidFill>
                  <a:srgbClr val="0000CC"/>
                </a:solidFill>
                <a:latin typeface="Arial" panose="020B0604020202020204" pitchFamily="34" charset="0"/>
              </a:rPr>
              <a:t>   int   year;</a:t>
            </a:r>
          </a:p>
          <a:p>
            <a:pPr marL="0" lvl="0" indent="0"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>
                <a:solidFill>
                  <a:srgbClr val="0000CC"/>
                </a:solidFill>
                <a:latin typeface="Arial" panose="020B0604020202020204" pitchFamily="34" charset="0"/>
              </a:rPr>
              <a:t> } date1 ;</a:t>
            </a:r>
          </a:p>
        </p:txBody>
      </p:sp>
      <p:sp>
        <p:nvSpPr>
          <p:cNvPr id="124937" name="Text Box 9"/>
          <p:cNvSpPr txBox="1"/>
          <p:nvPr/>
        </p:nvSpPr>
        <p:spPr>
          <a:xfrm>
            <a:off x="5940378" y="4412265"/>
            <a:ext cx="3529012" cy="1560513"/>
          </a:xfrm>
          <a:prstGeom prst="rect">
            <a:avLst/>
          </a:prstGeom>
          <a:solidFill>
            <a:srgbClr val="CCFFFF"/>
          </a:solidFill>
          <a:ln w="19050">
            <a:noFill/>
          </a:ln>
        </p:spPr>
        <p:txBody>
          <a:bodyPr lIns="18000" tIns="10800" rIns="18000" bIns="10800">
            <a:spAutoFit/>
          </a:bodyPr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>
                <a:latin typeface="Arial" panose="020B0604020202020204" pitchFamily="34" charset="0"/>
              </a:rPr>
              <a:t>struct  student0</a:t>
            </a:r>
          </a:p>
          <a:p>
            <a:pPr marL="0" lvl="0" indent="0"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>
                <a:latin typeface="Arial" panose="020B0604020202020204" pitchFamily="34" charset="0"/>
              </a:rPr>
              <a:t>{  int     num;</a:t>
            </a:r>
          </a:p>
          <a:p>
            <a:pPr marL="0" lvl="0" indent="0"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>
                <a:latin typeface="Arial" panose="020B0604020202020204" pitchFamily="34" charset="0"/>
              </a:rPr>
              <a:t>   char  name[20];   </a:t>
            </a:r>
          </a:p>
          <a:p>
            <a:pPr marL="0" lvl="0" indent="0"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>
                <a:solidFill>
                  <a:srgbClr val="0000CC"/>
                </a:solidFill>
                <a:latin typeface="Arial" panose="020B0604020202020204" pitchFamily="34" charset="0"/>
              </a:rPr>
              <a:t>   date</a:t>
            </a:r>
            <a:r>
              <a:rPr lang="en-US" altLang="zh-CN" sz="2000" b="1" dirty="0">
                <a:latin typeface="Arial" panose="020B0604020202020204" pitchFamily="34" charset="0"/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birthday</a:t>
            </a:r>
            <a:r>
              <a:rPr lang="en-US" altLang="zh-CN" sz="2000" b="1" dirty="0">
                <a:latin typeface="Arial" panose="020B0604020202020204" pitchFamily="34" charset="0"/>
              </a:rPr>
              <a:t>;</a:t>
            </a:r>
          </a:p>
          <a:p>
            <a:pPr marL="0" lvl="0" indent="0"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>
                <a:latin typeface="Arial" panose="020B0604020202020204" pitchFamily="34" charset="0"/>
              </a:rPr>
              <a:t> 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9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49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49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49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49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49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5" grpId="0" build="p"/>
      <p:bldP spid="12493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/>
          </p:nvPr>
        </p:nvSpPr>
        <p:spPr>
          <a:xfrm>
            <a:off x="550863" y="404813"/>
            <a:ext cx="10668000" cy="747712"/>
          </a:xfr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sz="3600" b="1" dirty="0">
                <a:solidFill>
                  <a:srgbClr val="000099"/>
                </a:solidFill>
              </a:rPr>
              <a:t> </a:t>
            </a:r>
            <a:r>
              <a:rPr lang="zh-CN" altLang="en-US" sz="3600" b="1" dirty="0">
                <a:solidFill>
                  <a:srgbClr val="000099"/>
                </a:solidFill>
              </a:rPr>
              <a:t>说明：结构体声明的位置很重要</a:t>
            </a:r>
          </a:p>
        </p:txBody>
      </p:sp>
      <p:sp>
        <p:nvSpPr>
          <p:cNvPr id="133123" name="Rectangle 3"/>
          <p:cNvSpPr>
            <a:spLocks noGrp="1"/>
          </p:cNvSpPr>
          <p:nvPr>
            <p:ph idx="1"/>
          </p:nvPr>
        </p:nvSpPr>
        <p:spPr>
          <a:xfrm>
            <a:off x="755650" y="1357313"/>
            <a:ext cx="10668000" cy="2503735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放在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main( ) 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之前，称为外部声明；</a:t>
            </a:r>
          </a:p>
          <a:p>
            <a:pPr lvl="1" eaLnBrk="1" hangingPunct="1"/>
            <a:r>
              <a:rPr lang="zh-CN" altLang="en-US" sz="2400" dirty="0">
                <a:solidFill>
                  <a:srgbClr val="3333FF"/>
                </a:solidFill>
              </a:rPr>
              <a:t>外部声明可以被其后面的任何函数使用；</a:t>
            </a: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放在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main ( ) 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函数中，称为内部声明；</a:t>
            </a:r>
          </a:p>
          <a:p>
            <a:pPr lvl="1" eaLnBrk="1" hangingPunct="1"/>
            <a:r>
              <a:rPr lang="zh-CN" altLang="en-US" sz="2400" dirty="0">
                <a:solidFill>
                  <a:srgbClr val="3333FF"/>
                </a:solidFill>
              </a:rPr>
              <a:t>内部声明只能被该声明所属的函数使用；</a:t>
            </a: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通常应使用外部声明，这样所有函数都可以使用这种类型的结构。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11"/>
          <p:cNvSpPr/>
          <p:nvPr/>
        </p:nvSpPr>
        <p:spPr>
          <a:xfrm rot="21568527">
            <a:off x="3794711" y="1372193"/>
            <a:ext cx="3960179" cy="794636"/>
          </a:xfrm>
          <a:custGeom>
            <a:avLst/>
            <a:gdLst>
              <a:gd name="connsiteX0" fmla="*/ 0 w 6696744"/>
              <a:gd name="connsiteY0" fmla="*/ 0 h 1440160"/>
              <a:gd name="connsiteX1" fmla="*/ 6696744 w 6696744"/>
              <a:gd name="connsiteY1" fmla="*/ 0 h 1440160"/>
              <a:gd name="connsiteX2" fmla="*/ 6696744 w 6696744"/>
              <a:gd name="connsiteY2" fmla="*/ 1440160 h 1440160"/>
              <a:gd name="connsiteX3" fmla="*/ 0 w 6696744"/>
              <a:gd name="connsiteY3" fmla="*/ 1440160 h 1440160"/>
              <a:gd name="connsiteX4" fmla="*/ 0 w 6696744"/>
              <a:gd name="connsiteY4" fmla="*/ 0 h 1440160"/>
              <a:gd name="connsiteX0-1" fmla="*/ 0 w 6696744"/>
              <a:gd name="connsiteY0-2" fmla="*/ 0 h 1594539"/>
              <a:gd name="connsiteX1-3" fmla="*/ 6696744 w 6696744"/>
              <a:gd name="connsiteY1-4" fmla="*/ 0 h 1594539"/>
              <a:gd name="connsiteX2-5" fmla="*/ 6566115 w 6696744"/>
              <a:gd name="connsiteY2-6" fmla="*/ 1594539 h 1594539"/>
              <a:gd name="connsiteX3-7" fmla="*/ 0 w 6696744"/>
              <a:gd name="connsiteY3-8" fmla="*/ 1440160 h 1594539"/>
              <a:gd name="connsiteX4-9" fmla="*/ 0 w 6696744"/>
              <a:gd name="connsiteY4-10" fmla="*/ 0 h 1594539"/>
              <a:gd name="connsiteX0-11" fmla="*/ 0 w 6566115"/>
              <a:gd name="connsiteY0-12" fmla="*/ 11875 h 1606414"/>
              <a:gd name="connsiteX1-13" fmla="*/ 6566115 w 6566115"/>
              <a:gd name="connsiteY1-14" fmla="*/ 0 h 1606414"/>
              <a:gd name="connsiteX2-15" fmla="*/ 6566115 w 6566115"/>
              <a:gd name="connsiteY2-16" fmla="*/ 1606414 h 1606414"/>
              <a:gd name="connsiteX3-17" fmla="*/ 0 w 6566115"/>
              <a:gd name="connsiteY3-18" fmla="*/ 1452035 h 1606414"/>
              <a:gd name="connsiteX4-19" fmla="*/ 0 w 6566115"/>
              <a:gd name="connsiteY4-20" fmla="*/ 11875 h 1606414"/>
              <a:gd name="connsiteX0-21" fmla="*/ 0 w 6613616"/>
              <a:gd name="connsiteY0-22" fmla="*/ 11875 h 1630165"/>
              <a:gd name="connsiteX1-23" fmla="*/ 6566115 w 6613616"/>
              <a:gd name="connsiteY1-24" fmla="*/ 0 h 1630165"/>
              <a:gd name="connsiteX2-25" fmla="*/ 6613616 w 6613616"/>
              <a:gd name="connsiteY2-26" fmla="*/ 1630165 h 1630165"/>
              <a:gd name="connsiteX3-27" fmla="*/ 0 w 6613616"/>
              <a:gd name="connsiteY3-28" fmla="*/ 1452035 h 1630165"/>
              <a:gd name="connsiteX4-29" fmla="*/ 0 w 6613616"/>
              <a:gd name="connsiteY4-30" fmla="*/ 11875 h 1630165"/>
              <a:gd name="connsiteX0-31" fmla="*/ 0 w 6566115"/>
              <a:gd name="connsiteY0-32" fmla="*/ 11875 h 1642040"/>
              <a:gd name="connsiteX1-33" fmla="*/ 6566115 w 6566115"/>
              <a:gd name="connsiteY1-34" fmla="*/ 0 h 1642040"/>
              <a:gd name="connsiteX2-35" fmla="*/ 6518614 w 6566115"/>
              <a:gd name="connsiteY2-36" fmla="*/ 1642040 h 1642040"/>
              <a:gd name="connsiteX3-37" fmla="*/ 0 w 6566115"/>
              <a:gd name="connsiteY3-38" fmla="*/ 1452035 h 1642040"/>
              <a:gd name="connsiteX4-39" fmla="*/ 0 w 6566115"/>
              <a:gd name="connsiteY4-40" fmla="*/ 11875 h 1642040"/>
              <a:gd name="connsiteX0-41" fmla="*/ 0 w 6613617"/>
              <a:gd name="connsiteY0-42" fmla="*/ 11875 h 1642040"/>
              <a:gd name="connsiteX1-43" fmla="*/ 6566115 w 6613617"/>
              <a:gd name="connsiteY1-44" fmla="*/ 0 h 1642040"/>
              <a:gd name="connsiteX2-45" fmla="*/ 6613617 w 6613617"/>
              <a:gd name="connsiteY2-46" fmla="*/ 1642040 h 1642040"/>
              <a:gd name="connsiteX3-47" fmla="*/ 0 w 6613617"/>
              <a:gd name="connsiteY3-48" fmla="*/ 1452035 h 1642040"/>
              <a:gd name="connsiteX4-49" fmla="*/ 0 w 6613617"/>
              <a:gd name="connsiteY4-50" fmla="*/ 11875 h 16420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613617" h="1642040">
                <a:moveTo>
                  <a:pt x="0" y="11875"/>
                </a:moveTo>
                <a:lnTo>
                  <a:pt x="6566115" y="0"/>
                </a:lnTo>
                <a:lnTo>
                  <a:pt x="6613617" y="1642040"/>
                </a:lnTo>
                <a:lnTo>
                  <a:pt x="0" y="1452035"/>
                </a:lnTo>
                <a:lnTo>
                  <a:pt x="0" y="11875"/>
                </a:lnTo>
                <a:close/>
              </a:path>
            </a:pathLst>
          </a:custGeom>
          <a:solidFill>
            <a:srgbClr val="904E1C">
              <a:alpha val="43137"/>
            </a:srgbClr>
          </a:solidFill>
          <a:ln w="25400" cap="flat" cmpd="sng" algn="ctr">
            <a:noFill/>
            <a:prstDash val="solid"/>
          </a:ln>
          <a:effectLst>
            <a:softEdge rad="127000"/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13" name="Oval 65"/>
          <p:cNvSpPr>
            <a:spLocks noChangeArrowheads="1"/>
          </p:cNvSpPr>
          <p:nvPr/>
        </p:nvSpPr>
        <p:spPr bwMode="auto">
          <a:xfrm rot="5368527">
            <a:off x="3188494" y="1732439"/>
            <a:ext cx="947738" cy="92075"/>
          </a:xfrm>
          <a:prstGeom prst="ellipse">
            <a:avLst/>
          </a:prstGeom>
          <a:gradFill rotWithShape="1">
            <a:gsLst>
              <a:gs pos="0">
                <a:srgbClr val="595959"/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14" name="Oval 65"/>
          <p:cNvSpPr>
            <a:spLocks noChangeArrowheads="1"/>
          </p:cNvSpPr>
          <p:nvPr/>
        </p:nvSpPr>
        <p:spPr bwMode="auto">
          <a:xfrm rot="-31473">
            <a:off x="3543300" y="2161858"/>
            <a:ext cx="1190625" cy="85725"/>
          </a:xfrm>
          <a:prstGeom prst="ellipse">
            <a:avLst/>
          </a:prstGeom>
          <a:gradFill rotWithShape="1">
            <a:gsLst>
              <a:gs pos="0">
                <a:srgbClr val="595959"/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矩形 54"/>
          <p:cNvSpPr/>
          <p:nvPr/>
        </p:nvSpPr>
        <p:spPr>
          <a:xfrm rot="21568527">
            <a:off x="3651250" y="1364933"/>
            <a:ext cx="5530850" cy="788988"/>
          </a:xfrm>
          <a:prstGeom prst="rect">
            <a:avLst/>
          </a:prstGeom>
          <a:gradFill flip="none" rotWithShape="1">
            <a:gsLst>
              <a:gs pos="0">
                <a:srgbClr val="F66004"/>
              </a:gs>
              <a:gs pos="66000">
                <a:srgbClr val="FCAC19"/>
              </a:gs>
              <a:gs pos="100000">
                <a:srgbClr val="F9972B"/>
              </a:gs>
              <a:gs pos="97000">
                <a:srgbClr val="FFC000">
                  <a:shade val="100000"/>
                  <a:satMod val="115000"/>
                </a:srgbClr>
              </a:gs>
            </a:gsLst>
            <a:lin ang="0" scaled="1"/>
            <a:tileRect/>
          </a:gradFill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" name="矩形 3"/>
          <p:cNvSpPr/>
          <p:nvPr/>
        </p:nvSpPr>
        <p:spPr>
          <a:xfrm rot="21568527">
            <a:off x="3651250" y="1385570"/>
            <a:ext cx="852488" cy="833438"/>
          </a:xfrm>
          <a:custGeom>
            <a:avLst/>
            <a:gdLst>
              <a:gd name="connsiteX0" fmla="*/ 0 w 1440160"/>
              <a:gd name="connsiteY0" fmla="*/ 0 h 1440160"/>
              <a:gd name="connsiteX1" fmla="*/ 1440160 w 1440160"/>
              <a:gd name="connsiteY1" fmla="*/ 0 h 1440160"/>
              <a:gd name="connsiteX2" fmla="*/ 1440160 w 1440160"/>
              <a:gd name="connsiteY2" fmla="*/ 1440160 h 1440160"/>
              <a:gd name="connsiteX3" fmla="*/ 0 w 1440160"/>
              <a:gd name="connsiteY3" fmla="*/ 1440160 h 1440160"/>
              <a:gd name="connsiteX4" fmla="*/ 0 w 1440160"/>
              <a:gd name="connsiteY4" fmla="*/ 0 h 1440160"/>
              <a:gd name="connsiteX0-1" fmla="*/ 0 w 1440160"/>
              <a:gd name="connsiteY0-2" fmla="*/ 0 h 1440160"/>
              <a:gd name="connsiteX1-3" fmla="*/ 1440160 w 1440160"/>
              <a:gd name="connsiteY1-4" fmla="*/ 0 h 1440160"/>
              <a:gd name="connsiteX2-5" fmla="*/ 1440160 w 1440160"/>
              <a:gd name="connsiteY2-6" fmla="*/ 1440160 h 1440160"/>
              <a:gd name="connsiteX3-7" fmla="*/ 0 w 1440160"/>
              <a:gd name="connsiteY3-8" fmla="*/ 1440160 h 1440160"/>
              <a:gd name="connsiteX4-9" fmla="*/ 0 w 1440160"/>
              <a:gd name="connsiteY4-10" fmla="*/ 0 h 1440160"/>
              <a:gd name="connsiteX0-11" fmla="*/ 0 w 1440160"/>
              <a:gd name="connsiteY0-12" fmla="*/ 0 h 1519328"/>
              <a:gd name="connsiteX1-13" fmla="*/ 1440160 w 1440160"/>
              <a:gd name="connsiteY1-14" fmla="*/ 0 h 1519328"/>
              <a:gd name="connsiteX2-15" fmla="*/ 1440160 w 1440160"/>
              <a:gd name="connsiteY2-16" fmla="*/ 1440160 h 1519328"/>
              <a:gd name="connsiteX3-17" fmla="*/ 0 w 1440160"/>
              <a:gd name="connsiteY3-18" fmla="*/ 1440160 h 1519328"/>
              <a:gd name="connsiteX4-19" fmla="*/ 0 w 1440160"/>
              <a:gd name="connsiteY4-20" fmla="*/ 0 h 1519328"/>
              <a:gd name="connsiteX0-21" fmla="*/ 0 w 1440160"/>
              <a:gd name="connsiteY0-22" fmla="*/ 0 h 1519328"/>
              <a:gd name="connsiteX1-23" fmla="*/ 1440160 w 1440160"/>
              <a:gd name="connsiteY1-24" fmla="*/ 0 h 1519328"/>
              <a:gd name="connsiteX2-25" fmla="*/ 1440160 w 1440160"/>
              <a:gd name="connsiteY2-26" fmla="*/ 1440160 h 1519328"/>
              <a:gd name="connsiteX3-27" fmla="*/ 0 w 1440160"/>
              <a:gd name="connsiteY3-28" fmla="*/ 1440160 h 1519328"/>
              <a:gd name="connsiteX4-29" fmla="*/ 0 w 1440160"/>
              <a:gd name="connsiteY4-30" fmla="*/ 0 h 1519328"/>
              <a:gd name="connsiteX0-31" fmla="*/ 0 w 1440160"/>
              <a:gd name="connsiteY0-32" fmla="*/ 0 h 1519328"/>
              <a:gd name="connsiteX1-33" fmla="*/ 1440160 w 1440160"/>
              <a:gd name="connsiteY1-34" fmla="*/ 0 h 1519328"/>
              <a:gd name="connsiteX2-35" fmla="*/ 1440160 w 1440160"/>
              <a:gd name="connsiteY2-36" fmla="*/ 1440160 h 1519328"/>
              <a:gd name="connsiteX3-37" fmla="*/ 0 w 1440160"/>
              <a:gd name="connsiteY3-38" fmla="*/ 1440160 h 1519328"/>
              <a:gd name="connsiteX4-39" fmla="*/ 0 w 1440160"/>
              <a:gd name="connsiteY4-40" fmla="*/ 0 h 1519328"/>
              <a:gd name="connsiteX0-41" fmla="*/ 0 w 1440160"/>
              <a:gd name="connsiteY0-42" fmla="*/ 0 h 1519328"/>
              <a:gd name="connsiteX1-43" fmla="*/ 1440160 w 1440160"/>
              <a:gd name="connsiteY1-44" fmla="*/ 0 h 1519328"/>
              <a:gd name="connsiteX2-45" fmla="*/ 1440160 w 1440160"/>
              <a:gd name="connsiteY2-46" fmla="*/ 1440160 h 1519328"/>
              <a:gd name="connsiteX3-47" fmla="*/ 0 w 1440160"/>
              <a:gd name="connsiteY3-48" fmla="*/ 1440160 h 1519328"/>
              <a:gd name="connsiteX4-49" fmla="*/ 0 w 1440160"/>
              <a:gd name="connsiteY4-50" fmla="*/ 0 h 1519328"/>
              <a:gd name="connsiteX0-51" fmla="*/ 0 w 1440160"/>
              <a:gd name="connsiteY0-52" fmla="*/ 0 h 1519328"/>
              <a:gd name="connsiteX1-53" fmla="*/ 1440160 w 1440160"/>
              <a:gd name="connsiteY1-54" fmla="*/ 0 h 1519328"/>
              <a:gd name="connsiteX2-55" fmla="*/ 1440160 w 1440160"/>
              <a:gd name="connsiteY2-56" fmla="*/ 1440160 h 1519328"/>
              <a:gd name="connsiteX3-57" fmla="*/ 0 w 1440160"/>
              <a:gd name="connsiteY3-58" fmla="*/ 1440160 h 1519328"/>
              <a:gd name="connsiteX4-59" fmla="*/ 0 w 1440160"/>
              <a:gd name="connsiteY4-60" fmla="*/ 0 h 151932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440160" h="1519328">
                <a:moveTo>
                  <a:pt x="0" y="0"/>
                </a:moveTo>
                <a:cubicBezTo>
                  <a:pt x="480053" y="0"/>
                  <a:pt x="805729" y="130628"/>
                  <a:pt x="1440160" y="0"/>
                </a:cubicBezTo>
                <a:lnTo>
                  <a:pt x="1440160" y="1440160"/>
                </a:lnTo>
                <a:cubicBezTo>
                  <a:pt x="675099" y="1618290"/>
                  <a:pt x="480053" y="1440160"/>
                  <a:pt x="0" y="144016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>
                  <a:shade val="67500"/>
                  <a:satMod val="115000"/>
                </a:sysClr>
              </a:gs>
              <a:gs pos="81000">
                <a:srgbClr val="F8F8F8"/>
              </a:gs>
              <a:gs pos="28000">
                <a:sysClr val="window" lastClr="FFFFFF">
                  <a:shade val="100000"/>
                  <a:satMod val="115000"/>
                </a:sysClr>
              </a:gs>
            </a:gsLst>
            <a:lin ang="0" scaled="1"/>
            <a:tileRect/>
          </a:gra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" name="等腰三角形 9"/>
          <p:cNvSpPr/>
          <p:nvPr/>
        </p:nvSpPr>
        <p:spPr>
          <a:xfrm rot="5368527">
            <a:off x="4477533" y="1419286"/>
            <a:ext cx="782605" cy="716657"/>
          </a:xfrm>
          <a:custGeom>
            <a:avLst/>
            <a:gdLst>
              <a:gd name="connsiteX0" fmla="*/ 0 w 1427529"/>
              <a:gd name="connsiteY0" fmla="*/ 1211882 h 1211882"/>
              <a:gd name="connsiteX1" fmla="*/ 713765 w 1427529"/>
              <a:gd name="connsiteY1" fmla="*/ 0 h 1211882"/>
              <a:gd name="connsiteX2" fmla="*/ 1427529 w 1427529"/>
              <a:gd name="connsiteY2" fmla="*/ 1211882 h 1211882"/>
              <a:gd name="connsiteX3" fmla="*/ 0 w 1427529"/>
              <a:gd name="connsiteY3" fmla="*/ 1211882 h 1211882"/>
              <a:gd name="connsiteX0-1" fmla="*/ 0 w 1427529"/>
              <a:gd name="connsiteY0-2" fmla="*/ 1211882 h 1211882"/>
              <a:gd name="connsiteX1-3" fmla="*/ 713765 w 1427529"/>
              <a:gd name="connsiteY1-4" fmla="*/ 0 h 1211882"/>
              <a:gd name="connsiteX2-5" fmla="*/ 1427529 w 1427529"/>
              <a:gd name="connsiteY2-6" fmla="*/ 1211882 h 1211882"/>
              <a:gd name="connsiteX3-7" fmla="*/ 0 w 1427529"/>
              <a:gd name="connsiteY3-8" fmla="*/ 1211882 h 1211882"/>
              <a:gd name="connsiteX0-9" fmla="*/ 0 w 1427529"/>
              <a:gd name="connsiteY0-10" fmla="*/ 1211882 h 1211882"/>
              <a:gd name="connsiteX1-11" fmla="*/ 713765 w 1427529"/>
              <a:gd name="connsiteY1-12" fmla="*/ 0 h 1211882"/>
              <a:gd name="connsiteX2-13" fmla="*/ 1427529 w 1427529"/>
              <a:gd name="connsiteY2-14" fmla="*/ 1211882 h 1211882"/>
              <a:gd name="connsiteX3-15" fmla="*/ 0 w 1427529"/>
              <a:gd name="connsiteY3-16" fmla="*/ 1211882 h 1211882"/>
              <a:gd name="connsiteX0-17" fmla="*/ 0 w 1427529"/>
              <a:gd name="connsiteY0-18" fmla="*/ 1211882 h 1211882"/>
              <a:gd name="connsiteX1-19" fmla="*/ 713765 w 1427529"/>
              <a:gd name="connsiteY1-20" fmla="*/ 0 h 1211882"/>
              <a:gd name="connsiteX2-21" fmla="*/ 1427529 w 1427529"/>
              <a:gd name="connsiteY2-22" fmla="*/ 1211882 h 1211882"/>
              <a:gd name="connsiteX3-23" fmla="*/ 0 w 1427529"/>
              <a:gd name="connsiteY3-24" fmla="*/ 1211882 h 1211882"/>
              <a:gd name="connsiteX0-25" fmla="*/ 0 w 1427529"/>
              <a:gd name="connsiteY0-26" fmla="*/ 1211882 h 1211882"/>
              <a:gd name="connsiteX1-27" fmla="*/ 713765 w 1427529"/>
              <a:gd name="connsiteY1-28" fmla="*/ 0 h 1211882"/>
              <a:gd name="connsiteX2-29" fmla="*/ 1427529 w 1427529"/>
              <a:gd name="connsiteY2-30" fmla="*/ 1211882 h 1211882"/>
              <a:gd name="connsiteX3-31" fmla="*/ 0 w 1427529"/>
              <a:gd name="connsiteY3-32" fmla="*/ 1211882 h 1211882"/>
              <a:gd name="connsiteX0-33" fmla="*/ 0 w 1427529"/>
              <a:gd name="connsiteY0-34" fmla="*/ 1211882 h 1211882"/>
              <a:gd name="connsiteX1-35" fmla="*/ 713765 w 1427529"/>
              <a:gd name="connsiteY1-36" fmla="*/ 0 h 1211882"/>
              <a:gd name="connsiteX2-37" fmla="*/ 1427529 w 1427529"/>
              <a:gd name="connsiteY2-38" fmla="*/ 1211882 h 1211882"/>
              <a:gd name="connsiteX3-39" fmla="*/ 0 w 1427529"/>
              <a:gd name="connsiteY3-40" fmla="*/ 1211882 h 1211882"/>
              <a:gd name="connsiteX0-41" fmla="*/ 0 w 1427529"/>
              <a:gd name="connsiteY0-42" fmla="*/ 1211882 h 1211882"/>
              <a:gd name="connsiteX1-43" fmla="*/ 713765 w 1427529"/>
              <a:gd name="connsiteY1-44" fmla="*/ 0 h 1211882"/>
              <a:gd name="connsiteX2-45" fmla="*/ 1427529 w 1427529"/>
              <a:gd name="connsiteY2-46" fmla="*/ 1211882 h 1211882"/>
              <a:gd name="connsiteX3-47" fmla="*/ 0 w 1427529"/>
              <a:gd name="connsiteY3-48" fmla="*/ 1211882 h 1211882"/>
              <a:gd name="connsiteX0-49" fmla="*/ 0 w 1427529"/>
              <a:gd name="connsiteY0-50" fmla="*/ 1211882 h 1211882"/>
              <a:gd name="connsiteX1-51" fmla="*/ 713765 w 1427529"/>
              <a:gd name="connsiteY1-52" fmla="*/ 0 h 1211882"/>
              <a:gd name="connsiteX2-53" fmla="*/ 1427529 w 1427529"/>
              <a:gd name="connsiteY2-54" fmla="*/ 1211882 h 1211882"/>
              <a:gd name="connsiteX3-55" fmla="*/ 0 w 1427529"/>
              <a:gd name="connsiteY3-56" fmla="*/ 1211882 h 12118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427529" h="1211882">
                <a:moveTo>
                  <a:pt x="0" y="1211882"/>
                </a:moveTo>
                <a:cubicBezTo>
                  <a:pt x="237925" y="677292"/>
                  <a:pt x="214596" y="807722"/>
                  <a:pt x="713765" y="0"/>
                </a:cubicBezTo>
                <a:cubicBezTo>
                  <a:pt x="1212949" y="855223"/>
                  <a:pt x="1296489" y="712918"/>
                  <a:pt x="1427529" y="1211882"/>
                </a:cubicBezTo>
                <a:lnTo>
                  <a:pt x="0" y="1211882"/>
                </a:lnTo>
                <a:close/>
              </a:path>
            </a:pathLst>
          </a:custGeom>
          <a:solidFill>
            <a:srgbClr val="904E1C"/>
          </a:solidFill>
          <a:ln w="25400" cap="flat" cmpd="sng" algn="ctr">
            <a:noFill/>
            <a:prstDash val="solid"/>
          </a:ln>
          <a:effectLst>
            <a:softEdge rad="63500"/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" name="等腰三角形 57"/>
          <p:cNvSpPr/>
          <p:nvPr/>
        </p:nvSpPr>
        <p:spPr>
          <a:xfrm rot="5368527">
            <a:off x="4378325" y="1504633"/>
            <a:ext cx="817563" cy="554038"/>
          </a:xfrm>
          <a:prstGeom prst="triangle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59" name="直接连接符 58"/>
          <p:cNvCxnSpPr/>
          <p:nvPr/>
        </p:nvCxnSpPr>
        <p:spPr>
          <a:xfrm>
            <a:off x="4498975" y="1296670"/>
            <a:ext cx="7938" cy="947738"/>
          </a:xfrm>
          <a:prstGeom prst="line">
            <a:avLst/>
          </a:prstGeom>
          <a:noFill/>
          <a:ln w="38100" cap="flat" cmpd="sng" algn="ctr">
            <a:solidFill>
              <a:srgbClr val="F9972B"/>
            </a:solidFill>
            <a:prstDash val="sys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cxnSp>
      <p:sp>
        <p:nvSpPr>
          <p:cNvPr id="30734" name="TextBox 83"/>
          <p:cNvSpPr txBox="1"/>
          <p:nvPr/>
        </p:nvSpPr>
        <p:spPr>
          <a:xfrm>
            <a:off x="3714750" y="1561783"/>
            <a:ext cx="731838" cy="5340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altLang="zh-CN" sz="3600" dirty="0">
                <a:solidFill>
                  <a:srgbClr val="F9972B"/>
                </a:solidFill>
                <a:latin typeface="Baskerville Old Face" panose="02020602080505020303" pitchFamily="18" charset="0"/>
                <a:ea typeface="微软雅黑" panose="020B0503020204020204" pitchFamily="34" charset="-122"/>
              </a:rPr>
              <a:t>01</a:t>
            </a:r>
            <a:endParaRPr lang="zh-CN" altLang="en-US" sz="3600" dirty="0">
              <a:solidFill>
                <a:srgbClr val="F9972B"/>
              </a:solidFill>
              <a:latin typeface="Baskerville Old Face" panose="02020602080505020303" pitchFamily="18" charset="0"/>
              <a:ea typeface="微软雅黑" panose="020B0503020204020204" pitchFamily="34" charset="-122"/>
            </a:endParaRPr>
          </a:p>
        </p:txBody>
      </p:sp>
      <p:sp>
        <p:nvSpPr>
          <p:cNvPr id="88" name="等腰三角形 87"/>
          <p:cNvSpPr/>
          <p:nvPr/>
        </p:nvSpPr>
        <p:spPr>
          <a:xfrm rot="16200000" flipH="1" flipV="1">
            <a:off x="5323681" y="1697514"/>
            <a:ext cx="125413" cy="136525"/>
          </a:xfrm>
          <a:prstGeom prst="triangle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36" name="TextBox 88"/>
          <p:cNvSpPr txBox="1"/>
          <p:nvPr/>
        </p:nvSpPr>
        <p:spPr>
          <a:xfrm>
            <a:off x="5384800" y="1649095"/>
            <a:ext cx="2727960" cy="3124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80000"/>
              </a:lnSpc>
              <a:buNone/>
            </a:pPr>
            <a:r>
              <a:rPr lang="zh-CN" altLang="en-US" dirty="0">
                <a:solidFill>
                  <a:srgbClr val="FF0000"/>
                </a:solidFill>
                <a:latin typeface="Baskerville Old Face" panose="02020602080505020303" pitchFamily="18" charset="0"/>
                <a:ea typeface="微软雅黑" panose="020B0503020204020204" pitchFamily="34" charset="-122"/>
              </a:rPr>
              <a:t>结构体及参数传递</a:t>
            </a:r>
          </a:p>
        </p:txBody>
      </p:sp>
      <p:sp>
        <p:nvSpPr>
          <p:cNvPr id="100" name="矩形 99"/>
          <p:cNvSpPr/>
          <p:nvPr/>
        </p:nvSpPr>
        <p:spPr>
          <a:xfrm>
            <a:off x="2424113" y="857250"/>
            <a:ext cx="701675" cy="5143500"/>
          </a:xfrm>
          <a:prstGeom prst="rect">
            <a:avLst/>
          </a:prstGeom>
          <a:gradFill flip="none" rotWithShape="1">
            <a:gsLst>
              <a:gs pos="0">
                <a:srgbClr val="F66004"/>
              </a:gs>
              <a:gs pos="66000">
                <a:srgbClr val="FCAC19"/>
              </a:gs>
              <a:gs pos="100000">
                <a:srgbClr val="F9972B"/>
              </a:gs>
              <a:gs pos="97000">
                <a:srgbClr val="FFC000">
                  <a:shade val="100000"/>
                  <a:satMod val="115000"/>
                </a:srgbClr>
              </a:gs>
            </a:gsLst>
            <a:lin ang="0" scaled="1"/>
            <a:tileRect/>
          </a:gradFill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443163" y="1387475"/>
            <a:ext cx="646113" cy="1233488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000" kern="0" cap="none" spc="0" normalizeH="0" baseline="0" noProof="0" dirty="0">
                <a:solidFill>
                  <a:sysClr val="window" lastClr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宋体" panose="02010600030101010101" pitchFamily="2" charset="-122"/>
                <a:cs typeface="+mn-cs"/>
              </a:rPr>
              <a:t>目    录</a:t>
            </a:r>
          </a:p>
        </p:txBody>
      </p:sp>
      <p:sp>
        <p:nvSpPr>
          <p:cNvPr id="102" name="矩形 11"/>
          <p:cNvSpPr/>
          <p:nvPr/>
        </p:nvSpPr>
        <p:spPr>
          <a:xfrm rot="21568527">
            <a:off x="3798313" y="2360805"/>
            <a:ext cx="3960179" cy="794636"/>
          </a:xfrm>
          <a:custGeom>
            <a:avLst/>
            <a:gdLst>
              <a:gd name="connsiteX0" fmla="*/ 0 w 6696744"/>
              <a:gd name="connsiteY0" fmla="*/ 0 h 1440160"/>
              <a:gd name="connsiteX1" fmla="*/ 6696744 w 6696744"/>
              <a:gd name="connsiteY1" fmla="*/ 0 h 1440160"/>
              <a:gd name="connsiteX2" fmla="*/ 6696744 w 6696744"/>
              <a:gd name="connsiteY2" fmla="*/ 1440160 h 1440160"/>
              <a:gd name="connsiteX3" fmla="*/ 0 w 6696744"/>
              <a:gd name="connsiteY3" fmla="*/ 1440160 h 1440160"/>
              <a:gd name="connsiteX4" fmla="*/ 0 w 6696744"/>
              <a:gd name="connsiteY4" fmla="*/ 0 h 1440160"/>
              <a:gd name="connsiteX0-1" fmla="*/ 0 w 6696744"/>
              <a:gd name="connsiteY0-2" fmla="*/ 0 h 1594539"/>
              <a:gd name="connsiteX1-3" fmla="*/ 6696744 w 6696744"/>
              <a:gd name="connsiteY1-4" fmla="*/ 0 h 1594539"/>
              <a:gd name="connsiteX2-5" fmla="*/ 6566115 w 6696744"/>
              <a:gd name="connsiteY2-6" fmla="*/ 1594539 h 1594539"/>
              <a:gd name="connsiteX3-7" fmla="*/ 0 w 6696744"/>
              <a:gd name="connsiteY3-8" fmla="*/ 1440160 h 1594539"/>
              <a:gd name="connsiteX4-9" fmla="*/ 0 w 6696744"/>
              <a:gd name="connsiteY4-10" fmla="*/ 0 h 1594539"/>
              <a:gd name="connsiteX0-11" fmla="*/ 0 w 6566115"/>
              <a:gd name="connsiteY0-12" fmla="*/ 11875 h 1606414"/>
              <a:gd name="connsiteX1-13" fmla="*/ 6566115 w 6566115"/>
              <a:gd name="connsiteY1-14" fmla="*/ 0 h 1606414"/>
              <a:gd name="connsiteX2-15" fmla="*/ 6566115 w 6566115"/>
              <a:gd name="connsiteY2-16" fmla="*/ 1606414 h 1606414"/>
              <a:gd name="connsiteX3-17" fmla="*/ 0 w 6566115"/>
              <a:gd name="connsiteY3-18" fmla="*/ 1452035 h 1606414"/>
              <a:gd name="connsiteX4-19" fmla="*/ 0 w 6566115"/>
              <a:gd name="connsiteY4-20" fmla="*/ 11875 h 1606414"/>
              <a:gd name="connsiteX0-21" fmla="*/ 0 w 6613616"/>
              <a:gd name="connsiteY0-22" fmla="*/ 11875 h 1630165"/>
              <a:gd name="connsiteX1-23" fmla="*/ 6566115 w 6613616"/>
              <a:gd name="connsiteY1-24" fmla="*/ 0 h 1630165"/>
              <a:gd name="connsiteX2-25" fmla="*/ 6613616 w 6613616"/>
              <a:gd name="connsiteY2-26" fmla="*/ 1630165 h 1630165"/>
              <a:gd name="connsiteX3-27" fmla="*/ 0 w 6613616"/>
              <a:gd name="connsiteY3-28" fmla="*/ 1452035 h 1630165"/>
              <a:gd name="connsiteX4-29" fmla="*/ 0 w 6613616"/>
              <a:gd name="connsiteY4-30" fmla="*/ 11875 h 1630165"/>
              <a:gd name="connsiteX0-31" fmla="*/ 0 w 6566115"/>
              <a:gd name="connsiteY0-32" fmla="*/ 11875 h 1642040"/>
              <a:gd name="connsiteX1-33" fmla="*/ 6566115 w 6566115"/>
              <a:gd name="connsiteY1-34" fmla="*/ 0 h 1642040"/>
              <a:gd name="connsiteX2-35" fmla="*/ 6518614 w 6566115"/>
              <a:gd name="connsiteY2-36" fmla="*/ 1642040 h 1642040"/>
              <a:gd name="connsiteX3-37" fmla="*/ 0 w 6566115"/>
              <a:gd name="connsiteY3-38" fmla="*/ 1452035 h 1642040"/>
              <a:gd name="connsiteX4-39" fmla="*/ 0 w 6566115"/>
              <a:gd name="connsiteY4-40" fmla="*/ 11875 h 1642040"/>
              <a:gd name="connsiteX0-41" fmla="*/ 0 w 6613617"/>
              <a:gd name="connsiteY0-42" fmla="*/ 11875 h 1642040"/>
              <a:gd name="connsiteX1-43" fmla="*/ 6566115 w 6613617"/>
              <a:gd name="connsiteY1-44" fmla="*/ 0 h 1642040"/>
              <a:gd name="connsiteX2-45" fmla="*/ 6613617 w 6613617"/>
              <a:gd name="connsiteY2-46" fmla="*/ 1642040 h 1642040"/>
              <a:gd name="connsiteX3-47" fmla="*/ 0 w 6613617"/>
              <a:gd name="connsiteY3-48" fmla="*/ 1452035 h 1642040"/>
              <a:gd name="connsiteX4-49" fmla="*/ 0 w 6613617"/>
              <a:gd name="connsiteY4-50" fmla="*/ 11875 h 16420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613617" h="1642040">
                <a:moveTo>
                  <a:pt x="0" y="11875"/>
                </a:moveTo>
                <a:lnTo>
                  <a:pt x="6566115" y="0"/>
                </a:lnTo>
                <a:lnTo>
                  <a:pt x="6613617" y="1642040"/>
                </a:lnTo>
                <a:lnTo>
                  <a:pt x="0" y="1452035"/>
                </a:lnTo>
                <a:lnTo>
                  <a:pt x="0" y="11875"/>
                </a:lnTo>
                <a:close/>
              </a:path>
            </a:pathLst>
          </a:custGeom>
          <a:solidFill>
            <a:srgbClr val="904E1C">
              <a:alpha val="43137"/>
            </a:srgbClr>
          </a:solidFill>
          <a:ln w="25400" cap="flat" cmpd="sng" algn="ctr">
            <a:noFill/>
            <a:prstDash val="solid"/>
          </a:ln>
          <a:effectLst>
            <a:softEdge rad="127000"/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30" name="Oval 65"/>
          <p:cNvSpPr>
            <a:spLocks noChangeArrowheads="1"/>
          </p:cNvSpPr>
          <p:nvPr/>
        </p:nvSpPr>
        <p:spPr bwMode="auto">
          <a:xfrm rot="5368527">
            <a:off x="3192463" y="2720658"/>
            <a:ext cx="947738" cy="93663"/>
          </a:xfrm>
          <a:prstGeom prst="ellipse">
            <a:avLst/>
          </a:prstGeom>
          <a:gradFill rotWithShape="1">
            <a:gsLst>
              <a:gs pos="0">
                <a:srgbClr val="595959"/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31" name="Oval 65"/>
          <p:cNvSpPr>
            <a:spLocks noChangeArrowheads="1"/>
          </p:cNvSpPr>
          <p:nvPr/>
        </p:nvSpPr>
        <p:spPr bwMode="auto">
          <a:xfrm rot="-31473">
            <a:off x="3546475" y="3150870"/>
            <a:ext cx="1190625" cy="85725"/>
          </a:xfrm>
          <a:prstGeom prst="ellipse">
            <a:avLst/>
          </a:prstGeom>
          <a:gradFill rotWithShape="1">
            <a:gsLst>
              <a:gs pos="0">
                <a:srgbClr val="595959"/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5" name="矩形 104"/>
          <p:cNvSpPr/>
          <p:nvPr/>
        </p:nvSpPr>
        <p:spPr>
          <a:xfrm rot="21568527">
            <a:off x="3656013" y="2352358"/>
            <a:ext cx="5529263" cy="790575"/>
          </a:xfrm>
          <a:prstGeom prst="rect">
            <a:avLst/>
          </a:prstGeom>
          <a:gradFill flip="none" rotWithShape="1">
            <a:gsLst>
              <a:gs pos="0">
                <a:srgbClr val="F66004"/>
              </a:gs>
              <a:gs pos="66000">
                <a:srgbClr val="FCAC19"/>
              </a:gs>
              <a:gs pos="100000">
                <a:srgbClr val="F9972B"/>
              </a:gs>
              <a:gs pos="97000">
                <a:srgbClr val="FFC000">
                  <a:shade val="100000"/>
                  <a:satMod val="115000"/>
                </a:srgbClr>
              </a:gs>
            </a:gsLst>
            <a:lin ang="0" scaled="1"/>
            <a:tileRect/>
          </a:gradFill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6" name="矩形 3"/>
          <p:cNvSpPr/>
          <p:nvPr/>
        </p:nvSpPr>
        <p:spPr>
          <a:xfrm rot="21568527">
            <a:off x="3656013" y="2374583"/>
            <a:ext cx="850900" cy="833438"/>
          </a:xfrm>
          <a:custGeom>
            <a:avLst/>
            <a:gdLst>
              <a:gd name="connsiteX0" fmla="*/ 0 w 1440160"/>
              <a:gd name="connsiteY0" fmla="*/ 0 h 1440160"/>
              <a:gd name="connsiteX1" fmla="*/ 1440160 w 1440160"/>
              <a:gd name="connsiteY1" fmla="*/ 0 h 1440160"/>
              <a:gd name="connsiteX2" fmla="*/ 1440160 w 1440160"/>
              <a:gd name="connsiteY2" fmla="*/ 1440160 h 1440160"/>
              <a:gd name="connsiteX3" fmla="*/ 0 w 1440160"/>
              <a:gd name="connsiteY3" fmla="*/ 1440160 h 1440160"/>
              <a:gd name="connsiteX4" fmla="*/ 0 w 1440160"/>
              <a:gd name="connsiteY4" fmla="*/ 0 h 1440160"/>
              <a:gd name="connsiteX0-1" fmla="*/ 0 w 1440160"/>
              <a:gd name="connsiteY0-2" fmla="*/ 0 h 1440160"/>
              <a:gd name="connsiteX1-3" fmla="*/ 1440160 w 1440160"/>
              <a:gd name="connsiteY1-4" fmla="*/ 0 h 1440160"/>
              <a:gd name="connsiteX2-5" fmla="*/ 1440160 w 1440160"/>
              <a:gd name="connsiteY2-6" fmla="*/ 1440160 h 1440160"/>
              <a:gd name="connsiteX3-7" fmla="*/ 0 w 1440160"/>
              <a:gd name="connsiteY3-8" fmla="*/ 1440160 h 1440160"/>
              <a:gd name="connsiteX4-9" fmla="*/ 0 w 1440160"/>
              <a:gd name="connsiteY4-10" fmla="*/ 0 h 1440160"/>
              <a:gd name="connsiteX0-11" fmla="*/ 0 w 1440160"/>
              <a:gd name="connsiteY0-12" fmla="*/ 0 h 1519328"/>
              <a:gd name="connsiteX1-13" fmla="*/ 1440160 w 1440160"/>
              <a:gd name="connsiteY1-14" fmla="*/ 0 h 1519328"/>
              <a:gd name="connsiteX2-15" fmla="*/ 1440160 w 1440160"/>
              <a:gd name="connsiteY2-16" fmla="*/ 1440160 h 1519328"/>
              <a:gd name="connsiteX3-17" fmla="*/ 0 w 1440160"/>
              <a:gd name="connsiteY3-18" fmla="*/ 1440160 h 1519328"/>
              <a:gd name="connsiteX4-19" fmla="*/ 0 w 1440160"/>
              <a:gd name="connsiteY4-20" fmla="*/ 0 h 1519328"/>
              <a:gd name="connsiteX0-21" fmla="*/ 0 w 1440160"/>
              <a:gd name="connsiteY0-22" fmla="*/ 0 h 1519328"/>
              <a:gd name="connsiteX1-23" fmla="*/ 1440160 w 1440160"/>
              <a:gd name="connsiteY1-24" fmla="*/ 0 h 1519328"/>
              <a:gd name="connsiteX2-25" fmla="*/ 1440160 w 1440160"/>
              <a:gd name="connsiteY2-26" fmla="*/ 1440160 h 1519328"/>
              <a:gd name="connsiteX3-27" fmla="*/ 0 w 1440160"/>
              <a:gd name="connsiteY3-28" fmla="*/ 1440160 h 1519328"/>
              <a:gd name="connsiteX4-29" fmla="*/ 0 w 1440160"/>
              <a:gd name="connsiteY4-30" fmla="*/ 0 h 1519328"/>
              <a:gd name="connsiteX0-31" fmla="*/ 0 w 1440160"/>
              <a:gd name="connsiteY0-32" fmla="*/ 0 h 1519328"/>
              <a:gd name="connsiteX1-33" fmla="*/ 1440160 w 1440160"/>
              <a:gd name="connsiteY1-34" fmla="*/ 0 h 1519328"/>
              <a:gd name="connsiteX2-35" fmla="*/ 1440160 w 1440160"/>
              <a:gd name="connsiteY2-36" fmla="*/ 1440160 h 1519328"/>
              <a:gd name="connsiteX3-37" fmla="*/ 0 w 1440160"/>
              <a:gd name="connsiteY3-38" fmla="*/ 1440160 h 1519328"/>
              <a:gd name="connsiteX4-39" fmla="*/ 0 w 1440160"/>
              <a:gd name="connsiteY4-40" fmla="*/ 0 h 1519328"/>
              <a:gd name="connsiteX0-41" fmla="*/ 0 w 1440160"/>
              <a:gd name="connsiteY0-42" fmla="*/ 0 h 1519328"/>
              <a:gd name="connsiteX1-43" fmla="*/ 1440160 w 1440160"/>
              <a:gd name="connsiteY1-44" fmla="*/ 0 h 1519328"/>
              <a:gd name="connsiteX2-45" fmla="*/ 1440160 w 1440160"/>
              <a:gd name="connsiteY2-46" fmla="*/ 1440160 h 1519328"/>
              <a:gd name="connsiteX3-47" fmla="*/ 0 w 1440160"/>
              <a:gd name="connsiteY3-48" fmla="*/ 1440160 h 1519328"/>
              <a:gd name="connsiteX4-49" fmla="*/ 0 w 1440160"/>
              <a:gd name="connsiteY4-50" fmla="*/ 0 h 1519328"/>
              <a:gd name="connsiteX0-51" fmla="*/ 0 w 1440160"/>
              <a:gd name="connsiteY0-52" fmla="*/ 0 h 1519328"/>
              <a:gd name="connsiteX1-53" fmla="*/ 1440160 w 1440160"/>
              <a:gd name="connsiteY1-54" fmla="*/ 0 h 1519328"/>
              <a:gd name="connsiteX2-55" fmla="*/ 1440160 w 1440160"/>
              <a:gd name="connsiteY2-56" fmla="*/ 1440160 h 1519328"/>
              <a:gd name="connsiteX3-57" fmla="*/ 0 w 1440160"/>
              <a:gd name="connsiteY3-58" fmla="*/ 1440160 h 1519328"/>
              <a:gd name="connsiteX4-59" fmla="*/ 0 w 1440160"/>
              <a:gd name="connsiteY4-60" fmla="*/ 0 h 151932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440160" h="1519328">
                <a:moveTo>
                  <a:pt x="0" y="0"/>
                </a:moveTo>
                <a:cubicBezTo>
                  <a:pt x="480053" y="0"/>
                  <a:pt x="805729" y="130628"/>
                  <a:pt x="1440160" y="0"/>
                </a:cubicBezTo>
                <a:lnTo>
                  <a:pt x="1440160" y="1440160"/>
                </a:lnTo>
                <a:cubicBezTo>
                  <a:pt x="675099" y="1618290"/>
                  <a:pt x="480053" y="1440160"/>
                  <a:pt x="0" y="144016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>
                  <a:shade val="67500"/>
                  <a:satMod val="115000"/>
                </a:sysClr>
              </a:gs>
              <a:gs pos="81000">
                <a:srgbClr val="F8F8F8"/>
              </a:gs>
              <a:gs pos="28000">
                <a:sysClr val="window" lastClr="FFFFFF">
                  <a:shade val="100000"/>
                  <a:satMod val="115000"/>
                </a:sysClr>
              </a:gs>
            </a:gsLst>
            <a:lin ang="0" scaled="1"/>
            <a:tileRect/>
          </a:gra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7" name="等腰三角形 9"/>
          <p:cNvSpPr/>
          <p:nvPr/>
        </p:nvSpPr>
        <p:spPr>
          <a:xfrm rot="5368527">
            <a:off x="4481135" y="2407899"/>
            <a:ext cx="782605" cy="716657"/>
          </a:xfrm>
          <a:custGeom>
            <a:avLst/>
            <a:gdLst>
              <a:gd name="connsiteX0" fmla="*/ 0 w 1427529"/>
              <a:gd name="connsiteY0" fmla="*/ 1211882 h 1211882"/>
              <a:gd name="connsiteX1" fmla="*/ 713765 w 1427529"/>
              <a:gd name="connsiteY1" fmla="*/ 0 h 1211882"/>
              <a:gd name="connsiteX2" fmla="*/ 1427529 w 1427529"/>
              <a:gd name="connsiteY2" fmla="*/ 1211882 h 1211882"/>
              <a:gd name="connsiteX3" fmla="*/ 0 w 1427529"/>
              <a:gd name="connsiteY3" fmla="*/ 1211882 h 1211882"/>
              <a:gd name="connsiteX0-1" fmla="*/ 0 w 1427529"/>
              <a:gd name="connsiteY0-2" fmla="*/ 1211882 h 1211882"/>
              <a:gd name="connsiteX1-3" fmla="*/ 713765 w 1427529"/>
              <a:gd name="connsiteY1-4" fmla="*/ 0 h 1211882"/>
              <a:gd name="connsiteX2-5" fmla="*/ 1427529 w 1427529"/>
              <a:gd name="connsiteY2-6" fmla="*/ 1211882 h 1211882"/>
              <a:gd name="connsiteX3-7" fmla="*/ 0 w 1427529"/>
              <a:gd name="connsiteY3-8" fmla="*/ 1211882 h 1211882"/>
              <a:gd name="connsiteX0-9" fmla="*/ 0 w 1427529"/>
              <a:gd name="connsiteY0-10" fmla="*/ 1211882 h 1211882"/>
              <a:gd name="connsiteX1-11" fmla="*/ 713765 w 1427529"/>
              <a:gd name="connsiteY1-12" fmla="*/ 0 h 1211882"/>
              <a:gd name="connsiteX2-13" fmla="*/ 1427529 w 1427529"/>
              <a:gd name="connsiteY2-14" fmla="*/ 1211882 h 1211882"/>
              <a:gd name="connsiteX3-15" fmla="*/ 0 w 1427529"/>
              <a:gd name="connsiteY3-16" fmla="*/ 1211882 h 1211882"/>
              <a:gd name="connsiteX0-17" fmla="*/ 0 w 1427529"/>
              <a:gd name="connsiteY0-18" fmla="*/ 1211882 h 1211882"/>
              <a:gd name="connsiteX1-19" fmla="*/ 713765 w 1427529"/>
              <a:gd name="connsiteY1-20" fmla="*/ 0 h 1211882"/>
              <a:gd name="connsiteX2-21" fmla="*/ 1427529 w 1427529"/>
              <a:gd name="connsiteY2-22" fmla="*/ 1211882 h 1211882"/>
              <a:gd name="connsiteX3-23" fmla="*/ 0 w 1427529"/>
              <a:gd name="connsiteY3-24" fmla="*/ 1211882 h 1211882"/>
              <a:gd name="connsiteX0-25" fmla="*/ 0 w 1427529"/>
              <a:gd name="connsiteY0-26" fmla="*/ 1211882 h 1211882"/>
              <a:gd name="connsiteX1-27" fmla="*/ 713765 w 1427529"/>
              <a:gd name="connsiteY1-28" fmla="*/ 0 h 1211882"/>
              <a:gd name="connsiteX2-29" fmla="*/ 1427529 w 1427529"/>
              <a:gd name="connsiteY2-30" fmla="*/ 1211882 h 1211882"/>
              <a:gd name="connsiteX3-31" fmla="*/ 0 w 1427529"/>
              <a:gd name="connsiteY3-32" fmla="*/ 1211882 h 1211882"/>
              <a:gd name="connsiteX0-33" fmla="*/ 0 w 1427529"/>
              <a:gd name="connsiteY0-34" fmla="*/ 1211882 h 1211882"/>
              <a:gd name="connsiteX1-35" fmla="*/ 713765 w 1427529"/>
              <a:gd name="connsiteY1-36" fmla="*/ 0 h 1211882"/>
              <a:gd name="connsiteX2-37" fmla="*/ 1427529 w 1427529"/>
              <a:gd name="connsiteY2-38" fmla="*/ 1211882 h 1211882"/>
              <a:gd name="connsiteX3-39" fmla="*/ 0 w 1427529"/>
              <a:gd name="connsiteY3-40" fmla="*/ 1211882 h 1211882"/>
              <a:gd name="connsiteX0-41" fmla="*/ 0 w 1427529"/>
              <a:gd name="connsiteY0-42" fmla="*/ 1211882 h 1211882"/>
              <a:gd name="connsiteX1-43" fmla="*/ 713765 w 1427529"/>
              <a:gd name="connsiteY1-44" fmla="*/ 0 h 1211882"/>
              <a:gd name="connsiteX2-45" fmla="*/ 1427529 w 1427529"/>
              <a:gd name="connsiteY2-46" fmla="*/ 1211882 h 1211882"/>
              <a:gd name="connsiteX3-47" fmla="*/ 0 w 1427529"/>
              <a:gd name="connsiteY3-48" fmla="*/ 1211882 h 1211882"/>
              <a:gd name="connsiteX0-49" fmla="*/ 0 w 1427529"/>
              <a:gd name="connsiteY0-50" fmla="*/ 1211882 h 1211882"/>
              <a:gd name="connsiteX1-51" fmla="*/ 713765 w 1427529"/>
              <a:gd name="connsiteY1-52" fmla="*/ 0 h 1211882"/>
              <a:gd name="connsiteX2-53" fmla="*/ 1427529 w 1427529"/>
              <a:gd name="connsiteY2-54" fmla="*/ 1211882 h 1211882"/>
              <a:gd name="connsiteX3-55" fmla="*/ 0 w 1427529"/>
              <a:gd name="connsiteY3-56" fmla="*/ 1211882 h 12118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427529" h="1211882">
                <a:moveTo>
                  <a:pt x="0" y="1211882"/>
                </a:moveTo>
                <a:cubicBezTo>
                  <a:pt x="237925" y="677292"/>
                  <a:pt x="214596" y="807722"/>
                  <a:pt x="713765" y="0"/>
                </a:cubicBezTo>
                <a:cubicBezTo>
                  <a:pt x="1212949" y="855223"/>
                  <a:pt x="1296489" y="712918"/>
                  <a:pt x="1427529" y="1211882"/>
                </a:cubicBezTo>
                <a:lnTo>
                  <a:pt x="0" y="1211882"/>
                </a:lnTo>
                <a:close/>
              </a:path>
            </a:pathLst>
          </a:custGeom>
          <a:solidFill>
            <a:srgbClr val="904E1C"/>
          </a:solidFill>
          <a:ln w="25400" cap="flat" cmpd="sng" algn="ctr">
            <a:noFill/>
            <a:prstDash val="solid"/>
          </a:ln>
          <a:effectLst>
            <a:softEdge rad="63500"/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" name="等腰三角形 107"/>
          <p:cNvSpPr/>
          <p:nvPr/>
        </p:nvSpPr>
        <p:spPr>
          <a:xfrm rot="5368527">
            <a:off x="4380706" y="2494439"/>
            <a:ext cx="819150" cy="554038"/>
          </a:xfrm>
          <a:prstGeom prst="triangle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09" name="直接连接符 108"/>
          <p:cNvCxnSpPr/>
          <p:nvPr/>
        </p:nvCxnSpPr>
        <p:spPr>
          <a:xfrm>
            <a:off x="4503738" y="2285683"/>
            <a:ext cx="7938" cy="947738"/>
          </a:xfrm>
          <a:prstGeom prst="line">
            <a:avLst/>
          </a:prstGeom>
          <a:noFill/>
          <a:ln w="38100" cap="flat" cmpd="sng" algn="ctr">
            <a:solidFill>
              <a:srgbClr val="F9972B"/>
            </a:solidFill>
            <a:prstDash val="sys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cxnSp>
      <p:sp>
        <p:nvSpPr>
          <p:cNvPr id="30751" name="TextBox 83"/>
          <p:cNvSpPr txBox="1"/>
          <p:nvPr/>
        </p:nvSpPr>
        <p:spPr>
          <a:xfrm>
            <a:off x="3717925" y="2550795"/>
            <a:ext cx="731838" cy="5340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altLang="zh-CN" sz="3600" dirty="0">
                <a:solidFill>
                  <a:srgbClr val="F9972B"/>
                </a:solidFill>
                <a:latin typeface="Baskerville Old Face" panose="02020602080505020303" pitchFamily="18" charset="0"/>
                <a:ea typeface="微软雅黑" panose="020B0503020204020204" pitchFamily="34" charset="-122"/>
              </a:rPr>
              <a:t>02</a:t>
            </a:r>
            <a:endParaRPr lang="zh-CN" altLang="en-US" sz="3600" dirty="0">
              <a:solidFill>
                <a:srgbClr val="F9972B"/>
              </a:solidFill>
              <a:latin typeface="Baskerville Old Face" panose="02020602080505020303" pitchFamily="18" charset="0"/>
              <a:ea typeface="微软雅黑" panose="020B0503020204020204" pitchFamily="34" charset="-122"/>
            </a:endParaRPr>
          </a:p>
        </p:txBody>
      </p:sp>
      <p:sp>
        <p:nvSpPr>
          <p:cNvPr id="111" name="等腰三角形 110"/>
          <p:cNvSpPr/>
          <p:nvPr/>
        </p:nvSpPr>
        <p:spPr>
          <a:xfrm rot="16200000" flipH="1" flipV="1">
            <a:off x="5327650" y="2660333"/>
            <a:ext cx="125413" cy="134938"/>
          </a:xfrm>
          <a:prstGeom prst="triangle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3" name="TextBox 88"/>
          <p:cNvSpPr txBox="1"/>
          <p:nvPr/>
        </p:nvSpPr>
        <p:spPr>
          <a:xfrm>
            <a:off x="5387975" y="2611120"/>
            <a:ext cx="2014538" cy="3124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80000"/>
              </a:lnSpc>
              <a:buNone/>
            </a:pPr>
            <a:r>
              <a:rPr lang="zh-CN" altLang="en-US" dirty="0">
                <a:solidFill>
                  <a:srgbClr val="FFFFFF"/>
                </a:solidFill>
                <a:latin typeface="Baskerville Old Face" panose="02020602080505020303" pitchFamily="18" charset="0"/>
                <a:ea typeface="微软雅黑" panose="020B0503020204020204" pitchFamily="34" charset="-122"/>
              </a:rPr>
              <a:t>共同体介绍</a:t>
            </a:r>
          </a:p>
        </p:txBody>
      </p:sp>
      <p:sp>
        <p:nvSpPr>
          <p:cNvPr id="114" name="矩形 11"/>
          <p:cNvSpPr/>
          <p:nvPr/>
        </p:nvSpPr>
        <p:spPr>
          <a:xfrm rot="21568527">
            <a:off x="3783171" y="3304031"/>
            <a:ext cx="3960179" cy="794636"/>
          </a:xfrm>
          <a:custGeom>
            <a:avLst/>
            <a:gdLst>
              <a:gd name="connsiteX0" fmla="*/ 0 w 6696744"/>
              <a:gd name="connsiteY0" fmla="*/ 0 h 1440160"/>
              <a:gd name="connsiteX1" fmla="*/ 6696744 w 6696744"/>
              <a:gd name="connsiteY1" fmla="*/ 0 h 1440160"/>
              <a:gd name="connsiteX2" fmla="*/ 6696744 w 6696744"/>
              <a:gd name="connsiteY2" fmla="*/ 1440160 h 1440160"/>
              <a:gd name="connsiteX3" fmla="*/ 0 w 6696744"/>
              <a:gd name="connsiteY3" fmla="*/ 1440160 h 1440160"/>
              <a:gd name="connsiteX4" fmla="*/ 0 w 6696744"/>
              <a:gd name="connsiteY4" fmla="*/ 0 h 1440160"/>
              <a:gd name="connsiteX0-1" fmla="*/ 0 w 6696744"/>
              <a:gd name="connsiteY0-2" fmla="*/ 0 h 1594539"/>
              <a:gd name="connsiteX1-3" fmla="*/ 6696744 w 6696744"/>
              <a:gd name="connsiteY1-4" fmla="*/ 0 h 1594539"/>
              <a:gd name="connsiteX2-5" fmla="*/ 6566115 w 6696744"/>
              <a:gd name="connsiteY2-6" fmla="*/ 1594539 h 1594539"/>
              <a:gd name="connsiteX3-7" fmla="*/ 0 w 6696744"/>
              <a:gd name="connsiteY3-8" fmla="*/ 1440160 h 1594539"/>
              <a:gd name="connsiteX4-9" fmla="*/ 0 w 6696744"/>
              <a:gd name="connsiteY4-10" fmla="*/ 0 h 1594539"/>
              <a:gd name="connsiteX0-11" fmla="*/ 0 w 6566115"/>
              <a:gd name="connsiteY0-12" fmla="*/ 11875 h 1606414"/>
              <a:gd name="connsiteX1-13" fmla="*/ 6566115 w 6566115"/>
              <a:gd name="connsiteY1-14" fmla="*/ 0 h 1606414"/>
              <a:gd name="connsiteX2-15" fmla="*/ 6566115 w 6566115"/>
              <a:gd name="connsiteY2-16" fmla="*/ 1606414 h 1606414"/>
              <a:gd name="connsiteX3-17" fmla="*/ 0 w 6566115"/>
              <a:gd name="connsiteY3-18" fmla="*/ 1452035 h 1606414"/>
              <a:gd name="connsiteX4-19" fmla="*/ 0 w 6566115"/>
              <a:gd name="connsiteY4-20" fmla="*/ 11875 h 1606414"/>
              <a:gd name="connsiteX0-21" fmla="*/ 0 w 6613616"/>
              <a:gd name="connsiteY0-22" fmla="*/ 11875 h 1630165"/>
              <a:gd name="connsiteX1-23" fmla="*/ 6566115 w 6613616"/>
              <a:gd name="connsiteY1-24" fmla="*/ 0 h 1630165"/>
              <a:gd name="connsiteX2-25" fmla="*/ 6613616 w 6613616"/>
              <a:gd name="connsiteY2-26" fmla="*/ 1630165 h 1630165"/>
              <a:gd name="connsiteX3-27" fmla="*/ 0 w 6613616"/>
              <a:gd name="connsiteY3-28" fmla="*/ 1452035 h 1630165"/>
              <a:gd name="connsiteX4-29" fmla="*/ 0 w 6613616"/>
              <a:gd name="connsiteY4-30" fmla="*/ 11875 h 1630165"/>
              <a:gd name="connsiteX0-31" fmla="*/ 0 w 6566115"/>
              <a:gd name="connsiteY0-32" fmla="*/ 11875 h 1642040"/>
              <a:gd name="connsiteX1-33" fmla="*/ 6566115 w 6566115"/>
              <a:gd name="connsiteY1-34" fmla="*/ 0 h 1642040"/>
              <a:gd name="connsiteX2-35" fmla="*/ 6518614 w 6566115"/>
              <a:gd name="connsiteY2-36" fmla="*/ 1642040 h 1642040"/>
              <a:gd name="connsiteX3-37" fmla="*/ 0 w 6566115"/>
              <a:gd name="connsiteY3-38" fmla="*/ 1452035 h 1642040"/>
              <a:gd name="connsiteX4-39" fmla="*/ 0 w 6566115"/>
              <a:gd name="connsiteY4-40" fmla="*/ 11875 h 1642040"/>
              <a:gd name="connsiteX0-41" fmla="*/ 0 w 6613617"/>
              <a:gd name="connsiteY0-42" fmla="*/ 11875 h 1642040"/>
              <a:gd name="connsiteX1-43" fmla="*/ 6566115 w 6613617"/>
              <a:gd name="connsiteY1-44" fmla="*/ 0 h 1642040"/>
              <a:gd name="connsiteX2-45" fmla="*/ 6613617 w 6613617"/>
              <a:gd name="connsiteY2-46" fmla="*/ 1642040 h 1642040"/>
              <a:gd name="connsiteX3-47" fmla="*/ 0 w 6613617"/>
              <a:gd name="connsiteY3-48" fmla="*/ 1452035 h 1642040"/>
              <a:gd name="connsiteX4-49" fmla="*/ 0 w 6613617"/>
              <a:gd name="connsiteY4-50" fmla="*/ 11875 h 16420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613617" h="1642040">
                <a:moveTo>
                  <a:pt x="0" y="11875"/>
                </a:moveTo>
                <a:lnTo>
                  <a:pt x="6566115" y="0"/>
                </a:lnTo>
                <a:lnTo>
                  <a:pt x="6613617" y="1642040"/>
                </a:lnTo>
                <a:lnTo>
                  <a:pt x="0" y="1452035"/>
                </a:lnTo>
                <a:lnTo>
                  <a:pt x="0" y="11875"/>
                </a:lnTo>
                <a:close/>
              </a:path>
            </a:pathLst>
          </a:custGeom>
          <a:solidFill>
            <a:srgbClr val="904E1C">
              <a:alpha val="43137"/>
            </a:srgbClr>
          </a:solidFill>
          <a:ln w="25400" cap="flat" cmpd="sng" algn="ctr">
            <a:noFill/>
            <a:prstDash val="solid"/>
          </a:ln>
          <a:effectLst>
            <a:softEdge rad="127000"/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45" name="Oval 65"/>
          <p:cNvSpPr>
            <a:spLocks noChangeArrowheads="1"/>
          </p:cNvSpPr>
          <p:nvPr/>
        </p:nvSpPr>
        <p:spPr bwMode="auto">
          <a:xfrm rot="5368527">
            <a:off x="3213100" y="3671570"/>
            <a:ext cx="946150" cy="92075"/>
          </a:xfrm>
          <a:prstGeom prst="ellipse">
            <a:avLst/>
          </a:prstGeom>
          <a:gradFill rotWithShape="1">
            <a:gsLst>
              <a:gs pos="0">
                <a:srgbClr val="595959"/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46" name="Oval 65"/>
          <p:cNvSpPr>
            <a:spLocks noChangeArrowheads="1"/>
          </p:cNvSpPr>
          <p:nvPr/>
        </p:nvSpPr>
        <p:spPr bwMode="auto">
          <a:xfrm rot="-31473">
            <a:off x="3535363" y="4100195"/>
            <a:ext cx="1189038" cy="85725"/>
          </a:xfrm>
          <a:prstGeom prst="ellipse">
            <a:avLst/>
          </a:prstGeom>
          <a:gradFill rotWithShape="1">
            <a:gsLst>
              <a:gs pos="0">
                <a:srgbClr val="595959"/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7" name="矩形 116"/>
          <p:cNvSpPr/>
          <p:nvPr/>
        </p:nvSpPr>
        <p:spPr>
          <a:xfrm rot="21568527">
            <a:off x="3640138" y="3296920"/>
            <a:ext cx="5530850" cy="788988"/>
          </a:xfrm>
          <a:prstGeom prst="rect">
            <a:avLst/>
          </a:prstGeom>
          <a:gradFill flip="none" rotWithShape="1">
            <a:gsLst>
              <a:gs pos="0">
                <a:srgbClr val="F66004"/>
              </a:gs>
              <a:gs pos="66000">
                <a:srgbClr val="FCAC19"/>
              </a:gs>
              <a:gs pos="100000">
                <a:srgbClr val="F9972B"/>
              </a:gs>
              <a:gs pos="97000">
                <a:srgbClr val="FFC000">
                  <a:shade val="100000"/>
                  <a:satMod val="115000"/>
                </a:srgbClr>
              </a:gs>
            </a:gsLst>
            <a:lin ang="0" scaled="1"/>
            <a:tileRect/>
          </a:gradFill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8" name="矩形 3"/>
          <p:cNvSpPr/>
          <p:nvPr/>
        </p:nvSpPr>
        <p:spPr>
          <a:xfrm rot="21568527">
            <a:off x="3640138" y="3319145"/>
            <a:ext cx="852488" cy="831850"/>
          </a:xfrm>
          <a:custGeom>
            <a:avLst/>
            <a:gdLst>
              <a:gd name="connsiteX0" fmla="*/ 0 w 1440160"/>
              <a:gd name="connsiteY0" fmla="*/ 0 h 1440160"/>
              <a:gd name="connsiteX1" fmla="*/ 1440160 w 1440160"/>
              <a:gd name="connsiteY1" fmla="*/ 0 h 1440160"/>
              <a:gd name="connsiteX2" fmla="*/ 1440160 w 1440160"/>
              <a:gd name="connsiteY2" fmla="*/ 1440160 h 1440160"/>
              <a:gd name="connsiteX3" fmla="*/ 0 w 1440160"/>
              <a:gd name="connsiteY3" fmla="*/ 1440160 h 1440160"/>
              <a:gd name="connsiteX4" fmla="*/ 0 w 1440160"/>
              <a:gd name="connsiteY4" fmla="*/ 0 h 1440160"/>
              <a:gd name="connsiteX0-1" fmla="*/ 0 w 1440160"/>
              <a:gd name="connsiteY0-2" fmla="*/ 0 h 1440160"/>
              <a:gd name="connsiteX1-3" fmla="*/ 1440160 w 1440160"/>
              <a:gd name="connsiteY1-4" fmla="*/ 0 h 1440160"/>
              <a:gd name="connsiteX2-5" fmla="*/ 1440160 w 1440160"/>
              <a:gd name="connsiteY2-6" fmla="*/ 1440160 h 1440160"/>
              <a:gd name="connsiteX3-7" fmla="*/ 0 w 1440160"/>
              <a:gd name="connsiteY3-8" fmla="*/ 1440160 h 1440160"/>
              <a:gd name="connsiteX4-9" fmla="*/ 0 w 1440160"/>
              <a:gd name="connsiteY4-10" fmla="*/ 0 h 1440160"/>
              <a:gd name="connsiteX0-11" fmla="*/ 0 w 1440160"/>
              <a:gd name="connsiteY0-12" fmla="*/ 0 h 1519328"/>
              <a:gd name="connsiteX1-13" fmla="*/ 1440160 w 1440160"/>
              <a:gd name="connsiteY1-14" fmla="*/ 0 h 1519328"/>
              <a:gd name="connsiteX2-15" fmla="*/ 1440160 w 1440160"/>
              <a:gd name="connsiteY2-16" fmla="*/ 1440160 h 1519328"/>
              <a:gd name="connsiteX3-17" fmla="*/ 0 w 1440160"/>
              <a:gd name="connsiteY3-18" fmla="*/ 1440160 h 1519328"/>
              <a:gd name="connsiteX4-19" fmla="*/ 0 w 1440160"/>
              <a:gd name="connsiteY4-20" fmla="*/ 0 h 1519328"/>
              <a:gd name="connsiteX0-21" fmla="*/ 0 w 1440160"/>
              <a:gd name="connsiteY0-22" fmla="*/ 0 h 1519328"/>
              <a:gd name="connsiteX1-23" fmla="*/ 1440160 w 1440160"/>
              <a:gd name="connsiteY1-24" fmla="*/ 0 h 1519328"/>
              <a:gd name="connsiteX2-25" fmla="*/ 1440160 w 1440160"/>
              <a:gd name="connsiteY2-26" fmla="*/ 1440160 h 1519328"/>
              <a:gd name="connsiteX3-27" fmla="*/ 0 w 1440160"/>
              <a:gd name="connsiteY3-28" fmla="*/ 1440160 h 1519328"/>
              <a:gd name="connsiteX4-29" fmla="*/ 0 w 1440160"/>
              <a:gd name="connsiteY4-30" fmla="*/ 0 h 1519328"/>
              <a:gd name="connsiteX0-31" fmla="*/ 0 w 1440160"/>
              <a:gd name="connsiteY0-32" fmla="*/ 0 h 1519328"/>
              <a:gd name="connsiteX1-33" fmla="*/ 1440160 w 1440160"/>
              <a:gd name="connsiteY1-34" fmla="*/ 0 h 1519328"/>
              <a:gd name="connsiteX2-35" fmla="*/ 1440160 w 1440160"/>
              <a:gd name="connsiteY2-36" fmla="*/ 1440160 h 1519328"/>
              <a:gd name="connsiteX3-37" fmla="*/ 0 w 1440160"/>
              <a:gd name="connsiteY3-38" fmla="*/ 1440160 h 1519328"/>
              <a:gd name="connsiteX4-39" fmla="*/ 0 w 1440160"/>
              <a:gd name="connsiteY4-40" fmla="*/ 0 h 1519328"/>
              <a:gd name="connsiteX0-41" fmla="*/ 0 w 1440160"/>
              <a:gd name="connsiteY0-42" fmla="*/ 0 h 1519328"/>
              <a:gd name="connsiteX1-43" fmla="*/ 1440160 w 1440160"/>
              <a:gd name="connsiteY1-44" fmla="*/ 0 h 1519328"/>
              <a:gd name="connsiteX2-45" fmla="*/ 1440160 w 1440160"/>
              <a:gd name="connsiteY2-46" fmla="*/ 1440160 h 1519328"/>
              <a:gd name="connsiteX3-47" fmla="*/ 0 w 1440160"/>
              <a:gd name="connsiteY3-48" fmla="*/ 1440160 h 1519328"/>
              <a:gd name="connsiteX4-49" fmla="*/ 0 w 1440160"/>
              <a:gd name="connsiteY4-50" fmla="*/ 0 h 1519328"/>
              <a:gd name="connsiteX0-51" fmla="*/ 0 w 1440160"/>
              <a:gd name="connsiteY0-52" fmla="*/ 0 h 1519328"/>
              <a:gd name="connsiteX1-53" fmla="*/ 1440160 w 1440160"/>
              <a:gd name="connsiteY1-54" fmla="*/ 0 h 1519328"/>
              <a:gd name="connsiteX2-55" fmla="*/ 1440160 w 1440160"/>
              <a:gd name="connsiteY2-56" fmla="*/ 1440160 h 1519328"/>
              <a:gd name="connsiteX3-57" fmla="*/ 0 w 1440160"/>
              <a:gd name="connsiteY3-58" fmla="*/ 1440160 h 1519328"/>
              <a:gd name="connsiteX4-59" fmla="*/ 0 w 1440160"/>
              <a:gd name="connsiteY4-60" fmla="*/ 0 h 151932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440160" h="1519328">
                <a:moveTo>
                  <a:pt x="0" y="0"/>
                </a:moveTo>
                <a:cubicBezTo>
                  <a:pt x="480053" y="0"/>
                  <a:pt x="805729" y="130628"/>
                  <a:pt x="1440160" y="0"/>
                </a:cubicBezTo>
                <a:lnTo>
                  <a:pt x="1440160" y="1440160"/>
                </a:lnTo>
                <a:cubicBezTo>
                  <a:pt x="675099" y="1618290"/>
                  <a:pt x="480053" y="1440160"/>
                  <a:pt x="0" y="144016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>
                  <a:shade val="67500"/>
                  <a:satMod val="115000"/>
                </a:sysClr>
              </a:gs>
              <a:gs pos="81000">
                <a:srgbClr val="F8F8F8"/>
              </a:gs>
              <a:gs pos="28000">
                <a:sysClr val="window" lastClr="FFFFFF">
                  <a:shade val="100000"/>
                  <a:satMod val="115000"/>
                </a:sysClr>
              </a:gs>
            </a:gsLst>
            <a:lin ang="0" scaled="1"/>
            <a:tileRect/>
          </a:gra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9" name="等腰三角形 9"/>
          <p:cNvSpPr/>
          <p:nvPr/>
        </p:nvSpPr>
        <p:spPr>
          <a:xfrm rot="5368527">
            <a:off x="4465993" y="3351124"/>
            <a:ext cx="782605" cy="716657"/>
          </a:xfrm>
          <a:custGeom>
            <a:avLst/>
            <a:gdLst>
              <a:gd name="connsiteX0" fmla="*/ 0 w 1427529"/>
              <a:gd name="connsiteY0" fmla="*/ 1211882 h 1211882"/>
              <a:gd name="connsiteX1" fmla="*/ 713765 w 1427529"/>
              <a:gd name="connsiteY1" fmla="*/ 0 h 1211882"/>
              <a:gd name="connsiteX2" fmla="*/ 1427529 w 1427529"/>
              <a:gd name="connsiteY2" fmla="*/ 1211882 h 1211882"/>
              <a:gd name="connsiteX3" fmla="*/ 0 w 1427529"/>
              <a:gd name="connsiteY3" fmla="*/ 1211882 h 1211882"/>
              <a:gd name="connsiteX0-1" fmla="*/ 0 w 1427529"/>
              <a:gd name="connsiteY0-2" fmla="*/ 1211882 h 1211882"/>
              <a:gd name="connsiteX1-3" fmla="*/ 713765 w 1427529"/>
              <a:gd name="connsiteY1-4" fmla="*/ 0 h 1211882"/>
              <a:gd name="connsiteX2-5" fmla="*/ 1427529 w 1427529"/>
              <a:gd name="connsiteY2-6" fmla="*/ 1211882 h 1211882"/>
              <a:gd name="connsiteX3-7" fmla="*/ 0 w 1427529"/>
              <a:gd name="connsiteY3-8" fmla="*/ 1211882 h 1211882"/>
              <a:gd name="connsiteX0-9" fmla="*/ 0 w 1427529"/>
              <a:gd name="connsiteY0-10" fmla="*/ 1211882 h 1211882"/>
              <a:gd name="connsiteX1-11" fmla="*/ 713765 w 1427529"/>
              <a:gd name="connsiteY1-12" fmla="*/ 0 h 1211882"/>
              <a:gd name="connsiteX2-13" fmla="*/ 1427529 w 1427529"/>
              <a:gd name="connsiteY2-14" fmla="*/ 1211882 h 1211882"/>
              <a:gd name="connsiteX3-15" fmla="*/ 0 w 1427529"/>
              <a:gd name="connsiteY3-16" fmla="*/ 1211882 h 1211882"/>
              <a:gd name="connsiteX0-17" fmla="*/ 0 w 1427529"/>
              <a:gd name="connsiteY0-18" fmla="*/ 1211882 h 1211882"/>
              <a:gd name="connsiteX1-19" fmla="*/ 713765 w 1427529"/>
              <a:gd name="connsiteY1-20" fmla="*/ 0 h 1211882"/>
              <a:gd name="connsiteX2-21" fmla="*/ 1427529 w 1427529"/>
              <a:gd name="connsiteY2-22" fmla="*/ 1211882 h 1211882"/>
              <a:gd name="connsiteX3-23" fmla="*/ 0 w 1427529"/>
              <a:gd name="connsiteY3-24" fmla="*/ 1211882 h 1211882"/>
              <a:gd name="connsiteX0-25" fmla="*/ 0 w 1427529"/>
              <a:gd name="connsiteY0-26" fmla="*/ 1211882 h 1211882"/>
              <a:gd name="connsiteX1-27" fmla="*/ 713765 w 1427529"/>
              <a:gd name="connsiteY1-28" fmla="*/ 0 h 1211882"/>
              <a:gd name="connsiteX2-29" fmla="*/ 1427529 w 1427529"/>
              <a:gd name="connsiteY2-30" fmla="*/ 1211882 h 1211882"/>
              <a:gd name="connsiteX3-31" fmla="*/ 0 w 1427529"/>
              <a:gd name="connsiteY3-32" fmla="*/ 1211882 h 1211882"/>
              <a:gd name="connsiteX0-33" fmla="*/ 0 w 1427529"/>
              <a:gd name="connsiteY0-34" fmla="*/ 1211882 h 1211882"/>
              <a:gd name="connsiteX1-35" fmla="*/ 713765 w 1427529"/>
              <a:gd name="connsiteY1-36" fmla="*/ 0 h 1211882"/>
              <a:gd name="connsiteX2-37" fmla="*/ 1427529 w 1427529"/>
              <a:gd name="connsiteY2-38" fmla="*/ 1211882 h 1211882"/>
              <a:gd name="connsiteX3-39" fmla="*/ 0 w 1427529"/>
              <a:gd name="connsiteY3-40" fmla="*/ 1211882 h 1211882"/>
              <a:gd name="connsiteX0-41" fmla="*/ 0 w 1427529"/>
              <a:gd name="connsiteY0-42" fmla="*/ 1211882 h 1211882"/>
              <a:gd name="connsiteX1-43" fmla="*/ 713765 w 1427529"/>
              <a:gd name="connsiteY1-44" fmla="*/ 0 h 1211882"/>
              <a:gd name="connsiteX2-45" fmla="*/ 1427529 w 1427529"/>
              <a:gd name="connsiteY2-46" fmla="*/ 1211882 h 1211882"/>
              <a:gd name="connsiteX3-47" fmla="*/ 0 w 1427529"/>
              <a:gd name="connsiteY3-48" fmla="*/ 1211882 h 1211882"/>
              <a:gd name="connsiteX0-49" fmla="*/ 0 w 1427529"/>
              <a:gd name="connsiteY0-50" fmla="*/ 1211882 h 1211882"/>
              <a:gd name="connsiteX1-51" fmla="*/ 713765 w 1427529"/>
              <a:gd name="connsiteY1-52" fmla="*/ 0 h 1211882"/>
              <a:gd name="connsiteX2-53" fmla="*/ 1427529 w 1427529"/>
              <a:gd name="connsiteY2-54" fmla="*/ 1211882 h 1211882"/>
              <a:gd name="connsiteX3-55" fmla="*/ 0 w 1427529"/>
              <a:gd name="connsiteY3-56" fmla="*/ 1211882 h 12118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427529" h="1211882">
                <a:moveTo>
                  <a:pt x="0" y="1211882"/>
                </a:moveTo>
                <a:cubicBezTo>
                  <a:pt x="237925" y="677292"/>
                  <a:pt x="214596" y="807722"/>
                  <a:pt x="713765" y="0"/>
                </a:cubicBezTo>
                <a:cubicBezTo>
                  <a:pt x="1212949" y="855223"/>
                  <a:pt x="1296489" y="712918"/>
                  <a:pt x="1427529" y="1211882"/>
                </a:cubicBezTo>
                <a:lnTo>
                  <a:pt x="0" y="1211882"/>
                </a:lnTo>
                <a:close/>
              </a:path>
            </a:pathLst>
          </a:custGeom>
          <a:solidFill>
            <a:srgbClr val="904E1C"/>
          </a:solidFill>
          <a:ln w="25400" cap="flat" cmpd="sng" algn="ctr">
            <a:noFill/>
            <a:prstDash val="solid"/>
          </a:ln>
          <a:effectLst>
            <a:softEdge rad="63500"/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0" name="等腰三角形 119"/>
          <p:cNvSpPr/>
          <p:nvPr/>
        </p:nvSpPr>
        <p:spPr>
          <a:xfrm rot="5368527">
            <a:off x="4366419" y="3437414"/>
            <a:ext cx="819150" cy="554038"/>
          </a:xfrm>
          <a:prstGeom prst="triangle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21" name="直接连接符 120"/>
          <p:cNvCxnSpPr/>
          <p:nvPr/>
        </p:nvCxnSpPr>
        <p:spPr>
          <a:xfrm>
            <a:off x="4510088" y="3236595"/>
            <a:ext cx="7938" cy="947738"/>
          </a:xfrm>
          <a:prstGeom prst="line">
            <a:avLst/>
          </a:prstGeom>
          <a:noFill/>
          <a:ln w="38100" cap="flat" cmpd="sng" algn="ctr">
            <a:solidFill>
              <a:srgbClr val="F9972B"/>
            </a:solidFill>
            <a:prstDash val="sys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cxnSp>
      <p:sp>
        <p:nvSpPr>
          <p:cNvPr id="30766" name="TextBox 83"/>
          <p:cNvSpPr txBox="1"/>
          <p:nvPr/>
        </p:nvSpPr>
        <p:spPr>
          <a:xfrm>
            <a:off x="3703638" y="3495358"/>
            <a:ext cx="730250" cy="5340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altLang="zh-CN" sz="3600" dirty="0">
                <a:solidFill>
                  <a:srgbClr val="F9972B"/>
                </a:solidFill>
                <a:latin typeface="Baskerville Old Face" panose="02020602080505020303" pitchFamily="18" charset="0"/>
                <a:ea typeface="微软雅黑" panose="020B0503020204020204" pitchFamily="34" charset="-122"/>
              </a:rPr>
              <a:t>03</a:t>
            </a:r>
            <a:endParaRPr lang="zh-CN" altLang="en-US" sz="3600" dirty="0">
              <a:solidFill>
                <a:srgbClr val="F9972B"/>
              </a:solidFill>
              <a:latin typeface="Baskerville Old Face" panose="02020602080505020303" pitchFamily="18" charset="0"/>
              <a:ea typeface="微软雅黑" panose="020B0503020204020204" pitchFamily="34" charset="-122"/>
            </a:endParaRPr>
          </a:p>
        </p:txBody>
      </p:sp>
      <p:sp>
        <p:nvSpPr>
          <p:cNvPr id="126" name="矩形 11"/>
          <p:cNvSpPr/>
          <p:nvPr/>
        </p:nvSpPr>
        <p:spPr>
          <a:xfrm rot="21568527">
            <a:off x="3813836" y="4229599"/>
            <a:ext cx="3960179" cy="794636"/>
          </a:xfrm>
          <a:custGeom>
            <a:avLst/>
            <a:gdLst>
              <a:gd name="connsiteX0" fmla="*/ 0 w 6696744"/>
              <a:gd name="connsiteY0" fmla="*/ 0 h 1440160"/>
              <a:gd name="connsiteX1" fmla="*/ 6696744 w 6696744"/>
              <a:gd name="connsiteY1" fmla="*/ 0 h 1440160"/>
              <a:gd name="connsiteX2" fmla="*/ 6696744 w 6696744"/>
              <a:gd name="connsiteY2" fmla="*/ 1440160 h 1440160"/>
              <a:gd name="connsiteX3" fmla="*/ 0 w 6696744"/>
              <a:gd name="connsiteY3" fmla="*/ 1440160 h 1440160"/>
              <a:gd name="connsiteX4" fmla="*/ 0 w 6696744"/>
              <a:gd name="connsiteY4" fmla="*/ 0 h 1440160"/>
              <a:gd name="connsiteX0-1" fmla="*/ 0 w 6696744"/>
              <a:gd name="connsiteY0-2" fmla="*/ 0 h 1594539"/>
              <a:gd name="connsiteX1-3" fmla="*/ 6696744 w 6696744"/>
              <a:gd name="connsiteY1-4" fmla="*/ 0 h 1594539"/>
              <a:gd name="connsiteX2-5" fmla="*/ 6566115 w 6696744"/>
              <a:gd name="connsiteY2-6" fmla="*/ 1594539 h 1594539"/>
              <a:gd name="connsiteX3-7" fmla="*/ 0 w 6696744"/>
              <a:gd name="connsiteY3-8" fmla="*/ 1440160 h 1594539"/>
              <a:gd name="connsiteX4-9" fmla="*/ 0 w 6696744"/>
              <a:gd name="connsiteY4-10" fmla="*/ 0 h 1594539"/>
              <a:gd name="connsiteX0-11" fmla="*/ 0 w 6566115"/>
              <a:gd name="connsiteY0-12" fmla="*/ 11875 h 1606414"/>
              <a:gd name="connsiteX1-13" fmla="*/ 6566115 w 6566115"/>
              <a:gd name="connsiteY1-14" fmla="*/ 0 h 1606414"/>
              <a:gd name="connsiteX2-15" fmla="*/ 6566115 w 6566115"/>
              <a:gd name="connsiteY2-16" fmla="*/ 1606414 h 1606414"/>
              <a:gd name="connsiteX3-17" fmla="*/ 0 w 6566115"/>
              <a:gd name="connsiteY3-18" fmla="*/ 1452035 h 1606414"/>
              <a:gd name="connsiteX4-19" fmla="*/ 0 w 6566115"/>
              <a:gd name="connsiteY4-20" fmla="*/ 11875 h 1606414"/>
              <a:gd name="connsiteX0-21" fmla="*/ 0 w 6613616"/>
              <a:gd name="connsiteY0-22" fmla="*/ 11875 h 1630165"/>
              <a:gd name="connsiteX1-23" fmla="*/ 6566115 w 6613616"/>
              <a:gd name="connsiteY1-24" fmla="*/ 0 h 1630165"/>
              <a:gd name="connsiteX2-25" fmla="*/ 6613616 w 6613616"/>
              <a:gd name="connsiteY2-26" fmla="*/ 1630165 h 1630165"/>
              <a:gd name="connsiteX3-27" fmla="*/ 0 w 6613616"/>
              <a:gd name="connsiteY3-28" fmla="*/ 1452035 h 1630165"/>
              <a:gd name="connsiteX4-29" fmla="*/ 0 w 6613616"/>
              <a:gd name="connsiteY4-30" fmla="*/ 11875 h 1630165"/>
              <a:gd name="connsiteX0-31" fmla="*/ 0 w 6566115"/>
              <a:gd name="connsiteY0-32" fmla="*/ 11875 h 1642040"/>
              <a:gd name="connsiteX1-33" fmla="*/ 6566115 w 6566115"/>
              <a:gd name="connsiteY1-34" fmla="*/ 0 h 1642040"/>
              <a:gd name="connsiteX2-35" fmla="*/ 6518614 w 6566115"/>
              <a:gd name="connsiteY2-36" fmla="*/ 1642040 h 1642040"/>
              <a:gd name="connsiteX3-37" fmla="*/ 0 w 6566115"/>
              <a:gd name="connsiteY3-38" fmla="*/ 1452035 h 1642040"/>
              <a:gd name="connsiteX4-39" fmla="*/ 0 w 6566115"/>
              <a:gd name="connsiteY4-40" fmla="*/ 11875 h 1642040"/>
              <a:gd name="connsiteX0-41" fmla="*/ 0 w 6613617"/>
              <a:gd name="connsiteY0-42" fmla="*/ 11875 h 1642040"/>
              <a:gd name="connsiteX1-43" fmla="*/ 6566115 w 6613617"/>
              <a:gd name="connsiteY1-44" fmla="*/ 0 h 1642040"/>
              <a:gd name="connsiteX2-45" fmla="*/ 6613617 w 6613617"/>
              <a:gd name="connsiteY2-46" fmla="*/ 1642040 h 1642040"/>
              <a:gd name="connsiteX3-47" fmla="*/ 0 w 6613617"/>
              <a:gd name="connsiteY3-48" fmla="*/ 1452035 h 1642040"/>
              <a:gd name="connsiteX4-49" fmla="*/ 0 w 6613617"/>
              <a:gd name="connsiteY4-50" fmla="*/ 11875 h 16420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613617" h="1642040">
                <a:moveTo>
                  <a:pt x="0" y="11875"/>
                </a:moveTo>
                <a:lnTo>
                  <a:pt x="6566115" y="0"/>
                </a:lnTo>
                <a:lnTo>
                  <a:pt x="6613617" y="1642040"/>
                </a:lnTo>
                <a:lnTo>
                  <a:pt x="0" y="1452035"/>
                </a:lnTo>
                <a:lnTo>
                  <a:pt x="0" y="11875"/>
                </a:lnTo>
                <a:close/>
              </a:path>
            </a:pathLst>
          </a:custGeom>
          <a:solidFill>
            <a:srgbClr val="904E1C">
              <a:alpha val="43137"/>
            </a:srgbClr>
          </a:solidFill>
          <a:ln w="25400" cap="flat" cmpd="sng" algn="ctr">
            <a:noFill/>
            <a:prstDash val="solid"/>
          </a:ln>
          <a:effectLst>
            <a:softEdge rad="127000"/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58" name="Oval 65"/>
          <p:cNvSpPr>
            <a:spLocks noChangeArrowheads="1"/>
          </p:cNvSpPr>
          <p:nvPr/>
        </p:nvSpPr>
        <p:spPr bwMode="auto">
          <a:xfrm rot="5368527">
            <a:off x="3207544" y="4589939"/>
            <a:ext cx="947738" cy="92075"/>
          </a:xfrm>
          <a:prstGeom prst="ellipse">
            <a:avLst/>
          </a:prstGeom>
          <a:gradFill rotWithShape="1">
            <a:gsLst>
              <a:gs pos="0">
                <a:srgbClr val="595959"/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59" name="Oval 65"/>
          <p:cNvSpPr>
            <a:spLocks noChangeArrowheads="1"/>
          </p:cNvSpPr>
          <p:nvPr/>
        </p:nvSpPr>
        <p:spPr bwMode="auto">
          <a:xfrm rot="-31473">
            <a:off x="3562350" y="5019358"/>
            <a:ext cx="1190625" cy="85725"/>
          </a:xfrm>
          <a:prstGeom prst="ellipse">
            <a:avLst/>
          </a:prstGeom>
          <a:gradFill rotWithShape="1">
            <a:gsLst>
              <a:gs pos="0">
                <a:srgbClr val="595959"/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9" name="矩形 128"/>
          <p:cNvSpPr/>
          <p:nvPr/>
        </p:nvSpPr>
        <p:spPr>
          <a:xfrm rot="21568527">
            <a:off x="3670300" y="4222433"/>
            <a:ext cx="5530850" cy="788988"/>
          </a:xfrm>
          <a:prstGeom prst="rect">
            <a:avLst/>
          </a:prstGeom>
          <a:gradFill flip="none" rotWithShape="1">
            <a:gsLst>
              <a:gs pos="0">
                <a:srgbClr val="F66004"/>
              </a:gs>
              <a:gs pos="66000">
                <a:srgbClr val="FCAC19"/>
              </a:gs>
              <a:gs pos="100000">
                <a:srgbClr val="F9972B"/>
              </a:gs>
              <a:gs pos="97000">
                <a:srgbClr val="FFC000">
                  <a:shade val="100000"/>
                  <a:satMod val="115000"/>
                </a:srgbClr>
              </a:gs>
            </a:gsLst>
            <a:lin ang="0" scaled="1"/>
            <a:tileRect/>
          </a:gradFill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0" name="矩形 3"/>
          <p:cNvSpPr/>
          <p:nvPr/>
        </p:nvSpPr>
        <p:spPr>
          <a:xfrm rot="21568527">
            <a:off x="3670300" y="4243070"/>
            <a:ext cx="852488" cy="833438"/>
          </a:xfrm>
          <a:custGeom>
            <a:avLst/>
            <a:gdLst>
              <a:gd name="connsiteX0" fmla="*/ 0 w 1440160"/>
              <a:gd name="connsiteY0" fmla="*/ 0 h 1440160"/>
              <a:gd name="connsiteX1" fmla="*/ 1440160 w 1440160"/>
              <a:gd name="connsiteY1" fmla="*/ 0 h 1440160"/>
              <a:gd name="connsiteX2" fmla="*/ 1440160 w 1440160"/>
              <a:gd name="connsiteY2" fmla="*/ 1440160 h 1440160"/>
              <a:gd name="connsiteX3" fmla="*/ 0 w 1440160"/>
              <a:gd name="connsiteY3" fmla="*/ 1440160 h 1440160"/>
              <a:gd name="connsiteX4" fmla="*/ 0 w 1440160"/>
              <a:gd name="connsiteY4" fmla="*/ 0 h 1440160"/>
              <a:gd name="connsiteX0-1" fmla="*/ 0 w 1440160"/>
              <a:gd name="connsiteY0-2" fmla="*/ 0 h 1440160"/>
              <a:gd name="connsiteX1-3" fmla="*/ 1440160 w 1440160"/>
              <a:gd name="connsiteY1-4" fmla="*/ 0 h 1440160"/>
              <a:gd name="connsiteX2-5" fmla="*/ 1440160 w 1440160"/>
              <a:gd name="connsiteY2-6" fmla="*/ 1440160 h 1440160"/>
              <a:gd name="connsiteX3-7" fmla="*/ 0 w 1440160"/>
              <a:gd name="connsiteY3-8" fmla="*/ 1440160 h 1440160"/>
              <a:gd name="connsiteX4-9" fmla="*/ 0 w 1440160"/>
              <a:gd name="connsiteY4-10" fmla="*/ 0 h 1440160"/>
              <a:gd name="connsiteX0-11" fmla="*/ 0 w 1440160"/>
              <a:gd name="connsiteY0-12" fmla="*/ 0 h 1519328"/>
              <a:gd name="connsiteX1-13" fmla="*/ 1440160 w 1440160"/>
              <a:gd name="connsiteY1-14" fmla="*/ 0 h 1519328"/>
              <a:gd name="connsiteX2-15" fmla="*/ 1440160 w 1440160"/>
              <a:gd name="connsiteY2-16" fmla="*/ 1440160 h 1519328"/>
              <a:gd name="connsiteX3-17" fmla="*/ 0 w 1440160"/>
              <a:gd name="connsiteY3-18" fmla="*/ 1440160 h 1519328"/>
              <a:gd name="connsiteX4-19" fmla="*/ 0 w 1440160"/>
              <a:gd name="connsiteY4-20" fmla="*/ 0 h 1519328"/>
              <a:gd name="connsiteX0-21" fmla="*/ 0 w 1440160"/>
              <a:gd name="connsiteY0-22" fmla="*/ 0 h 1519328"/>
              <a:gd name="connsiteX1-23" fmla="*/ 1440160 w 1440160"/>
              <a:gd name="connsiteY1-24" fmla="*/ 0 h 1519328"/>
              <a:gd name="connsiteX2-25" fmla="*/ 1440160 w 1440160"/>
              <a:gd name="connsiteY2-26" fmla="*/ 1440160 h 1519328"/>
              <a:gd name="connsiteX3-27" fmla="*/ 0 w 1440160"/>
              <a:gd name="connsiteY3-28" fmla="*/ 1440160 h 1519328"/>
              <a:gd name="connsiteX4-29" fmla="*/ 0 w 1440160"/>
              <a:gd name="connsiteY4-30" fmla="*/ 0 h 1519328"/>
              <a:gd name="connsiteX0-31" fmla="*/ 0 w 1440160"/>
              <a:gd name="connsiteY0-32" fmla="*/ 0 h 1519328"/>
              <a:gd name="connsiteX1-33" fmla="*/ 1440160 w 1440160"/>
              <a:gd name="connsiteY1-34" fmla="*/ 0 h 1519328"/>
              <a:gd name="connsiteX2-35" fmla="*/ 1440160 w 1440160"/>
              <a:gd name="connsiteY2-36" fmla="*/ 1440160 h 1519328"/>
              <a:gd name="connsiteX3-37" fmla="*/ 0 w 1440160"/>
              <a:gd name="connsiteY3-38" fmla="*/ 1440160 h 1519328"/>
              <a:gd name="connsiteX4-39" fmla="*/ 0 w 1440160"/>
              <a:gd name="connsiteY4-40" fmla="*/ 0 h 1519328"/>
              <a:gd name="connsiteX0-41" fmla="*/ 0 w 1440160"/>
              <a:gd name="connsiteY0-42" fmla="*/ 0 h 1519328"/>
              <a:gd name="connsiteX1-43" fmla="*/ 1440160 w 1440160"/>
              <a:gd name="connsiteY1-44" fmla="*/ 0 h 1519328"/>
              <a:gd name="connsiteX2-45" fmla="*/ 1440160 w 1440160"/>
              <a:gd name="connsiteY2-46" fmla="*/ 1440160 h 1519328"/>
              <a:gd name="connsiteX3-47" fmla="*/ 0 w 1440160"/>
              <a:gd name="connsiteY3-48" fmla="*/ 1440160 h 1519328"/>
              <a:gd name="connsiteX4-49" fmla="*/ 0 w 1440160"/>
              <a:gd name="connsiteY4-50" fmla="*/ 0 h 1519328"/>
              <a:gd name="connsiteX0-51" fmla="*/ 0 w 1440160"/>
              <a:gd name="connsiteY0-52" fmla="*/ 0 h 1519328"/>
              <a:gd name="connsiteX1-53" fmla="*/ 1440160 w 1440160"/>
              <a:gd name="connsiteY1-54" fmla="*/ 0 h 1519328"/>
              <a:gd name="connsiteX2-55" fmla="*/ 1440160 w 1440160"/>
              <a:gd name="connsiteY2-56" fmla="*/ 1440160 h 1519328"/>
              <a:gd name="connsiteX3-57" fmla="*/ 0 w 1440160"/>
              <a:gd name="connsiteY3-58" fmla="*/ 1440160 h 1519328"/>
              <a:gd name="connsiteX4-59" fmla="*/ 0 w 1440160"/>
              <a:gd name="connsiteY4-60" fmla="*/ 0 h 151932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440160" h="1519328">
                <a:moveTo>
                  <a:pt x="0" y="0"/>
                </a:moveTo>
                <a:cubicBezTo>
                  <a:pt x="480053" y="0"/>
                  <a:pt x="805729" y="130628"/>
                  <a:pt x="1440160" y="0"/>
                </a:cubicBezTo>
                <a:lnTo>
                  <a:pt x="1440160" y="1440160"/>
                </a:lnTo>
                <a:cubicBezTo>
                  <a:pt x="675099" y="1618290"/>
                  <a:pt x="480053" y="1440160"/>
                  <a:pt x="0" y="144016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>
                  <a:shade val="67500"/>
                  <a:satMod val="115000"/>
                </a:sysClr>
              </a:gs>
              <a:gs pos="81000">
                <a:srgbClr val="F8F8F8"/>
              </a:gs>
              <a:gs pos="28000">
                <a:sysClr val="window" lastClr="FFFFFF">
                  <a:shade val="100000"/>
                  <a:satMod val="115000"/>
                </a:sysClr>
              </a:gs>
            </a:gsLst>
            <a:lin ang="0" scaled="1"/>
            <a:tileRect/>
          </a:gra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等腰三角形 9"/>
          <p:cNvSpPr/>
          <p:nvPr/>
        </p:nvSpPr>
        <p:spPr>
          <a:xfrm rot="5368527">
            <a:off x="4496658" y="4276692"/>
            <a:ext cx="782606" cy="716657"/>
          </a:xfrm>
          <a:custGeom>
            <a:avLst/>
            <a:gdLst>
              <a:gd name="connsiteX0" fmla="*/ 0 w 1427529"/>
              <a:gd name="connsiteY0" fmla="*/ 1211882 h 1211882"/>
              <a:gd name="connsiteX1" fmla="*/ 713765 w 1427529"/>
              <a:gd name="connsiteY1" fmla="*/ 0 h 1211882"/>
              <a:gd name="connsiteX2" fmla="*/ 1427529 w 1427529"/>
              <a:gd name="connsiteY2" fmla="*/ 1211882 h 1211882"/>
              <a:gd name="connsiteX3" fmla="*/ 0 w 1427529"/>
              <a:gd name="connsiteY3" fmla="*/ 1211882 h 1211882"/>
              <a:gd name="connsiteX0-1" fmla="*/ 0 w 1427529"/>
              <a:gd name="connsiteY0-2" fmla="*/ 1211882 h 1211882"/>
              <a:gd name="connsiteX1-3" fmla="*/ 713765 w 1427529"/>
              <a:gd name="connsiteY1-4" fmla="*/ 0 h 1211882"/>
              <a:gd name="connsiteX2-5" fmla="*/ 1427529 w 1427529"/>
              <a:gd name="connsiteY2-6" fmla="*/ 1211882 h 1211882"/>
              <a:gd name="connsiteX3-7" fmla="*/ 0 w 1427529"/>
              <a:gd name="connsiteY3-8" fmla="*/ 1211882 h 1211882"/>
              <a:gd name="connsiteX0-9" fmla="*/ 0 w 1427529"/>
              <a:gd name="connsiteY0-10" fmla="*/ 1211882 h 1211882"/>
              <a:gd name="connsiteX1-11" fmla="*/ 713765 w 1427529"/>
              <a:gd name="connsiteY1-12" fmla="*/ 0 h 1211882"/>
              <a:gd name="connsiteX2-13" fmla="*/ 1427529 w 1427529"/>
              <a:gd name="connsiteY2-14" fmla="*/ 1211882 h 1211882"/>
              <a:gd name="connsiteX3-15" fmla="*/ 0 w 1427529"/>
              <a:gd name="connsiteY3-16" fmla="*/ 1211882 h 1211882"/>
              <a:gd name="connsiteX0-17" fmla="*/ 0 w 1427529"/>
              <a:gd name="connsiteY0-18" fmla="*/ 1211882 h 1211882"/>
              <a:gd name="connsiteX1-19" fmla="*/ 713765 w 1427529"/>
              <a:gd name="connsiteY1-20" fmla="*/ 0 h 1211882"/>
              <a:gd name="connsiteX2-21" fmla="*/ 1427529 w 1427529"/>
              <a:gd name="connsiteY2-22" fmla="*/ 1211882 h 1211882"/>
              <a:gd name="connsiteX3-23" fmla="*/ 0 w 1427529"/>
              <a:gd name="connsiteY3-24" fmla="*/ 1211882 h 1211882"/>
              <a:gd name="connsiteX0-25" fmla="*/ 0 w 1427529"/>
              <a:gd name="connsiteY0-26" fmla="*/ 1211882 h 1211882"/>
              <a:gd name="connsiteX1-27" fmla="*/ 713765 w 1427529"/>
              <a:gd name="connsiteY1-28" fmla="*/ 0 h 1211882"/>
              <a:gd name="connsiteX2-29" fmla="*/ 1427529 w 1427529"/>
              <a:gd name="connsiteY2-30" fmla="*/ 1211882 h 1211882"/>
              <a:gd name="connsiteX3-31" fmla="*/ 0 w 1427529"/>
              <a:gd name="connsiteY3-32" fmla="*/ 1211882 h 1211882"/>
              <a:gd name="connsiteX0-33" fmla="*/ 0 w 1427529"/>
              <a:gd name="connsiteY0-34" fmla="*/ 1211882 h 1211882"/>
              <a:gd name="connsiteX1-35" fmla="*/ 713765 w 1427529"/>
              <a:gd name="connsiteY1-36" fmla="*/ 0 h 1211882"/>
              <a:gd name="connsiteX2-37" fmla="*/ 1427529 w 1427529"/>
              <a:gd name="connsiteY2-38" fmla="*/ 1211882 h 1211882"/>
              <a:gd name="connsiteX3-39" fmla="*/ 0 w 1427529"/>
              <a:gd name="connsiteY3-40" fmla="*/ 1211882 h 1211882"/>
              <a:gd name="connsiteX0-41" fmla="*/ 0 w 1427529"/>
              <a:gd name="connsiteY0-42" fmla="*/ 1211882 h 1211882"/>
              <a:gd name="connsiteX1-43" fmla="*/ 713765 w 1427529"/>
              <a:gd name="connsiteY1-44" fmla="*/ 0 h 1211882"/>
              <a:gd name="connsiteX2-45" fmla="*/ 1427529 w 1427529"/>
              <a:gd name="connsiteY2-46" fmla="*/ 1211882 h 1211882"/>
              <a:gd name="connsiteX3-47" fmla="*/ 0 w 1427529"/>
              <a:gd name="connsiteY3-48" fmla="*/ 1211882 h 1211882"/>
              <a:gd name="connsiteX0-49" fmla="*/ 0 w 1427529"/>
              <a:gd name="connsiteY0-50" fmla="*/ 1211882 h 1211882"/>
              <a:gd name="connsiteX1-51" fmla="*/ 713765 w 1427529"/>
              <a:gd name="connsiteY1-52" fmla="*/ 0 h 1211882"/>
              <a:gd name="connsiteX2-53" fmla="*/ 1427529 w 1427529"/>
              <a:gd name="connsiteY2-54" fmla="*/ 1211882 h 1211882"/>
              <a:gd name="connsiteX3-55" fmla="*/ 0 w 1427529"/>
              <a:gd name="connsiteY3-56" fmla="*/ 1211882 h 12118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427529" h="1211882">
                <a:moveTo>
                  <a:pt x="0" y="1211882"/>
                </a:moveTo>
                <a:cubicBezTo>
                  <a:pt x="237925" y="677292"/>
                  <a:pt x="214596" y="807722"/>
                  <a:pt x="713765" y="0"/>
                </a:cubicBezTo>
                <a:cubicBezTo>
                  <a:pt x="1212949" y="855223"/>
                  <a:pt x="1296489" y="712918"/>
                  <a:pt x="1427529" y="1211882"/>
                </a:cubicBezTo>
                <a:lnTo>
                  <a:pt x="0" y="1211882"/>
                </a:lnTo>
                <a:close/>
              </a:path>
            </a:pathLst>
          </a:custGeom>
          <a:solidFill>
            <a:srgbClr val="904E1C"/>
          </a:solidFill>
          <a:ln w="25400" cap="flat" cmpd="sng" algn="ctr">
            <a:noFill/>
            <a:prstDash val="solid"/>
          </a:ln>
          <a:effectLst>
            <a:softEdge rad="63500"/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等腰三角形 131"/>
          <p:cNvSpPr/>
          <p:nvPr/>
        </p:nvSpPr>
        <p:spPr>
          <a:xfrm rot="5368527">
            <a:off x="4397375" y="4362133"/>
            <a:ext cx="817563" cy="554038"/>
          </a:xfrm>
          <a:prstGeom prst="triangle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3" name="直接连接符 132"/>
          <p:cNvCxnSpPr/>
          <p:nvPr/>
        </p:nvCxnSpPr>
        <p:spPr>
          <a:xfrm>
            <a:off x="4518025" y="4154170"/>
            <a:ext cx="7938" cy="947738"/>
          </a:xfrm>
          <a:prstGeom prst="line">
            <a:avLst/>
          </a:prstGeom>
          <a:noFill/>
          <a:ln w="38100" cap="flat" cmpd="sng" algn="ctr">
            <a:solidFill>
              <a:srgbClr val="F9972B"/>
            </a:solidFill>
            <a:prstDash val="sys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cxnSp>
      <p:sp>
        <p:nvSpPr>
          <p:cNvPr id="30779" name="TextBox 83"/>
          <p:cNvSpPr txBox="1"/>
          <p:nvPr/>
        </p:nvSpPr>
        <p:spPr>
          <a:xfrm>
            <a:off x="3733800" y="4419283"/>
            <a:ext cx="731838" cy="5340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altLang="zh-CN" sz="3600" dirty="0">
                <a:solidFill>
                  <a:srgbClr val="F9972B"/>
                </a:solidFill>
                <a:latin typeface="Baskerville Old Face" panose="02020602080505020303" pitchFamily="18" charset="0"/>
                <a:ea typeface="微软雅黑" panose="020B0503020204020204" pitchFamily="34" charset="-122"/>
              </a:rPr>
              <a:t>04</a:t>
            </a:r>
            <a:endParaRPr lang="zh-CN" altLang="en-US" sz="3600" dirty="0">
              <a:solidFill>
                <a:srgbClr val="F9972B"/>
              </a:solidFill>
              <a:latin typeface="Baskerville Old Face" panose="02020602080505020303" pitchFamily="18" charset="0"/>
              <a:ea typeface="微软雅黑" panose="020B0503020204020204" pitchFamily="34" charset="-122"/>
            </a:endParaRPr>
          </a:p>
        </p:txBody>
      </p:sp>
      <p:sp>
        <p:nvSpPr>
          <p:cNvPr id="138" name="矩形 11"/>
          <p:cNvSpPr/>
          <p:nvPr/>
        </p:nvSpPr>
        <p:spPr>
          <a:xfrm rot="21568527">
            <a:off x="3826899" y="5201707"/>
            <a:ext cx="3960179" cy="794636"/>
          </a:xfrm>
          <a:custGeom>
            <a:avLst/>
            <a:gdLst>
              <a:gd name="connsiteX0" fmla="*/ 0 w 6696744"/>
              <a:gd name="connsiteY0" fmla="*/ 0 h 1440160"/>
              <a:gd name="connsiteX1" fmla="*/ 6696744 w 6696744"/>
              <a:gd name="connsiteY1" fmla="*/ 0 h 1440160"/>
              <a:gd name="connsiteX2" fmla="*/ 6696744 w 6696744"/>
              <a:gd name="connsiteY2" fmla="*/ 1440160 h 1440160"/>
              <a:gd name="connsiteX3" fmla="*/ 0 w 6696744"/>
              <a:gd name="connsiteY3" fmla="*/ 1440160 h 1440160"/>
              <a:gd name="connsiteX4" fmla="*/ 0 w 6696744"/>
              <a:gd name="connsiteY4" fmla="*/ 0 h 1440160"/>
              <a:gd name="connsiteX0-1" fmla="*/ 0 w 6696744"/>
              <a:gd name="connsiteY0-2" fmla="*/ 0 h 1594539"/>
              <a:gd name="connsiteX1-3" fmla="*/ 6696744 w 6696744"/>
              <a:gd name="connsiteY1-4" fmla="*/ 0 h 1594539"/>
              <a:gd name="connsiteX2-5" fmla="*/ 6566115 w 6696744"/>
              <a:gd name="connsiteY2-6" fmla="*/ 1594539 h 1594539"/>
              <a:gd name="connsiteX3-7" fmla="*/ 0 w 6696744"/>
              <a:gd name="connsiteY3-8" fmla="*/ 1440160 h 1594539"/>
              <a:gd name="connsiteX4-9" fmla="*/ 0 w 6696744"/>
              <a:gd name="connsiteY4-10" fmla="*/ 0 h 1594539"/>
              <a:gd name="connsiteX0-11" fmla="*/ 0 w 6566115"/>
              <a:gd name="connsiteY0-12" fmla="*/ 11875 h 1606414"/>
              <a:gd name="connsiteX1-13" fmla="*/ 6566115 w 6566115"/>
              <a:gd name="connsiteY1-14" fmla="*/ 0 h 1606414"/>
              <a:gd name="connsiteX2-15" fmla="*/ 6566115 w 6566115"/>
              <a:gd name="connsiteY2-16" fmla="*/ 1606414 h 1606414"/>
              <a:gd name="connsiteX3-17" fmla="*/ 0 w 6566115"/>
              <a:gd name="connsiteY3-18" fmla="*/ 1452035 h 1606414"/>
              <a:gd name="connsiteX4-19" fmla="*/ 0 w 6566115"/>
              <a:gd name="connsiteY4-20" fmla="*/ 11875 h 1606414"/>
              <a:gd name="connsiteX0-21" fmla="*/ 0 w 6613616"/>
              <a:gd name="connsiteY0-22" fmla="*/ 11875 h 1630165"/>
              <a:gd name="connsiteX1-23" fmla="*/ 6566115 w 6613616"/>
              <a:gd name="connsiteY1-24" fmla="*/ 0 h 1630165"/>
              <a:gd name="connsiteX2-25" fmla="*/ 6613616 w 6613616"/>
              <a:gd name="connsiteY2-26" fmla="*/ 1630165 h 1630165"/>
              <a:gd name="connsiteX3-27" fmla="*/ 0 w 6613616"/>
              <a:gd name="connsiteY3-28" fmla="*/ 1452035 h 1630165"/>
              <a:gd name="connsiteX4-29" fmla="*/ 0 w 6613616"/>
              <a:gd name="connsiteY4-30" fmla="*/ 11875 h 1630165"/>
              <a:gd name="connsiteX0-31" fmla="*/ 0 w 6566115"/>
              <a:gd name="connsiteY0-32" fmla="*/ 11875 h 1642040"/>
              <a:gd name="connsiteX1-33" fmla="*/ 6566115 w 6566115"/>
              <a:gd name="connsiteY1-34" fmla="*/ 0 h 1642040"/>
              <a:gd name="connsiteX2-35" fmla="*/ 6518614 w 6566115"/>
              <a:gd name="connsiteY2-36" fmla="*/ 1642040 h 1642040"/>
              <a:gd name="connsiteX3-37" fmla="*/ 0 w 6566115"/>
              <a:gd name="connsiteY3-38" fmla="*/ 1452035 h 1642040"/>
              <a:gd name="connsiteX4-39" fmla="*/ 0 w 6566115"/>
              <a:gd name="connsiteY4-40" fmla="*/ 11875 h 1642040"/>
              <a:gd name="connsiteX0-41" fmla="*/ 0 w 6613617"/>
              <a:gd name="connsiteY0-42" fmla="*/ 11875 h 1642040"/>
              <a:gd name="connsiteX1-43" fmla="*/ 6566115 w 6613617"/>
              <a:gd name="connsiteY1-44" fmla="*/ 0 h 1642040"/>
              <a:gd name="connsiteX2-45" fmla="*/ 6613617 w 6613617"/>
              <a:gd name="connsiteY2-46" fmla="*/ 1642040 h 1642040"/>
              <a:gd name="connsiteX3-47" fmla="*/ 0 w 6613617"/>
              <a:gd name="connsiteY3-48" fmla="*/ 1452035 h 1642040"/>
              <a:gd name="connsiteX4-49" fmla="*/ 0 w 6613617"/>
              <a:gd name="connsiteY4-50" fmla="*/ 11875 h 16420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613617" h="1642040">
                <a:moveTo>
                  <a:pt x="0" y="11875"/>
                </a:moveTo>
                <a:lnTo>
                  <a:pt x="6566115" y="0"/>
                </a:lnTo>
                <a:lnTo>
                  <a:pt x="6613617" y="1642040"/>
                </a:lnTo>
                <a:lnTo>
                  <a:pt x="0" y="1452035"/>
                </a:lnTo>
                <a:lnTo>
                  <a:pt x="0" y="11875"/>
                </a:lnTo>
                <a:close/>
              </a:path>
            </a:pathLst>
          </a:custGeom>
          <a:solidFill>
            <a:srgbClr val="904E1C">
              <a:alpha val="43137"/>
            </a:srgbClr>
          </a:solidFill>
          <a:ln w="25400" cap="flat" cmpd="sng" algn="ctr">
            <a:noFill/>
            <a:prstDash val="solid"/>
          </a:ln>
          <a:effectLst>
            <a:softEdge rad="127000"/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71" name="Oval 65"/>
          <p:cNvSpPr>
            <a:spLocks noChangeArrowheads="1"/>
          </p:cNvSpPr>
          <p:nvPr/>
        </p:nvSpPr>
        <p:spPr bwMode="auto">
          <a:xfrm rot="5368527">
            <a:off x="3221038" y="5560695"/>
            <a:ext cx="947738" cy="93663"/>
          </a:xfrm>
          <a:prstGeom prst="ellipse">
            <a:avLst/>
          </a:prstGeom>
          <a:gradFill rotWithShape="1">
            <a:gsLst>
              <a:gs pos="0">
                <a:srgbClr val="595959"/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72" name="Oval 65"/>
          <p:cNvSpPr>
            <a:spLocks noChangeArrowheads="1"/>
          </p:cNvSpPr>
          <p:nvPr/>
        </p:nvSpPr>
        <p:spPr bwMode="auto">
          <a:xfrm rot="-31473">
            <a:off x="3575050" y="5990908"/>
            <a:ext cx="1190625" cy="85725"/>
          </a:xfrm>
          <a:prstGeom prst="ellipse">
            <a:avLst/>
          </a:prstGeom>
          <a:gradFill rotWithShape="1">
            <a:gsLst>
              <a:gs pos="0">
                <a:srgbClr val="595959"/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1" name="矩形 140"/>
          <p:cNvSpPr/>
          <p:nvPr/>
        </p:nvSpPr>
        <p:spPr>
          <a:xfrm rot="21568527">
            <a:off x="3684588" y="5193983"/>
            <a:ext cx="5529263" cy="790575"/>
          </a:xfrm>
          <a:prstGeom prst="rect">
            <a:avLst/>
          </a:prstGeom>
          <a:gradFill flip="none" rotWithShape="1">
            <a:gsLst>
              <a:gs pos="0">
                <a:srgbClr val="F66004"/>
              </a:gs>
              <a:gs pos="66000">
                <a:srgbClr val="FCAC19"/>
              </a:gs>
              <a:gs pos="100000">
                <a:srgbClr val="F9972B"/>
              </a:gs>
              <a:gs pos="97000">
                <a:srgbClr val="FFC000">
                  <a:shade val="100000"/>
                  <a:satMod val="115000"/>
                </a:srgbClr>
              </a:gs>
            </a:gsLst>
            <a:lin ang="0" scaled="1"/>
            <a:tileRect/>
          </a:gradFill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2" name="矩形 3"/>
          <p:cNvSpPr/>
          <p:nvPr/>
        </p:nvSpPr>
        <p:spPr>
          <a:xfrm rot="21568527">
            <a:off x="3684588" y="5214620"/>
            <a:ext cx="850900" cy="833438"/>
          </a:xfrm>
          <a:custGeom>
            <a:avLst/>
            <a:gdLst>
              <a:gd name="connsiteX0" fmla="*/ 0 w 1440160"/>
              <a:gd name="connsiteY0" fmla="*/ 0 h 1440160"/>
              <a:gd name="connsiteX1" fmla="*/ 1440160 w 1440160"/>
              <a:gd name="connsiteY1" fmla="*/ 0 h 1440160"/>
              <a:gd name="connsiteX2" fmla="*/ 1440160 w 1440160"/>
              <a:gd name="connsiteY2" fmla="*/ 1440160 h 1440160"/>
              <a:gd name="connsiteX3" fmla="*/ 0 w 1440160"/>
              <a:gd name="connsiteY3" fmla="*/ 1440160 h 1440160"/>
              <a:gd name="connsiteX4" fmla="*/ 0 w 1440160"/>
              <a:gd name="connsiteY4" fmla="*/ 0 h 1440160"/>
              <a:gd name="connsiteX0-1" fmla="*/ 0 w 1440160"/>
              <a:gd name="connsiteY0-2" fmla="*/ 0 h 1440160"/>
              <a:gd name="connsiteX1-3" fmla="*/ 1440160 w 1440160"/>
              <a:gd name="connsiteY1-4" fmla="*/ 0 h 1440160"/>
              <a:gd name="connsiteX2-5" fmla="*/ 1440160 w 1440160"/>
              <a:gd name="connsiteY2-6" fmla="*/ 1440160 h 1440160"/>
              <a:gd name="connsiteX3-7" fmla="*/ 0 w 1440160"/>
              <a:gd name="connsiteY3-8" fmla="*/ 1440160 h 1440160"/>
              <a:gd name="connsiteX4-9" fmla="*/ 0 w 1440160"/>
              <a:gd name="connsiteY4-10" fmla="*/ 0 h 1440160"/>
              <a:gd name="connsiteX0-11" fmla="*/ 0 w 1440160"/>
              <a:gd name="connsiteY0-12" fmla="*/ 0 h 1519328"/>
              <a:gd name="connsiteX1-13" fmla="*/ 1440160 w 1440160"/>
              <a:gd name="connsiteY1-14" fmla="*/ 0 h 1519328"/>
              <a:gd name="connsiteX2-15" fmla="*/ 1440160 w 1440160"/>
              <a:gd name="connsiteY2-16" fmla="*/ 1440160 h 1519328"/>
              <a:gd name="connsiteX3-17" fmla="*/ 0 w 1440160"/>
              <a:gd name="connsiteY3-18" fmla="*/ 1440160 h 1519328"/>
              <a:gd name="connsiteX4-19" fmla="*/ 0 w 1440160"/>
              <a:gd name="connsiteY4-20" fmla="*/ 0 h 1519328"/>
              <a:gd name="connsiteX0-21" fmla="*/ 0 w 1440160"/>
              <a:gd name="connsiteY0-22" fmla="*/ 0 h 1519328"/>
              <a:gd name="connsiteX1-23" fmla="*/ 1440160 w 1440160"/>
              <a:gd name="connsiteY1-24" fmla="*/ 0 h 1519328"/>
              <a:gd name="connsiteX2-25" fmla="*/ 1440160 w 1440160"/>
              <a:gd name="connsiteY2-26" fmla="*/ 1440160 h 1519328"/>
              <a:gd name="connsiteX3-27" fmla="*/ 0 w 1440160"/>
              <a:gd name="connsiteY3-28" fmla="*/ 1440160 h 1519328"/>
              <a:gd name="connsiteX4-29" fmla="*/ 0 w 1440160"/>
              <a:gd name="connsiteY4-30" fmla="*/ 0 h 1519328"/>
              <a:gd name="connsiteX0-31" fmla="*/ 0 w 1440160"/>
              <a:gd name="connsiteY0-32" fmla="*/ 0 h 1519328"/>
              <a:gd name="connsiteX1-33" fmla="*/ 1440160 w 1440160"/>
              <a:gd name="connsiteY1-34" fmla="*/ 0 h 1519328"/>
              <a:gd name="connsiteX2-35" fmla="*/ 1440160 w 1440160"/>
              <a:gd name="connsiteY2-36" fmla="*/ 1440160 h 1519328"/>
              <a:gd name="connsiteX3-37" fmla="*/ 0 w 1440160"/>
              <a:gd name="connsiteY3-38" fmla="*/ 1440160 h 1519328"/>
              <a:gd name="connsiteX4-39" fmla="*/ 0 w 1440160"/>
              <a:gd name="connsiteY4-40" fmla="*/ 0 h 1519328"/>
              <a:gd name="connsiteX0-41" fmla="*/ 0 w 1440160"/>
              <a:gd name="connsiteY0-42" fmla="*/ 0 h 1519328"/>
              <a:gd name="connsiteX1-43" fmla="*/ 1440160 w 1440160"/>
              <a:gd name="connsiteY1-44" fmla="*/ 0 h 1519328"/>
              <a:gd name="connsiteX2-45" fmla="*/ 1440160 w 1440160"/>
              <a:gd name="connsiteY2-46" fmla="*/ 1440160 h 1519328"/>
              <a:gd name="connsiteX3-47" fmla="*/ 0 w 1440160"/>
              <a:gd name="connsiteY3-48" fmla="*/ 1440160 h 1519328"/>
              <a:gd name="connsiteX4-49" fmla="*/ 0 w 1440160"/>
              <a:gd name="connsiteY4-50" fmla="*/ 0 h 1519328"/>
              <a:gd name="connsiteX0-51" fmla="*/ 0 w 1440160"/>
              <a:gd name="connsiteY0-52" fmla="*/ 0 h 1519328"/>
              <a:gd name="connsiteX1-53" fmla="*/ 1440160 w 1440160"/>
              <a:gd name="connsiteY1-54" fmla="*/ 0 h 1519328"/>
              <a:gd name="connsiteX2-55" fmla="*/ 1440160 w 1440160"/>
              <a:gd name="connsiteY2-56" fmla="*/ 1440160 h 1519328"/>
              <a:gd name="connsiteX3-57" fmla="*/ 0 w 1440160"/>
              <a:gd name="connsiteY3-58" fmla="*/ 1440160 h 1519328"/>
              <a:gd name="connsiteX4-59" fmla="*/ 0 w 1440160"/>
              <a:gd name="connsiteY4-60" fmla="*/ 0 h 151932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440160" h="1519328">
                <a:moveTo>
                  <a:pt x="0" y="0"/>
                </a:moveTo>
                <a:cubicBezTo>
                  <a:pt x="480053" y="0"/>
                  <a:pt x="805729" y="130628"/>
                  <a:pt x="1440160" y="0"/>
                </a:cubicBezTo>
                <a:lnTo>
                  <a:pt x="1440160" y="1440160"/>
                </a:lnTo>
                <a:cubicBezTo>
                  <a:pt x="675099" y="1618290"/>
                  <a:pt x="480053" y="1440160"/>
                  <a:pt x="0" y="144016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>
                  <a:shade val="67500"/>
                  <a:satMod val="115000"/>
                </a:sysClr>
              </a:gs>
              <a:gs pos="81000">
                <a:srgbClr val="F8F8F8"/>
              </a:gs>
              <a:gs pos="28000">
                <a:sysClr val="window" lastClr="FFFFFF">
                  <a:shade val="100000"/>
                  <a:satMod val="115000"/>
                </a:sysClr>
              </a:gs>
            </a:gsLst>
            <a:lin ang="0" scaled="1"/>
            <a:tileRect/>
          </a:gra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" name="等腰三角形 9"/>
          <p:cNvSpPr/>
          <p:nvPr/>
        </p:nvSpPr>
        <p:spPr>
          <a:xfrm rot="5368527">
            <a:off x="4509720" y="5248800"/>
            <a:ext cx="782607" cy="716657"/>
          </a:xfrm>
          <a:custGeom>
            <a:avLst/>
            <a:gdLst>
              <a:gd name="connsiteX0" fmla="*/ 0 w 1427529"/>
              <a:gd name="connsiteY0" fmla="*/ 1211882 h 1211882"/>
              <a:gd name="connsiteX1" fmla="*/ 713765 w 1427529"/>
              <a:gd name="connsiteY1" fmla="*/ 0 h 1211882"/>
              <a:gd name="connsiteX2" fmla="*/ 1427529 w 1427529"/>
              <a:gd name="connsiteY2" fmla="*/ 1211882 h 1211882"/>
              <a:gd name="connsiteX3" fmla="*/ 0 w 1427529"/>
              <a:gd name="connsiteY3" fmla="*/ 1211882 h 1211882"/>
              <a:gd name="connsiteX0-1" fmla="*/ 0 w 1427529"/>
              <a:gd name="connsiteY0-2" fmla="*/ 1211882 h 1211882"/>
              <a:gd name="connsiteX1-3" fmla="*/ 713765 w 1427529"/>
              <a:gd name="connsiteY1-4" fmla="*/ 0 h 1211882"/>
              <a:gd name="connsiteX2-5" fmla="*/ 1427529 w 1427529"/>
              <a:gd name="connsiteY2-6" fmla="*/ 1211882 h 1211882"/>
              <a:gd name="connsiteX3-7" fmla="*/ 0 w 1427529"/>
              <a:gd name="connsiteY3-8" fmla="*/ 1211882 h 1211882"/>
              <a:gd name="connsiteX0-9" fmla="*/ 0 w 1427529"/>
              <a:gd name="connsiteY0-10" fmla="*/ 1211882 h 1211882"/>
              <a:gd name="connsiteX1-11" fmla="*/ 713765 w 1427529"/>
              <a:gd name="connsiteY1-12" fmla="*/ 0 h 1211882"/>
              <a:gd name="connsiteX2-13" fmla="*/ 1427529 w 1427529"/>
              <a:gd name="connsiteY2-14" fmla="*/ 1211882 h 1211882"/>
              <a:gd name="connsiteX3-15" fmla="*/ 0 w 1427529"/>
              <a:gd name="connsiteY3-16" fmla="*/ 1211882 h 1211882"/>
              <a:gd name="connsiteX0-17" fmla="*/ 0 w 1427529"/>
              <a:gd name="connsiteY0-18" fmla="*/ 1211882 h 1211882"/>
              <a:gd name="connsiteX1-19" fmla="*/ 713765 w 1427529"/>
              <a:gd name="connsiteY1-20" fmla="*/ 0 h 1211882"/>
              <a:gd name="connsiteX2-21" fmla="*/ 1427529 w 1427529"/>
              <a:gd name="connsiteY2-22" fmla="*/ 1211882 h 1211882"/>
              <a:gd name="connsiteX3-23" fmla="*/ 0 w 1427529"/>
              <a:gd name="connsiteY3-24" fmla="*/ 1211882 h 1211882"/>
              <a:gd name="connsiteX0-25" fmla="*/ 0 w 1427529"/>
              <a:gd name="connsiteY0-26" fmla="*/ 1211882 h 1211882"/>
              <a:gd name="connsiteX1-27" fmla="*/ 713765 w 1427529"/>
              <a:gd name="connsiteY1-28" fmla="*/ 0 h 1211882"/>
              <a:gd name="connsiteX2-29" fmla="*/ 1427529 w 1427529"/>
              <a:gd name="connsiteY2-30" fmla="*/ 1211882 h 1211882"/>
              <a:gd name="connsiteX3-31" fmla="*/ 0 w 1427529"/>
              <a:gd name="connsiteY3-32" fmla="*/ 1211882 h 1211882"/>
              <a:gd name="connsiteX0-33" fmla="*/ 0 w 1427529"/>
              <a:gd name="connsiteY0-34" fmla="*/ 1211882 h 1211882"/>
              <a:gd name="connsiteX1-35" fmla="*/ 713765 w 1427529"/>
              <a:gd name="connsiteY1-36" fmla="*/ 0 h 1211882"/>
              <a:gd name="connsiteX2-37" fmla="*/ 1427529 w 1427529"/>
              <a:gd name="connsiteY2-38" fmla="*/ 1211882 h 1211882"/>
              <a:gd name="connsiteX3-39" fmla="*/ 0 w 1427529"/>
              <a:gd name="connsiteY3-40" fmla="*/ 1211882 h 1211882"/>
              <a:gd name="connsiteX0-41" fmla="*/ 0 w 1427529"/>
              <a:gd name="connsiteY0-42" fmla="*/ 1211882 h 1211882"/>
              <a:gd name="connsiteX1-43" fmla="*/ 713765 w 1427529"/>
              <a:gd name="connsiteY1-44" fmla="*/ 0 h 1211882"/>
              <a:gd name="connsiteX2-45" fmla="*/ 1427529 w 1427529"/>
              <a:gd name="connsiteY2-46" fmla="*/ 1211882 h 1211882"/>
              <a:gd name="connsiteX3-47" fmla="*/ 0 w 1427529"/>
              <a:gd name="connsiteY3-48" fmla="*/ 1211882 h 1211882"/>
              <a:gd name="connsiteX0-49" fmla="*/ 0 w 1427529"/>
              <a:gd name="connsiteY0-50" fmla="*/ 1211882 h 1211882"/>
              <a:gd name="connsiteX1-51" fmla="*/ 713765 w 1427529"/>
              <a:gd name="connsiteY1-52" fmla="*/ 0 h 1211882"/>
              <a:gd name="connsiteX2-53" fmla="*/ 1427529 w 1427529"/>
              <a:gd name="connsiteY2-54" fmla="*/ 1211882 h 1211882"/>
              <a:gd name="connsiteX3-55" fmla="*/ 0 w 1427529"/>
              <a:gd name="connsiteY3-56" fmla="*/ 1211882 h 12118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427529" h="1211882">
                <a:moveTo>
                  <a:pt x="0" y="1211882"/>
                </a:moveTo>
                <a:cubicBezTo>
                  <a:pt x="237925" y="677292"/>
                  <a:pt x="214596" y="807722"/>
                  <a:pt x="713765" y="0"/>
                </a:cubicBezTo>
                <a:cubicBezTo>
                  <a:pt x="1212949" y="855223"/>
                  <a:pt x="1296489" y="712918"/>
                  <a:pt x="1427529" y="1211882"/>
                </a:cubicBezTo>
                <a:lnTo>
                  <a:pt x="0" y="1211882"/>
                </a:lnTo>
                <a:close/>
              </a:path>
            </a:pathLst>
          </a:custGeom>
          <a:solidFill>
            <a:srgbClr val="904E1C"/>
          </a:solidFill>
          <a:ln w="25400" cap="flat" cmpd="sng" algn="ctr">
            <a:noFill/>
            <a:prstDash val="solid"/>
          </a:ln>
          <a:effectLst>
            <a:softEdge rad="63500"/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4" name="等腰三角形 143"/>
          <p:cNvSpPr/>
          <p:nvPr/>
        </p:nvSpPr>
        <p:spPr>
          <a:xfrm rot="5368527">
            <a:off x="4409281" y="5334476"/>
            <a:ext cx="819150" cy="554038"/>
          </a:xfrm>
          <a:prstGeom prst="triangle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45" name="直接连接符 144"/>
          <p:cNvCxnSpPr/>
          <p:nvPr/>
        </p:nvCxnSpPr>
        <p:spPr>
          <a:xfrm>
            <a:off x="4532313" y="5127308"/>
            <a:ext cx="7938" cy="946150"/>
          </a:xfrm>
          <a:prstGeom prst="line">
            <a:avLst/>
          </a:prstGeom>
          <a:noFill/>
          <a:ln w="38100" cap="flat" cmpd="sng" algn="ctr">
            <a:solidFill>
              <a:srgbClr val="F9972B"/>
            </a:solidFill>
            <a:prstDash val="sys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cxnSp>
      <p:sp>
        <p:nvSpPr>
          <p:cNvPr id="30792" name="TextBox 83"/>
          <p:cNvSpPr txBox="1"/>
          <p:nvPr/>
        </p:nvSpPr>
        <p:spPr>
          <a:xfrm>
            <a:off x="3746500" y="5390833"/>
            <a:ext cx="731838" cy="5340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altLang="zh-CN" sz="3600" dirty="0">
                <a:solidFill>
                  <a:srgbClr val="F9972B"/>
                </a:solidFill>
                <a:latin typeface="Baskerville Old Face" panose="02020602080505020303" pitchFamily="18" charset="0"/>
                <a:ea typeface="微软雅黑" panose="020B0503020204020204" pitchFamily="34" charset="-122"/>
              </a:rPr>
              <a:t>05</a:t>
            </a:r>
            <a:endParaRPr lang="zh-CN" altLang="en-US" sz="3600" dirty="0">
              <a:solidFill>
                <a:srgbClr val="F9972B"/>
              </a:solidFill>
              <a:latin typeface="Baskerville Old Face" panose="02020602080505020303" pitchFamily="18" charset="0"/>
              <a:ea typeface="微软雅黑" panose="020B0503020204020204" pitchFamily="34" charset="-122"/>
            </a:endParaRPr>
          </a:p>
        </p:txBody>
      </p:sp>
      <p:sp>
        <p:nvSpPr>
          <p:cNvPr id="147" name="等腰三角形 146"/>
          <p:cNvSpPr/>
          <p:nvPr/>
        </p:nvSpPr>
        <p:spPr>
          <a:xfrm rot="16200000" flipH="1" flipV="1">
            <a:off x="5359400" y="5540058"/>
            <a:ext cx="125413" cy="134938"/>
          </a:xfrm>
          <a:prstGeom prst="triangle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" name="等腰三角形 149"/>
          <p:cNvSpPr/>
          <p:nvPr/>
        </p:nvSpPr>
        <p:spPr>
          <a:xfrm rot="16200000" flipH="1" flipV="1">
            <a:off x="5357019" y="3594576"/>
            <a:ext cx="123825" cy="134938"/>
          </a:xfrm>
          <a:prstGeom prst="triangle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95" name="TextBox 88"/>
          <p:cNvSpPr txBox="1"/>
          <p:nvPr/>
        </p:nvSpPr>
        <p:spPr>
          <a:xfrm>
            <a:off x="5416550" y="3544570"/>
            <a:ext cx="2014538" cy="3124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80000"/>
              </a:lnSpc>
              <a:buNone/>
            </a:pPr>
            <a:r>
              <a:rPr lang="zh-CN" altLang="en-US" dirty="0">
                <a:solidFill>
                  <a:srgbClr val="FFFFFF"/>
                </a:solidFill>
                <a:latin typeface="Baskerville Old Face" panose="02020602080505020303" pitchFamily="18" charset="0"/>
                <a:ea typeface="微软雅黑" panose="020B0503020204020204" pitchFamily="34" charset="-122"/>
              </a:rPr>
              <a:t>枚举类型</a:t>
            </a:r>
          </a:p>
        </p:txBody>
      </p:sp>
      <p:sp>
        <p:nvSpPr>
          <p:cNvPr id="152" name="等腰三角形 151"/>
          <p:cNvSpPr/>
          <p:nvPr/>
        </p:nvSpPr>
        <p:spPr>
          <a:xfrm rot="16200000" flipH="1" flipV="1">
            <a:off x="5345113" y="4551045"/>
            <a:ext cx="125413" cy="134938"/>
          </a:xfrm>
          <a:prstGeom prst="triangle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97" name="TextBox 88"/>
          <p:cNvSpPr txBox="1"/>
          <p:nvPr/>
        </p:nvSpPr>
        <p:spPr>
          <a:xfrm>
            <a:off x="5327650" y="4508183"/>
            <a:ext cx="2014538" cy="3124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80000"/>
              </a:lnSpc>
              <a:buNone/>
            </a:pPr>
            <a:r>
              <a:rPr lang="zh-CN" altLang="en-US" dirty="0">
                <a:solidFill>
                  <a:srgbClr val="FFFFFF"/>
                </a:solidFill>
                <a:latin typeface="Baskerville Old Face" panose="02020602080505020303" pitchFamily="18" charset="0"/>
                <a:ea typeface="微软雅黑" panose="020B0503020204020204" pitchFamily="34" charset="-122"/>
              </a:rPr>
              <a:t>位运算</a:t>
            </a:r>
          </a:p>
        </p:txBody>
      </p:sp>
      <p:sp>
        <p:nvSpPr>
          <p:cNvPr id="30798" name="TextBox 88"/>
          <p:cNvSpPr txBox="1"/>
          <p:nvPr/>
        </p:nvSpPr>
        <p:spPr>
          <a:xfrm>
            <a:off x="5459413" y="5473383"/>
            <a:ext cx="1654175" cy="3124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80000"/>
              </a:lnSpc>
              <a:buNone/>
            </a:pPr>
            <a:r>
              <a:rPr lang="zh-CN" altLang="en-US" dirty="0">
                <a:solidFill>
                  <a:srgbClr val="FFFFFF"/>
                </a:solidFill>
                <a:latin typeface="Baskerville Old Face" panose="02020602080505020303" pitchFamily="18" charset="0"/>
                <a:ea typeface="微软雅黑" panose="020B0503020204020204" pitchFamily="34" charset="-122"/>
              </a:rPr>
              <a:t>其它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/>
          <p:nvPr/>
        </p:nvSpPr>
        <p:spPr>
          <a:xfrm>
            <a:off x="766763" y="438150"/>
            <a:ext cx="8066087" cy="646113"/>
          </a:xfrm>
          <a:prstGeom prst="rect">
            <a:avLst/>
          </a:prstGeom>
        </p:spPr>
        <p:txBody>
          <a:bodyPr vert="horz" wrap="square" lIns="91440" tIns="45720" rIns="91440" bIns="45720" anchor="b" anchorCtr="0"/>
          <a:lstStyle>
            <a:lvl1pPr eaLnBrk="1" hangingPunct="1">
              <a:defRPr sz="360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>
              <a:defRPr sz="21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>
              <a:defRPr sz="21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>
              <a:defRPr sz="21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>
              <a:defRPr sz="21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257175">
              <a:defRPr sz="214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514350">
              <a:defRPr sz="214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771525">
              <a:defRPr sz="214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028700">
              <a:defRPr sz="214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US" dirty="0"/>
              <a:t>画出下列结构的内存设置图</a:t>
            </a:r>
            <a:r>
              <a:rPr lang="en-US" altLang="zh-CN" dirty="0"/>
              <a:t>  </a:t>
            </a:r>
          </a:p>
        </p:txBody>
      </p:sp>
      <p:sp>
        <p:nvSpPr>
          <p:cNvPr id="52227" name="Rectangle 3"/>
          <p:cNvSpPr/>
          <p:nvPr/>
        </p:nvSpPr>
        <p:spPr>
          <a:xfrm>
            <a:off x="2424113" y="1628775"/>
            <a:ext cx="3095625" cy="4238625"/>
          </a:xfrm>
          <a:prstGeom prst="rect">
            <a:avLst/>
          </a:prstGeom>
          <a:solidFill>
            <a:srgbClr val="FFFF66"/>
          </a:solidFill>
          <a:ln w="9525">
            <a:noFill/>
          </a:ln>
        </p:spPr>
        <p:txBody>
          <a:bodyPr>
            <a:spAutoFit/>
          </a:bodyPr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200" b="1" dirty="0">
                <a:solidFill>
                  <a:schemeClr val="tx2"/>
                </a:solidFill>
                <a:latin typeface="Arial" panose="020B0604020202020204" pitchFamily="34" charset="0"/>
              </a:rPr>
              <a:t>struct  xyz</a:t>
            </a:r>
          </a:p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200" b="1" dirty="0">
                <a:solidFill>
                  <a:schemeClr val="tx2"/>
                </a:solidFill>
                <a:latin typeface="Arial" panose="020B0604020202020204" pitchFamily="34" charset="0"/>
              </a:rPr>
              <a:t>     { short  x; </a:t>
            </a:r>
          </a:p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200" b="1" dirty="0">
                <a:solidFill>
                  <a:schemeClr val="tx2"/>
                </a:solidFill>
                <a:latin typeface="Arial" panose="020B0604020202020204" pitchFamily="34" charset="0"/>
              </a:rPr>
              <a:t>        int      y;</a:t>
            </a:r>
          </a:p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200" b="1" dirty="0">
                <a:solidFill>
                  <a:schemeClr val="tx2"/>
                </a:solidFill>
                <a:latin typeface="Arial" panose="020B0604020202020204" pitchFamily="34" charset="0"/>
              </a:rPr>
              <a:t>        float   z;</a:t>
            </a:r>
          </a:p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200" b="1" dirty="0">
                <a:solidFill>
                  <a:schemeClr val="tx2"/>
                </a:solidFill>
                <a:latin typeface="Arial" panose="020B0604020202020204" pitchFamily="34" charset="0"/>
              </a:rPr>
              <a:t>     }</a:t>
            </a:r>
            <a:r>
              <a:rPr lang="en-US" altLang="zh-CN" sz="3200" b="1" dirty="0">
                <a:solidFill>
                  <a:srgbClr val="FF0000"/>
                </a:solidFill>
                <a:latin typeface="Arial" panose="020B0604020202020204" pitchFamily="34" charset="0"/>
              </a:rPr>
              <a:t>;</a:t>
            </a:r>
          </a:p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200" b="1" dirty="0">
                <a:solidFill>
                  <a:schemeClr val="tx2"/>
                </a:solidFill>
                <a:latin typeface="Arial" panose="020B0604020202020204" pitchFamily="34" charset="0"/>
              </a:rPr>
              <a:t>struct  </a:t>
            </a:r>
            <a:r>
              <a:rPr lang="en-US" altLang="zh-CN" sz="3200" b="1" dirty="0" err="1">
                <a:solidFill>
                  <a:schemeClr val="tx2"/>
                </a:solidFill>
                <a:latin typeface="Arial" panose="020B0604020202020204" pitchFamily="34" charset="0"/>
              </a:rPr>
              <a:t>xyz</a:t>
            </a:r>
            <a:r>
              <a:rPr lang="en-US" altLang="zh-CN" sz="3200" b="1" dirty="0">
                <a:solidFill>
                  <a:schemeClr val="tx2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3200" b="1" dirty="0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r>
              <a:rPr lang="zh-CN" altLang="en-US" sz="3200" b="1" dirty="0">
                <a:solidFill>
                  <a:schemeClr val="tx2"/>
                </a:solidFill>
                <a:latin typeface="Arial" panose="020B0604020202020204" pitchFamily="34" charset="0"/>
              </a:rPr>
              <a:t>；</a:t>
            </a:r>
          </a:p>
        </p:txBody>
      </p:sp>
      <p:grpSp>
        <p:nvGrpSpPr>
          <p:cNvPr id="2" name="Group 4"/>
          <p:cNvGrpSpPr/>
          <p:nvPr/>
        </p:nvGrpSpPr>
        <p:grpSpPr>
          <a:xfrm>
            <a:off x="6063103" y="1084263"/>
            <a:ext cx="4290197" cy="5113338"/>
            <a:chOff x="2769" y="672"/>
            <a:chExt cx="1726" cy="2112"/>
          </a:xfrm>
        </p:grpSpPr>
        <p:sp>
          <p:nvSpPr>
            <p:cNvPr id="52229" name="Rectangle 5"/>
            <p:cNvSpPr/>
            <p:nvPr/>
          </p:nvSpPr>
          <p:spPr>
            <a:xfrm>
              <a:off x="3894" y="2342"/>
              <a:ext cx="583" cy="19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263525" indent="-2635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16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905" indent="-24447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14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733425" indent="-220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952500" indent="-2178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ü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176655" indent="-224155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 eaLnBrk="1" hangingPunct="1">
                <a:buClrTx/>
                <a:buFontTx/>
                <a:buNone/>
              </a:pPr>
              <a:r>
                <a:rPr lang="en-US" altLang="zh-CN" sz="1400" b="1" dirty="0">
                  <a:latin typeface="Arial" panose="020B0604020202020204" pitchFamily="34" charset="0"/>
                </a:rPr>
                <a:t>4</a:t>
              </a:r>
              <a:r>
                <a:rPr lang="zh-CN" altLang="en-US" sz="1400" b="1" dirty="0">
                  <a:latin typeface="Arial" panose="020B0604020202020204" pitchFamily="34" charset="0"/>
                </a:rPr>
                <a:t>个字节</a:t>
              </a:r>
            </a:p>
          </p:txBody>
        </p:sp>
        <p:sp>
          <p:nvSpPr>
            <p:cNvPr id="52230" name="Rectangle 6"/>
            <p:cNvSpPr/>
            <p:nvPr/>
          </p:nvSpPr>
          <p:spPr>
            <a:xfrm>
              <a:off x="3336" y="2208"/>
              <a:ext cx="545" cy="19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263525" indent="-2635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16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905" indent="-24447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14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733425" indent="-220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952500" indent="-2178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ü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176655" indent="-224155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2231" name="Rectangle 7"/>
            <p:cNvSpPr/>
            <p:nvPr/>
          </p:nvSpPr>
          <p:spPr>
            <a:xfrm>
              <a:off x="2784" y="2208"/>
              <a:ext cx="552" cy="19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263525" indent="-2635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16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905" indent="-24447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14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733425" indent="-220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952500" indent="-2178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ü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176655" indent="-224155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 eaLnBrk="1" hangingPunct="1">
                <a:buClrTx/>
                <a:buFontTx/>
                <a:buNone/>
              </a:pPr>
              <a:endParaRPr lang="zh-CN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2232" name="Rectangle 8"/>
            <p:cNvSpPr/>
            <p:nvPr/>
          </p:nvSpPr>
          <p:spPr>
            <a:xfrm>
              <a:off x="3912" y="2323"/>
              <a:ext cx="583" cy="19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263525" indent="-2635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16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905" indent="-24447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14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733425" indent="-220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952500" indent="-2178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ü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176655" indent="-224155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ClrTx/>
                <a:buFontTx/>
                <a:buNone/>
              </a:pPr>
              <a:endParaRPr lang="zh-CN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2233" name="Rectangle 9"/>
            <p:cNvSpPr/>
            <p:nvPr/>
          </p:nvSpPr>
          <p:spPr>
            <a:xfrm>
              <a:off x="3336" y="2399"/>
              <a:ext cx="545" cy="19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263525" indent="-2635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16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905" indent="-24447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14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733425" indent="-220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952500" indent="-2178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ü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176655" indent="-224155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2234" name="Rectangle 10"/>
            <p:cNvSpPr/>
            <p:nvPr/>
          </p:nvSpPr>
          <p:spPr>
            <a:xfrm>
              <a:off x="2784" y="2399"/>
              <a:ext cx="552" cy="19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263525" indent="-2635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16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905" indent="-24447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14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733425" indent="-220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952500" indent="-2178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ü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176655" indent="-224155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 eaLnBrk="1" hangingPunct="1">
                <a:buClrTx/>
                <a:buFontTx/>
                <a:buNone/>
              </a:pPr>
              <a:endParaRPr lang="zh-CN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2235" name="Rectangle 11"/>
            <p:cNvSpPr/>
            <p:nvPr/>
          </p:nvSpPr>
          <p:spPr>
            <a:xfrm>
              <a:off x="3881" y="1818"/>
              <a:ext cx="583" cy="19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263525" indent="-2635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16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905" indent="-24447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14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733425" indent="-220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952500" indent="-2178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ü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176655" indent="-224155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 eaLnBrk="1" hangingPunct="1">
                <a:buClrTx/>
                <a:buFontTx/>
                <a:buNone/>
              </a:pPr>
              <a:endParaRPr lang="zh-CN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2236" name="Rectangle 12"/>
            <p:cNvSpPr/>
            <p:nvPr/>
          </p:nvSpPr>
          <p:spPr>
            <a:xfrm>
              <a:off x="3336" y="1818"/>
              <a:ext cx="545" cy="19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263525" indent="-2635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16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905" indent="-24447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14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733425" indent="-220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952500" indent="-2178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ü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176655" indent="-224155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2237" name="Rectangle 13"/>
            <p:cNvSpPr/>
            <p:nvPr/>
          </p:nvSpPr>
          <p:spPr>
            <a:xfrm>
              <a:off x="2784" y="1818"/>
              <a:ext cx="552" cy="19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263525" indent="-2635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16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905" indent="-24447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14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733425" indent="-220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952500" indent="-2178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ü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176655" indent="-224155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 eaLnBrk="1" hangingPunct="1">
                <a:buClrTx/>
                <a:buFontTx/>
                <a:buNone/>
              </a:pPr>
              <a:endParaRPr lang="zh-CN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2238" name="Rectangle 14"/>
            <p:cNvSpPr/>
            <p:nvPr/>
          </p:nvSpPr>
          <p:spPr>
            <a:xfrm>
              <a:off x="3881" y="1627"/>
              <a:ext cx="583" cy="19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263525" indent="-2635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16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905" indent="-24447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14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733425" indent="-220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952500" indent="-2178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ü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176655" indent="-224155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 eaLnBrk="1" hangingPunct="1">
                <a:buClrTx/>
                <a:buFontTx/>
                <a:buNone/>
              </a:pPr>
              <a:endParaRPr lang="zh-CN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2239" name="Rectangle 15"/>
            <p:cNvSpPr/>
            <p:nvPr/>
          </p:nvSpPr>
          <p:spPr>
            <a:xfrm>
              <a:off x="3336" y="1627"/>
              <a:ext cx="545" cy="19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263525" indent="-2635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16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905" indent="-24447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14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733425" indent="-220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952500" indent="-2178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ü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176655" indent="-224155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2240" name="Rectangle 16"/>
            <p:cNvSpPr/>
            <p:nvPr/>
          </p:nvSpPr>
          <p:spPr>
            <a:xfrm>
              <a:off x="2784" y="1627"/>
              <a:ext cx="552" cy="19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263525" indent="-2635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16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905" indent="-24447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14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733425" indent="-220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952500" indent="-2178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ü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176655" indent="-224155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 eaLnBrk="1" hangingPunct="1">
                <a:buClrTx/>
                <a:buFontTx/>
                <a:buNone/>
              </a:pPr>
              <a:endParaRPr lang="zh-CN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2241" name="Rectangle 17"/>
            <p:cNvSpPr/>
            <p:nvPr/>
          </p:nvSpPr>
          <p:spPr>
            <a:xfrm>
              <a:off x="3881" y="2590"/>
              <a:ext cx="583" cy="19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263525" indent="-2635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16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905" indent="-24447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14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733425" indent="-220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952500" indent="-2178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ü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176655" indent="-224155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ClrTx/>
                <a:buFontTx/>
                <a:buNone/>
              </a:pPr>
              <a:endParaRPr lang="zh-CN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2242" name="Rectangle 18"/>
            <p:cNvSpPr/>
            <p:nvPr/>
          </p:nvSpPr>
          <p:spPr>
            <a:xfrm>
              <a:off x="3336" y="2590"/>
              <a:ext cx="545" cy="19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263525" indent="-2635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16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905" indent="-24447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14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733425" indent="-220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952500" indent="-2178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ü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176655" indent="-224155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2243" name="Rectangle 19"/>
            <p:cNvSpPr/>
            <p:nvPr/>
          </p:nvSpPr>
          <p:spPr>
            <a:xfrm>
              <a:off x="2784" y="2590"/>
              <a:ext cx="552" cy="19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263525" indent="-2635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16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905" indent="-24447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14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733425" indent="-220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952500" indent="-2178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ü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176655" indent="-224155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 eaLnBrk="1" hangingPunct="1">
                <a:buClrTx/>
                <a:buFontTx/>
                <a:buNone/>
              </a:pPr>
              <a:endParaRPr lang="zh-CN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2244" name="Rectangle 20"/>
            <p:cNvSpPr/>
            <p:nvPr/>
          </p:nvSpPr>
          <p:spPr>
            <a:xfrm>
              <a:off x="3881" y="2009"/>
              <a:ext cx="583" cy="19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263525" indent="-2635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16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905" indent="-24447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14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733425" indent="-220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952500" indent="-2178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ü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176655" indent="-224155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 eaLnBrk="1" hangingPunct="1">
                <a:buClrTx/>
                <a:buFontTx/>
                <a:buNone/>
              </a:pPr>
              <a:endParaRPr lang="zh-CN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2245" name="Rectangle 21"/>
            <p:cNvSpPr/>
            <p:nvPr/>
          </p:nvSpPr>
          <p:spPr>
            <a:xfrm>
              <a:off x="3336" y="2009"/>
              <a:ext cx="545" cy="19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263525" indent="-2635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16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905" indent="-24447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14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733425" indent="-220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952500" indent="-2178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ü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176655" indent="-224155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2246" name="Rectangle 22"/>
            <p:cNvSpPr/>
            <p:nvPr/>
          </p:nvSpPr>
          <p:spPr>
            <a:xfrm>
              <a:off x="2784" y="2009"/>
              <a:ext cx="552" cy="19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263525" indent="-2635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16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905" indent="-24447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14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733425" indent="-220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952500" indent="-2178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ü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176655" indent="-224155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 eaLnBrk="1" hangingPunct="1">
                <a:buClrTx/>
                <a:buFontTx/>
                <a:buNone/>
              </a:pPr>
              <a:r>
                <a:rPr lang="en-US" altLang="zh-CN" sz="1400" b="1" dirty="0">
                  <a:latin typeface="Arial" panose="020B0604020202020204" pitchFamily="34" charset="0"/>
                </a:rPr>
                <a:t>z</a:t>
              </a:r>
            </a:p>
          </p:txBody>
        </p:sp>
        <p:sp>
          <p:nvSpPr>
            <p:cNvPr id="52247" name="Rectangle 23"/>
            <p:cNvSpPr/>
            <p:nvPr/>
          </p:nvSpPr>
          <p:spPr>
            <a:xfrm>
              <a:off x="3888" y="1564"/>
              <a:ext cx="583" cy="19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263525" indent="-2635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16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905" indent="-24447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14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733425" indent="-220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952500" indent="-2178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ü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176655" indent="-224155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 eaLnBrk="1" hangingPunct="1">
                <a:buClrTx/>
                <a:buFontTx/>
                <a:buNone/>
              </a:pPr>
              <a:r>
                <a:rPr lang="en-US" altLang="zh-CN" sz="1400" b="1" dirty="0">
                  <a:latin typeface="Arial" panose="020B0604020202020204" pitchFamily="34" charset="0"/>
                </a:rPr>
                <a:t>4</a:t>
              </a:r>
              <a:r>
                <a:rPr lang="zh-CN" altLang="en-US" sz="1400" b="1" dirty="0">
                  <a:latin typeface="Arial" panose="020B0604020202020204" pitchFamily="34" charset="0"/>
                </a:rPr>
                <a:t>个字节</a:t>
              </a:r>
            </a:p>
          </p:txBody>
        </p:sp>
        <p:sp>
          <p:nvSpPr>
            <p:cNvPr id="52248" name="Rectangle 24"/>
            <p:cNvSpPr/>
            <p:nvPr/>
          </p:nvSpPr>
          <p:spPr>
            <a:xfrm>
              <a:off x="3336" y="1436"/>
              <a:ext cx="545" cy="19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263525" indent="-2635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16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905" indent="-24447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14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733425" indent="-220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952500" indent="-2178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ü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176655" indent="-224155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2249" name="Rectangle 25"/>
            <p:cNvSpPr/>
            <p:nvPr/>
          </p:nvSpPr>
          <p:spPr>
            <a:xfrm>
              <a:off x="2784" y="1436"/>
              <a:ext cx="552" cy="19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263525" indent="-2635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16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905" indent="-24447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14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733425" indent="-220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952500" indent="-2178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ü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176655" indent="-224155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 eaLnBrk="1" hangingPunct="1">
                <a:buClrTx/>
                <a:buFontTx/>
                <a:buNone/>
              </a:pPr>
              <a:endParaRPr lang="zh-CN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2250" name="Rectangle 26"/>
            <p:cNvSpPr/>
            <p:nvPr/>
          </p:nvSpPr>
          <p:spPr>
            <a:xfrm>
              <a:off x="3881" y="1245"/>
              <a:ext cx="583" cy="19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263525" indent="-2635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16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905" indent="-24447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14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733425" indent="-220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952500" indent="-2178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ü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176655" indent="-224155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 eaLnBrk="1" hangingPunct="1">
                <a:buClrTx/>
                <a:buFontTx/>
                <a:buNone/>
              </a:pPr>
              <a:endParaRPr lang="zh-CN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2251" name="Rectangle 27"/>
            <p:cNvSpPr/>
            <p:nvPr/>
          </p:nvSpPr>
          <p:spPr>
            <a:xfrm>
              <a:off x="3336" y="1245"/>
              <a:ext cx="545" cy="19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263525" indent="-2635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16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905" indent="-24447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14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733425" indent="-220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952500" indent="-2178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ü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176655" indent="-224155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2252" name="Rectangle 28"/>
            <p:cNvSpPr/>
            <p:nvPr/>
          </p:nvSpPr>
          <p:spPr>
            <a:xfrm>
              <a:off x="2784" y="1245"/>
              <a:ext cx="552" cy="19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263525" indent="-2635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16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905" indent="-24447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14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733425" indent="-220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952500" indent="-2178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ü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176655" indent="-224155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 eaLnBrk="1" hangingPunct="1">
                <a:buClrTx/>
                <a:buFontTx/>
                <a:buNone/>
              </a:pPr>
              <a:r>
                <a:rPr lang="en-US" altLang="zh-CN" sz="1400" b="1" dirty="0">
                  <a:latin typeface="Arial" panose="020B0604020202020204" pitchFamily="34" charset="0"/>
                </a:rPr>
                <a:t>y</a:t>
              </a:r>
            </a:p>
          </p:txBody>
        </p:sp>
        <p:sp>
          <p:nvSpPr>
            <p:cNvPr id="52253" name="Rectangle 29"/>
            <p:cNvSpPr/>
            <p:nvPr/>
          </p:nvSpPr>
          <p:spPr>
            <a:xfrm>
              <a:off x="3881" y="1054"/>
              <a:ext cx="583" cy="19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263525" indent="-2635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16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905" indent="-24447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14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733425" indent="-220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952500" indent="-2178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ü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176655" indent="-224155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 eaLnBrk="1" hangingPunct="1">
                <a:buClrTx/>
                <a:buFontTx/>
                <a:buNone/>
              </a:pPr>
              <a:endParaRPr lang="zh-CN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2254" name="Rectangle 30"/>
            <p:cNvSpPr/>
            <p:nvPr/>
          </p:nvSpPr>
          <p:spPr>
            <a:xfrm>
              <a:off x="3336" y="1054"/>
              <a:ext cx="545" cy="19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263525" indent="-2635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16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905" indent="-24447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14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733425" indent="-220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952500" indent="-2178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ü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176655" indent="-224155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2255" name="Rectangle 31"/>
            <p:cNvSpPr/>
            <p:nvPr/>
          </p:nvSpPr>
          <p:spPr>
            <a:xfrm>
              <a:off x="2784" y="1054"/>
              <a:ext cx="552" cy="19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263525" indent="-2635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16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905" indent="-24447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14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733425" indent="-220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952500" indent="-2178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ü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176655" indent="-224155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 eaLnBrk="1" hangingPunct="1">
                <a:buClrTx/>
                <a:buFontTx/>
                <a:buNone/>
              </a:pPr>
              <a:endParaRPr lang="zh-CN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2256" name="Rectangle 32"/>
            <p:cNvSpPr/>
            <p:nvPr/>
          </p:nvSpPr>
          <p:spPr>
            <a:xfrm>
              <a:off x="3873" y="999"/>
              <a:ext cx="583" cy="19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263525" indent="-2635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16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905" indent="-24447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14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733425" indent="-220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952500" indent="-2178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ü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176655" indent="-224155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 eaLnBrk="1" hangingPunct="1">
                <a:buClrTx/>
                <a:buFontTx/>
                <a:buNone/>
              </a:pPr>
              <a:r>
                <a:rPr lang="en-US" altLang="zh-CN" sz="1400" b="1" dirty="0">
                  <a:latin typeface="Arial" panose="020B0604020202020204" pitchFamily="34" charset="0"/>
                </a:rPr>
                <a:t>2</a:t>
              </a:r>
              <a:r>
                <a:rPr lang="zh-CN" altLang="en-US" sz="1400" b="1" dirty="0">
                  <a:latin typeface="Arial" panose="020B0604020202020204" pitchFamily="34" charset="0"/>
                </a:rPr>
                <a:t>个字节</a:t>
              </a:r>
            </a:p>
          </p:txBody>
        </p:sp>
        <p:sp>
          <p:nvSpPr>
            <p:cNvPr id="52257" name="Rectangle 33"/>
            <p:cNvSpPr/>
            <p:nvPr/>
          </p:nvSpPr>
          <p:spPr>
            <a:xfrm>
              <a:off x="3336" y="863"/>
              <a:ext cx="545" cy="19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263525" indent="-2635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16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905" indent="-24447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14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733425" indent="-220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952500" indent="-2178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ü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176655" indent="-224155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2258" name="Rectangle 34"/>
            <p:cNvSpPr/>
            <p:nvPr/>
          </p:nvSpPr>
          <p:spPr>
            <a:xfrm>
              <a:off x="2784" y="863"/>
              <a:ext cx="552" cy="19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263525" indent="-2635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16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905" indent="-24447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14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733425" indent="-220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952500" indent="-2178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ü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176655" indent="-224155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 eaLnBrk="1" hangingPunct="1">
                <a:buClrTx/>
                <a:buFontTx/>
                <a:buNone/>
              </a:pPr>
              <a:r>
                <a:rPr lang="en-US" altLang="zh-CN" sz="1400" b="1" dirty="0"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52259" name="Rectangle 35"/>
            <p:cNvSpPr/>
            <p:nvPr/>
          </p:nvSpPr>
          <p:spPr>
            <a:xfrm>
              <a:off x="2769" y="718"/>
              <a:ext cx="1680" cy="19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263525" indent="-2635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16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905" indent="-24447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14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733425" indent="-220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952500" indent="-2178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ü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176655" indent="-224155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zh-CN" altLang="en-US" sz="1400" b="1" dirty="0">
                  <a:latin typeface="Arial" panose="020B0604020202020204" pitchFamily="34" charset="0"/>
                </a:rPr>
                <a:t>变量 </a:t>
              </a:r>
              <a:r>
                <a:rPr lang="en-US" altLang="zh-CN" sz="1400" b="1" dirty="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52260" name="Line 36"/>
            <p:cNvSpPr/>
            <p:nvPr/>
          </p:nvSpPr>
          <p:spPr>
            <a:xfrm>
              <a:off x="2784" y="672"/>
              <a:ext cx="1680" cy="0"/>
            </a:xfrm>
            <a:prstGeom prst="line">
              <a:avLst/>
            </a:prstGeom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1" name="Line 37"/>
            <p:cNvSpPr/>
            <p:nvPr/>
          </p:nvSpPr>
          <p:spPr>
            <a:xfrm>
              <a:off x="2784" y="2781"/>
              <a:ext cx="552" cy="0"/>
            </a:xfrm>
            <a:prstGeom prst="line">
              <a:avLst/>
            </a:prstGeom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2" name="Line 38"/>
            <p:cNvSpPr/>
            <p:nvPr/>
          </p:nvSpPr>
          <p:spPr>
            <a:xfrm>
              <a:off x="2784" y="672"/>
              <a:ext cx="0" cy="191"/>
            </a:xfrm>
            <a:prstGeom prst="line">
              <a:avLst/>
            </a:prstGeom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3" name="Line 39"/>
            <p:cNvSpPr/>
            <p:nvPr/>
          </p:nvSpPr>
          <p:spPr>
            <a:xfrm>
              <a:off x="4464" y="672"/>
              <a:ext cx="0" cy="191"/>
            </a:xfrm>
            <a:prstGeom prst="line">
              <a:avLst/>
            </a:prstGeom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4" name="Line 40"/>
            <p:cNvSpPr/>
            <p:nvPr/>
          </p:nvSpPr>
          <p:spPr>
            <a:xfrm>
              <a:off x="2784" y="863"/>
              <a:ext cx="0" cy="191"/>
            </a:xfrm>
            <a:prstGeom prst="line">
              <a:avLst/>
            </a:prstGeom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5" name="Line 41"/>
            <p:cNvSpPr/>
            <p:nvPr/>
          </p:nvSpPr>
          <p:spPr>
            <a:xfrm>
              <a:off x="3336" y="863"/>
              <a:ext cx="545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6" name="Line 42"/>
            <p:cNvSpPr/>
            <p:nvPr/>
          </p:nvSpPr>
          <p:spPr>
            <a:xfrm>
              <a:off x="2784" y="1054"/>
              <a:ext cx="0" cy="191"/>
            </a:xfrm>
            <a:prstGeom prst="line">
              <a:avLst/>
            </a:prstGeom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7" name="Line 43"/>
            <p:cNvSpPr/>
            <p:nvPr/>
          </p:nvSpPr>
          <p:spPr>
            <a:xfrm>
              <a:off x="3336" y="1054"/>
              <a:ext cx="545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8" name="Line 44"/>
            <p:cNvSpPr/>
            <p:nvPr/>
          </p:nvSpPr>
          <p:spPr>
            <a:xfrm>
              <a:off x="2784" y="1245"/>
              <a:ext cx="0" cy="191"/>
            </a:xfrm>
            <a:prstGeom prst="line">
              <a:avLst/>
            </a:prstGeom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9" name="Line 45"/>
            <p:cNvSpPr/>
            <p:nvPr/>
          </p:nvSpPr>
          <p:spPr>
            <a:xfrm>
              <a:off x="3336" y="1245"/>
              <a:ext cx="545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0" name="Line 46"/>
            <p:cNvSpPr/>
            <p:nvPr/>
          </p:nvSpPr>
          <p:spPr>
            <a:xfrm>
              <a:off x="2784" y="1436"/>
              <a:ext cx="0" cy="191"/>
            </a:xfrm>
            <a:prstGeom prst="line">
              <a:avLst/>
            </a:prstGeom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1" name="Line 47"/>
            <p:cNvSpPr/>
            <p:nvPr/>
          </p:nvSpPr>
          <p:spPr>
            <a:xfrm>
              <a:off x="3336" y="1436"/>
              <a:ext cx="545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2" name="Line 48"/>
            <p:cNvSpPr/>
            <p:nvPr/>
          </p:nvSpPr>
          <p:spPr>
            <a:xfrm>
              <a:off x="2784" y="1627"/>
              <a:ext cx="0" cy="581"/>
            </a:xfrm>
            <a:prstGeom prst="line">
              <a:avLst/>
            </a:prstGeom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3" name="Line 49"/>
            <p:cNvSpPr/>
            <p:nvPr/>
          </p:nvSpPr>
          <p:spPr>
            <a:xfrm>
              <a:off x="3336" y="1627"/>
              <a:ext cx="545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4" name="Line 50"/>
            <p:cNvSpPr/>
            <p:nvPr/>
          </p:nvSpPr>
          <p:spPr>
            <a:xfrm>
              <a:off x="2784" y="2208"/>
              <a:ext cx="0" cy="573"/>
            </a:xfrm>
            <a:prstGeom prst="line">
              <a:avLst/>
            </a:prstGeom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5" name="Line 51"/>
            <p:cNvSpPr/>
            <p:nvPr/>
          </p:nvSpPr>
          <p:spPr>
            <a:xfrm>
              <a:off x="3336" y="2208"/>
              <a:ext cx="545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6" name="Line 52"/>
            <p:cNvSpPr/>
            <p:nvPr/>
          </p:nvSpPr>
          <p:spPr>
            <a:xfrm>
              <a:off x="3336" y="2781"/>
              <a:ext cx="545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7" name="Line 53"/>
            <p:cNvSpPr/>
            <p:nvPr/>
          </p:nvSpPr>
          <p:spPr>
            <a:xfrm>
              <a:off x="3336" y="1818"/>
              <a:ext cx="545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8" name="Line 54"/>
            <p:cNvSpPr/>
            <p:nvPr/>
          </p:nvSpPr>
          <p:spPr>
            <a:xfrm>
              <a:off x="3336" y="2009"/>
              <a:ext cx="545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9" name="Line 55"/>
            <p:cNvSpPr/>
            <p:nvPr/>
          </p:nvSpPr>
          <p:spPr>
            <a:xfrm>
              <a:off x="4464" y="1054"/>
              <a:ext cx="0" cy="191"/>
            </a:xfrm>
            <a:prstGeom prst="line">
              <a:avLst/>
            </a:prstGeom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0" name="Line 56"/>
            <p:cNvSpPr/>
            <p:nvPr/>
          </p:nvSpPr>
          <p:spPr>
            <a:xfrm>
              <a:off x="4464" y="863"/>
              <a:ext cx="0" cy="191"/>
            </a:xfrm>
            <a:prstGeom prst="line">
              <a:avLst/>
            </a:prstGeom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1" name="Line 57"/>
            <p:cNvSpPr/>
            <p:nvPr/>
          </p:nvSpPr>
          <p:spPr>
            <a:xfrm>
              <a:off x="4464" y="1245"/>
              <a:ext cx="0" cy="191"/>
            </a:xfrm>
            <a:prstGeom prst="line">
              <a:avLst/>
            </a:prstGeom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2" name="Line 58"/>
            <p:cNvSpPr/>
            <p:nvPr/>
          </p:nvSpPr>
          <p:spPr>
            <a:xfrm>
              <a:off x="4464" y="1436"/>
              <a:ext cx="0" cy="191"/>
            </a:xfrm>
            <a:prstGeom prst="line">
              <a:avLst/>
            </a:prstGeom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3" name="Line 59"/>
            <p:cNvSpPr/>
            <p:nvPr/>
          </p:nvSpPr>
          <p:spPr>
            <a:xfrm>
              <a:off x="4464" y="1627"/>
              <a:ext cx="0" cy="191"/>
            </a:xfrm>
            <a:prstGeom prst="line">
              <a:avLst/>
            </a:prstGeom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4" name="Line 60"/>
            <p:cNvSpPr/>
            <p:nvPr/>
          </p:nvSpPr>
          <p:spPr>
            <a:xfrm>
              <a:off x="4464" y="1818"/>
              <a:ext cx="0" cy="191"/>
            </a:xfrm>
            <a:prstGeom prst="line">
              <a:avLst/>
            </a:prstGeom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5" name="Line 61"/>
            <p:cNvSpPr/>
            <p:nvPr/>
          </p:nvSpPr>
          <p:spPr>
            <a:xfrm>
              <a:off x="4464" y="2009"/>
              <a:ext cx="0" cy="199"/>
            </a:xfrm>
            <a:prstGeom prst="line">
              <a:avLst/>
            </a:prstGeom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6" name="Line 62"/>
            <p:cNvSpPr/>
            <p:nvPr/>
          </p:nvSpPr>
          <p:spPr>
            <a:xfrm>
              <a:off x="4464" y="2208"/>
              <a:ext cx="0" cy="573"/>
            </a:xfrm>
            <a:prstGeom prst="line">
              <a:avLst/>
            </a:prstGeom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7" name="Line 63"/>
            <p:cNvSpPr/>
            <p:nvPr/>
          </p:nvSpPr>
          <p:spPr>
            <a:xfrm>
              <a:off x="3881" y="2781"/>
              <a:ext cx="583" cy="0"/>
            </a:xfrm>
            <a:prstGeom prst="line">
              <a:avLst/>
            </a:prstGeom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8" name="Line 64"/>
            <p:cNvSpPr/>
            <p:nvPr/>
          </p:nvSpPr>
          <p:spPr>
            <a:xfrm>
              <a:off x="3336" y="2590"/>
              <a:ext cx="545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9" name="Line 65"/>
            <p:cNvSpPr/>
            <p:nvPr/>
          </p:nvSpPr>
          <p:spPr>
            <a:xfrm>
              <a:off x="3336" y="2399"/>
              <a:ext cx="545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90" name="Line 66"/>
            <p:cNvSpPr/>
            <p:nvPr/>
          </p:nvSpPr>
          <p:spPr>
            <a:xfrm>
              <a:off x="3336" y="863"/>
              <a:ext cx="0" cy="1918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91" name="Line 67"/>
            <p:cNvSpPr/>
            <p:nvPr/>
          </p:nvSpPr>
          <p:spPr>
            <a:xfrm>
              <a:off x="3881" y="863"/>
              <a:ext cx="0" cy="1918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92" name="AutoShape 68"/>
            <p:cNvSpPr/>
            <p:nvPr/>
          </p:nvSpPr>
          <p:spPr>
            <a:xfrm>
              <a:off x="3888" y="864"/>
              <a:ext cx="96" cy="384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263525" indent="-2635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16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905" indent="-24447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14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733425" indent="-220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952500" indent="-2178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ü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176655" indent="-224155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52293" name="AutoShape 69"/>
            <p:cNvSpPr/>
            <p:nvPr/>
          </p:nvSpPr>
          <p:spPr>
            <a:xfrm>
              <a:off x="3936" y="1248"/>
              <a:ext cx="96" cy="768"/>
            </a:xfrm>
            <a:prstGeom prst="rightBrace">
              <a:avLst>
                <a:gd name="adj1" fmla="val 66666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263525" indent="-2635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16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905" indent="-24447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14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733425" indent="-220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952500" indent="-2178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ü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176655" indent="-224155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52294" name="AutoShape 70"/>
            <p:cNvSpPr/>
            <p:nvPr/>
          </p:nvSpPr>
          <p:spPr>
            <a:xfrm>
              <a:off x="3888" y="2016"/>
              <a:ext cx="96" cy="768"/>
            </a:xfrm>
            <a:prstGeom prst="rightBrace">
              <a:avLst>
                <a:gd name="adj1" fmla="val 66666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263525" indent="-2635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16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905" indent="-24447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14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733425" indent="-220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952500" indent="-2178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ü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176655" indent="-224155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1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/>
          <p:nvPr/>
        </p:nvSpPr>
        <p:spPr>
          <a:xfrm>
            <a:off x="2640013" y="1979613"/>
            <a:ext cx="3122971" cy="3296095"/>
          </a:xfrm>
          <a:prstGeom prst="rect">
            <a:avLst/>
          </a:prstGeom>
          <a:solidFill>
            <a:srgbClr val="FFFF66"/>
          </a:solidFill>
          <a:ln w="9525">
            <a:noFill/>
          </a:ln>
        </p:spPr>
        <p:txBody>
          <a:bodyPr wrap="none">
            <a:spAutoFit/>
          </a:bodyPr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200" b="1" dirty="0">
                <a:solidFill>
                  <a:schemeClr val="tx2"/>
                </a:solidFill>
                <a:latin typeface="Arial" panose="020B0604020202020204" pitchFamily="34" charset="0"/>
              </a:rPr>
              <a:t>struct uvw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200" b="1" dirty="0">
                <a:solidFill>
                  <a:schemeClr val="tx2"/>
                </a:solidFill>
                <a:latin typeface="Arial" panose="020B0604020202020204" pitchFamily="34" charset="0"/>
              </a:rPr>
              <a:t>    {char u[10];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200" b="1" dirty="0">
                <a:solidFill>
                  <a:schemeClr val="tx2"/>
                </a:solidFill>
                <a:latin typeface="Arial" panose="020B0604020202020204" pitchFamily="34" charset="0"/>
              </a:rPr>
              <a:t>      int    *v;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200" b="1" dirty="0">
                <a:solidFill>
                  <a:schemeClr val="tx2"/>
                </a:solidFill>
                <a:latin typeface="Arial" panose="020B0604020202020204" pitchFamily="34" charset="0"/>
              </a:rPr>
              <a:t>      int    w[5];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200" b="1" dirty="0">
                <a:solidFill>
                  <a:schemeClr val="tx2"/>
                </a:solidFill>
                <a:latin typeface="Arial" panose="020B0604020202020204" pitchFamily="34" charset="0"/>
              </a:rPr>
              <a:t>    }</a:t>
            </a:r>
            <a:r>
              <a:rPr lang="en-US" altLang="zh-CN" sz="3200" b="1" dirty="0">
                <a:solidFill>
                  <a:srgbClr val="FF0000"/>
                </a:solidFill>
                <a:latin typeface="Arial" panose="020B0604020202020204" pitchFamily="34" charset="0"/>
              </a:rPr>
              <a:t>;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200" b="1" dirty="0">
                <a:solidFill>
                  <a:schemeClr val="tx2"/>
                </a:solidFill>
                <a:latin typeface="Arial" panose="020B0604020202020204" pitchFamily="34" charset="0"/>
              </a:rPr>
              <a:t>struct  </a:t>
            </a:r>
            <a:r>
              <a:rPr lang="en-US" altLang="zh-CN" sz="3200" b="1" dirty="0" err="1">
                <a:solidFill>
                  <a:schemeClr val="tx2"/>
                </a:solidFill>
                <a:latin typeface="Arial" panose="020B0604020202020204" pitchFamily="34" charset="0"/>
              </a:rPr>
              <a:t>uvw</a:t>
            </a:r>
            <a:r>
              <a:rPr lang="en-US" altLang="zh-CN" sz="3200" b="1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zh-CN" altLang="en-US" sz="3200" b="1" dirty="0">
                <a:solidFill>
                  <a:schemeClr val="tx2"/>
                </a:solidFill>
                <a:latin typeface="Arial" panose="020B0604020202020204" pitchFamily="34" charset="0"/>
              </a:rPr>
              <a:t>；</a:t>
            </a:r>
          </a:p>
        </p:txBody>
      </p:sp>
      <p:sp>
        <p:nvSpPr>
          <p:cNvPr id="53251" name="Text Box 3"/>
          <p:cNvSpPr txBox="1"/>
          <p:nvPr/>
        </p:nvSpPr>
        <p:spPr>
          <a:xfrm>
            <a:off x="695325" y="488950"/>
            <a:ext cx="8296275" cy="647700"/>
          </a:xfrm>
          <a:prstGeom prst="rect">
            <a:avLst/>
          </a:prstGeom>
        </p:spPr>
        <p:txBody>
          <a:bodyPr vert="horz" wrap="square" lIns="91440" tIns="45720" rIns="91440" bIns="45720" anchor="b" anchorCtr="0"/>
          <a:lstStyle>
            <a:lvl1pPr eaLnBrk="1" hangingPunct="1">
              <a:defRPr sz="360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>
              <a:defRPr sz="21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>
              <a:defRPr sz="21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>
              <a:defRPr sz="21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>
              <a:defRPr sz="21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257175">
              <a:defRPr sz="214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514350">
              <a:defRPr sz="214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771525">
              <a:defRPr sz="214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028700">
              <a:defRPr sz="214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zh-CN" dirty="0"/>
              <a:t>//</a:t>
            </a:r>
            <a:r>
              <a:rPr lang="zh-CN" altLang="en-US" dirty="0"/>
              <a:t>画出下列结构的内存设置图</a:t>
            </a:r>
            <a:r>
              <a:rPr lang="en-US" altLang="zh-CN" dirty="0"/>
              <a:t>  </a:t>
            </a:r>
          </a:p>
        </p:txBody>
      </p:sp>
      <p:grpSp>
        <p:nvGrpSpPr>
          <p:cNvPr id="2" name="Group 4"/>
          <p:cNvGrpSpPr/>
          <p:nvPr/>
        </p:nvGrpSpPr>
        <p:grpSpPr>
          <a:xfrm>
            <a:off x="6384032" y="1170114"/>
            <a:ext cx="4105275" cy="5449888"/>
            <a:chOff x="2736" y="768"/>
            <a:chExt cx="1824" cy="2714"/>
          </a:xfrm>
        </p:grpSpPr>
        <p:grpSp>
          <p:nvGrpSpPr>
            <p:cNvPr id="53253" name="Group 5"/>
            <p:cNvGrpSpPr/>
            <p:nvPr/>
          </p:nvGrpSpPr>
          <p:grpSpPr>
            <a:xfrm>
              <a:off x="2736" y="768"/>
              <a:ext cx="1824" cy="2714"/>
              <a:chOff x="2736" y="768"/>
              <a:chExt cx="1824" cy="2714"/>
            </a:xfrm>
          </p:grpSpPr>
          <p:sp>
            <p:nvSpPr>
              <p:cNvPr id="53262" name="Rectangle 6"/>
              <p:cNvSpPr/>
              <p:nvPr/>
            </p:nvSpPr>
            <p:spPr>
              <a:xfrm>
                <a:off x="3927" y="2702"/>
                <a:ext cx="633" cy="19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263525" indent="-2635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16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9905" indent="-2444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sz="14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2pPr>
                <a:lvl3pPr marL="733425" indent="-220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l"/>
                  <a:defRPr sz="1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952500" indent="-2178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ü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176655" indent="-224155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r" eaLnBrk="1" hangingPunct="1">
                  <a:buClrTx/>
                  <a:buFontTx/>
                  <a:buNone/>
                </a:pPr>
                <a:endParaRPr lang="zh-CN" altLang="zh-CN" sz="14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63" name="Rectangle 7"/>
              <p:cNvSpPr/>
              <p:nvPr/>
            </p:nvSpPr>
            <p:spPr>
              <a:xfrm>
                <a:off x="3335" y="2702"/>
                <a:ext cx="592" cy="19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263525" indent="-2635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16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9905" indent="-2444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sz="14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2pPr>
                <a:lvl3pPr marL="733425" indent="-220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l"/>
                  <a:defRPr sz="1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952500" indent="-2178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ü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176655" indent="-224155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buClrTx/>
                  <a:buFontTx/>
                  <a:buNone/>
                </a:pPr>
                <a:endParaRPr lang="zh-CN" altLang="zh-CN" sz="14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64" name="Rectangle 8"/>
              <p:cNvSpPr/>
              <p:nvPr/>
            </p:nvSpPr>
            <p:spPr>
              <a:xfrm>
                <a:off x="2736" y="2702"/>
                <a:ext cx="599" cy="19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263525" indent="-2635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16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9905" indent="-2444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sz="14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2pPr>
                <a:lvl3pPr marL="733425" indent="-220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l"/>
                  <a:defRPr sz="1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952500" indent="-2178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ü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176655" indent="-224155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r" eaLnBrk="1" hangingPunct="1">
                  <a:buClrTx/>
                  <a:buFontTx/>
                  <a:buNone/>
                </a:pPr>
                <a:endParaRPr lang="zh-CN" altLang="zh-CN" sz="14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65" name="Rectangle 9"/>
              <p:cNvSpPr/>
              <p:nvPr/>
            </p:nvSpPr>
            <p:spPr>
              <a:xfrm>
                <a:off x="3927" y="2503"/>
                <a:ext cx="633" cy="19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263525" indent="-2635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16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9905" indent="-2444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sz="14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2pPr>
                <a:lvl3pPr marL="733425" indent="-220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l"/>
                  <a:defRPr sz="1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952500" indent="-2178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ü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176655" indent="-224155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r" eaLnBrk="1" hangingPunct="1">
                  <a:buClrTx/>
                  <a:buFontTx/>
                  <a:buNone/>
                </a:pPr>
                <a:r>
                  <a:rPr lang="en-US" altLang="zh-CN" sz="1400" b="1" dirty="0">
                    <a:latin typeface="Arial" panose="020B0604020202020204" pitchFamily="34" charset="0"/>
                  </a:rPr>
                  <a:t>20</a:t>
                </a:r>
                <a:r>
                  <a:rPr lang="zh-CN" altLang="en-US" sz="1400" b="1" dirty="0">
                    <a:latin typeface="Arial" panose="020B0604020202020204" pitchFamily="34" charset="0"/>
                  </a:rPr>
                  <a:t>个字节</a:t>
                </a:r>
              </a:p>
            </p:txBody>
          </p:sp>
          <p:sp>
            <p:nvSpPr>
              <p:cNvPr id="53266" name="Rectangle 10"/>
              <p:cNvSpPr/>
              <p:nvPr/>
            </p:nvSpPr>
            <p:spPr>
              <a:xfrm>
                <a:off x="3335" y="2503"/>
                <a:ext cx="592" cy="19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263525" indent="-2635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16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9905" indent="-2444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sz="14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2pPr>
                <a:lvl3pPr marL="733425" indent="-220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l"/>
                  <a:defRPr sz="1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952500" indent="-2178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ü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176655" indent="-224155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buClrTx/>
                  <a:buFontTx/>
                  <a:buNone/>
                </a:pPr>
                <a:endParaRPr lang="zh-CN" altLang="zh-CN" sz="14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67" name="Rectangle 11"/>
              <p:cNvSpPr/>
              <p:nvPr/>
            </p:nvSpPr>
            <p:spPr>
              <a:xfrm>
                <a:off x="2736" y="2503"/>
                <a:ext cx="599" cy="19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263525" indent="-2635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16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9905" indent="-2444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sz="14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2pPr>
                <a:lvl3pPr marL="733425" indent="-220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l"/>
                  <a:defRPr sz="1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952500" indent="-2178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ü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176655" indent="-224155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r" eaLnBrk="1" hangingPunct="1">
                  <a:buClrTx/>
                  <a:buFontTx/>
                  <a:buNone/>
                </a:pPr>
                <a:r>
                  <a:rPr lang="en-US" altLang="zh-CN" sz="1400" b="1" dirty="0">
                    <a:latin typeface="Arial" panose="020B0604020202020204" pitchFamily="34" charset="0"/>
                  </a:rPr>
                  <a:t>w[1]</a:t>
                </a:r>
              </a:p>
            </p:txBody>
          </p:sp>
          <p:sp>
            <p:nvSpPr>
              <p:cNvPr id="53268" name="Rectangle 12"/>
              <p:cNvSpPr/>
              <p:nvPr/>
            </p:nvSpPr>
            <p:spPr>
              <a:xfrm>
                <a:off x="3927" y="2304"/>
                <a:ext cx="633" cy="19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263525" indent="-2635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16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9905" indent="-2444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sz="14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2pPr>
                <a:lvl3pPr marL="733425" indent="-220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l"/>
                  <a:defRPr sz="1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952500" indent="-2178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ü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176655" indent="-224155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r" eaLnBrk="1" hangingPunct="1">
                  <a:buClrTx/>
                  <a:buFontTx/>
                  <a:buNone/>
                </a:pPr>
                <a:endParaRPr lang="zh-CN" altLang="zh-CN" sz="14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69" name="Rectangle 13"/>
              <p:cNvSpPr/>
              <p:nvPr/>
            </p:nvSpPr>
            <p:spPr>
              <a:xfrm>
                <a:off x="3335" y="2304"/>
                <a:ext cx="592" cy="19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263525" indent="-2635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16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9905" indent="-2444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sz="14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2pPr>
                <a:lvl3pPr marL="733425" indent="-220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l"/>
                  <a:defRPr sz="1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952500" indent="-2178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ü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176655" indent="-224155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buClrTx/>
                  <a:buFontTx/>
                  <a:buNone/>
                </a:pPr>
                <a:endParaRPr lang="zh-CN" altLang="zh-CN" sz="14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70" name="Rectangle 14"/>
              <p:cNvSpPr/>
              <p:nvPr/>
            </p:nvSpPr>
            <p:spPr>
              <a:xfrm>
                <a:off x="2736" y="2304"/>
                <a:ext cx="599" cy="19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263525" indent="-2635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16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9905" indent="-2444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sz="14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2pPr>
                <a:lvl3pPr marL="733425" indent="-220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l"/>
                  <a:defRPr sz="1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952500" indent="-2178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ü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176655" indent="-224155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r" eaLnBrk="1" hangingPunct="1">
                  <a:buClrTx/>
                  <a:buFontTx/>
                  <a:buNone/>
                </a:pPr>
                <a:endParaRPr lang="zh-CN" altLang="zh-CN" sz="14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71" name="Rectangle 15"/>
              <p:cNvSpPr/>
              <p:nvPr/>
            </p:nvSpPr>
            <p:spPr>
              <a:xfrm>
                <a:off x="3927" y="2105"/>
                <a:ext cx="633" cy="19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263525" indent="-2635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16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9905" indent="-2444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sz="14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2pPr>
                <a:lvl3pPr marL="733425" indent="-220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l"/>
                  <a:defRPr sz="1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952500" indent="-2178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ü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176655" indent="-224155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r" eaLnBrk="1" hangingPunct="1">
                  <a:buClrTx/>
                  <a:buFontTx/>
                  <a:buNone/>
                </a:pPr>
                <a:endParaRPr lang="zh-CN" altLang="zh-CN" sz="14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72" name="Rectangle 16"/>
              <p:cNvSpPr/>
              <p:nvPr/>
            </p:nvSpPr>
            <p:spPr>
              <a:xfrm>
                <a:off x="3335" y="2105"/>
                <a:ext cx="592" cy="19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263525" indent="-2635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16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9905" indent="-2444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sz="14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2pPr>
                <a:lvl3pPr marL="733425" indent="-220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l"/>
                  <a:defRPr sz="1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952500" indent="-2178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ü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176655" indent="-224155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buClrTx/>
                  <a:buFontTx/>
                  <a:buNone/>
                </a:pPr>
                <a:endParaRPr lang="zh-CN" altLang="zh-CN" sz="14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73" name="Rectangle 17"/>
              <p:cNvSpPr/>
              <p:nvPr/>
            </p:nvSpPr>
            <p:spPr>
              <a:xfrm>
                <a:off x="2736" y="2105"/>
                <a:ext cx="599" cy="19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263525" indent="-2635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16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9905" indent="-2444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sz="14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2pPr>
                <a:lvl3pPr marL="733425" indent="-220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l"/>
                  <a:defRPr sz="1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952500" indent="-2178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ü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176655" indent="-224155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r" eaLnBrk="1" hangingPunct="1">
                  <a:buClrTx/>
                  <a:buFontTx/>
                  <a:buNone/>
                </a:pPr>
                <a:r>
                  <a:rPr lang="en-US" altLang="zh-CN" sz="1400" b="1" dirty="0">
                    <a:latin typeface="Arial" panose="020B0604020202020204" pitchFamily="34" charset="0"/>
                  </a:rPr>
                  <a:t>w[0]</a:t>
                </a:r>
              </a:p>
            </p:txBody>
          </p:sp>
          <p:sp>
            <p:nvSpPr>
              <p:cNvPr id="53274" name="Rectangle 18"/>
              <p:cNvSpPr/>
              <p:nvPr/>
            </p:nvSpPr>
            <p:spPr>
              <a:xfrm>
                <a:off x="3927" y="3100"/>
                <a:ext cx="633" cy="1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263525" indent="-2635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16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9905" indent="-2444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sz="14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2pPr>
                <a:lvl3pPr marL="733425" indent="-220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l"/>
                  <a:defRPr sz="1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952500" indent="-2178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ü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176655" indent="-224155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r" eaLnBrk="1" hangingPunct="1">
                  <a:buClrTx/>
                  <a:buFontTx/>
                  <a:buNone/>
                </a:pPr>
                <a:endParaRPr lang="zh-CN" altLang="zh-CN" sz="14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75" name="Rectangle 19"/>
              <p:cNvSpPr/>
              <p:nvPr/>
            </p:nvSpPr>
            <p:spPr>
              <a:xfrm>
                <a:off x="3335" y="3100"/>
                <a:ext cx="592" cy="1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263525" indent="-2635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16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9905" indent="-2444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sz="14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2pPr>
                <a:lvl3pPr marL="733425" indent="-220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l"/>
                  <a:defRPr sz="1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952500" indent="-2178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ü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176655" indent="-224155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buClrTx/>
                  <a:buFontTx/>
                  <a:buNone/>
                </a:pPr>
                <a:endParaRPr lang="zh-CN" altLang="zh-CN" sz="14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76" name="Rectangle 20"/>
              <p:cNvSpPr/>
              <p:nvPr/>
            </p:nvSpPr>
            <p:spPr>
              <a:xfrm>
                <a:off x="2736" y="3100"/>
                <a:ext cx="599" cy="1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263525" indent="-2635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16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9905" indent="-2444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sz="14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2pPr>
                <a:lvl3pPr marL="733425" indent="-220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l"/>
                  <a:defRPr sz="1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952500" indent="-2178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ü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176655" indent="-224155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r" eaLnBrk="1" hangingPunct="1">
                  <a:buClrTx/>
                  <a:buFontTx/>
                  <a:buNone/>
                </a:pPr>
                <a:r>
                  <a:rPr lang="en-US" altLang="zh-CN" sz="1400" b="1" dirty="0">
                    <a:latin typeface="Arial" panose="020B0604020202020204" pitchFamily="34" charset="0"/>
                  </a:rPr>
                  <a:t>w[4]</a:t>
                </a:r>
              </a:p>
            </p:txBody>
          </p:sp>
          <p:sp>
            <p:nvSpPr>
              <p:cNvPr id="53277" name="Rectangle 21"/>
              <p:cNvSpPr/>
              <p:nvPr/>
            </p:nvSpPr>
            <p:spPr>
              <a:xfrm>
                <a:off x="3927" y="3291"/>
                <a:ext cx="633" cy="1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263525" indent="-2635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16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9905" indent="-2444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sz="14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2pPr>
                <a:lvl3pPr marL="733425" indent="-220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l"/>
                  <a:defRPr sz="1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952500" indent="-2178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ü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176655" indent="-224155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buClrTx/>
                  <a:buFontTx/>
                  <a:buNone/>
                </a:pPr>
                <a:endParaRPr lang="zh-CN" altLang="zh-CN" sz="14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78" name="Rectangle 22"/>
              <p:cNvSpPr/>
              <p:nvPr/>
            </p:nvSpPr>
            <p:spPr>
              <a:xfrm>
                <a:off x="3335" y="3291"/>
                <a:ext cx="592" cy="1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263525" indent="-2635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16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9905" indent="-2444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sz="14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2pPr>
                <a:lvl3pPr marL="733425" indent="-220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l"/>
                  <a:defRPr sz="1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952500" indent="-2178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ü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176655" indent="-224155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buClrTx/>
                  <a:buFontTx/>
                  <a:buNone/>
                </a:pPr>
                <a:endParaRPr lang="zh-CN" altLang="zh-CN" sz="14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79" name="Rectangle 23"/>
              <p:cNvSpPr/>
              <p:nvPr/>
            </p:nvSpPr>
            <p:spPr>
              <a:xfrm>
                <a:off x="2736" y="3291"/>
                <a:ext cx="599" cy="1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263525" indent="-2635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16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9905" indent="-2444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sz="14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2pPr>
                <a:lvl3pPr marL="733425" indent="-220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l"/>
                  <a:defRPr sz="1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952500" indent="-2178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ü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176655" indent="-224155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r" eaLnBrk="1" hangingPunct="1">
                  <a:buClrTx/>
                  <a:buFontTx/>
                  <a:buNone/>
                </a:pPr>
                <a:endParaRPr lang="zh-CN" altLang="zh-CN" sz="14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80" name="Rectangle 24"/>
              <p:cNvSpPr/>
              <p:nvPr/>
            </p:nvSpPr>
            <p:spPr>
              <a:xfrm>
                <a:off x="3927" y="1914"/>
                <a:ext cx="633" cy="1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263525" indent="-2635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16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9905" indent="-2444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sz="14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2pPr>
                <a:lvl3pPr marL="733425" indent="-220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l"/>
                  <a:defRPr sz="1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952500" indent="-2178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ü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176655" indent="-224155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r" eaLnBrk="1" hangingPunct="1">
                  <a:buClrTx/>
                  <a:buFontTx/>
                  <a:buNone/>
                </a:pPr>
                <a:endParaRPr lang="zh-CN" altLang="zh-CN" sz="14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81" name="Rectangle 25"/>
              <p:cNvSpPr/>
              <p:nvPr/>
            </p:nvSpPr>
            <p:spPr>
              <a:xfrm>
                <a:off x="3335" y="1914"/>
                <a:ext cx="592" cy="1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263525" indent="-2635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16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9905" indent="-2444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sz="14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2pPr>
                <a:lvl3pPr marL="733425" indent="-220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l"/>
                  <a:defRPr sz="1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952500" indent="-2178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ü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176655" indent="-224155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buClrTx/>
                  <a:buFontTx/>
                  <a:buNone/>
                </a:pPr>
                <a:endParaRPr lang="zh-CN" altLang="zh-CN" sz="14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82" name="Rectangle 26"/>
              <p:cNvSpPr/>
              <p:nvPr/>
            </p:nvSpPr>
            <p:spPr>
              <a:xfrm>
                <a:off x="2736" y="1914"/>
                <a:ext cx="599" cy="1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263525" indent="-2635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16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9905" indent="-2444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sz="14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2pPr>
                <a:lvl3pPr marL="733425" indent="-220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l"/>
                  <a:defRPr sz="1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952500" indent="-2178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ü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176655" indent="-224155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r" eaLnBrk="1" hangingPunct="1">
                  <a:buClrTx/>
                  <a:buFontTx/>
                  <a:buNone/>
                </a:pPr>
                <a:endParaRPr lang="zh-CN" altLang="zh-CN" sz="14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83" name="Rectangle 27"/>
              <p:cNvSpPr/>
              <p:nvPr/>
            </p:nvSpPr>
            <p:spPr>
              <a:xfrm>
                <a:off x="3927" y="1723"/>
                <a:ext cx="633" cy="1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263525" indent="-2635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16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9905" indent="-2444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sz="14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2pPr>
                <a:lvl3pPr marL="733425" indent="-220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l"/>
                  <a:defRPr sz="1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952500" indent="-2178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ü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176655" indent="-224155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r" eaLnBrk="1" hangingPunct="1">
                  <a:buClrTx/>
                  <a:buFontTx/>
                  <a:buNone/>
                </a:pPr>
                <a:r>
                  <a:rPr lang="en-US" altLang="zh-CN" sz="1400" b="1" dirty="0">
                    <a:latin typeface="Arial" panose="020B0604020202020204" pitchFamily="34" charset="0"/>
                  </a:rPr>
                  <a:t>4</a:t>
                </a:r>
                <a:r>
                  <a:rPr lang="zh-CN" altLang="en-US" sz="1400" b="1" dirty="0">
                    <a:latin typeface="Arial" panose="020B0604020202020204" pitchFamily="34" charset="0"/>
                  </a:rPr>
                  <a:t>个字节</a:t>
                </a:r>
              </a:p>
            </p:txBody>
          </p:sp>
          <p:sp>
            <p:nvSpPr>
              <p:cNvPr id="53284" name="Rectangle 28"/>
              <p:cNvSpPr/>
              <p:nvPr/>
            </p:nvSpPr>
            <p:spPr>
              <a:xfrm>
                <a:off x="3335" y="1723"/>
                <a:ext cx="592" cy="1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263525" indent="-2635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16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9905" indent="-2444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sz="14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2pPr>
                <a:lvl3pPr marL="733425" indent="-220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l"/>
                  <a:defRPr sz="1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952500" indent="-2178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ü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176655" indent="-224155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buClrTx/>
                  <a:buFontTx/>
                  <a:buNone/>
                </a:pPr>
                <a:endParaRPr lang="zh-CN" altLang="zh-CN" sz="14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85" name="Rectangle 29"/>
              <p:cNvSpPr/>
              <p:nvPr/>
            </p:nvSpPr>
            <p:spPr>
              <a:xfrm>
                <a:off x="2736" y="1723"/>
                <a:ext cx="599" cy="1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263525" indent="-2635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16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9905" indent="-2444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sz="14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2pPr>
                <a:lvl3pPr marL="733425" indent="-220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l"/>
                  <a:defRPr sz="1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952500" indent="-2178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ü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176655" indent="-224155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r" eaLnBrk="1" hangingPunct="1">
                  <a:buClrTx/>
                  <a:buFontTx/>
                  <a:buNone/>
                </a:pPr>
                <a:r>
                  <a:rPr lang="en-US" altLang="zh-CN" sz="1400" b="1" dirty="0">
                    <a:latin typeface="Arial" panose="020B0604020202020204" pitchFamily="34" charset="0"/>
                  </a:rPr>
                  <a:t>v</a:t>
                </a:r>
              </a:p>
            </p:txBody>
          </p:sp>
          <p:sp>
            <p:nvSpPr>
              <p:cNvPr id="53286" name="Rectangle 30"/>
              <p:cNvSpPr/>
              <p:nvPr/>
            </p:nvSpPr>
            <p:spPr>
              <a:xfrm>
                <a:off x="3927" y="2901"/>
                <a:ext cx="633" cy="19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263525" indent="-2635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16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9905" indent="-2444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sz="14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2pPr>
                <a:lvl3pPr marL="733425" indent="-220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l"/>
                  <a:defRPr sz="1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952500" indent="-2178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ü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176655" indent="-224155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r" eaLnBrk="1" hangingPunct="1">
                  <a:buClrTx/>
                  <a:buFontTx/>
                  <a:buNone/>
                </a:pPr>
                <a:endParaRPr lang="zh-CN" altLang="zh-CN" sz="14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87" name="Rectangle 31"/>
              <p:cNvSpPr/>
              <p:nvPr/>
            </p:nvSpPr>
            <p:spPr>
              <a:xfrm>
                <a:off x="3335" y="2901"/>
                <a:ext cx="592" cy="19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263525" indent="-2635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16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9905" indent="-2444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sz="14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2pPr>
                <a:lvl3pPr marL="733425" indent="-220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l"/>
                  <a:defRPr sz="1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952500" indent="-2178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ü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176655" indent="-224155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buClrTx/>
                  <a:buFontTx/>
                  <a:buNone/>
                </a:pPr>
                <a:r>
                  <a:rPr lang="en-US" altLang="zh-CN" sz="1400" b="1" dirty="0">
                    <a:latin typeface="Arial" panose="020B0604020202020204" pitchFamily="34" charset="0"/>
                  </a:rPr>
                  <a:t>...</a:t>
                </a:r>
              </a:p>
            </p:txBody>
          </p:sp>
          <p:sp>
            <p:nvSpPr>
              <p:cNvPr id="53288" name="Rectangle 32"/>
              <p:cNvSpPr/>
              <p:nvPr/>
            </p:nvSpPr>
            <p:spPr>
              <a:xfrm>
                <a:off x="2736" y="2901"/>
                <a:ext cx="599" cy="19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263525" indent="-2635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16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9905" indent="-2444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sz="14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2pPr>
                <a:lvl3pPr marL="733425" indent="-220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l"/>
                  <a:defRPr sz="1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952500" indent="-2178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ü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176655" indent="-224155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r" eaLnBrk="1" hangingPunct="1">
                  <a:buClrTx/>
                  <a:buFontTx/>
                  <a:buNone/>
                </a:pPr>
                <a:endParaRPr lang="zh-CN" altLang="zh-CN" sz="14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89" name="Rectangle 33"/>
              <p:cNvSpPr/>
              <p:nvPr/>
            </p:nvSpPr>
            <p:spPr>
              <a:xfrm>
                <a:off x="3927" y="1532"/>
                <a:ext cx="633" cy="1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263525" indent="-2635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16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9905" indent="-2444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sz="14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2pPr>
                <a:lvl3pPr marL="733425" indent="-220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l"/>
                  <a:defRPr sz="1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952500" indent="-2178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ü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176655" indent="-224155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r" eaLnBrk="1" hangingPunct="1">
                  <a:buClrTx/>
                  <a:buFontTx/>
                  <a:buNone/>
                </a:pPr>
                <a:endParaRPr lang="zh-CN" altLang="zh-CN" sz="14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90" name="Rectangle 34"/>
              <p:cNvSpPr/>
              <p:nvPr/>
            </p:nvSpPr>
            <p:spPr>
              <a:xfrm>
                <a:off x="3335" y="1532"/>
                <a:ext cx="592" cy="1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263525" indent="-2635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16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9905" indent="-2444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sz="14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2pPr>
                <a:lvl3pPr marL="733425" indent="-220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l"/>
                  <a:defRPr sz="1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952500" indent="-2178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ü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176655" indent="-224155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buClrTx/>
                  <a:buFontTx/>
                  <a:buNone/>
                </a:pPr>
                <a:endParaRPr lang="zh-CN" altLang="zh-CN" sz="14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91" name="Rectangle 35"/>
              <p:cNvSpPr/>
              <p:nvPr/>
            </p:nvSpPr>
            <p:spPr>
              <a:xfrm>
                <a:off x="2736" y="1532"/>
                <a:ext cx="599" cy="1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263525" indent="-2635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16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9905" indent="-2444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sz="14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2pPr>
                <a:lvl3pPr marL="733425" indent="-220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l"/>
                  <a:defRPr sz="1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952500" indent="-2178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ü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176655" indent="-224155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r" eaLnBrk="1" hangingPunct="1">
                  <a:buClrTx/>
                  <a:buFontTx/>
                  <a:buNone/>
                </a:pPr>
                <a:endParaRPr lang="zh-CN" altLang="zh-CN" sz="14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92" name="Rectangle 36"/>
              <p:cNvSpPr/>
              <p:nvPr/>
            </p:nvSpPr>
            <p:spPr>
              <a:xfrm>
                <a:off x="3927" y="1341"/>
                <a:ext cx="633" cy="1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263525" indent="-2635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16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9905" indent="-2444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sz="14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2pPr>
                <a:lvl3pPr marL="733425" indent="-220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l"/>
                  <a:defRPr sz="1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952500" indent="-2178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ü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176655" indent="-224155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r" eaLnBrk="1" hangingPunct="1">
                  <a:buClrTx/>
                  <a:buFontTx/>
                  <a:buNone/>
                </a:pPr>
                <a:endParaRPr lang="zh-CN" altLang="zh-CN" sz="14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93" name="Rectangle 37"/>
              <p:cNvSpPr/>
              <p:nvPr/>
            </p:nvSpPr>
            <p:spPr>
              <a:xfrm>
                <a:off x="3335" y="1341"/>
                <a:ext cx="592" cy="1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263525" indent="-2635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16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9905" indent="-2444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sz="14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2pPr>
                <a:lvl3pPr marL="733425" indent="-220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l"/>
                  <a:defRPr sz="1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952500" indent="-2178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ü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176655" indent="-224155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buClrTx/>
                  <a:buFontTx/>
                  <a:buNone/>
                </a:pPr>
                <a:r>
                  <a:rPr lang="en-US" altLang="zh-CN" sz="1400" b="1" dirty="0">
                    <a:latin typeface="Arial" panose="020B0604020202020204" pitchFamily="34" charset="0"/>
                  </a:rPr>
                  <a:t>...</a:t>
                </a:r>
              </a:p>
            </p:txBody>
          </p:sp>
          <p:sp>
            <p:nvSpPr>
              <p:cNvPr id="53294" name="Rectangle 38"/>
              <p:cNvSpPr/>
              <p:nvPr/>
            </p:nvSpPr>
            <p:spPr>
              <a:xfrm>
                <a:off x="2736" y="1341"/>
                <a:ext cx="599" cy="1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263525" indent="-2635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16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9905" indent="-2444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sz="14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2pPr>
                <a:lvl3pPr marL="733425" indent="-220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l"/>
                  <a:defRPr sz="1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952500" indent="-2178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ü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176655" indent="-224155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r" eaLnBrk="1" hangingPunct="1">
                  <a:buClrTx/>
                  <a:buFontTx/>
                  <a:buNone/>
                </a:pPr>
                <a:endParaRPr lang="zh-CN" altLang="zh-CN" sz="14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95" name="Rectangle 39"/>
              <p:cNvSpPr/>
              <p:nvPr/>
            </p:nvSpPr>
            <p:spPr>
              <a:xfrm>
                <a:off x="3927" y="1150"/>
                <a:ext cx="633" cy="1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263525" indent="-2635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16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9905" indent="-2444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sz="14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2pPr>
                <a:lvl3pPr marL="733425" indent="-220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l"/>
                  <a:defRPr sz="1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952500" indent="-2178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ü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176655" indent="-224155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r" eaLnBrk="1" hangingPunct="1">
                  <a:buClrTx/>
                  <a:buFontTx/>
                  <a:buNone/>
                </a:pPr>
                <a:r>
                  <a:rPr lang="en-US" altLang="zh-CN" sz="1400" b="1" dirty="0">
                    <a:latin typeface="Arial" panose="020B0604020202020204" pitchFamily="34" charset="0"/>
                  </a:rPr>
                  <a:t>10</a:t>
                </a:r>
                <a:r>
                  <a:rPr lang="zh-CN" altLang="en-US" sz="1400" b="1" dirty="0">
                    <a:latin typeface="Arial" panose="020B0604020202020204" pitchFamily="34" charset="0"/>
                  </a:rPr>
                  <a:t>个字节</a:t>
                </a:r>
              </a:p>
            </p:txBody>
          </p:sp>
          <p:sp>
            <p:nvSpPr>
              <p:cNvPr id="53296" name="Rectangle 40"/>
              <p:cNvSpPr/>
              <p:nvPr/>
            </p:nvSpPr>
            <p:spPr>
              <a:xfrm>
                <a:off x="3335" y="1150"/>
                <a:ext cx="592" cy="1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263525" indent="-2635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16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9905" indent="-2444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sz="14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2pPr>
                <a:lvl3pPr marL="733425" indent="-220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l"/>
                  <a:defRPr sz="1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952500" indent="-2178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ü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176655" indent="-224155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buClrTx/>
                  <a:buFontTx/>
                  <a:buNone/>
                </a:pPr>
                <a:r>
                  <a:rPr lang="en-US" altLang="zh-CN" sz="1400" b="1" dirty="0">
                    <a:latin typeface="Arial" panose="020B0604020202020204" pitchFamily="34" charset="0"/>
                  </a:rPr>
                  <a:t>...</a:t>
                </a:r>
              </a:p>
            </p:txBody>
          </p:sp>
          <p:sp>
            <p:nvSpPr>
              <p:cNvPr id="53297" name="Rectangle 41"/>
              <p:cNvSpPr/>
              <p:nvPr/>
            </p:nvSpPr>
            <p:spPr>
              <a:xfrm>
                <a:off x="2736" y="1150"/>
                <a:ext cx="599" cy="1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263525" indent="-2635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16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9905" indent="-2444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sz="14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2pPr>
                <a:lvl3pPr marL="733425" indent="-220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l"/>
                  <a:defRPr sz="1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952500" indent="-2178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ü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176655" indent="-224155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r" eaLnBrk="1" hangingPunct="1">
                  <a:buClrTx/>
                  <a:buFontTx/>
                  <a:buNone/>
                </a:pPr>
                <a:r>
                  <a:rPr lang="en-US" altLang="zh-CN" sz="1400" b="1" dirty="0">
                    <a:latin typeface="Arial" panose="020B0604020202020204" pitchFamily="34" charset="0"/>
                  </a:rPr>
                  <a:t>u[10]</a:t>
                </a:r>
              </a:p>
            </p:txBody>
          </p:sp>
          <p:sp>
            <p:nvSpPr>
              <p:cNvPr id="53298" name="Rectangle 42"/>
              <p:cNvSpPr/>
              <p:nvPr/>
            </p:nvSpPr>
            <p:spPr>
              <a:xfrm>
                <a:off x="3927" y="959"/>
                <a:ext cx="633" cy="1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263525" indent="-2635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16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9905" indent="-2444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sz="14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2pPr>
                <a:lvl3pPr marL="733425" indent="-220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l"/>
                  <a:defRPr sz="1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952500" indent="-2178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ü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176655" indent="-224155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r" eaLnBrk="1" hangingPunct="1">
                  <a:buClrTx/>
                  <a:buFontTx/>
                  <a:buNone/>
                </a:pPr>
                <a:endParaRPr lang="zh-CN" altLang="zh-CN" sz="14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99" name="Rectangle 43"/>
              <p:cNvSpPr/>
              <p:nvPr/>
            </p:nvSpPr>
            <p:spPr>
              <a:xfrm>
                <a:off x="3335" y="959"/>
                <a:ext cx="592" cy="1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263525" indent="-2635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16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9905" indent="-2444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sz="14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2pPr>
                <a:lvl3pPr marL="733425" indent="-220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l"/>
                  <a:defRPr sz="1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952500" indent="-2178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ü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176655" indent="-224155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buClrTx/>
                  <a:buFontTx/>
                  <a:buNone/>
                </a:pPr>
                <a:endParaRPr lang="zh-CN" altLang="zh-CN" sz="14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00" name="Rectangle 44"/>
              <p:cNvSpPr/>
              <p:nvPr/>
            </p:nvSpPr>
            <p:spPr>
              <a:xfrm>
                <a:off x="2736" y="959"/>
                <a:ext cx="599" cy="1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263525" indent="-2635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16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9905" indent="-2444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sz="14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2pPr>
                <a:lvl3pPr marL="733425" indent="-220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l"/>
                  <a:defRPr sz="1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952500" indent="-2178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ü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176655" indent="-224155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r" eaLnBrk="1" hangingPunct="1">
                  <a:buClrTx/>
                  <a:buFontTx/>
                  <a:buNone/>
                </a:pPr>
                <a:endParaRPr lang="zh-CN" altLang="zh-CN" sz="14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01" name="Rectangle 45"/>
              <p:cNvSpPr/>
              <p:nvPr/>
            </p:nvSpPr>
            <p:spPr>
              <a:xfrm>
                <a:off x="2736" y="768"/>
                <a:ext cx="1824" cy="1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263525" indent="-2635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16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9905" indent="-2444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sz="14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2pPr>
                <a:lvl3pPr marL="733425" indent="-220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l"/>
                  <a:defRPr sz="1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952500" indent="-2178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ü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176655" indent="-224155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buClrTx/>
                  <a:buFontTx/>
                  <a:buNone/>
                </a:pPr>
                <a:r>
                  <a:rPr lang="zh-CN" altLang="en-US" sz="1400" b="1" dirty="0">
                    <a:latin typeface="Arial" panose="020B0604020202020204" pitchFamily="34" charset="0"/>
                  </a:rPr>
                  <a:t>变量 </a:t>
                </a:r>
                <a:r>
                  <a:rPr lang="en-US" altLang="zh-CN" sz="1400" b="1" dirty="0">
                    <a:latin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53302" name="Line 46"/>
              <p:cNvSpPr/>
              <p:nvPr/>
            </p:nvSpPr>
            <p:spPr>
              <a:xfrm>
                <a:off x="2736" y="768"/>
                <a:ext cx="1824" cy="0"/>
              </a:xfrm>
              <a:prstGeom prst="line">
                <a:avLst/>
              </a:prstGeom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03" name="Line 47"/>
              <p:cNvSpPr/>
              <p:nvPr/>
            </p:nvSpPr>
            <p:spPr>
              <a:xfrm>
                <a:off x="2736" y="768"/>
                <a:ext cx="0" cy="191"/>
              </a:xfrm>
              <a:prstGeom prst="line">
                <a:avLst/>
              </a:prstGeom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04" name="Line 48"/>
              <p:cNvSpPr/>
              <p:nvPr/>
            </p:nvSpPr>
            <p:spPr>
              <a:xfrm>
                <a:off x="4560" y="768"/>
                <a:ext cx="0" cy="191"/>
              </a:xfrm>
              <a:prstGeom prst="line">
                <a:avLst/>
              </a:prstGeom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05" name="Line 49"/>
              <p:cNvSpPr/>
              <p:nvPr/>
            </p:nvSpPr>
            <p:spPr>
              <a:xfrm>
                <a:off x="2736" y="959"/>
                <a:ext cx="0" cy="191"/>
              </a:xfrm>
              <a:prstGeom prst="line">
                <a:avLst/>
              </a:prstGeom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06" name="Line 50"/>
              <p:cNvSpPr/>
              <p:nvPr/>
            </p:nvSpPr>
            <p:spPr>
              <a:xfrm>
                <a:off x="3335" y="959"/>
                <a:ext cx="592" cy="0"/>
              </a:xfrm>
              <a:prstGeom prst="line">
                <a:avLst/>
              </a:prstGeom>
              <a:ln w="12700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07" name="Line 51"/>
              <p:cNvSpPr/>
              <p:nvPr/>
            </p:nvSpPr>
            <p:spPr>
              <a:xfrm>
                <a:off x="2736" y="1150"/>
                <a:ext cx="0" cy="191"/>
              </a:xfrm>
              <a:prstGeom prst="line">
                <a:avLst/>
              </a:prstGeom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08" name="Line 52"/>
              <p:cNvSpPr/>
              <p:nvPr/>
            </p:nvSpPr>
            <p:spPr>
              <a:xfrm>
                <a:off x="3335" y="1150"/>
                <a:ext cx="59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09" name="Line 53"/>
              <p:cNvSpPr/>
              <p:nvPr/>
            </p:nvSpPr>
            <p:spPr>
              <a:xfrm>
                <a:off x="2736" y="1341"/>
                <a:ext cx="0" cy="191"/>
              </a:xfrm>
              <a:prstGeom prst="line">
                <a:avLst/>
              </a:prstGeom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10" name="Line 54"/>
              <p:cNvSpPr/>
              <p:nvPr/>
            </p:nvSpPr>
            <p:spPr>
              <a:xfrm>
                <a:off x="3335" y="1341"/>
                <a:ext cx="59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11" name="Line 55"/>
              <p:cNvSpPr/>
              <p:nvPr/>
            </p:nvSpPr>
            <p:spPr>
              <a:xfrm>
                <a:off x="2736" y="1532"/>
                <a:ext cx="0" cy="191"/>
              </a:xfrm>
              <a:prstGeom prst="line">
                <a:avLst/>
              </a:prstGeom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12" name="Line 56"/>
              <p:cNvSpPr/>
              <p:nvPr/>
            </p:nvSpPr>
            <p:spPr>
              <a:xfrm>
                <a:off x="3335" y="1532"/>
                <a:ext cx="59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13" name="Line 57"/>
              <p:cNvSpPr/>
              <p:nvPr/>
            </p:nvSpPr>
            <p:spPr>
              <a:xfrm>
                <a:off x="2736" y="1723"/>
                <a:ext cx="0" cy="1377"/>
              </a:xfrm>
              <a:prstGeom prst="line">
                <a:avLst/>
              </a:prstGeom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14" name="Line 58"/>
              <p:cNvSpPr/>
              <p:nvPr/>
            </p:nvSpPr>
            <p:spPr>
              <a:xfrm>
                <a:off x="3335" y="1723"/>
                <a:ext cx="592" cy="0"/>
              </a:xfrm>
              <a:prstGeom prst="line">
                <a:avLst/>
              </a:prstGeom>
              <a:ln w="12700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15" name="Line 59"/>
              <p:cNvSpPr/>
              <p:nvPr/>
            </p:nvSpPr>
            <p:spPr>
              <a:xfrm>
                <a:off x="2736" y="3100"/>
                <a:ext cx="0" cy="382"/>
              </a:xfrm>
              <a:prstGeom prst="line">
                <a:avLst/>
              </a:prstGeom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16" name="Line 60"/>
              <p:cNvSpPr/>
              <p:nvPr/>
            </p:nvSpPr>
            <p:spPr>
              <a:xfrm>
                <a:off x="3335" y="3100"/>
                <a:ext cx="59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17" name="Line 61"/>
              <p:cNvSpPr/>
              <p:nvPr/>
            </p:nvSpPr>
            <p:spPr>
              <a:xfrm>
                <a:off x="3335" y="3482"/>
                <a:ext cx="59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18" name="Line 62"/>
              <p:cNvSpPr/>
              <p:nvPr/>
            </p:nvSpPr>
            <p:spPr>
              <a:xfrm>
                <a:off x="3335" y="1914"/>
                <a:ext cx="59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19" name="Line 63"/>
              <p:cNvSpPr/>
              <p:nvPr/>
            </p:nvSpPr>
            <p:spPr>
              <a:xfrm>
                <a:off x="3335" y="2105"/>
                <a:ext cx="592" cy="0"/>
              </a:xfrm>
              <a:prstGeom prst="line">
                <a:avLst/>
              </a:prstGeom>
              <a:ln w="12700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20" name="Line 64"/>
              <p:cNvSpPr/>
              <p:nvPr/>
            </p:nvSpPr>
            <p:spPr>
              <a:xfrm>
                <a:off x="4560" y="1150"/>
                <a:ext cx="0" cy="191"/>
              </a:xfrm>
              <a:prstGeom prst="line">
                <a:avLst/>
              </a:prstGeom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21" name="Line 65"/>
              <p:cNvSpPr/>
              <p:nvPr/>
            </p:nvSpPr>
            <p:spPr>
              <a:xfrm>
                <a:off x="4560" y="959"/>
                <a:ext cx="0" cy="191"/>
              </a:xfrm>
              <a:prstGeom prst="line">
                <a:avLst/>
              </a:prstGeom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22" name="Line 66"/>
              <p:cNvSpPr/>
              <p:nvPr/>
            </p:nvSpPr>
            <p:spPr>
              <a:xfrm>
                <a:off x="4560" y="1341"/>
                <a:ext cx="0" cy="191"/>
              </a:xfrm>
              <a:prstGeom prst="line">
                <a:avLst/>
              </a:prstGeom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23" name="Line 67"/>
              <p:cNvSpPr/>
              <p:nvPr/>
            </p:nvSpPr>
            <p:spPr>
              <a:xfrm>
                <a:off x="4560" y="1532"/>
                <a:ext cx="0" cy="191"/>
              </a:xfrm>
              <a:prstGeom prst="line">
                <a:avLst/>
              </a:prstGeom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24" name="Line 68"/>
              <p:cNvSpPr/>
              <p:nvPr/>
            </p:nvSpPr>
            <p:spPr>
              <a:xfrm>
                <a:off x="4560" y="1723"/>
                <a:ext cx="0" cy="191"/>
              </a:xfrm>
              <a:prstGeom prst="line">
                <a:avLst/>
              </a:prstGeom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25" name="Line 69"/>
              <p:cNvSpPr/>
              <p:nvPr/>
            </p:nvSpPr>
            <p:spPr>
              <a:xfrm>
                <a:off x="4560" y="1914"/>
                <a:ext cx="0" cy="191"/>
              </a:xfrm>
              <a:prstGeom prst="line">
                <a:avLst/>
              </a:prstGeom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26" name="Line 70"/>
              <p:cNvSpPr/>
              <p:nvPr/>
            </p:nvSpPr>
            <p:spPr>
              <a:xfrm>
                <a:off x="4560" y="2105"/>
                <a:ext cx="0" cy="995"/>
              </a:xfrm>
              <a:prstGeom prst="line">
                <a:avLst/>
              </a:prstGeom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27" name="Line 71"/>
              <p:cNvSpPr/>
              <p:nvPr/>
            </p:nvSpPr>
            <p:spPr>
              <a:xfrm>
                <a:off x="4560" y="3100"/>
                <a:ext cx="0" cy="382"/>
              </a:xfrm>
              <a:prstGeom prst="line">
                <a:avLst/>
              </a:prstGeom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28" name="Line 72"/>
              <p:cNvSpPr/>
              <p:nvPr/>
            </p:nvSpPr>
            <p:spPr>
              <a:xfrm>
                <a:off x="3335" y="3291"/>
                <a:ext cx="59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29" name="Line 73"/>
              <p:cNvSpPr/>
              <p:nvPr/>
            </p:nvSpPr>
            <p:spPr>
              <a:xfrm>
                <a:off x="3335" y="2304"/>
                <a:ext cx="59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30" name="Line 74"/>
              <p:cNvSpPr/>
              <p:nvPr/>
            </p:nvSpPr>
            <p:spPr>
              <a:xfrm>
                <a:off x="3335" y="2503"/>
                <a:ext cx="592" cy="0"/>
              </a:xfrm>
              <a:prstGeom prst="line">
                <a:avLst/>
              </a:prstGeom>
              <a:ln w="12700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31" name="Line 75"/>
              <p:cNvSpPr/>
              <p:nvPr/>
            </p:nvSpPr>
            <p:spPr>
              <a:xfrm>
                <a:off x="3335" y="2702"/>
                <a:ext cx="59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32" name="Line 76"/>
              <p:cNvSpPr/>
              <p:nvPr/>
            </p:nvSpPr>
            <p:spPr>
              <a:xfrm>
                <a:off x="3335" y="2901"/>
                <a:ext cx="59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33" name="Line 77"/>
              <p:cNvSpPr/>
              <p:nvPr/>
            </p:nvSpPr>
            <p:spPr>
              <a:xfrm>
                <a:off x="3335" y="1723"/>
                <a:ext cx="0" cy="191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34" name="Line 78"/>
              <p:cNvSpPr/>
              <p:nvPr/>
            </p:nvSpPr>
            <p:spPr>
              <a:xfrm>
                <a:off x="3335" y="959"/>
                <a:ext cx="0" cy="764"/>
              </a:xfrm>
              <a:prstGeom prst="line">
                <a:avLst/>
              </a:prstGeom>
              <a:ln w="12700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35" name="Line 79"/>
              <p:cNvSpPr/>
              <p:nvPr/>
            </p:nvSpPr>
            <p:spPr>
              <a:xfrm>
                <a:off x="3927" y="1723"/>
                <a:ext cx="0" cy="191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36" name="Line 80"/>
              <p:cNvSpPr/>
              <p:nvPr/>
            </p:nvSpPr>
            <p:spPr>
              <a:xfrm>
                <a:off x="3927" y="959"/>
                <a:ext cx="0" cy="764"/>
              </a:xfrm>
              <a:prstGeom prst="line">
                <a:avLst/>
              </a:prstGeom>
              <a:ln w="12700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37" name="Line 81"/>
              <p:cNvSpPr/>
              <p:nvPr/>
            </p:nvSpPr>
            <p:spPr>
              <a:xfrm>
                <a:off x="3335" y="2702"/>
                <a:ext cx="0" cy="78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38" name="Line 82"/>
              <p:cNvSpPr/>
              <p:nvPr/>
            </p:nvSpPr>
            <p:spPr>
              <a:xfrm>
                <a:off x="3335" y="1914"/>
                <a:ext cx="0" cy="788"/>
              </a:xfrm>
              <a:prstGeom prst="line">
                <a:avLst/>
              </a:prstGeom>
              <a:ln w="12700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39" name="Line 83"/>
              <p:cNvSpPr/>
              <p:nvPr/>
            </p:nvSpPr>
            <p:spPr>
              <a:xfrm>
                <a:off x="3927" y="2702"/>
                <a:ext cx="0" cy="78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40" name="Line 84"/>
              <p:cNvSpPr/>
              <p:nvPr/>
            </p:nvSpPr>
            <p:spPr>
              <a:xfrm>
                <a:off x="3927" y="1914"/>
                <a:ext cx="0" cy="788"/>
              </a:xfrm>
              <a:prstGeom prst="line">
                <a:avLst/>
              </a:prstGeom>
              <a:ln w="12700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41" name="Line 85"/>
              <p:cNvSpPr/>
              <p:nvPr/>
            </p:nvSpPr>
            <p:spPr>
              <a:xfrm>
                <a:off x="2736" y="3482"/>
                <a:ext cx="599" cy="0"/>
              </a:xfrm>
              <a:prstGeom prst="line">
                <a:avLst/>
              </a:prstGeom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42" name="Line 86"/>
              <p:cNvSpPr/>
              <p:nvPr/>
            </p:nvSpPr>
            <p:spPr>
              <a:xfrm>
                <a:off x="3927" y="3482"/>
                <a:ext cx="633" cy="0"/>
              </a:xfrm>
              <a:prstGeom prst="line">
                <a:avLst/>
              </a:prstGeom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43" name="AutoShape 87"/>
              <p:cNvSpPr/>
              <p:nvPr/>
            </p:nvSpPr>
            <p:spPr>
              <a:xfrm>
                <a:off x="3936" y="960"/>
                <a:ext cx="96" cy="768"/>
              </a:xfrm>
              <a:prstGeom prst="rightBrace">
                <a:avLst>
                  <a:gd name="adj1" fmla="val 66666"/>
                  <a:gd name="adj2" fmla="val 50000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263525" indent="-2635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16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9905" indent="-2444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sz="14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2pPr>
                <a:lvl3pPr marL="733425" indent="-220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l"/>
                  <a:defRPr sz="1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952500" indent="-2178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ü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176655" indent="-224155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44" name="AutoShape 88"/>
              <p:cNvSpPr/>
              <p:nvPr/>
            </p:nvSpPr>
            <p:spPr>
              <a:xfrm>
                <a:off x="3936" y="1728"/>
                <a:ext cx="96" cy="384"/>
              </a:xfrm>
              <a:prstGeom prst="rightBrace">
                <a:avLst>
                  <a:gd name="adj1" fmla="val 33333"/>
                  <a:gd name="adj2" fmla="val 50000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263525" indent="-2635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16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9905" indent="-2444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sz="14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2pPr>
                <a:lvl3pPr marL="733425" indent="-220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l"/>
                  <a:defRPr sz="1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952500" indent="-2178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ü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176655" indent="-224155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45" name="AutoShape 89"/>
              <p:cNvSpPr/>
              <p:nvPr/>
            </p:nvSpPr>
            <p:spPr>
              <a:xfrm>
                <a:off x="3936" y="2112"/>
                <a:ext cx="144" cy="1344"/>
              </a:xfrm>
              <a:prstGeom prst="rightBrace">
                <a:avLst>
                  <a:gd name="adj1" fmla="val 77777"/>
                  <a:gd name="adj2" fmla="val 50000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263525" indent="-2635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16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9905" indent="-2444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sz="14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2pPr>
                <a:lvl3pPr marL="733425" indent="-220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l"/>
                  <a:defRPr sz="1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952500" indent="-2178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ü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176655" indent="-224155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1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3254" name="Line 90"/>
            <p:cNvSpPr/>
            <p:nvPr/>
          </p:nvSpPr>
          <p:spPr>
            <a:xfrm>
              <a:off x="3334" y="2205"/>
              <a:ext cx="58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55" name="Line 91"/>
            <p:cNvSpPr/>
            <p:nvPr/>
          </p:nvSpPr>
          <p:spPr>
            <a:xfrm>
              <a:off x="3334" y="2387"/>
              <a:ext cx="58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56" name="Line 92"/>
            <p:cNvSpPr/>
            <p:nvPr/>
          </p:nvSpPr>
          <p:spPr>
            <a:xfrm>
              <a:off x="3334" y="2614"/>
              <a:ext cx="58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57" name="Line 93"/>
            <p:cNvSpPr/>
            <p:nvPr/>
          </p:nvSpPr>
          <p:spPr>
            <a:xfrm>
              <a:off x="3334" y="2795"/>
              <a:ext cx="58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58" name="Line 94"/>
            <p:cNvSpPr/>
            <p:nvPr/>
          </p:nvSpPr>
          <p:spPr>
            <a:xfrm>
              <a:off x="3334" y="3203"/>
              <a:ext cx="58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59" name="Line 95"/>
            <p:cNvSpPr/>
            <p:nvPr/>
          </p:nvSpPr>
          <p:spPr>
            <a:xfrm>
              <a:off x="3334" y="3385"/>
              <a:ext cx="58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0" name="Line 96"/>
            <p:cNvSpPr/>
            <p:nvPr/>
          </p:nvSpPr>
          <p:spPr>
            <a:xfrm>
              <a:off x="3334" y="1842"/>
              <a:ext cx="58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1" name="Line 97"/>
            <p:cNvSpPr/>
            <p:nvPr/>
          </p:nvSpPr>
          <p:spPr>
            <a:xfrm>
              <a:off x="3334" y="2024"/>
              <a:ext cx="58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95325" y="476672"/>
            <a:ext cx="10668000" cy="647477"/>
          </a:xfr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sz="36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结构体类型变量初始化</a:t>
            </a:r>
          </a:p>
        </p:txBody>
      </p:sp>
      <p:sp>
        <p:nvSpPr>
          <p:cNvPr id="60419" name="Rectangle 3"/>
          <p:cNvSpPr>
            <a:spLocks noGrp="1"/>
          </p:cNvSpPr>
          <p:nvPr>
            <p:ph type="body"/>
          </p:nvPr>
        </p:nvSpPr>
        <p:spPr>
          <a:xfrm>
            <a:off x="695325" y="1412776"/>
            <a:ext cx="10153203" cy="4776787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struct  student</a:t>
            </a:r>
            <a:r>
              <a:rPr lang="en-US" altLang="zh-CN" sz="2400" dirty="0"/>
              <a:t>	</a:t>
            </a:r>
          </a:p>
          <a:p>
            <a:pPr eaLnBrk="1" hangingPunct="1">
              <a:buFontTx/>
              <a:buNone/>
            </a:pPr>
            <a:r>
              <a:rPr lang="en-US" altLang="zh-CN" sz="2400" dirty="0"/>
              <a:t> {  int </a:t>
            </a:r>
            <a:r>
              <a:rPr lang="en-US" altLang="zh-CN" sz="2400" dirty="0">
                <a:solidFill>
                  <a:srgbClr val="7030A0"/>
                </a:solidFill>
              </a:rPr>
              <a:t>num</a:t>
            </a:r>
            <a:r>
              <a:rPr lang="en-US" altLang="zh-CN" sz="2400" dirty="0"/>
              <a:t>; </a:t>
            </a:r>
          </a:p>
          <a:p>
            <a:pPr eaLnBrk="1" hangingPunct="1">
              <a:buFontTx/>
              <a:buNone/>
            </a:pPr>
            <a:r>
              <a:rPr lang="en-US" altLang="zh-CN" sz="2400" dirty="0"/>
              <a:t>     char  name[12];</a:t>
            </a:r>
          </a:p>
          <a:p>
            <a:pPr eaLnBrk="1" hangingPunct="1">
              <a:buFontTx/>
              <a:buNone/>
            </a:pPr>
            <a:r>
              <a:rPr lang="en-US" altLang="zh-CN" sz="2400" dirty="0"/>
              <a:t>     char sex;</a:t>
            </a:r>
          </a:p>
          <a:p>
            <a:pPr eaLnBrk="1" hangingPunct="1">
              <a:buFontTx/>
              <a:buNone/>
            </a:pPr>
            <a:r>
              <a:rPr lang="en-US" altLang="zh-CN" sz="2400" dirty="0"/>
              <a:t>  } std1={</a:t>
            </a:r>
            <a:r>
              <a:rPr lang="en-US" altLang="zh-CN" sz="2400" dirty="0">
                <a:solidFill>
                  <a:srgbClr val="7030A0"/>
                </a:solidFill>
              </a:rPr>
              <a:t>10101</a:t>
            </a:r>
            <a:r>
              <a:rPr lang="en-US" altLang="zh-CN" sz="2400" dirty="0"/>
              <a:t>,”LiMing”,’M’};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struct student</a:t>
            </a:r>
            <a:r>
              <a:rPr lang="en-US" altLang="zh-CN" sz="2400" dirty="0"/>
              <a:t> std2={</a:t>
            </a:r>
            <a:r>
              <a:rPr lang="en-US" altLang="zh-CN" sz="2400" dirty="0">
                <a:solidFill>
                  <a:srgbClr val="7030A0"/>
                </a:solidFill>
              </a:rPr>
              <a:t>10001</a:t>
            </a:r>
            <a:r>
              <a:rPr lang="en-US" altLang="zh-CN" sz="2400" dirty="0"/>
              <a:t>,”AA”,’F’};</a:t>
            </a:r>
          </a:p>
          <a:p>
            <a:pPr eaLnBrk="1" hangingPunct="1"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注意：</a:t>
            </a:r>
          </a:p>
          <a:p>
            <a:pPr eaLnBrk="1" hangingPunct="1">
              <a:buFont typeface="Wingdings" panose="05000000000000000000" pitchFamily="2" charset="2"/>
              <a:buChar char="o"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一一对应赋初值，</a:t>
            </a:r>
            <a:r>
              <a:rPr lang="zh-CN" altLang="en-US" sz="24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不允许跳跃赋值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。可只给前面的成员赋值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,</a:t>
            </a:r>
            <a:r>
              <a:rPr lang="zh-CN" altLang="en-US" sz="24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可以从后面缺省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。</a:t>
            </a:r>
          </a:p>
          <a:p>
            <a:pPr eaLnBrk="1" hangingPunct="1">
              <a:buFontTx/>
              <a:buNone/>
            </a:pPr>
            <a:endParaRPr lang="en-US" altLang="zh-CN" sz="2400" b="1" dirty="0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/>
          </p:cNvSpPr>
          <p:nvPr>
            <p:ph type="body"/>
          </p:nvPr>
        </p:nvSpPr>
        <p:spPr>
          <a:xfrm>
            <a:off x="695325" y="1484630"/>
            <a:ext cx="10521315" cy="12954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数组中的每个元素是一个结构体类型的数据，因此将此成员的值依次放在一对花括号中。</a:t>
            </a:r>
          </a:p>
        </p:txBody>
      </p:sp>
      <p:sp>
        <p:nvSpPr>
          <p:cNvPr id="61445" name="Text Box 5"/>
          <p:cNvSpPr txBox="1"/>
          <p:nvPr/>
        </p:nvSpPr>
        <p:spPr>
          <a:xfrm>
            <a:off x="911225" y="2349500"/>
            <a:ext cx="9217025" cy="278765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Clr>
                <a:srgbClr val="FF33CC"/>
              </a:buClr>
              <a:buFont typeface="Monotype Sorts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例：</a:t>
            </a:r>
          </a:p>
          <a:p>
            <a:pPr marL="0" lvl="0" indent="0" eaLnBrk="1" hangingPunct="1">
              <a:buClr>
                <a:srgbClr val="FF33CC"/>
              </a:buClr>
              <a:buFont typeface="Monotype Sorts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struct bookcard</a:t>
            </a:r>
          </a:p>
          <a:p>
            <a:pPr marL="0" lvl="0" indent="0" eaLnBrk="1" hangingPunct="1">
              <a:buClr>
                <a:srgbClr val="FF33CC"/>
              </a:buClr>
              <a:buFont typeface="Monotype Sorts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{char num[5];</a:t>
            </a:r>
          </a:p>
          <a:p>
            <a:pPr marL="0" lvl="0" indent="0" eaLnBrk="1" hangingPunct="1">
              <a:buClr>
                <a:srgbClr val="FF33CC"/>
              </a:buClr>
              <a:buFont typeface="Monotype Sorts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 float money; </a:t>
            </a:r>
          </a:p>
          <a:p>
            <a:pPr marL="0" lvl="0" indent="0" eaLnBrk="1" hangingPunct="1">
              <a:buClr>
                <a:srgbClr val="FF33CC"/>
              </a:buClr>
              <a:buFont typeface="Monotype Sorts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}bk[3] = {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{"NO.1" , 35.5}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{"NO.2" , 25.0}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{"NO.3" , 66.7}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};</a:t>
            </a:r>
          </a:p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endParaRPr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0CBAB02-E554-20CD-1C86-4606D733F3F2}"/>
              </a:ext>
            </a:extLst>
          </p:cNvPr>
          <p:cNvSpPr txBox="1">
            <a:spLocks noChangeArrowheads="1"/>
          </p:cNvSpPr>
          <p:nvPr/>
        </p:nvSpPr>
        <p:spPr>
          <a:xfrm>
            <a:off x="695325" y="476672"/>
            <a:ext cx="10668000" cy="647477"/>
          </a:xfrm>
        </p:spPr>
        <p:txBody>
          <a:bodyPr vert="horz" wrap="square" lIns="91440" tIns="45720" rIns="91440" bIns="45720" anchor="b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214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214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214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214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kern="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结构体类型变量初始化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/>
          </p:cNvSpPr>
          <p:nvPr>
            <p:ph type="body"/>
          </p:nvPr>
        </p:nvSpPr>
        <p:spPr>
          <a:xfrm>
            <a:off x="771525" y="1484313"/>
            <a:ext cx="11017250" cy="48006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char ch;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int i;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float x; 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}arr[2][3] = {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'a',1,3e10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'a',2,4e10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'a',3,5e10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{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'b',1,6e5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'b',2,7e5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'b',3,8e5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altLang="zh-C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B2C0A9A-F3F6-F094-98D2-6C37F8B4433C}"/>
              </a:ext>
            </a:extLst>
          </p:cNvPr>
          <p:cNvSpPr txBox="1">
            <a:spLocks noChangeArrowheads="1"/>
          </p:cNvSpPr>
          <p:nvPr/>
        </p:nvSpPr>
        <p:spPr>
          <a:xfrm>
            <a:off x="695400" y="476672"/>
            <a:ext cx="10668000" cy="647477"/>
          </a:xfrm>
        </p:spPr>
        <p:txBody>
          <a:bodyPr vert="horz" wrap="square" lIns="91440" tIns="45720" rIns="91440" bIns="45720" anchor="b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214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214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214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214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kern="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结构体类型变量初始化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/>
          <p:nvPr/>
        </p:nvSpPr>
        <p:spPr>
          <a:xfrm>
            <a:off x="4252913" y="1847850"/>
            <a:ext cx="5410200" cy="323691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3600" b="1" dirty="0">
              <a:latin typeface="Arial" panose="020B0604020202020204" pitchFamily="34" charset="0"/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767408" y="419553"/>
            <a:ext cx="9217025" cy="739775"/>
          </a:xfrm>
          <a:prstGeom prst="rect">
            <a:avLst/>
          </a:prstGeo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sz="36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结构体变量的引用</a:t>
            </a:r>
          </a:p>
        </p:txBody>
      </p:sp>
      <p:sp>
        <p:nvSpPr>
          <p:cNvPr id="80901" name="Text Box 5"/>
          <p:cNvSpPr txBox="1"/>
          <p:nvPr/>
        </p:nvSpPr>
        <p:spPr>
          <a:xfrm>
            <a:off x="8975725" y="3794125"/>
            <a:ext cx="777875" cy="1325563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>
            <a:spAutoFit/>
          </a:bodyPr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8000" b="1" dirty="0">
                <a:solidFill>
                  <a:srgbClr val="FF0066"/>
                </a:solidFill>
                <a:latin typeface="宋体" panose="02010600030101010101" pitchFamily="2" charset="-122"/>
                <a:sym typeface="Marlett" pitchFamily="2" charset="2"/>
              </a:rPr>
              <a:t></a:t>
            </a:r>
            <a:endParaRPr lang="en-US" altLang="zh-CN" sz="8000" b="1" dirty="0">
              <a:solidFill>
                <a:srgbClr val="FF0066"/>
              </a:solidFill>
              <a:latin typeface="宋体" panose="02010600030101010101" pitchFamily="2" charset="-122"/>
            </a:endParaRPr>
          </a:p>
        </p:txBody>
      </p:sp>
      <p:sp>
        <p:nvSpPr>
          <p:cNvPr id="57349" name="Rectangle 6"/>
          <p:cNvSpPr/>
          <p:nvPr/>
        </p:nvSpPr>
        <p:spPr>
          <a:xfrm>
            <a:off x="839416" y="1484784"/>
            <a:ext cx="9937625" cy="44640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838200" lvl="0" indent="-838200" algn="just" defTabSz="762000" eaLnBrk="1" hangingPunct="1">
              <a:buClr>
                <a:srgbClr val="4D4D4D"/>
              </a:buClr>
              <a:buNone/>
            </a:pP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在定义了结构体变量以后</a:t>
            </a:r>
            <a:r>
              <a:rPr lang="en-US" altLang="zh-CN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就可以引用这个变量。</a:t>
            </a:r>
          </a:p>
          <a:p>
            <a:pPr marL="838200" lvl="0" indent="-838200" algn="just" defTabSz="762000" eaLnBrk="1" hangingPunct="1">
              <a:buClr>
                <a:srgbClr val="4D4D4D"/>
              </a:buClr>
              <a:buNone/>
            </a:pP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引用结构体变量应遵守规则</a:t>
            </a:r>
            <a:r>
              <a:rPr lang="en-US" altLang="zh-CN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</a:p>
          <a:p>
            <a:pPr marL="838200" lvl="0" indent="-838200" algn="just" defTabSz="762000" eaLnBrk="1" hangingPunct="1">
              <a:buClr>
                <a:srgbClr val="000099"/>
              </a:buClr>
              <a:buNone/>
            </a:pPr>
            <a:r>
              <a:rPr lang="en-US" altLang="zh-CN" sz="28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rgbClr val="000099"/>
                </a:solidFill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不能将一个结构体变量作为一个整体进行输入和输出</a:t>
            </a:r>
            <a:r>
              <a:rPr lang="zh-CN" altLang="en-US" sz="28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marL="838200" lvl="0" indent="-838200" algn="just" defTabSz="762000" eaLnBrk="1" hangingPunct="1">
              <a:buClr>
                <a:srgbClr val="000099"/>
              </a:buClr>
              <a:buNone/>
            </a:pPr>
            <a:r>
              <a:rPr lang="zh-CN" altLang="en-US" sz="2800" b="1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例如</a:t>
            </a:r>
            <a:r>
              <a:rPr lang="en-US" altLang="zh-CN" sz="2800" b="1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已定义</a:t>
            </a:r>
            <a:r>
              <a:rPr lang="en-US" altLang="zh-CN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student1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student2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为结构体</a:t>
            </a:r>
            <a:r>
              <a:rPr lang="en-US" altLang="zh-CN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stu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的变量并且它们已被赋值。</a:t>
            </a:r>
          </a:p>
          <a:p>
            <a:pPr marL="838200" lvl="0" indent="-838200" algn="just" defTabSz="762000" eaLnBrk="1" hangingPunct="1">
              <a:buClr>
                <a:srgbClr val="000099"/>
              </a:buClr>
              <a:buNone/>
            </a:pPr>
            <a:r>
              <a:rPr lang="en-US" altLang="zh-CN" sz="28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en-US" altLang="zh-CN" sz="2800" b="1" dirty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printf(″%</a:t>
            </a:r>
            <a:r>
              <a:rPr lang="en-US" altLang="zh-CN" sz="2800" b="1" dirty="0" err="1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d,%s,%c,%d,%f,%s</a:t>
            </a:r>
            <a:r>
              <a:rPr lang="zh-CN" altLang="en-US" sz="2800" b="1" dirty="0">
                <a:solidFill>
                  <a:srgbClr val="000099"/>
                </a:solidFill>
                <a:latin typeface="Tahoma" panose="020B0604030504040204" pitchFamily="34" charset="0"/>
                <a:ea typeface="黑体" panose="02010609060101010101" pitchFamily="49" charset="-122"/>
                <a:cs typeface="Tahoma" panose="020B0604030504040204" pitchFamily="34" charset="0"/>
              </a:rPr>
              <a:t>＼</a:t>
            </a:r>
            <a:r>
              <a:rPr lang="en-US" altLang="zh-CN" sz="2800" b="1" dirty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n″,student1);</a:t>
            </a:r>
            <a:r>
              <a:rPr lang="en-US" altLang="zh-CN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1800" b="1" dirty="0">
                <a:solidFill>
                  <a:srgbClr val="8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</a:p>
          <a:p>
            <a:pPr marL="838200" lvl="0" indent="-838200" algn="ctr" defTabSz="762000" eaLnBrk="1" hangingPunct="1">
              <a:buClr>
                <a:schemeClr val="accent1"/>
              </a:buClr>
              <a:buFontTx/>
              <a:buNone/>
            </a:pP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>
          <a:xfrm>
            <a:off x="771525" y="404813"/>
            <a:ext cx="10668000" cy="739775"/>
          </a:xfr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sz="36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如何使用结构体中的成员</a:t>
            </a:r>
          </a:p>
        </p:txBody>
      </p:sp>
      <p:sp>
        <p:nvSpPr>
          <p:cNvPr id="4" name="Rectangle 3"/>
          <p:cNvSpPr>
            <a:spLocks noGrp="1"/>
          </p:cNvSpPr>
          <p:nvPr>
            <p:ph idx="1"/>
          </p:nvPr>
        </p:nvSpPr>
        <p:spPr>
          <a:xfrm>
            <a:off x="771525" y="1484313"/>
            <a:ext cx="10364788" cy="3313112"/>
          </a:xfrm>
        </p:spPr>
        <p:txBody>
          <a:bodyPr vert="horz" wrap="square" lIns="91440" tIns="45720" rIns="91440" bIns="45720" anchor="t" anchorCtr="0"/>
          <a:lstStyle/>
          <a:p>
            <a:pPr marL="838200" indent="-838200" defTabSz="762000" eaLnBrk="1" hangingPunct="1">
              <a:buNone/>
            </a:pPr>
            <a:r>
              <a:rPr lang="zh-CN" altLang="zh-CN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以下</a:t>
            </a:r>
            <a:r>
              <a:rPr lang="en-US" altLang="zh-CN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种形式等价：（</a:t>
            </a:r>
            <a:r>
              <a:rPr lang="en-US" altLang="zh-CN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是个指针）</a:t>
            </a:r>
          </a:p>
          <a:p>
            <a:pPr marL="838200" indent="-838200" defTabSz="762000" eaLnBrk="1" hangingPunct="1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结构体变量．成员名</a:t>
            </a:r>
          </a:p>
          <a:p>
            <a:pPr marL="838200" indent="-838200" defTabSz="762000" eaLnBrk="1" hangingPunct="1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（*ｐ）．成员名</a:t>
            </a:r>
          </a:p>
          <a:p>
            <a:pPr marL="838200" indent="-838200" defTabSz="762000" eaLnBrk="1" hangingPunct="1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ｐ</a:t>
            </a:r>
            <a:r>
              <a:rPr lang="en-US" altLang="zh-CN" sz="28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-&gt;</a:t>
            </a:r>
            <a:r>
              <a:rPr lang="zh-CN" altLang="en-US" sz="28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成员名</a:t>
            </a:r>
          </a:p>
          <a:p>
            <a:pPr marL="838200" indent="-838200" defTabSz="762000" eaLnBrk="1" hangingPunct="1">
              <a:buClr>
                <a:srgbClr val="0000FF"/>
              </a:buClr>
              <a:buNone/>
            </a:pPr>
            <a:endParaRPr lang="zh-CN" altLang="en-US" sz="2800" dirty="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38200" indent="-838200" defTabSz="762000" eaLnBrk="1" hangingPunct="1">
              <a:buClr>
                <a:srgbClr val="0000FF"/>
              </a:buClr>
              <a:buNone/>
            </a:pPr>
            <a:r>
              <a:rPr lang="zh-CN" altLang="en-US" sz="28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结构体变量的成员可以像普通变量一样进行各种运算。</a:t>
            </a:r>
            <a:endParaRPr lang="en-US" altLang="zh-CN" sz="2800" b="1" dirty="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38200" indent="-838200" defTabSz="762000" eaLnBrk="1" hangingPunct="1">
              <a:buClr>
                <a:srgbClr val="0000FF"/>
              </a:buClr>
              <a:buNone/>
            </a:pPr>
            <a:endParaRPr lang="en-US" altLang="zh-CN" sz="2800" dirty="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38200" indent="-838200" defTabSz="762000" eaLnBrk="1" hangingPunct="1">
              <a:buNone/>
            </a:pPr>
            <a:r>
              <a:rPr lang="en-US" altLang="zh-CN" sz="28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/>
          <p:nvPr/>
        </p:nvSpPr>
        <p:spPr>
          <a:xfrm>
            <a:off x="2286000" y="685800"/>
            <a:ext cx="184150" cy="5826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5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9395" name="Text Box 5"/>
          <p:cNvSpPr txBox="1"/>
          <p:nvPr/>
        </p:nvSpPr>
        <p:spPr>
          <a:xfrm>
            <a:off x="1200150" y="1300163"/>
            <a:ext cx="3278188" cy="4357687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struct  </a:t>
            </a:r>
            <a:r>
              <a:rPr lang="en-US" altLang="zh-CN" sz="2800" b="1" dirty="0">
                <a:solidFill>
                  <a:srgbClr val="000099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_GB2312" pitchFamily="49" charset="-122"/>
              </a:rPr>
              <a:t>data</a:t>
            </a:r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{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  int  month;</a:t>
            </a:r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    int day;</a:t>
            </a:r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    int year;</a:t>
            </a:r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};</a:t>
            </a:r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struct student</a:t>
            </a:r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{ char  name[20];</a:t>
            </a:r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   char  sex;</a:t>
            </a:r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en-US" altLang="zh-CN" sz="2800" b="1" dirty="0">
                <a:solidFill>
                  <a:srgbClr val="000099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_GB2312" pitchFamily="49" charset="-122"/>
              </a:rPr>
              <a:t>data</a:t>
            </a: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 birthday;</a:t>
            </a:r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   int  sc[4]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；</a:t>
            </a:r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}  std1,  </a:t>
            </a:r>
            <a:r>
              <a:rPr lang="en-US" altLang="zh-CN" sz="2800" b="1" dirty="0" err="1">
                <a:latin typeface="Times New Roman" panose="02020603050405020304" pitchFamily="18" charset="0"/>
                <a:ea typeface="楷体_GB2312" pitchFamily="49" charset="-122"/>
              </a:rPr>
              <a:t>arr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[5], *p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；</a:t>
            </a:r>
          </a:p>
        </p:txBody>
      </p:sp>
      <p:sp>
        <p:nvSpPr>
          <p:cNvPr id="66566" name="Text Box 6"/>
          <p:cNvSpPr txBox="1"/>
          <p:nvPr/>
        </p:nvSpPr>
        <p:spPr>
          <a:xfrm>
            <a:off x="4941888" y="2060575"/>
            <a:ext cx="5181600" cy="461963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std1.sex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（通过结构体变量引用）</a:t>
            </a:r>
          </a:p>
        </p:txBody>
      </p:sp>
      <p:sp>
        <p:nvSpPr>
          <p:cNvPr id="66568" name="Text Box 8"/>
          <p:cNvSpPr txBox="1"/>
          <p:nvPr/>
        </p:nvSpPr>
        <p:spPr>
          <a:xfrm>
            <a:off x="4941888" y="2817813"/>
            <a:ext cx="5181600" cy="156845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引用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arr[0]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中的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sex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：</a:t>
            </a:r>
          </a:p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arr[0].sex</a:t>
            </a:r>
          </a:p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不能写作 </a:t>
            </a: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arr.sex</a:t>
            </a:r>
            <a:endParaRPr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973638" y="4681538"/>
            <a:ext cx="5181600" cy="10160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(*p).sex</a:t>
            </a:r>
          </a:p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p-&gt;sex</a:t>
            </a:r>
          </a:p>
        </p:txBody>
      </p:sp>
      <p:sp>
        <p:nvSpPr>
          <p:cNvPr id="59399" name="矩形 1"/>
          <p:cNvSpPr/>
          <p:nvPr/>
        </p:nvSpPr>
        <p:spPr>
          <a:xfrm>
            <a:off x="4727575" y="1358900"/>
            <a:ext cx="300672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）使用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sex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分量</a:t>
            </a:r>
            <a:endParaRPr lang="en-US" altLang="zh-CN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6" grpId="0" animBg="1"/>
      <p:bldP spid="66568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9" name="Text Box 5"/>
          <p:cNvSpPr txBox="1"/>
          <p:nvPr/>
        </p:nvSpPr>
        <p:spPr>
          <a:xfrm>
            <a:off x="766763" y="1412875"/>
            <a:ext cx="10009187" cy="439991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）引用数组</a:t>
            </a:r>
            <a:r>
              <a:rPr lang="en-US" altLang="zh-CN" sz="28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sc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中的元素，如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sc[1]:</a:t>
            </a:r>
          </a:p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   std1.sc[1]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（通过结构体变量引用）</a:t>
            </a:r>
          </a:p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）成员为字符串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如 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name :</a:t>
            </a:r>
          </a:p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   std1.name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（通过结构体变量引用）</a:t>
            </a:r>
          </a:p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arr[0].name</a:t>
            </a:r>
          </a:p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）内嵌结构体成员的引用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逐层使用成员名定位</a:t>
            </a:r>
          </a:p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   引用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std1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中的出生年份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, std1.</a:t>
            </a:r>
            <a:r>
              <a:rPr lang="en-US" altLang="zh-CN" sz="2800" b="1" dirty="0"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birthday.</a:t>
            </a:r>
            <a:r>
              <a:rPr lang="en-US" altLang="zh-CN" sz="2800" b="1" u="sng" dirty="0"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year</a:t>
            </a:r>
          </a:p>
        </p:txBody>
      </p:sp>
      <p:sp>
        <p:nvSpPr>
          <p:cNvPr id="30723" name="矩形 6"/>
          <p:cNvSpPr>
            <a:spLocks noChangeArrowheads="1"/>
          </p:cNvSpPr>
          <p:nvPr/>
        </p:nvSpPr>
        <p:spPr bwMode="auto">
          <a:xfrm>
            <a:off x="766763" y="549275"/>
            <a:ext cx="5857875" cy="646113"/>
          </a:xfrm>
          <a:prstGeom prst="rect">
            <a:avLst/>
          </a:prstGeo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sz="36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如何使用结构体中的成员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/>
          <p:nvPr/>
        </p:nvSpPr>
        <p:spPr>
          <a:xfrm>
            <a:off x="996950" y="2550002"/>
            <a:ext cx="9994900" cy="953135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例：</a:t>
            </a: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std1.name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是字符串，可以对它进行对任何字符串允许的操作，包括输入输出。</a:t>
            </a:r>
          </a:p>
        </p:txBody>
      </p:sp>
      <p:sp>
        <p:nvSpPr>
          <p:cNvPr id="61443" name="Text Box 4"/>
          <p:cNvSpPr txBox="1"/>
          <p:nvPr/>
        </p:nvSpPr>
        <p:spPr>
          <a:xfrm>
            <a:off x="911225" y="1563688"/>
            <a:ext cx="9864725" cy="9531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对结构体变量中的每个成员，可对它进行</a:t>
            </a:r>
            <a:r>
              <a:rPr lang="zh-CN" altLang="en-US" sz="28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同类变量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所允许的任何操作。</a:t>
            </a:r>
          </a:p>
        </p:txBody>
      </p:sp>
      <p:sp>
        <p:nvSpPr>
          <p:cNvPr id="61444" name="Text Box 5"/>
          <p:cNvSpPr txBox="1"/>
          <p:nvPr/>
        </p:nvSpPr>
        <p:spPr>
          <a:xfrm>
            <a:off x="2286000" y="228600"/>
            <a:ext cx="1752600" cy="492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endParaRPr lang="zh-CN" altLang="zh-CN" sz="26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1445" name="Text Box 6"/>
          <p:cNvSpPr txBox="1"/>
          <p:nvPr/>
        </p:nvSpPr>
        <p:spPr>
          <a:xfrm>
            <a:off x="766763" y="520700"/>
            <a:ext cx="8039100" cy="641350"/>
          </a:xfrm>
          <a:prstGeom prst="rect">
            <a:avLst/>
          </a:prstGeom>
        </p:spPr>
        <p:txBody>
          <a:bodyPr vert="horz" wrap="square" lIns="91440" tIns="45720" rIns="91440" bIns="45720" anchor="b" anchorCtr="0"/>
          <a:lstStyle>
            <a:lvl1pPr eaLnBrk="1" hangingPunct="1">
              <a:defRPr sz="360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>
              <a:defRPr sz="21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>
              <a:defRPr sz="21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>
              <a:defRPr sz="21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>
              <a:defRPr sz="21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257175">
              <a:defRPr sz="214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514350">
              <a:defRPr sz="214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771525">
              <a:defRPr sz="214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028700">
              <a:defRPr sz="214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US" dirty="0"/>
              <a:t>对结构体变量中的成员进行操作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>
          <a:xfrm>
            <a:off x="762000" y="549275"/>
            <a:ext cx="10668000" cy="668338"/>
          </a:xfr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sz="36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36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结构体定义</a:t>
            </a:r>
          </a:p>
        </p:txBody>
      </p:sp>
      <p:sp>
        <p:nvSpPr>
          <p:cNvPr id="32771" name="Rectangle 3"/>
          <p:cNvSpPr>
            <a:spLocks noGrp="1"/>
          </p:cNvSpPr>
          <p:nvPr>
            <p:ph type="body"/>
          </p:nvPr>
        </p:nvSpPr>
        <p:spPr>
          <a:xfrm>
            <a:off x="1416050" y="1354138"/>
            <a:ext cx="8858250" cy="2397125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学号 姓名   年龄    性别   成绩</a:t>
            </a:r>
            <a:r>
              <a:rPr lang="en-US" altLang="zh-CN" sz="24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  </a:t>
            </a:r>
            <a:r>
              <a:rPr lang="zh-CN" altLang="en-US" sz="24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成绩</a:t>
            </a:r>
            <a:r>
              <a:rPr lang="en-US" altLang="zh-CN" sz="24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      </a:t>
            </a:r>
            <a:r>
              <a:rPr lang="zh-CN" altLang="en-US" sz="24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平均成绩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1   AA    19     M     80    90         90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 2   BB    18     F     78    70         73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 3   CC    17     M     81    75         79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 4   DD    18     F     80    60         75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 5   EE    19     M     76    83         83</a:t>
            </a:r>
          </a:p>
        </p:txBody>
      </p:sp>
      <p:sp>
        <p:nvSpPr>
          <p:cNvPr id="8196" name="Text Box 4"/>
          <p:cNvSpPr txBox="1"/>
          <p:nvPr/>
        </p:nvSpPr>
        <p:spPr>
          <a:xfrm>
            <a:off x="2070893" y="3887788"/>
            <a:ext cx="7548563" cy="891540"/>
          </a:xfrm>
          <a:prstGeom prst="rect">
            <a:avLst/>
          </a:prstGeom>
          <a:gradFill rotWithShape="0">
            <a:gsLst>
              <a:gs pos="0">
                <a:srgbClr val="3399FF"/>
              </a:gs>
              <a:gs pos="50000">
                <a:srgbClr val="FFFFFF"/>
              </a:gs>
              <a:gs pos="100000">
                <a:srgbClr val="3399FF"/>
              </a:gs>
            </a:gsLst>
            <a:lin ang="5400000" scaled="1"/>
            <a:tileRect/>
          </a:gradFill>
          <a:ln w="9525">
            <a:noFill/>
          </a:ln>
        </p:spPr>
        <p:txBody>
          <a:bodyPr>
            <a:spAutoFit/>
          </a:bodyPr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6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每行的数据类型不相同，如何表示此二维数据？</a:t>
            </a:r>
          </a:p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6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如何交换两行值？  能否将一行看成一个整体？</a:t>
            </a:r>
          </a:p>
        </p:txBody>
      </p:sp>
      <p:sp>
        <p:nvSpPr>
          <p:cNvPr id="8197" name="Text Box 5"/>
          <p:cNvSpPr txBox="1"/>
          <p:nvPr/>
        </p:nvSpPr>
        <p:spPr>
          <a:xfrm>
            <a:off x="1055370" y="5228908"/>
            <a:ext cx="9505126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 anchorCtr="0">
            <a:spAutoFit/>
          </a:bodyPr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6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定义一种类型</a:t>
            </a:r>
            <a:r>
              <a:rPr lang="zh-CN" altLang="en-US" sz="2600" b="1" dirty="0">
                <a:latin typeface="仿宋" panose="02010609060101010101" pitchFamily="49" charset="-122"/>
                <a:ea typeface="仿宋" panose="02010609060101010101" pitchFamily="49" charset="-122"/>
              </a:rPr>
              <a:t>，把同一行的数据作为一个整体来处理</a:t>
            </a:r>
            <a:r>
              <a:rPr lang="en-US" altLang="zh-CN" sz="2600" b="1" dirty="0">
                <a:latin typeface="仿宋" panose="02010609060101010101" pitchFamily="49" charset="-122"/>
                <a:ea typeface="仿宋" panose="02010609060101010101" pitchFamily="49" charset="-122"/>
              </a:rPr>
              <a:t>——</a:t>
            </a:r>
            <a:r>
              <a:rPr lang="zh-CN" altLang="en-US" sz="26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结构体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ldLvl="0" animBg="1"/>
      <p:bldP spid="819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矩形 1"/>
          <p:cNvSpPr/>
          <p:nvPr/>
        </p:nvSpPr>
        <p:spPr>
          <a:xfrm>
            <a:off x="1055688" y="1412875"/>
            <a:ext cx="10369550" cy="43383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（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1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）对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name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的操作 </a:t>
            </a:r>
          </a:p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	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scanf(“%s”,std1.name);</a:t>
            </a:r>
          </a:p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1" dirty="0">
                <a:solidFill>
                  <a:srgbClr val="000099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注意：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不能写成  </a:t>
            </a:r>
            <a:r>
              <a:rPr lang="en-US" altLang="zh-CN" sz="2400" b="1" dirty="0">
                <a:solidFill>
                  <a:srgbClr val="000099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std1.name=“Li Ming”;   </a:t>
            </a:r>
            <a:r>
              <a:rPr lang="zh-CN" altLang="en-US" sz="2400" b="1" dirty="0">
                <a:solidFill>
                  <a:srgbClr val="000099"/>
                </a:solidFill>
                <a:highlight>
                  <a:srgbClr val="FFFF00"/>
                </a:highlight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字符串的赋值不能用 </a:t>
            </a:r>
            <a:r>
              <a:rPr lang="en-US" altLang="zh-CN" sz="2400" b="1" dirty="0">
                <a:solidFill>
                  <a:srgbClr val="000099"/>
                </a:solidFill>
                <a:highlight>
                  <a:srgbClr val="FFFF00"/>
                </a:highlight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=</a:t>
            </a:r>
            <a:r>
              <a:rPr lang="en-US" altLang="zh-CN" sz="2400" b="1" dirty="0">
                <a:solidFill>
                  <a:srgbClr val="000099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 </a:t>
            </a:r>
          </a:p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（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2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）对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sex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的操作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(char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类型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)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	①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scanf(“%c”,</a:t>
            </a:r>
            <a:r>
              <a:rPr lang="en-US" altLang="zh-CN" sz="24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&amp;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std1.sex);</a:t>
            </a:r>
          </a:p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	②for(i=0;i&lt;3;i++)</a:t>
            </a:r>
          </a:p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         scanf(“%c”,</a:t>
            </a:r>
            <a:r>
              <a:rPr lang="en-US" altLang="zh-CN" sz="24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&amp;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pers[i].sex);</a:t>
            </a:r>
          </a:p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	③std1.sex= 'M'; </a:t>
            </a:r>
            <a:endParaRPr lang="en-US" altLang="zh-CN" sz="2600" b="1" dirty="0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</p:txBody>
      </p:sp>
      <p:sp>
        <p:nvSpPr>
          <p:cNvPr id="32771" name="矩形 2"/>
          <p:cNvSpPr>
            <a:spLocks noChangeArrowheads="1"/>
          </p:cNvSpPr>
          <p:nvPr/>
        </p:nvSpPr>
        <p:spPr bwMode="auto">
          <a:xfrm>
            <a:off x="911225" y="476250"/>
            <a:ext cx="6929438" cy="646113"/>
          </a:xfrm>
          <a:prstGeom prst="rect">
            <a:avLst/>
          </a:prstGeo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sz="36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对结构体变量中的成员进行操作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矩形 1"/>
          <p:cNvSpPr/>
          <p:nvPr/>
        </p:nvSpPr>
        <p:spPr>
          <a:xfrm>
            <a:off x="868363" y="1557338"/>
            <a:ext cx="6786562" cy="156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（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3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）对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birthday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中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year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的操作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( int 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类型 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)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	①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scanf(“%d”,&amp;std1.birthday.year);</a:t>
            </a:r>
          </a:p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	②std1.birthday.year = 1962;</a:t>
            </a:r>
          </a:p>
        </p:txBody>
      </p:sp>
      <p:sp>
        <p:nvSpPr>
          <p:cNvPr id="33795" name="矩形 2"/>
          <p:cNvSpPr>
            <a:spLocks noChangeArrowheads="1"/>
          </p:cNvSpPr>
          <p:nvPr/>
        </p:nvSpPr>
        <p:spPr bwMode="auto">
          <a:xfrm>
            <a:off x="839788" y="476250"/>
            <a:ext cx="7072313" cy="646113"/>
          </a:xfrm>
          <a:prstGeom prst="rect">
            <a:avLst/>
          </a:prstGeo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sz="36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对结构体变量中的成员进行操作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25450"/>
            <a:ext cx="10668000" cy="684213"/>
          </a:xfr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sz="36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对结构体变量中的成员进行操作</a:t>
            </a:r>
          </a:p>
        </p:txBody>
      </p:sp>
      <p:sp>
        <p:nvSpPr>
          <p:cNvPr id="76803" name="Rectangle 3"/>
          <p:cNvSpPr>
            <a:spLocks noGrp="1"/>
          </p:cNvSpPr>
          <p:nvPr>
            <p:ph type="body"/>
          </p:nvPr>
        </p:nvSpPr>
        <p:spPr>
          <a:xfrm>
            <a:off x="911225" y="1412875"/>
            <a:ext cx="8143875" cy="5286375"/>
          </a:xfrm>
        </p:spPr>
        <p:txBody>
          <a:bodyPr vert="horz" wrap="square" lIns="91440" tIns="45720" rIns="91440" bIns="45720" anchor="t" anchorCtr="0"/>
          <a:lstStyle/>
          <a:p>
            <a:pPr lvl="1" eaLnBrk="1" hangingPunct="1">
              <a:buClr>
                <a:srgbClr val="0000FF"/>
              </a:buClr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整体赋值</a:t>
            </a:r>
          </a:p>
          <a:p>
            <a:pPr lvl="1" eaLnBrk="1" hangingPunct="1">
              <a:buClr>
                <a:srgbClr val="0000FF"/>
              </a:buClr>
              <a:buFontTx/>
              <a:buNone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000" dirty="0">
                <a:solidFill>
                  <a:srgbClr val="0070C0"/>
                </a:solidFill>
              </a:rPr>
              <a:t>struct t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{  int i, j;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    char name[10];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};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struct t </a:t>
            </a:r>
            <a:r>
              <a:rPr lang="en-US" altLang="zh-CN" sz="2000" dirty="0"/>
              <a:t> t1={12, 48, "LiLi"}, t2;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/>
              <a:t>t2=t1;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其中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</a:rPr>
              <a:t>“</a:t>
            </a:r>
            <a:r>
              <a:rPr lang="en-US" altLang="zh-CN" sz="2000" dirty="0">
                <a:solidFill>
                  <a:srgbClr val="FF0000"/>
                </a:solidFill>
              </a:rPr>
              <a:t>t2=t1;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</a:rPr>
              <a:t>”</a:t>
            </a:r>
            <a:r>
              <a:rPr lang="zh-CN" altLang="en-US" sz="2000" dirty="0">
                <a:solidFill>
                  <a:srgbClr val="FF0000"/>
                </a:solidFill>
              </a:rPr>
              <a:t>等同于下面三句功能：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t2.i=t1.i;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t2.j=t1.j;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strcpy(t2.name, t1.name);</a:t>
            </a:r>
          </a:p>
          <a:p>
            <a:pPr lvl="1" eaLnBrk="1" hangingPunct="1"/>
            <a:endParaRPr lang="en-US" altLang="zh-CN" sz="2000" dirty="0"/>
          </a:p>
          <a:p>
            <a:pPr lvl="2" eaLnBrk="1" hangingPunct="1"/>
            <a:endParaRPr lang="en-US" altLang="zh-CN" sz="2000" dirty="0"/>
          </a:p>
          <a:p>
            <a:pPr lvl="1" eaLnBrk="1" hangingPunct="1"/>
            <a:endParaRPr lang="en-US" altLang="zh-CN" sz="2000" dirty="0"/>
          </a:p>
        </p:txBody>
      </p:sp>
      <p:sp>
        <p:nvSpPr>
          <p:cNvPr id="2" name="矩形 1"/>
          <p:cNvSpPr/>
          <p:nvPr/>
        </p:nvSpPr>
        <p:spPr>
          <a:xfrm>
            <a:off x="1775520" y="4509120"/>
            <a:ext cx="3816350" cy="1224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 bldLvl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 txBox="1">
            <a:spLocks noGrp="1"/>
          </p:cNvSpPr>
          <p:nvPr>
            <p:ph type="sldNum" sz="quarter" idx="4"/>
          </p:nvPr>
        </p:nvSpPr>
        <p:spPr>
          <a:noFill/>
        </p:spPr>
        <p:txBody>
          <a:bodyPr anchor="ctr" anchorCtr="0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08C9CF-BBCC-4243-9043-B3ED3C0CEF2A}" type="slidenum">
              <a:rPr kumimoji="0" lang="zh-CN" altLang="en-US" sz="590" b="1" i="0" u="none" strike="noStrike" kern="1200" cap="none" spc="0" normalizeH="0" baseline="0" noProof="0" smtClean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33</a:t>
            </a:fld>
            <a:endParaRPr kumimoji="0" lang="zh-CN" altLang="en-US" sz="590" b="1" i="0" u="none" strike="noStrike" kern="120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539" name="矩形 2"/>
          <p:cNvSpPr/>
          <p:nvPr/>
        </p:nvSpPr>
        <p:spPr>
          <a:xfrm>
            <a:off x="766763" y="106363"/>
            <a:ext cx="10442575" cy="6492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008200"/>
                </a:solidFill>
                <a:latin typeface="Consolas" panose="020B0609020204030204" pitchFamily="49" charset="0"/>
              </a:rPr>
              <a:t>// Fig. 10.2: fig10_02.c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008200"/>
                </a:solidFill>
                <a:latin typeface="Consolas" panose="020B0609020204030204" pitchFamily="49" charset="0"/>
              </a:rPr>
              <a:t>// Structure member operator and structure pointer operator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808080"/>
                </a:solidFill>
                <a:latin typeface="Consolas" panose="020B0609020204030204" pitchFamily="49" charset="0"/>
              </a:rPr>
              <a:t>#include &lt;stdio.h&gt;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808080"/>
                </a:solidFill>
                <a:latin typeface="Consolas" panose="020B0609020204030204" pitchFamily="49" charset="0"/>
              </a:rPr>
              <a:t>#include "main.h"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008200"/>
                </a:solidFill>
                <a:latin typeface="Consolas" panose="020B0609020204030204" pitchFamily="49" charset="0"/>
              </a:rPr>
              <a:t>// card structure definition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dirty="0">
                <a:solidFill>
                  <a:srgbClr val="006699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card {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2E8B57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*face; </a:t>
            </a:r>
            <a:r>
              <a:rPr lang="en-US" altLang="zh-CN" sz="1600" b="0" dirty="0">
                <a:solidFill>
                  <a:srgbClr val="008200"/>
                </a:solidFill>
                <a:latin typeface="Consolas" panose="020B0609020204030204" pitchFamily="49" charset="0"/>
              </a:rPr>
              <a:t>// define pointer face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zh-CN" altLang="en-US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点数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2E8B57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*suit; </a:t>
            </a:r>
            <a:r>
              <a:rPr lang="en-US" altLang="zh-CN" sz="1600" b="0" dirty="0">
                <a:solidFill>
                  <a:srgbClr val="008200"/>
                </a:solidFill>
                <a:latin typeface="Consolas" panose="020B0609020204030204" pitchFamily="49" charset="0"/>
              </a:rPr>
              <a:t>// define pointer suit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zh-CN" altLang="en-US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花色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}; </a:t>
            </a:r>
            <a:r>
              <a:rPr lang="en-US" altLang="zh-CN" sz="1600" b="0" dirty="0">
                <a:solidFill>
                  <a:srgbClr val="008200"/>
                </a:solidFill>
                <a:latin typeface="Consolas" panose="020B0609020204030204" pitchFamily="49" charset="0"/>
              </a:rPr>
              <a:t>// end structure card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main()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{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006699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card aCard;    </a:t>
            </a:r>
            <a:r>
              <a:rPr lang="en-US" altLang="zh-CN" sz="1600" b="0" dirty="0">
                <a:solidFill>
                  <a:srgbClr val="008200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600" b="0" dirty="0">
                <a:solidFill>
                  <a:srgbClr val="008200"/>
                </a:solidFill>
                <a:latin typeface="Consolas" panose="020B0609020204030204" pitchFamily="49" charset="0"/>
              </a:rPr>
              <a:t>定义一个结构体的变量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006699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card *cardPtr; </a:t>
            </a:r>
            <a:r>
              <a:rPr lang="en-US" altLang="zh-CN" sz="1600" b="0" dirty="0">
                <a:solidFill>
                  <a:srgbClr val="008200"/>
                </a:solidFill>
                <a:latin typeface="Consolas" panose="020B0609020204030204" pitchFamily="49" charset="0"/>
              </a:rPr>
              <a:t>// define a pointer to a structure card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008200"/>
                </a:solidFill>
                <a:latin typeface="Consolas" panose="020B0609020204030204" pitchFamily="49" charset="0"/>
              </a:rPr>
              <a:t>// place string into aCard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aCard.face = </a:t>
            </a:r>
            <a:r>
              <a:rPr lang="en-US" altLang="zh-CN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"Ace"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aCard.suit = </a:t>
            </a:r>
            <a:r>
              <a:rPr lang="en-US" altLang="zh-CN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"Spades"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;  // </a:t>
            </a:r>
            <a:r>
              <a:rPr lang="zh-CN" altLang="en-US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黑桃。外形像是铁锹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cardPtr = &amp;aCard; </a:t>
            </a:r>
            <a:r>
              <a:rPr lang="en-US" altLang="zh-CN" sz="1600" b="0" dirty="0">
                <a:solidFill>
                  <a:srgbClr val="008200"/>
                </a:solidFill>
                <a:latin typeface="Consolas" panose="020B0609020204030204" pitchFamily="49" charset="0"/>
              </a:rPr>
              <a:t>// assign address of aCard to cardPtr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printf( </a:t>
            </a:r>
            <a:r>
              <a:rPr lang="en-US" altLang="zh-CN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"%s%s%s\n%s%s%s\n%s%s%s\n"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, aCard.face, </a:t>
            </a:r>
            <a:r>
              <a:rPr lang="en-US" altLang="zh-CN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" of "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, aCard.suit,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cardPtr-&gt;face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" of "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cardPtr-&gt;suit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,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 *cardPtr ).face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" of "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 *cardPtr ).suit )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  <p:pic>
        <p:nvPicPr>
          <p:cNvPr id="65540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688" y="1484313"/>
            <a:ext cx="2697162" cy="936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/>
          </p:nvPr>
        </p:nvSpPr>
        <p:spPr>
          <a:xfrm>
            <a:off x="762000" y="260350"/>
            <a:ext cx="10668000" cy="865188"/>
          </a:xfr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sz="36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在函数中使用结构体</a:t>
            </a:r>
          </a:p>
        </p:txBody>
      </p:sp>
      <p:sp>
        <p:nvSpPr>
          <p:cNvPr id="66563" name="Rectangle 3"/>
          <p:cNvSpPr>
            <a:spLocks noGrp="1"/>
          </p:cNvSpPr>
          <p:nvPr>
            <p:ph type="body"/>
          </p:nvPr>
        </p:nvSpPr>
        <p:spPr>
          <a:xfrm>
            <a:off x="739775" y="1412875"/>
            <a:ext cx="10668000" cy="4267200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将结构体传递给函数的方式</a:t>
            </a:r>
          </a:p>
          <a:p>
            <a:pPr marL="742950" lvl="1" indent="-285750" eaLnBrk="1" hangingPunct="1"/>
            <a:r>
              <a:rPr lang="zh-CN" altLang="en-US" sz="2800" dirty="0"/>
              <a:t>传递结构体的部分成员</a:t>
            </a:r>
            <a:endParaRPr lang="en-US" altLang="zh-CN" sz="2800" dirty="0"/>
          </a:p>
          <a:p>
            <a:pPr marL="966470" lvl="2" indent="-285750" eaLnBrk="1" hangingPunct="1"/>
            <a:r>
              <a:rPr lang="zh-CN" altLang="en-US" sz="2600" dirty="0"/>
              <a:t>可以传值</a:t>
            </a:r>
            <a:endParaRPr lang="en-US" altLang="zh-CN" sz="2600" dirty="0"/>
          </a:p>
          <a:p>
            <a:pPr marL="966470" lvl="2" indent="-285750" eaLnBrk="1" hangingPunct="1"/>
            <a:r>
              <a:rPr lang="zh-CN" altLang="en-US" sz="2600" dirty="0"/>
              <a:t>可以传地址</a:t>
            </a:r>
          </a:p>
          <a:p>
            <a:pPr marL="742950" lvl="1" indent="-285750" eaLnBrk="1" hangingPunct="1"/>
            <a:r>
              <a:rPr lang="zh-CN" altLang="en-US" sz="2800" dirty="0"/>
              <a:t>传递整个结构体</a:t>
            </a:r>
            <a:endParaRPr lang="en-US" altLang="zh-CN" sz="2800" dirty="0"/>
          </a:p>
          <a:p>
            <a:pPr marL="966470" lvl="2" indent="-285750" eaLnBrk="1" hangingPunct="1"/>
            <a:r>
              <a:rPr lang="zh-CN" altLang="en-US" sz="2600" dirty="0"/>
              <a:t>可以传结构体的值</a:t>
            </a:r>
            <a:endParaRPr lang="en-US" altLang="zh-CN" sz="2600" dirty="0"/>
          </a:p>
          <a:p>
            <a:pPr marL="966470" lvl="2" indent="-285750" eaLnBrk="1" hangingPunct="1"/>
            <a:r>
              <a:rPr lang="zh-CN" altLang="en-US" sz="2600" dirty="0">
                <a:solidFill>
                  <a:srgbClr val="FF0000"/>
                </a:solidFill>
              </a:rPr>
              <a:t>可以传递传结构体</a:t>
            </a:r>
            <a:r>
              <a:rPr lang="zh-CN" altLang="en-US" sz="2600">
                <a:solidFill>
                  <a:srgbClr val="FF0000"/>
                </a:solidFill>
              </a:rPr>
              <a:t>的指针</a:t>
            </a:r>
            <a:endParaRPr lang="zh-CN" altLang="en-US" sz="2800" b="1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F08E07F-3AB5-75E5-A12D-DE9B323A2387}"/>
              </a:ext>
            </a:extLst>
          </p:cNvPr>
          <p:cNvSpPr/>
          <p:nvPr/>
        </p:nvSpPr>
        <p:spPr>
          <a:xfrm>
            <a:off x="335360" y="404664"/>
            <a:ext cx="11305256" cy="6048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ts val="1900"/>
              </a:lnSpc>
              <a:spcAft>
                <a:spcPts val="75"/>
              </a:spcAft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ctr">
              <a:lnSpc>
                <a:spcPts val="1900"/>
              </a:lnSpc>
            </a:pP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0A4B4F6-B218-124F-134C-CCA384A4AF0B}"/>
              </a:ext>
            </a:extLst>
          </p:cNvPr>
          <p:cNvSpPr txBox="1"/>
          <p:nvPr/>
        </p:nvSpPr>
        <p:spPr>
          <a:xfrm>
            <a:off x="263352" y="332656"/>
            <a:ext cx="8065028" cy="6455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学生信息以结构体表示，调用函数时以结构体变量作实参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测试参数传送的方式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 &lt;</a:t>
            </a:r>
            <a:r>
              <a:rPr lang="en-US" altLang="zh-CN" b="0" i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 &lt;</a:t>
            </a:r>
            <a:r>
              <a:rPr lang="en-US" altLang="zh-CN" b="0" i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string.h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*name;     </a:t>
            </a: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姓名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num;        </a:t>
            </a: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学号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age;        </a:t>
            </a: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年龄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group;     </a:t>
            </a: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所在小组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score;    </a:t>
            </a: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成绩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}students = {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 ping"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   5, 18,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99.0};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average(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main(){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结构体数组作为实参其地址：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%d\</a:t>
            </a:r>
            <a:r>
              <a:rPr lang="en-US" altLang="zh-CN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n"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,&amp;students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调用函数前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值为：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%s\</a:t>
            </a:r>
            <a:r>
              <a:rPr lang="en-US" altLang="zh-CN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n"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,students.name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调用函数前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值为：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%f\n"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students.score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average(students);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调用函数返回后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值为：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%s\</a:t>
            </a:r>
            <a:r>
              <a:rPr lang="en-US" altLang="zh-CN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n"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,students.name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调用函数返回后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值为：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%f\n"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students.score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0;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8766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805EC-D59A-DC72-5589-E5BE8D388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C9CC20F-02CD-968C-8BB6-B0147473BA38}"/>
              </a:ext>
            </a:extLst>
          </p:cNvPr>
          <p:cNvSpPr/>
          <p:nvPr/>
        </p:nvSpPr>
        <p:spPr>
          <a:xfrm>
            <a:off x="335360" y="404664"/>
            <a:ext cx="11305256" cy="6048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63D212F-AF1D-CF6A-26BB-92AC395F0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714351"/>
            <a:ext cx="6096528" cy="342929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2013E6D-D62E-299E-C7ED-311867B7976C}"/>
              </a:ext>
            </a:extLst>
          </p:cNvPr>
          <p:cNvSpPr txBox="1"/>
          <p:nvPr/>
        </p:nvSpPr>
        <p:spPr>
          <a:xfrm>
            <a:off x="623392" y="332656"/>
            <a:ext cx="9361040" cy="5296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spcAft>
                <a:spcPts val="75"/>
              </a:spcAft>
              <a:buFont typeface="+mj-lt"/>
              <a:buAutoNum type="arabicPeriod" startAt="25"/>
            </a:pP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average(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spcAft>
                <a:spcPts val="75"/>
              </a:spcAft>
              <a:buFont typeface="+mj-lt"/>
              <a:buAutoNum type="arabicPeriod" startAt="25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spcAft>
                <a:spcPts val="75"/>
              </a:spcAft>
              <a:buFont typeface="+mj-lt"/>
              <a:buAutoNum type="arabicPeriod" startAt="25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"----------------\n"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spcAft>
                <a:spcPts val="75"/>
              </a:spcAft>
              <a:buFont typeface="+mj-lt"/>
              <a:buAutoNum type="arabicPeriod" startAt="25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实参传递给形参后结构体数组的地址：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%d\n"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,&amp;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spcAft>
                <a:spcPts val="75"/>
              </a:spcAft>
              <a:buFont typeface="+mj-lt"/>
              <a:buAutoNum type="arabicPeriod" startAt="25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被调用函数收到参数中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值为：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%s\</a:t>
            </a:r>
            <a:r>
              <a:rPr lang="en-US" altLang="zh-CN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n"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,ps.name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spcAft>
                <a:spcPts val="75"/>
              </a:spcAft>
              <a:buFont typeface="+mj-lt"/>
              <a:buAutoNum type="arabicPeriod" startAt="25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被调用函数收到参数中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值为：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%f\n"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ps.score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spcAft>
                <a:spcPts val="75"/>
              </a:spcAft>
              <a:buFont typeface="+mj-lt"/>
              <a:buAutoNum type="arabicPeriod" startAt="25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spcAft>
                <a:spcPts val="75"/>
              </a:spcAft>
              <a:buFont typeface="+mj-lt"/>
              <a:buAutoNum type="arabicPeriod" startAt="25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ps.score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145145.0;   </a:t>
            </a: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修改结构体实参中数组分量的值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spcAft>
                <a:spcPts val="75"/>
              </a:spcAft>
              <a:buFont typeface="+mj-lt"/>
              <a:buAutoNum type="arabicPeriod" startAt="25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ps.name=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"Wang Haoming"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spcAft>
                <a:spcPts val="75"/>
              </a:spcAft>
              <a:buFont typeface="+mj-lt"/>
              <a:buAutoNum type="arabicPeriod" startAt="25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spcAft>
                <a:spcPts val="75"/>
              </a:spcAft>
              <a:buFont typeface="+mj-lt"/>
              <a:buAutoNum type="arabicPeriod" startAt="25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spcAft>
                <a:spcPts val="75"/>
              </a:spcAft>
              <a:buFont typeface="+mj-lt"/>
              <a:buAutoNum type="arabicPeriod" startAt="25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被调用函数中修改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值为：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%s\</a:t>
            </a:r>
            <a:r>
              <a:rPr lang="en-US" altLang="zh-CN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n"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,ps.name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spcAft>
                <a:spcPts val="75"/>
              </a:spcAft>
              <a:buFont typeface="+mj-lt"/>
              <a:buAutoNum type="arabicPeriod" startAt="25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被调用函数中修改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值为：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%f\n"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ps.score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spcAft>
                <a:spcPts val="75"/>
              </a:spcAft>
              <a:buFont typeface="+mj-lt"/>
              <a:buAutoNum type="arabicPeriod" startAt="25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spcAft>
                <a:spcPts val="75"/>
              </a:spcAft>
              <a:buFont typeface="+mj-lt"/>
              <a:buAutoNum type="arabicPeriod" startAt="25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spcAft>
                <a:spcPts val="75"/>
              </a:spcAft>
              <a:buFont typeface="+mj-lt"/>
              <a:buAutoNum type="arabicPeriod" startAt="25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"----------------\n"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spcAft>
                <a:spcPts val="75"/>
              </a:spcAft>
              <a:buFont typeface="+mj-lt"/>
              <a:buAutoNum type="arabicPeriod" startAt="25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25"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172A55D-5249-3B2D-13A1-AE206AF37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992" y="4221088"/>
            <a:ext cx="56673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9474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EB979E-E4C5-3B89-AE04-E0B3CB84D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E4563ED-840E-5567-9C13-E39CBFDD6DFE}"/>
              </a:ext>
            </a:extLst>
          </p:cNvPr>
          <p:cNvSpPr/>
          <p:nvPr/>
        </p:nvSpPr>
        <p:spPr>
          <a:xfrm>
            <a:off x="335360" y="404664"/>
            <a:ext cx="11305256" cy="6048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55011E5-B555-EFDF-D6DD-6E6E197F4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714351"/>
            <a:ext cx="6096528" cy="342929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E342227-066E-99A8-285D-B7BC211227DD}"/>
              </a:ext>
            </a:extLst>
          </p:cNvPr>
          <p:cNvSpPr txBox="1"/>
          <p:nvPr/>
        </p:nvSpPr>
        <p:spPr>
          <a:xfrm>
            <a:off x="479376" y="332656"/>
            <a:ext cx="9505056" cy="6455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学生信息以结构体表示，调用函数时以结构体变量的地址作实参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测试参数传送的方式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 &lt;</a:t>
            </a:r>
            <a:r>
              <a:rPr lang="en-US" altLang="zh-CN" b="0" i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 &lt;</a:t>
            </a:r>
            <a:r>
              <a:rPr lang="en-US" altLang="zh-CN" b="0" i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string.h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*name;     </a:t>
            </a: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姓名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num;        </a:t>
            </a: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学号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age;        </a:t>
            </a: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年龄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group;     </a:t>
            </a: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所在小组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score;    </a:t>
            </a: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成绩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}students = {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 ping"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   5, 18,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99.0};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average(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main(){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结构体数组作为实参其地址：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%d\</a:t>
            </a:r>
            <a:r>
              <a:rPr lang="en-US" altLang="zh-CN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n"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,&amp;students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调用函数前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值为：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%s\</a:t>
            </a:r>
            <a:r>
              <a:rPr lang="en-US" altLang="zh-CN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n"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,students.name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调用函数前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值为：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%f\n"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students.score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average(&amp;students);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调用函数返回后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值为：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%s\</a:t>
            </a:r>
            <a:r>
              <a:rPr lang="en-US" altLang="zh-CN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n"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,students.name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调用函数返回后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值为：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%f\n"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students.score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0;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44879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59C2F5-E59A-8A84-6ADC-67EB0672E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C252745-0D82-4692-0D38-B5054A402799}"/>
              </a:ext>
            </a:extLst>
          </p:cNvPr>
          <p:cNvSpPr/>
          <p:nvPr/>
        </p:nvSpPr>
        <p:spPr>
          <a:xfrm>
            <a:off x="335360" y="404664"/>
            <a:ext cx="11305256" cy="6048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69655C9-7A9C-56C1-8818-52106C850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714351"/>
            <a:ext cx="6096528" cy="342929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F683CA2-CCF3-9E70-6087-549497DA083C}"/>
              </a:ext>
            </a:extLst>
          </p:cNvPr>
          <p:cNvSpPr txBox="1"/>
          <p:nvPr/>
        </p:nvSpPr>
        <p:spPr>
          <a:xfrm>
            <a:off x="983432" y="692696"/>
            <a:ext cx="9433048" cy="4426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spcAft>
                <a:spcPts val="75"/>
              </a:spcAft>
              <a:buFont typeface="+mj-lt"/>
              <a:buAutoNum type="arabicPeriod" startAt="25"/>
            </a:pP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average(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spcAft>
                <a:spcPts val="75"/>
              </a:spcAft>
              <a:buFont typeface="+mj-lt"/>
              <a:buAutoNum type="arabicPeriod" startAt="25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spcAft>
                <a:spcPts val="75"/>
              </a:spcAft>
              <a:buFont typeface="+mj-lt"/>
              <a:buAutoNum type="arabicPeriod" startAt="25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"----------------\n"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spcAft>
                <a:spcPts val="75"/>
              </a:spcAft>
              <a:buFont typeface="+mj-lt"/>
              <a:buAutoNum type="arabicPeriod" startAt="25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实参传递给形参后结构体数组的地址：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%d\n"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spcAft>
                <a:spcPts val="75"/>
              </a:spcAft>
              <a:buFont typeface="+mj-lt"/>
              <a:buAutoNum type="arabicPeriod" startAt="25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被调用函数收到参数中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值为：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%s\n"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-&gt;name);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spcAft>
                <a:spcPts val="75"/>
              </a:spcAft>
              <a:buFont typeface="+mj-lt"/>
              <a:buAutoNum type="arabicPeriod" startAt="25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被调用函数收到参数中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值为：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%f\n"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-&gt;score);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spcAft>
                <a:spcPts val="75"/>
              </a:spcAft>
              <a:buFont typeface="+mj-lt"/>
              <a:buAutoNum type="arabicPeriod" startAt="25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spcAft>
                <a:spcPts val="75"/>
              </a:spcAft>
              <a:buFont typeface="+mj-lt"/>
              <a:buAutoNum type="arabicPeriod" startAt="25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-&gt;score = 145145.0;   </a:t>
            </a: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修改结构体实参中数组分量的值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spcAft>
                <a:spcPts val="75"/>
              </a:spcAft>
              <a:buFont typeface="+mj-lt"/>
              <a:buAutoNum type="arabicPeriod" startAt="25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-&gt;name=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"Wang Haoming"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spcAft>
                <a:spcPts val="75"/>
              </a:spcAft>
              <a:buFont typeface="+mj-lt"/>
              <a:buAutoNum type="arabicPeriod" startAt="25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被调用函数中修改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值为：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%s\n"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-&gt;name);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spcAft>
                <a:spcPts val="75"/>
              </a:spcAft>
              <a:buFont typeface="+mj-lt"/>
              <a:buAutoNum type="arabicPeriod" startAt="25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被调用函数中修改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值为：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%f\n"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-&gt;score);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spcAft>
                <a:spcPts val="75"/>
              </a:spcAft>
              <a:buFont typeface="+mj-lt"/>
              <a:buAutoNum type="arabicPeriod" startAt="25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spcAft>
                <a:spcPts val="75"/>
              </a:spcAft>
              <a:buFont typeface="+mj-lt"/>
              <a:buAutoNum type="arabicPeriod" startAt="25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"----------------\n"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spcAft>
                <a:spcPts val="75"/>
              </a:spcAft>
              <a:buFont typeface="+mj-lt"/>
              <a:buAutoNum type="arabicPeriod" startAt="25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25"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B29EAC7-B1F4-4859-DA04-9A7BC0446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024" y="4131231"/>
            <a:ext cx="540067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5199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2A359-F026-3978-56E6-C73A2831E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89956E2-D239-3B5E-BBA1-EAAB693B2E77}"/>
              </a:ext>
            </a:extLst>
          </p:cNvPr>
          <p:cNvSpPr/>
          <p:nvPr/>
        </p:nvSpPr>
        <p:spPr>
          <a:xfrm>
            <a:off x="335360" y="404664"/>
            <a:ext cx="11305256" cy="6048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70C9AC9-3CCA-AD04-4C0F-859B2F884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714351"/>
            <a:ext cx="6096528" cy="342929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8A510FD-2034-99B9-2AB4-77C46A9C6DE2}"/>
              </a:ext>
            </a:extLst>
          </p:cNvPr>
          <p:cNvSpPr txBox="1"/>
          <p:nvPr/>
        </p:nvSpPr>
        <p:spPr>
          <a:xfrm>
            <a:off x="551384" y="260648"/>
            <a:ext cx="10873208" cy="6814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sz="1600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600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学生信息以结构体表示，多个学生信息组成结构体变量数组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sz="16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sz="1600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600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以该数组的指针作为实参，测试参数传送的方式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sz="16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 &lt;</a:t>
            </a:r>
            <a:r>
              <a:rPr lang="en-US" altLang="zh-CN" sz="1600" b="0" i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sz="16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sz="16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 </a:t>
            </a:r>
            <a:endParaRPr lang="en-US" altLang="zh-CN" sz="16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*name;     </a:t>
            </a:r>
            <a:r>
              <a:rPr lang="en-US" altLang="zh-CN" sz="1600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600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姓名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sz="16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zh-CN" alt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num;        </a:t>
            </a:r>
            <a:r>
              <a:rPr lang="en-US" altLang="zh-CN" sz="1600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600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学号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sz="16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zh-CN" alt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age;        </a:t>
            </a:r>
            <a:r>
              <a:rPr lang="en-US" altLang="zh-CN" sz="1600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600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年龄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sz="16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zh-CN" alt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group;     </a:t>
            </a:r>
            <a:r>
              <a:rPr lang="en-US" altLang="zh-CN" sz="1600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600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所在小组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sz="16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zh-CN" alt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score;    </a:t>
            </a:r>
            <a:r>
              <a:rPr lang="en-US" altLang="zh-CN" sz="1600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600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成绩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sz="16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}students[] = {  </a:t>
            </a:r>
            <a:endParaRPr lang="en-US" altLang="zh-CN" sz="16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r>
              <a:rPr lang="en-US" altLang="zh-C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 ping"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   5, 18, </a:t>
            </a:r>
            <a:r>
              <a:rPr lang="en-US" altLang="zh-C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99.0},  </a:t>
            </a:r>
            <a:endParaRPr lang="en-US" altLang="zh-CN" sz="16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r>
              <a:rPr lang="en-US" altLang="zh-C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"Zhang ping"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4, 19, </a:t>
            </a:r>
            <a:r>
              <a:rPr lang="en-US" altLang="zh-C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130.5},  </a:t>
            </a:r>
            <a:endParaRPr lang="en-US" altLang="zh-CN" sz="16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r>
              <a:rPr lang="en-US" altLang="zh-C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"He fang"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   1, 18, </a:t>
            </a:r>
            <a:r>
              <a:rPr lang="en-US" altLang="zh-C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88.5},  </a:t>
            </a:r>
            <a:endParaRPr lang="en-US" altLang="zh-CN" sz="16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r>
              <a:rPr lang="en-US" altLang="zh-C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"Cheng ling"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2, 17, </a:t>
            </a:r>
            <a:r>
              <a:rPr lang="en-US" altLang="zh-C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'F'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139.0},  </a:t>
            </a:r>
            <a:endParaRPr lang="en-US" altLang="zh-CN" sz="16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r>
              <a:rPr lang="en-US" altLang="zh-C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"Wang </a:t>
            </a:r>
            <a:r>
              <a:rPr lang="en-US" altLang="zh-CN" sz="1600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ming</a:t>
            </a:r>
            <a:r>
              <a:rPr lang="en-US" altLang="zh-C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 3, 17, </a:t>
            </a:r>
            <a:r>
              <a:rPr lang="en-US" altLang="zh-C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98.5}    };  </a:t>
            </a:r>
            <a:endParaRPr lang="en-US" altLang="zh-CN" sz="16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average(</a:t>
            </a:r>
            <a:r>
              <a:rPr lang="en-US" altLang="zh-CN" sz="16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US" altLang="zh-CN" sz="16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main(){  </a:t>
            </a:r>
            <a:endParaRPr lang="en-US" altLang="zh-CN" sz="16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600" b="1" i="0" dirty="0" err="1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(students) / </a:t>
            </a:r>
            <a:r>
              <a:rPr lang="en-US" altLang="zh-CN" sz="1600" b="1" i="0" dirty="0" err="1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US" altLang="zh-CN" sz="16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结构体数组作为实参其地址：</a:t>
            </a:r>
            <a:r>
              <a:rPr lang="en-US" altLang="zh-C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%d\</a:t>
            </a:r>
            <a:r>
              <a:rPr lang="en-US" altLang="zh-CN" sz="1600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n"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,&amp;students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[0]);  </a:t>
            </a:r>
            <a:endParaRPr lang="en-US" altLang="zh-CN" sz="16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调用函数前下标为</a:t>
            </a:r>
            <a:r>
              <a:rPr lang="en-US" altLang="zh-C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zh-CN" altLang="en-US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的元素的</a:t>
            </a:r>
            <a:r>
              <a:rPr lang="en-US" altLang="zh-C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zh-CN" altLang="en-US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值为：</a:t>
            </a:r>
            <a:r>
              <a:rPr lang="en-US" altLang="zh-C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%s\</a:t>
            </a:r>
            <a:r>
              <a:rPr lang="en-US" altLang="zh-CN" sz="1600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n"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,students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[0].name);  </a:t>
            </a:r>
            <a:endParaRPr lang="en-US" altLang="zh-CN" sz="16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调用函数前下标为</a:t>
            </a:r>
            <a:r>
              <a:rPr lang="en-US" altLang="zh-C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zh-CN" altLang="en-US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的元素的</a:t>
            </a:r>
            <a:r>
              <a:rPr lang="en-US" altLang="zh-C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zh-CN" altLang="en-US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值为：</a:t>
            </a:r>
            <a:r>
              <a:rPr lang="en-US" altLang="zh-C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%f\</a:t>
            </a:r>
            <a:r>
              <a:rPr lang="en-US" altLang="zh-CN" sz="1600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n"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,students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[0].score);  </a:t>
            </a:r>
            <a:endParaRPr lang="en-US" altLang="zh-CN" sz="16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average(students, 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US" altLang="zh-CN" sz="16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调用函数返回后下标为</a:t>
            </a:r>
            <a:r>
              <a:rPr lang="en-US" altLang="zh-C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zh-CN" altLang="en-US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的元素的</a:t>
            </a:r>
            <a:r>
              <a:rPr lang="en-US" altLang="zh-C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zh-CN" altLang="en-US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值为：</a:t>
            </a:r>
            <a:r>
              <a:rPr lang="en-US" altLang="zh-C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%s\</a:t>
            </a:r>
            <a:r>
              <a:rPr lang="en-US" altLang="zh-CN" sz="1600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n"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,students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[0].name);  </a:t>
            </a:r>
            <a:endParaRPr lang="en-US" altLang="zh-CN" sz="16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调用函数返回后下标为</a:t>
            </a:r>
            <a:r>
              <a:rPr lang="en-US" altLang="zh-C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zh-CN" altLang="en-US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的元素的</a:t>
            </a:r>
            <a:r>
              <a:rPr lang="en-US" altLang="zh-C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zh-CN" altLang="en-US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值为：</a:t>
            </a:r>
            <a:r>
              <a:rPr lang="en-US" altLang="zh-C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%f\</a:t>
            </a:r>
            <a:r>
              <a:rPr lang="en-US" altLang="zh-CN" sz="1600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n"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,students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[0].score);  </a:t>
            </a:r>
            <a:endParaRPr lang="en-US" altLang="zh-CN" sz="16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0;   }  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47679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/>
          </p:nvPr>
        </p:nvSpPr>
        <p:spPr>
          <a:xfrm>
            <a:off x="766763" y="260350"/>
            <a:ext cx="8229600" cy="882650"/>
          </a:xfr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sz="36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结构体概述</a:t>
            </a:r>
          </a:p>
        </p:txBody>
      </p:sp>
      <p:sp>
        <p:nvSpPr>
          <p:cNvPr id="7171" name="Rectangle 3"/>
          <p:cNvSpPr>
            <a:spLocks noGrp="1"/>
          </p:cNvSpPr>
          <p:nvPr>
            <p:ph idx="1"/>
          </p:nvPr>
        </p:nvSpPr>
        <p:spPr>
          <a:xfrm>
            <a:off x="1055440" y="1340768"/>
            <a:ext cx="9829229" cy="5040313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3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ea typeface="黑体" panose="02010609060101010101" pitchFamily="49" charset="-122"/>
              </a:rPr>
              <a:t>将</a:t>
            </a:r>
            <a:r>
              <a:rPr lang="zh-CN" altLang="en-US" sz="2400" dirty="0">
                <a:solidFill>
                  <a:srgbClr val="0000CC"/>
                </a:solidFill>
                <a:ea typeface="黑体" panose="02010609060101010101" pitchFamily="49" charset="-122"/>
              </a:rPr>
              <a:t>不同种类型</a:t>
            </a:r>
            <a:r>
              <a:rPr lang="zh-CN" altLang="en-US" sz="2400" dirty="0">
                <a:ea typeface="黑体" panose="02010609060101010101" pitchFamily="49" charset="-122"/>
              </a:rPr>
              <a:t>的数据有序地</a:t>
            </a:r>
            <a:r>
              <a:rPr lang="zh-CN" altLang="en-US" sz="2400" dirty="0">
                <a:solidFill>
                  <a:srgbClr val="FF0000"/>
                </a:solidFill>
                <a:ea typeface="黑体" panose="02010609060101010101" pitchFamily="49" charset="-122"/>
              </a:rPr>
              <a:t>组合在一起</a:t>
            </a:r>
            <a:r>
              <a:rPr lang="zh-CN" altLang="en-US" sz="2400" dirty="0">
                <a:ea typeface="黑体" panose="02010609060101010101" pitchFamily="49" charset="-122"/>
              </a:rPr>
              <a:t>，构造出一个</a:t>
            </a:r>
            <a:r>
              <a:rPr lang="zh-CN" altLang="en-US" sz="2400" dirty="0">
                <a:solidFill>
                  <a:srgbClr val="0000CC"/>
                </a:solidFill>
                <a:ea typeface="黑体" panose="02010609060101010101" pitchFamily="49" charset="-122"/>
              </a:rPr>
              <a:t>新的数据类型</a:t>
            </a:r>
            <a:r>
              <a:rPr lang="zh-CN" altLang="en-US" sz="2400" dirty="0">
                <a:ea typeface="黑体" panose="02010609060101010101" pitchFamily="49" charset="-122"/>
              </a:rPr>
              <a:t>，这种形式称为</a:t>
            </a:r>
            <a:r>
              <a:rPr lang="zh-CN" altLang="en-US" sz="2400" dirty="0">
                <a:solidFill>
                  <a:srgbClr val="FF0000"/>
                </a:solidFill>
                <a:ea typeface="黑体" panose="02010609060101010101" pitchFamily="49" charset="-122"/>
              </a:rPr>
              <a:t>结构体。</a:t>
            </a:r>
            <a:endParaRPr lang="zh-CN" altLang="en-US" sz="2400" dirty="0">
              <a:latin typeface="华文细黑" panose="02010600040101010101" pitchFamily="2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35000"/>
              </a:lnSpc>
            </a:pPr>
            <a:r>
              <a:rPr lang="zh-CN" altLang="en-US" sz="2400" dirty="0"/>
              <a:t>结构体是多种类型组合的</a:t>
            </a:r>
            <a:r>
              <a:rPr lang="zh-CN" altLang="en-US" sz="2400" dirty="0">
                <a:solidFill>
                  <a:srgbClr val="FF0000"/>
                </a:solidFill>
              </a:rPr>
              <a:t>数据类型</a:t>
            </a:r>
            <a:r>
              <a:rPr lang="zh-CN" altLang="en-US" sz="2400" dirty="0"/>
              <a:t>。（构造数据类型）</a:t>
            </a:r>
          </a:p>
          <a:p>
            <a:pPr lvl="1" eaLnBrk="1" hangingPunct="1">
              <a:lnSpc>
                <a:spcPct val="135000"/>
              </a:lnSpc>
            </a:pPr>
            <a:r>
              <a:rPr lang="zh-CN" altLang="en-US" sz="2400" dirty="0"/>
              <a:t>同一个结构体可以存储多种类型的数据；</a:t>
            </a:r>
          </a:p>
          <a:p>
            <a:pPr lvl="1" eaLnBrk="1" hangingPunct="1">
              <a:lnSpc>
                <a:spcPct val="135000"/>
              </a:lnSpc>
            </a:pPr>
            <a:r>
              <a:rPr lang="zh-CN" altLang="en-US" sz="2400" dirty="0"/>
              <a:t>是一种比数组更灵活的的数据格式</a:t>
            </a:r>
            <a:r>
              <a:rPr lang="en-US" altLang="zh-CN" sz="2400" dirty="0"/>
              <a:t>.</a:t>
            </a:r>
          </a:p>
          <a:p>
            <a:pPr eaLnBrk="1" hangingPunct="1">
              <a:lnSpc>
                <a:spcPct val="13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0B050"/>
                </a:solidFill>
                <a:ea typeface="黑体" panose="02010609060101010101" pitchFamily="49" charset="-122"/>
              </a:rPr>
              <a:t>结构体是</a:t>
            </a:r>
            <a:r>
              <a:rPr lang="en-US" altLang="zh-CN" sz="2400" dirty="0">
                <a:solidFill>
                  <a:srgbClr val="00B050"/>
                </a:solidFill>
                <a:ea typeface="黑体" panose="02010609060101010101" pitchFamily="49" charset="-122"/>
              </a:rPr>
              <a:t>C++ </a:t>
            </a:r>
            <a:r>
              <a:rPr lang="zh-CN" altLang="en-US" sz="2400" dirty="0">
                <a:solidFill>
                  <a:srgbClr val="00B050"/>
                </a:solidFill>
                <a:ea typeface="黑体" panose="02010609060101010101" pitchFamily="49" charset="-122"/>
              </a:rPr>
              <a:t>面向对象（类）的基石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87FAE9-B98A-2032-3457-FEB555E88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4AF9034-2B2D-A2B7-6ACD-F8A4EEF9C7B6}"/>
              </a:ext>
            </a:extLst>
          </p:cNvPr>
          <p:cNvSpPr/>
          <p:nvPr/>
        </p:nvSpPr>
        <p:spPr>
          <a:xfrm>
            <a:off x="335360" y="404664"/>
            <a:ext cx="11305256" cy="6048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59316A7-8B12-9B57-6417-2C96EA4BD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714351"/>
            <a:ext cx="6096528" cy="342929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4235D6F-A003-67FA-74A1-9E0BC8962CAE}"/>
              </a:ext>
            </a:extLst>
          </p:cNvPr>
          <p:cNvSpPr txBox="1"/>
          <p:nvPr/>
        </p:nvSpPr>
        <p:spPr>
          <a:xfrm>
            <a:off x="407368" y="260648"/>
            <a:ext cx="11017224" cy="6455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spcAft>
                <a:spcPts val="75"/>
              </a:spcAft>
              <a:buFont typeface="+mj-lt"/>
              <a:buAutoNum type="arabicPeriod" startAt="35"/>
            </a:pP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average(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 startAt="35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num_100 = 0;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 startAt="35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average, sum = 0.0;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 startAt="35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"----------------\n"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 startAt="35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实参传递给形参后结构体数组的地址：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%d\n"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 startAt="35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被调用函数收到参数后下标为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的元素的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值为：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%s\n"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-&gt;name);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 startAt="35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被调用函数收到参数后下标为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的元素的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值为：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%f\n"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-&gt;score);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 startAt="35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 startAt="35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=0;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++){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 startAt="35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sum += (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-&gt; score;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 startAt="35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 (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)-&gt;score &lt; 100 )  num_100++;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 startAt="35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 startAt="35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"sum=%.2f\</a:t>
            </a:r>
            <a:r>
              <a:rPr lang="en-US" altLang="zh-CN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naverage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=%.2f\nnum_100=%d\n"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sum, sum/5, num_100);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 startAt="35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 startAt="35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-&gt;name =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"WANG Haoming"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 startAt="35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-&gt;score = 145145.0;   </a:t>
            </a: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修改结构体实参中数组分量的值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 startAt="35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 startAt="35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被调用函数中修改下标为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的元素后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值为：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%s\n"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-&gt;name);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 startAt="35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被调用函数中修改下标为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的元素后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值为：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%f\n"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-&gt;score);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 startAt="35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"----------------\n"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 startAt="35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26985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AAA3FE0-52D4-7056-579D-08E8EB6F7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632" y="1700808"/>
            <a:ext cx="54864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9150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title"/>
          </p:nvPr>
        </p:nvSpPr>
        <p:spPr>
          <a:xfrm>
            <a:off x="816069" y="476672"/>
            <a:ext cx="10668000" cy="647849"/>
          </a:xfr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sz="36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en-US" altLang="zh-CN" sz="3600" b="1" dirty="0" err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typedef</a:t>
            </a:r>
            <a:r>
              <a:rPr lang="zh-CN" altLang="en-US" sz="36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声明类型</a:t>
            </a: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839788" y="1628775"/>
            <a:ext cx="10369550" cy="38877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281305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Verdana" panose="020B0604030504040204" pitchFamily="34" charset="0"/>
              </a:rPr>
              <a:t>用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Verdana" panose="020B0604030504040204" pitchFamily="34" charset="0"/>
              </a:rPr>
              <a:t>typedef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Verdana" panose="020B0604030504040204" pitchFamily="34" charset="0"/>
              </a:rPr>
              <a:t>声明一个新的类型名来代替已有的类型名。例如：</a:t>
            </a:r>
          </a:p>
          <a:p>
            <a:pPr marL="624205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Verdana" panose="020B0604030504040204" pitchFamily="34" charset="0"/>
              </a:rPr>
              <a:t>typedef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Verdana" panose="020B0604030504040204" pitchFamily="34" charset="0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Verdana" panose="020B0604030504040204" pitchFamily="34" charset="0"/>
              </a:rPr>
              <a:t>int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Verdana" panose="020B0604030504040204" pitchFamily="34" charset="0"/>
              </a:rPr>
              <a:t> INTEGER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Verdana" panose="020B0604030504040204" pitchFamily="34" charset="0"/>
              </a:rPr>
              <a:t>；     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Verdana" panose="020B0604030504040204" pitchFamily="34" charset="0"/>
              </a:rPr>
              <a:t>//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Verdana" panose="020B0604030504040204" pitchFamily="34" charset="0"/>
              </a:rPr>
              <a:t>指定用标识符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Verdana" panose="020B0604030504040204" pitchFamily="34" charset="0"/>
              </a:rPr>
              <a:t>INTEGER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Verdana" panose="020B0604030504040204" pitchFamily="34" charset="0"/>
              </a:rPr>
              <a:t>代表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Verdana" panose="020B0604030504040204" pitchFamily="34" charset="0"/>
              </a:rPr>
              <a:t>int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Verdana" panose="020B0604030504040204" pitchFamily="34" charset="0"/>
              </a:rPr>
              <a:t>类型</a:t>
            </a:r>
          </a:p>
          <a:p>
            <a:pPr marL="624205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Verdana" panose="020B0604030504040204" pitchFamily="34" charset="0"/>
              </a:rPr>
              <a:t>typedef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Verdana" panose="020B0604030504040204" pitchFamily="34" charset="0"/>
              </a:rPr>
              <a:t> float REAL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Verdana" panose="020B0604030504040204" pitchFamily="34" charset="0"/>
              </a:rPr>
              <a:t>；        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Verdana" panose="020B0604030504040204" pitchFamily="34" charset="0"/>
              </a:rPr>
              <a:t>//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Verdana" panose="020B0604030504040204" pitchFamily="34" charset="0"/>
              </a:rPr>
              <a:t>指定用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Verdana" panose="020B0604030504040204" pitchFamily="34" charset="0"/>
              </a:rPr>
              <a:t>REAL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Verdana" panose="020B0604030504040204" pitchFamily="34" charset="0"/>
              </a:rPr>
              <a:t>代表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Verdana" panose="020B0604030504040204" pitchFamily="34" charset="0"/>
              </a:rPr>
              <a:t>float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Verdana" panose="020B0604030504040204" pitchFamily="34" charset="0"/>
              </a:rPr>
              <a:t>类型</a:t>
            </a:r>
          </a:p>
          <a:p>
            <a:pPr marL="624205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Verdana" panose="020B0604030504040204" pitchFamily="34" charset="0"/>
              </a:rPr>
              <a:t>以下两行等价： </a:t>
            </a:r>
          </a:p>
          <a:p>
            <a:pPr marL="281305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Verdana" panose="020B0604030504040204" pitchFamily="34" charset="0"/>
              </a:rPr>
              <a:t>  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Verdana" panose="020B0604030504040204" pitchFamily="34" charset="0"/>
              </a:rPr>
              <a:t>①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Verdana" panose="020B0604030504040204" pitchFamily="34" charset="0"/>
              </a:rPr>
              <a:t>int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Verdana" panose="020B0604030504040204" pitchFamily="34" charset="0"/>
              </a:rPr>
              <a:t> 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Verdana" panose="020B0604030504040204" pitchFamily="34" charset="0"/>
              </a:rPr>
              <a:t>i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Verdana" panose="020B0604030504040204" pitchFamily="34" charset="0"/>
              </a:rPr>
              <a:t> , j;  float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Verdana" panose="020B0604030504040204" pitchFamily="34" charset="0"/>
              </a:rPr>
              <a:t>a,b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Verdana" panose="020B0604030504040204" pitchFamily="34" charset="0"/>
              </a:rPr>
              <a:t>;</a:t>
            </a:r>
          </a:p>
          <a:p>
            <a:pPr marL="281305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Verdana" panose="020B0604030504040204" pitchFamily="34" charset="0"/>
              </a:rPr>
              <a:t>   ② INTEGER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Verdana" panose="020B0604030504040204" pitchFamily="34" charset="0"/>
              </a:rPr>
              <a:t>i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Verdana" panose="020B0604030504040204" pitchFamily="34" charset="0"/>
              </a:rPr>
              <a:t> , j;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Verdana" panose="020B0604030504040204" pitchFamily="34" charset="0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Verdana" panose="020B0604030504040204" pitchFamily="34" charset="0"/>
              </a:rPr>
              <a:t>REAL  a , b ;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3"/>
          <p:cNvSpPr>
            <a:spLocks noGrp="1"/>
          </p:cNvSpPr>
          <p:nvPr>
            <p:ph type="body"/>
          </p:nvPr>
        </p:nvSpPr>
        <p:spPr>
          <a:xfrm>
            <a:off x="762000" y="1412875"/>
            <a:ext cx="10668000" cy="4267200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sz="2400" b="1" dirty="0">
                <a:latin typeface="+mj-ea"/>
                <a:ea typeface="+mj-ea"/>
              </a:rPr>
              <a:t>为已定义好的数据类型创建同义词</a:t>
            </a:r>
          </a:p>
          <a:p>
            <a:pPr marL="457200" lvl="1" indent="0" eaLnBrk="1" hangingPunct="1">
              <a:buNone/>
            </a:pPr>
            <a:r>
              <a:rPr lang="en-US" altLang="zh-CN" sz="2400" dirty="0">
                <a:latin typeface="+mj-ea"/>
                <a:ea typeface="+mj-ea"/>
              </a:rPr>
              <a:t>typedef </a:t>
            </a:r>
            <a:r>
              <a:rPr lang="en-US" altLang="zh-CN" sz="2400" u="sng" dirty="0">
                <a:solidFill>
                  <a:srgbClr val="FF0000"/>
                </a:solidFill>
                <a:latin typeface="+mj-ea"/>
                <a:ea typeface="+mj-ea"/>
              </a:rPr>
              <a:t>struct card</a:t>
            </a:r>
            <a:r>
              <a:rPr lang="en-US" altLang="zh-CN" sz="24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zh-CN" sz="2400" u="sng" dirty="0">
                <a:solidFill>
                  <a:srgbClr val="0070C0"/>
                </a:solidFill>
                <a:latin typeface="+mj-ea"/>
                <a:ea typeface="+mj-ea"/>
              </a:rPr>
              <a:t>Card</a:t>
            </a:r>
            <a:r>
              <a:rPr lang="en-US" altLang="zh-CN" sz="2400" dirty="0">
                <a:latin typeface="+mj-ea"/>
                <a:ea typeface="+mj-ea"/>
              </a:rPr>
              <a:t>;</a:t>
            </a:r>
          </a:p>
          <a:p>
            <a:pPr marL="457200" lvl="1" indent="0" eaLnBrk="1" hangingPunct="1">
              <a:buNone/>
            </a:pPr>
            <a:r>
              <a:rPr lang="en-US" altLang="zh-CN" sz="2400" dirty="0">
                <a:latin typeface="+mj-ea"/>
                <a:ea typeface="+mj-ea"/>
              </a:rPr>
              <a:t>typedef </a:t>
            </a:r>
            <a:r>
              <a:rPr lang="en-US" altLang="zh-CN" sz="2400" dirty="0">
                <a:highlight>
                  <a:srgbClr val="FFFF00"/>
                </a:highlight>
                <a:latin typeface="+mj-ea"/>
                <a:ea typeface="+mj-ea"/>
              </a:rPr>
              <a:t>struct {</a:t>
            </a:r>
          </a:p>
          <a:p>
            <a:pPr marL="457200" lvl="1" indent="0" eaLnBrk="1" hangingPunct="1">
              <a:buNone/>
            </a:pPr>
            <a:r>
              <a:rPr lang="en-US" altLang="zh-CN" sz="2400" dirty="0">
                <a:highlight>
                  <a:srgbClr val="FFFF00"/>
                </a:highlight>
                <a:latin typeface="+mj-ea"/>
                <a:ea typeface="+mj-ea"/>
              </a:rPr>
              <a:t>   char *face;</a:t>
            </a:r>
          </a:p>
          <a:p>
            <a:pPr marL="457200" lvl="1" indent="0" eaLnBrk="1" hangingPunct="1">
              <a:buNone/>
            </a:pPr>
            <a:r>
              <a:rPr lang="en-US" altLang="zh-CN" sz="2400" dirty="0">
                <a:highlight>
                  <a:srgbClr val="FFFF00"/>
                </a:highlight>
                <a:latin typeface="+mj-ea"/>
                <a:ea typeface="+mj-ea"/>
              </a:rPr>
              <a:t>   char *suit;</a:t>
            </a:r>
          </a:p>
          <a:p>
            <a:pPr marL="457200" lvl="1" indent="0" eaLnBrk="1" hangingPunct="1">
              <a:buNone/>
            </a:pPr>
            <a:r>
              <a:rPr lang="en-US" altLang="zh-CN" sz="2400" dirty="0">
                <a:latin typeface="+mj-ea"/>
                <a:ea typeface="+mj-ea"/>
              </a:rPr>
              <a:t>} </a:t>
            </a:r>
            <a:r>
              <a:rPr lang="en-US" altLang="zh-CN" sz="2400" u="sng" dirty="0">
                <a:solidFill>
                  <a:srgbClr val="0070C0"/>
                </a:solidFill>
                <a:latin typeface="+mj-ea"/>
                <a:ea typeface="+mj-ea"/>
                <a:cs typeface="+mn-ea"/>
              </a:rPr>
              <a:t>Card</a:t>
            </a:r>
            <a:r>
              <a:rPr lang="en-US" altLang="zh-CN" sz="2400" dirty="0">
                <a:latin typeface="+mj-ea"/>
                <a:ea typeface="+mj-ea"/>
              </a:rPr>
              <a:t>;</a:t>
            </a:r>
          </a:p>
          <a:p>
            <a:pPr marL="457200" lvl="1" indent="0" eaLnBrk="1" hangingPunct="1">
              <a:buNone/>
            </a:pPr>
            <a:endParaRPr lang="en-US" altLang="zh-CN" sz="2400" dirty="0">
              <a:solidFill>
                <a:srgbClr val="0070C0"/>
              </a:solidFill>
              <a:latin typeface="+mj-ea"/>
              <a:ea typeface="+mj-ea"/>
            </a:endParaRPr>
          </a:p>
          <a:p>
            <a:pPr marL="457200" lvl="1" indent="0"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latin typeface="+mj-ea"/>
                <a:ea typeface="+mj-ea"/>
              </a:rPr>
              <a:t>Card</a:t>
            </a:r>
            <a:r>
              <a:rPr lang="en-US" altLang="zh-CN" sz="2400" dirty="0">
                <a:latin typeface="+mj-ea"/>
                <a:ea typeface="+mj-ea"/>
              </a:rPr>
              <a:t> deck[52];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69635" name="Rectangle 3"/>
          <p:cNvSpPr txBox="1"/>
          <p:nvPr/>
        </p:nvSpPr>
        <p:spPr>
          <a:xfrm>
            <a:off x="762000" y="476672"/>
            <a:ext cx="10668000" cy="647849"/>
          </a:xfrm>
          <a:prstGeom prst="rect">
            <a:avLst/>
          </a:prstGeom>
        </p:spPr>
        <p:txBody>
          <a:bodyPr vert="horz" wrap="square" lIns="91440" tIns="45720" rIns="91440" bIns="45720" anchor="b" anchorCtr="0"/>
          <a:lstStyle>
            <a:lvl1pPr eaLnBrk="1" hangingPunct="1">
              <a:defRPr sz="360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>
              <a:defRPr sz="21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>
              <a:defRPr sz="21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>
              <a:defRPr sz="21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>
              <a:defRPr sz="21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257175">
              <a:defRPr sz="214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514350">
              <a:defRPr sz="214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771525">
              <a:defRPr sz="214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028700">
              <a:defRPr sz="214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zh-CN" dirty="0"/>
              <a:t>typedef</a:t>
            </a:r>
            <a:r>
              <a:rPr lang="zh-CN" altLang="en-US" dirty="0"/>
              <a:t>的使用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 txBox="1">
            <a:spLocks noGrp="1"/>
          </p:cNvSpPr>
          <p:nvPr>
            <p:ph type="sldNum" sz="quarter" idx="4"/>
          </p:nvPr>
        </p:nvSpPr>
        <p:spPr>
          <a:noFill/>
        </p:spPr>
        <p:txBody>
          <a:bodyPr anchor="ctr" anchorCtr="0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E1DB4DC-A7AF-417E-BB5A-51A5E277373E}" type="slidenum">
              <a:rPr kumimoji="0" lang="zh-CN" altLang="en-US" sz="590" b="1" i="0" u="none" strike="noStrike" kern="1200" cap="none" spc="0" normalizeH="0" baseline="0" noProof="0" smtClean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44</a:t>
            </a:fld>
            <a:endParaRPr kumimoji="0" lang="zh-CN" altLang="en-US" sz="590" b="1" i="0" u="none" strike="noStrike" kern="120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659" name="矩形 2"/>
          <p:cNvSpPr/>
          <p:nvPr/>
        </p:nvSpPr>
        <p:spPr>
          <a:xfrm>
            <a:off x="1349375" y="739775"/>
            <a:ext cx="10080625" cy="5508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008200"/>
                </a:solidFill>
                <a:latin typeface="Consolas" panose="020B0609020204030204" pitchFamily="49" charset="0"/>
              </a:rPr>
              <a:t>// Fig. 10.3: fig10_03.c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008200"/>
                </a:solidFill>
                <a:latin typeface="Consolas" panose="020B0609020204030204" pitchFamily="49" charset="0"/>
              </a:rPr>
              <a:t>// Card shuffling and dealing program using structure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808080"/>
                </a:solidFill>
                <a:latin typeface="Consolas" panose="020B0609020204030204" pitchFamily="49" charset="0"/>
              </a:rPr>
              <a:t>#include &lt;stdio.h&gt;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808080"/>
                </a:solidFill>
                <a:latin typeface="Consolas" panose="020B0609020204030204" pitchFamily="49" charset="0"/>
              </a:rPr>
              <a:t>#include &lt;stdlib.h&gt;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808080"/>
                </a:solidFill>
                <a:latin typeface="Consolas" panose="020B0609020204030204" pitchFamily="49" charset="0"/>
              </a:rPr>
              <a:t>#include &lt;time.h&gt;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808080"/>
                </a:solidFill>
                <a:latin typeface="Consolas" panose="020B0609020204030204" pitchFamily="49" charset="0"/>
              </a:rPr>
              <a:t>#include "main.h"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808080"/>
                </a:solidFill>
                <a:latin typeface="Consolas" panose="020B0609020204030204" pitchFamily="49" charset="0"/>
              </a:rPr>
              <a:t>#define CARDS 52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808080"/>
                </a:solidFill>
                <a:latin typeface="Consolas" panose="020B0609020204030204" pitchFamily="49" charset="0"/>
              </a:rPr>
              <a:t>#define FACES 13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008200"/>
                </a:solidFill>
                <a:latin typeface="Consolas" panose="020B0609020204030204" pitchFamily="49" charset="0"/>
              </a:rPr>
              <a:t>// card structure definition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dirty="0">
                <a:solidFill>
                  <a:srgbClr val="006699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card {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0066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2E8B57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*face; </a:t>
            </a:r>
            <a:r>
              <a:rPr lang="en-US" altLang="zh-CN" sz="1600" b="0" dirty="0">
                <a:solidFill>
                  <a:srgbClr val="008200"/>
                </a:solidFill>
                <a:latin typeface="Consolas" panose="020B0609020204030204" pitchFamily="49" charset="0"/>
              </a:rPr>
              <a:t>// define pointer face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0066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2E8B57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*suit; </a:t>
            </a:r>
            <a:r>
              <a:rPr lang="en-US" altLang="zh-CN" sz="1600" b="0" dirty="0">
                <a:solidFill>
                  <a:srgbClr val="008200"/>
                </a:solidFill>
                <a:latin typeface="Consolas" panose="020B0609020204030204" pitchFamily="49" charset="0"/>
              </a:rPr>
              <a:t>// define pointer suit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}; </a:t>
            </a:r>
            <a:r>
              <a:rPr lang="en-US" altLang="zh-CN" sz="1600" b="0" dirty="0">
                <a:solidFill>
                  <a:srgbClr val="008200"/>
                </a:solidFill>
                <a:latin typeface="Consolas" panose="020B0609020204030204" pitchFamily="49" charset="0"/>
              </a:rPr>
              <a:t>// end structure card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dirty="0">
                <a:solidFill>
                  <a:srgbClr val="006699"/>
                </a:solidFill>
                <a:latin typeface="Consolas" panose="020B0609020204030204" pitchFamily="49" charset="0"/>
              </a:rPr>
              <a:t>typedef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030A0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1600" b="0" dirty="0">
                <a:solidFill>
                  <a:srgbClr val="7030A0"/>
                </a:solidFill>
                <a:latin typeface="Consolas" panose="020B0609020204030204" pitchFamily="49" charset="0"/>
              </a:rPr>
              <a:t> card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FF0000"/>
                </a:solidFill>
                <a:latin typeface="Consolas" panose="020B0609020204030204" pitchFamily="49" charset="0"/>
              </a:rPr>
              <a:t>Card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altLang="zh-CN" sz="1600" b="0" dirty="0">
                <a:solidFill>
                  <a:srgbClr val="008200"/>
                </a:solidFill>
                <a:latin typeface="Consolas" panose="020B0609020204030204" pitchFamily="49" charset="0"/>
              </a:rPr>
              <a:t>// new type name for structure card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008200"/>
                </a:solidFill>
                <a:latin typeface="Consolas" panose="020B0609020204030204" pitchFamily="49" charset="0"/>
              </a:rPr>
              <a:t>// prototype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fillDeck( </a:t>
            </a:r>
            <a:r>
              <a:rPr lang="en-US" altLang="zh-CN" sz="1600" b="0" dirty="0">
                <a:solidFill>
                  <a:srgbClr val="FF0000"/>
                </a:solidFill>
                <a:latin typeface="Consolas" panose="020B0609020204030204" pitchFamily="49" charset="0"/>
              </a:rPr>
              <a:t>Card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altLang="zh-CN" sz="1600" dirty="0">
                <a:solidFill>
                  <a:srgbClr val="0066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wDeck, </a:t>
            </a:r>
            <a:r>
              <a:rPr lang="en-US" altLang="zh-CN" sz="1600" dirty="0">
                <a:solidFill>
                  <a:srgbClr val="0066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2E8B57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* wFce[], </a:t>
            </a:r>
            <a:r>
              <a:rPr lang="en-US" altLang="zh-CN" sz="1600" dirty="0">
                <a:solidFill>
                  <a:srgbClr val="0066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2E8B57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* wSuit[] );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shuffle( </a:t>
            </a:r>
            <a:r>
              <a:rPr lang="en-US" altLang="zh-CN" sz="1600" b="0" dirty="0">
                <a:solidFill>
                  <a:srgbClr val="FF0000"/>
                </a:solidFill>
                <a:latin typeface="Consolas" panose="020B0609020204030204" pitchFamily="49" charset="0"/>
              </a:rPr>
              <a:t>Card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altLang="zh-CN" sz="1600" dirty="0">
                <a:solidFill>
                  <a:srgbClr val="0066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wDeck );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deal( </a:t>
            </a:r>
            <a:r>
              <a:rPr lang="en-US" altLang="zh-CN" sz="1600" dirty="0">
                <a:solidFill>
                  <a:srgbClr val="0066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FF0000"/>
                </a:solidFill>
                <a:latin typeface="Consolas" panose="020B0609020204030204" pitchFamily="49" charset="0"/>
              </a:rPr>
              <a:t>Card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altLang="zh-CN" sz="1600" dirty="0">
                <a:solidFill>
                  <a:srgbClr val="0066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wDeck );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  <p:sp>
        <p:nvSpPr>
          <p:cNvPr id="70660" name="矩形 3"/>
          <p:cNvSpPr/>
          <p:nvPr/>
        </p:nvSpPr>
        <p:spPr>
          <a:xfrm>
            <a:off x="1336675" y="260350"/>
            <a:ext cx="8807450" cy="3413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Arial" panose="020B0604020202020204" pitchFamily="34" charset="0"/>
              </a:rPr>
              <a:t>例</a:t>
            </a:r>
            <a:r>
              <a:rPr lang="en-US" altLang="zh-CN" dirty="0">
                <a:latin typeface="Arial" panose="020B0604020202020204" pitchFamily="34" charset="0"/>
              </a:rPr>
              <a:t>10.3</a:t>
            </a:r>
            <a:r>
              <a:rPr lang="zh-CN" altLang="en-US" dirty="0">
                <a:latin typeface="Arial" panose="020B0604020202020204" pitchFamily="34" charset="0"/>
              </a:rPr>
              <a:t>：高性能的洗牌与发牌模拟。用结构体数组来表示纸牌</a:t>
            </a:r>
            <a:endParaRPr lang="en-US" altLang="zh-CN" dirty="0"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74825" y="3429000"/>
            <a:ext cx="6841455" cy="10795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7FB7BF8-09C9-87B8-3895-BC9ED8707DED}"/>
              </a:ext>
            </a:extLst>
          </p:cNvPr>
          <p:cNvSpPr/>
          <p:nvPr/>
        </p:nvSpPr>
        <p:spPr>
          <a:xfrm>
            <a:off x="1774825" y="4508500"/>
            <a:ext cx="6841455" cy="504676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 txBox="1">
            <a:spLocks noGrp="1"/>
          </p:cNvSpPr>
          <p:nvPr>
            <p:ph type="sldNum" sz="quarter" idx="4"/>
          </p:nvPr>
        </p:nvSpPr>
        <p:spPr>
          <a:noFill/>
        </p:spPr>
        <p:txBody>
          <a:bodyPr anchor="ctr" anchorCtr="0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E16F612-D126-4E38-BA72-862E6EA58CAE}" type="slidenum">
              <a:rPr kumimoji="0" lang="zh-CN" altLang="en-US" sz="590" b="1" i="0" u="none" strike="noStrike" kern="1200" cap="none" spc="0" normalizeH="0" baseline="0" noProof="0" smtClean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45</a:t>
            </a:fld>
            <a:endParaRPr kumimoji="0" lang="zh-CN" altLang="en-US" sz="590" b="1" i="0" u="none" strike="noStrike" kern="120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87488" y="620713"/>
            <a:ext cx="10225088" cy="50784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23"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void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main()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23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{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23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Card deck[ CARDS ]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;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 define array of Cards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23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23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 initialize array of pointers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23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const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2E8B57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char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*face[] = {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"Ace"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,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"Deuce"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,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"Three"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,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"Four"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,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"Five"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,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23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   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"Six"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,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"Seven"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,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"Eight"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,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"Nine"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,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"Ten"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,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"Jack"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,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"Queen"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,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"King"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};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23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23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 initialize array of pointers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23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const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2E8B57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char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*suit[] = {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"Hearts"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,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"Diamonds"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,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"Clubs"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,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"Spades"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};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23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23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srand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( time( NULL ) );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 randomize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23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23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fillDeck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( deck, face, suit );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 load the deck with Cards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23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shuffle( deck );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 put cards in random order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23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deal( deck );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 deal all 52 Cards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23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23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}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 end function fig10_03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 txBox="1">
            <a:spLocks noGrp="1"/>
          </p:cNvSpPr>
          <p:nvPr>
            <p:ph type="sldNum" sz="quarter" idx="4"/>
          </p:nvPr>
        </p:nvSpPr>
        <p:spPr>
          <a:noFill/>
        </p:spPr>
        <p:txBody>
          <a:bodyPr anchor="ctr" anchorCtr="0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F0FD4E0-3720-4B99-8815-709AAD3B20AA}" type="slidenum">
              <a:rPr kumimoji="0" lang="zh-CN" altLang="en-US" sz="590" b="1" i="0" u="none" strike="noStrike" kern="1200" cap="none" spc="0" normalizeH="0" baseline="0" noProof="0" smtClean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46</a:t>
            </a:fld>
            <a:endParaRPr kumimoji="0" lang="zh-CN" altLang="en-US" sz="590" b="1" i="0" u="none" strike="noStrike" kern="120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31950" y="366713"/>
            <a:ext cx="9432925" cy="61245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3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 place string into Card structures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3"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void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fillDeck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( Card * 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const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wDeck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, 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const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2E8B57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char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* 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wFace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[], 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const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2E8B57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char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* 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wSuit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[] )  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3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{  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3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2E8B57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size_t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; 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 counter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3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3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 loop through 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wDeck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3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for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( 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= 0; 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&lt; CARDS; ++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)  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3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{  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3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    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wDeck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[ 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].face = 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wFace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[ 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% FACES ];  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3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    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wDeck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[ 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].suit = 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wSuit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[ 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/ FACES ];  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3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} 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 end for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3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} 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 end function 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fillDeck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3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3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 shuffle cards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3"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void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shuffle( Card * 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const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wDeck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)  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3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{  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3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2E8B57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size_t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; 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 counter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3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2E8B57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size_t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j; 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 variable to hold random value between 0 - 51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3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Card temp; 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 define temporary structure for swapping Cards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3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3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 loop through 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wDeck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randomly swapping Cards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3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for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( 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= 0; 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&lt; CARDS; ++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) {  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3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    j = rand() % CARDS;  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3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    temp = 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wDeck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[ 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];  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3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    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wDeck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[ 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] = 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wDeck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[ j ];  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3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    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wDeck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[ j ] = temp;  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3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} 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 end for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3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} 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 end function shuffle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 txBox="1">
            <a:spLocks noGrp="1"/>
          </p:cNvSpPr>
          <p:nvPr>
            <p:ph type="sldNum" sz="quarter" idx="4"/>
          </p:nvPr>
        </p:nvSpPr>
        <p:spPr>
          <a:noFill/>
        </p:spPr>
        <p:txBody>
          <a:bodyPr anchor="ctr" anchorCtr="0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FE1B8B5-0069-4228-A968-9BE9EA771D7E}" type="slidenum">
              <a:rPr kumimoji="0" lang="zh-CN" altLang="en-US" sz="590" b="1" i="0" u="none" strike="noStrike" kern="1200" cap="none" spc="0" normalizeH="0" baseline="0" noProof="0" smtClean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47</a:t>
            </a:fld>
            <a:endParaRPr kumimoji="0" lang="zh-CN" altLang="en-US" sz="590" b="1" i="0" u="none" strike="noStrike" kern="120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3888" y="290513"/>
            <a:ext cx="10152063" cy="31384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72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 deal cards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72"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void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deal( 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const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Card * 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const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wDeck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)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72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{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72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2E8B57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size_t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;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 counter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72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72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 loop through 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wDeck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72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for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( 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= 0; 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&lt; CARDS; ++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) {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72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    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printf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(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"%5s of %-8s%s"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, 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wDeck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[ 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].face, 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wDeck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[ 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].suit,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72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            (( 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+ 1) % 4 ) ?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  "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: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"\n"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);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72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}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 end for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72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}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 end function deal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3732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825" y="3573463"/>
            <a:ext cx="7993063" cy="28527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/>
          </p:cNvSpPr>
          <p:nvPr>
            <p:ph type="title"/>
          </p:nvPr>
        </p:nvSpPr>
        <p:spPr>
          <a:xfrm>
            <a:off x="820738" y="479425"/>
            <a:ext cx="7772400" cy="663575"/>
          </a:xfr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sz="36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36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链表的概念的引出</a:t>
            </a:r>
          </a:p>
        </p:txBody>
      </p:sp>
      <p:sp>
        <p:nvSpPr>
          <p:cNvPr id="74755" name="Rectangle 3"/>
          <p:cNvSpPr/>
          <p:nvPr/>
        </p:nvSpPr>
        <p:spPr>
          <a:xfrm>
            <a:off x="850900" y="1581150"/>
            <a:ext cx="5689600" cy="2678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3333FF"/>
                </a:solidFill>
                <a:latin typeface="Arial" panose="020B0604020202020204" pitchFamily="34" charset="0"/>
                <a:ea typeface="楷体_GB2312" pitchFamily="49" charset="-122"/>
              </a:rPr>
              <a:t>//</a:t>
            </a:r>
            <a:r>
              <a:rPr lang="zh-CN" altLang="en-US" sz="2400" b="1" dirty="0">
                <a:solidFill>
                  <a:srgbClr val="3333FF"/>
                </a:solidFill>
                <a:latin typeface="Arial" panose="020B0604020202020204" pitchFamily="34" charset="0"/>
                <a:ea typeface="楷体_GB2312" pitchFamily="49" charset="-122"/>
              </a:rPr>
              <a:t>定义结构体数组存储</a:t>
            </a:r>
            <a:r>
              <a:rPr lang="en-US" altLang="zh-CN" sz="2400" b="1" dirty="0">
                <a:solidFill>
                  <a:srgbClr val="3333FF"/>
                </a:solidFill>
                <a:latin typeface="Arial" panose="020B0604020202020204" pitchFamily="34" charset="0"/>
                <a:ea typeface="楷体_GB2312" pitchFamily="49" charset="-122"/>
              </a:rPr>
              <a:t>80</a:t>
            </a:r>
            <a:r>
              <a:rPr lang="zh-CN" altLang="en-US" sz="2400" b="1" dirty="0">
                <a:solidFill>
                  <a:srgbClr val="3333FF"/>
                </a:solidFill>
                <a:latin typeface="Arial" panose="020B0604020202020204" pitchFamily="34" charset="0"/>
                <a:ea typeface="楷体_GB2312" pitchFamily="49" charset="-122"/>
              </a:rPr>
              <a:t>个学生信息</a:t>
            </a:r>
            <a:r>
              <a:rPr lang="zh-CN" altLang="en-US" sz="2000" b="1" i="1" dirty="0">
                <a:solidFill>
                  <a:srgbClr val="0066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struct student</a:t>
            </a: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{ 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int num;</a:t>
            </a: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  float score</a:t>
            </a: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;</a:t>
            </a: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}stu[80];</a:t>
            </a:r>
            <a:r>
              <a:rPr lang="en-US" altLang="zh-CN" sz="2000" b="1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</a:p>
        </p:txBody>
      </p:sp>
      <p:sp>
        <p:nvSpPr>
          <p:cNvPr id="142340" name="Text Box 4"/>
          <p:cNvSpPr txBox="1"/>
          <p:nvPr/>
        </p:nvSpPr>
        <p:spPr>
          <a:xfrm>
            <a:off x="1127125" y="4652963"/>
            <a:ext cx="6386513" cy="1200329"/>
          </a:xfrm>
          <a:prstGeom prst="rect">
            <a:avLst/>
          </a:prstGeom>
          <a:solidFill>
            <a:srgbClr val="FFFF99"/>
          </a:solidFill>
          <a:ln w="38100">
            <a:noFill/>
          </a:ln>
        </p:spPr>
        <p:txBody>
          <a:bodyPr>
            <a:spAutoFit/>
          </a:bodyPr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800000"/>
              </a:buClr>
              <a:buSzTx/>
              <a:buNone/>
            </a:pPr>
            <a:r>
              <a:rPr lang="zh-CN" altLang="en-US" sz="24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用结构体</a:t>
            </a:r>
            <a:r>
              <a:rPr lang="zh-CN" altLang="en-US" sz="2400" b="1" u="sng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数组</a:t>
            </a:r>
            <a:r>
              <a:rPr lang="zh-CN" altLang="en-US" sz="24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只能静态存储数据</a:t>
            </a:r>
          </a:p>
          <a:p>
            <a:pPr marL="0" lvl="0" indent="0" eaLnBrk="1" hangingPunct="1">
              <a:spcBef>
                <a:spcPct val="0"/>
              </a:spcBef>
              <a:buClr>
                <a:srgbClr val="800000"/>
              </a:buClr>
              <a:buSzTx/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定长，可能需要大开小用</a:t>
            </a:r>
          </a:p>
          <a:p>
            <a:pPr marL="0" lvl="0" indent="0" eaLnBrk="1" hangingPunct="1">
              <a:spcBef>
                <a:spcPct val="0"/>
              </a:spcBef>
              <a:buClr>
                <a:srgbClr val="800000"/>
              </a:buClr>
              <a:buSzTx/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连续存放，需要经常增删会耗费较多资源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8183563" y="1484313"/>
            <a:ext cx="2133600" cy="4262437"/>
            <a:chOff x="4032" y="672"/>
            <a:chExt cx="1344" cy="2685"/>
          </a:xfrm>
        </p:grpSpPr>
        <p:sp>
          <p:nvSpPr>
            <p:cNvPr id="74762" name="Rectangle 6"/>
            <p:cNvSpPr/>
            <p:nvPr/>
          </p:nvSpPr>
          <p:spPr>
            <a:xfrm>
              <a:off x="4032" y="672"/>
              <a:ext cx="672" cy="249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74763" name="Group 7"/>
            <p:cNvGrpSpPr/>
            <p:nvPr/>
          </p:nvGrpSpPr>
          <p:grpSpPr>
            <a:xfrm>
              <a:off x="4032" y="1200"/>
              <a:ext cx="1344" cy="2157"/>
              <a:chOff x="4032" y="1200"/>
              <a:chExt cx="1344" cy="2157"/>
            </a:xfrm>
          </p:grpSpPr>
          <p:sp>
            <p:nvSpPr>
              <p:cNvPr id="74764" name="Rectangle 8"/>
              <p:cNvSpPr/>
              <p:nvPr/>
            </p:nvSpPr>
            <p:spPr>
              <a:xfrm>
                <a:off x="4704" y="1401"/>
                <a:ext cx="672" cy="20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endParaRPr lang="zh-CN" altLang="zh-CN" sz="18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765" name="Rectangle 9"/>
              <p:cNvSpPr/>
              <p:nvPr/>
            </p:nvSpPr>
            <p:spPr>
              <a:xfrm>
                <a:off x="4032" y="1401"/>
                <a:ext cx="672" cy="20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89</a:t>
                </a:r>
              </a:p>
            </p:txBody>
          </p:sp>
          <p:sp>
            <p:nvSpPr>
              <p:cNvPr id="74766" name="Rectangle 10"/>
              <p:cNvSpPr/>
              <p:nvPr/>
            </p:nvSpPr>
            <p:spPr>
              <a:xfrm>
                <a:off x="4704" y="1200"/>
                <a:ext cx="672" cy="20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stu[0]</a:t>
                </a:r>
              </a:p>
            </p:txBody>
          </p:sp>
          <p:sp>
            <p:nvSpPr>
              <p:cNvPr id="74767" name="Rectangle 11"/>
              <p:cNvSpPr/>
              <p:nvPr/>
            </p:nvSpPr>
            <p:spPr>
              <a:xfrm>
                <a:off x="4032" y="1200"/>
                <a:ext cx="672" cy="20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1001</a:t>
                </a:r>
              </a:p>
            </p:txBody>
          </p:sp>
          <p:sp>
            <p:nvSpPr>
              <p:cNvPr id="74768" name="Rectangle 12"/>
              <p:cNvSpPr/>
              <p:nvPr/>
            </p:nvSpPr>
            <p:spPr>
              <a:xfrm>
                <a:off x="4704" y="1803"/>
                <a:ext cx="672" cy="20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endParaRPr lang="zh-CN" altLang="zh-CN" sz="18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769" name="Rectangle 13"/>
              <p:cNvSpPr/>
              <p:nvPr/>
            </p:nvSpPr>
            <p:spPr>
              <a:xfrm>
                <a:off x="4032" y="1803"/>
                <a:ext cx="672" cy="20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67.5</a:t>
                </a:r>
              </a:p>
            </p:txBody>
          </p:sp>
          <p:sp>
            <p:nvSpPr>
              <p:cNvPr id="74770" name="Rectangle 14"/>
              <p:cNvSpPr/>
              <p:nvPr/>
            </p:nvSpPr>
            <p:spPr>
              <a:xfrm>
                <a:off x="4704" y="1602"/>
                <a:ext cx="672" cy="20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stu[1]</a:t>
                </a:r>
              </a:p>
            </p:txBody>
          </p:sp>
          <p:sp>
            <p:nvSpPr>
              <p:cNvPr id="74771" name="Rectangle 15"/>
              <p:cNvSpPr/>
              <p:nvPr/>
            </p:nvSpPr>
            <p:spPr>
              <a:xfrm>
                <a:off x="4032" y="1602"/>
                <a:ext cx="672" cy="20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1002</a:t>
                </a:r>
              </a:p>
            </p:txBody>
          </p:sp>
          <p:sp>
            <p:nvSpPr>
              <p:cNvPr id="74772" name="Rectangle 16"/>
              <p:cNvSpPr/>
              <p:nvPr/>
            </p:nvSpPr>
            <p:spPr>
              <a:xfrm>
                <a:off x="4704" y="2004"/>
                <a:ext cx="672" cy="20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stu[2]</a:t>
                </a:r>
              </a:p>
            </p:txBody>
          </p:sp>
          <p:sp>
            <p:nvSpPr>
              <p:cNvPr id="74773" name="Rectangle 17"/>
              <p:cNvSpPr/>
              <p:nvPr/>
            </p:nvSpPr>
            <p:spPr>
              <a:xfrm>
                <a:off x="4032" y="2004"/>
                <a:ext cx="672" cy="20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1003</a:t>
                </a:r>
              </a:p>
            </p:txBody>
          </p:sp>
          <p:sp>
            <p:nvSpPr>
              <p:cNvPr id="74774" name="Rectangle 18"/>
              <p:cNvSpPr/>
              <p:nvPr/>
            </p:nvSpPr>
            <p:spPr>
              <a:xfrm>
                <a:off x="4704" y="2205"/>
                <a:ext cx="672" cy="21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endParaRPr lang="zh-CN" altLang="zh-CN" sz="18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775" name="Rectangle 19"/>
              <p:cNvSpPr/>
              <p:nvPr/>
            </p:nvSpPr>
            <p:spPr>
              <a:xfrm>
                <a:off x="4032" y="2205"/>
                <a:ext cx="672" cy="21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56</a:t>
                </a:r>
              </a:p>
            </p:txBody>
          </p:sp>
          <p:sp>
            <p:nvSpPr>
              <p:cNvPr id="74776" name="Rectangle 20"/>
              <p:cNvSpPr/>
              <p:nvPr/>
            </p:nvSpPr>
            <p:spPr>
              <a:xfrm>
                <a:off x="4032" y="3156"/>
                <a:ext cx="672" cy="20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endParaRPr lang="zh-CN" altLang="zh-CN" sz="18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777" name="Rectangle 21"/>
              <p:cNvSpPr/>
              <p:nvPr/>
            </p:nvSpPr>
            <p:spPr>
              <a:xfrm>
                <a:off x="4032" y="2794"/>
                <a:ext cx="672" cy="3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endParaRPr lang="zh-CN" altLang="zh-CN" sz="18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778" name="Rectangle 22"/>
              <p:cNvSpPr/>
              <p:nvPr/>
            </p:nvSpPr>
            <p:spPr>
              <a:xfrm>
                <a:off x="4032" y="2420"/>
                <a:ext cx="672" cy="37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...</a:t>
                </a:r>
              </a:p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endParaRPr lang="en-US" altLang="zh-CN" sz="18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779" name="Rectangle 23"/>
              <p:cNvSpPr/>
              <p:nvPr/>
            </p:nvSpPr>
            <p:spPr>
              <a:xfrm>
                <a:off x="4704" y="3156"/>
                <a:ext cx="672" cy="20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endParaRPr lang="zh-CN" altLang="zh-CN" sz="18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780" name="Rectangle 24"/>
              <p:cNvSpPr/>
              <p:nvPr/>
            </p:nvSpPr>
            <p:spPr>
              <a:xfrm>
                <a:off x="4704" y="2794"/>
                <a:ext cx="672" cy="3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stu[79]</a:t>
                </a:r>
              </a:p>
            </p:txBody>
          </p:sp>
          <p:sp>
            <p:nvSpPr>
              <p:cNvPr id="74781" name="Rectangle 25"/>
              <p:cNvSpPr/>
              <p:nvPr/>
            </p:nvSpPr>
            <p:spPr>
              <a:xfrm>
                <a:off x="4704" y="2420"/>
                <a:ext cx="672" cy="37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endParaRPr lang="zh-CN" altLang="zh-CN" sz="18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782" name="Line 26"/>
              <p:cNvSpPr/>
              <p:nvPr/>
            </p:nvSpPr>
            <p:spPr>
              <a:xfrm>
                <a:off x="4032" y="1200"/>
                <a:ext cx="67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83" name="Line 27"/>
              <p:cNvSpPr/>
              <p:nvPr/>
            </p:nvSpPr>
            <p:spPr>
              <a:xfrm>
                <a:off x="4032" y="2794"/>
                <a:ext cx="67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84" name="Line 28"/>
              <p:cNvSpPr/>
              <p:nvPr/>
            </p:nvSpPr>
            <p:spPr>
              <a:xfrm>
                <a:off x="4032" y="3156"/>
                <a:ext cx="67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85" name="Line 29"/>
              <p:cNvSpPr/>
              <p:nvPr/>
            </p:nvSpPr>
            <p:spPr>
              <a:xfrm>
                <a:off x="4032" y="3357"/>
                <a:ext cx="67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86" name="Line 30"/>
              <p:cNvSpPr/>
              <p:nvPr/>
            </p:nvSpPr>
            <p:spPr>
              <a:xfrm>
                <a:off x="5376" y="1200"/>
                <a:ext cx="0" cy="1005"/>
              </a:xfrm>
              <a:prstGeom prst="line">
                <a:avLst/>
              </a:prstGeom>
              <a:ln w="2857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87" name="Line 31"/>
              <p:cNvSpPr/>
              <p:nvPr/>
            </p:nvSpPr>
            <p:spPr>
              <a:xfrm>
                <a:off x="4032" y="2420"/>
                <a:ext cx="67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88" name="Line 32"/>
              <p:cNvSpPr/>
              <p:nvPr/>
            </p:nvSpPr>
            <p:spPr>
              <a:xfrm>
                <a:off x="4032" y="2205"/>
                <a:ext cx="67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89" name="Line 33"/>
              <p:cNvSpPr/>
              <p:nvPr/>
            </p:nvSpPr>
            <p:spPr>
              <a:xfrm>
                <a:off x="5376" y="2205"/>
                <a:ext cx="0" cy="589"/>
              </a:xfrm>
              <a:prstGeom prst="line">
                <a:avLst/>
              </a:prstGeom>
              <a:ln w="2857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90" name="Line 34"/>
              <p:cNvSpPr/>
              <p:nvPr/>
            </p:nvSpPr>
            <p:spPr>
              <a:xfrm>
                <a:off x="5376" y="2794"/>
                <a:ext cx="0" cy="362"/>
              </a:xfrm>
              <a:prstGeom prst="line">
                <a:avLst/>
              </a:prstGeom>
              <a:ln w="2857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91" name="Line 35"/>
              <p:cNvSpPr/>
              <p:nvPr/>
            </p:nvSpPr>
            <p:spPr>
              <a:xfrm>
                <a:off x="5376" y="3156"/>
                <a:ext cx="0" cy="201"/>
              </a:xfrm>
              <a:prstGeom prst="line">
                <a:avLst/>
              </a:prstGeom>
              <a:ln w="2857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92" name="Line 36"/>
              <p:cNvSpPr/>
              <p:nvPr/>
            </p:nvSpPr>
            <p:spPr>
              <a:xfrm>
                <a:off x="4032" y="1200"/>
                <a:ext cx="0" cy="2157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93" name="Line 37"/>
              <p:cNvSpPr/>
              <p:nvPr/>
            </p:nvSpPr>
            <p:spPr>
              <a:xfrm>
                <a:off x="4704" y="1200"/>
                <a:ext cx="0" cy="2157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94" name="Line 38"/>
              <p:cNvSpPr/>
              <p:nvPr/>
            </p:nvSpPr>
            <p:spPr>
              <a:xfrm>
                <a:off x="4704" y="1200"/>
                <a:ext cx="672" cy="0"/>
              </a:xfrm>
              <a:prstGeom prst="line">
                <a:avLst/>
              </a:prstGeom>
              <a:ln w="2857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95" name="Line 39"/>
              <p:cNvSpPr/>
              <p:nvPr/>
            </p:nvSpPr>
            <p:spPr>
              <a:xfrm>
                <a:off x="4704" y="3357"/>
                <a:ext cx="672" cy="0"/>
              </a:xfrm>
              <a:prstGeom prst="line">
                <a:avLst/>
              </a:prstGeom>
              <a:ln w="2857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96" name="Line 40"/>
              <p:cNvSpPr/>
              <p:nvPr/>
            </p:nvSpPr>
            <p:spPr>
              <a:xfrm>
                <a:off x="4032" y="1803"/>
                <a:ext cx="67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97" name="Line 41"/>
              <p:cNvSpPr/>
              <p:nvPr/>
            </p:nvSpPr>
            <p:spPr>
              <a:xfrm>
                <a:off x="4032" y="2004"/>
                <a:ext cx="67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98" name="Line 42"/>
              <p:cNvSpPr/>
              <p:nvPr/>
            </p:nvSpPr>
            <p:spPr>
              <a:xfrm>
                <a:off x="4032" y="1401"/>
                <a:ext cx="67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99" name="Line 43"/>
              <p:cNvSpPr/>
              <p:nvPr/>
            </p:nvSpPr>
            <p:spPr>
              <a:xfrm>
                <a:off x="4032" y="1602"/>
                <a:ext cx="67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44"/>
          <p:cNvGrpSpPr/>
          <p:nvPr/>
        </p:nvGrpSpPr>
        <p:grpSpPr>
          <a:xfrm>
            <a:off x="7345363" y="2005013"/>
            <a:ext cx="838200" cy="366712"/>
            <a:chOff x="720" y="3352"/>
            <a:chExt cx="384" cy="231"/>
          </a:xfrm>
        </p:grpSpPr>
        <p:sp>
          <p:nvSpPr>
            <p:cNvPr id="74760" name="Line 45"/>
            <p:cNvSpPr/>
            <p:nvPr/>
          </p:nvSpPr>
          <p:spPr>
            <a:xfrm flipV="1">
              <a:off x="720" y="3552"/>
              <a:ext cx="384" cy="0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1" name="Text Box 46"/>
            <p:cNvSpPr txBox="1"/>
            <p:nvPr/>
          </p:nvSpPr>
          <p:spPr>
            <a:xfrm>
              <a:off x="720" y="3352"/>
              <a:ext cx="317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1000</a:t>
              </a:r>
            </a:p>
          </p:txBody>
        </p:sp>
      </p:grpSp>
      <p:sp>
        <p:nvSpPr>
          <p:cNvPr id="142383" name="Text Box 47"/>
          <p:cNvSpPr txBox="1"/>
          <p:nvPr/>
        </p:nvSpPr>
        <p:spPr>
          <a:xfrm>
            <a:off x="4656138" y="2276475"/>
            <a:ext cx="2725737" cy="1920875"/>
          </a:xfrm>
          <a:prstGeom prst="rect">
            <a:avLst/>
          </a:prstGeom>
          <a:solidFill>
            <a:srgbClr val="CCFF99"/>
          </a:solidFill>
          <a:ln w="9525">
            <a:noFill/>
          </a:ln>
        </p:spPr>
        <p:txBody>
          <a:bodyPr wrap="none">
            <a:spAutoFit/>
          </a:bodyPr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Arial" panose="020B0604020202020204" pitchFamily="34" charset="0"/>
                <a:ea typeface="楷体_GB2312" pitchFamily="49" charset="-122"/>
              </a:rPr>
              <a:t>              num     score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Arial" panose="020B0604020202020204" pitchFamily="34" charset="0"/>
                <a:ea typeface="楷体_GB2312" pitchFamily="49" charset="-122"/>
              </a:rPr>
              <a:t>学生</a:t>
            </a:r>
            <a:r>
              <a:rPr lang="en-US" altLang="zh-CN" sz="2000" b="1" dirty="0">
                <a:latin typeface="Arial" panose="020B0604020202020204" pitchFamily="34" charset="0"/>
                <a:ea typeface="楷体_GB2312" pitchFamily="49" charset="-122"/>
              </a:rPr>
              <a:t>1</a:t>
            </a:r>
            <a:r>
              <a:rPr lang="zh-CN" altLang="en-US" sz="2000" b="1" dirty="0">
                <a:latin typeface="Arial" panose="020B0604020202020204" pitchFamily="34" charset="0"/>
                <a:ea typeface="楷体_GB2312" pitchFamily="49" charset="-122"/>
              </a:rPr>
              <a:t>：</a:t>
            </a:r>
            <a:r>
              <a:rPr lang="en-US" altLang="zh-CN" sz="2000" b="1" dirty="0">
                <a:latin typeface="Arial" panose="020B0604020202020204" pitchFamily="34" charset="0"/>
                <a:ea typeface="楷体_GB2312" pitchFamily="49" charset="-122"/>
              </a:rPr>
              <a:t>1001      89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Arial" panose="020B0604020202020204" pitchFamily="34" charset="0"/>
                <a:ea typeface="楷体_GB2312" pitchFamily="49" charset="-122"/>
              </a:rPr>
              <a:t>学生</a:t>
            </a:r>
            <a:r>
              <a:rPr lang="en-US" altLang="zh-CN" sz="2000" b="1" dirty="0"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sz="2000" b="1" dirty="0">
                <a:latin typeface="Arial" panose="020B0604020202020204" pitchFamily="34" charset="0"/>
                <a:ea typeface="楷体_GB2312" pitchFamily="49" charset="-122"/>
              </a:rPr>
              <a:t>：</a:t>
            </a:r>
            <a:r>
              <a:rPr lang="en-US" altLang="zh-CN" sz="2000" b="1" dirty="0">
                <a:latin typeface="Arial" panose="020B0604020202020204" pitchFamily="34" charset="0"/>
                <a:ea typeface="楷体_GB2312" pitchFamily="49" charset="-122"/>
              </a:rPr>
              <a:t>1002      67.5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Arial" panose="020B0604020202020204" pitchFamily="34" charset="0"/>
                <a:ea typeface="楷体_GB2312" pitchFamily="49" charset="-122"/>
              </a:rPr>
              <a:t>学生</a:t>
            </a:r>
            <a:r>
              <a:rPr lang="en-US" altLang="zh-CN" sz="2000" b="1" dirty="0">
                <a:latin typeface="Arial" panose="020B0604020202020204" pitchFamily="34" charset="0"/>
                <a:ea typeface="楷体_GB2312" pitchFamily="49" charset="-122"/>
              </a:rPr>
              <a:t>3</a:t>
            </a:r>
            <a:r>
              <a:rPr lang="zh-CN" altLang="en-US" sz="2000" b="1" dirty="0">
                <a:latin typeface="Arial" panose="020B0604020202020204" pitchFamily="34" charset="0"/>
                <a:ea typeface="楷体_GB2312" pitchFamily="49" charset="-122"/>
              </a:rPr>
              <a:t>：</a:t>
            </a:r>
            <a:r>
              <a:rPr lang="en-US" altLang="zh-CN" sz="2000" b="1" dirty="0">
                <a:latin typeface="Arial" panose="020B0604020202020204" pitchFamily="34" charset="0"/>
                <a:ea typeface="楷体_GB2312" pitchFamily="49" charset="-122"/>
              </a:rPr>
              <a:t>1003      56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Arial" panose="020B0604020202020204" pitchFamily="34" charset="0"/>
                <a:ea typeface="楷体_GB2312" pitchFamily="49" charset="-122"/>
              </a:rPr>
              <a:t>…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Arial" panose="020B0604020202020204" pitchFamily="34" charset="0"/>
                <a:ea typeface="楷体_GB2312" pitchFamily="49" charset="-122"/>
              </a:rPr>
              <a:t>学生</a:t>
            </a:r>
            <a:r>
              <a:rPr lang="en-US" altLang="zh-CN" sz="2000" b="1" dirty="0">
                <a:latin typeface="Arial" panose="020B0604020202020204" pitchFamily="34" charset="0"/>
                <a:ea typeface="楷体_GB2312" pitchFamily="49" charset="-122"/>
              </a:rPr>
              <a:t>80:</a:t>
            </a:r>
            <a:r>
              <a:rPr lang="en-US" altLang="zh-CN" sz="1800" b="1" dirty="0">
                <a:latin typeface="Arial" panose="020B0604020202020204" pitchFamily="34" charset="0"/>
                <a:ea typeface="楷体_GB2312" pitchFamily="49" charset="-122"/>
              </a:rPr>
              <a:t>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2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0" grpId="0" bldLvl="0" animBg="1"/>
      <p:bldP spid="14238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 txBox="1">
            <a:spLocks noGrp="1"/>
          </p:cNvSpPr>
          <p:nvPr>
            <p:ph type="sldNum" sz="quarter" idx="4"/>
          </p:nvPr>
        </p:nvSpPr>
        <p:spPr>
          <a:noFill/>
        </p:spPr>
        <p:txBody>
          <a:bodyPr anchor="ctr" anchorCtr="0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C91A420-ECBE-4402-B8EA-BB3B9BD48563}" type="slidenum">
              <a:rPr kumimoji="0" lang="zh-CN" altLang="en-US" sz="590" b="1" i="0" u="none" strike="noStrike" kern="1200" cap="none" spc="0" normalizeH="0" baseline="0" noProof="0" smtClean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49</a:t>
            </a:fld>
            <a:endParaRPr kumimoji="0" lang="zh-CN" altLang="en-US" sz="590" b="1" i="0" u="none" strike="noStrike" kern="120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175500" y="1052513"/>
            <a:ext cx="1600200" cy="1676400"/>
          </a:xfrm>
          <a:prstGeom prst="rect">
            <a:avLst/>
          </a:prstGeom>
          <a:solidFill>
            <a:srgbClr val="CCFFFF"/>
          </a:solidFill>
          <a:ln w="38100" cap="flat" cmpd="sng">
            <a:solidFill>
              <a:srgbClr val="FF0000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780" name="Rectangle 3"/>
          <p:cNvSpPr/>
          <p:nvPr/>
        </p:nvSpPr>
        <p:spPr>
          <a:xfrm>
            <a:off x="2424113" y="1484313"/>
            <a:ext cx="1066800" cy="5105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814513" y="2843213"/>
            <a:ext cx="692150" cy="366712"/>
            <a:chOff x="720" y="3352"/>
            <a:chExt cx="436" cy="231"/>
          </a:xfrm>
        </p:grpSpPr>
        <p:sp>
          <p:nvSpPr>
            <p:cNvPr id="75870" name="Line 5"/>
            <p:cNvSpPr/>
            <p:nvPr/>
          </p:nvSpPr>
          <p:spPr>
            <a:xfrm flipV="1">
              <a:off x="720" y="3552"/>
              <a:ext cx="384" cy="0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71" name="Text Box 6"/>
            <p:cNvSpPr txBox="1"/>
            <p:nvPr/>
          </p:nvSpPr>
          <p:spPr>
            <a:xfrm>
              <a:off x="720" y="3352"/>
              <a:ext cx="43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2000</a:t>
              </a:r>
            </a:p>
          </p:txBody>
        </p:sp>
      </p:grpSp>
      <p:graphicFrame>
        <p:nvGraphicFramePr>
          <p:cNvPr id="8" name="Group 7"/>
          <p:cNvGraphicFramePr>
            <a:graphicFrameLocks noGrp="1"/>
          </p:cNvGraphicFramePr>
          <p:nvPr/>
        </p:nvGraphicFramePr>
        <p:xfrm>
          <a:off x="2424113" y="1789113"/>
          <a:ext cx="1066800" cy="731838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1001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89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15"/>
          <p:cNvGraphicFramePr>
            <a:graphicFrameLocks noGrp="1"/>
          </p:cNvGraphicFramePr>
          <p:nvPr/>
        </p:nvGraphicFramePr>
        <p:xfrm>
          <a:off x="2424113" y="3160713"/>
          <a:ext cx="1066800" cy="731838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1002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67.5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23"/>
          <p:cNvGraphicFramePr>
            <a:graphicFrameLocks noGrp="1"/>
          </p:cNvGraphicFramePr>
          <p:nvPr/>
        </p:nvGraphicFramePr>
        <p:xfrm>
          <a:off x="2424113" y="4684713"/>
          <a:ext cx="1066800" cy="731838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1003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56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1" name="Group 31"/>
          <p:cNvGrpSpPr/>
          <p:nvPr/>
        </p:nvGrpSpPr>
        <p:grpSpPr>
          <a:xfrm>
            <a:off x="1814513" y="1471613"/>
            <a:ext cx="692150" cy="366712"/>
            <a:chOff x="720" y="3352"/>
            <a:chExt cx="436" cy="231"/>
          </a:xfrm>
        </p:grpSpPr>
        <p:sp>
          <p:nvSpPr>
            <p:cNvPr id="75868" name="Line 32"/>
            <p:cNvSpPr/>
            <p:nvPr/>
          </p:nvSpPr>
          <p:spPr>
            <a:xfrm flipV="1">
              <a:off x="720" y="3552"/>
              <a:ext cx="384" cy="0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69" name="Text Box 33"/>
            <p:cNvSpPr txBox="1"/>
            <p:nvPr/>
          </p:nvSpPr>
          <p:spPr>
            <a:xfrm>
              <a:off x="720" y="3352"/>
              <a:ext cx="43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1000</a:t>
              </a:r>
            </a:p>
          </p:txBody>
        </p:sp>
      </p:grpSp>
      <p:grpSp>
        <p:nvGrpSpPr>
          <p:cNvPr id="14" name="Group 34"/>
          <p:cNvGrpSpPr/>
          <p:nvPr/>
        </p:nvGrpSpPr>
        <p:grpSpPr>
          <a:xfrm>
            <a:off x="1814513" y="4367213"/>
            <a:ext cx="692150" cy="366712"/>
            <a:chOff x="720" y="3352"/>
            <a:chExt cx="436" cy="231"/>
          </a:xfrm>
        </p:grpSpPr>
        <p:sp>
          <p:nvSpPr>
            <p:cNvPr id="75866" name="Line 35"/>
            <p:cNvSpPr/>
            <p:nvPr/>
          </p:nvSpPr>
          <p:spPr>
            <a:xfrm flipV="1">
              <a:off x="720" y="3552"/>
              <a:ext cx="384" cy="0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67" name="Text Box 36"/>
            <p:cNvSpPr txBox="1"/>
            <p:nvPr/>
          </p:nvSpPr>
          <p:spPr>
            <a:xfrm>
              <a:off x="720" y="3352"/>
              <a:ext cx="43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3000</a:t>
              </a:r>
            </a:p>
          </p:txBody>
        </p:sp>
      </p:grpSp>
      <p:sp>
        <p:nvSpPr>
          <p:cNvPr id="17" name="Rectangle 37"/>
          <p:cNvSpPr/>
          <p:nvPr/>
        </p:nvSpPr>
        <p:spPr>
          <a:xfrm>
            <a:off x="2424113" y="3933825"/>
            <a:ext cx="1066800" cy="369888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3000</a:t>
            </a:r>
          </a:p>
        </p:txBody>
      </p:sp>
      <p:sp>
        <p:nvSpPr>
          <p:cNvPr id="18" name="Rectangle 38"/>
          <p:cNvSpPr/>
          <p:nvPr/>
        </p:nvSpPr>
        <p:spPr>
          <a:xfrm>
            <a:off x="2424113" y="2565400"/>
            <a:ext cx="1066800" cy="369888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2000</a:t>
            </a:r>
          </a:p>
        </p:txBody>
      </p:sp>
      <p:sp>
        <p:nvSpPr>
          <p:cNvPr id="19" name="Rectangle 39"/>
          <p:cNvSpPr/>
          <p:nvPr/>
        </p:nvSpPr>
        <p:spPr>
          <a:xfrm>
            <a:off x="2424113" y="5445125"/>
            <a:ext cx="1066800" cy="369888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NULL</a:t>
            </a:r>
          </a:p>
        </p:txBody>
      </p:sp>
      <p:sp>
        <p:nvSpPr>
          <p:cNvPr id="75811" name="Text Box 40"/>
          <p:cNvSpPr txBox="1"/>
          <p:nvPr/>
        </p:nvSpPr>
        <p:spPr>
          <a:xfrm>
            <a:off x="2728913" y="2767013"/>
            <a:ext cx="3746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...</a:t>
            </a:r>
          </a:p>
        </p:txBody>
      </p:sp>
      <p:sp>
        <p:nvSpPr>
          <p:cNvPr id="75812" name="Text Box 41"/>
          <p:cNvSpPr txBox="1"/>
          <p:nvPr/>
        </p:nvSpPr>
        <p:spPr>
          <a:xfrm>
            <a:off x="2728913" y="4214813"/>
            <a:ext cx="3746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...</a:t>
            </a:r>
          </a:p>
        </p:txBody>
      </p:sp>
      <p:sp>
        <p:nvSpPr>
          <p:cNvPr id="75813" name="Text Box 42"/>
          <p:cNvSpPr txBox="1"/>
          <p:nvPr/>
        </p:nvSpPr>
        <p:spPr>
          <a:xfrm>
            <a:off x="2728913" y="5891213"/>
            <a:ext cx="3746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...</a:t>
            </a:r>
          </a:p>
        </p:txBody>
      </p:sp>
      <p:sp>
        <p:nvSpPr>
          <p:cNvPr id="23" name="Text Box 43"/>
          <p:cNvSpPr txBox="1"/>
          <p:nvPr/>
        </p:nvSpPr>
        <p:spPr>
          <a:xfrm>
            <a:off x="4008438" y="2781300"/>
            <a:ext cx="7704137" cy="4030980"/>
          </a:xfrm>
          <a:prstGeom prst="rect">
            <a:avLst/>
          </a:prstGeom>
          <a:solidFill>
            <a:srgbClr val="FFFF99"/>
          </a:solidFill>
          <a:ln w="38100">
            <a:noFill/>
          </a:ln>
        </p:spPr>
        <p:txBody>
          <a:bodyPr>
            <a:spAutoFit/>
          </a:bodyPr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800000"/>
              </a:buClr>
              <a:buSz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链表</a:t>
            </a:r>
            <a:r>
              <a:rPr lang="en-US" altLang="zh-CN" sz="28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:</a:t>
            </a:r>
          </a:p>
          <a:p>
            <a:pPr marL="457200" lvl="1" indent="0" eaLnBrk="1" hangingPunct="1">
              <a:spcBef>
                <a:spcPct val="0"/>
              </a:spcBef>
              <a:buClr>
                <a:srgbClr val="800000"/>
              </a:buClr>
              <a:buSzTx/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不定长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;</a:t>
            </a:r>
          </a:p>
          <a:p>
            <a:pPr marL="457200" lvl="1" indent="0" eaLnBrk="1" hangingPunct="1">
              <a:spcBef>
                <a:spcPct val="0"/>
              </a:spcBef>
              <a:buClr>
                <a:srgbClr val="800000"/>
              </a:buClr>
              <a:buSzTx/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链表的每一个元素称为结点，其组成：</a:t>
            </a:r>
          </a:p>
          <a:p>
            <a:pPr marL="914400" lvl="2" indent="0" eaLnBrk="1" hangingPunct="1">
              <a:spcBef>
                <a:spcPct val="0"/>
              </a:spcBef>
              <a:buClr>
                <a:srgbClr val="80000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若干数据成员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;</a:t>
            </a:r>
          </a:p>
          <a:p>
            <a:pPr marL="914400" lvl="2" indent="0" eaLnBrk="1" hangingPunct="1">
              <a:spcBef>
                <a:spcPct val="0"/>
              </a:spcBef>
              <a:buClr>
                <a:srgbClr val="8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指向下一个结点的指针成员</a:t>
            </a:r>
            <a:r>
              <a:rPr lang="en-US" altLang="zh-CN" sz="24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;</a:t>
            </a:r>
          </a:p>
          <a:p>
            <a:pPr marL="457200" lvl="1" indent="0" eaLnBrk="1" hangingPunct="1">
              <a:spcBef>
                <a:spcPct val="0"/>
              </a:spcBef>
              <a:buClr>
                <a:srgbClr val="800000"/>
              </a:buClr>
              <a:buSzTx/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按需分配结点存放数据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,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不用时随时释放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;</a:t>
            </a:r>
          </a:p>
          <a:p>
            <a:pPr marL="457200" lvl="1" indent="0" eaLnBrk="1" hangingPunct="1">
              <a:spcBef>
                <a:spcPct val="0"/>
              </a:spcBef>
              <a:buClr>
                <a:srgbClr val="800000"/>
              </a:buClr>
              <a:buSzTx/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3333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头结点</a:t>
            </a:r>
            <a:r>
              <a:rPr lang="en-US" altLang="zh-CN" sz="2400" b="1" dirty="0">
                <a:solidFill>
                  <a:srgbClr val="3333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;</a:t>
            </a:r>
          </a:p>
          <a:p>
            <a:pPr marL="914400" lvl="2" indent="0" eaLnBrk="1" hangingPunct="1">
              <a:spcBef>
                <a:spcPct val="0"/>
              </a:spcBef>
              <a:buClr>
                <a:srgbClr val="80000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头指针</a:t>
            </a:r>
            <a:r>
              <a:rPr lang="en-US" altLang="zh-CN" sz="2000" b="1" dirty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:head;</a:t>
            </a:r>
          </a:p>
          <a:p>
            <a:pPr marL="457200" lvl="1" indent="0" eaLnBrk="1" hangingPunct="1">
              <a:spcBef>
                <a:spcPct val="0"/>
              </a:spcBef>
              <a:buClr>
                <a:srgbClr val="800000"/>
              </a:buClr>
              <a:buSzTx/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尾结点</a:t>
            </a:r>
            <a:r>
              <a:rPr lang="en-US" altLang="zh-CN" sz="2400" b="1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;</a:t>
            </a:r>
          </a:p>
          <a:p>
            <a:pPr marL="914400" lvl="2" indent="0" eaLnBrk="1" hangingPunct="1">
              <a:spcBef>
                <a:spcPct val="0"/>
              </a:spcBef>
              <a:buClr>
                <a:srgbClr val="80000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空指针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:</a:t>
            </a:r>
            <a:r>
              <a:rPr lang="en-US" altLang="zh-CN" sz="20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NULL</a:t>
            </a:r>
          </a:p>
          <a:p>
            <a:pPr marL="914400" lvl="2" indent="0" eaLnBrk="1" hangingPunct="1">
              <a:spcBef>
                <a:spcPct val="0"/>
              </a:spcBef>
              <a:buClr>
                <a:srgbClr val="8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#define NULL 0</a:t>
            </a:r>
          </a:p>
        </p:txBody>
      </p:sp>
      <p:grpSp>
        <p:nvGrpSpPr>
          <p:cNvPr id="24" name="Group 44"/>
          <p:cNvGrpSpPr/>
          <p:nvPr/>
        </p:nvGrpSpPr>
        <p:grpSpPr>
          <a:xfrm>
            <a:off x="4279900" y="1039813"/>
            <a:ext cx="1295400" cy="693737"/>
            <a:chOff x="1728" y="520"/>
            <a:chExt cx="816" cy="437"/>
          </a:xfrm>
        </p:grpSpPr>
        <p:grpSp>
          <p:nvGrpSpPr>
            <p:cNvPr id="75862" name="Group 45"/>
            <p:cNvGrpSpPr/>
            <p:nvPr/>
          </p:nvGrpSpPr>
          <p:grpSpPr>
            <a:xfrm>
              <a:off x="1728" y="520"/>
              <a:ext cx="508" cy="437"/>
              <a:chOff x="1584" y="712"/>
              <a:chExt cx="406" cy="437"/>
            </a:xfrm>
          </p:grpSpPr>
          <p:sp>
            <p:nvSpPr>
              <p:cNvPr id="75864" name="Text Box 46"/>
              <p:cNvSpPr txBox="1"/>
              <p:nvPr/>
            </p:nvSpPr>
            <p:spPr>
              <a:xfrm>
                <a:off x="1584" y="912"/>
                <a:ext cx="384" cy="237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1000</a:t>
                </a:r>
              </a:p>
            </p:txBody>
          </p:sp>
          <p:sp>
            <p:nvSpPr>
              <p:cNvPr id="75865" name="Text Box 47"/>
              <p:cNvSpPr txBox="1"/>
              <p:nvPr/>
            </p:nvSpPr>
            <p:spPr>
              <a:xfrm>
                <a:off x="1584" y="712"/>
                <a:ext cx="406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solidFill>
                      <a:srgbClr val="FF00FF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Head</a:t>
                </a:r>
                <a:r>
                  <a:rPr lang="en-US" altLang="zh-CN" sz="1800" b="1" dirty="0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</a:p>
            </p:txBody>
          </p:sp>
        </p:grpSp>
        <p:sp>
          <p:nvSpPr>
            <p:cNvPr id="75863" name="Line 48"/>
            <p:cNvSpPr/>
            <p:nvPr/>
          </p:nvSpPr>
          <p:spPr>
            <a:xfrm>
              <a:off x="2208" y="816"/>
              <a:ext cx="336" cy="0"/>
            </a:xfrm>
            <a:prstGeom prst="line">
              <a:avLst/>
            </a:prstGeom>
            <a:ln w="9525" cap="flat" cmpd="sng">
              <a:solidFill>
                <a:srgbClr val="0000CC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" name="Group 49"/>
          <p:cNvGrpSpPr/>
          <p:nvPr/>
        </p:nvGrpSpPr>
        <p:grpSpPr>
          <a:xfrm>
            <a:off x="5575300" y="492125"/>
            <a:ext cx="4953000" cy="1997075"/>
            <a:chOff x="2544" y="175"/>
            <a:chExt cx="3120" cy="1258"/>
          </a:xfrm>
        </p:grpSpPr>
        <p:sp>
          <p:nvSpPr>
            <p:cNvPr id="75823" name="Text Box 50"/>
            <p:cNvSpPr txBox="1"/>
            <p:nvPr/>
          </p:nvSpPr>
          <p:spPr>
            <a:xfrm>
              <a:off x="2544" y="175"/>
              <a:ext cx="11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75824" name="Group 51"/>
            <p:cNvGrpSpPr/>
            <p:nvPr/>
          </p:nvGrpSpPr>
          <p:grpSpPr>
            <a:xfrm>
              <a:off x="3120" y="816"/>
              <a:ext cx="672" cy="528"/>
              <a:chOff x="2400" y="816"/>
              <a:chExt cx="672" cy="528"/>
            </a:xfrm>
          </p:grpSpPr>
          <p:sp>
            <p:nvSpPr>
              <p:cNvPr id="75859" name="Line 52"/>
              <p:cNvSpPr/>
              <p:nvPr/>
            </p:nvSpPr>
            <p:spPr>
              <a:xfrm>
                <a:off x="2880" y="816"/>
                <a:ext cx="1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60" name="Line 53"/>
              <p:cNvSpPr/>
              <p:nvPr/>
            </p:nvSpPr>
            <p:spPr>
              <a:xfrm>
                <a:off x="2400" y="1344"/>
                <a:ext cx="48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61" name="Line 54"/>
              <p:cNvSpPr/>
              <p:nvPr/>
            </p:nvSpPr>
            <p:spPr>
              <a:xfrm flipV="1">
                <a:off x="2880" y="816"/>
                <a:ext cx="0" cy="52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5825" name="Group 55"/>
            <p:cNvGrpSpPr/>
            <p:nvPr/>
          </p:nvGrpSpPr>
          <p:grpSpPr>
            <a:xfrm>
              <a:off x="2544" y="768"/>
              <a:ext cx="672" cy="665"/>
              <a:chOff x="1584" y="720"/>
              <a:chExt cx="672" cy="665"/>
            </a:xfrm>
          </p:grpSpPr>
          <p:sp>
            <p:nvSpPr>
              <p:cNvPr id="75851" name="Rectangle 56"/>
              <p:cNvSpPr/>
              <p:nvPr/>
            </p:nvSpPr>
            <p:spPr>
              <a:xfrm>
                <a:off x="1584" y="931"/>
                <a:ext cx="672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89</a:t>
                </a:r>
              </a:p>
            </p:txBody>
          </p:sp>
          <p:sp>
            <p:nvSpPr>
              <p:cNvPr id="75852" name="Rectangle 57"/>
              <p:cNvSpPr/>
              <p:nvPr/>
            </p:nvSpPr>
            <p:spPr>
              <a:xfrm>
                <a:off x="1584" y="720"/>
                <a:ext cx="672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1001</a:t>
                </a:r>
              </a:p>
            </p:txBody>
          </p:sp>
          <p:sp>
            <p:nvSpPr>
              <p:cNvPr id="75853" name="Line 58"/>
              <p:cNvSpPr/>
              <p:nvPr/>
            </p:nvSpPr>
            <p:spPr>
              <a:xfrm>
                <a:off x="1584" y="720"/>
                <a:ext cx="672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54" name="Line 59"/>
              <p:cNvSpPr/>
              <p:nvPr/>
            </p:nvSpPr>
            <p:spPr>
              <a:xfrm>
                <a:off x="1584" y="931"/>
                <a:ext cx="67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55" name="Line 60"/>
              <p:cNvSpPr/>
              <p:nvPr/>
            </p:nvSpPr>
            <p:spPr>
              <a:xfrm>
                <a:off x="1584" y="1142"/>
                <a:ext cx="672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56" name="Line 61"/>
              <p:cNvSpPr/>
              <p:nvPr/>
            </p:nvSpPr>
            <p:spPr>
              <a:xfrm>
                <a:off x="1584" y="720"/>
                <a:ext cx="0" cy="42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57" name="Line 62"/>
              <p:cNvSpPr/>
              <p:nvPr/>
            </p:nvSpPr>
            <p:spPr>
              <a:xfrm>
                <a:off x="2256" y="720"/>
                <a:ext cx="0" cy="42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58" name="Rectangle 63"/>
              <p:cNvSpPr/>
              <p:nvPr/>
            </p:nvSpPr>
            <p:spPr>
              <a:xfrm>
                <a:off x="1584" y="1152"/>
                <a:ext cx="672" cy="233"/>
              </a:xfrm>
              <a:prstGeom prst="rect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2000</a:t>
                </a:r>
              </a:p>
            </p:txBody>
          </p:sp>
        </p:grpSp>
        <p:grpSp>
          <p:nvGrpSpPr>
            <p:cNvPr id="75826" name="Group 64"/>
            <p:cNvGrpSpPr/>
            <p:nvPr/>
          </p:nvGrpSpPr>
          <p:grpSpPr>
            <a:xfrm>
              <a:off x="3792" y="768"/>
              <a:ext cx="672" cy="665"/>
              <a:chOff x="1584" y="720"/>
              <a:chExt cx="672" cy="665"/>
            </a:xfrm>
          </p:grpSpPr>
          <p:sp>
            <p:nvSpPr>
              <p:cNvPr id="75843" name="Rectangle 65"/>
              <p:cNvSpPr/>
              <p:nvPr/>
            </p:nvSpPr>
            <p:spPr>
              <a:xfrm>
                <a:off x="1584" y="931"/>
                <a:ext cx="672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67.5</a:t>
                </a:r>
              </a:p>
            </p:txBody>
          </p:sp>
          <p:sp>
            <p:nvSpPr>
              <p:cNvPr id="75844" name="Rectangle 66"/>
              <p:cNvSpPr/>
              <p:nvPr/>
            </p:nvSpPr>
            <p:spPr>
              <a:xfrm>
                <a:off x="1584" y="720"/>
                <a:ext cx="672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1002</a:t>
                </a:r>
              </a:p>
            </p:txBody>
          </p:sp>
          <p:sp>
            <p:nvSpPr>
              <p:cNvPr id="75845" name="Line 67"/>
              <p:cNvSpPr/>
              <p:nvPr/>
            </p:nvSpPr>
            <p:spPr>
              <a:xfrm>
                <a:off x="1584" y="720"/>
                <a:ext cx="672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46" name="Line 68"/>
              <p:cNvSpPr/>
              <p:nvPr/>
            </p:nvSpPr>
            <p:spPr>
              <a:xfrm>
                <a:off x="1584" y="931"/>
                <a:ext cx="67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47" name="Line 69"/>
              <p:cNvSpPr/>
              <p:nvPr/>
            </p:nvSpPr>
            <p:spPr>
              <a:xfrm>
                <a:off x="1584" y="1142"/>
                <a:ext cx="672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48" name="Line 70"/>
              <p:cNvSpPr/>
              <p:nvPr/>
            </p:nvSpPr>
            <p:spPr>
              <a:xfrm>
                <a:off x="1584" y="720"/>
                <a:ext cx="0" cy="42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49" name="Line 71"/>
              <p:cNvSpPr/>
              <p:nvPr/>
            </p:nvSpPr>
            <p:spPr>
              <a:xfrm>
                <a:off x="2256" y="720"/>
                <a:ext cx="0" cy="42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50" name="Rectangle 72"/>
              <p:cNvSpPr/>
              <p:nvPr/>
            </p:nvSpPr>
            <p:spPr>
              <a:xfrm>
                <a:off x="1584" y="1152"/>
                <a:ext cx="672" cy="233"/>
              </a:xfrm>
              <a:prstGeom prst="rect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3000</a:t>
                </a:r>
              </a:p>
            </p:txBody>
          </p:sp>
        </p:grpSp>
        <p:grpSp>
          <p:nvGrpSpPr>
            <p:cNvPr id="75827" name="Group 73"/>
            <p:cNvGrpSpPr/>
            <p:nvPr/>
          </p:nvGrpSpPr>
          <p:grpSpPr>
            <a:xfrm>
              <a:off x="4992" y="768"/>
              <a:ext cx="672" cy="665"/>
              <a:chOff x="1584" y="720"/>
              <a:chExt cx="672" cy="665"/>
            </a:xfrm>
          </p:grpSpPr>
          <p:sp>
            <p:nvSpPr>
              <p:cNvPr id="75835" name="Rectangle 74"/>
              <p:cNvSpPr/>
              <p:nvPr/>
            </p:nvSpPr>
            <p:spPr>
              <a:xfrm>
                <a:off x="1584" y="931"/>
                <a:ext cx="672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56</a:t>
                </a:r>
              </a:p>
            </p:txBody>
          </p:sp>
          <p:sp>
            <p:nvSpPr>
              <p:cNvPr id="75836" name="Rectangle 75"/>
              <p:cNvSpPr/>
              <p:nvPr/>
            </p:nvSpPr>
            <p:spPr>
              <a:xfrm>
                <a:off x="1584" y="720"/>
                <a:ext cx="672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1003</a:t>
                </a:r>
              </a:p>
            </p:txBody>
          </p:sp>
          <p:sp>
            <p:nvSpPr>
              <p:cNvPr id="75837" name="Line 76"/>
              <p:cNvSpPr/>
              <p:nvPr/>
            </p:nvSpPr>
            <p:spPr>
              <a:xfrm>
                <a:off x="1584" y="720"/>
                <a:ext cx="672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38" name="Line 77"/>
              <p:cNvSpPr/>
              <p:nvPr/>
            </p:nvSpPr>
            <p:spPr>
              <a:xfrm>
                <a:off x="1584" y="931"/>
                <a:ext cx="67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39" name="Line 78"/>
              <p:cNvSpPr/>
              <p:nvPr/>
            </p:nvSpPr>
            <p:spPr>
              <a:xfrm>
                <a:off x="1584" y="1142"/>
                <a:ext cx="672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40" name="Line 79"/>
              <p:cNvSpPr/>
              <p:nvPr/>
            </p:nvSpPr>
            <p:spPr>
              <a:xfrm>
                <a:off x="1584" y="720"/>
                <a:ext cx="0" cy="42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41" name="Line 80"/>
              <p:cNvSpPr/>
              <p:nvPr/>
            </p:nvSpPr>
            <p:spPr>
              <a:xfrm>
                <a:off x="2256" y="720"/>
                <a:ext cx="0" cy="42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42" name="Rectangle 81"/>
              <p:cNvSpPr/>
              <p:nvPr/>
            </p:nvSpPr>
            <p:spPr>
              <a:xfrm>
                <a:off x="1584" y="1152"/>
                <a:ext cx="672" cy="233"/>
              </a:xfrm>
              <a:prstGeom prst="rect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NULL</a:t>
                </a:r>
              </a:p>
            </p:txBody>
          </p:sp>
        </p:grpSp>
        <p:grpSp>
          <p:nvGrpSpPr>
            <p:cNvPr id="75828" name="Group 82"/>
            <p:cNvGrpSpPr/>
            <p:nvPr/>
          </p:nvGrpSpPr>
          <p:grpSpPr>
            <a:xfrm>
              <a:off x="4320" y="816"/>
              <a:ext cx="672" cy="528"/>
              <a:chOff x="2400" y="816"/>
              <a:chExt cx="672" cy="528"/>
            </a:xfrm>
          </p:grpSpPr>
          <p:sp>
            <p:nvSpPr>
              <p:cNvPr id="75832" name="Line 83"/>
              <p:cNvSpPr/>
              <p:nvPr/>
            </p:nvSpPr>
            <p:spPr>
              <a:xfrm>
                <a:off x="2880" y="816"/>
                <a:ext cx="1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33" name="Line 84"/>
              <p:cNvSpPr/>
              <p:nvPr/>
            </p:nvSpPr>
            <p:spPr>
              <a:xfrm>
                <a:off x="2400" y="1344"/>
                <a:ext cx="48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34" name="Line 85"/>
              <p:cNvSpPr/>
              <p:nvPr/>
            </p:nvSpPr>
            <p:spPr>
              <a:xfrm flipV="1">
                <a:off x="2880" y="816"/>
                <a:ext cx="0" cy="52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5829" name="Text Box 86"/>
            <p:cNvSpPr txBox="1"/>
            <p:nvPr/>
          </p:nvSpPr>
          <p:spPr>
            <a:xfrm>
              <a:off x="2688" y="576"/>
              <a:ext cx="48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1000</a:t>
              </a:r>
            </a:p>
          </p:txBody>
        </p:sp>
        <p:sp>
          <p:nvSpPr>
            <p:cNvPr id="75830" name="Text Box 87"/>
            <p:cNvSpPr txBox="1"/>
            <p:nvPr/>
          </p:nvSpPr>
          <p:spPr>
            <a:xfrm>
              <a:off x="3888" y="528"/>
              <a:ext cx="48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2000</a:t>
              </a:r>
            </a:p>
          </p:txBody>
        </p:sp>
        <p:sp>
          <p:nvSpPr>
            <p:cNvPr id="75831" name="Text Box 88"/>
            <p:cNvSpPr txBox="1"/>
            <p:nvPr/>
          </p:nvSpPr>
          <p:spPr>
            <a:xfrm>
              <a:off x="5136" y="528"/>
              <a:ext cx="432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3000</a:t>
              </a:r>
            </a:p>
          </p:txBody>
        </p:sp>
      </p:grpSp>
      <p:sp>
        <p:nvSpPr>
          <p:cNvPr id="75817" name="Text Box 89"/>
          <p:cNvSpPr txBox="1"/>
          <p:nvPr/>
        </p:nvSpPr>
        <p:spPr>
          <a:xfrm>
            <a:off x="3575050" y="0"/>
            <a:ext cx="4464050" cy="671513"/>
          </a:xfrm>
          <a:prstGeom prst="rect">
            <a:avLst/>
          </a:prstGeom>
        </p:spPr>
        <p:txBody>
          <a:bodyPr vert="horz" wrap="square" lIns="91440" tIns="45720" rIns="91440" bIns="45720" anchor="b" anchorCtr="0"/>
          <a:lstStyle>
            <a:lvl1pPr eaLnBrk="1" hangingPunct="1">
              <a:defRPr sz="360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>
              <a:defRPr sz="21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>
              <a:defRPr sz="21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>
              <a:defRPr sz="21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>
              <a:defRPr sz="21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257175">
              <a:defRPr sz="214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514350">
              <a:defRPr sz="214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771525">
              <a:defRPr sz="214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028700">
              <a:defRPr sz="214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US" dirty="0"/>
              <a:t>用链表存储结构</a:t>
            </a:r>
          </a:p>
        </p:txBody>
      </p:sp>
      <p:sp>
        <p:nvSpPr>
          <p:cNvPr id="70" name="Text Box 90"/>
          <p:cNvSpPr txBox="1"/>
          <p:nvPr/>
        </p:nvSpPr>
        <p:spPr>
          <a:xfrm>
            <a:off x="1814513" y="2449513"/>
            <a:ext cx="69532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指针</a:t>
            </a:r>
          </a:p>
        </p:txBody>
      </p:sp>
      <p:sp>
        <p:nvSpPr>
          <p:cNvPr id="71" name="Oval 91"/>
          <p:cNvSpPr/>
          <p:nvPr/>
        </p:nvSpPr>
        <p:spPr>
          <a:xfrm>
            <a:off x="5375275" y="981075"/>
            <a:ext cx="1512888" cy="1871663"/>
          </a:xfrm>
          <a:prstGeom prst="ellipse">
            <a:avLst/>
          </a:prstGeom>
          <a:noFill/>
          <a:ln w="38100" cap="flat" cmpd="sng">
            <a:solidFill>
              <a:srgbClr val="3333FF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" name="Oval 92"/>
          <p:cNvSpPr/>
          <p:nvPr/>
        </p:nvSpPr>
        <p:spPr>
          <a:xfrm>
            <a:off x="9155113" y="981075"/>
            <a:ext cx="1512887" cy="1871663"/>
          </a:xfrm>
          <a:prstGeom prst="ellipse">
            <a:avLst/>
          </a:prstGeom>
          <a:noFill/>
          <a:ln w="38100" cap="flat" cmpd="sng">
            <a:solidFill>
              <a:srgbClr val="008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821" name="Text Box 93"/>
          <p:cNvSpPr txBox="1"/>
          <p:nvPr/>
        </p:nvSpPr>
        <p:spPr>
          <a:xfrm>
            <a:off x="2135188" y="836613"/>
            <a:ext cx="126365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存储结构</a:t>
            </a: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74" name="Text Box 94"/>
          <p:cNvSpPr txBox="1"/>
          <p:nvPr/>
        </p:nvSpPr>
        <p:spPr>
          <a:xfrm>
            <a:off x="9048750" y="422275"/>
            <a:ext cx="127000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逻辑结构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  <p:bldP spid="18" grpId="0" animBg="1"/>
      <p:bldP spid="19" grpId="0" animBg="1"/>
      <p:bldP spid="23" grpId="0" build="p" animBg="1"/>
      <p:bldP spid="70" grpId="0"/>
      <p:bldP spid="71" grpId="0" animBg="1"/>
      <p:bldP spid="72" grpId="0" animBg="1"/>
      <p:bldP spid="7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/>
          </p:nvPr>
        </p:nvSpPr>
        <p:spPr>
          <a:xfrm>
            <a:off x="767408" y="465931"/>
            <a:ext cx="5487541" cy="654050"/>
          </a:xfr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sz="36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结构体定义</a:t>
            </a:r>
          </a:p>
        </p:txBody>
      </p:sp>
      <p:sp>
        <p:nvSpPr>
          <p:cNvPr id="46084" name="Text Box 4"/>
          <p:cNvSpPr txBox="1"/>
          <p:nvPr/>
        </p:nvSpPr>
        <p:spPr>
          <a:xfrm>
            <a:off x="1631950" y="4535488"/>
            <a:ext cx="7924800" cy="98238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800" b="1" dirty="0">
                <a:solidFill>
                  <a:srgbClr val="CC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数  组</a:t>
            </a:r>
            <a:r>
              <a:rPr lang="zh-CN" altLang="en-US" sz="2800" b="1" dirty="0">
                <a:solidFill>
                  <a:schemeClr val="accent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800" b="1" dirty="0">
                <a:solidFill>
                  <a:srgbClr val="00009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---- </a:t>
            </a:r>
            <a:r>
              <a:rPr lang="zh-CN" altLang="en-US" sz="2800" b="1" dirty="0">
                <a:solidFill>
                  <a:srgbClr val="00009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相同类型的数据集合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800" b="1" dirty="0">
                <a:solidFill>
                  <a:srgbClr val="CC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结构体 </a:t>
            </a:r>
            <a:r>
              <a:rPr lang="en-US" altLang="zh-CN" sz="2800" b="1" dirty="0">
                <a:solidFill>
                  <a:srgbClr val="00009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---- </a:t>
            </a:r>
            <a:r>
              <a:rPr lang="zh-CN" altLang="en-US" sz="2800" b="1" dirty="0">
                <a:solidFill>
                  <a:srgbClr val="00009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不同类型的数据集合</a:t>
            </a:r>
          </a:p>
        </p:txBody>
      </p:sp>
      <p:sp>
        <p:nvSpPr>
          <p:cNvPr id="46085" name="Text Box 5"/>
          <p:cNvSpPr txBox="1"/>
          <p:nvPr/>
        </p:nvSpPr>
        <p:spPr>
          <a:xfrm>
            <a:off x="1631950" y="2833688"/>
            <a:ext cx="7696200" cy="137318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b="1" dirty="0">
                <a:solidFill>
                  <a:srgbClr val="CC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构造数据类型</a:t>
            </a:r>
            <a:r>
              <a:rPr lang="en-US" altLang="zh-CN" sz="2800" b="1" dirty="0">
                <a:solidFill>
                  <a:srgbClr val="CC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:</a:t>
            </a:r>
            <a:r>
              <a:rPr lang="en-US" altLang="zh-CN" sz="2800" b="1" dirty="0">
                <a:solidFill>
                  <a:schemeClr val="accent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</a:p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由简单数据类型（</a:t>
            </a: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int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float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、 </a:t>
            </a: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char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）组合而成的（有机整体）数据类型。</a:t>
            </a:r>
          </a:p>
        </p:txBody>
      </p:sp>
      <p:sp>
        <p:nvSpPr>
          <p:cNvPr id="46086" name="Text Box 6"/>
          <p:cNvSpPr txBox="1"/>
          <p:nvPr/>
        </p:nvSpPr>
        <p:spPr>
          <a:xfrm>
            <a:off x="1558925" y="1593850"/>
            <a:ext cx="6781800" cy="946150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b="1" dirty="0">
                <a:solidFill>
                  <a:srgbClr val="CC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基本数据类型： </a:t>
            </a:r>
          </a:p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    整型、实型、字符型</a:t>
            </a: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.......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/>
      <p:bldP spid="46085" grpId="0"/>
      <p:bldP spid="4608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/>
          <p:nvPr/>
        </p:nvSpPr>
        <p:spPr>
          <a:xfrm>
            <a:off x="715963" y="460375"/>
            <a:ext cx="8064500" cy="612775"/>
          </a:xfrm>
          <a:prstGeom prst="rect">
            <a:avLst/>
          </a:prstGeom>
        </p:spPr>
        <p:txBody>
          <a:bodyPr vert="horz" wrap="square" lIns="91440" tIns="45720" rIns="91440" bIns="45720" anchor="b" anchorCtr="0"/>
          <a:lstStyle>
            <a:lvl1pPr eaLnBrk="1" hangingPunct="1">
              <a:defRPr sz="360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>
              <a:defRPr sz="21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>
              <a:defRPr sz="21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>
              <a:defRPr sz="21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>
              <a:defRPr sz="21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257175">
              <a:defRPr sz="214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514350">
              <a:defRPr sz="214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771525">
              <a:defRPr sz="214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028700">
              <a:defRPr sz="214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US" dirty="0"/>
              <a:t>用结构体类型描述链表结点</a:t>
            </a:r>
          </a:p>
        </p:txBody>
      </p:sp>
      <p:sp>
        <p:nvSpPr>
          <p:cNvPr id="144387" name="Text Box 3"/>
          <p:cNvSpPr txBox="1"/>
          <p:nvPr/>
        </p:nvSpPr>
        <p:spPr>
          <a:xfrm>
            <a:off x="2351088" y="1268413"/>
            <a:ext cx="3844925" cy="2677656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wrap="square">
            <a:spAutoFit/>
          </a:bodyPr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struct  student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{  int          num;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float       score;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struct student</a:t>
            </a: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*next;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};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struct student  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*head</a:t>
            </a: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</a:p>
        </p:txBody>
      </p:sp>
      <p:grpSp>
        <p:nvGrpSpPr>
          <p:cNvPr id="2" name="Group 4"/>
          <p:cNvGrpSpPr/>
          <p:nvPr/>
        </p:nvGrpSpPr>
        <p:grpSpPr>
          <a:xfrm>
            <a:off x="3071813" y="4208463"/>
            <a:ext cx="6096000" cy="1601787"/>
            <a:chOff x="528" y="2104"/>
            <a:chExt cx="3840" cy="1009"/>
          </a:xfrm>
        </p:grpSpPr>
        <p:grpSp>
          <p:nvGrpSpPr>
            <p:cNvPr id="76817" name="Group 5"/>
            <p:cNvGrpSpPr/>
            <p:nvPr/>
          </p:nvGrpSpPr>
          <p:grpSpPr>
            <a:xfrm>
              <a:off x="2496" y="2448"/>
              <a:ext cx="672" cy="665"/>
              <a:chOff x="1584" y="720"/>
              <a:chExt cx="672" cy="665"/>
            </a:xfrm>
          </p:grpSpPr>
          <p:sp>
            <p:nvSpPr>
              <p:cNvPr id="76851" name="Rectangle 6"/>
              <p:cNvSpPr/>
              <p:nvPr/>
            </p:nvSpPr>
            <p:spPr>
              <a:xfrm>
                <a:off x="1584" y="931"/>
                <a:ext cx="672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latin typeface="Arial" panose="020B0604020202020204" pitchFamily="34" charset="0"/>
                    <a:ea typeface="楷体_GB2312" pitchFamily="49" charset="-122"/>
                  </a:rPr>
                  <a:t>56</a:t>
                </a:r>
              </a:p>
            </p:txBody>
          </p:sp>
          <p:sp>
            <p:nvSpPr>
              <p:cNvPr id="76852" name="Rectangle 7"/>
              <p:cNvSpPr/>
              <p:nvPr/>
            </p:nvSpPr>
            <p:spPr>
              <a:xfrm>
                <a:off x="1584" y="720"/>
                <a:ext cx="672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latin typeface="Arial" panose="020B0604020202020204" pitchFamily="34" charset="0"/>
                    <a:ea typeface="楷体_GB2312" pitchFamily="49" charset="-122"/>
                  </a:rPr>
                  <a:t>1003</a:t>
                </a:r>
              </a:p>
            </p:txBody>
          </p:sp>
          <p:sp>
            <p:nvSpPr>
              <p:cNvPr id="76853" name="Line 8"/>
              <p:cNvSpPr/>
              <p:nvPr/>
            </p:nvSpPr>
            <p:spPr>
              <a:xfrm>
                <a:off x="1584" y="720"/>
                <a:ext cx="672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54" name="Line 9"/>
              <p:cNvSpPr/>
              <p:nvPr/>
            </p:nvSpPr>
            <p:spPr>
              <a:xfrm>
                <a:off x="1584" y="931"/>
                <a:ext cx="67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55" name="Line 10"/>
              <p:cNvSpPr/>
              <p:nvPr/>
            </p:nvSpPr>
            <p:spPr>
              <a:xfrm>
                <a:off x="1584" y="1142"/>
                <a:ext cx="672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56" name="Line 11"/>
              <p:cNvSpPr/>
              <p:nvPr/>
            </p:nvSpPr>
            <p:spPr>
              <a:xfrm>
                <a:off x="1584" y="720"/>
                <a:ext cx="0" cy="42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57" name="Line 12"/>
              <p:cNvSpPr/>
              <p:nvPr/>
            </p:nvSpPr>
            <p:spPr>
              <a:xfrm>
                <a:off x="2256" y="720"/>
                <a:ext cx="0" cy="42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58" name="Rectangle 13"/>
              <p:cNvSpPr/>
              <p:nvPr/>
            </p:nvSpPr>
            <p:spPr>
              <a:xfrm>
                <a:off x="1584" y="1152"/>
                <a:ext cx="672" cy="233"/>
              </a:xfrm>
              <a:prstGeom prst="rect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楷体_GB2312" pitchFamily="49" charset="-122"/>
                  </a:rPr>
                  <a:t>1000</a:t>
                </a:r>
              </a:p>
            </p:txBody>
          </p:sp>
        </p:grpSp>
        <p:grpSp>
          <p:nvGrpSpPr>
            <p:cNvPr id="76818" name="Group 14"/>
            <p:cNvGrpSpPr/>
            <p:nvPr/>
          </p:nvGrpSpPr>
          <p:grpSpPr>
            <a:xfrm>
              <a:off x="3696" y="2448"/>
              <a:ext cx="672" cy="665"/>
              <a:chOff x="1584" y="720"/>
              <a:chExt cx="672" cy="665"/>
            </a:xfrm>
          </p:grpSpPr>
          <p:sp>
            <p:nvSpPr>
              <p:cNvPr id="76843" name="Rectangle 15"/>
              <p:cNvSpPr/>
              <p:nvPr/>
            </p:nvSpPr>
            <p:spPr>
              <a:xfrm>
                <a:off x="1584" y="931"/>
                <a:ext cx="672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latin typeface="Arial" panose="020B0604020202020204" pitchFamily="34" charset="0"/>
                    <a:ea typeface="楷体_GB2312" pitchFamily="49" charset="-122"/>
                  </a:rPr>
                  <a:t>89</a:t>
                </a:r>
              </a:p>
            </p:txBody>
          </p:sp>
          <p:sp>
            <p:nvSpPr>
              <p:cNvPr id="76844" name="Rectangle 16"/>
              <p:cNvSpPr/>
              <p:nvPr/>
            </p:nvSpPr>
            <p:spPr>
              <a:xfrm>
                <a:off x="1584" y="720"/>
                <a:ext cx="672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latin typeface="Arial" panose="020B0604020202020204" pitchFamily="34" charset="0"/>
                    <a:ea typeface="楷体_GB2312" pitchFamily="49" charset="-122"/>
                  </a:rPr>
                  <a:t>1001</a:t>
                </a:r>
              </a:p>
            </p:txBody>
          </p:sp>
          <p:sp>
            <p:nvSpPr>
              <p:cNvPr id="76845" name="Line 17"/>
              <p:cNvSpPr/>
              <p:nvPr/>
            </p:nvSpPr>
            <p:spPr>
              <a:xfrm>
                <a:off x="1584" y="720"/>
                <a:ext cx="672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46" name="Line 18"/>
              <p:cNvSpPr/>
              <p:nvPr/>
            </p:nvSpPr>
            <p:spPr>
              <a:xfrm>
                <a:off x="1584" y="931"/>
                <a:ext cx="67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47" name="Line 19"/>
              <p:cNvSpPr/>
              <p:nvPr/>
            </p:nvSpPr>
            <p:spPr>
              <a:xfrm>
                <a:off x="1584" y="1142"/>
                <a:ext cx="672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48" name="Line 20"/>
              <p:cNvSpPr/>
              <p:nvPr/>
            </p:nvSpPr>
            <p:spPr>
              <a:xfrm>
                <a:off x="1584" y="720"/>
                <a:ext cx="0" cy="42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49" name="Line 21"/>
              <p:cNvSpPr/>
              <p:nvPr/>
            </p:nvSpPr>
            <p:spPr>
              <a:xfrm>
                <a:off x="2256" y="720"/>
                <a:ext cx="0" cy="42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50" name="Rectangle 22"/>
              <p:cNvSpPr/>
              <p:nvPr/>
            </p:nvSpPr>
            <p:spPr>
              <a:xfrm>
                <a:off x="1584" y="1152"/>
                <a:ext cx="672" cy="233"/>
              </a:xfrm>
              <a:prstGeom prst="rect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楷体_GB2312" pitchFamily="49" charset="-122"/>
                  </a:rPr>
                  <a:t>NULL</a:t>
                </a:r>
              </a:p>
            </p:txBody>
          </p:sp>
        </p:grpSp>
        <p:grpSp>
          <p:nvGrpSpPr>
            <p:cNvPr id="76819" name="Group 23"/>
            <p:cNvGrpSpPr/>
            <p:nvPr/>
          </p:nvGrpSpPr>
          <p:grpSpPr>
            <a:xfrm>
              <a:off x="1824" y="2496"/>
              <a:ext cx="672" cy="528"/>
              <a:chOff x="2400" y="816"/>
              <a:chExt cx="672" cy="528"/>
            </a:xfrm>
          </p:grpSpPr>
          <p:sp>
            <p:nvSpPr>
              <p:cNvPr id="76840" name="Line 24"/>
              <p:cNvSpPr/>
              <p:nvPr/>
            </p:nvSpPr>
            <p:spPr>
              <a:xfrm>
                <a:off x="2880" y="816"/>
                <a:ext cx="1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41" name="Line 25"/>
              <p:cNvSpPr/>
              <p:nvPr/>
            </p:nvSpPr>
            <p:spPr>
              <a:xfrm>
                <a:off x="2400" y="1344"/>
                <a:ext cx="48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42" name="Line 26"/>
              <p:cNvSpPr/>
              <p:nvPr/>
            </p:nvSpPr>
            <p:spPr>
              <a:xfrm flipV="1">
                <a:off x="2880" y="816"/>
                <a:ext cx="0" cy="52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6820" name="Group 27"/>
            <p:cNvGrpSpPr/>
            <p:nvPr/>
          </p:nvGrpSpPr>
          <p:grpSpPr>
            <a:xfrm>
              <a:off x="3024" y="2496"/>
              <a:ext cx="672" cy="528"/>
              <a:chOff x="2400" y="816"/>
              <a:chExt cx="672" cy="528"/>
            </a:xfrm>
          </p:grpSpPr>
          <p:sp>
            <p:nvSpPr>
              <p:cNvPr id="76837" name="Line 28"/>
              <p:cNvSpPr/>
              <p:nvPr/>
            </p:nvSpPr>
            <p:spPr>
              <a:xfrm>
                <a:off x="2880" y="816"/>
                <a:ext cx="1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38" name="Line 29"/>
              <p:cNvSpPr/>
              <p:nvPr/>
            </p:nvSpPr>
            <p:spPr>
              <a:xfrm>
                <a:off x="2400" y="1344"/>
                <a:ext cx="48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39" name="Line 30"/>
              <p:cNvSpPr/>
              <p:nvPr/>
            </p:nvSpPr>
            <p:spPr>
              <a:xfrm flipV="1">
                <a:off x="2880" y="816"/>
                <a:ext cx="0" cy="52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6821" name="Group 31"/>
            <p:cNvGrpSpPr/>
            <p:nvPr/>
          </p:nvGrpSpPr>
          <p:grpSpPr>
            <a:xfrm>
              <a:off x="528" y="2200"/>
              <a:ext cx="452" cy="599"/>
              <a:chOff x="1584" y="712"/>
              <a:chExt cx="452" cy="599"/>
            </a:xfrm>
          </p:grpSpPr>
          <p:sp>
            <p:nvSpPr>
              <p:cNvPr id="76835" name="Text Box 32"/>
              <p:cNvSpPr txBox="1"/>
              <p:nvPr/>
            </p:nvSpPr>
            <p:spPr>
              <a:xfrm>
                <a:off x="1584" y="912"/>
                <a:ext cx="384" cy="399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en-US" altLang="zh-CN" sz="1400" b="1" dirty="0">
                  <a:solidFill>
                    <a:srgbClr val="0000CC"/>
                  </a:solidFill>
                  <a:latin typeface="Arial" panose="020B0604020202020204" pitchFamily="34" charset="0"/>
                  <a:ea typeface="楷体_GB2312" pitchFamily="49" charset="-122"/>
                </a:endParaRPr>
              </a:p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400" b="1" dirty="0">
                    <a:solidFill>
                      <a:srgbClr val="0000CC"/>
                    </a:solidFill>
                    <a:latin typeface="Arial" panose="020B0604020202020204" pitchFamily="34" charset="0"/>
                    <a:ea typeface="楷体_GB2312" pitchFamily="49" charset="-122"/>
                  </a:rPr>
                  <a:t>2000</a:t>
                </a:r>
              </a:p>
            </p:txBody>
          </p:sp>
          <p:sp>
            <p:nvSpPr>
              <p:cNvPr id="76836" name="Text Box 33"/>
              <p:cNvSpPr txBox="1"/>
              <p:nvPr/>
            </p:nvSpPr>
            <p:spPr>
              <a:xfrm>
                <a:off x="1584" y="712"/>
                <a:ext cx="452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solidFill>
                      <a:srgbClr val="0000CC"/>
                    </a:solidFill>
                    <a:latin typeface="Arial" panose="020B0604020202020204" pitchFamily="34" charset="0"/>
                    <a:ea typeface="楷体_GB2312" pitchFamily="49" charset="-122"/>
                  </a:rPr>
                  <a:t>head</a:t>
                </a:r>
              </a:p>
            </p:txBody>
          </p:sp>
        </p:grpSp>
        <p:sp>
          <p:nvSpPr>
            <p:cNvPr id="76822" name="Line 34"/>
            <p:cNvSpPr/>
            <p:nvPr/>
          </p:nvSpPr>
          <p:spPr>
            <a:xfrm>
              <a:off x="912" y="2496"/>
              <a:ext cx="336" cy="0"/>
            </a:xfrm>
            <a:prstGeom prst="line">
              <a:avLst/>
            </a:prstGeom>
            <a:ln w="9525" cap="flat" cmpd="sng">
              <a:solidFill>
                <a:srgbClr val="0000CC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23" name="Text Box 35"/>
            <p:cNvSpPr txBox="1"/>
            <p:nvPr/>
          </p:nvSpPr>
          <p:spPr>
            <a:xfrm>
              <a:off x="1392" y="2152"/>
              <a:ext cx="43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rgbClr val="0000CC"/>
                  </a:solidFill>
                  <a:latin typeface="Arial" panose="020B0604020202020204" pitchFamily="34" charset="0"/>
                  <a:ea typeface="楷体_GB2312" pitchFamily="49" charset="-122"/>
                </a:rPr>
                <a:t>2000</a:t>
              </a:r>
            </a:p>
          </p:txBody>
        </p:sp>
        <p:sp>
          <p:nvSpPr>
            <p:cNvPr id="76824" name="Text Box 36"/>
            <p:cNvSpPr txBox="1"/>
            <p:nvPr/>
          </p:nvSpPr>
          <p:spPr>
            <a:xfrm>
              <a:off x="2592" y="2104"/>
              <a:ext cx="43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rgbClr val="0000CC"/>
                  </a:solidFill>
                  <a:latin typeface="Arial" panose="020B0604020202020204" pitchFamily="34" charset="0"/>
                  <a:ea typeface="楷体_GB2312" pitchFamily="49" charset="-122"/>
                </a:rPr>
                <a:t>3000</a:t>
              </a:r>
            </a:p>
          </p:txBody>
        </p:sp>
        <p:sp>
          <p:nvSpPr>
            <p:cNvPr id="76825" name="Text Box 37"/>
            <p:cNvSpPr txBox="1"/>
            <p:nvPr/>
          </p:nvSpPr>
          <p:spPr>
            <a:xfrm>
              <a:off x="3840" y="2104"/>
              <a:ext cx="43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rgbClr val="0000CC"/>
                  </a:solidFill>
                  <a:latin typeface="Arial" panose="020B0604020202020204" pitchFamily="34" charset="0"/>
                  <a:ea typeface="楷体_GB2312" pitchFamily="49" charset="-122"/>
                </a:rPr>
                <a:t>1000</a:t>
              </a:r>
            </a:p>
          </p:txBody>
        </p:sp>
        <p:grpSp>
          <p:nvGrpSpPr>
            <p:cNvPr id="76826" name="Group 38"/>
            <p:cNvGrpSpPr/>
            <p:nvPr/>
          </p:nvGrpSpPr>
          <p:grpSpPr>
            <a:xfrm>
              <a:off x="1248" y="2448"/>
              <a:ext cx="672" cy="665"/>
              <a:chOff x="1584" y="720"/>
              <a:chExt cx="672" cy="665"/>
            </a:xfrm>
          </p:grpSpPr>
          <p:sp>
            <p:nvSpPr>
              <p:cNvPr id="76827" name="Rectangle 39"/>
              <p:cNvSpPr/>
              <p:nvPr/>
            </p:nvSpPr>
            <p:spPr>
              <a:xfrm>
                <a:off x="1584" y="931"/>
                <a:ext cx="672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latin typeface="Arial" panose="020B0604020202020204" pitchFamily="34" charset="0"/>
                    <a:ea typeface="楷体_GB2312" pitchFamily="49" charset="-122"/>
                  </a:rPr>
                  <a:t>67.5</a:t>
                </a:r>
              </a:p>
            </p:txBody>
          </p:sp>
          <p:sp>
            <p:nvSpPr>
              <p:cNvPr id="76828" name="Rectangle 40"/>
              <p:cNvSpPr/>
              <p:nvPr/>
            </p:nvSpPr>
            <p:spPr>
              <a:xfrm>
                <a:off x="1584" y="720"/>
                <a:ext cx="672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latin typeface="Arial" panose="020B0604020202020204" pitchFamily="34" charset="0"/>
                    <a:ea typeface="楷体_GB2312" pitchFamily="49" charset="-122"/>
                  </a:rPr>
                  <a:t>1002</a:t>
                </a:r>
              </a:p>
            </p:txBody>
          </p:sp>
          <p:sp>
            <p:nvSpPr>
              <p:cNvPr id="76829" name="Line 41"/>
              <p:cNvSpPr/>
              <p:nvPr/>
            </p:nvSpPr>
            <p:spPr>
              <a:xfrm>
                <a:off x="1584" y="720"/>
                <a:ext cx="672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30" name="Line 42"/>
              <p:cNvSpPr/>
              <p:nvPr/>
            </p:nvSpPr>
            <p:spPr>
              <a:xfrm>
                <a:off x="1584" y="931"/>
                <a:ext cx="67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31" name="Line 43"/>
              <p:cNvSpPr/>
              <p:nvPr/>
            </p:nvSpPr>
            <p:spPr>
              <a:xfrm>
                <a:off x="1584" y="1142"/>
                <a:ext cx="672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32" name="Line 44"/>
              <p:cNvSpPr/>
              <p:nvPr/>
            </p:nvSpPr>
            <p:spPr>
              <a:xfrm>
                <a:off x="1584" y="720"/>
                <a:ext cx="0" cy="42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33" name="Line 45"/>
              <p:cNvSpPr/>
              <p:nvPr/>
            </p:nvSpPr>
            <p:spPr>
              <a:xfrm>
                <a:off x="2256" y="720"/>
                <a:ext cx="0" cy="42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34" name="Rectangle 46"/>
              <p:cNvSpPr/>
              <p:nvPr/>
            </p:nvSpPr>
            <p:spPr>
              <a:xfrm>
                <a:off x="1584" y="1152"/>
                <a:ext cx="672" cy="233"/>
              </a:xfrm>
              <a:prstGeom prst="rect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楷体_GB2312" pitchFamily="49" charset="-122"/>
                  </a:rPr>
                  <a:t>3000</a:t>
                </a:r>
              </a:p>
            </p:txBody>
          </p:sp>
        </p:grpSp>
      </p:grpSp>
      <p:grpSp>
        <p:nvGrpSpPr>
          <p:cNvPr id="9" name="Group 47"/>
          <p:cNvGrpSpPr/>
          <p:nvPr/>
        </p:nvGrpSpPr>
        <p:grpSpPr>
          <a:xfrm>
            <a:off x="7464425" y="1504950"/>
            <a:ext cx="1206500" cy="1412875"/>
            <a:chOff x="2784" y="303"/>
            <a:chExt cx="760" cy="890"/>
          </a:xfrm>
        </p:grpSpPr>
        <p:grpSp>
          <p:nvGrpSpPr>
            <p:cNvPr id="76807" name="Group 48"/>
            <p:cNvGrpSpPr/>
            <p:nvPr/>
          </p:nvGrpSpPr>
          <p:grpSpPr>
            <a:xfrm>
              <a:off x="2784" y="528"/>
              <a:ext cx="672" cy="665"/>
              <a:chOff x="1584" y="720"/>
              <a:chExt cx="672" cy="665"/>
            </a:xfrm>
          </p:grpSpPr>
          <p:sp>
            <p:nvSpPr>
              <p:cNvPr id="76809" name="Rectangle 49"/>
              <p:cNvSpPr/>
              <p:nvPr/>
            </p:nvSpPr>
            <p:spPr>
              <a:xfrm>
                <a:off x="1584" y="931"/>
                <a:ext cx="672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score</a:t>
                </a:r>
              </a:p>
            </p:txBody>
          </p:sp>
          <p:sp>
            <p:nvSpPr>
              <p:cNvPr id="76810" name="Rectangle 50"/>
              <p:cNvSpPr/>
              <p:nvPr/>
            </p:nvSpPr>
            <p:spPr>
              <a:xfrm>
                <a:off x="1584" y="720"/>
                <a:ext cx="672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num</a:t>
                </a:r>
              </a:p>
            </p:txBody>
          </p:sp>
          <p:sp>
            <p:nvSpPr>
              <p:cNvPr id="76811" name="Line 51"/>
              <p:cNvSpPr/>
              <p:nvPr/>
            </p:nvSpPr>
            <p:spPr>
              <a:xfrm>
                <a:off x="1584" y="720"/>
                <a:ext cx="672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12" name="Line 52"/>
              <p:cNvSpPr/>
              <p:nvPr/>
            </p:nvSpPr>
            <p:spPr>
              <a:xfrm>
                <a:off x="1584" y="931"/>
                <a:ext cx="67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13" name="Line 53"/>
              <p:cNvSpPr/>
              <p:nvPr/>
            </p:nvSpPr>
            <p:spPr>
              <a:xfrm>
                <a:off x="1584" y="1142"/>
                <a:ext cx="672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14" name="Line 54"/>
              <p:cNvSpPr/>
              <p:nvPr/>
            </p:nvSpPr>
            <p:spPr>
              <a:xfrm>
                <a:off x="1584" y="720"/>
                <a:ext cx="0" cy="42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15" name="Line 55"/>
              <p:cNvSpPr/>
              <p:nvPr/>
            </p:nvSpPr>
            <p:spPr>
              <a:xfrm>
                <a:off x="2256" y="720"/>
                <a:ext cx="0" cy="42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16" name="Rectangle 56"/>
              <p:cNvSpPr/>
              <p:nvPr/>
            </p:nvSpPr>
            <p:spPr>
              <a:xfrm>
                <a:off x="1584" y="1152"/>
                <a:ext cx="672" cy="233"/>
              </a:xfrm>
              <a:prstGeom prst="rect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next</a:t>
                </a:r>
              </a:p>
            </p:txBody>
          </p:sp>
        </p:grpSp>
        <p:sp>
          <p:nvSpPr>
            <p:cNvPr id="76808" name="Text Box 57"/>
            <p:cNvSpPr txBox="1"/>
            <p:nvPr/>
          </p:nvSpPr>
          <p:spPr>
            <a:xfrm>
              <a:off x="2784" y="303"/>
              <a:ext cx="76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 dirty="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rPr>
                <a:t>结点类型</a:t>
              </a:r>
            </a:p>
          </p:txBody>
        </p:sp>
      </p:grpSp>
      <p:sp>
        <p:nvSpPr>
          <p:cNvPr id="76806" name="AutoShape 58"/>
          <p:cNvSpPr/>
          <p:nvPr/>
        </p:nvSpPr>
        <p:spPr>
          <a:xfrm>
            <a:off x="5232400" y="3141663"/>
            <a:ext cx="1441450" cy="431800"/>
          </a:xfrm>
          <a:prstGeom prst="wedgeRectCallout">
            <a:avLst>
              <a:gd name="adj1" fmla="val -151431"/>
              <a:gd name="adj2" fmla="val -140074"/>
            </a:avLst>
          </a:prstGeom>
          <a:solidFill>
            <a:srgbClr val="F4AAF0"/>
          </a:solidFill>
          <a:ln w="9525">
            <a:noFill/>
          </a:ln>
        </p:spPr>
        <p:txBody>
          <a:bodyPr/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</a:rPr>
              <a:t>递归定义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uild="p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/>
          <p:nvPr/>
        </p:nvSpPr>
        <p:spPr>
          <a:xfrm>
            <a:off x="2208213" y="2924175"/>
            <a:ext cx="7272337" cy="1944688"/>
          </a:xfrm>
          <a:prstGeom prst="rect">
            <a:avLst/>
          </a:prstGeom>
          <a:solidFill>
            <a:srgbClr val="F4FDA1"/>
          </a:solidFill>
          <a:ln w="9525">
            <a:noFill/>
          </a:ln>
        </p:spPr>
        <p:txBody>
          <a:bodyPr wrap="none" anchor="ctr" anchorCtr="0"/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78851" name="Group 4"/>
          <p:cNvGrpSpPr/>
          <p:nvPr/>
        </p:nvGrpSpPr>
        <p:grpSpPr>
          <a:xfrm>
            <a:off x="5511800" y="5349875"/>
            <a:ext cx="1066800" cy="1055688"/>
            <a:chOff x="1584" y="720"/>
            <a:chExt cx="672" cy="665"/>
          </a:xfrm>
        </p:grpSpPr>
        <p:sp>
          <p:nvSpPr>
            <p:cNvPr id="78878" name="Rectangle 5"/>
            <p:cNvSpPr/>
            <p:nvPr/>
          </p:nvSpPr>
          <p:spPr>
            <a:xfrm>
              <a:off x="1584" y="931"/>
              <a:ext cx="672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77.7</a:t>
              </a:r>
            </a:p>
          </p:txBody>
        </p:sp>
        <p:sp>
          <p:nvSpPr>
            <p:cNvPr id="78879" name="Rectangle 6"/>
            <p:cNvSpPr/>
            <p:nvPr/>
          </p:nvSpPr>
          <p:spPr>
            <a:xfrm>
              <a:off x="1584" y="720"/>
              <a:ext cx="672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1002</a:t>
              </a:r>
            </a:p>
          </p:txBody>
        </p:sp>
        <p:sp>
          <p:nvSpPr>
            <p:cNvPr id="78880" name="Line 7"/>
            <p:cNvSpPr/>
            <p:nvPr/>
          </p:nvSpPr>
          <p:spPr>
            <a:xfrm>
              <a:off x="1584" y="720"/>
              <a:ext cx="67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81" name="Line 8"/>
            <p:cNvSpPr/>
            <p:nvPr/>
          </p:nvSpPr>
          <p:spPr>
            <a:xfrm>
              <a:off x="1584" y="931"/>
              <a:ext cx="67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82" name="Line 9"/>
            <p:cNvSpPr/>
            <p:nvPr/>
          </p:nvSpPr>
          <p:spPr>
            <a:xfrm>
              <a:off x="1584" y="1142"/>
              <a:ext cx="67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83" name="Line 10"/>
            <p:cNvSpPr/>
            <p:nvPr/>
          </p:nvSpPr>
          <p:spPr>
            <a:xfrm>
              <a:off x="1584" y="720"/>
              <a:ext cx="0" cy="42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84" name="Line 11"/>
            <p:cNvSpPr/>
            <p:nvPr/>
          </p:nvSpPr>
          <p:spPr>
            <a:xfrm>
              <a:off x="2256" y="720"/>
              <a:ext cx="0" cy="42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85" name="Rectangle 12"/>
            <p:cNvSpPr/>
            <p:nvPr/>
          </p:nvSpPr>
          <p:spPr>
            <a:xfrm>
              <a:off x="1584" y="1152"/>
              <a:ext cx="672" cy="233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　</a:t>
              </a:r>
            </a:p>
          </p:txBody>
        </p:sp>
      </p:grpSp>
      <p:grpSp>
        <p:nvGrpSpPr>
          <p:cNvPr id="78852" name="Group 13"/>
          <p:cNvGrpSpPr/>
          <p:nvPr/>
        </p:nvGrpSpPr>
        <p:grpSpPr>
          <a:xfrm>
            <a:off x="7416800" y="5349875"/>
            <a:ext cx="1066800" cy="1055688"/>
            <a:chOff x="1584" y="720"/>
            <a:chExt cx="672" cy="665"/>
          </a:xfrm>
        </p:grpSpPr>
        <p:sp>
          <p:nvSpPr>
            <p:cNvPr id="78870" name="Rectangle 14"/>
            <p:cNvSpPr/>
            <p:nvPr/>
          </p:nvSpPr>
          <p:spPr>
            <a:xfrm>
              <a:off x="1584" y="931"/>
              <a:ext cx="672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88.5</a:t>
              </a:r>
            </a:p>
          </p:txBody>
        </p:sp>
        <p:sp>
          <p:nvSpPr>
            <p:cNvPr id="78871" name="Rectangle 15"/>
            <p:cNvSpPr/>
            <p:nvPr/>
          </p:nvSpPr>
          <p:spPr>
            <a:xfrm>
              <a:off x="1584" y="720"/>
              <a:ext cx="672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1003</a:t>
              </a:r>
            </a:p>
          </p:txBody>
        </p:sp>
        <p:sp>
          <p:nvSpPr>
            <p:cNvPr id="78872" name="Line 16"/>
            <p:cNvSpPr/>
            <p:nvPr/>
          </p:nvSpPr>
          <p:spPr>
            <a:xfrm>
              <a:off x="1584" y="720"/>
              <a:ext cx="67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3" name="Line 17"/>
            <p:cNvSpPr/>
            <p:nvPr/>
          </p:nvSpPr>
          <p:spPr>
            <a:xfrm>
              <a:off x="1584" y="931"/>
              <a:ext cx="67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4" name="Line 18"/>
            <p:cNvSpPr/>
            <p:nvPr/>
          </p:nvSpPr>
          <p:spPr>
            <a:xfrm>
              <a:off x="1584" y="1142"/>
              <a:ext cx="67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5" name="Line 19"/>
            <p:cNvSpPr/>
            <p:nvPr/>
          </p:nvSpPr>
          <p:spPr>
            <a:xfrm>
              <a:off x="1584" y="720"/>
              <a:ext cx="0" cy="42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6" name="Line 20"/>
            <p:cNvSpPr/>
            <p:nvPr/>
          </p:nvSpPr>
          <p:spPr>
            <a:xfrm>
              <a:off x="2256" y="720"/>
              <a:ext cx="0" cy="42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7" name="Rectangle 21"/>
            <p:cNvSpPr/>
            <p:nvPr/>
          </p:nvSpPr>
          <p:spPr>
            <a:xfrm>
              <a:off x="1584" y="1152"/>
              <a:ext cx="672" cy="233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　</a:t>
              </a:r>
            </a:p>
          </p:txBody>
        </p:sp>
      </p:grpSp>
      <p:sp>
        <p:nvSpPr>
          <p:cNvPr id="78853" name="Text Box 22"/>
          <p:cNvSpPr txBox="1"/>
          <p:nvPr/>
        </p:nvSpPr>
        <p:spPr>
          <a:xfrm>
            <a:off x="3759200" y="4879975"/>
            <a:ext cx="6921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1000</a:t>
            </a:r>
          </a:p>
        </p:txBody>
      </p:sp>
      <p:sp>
        <p:nvSpPr>
          <p:cNvPr id="78854" name="Text Box 23"/>
          <p:cNvSpPr txBox="1"/>
          <p:nvPr/>
        </p:nvSpPr>
        <p:spPr>
          <a:xfrm>
            <a:off x="5664200" y="4803775"/>
            <a:ext cx="6921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2000</a:t>
            </a:r>
          </a:p>
        </p:txBody>
      </p:sp>
      <p:sp>
        <p:nvSpPr>
          <p:cNvPr id="78855" name="Text Box 24"/>
          <p:cNvSpPr txBox="1"/>
          <p:nvPr/>
        </p:nvSpPr>
        <p:spPr>
          <a:xfrm>
            <a:off x="7645400" y="4803775"/>
            <a:ext cx="6921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3000</a:t>
            </a:r>
          </a:p>
        </p:txBody>
      </p:sp>
      <p:grpSp>
        <p:nvGrpSpPr>
          <p:cNvPr id="78856" name="Group 25"/>
          <p:cNvGrpSpPr/>
          <p:nvPr/>
        </p:nvGrpSpPr>
        <p:grpSpPr>
          <a:xfrm>
            <a:off x="3530600" y="5349875"/>
            <a:ext cx="1066800" cy="1055688"/>
            <a:chOff x="1584" y="720"/>
            <a:chExt cx="672" cy="665"/>
          </a:xfrm>
        </p:grpSpPr>
        <p:sp>
          <p:nvSpPr>
            <p:cNvPr id="78862" name="Rectangle 26"/>
            <p:cNvSpPr/>
            <p:nvPr/>
          </p:nvSpPr>
          <p:spPr>
            <a:xfrm>
              <a:off x="1584" y="931"/>
              <a:ext cx="672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99</a:t>
              </a:r>
            </a:p>
          </p:txBody>
        </p:sp>
        <p:sp>
          <p:nvSpPr>
            <p:cNvPr id="78863" name="Rectangle 27"/>
            <p:cNvSpPr/>
            <p:nvPr/>
          </p:nvSpPr>
          <p:spPr>
            <a:xfrm>
              <a:off x="1584" y="720"/>
              <a:ext cx="672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1001</a:t>
              </a:r>
            </a:p>
          </p:txBody>
        </p:sp>
        <p:sp>
          <p:nvSpPr>
            <p:cNvPr id="78864" name="Line 28"/>
            <p:cNvSpPr/>
            <p:nvPr/>
          </p:nvSpPr>
          <p:spPr>
            <a:xfrm>
              <a:off x="1584" y="720"/>
              <a:ext cx="67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5" name="Line 29"/>
            <p:cNvSpPr/>
            <p:nvPr/>
          </p:nvSpPr>
          <p:spPr>
            <a:xfrm>
              <a:off x="1584" y="931"/>
              <a:ext cx="67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6" name="Line 30"/>
            <p:cNvSpPr/>
            <p:nvPr/>
          </p:nvSpPr>
          <p:spPr>
            <a:xfrm>
              <a:off x="1584" y="1142"/>
              <a:ext cx="67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7" name="Line 31"/>
            <p:cNvSpPr/>
            <p:nvPr/>
          </p:nvSpPr>
          <p:spPr>
            <a:xfrm>
              <a:off x="1584" y="720"/>
              <a:ext cx="0" cy="42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8" name="Line 32"/>
            <p:cNvSpPr/>
            <p:nvPr/>
          </p:nvSpPr>
          <p:spPr>
            <a:xfrm>
              <a:off x="2256" y="720"/>
              <a:ext cx="0" cy="42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9" name="Rectangle 33"/>
            <p:cNvSpPr/>
            <p:nvPr/>
          </p:nvSpPr>
          <p:spPr>
            <a:xfrm>
              <a:off x="1584" y="1152"/>
              <a:ext cx="672" cy="233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　</a:t>
              </a:r>
            </a:p>
          </p:txBody>
        </p:sp>
      </p:grpSp>
      <p:sp>
        <p:nvSpPr>
          <p:cNvPr id="146466" name="Text Box 34"/>
          <p:cNvSpPr txBox="1"/>
          <p:nvPr/>
        </p:nvSpPr>
        <p:spPr>
          <a:xfrm>
            <a:off x="3756025" y="6275388"/>
            <a:ext cx="58578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s1</a:t>
            </a:r>
          </a:p>
        </p:txBody>
      </p:sp>
      <p:sp>
        <p:nvSpPr>
          <p:cNvPr id="146467" name="Text Box 35"/>
          <p:cNvSpPr txBox="1"/>
          <p:nvPr/>
        </p:nvSpPr>
        <p:spPr>
          <a:xfrm>
            <a:off x="5843588" y="6308725"/>
            <a:ext cx="585787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s2</a:t>
            </a:r>
          </a:p>
        </p:txBody>
      </p:sp>
      <p:sp>
        <p:nvSpPr>
          <p:cNvPr id="146468" name="Text Box 36"/>
          <p:cNvSpPr txBox="1"/>
          <p:nvPr/>
        </p:nvSpPr>
        <p:spPr>
          <a:xfrm>
            <a:off x="7715250" y="6275388"/>
            <a:ext cx="58578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s3</a:t>
            </a:r>
          </a:p>
        </p:txBody>
      </p:sp>
      <p:sp>
        <p:nvSpPr>
          <p:cNvPr id="63501" name="Rectangle 37"/>
          <p:cNvSpPr>
            <a:spLocks noChangeArrowheads="1"/>
          </p:cNvSpPr>
          <p:nvPr/>
        </p:nvSpPr>
        <p:spPr bwMode="auto">
          <a:xfrm>
            <a:off x="695325" y="530225"/>
            <a:ext cx="8229600" cy="690563"/>
          </a:xfrm>
          <a:prstGeom prst="rect">
            <a:avLst/>
          </a:prstGeo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sz="36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建立链表的过程</a:t>
            </a:r>
          </a:p>
        </p:txBody>
      </p:sp>
      <p:sp>
        <p:nvSpPr>
          <p:cNvPr id="146435" name="Text Box 3"/>
          <p:cNvSpPr>
            <a:spLocks noGrp="1"/>
          </p:cNvSpPr>
          <p:nvPr>
            <p:ph sz="quarter" idx="1"/>
          </p:nvPr>
        </p:nvSpPr>
        <p:spPr>
          <a:xfrm>
            <a:off x="2135188" y="1509713"/>
            <a:ext cx="8229600" cy="4497387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sz="2800" b="1" kern="1200" dirty="0">
                <a:latin typeface="楷体_GB2312" pitchFamily="49" charset="-122"/>
                <a:ea typeface="楷体_GB2312" pitchFamily="49" charset="-122"/>
                <a:cs typeface="+mn-cs"/>
              </a:rPr>
              <a:t> 生成头结点；</a:t>
            </a:r>
            <a:r>
              <a:rPr lang="en-US" altLang="zh-CN" sz="2800" b="1" i="1" kern="1200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//head</a:t>
            </a:r>
            <a:r>
              <a:rPr lang="zh-CN" altLang="en-US" sz="2800" b="1" i="1" kern="1200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指向头结点</a:t>
            </a:r>
          </a:p>
          <a:p>
            <a:pPr eaLnBrk="1" hangingPunct="1"/>
            <a:r>
              <a:rPr lang="zh-CN" altLang="en-US" sz="2800" b="1" kern="1200" dirty="0">
                <a:latin typeface="楷体_GB2312" pitchFamily="49" charset="-122"/>
                <a:ea typeface="楷体_GB2312" pitchFamily="49" charset="-122"/>
                <a:cs typeface="+mn-cs"/>
              </a:rPr>
              <a:t> 将其余结点逐个加入链表；</a:t>
            </a:r>
          </a:p>
          <a:p>
            <a:pPr eaLnBrk="1" hangingPunct="1"/>
            <a:r>
              <a:rPr lang="zh-CN" altLang="en-US" sz="2800" b="1" kern="1200" dirty="0">
                <a:latin typeface="楷体_GB2312" pitchFamily="49" charset="-122"/>
                <a:ea typeface="楷体_GB2312" pitchFamily="49" charset="-122"/>
                <a:cs typeface="+mn-cs"/>
              </a:rPr>
              <a:t> 生成尾结点；</a:t>
            </a:r>
            <a:r>
              <a:rPr lang="en-US" altLang="zh-CN" sz="2800" b="1" i="1" kern="1200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//</a:t>
            </a:r>
            <a:r>
              <a:rPr lang="zh-CN" altLang="en-US" sz="2800" b="1" i="1" kern="1200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尾结点指针域为ＮＵＬＬ</a:t>
            </a:r>
          </a:p>
          <a:p>
            <a:pPr lvl="1" indent="-114300" eaLnBrk="1" hangingPunct="1">
              <a:buSzPct val="70000"/>
              <a:buFontTx/>
              <a:buNone/>
            </a:pPr>
            <a:r>
              <a:rPr lang="en-US" altLang="zh-CN" sz="2200" kern="1200" dirty="0">
                <a:solidFill>
                  <a:schemeClr val="accent2"/>
                </a:solidFill>
                <a:latin typeface="仿宋" panose="02010609060101010101" pitchFamily="49" charset="-122"/>
                <a:ea typeface="华文细黑" panose="02010600040101010101" pitchFamily="2" charset="-122"/>
                <a:cs typeface="+mn-cs"/>
              </a:rPr>
              <a:t>struct  </a:t>
            </a:r>
            <a:r>
              <a:rPr lang="en-US" altLang="zh-CN" sz="2200" kern="1200" dirty="0">
                <a:solidFill>
                  <a:srgbClr val="FF0000"/>
                </a:solidFill>
                <a:latin typeface="仿宋" panose="02010609060101010101" pitchFamily="49" charset="-122"/>
                <a:ea typeface="华文细黑" panose="02010600040101010101" pitchFamily="2" charset="-122"/>
                <a:cs typeface="+mn-cs"/>
              </a:rPr>
              <a:t>student</a:t>
            </a:r>
          </a:p>
          <a:p>
            <a:pPr lvl="1" indent="-114300" eaLnBrk="1" hangingPunct="1">
              <a:buSzPct val="70000"/>
              <a:buFontTx/>
              <a:buNone/>
            </a:pPr>
            <a:r>
              <a:rPr lang="en-US" altLang="zh-CN" sz="2200" kern="1200" dirty="0">
                <a:solidFill>
                  <a:schemeClr val="accent2"/>
                </a:solidFill>
                <a:latin typeface="仿宋" panose="02010609060101010101" pitchFamily="49" charset="-122"/>
                <a:ea typeface="华文细黑" panose="02010600040101010101" pitchFamily="2" charset="-122"/>
                <a:cs typeface="+mn-cs"/>
              </a:rPr>
              <a:t> {int num;</a:t>
            </a:r>
          </a:p>
          <a:p>
            <a:pPr lvl="1" indent="-114300" eaLnBrk="1" hangingPunct="1">
              <a:buSzPct val="70000"/>
              <a:buFontTx/>
              <a:buNone/>
            </a:pPr>
            <a:r>
              <a:rPr lang="en-US" altLang="zh-CN" sz="2200" kern="1200" dirty="0">
                <a:solidFill>
                  <a:schemeClr val="accent2"/>
                </a:solidFill>
                <a:latin typeface="仿宋" panose="02010609060101010101" pitchFamily="49" charset="-122"/>
                <a:ea typeface="华文细黑" panose="02010600040101010101" pitchFamily="2" charset="-122"/>
                <a:cs typeface="+mn-cs"/>
              </a:rPr>
              <a:t>  float score;</a:t>
            </a:r>
          </a:p>
          <a:p>
            <a:pPr lvl="1" indent="-114300" eaLnBrk="1" hangingPunct="1">
              <a:buSzPct val="70000"/>
              <a:buFontTx/>
              <a:buNone/>
            </a:pPr>
            <a:r>
              <a:rPr lang="en-US" altLang="zh-CN" sz="2200" kern="1200" dirty="0">
                <a:solidFill>
                  <a:schemeClr val="accent2"/>
                </a:solidFill>
                <a:latin typeface="仿宋" panose="02010609060101010101" pitchFamily="49" charset="-122"/>
                <a:ea typeface="华文细黑" panose="02010600040101010101" pitchFamily="2" charset="-122"/>
                <a:cs typeface="+mn-cs"/>
              </a:rPr>
              <a:t>  </a:t>
            </a:r>
            <a:r>
              <a:rPr lang="en-US" altLang="zh-CN" sz="2200" dirty="0">
                <a:solidFill>
                  <a:schemeClr val="accent2"/>
                </a:solidFill>
                <a:ea typeface="华文细黑" panose="02010600040101010101" pitchFamily="2" charset="-122"/>
                <a:sym typeface="+mn-ea"/>
              </a:rPr>
              <a:t>struct </a:t>
            </a:r>
            <a:r>
              <a:rPr lang="en-US" altLang="zh-CN" sz="2200" kern="1200" dirty="0">
                <a:solidFill>
                  <a:srgbClr val="FF0000"/>
                </a:solidFill>
                <a:latin typeface="仿宋" panose="02010609060101010101" pitchFamily="49" charset="-122"/>
                <a:ea typeface="华文细黑" panose="02010600040101010101" pitchFamily="2" charset="-122"/>
                <a:cs typeface="+mn-cs"/>
              </a:rPr>
              <a:t>student</a:t>
            </a:r>
            <a:r>
              <a:rPr lang="en-US" altLang="zh-CN" sz="2200" kern="1200" dirty="0">
                <a:solidFill>
                  <a:schemeClr val="accent2"/>
                </a:solidFill>
                <a:latin typeface="仿宋" panose="02010609060101010101" pitchFamily="49" charset="-122"/>
                <a:ea typeface="华文细黑" panose="02010600040101010101" pitchFamily="2" charset="-122"/>
                <a:cs typeface="+mn-cs"/>
              </a:rPr>
              <a:t> *next;</a:t>
            </a:r>
          </a:p>
          <a:p>
            <a:pPr lvl="1" indent="-114300" eaLnBrk="1" hangingPunct="1">
              <a:buSzPct val="70000"/>
              <a:buFontTx/>
              <a:buNone/>
            </a:pPr>
            <a:r>
              <a:rPr lang="en-US" altLang="zh-CN" sz="2200" kern="1200" dirty="0">
                <a:solidFill>
                  <a:schemeClr val="accent2"/>
                </a:solidFill>
                <a:latin typeface="仿宋" panose="02010609060101010101" pitchFamily="49" charset="-122"/>
                <a:ea typeface="华文细黑" panose="02010600040101010101" pitchFamily="2" charset="-122"/>
                <a:cs typeface="+mn-cs"/>
              </a:rPr>
              <a:t> }s1={1001,99}, s2={1002,77.7}, s3={1003,88.5};</a:t>
            </a:r>
            <a:r>
              <a:rPr lang="en-US" altLang="zh-CN" sz="2200" kern="12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 </a:t>
            </a:r>
          </a:p>
          <a:p>
            <a:pPr eaLnBrk="1" hangingPunct="1">
              <a:buSzPct val="60000"/>
              <a:buFontTx/>
              <a:buNone/>
            </a:pPr>
            <a:endParaRPr lang="en-US" altLang="zh-CN" sz="2600" b="1" i="1" kern="1200" dirty="0">
              <a:solidFill>
                <a:srgbClr val="0066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  <a:p>
            <a:pPr eaLnBrk="1" hangingPunct="1">
              <a:buSzPct val="60000"/>
              <a:buFontTx/>
              <a:buNone/>
            </a:pPr>
            <a:endParaRPr lang="en-US" altLang="zh-CN" b="1" i="1" kern="1200" dirty="0">
              <a:solidFill>
                <a:srgbClr val="0066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5" dur="500"/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8" dur="500"/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1" dur="500"/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4" dur="500"/>
                                        <p:tgtEl>
                                          <p:spTgt spid="146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6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6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6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6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6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6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4" grpId="0" animBg="1"/>
      <p:bldP spid="146466" grpId="0"/>
      <p:bldP spid="146467" grpId="0"/>
      <p:bldP spid="146468" grpId="0"/>
      <p:bldP spid="146435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/>
          <p:nvPr/>
        </p:nvSpPr>
        <p:spPr>
          <a:xfrm>
            <a:off x="2208109" y="2678764"/>
            <a:ext cx="6983095" cy="1715770"/>
          </a:xfrm>
          <a:prstGeom prst="rect">
            <a:avLst/>
          </a:prstGeom>
          <a:solidFill>
            <a:srgbClr val="F4FDA1"/>
          </a:solidFill>
          <a:ln w="9525">
            <a:noFill/>
          </a:ln>
        </p:spPr>
        <p:txBody>
          <a:bodyPr wrap="none" anchor="ctr" anchorCtr="0"/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9875" name="Rectangle 3"/>
          <p:cNvSpPr>
            <a:spLocks noGrp="1"/>
          </p:cNvSpPr>
          <p:nvPr>
            <p:ph type="title"/>
          </p:nvPr>
        </p:nvSpPr>
        <p:spPr>
          <a:xfrm>
            <a:off x="769938" y="474663"/>
            <a:ext cx="8229600" cy="665162"/>
          </a:xfr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sz="36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建立链表的过程</a:t>
            </a:r>
          </a:p>
        </p:txBody>
      </p:sp>
      <p:sp>
        <p:nvSpPr>
          <p:cNvPr id="79876" name="Text Box 4"/>
          <p:cNvSpPr>
            <a:spLocks noGrp="1"/>
          </p:cNvSpPr>
          <p:nvPr>
            <p:ph sz="quarter" idx="1"/>
          </p:nvPr>
        </p:nvSpPr>
        <p:spPr>
          <a:xfrm>
            <a:off x="2182813" y="1628458"/>
            <a:ext cx="8229600" cy="4378325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SzPct val="60000"/>
              <a:buFontTx/>
              <a:buNone/>
            </a:pPr>
            <a:r>
              <a:rPr lang="en-US" altLang="zh-CN" sz="2800" b="1" kern="1200" dirty="0">
                <a:latin typeface="黑体" panose="02010609060101010101" pitchFamily="49" charset="-122"/>
                <a:ea typeface="楷体_GB2312" pitchFamily="49" charset="-122"/>
                <a:cs typeface="+mn-cs"/>
              </a:rPr>
              <a:t>	(1)</a:t>
            </a:r>
            <a:r>
              <a:rPr lang="zh-CN" altLang="en-US" sz="2400" b="1" kern="1200" dirty="0">
                <a:solidFill>
                  <a:srgbClr val="3333CC"/>
                </a:solidFill>
                <a:latin typeface="黑体" panose="02010609060101010101" pitchFamily="49" charset="-122"/>
                <a:ea typeface="楷体_GB2312" pitchFamily="49" charset="-122"/>
                <a:cs typeface="+mn-cs"/>
              </a:rPr>
              <a:t>生成头结点</a:t>
            </a:r>
            <a:r>
              <a:rPr lang="zh-CN" altLang="en-US" sz="2400" kern="1200" dirty="0">
                <a:latin typeface="黑体" panose="02010609060101010101" pitchFamily="49" charset="-122"/>
                <a:ea typeface="楷体_GB2312" pitchFamily="49" charset="-122"/>
                <a:cs typeface="+mn-cs"/>
              </a:rPr>
              <a:t>；</a:t>
            </a:r>
            <a:r>
              <a:rPr lang="en-US" altLang="zh-CN" sz="2400" b="1" i="1" kern="1200" dirty="0">
                <a:solidFill>
                  <a:srgbClr val="006600"/>
                </a:solidFill>
                <a:latin typeface="黑体" panose="02010609060101010101" pitchFamily="49" charset="-122"/>
                <a:ea typeface="楷体_GB2312" pitchFamily="49" charset="-122"/>
                <a:cs typeface="+mn-cs"/>
              </a:rPr>
              <a:t>//head</a:t>
            </a:r>
            <a:r>
              <a:rPr lang="zh-CN" altLang="en-US" sz="2400" b="1" i="1" kern="1200" dirty="0">
                <a:solidFill>
                  <a:srgbClr val="006600"/>
                </a:solidFill>
                <a:latin typeface="黑体" panose="02010609060101010101" pitchFamily="49" charset="-122"/>
                <a:ea typeface="楷体_GB2312" pitchFamily="49" charset="-122"/>
                <a:cs typeface="+mn-cs"/>
              </a:rPr>
              <a:t>指向头结点</a:t>
            </a:r>
          </a:p>
          <a:p>
            <a:pPr eaLnBrk="1" hangingPunct="1">
              <a:buSzPct val="60000"/>
              <a:buFontTx/>
              <a:buNone/>
            </a:pPr>
            <a:endParaRPr lang="en-US" altLang="zh-CN" sz="2400" kern="1200" dirty="0">
              <a:latin typeface="黑体" panose="02010609060101010101" pitchFamily="49" charset="-122"/>
              <a:ea typeface="楷体_GB2312" pitchFamily="49" charset="-122"/>
              <a:cs typeface="+mn-cs"/>
            </a:endParaRPr>
          </a:p>
          <a:p>
            <a:pPr eaLnBrk="1" hangingPunct="1">
              <a:buSzPct val="60000"/>
              <a:buFontTx/>
              <a:buNone/>
            </a:pPr>
            <a:r>
              <a:rPr lang="en-US" altLang="zh-CN" sz="2200" kern="1200" dirty="0">
                <a:solidFill>
                  <a:schemeClr val="accent2"/>
                </a:solidFill>
                <a:latin typeface="仿宋" panose="02010609060101010101" pitchFamily="49" charset="-122"/>
                <a:ea typeface="华文细黑" panose="02010600040101010101" pitchFamily="2" charset="-122"/>
                <a:cs typeface="+mn-cs"/>
              </a:rPr>
              <a:t>struct  student</a:t>
            </a:r>
          </a:p>
          <a:p>
            <a:pPr lvl="1" indent="-114300" eaLnBrk="1" hangingPunct="1">
              <a:buSzPct val="70000"/>
              <a:buFontTx/>
              <a:buNone/>
            </a:pPr>
            <a:r>
              <a:rPr lang="en-US" altLang="zh-CN" sz="2200" kern="1200" dirty="0">
                <a:solidFill>
                  <a:schemeClr val="accent2"/>
                </a:solidFill>
                <a:latin typeface="仿宋" panose="02010609060101010101" pitchFamily="49" charset="-122"/>
                <a:ea typeface="华文细黑" panose="02010600040101010101" pitchFamily="2" charset="-122"/>
                <a:cs typeface="+mn-cs"/>
              </a:rPr>
              <a:t> {int num;</a:t>
            </a:r>
          </a:p>
          <a:p>
            <a:pPr lvl="1" indent="-114300" eaLnBrk="1" hangingPunct="1">
              <a:buSzPct val="70000"/>
              <a:buFontTx/>
              <a:buNone/>
            </a:pPr>
            <a:r>
              <a:rPr lang="en-US" altLang="zh-CN" sz="2200" kern="1200" dirty="0">
                <a:solidFill>
                  <a:schemeClr val="accent2"/>
                </a:solidFill>
                <a:latin typeface="仿宋" panose="02010609060101010101" pitchFamily="49" charset="-122"/>
                <a:ea typeface="华文细黑" panose="02010600040101010101" pitchFamily="2" charset="-122"/>
                <a:cs typeface="+mn-cs"/>
              </a:rPr>
              <a:t>  float score;</a:t>
            </a:r>
          </a:p>
          <a:p>
            <a:pPr lvl="1" indent="-114300" eaLnBrk="1" hangingPunct="1">
              <a:buSzPct val="70000"/>
              <a:buFontTx/>
              <a:buNone/>
            </a:pPr>
            <a:r>
              <a:rPr lang="en-US" altLang="zh-CN" sz="2200" kern="1200" dirty="0">
                <a:solidFill>
                  <a:schemeClr val="accent2"/>
                </a:solidFill>
                <a:latin typeface="仿宋" panose="02010609060101010101" pitchFamily="49" charset="-122"/>
                <a:ea typeface="华文细黑" panose="02010600040101010101" pitchFamily="2" charset="-122"/>
                <a:cs typeface="+mn-cs"/>
              </a:rPr>
              <a:t>  student *next;</a:t>
            </a:r>
          </a:p>
          <a:p>
            <a:pPr lvl="1" indent="-114300" eaLnBrk="1" hangingPunct="1">
              <a:buSzPct val="70000"/>
              <a:buFontTx/>
              <a:buNone/>
            </a:pPr>
            <a:r>
              <a:rPr lang="en-US" altLang="zh-CN" sz="2200" kern="1200" dirty="0">
                <a:solidFill>
                  <a:schemeClr val="accent2"/>
                </a:solidFill>
                <a:latin typeface="仿宋" panose="02010609060101010101" pitchFamily="49" charset="-122"/>
                <a:ea typeface="华文细黑" panose="02010600040101010101" pitchFamily="2" charset="-122"/>
                <a:cs typeface="+mn-cs"/>
              </a:rPr>
              <a:t> }s1={1001,99},s2={1002,77.7},s3={1003,88.5}; </a:t>
            </a:r>
          </a:p>
          <a:p>
            <a:pPr eaLnBrk="1" hangingPunct="1">
              <a:buSzPct val="60000"/>
              <a:buFontTx/>
              <a:buNone/>
            </a:pPr>
            <a:endParaRPr lang="en-US" altLang="zh-CN" sz="2600" b="1" i="1" kern="1200" dirty="0">
              <a:solidFill>
                <a:schemeClr val="accent2"/>
              </a:solidFill>
              <a:latin typeface="黑体" panose="02010609060101010101" pitchFamily="49" charset="-122"/>
              <a:ea typeface="华文细黑" panose="02010600040101010101" pitchFamily="2" charset="-122"/>
              <a:cs typeface="+mn-cs"/>
            </a:endParaRPr>
          </a:p>
          <a:p>
            <a:pPr eaLnBrk="1" hangingPunct="1">
              <a:buSzPct val="60000"/>
              <a:buFontTx/>
              <a:buNone/>
            </a:pPr>
            <a:endParaRPr lang="en-US" altLang="zh-CN" b="1" i="1" kern="1200" dirty="0">
              <a:solidFill>
                <a:srgbClr val="0066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grpSp>
        <p:nvGrpSpPr>
          <p:cNvPr id="79877" name="Group 5"/>
          <p:cNvGrpSpPr/>
          <p:nvPr/>
        </p:nvGrpSpPr>
        <p:grpSpPr>
          <a:xfrm>
            <a:off x="5798717" y="5020009"/>
            <a:ext cx="1066800" cy="1055688"/>
            <a:chOff x="1584" y="720"/>
            <a:chExt cx="672" cy="665"/>
          </a:xfrm>
        </p:grpSpPr>
        <p:sp>
          <p:nvSpPr>
            <p:cNvPr id="79906" name="Rectangle 6"/>
            <p:cNvSpPr/>
            <p:nvPr/>
          </p:nvSpPr>
          <p:spPr>
            <a:xfrm>
              <a:off x="1584" y="931"/>
              <a:ext cx="672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77.7</a:t>
              </a:r>
            </a:p>
          </p:txBody>
        </p:sp>
        <p:sp>
          <p:nvSpPr>
            <p:cNvPr id="79907" name="Rectangle 7"/>
            <p:cNvSpPr/>
            <p:nvPr/>
          </p:nvSpPr>
          <p:spPr>
            <a:xfrm>
              <a:off x="1584" y="720"/>
              <a:ext cx="672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1002</a:t>
              </a:r>
            </a:p>
          </p:txBody>
        </p:sp>
        <p:sp>
          <p:nvSpPr>
            <p:cNvPr id="79908" name="Line 8"/>
            <p:cNvSpPr/>
            <p:nvPr/>
          </p:nvSpPr>
          <p:spPr>
            <a:xfrm>
              <a:off x="1584" y="720"/>
              <a:ext cx="67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9" name="Line 9"/>
            <p:cNvSpPr/>
            <p:nvPr/>
          </p:nvSpPr>
          <p:spPr>
            <a:xfrm>
              <a:off x="1584" y="931"/>
              <a:ext cx="67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10" name="Line 10"/>
            <p:cNvSpPr/>
            <p:nvPr/>
          </p:nvSpPr>
          <p:spPr>
            <a:xfrm>
              <a:off x="1584" y="1142"/>
              <a:ext cx="67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11" name="Line 11"/>
            <p:cNvSpPr/>
            <p:nvPr/>
          </p:nvSpPr>
          <p:spPr>
            <a:xfrm>
              <a:off x="1584" y="720"/>
              <a:ext cx="0" cy="42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12" name="Line 12"/>
            <p:cNvSpPr/>
            <p:nvPr/>
          </p:nvSpPr>
          <p:spPr>
            <a:xfrm>
              <a:off x="2256" y="720"/>
              <a:ext cx="0" cy="42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13" name="Rectangle 13"/>
            <p:cNvSpPr/>
            <p:nvPr/>
          </p:nvSpPr>
          <p:spPr>
            <a:xfrm>
              <a:off x="1584" y="1152"/>
              <a:ext cx="672" cy="233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　</a:t>
              </a:r>
            </a:p>
          </p:txBody>
        </p:sp>
      </p:grpSp>
      <p:grpSp>
        <p:nvGrpSpPr>
          <p:cNvPr id="79878" name="Group 14"/>
          <p:cNvGrpSpPr/>
          <p:nvPr/>
        </p:nvGrpSpPr>
        <p:grpSpPr>
          <a:xfrm>
            <a:off x="7703717" y="5020009"/>
            <a:ext cx="1066800" cy="1055688"/>
            <a:chOff x="1584" y="720"/>
            <a:chExt cx="672" cy="665"/>
          </a:xfrm>
        </p:grpSpPr>
        <p:sp>
          <p:nvSpPr>
            <p:cNvPr id="79898" name="Rectangle 15"/>
            <p:cNvSpPr/>
            <p:nvPr/>
          </p:nvSpPr>
          <p:spPr>
            <a:xfrm>
              <a:off x="1584" y="931"/>
              <a:ext cx="672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88.5</a:t>
              </a:r>
            </a:p>
          </p:txBody>
        </p:sp>
        <p:sp>
          <p:nvSpPr>
            <p:cNvPr id="79899" name="Rectangle 16"/>
            <p:cNvSpPr/>
            <p:nvPr/>
          </p:nvSpPr>
          <p:spPr>
            <a:xfrm>
              <a:off x="1584" y="720"/>
              <a:ext cx="672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1003</a:t>
              </a:r>
            </a:p>
          </p:txBody>
        </p:sp>
        <p:sp>
          <p:nvSpPr>
            <p:cNvPr id="79900" name="Line 17"/>
            <p:cNvSpPr/>
            <p:nvPr/>
          </p:nvSpPr>
          <p:spPr>
            <a:xfrm>
              <a:off x="1584" y="720"/>
              <a:ext cx="67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1" name="Line 18"/>
            <p:cNvSpPr/>
            <p:nvPr/>
          </p:nvSpPr>
          <p:spPr>
            <a:xfrm>
              <a:off x="1584" y="931"/>
              <a:ext cx="67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2" name="Line 19"/>
            <p:cNvSpPr/>
            <p:nvPr/>
          </p:nvSpPr>
          <p:spPr>
            <a:xfrm>
              <a:off x="1584" y="1142"/>
              <a:ext cx="67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3" name="Line 20"/>
            <p:cNvSpPr/>
            <p:nvPr/>
          </p:nvSpPr>
          <p:spPr>
            <a:xfrm>
              <a:off x="1584" y="720"/>
              <a:ext cx="0" cy="42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4" name="Line 21"/>
            <p:cNvSpPr/>
            <p:nvPr/>
          </p:nvSpPr>
          <p:spPr>
            <a:xfrm>
              <a:off x="2256" y="720"/>
              <a:ext cx="0" cy="42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5" name="Rectangle 22"/>
            <p:cNvSpPr/>
            <p:nvPr/>
          </p:nvSpPr>
          <p:spPr>
            <a:xfrm>
              <a:off x="1584" y="1152"/>
              <a:ext cx="672" cy="233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　</a:t>
              </a:r>
            </a:p>
          </p:txBody>
        </p:sp>
      </p:grpSp>
      <p:grpSp>
        <p:nvGrpSpPr>
          <p:cNvPr id="79879" name="Group 23"/>
          <p:cNvGrpSpPr/>
          <p:nvPr/>
        </p:nvGrpSpPr>
        <p:grpSpPr>
          <a:xfrm>
            <a:off x="2674517" y="4626309"/>
            <a:ext cx="717550" cy="631825"/>
            <a:chOff x="1584" y="712"/>
            <a:chExt cx="452" cy="398"/>
          </a:xfrm>
        </p:grpSpPr>
        <p:sp>
          <p:nvSpPr>
            <p:cNvPr id="79896" name="Text Box 24"/>
            <p:cNvSpPr txBox="1"/>
            <p:nvPr/>
          </p:nvSpPr>
          <p:spPr>
            <a:xfrm>
              <a:off x="1584" y="912"/>
              <a:ext cx="384" cy="19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 b="1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1000</a:t>
              </a:r>
            </a:p>
          </p:txBody>
        </p:sp>
        <p:sp>
          <p:nvSpPr>
            <p:cNvPr id="79897" name="Text Box 25"/>
            <p:cNvSpPr txBox="1"/>
            <p:nvPr/>
          </p:nvSpPr>
          <p:spPr>
            <a:xfrm>
              <a:off x="1584" y="712"/>
              <a:ext cx="45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head</a:t>
              </a:r>
            </a:p>
          </p:txBody>
        </p:sp>
      </p:grpSp>
      <p:sp>
        <p:nvSpPr>
          <p:cNvPr id="79880" name="Line 26"/>
          <p:cNvSpPr/>
          <p:nvPr/>
        </p:nvSpPr>
        <p:spPr>
          <a:xfrm>
            <a:off x="3284117" y="5096209"/>
            <a:ext cx="533400" cy="0"/>
          </a:xfrm>
          <a:prstGeom prst="line">
            <a:avLst/>
          </a:prstGeom>
          <a:ln w="9525" cap="flat" cmpd="sng">
            <a:solidFill>
              <a:srgbClr val="0000CC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881" name="Text Box 27"/>
          <p:cNvSpPr txBox="1"/>
          <p:nvPr/>
        </p:nvSpPr>
        <p:spPr>
          <a:xfrm>
            <a:off x="4046117" y="4550109"/>
            <a:ext cx="6921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1000</a:t>
            </a:r>
          </a:p>
        </p:txBody>
      </p:sp>
      <p:sp>
        <p:nvSpPr>
          <p:cNvPr id="79882" name="Text Box 28"/>
          <p:cNvSpPr txBox="1"/>
          <p:nvPr/>
        </p:nvSpPr>
        <p:spPr>
          <a:xfrm>
            <a:off x="5951117" y="4473909"/>
            <a:ext cx="6921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2000</a:t>
            </a:r>
          </a:p>
        </p:txBody>
      </p:sp>
      <p:sp>
        <p:nvSpPr>
          <p:cNvPr id="79883" name="Text Box 29"/>
          <p:cNvSpPr txBox="1"/>
          <p:nvPr/>
        </p:nvSpPr>
        <p:spPr>
          <a:xfrm>
            <a:off x="7932317" y="4473909"/>
            <a:ext cx="6921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3000</a:t>
            </a:r>
          </a:p>
        </p:txBody>
      </p:sp>
      <p:grpSp>
        <p:nvGrpSpPr>
          <p:cNvPr id="79884" name="Group 30"/>
          <p:cNvGrpSpPr/>
          <p:nvPr/>
        </p:nvGrpSpPr>
        <p:grpSpPr>
          <a:xfrm>
            <a:off x="3817517" y="5020009"/>
            <a:ext cx="1066800" cy="1055688"/>
            <a:chOff x="1584" y="720"/>
            <a:chExt cx="672" cy="665"/>
          </a:xfrm>
        </p:grpSpPr>
        <p:sp>
          <p:nvSpPr>
            <p:cNvPr id="79888" name="Rectangle 31"/>
            <p:cNvSpPr/>
            <p:nvPr/>
          </p:nvSpPr>
          <p:spPr>
            <a:xfrm>
              <a:off x="1584" y="931"/>
              <a:ext cx="672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99</a:t>
              </a:r>
            </a:p>
          </p:txBody>
        </p:sp>
        <p:sp>
          <p:nvSpPr>
            <p:cNvPr id="79889" name="Rectangle 32"/>
            <p:cNvSpPr/>
            <p:nvPr/>
          </p:nvSpPr>
          <p:spPr>
            <a:xfrm>
              <a:off x="1584" y="720"/>
              <a:ext cx="672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1001</a:t>
              </a:r>
            </a:p>
          </p:txBody>
        </p:sp>
        <p:sp>
          <p:nvSpPr>
            <p:cNvPr id="79890" name="Line 33"/>
            <p:cNvSpPr/>
            <p:nvPr/>
          </p:nvSpPr>
          <p:spPr>
            <a:xfrm>
              <a:off x="1584" y="720"/>
              <a:ext cx="67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1" name="Line 34"/>
            <p:cNvSpPr/>
            <p:nvPr/>
          </p:nvSpPr>
          <p:spPr>
            <a:xfrm>
              <a:off x="1584" y="931"/>
              <a:ext cx="67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2" name="Line 35"/>
            <p:cNvSpPr/>
            <p:nvPr/>
          </p:nvSpPr>
          <p:spPr>
            <a:xfrm>
              <a:off x="1584" y="1142"/>
              <a:ext cx="67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3" name="Line 36"/>
            <p:cNvSpPr/>
            <p:nvPr/>
          </p:nvSpPr>
          <p:spPr>
            <a:xfrm>
              <a:off x="1584" y="720"/>
              <a:ext cx="0" cy="42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4" name="Line 37"/>
            <p:cNvSpPr/>
            <p:nvPr/>
          </p:nvSpPr>
          <p:spPr>
            <a:xfrm>
              <a:off x="2256" y="720"/>
              <a:ext cx="0" cy="42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5" name="Rectangle 38"/>
            <p:cNvSpPr/>
            <p:nvPr/>
          </p:nvSpPr>
          <p:spPr>
            <a:xfrm>
              <a:off x="1584" y="1152"/>
              <a:ext cx="672" cy="233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　</a:t>
              </a:r>
            </a:p>
          </p:txBody>
        </p:sp>
      </p:grpSp>
      <p:sp>
        <p:nvSpPr>
          <p:cNvPr id="79885" name="Text Box 39"/>
          <p:cNvSpPr txBox="1"/>
          <p:nvPr/>
        </p:nvSpPr>
        <p:spPr>
          <a:xfrm>
            <a:off x="4042942" y="5945522"/>
            <a:ext cx="585787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s1</a:t>
            </a:r>
          </a:p>
        </p:txBody>
      </p:sp>
      <p:sp>
        <p:nvSpPr>
          <p:cNvPr id="79886" name="Text Box 40"/>
          <p:cNvSpPr txBox="1"/>
          <p:nvPr/>
        </p:nvSpPr>
        <p:spPr>
          <a:xfrm>
            <a:off x="6130504" y="5978859"/>
            <a:ext cx="58578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s2</a:t>
            </a:r>
          </a:p>
        </p:txBody>
      </p:sp>
      <p:sp>
        <p:nvSpPr>
          <p:cNvPr id="79887" name="Text Box 41"/>
          <p:cNvSpPr txBox="1"/>
          <p:nvPr/>
        </p:nvSpPr>
        <p:spPr>
          <a:xfrm>
            <a:off x="8002167" y="5945522"/>
            <a:ext cx="585787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s3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/>
          </p:cNvSpPr>
          <p:nvPr>
            <p:ph type="title"/>
          </p:nvPr>
        </p:nvSpPr>
        <p:spPr>
          <a:xfrm>
            <a:off x="769938" y="458788"/>
            <a:ext cx="8229600" cy="666750"/>
          </a:xfr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sz="36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建立链表的过程</a:t>
            </a:r>
          </a:p>
        </p:txBody>
      </p:sp>
      <p:sp>
        <p:nvSpPr>
          <p:cNvPr id="80900" name="Text Box 4"/>
          <p:cNvSpPr>
            <a:spLocks noGrp="1"/>
          </p:cNvSpPr>
          <p:nvPr>
            <p:ph sz="quarter" idx="1"/>
          </p:nvPr>
        </p:nvSpPr>
        <p:spPr>
          <a:xfrm>
            <a:off x="2063115" y="1556385"/>
            <a:ext cx="8229600" cy="408813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SzPct val="60000"/>
              <a:buFontTx/>
              <a:buNone/>
            </a:pPr>
            <a:r>
              <a:rPr lang="en-US" altLang="zh-CN" sz="2400" b="1" kern="1200" dirty="0">
                <a:latin typeface="黑体" panose="02010609060101010101" pitchFamily="49" charset="-122"/>
                <a:ea typeface="楷体_GB2312" pitchFamily="49" charset="-122"/>
                <a:cs typeface="+mn-cs"/>
              </a:rPr>
              <a:t>	(2)</a:t>
            </a:r>
            <a:r>
              <a:rPr lang="zh-CN" altLang="en-US" sz="2400" b="1" kern="1200" dirty="0">
                <a:solidFill>
                  <a:srgbClr val="3333CC"/>
                </a:solidFill>
                <a:latin typeface="黑体" panose="02010609060101010101" pitchFamily="49" charset="-122"/>
                <a:ea typeface="楷体_GB2312" pitchFamily="49" charset="-122"/>
                <a:cs typeface="+mn-cs"/>
              </a:rPr>
              <a:t>将其余结点逐个加入链表；</a:t>
            </a:r>
          </a:p>
          <a:p>
            <a:pPr eaLnBrk="1" hangingPunct="1">
              <a:buSzPct val="60000"/>
              <a:buFontTx/>
              <a:buNone/>
            </a:pPr>
            <a:r>
              <a:rPr lang="zh-CN" altLang="en-US" sz="2400" b="1" kern="1200" dirty="0">
                <a:latin typeface="黑体" panose="02010609060101010101" pitchFamily="49" charset="-122"/>
                <a:ea typeface="楷体_GB2312" pitchFamily="49" charset="-122"/>
                <a:cs typeface="+mn-cs"/>
              </a:rPr>
              <a:t>	</a:t>
            </a:r>
            <a:endParaRPr lang="en-US" altLang="zh-CN" sz="2400" b="1" kern="1200" dirty="0">
              <a:latin typeface="黑体" panose="02010609060101010101" pitchFamily="49" charset="-122"/>
              <a:ea typeface="楷体_GB2312" pitchFamily="49" charset="-122"/>
              <a:cs typeface="+mn-cs"/>
            </a:endParaRPr>
          </a:p>
          <a:p>
            <a:pPr eaLnBrk="1" hangingPunct="1">
              <a:buSzPct val="60000"/>
              <a:buFontTx/>
              <a:buNone/>
            </a:pPr>
            <a:r>
              <a:rPr lang="en-US" altLang="zh-CN" sz="2400" kern="1200" dirty="0">
                <a:solidFill>
                  <a:schemeClr val="accent2"/>
                </a:solidFill>
                <a:latin typeface="仿宋" panose="02010609060101010101" pitchFamily="49" charset="-122"/>
                <a:ea typeface="华文细黑" panose="02010600040101010101" pitchFamily="2" charset="-122"/>
                <a:cs typeface="+mn-cs"/>
              </a:rPr>
              <a:t>struct  student</a:t>
            </a:r>
          </a:p>
          <a:p>
            <a:pPr lvl="1" indent="-114300" eaLnBrk="1" hangingPunct="1">
              <a:buSzPct val="70000"/>
              <a:buFontTx/>
              <a:buNone/>
            </a:pPr>
            <a:r>
              <a:rPr lang="en-US" altLang="zh-CN" sz="2400" kern="1200" dirty="0">
                <a:solidFill>
                  <a:schemeClr val="accent2"/>
                </a:solidFill>
                <a:latin typeface="仿宋" panose="02010609060101010101" pitchFamily="49" charset="-122"/>
                <a:ea typeface="华文细黑" panose="02010600040101010101" pitchFamily="2" charset="-122"/>
                <a:cs typeface="+mn-cs"/>
              </a:rPr>
              <a:t> {int num;</a:t>
            </a:r>
          </a:p>
          <a:p>
            <a:pPr lvl="1" indent="-114300" eaLnBrk="1" hangingPunct="1">
              <a:buSzPct val="70000"/>
              <a:buFontTx/>
              <a:buNone/>
            </a:pPr>
            <a:r>
              <a:rPr lang="en-US" altLang="zh-CN" sz="2400" kern="1200" dirty="0">
                <a:solidFill>
                  <a:schemeClr val="accent2"/>
                </a:solidFill>
                <a:latin typeface="仿宋" panose="02010609060101010101" pitchFamily="49" charset="-122"/>
                <a:ea typeface="华文细黑" panose="02010600040101010101" pitchFamily="2" charset="-122"/>
                <a:cs typeface="+mn-cs"/>
              </a:rPr>
              <a:t>  float score;</a:t>
            </a:r>
          </a:p>
          <a:p>
            <a:pPr lvl="1" indent="-114300" eaLnBrk="1" hangingPunct="1">
              <a:buSzPct val="70000"/>
              <a:buFontTx/>
              <a:buNone/>
            </a:pPr>
            <a:r>
              <a:rPr lang="en-US" altLang="zh-CN" sz="2400" kern="1200" dirty="0">
                <a:solidFill>
                  <a:schemeClr val="accent2"/>
                </a:solidFill>
                <a:latin typeface="仿宋" panose="02010609060101010101" pitchFamily="49" charset="-122"/>
                <a:ea typeface="华文细黑" panose="02010600040101010101" pitchFamily="2" charset="-122"/>
                <a:cs typeface="+mn-cs"/>
              </a:rPr>
              <a:t>  student *next;</a:t>
            </a:r>
          </a:p>
          <a:p>
            <a:pPr lvl="1" indent="-114300" eaLnBrk="1" hangingPunct="1">
              <a:buSzPct val="70000"/>
              <a:buFontTx/>
              <a:buNone/>
            </a:pPr>
            <a:r>
              <a:rPr lang="en-US" altLang="zh-CN" sz="2400" kern="1200" dirty="0">
                <a:solidFill>
                  <a:schemeClr val="accent2"/>
                </a:solidFill>
                <a:latin typeface="仿宋" panose="02010609060101010101" pitchFamily="49" charset="-122"/>
                <a:ea typeface="华文细黑" panose="02010600040101010101" pitchFamily="2" charset="-122"/>
                <a:cs typeface="+mn-cs"/>
              </a:rPr>
              <a:t> }s1={1001,99},s2={1002,77.7},s3={1003,88.5};</a:t>
            </a:r>
            <a:r>
              <a:rPr lang="en-US" altLang="zh-CN" sz="2400" kern="12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 </a:t>
            </a:r>
          </a:p>
          <a:p>
            <a:pPr eaLnBrk="1" hangingPunct="1">
              <a:buSzPct val="60000"/>
              <a:buFontTx/>
              <a:buNone/>
            </a:pPr>
            <a:endParaRPr lang="en-US" altLang="zh-CN" sz="2400" b="1" i="1" kern="1200" dirty="0">
              <a:solidFill>
                <a:srgbClr val="0066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  <a:p>
            <a:pPr eaLnBrk="1" hangingPunct="1">
              <a:buSzPct val="60000"/>
              <a:buFontTx/>
              <a:buNone/>
            </a:pPr>
            <a:endParaRPr lang="en-US" altLang="zh-CN" sz="2400" b="1" i="1" kern="1200" dirty="0">
              <a:solidFill>
                <a:srgbClr val="0066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grpSp>
        <p:nvGrpSpPr>
          <p:cNvPr id="80901" name="Group 5"/>
          <p:cNvGrpSpPr/>
          <p:nvPr/>
        </p:nvGrpSpPr>
        <p:grpSpPr>
          <a:xfrm>
            <a:off x="5799138" y="5186363"/>
            <a:ext cx="1066800" cy="1023937"/>
            <a:chOff x="1584" y="720"/>
            <a:chExt cx="672" cy="645"/>
          </a:xfrm>
        </p:grpSpPr>
        <p:sp>
          <p:nvSpPr>
            <p:cNvPr id="80930" name="Rectangle 6"/>
            <p:cNvSpPr/>
            <p:nvPr/>
          </p:nvSpPr>
          <p:spPr>
            <a:xfrm>
              <a:off x="1584" y="931"/>
              <a:ext cx="672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77.7</a:t>
              </a:r>
            </a:p>
          </p:txBody>
        </p:sp>
        <p:sp>
          <p:nvSpPr>
            <p:cNvPr id="80931" name="Rectangle 7"/>
            <p:cNvSpPr/>
            <p:nvPr/>
          </p:nvSpPr>
          <p:spPr>
            <a:xfrm>
              <a:off x="1584" y="720"/>
              <a:ext cx="672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1002</a:t>
              </a:r>
            </a:p>
          </p:txBody>
        </p:sp>
        <p:sp>
          <p:nvSpPr>
            <p:cNvPr id="80932" name="Line 8"/>
            <p:cNvSpPr/>
            <p:nvPr/>
          </p:nvSpPr>
          <p:spPr>
            <a:xfrm>
              <a:off x="1584" y="720"/>
              <a:ext cx="67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3" name="Line 9"/>
            <p:cNvSpPr/>
            <p:nvPr/>
          </p:nvSpPr>
          <p:spPr>
            <a:xfrm>
              <a:off x="1584" y="931"/>
              <a:ext cx="67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4" name="Line 10"/>
            <p:cNvSpPr/>
            <p:nvPr/>
          </p:nvSpPr>
          <p:spPr>
            <a:xfrm>
              <a:off x="1584" y="1142"/>
              <a:ext cx="67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5" name="Line 11"/>
            <p:cNvSpPr/>
            <p:nvPr/>
          </p:nvSpPr>
          <p:spPr>
            <a:xfrm>
              <a:off x="1584" y="720"/>
              <a:ext cx="0" cy="42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6" name="Line 12"/>
            <p:cNvSpPr/>
            <p:nvPr/>
          </p:nvSpPr>
          <p:spPr>
            <a:xfrm>
              <a:off x="2256" y="720"/>
              <a:ext cx="0" cy="42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7" name="Rectangle 13"/>
            <p:cNvSpPr/>
            <p:nvPr/>
          </p:nvSpPr>
          <p:spPr>
            <a:xfrm>
              <a:off x="1584" y="1152"/>
              <a:ext cx="672" cy="213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3000</a:t>
              </a:r>
            </a:p>
          </p:txBody>
        </p:sp>
      </p:grpSp>
      <p:grpSp>
        <p:nvGrpSpPr>
          <p:cNvPr id="80902" name="Group 14"/>
          <p:cNvGrpSpPr/>
          <p:nvPr/>
        </p:nvGrpSpPr>
        <p:grpSpPr>
          <a:xfrm>
            <a:off x="7704138" y="5186363"/>
            <a:ext cx="1066800" cy="1023937"/>
            <a:chOff x="1584" y="720"/>
            <a:chExt cx="672" cy="645"/>
          </a:xfrm>
        </p:grpSpPr>
        <p:sp>
          <p:nvSpPr>
            <p:cNvPr id="80922" name="Rectangle 15"/>
            <p:cNvSpPr/>
            <p:nvPr/>
          </p:nvSpPr>
          <p:spPr>
            <a:xfrm>
              <a:off x="1584" y="931"/>
              <a:ext cx="672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88.5</a:t>
              </a:r>
            </a:p>
          </p:txBody>
        </p:sp>
        <p:sp>
          <p:nvSpPr>
            <p:cNvPr id="80923" name="Rectangle 16"/>
            <p:cNvSpPr/>
            <p:nvPr/>
          </p:nvSpPr>
          <p:spPr>
            <a:xfrm>
              <a:off x="1584" y="720"/>
              <a:ext cx="672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1003</a:t>
              </a:r>
            </a:p>
          </p:txBody>
        </p:sp>
        <p:sp>
          <p:nvSpPr>
            <p:cNvPr id="80924" name="Line 17"/>
            <p:cNvSpPr/>
            <p:nvPr/>
          </p:nvSpPr>
          <p:spPr>
            <a:xfrm>
              <a:off x="1584" y="720"/>
              <a:ext cx="67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5" name="Line 18"/>
            <p:cNvSpPr/>
            <p:nvPr/>
          </p:nvSpPr>
          <p:spPr>
            <a:xfrm>
              <a:off x="1584" y="931"/>
              <a:ext cx="67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6" name="Line 19"/>
            <p:cNvSpPr/>
            <p:nvPr/>
          </p:nvSpPr>
          <p:spPr>
            <a:xfrm>
              <a:off x="1584" y="1142"/>
              <a:ext cx="67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7" name="Line 20"/>
            <p:cNvSpPr/>
            <p:nvPr/>
          </p:nvSpPr>
          <p:spPr>
            <a:xfrm>
              <a:off x="1584" y="720"/>
              <a:ext cx="0" cy="42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8" name="Line 21"/>
            <p:cNvSpPr/>
            <p:nvPr/>
          </p:nvSpPr>
          <p:spPr>
            <a:xfrm>
              <a:off x="2256" y="720"/>
              <a:ext cx="0" cy="42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9" name="Rectangle 22"/>
            <p:cNvSpPr/>
            <p:nvPr/>
          </p:nvSpPr>
          <p:spPr>
            <a:xfrm>
              <a:off x="1584" y="1152"/>
              <a:ext cx="672" cy="213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NULL</a:t>
              </a:r>
            </a:p>
          </p:txBody>
        </p:sp>
      </p:grpSp>
      <p:grpSp>
        <p:nvGrpSpPr>
          <p:cNvPr id="80903" name="Group 23"/>
          <p:cNvGrpSpPr/>
          <p:nvPr/>
        </p:nvGrpSpPr>
        <p:grpSpPr>
          <a:xfrm>
            <a:off x="2674938" y="4805363"/>
            <a:ext cx="609600" cy="650875"/>
            <a:chOff x="1584" y="720"/>
            <a:chExt cx="384" cy="410"/>
          </a:xfrm>
        </p:grpSpPr>
        <p:sp>
          <p:nvSpPr>
            <p:cNvPr id="80920" name="Text Box 24"/>
            <p:cNvSpPr txBox="1"/>
            <p:nvPr/>
          </p:nvSpPr>
          <p:spPr>
            <a:xfrm>
              <a:off x="1584" y="912"/>
              <a:ext cx="384" cy="21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solidFill>
                    <a:srgbClr val="0000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1000</a:t>
              </a:r>
            </a:p>
          </p:txBody>
        </p:sp>
        <p:sp>
          <p:nvSpPr>
            <p:cNvPr id="80921" name="Text Box 25"/>
            <p:cNvSpPr txBox="1"/>
            <p:nvPr/>
          </p:nvSpPr>
          <p:spPr>
            <a:xfrm>
              <a:off x="1584" y="720"/>
              <a:ext cx="37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solidFill>
                    <a:srgbClr val="0000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head</a:t>
              </a:r>
            </a:p>
          </p:txBody>
        </p:sp>
      </p:grpSp>
      <p:sp>
        <p:nvSpPr>
          <p:cNvPr id="80904" name="Line 26"/>
          <p:cNvSpPr/>
          <p:nvPr/>
        </p:nvSpPr>
        <p:spPr>
          <a:xfrm>
            <a:off x="3284538" y="5262563"/>
            <a:ext cx="533400" cy="0"/>
          </a:xfrm>
          <a:prstGeom prst="line">
            <a:avLst/>
          </a:prstGeom>
          <a:ln w="9525" cap="flat" cmpd="sng">
            <a:solidFill>
              <a:srgbClr val="0000CC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905" name="Text Box 27"/>
          <p:cNvSpPr txBox="1"/>
          <p:nvPr/>
        </p:nvSpPr>
        <p:spPr>
          <a:xfrm>
            <a:off x="4046538" y="4800918"/>
            <a:ext cx="596900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1000</a:t>
            </a:r>
          </a:p>
        </p:txBody>
      </p:sp>
      <p:sp>
        <p:nvSpPr>
          <p:cNvPr id="80906" name="Text Box 28"/>
          <p:cNvSpPr txBox="1"/>
          <p:nvPr/>
        </p:nvSpPr>
        <p:spPr>
          <a:xfrm>
            <a:off x="5951538" y="4796473"/>
            <a:ext cx="596900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2000</a:t>
            </a:r>
          </a:p>
        </p:txBody>
      </p:sp>
      <p:sp>
        <p:nvSpPr>
          <p:cNvPr id="80907" name="Text Box 29"/>
          <p:cNvSpPr txBox="1"/>
          <p:nvPr/>
        </p:nvSpPr>
        <p:spPr>
          <a:xfrm>
            <a:off x="7932738" y="4796473"/>
            <a:ext cx="596900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3000</a:t>
            </a:r>
          </a:p>
        </p:txBody>
      </p:sp>
      <p:grpSp>
        <p:nvGrpSpPr>
          <p:cNvPr id="80908" name="Group 30"/>
          <p:cNvGrpSpPr/>
          <p:nvPr/>
        </p:nvGrpSpPr>
        <p:grpSpPr>
          <a:xfrm>
            <a:off x="3817938" y="5186363"/>
            <a:ext cx="1066800" cy="1023937"/>
            <a:chOff x="1584" y="720"/>
            <a:chExt cx="672" cy="645"/>
          </a:xfrm>
        </p:grpSpPr>
        <p:sp>
          <p:nvSpPr>
            <p:cNvPr id="80912" name="Rectangle 31"/>
            <p:cNvSpPr/>
            <p:nvPr/>
          </p:nvSpPr>
          <p:spPr>
            <a:xfrm>
              <a:off x="1584" y="931"/>
              <a:ext cx="672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99</a:t>
              </a:r>
            </a:p>
          </p:txBody>
        </p:sp>
        <p:sp>
          <p:nvSpPr>
            <p:cNvPr id="80913" name="Rectangle 32"/>
            <p:cNvSpPr/>
            <p:nvPr/>
          </p:nvSpPr>
          <p:spPr>
            <a:xfrm>
              <a:off x="1584" y="720"/>
              <a:ext cx="672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1001</a:t>
              </a:r>
            </a:p>
          </p:txBody>
        </p:sp>
        <p:sp>
          <p:nvSpPr>
            <p:cNvPr id="80914" name="Line 33"/>
            <p:cNvSpPr/>
            <p:nvPr/>
          </p:nvSpPr>
          <p:spPr>
            <a:xfrm>
              <a:off x="1584" y="720"/>
              <a:ext cx="67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15" name="Line 34"/>
            <p:cNvSpPr/>
            <p:nvPr/>
          </p:nvSpPr>
          <p:spPr>
            <a:xfrm>
              <a:off x="1584" y="931"/>
              <a:ext cx="67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16" name="Line 35"/>
            <p:cNvSpPr/>
            <p:nvPr/>
          </p:nvSpPr>
          <p:spPr>
            <a:xfrm>
              <a:off x="1584" y="1142"/>
              <a:ext cx="67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17" name="Line 36"/>
            <p:cNvSpPr/>
            <p:nvPr/>
          </p:nvSpPr>
          <p:spPr>
            <a:xfrm>
              <a:off x="1584" y="720"/>
              <a:ext cx="0" cy="42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18" name="Line 37"/>
            <p:cNvSpPr/>
            <p:nvPr/>
          </p:nvSpPr>
          <p:spPr>
            <a:xfrm>
              <a:off x="2256" y="720"/>
              <a:ext cx="0" cy="42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19" name="Rectangle 38"/>
            <p:cNvSpPr/>
            <p:nvPr/>
          </p:nvSpPr>
          <p:spPr>
            <a:xfrm>
              <a:off x="1584" y="1152"/>
              <a:ext cx="672" cy="213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2000</a:t>
              </a:r>
            </a:p>
          </p:txBody>
        </p:sp>
      </p:grpSp>
      <p:sp>
        <p:nvSpPr>
          <p:cNvPr id="80909" name="Text Box 39"/>
          <p:cNvSpPr txBox="1"/>
          <p:nvPr/>
        </p:nvSpPr>
        <p:spPr>
          <a:xfrm>
            <a:off x="4043363" y="6164263"/>
            <a:ext cx="4556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s1</a:t>
            </a:r>
          </a:p>
        </p:txBody>
      </p:sp>
      <p:sp>
        <p:nvSpPr>
          <p:cNvPr id="80910" name="Text Box 40"/>
          <p:cNvSpPr txBox="1"/>
          <p:nvPr/>
        </p:nvSpPr>
        <p:spPr>
          <a:xfrm>
            <a:off x="6130925" y="6237288"/>
            <a:ext cx="4556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s2</a:t>
            </a:r>
          </a:p>
        </p:txBody>
      </p:sp>
      <p:sp>
        <p:nvSpPr>
          <p:cNvPr id="80911" name="Text Box 41"/>
          <p:cNvSpPr txBox="1"/>
          <p:nvPr/>
        </p:nvSpPr>
        <p:spPr>
          <a:xfrm>
            <a:off x="8002588" y="6164263"/>
            <a:ext cx="4556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s3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/>
          <p:nvPr/>
        </p:nvSpPr>
        <p:spPr>
          <a:xfrm>
            <a:off x="2495550" y="3284538"/>
            <a:ext cx="2592388" cy="1657350"/>
          </a:xfrm>
          <a:prstGeom prst="rect">
            <a:avLst/>
          </a:prstGeom>
          <a:solidFill>
            <a:srgbClr val="B3FDA1"/>
          </a:solidFill>
          <a:ln w="9525">
            <a:noFill/>
          </a:ln>
        </p:spPr>
        <p:txBody>
          <a:bodyPr wrap="none" anchor="ctr" anchorCtr="0"/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23" name="Rectangle 3"/>
          <p:cNvSpPr>
            <a:spLocks noGrp="1"/>
          </p:cNvSpPr>
          <p:nvPr>
            <p:ph type="title"/>
          </p:nvPr>
        </p:nvSpPr>
        <p:spPr>
          <a:xfrm>
            <a:off x="735013" y="577850"/>
            <a:ext cx="8229600" cy="565150"/>
          </a:xfr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sz="36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建立链表的过程</a:t>
            </a:r>
          </a:p>
        </p:txBody>
      </p:sp>
      <p:sp>
        <p:nvSpPr>
          <p:cNvPr id="149508" name="Text Box 4"/>
          <p:cNvSpPr>
            <a:spLocks noGrp="1"/>
          </p:cNvSpPr>
          <p:nvPr>
            <p:ph sz="quarter" idx="1"/>
          </p:nvPr>
        </p:nvSpPr>
        <p:spPr>
          <a:xfrm>
            <a:off x="2208213" y="1547813"/>
            <a:ext cx="8001000" cy="3354387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SzPct val="60000"/>
              <a:buFontTx/>
              <a:buNone/>
            </a:pPr>
            <a:r>
              <a:rPr lang="en-US" altLang="zh-CN" b="1" kern="1200" dirty="0">
                <a:latin typeface="黑体" panose="02010609060101010101" pitchFamily="49" charset="-122"/>
                <a:ea typeface="华文细黑" panose="02010600040101010101" pitchFamily="2" charset="-122"/>
                <a:cs typeface="+mn-cs"/>
              </a:rPr>
              <a:t>	</a:t>
            </a:r>
            <a:r>
              <a:rPr lang="en-US" altLang="zh-CN" b="1" kern="1200" dirty="0">
                <a:solidFill>
                  <a:schemeClr val="tx2"/>
                </a:solidFill>
                <a:latin typeface="黑体" panose="02010609060101010101" pitchFamily="49" charset="-122"/>
                <a:ea typeface="华文细黑" panose="02010600040101010101" pitchFamily="2" charset="-122"/>
                <a:cs typeface="+mn-cs"/>
              </a:rPr>
              <a:t>struct  student</a:t>
            </a:r>
          </a:p>
          <a:p>
            <a:pPr lvl="1" indent="-114300" eaLnBrk="1" hangingPunct="1">
              <a:buSzPct val="70000"/>
              <a:buFontTx/>
              <a:buNone/>
            </a:pPr>
            <a:r>
              <a:rPr lang="en-US" altLang="zh-CN" sz="1600" kern="1200" dirty="0">
                <a:solidFill>
                  <a:schemeClr val="tx2"/>
                </a:solidFill>
                <a:latin typeface="仿宋" panose="02010609060101010101" pitchFamily="49" charset="-122"/>
                <a:ea typeface="华文细黑" panose="02010600040101010101" pitchFamily="2" charset="-122"/>
                <a:cs typeface="+mn-cs"/>
              </a:rPr>
              <a:t> {int num;</a:t>
            </a:r>
          </a:p>
          <a:p>
            <a:pPr lvl="1" indent="-114300" eaLnBrk="1" hangingPunct="1">
              <a:buSzPct val="70000"/>
              <a:buFontTx/>
              <a:buNone/>
            </a:pPr>
            <a:r>
              <a:rPr lang="en-US" altLang="zh-CN" sz="1600" kern="1200" dirty="0">
                <a:solidFill>
                  <a:schemeClr val="tx2"/>
                </a:solidFill>
                <a:latin typeface="仿宋" panose="02010609060101010101" pitchFamily="49" charset="-122"/>
                <a:ea typeface="华文细黑" panose="02010600040101010101" pitchFamily="2" charset="-122"/>
                <a:cs typeface="+mn-cs"/>
              </a:rPr>
              <a:t>  float score;</a:t>
            </a:r>
          </a:p>
          <a:p>
            <a:pPr lvl="1" indent="-114300" eaLnBrk="1" hangingPunct="1">
              <a:buSzPct val="70000"/>
              <a:buFontTx/>
              <a:buNone/>
            </a:pPr>
            <a:r>
              <a:rPr lang="en-US" altLang="zh-CN" sz="1600" kern="1200" dirty="0">
                <a:solidFill>
                  <a:schemeClr val="tx2"/>
                </a:solidFill>
                <a:latin typeface="仿宋" panose="02010609060101010101" pitchFamily="49" charset="-122"/>
                <a:ea typeface="华文细黑" panose="02010600040101010101" pitchFamily="2" charset="-122"/>
                <a:cs typeface="+mn-cs"/>
              </a:rPr>
              <a:t>  student *next;</a:t>
            </a:r>
          </a:p>
          <a:p>
            <a:pPr lvl="1" indent="-114300" eaLnBrk="1" hangingPunct="1">
              <a:buSzPct val="70000"/>
              <a:buFontTx/>
              <a:buNone/>
            </a:pPr>
            <a:r>
              <a:rPr lang="en-US" altLang="zh-CN" sz="1600" kern="1200" dirty="0">
                <a:solidFill>
                  <a:schemeClr val="tx2"/>
                </a:solidFill>
                <a:latin typeface="仿宋" panose="02010609060101010101" pitchFamily="49" charset="-122"/>
                <a:ea typeface="华文细黑" panose="02010600040101010101" pitchFamily="2" charset="-122"/>
                <a:cs typeface="+mn-cs"/>
              </a:rPr>
              <a:t> }  s1={1001,99},  s2={1002,77.7},  s3={1003,88.5}; </a:t>
            </a:r>
          </a:p>
          <a:p>
            <a:pPr lvl="1" indent="-114300" eaLnBrk="1" hangingPunct="1">
              <a:buSzPct val="70000"/>
              <a:buFontTx/>
              <a:buNone/>
            </a:pPr>
            <a:r>
              <a:rPr lang="en-US" altLang="zh-CN" sz="1600" kern="1200" dirty="0">
                <a:solidFill>
                  <a:schemeClr val="tx2"/>
                </a:solidFill>
                <a:latin typeface="仿宋" panose="02010609060101010101" pitchFamily="49" charset="-122"/>
                <a:ea typeface="华文细黑" panose="02010600040101010101" pitchFamily="2" charset="-122"/>
                <a:cs typeface="+mn-cs"/>
              </a:rPr>
              <a:t>int main()</a:t>
            </a:r>
          </a:p>
          <a:p>
            <a:pPr lvl="1" indent="-114300" eaLnBrk="1" hangingPunct="1">
              <a:buSzPct val="70000"/>
              <a:buFontTx/>
              <a:buNone/>
            </a:pPr>
            <a:r>
              <a:rPr lang="en-US" altLang="zh-CN" sz="1600" kern="1200" dirty="0">
                <a:solidFill>
                  <a:schemeClr val="tx2"/>
                </a:solidFill>
                <a:latin typeface="仿宋" panose="02010609060101010101" pitchFamily="49" charset="-122"/>
                <a:ea typeface="华文细黑" panose="02010600040101010101" pitchFamily="2" charset="-122"/>
                <a:cs typeface="+mn-cs"/>
              </a:rPr>
              <a:t>{ student *head;</a:t>
            </a:r>
          </a:p>
          <a:p>
            <a:pPr lvl="1" indent="-114300" eaLnBrk="1" hangingPunct="1">
              <a:buSzPct val="70000"/>
              <a:buFontTx/>
              <a:buNone/>
            </a:pPr>
            <a:r>
              <a:rPr lang="en-US" altLang="zh-CN" sz="1600" kern="1200" dirty="0">
                <a:solidFill>
                  <a:schemeClr val="tx2"/>
                </a:solidFill>
                <a:latin typeface="仿宋" panose="02010609060101010101" pitchFamily="49" charset="-122"/>
                <a:ea typeface="华文细黑" panose="02010600040101010101" pitchFamily="2" charset="-122"/>
                <a:cs typeface="+mn-cs"/>
              </a:rPr>
              <a:t>  head=&amp;s1;</a:t>
            </a:r>
          </a:p>
          <a:p>
            <a:pPr lvl="1" indent="-114300" eaLnBrk="1" hangingPunct="1">
              <a:buSzPct val="70000"/>
              <a:buFontTx/>
              <a:buNone/>
            </a:pPr>
            <a:r>
              <a:rPr lang="en-US" altLang="zh-CN" sz="1600" kern="1200" dirty="0">
                <a:solidFill>
                  <a:schemeClr val="tx2"/>
                </a:solidFill>
                <a:latin typeface="仿宋" panose="02010609060101010101" pitchFamily="49" charset="-122"/>
                <a:ea typeface="华文细黑" panose="02010600040101010101" pitchFamily="2" charset="-122"/>
                <a:cs typeface="+mn-cs"/>
              </a:rPr>
              <a:t>  s1.next=&amp;s2;</a:t>
            </a:r>
          </a:p>
          <a:p>
            <a:pPr lvl="1" indent="-114300" eaLnBrk="1" hangingPunct="1">
              <a:buSzPct val="70000"/>
              <a:buFontTx/>
              <a:buNone/>
            </a:pPr>
            <a:r>
              <a:rPr lang="en-US" altLang="zh-CN" sz="1600" kern="1200" dirty="0">
                <a:solidFill>
                  <a:schemeClr val="tx2"/>
                </a:solidFill>
                <a:latin typeface="仿宋" panose="02010609060101010101" pitchFamily="49" charset="-122"/>
                <a:ea typeface="华文细黑" panose="02010600040101010101" pitchFamily="2" charset="-122"/>
                <a:cs typeface="+mn-cs"/>
              </a:rPr>
              <a:t>  s2.next=&amp;s3;</a:t>
            </a:r>
          </a:p>
          <a:p>
            <a:pPr lvl="1" indent="-114300" eaLnBrk="1" hangingPunct="1">
              <a:buSzPct val="70000"/>
              <a:buFontTx/>
              <a:buNone/>
            </a:pPr>
            <a:r>
              <a:rPr lang="en-US" altLang="zh-CN" sz="1600" kern="1200" dirty="0">
                <a:solidFill>
                  <a:schemeClr val="tx2"/>
                </a:solidFill>
                <a:latin typeface="仿宋" panose="02010609060101010101" pitchFamily="49" charset="-122"/>
                <a:ea typeface="华文细黑" panose="02010600040101010101" pitchFamily="2" charset="-122"/>
                <a:cs typeface="+mn-cs"/>
              </a:rPr>
              <a:t>  s3.next=NULL;  </a:t>
            </a:r>
          </a:p>
          <a:p>
            <a:pPr lvl="1" indent="-114300" eaLnBrk="1" hangingPunct="1">
              <a:buSzPct val="70000"/>
              <a:buFontTx/>
              <a:buNone/>
            </a:pPr>
            <a:r>
              <a:rPr lang="en-US" altLang="zh-CN" sz="1600" kern="1200" dirty="0">
                <a:solidFill>
                  <a:schemeClr val="tx2"/>
                </a:solidFill>
                <a:latin typeface="仿宋" panose="02010609060101010101" pitchFamily="49" charset="-122"/>
                <a:ea typeface="华文细黑" panose="02010600040101010101" pitchFamily="2" charset="-122"/>
                <a:cs typeface="+mn-cs"/>
              </a:rPr>
              <a:t>  …}</a:t>
            </a:r>
            <a:endParaRPr lang="en-US" altLang="zh-CN" sz="1600" i="1" kern="1200" dirty="0">
              <a:solidFill>
                <a:srgbClr val="0066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grpSp>
        <p:nvGrpSpPr>
          <p:cNvPr id="81925" name="Group 5"/>
          <p:cNvGrpSpPr/>
          <p:nvPr/>
        </p:nvGrpSpPr>
        <p:grpSpPr>
          <a:xfrm>
            <a:off x="2640013" y="4949825"/>
            <a:ext cx="6096000" cy="1449388"/>
            <a:chOff x="528" y="2200"/>
            <a:chExt cx="3840" cy="913"/>
          </a:xfrm>
        </p:grpSpPr>
        <p:grpSp>
          <p:nvGrpSpPr>
            <p:cNvPr id="81929" name="Group 6"/>
            <p:cNvGrpSpPr/>
            <p:nvPr/>
          </p:nvGrpSpPr>
          <p:grpSpPr>
            <a:xfrm>
              <a:off x="2496" y="2448"/>
              <a:ext cx="672" cy="665"/>
              <a:chOff x="1584" y="720"/>
              <a:chExt cx="672" cy="665"/>
            </a:xfrm>
          </p:grpSpPr>
          <p:sp>
            <p:nvSpPr>
              <p:cNvPr id="81963" name="Rectangle 7"/>
              <p:cNvSpPr/>
              <p:nvPr/>
            </p:nvSpPr>
            <p:spPr>
              <a:xfrm>
                <a:off x="1584" y="931"/>
                <a:ext cx="672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77.7</a:t>
                </a:r>
              </a:p>
            </p:txBody>
          </p:sp>
          <p:sp>
            <p:nvSpPr>
              <p:cNvPr id="81964" name="Rectangle 8"/>
              <p:cNvSpPr/>
              <p:nvPr/>
            </p:nvSpPr>
            <p:spPr>
              <a:xfrm>
                <a:off x="1584" y="720"/>
                <a:ext cx="672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1002</a:t>
                </a:r>
              </a:p>
            </p:txBody>
          </p:sp>
          <p:sp>
            <p:nvSpPr>
              <p:cNvPr id="81965" name="Line 9"/>
              <p:cNvSpPr/>
              <p:nvPr/>
            </p:nvSpPr>
            <p:spPr>
              <a:xfrm>
                <a:off x="1584" y="720"/>
                <a:ext cx="672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966" name="Line 10"/>
              <p:cNvSpPr/>
              <p:nvPr/>
            </p:nvSpPr>
            <p:spPr>
              <a:xfrm>
                <a:off x="1584" y="931"/>
                <a:ext cx="67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967" name="Line 11"/>
              <p:cNvSpPr/>
              <p:nvPr/>
            </p:nvSpPr>
            <p:spPr>
              <a:xfrm>
                <a:off x="1584" y="1142"/>
                <a:ext cx="672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968" name="Line 12"/>
              <p:cNvSpPr/>
              <p:nvPr/>
            </p:nvSpPr>
            <p:spPr>
              <a:xfrm>
                <a:off x="1584" y="720"/>
                <a:ext cx="0" cy="42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969" name="Line 13"/>
              <p:cNvSpPr/>
              <p:nvPr/>
            </p:nvSpPr>
            <p:spPr>
              <a:xfrm>
                <a:off x="2256" y="720"/>
                <a:ext cx="0" cy="42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970" name="Rectangle 14"/>
              <p:cNvSpPr/>
              <p:nvPr/>
            </p:nvSpPr>
            <p:spPr>
              <a:xfrm>
                <a:off x="1584" y="1152"/>
                <a:ext cx="672" cy="233"/>
              </a:xfrm>
              <a:prstGeom prst="rect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3000</a:t>
                </a:r>
              </a:p>
            </p:txBody>
          </p:sp>
        </p:grpSp>
        <p:grpSp>
          <p:nvGrpSpPr>
            <p:cNvPr id="81930" name="Group 15"/>
            <p:cNvGrpSpPr/>
            <p:nvPr/>
          </p:nvGrpSpPr>
          <p:grpSpPr>
            <a:xfrm>
              <a:off x="3696" y="2448"/>
              <a:ext cx="672" cy="665"/>
              <a:chOff x="1584" y="720"/>
              <a:chExt cx="672" cy="665"/>
            </a:xfrm>
          </p:grpSpPr>
          <p:sp>
            <p:nvSpPr>
              <p:cNvPr id="81955" name="Rectangle 16"/>
              <p:cNvSpPr/>
              <p:nvPr/>
            </p:nvSpPr>
            <p:spPr>
              <a:xfrm>
                <a:off x="1584" y="931"/>
                <a:ext cx="672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88.5</a:t>
                </a:r>
              </a:p>
            </p:txBody>
          </p:sp>
          <p:sp>
            <p:nvSpPr>
              <p:cNvPr id="81956" name="Rectangle 17"/>
              <p:cNvSpPr/>
              <p:nvPr/>
            </p:nvSpPr>
            <p:spPr>
              <a:xfrm>
                <a:off x="1584" y="720"/>
                <a:ext cx="672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1003</a:t>
                </a:r>
              </a:p>
            </p:txBody>
          </p:sp>
          <p:sp>
            <p:nvSpPr>
              <p:cNvPr id="81957" name="Line 18"/>
              <p:cNvSpPr/>
              <p:nvPr/>
            </p:nvSpPr>
            <p:spPr>
              <a:xfrm>
                <a:off x="1584" y="720"/>
                <a:ext cx="672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958" name="Line 19"/>
              <p:cNvSpPr/>
              <p:nvPr/>
            </p:nvSpPr>
            <p:spPr>
              <a:xfrm>
                <a:off x="1584" y="931"/>
                <a:ext cx="67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959" name="Line 20"/>
              <p:cNvSpPr/>
              <p:nvPr/>
            </p:nvSpPr>
            <p:spPr>
              <a:xfrm>
                <a:off x="1584" y="1142"/>
                <a:ext cx="672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960" name="Line 21"/>
              <p:cNvSpPr/>
              <p:nvPr/>
            </p:nvSpPr>
            <p:spPr>
              <a:xfrm>
                <a:off x="1584" y="720"/>
                <a:ext cx="0" cy="42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961" name="Line 22"/>
              <p:cNvSpPr/>
              <p:nvPr/>
            </p:nvSpPr>
            <p:spPr>
              <a:xfrm>
                <a:off x="2256" y="720"/>
                <a:ext cx="0" cy="42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962" name="Rectangle 23"/>
              <p:cNvSpPr/>
              <p:nvPr/>
            </p:nvSpPr>
            <p:spPr>
              <a:xfrm>
                <a:off x="1584" y="1152"/>
                <a:ext cx="672" cy="233"/>
              </a:xfrm>
              <a:prstGeom prst="rect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NULL</a:t>
                </a:r>
              </a:p>
            </p:txBody>
          </p:sp>
        </p:grpSp>
        <p:grpSp>
          <p:nvGrpSpPr>
            <p:cNvPr id="81931" name="Group 24"/>
            <p:cNvGrpSpPr/>
            <p:nvPr/>
          </p:nvGrpSpPr>
          <p:grpSpPr>
            <a:xfrm>
              <a:off x="1824" y="2496"/>
              <a:ext cx="672" cy="528"/>
              <a:chOff x="2400" y="816"/>
              <a:chExt cx="672" cy="528"/>
            </a:xfrm>
          </p:grpSpPr>
          <p:sp>
            <p:nvSpPr>
              <p:cNvPr id="81952" name="Line 25"/>
              <p:cNvSpPr/>
              <p:nvPr/>
            </p:nvSpPr>
            <p:spPr>
              <a:xfrm>
                <a:off x="2880" y="816"/>
                <a:ext cx="1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953" name="Line 26"/>
              <p:cNvSpPr/>
              <p:nvPr/>
            </p:nvSpPr>
            <p:spPr>
              <a:xfrm>
                <a:off x="2400" y="1344"/>
                <a:ext cx="48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954" name="Line 27"/>
              <p:cNvSpPr/>
              <p:nvPr/>
            </p:nvSpPr>
            <p:spPr>
              <a:xfrm flipV="1">
                <a:off x="2880" y="816"/>
                <a:ext cx="0" cy="52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1932" name="Group 28"/>
            <p:cNvGrpSpPr/>
            <p:nvPr/>
          </p:nvGrpSpPr>
          <p:grpSpPr>
            <a:xfrm>
              <a:off x="3024" y="2496"/>
              <a:ext cx="672" cy="528"/>
              <a:chOff x="2400" y="816"/>
              <a:chExt cx="672" cy="528"/>
            </a:xfrm>
          </p:grpSpPr>
          <p:sp>
            <p:nvSpPr>
              <p:cNvPr id="81949" name="Line 29"/>
              <p:cNvSpPr/>
              <p:nvPr/>
            </p:nvSpPr>
            <p:spPr>
              <a:xfrm>
                <a:off x="2880" y="816"/>
                <a:ext cx="1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950" name="Line 30"/>
              <p:cNvSpPr/>
              <p:nvPr/>
            </p:nvSpPr>
            <p:spPr>
              <a:xfrm>
                <a:off x="2400" y="1344"/>
                <a:ext cx="48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951" name="Line 31"/>
              <p:cNvSpPr/>
              <p:nvPr/>
            </p:nvSpPr>
            <p:spPr>
              <a:xfrm flipV="1">
                <a:off x="2880" y="816"/>
                <a:ext cx="0" cy="52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1933" name="Group 32"/>
            <p:cNvGrpSpPr/>
            <p:nvPr/>
          </p:nvGrpSpPr>
          <p:grpSpPr>
            <a:xfrm>
              <a:off x="528" y="2200"/>
              <a:ext cx="452" cy="599"/>
              <a:chOff x="1584" y="712"/>
              <a:chExt cx="452" cy="599"/>
            </a:xfrm>
          </p:grpSpPr>
          <p:sp>
            <p:nvSpPr>
              <p:cNvPr id="81947" name="Text Box 33"/>
              <p:cNvSpPr txBox="1"/>
              <p:nvPr/>
            </p:nvSpPr>
            <p:spPr>
              <a:xfrm>
                <a:off x="1584" y="912"/>
                <a:ext cx="384" cy="399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en-US" altLang="zh-CN" sz="1400" b="1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400" b="1" dirty="0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1000</a:t>
                </a:r>
              </a:p>
            </p:txBody>
          </p:sp>
          <p:sp>
            <p:nvSpPr>
              <p:cNvPr id="81948" name="Text Box 34"/>
              <p:cNvSpPr txBox="1"/>
              <p:nvPr/>
            </p:nvSpPr>
            <p:spPr>
              <a:xfrm>
                <a:off x="1584" y="712"/>
                <a:ext cx="452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head</a:t>
                </a:r>
              </a:p>
            </p:txBody>
          </p:sp>
        </p:grpSp>
        <p:sp>
          <p:nvSpPr>
            <p:cNvPr id="81934" name="Line 35"/>
            <p:cNvSpPr/>
            <p:nvPr/>
          </p:nvSpPr>
          <p:spPr>
            <a:xfrm>
              <a:off x="912" y="2496"/>
              <a:ext cx="336" cy="0"/>
            </a:xfrm>
            <a:prstGeom prst="line">
              <a:avLst/>
            </a:prstGeom>
            <a:ln w="9525" cap="flat" cmpd="sng">
              <a:solidFill>
                <a:srgbClr val="0000CC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35" name="Text Box 36"/>
            <p:cNvSpPr txBox="1"/>
            <p:nvPr/>
          </p:nvSpPr>
          <p:spPr>
            <a:xfrm>
              <a:off x="1369" y="2226"/>
              <a:ext cx="43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1000</a:t>
              </a:r>
            </a:p>
          </p:txBody>
        </p:sp>
        <p:sp>
          <p:nvSpPr>
            <p:cNvPr id="81936" name="Text Box 37"/>
            <p:cNvSpPr txBox="1"/>
            <p:nvPr/>
          </p:nvSpPr>
          <p:spPr>
            <a:xfrm>
              <a:off x="2636" y="2222"/>
              <a:ext cx="43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2000</a:t>
              </a:r>
            </a:p>
          </p:txBody>
        </p:sp>
        <p:sp>
          <p:nvSpPr>
            <p:cNvPr id="81937" name="Text Box 38"/>
            <p:cNvSpPr txBox="1"/>
            <p:nvPr/>
          </p:nvSpPr>
          <p:spPr>
            <a:xfrm>
              <a:off x="3833" y="2233"/>
              <a:ext cx="43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3000</a:t>
              </a:r>
            </a:p>
          </p:txBody>
        </p:sp>
        <p:grpSp>
          <p:nvGrpSpPr>
            <p:cNvPr id="81938" name="Group 39"/>
            <p:cNvGrpSpPr/>
            <p:nvPr/>
          </p:nvGrpSpPr>
          <p:grpSpPr>
            <a:xfrm>
              <a:off x="1248" y="2448"/>
              <a:ext cx="672" cy="665"/>
              <a:chOff x="1584" y="720"/>
              <a:chExt cx="672" cy="665"/>
            </a:xfrm>
          </p:grpSpPr>
          <p:sp>
            <p:nvSpPr>
              <p:cNvPr id="81939" name="Rectangle 40"/>
              <p:cNvSpPr/>
              <p:nvPr/>
            </p:nvSpPr>
            <p:spPr>
              <a:xfrm>
                <a:off x="1584" y="931"/>
                <a:ext cx="672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99</a:t>
                </a:r>
              </a:p>
            </p:txBody>
          </p:sp>
          <p:sp>
            <p:nvSpPr>
              <p:cNvPr id="81940" name="Rectangle 41"/>
              <p:cNvSpPr/>
              <p:nvPr/>
            </p:nvSpPr>
            <p:spPr>
              <a:xfrm>
                <a:off x="1584" y="720"/>
                <a:ext cx="672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1001</a:t>
                </a:r>
              </a:p>
            </p:txBody>
          </p:sp>
          <p:sp>
            <p:nvSpPr>
              <p:cNvPr id="81941" name="Line 42"/>
              <p:cNvSpPr/>
              <p:nvPr/>
            </p:nvSpPr>
            <p:spPr>
              <a:xfrm>
                <a:off x="1584" y="720"/>
                <a:ext cx="672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942" name="Line 43"/>
              <p:cNvSpPr/>
              <p:nvPr/>
            </p:nvSpPr>
            <p:spPr>
              <a:xfrm>
                <a:off x="1584" y="931"/>
                <a:ext cx="67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943" name="Line 44"/>
              <p:cNvSpPr/>
              <p:nvPr/>
            </p:nvSpPr>
            <p:spPr>
              <a:xfrm>
                <a:off x="1584" y="1142"/>
                <a:ext cx="672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944" name="Line 45"/>
              <p:cNvSpPr/>
              <p:nvPr/>
            </p:nvSpPr>
            <p:spPr>
              <a:xfrm>
                <a:off x="1584" y="720"/>
                <a:ext cx="0" cy="42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945" name="Line 46"/>
              <p:cNvSpPr/>
              <p:nvPr/>
            </p:nvSpPr>
            <p:spPr>
              <a:xfrm>
                <a:off x="2256" y="720"/>
                <a:ext cx="0" cy="42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946" name="Rectangle 47"/>
              <p:cNvSpPr/>
              <p:nvPr/>
            </p:nvSpPr>
            <p:spPr>
              <a:xfrm>
                <a:off x="1584" y="1152"/>
                <a:ext cx="672" cy="233"/>
              </a:xfrm>
              <a:prstGeom prst="rect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2000</a:t>
                </a:r>
              </a:p>
            </p:txBody>
          </p:sp>
        </p:grpSp>
      </p:grpSp>
      <p:sp>
        <p:nvSpPr>
          <p:cNvPr id="81926" name="Text Box 48"/>
          <p:cNvSpPr txBox="1"/>
          <p:nvPr/>
        </p:nvSpPr>
        <p:spPr>
          <a:xfrm>
            <a:off x="4008438" y="6275388"/>
            <a:ext cx="585787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s1</a:t>
            </a:r>
          </a:p>
        </p:txBody>
      </p:sp>
      <p:sp>
        <p:nvSpPr>
          <p:cNvPr id="81927" name="Text Box 49"/>
          <p:cNvSpPr txBox="1"/>
          <p:nvPr/>
        </p:nvSpPr>
        <p:spPr>
          <a:xfrm>
            <a:off x="6096000" y="6348413"/>
            <a:ext cx="58578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s2</a:t>
            </a:r>
          </a:p>
        </p:txBody>
      </p:sp>
      <p:sp>
        <p:nvSpPr>
          <p:cNvPr id="81928" name="Text Box 50"/>
          <p:cNvSpPr txBox="1"/>
          <p:nvPr/>
        </p:nvSpPr>
        <p:spPr>
          <a:xfrm>
            <a:off x="7967663" y="6275388"/>
            <a:ext cx="585787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s3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49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0" dur="500"/>
                                        <p:tgtEl>
                                          <p:spTgt spid="149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3" dur="500"/>
                                        <p:tgtEl>
                                          <p:spTgt spid="149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6" dur="500"/>
                                        <p:tgtEl>
                                          <p:spTgt spid="149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1" dur="500"/>
                                        <p:tgtEl>
                                          <p:spTgt spid="149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4" dur="500"/>
                                        <p:tgtEl>
                                          <p:spTgt spid="149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3" dur="500"/>
                                        <p:tgtEl>
                                          <p:spTgt spid="149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6" dur="500"/>
                                        <p:tgtEl>
                                          <p:spTgt spid="1495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9" dur="500"/>
                                        <p:tgtEl>
                                          <p:spTgt spid="1495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2" dur="500"/>
                                        <p:tgtEl>
                                          <p:spTgt spid="1495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5" dur="500"/>
                                        <p:tgtEl>
                                          <p:spTgt spid="1495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6" grpId="0" animBg="1"/>
      <p:bldP spid="149508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/>
          <p:nvPr/>
        </p:nvSpPr>
        <p:spPr>
          <a:xfrm>
            <a:off x="839788" y="425450"/>
            <a:ext cx="5838825" cy="711200"/>
          </a:xfrm>
          <a:prstGeom prst="rect">
            <a:avLst/>
          </a:prstGeom>
        </p:spPr>
        <p:txBody>
          <a:bodyPr vert="horz" wrap="square" lIns="91440" tIns="45720" rIns="91440" bIns="45720" anchor="b" anchorCtr="0"/>
          <a:lstStyle>
            <a:lvl1pPr eaLnBrk="1" hangingPunct="1">
              <a:defRPr sz="360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>
              <a:defRPr sz="21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>
              <a:defRPr sz="21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>
              <a:defRPr sz="21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>
              <a:defRPr sz="21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257175">
              <a:defRPr sz="214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514350">
              <a:defRPr sz="214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771525">
              <a:defRPr sz="214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028700">
              <a:defRPr sz="214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US" dirty="0"/>
              <a:t>建立一个链表</a:t>
            </a:r>
          </a:p>
        </p:txBody>
      </p:sp>
      <p:sp>
        <p:nvSpPr>
          <p:cNvPr id="150531" name="Text Box 3"/>
          <p:cNvSpPr txBox="1"/>
          <p:nvPr/>
        </p:nvSpPr>
        <p:spPr>
          <a:xfrm>
            <a:off x="928688" y="1277938"/>
            <a:ext cx="5268912" cy="3416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 main()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r>
              <a:rPr lang="en-US" altLang="zh-CN" sz="16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student *head;   </a:t>
            </a:r>
            <a:r>
              <a:rPr lang="en-US" altLang="zh-CN" sz="2400" b="1" i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en-US" sz="2400" b="1" i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生成头结点</a:t>
            </a:r>
            <a:r>
              <a:rPr lang="zh-CN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head=&amp;s3;          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400" b="1" i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en-US" sz="2400" b="1" i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连接链表其余结点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s3.next=&amp;s1; 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s1.next=&amp;s2;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400" b="1" i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en-US" sz="2400" b="1" i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生成尾结点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s2.next=NULL;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…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16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2948" name="Text Box 4"/>
          <p:cNvSpPr txBox="1"/>
          <p:nvPr/>
        </p:nvSpPr>
        <p:spPr>
          <a:xfrm>
            <a:off x="3840163" y="460375"/>
            <a:ext cx="2776537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s3-&gt;s1-&gt;s2</a:t>
            </a:r>
            <a:r>
              <a:rPr lang="en-US" altLang="zh-CN" sz="36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4267200" y="5181600"/>
            <a:ext cx="1066800" cy="838200"/>
            <a:chOff x="2400" y="816"/>
            <a:chExt cx="672" cy="528"/>
          </a:xfrm>
        </p:grpSpPr>
        <p:sp>
          <p:nvSpPr>
            <p:cNvPr id="83034" name="Line 6"/>
            <p:cNvSpPr/>
            <p:nvPr/>
          </p:nvSpPr>
          <p:spPr>
            <a:xfrm>
              <a:off x="2880" y="816"/>
              <a:ext cx="1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35" name="Line 7"/>
            <p:cNvSpPr/>
            <p:nvPr/>
          </p:nvSpPr>
          <p:spPr>
            <a:xfrm>
              <a:off x="2400" y="1344"/>
              <a:ext cx="4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36" name="Line 8"/>
            <p:cNvSpPr/>
            <p:nvPr/>
          </p:nvSpPr>
          <p:spPr>
            <a:xfrm flipV="1">
              <a:off x="2880" y="816"/>
              <a:ext cx="0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9"/>
          <p:cNvGrpSpPr/>
          <p:nvPr/>
        </p:nvGrpSpPr>
        <p:grpSpPr>
          <a:xfrm>
            <a:off x="6172200" y="5181600"/>
            <a:ext cx="1066800" cy="838200"/>
            <a:chOff x="2400" y="816"/>
            <a:chExt cx="672" cy="528"/>
          </a:xfrm>
        </p:grpSpPr>
        <p:sp>
          <p:nvSpPr>
            <p:cNvPr id="83031" name="Line 10"/>
            <p:cNvSpPr/>
            <p:nvPr/>
          </p:nvSpPr>
          <p:spPr>
            <a:xfrm>
              <a:off x="2880" y="816"/>
              <a:ext cx="1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32" name="Line 11"/>
            <p:cNvSpPr/>
            <p:nvPr/>
          </p:nvSpPr>
          <p:spPr>
            <a:xfrm>
              <a:off x="2400" y="1344"/>
              <a:ext cx="4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33" name="Line 12"/>
            <p:cNvSpPr/>
            <p:nvPr/>
          </p:nvSpPr>
          <p:spPr>
            <a:xfrm flipV="1">
              <a:off x="2880" y="816"/>
              <a:ext cx="0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3"/>
          <p:cNvGrpSpPr/>
          <p:nvPr/>
        </p:nvGrpSpPr>
        <p:grpSpPr>
          <a:xfrm>
            <a:off x="2208213" y="4724400"/>
            <a:ext cx="1143000" cy="650875"/>
            <a:chOff x="432" y="2976"/>
            <a:chExt cx="720" cy="410"/>
          </a:xfrm>
        </p:grpSpPr>
        <p:grpSp>
          <p:nvGrpSpPr>
            <p:cNvPr id="83027" name="Group 14"/>
            <p:cNvGrpSpPr/>
            <p:nvPr/>
          </p:nvGrpSpPr>
          <p:grpSpPr>
            <a:xfrm>
              <a:off x="432" y="2976"/>
              <a:ext cx="441" cy="410"/>
              <a:chOff x="1584" y="720"/>
              <a:chExt cx="441" cy="410"/>
            </a:xfrm>
          </p:grpSpPr>
          <p:sp>
            <p:nvSpPr>
              <p:cNvPr id="83029" name="Text Box 15"/>
              <p:cNvSpPr txBox="1"/>
              <p:nvPr/>
            </p:nvSpPr>
            <p:spPr>
              <a:xfrm>
                <a:off x="1584" y="912"/>
                <a:ext cx="384" cy="21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 b="1" dirty="0">
                    <a:solidFill>
                      <a:srgbClr val="0000CC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3000</a:t>
                </a:r>
              </a:p>
            </p:txBody>
          </p:sp>
          <p:sp>
            <p:nvSpPr>
              <p:cNvPr id="83030" name="Text Box 16"/>
              <p:cNvSpPr txBox="1"/>
              <p:nvPr/>
            </p:nvSpPr>
            <p:spPr>
              <a:xfrm>
                <a:off x="1584" y="720"/>
                <a:ext cx="441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b="1" dirty="0">
                    <a:solidFill>
                      <a:srgbClr val="0000CC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Head </a:t>
                </a:r>
              </a:p>
            </p:txBody>
          </p:sp>
        </p:grpSp>
        <p:sp>
          <p:nvSpPr>
            <p:cNvPr id="83028" name="Line 17"/>
            <p:cNvSpPr/>
            <p:nvPr/>
          </p:nvSpPr>
          <p:spPr>
            <a:xfrm>
              <a:off x="816" y="3264"/>
              <a:ext cx="336" cy="0"/>
            </a:xfrm>
            <a:prstGeom prst="line">
              <a:avLst/>
            </a:prstGeom>
            <a:ln w="9525" cap="flat" cmpd="sng">
              <a:solidFill>
                <a:srgbClr val="0000CC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18"/>
          <p:cNvGrpSpPr/>
          <p:nvPr/>
        </p:nvGrpSpPr>
        <p:grpSpPr>
          <a:xfrm>
            <a:off x="5334000" y="4724400"/>
            <a:ext cx="1066800" cy="1404938"/>
            <a:chOff x="2400" y="2976"/>
            <a:chExt cx="672" cy="885"/>
          </a:xfrm>
        </p:grpSpPr>
        <p:grpSp>
          <p:nvGrpSpPr>
            <p:cNvPr id="83017" name="Group 19"/>
            <p:cNvGrpSpPr/>
            <p:nvPr/>
          </p:nvGrpSpPr>
          <p:grpSpPr>
            <a:xfrm>
              <a:off x="2400" y="3216"/>
              <a:ext cx="672" cy="645"/>
              <a:chOff x="1584" y="720"/>
              <a:chExt cx="672" cy="645"/>
            </a:xfrm>
          </p:grpSpPr>
          <p:sp>
            <p:nvSpPr>
              <p:cNvPr id="83019" name="Rectangle 20"/>
              <p:cNvSpPr/>
              <p:nvPr/>
            </p:nvSpPr>
            <p:spPr>
              <a:xfrm>
                <a:off x="1584" y="931"/>
                <a:ext cx="672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6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99</a:t>
                </a:r>
              </a:p>
            </p:txBody>
          </p:sp>
          <p:sp>
            <p:nvSpPr>
              <p:cNvPr id="83020" name="Rectangle 21"/>
              <p:cNvSpPr/>
              <p:nvPr/>
            </p:nvSpPr>
            <p:spPr>
              <a:xfrm>
                <a:off x="1584" y="720"/>
                <a:ext cx="672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6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1001</a:t>
                </a:r>
              </a:p>
            </p:txBody>
          </p:sp>
          <p:sp>
            <p:nvSpPr>
              <p:cNvPr id="83021" name="Line 22"/>
              <p:cNvSpPr/>
              <p:nvPr/>
            </p:nvSpPr>
            <p:spPr>
              <a:xfrm>
                <a:off x="1584" y="720"/>
                <a:ext cx="672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022" name="Line 23"/>
              <p:cNvSpPr/>
              <p:nvPr/>
            </p:nvSpPr>
            <p:spPr>
              <a:xfrm>
                <a:off x="1584" y="931"/>
                <a:ext cx="67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023" name="Line 24"/>
              <p:cNvSpPr/>
              <p:nvPr/>
            </p:nvSpPr>
            <p:spPr>
              <a:xfrm>
                <a:off x="1584" y="1142"/>
                <a:ext cx="672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024" name="Line 25"/>
              <p:cNvSpPr/>
              <p:nvPr/>
            </p:nvSpPr>
            <p:spPr>
              <a:xfrm>
                <a:off x="1584" y="720"/>
                <a:ext cx="0" cy="42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025" name="Line 26"/>
              <p:cNvSpPr/>
              <p:nvPr/>
            </p:nvSpPr>
            <p:spPr>
              <a:xfrm>
                <a:off x="2256" y="720"/>
                <a:ext cx="0" cy="42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026" name="Rectangle 27"/>
              <p:cNvSpPr/>
              <p:nvPr/>
            </p:nvSpPr>
            <p:spPr>
              <a:xfrm>
                <a:off x="1584" y="1152"/>
                <a:ext cx="672" cy="213"/>
              </a:xfrm>
              <a:prstGeom prst="rect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6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</a:p>
            </p:txBody>
          </p:sp>
        </p:grpSp>
        <p:sp>
          <p:nvSpPr>
            <p:cNvPr id="83018" name="Text Box 28"/>
            <p:cNvSpPr txBox="1"/>
            <p:nvPr/>
          </p:nvSpPr>
          <p:spPr>
            <a:xfrm>
              <a:off x="2496" y="2976"/>
              <a:ext cx="37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solidFill>
                    <a:srgbClr val="0000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1000</a:t>
              </a:r>
            </a:p>
          </p:txBody>
        </p:sp>
      </p:grpSp>
      <p:grpSp>
        <p:nvGrpSpPr>
          <p:cNvPr id="8" name="Group 29"/>
          <p:cNvGrpSpPr/>
          <p:nvPr/>
        </p:nvGrpSpPr>
        <p:grpSpPr>
          <a:xfrm>
            <a:off x="7239000" y="4724400"/>
            <a:ext cx="1066800" cy="1404938"/>
            <a:chOff x="3600" y="2976"/>
            <a:chExt cx="672" cy="885"/>
          </a:xfrm>
        </p:grpSpPr>
        <p:grpSp>
          <p:nvGrpSpPr>
            <p:cNvPr id="83007" name="Group 30"/>
            <p:cNvGrpSpPr/>
            <p:nvPr/>
          </p:nvGrpSpPr>
          <p:grpSpPr>
            <a:xfrm>
              <a:off x="3600" y="3216"/>
              <a:ext cx="672" cy="645"/>
              <a:chOff x="1584" y="720"/>
              <a:chExt cx="672" cy="645"/>
            </a:xfrm>
          </p:grpSpPr>
          <p:sp>
            <p:nvSpPr>
              <p:cNvPr id="83009" name="Rectangle 31"/>
              <p:cNvSpPr/>
              <p:nvPr/>
            </p:nvSpPr>
            <p:spPr>
              <a:xfrm>
                <a:off x="1584" y="931"/>
                <a:ext cx="672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6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77.7</a:t>
                </a:r>
              </a:p>
            </p:txBody>
          </p:sp>
          <p:sp>
            <p:nvSpPr>
              <p:cNvPr id="83010" name="Rectangle 32"/>
              <p:cNvSpPr/>
              <p:nvPr/>
            </p:nvSpPr>
            <p:spPr>
              <a:xfrm>
                <a:off x="1584" y="720"/>
                <a:ext cx="672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6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1002</a:t>
                </a:r>
              </a:p>
            </p:txBody>
          </p:sp>
          <p:sp>
            <p:nvSpPr>
              <p:cNvPr id="83011" name="Line 33"/>
              <p:cNvSpPr/>
              <p:nvPr/>
            </p:nvSpPr>
            <p:spPr>
              <a:xfrm>
                <a:off x="1584" y="720"/>
                <a:ext cx="672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012" name="Line 34"/>
              <p:cNvSpPr/>
              <p:nvPr/>
            </p:nvSpPr>
            <p:spPr>
              <a:xfrm>
                <a:off x="1584" y="931"/>
                <a:ext cx="67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013" name="Line 35"/>
              <p:cNvSpPr/>
              <p:nvPr/>
            </p:nvSpPr>
            <p:spPr>
              <a:xfrm>
                <a:off x="1584" y="1142"/>
                <a:ext cx="672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014" name="Line 36"/>
              <p:cNvSpPr/>
              <p:nvPr/>
            </p:nvSpPr>
            <p:spPr>
              <a:xfrm>
                <a:off x="1584" y="720"/>
                <a:ext cx="0" cy="42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015" name="Line 37"/>
              <p:cNvSpPr/>
              <p:nvPr/>
            </p:nvSpPr>
            <p:spPr>
              <a:xfrm>
                <a:off x="2256" y="720"/>
                <a:ext cx="0" cy="42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016" name="Rectangle 38"/>
              <p:cNvSpPr/>
              <p:nvPr/>
            </p:nvSpPr>
            <p:spPr>
              <a:xfrm>
                <a:off x="1584" y="1152"/>
                <a:ext cx="672" cy="213"/>
              </a:xfrm>
              <a:prstGeom prst="rect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6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</a:p>
            </p:txBody>
          </p:sp>
        </p:grpSp>
        <p:sp>
          <p:nvSpPr>
            <p:cNvPr id="83008" name="Text Box 39"/>
            <p:cNvSpPr txBox="1"/>
            <p:nvPr/>
          </p:nvSpPr>
          <p:spPr>
            <a:xfrm>
              <a:off x="3744" y="2976"/>
              <a:ext cx="441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solidFill>
                    <a:srgbClr val="0000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2000 </a:t>
              </a:r>
            </a:p>
          </p:txBody>
        </p:sp>
      </p:grpSp>
      <p:grpSp>
        <p:nvGrpSpPr>
          <p:cNvPr id="10" name="Group 40"/>
          <p:cNvGrpSpPr/>
          <p:nvPr/>
        </p:nvGrpSpPr>
        <p:grpSpPr>
          <a:xfrm>
            <a:off x="3352800" y="4724400"/>
            <a:ext cx="1066800" cy="1404938"/>
            <a:chOff x="1152" y="2976"/>
            <a:chExt cx="672" cy="885"/>
          </a:xfrm>
        </p:grpSpPr>
        <p:grpSp>
          <p:nvGrpSpPr>
            <p:cNvPr id="82997" name="Group 41"/>
            <p:cNvGrpSpPr/>
            <p:nvPr/>
          </p:nvGrpSpPr>
          <p:grpSpPr>
            <a:xfrm>
              <a:off x="1152" y="2976"/>
              <a:ext cx="672" cy="662"/>
              <a:chOff x="1152" y="2976"/>
              <a:chExt cx="672" cy="662"/>
            </a:xfrm>
          </p:grpSpPr>
          <p:sp>
            <p:nvSpPr>
              <p:cNvPr id="82999" name="Text Box 42"/>
              <p:cNvSpPr txBox="1"/>
              <p:nvPr/>
            </p:nvSpPr>
            <p:spPr>
              <a:xfrm>
                <a:off x="1296" y="2976"/>
                <a:ext cx="376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b="1" dirty="0">
                    <a:solidFill>
                      <a:srgbClr val="0000CC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3000</a:t>
                </a:r>
              </a:p>
            </p:txBody>
          </p:sp>
          <p:sp>
            <p:nvSpPr>
              <p:cNvPr id="83000" name="Rectangle 43"/>
              <p:cNvSpPr/>
              <p:nvPr/>
            </p:nvSpPr>
            <p:spPr>
              <a:xfrm>
                <a:off x="1152" y="3427"/>
                <a:ext cx="672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6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88.5</a:t>
                </a:r>
              </a:p>
            </p:txBody>
          </p:sp>
          <p:sp>
            <p:nvSpPr>
              <p:cNvPr id="83001" name="Rectangle 44"/>
              <p:cNvSpPr/>
              <p:nvPr/>
            </p:nvSpPr>
            <p:spPr>
              <a:xfrm>
                <a:off x="1152" y="3216"/>
                <a:ext cx="672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6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1003</a:t>
                </a:r>
              </a:p>
            </p:txBody>
          </p:sp>
          <p:sp>
            <p:nvSpPr>
              <p:cNvPr id="83002" name="Line 45"/>
              <p:cNvSpPr/>
              <p:nvPr/>
            </p:nvSpPr>
            <p:spPr>
              <a:xfrm>
                <a:off x="1152" y="3216"/>
                <a:ext cx="672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003" name="Line 46"/>
              <p:cNvSpPr/>
              <p:nvPr/>
            </p:nvSpPr>
            <p:spPr>
              <a:xfrm>
                <a:off x="1152" y="3427"/>
                <a:ext cx="67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004" name="Line 47"/>
              <p:cNvSpPr/>
              <p:nvPr/>
            </p:nvSpPr>
            <p:spPr>
              <a:xfrm>
                <a:off x="1152" y="3638"/>
                <a:ext cx="672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005" name="Line 48"/>
              <p:cNvSpPr/>
              <p:nvPr/>
            </p:nvSpPr>
            <p:spPr>
              <a:xfrm>
                <a:off x="1152" y="3216"/>
                <a:ext cx="0" cy="42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006" name="Line 49"/>
              <p:cNvSpPr/>
              <p:nvPr/>
            </p:nvSpPr>
            <p:spPr>
              <a:xfrm>
                <a:off x="1824" y="3216"/>
                <a:ext cx="0" cy="42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2998" name="Rectangle 50"/>
            <p:cNvSpPr/>
            <p:nvPr/>
          </p:nvSpPr>
          <p:spPr>
            <a:xfrm>
              <a:off x="1152" y="3648"/>
              <a:ext cx="672" cy="213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20000"/>
                </a:spcBef>
                <a:buClrTx/>
                <a:buSzTx/>
                <a:buFontTx/>
                <a:buNone/>
              </a:pPr>
              <a:endParaRPr lang="zh-CN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50579" name="Rectangle 51"/>
          <p:cNvSpPr/>
          <p:nvPr/>
        </p:nvSpPr>
        <p:spPr>
          <a:xfrm>
            <a:off x="3581400" y="5791200"/>
            <a:ext cx="700088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1000 </a:t>
            </a:r>
          </a:p>
        </p:txBody>
      </p:sp>
      <p:sp>
        <p:nvSpPr>
          <p:cNvPr id="150580" name="Rectangle 52"/>
          <p:cNvSpPr/>
          <p:nvPr/>
        </p:nvSpPr>
        <p:spPr>
          <a:xfrm>
            <a:off x="5562600" y="5791200"/>
            <a:ext cx="700088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2000 </a:t>
            </a:r>
          </a:p>
        </p:txBody>
      </p:sp>
      <p:sp>
        <p:nvSpPr>
          <p:cNvPr id="150581" name="Rectangle 53"/>
          <p:cNvSpPr/>
          <p:nvPr/>
        </p:nvSpPr>
        <p:spPr>
          <a:xfrm>
            <a:off x="7467600" y="5791200"/>
            <a:ext cx="700088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NULL </a:t>
            </a:r>
          </a:p>
        </p:txBody>
      </p:sp>
      <p:sp>
        <p:nvSpPr>
          <p:cNvPr id="150582" name="Text Box 54"/>
          <p:cNvSpPr txBox="1"/>
          <p:nvPr/>
        </p:nvSpPr>
        <p:spPr>
          <a:xfrm>
            <a:off x="3657600" y="6145213"/>
            <a:ext cx="40957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s3</a:t>
            </a:r>
          </a:p>
        </p:txBody>
      </p:sp>
      <p:sp>
        <p:nvSpPr>
          <p:cNvPr id="150583" name="Text Box 55"/>
          <p:cNvSpPr txBox="1"/>
          <p:nvPr/>
        </p:nvSpPr>
        <p:spPr>
          <a:xfrm>
            <a:off x="5638800" y="6172200"/>
            <a:ext cx="40957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s1</a:t>
            </a:r>
          </a:p>
        </p:txBody>
      </p:sp>
      <p:sp>
        <p:nvSpPr>
          <p:cNvPr id="150584" name="Text Box 56"/>
          <p:cNvSpPr txBox="1"/>
          <p:nvPr/>
        </p:nvSpPr>
        <p:spPr>
          <a:xfrm>
            <a:off x="7543800" y="6172200"/>
            <a:ext cx="40957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s2</a:t>
            </a:r>
          </a:p>
        </p:txBody>
      </p:sp>
      <p:grpSp>
        <p:nvGrpSpPr>
          <p:cNvPr id="82961" name="Group 57"/>
          <p:cNvGrpSpPr/>
          <p:nvPr/>
        </p:nvGrpSpPr>
        <p:grpSpPr>
          <a:xfrm>
            <a:off x="8328025" y="692150"/>
            <a:ext cx="1676400" cy="5410200"/>
            <a:chOff x="4512" y="96"/>
            <a:chExt cx="1056" cy="3408"/>
          </a:xfrm>
        </p:grpSpPr>
        <p:sp>
          <p:nvSpPr>
            <p:cNvPr id="82962" name="Rectangle 58"/>
            <p:cNvSpPr/>
            <p:nvPr/>
          </p:nvSpPr>
          <p:spPr>
            <a:xfrm>
              <a:off x="4896" y="288"/>
              <a:ext cx="672" cy="321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963" name="Text Box 59"/>
            <p:cNvSpPr txBox="1"/>
            <p:nvPr/>
          </p:nvSpPr>
          <p:spPr>
            <a:xfrm>
              <a:off x="5040" y="96"/>
              <a:ext cx="181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82964" name="Line 60"/>
            <p:cNvSpPr/>
            <p:nvPr/>
          </p:nvSpPr>
          <p:spPr>
            <a:xfrm flipV="1">
              <a:off x="4512" y="1344"/>
              <a:ext cx="384" cy="0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65" name="Text Box 61"/>
            <p:cNvSpPr txBox="1"/>
            <p:nvPr/>
          </p:nvSpPr>
          <p:spPr>
            <a:xfrm>
              <a:off x="4512" y="1152"/>
              <a:ext cx="376" cy="3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2000</a:t>
              </a: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&amp;s2</a:t>
              </a:r>
            </a:p>
          </p:txBody>
        </p:sp>
        <p:sp>
          <p:nvSpPr>
            <p:cNvPr id="82966" name="Rectangle 62"/>
            <p:cNvSpPr/>
            <p:nvPr/>
          </p:nvSpPr>
          <p:spPr>
            <a:xfrm>
              <a:off x="4896" y="691"/>
              <a:ext cx="672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99</a:t>
              </a:r>
            </a:p>
          </p:txBody>
        </p:sp>
        <p:sp>
          <p:nvSpPr>
            <p:cNvPr id="82967" name="Rectangle 63"/>
            <p:cNvSpPr/>
            <p:nvPr/>
          </p:nvSpPr>
          <p:spPr>
            <a:xfrm>
              <a:off x="4896" y="480"/>
              <a:ext cx="672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1001</a:t>
              </a:r>
            </a:p>
          </p:txBody>
        </p:sp>
        <p:sp>
          <p:nvSpPr>
            <p:cNvPr id="82968" name="Line 64"/>
            <p:cNvSpPr/>
            <p:nvPr/>
          </p:nvSpPr>
          <p:spPr>
            <a:xfrm>
              <a:off x="4896" y="480"/>
              <a:ext cx="67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69" name="Line 65"/>
            <p:cNvSpPr/>
            <p:nvPr/>
          </p:nvSpPr>
          <p:spPr>
            <a:xfrm>
              <a:off x="4896" y="691"/>
              <a:ext cx="67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70" name="Line 66"/>
            <p:cNvSpPr/>
            <p:nvPr/>
          </p:nvSpPr>
          <p:spPr>
            <a:xfrm>
              <a:off x="4896" y="902"/>
              <a:ext cx="67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71" name="Line 67"/>
            <p:cNvSpPr/>
            <p:nvPr/>
          </p:nvSpPr>
          <p:spPr>
            <a:xfrm>
              <a:off x="4896" y="480"/>
              <a:ext cx="0" cy="42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72" name="Line 68"/>
            <p:cNvSpPr/>
            <p:nvPr/>
          </p:nvSpPr>
          <p:spPr>
            <a:xfrm>
              <a:off x="5568" y="480"/>
              <a:ext cx="0" cy="42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73" name="Rectangle 69"/>
            <p:cNvSpPr/>
            <p:nvPr/>
          </p:nvSpPr>
          <p:spPr>
            <a:xfrm>
              <a:off x="4896" y="1555"/>
              <a:ext cx="672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77.7</a:t>
              </a:r>
            </a:p>
          </p:txBody>
        </p:sp>
        <p:sp>
          <p:nvSpPr>
            <p:cNvPr id="82974" name="Rectangle 70"/>
            <p:cNvSpPr/>
            <p:nvPr/>
          </p:nvSpPr>
          <p:spPr>
            <a:xfrm>
              <a:off x="4896" y="1344"/>
              <a:ext cx="672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1002</a:t>
              </a:r>
            </a:p>
          </p:txBody>
        </p:sp>
        <p:sp>
          <p:nvSpPr>
            <p:cNvPr id="82975" name="Line 71"/>
            <p:cNvSpPr/>
            <p:nvPr/>
          </p:nvSpPr>
          <p:spPr>
            <a:xfrm>
              <a:off x="4896" y="1344"/>
              <a:ext cx="67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76" name="Line 72"/>
            <p:cNvSpPr/>
            <p:nvPr/>
          </p:nvSpPr>
          <p:spPr>
            <a:xfrm>
              <a:off x="4896" y="1555"/>
              <a:ext cx="67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77" name="Line 73"/>
            <p:cNvSpPr/>
            <p:nvPr/>
          </p:nvSpPr>
          <p:spPr>
            <a:xfrm>
              <a:off x="4896" y="1766"/>
              <a:ext cx="67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78" name="Line 74"/>
            <p:cNvSpPr/>
            <p:nvPr/>
          </p:nvSpPr>
          <p:spPr>
            <a:xfrm>
              <a:off x="4896" y="1344"/>
              <a:ext cx="0" cy="42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79" name="Line 75"/>
            <p:cNvSpPr/>
            <p:nvPr/>
          </p:nvSpPr>
          <p:spPr>
            <a:xfrm>
              <a:off x="5568" y="1344"/>
              <a:ext cx="0" cy="42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80" name="Rectangle 76"/>
            <p:cNvSpPr/>
            <p:nvPr/>
          </p:nvSpPr>
          <p:spPr>
            <a:xfrm>
              <a:off x="4896" y="2515"/>
              <a:ext cx="672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88.5</a:t>
              </a:r>
            </a:p>
          </p:txBody>
        </p:sp>
        <p:sp>
          <p:nvSpPr>
            <p:cNvPr id="82981" name="Rectangle 77"/>
            <p:cNvSpPr/>
            <p:nvPr/>
          </p:nvSpPr>
          <p:spPr>
            <a:xfrm>
              <a:off x="4896" y="2304"/>
              <a:ext cx="672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1003</a:t>
              </a:r>
            </a:p>
          </p:txBody>
        </p:sp>
        <p:sp>
          <p:nvSpPr>
            <p:cNvPr id="82982" name="Line 78"/>
            <p:cNvSpPr/>
            <p:nvPr/>
          </p:nvSpPr>
          <p:spPr>
            <a:xfrm>
              <a:off x="4896" y="2304"/>
              <a:ext cx="67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83" name="Line 79"/>
            <p:cNvSpPr/>
            <p:nvPr/>
          </p:nvSpPr>
          <p:spPr>
            <a:xfrm>
              <a:off x="4896" y="2515"/>
              <a:ext cx="67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84" name="Line 80"/>
            <p:cNvSpPr/>
            <p:nvPr/>
          </p:nvSpPr>
          <p:spPr>
            <a:xfrm>
              <a:off x="4896" y="2726"/>
              <a:ext cx="67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85" name="Line 81"/>
            <p:cNvSpPr/>
            <p:nvPr/>
          </p:nvSpPr>
          <p:spPr>
            <a:xfrm>
              <a:off x="4896" y="2304"/>
              <a:ext cx="0" cy="42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86" name="Line 82"/>
            <p:cNvSpPr/>
            <p:nvPr/>
          </p:nvSpPr>
          <p:spPr>
            <a:xfrm>
              <a:off x="5568" y="2304"/>
              <a:ext cx="0" cy="42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87" name="Line 83"/>
            <p:cNvSpPr/>
            <p:nvPr/>
          </p:nvSpPr>
          <p:spPr>
            <a:xfrm flipV="1">
              <a:off x="4512" y="480"/>
              <a:ext cx="384" cy="0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88" name="Text Box 84"/>
            <p:cNvSpPr txBox="1"/>
            <p:nvPr/>
          </p:nvSpPr>
          <p:spPr>
            <a:xfrm>
              <a:off x="4512" y="288"/>
              <a:ext cx="376" cy="3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1000</a:t>
              </a: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&amp;s1</a:t>
              </a:r>
            </a:p>
          </p:txBody>
        </p:sp>
        <p:sp>
          <p:nvSpPr>
            <p:cNvPr id="82989" name="Line 85"/>
            <p:cNvSpPr/>
            <p:nvPr/>
          </p:nvSpPr>
          <p:spPr>
            <a:xfrm flipV="1">
              <a:off x="4512" y="2304"/>
              <a:ext cx="384" cy="0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90" name="Text Box 86"/>
            <p:cNvSpPr txBox="1"/>
            <p:nvPr/>
          </p:nvSpPr>
          <p:spPr>
            <a:xfrm>
              <a:off x="4512" y="2112"/>
              <a:ext cx="376" cy="3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3000</a:t>
              </a: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&amp;s3</a:t>
              </a:r>
            </a:p>
          </p:txBody>
        </p:sp>
        <p:sp>
          <p:nvSpPr>
            <p:cNvPr id="82991" name="Rectangle 87"/>
            <p:cNvSpPr/>
            <p:nvPr/>
          </p:nvSpPr>
          <p:spPr>
            <a:xfrm>
              <a:off x="4896" y="1776"/>
              <a:ext cx="672" cy="213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82992" name="Rectangle 88"/>
            <p:cNvSpPr/>
            <p:nvPr/>
          </p:nvSpPr>
          <p:spPr>
            <a:xfrm>
              <a:off x="4896" y="912"/>
              <a:ext cx="672" cy="213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82993" name="Rectangle 89"/>
            <p:cNvSpPr/>
            <p:nvPr/>
          </p:nvSpPr>
          <p:spPr>
            <a:xfrm>
              <a:off x="4896" y="2736"/>
              <a:ext cx="672" cy="213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82994" name="Text Box 90"/>
            <p:cNvSpPr txBox="1"/>
            <p:nvPr/>
          </p:nvSpPr>
          <p:spPr>
            <a:xfrm>
              <a:off x="5088" y="1104"/>
              <a:ext cx="311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...</a:t>
              </a:r>
            </a:p>
          </p:txBody>
        </p:sp>
        <p:sp>
          <p:nvSpPr>
            <p:cNvPr id="82995" name="Text Box 91"/>
            <p:cNvSpPr txBox="1"/>
            <p:nvPr/>
          </p:nvSpPr>
          <p:spPr>
            <a:xfrm>
              <a:off x="5088" y="2016"/>
              <a:ext cx="311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...</a:t>
              </a:r>
            </a:p>
          </p:txBody>
        </p:sp>
        <p:sp>
          <p:nvSpPr>
            <p:cNvPr id="82996" name="Text Box 92"/>
            <p:cNvSpPr txBox="1"/>
            <p:nvPr/>
          </p:nvSpPr>
          <p:spPr>
            <a:xfrm>
              <a:off x="5088" y="3072"/>
              <a:ext cx="311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...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0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50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50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0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0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build="p"/>
      <p:bldP spid="150579" grpId="0"/>
      <p:bldP spid="150580" grpId="0"/>
      <p:bldP spid="150581" grpId="0"/>
      <p:bldP spid="150582" grpId="0"/>
      <p:bldP spid="150583" grpId="0"/>
      <p:bldP spid="15058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970" name="Group 2"/>
          <p:cNvGrpSpPr/>
          <p:nvPr/>
        </p:nvGrpSpPr>
        <p:grpSpPr>
          <a:xfrm>
            <a:off x="2286000" y="4483100"/>
            <a:ext cx="6096000" cy="1449388"/>
            <a:chOff x="480" y="2824"/>
            <a:chExt cx="3840" cy="913"/>
          </a:xfrm>
        </p:grpSpPr>
        <p:grpSp>
          <p:nvGrpSpPr>
            <p:cNvPr id="83987" name="Group 3"/>
            <p:cNvGrpSpPr/>
            <p:nvPr/>
          </p:nvGrpSpPr>
          <p:grpSpPr>
            <a:xfrm>
              <a:off x="2448" y="3072"/>
              <a:ext cx="672" cy="665"/>
              <a:chOff x="1584" y="720"/>
              <a:chExt cx="672" cy="665"/>
            </a:xfrm>
          </p:grpSpPr>
          <p:sp>
            <p:nvSpPr>
              <p:cNvPr id="84025" name="Rectangle 4"/>
              <p:cNvSpPr/>
              <p:nvPr/>
            </p:nvSpPr>
            <p:spPr>
              <a:xfrm>
                <a:off x="1584" y="931"/>
                <a:ext cx="672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99</a:t>
                </a:r>
              </a:p>
            </p:txBody>
          </p:sp>
          <p:sp>
            <p:nvSpPr>
              <p:cNvPr id="84026" name="Rectangle 5"/>
              <p:cNvSpPr/>
              <p:nvPr/>
            </p:nvSpPr>
            <p:spPr>
              <a:xfrm>
                <a:off x="1584" y="720"/>
                <a:ext cx="672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1001</a:t>
                </a:r>
              </a:p>
            </p:txBody>
          </p:sp>
          <p:sp>
            <p:nvSpPr>
              <p:cNvPr id="84027" name="Line 6"/>
              <p:cNvSpPr/>
              <p:nvPr/>
            </p:nvSpPr>
            <p:spPr>
              <a:xfrm>
                <a:off x="1584" y="720"/>
                <a:ext cx="672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028" name="Line 7"/>
              <p:cNvSpPr/>
              <p:nvPr/>
            </p:nvSpPr>
            <p:spPr>
              <a:xfrm>
                <a:off x="1584" y="931"/>
                <a:ext cx="67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029" name="Line 8"/>
              <p:cNvSpPr/>
              <p:nvPr/>
            </p:nvSpPr>
            <p:spPr>
              <a:xfrm>
                <a:off x="1584" y="1142"/>
                <a:ext cx="672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030" name="Line 9"/>
              <p:cNvSpPr/>
              <p:nvPr/>
            </p:nvSpPr>
            <p:spPr>
              <a:xfrm>
                <a:off x="1584" y="720"/>
                <a:ext cx="0" cy="42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031" name="Line 10"/>
              <p:cNvSpPr/>
              <p:nvPr/>
            </p:nvSpPr>
            <p:spPr>
              <a:xfrm>
                <a:off x="2256" y="720"/>
                <a:ext cx="0" cy="42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032" name="Rectangle 11"/>
              <p:cNvSpPr/>
              <p:nvPr/>
            </p:nvSpPr>
            <p:spPr>
              <a:xfrm>
                <a:off x="1584" y="1152"/>
                <a:ext cx="672" cy="233"/>
              </a:xfrm>
              <a:prstGeom prst="rect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2000</a:t>
                </a:r>
              </a:p>
            </p:txBody>
          </p:sp>
        </p:grpSp>
        <p:grpSp>
          <p:nvGrpSpPr>
            <p:cNvPr id="83988" name="Group 12"/>
            <p:cNvGrpSpPr/>
            <p:nvPr/>
          </p:nvGrpSpPr>
          <p:grpSpPr>
            <a:xfrm>
              <a:off x="3648" y="3072"/>
              <a:ext cx="672" cy="665"/>
              <a:chOff x="1584" y="720"/>
              <a:chExt cx="672" cy="665"/>
            </a:xfrm>
          </p:grpSpPr>
          <p:sp>
            <p:nvSpPr>
              <p:cNvPr id="84017" name="Rectangle 13"/>
              <p:cNvSpPr/>
              <p:nvPr/>
            </p:nvSpPr>
            <p:spPr>
              <a:xfrm>
                <a:off x="1584" y="931"/>
                <a:ext cx="672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77.7</a:t>
                </a:r>
              </a:p>
            </p:txBody>
          </p:sp>
          <p:sp>
            <p:nvSpPr>
              <p:cNvPr id="84018" name="Rectangle 14"/>
              <p:cNvSpPr/>
              <p:nvPr/>
            </p:nvSpPr>
            <p:spPr>
              <a:xfrm>
                <a:off x="1584" y="720"/>
                <a:ext cx="672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1002</a:t>
                </a:r>
              </a:p>
            </p:txBody>
          </p:sp>
          <p:sp>
            <p:nvSpPr>
              <p:cNvPr id="84019" name="Line 15"/>
              <p:cNvSpPr/>
              <p:nvPr/>
            </p:nvSpPr>
            <p:spPr>
              <a:xfrm>
                <a:off x="1584" y="720"/>
                <a:ext cx="672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020" name="Line 16"/>
              <p:cNvSpPr/>
              <p:nvPr/>
            </p:nvSpPr>
            <p:spPr>
              <a:xfrm>
                <a:off x="1584" y="931"/>
                <a:ext cx="67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021" name="Line 17"/>
              <p:cNvSpPr/>
              <p:nvPr/>
            </p:nvSpPr>
            <p:spPr>
              <a:xfrm>
                <a:off x="1584" y="1142"/>
                <a:ext cx="672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022" name="Line 18"/>
              <p:cNvSpPr/>
              <p:nvPr/>
            </p:nvSpPr>
            <p:spPr>
              <a:xfrm>
                <a:off x="1584" y="720"/>
                <a:ext cx="0" cy="42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023" name="Line 19"/>
              <p:cNvSpPr/>
              <p:nvPr/>
            </p:nvSpPr>
            <p:spPr>
              <a:xfrm>
                <a:off x="2256" y="720"/>
                <a:ext cx="0" cy="42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024" name="Rectangle 20"/>
              <p:cNvSpPr/>
              <p:nvPr/>
            </p:nvSpPr>
            <p:spPr>
              <a:xfrm>
                <a:off x="1584" y="1152"/>
                <a:ext cx="672" cy="233"/>
              </a:xfrm>
              <a:prstGeom prst="rect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NULL</a:t>
                </a:r>
              </a:p>
            </p:txBody>
          </p:sp>
        </p:grpSp>
        <p:grpSp>
          <p:nvGrpSpPr>
            <p:cNvPr id="83989" name="Group 21"/>
            <p:cNvGrpSpPr/>
            <p:nvPr/>
          </p:nvGrpSpPr>
          <p:grpSpPr>
            <a:xfrm>
              <a:off x="1776" y="3120"/>
              <a:ext cx="672" cy="528"/>
              <a:chOff x="2400" y="816"/>
              <a:chExt cx="672" cy="528"/>
            </a:xfrm>
          </p:grpSpPr>
          <p:sp>
            <p:nvSpPr>
              <p:cNvPr id="84014" name="Line 22"/>
              <p:cNvSpPr/>
              <p:nvPr/>
            </p:nvSpPr>
            <p:spPr>
              <a:xfrm>
                <a:off x="2880" y="816"/>
                <a:ext cx="1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015" name="Line 23"/>
              <p:cNvSpPr/>
              <p:nvPr/>
            </p:nvSpPr>
            <p:spPr>
              <a:xfrm>
                <a:off x="2400" y="1344"/>
                <a:ext cx="48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016" name="Line 24"/>
              <p:cNvSpPr/>
              <p:nvPr/>
            </p:nvSpPr>
            <p:spPr>
              <a:xfrm flipV="1">
                <a:off x="2880" y="816"/>
                <a:ext cx="0" cy="52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3990" name="Group 25"/>
            <p:cNvGrpSpPr/>
            <p:nvPr/>
          </p:nvGrpSpPr>
          <p:grpSpPr>
            <a:xfrm>
              <a:off x="2976" y="3120"/>
              <a:ext cx="672" cy="528"/>
              <a:chOff x="2400" y="816"/>
              <a:chExt cx="672" cy="528"/>
            </a:xfrm>
          </p:grpSpPr>
          <p:sp>
            <p:nvSpPr>
              <p:cNvPr id="84011" name="Line 26"/>
              <p:cNvSpPr/>
              <p:nvPr/>
            </p:nvSpPr>
            <p:spPr>
              <a:xfrm>
                <a:off x="2880" y="816"/>
                <a:ext cx="1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012" name="Line 27"/>
              <p:cNvSpPr/>
              <p:nvPr/>
            </p:nvSpPr>
            <p:spPr>
              <a:xfrm>
                <a:off x="2400" y="1344"/>
                <a:ext cx="48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013" name="Line 28"/>
              <p:cNvSpPr/>
              <p:nvPr/>
            </p:nvSpPr>
            <p:spPr>
              <a:xfrm flipV="1">
                <a:off x="2880" y="816"/>
                <a:ext cx="0" cy="52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3991" name="Group 29"/>
            <p:cNvGrpSpPr/>
            <p:nvPr/>
          </p:nvGrpSpPr>
          <p:grpSpPr>
            <a:xfrm>
              <a:off x="480" y="2824"/>
              <a:ext cx="452" cy="599"/>
              <a:chOff x="1584" y="712"/>
              <a:chExt cx="452" cy="599"/>
            </a:xfrm>
          </p:grpSpPr>
          <p:sp>
            <p:nvSpPr>
              <p:cNvPr id="84009" name="Text Box 30"/>
              <p:cNvSpPr txBox="1"/>
              <p:nvPr/>
            </p:nvSpPr>
            <p:spPr>
              <a:xfrm>
                <a:off x="1584" y="912"/>
                <a:ext cx="384" cy="399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en-US" altLang="zh-CN" sz="1400" b="1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400" b="1" dirty="0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3000</a:t>
                </a:r>
              </a:p>
            </p:txBody>
          </p:sp>
          <p:sp>
            <p:nvSpPr>
              <p:cNvPr id="84010" name="Text Box 31"/>
              <p:cNvSpPr txBox="1"/>
              <p:nvPr/>
            </p:nvSpPr>
            <p:spPr>
              <a:xfrm>
                <a:off x="1584" y="712"/>
                <a:ext cx="452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head</a:t>
                </a:r>
              </a:p>
            </p:txBody>
          </p:sp>
        </p:grpSp>
        <p:grpSp>
          <p:nvGrpSpPr>
            <p:cNvPr id="83992" name="Group 32"/>
            <p:cNvGrpSpPr/>
            <p:nvPr/>
          </p:nvGrpSpPr>
          <p:grpSpPr>
            <a:xfrm>
              <a:off x="1776" y="3120"/>
              <a:ext cx="672" cy="528"/>
              <a:chOff x="2400" y="816"/>
              <a:chExt cx="672" cy="528"/>
            </a:xfrm>
          </p:grpSpPr>
          <p:sp>
            <p:nvSpPr>
              <p:cNvPr id="84006" name="Line 33"/>
              <p:cNvSpPr/>
              <p:nvPr/>
            </p:nvSpPr>
            <p:spPr>
              <a:xfrm>
                <a:off x="2880" y="816"/>
                <a:ext cx="1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007" name="Line 34"/>
              <p:cNvSpPr/>
              <p:nvPr/>
            </p:nvSpPr>
            <p:spPr>
              <a:xfrm>
                <a:off x="2400" y="1344"/>
                <a:ext cx="48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008" name="Line 35"/>
              <p:cNvSpPr/>
              <p:nvPr/>
            </p:nvSpPr>
            <p:spPr>
              <a:xfrm flipV="1">
                <a:off x="2880" y="816"/>
                <a:ext cx="0" cy="52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3993" name="Line 36"/>
            <p:cNvSpPr/>
            <p:nvPr/>
          </p:nvSpPr>
          <p:spPr>
            <a:xfrm>
              <a:off x="864" y="3120"/>
              <a:ext cx="336" cy="0"/>
            </a:xfrm>
            <a:prstGeom prst="line">
              <a:avLst/>
            </a:prstGeom>
            <a:ln w="9525" cap="flat" cmpd="sng">
              <a:solidFill>
                <a:srgbClr val="0000CC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94" name="Text Box 37"/>
            <p:cNvSpPr txBox="1"/>
            <p:nvPr/>
          </p:nvSpPr>
          <p:spPr>
            <a:xfrm>
              <a:off x="1344" y="2824"/>
              <a:ext cx="43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3000</a:t>
              </a:r>
            </a:p>
          </p:txBody>
        </p:sp>
        <p:sp>
          <p:nvSpPr>
            <p:cNvPr id="83995" name="Text Box 38"/>
            <p:cNvSpPr txBox="1"/>
            <p:nvPr/>
          </p:nvSpPr>
          <p:spPr>
            <a:xfrm>
              <a:off x="2544" y="2824"/>
              <a:ext cx="43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1000</a:t>
              </a:r>
            </a:p>
          </p:txBody>
        </p:sp>
        <p:sp>
          <p:nvSpPr>
            <p:cNvPr id="83996" name="Text Box 39"/>
            <p:cNvSpPr txBox="1"/>
            <p:nvPr/>
          </p:nvSpPr>
          <p:spPr>
            <a:xfrm>
              <a:off x="3792" y="2824"/>
              <a:ext cx="43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2000</a:t>
              </a:r>
            </a:p>
          </p:txBody>
        </p:sp>
        <p:grpSp>
          <p:nvGrpSpPr>
            <p:cNvPr id="83997" name="Group 40"/>
            <p:cNvGrpSpPr/>
            <p:nvPr/>
          </p:nvGrpSpPr>
          <p:grpSpPr>
            <a:xfrm>
              <a:off x="1200" y="3072"/>
              <a:ext cx="672" cy="665"/>
              <a:chOff x="1584" y="720"/>
              <a:chExt cx="672" cy="665"/>
            </a:xfrm>
          </p:grpSpPr>
          <p:sp>
            <p:nvSpPr>
              <p:cNvPr id="83998" name="Rectangle 41"/>
              <p:cNvSpPr/>
              <p:nvPr/>
            </p:nvSpPr>
            <p:spPr>
              <a:xfrm>
                <a:off x="1584" y="931"/>
                <a:ext cx="672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88.5</a:t>
                </a:r>
              </a:p>
            </p:txBody>
          </p:sp>
          <p:sp>
            <p:nvSpPr>
              <p:cNvPr id="83999" name="Rectangle 42"/>
              <p:cNvSpPr/>
              <p:nvPr/>
            </p:nvSpPr>
            <p:spPr>
              <a:xfrm>
                <a:off x="1584" y="720"/>
                <a:ext cx="672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1003</a:t>
                </a:r>
              </a:p>
            </p:txBody>
          </p:sp>
          <p:sp>
            <p:nvSpPr>
              <p:cNvPr id="84000" name="Line 43"/>
              <p:cNvSpPr/>
              <p:nvPr/>
            </p:nvSpPr>
            <p:spPr>
              <a:xfrm>
                <a:off x="1584" y="720"/>
                <a:ext cx="672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001" name="Line 44"/>
              <p:cNvSpPr/>
              <p:nvPr/>
            </p:nvSpPr>
            <p:spPr>
              <a:xfrm>
                <a:off x="1584" y="931"/>
                <a:ext cx="67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002" name="Line 45"/>
              <p:cNvSpPr/>
              <p:nvPr/>
            </p:nvSpPr>
            <p:spPr>
              <a:xfrm>
                <a:off x="1584" y="1142"/>
                <a:ext cx="672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003" name="Line 46"/>
              <p:cNvSpPr/>
              <p:nvPr/>
            </p:nvSpPr>
            <p:spPr>
              <a:xfrm>
                <a:off x="1584" y="720"/>
                <a:ext cx="0" cy="42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004" name="Line 47"/>
              <p:cNvSpPr/>
              <p:nvPr/>
            </p:nvSpPr>
            <p:spPr>
              <a:xfrm>
                <a:off x="2256" y="720"/>
                <a:ext cx="0" cy="42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005" name="Rectangle 48"/>
              <p:cNvSpPr/>
              <p:nvPr/>
            </p:nvSpPr>
            <p:spPr>
              <a:xfrm>
                <a:off x="1584" y="1152"/>
                <a:ext cx="672" cy="233"/>
              </a:xfrm>
              <a:prstGeom prst="rect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1000</a:t>
                </a:r>
              </a:p>
            </p:txBody>
          </p:sp>
        </p:grpSp>
      </p:grpSp>
      <p:sp>
        <p:nvSpPr>
          <p:cNvPr id="151601" name="Text Box 49"/>
          <p:cNvSpPr txBox="1"/>
          <p:nvPr/>
        </p:nvSpPr>
        <p:spPr>
          <a:xfrm>
            <a:off x="1157288" y="1441450"/>
            <a:ext cx="6372225" cy="29241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定义一个指向链表结点类型的辅助指针变量ｐ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p=head;   //</a:t>
            </a:r>
            <a:r>
              <a:rPr lang="zh-CN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ｐ指向头结点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do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{  cout&lt;&lt;p-&gt;num&lt;&lt;‘ ’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           &lt;&lt; p-&gt;score&lt;&lt;endl;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    p=p-&gt;next;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} while  (p!=NULL);</a:t>
            </a:r>
            <a:endParaRPr lang="en-US" altLang="zh-CN" sz="1600" b="1" dirty="0">
              <a:solidFill>
                <a:schemeClr val="tx2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b="1" dirty="0">
              <a:solidFill>
                <a:schemeClr val="tx2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grpSp>
        <p:nvGrpSpPr>
          <p:cNvPr id="10" name="Group 50"/>
          <p:cNvGrpSpPr/>
          <p:nvPr/>
        </p:nvGrpSpPr>
        <p:grpSpPr>
          <a:xfrm>
            <a:off x="2286000" y="5321300"/>
            <a:ext cx="609600" cy="693738"/>
            <a:chOff x="1584" y="712"/>
            <a:chExt cx="384" cy="437"/>
          </a:xfrm>
        </p:grpSpPr>
        <p:sp>
          <p:nvSpPr>
            <p:cNvPr id="83985" name="Text Box 51"/>
            <p:cNvSpPr txBox="1"/>
            <p:nvPr/>
          </p:nvSpPr>
          <p:spPr>
            <a:xfrm>
              <a:off x="1584" y="912"/>
              <a:ext cx="384" cy="237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83986" name="Text Box 52"/>
            <p:cNvSpPr txBox="1"/>
            <p:nvPr/>
          </p:nvSpPr>
          <p:spPr>
            <a:xfrm>
              <a:off x="1584" y="712"/>
              <a:ext cx="24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 p</a:t>
              </a:r>
            </a:p>
          </p:txBody>
        </p:sp>
      </p:grpSp>
      <p:sp>
        <p:nvSpPr>
          <p:cNvPr id="151605" name="Text Box 53"/>
          <p:cNvSpPr txBox="1"/>
          <p:nvPr/>
        </p:nvSpPr>
        <p:spPr>
          <a:xfrm>
            <a:off x="6240463" y="2636838"/>
            <a:ext cx="2682875" cy="1127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Arial" panose="020B0604020202020204" pitchFamily="34" charset="0"/>
                <a:ea typeface="楷体_GB2312" pitchFamily="49" charset="-122"/>
              </a:rPr>
              <a:t>//</a:t>
            </a:r>
            <a:r>
              <a:rPr lang="zh-CN" altLang="en-US" sz="2400" b="1" dirty="0">
                <a:solidFill>
                  <a:srgbClr val="006600"/>
                </a:solidFill>
                <a:latin typeface="Arial" panose="020B0604020202020204" pitchFamily="34" charset="0"/>
                <a:ea typeface="楷体_GB2312" pitchFamily="49" charset="-122"/>
              </a:rPr>
              <a:t>输出*</a:t>
            </a:r>
            <a:r>
              <a:rPr lang="en-US" altLang="zh-CN" sz="2400" b="1" dirty="0">
                <a:solidFill>
                  <a:srgbClr val="006600"/>
                </a:solidFill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2400" b="1" dirty="0">
                <a:solidFill>
                  <a:srgbClr val="006600"/>
                </a:solidFill>
                <a:latin typeface="Arial" panose="020B0604020202020204" pitchFamily="34" charset="0"/>
                <a:ea typeface="楷体_GB2312" pitchFamily="49" charset="-122"/>
              </a:rPr>
              <a:t>结点数据 </a:t>
            </a:r>
          </a:p>
          <a:p>
            <a:pPr marL="0" lvl="0" indent="0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Arial" panose="020B0604020202020204" pitchFamily="34" charset="0"/>
                <a:ea typeface="楷体_GB2312" pitchFamily="49" charset="-122"/>
              </a:rPr>
              <a:t>//p</a:t>
            </a:r>
            <a:r>
              <a:rPr lang="zh-CN" altLang="en-US" sz="2400" b="1" dirty="0">
                <a:solidFill>
                  <a:srgbClr val="006600"/>
                </a:solidFill>
                <a:latin typeface="Arial" panose="020B0604020202020204" pitchFamily="34" charset="0"/>
                <a:ea typeface="楷体_GB2312" pitchFamily="49" charset="-122"/>
              </a:rPr>
              <a:t>指向下一个结点    </a:t>
            </a:r>
          </a:p>
        </p:txBody>
      </p:sp>
      <p:grpSp>
        <p:nvGrpSpPr>
          <p:cNvPr id="11" name="Group 54"/>
          <p:cNvGrpSpPr/>
          <p:nvPr/>
        </p:nvGrpSpPr>
        <p:grpSpPr>
          <a:xfrm>
            <a:off x="3489325" y="4087813"/>
            <a:ext cx="288925" cy="788987"/>
            <a:chOff x="1238" y="2575"/>
            <a:chExt cx="182" cy="497"/>
          </a:xfrm>
        </p:grpSpPr>
        <p:sp>
          <p:nvSpPr>
            <p:cNvPr id="83983" name="Line 55"/>
            <p:cNvSpPr/>
            <p:nvPr/>
          </p:nvSpPr>
          <p:spPr>
            <a:xfrm>
              <a:off x="1248" y="2688"/>
              <a:ext cx="0" cy="384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4" name="Text Box 56"/>
            <p:cNvSpPr txBox="1"/>
            <p:nvPr/>
          </p:nvSpPr>
          <p:spPr>
            <a:xfrm>
              <a:off x="1238" y="2575"/>
              <a:ext cx="182" cy="2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p</a:t>
              </a:r>
            </a:p>
          </p:txBody>
        </p:sp>
      </p:grpSp>
      <p:grpSp>
        <p:nvGrpSpPr>
          <p:cNvPr id="12" name="Group 57"/>
          <p:cNvGrpSpPr/>
          <p:nvPr/>
        </p:nvGrpSpPr>
        <p:grpSpPr>
          <a:xfrm>
            <a:off x="3352800" y="4102100"/>
            <a:ext cx="2533650" cy="801688"/>
            <a:chOff x="1152" y="2584"/>
            <a:chExt cx="1596" cy="505"/>
          </a:xfrm>
        </p:grpSpPr>
        <p:grpSp>
          <p:nvGrpSpPr>
            <p:cNvPr id="83979" name="Group 58"/>
            <p:cNvGrpSpPr/>
            <p:nvPr/>
          </p:nvGrpSpPr>
          <p:grpSpPr>
            <a:xfrm>
              <a:off x="2544" y="2584"/>
              <a:ext cx="204" cy="505"/>
              <a:chOff x="1238" y="2567"/>
              <a:chExt cx="204" cy="505"/>
            </a:xfrm>
          </p:grpSpPr>
          <p:sp>
            <p:nvSpPr>
              <p:cNvPr id="83981" name="Line 59"/>
              <p:cNvSpPr/>
              <p:nvPr/>
            </p:nvSpPr>
            <p:spPr>
              <a:xfrm>
                <a:off x="1248" y="2688"/>
                <a:ext cx="0" cy="384"/>
              </a:xfrm>
              <a:prstGeom prst="line">
                <a:avLst/>
              </a:prstGeom>
              <a:ln w="9525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982" name="Text Box 60"/>
              <p:cNvSpPr txBox="1"/>
              <p:nvPr/>
            </p:nvSpPr>
            <p:spPr>
              <a:xfrm>
                <a:off x="1238" y="2567"/>
                <a:ext cx="204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p</a:t>
                </a:r>
              </a:p>
            </p:txBody>
          </p:sp>
        </p:grpSp>
        <p:sp>
          <p:nvSpPr>
            <p:cNvPr id="83980" name="Rectangle 61"/>
            <p:cNvSpPr/>
            <p:nvPr/>
          </p:nvSpPr>
          <p:spPr>
            <a:xfrm>
              <a:off x="1152" y="2592"/>
              <a:ext cx="240" cy="48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 anchorCtr="0"/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83976" name="Text Box 62"/>
          <p:cNvSpPr txBox="1"/>
          <p:nvPr/>
        </p:nvSpPr>
        <p:spPr>
          <a:xfrm>
            <a:off x="741363" y="515938"/>
            <a:ext cx="8208962" cy="434975"/>
          </a:xfrm>
          <a:prstGeom prst="rect">
            <a:avLst/>
          </a:prstGeom>
        </p:spPr>
        <p:txBody>
          <a:bodyPr vert="horz" wrap="square" lIns="91440" tIns="45720" rIns="91440" bIns="45720" anchor="b" anchorCtr="0"/>
          <a:lstStyle>
            <a:lvl1pPr eaLnBrk="1" hangingPunct="1">
              <a:defRPr sz="360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>
              <a:defRPr sz="21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>
              <a:defRPr sz="21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>
              <a:defRPr sz="21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>
              <a:defRPr sz="21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257175">
              <a:defRPr sz="214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514350">
              <a:defRPr sz="214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771525">
              <a:defRPr sz="214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028700">
              <a:defRPr sz="214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US" dirty="0"/>
              <a:t>遍历链表：依次输出各个结点的数据</a:t>
            </a:r>
          </a:p>
        </p:txBody>
      </p:sp>
      <p:sp>
        <p:nvSpPr>
          <p:cNvPr id="151615" name="Rectangle 63"/>
          <p:cNvSpPr/>
          <p:nvPr/>
        </p:nvSpPr>
        <p:spPr>
          <a:xfrm>
            <a:off x="2286000" y="5626100"/>
            <a:ext cx="6921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3000</a:t>
            </a:r>
          </a:p>
        </p:txBody>
      </p:sp>
      <p:sp>
        <p:nvSpPr>
          <p:cNvPr id="151616" name="Rectangle 64"/>
          <p:cNvSpPr/>
          <p:nvPr/>
        </p:nvSpPr>
        <p:spPr>
          <a:xfrm>
            <a:off x="2286000" y="5638800"/>
            <a:ext cx="685800" cy="3460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1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1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1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1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1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601" grpId="0"/>
      <p:bldP spid="151605" grpId="0" build="p"/>
      <p:bldP spid="151615" grpId="0"/>
      <p:bldP spid="15161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7408" y="620688"/>
            <a:ext cx="482453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zh-CN" b="0" i="1" dirty="0">
                <a:solidFill>
                  <a:srgbClr val="A0A1A7"/>
                </a:solidFill>
                <a:latin typeface="Consolas" panose="020B0609020204030204" pitchFamily="49" charset="0"/>
              </a:rPr>
              <a:t>/* Fig.10.1 </a:t>
            </a:r>
            <a:r>
              <a:rPr lang="zh-CN" altLang="en-US" b="0" i="1" dirty="0">
                <a:solidFill>
                  <a:srgbClr val="A0A1A7"/>
                </a:solidFill>
                <a:latin typeface="Consolas" panose="020B0609020204030204" pitchFamily="49" charset="0"/>
              </a:rPr>
              <a:t>测试链表的建立与遍历 *</a:t>
            </a:r>
            <a:r>
              <a:rPr lang="en-US" altLang="zh-CN" b="0" i="1" dirty="0">
                <a:solidFill>
                  <a:srgbClr val="A0A1A7"/>
                </a:solidFill>
                <a:latin typeface="Consolas" panose="020B0609020204030204" pitchFamily="49" charset="0"/>
              </a:rPr>
              <a:t>/</a:t>
            </a:r>
            <a:r>
              <a:rPr lang="zh-CN" altLang="en-US" b="0" dirty="0">
                <a:solidFill>
                  <a:srgbClr val="5C5C5C"/>
                </a:solidFill>
                <a:latin typeface="Consolas" panose="020B0609020204030204" pitchFamily="49" charset="0"/>
              </a:rPr>
              <a:t> </a:t>
            </a:r>
          </a:p>
          <a:p>
            <a:pPr>
              <a:buFont typeface="+mj-lt"/>
              <a:buAutoNum type="arabicPeriod"/>
            </a:pPr>
            <a:r>
              <a:rPr lang="en-US" altLang="zh-CN" b="0" dirty="0">
                <a:solidFill>
                  <a:srgbClr val="4078F2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b="0" dirty="0">
                <a:solidFill>
                  <a:srgbClr val="50A14F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b="0" dirty="0" err="1">
                <a:solidFill>
                  <a:srgbClr val="50A14F"/>
                </a:solidFill>
                <a:latin typeface="Consolas" panose="020B0609020204030204" pitchFamily="49" charset="0"/>
              </a:rPr>
              <a:t>stdio.h</a:t>
            </a:r>
            <a:r>
              <a:rPr lang="en-US" altLang="zh-CN" b="0" dirty="0">
                <a:solidFill>
                  <a:srgbClr val="50A14F"/>
                </a:solidFill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0" dirty="0">
                <a:solidFill>
                  <a:srgbClr val="A626A4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struct</a:t>
            </a:r>
            <a:r>
              <a:rPr lang="en-US" altLang="zh-CN" b="0" dirty="0">
                <a:solidFill>
                  <a:srgbClr val="5C5C5C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C1840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student</a:t>
            </a:r>
            <a:endParaRPr lang="en-US" altLang="zh-CN" b="0" dirty="0">
              <a:solidFill>
                <a:srgbClr val="5C5C5C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0" dirty="0">
                <a:solidFill>
                  <a:srgbClr val="5C5C5C"/>
                </a:solidFill>
                <a:latin typeface="Consolas" panose="020B0609020204030204" pitchFamily="49" charset="0"/>
              </a:rPr>
              <a:t> { </a:t>
            </a:r>
          </a:p>
          <a:p>
            <a:pPr>
              <a:buFont typeface="+mj-lt"/>
              <a:buAutoNum type="arabicPeriod"/>
            </a:pPr>
            <a:r>
              <a:rPr lang="en-US" altLang="zh-CN" b="0" dirty="0">
                <a:solidFill>
                  <a:srgbClr val="5C5C5C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b="0" dirty="0">
                <a:solidFill>
                  <a:srgbClr val="A626A4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5C5C5C"/>
                </a:solidFill>
                <a:latin typeface="Consolas" panose="020B0609020204030204" pitchFamily="49" charset="0"/>
              </a:rPr>
              <a:t> num;</a:t>
            </a:r>
          </a:p>
          <a:p>
            <a:pPr>
              <a:buFont typeface="+mj-lt"/>
              <a:buAutoNum type="arabicPeriod"/>
            </a:pPr>
            <a:r>
              <a:rPr lang="en-US" altLang="zh-CN" b="0" dirty="0">
                <a:solidFill>
                  <a:srgbClr val="5C5C5C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b="0" dirty="0">
                <a:solidFill>
                  <a:srgbClr val="A626A4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b="0" dirty="0">
                <a:solidFill>
                  <a:srgbClr val="5C5C5C"/>
                </a:solidFill>
                <a:latin typeface="Consolas" panose="020B0609020204030204" pitchFamily="49" charset="0"/>
              </a:rPr>
              <a:t> score;</a:t>
            </a:r>
          </a:p>
          <a:p>
            <a:pPr>
              <a:buFont typeface="+mj-lt"/>
              <a:buAutoNum type="arabicPeriod"/>
            </a:pPr>
            <a:r>
              <a:rPr lang="en-US" altLang="zh-CN" b="0" dirty="0">
                <a:solidFill>
                  <a:srgbClr val="5C5C5C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b="0" dirty="0">
                <a:solidFill>
                  <a:srgbClr val="A626A4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struct</a:t>
            </a:r>
            <a:r>
              <a:rPr lang="en-US" altLang="zh-CN" b="0" dirty="0">
                <a:solidFill>
                  <a:srgbClr val="5C5C5C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C1840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student</a:t>
            </a:r>
            <a:r>
              <a:rPr lang="en-US" altLang="zh-CN" b="0" dirty="0">
                <a:solidFill>
                  <a:srgbClr val="5C5C5C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b="0" dirty="0">
                <a:solidFill>
                  <a:srgbClr val="C18401"/>
                </a:solidFill>
                <a:latin typeface="Consolas" panose="020B0609020204030204" pitchFamily="49" charset="0"/>
              </a:rPr>
              <a:t>next</a:t>
            </a:r>
            <a:r>
              <a:rPr lang="en-US" altLang="zh-CN" b="0" dirty="0">
                <a:solidFill>
                  <a:srgbClr val="5C5C5C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b="0" dirty="0">
                <a:solidFill>
                  <a:srgbClr val="5C5C5C"/>
                </a:solidFill>
                <a:latin typeface="Consolas" panose="020B0609020204030204" pitchFamily="49" charset="0"/>
              </a:rPr>
              <a:t> } s1={</a:t>
            </a:r>
            <a:r>
              <a:rPr lang="en-US" altLang="zh-CN" b="0" dirty="0">
                <a:solidFill>
                  <a:srgbClr val="986801"/>
                </a:solidFill>
                <a:latin typeface="Consolas" panose="020B0609020204030204" pitchFamily="49" charset="0"/>
              </a:rPr>
              <a:t>1001</a:t>
            </a:r>
            <a:r>
              <a:rPr lang="en-US" altLang="zh-CN" b="0" dirty="0">
                <a:solidFill>
                  <a:srgbClr val="5C5C5C"/>
                </a:solidFill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986801"/>
                </a:solidFill>
                <a:latin typeface="Consolas" panose="020B0609020204030204" pitchFamily="49" charset="0"/>
              </a:rPr>
              <a:t>99</a:t>
            </a:r>
            <a:r>
              <a:rPr lang="en-US" altLang="zh-CN" b="0" dirty="0">
                <a:solidFill>
                  <a:srgbClr val="5C5C5C"/>
                </a:solidFill>
                <a:latin typeface="Consolas" panose="020B0609020204030204" pitchFamily="49" charset="0"/>
              </a:rPr>
              <a:t>},  s2={</a:t>
            </a:r>
            <a:r>
              <a:rPr lang="en-US" altLang="zh-CN" b="0" dirty="0">
                <a:solidFill>
                  <a:srgbClr val="986801"/>
                </a:solidFill>
                <a:latin typeface="Consolas" panose="020B0609020204030204" pitchFamily="49" charset="0"/>
              </a:rPr>
              <a:t>1002</a:t>
            </a:r>
            <a:r>
              <a:rPr lang="en-US" altLang="zh-CN" b="0" dirty="0">
                <a:solidFill>
                  <a:srgbClr val="5C5C5C"/>
                </a:solidFill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986801"/>
                </a:solidFill>
                <a:latin typeface="Consolas" panose="020B0609020204030204" pitchFamily="49" charset="0"/>
              </a:rPr>
              <a:t>77.7</a:t>
            </a:r>
            <a:r>
              <a:rPr lang="en-US" altLang="zh-CN" b="0" dirty="0">
                <a:solidFill>
                  <a:srgbClr val="5C5C5C"/>
                </a:solidFill>
                <a:latin typeface="Consolas" panose="020B0609020204030204" pitchFamily="49" charset="0"/>
              </a:rPr>
              <a:t>},  s3={</a:t>
            </a:r>
            <a:r>
              <a:rPr lang="en-US" altLang="zh-CN" b="0" dirty="0">
                <a:solidFill>
                  <a:srgbClr val="986801"/>
                </a:solidFill>
                <a:latin typeface="Consolas" panose="020B0609020204030204" pitchFamily="49" charset="0"/>
              </a:rPr>
              <a:t>1003</a:t>
            </a:r>
            <a:r>
              <a:rPr lang="en-US" altLang="zh-CN" b="0" dirty="0">
                <a:solidFill>
                  <a:srgbClr val="5C5C5C"/>
                </a:solidFill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986801"/>
                </a:solidFill>
                <a:latin typeface="Consolas" panose="020B0609020204030204" pitchFamily="49" charset="0"/>
              </a:rPr>
              <a:t>88.5</a:t>
            </a:r>
            <a:r>
              <a:rPr lang="en-US" altLang="zh-CN" b="0" dirty="0">
                <a:solidFill>
                  <a:srgbClr val="5C5C5C"/>
                </a:solidFill>
                <a:latin typeface="Consolas" panose="020B0609020204030204" pitchFamily="49" charset="0"/>
              </a:rPr>
              <a:t>}; </a:t>
            </a:r>
          </a:p>
          <a:p>
            <a:pPr>
              <a:buFont typeface="+mj-lt"/>
              <a:buAutoNum type="arabicPeriod"/>
            </a:pP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0" dirty="0">
                <a:solidFill>
                  <a:srgbClr val="A626A4"/>
                </a:solidFill>
                <a:latin typeface="Consolas" panose="020B0609020204030204" pitchFamily="49" charset="0"/>
              </a:rPr>
              <a:t>typedef</a:t>
            </a:r>
            <a:r>
              <a:rPr lang="en-US" altLang="zh-CN" b="0" dirty="0">
                <a:solidFill>
                  <a:srgbClr val="5C5C5C"/>
                </a:solidFill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A626A4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b="0" dirty="0">
                <a:solidFill>
                  <a:srgbClr val="5C5C5C"/>
                </a:solidFill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C18401"/>
                </a:solidFill>
                <a:latin typeface="Consolas" panose="020B0609020204030204" pitchFamily="49" charset="0"/>
              </a:rPr>
              <a:t>student</a:t>
            </a:r>
            <a:r>
              <a:rPr lang="en-US" altLang="zh-CN" b="0" dirty="0">
                <a:solidFill>
                  <a:srgbClr val="5C5C5C"/>
                </a:solidFill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C18401"/>
                </a:solidFill>
                <a:latin typeface="Consolas" panose="020B0609020204030204" pitchFamily="49" charset="0"/>
              </a:rPr>
              <a:t>student</a:t>
            </a:r>
            <a:r>
              <a:rPr lang="en-US" altLang="zh-CN" b="0" dirty="0">
                <a:solidFill>
                  <a:srgbClr val="5C5C5C"/>
                </a:solidFill>
                <a:latin typeface="Consolas" panose="020B0609020204030204" pitchFamily="49" charset="0"/>
              </a:rPr>
              <a:t> ;</a:t>
            </a:r>
          </a:p>
          <a:p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879976" y="620688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 startAt="10"/>
            </a:pPr>
            <a:r>
              <a:rPr lang="en-US" altLang="zh-CN" b="0" dirty="0">
                <a:solidFill>
                  <a:srgbClr val="A626A4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5C5C5C"/>
                </a:solidFill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4078F2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b="0" dirty="0">
                <a:solidFill>
                  <a:srgbClr val="5C5C5C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buFont typeface="+mj-lt"/>
              <a:buAutoNum type="arabicPeriod" startAt="10"/>
            </a:pPr>
            <a:r>
              <a:rPr lang="en-US" altLang="zh-CN" b="0" dirty="0">
                <a:solidFill>
                  <a:srgbClr val="5C5C5C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Font typeface="+mj-lt"/>
              <a:buAutoNum type="arabicPeriod" startAt="10"/>
            </a:pPr>
            <a:r>
              <a:rPr lang="en-US" altLang="zh-CN" b="0" dirty="0">
                <a:solidFill>
                  <a:srgbClr val="5C5C5C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b="0" i="1" dirty="0">
                <a:solidFill>
                  <a:srgbClr val="A0A1A7"/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0" i="1" dirty="0">
                <a:solidFill>
                  <a:srgbClr val="A0A1A7"/>
                </a:solidFill>
                <a:latin typeface="Consolas" panose="020B0609020204030204" pitchFamily="49" charset="0"/>
              </a:rPr>
              <a:t>开始建立链表 </a:t>
            </a:r>
            <a:endParaRPr lang="zh-CN" altLang="en-US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0"/>
            </a:pPr>
            <a:r>
              <a:rPr lang="zh-CN" altLang="en-US" b="0" dirty="0">
                <a:solidFill>
                  <a:srgbClr val="5C5C5C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b="0" dirty="0">
                <a:solidFill>
                  <a:srgbClr val="5C5C5C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student</a:t>
            </a:r>
            <a:r>
              <a:rPr lang="en-US" altLang="zh-CN" b="0" dirty="0">
                <a:solidFill>
                  <a:srgbClr val="5C5C5C"/>
                </a:solidFill>
                <a:latin typeface="Consolas" panose="020B0609020204030204" pitchFamily="49" charset="0"/>
              </a:rPr>
              <a:t> *head;</a:t>
            </a:r>
          </a:p>
          <a:p>
            <a:pPr>
              <a:buFont typeface="+mj-lt"/>
              <a:buAutoNum type="arabicPeriod" startAt="10"/>
            </a:pPr>
            <a:r>
              <a:rPr lang="en-US" altLang="zh-CN" b="0" dirty="0">
                <a:solidFill>
                  <a:srgbClr val="5C5C5C"/>
                </a:solidFill>
                <a:latin typeface="Consolas" panose="020B0609020204030204" pitchFamily="49" charset="0"/>
              </a:rPr>
              <a:t>  head=&amp;s1;</a:t>
            </a:r>
          </a:p>
          <a:p>
            <a:pPr>
              <a:buFont typeface="+mj-lt"/>
              <a:buAutoNum type="arabicPeriod" startAt="10"/>
            </a:pPr>
            <a:r>
              <a:rPr lang="en-US" altLang="zh-CN" b="0" dirty="0">
                <a:solidFill>
                  <a:srgbClr val="5C5C5C"/>
                </a:solidFill>
                <a:latin typeface="Consolas" panose="020B0609020204030204" pitchFamily="49" charset="0"/>
              </a:rPr>
              <a:t>  s1.next = &amp;s2;</a:t>
            </a:r>
          </a:p>
          <a:p>
            <a:pPr>
              <a:buFont typeface="+mj-lt"/>
              <a:buAutoNum type="arabicPeriod" startAt="10"/>
            </a:pPr>
            <a:r>
              <a:rPr lang="en-US" altLang="zh-CN" b="0" dirty="0">
                <a:solidFill>
                  <a:srgbClr val="5C5C5C"/>
                </a:solidFill>
                <a:latin typeface="Consolas" panose="020B0609020204030204" pitchFamily="49" charset="0"/>
              </a:rPr>
              <a:t>  s2.next = &amp;s3;</a:t>
            </a:r>
          </a:p>
          <a:p>
            <a:pPr>
              <a:buFont typeface="+mj-lt"/>
              <a:buAutoNum type="arabicPeriod" startAt="10"/>
            </a:pPr>
            <a:r>
              <a:rPr lang="en-US" altLang="zh-CN" b="0" dirty="0">
                <a:solidFill>
                  <a:srgbClr val="5C5C5C"/>
                </a:solidFill>
                <a:latin typeface="Consolas" panose="020B0609020204030204" pitchFamily="49" charset="0"/>
              </a:rPr>
              <a:t>  s3.next = </a:t>
            </a:r>
            <a:r>
              <a:rPr lang="en-US" altLang="zh-CN" b="0" dirty="0">
                <a:solidFill>
                  <a:srgbClr val="986801"/>
                </a:solidFill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5C5C5C"/>
                </a:solidFill>
                <a:latin typeface="Consolas" panose="020B0609020204030204" pitchFamily="49" charset="0"/>
              </a:rPr>
              <a:t>;  </a:t>
            </a:r>
          </a:p>
          <a:p>
            <a:pPr>
              <a:buFont typeface="+mj-lt"/>
              <a:buAutoNum type="arabicPeriod" startAt="10"/>
            </a:pPr>
            <a:r>
              <a:rPr lang="en-US" altLang="zh-CN" b="0" dirty="0">
                <a:solidFill>
                  <a:srgbClr val="5C5C5C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b="0" i="1" dirty="0">
                <a:solidFill>
                  <a:srgbClr val="A0A1A7"/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0" i="1" dirty="0">
                <a:solidFill>
                  <a:srgbClr val="A0A1A7"/>
                </a:solidFill>
                <a:latin typeface="Consolas" panose="020B0609020204030204" pitchFamily="49" charset="0"/>
              </a:rPr>
              <a:t>遍历链表</a:t>
            </a:r>
            <a:endParaRPr lang="zh-CN" altLang="en-US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0"/>
            </a:pPr>
            <a:r>
              <a:rPr lang="zh-CN" altLang="en-US" b="0" dirty="0">
                <a:solidFill>
                  <a:srgbClr val="5C5C5C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b="0" dirty="0">
                <a:solidFill>
                  <a:srgbClr val="5C5C5C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student</a:t>
            </a:r>
            <a:r>
              <a:rPr lang="en-US" altLang="zh-CN" b="0" dirty="0">
                <a:solidFill>
                  <a:srgbClr val="5C5C5C"/>
                </a:solidFill>
                <a:latin typeface="Consolas" panose="020B0609020204030204" pitchFamily="49" charset="0"/>
              </a:rPr>
              <a:t> *pp = head ; </a:t>
            </a:r>
          </a:p>
          <a:p>
            <a:pPr>
              <a:buFont typeface="+mj-lt"/>
              <a:buAutoNum type="arabicPeriod" startAt="10"/>
            </a:pPr>
            <a:r>
              <a:rPr lang="en-US" altLang="zh-CN" b="0" dirty="0">
                <a:solidFill>
                  <a:srgbClr val="5C5C5C"/>
                </a:solidFill>
                <a:latin typeface="Consolas" panose="020B0609020204030204" pitchFamily="49" charset="0"/>
              </a:rPr>
              <a:t>  </a:t>
            </a:r>
          </a:p>
          <a:p>
            <a:pPr>
              <a:buFont typeface="+mj-lt"/>
              <a:buAutoNum type="arabicPeriod" startAt="10"/>
            </a:pPr>
            <a:r>
              <a:rPr lang="en-US" altLang="zh-CN" b="0" dirty="0">
                <a:solidFill>
                  <a:srgbClr val="5C5C5C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b="0" dirty="0">
                <a:solidFill>
                  <a:srgbClr val="A626A4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b="0" dirty="0">
                <a:solidFill>
                  <a:srgbClr val="5C5C5C"/>
                </a:solidFill>
                <a:latin typeface="Consolas" panose="020B0609020204030204" pitchFamily="49" charset="0"/>
              </a:rPr>
              <a:t>(pp!= </a:t>
            </a:r>
            <a:r>
              <a:rPr lang="en-US" altLang="zh-CN" b="0" dirty="0">
                <a:solidFill>
                  <a:srgbClr val="986801"/>
                </a:solidFill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5C5C5C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Font typeface="+mj-lt"/>
              <a:buAutoNum type="arabicPeriod" startAt="10"/>
            </a:pPr>
            <a:r>
              <a:rPr lang="en-US" altLang="zh-CN" b="0" dirty="0">
                <a:solidFill>
                  <a:srgbClr val="5C5C5C"/>
                </a:solidFill>
                <a:latin typeface="Consolas" panose="020B0609020204030204" pitchFamily="49" charset="0"/>
              </a:rPr>
              <a:t>  {</a:t>
            </a:r>
          </a:p>
          <a:p>
            <a:pPr>
              <a:buFont typeface="+mj-lt"/>
              <a:buAutoNum type="arabicPeriod" startAt="10"/>
            </a:pPr>
            <a:r>
              <a:rPr lang="en-US" altLang="zh-CN" b="0" dirty="0">
                <a:solidFill>
                  <a:srgbClr val="5C5C5C"/>
                </a:solidFill>
                <a:latin typeface="Consolas" panose="020B0609020204030204" pitchFamily="49" charset="0"/>
              </a:rPr>
              <a:t>   </a:t>
            </a:r>
            <a:r>
              <a:rPr lang="en-US" altLang="zh-CN" b="0" dirty="0" err="1">
                <a:solidFill>
                  <a:srgbClr val="C18401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b="0" dirty="0">
                <a:solidFill>
                  <a:srgbClr val="5C5C5C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0A14F"/>
                </a:solidFill>
                <a:latin typeface="Consolas" panose="020B0609020204030204" pitchFamily="49" charset="0"/>
              </a:rPr>
              <a:t>"%d--%f\</a:t>
            </a:r>
            <a:r>
              <a:rPr lang="en-US" altLang="zh-CN" b="0" dirty="0" err="1">
                <a:solidFill>
                  <a:srgbClr val="50A14F"/>
                </a:solidFill>
                <a:latin typeface="Consolas" panose="020B0609020204030204" pitchFamily="49" charset="0"/>
              </a:rPr>
              <a:t>n"</a:t>
            </a:r>
            <a:r>
              <a:rPr lang="en-US" altLang="zh-CN" b="0" dirty="0" err="1">
                <a:solidFill>
                  <a:srgbClr val="5C5C5C"/>
                </a:solidFill>
                <a:latin typeface="Consolas" panose="020B0609020204030204" pitchFamily="49" charset="0"/>
              </a:rPr>
              <a:t>,pp</a:t>
            </a:r>
            <a:r>
              <a:rPr lang="en-US" altLang="zh-CN" b="0" dirty="0">
                <a:solidFill>
                  <a:srgbClr val="5C5C5C"/>
                </a:solidFill>
                <a:latin typeface="Consolas" panose="020B0609020204030204" pitchFamily="49" charset="0"/>
              </a:rPr>
              <a:t>-&gt;num,(*pp).score);</a:t>
            </a:r>
          </a:p>
          <a:p>
            <a:pPr>
              <a:buFont typeface="+mj-lt"/>
              <a:buAutoNum type="arabicPeriod" startAt="10"/>
            </a:pPr>
            <a:r>
              <a:rPr lang="en-US" altLang="zh-CN" b="0" dirty="0">
                <a:solidFill>
                  <a:srgbClr val="5C5C5C"/>
                </a:solidFill>
                <a:latin typeface="Consolas" panose="020B0609020204030204" pitchFamily="49" charset="0"/>
              </a:rPr>
              <a:t>   pp = pp-&gt;next ;</a:t>
            </a:r>
          </a:p>
          <a:p>
            <a:pPr>
              <a:buFont typeface="+mj-lt"/>
              <a:buAutoNum type="arabicPeriod" startAt="10"/>
            </a:pPr>
            <a:r>
              <a:rPr lang="en-US" altLang="zh-CN" b="0" dirty="0">
                <a:solidFill>
                  <a:srgbClr val="5C5C5C"/>
                </a:solidFill>
                <a:latin typeface="Consolas" panose="020B0609020204030204" pitchFamily="49" charset="0"/>
              </a:rPr>
              <a:t>   } </a:t>
            </a:r>
          </a:p>
          <a:p>
            <a:pPr>
              <a:buFont typeface="+mj-lt"/>
              <a:buAutoNum type="arabicPeriod" startAt="10"/>
            </a:pPr>
            <a:r>
              <a:rPr lang="en-US" altLang="zh-CN" b="0" dirty="0">
                <a:solidFill>
                  <a:srgbClr val="5C5C5C"/>
                </a:solidFill>
                <a:latin typeface="Consolas" panose="020B0609020204030204" pitchFamily="49" charset="0"/>
              </a:rPr>
              <a:t>   </a:t>
            </a:r>
          </a:p>
          <a:p>
            <a:pPr>
              <a:buFont typeface="+mj-lt"/>
              <a:buAutoNum type="arabicPeriod" startAt="10"/>
            </a:pPr>
            <a:r>
              <a:rPr lang="en-US" altLang="zh-CN" b="0" dirty="0">
                <a:solidFill>
                  <a:srgbClr val="5C5C5C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2344" y="692696"/>
            <a:ext cx="2505075" cy="1038225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4D4432-6FD4-43F5-8147-3A682C4C7C42}"/>
              </a:ext>
            </a:extLst>
          </p:cNvPr>
          <p:cNvSpPr/>
          <p:nvPr/>
        </p:nvSpPr>
        <p:spPr>
          <a:xfrm>
            <a:off x="551384" y="404664"/>
            <a:ext cx="54006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zh-CN" sz="1600" b="0" dirty="0">
                <a:solidFill>
                  <a:srgbClr val="008200"/>
                </a:solidFill>
                <a:latin typeface="Consolas" panose="020B0609020204030204" pitchFamily="49" charset="0"/>
              </a:rPr>
              <a:t>/* Fig.10.2 </a:t>
            </a:r>
            <a:r>
              <a:rPr lang="zh-CN" altLang="en-US" sz="1600" b="0" dirty="0">
                <a:solidFill>
                  <a:srgbClr val="008200"/>
                </a:solidFill>
                <a:latin typeface="Consolas" panose="020B0609020204030204" pitchFamily="49" charset="0"/>
              </a:rPr>
              <a:t>链表结点的增删 *</a:t>
            </a:r>
            <a:r>
              <a:rPr lang="en-US" altLang="zh-CN" sz="1600" b="0" dirty="0">
                <a:solidFill>
                  <a:srgbClr val="008200"/>
                </a:solidFill>
                <a:latin typeface="Consolas" panose="020B0609020204030204" pitchFamily="49" charset="0"/>
              </a:rPr>
              <a:t>/</a:t>
            </a:r>
            <a:r>
              <a:rPr lang="zh-CN" altLang="en-US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endParaRPr lang="zh-CN" altLang="en-US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600" b="0" dirty="0">
                <a:solidFill>
                  <a:srgbClr val="808080"/>
                </a:solidFill>
                <a:latin typeface="Consolas" panose="020B0609020204030204" pitchFamily="49" charset="0"/>
              </a:rPr>
              <a:t>#include&lt;</a:t>
            </a:r>
            <a:r>
              <a:rPr lang="en-US" altLang="zh-CN" sz="1600" b="0" dirty="0" err="1">
                <a:solidFill>
                  <a:srgbClr val="808080"/>
                </a:solidFill>
                <a:latin typeface="Consolas" panose="020B0609020204030204" pitchFamily="49" charset="0"/>
              </a:rPr>
              <a:t>stdio.h</a:t>
            </a:r>
            <a:r>
              <a:rPr lang="en-US" altLang="zh-CN" sz="1600" b="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600" b="0" dirty="0">
                <a:solidFill>
                  <a:srgbClr val="808080"/>
                </a:solidFill>
                <a:latin typeface="Consolas" panose="020B0609020204030204" pitchFamily="49" charset="0"/>
              </a:rPr>
              <a:t>#include&lt;</a:t>
            </a:r>
            <a:r>
              <a:rPr lang="en-US" altLang="zh-CN" sz="1600" b="0" dirty="0" err="1">
                <a:solidFill>
                  <a:srgbClr val="808080"/>
                </a:solidFill>
                <a:latin typeface="Consolas" panose="020B0609020204030204" pitchFamily="49" charset="0"/>
              </a:rPr>
              <a:t>stdlib.h</a:t>
            </a:r>
            <a:r>
              <a:rPr lang="en-US" altLang="zh-CN" sz="1600" b="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006699"/>
                </a:solidFill>
                <a:latin typeface="Consolas" panose="020B0609020204030204" pitchFamily="49" charset="0"/>
              </a:rPr>
              <a:t>typedef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u="sng" dirty="0">
                <a:solidFill>
                  <a:srgbClr val="006699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1600" b="0" u="sng" dirty="0">
                <a:solidFill>
                  <a:srgbClr val="000000"/>
                </a:solidFill>
                <a:latin typeface="Consolas" panose="020B0609020204030204" pitchFamily="49" charset="0"/>
              </a:rPr>
              <a:t> student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{ 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num;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2E8B57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score;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006699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student *next;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} </a:t>
            </a:r>
            <a:r>
              <a:rPr lang="en-US" altLang="zh-CN" sz="1600" b="0" u="sng" dirty="0">
                <a:solidFill>
                  <a:srgbClr val="000000"/>
                </a:solidFill>
                <a:latin typeface="Consolas" panose="020B0609020204030204" pitchFamily="49" charset="0"/>
              </a:rPr>
              <a:t>student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;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print_list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(student *) ;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student *insert(student *, student* );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3EBA31A-D335-4323-8388-5167DA8103F9}"/>
              </a:ext>
            </a:extLst>
          </p:cNvPr>
          <p:cNvSpPr/>
          <p:nvPr/>
        </p:nvSpPr>
        <p:spPr>
          <a:xfrm>
            <a:off x="5544616" y="116632"/>
            <a:ext cx="6096000" cy="69865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 startAt="20"/>
            </a:pPr>
            <a:r>
              <a:rPr lang="en-US" altLang="zh-CN" sz="1600" dirty="0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main()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0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{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0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b="0" dirty="0">
                <a:solidFill>
                  <a:srgbClr val="0082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b="0" dirty="0">
                <a:solidFill>
                  <a:srgbClr val="008200"/>
                </a:solidFill>
                <a:latin typeface="Consolas" panose="020B0609020204030204" pitchFamily="49" charset="0"/>
              </a:rPr>
              <a:t>开始建立链表 </a:t>
            </a:r>
            <a:r>
              <a:rPr lang="zh-CN" altLang="en-US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0"/>
            </a:pPr>
            <a:r>
              <a:rPr lang="zh-CN" altLang="en-US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student *head = (student*)malloc(</a:t>
            </a:r>
            <a:r>
              <a:rPr lang="en-US" altLang="zh-CN" sz="1600" dirty="0" err="1">
                <a:solidFill>
                  <a:srgbClr val="006699"/>
                </a:solidFill>
                <a:latin typeface="Consolas" panose="020B0609020204030204" pitchFamily="49" charset="0"/>
              </a:rPr>
              <a:t>sizeof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(student));  </a:t>
            </a:r>
            <a:r>
              <a:rPr lang="en-US" altLang="zh-CN" sz="1600" b="0" dirty="0">
                <a:solidFill>
                  <a:srgbClr val="008200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600" b="0" dirty="0">
                <a:solidFill>
                  <a:srgbClr val="008200"/>
                </a:solidFill>
                <a:latin typeface="Consolas" panose="020B0609020204030204" pitchFamily="49" charset="0"/>
              </a:rPr>
              <a:t>产生头结点 </a:t>
            </a:r>
            <a:r>
              <a:rPr lang="zh-CN" altLang="en-US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0"/>
            </a:pPr>
            <a:r>
              <a:rPr lang="zh-CN" altLang="en-US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head-&gt;num = -1 ;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0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head-&gt;score = -1 ;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0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head-&gt;next = 0 ;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0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头结点：</a:t>
            </a:r>
            <a:r>
              <a:rPr lang="en-US" altLang="zh-CN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);   </a:t>
            </a:r>
            <a:endParaRPr lang="zh-CN" altLang="en-US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0"/>
            </a:pPr>
            <a:r>
              <a:rPr lang="zh-CN" altLang="en-US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print_list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(head);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0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0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student *</a:t>
            </a:r>
            <a:r>
              <a:rPr lang="en-US" altLang="zh-CN" sz="1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; 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0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;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0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006699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( </a:t>
            </a:r>
            <a:r>
              <a:rPr lang="en-US" altLang="zh-CN" sz="1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= 0 ; </a:t>
            </a:r>
            <a:r>
              <a:rPr lang="en-US" altLang="zh-CN" sz="1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&lt;10 ; </a:t>
            </a:r>
            <a:r>
              <a:rPr lang="en-US" altLang="zh-CN" sz="1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++)           </a:t>
            </a:r>
            <a:r>
              <a:rPr lang="en-US" altLang="zh-CN" sz="1600" b="0" dirty="0">
                <a:solidFill>
                  <a:srgbClr val="0082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0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{ </a:t>
            </a:r>
            <a:r>
              <a:rPr lang="en-US" altLang="zh-CN" sz="1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= (student*)malloc(</a:t>
            </a:r>
            <a:r>
              <a:rPr lang="en-US" altLang="zh-CN" sz="1600" dirty="0" err="1">
                <a:solidFill>
                  <a:srgbClr val="006699"/>
                </a:solidFill>
                <a:latin typeface="Consolas" panose="020B0609020204030204" pitchFamily="49" charset="0"/>
              </a:rPr>
              <a:t>sizeof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(student));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0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-&gt;num = rand()%100;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0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-&gt;score = rand()%100;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0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-&gt;next = 0 ;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0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0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新生成结点为：</a:t>
            </a:r>
            <a:r>
              <a:rPr lang="en-US" altLang="zh-CN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zh-CN" altLang="en-US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0"/>
            </a:pPr>
            <a:r>
              <a:rPr lang="zh-CN" altLang="en-US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print_list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0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"\n"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0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head = insert(</a:t>
            </a:r>
            <a:r>
              <a:rPr lang="en-US" altLang="zh-CN" sz="1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head,newnode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0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插入新生成结点后：</a:t>
            </a:r>
            <a:r>
              <a:rPr lang="en-US" altLang="zh-CN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\n"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0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print_list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(head);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0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}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0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229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3AA4AAA-8315-4AA1-81E1-00B745399915}"/>
              </a:ext>
            </a:extLst>
          </p:cNvPr>
          <p:cNvSpPr/>
          <p:nvPr/>
        </p:nvSpPr>
        <p:spPr>
          <a:xfrm>
            <a:off x="695400" y="404664"/>
            <a:ext cx="93610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50"/>
            </a:pPr>
            <a:r>
              <a:rPr lang="en-US" altLang="zh-CN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print_list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(student *head)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50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{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50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b="0" dirty="0">
                <a:solidFill>
                  <a:srgbClr val="0082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0" dirty="0">
                <a:solidFill>
                  <a:srgbClr val="008200"/>
                </a:solidFill>
                <a:latin typeface="Consolas" panose="020B0609020204030204" pitchFamily="49" charset="0"/>
              </a:rPr>
              <a:t>遍历链表</a:t>
            </a:r>
            <a:r>
              <a:rPr lang="zh-CN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50"/>
            </a:pPr>
            <a:r>
              <a:rPr lang="zh-CN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student *pp = head ; 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50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50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dirty="0">
                <a:solidFill>
                  <a:srgbClr val="006699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(pp!= 0)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50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{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50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latin typeface="Consolas" panose="020B0609020204030204" pitchFamily="49" charset="0"/>
              </a:rPr>
              <a:t>"%3d**%f**%d\</a:t>
            </a:r>
            <a:r>
              <a:rPr lang="en-US" altLang="zh-CN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n"</a:t>
            </a:r>
            <a:r>
              <a:rPr lang="en-US" altLang="zh-CN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,pp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num,pp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-&gt;score,(*pp).next);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50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pp = pp-&gt;next ;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50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} 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50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latin typeface="Consolas" panose="020B0609020204030204" pitchFamily="49" charset="0"/>
              </a:rPr>
              <a:t>"=============\n"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50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50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altLang="zh-CN" dirty="0">
                <a:solidFill>
                  <a:srgbClr val="006699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; 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50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700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/>
          </p:cNvSpPr>
          <p:nvPr>
            <p:ph type="body" idx="1"/>
          </p:nvPr>
        </p:nvSpPr>
        <p:spPr>
          <a:xfrm>
            <a:off x="762000" y="1384300"/>
            <a:ext cx="9798496" cy="4552315"/>
          </a:xfrm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L="263525" marR="0" lvl="0" indent="-2635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结构体属于派生数据类型，即它们是用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highlight>
                  <a:srgbClr val="FFFF00"/>
                </a:highligh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其他数据类型的对象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来构建的。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定义 ： 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struct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名称   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           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{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               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类型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1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变量名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1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；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                 类型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2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变量名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2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；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                      ......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           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}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cs typeface="+mn-cs"/>
              </a:rPr>
              <a:t>；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263525" marR="0" lvl="0" indent="-2635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00AF5F2-3F53-4AFA-86A5-776745721AB6}"/>
              </a:ext>
            </a:extLst>
          </p:cNvPr>
          <p:cNvSpPr/>
          <p:nvPr/>
        </p:nvSpPr>
        <p:spPr>
          <a:xfrm>
            <a:off x="191344" y="870685"/>
            <a:ext cx="568863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71"/>
            </a:pP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student *insert(student *head, student *node)  </a:t>
            </a:r>
            <a:endParaRPr lang="en-US" altLang="zh-CN" sz="14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71"/>
            </a:pP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{  </a:t>
            </a:r>
            <a:endParaRPr lang="en-US" altLang="zh-CN" sz="14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71"/>
            </a:pP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endParaRPr lang="en-US" altLang="zh-CN" sz="14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71"/>
            </a:pP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(head-&gt;next == 0) </a:t>
            </a:r>
            <a:r>
              <a:rPr lang="en-US" altLang="zh-CN" sz="1400" b="0" dirty="0">
                <a:solidFill>
                  <a:srgbClr val="008200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400" b="0" dirty="0">
                <a:solidFill>
                  <a:srgbClr val="008200"/>
                </a:solidFill>
                <a:latin typeface="Consolas" panose="020B0609020204030204" pitchFamily="49" charset="0"/>
              </a:rPr>
              <a:t>只有一个头节点时 </a:t>
            </a:r>
            <a:r>
              <a:rPr lang="zh-CN" alt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sz="14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71"/>
            </a:pPr>
            <a:r>
              <a:rPr lang="zh-CN" alt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{  </a:t>
            </a:r>
            <a:endParaRPr lang="zh-CN" altLang="en-US" sz="14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71"/>
            </a:pPr>
            <a:r>
              <a:rPr lang="zh-CN" alt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head-&gt;next = node ;  </a:t>
            </a:r>
            <a:endParaRPr lang="en-US" altLang="zh-CN" sz="14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71"/>
            </a:pP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</a:t>
            </a:r>
            <a:endParaRPr lang="en-US" altLang="zh-CN" sz="14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71"/>
            </a:pP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400" dirty="0">
                <a:solidFill>
                  <a:srgbClr val="006699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head;  </a:t>
            </a:r>
            <a:endParaRPr lang="en-US" altLang="zh-CN" sz="14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71"/>
            </a:pP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}  </a:t>
            </a:r>
            <a:endParaRPr lang="en-US" altLang="zh-CN" sz="14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71"/>
            </a:pP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</a:t>
            </a:r>
            <a:endParaRPr lang="en-US" altLang="zh-CN" sz="14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71"/>
            </a:pP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student *pp = head , *</a:t>
            </a:r>
            <a:r>
              <a:rPr lang="en-US" altLang="zh-CN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qq</a:t>
            </a: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= head ;  </a:t>
            </a:r>
            <a:r>
              <a:rPr lang="en-US" altLang="zh-CN" sz="1400" b="0" dirty="0">
                <a:solidFill>
                  <a:srgbClr val="008200"/>
                </a:solidFill>
                <a:latin typeface="Consolas" panose="020B0609020204030204" pitchFamily="49" charset="0"/>
              </a:rPr>
              <a:t>// pp</a:t>
            </a:r>
            <a:r>
              <a:rPr lang="zh-CN" altLang="en-US" sz="1400" b="0" dirty="0">
                <a:solidFill>
                  <a:srgbClr val="008200"/>
                </a:solidFill>
                <a:latin typeface="Consolas" panose="020B0609020204030204" pitchFamily="49" charset="0"/>
              </a:rPr>
              <a:t>在前，</a:t>
            </a:r>
            <a:r>
              <a:rPr lang="en-US" altLang="zh-CN" sz="1400" b="0" dirty="0" err="1">
                <a:solidFill>
                  <a:srgbClr val="008200"/>
                </a:solidFill>
                <a:latin typeface="Consolas" panose="020B0609020204030204" pitchFamily="49" charset="0"/>
              </a:rPr>
              <a:t>qq</a:t>
            </a:r>
            <a:r>
              <a:rPr lang="zh-CN" altLang="en-US" sz="1400" b="0" dirty="0">
                <a:solidFill>
                  <a:srgbClr val="008200"/>
                </a:solidFill>
                <a:latin typeface="Consolas" panose="020B0609020204030204" pitchFamily="49" charset="0"/>
              </a:rPr>
              <a:t>在后，分别指向相邻的两个结点 </a:t>
            </a:r>
            <a:r>
              <a:rPr lang="zh-CN" alt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sz="14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71"/>
            </a:pPr>
            <a:r>
              <a:rPr lang="zh-CN" alt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sz="14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71"/>
            </a:pPr>
            <a:r>
              <a:rPr lang="en-US" altLang="zh-CN" sz="1400" b="0" dirty="0">
                <a:solidFill>
                  <a:srgbClr val="008200"/>
                </a:solidFill>
                <a:latin typeface="Consolas" panose="020B0609020204030204" pitchFamily="49" charset="0"/>
              </a:rPr>
              <a:t>/* </a:t>
            </a:r>
            <a:r>
              <a:rPr lang="zh-CN" altLang="en-US" sz="1400" b="0" dirty="0">
                <a:solidFill>
                  <a:srgbClr val="008200"/>
                </a:solidFill>
                <a:latin typeface="Consolas" panose="020B0609020204030204" pitchFamily="49" charset="0"/>
              </a:rPr>
              <a:t>下面的方法是将新结点插入到链表尾部        </a:t>
            </a:r>
            <a:r>
              <a:rPr lang="zh-CN" alt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zh-CN" altLang="en-US" sz="14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71"/>
            </a:pPr>
            <a:r>
              <a:rPr lang="zh-CN" altLang="en-US" sz="1400" b="0" dirty="0">
                <a:solidFill>
                  <a:srgbClr val="0082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008200"/>
                </a:solidFill>
                <a:latin typeface="Consolas" panose="020B0609020204030204" pitchFamily="49" charset="0"/>
              </a:rPr>
              <a:t>while( pp-&gt;next != 0 )</a:t>
            </a: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US" altLang="zh-CN" sz="14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71"/>
            </a:pPr>
            <a:r>
              <a:rPr lang="en-US" altLang="zh-CN" sz="1400" b="0" dirty="0">
                <a:solidFill>
                  <a:srgbClr val="008200"/>
                </a:solidFill>
                <a:latin typeface="Consolas" panose="020B0609020204030204" pitchFamily="49" charset="0"/>
              </a:rPr>
              <a:t>        {</a:t>
            </a: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US" altLang="zh-CN" sz="14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71"/>
            </a:pPr>
            <a:r>
              <a:rPr lang="en-US" altLang="zh-CN" sz="1400" b="0" dirty="0">
                <a:solidFill>
                  <a:srgbClr val="0082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400" b="0" dirty="0" err="1">
                <a:solidFill>
                  <a:srgbClr val="008200"/>
                </a:solidFill>
                <a:latin typeface="Consolas" panose="020B0609020204030204" pitchFamily="49" charset="0"/>
              </a:rPr>
              <a:t>qq</a:t>
            </a:r>
            <a:r>
              <a:rPr lang="en-US" altLang="zh-CN" sz="1400" b="0" dirty="0">
                <a:solidFill>
                  <a:srgbClr val="008200"/>
                </a:solidFill>
                <a:latin typeface="Consolas" panose="020B0609020204030204" pitchFamily="49" charset="0"/>
              </a:rPr>
              <a:t> = pp ;</a:t>
            </a: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US" altLang="zh-CN" sz="14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71"/>
            </a:pPr>
            <a:r>
              <a:rPr lang="en-US" altLang="zh-CN" sz="1400" b="0" dirty="0">
                <a:solidFill>
                  <a:srgbClr val="008200"/>
                </a:solidFill>
                <a:latin typeface="Consolas" panose="020B0609020204030204" pitchFamily="49" charset="0"/>
              </a:rPr>
              <a:t>            pp = pp-&gt;next ;</a:t>
            </a: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US" altLang="zh-CN" sz="14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71"/>
            </a:pPr>
            <a:r>
              <a:rPr lang="en-US" altLang="zh-CN" sz="1400" b="0" dirty="0">
                <a:solidFill>
                  <a:srgbClr val="008200"/>
                </a:solidFill>
                <a:latin typeface="Consolas" panose="020B0609020204030204" pitchFamily="49" charset="0"/>
              </a:rPr>
              <a:t>        }</a:t>
            </a: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082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US" altLang="zh-CN" sz="14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71"/>
            </a:pPr>
            <a:r>
              <a:rPr lang="en-US" altLang="zh-CN" sz="1400" b="0" dirty="0">
                <a:solidFill>
                  <a:srgbClr val="008200"/>
                </a:solidFill>
                <a:latin typeface="Consolas" panose="020B0609020204030204" pitchFamily="49" charset="0"/>
              </a:rPr>
              <a:t>        pp-&gt;next = node ;</a:t>
            </a: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US" altLang="zh-CN" sz="14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71"/>
            </a:pPr>
            <a:r>
              <a:rPr lang="en-US" altLang="zh-CN" sz="1400" b="0" dirty="0">
                <a:solidFill>
                  <a:srgbClr val="008200"/>
                </a:solidFill>
                <a:latin typeface="Consolas" panose="020B0609020204030204" pitchFamily="49" charset="0"/>
              </a:rPr>
              <a:t>*/</a:t>
            </a: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400" b="0" dirty="0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FCD2CB8-A3AC-4E8C-A847-DB8A073D036A}"/>
              </a:ext>
            </a:extLst>
          </p:cNvPr>
          <p:cNvSpPr/>
          <p:nvPr/>
        </p:nvSpPr>
        <p:spPr>
          <a:xfrm>
            <a:off x="6084174" y="366623"/>
            <a:ext cx="6096000" cy="61247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 startAt="91"/>
            </a:pPr>
            <a:r>
              <a:rPr lang="en-US" altLang="zh-CN" sz="1400" b="0" dirty="0">
                <a:solidFill>
                  <a:srgbClr val="008200"/>
                </a:solidFill>
                <a:latin typeface="Consolas" panose="020B0609020204030204" pitchFamily="49" charset="0"/>
              </a:rPr>
              <a:t>/* </a:t>
            </a:r>
            <a:r>
              <a:rPr lang="zh-CN" altLang="en-US" sz="1400" b="0" dirty="0">
                <a:solidFill>
                  <a:srgbClr val="008200"/>
                </a:solidFill>
                <a:latin typeface="Consolas" panose="020B0609020204030204" pitchFamily="49" charset="0"/>
              </a:rPr>
              <a:t>下面的方法是将新结点按 </a:t>
            </a:r>
            <a:r>
              <a:rPr lang="en-US" altLang="zh-CN" sz="1400" b="0" dirty="0">
                <a:solidFill>
                  <a:srgbClr val="008200"/>
                </a:solidFill>
                <a:latin typeface="Consolas" panose="020B0609020204030204" pitchFamily="49" charset="0"/>
              </a:rPr>
              <a:t>num </a:t>
            </a:r>
            <a:r>
              <a:rPr lang="zh-CN" altLang="en-US" sz="1400" b="0" dirty="0">
                <a:solidFill>
                  <a:srgbClr val="008200"/>
                </a:solidFill>
                <a:latin typeface="Consolas" panose="020B0609020204030204" pitchFamily="49" charset="0"/>
              </a:rPr>
              <a:t>由小到大插到链表 *</a:t>
            </a:r>
            <a:r>
              <a:rPr lang="en-US" altLang="zh-CN" sz="1400" b="0" dirty="0">
                <a:solidFill>
                  <a:srgbClr val="008200"/>
                </a:solidFill>
                <a:latin typeface="Consolas" panose="020B0609020204030204" pitchFamily="49" charset="0"/>
              </a:rPr>
              <a:t>/</a:t>
            </a:r>
            <a:r>
              <a:rPr lang="zh-CN" alt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</a:t>
            </a:r>
            <a:endParaRPr lang="zh-CN" altLang="en-US" sz="14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91"/>
            </a:pPr>
            <a:r>
              <a:rPr lang="zh-CN" alt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006699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( (pp-&gt;next != 0) &amp;&amp; (pp-&gt;num &lt; node-&gt;num) )  </a:t>
            </a:r>
            <a:endParaRPr lang="en-US" altLang="zh-CN" sz="14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91"/>
            </a:pP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{  </a:t>
            </a:r>
            <a:endParaRPr lang="en-US" altLang="zh-CN" sz="14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91"/>
            </a:pP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qq</a:t>
            </a: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= pp ;  </a:t>
            </a:r>
            <a:endParaRPr lang="en-US" altLang="zh-CN" sz="14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91"/>
            </a:pP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pp = pp-&gt;next ;  </a:t>
            </a:r>
            <a:endParaRPr lang="en-US" altLang="zh-CN" sz="14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91"/>
            </a:pP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  </a:t>
            </a:r>
            <a:endParaRPr lang="en-US" altLang="zh-CN" sz="14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91"/>
            </a:pP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</a:t>
            </a:r>
            <a:endParaRPr lang="en-US" altLang="zh-CN" sz="14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91"/>
            </a:pP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400" dirty="0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(pp-&gt;next != 0)  </a:t>
            </a:r>
            <a:r>
              <a:rPr lang="en-US" altLang="zh-CN" sz="1400" b="0" dirty="0">
                <a:solidFill>
                  <a:srgbClr val="008200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400" b="0" dirty="0">
                <a:solidFill>
                  <a:srgbClr val="008200"/>
                </a:solidFill>
                <a:latin typeface="Consolas" panose="020B0609020204030204" pitchFamily="49" charset="0"/>
              </a:rPr>
              <a:t>还没有到最后一个结点，在中间某个位置 </a:t>
            </a:r>
            <a:r>
              <a:rPr lang="zh-CN" alt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sz="14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91"/>
            </a:pPr>
            <a:r>
              <a:rPr lang="zh-CN" alt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{  </a:t>
            </a:r>
            <a:endParaRPr lang="zh-CN" altLang="en-US" sz="14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91"/>
            </a:pPr>
            <a:r>
              <a:rPr lang="zh-CN" alt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node-&gt;next = pp ;  </a:t>
            </a:r>
            <a:endParaRPr lang="en-US" altLang="zh-CN" sz="14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91"/>
            </a:pP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qq</a:t>
            </a: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-&gt;next = node ;  </a:t>
            </a:r>
            <a:endParaRPr lang="en-US" altLang="zh-CN" sz="14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91"/>
            </a:pP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  </a:t>
            </a:r>
            <a:endParaRPr lang="en-US" altLang="zh-CN" sz="14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91"/>
            </a:pP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400" dirty="0">
                <a:solidFill>
                  <a:srgbClr val="006699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4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91"/>
            </a:pP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{  </a:t>
            </a:r>
            <a:endParaRPr lang="en-US" altLang="zh-CN" sz="14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91"/>
            </a:pP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400" dirty="0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(pp-&gt;num &gt; node-&gt;num)  </a:t>
            </a:r>
            <a:r>
              <a:rPr lang="en-US" altLang="zh-CN" sz="1400" b="0" dirty="0">
                <a:solidFill>
                  <a:srgbClr val="008200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400" b="0" dirty="0">
                <a:solidFill>
                  <a:srgbClr val="008200"/>
                </a:solidFill>
                <a:latin typeface="Consolas" panose="020B0609020204030204" pitchFamily="49" charset="0"/>
              </a:rPr>
              <a:t>到最后一个节点了，最后一个节点比欲插入的大，插入到最后一个节点之前 </a:t>
            </a:r>
            <a:r>
              <a:rPr lang="zh-CN" alt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sz="14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91"/>
            </a:pPr>
            <a:r>
              <a:rPr lang="zh-CN" alt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{  </a:t>
            </a:r>
            <a:endParaRPr lang="zh-CN" altLang="en-US" sz="14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91"/>
            </a:pPr>
            <a:r>
              <a:rPr lang="zh-CN" alt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node-&gt;next = pp ;  </a:t>
            </a:r>
            <a:endParaRPr lang="en-US" altLang="zh-CN" sz="14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91"/>
            </a:pP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qq</a:t>
            </a: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-&gt;next = node;   </a:t>
            </a:r>
            <a:endParaRPr lang="en-US" altLang="zh-CN" sz="14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91"/>
            </a:pP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}  </a:t>
            </a:r>
            <a:endParaRPr lang="en-US" altLang="zh-CN" sz="14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91"/>
            </a:pP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400" dirty="0">
                <a:solidFill>
                  <a:srgbClr val="006699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</a:t>
            </a:r>
            <a:r>
              <a:rPr lang="en-US" altLang="zh-CN" sz="1400" b="0" dirty="0">
                <a:solidFill>
                  <a:srgbClr val="008200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400" b="0" dirty="0">
                <a:solidFill>
                  <a:srgbClr val="008200"/>
                </a:solidFill>
                <a:latin typeface="Consolas" panose="020B0609020204030204" pitchFamily="49" charset="0"/>
              </a:rPr>
              <a:t>新插入的节点最大 </a:t>
            </a:r>
            <a:r>
              <a:rPr lang="zh-CN" alt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sz="14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91"/>
            </a:pPr>
            <a:r>
              <a:rPr lang="zh-CN" alt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pp-&gt;next = node ;  </a:t>
            </a:r>
            <a:endParaRPr lang="en-US" altLang="zh-CN" sz="14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91"/>
            </a:pP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  </a:t>
            </a:r>
            <a:endParaRPr lang="en-US" altLang="zh-CN" sz="14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91"/>
            </a:pP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</a:t>
            </a:r>
            <a:endParaRPr lang="en-US" altLang="zh-CN" sz="14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91"/>
            </a:pP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400" dirty="0">
                <a:solidFill>
                  <a:srgbClr val="006699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head;      </a:t>
            </a:r>
            <a:endParaRPr lang="en-US" altLang="zh-CN" sz="14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91"/>
            </a:pP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US" altLang="zh-CN" sz="1400" b="0" dirty="0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6511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/>
          </p:cNvSpPr>
          <p:nvPr>
            <p:ph type="title"/>
          </p:nvPr>
        </p:nvSpPr>
        <p:spPr>
          <a:xfrm>
            <a:off x="767715" y="423545"/>
            <a:ext cx="10668000" cy="632460"/>
          </a:xfr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sz="36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6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枚举类型</a:t>
            </a:r>
          </a:p>
        </p:txBody>
      </p:sp>
      <p:sp>
        <p:nvSpPr>
          <p:cNvPr id="95235" name="Rectangle 3"/>
          <p:cNvSpPr>
            <a:spLocks noGrp="1"/>
          </p:cNvSpPr>
          <p:nvPr>
            <p:ph type="body"/>
          </p:nvPr>
        </p:nvSpPr>
        <p:spPr>
          <a:xfrm>
            <a:off x="762000" y="1628775"/>
            <a:ext cx="10668000" cy="4545965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若一个变量只能取几种可能的整数值，而这些整数值又有特定的含义，则可为每个特定的整数值起一个英文名字。这类变量的类型叫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枚举类型。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枚举类型的一般声明形式如下：</a:t>
            </a:r>
          </a:p>
          <a:p>
            <a:pPr marL="265430" lvl="1" indent="0" eaLnBrk="1" hangingPunct="1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 enum 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枚举类型名</a:t>
            </a:r>
          </a:p>
          <a:p>
            <a:pPr marL="265430" lvl="1" indent="0" eaLnBrk="1" hangingPunct="1">
              <a:lnSpc>
                <a:spcPct val="90000"/>
              </a:lnSpc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　　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{</a:t>
            </a:r>
          </a:p>
          <a:p>
            <a:pPr marL="265430" lvl="1" indent="0" eaLnBrk="1" hangingPunct="1">
              <a:lnSpc>
                <a:spcPct val="90000"/>
              </a:lnSpc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　　　标识符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[=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整型常数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],</a:t>
            </a:r>
          </a:p>
          <a:p>
            <a:pPr marL="265430" lvl="1" indent="0" eaLnBrk="1" hangingPunct="1">
              <a:lnSpc>
                <a:spcPct val="90000"/>
              </a:lnSpc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　　　标识符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[=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整型常数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],</a:t>
            </a:r>
          </a:p>
          <a:p>
            <a:pPr marL="265430" lvl="1" indent="0" eaLnBrk="1" hangingPunct="1">
              <a:lnSpc>
                <a:spcPct val="90000"/>
              </a:lnSpc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　　　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... </a:t>
            </a:r>
          </a:p>
          <a:p>
            <a:pPr marL="265430" lvl="1" indent="0" eaLnBrk="1" hangingPunct="1">
              <a:lnSpc>
                <a:spcPct val="90000"/>
              </a:lnSpc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　　　标识符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[=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整型常数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],</a:t>
            </a:r>
          </a:p>
          <a:p>
            <a:pPr marL="265430" lvl="1" indent="0" eaLnBrk="1" hangingPunct="1">
              <a:lnSpc>
                <a:spcPct val="90000"/>
              </a:lnSpc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　　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};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CN" sz="2400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/>
          </p:cNvSpPr>
          <p:nvPr>
            <p:ph idx="1"/>
          </p:nvPr>
        </p:nvSpPr>
        <p:spPr>
          <a:xfrm>
            <a:off x="1343025" y="1484630"/>
            <a:ext cx="9399270" cy="3584575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ea typeface="楷体_GB2312" pitchFamily="49" charset="-122"/>
              </a:rPr>
              <a:t>如颜色号：红</a:t>
            </a:r>
            <a:r>
              <a:rPr lang="en-US" altLang="zh-CN" sz="2400" dirty="0">
                <a:ea typeface="楷体_GB2312" pitchFamily="49" charset="-122"/>
              </a:rPr>
              <a:t>—0</a:t>
            </a:r>
            <a:r>
              <a:rPr lang="zh-CN" altLang="en-US" sz="2400" dirty="0">
                <a:ea typeface="楷体_GB2312" pitchFamily="49" charset="-122"/>
              </a:rPr>
              <a:t>，黄</a:t>
            </a:r>
            <a:r>
              <a:rPr lang="en-US" altLang="zh-CN" sz="2400" dirty="0">
                <a:ea typeface="楷体_GB2312" pitchFamily="49" charset="-122"/>
              </a:rPr>
              <a:t>—1</a:t>
            </a:r>
            <a:r>
              <a:rPr lang="zh-CN" altLang="en-US" sz="2400" dirty="0">
                <a:ea typeface="楷体_GB2312" pitchFamily="49" charset="-122"/>
              </a:rPr>
              <a:t>，蓝</a:t>
            </a:r>
            <a:r>
              <a:rPr lang="en-US" altLang="zh-CN" sz="2400" dirty="0">
                <a:ea typeface="楷体_GB2312" pitchFamily="49" charset="-122"/>
              </a:rPr>
              <a:t>—2</a:t>
            </a:r>
            <a:r>
              <a:rPr lang="zh-CN" altLang="en-US" sz="2400" dirty="0">
                <a:ea typeface="楷体_GB2312" pitchFamily="49" charset="-122"/>
              </a:rPr>
              <a:t>，百</a:t>
            </a:r>
            <a:r>
              <a:rPr lang="en-US" altLang="zh-CN" sz="2400" dirty="0">
                <a:ea typeface="楷体_GB2312" pitchFamily="49" charset="-122"/>
              </a:rPr>
              <a:t>—3</a:t>
            </a:r>
            <a:r>
              <a:rPr lang="zh-CN" altLang="en-US" sz="2400" dirty="0">
                <a:ea typeface="楷体_GB2312" pitchFamily="49" charset="-122"/>
              </a:rPr>
              <a:t>，黑</a:t>
            </a:r>
            <a:r>
              <a:rPr lang="en-US" altLang="zh-CN" sz="2400" dirty="0">
                <a:ea typeface="楷体_GB2312" pitchFamily="49" charset="-122"/>
              </a:rPr>
              <a:t>—4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dirty="0">
                <a:ea typeface="黑体" panose="02010609060101010101" pitchFamily="49" charset="-122"/>
              </a:rPr>
              <a:t>将</a:t>
            </a:r>
            <a:r>
              <a:rPr lang="en-US" altLang="zh-CN" sz="2400" dirty="0">
                <a:ea typeface="黑体" panose="02010609060101010101" pitchFamily="49" charset="-122"/>
              </a:rPr>
              <a:t>color</a:t>
            </a:r>
            <a:r>
              <a:rPr lang="zh-CN" altLang="en-US" sz="2400" dirty="0">
                <a:ea typeface="黑体" panose="02010609060101010101" pitchFamily="49" charset="-122"/>
              </a:rPr>
              <a:t>定义成枚举类型：</a:t>
            </a:r>
          </a:p>
          <a:p>
            <a:pPr lvl="1" eaLnBrk="1" hangingPunct="1">
              <a:lnSpc>
                <a:spcPct val="110000"/>
              </a:lnSpc>
              <a:buNone/>
            </a:pPr>
            <a:r>
              <a:rPr lang="en-US" altLang="zh-CN" sz="2400" dirty="0">
                <a:solidFill>
                  <a:srgbClr val="3333FF"/>
                </a:solidFill>
                <a:ea typeface="黑体" panose="02010609060101010101" pitchFamily="49" charset="-122"/>
              </a:rPr>
              <a:t>   enum</a:t>
            </a:r>
            <a:r>
              <a:rPr lang="en-US" altLang="zh-CN" sz="2400" dirty="0">
                <a:solidFill>
                  <a:srgbClr val="FF0000"/>
                </a:solidFill>
                <a:ea typeface="黑体" panose="02010609060101010101" pitchFamily="49" charset="-122"/>
              </a:rPr>
              <a:t>  color  { red, yellow, blue, white, black };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ea typeface="黑体" panose="02010609060101010101" pitchFamily="49" charset="-122"/>
              </a:rPr>
              <a:t>意义：</a:t>
            </a:r>
            <a:endParaRPr lang="en-US" altLang="zh-CN" sz="2800" dirty="0">
              <a:ea typeface="黑体" panose="02010609060101010101" pitchFamily="49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dirty="0">
                <a:ea typeface="楷体_GB2312" pitchFamily="49" charset="-122"/>
              </a:rPr>
              <a:t>让</a:t>
            </a:r>
            <a:r>
              <a:rPr lang="en-US" altLang="zh-CN" sz="2400" dirty="0">
                <a:ea typeface="楷体_GB2312" pitchFamily="49" charset="-122"/>
              </a:rPr>
              <a:t>color</a:t>
            </a:r>
            <a:r>
              <a:rPr lang="zh-CN" altLang="en-US" sz="2400" dirty="0">
                <a:ea typeface="楷体_GB2312" pitchFamily="49" charset="-122"/>
              </a:rPr>
              <a:t>成为新类型名，</a:t>
            </a:r>
            <a:r>
              <a:rPr lang="en-US" altLang="zh-CN" sz="2400" dirty="0">
                <a:ea typeface="楷体_GB2312" pitchFamily="49" charset="-122"/>
              </a:rPr>
              <a:t>color</a:t>
            </a:r>
            <a:r>
              <a:rPr lang="zh-CN" altLang="en-US" sz="2400" dirty="0">
                <a:ea typeface="楷体_GB2312" pitchFamily="49" charset="-122"/>
              </a:rPr>
              <a:t>被称为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枚举类型</a:t>
            </a:r>
            <a:endParaRPr lang="zh-CN" altLang="en-US" sz="2400" dirty="0">
              <a:ea typeface="楷体_GB2312" pitchFamily="49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dirty="0">
                <a:ea typeface="楷体_GB2312" pitchFamily="49" charset="-122"/>
              </a:rPr>
              <a:t>将</a:t>
            </a:r>
            <a:r>
              <a:rPr lang="en-US" altLang="zh-CN" sz="2400" dirty="0">
                <a:ea typeface="楷体_GB2312" pitchFamily="49" charset="-122"/>
              </a:rPr>
              <a:t>red</a:t>
            </a:r>
            <a:r>
              <a:rPr lang="zh-CN" altLang="en-US" sz="2400" dirty="0">
                <a:ea typeface="楷体_GB2312" pitchFamily="49" charset="-122"/>
              </a:rPr>
              <a:t>、</a:t>
            </a:r>
            <a:r>
              <a:rPr lang="en-US" altLang="zh-CN" sz="2400" dirty="0">
                <a:ea typeface="楷体_GB2312" pitchFamily="49" charset="-122"/>
              </a:rPr>
              <a:t>yellow</a:t>
            </a:r>
            <a:r>
              <a:rPr lang="zh-CN" altLang="en-US" sz="2400" dirty="0">
                <a:ea typeface="楷体_GB2312" pitchFamily="49" charset="-122"/>
              </a:rPr>
              <a:t>等作为符号常量，它们对应整数值</a:t>
            </a:r>
            <a:r>
              <a:rPr lang="en-US" altLang="zh-CN" sz="2400" dirty="0">
                <a:ea typeface="楷体_GB2312" pitchFamily="49" charset="-122"/>
              </a:rPr>
              <a:t>0--4</a:t>
            </a:r>
            <a:r>
              <a:rPr lang="zh-CN" altLang="en-US" sz="2400" dirty="0">
                <a:ea typeface="楷体_GB2312" pitchFamily="49" charset="-122"/>
              </a:rPr>
              <a:t>，这些常量叫做</a:t>
            </a:r>
            <a:r>
              <a:rPr lang="zh-CN" altLang="en-US" sz="2400" dirty="0">
                <a:solidFill>
                  <a:srgbClr val="3333CC"/>
                </a:solidFill>
                <a:ea typeface="楷体_GB2312" pitchFamily="49" charset="-122"/>
              </a:rPr>
              <a:t>枚举量，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是</a:t>
            </a:r>
            <a:r>
              <a:rPr lang="en-US" altLang="zh-CN" sz="2400" dirty="0">
                <a:solidFill>
                  <a:srgbClr val="FF0000"/>
                </a:solidFill>
                <a:ea typeface="楷体_GB2312" pitchFamily="49" charset="-122"/>
              </a:rPr>
              <a:t>color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型变量可取的值</a:t>
            </a:r>
            <a:r>
              <a:rPr lang="zh-CN" altLang="en-US" sz="2400" dirty="0">
                <a:ea typeface="楷体_GB2312" pitchFamily="49" charset="-122"/>
              </a:rPr>
              <a:t>。</a:t>
            </a:r>
          </a:p>
        </p:txBody>
      </p:sp>
      <p:sp>
        <p:nvSpPr>
          <p:cNvPr id="95234" name="Rectangle 2"/>
          <p:cNvSpPr>
            <a:spLocks noGrp="1"/>
          </p:cNvSpPr>
          <p:nvPr>
            <p:ph type="title"/>
          </p:nvPr>
        </p:nvSpPr>
        <p:spPr>
          <a:xfrm>
            <a:off x="767715" y="423545"/>
            <a:ext cx="10668000" cy="632460"/>
          </a:xfr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sz="36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6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枚举类型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49350" y="13481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3"/>
          <p:cNvSpPr>
            <a:spLocks noGrp="1"/>
          </p:cNvSpPr>
          <p:nvPr>
            <p:ph type="body"/>
          </p:nvPr>
        </p:nvSpPr>
        <p:spPr>
          <a:xfrm>
            <a:off x="874395" y="1752600"/>
            <a:ext cx="9793605" cy="4267200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枚举成员之间用逗号隔开，方括号中的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"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整型常数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"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是枚举成员的初值。</a:t>
            </a:r>
          </a:p>
          <a:p>
            <a:pPr eaLnBrk="1" hangingPunct="1"/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如果不给枚举成员赋初值，</a:t>
            </a:r>
            <a:r>
              <a:rPr lang="zh-CN" altLang="en-US" sz="2400" b="1" dirty="0">
                <a:solidFill>
                  <a:srgbClr val="0000CC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即省掉了标识符后的</a:t>
            </a:r>
            <a:r>
              <a:rPr lang="en-US" altLang="zh-CN" sz="2400" b="1" dirty="0">
                <a:solidFill>
                  <a:srgbClr val="0000CC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"=</a:t>
            </a:r>
            <a:r>
              <a:rPr lang="zh-CN" altLang="en-US" sz="2400" b="1" dirty="0">
                <a:solidFill>
                  <a:srgbClr val="0000CC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整型常数</a:t>
            </a:r>
            <a:r>
              <a:rPr lang="en-US" altLang="zh-CN" sz="2400" b="1" dirty="0">
                <a:solidFill>
                  <a:srgbClr val="0000CC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"</a:t>
            </a:r>
            <a:r>
              <a:rPr lang="zh-CN" altLang="en-US" sz="2400" b="1" dirty="0">
                <a:solidFill>
                  <a:srgbClr val="0000CC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时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，则编译器为每一个枚举成员给一个不同的整型值，第一个成员为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0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，第二个为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1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，等等。</a:t>
            </a:r>
            <a:r>
              <a:rPr lang="zh-CN" altLang="en-US" sz="24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当枚举类型中的某个成员赋值后，其后的成员则按依次加</a:t>
            </a:r>
            <a:r>
              <a:rPr lang="en-US" altLang="zh-CN" sz="24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的规则确定其值。</a:t>
            </a:r>
          </a:p>
          <a:p>
            <a:pPr eaLnBrk="1" hangingPunct="1"/>
            <a:endParaRPr lang="zh-CN" altLang="en-US" sz="4000" dirty="0"/>
          </a:p>
          <a:p>
            <a:pPr eaLnBrk="1" hangingPunct="1"/>
            <a:endParaRPr lang="en-US" altLang="zh-CN" dirty="0"/>
          </a:p>
        </p:txBody>
      </p:sp>
      <p:sp>
        <p:nvSpPr>
          <p:cNvPr id="95234" name="Rectangle 2"/>
          <p:cNvSpPr>
            <a:spLocks noGrp="1"/>
          </p:cNvSpPr>
          <p:nvPr/>
        </p:nvSpPr>
        <p:spPr>
          <a:xfrm>
            <a:off x="767715" y="423545"/>
            <a:ext cx="10668000" cy="632460"/>
          </a:xfrm>
          <a:prstGeom prst="rect">
            <a:avLst/>
          </a:prstGeom>
        </p:spPr>
        <p:txBody>
          <a:bodyPr vert="horz" wrap="square" lIns="91440" tIns="45720" rIns="91440" bIns="45720" anchor="b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214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214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214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214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6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枚举类型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/>
          </p:cNvSpPr>
          <p:nvPr>
            <p:ph type="body"/>
          </p:nvPr>
        </p:nvSpPr>
        <p:spPr>
          <a:xfrm>
            <a:off x="1343025" y="1340485"/>
            <a:ext cx="9154795" cy="47244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8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如：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enum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weekday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{sun,mon,tue,wed,thu,fri,sat};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zh-CN" sz="2400" dirty="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weekday </a:t>
            </a:r>
            <a:r>
              <a:rPr lang="en-US" altLang="zh-CN" sz="2400" dirty="0">
                <a:latin typeface="宋体" panose="02010600030101010101" pitchFamily="2" charset="-122"/>
              </a:rPr>
              <a:t>day,nextday;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if(day==sat)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nextday=sun;  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    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9" name="Rectangle 3"/>
          <p:cNvSpPr>
            <a:spLocks noGrp="1"/>
          </p:cNvSpPr>
          <p:nvPr>
            <p:ph idx="1"/>
          </p:nvPr>
        </p:nvSpPr>
        <p:spPr>
          <a:xfrm>
            <a:off x="1271270" y="1772920"/>
            <a:ext cx="9216390" cy="455422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3333FF"/>
                </a:solidFill>
              </a:rPr>
              <a:t>enum</a:t>
            </a:r>
            <a:r>
              <a:rPr lang="en-US" altLang="zh-CN" sz="2400" dirty="0">
                <a:solidFill>
                  <a:schemeClr val="tx2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day</a:t>
            </a:r>
            <a:r>
              <a:rPr lang="en-US" altLang="zh-CN" sz="2400" dirty="0">
                <a:solidFill>
                  <a:schemeClr val="tx2"/>
                </a:solidFill>
              </a:rPr>
              <a:t> {Sun,Mon,Tue,Wed,Thu,Fri,Sat};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     Sun</a:t>
            </a:r>
            <a:r>
              <a:rPr lang="zh-CN" altLang="en-US" sz="2400" dirty="0">
                <a:solidFill>
                  <a:schemeClr val="tx2"/>
                </a:solidFill>
              </a:rPr>
              <a:t>为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r>
              <a:rPr lang="en-US" altLang="zh-CN" sz="2400" dirty="0">
                <a:solidFill>
                  <a:schemeClr val="tx2"/>
                </a:solidFill>
              </a:rPr>
              <a:t>   Mon</a:t>
            </a:r>
            <a:r>
              <a:rPr lang="zh-CN" altLang="en-US" sz="2400" dirty="0">
                <a:solidFill>
                  <a:schemeClr val="tx2"/>
                </a:solidFill>
              </a:rPr>
              <a:t>为</a:t>
            </a:r>
            <a:r>
              <a:rPr lang="en-US" altLang="zh-CN" sz="2400" dirty="0">
                <a:solidFill>
                  <a:schemeClr val="tx2"/>
                </a:solidFill>
              </a:rPr>
              <a:t>1  ...   Sat</a:t>
            </a:r>
            <a:r>
              <a:rPr lang="zh-CN" altLang="en-US" sz="2400" dirty="0">
                <a:solidFill>
                  <a:schemeClr val="tx2"/>
                </a:solidFill>
              </a:rPr>
              <a:t>为</a:t>
            </a:r>
            <a:r>
              <a:rPr lang="en-US" altLang="zh-CN" sz="2400" dirty="0">
                <a:solidFill>
                  <a:schemeClr val="tx2"/>
                </a:solidFill>
              </a:rPr>
              <a:t>6</a:t>
            </a:r>
          </a:p>
          <a:p>
            <a:pPr eaLnBrk="1" hangingPunct="1">
              <a:buFont typeface="Wingdings" panose="05000000000000000000" pitchFamily="2" charset="2"/>
              <a:buChar char="n"/>
            </a:pPr>
            <a:endParaRPr lang="en-US" altLang="zh-CN" sz="2400" dirty="0">
              <a:solidFill>
                <a:schemeClr val="tx2"/>
              </a:solidFill>
            </a:endParaRP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3333FF"/>
                </a:solidFill>
              </a:rPr>
              <a:t>enum</a:t>
            </a:r>
            <a:r>
              <a:rPr lang="en-US" altLang="zh-CN" sz="2400" dirty="0">
                <a:solidFill>
                  <a:schemeClr val="tx2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day</a:t>
            </a:r>
            <a:r>
              <a:rPr lang="en-US" altLang="zh-CN" sz="2400" dirty="0">
                <a:solidFill>
                  <a:schemeClr val="tx2"/>
                </a:solidFill>
              </a:rPr>
              <a:t>{Sun=</a:t>
            </a:r>
            <a:r>
              <a:rPr lang="en-US" altLang="zh-CN" sz="2400" dirty="0">
                <a:solidFill>
                  <a:srgbClr val="008000"/>
                </a:solidFill>
              </a:rPr>
              <a:t>5</a:t>
            </a:r>
            <a:r>
              <a:rPr lang="en-US" altLang="zh-CN" sz="2400" dirty="0">
                <a:solidFill>
                  <a:schemeClr val="tx2"/>
                </a:solidFill>
              </a:rPr>
              <a:t>,Mon,Tue,Wed,Thu,Fri,Sat};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   Sun, Mon, Tue, Wed, Thu, Fri, Sat </a:t>
            </a:r>
            <a:r>
              <a:rPr lang="zh-CN" altLang="en-US" sz="2400" dirty="0">
                <a:solidFill>
                  <a:schemeClr val="tx2"/>
                </a:solidFill>
              </a:rPr>
              <a:t>分别为</a:t>
            </a:r>
            <a:r>
              <a:rPr lang="en-US" altLang="zh-CN" sz="2400" dirty="0">
                <a:solidFill>
                  <a:schemeClr val="tx2"/>
                </a:solidFill>
              </a:rPr>
              <a:t>: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      </a:t>
            </a:r>
            <a:r>
              <a:rPr lang="en-US" altLang="zh-CN" sz="2400" dirty="0">
                <a:solidFill>
                  <a:srgbClr val="008000"/>
                </a:solidFill>
              </a:rPr>
              <a:t>5</a:t>
            </a:r>
            <a:r>
              <a:rPr lang="en-US" altLang="zh-CN" sz="2400" dirty="0">
                <a:solidFill>
                  <a:schemeClr val="tx2"/>
                </a:solidFill>
              </a:rPr>
              <a:t>,    6,      7,      8,      9,   10,  11</a:t>
            </a:r>
          </a:p>
          <a:p>
            <a:pPr eaLnBrk="1" hangingPunct="1">
              <a:buFont typeface="Wingdings" panose="05000000000000000000" pitchFamily="2" charset="2"/>
              <a:buChar char="n"/>
            </a:pPr>
            <a:endParaRPr lang="en-US" altLang="zh-CN" sz="2400" dirty="0">
              <a:solidFill>
                <a:schemeClr val="tx2"/>
              </a:solidFill>
            </a:endParaRP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3333FF"/>
                </a:solidFill>
              </a:rPr>
              <a:t>enum</a:t>
            </a:r>
            <a:r>
              <a:rPr lang="en-US" altLang="zh-CN" sz="2400" dirty="0">
                <a:solidFill>
                  <a:schemeClr val="tx2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day</a:t>
            </a:r>
            <a:r>
              <a:rPr lang="en-US" altLang="zh-CN" sz="2400" dirty="0">
                <a:solidFill>
                  <a:schemeClr val="tx2"/>
                </a:solidFill>
              </a:rPr>
              <a:t>{Sun,Mon,Tue,Wed,Thu,Fri,Sat=</a:t>
            </a:r>
            <a:r>
              <a:rPr lang="en-US" altLang="zh-CN" sz="2400" dirty="0">
                <a:solidFill>
                  <a:srgbClr val="008000"/>
                </a:solidFill>
              </a:rPr>
              <a:t>20</a:t>
            </a:r>
            <a:r>
              <a:rPr lang="en-US" altLang="zh-CN" sz="2400" dirty="0">
                <a:solidFill>
                  <a:schemeClr val="tx2"/>
                </a:solidFill>
              </a:rPr>
              <a:t>};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   Sun, Mon, Tue, Wed, Thu, Fri, Sat </a:t>
            </a:r>
            <a:r>
              <a:rPr lang="zh-CN" altLang="en-US" sz="2400" dirty="0">
                <a:solidFill>
                  <a:schemeClr val="tx2"/>
                </a:solidFill>
              </a:rPr>
              <a:t>分别为</a:t>
            </a:r>
            <a:r>
              <a:rPr lang="en-US" altLang="zh-CN" sz="2400" dirty="0">
                <a:solidFill>
                  <a:schemeClr val="tx2"/>
                </a:solidFill>
              </a:rPr>
              <a:t>: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     0,      1,     2,      3,      4,    5,   </a:t>
            </a:r>
            <a:r>
              <a:rPr lang="en-US" altLang="zh-CN" sz="2400" dirty="0">
                <a:solidFill>
                  <a:srgbClr val="008000"/>
                </a:solidFill>
              </a:rPr>
              <a:t>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2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2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2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3"/>
          <p:cNvSpPr>
            <a:spLocks noGrp="1"/>
          </p:cNvSpPr>
          <p:nvPr>
            <p:ph type="body"/>
          </p:nvPr>
        </p:nvSpPr>
        <p:spPr>
          <a:xfrm>
            <a:off x="982980" y="1385570"/>
            <a:ext cx="8713788" cy="5472113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80000"/>
              </a:lnSpc>
            </a:pPr>
            <a:r>
              <a:rPr lang="zh-CN" altLang="en-US" sz="2400" dirty="0"/>
              <a:t>由于枚举元素是常量，所以我们在程序中不能对它们进行赋值，如</a:t>
            </a:r>
            <a:r>
              <a:rPr lang="en-US" altLang="zh-CN" sz="2400" dirty="0"/>
              <a:t>"sun = 0</a:t>
            </a:r>
            <a:r>
              <a:rPr lang="zh-CN" altLang="en-US" sz="2400" dirty="0"/>
              <a:t>；</a:t>
            </a:r>
            <a:r>
              <a:rPr lang="en-US" altLang="zh-CN" sz="2400" dirty="0"/>
              <a:t>mon = 1</a:t>
            </a:r>
            <a:r>
              <a:rPr lang="zh-CN" altLang="en-US" sz="2400" dirty="0"/>
              <a:t>；</a:t>
            </a:r>
            <a:r>
              <a:rPr lang="en-US" altLang="zh-CN" sz="2400" dirty="0"/>
              <a:t>"</a:t>
            </a:r>
            <a:r>
              <a:rPr lang="zh-CN" altLang="en-US" sz="2400" dirty="0"/>
              <a:t>将产生错误。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/>
              <a:t>既然枚举元素就是整型值，那么它有什么存在的必要呢？至少有两个原因：一个是用标识符表示数值增加了程序的可读性，例如：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/>
              <a:t>weekday today,nextday;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2400" dirty="0"/>
              <a:t>　　</a:t>
            </a:r>
            <a:r>
              <a:rPr lang="en-US" altLang="zh-CN" sz="2400" dirty="0"/>
              <a:t>if(today == sat)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2400" dirty="0"/>
              <a:t>　　</a:t>
            </a:r>
            <a:r>
              <a:rPr lang="en-US" altLang="zh-CN" sz="2400" dirty="0"/>
              <a:t>	nextday = sun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2400" dirty="0"/>
              <a:t>　　就比</a:t>
            </a:r>
            <a:r>
              <a:rPr lang="en-US" altLang="zh-CN" sz="2400" dirty="0"/>
              <a:t>:</a:t>
            </a:r>
            <a:endParaRPr lang="zh-CN" altLang="en-US" sz="2400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2400" dirty="0"/>
              <a:t>　　</a:t>
            </a:r>
            <a:r>
              <a:rPr lang="en-US" altLang="zh-CN" sz="2400" dirty="0"/>
              <a:t>if(today == 6)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2400" dirty="0"/>
              <a:t>　　</a:t>
            </a:r>
            <a:r>
              <a:rPr lang="en-US" altLang="zh-CN" sz="2400" dirty="0"/>
              <a:t>	nextday = 0;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2400" dirty="0"/>
              <a:t>　　清楚多了；另一个重要的原因是：它限制了变量取值的范围，如现在</a:t>
            </a:r>
            <a:r>
              <a:rPr lang="en-US" altLang="zh-CN" sz="2400" dirty="0"/>
              <a:t>today</a:t>
            </a:r>
            <a:r>
              <a:rPr lang="zh-CN" altLang="en-US" sz="2400" dirty="0"/>
              <a:t>只能取</a:t>
            </a:r>
            <a:r>
              <a:rPr lang="en-US" altLang="zh-CN" sz="2400" dirty="0"/>
              <a:t>sun~sat</a:t>
            </a:r>
            <a:r>
              <a:rPr lang="zh-CN" altLang="en-US" sz="2400" dirty="0"/>
              <a:t>中的值。</a:t>
            </a:r>
          </a:p>
          <a:p>
            <a:pPr eaLnBrk="1" hangingPunct="1">
              <a:lnSpc>
                <a:spcPct val="80000"/>
              </a:lnSpc>
            </a:pPr>
            <a:endParaRPr lang="en-US" altLang="zh-CN" sz="2800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3" name="Rectangle 3"/>
          <p:cNvSpPr>
            <a:spLocks noGrp="1"/>
          </p:cNvSpPr>
          <p:nvPr>
            <p:ph idx="1"/>
          </p:nvPr>
        </p:nvSpPr>
        <p:spPr>
          <a:xfrm>
            <a:off x="1881188" y="1714500"/>
            <a:ext cx="8569325" cy="4852988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10000"/>
              </a:lnSpc>
              <a:buNone/>
            </a:pPr>
            <a:r>
              <a:rPr lang="en-US" altLang="zh-CN" sz="2400" dirty="0">
                <a:solidFill>
                  <a:srgbClr val="3333FF"/>
                </a:solidFill>
                <a:ea typeface="黑体" panose="02010609060101010101" pitchFamily="49" charset="-122"/>
              </a:rPr>
              <a:t>enum</a:t>
            </a:r>
            <a:r>
              <a:rPr lang="en-US" altLang="zh-CN" sz="2400" dirty="0">
                <a:solidFill>
                  <a:srgbClr val="FF0000"/>
                </a:solidFill>
                <a:ea typeface="黑体" panose="02010609060101010101" pitchFamily="49" charset="-122"/>
              </a:rPr>
              <a:t>  color  { red, yellow, blue, white, black };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n-US" altLang="zh-CN" sz="2400" b="1" dirty="0">
              <a:ea typeface="楷体_GB2312" pitchFamily="49" charset="-122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2400" b="1" dirty="0">
                <a:ea typeface="楷体_GB2312" pitchFamily="49" charset="-122"/>
              </a:rPr>
              <a:t>color  a</a:t>
            </a:r>
            <a:r>
              <a:rPr lang="zh-CN" altLang="en-US" sz="2400" b="1" dirty="0">
                <a:ea typeface="楷体_GB2312" pitchFamily="49" charset="-122"/>
              </a:rPr>
              <a:t>；          </a:t>
            </a:r>
            <a:r>
              <a:rPr lang="en-US" altLang="zh-CN" sz="2400" b="1" i="1" dirty="0">
                <a:solidFill>
                  <a:srgbClr val="009900"/>
                </a:solidFill>
                <a:ea typeface="楷体_GB2312" pitchFamily="49" charset="-122"/>
              </a:rPr>
              <a:t>//</a:t>
            </a:r>
            <a:r>
              <a:rPr lang="zh-CN" altLang="en-US" sz="2400" b="1" i="1" dirty="0">
                <a:solidFill>
                  <a:srgbClr val="009900"/>
                </a:solidFill>
                <a:ea typeface="楷体_GB2312" pitchFamily="49" charset="-122"/>
              </a:rPr>
              <a:t>定义</a:t>
            </a:r>
            <a:r>
              <a:rPr lang="en-US" altLang="zh-CN" sz="2400" b="1" i="1" dirty="0">
                <a:solidFill>
                  <a:srgbClr val="009900"/>
                </a:solidFill>
                <a:ea typeface="楷体_GB2312" pitchFamily="49" charset="-122"/>
              </a:rPr>
              <a:t>color</a:t>
            </a:r>
            <a:r>
              <a:rPr lang="zh-CN" altLang="en-US" sz="2400" b="1" i="1" dirty="0">
                <a:solidFill>
                  <a:srgbClr val="009900"/>
                </a:solidFill>
                <a:ea typeface="楷体_GB2312" pitchFamily="49" charset="-122"/>
              </a:rPr>
              <a:t>型变量</a:t>
            </a:r>
            <a:r>
              <a:rPr lang="en-US" altLang="zh-CN" sz="2400" b="1" i="1" dirty="0">
                <a:solidFill>
                  <a:srgbClr val="009900"/>
                </a:solidFill>
                <a:ea typeface="楷体_GB2312" pitchFamily="49" charset="-122"/>
              </a:rPr>
              <a:t>a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2400" b="1" dirty="0">
                <a:ea typeface="楷体_GB2312" pitchFamily="49" charset="-122"/>
              </a:rPr>
              <a:t>a=red;               </a:t>
            </a:r>
            <a:r>
              <a:rPr lang="en-US" altLang="zh-CN" sz="2400" b="1" i="1" dirty="0">
                <a:solidFill>
                  <a:srgbClr val="009900"/>
                </a:solidFill>
                <a:ea typeface="楷体_GB2312" pitchFamily="49" charset="-122"/>
              </a:rPr>
              <a:t>//</a:t>
            </a:r>
            <a:r>
              <a:rPr lang="zh-CN" altLang="en-US" sz="2400" b="1" i="1" dirty="0">
                <a:solidFill>
                  <a:srgbClr val="009900"/>
                </a:solidFill>
                <a:ea typeface="楷体_GB2312" pitchFamily="49" charset="-122"/>
              </a:rPr>
              <a:t>合法，将枚举量赋给枚举变量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a=0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；                </a:t>
            </a:r>
            <a:r>
              <a:rPr lang="en-US" altLang="zh-CN" sz="2400" b="1" i="1" dirty="0">
                <a:solidFill>
                  <a:srgbClr val="FF0000"/>
                </a:solidFill>
                <a:ea typeface="楷体_GB2312" pitchFamily="49" charset="-122"/>
              </a:rPr>
              <a:t>//</a:t>
            </a:r>
            <a:r>
              <a:rPr lang="zh-CN" altLang="en-US" sz="2400" b="1" i="1" dirty="0">
                <a:solidFill>
                  <a:srgbClr val="FF0000"/>
                </a:solidFill>
                <a:ea typeface="楷体_GB2312" pitchFamily="49" charset="-122"/>
              </a:rPr>
              <a:t>不合法，不能将整数赋予枚举变量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2400" b="1" dirty="0">
                <a:ea typeface="楷体_GB2312" pitchFamily="49" charset="-122"/>
              </a:rPr>
              <a:t>int  n=a;            </a:t>
            </a:r>
            <a:r>
              <a:rPr lang="en-US" altLang="zh-CN" sz="2400" b="1" i="1" dirty="0">
                <a:solidFill>
                  <a:srgbClr val="006600"/>
                </a:solidFill>
                <a:ea typeface="楷体_GB2312" pitchFamily="49" charset="-122"/>
              </a:rPr>
              <a:t>// </a:t>
            </a:r>
            <a:r>
              <a:rPr lang="zh-CN" altLang="en-US" sz="2400" b="1" i="1" dirty="0">
                <a:solidFill>
                  <a:srgbClr val="006600"/>
                </a:solidFill>
                <a:ea typeface="楷体_GB2312" pitchFamily="49" charset="-122"/>
                <a:sym typeface="+mn-ea"/>
              </a:rPr>
              <a:t>合法，</a:t>
            </a:r>
            <a:r>
              <a:rPr lang="zh-CN" altLang="en-US" sz="2400" b="1" i="1" dirty="0">
                <a:solidFill>
                  <a:srgbClr val="006600"/>
                </a:solidFill>
                <a:ea typeface="楷体_GB2312" pitchFamily="49" charset="-122"/>
              </a:rPr>
              <a:t>将枚举量赋值给整型变量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2400" b="1" dirty="0">
                <a:ea typeface="楷体_GB2312" pitchFamily="49" charset="-122"/>
              </a:rPr>
              <a:t>a=color(0);       </a:t>
            </a:r>
            <a:r>
              <a:rPr lang="en-US" altLang="zh-CN" sz="2400" b="1" i="1" dirty="0">
                <a:solidFill>
                  <a:srgbClr val="009900"/>
                </a:solidFill>
                <a:ea typeface="楷体_GB2312" pitchFamily="49" charset="-122"/>
              </a:rPr>
              <a:t>//</a:t>
            </a:r>
            <a:r>
              <a:rPr lang="zh-CN" altLang="en-US" sz="2400" b="1" i="1" dirty="0">
                <a:solidFill>
                  <a:srgbClr val="009900"/>
                </a:solidFill>
                <a:ea typeface="楷体_GB2312" pitchFamily="49" charset="-122"/>
              </a:rPr>
              <a:t>合法，</a:t>
            </a:r>
            <a:r>
              <a:rPr lang="en-US" altLang="zh-CN" sz="2400" b="1" i="1" dirty="0">
                <a:solidFill>
                  <a:srgbClr val="009900"/>
                </a:solidFill>
                <a:ea typeface="楷体_GB2312" pitchFamily="49" charset="-122"/>
              </a:rPr>
              <a:t>a=</a:t>
            </a:r>
            <a:r>
              <a:rPr lang="zh-CN" altLang="en-US" sz="2400" b="1" i="1" dirty="0">
                <a:solidFill>
                  <a:srgbClr val="009900"/>
                </a:solidFill>
                <a:ea typeface="楷体_GB2312" pitchFamily="49" charset="-122"/>
              </a:rPr>
              <a:t>枚举值</a:t>
            </a:r>
            <a:r>
              <a:rPr lang="en-US" altLang="zh-CN" sz="2400" b="1" i="1" dirty="0">
                <a:solidFill>
                  <a:srgbClr val="009900"/>
                </a:solidFill>
                <a:ea typeface="楷体_GB2312" pitchFamily="49" charset="-122"/>
              </a:rPr>
              <a:t>0</a:t>
            </a:r>
            <a:r>
              <a:rPr lang="zh-CN" altLang="en-US" sz="2400" b="1" i="1" dirty="0">
                <a:solidFill>
                  <a:srgbClr val="009900"/>
                </a:solidFill>
                <a:ea typeface="楷体_GB2312" pitchFamily="49" charset="-122"/>
              </a:rPr>
              <a:t>，即</a:t>
            </a:r>
            <a:r>
              <a:rPr lang="en-US" altLang="zh-CN" sz="2400" b="1" i="1" dirty="0">
                <a:solidFill>
                  <a:srgbClr val="009900"/>
                </a:solidFill>
                <a:ea typeface="楷体_GB2312" pitchFamily="49" charset="-122"/>
              </a:rPr>
              <a:t>red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a=color(12);     </a:t>
            </a:r>
            <a:r>
              <a:rPr lang="en-US" altLang="zh-CN" sz="2400" b="1" i="1" dirty="0">
                <a:solidFill>
                  <a:srgbClr val="FF0000"/>
                </a:solidFill>
                <a:ea typeface="楷体_GB2312" pitchFamily="49" charset="-122"/>
              </a:rPr>
              <a:t>//a=</a:t>
            </a:r>
            <a:r>
              <a:rPr lang="zh-CN" altLang="en-US" sz="2400" b="1" i="1" dirty="0">
                <a:solidFill>
                  <a:srgbClr val="FF0000"/>
                </a:solidFill>
                <a:ea typeface="楷体_GB2312" pitchFamily="49" charset="-122"/>
              </a:rPr>
              <a:t>枚举值</a:t>
            </a:r>
            <a:r>
              <a:rPr lang="en-US" altLang="zh-CN" sz="2400" b="1" i="1" dirty="0">
                <a:solidFill>
                  <a:srgbClr val="FF0000"/>
                </a:solidFill>
                <a:ea typeface="楷体_GB2312" pitchFamily="49" charset="-122"/>
              </a:rPr>
              <a:t>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3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3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3"/>
          <p:cNvSpPr txBox="1">
            <a:spLocks noGrp="1"/>
          </p:cNvSpPr>
          <p:nvPr>
            <p:ph type="sldNum" sz="quarter" idx="4"/>
          </p:nvPr>
        </p:nvSpPr>
        <p:spPr bwMode="auto"/>
        <p:txBody>
          <a:bodyPr wrap="square" lIns="91440" tIns="45720" rIns="91440" bIns="45720" numCol="1" anchor="t" anchorCtr="0" compatLnSpc="1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A5CE0A4-8987-4E8C-810E-D7D7A77CBD44}" type="slidenum">
              <a:rPr kumimoji="1" lang="en-US" altLang="zh-CN" sz="675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68</a:t>
            </a:fld>
            <a:endParaRPr kumimoji="1" lang="en-US" altLang="zh-CN" sz="675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03" name="Text Box 2"/>
          <p:cNvSpPr txBox="1"/>
          <p:nvPr/>
        </p:nvSpPr>
        <p:spPr>
          <a:xfrm>
            <a:off x="1524000" y="1643063"/>
            <a:ext cx="8915400" cy="2390775"/>
          </a:xfrm>
          <a:prstGeom prst="rect">
            <a:avLst/>
          </a:prstGeom>
          <a:noFill/>
          <a:ln w="12700">
            <a:noFill/>
          </a:ln>
        </p:spPr>
        <p:txBody>
          <a:bodyPr lIns="18000" tIns="10800" rIns="18000" bIns="10800">
            <a:spAutoFit/>
          </a:bodyPr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latin typeface="Arial" panose="020B0604020202020204" pitchFamily="34" charset="0"/>
              </a:rPr>
              <a:t>int </a:t>
            </a:r>
            <a:r>
              <a:rPr lang="en-US" altLang="zh-CN" sz="2800" b="1" dirty="0">
                <a:latin typeface="Arial" panose="020B0604020202020204" pitchFamily="34" charset="0"/>
              </a:rPr>
              <a:t>main()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latin typeface="Arial" panose="020B0604020202020204" pitchFamily="34" charset="0"/>
              </a:rPr>
              <a:t>{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latin typeface="Arial" panose="020B0604020202020204" pitchFamily="34" charset="0"/>
              </a:rPr>
              <a:t>   enum team{ qiaut, cubs=4, pick, dodger=qiaut-2;};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latin typeface="Arial" panose="020B0604020202020204" pitchFamily="34" charset="0"/>
              </a:rPr>
              <a:t>   prinf(“%d %d %d %d”,qiaut,cubs,pick,dodger);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1068035" name="Text Box 3"/>
          <p:cNvSpPr txBox="1"/>
          <p:nvPr/>
        </p:nvSpPr>
        <p:spPr>
          <a:xfrm>
            <a:off x="2057400" y="4953000"/>
            <a:ext cx="1981200" cy="627063"/>
          </a:xfrm>
          <a:prstGeom prst="rect">
            <a:avLst/>
          </a:prstGeom>
          <a:noFill/>
          <a:ln w="41275">
            <a:noFill/>
          </a:ln>
        </p:spPr>
        <p:txBody>
          <a:bodyPr lIns="18000" tIns="10800" rIns="18000" bIns="10800">
            <a:spAutoFit/>
          </a:bodyPr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3600" b="1" dirty="0">
                <a:solidFill>
                  <a:srgbClr val="000099"/>
                </a:solidFill>
                <a:latin typeface="Arial" panose="020B0604020202020204" pitchFamily="34" charset="0"/>
              </a:rPr>
              <a:t>输出：</a:t>
            </a:r>
            <a:r>
              <a:rPr lang="en-US" altLang="zh-CN" sz="3600" b="1" dirty="0">
                <a:solidFill>
                  <a:srgbClr val="000099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068036" name="Text Box 4"/>
          <p:cNvSpPr txBox="1"/>
          <p:nvPr/>
        </p:nvSpPr>
        <p:spPr>
          <a:xfrm>
            <a:off x="4114800" y="4953000"/>
            <a:ext cx="381000" cy="627063"/>
          </a:xfrm>
          <a:prstGeom prst="rect">
            <a:avLst/>
          </a:prstGeom>
          <a:noFill/>
          <a:ln w="41275">
            <a:noFill/>
          </a:ln>
        </p:spPr>
        <p:txBody>
          <a:bodyPr lIns="18000" tIns="10800" rIns="18000" bIns="10800">
            <a:spAutoFit/>
          </a:bodyPr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600" b="1" dirty="0">
                <a:solidFill>
                  <a:srgbClr val="000099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068037" name="Text Box 5"/>
          <p:cNvSpPr txBox="1"/>
          <p:nvPr/>
        </p:nvSpPr>
        <p:spPr>
          <a:xfrm>
            <a:off x="4876800" y="4953000"/>
            <a:ext cx="381000" cy="627063"/>
          </a:xfrm>
          <a:prstGeom prst="rect">
            <a:avLst/>
          </a:prstGeom>
          <a:noFill/>
          <a:ln w="41275">
            <a:noFill/>
          </a:ln>
        </p:spPr>
        <p:txBody>
          <a:bodyPr lIns="18000" tIns="10800" rIns="18000" bIns="10800">
            <a:spAutoFit/>
          </a:bodyPr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600" b="1" dirty="0">
                <a:solidFill>
                  <a:srgbClr val="000099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068038" name="Text Box 6"/>
          <p:cNvSpPr txBox="1"/>
          <p:nvPr/>
        </p:nvSpPr>
        <p:spPr>
          <a:xfrm>
            <a:off x="5486400" y="4953000"/>
            <a:ext cx="762000" cy="627063"/>
          </a:xfrm>
          <a:prstGeom prst="rect">
            <a:avLst/>
          </a:prstGeom>
          <a:noFill/>
          <a:ln w="41275">
            <a:noFill/>
          </a:ln>
        </p:spPr>
        <p:txBody>
          <a:bodyPr lIns="18000" tIns="10800" rIns="18000" bIns="10800">
            <a:spAutoFit/>
          </a:bodyPr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600" b="1" dirty="0">
                <a:solidFill>
                  <a:srgbClr val="000099"/>
                </a:solidFill>
                <a:latin typeface="Arial" panose="020B0604020202020204" pitchFamily="34" charset="0"/>
              </a:rPr>
              <a:t>-2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8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8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68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68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8035" grpId="0"/>
      <p:bldP spid="1068036" grpId="0"/>
      <p:bldP spid="1068037" grpId="0"/>
      <p:bldP spid="1068038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3"/>
          <p:cNvSpPr>
            <a:spLocks noGrp="1"/>
          </p:cNvSpPr>
          <p:nvPr>
            <p:ph type="body"/>
          </p:nvPr>
        </p:nvSpPr>
        <p:spPr>
          <a:xfrm>
            <a:off x="911225" y="1412875"/>
            <a:ext cx="10054590" cy="4752975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结构体是在一个名字下的一组相关变量的集合，它可能会包含不同数据类型的变量。</a:t>
            </a:r>
          </a:p>
          <a:p>
            <a:pPr eaLnBrk="1" hangingPunct="1"/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对结构体成员的访问可以使用成员运算符和指针运算符</a:t>
            </a:r>
          </a:p>
          <a:p>
            <a:pPr eaLnBrk="1" hangingPunct="1"/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共用体的成员可以共享一个存储空间</a:t>
            </a:r>
          </a:p>
          <a:p>
            <a:pPr eaLnBrk="1" hangingPunct="1"/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位运算是按照二进制位对整型数进行操作的</a:t>
            </a:r>
          </a:p>
          <a:p>
            <a:pPr eaLnBrk="1" hangingPunct="1"/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枚举类型用一个用标识符表示的整型常量的集合。</a:t>
            </a:r>
            <a:endParaRPr lang="zh-CN" altLang="en-US" sz="25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95234" name="Rectangle 2"/>
          <p:cNvSpPr>
            <a:spLocks noGrp="1"/>
          </p:cNvSpPr>
          <p:nvPr/>
        </p:nvSpPr>
        <p:spPr>
          <a:xfrm>
            <a:off x="767715" y="423545"/>
            <a:ext cx="10668000" cy="632460"/>
          </a:xfrm>
          <a:prstGeom prst="rect">
            <a:avLst/>
          </a:prstGeom>
        </p:spPr>
        <p:txBody>
          <a:bodyPr vert="horz" wrap="square" lIns="91440" tIns="45720" rIns="91440" bIns="45720" anchor="b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214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214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214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214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6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枚举类型小结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>
          <a:xfrm>
            <a:off x="767408" y="476672"/>
            <a:ext cx="8229600" cy="665163"/>
          </a:xfr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sz="3600" b="1" dirty="0">
                <a:solidFill>
                  <a:srgbClr val="000099"/>
                </a:solidFill>
              </a:rPr>
              <a:t>结构的声明</a:t>
            </a:r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>
          <a:xfrm>
            <a:off x="1200150" y="1341755"/>
            <a:ext cx="10194925" cy="446405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若要创建一种类型来描述学生信息，先要定义这种类型的数据属性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—</a:t>
            </a:r>
          </a:p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struct student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       	</a:t>
            </a:r>
            <a:r>
              <a:rPr lang="en-US" altLang="zh-CN" sz="2400" b="1" i="1" dirty="0">
                <a:solidFill>
                  <a:srgbClr val="0099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//</a:t>
            </a:r>
            <a:r>
              <a:rPr lang="zh-CN" altLang="en-US" sz="2400" b="1" i="1" dirty="0">
                <a:solidFill>
                  <a:srgbClr val="0099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结构声明</a:t>
            </a:r>
          </a:p>
          <a:p>
            <a:pPr eaLnBrk="1" hangingPunct="1">
              <a:buFontTx/>
              <a:buNone/>
            </a:pP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{ int  num;             </a:t>
            </a:r>
            <a:r>
              <a:rPr lang="en-US" altLang="zh-CN" sz="2400" b="1" i="1" dirty="0">
                <a:solidFill>
                  <a:srgbClr val="0099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//</a:t>
            </a:r>
            <a:r>
              <a:rPr lang="zh-CN" altLang="en-US" sz="2400" b="1" i="1" dirty="0">
                <a:solidFill>
                  <a:srgbClr val="0099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一个</a:t>
            </a:r>
            <a:r>
              <a:rPr lang="en-US" altLang="zh-CN" sz="2400" b="1" i="1" dirty="0">
                <a:solidFill>
                  <a:srgbClr val="0099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int</a:t>
            </a:r>
            <a:r>
              <a:rPr lang="zh-CN" altLang="en-US" sz="2400" b="1" i="1" dirty="0">
                <a:solidFill>
                  <a:srgbClr val="0099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成员</a:t>
            </a:r>
          </a:p>
          <a:p>
            <a:pPr eaLnBrk="1" hangingPunct="1">
              <a:buFontTx/>
              <a:buNone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char name[20];   	</a:t>
            </a:r>
            <a:r>
              <a:rPr lang="en-US" altLang="zh-CN" sz="2400" b="1" i="1" dirty="0">
                <a:solidFill>
                  <a:srgbClr val="0099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//</a:t>
            </a:r>
            <a:r>
              <a:rPr lang="zh-CN" altLang="en-US" sz="2400" b="1" i="1" dirty="0">
                <a:solidFill>
                  <a:srgbClr val="0099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一个</a:t>
            </a:r>
            <a:r>
              <a:rPr lang="en-US" altLang="zh-CN" sz="2400" b="1" i="1" dirty="0">
                <a:solidFill>
                  <a:srgbClr val="0099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char</a:t>
            </a:r>
            <a:r>
              <a:rPr lang="zh-CN" altLang="en-US" sz="2400" b="1" i="1" dirty="0">
                <a:solidFill>
                  <a:srgbClr val="0099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数组成员</a:t>
            </a:r>
          </a:p>
          <a:p>
            <a:pPr eaLnBrk="1" hangingPunct="1">
              <a:buFontTx/>
              <a:buNone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char sex;             </a:t>
            </a:r>
            <a:r>
              <a:rPr lang="en-US" altLang="zh-CN" sz="2400" b="1" i="1" dirty="0">
                <a:solidFill>
                  <a:srgbClr val="0099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//</a:t>
            </a:r>
            <a:r>
              <a:rPr lang="zh-CN" altLang="en-US" sz="2400" b="1" i="1" dirty="0">
                <a:solidFill>
                  <a:srgbClr val="0099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一个</a:t>
            </a:r>
            <a:r>
              <a:rPr lang="en-US" altLang="zh-CN" sz="2400" b="1" i="1" dirty="0">
                <a:solidFill>
                  <a:srgbClr val="0099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char</a:t>
            </a:r>
            <a:r>
              <a:rPr lang="zh-CN" altLang="en-US" sz="2400" b="1" i="1" dirty="0">
                <a:solidFill>
                  <a:srgbClr val="0099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成员</a:t>
            </a:r>
          </a:p>
          <a:p>
            <a:pPr eaLnBrk="1" hangingPunct="1">
              <a:buFontTx/>
              <a:buNone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int  age;             </a:t>
            </a:r>
            <a:r>
              <a:rPr lang="en-US" altLang="zh-CN" sz="2400" b="1" i="1" dirty="0">
                <a:solidFill>
                  <a:srgbClr val="0099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//</a:t>
            </a:r>
            <a:r>
              <a:rPr lang="zh-CN" altLang="en-US" sz="2400" b="1" i="1" dirty="0">
                <a:solidFill>
                  <a:srgbClr val="0099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一个</a:t>
            </a:r>
            <a:r>
              <a:rPr lang="en-US" altLang="zh-CN" sz="2400" b="1" i="1" dirty="0">
                <a:solidFill>
                  <a:srgbClr val="0099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int</a:t>
            </a:r>
            <a:r>
              <a:rPr lang="zh-CN" altLang="en-US" sz="2400" b="1" i="1" dirty="0">
                <a:solidFill>
                  <a:srgbClr val="0099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成员</a:t>
            </a:r>
          </a:p>
          <a:p>
            <a:pPr eaLnBrk="1" hangingPunct="1">
              <a:buFontTx/>
              <a:buNone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float score;          </a:t>
            </a:r>
            <a:r>
              <a:rPr lang="en-US" altLang="zh-CN" sz="2400" b="1" i="1" dirty="0">
                <a:solidFill>
                  <a:srgbClr val="0099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//</a:t>
            </a:r>
            <a:r>
              <a:rPr lang="zh-CN" altLang="en-US" sz="2400" b="1" i="1" dirty="0">
                <a:solidFill>
                  <a:srgbClr val="0099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一个</a:t>
            </a:r>
            <a:r>
              <a:rPr lang="en-US" altLang="zh-CN" sz="2400" b="1" i="1" dirty="0">
                <a:solidFill>
                  <a:srgbClr val="0099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float</a:t>
            </a:r>
            <a:r>
              <a:rPr lang="zh-CN" altLang="en-US" sz="2400" b="1" i="1" dirty="0">
                <a:solidFill>
                  <a:srgbClr val="0099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成员</a:t>
            </a:r>
          </a:p>
          <a:p>
            <a:pPr eaLnBrk="1" hangingPunct="1">
              <a:buFontTx/>
              <a:buNone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char addr[30];   	</a:t>
            </a:r>
            <a:r>
              <a:rPr lang="en-US" altLang="zh-CN" sz="2400" b="1" i="1" dirty="0">
                <a:solidFill>
                  <a:srgbClr val="0099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//</a:t>
            </a:r>
            <a:r>
              <a:rPr lang="zh-CN" altLang="en-US" sz="2400" b="1" i="1" dirty="0">
                <a:solidFill>
                  <a:srgbClr val="0099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一个</a:t>
            </a:r>
            <a:r>
              <a:rPr lang="en-US" altLang="zh-CN" sz="2400" b="1" i="1" dirty="0">
                <a:solidFill>
                  <a:srgbClr val="0099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char</a:t>
            </a:r>
            <a:r>
              <a:rPr lang="zh-CN" altLang="en-US" sz="2400" b="1" i="1" dirty="0">
                <a:solidFill>
                  <a:srgbClr val="0099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数组成员</a:t>
            </a:r>
          </a:p>
          <a:p>
            <a:pPr eaLnBrk="1" hangingPunct="1">
              <a:buFontTx/>
              <a:buNone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｝</a:t>
            </a:r>
            <a:r>
              <a:rPr lang="en-US" altLang="zh-CN" sz="24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;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 txBox="1">
            <a:spLocks noGrp="1"/>
          </p:cNvSpPr>
          <p:nvPr>
            <p:ph type="sldNum" sz="quarter" idx="4"/>
          </p:nvPr>
        </p:nvSpPr>
        <p:spPr>
          <a:noFill/>
        </p:spPr>
        <p:txBody>
          <a:bodyPr anchor="ctr" anchorCtr="0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0730080-AEB3-45ED-B1E3-17F31A6AA8ED}" type="slidenum">
              <a:rPr kumimoji="0" lang="zh-CN" altLang="en-US" sz="590" b="1" i="0" u="none" strike="noStrike" kern="1200" cap="none" spc="0" normalizeH="0" baseline="0" noProof="0" smtClean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70</a:t>
            </a:fld>
            <a:endParaRPr kumimoji="0" lang="zh-CN" altLang="en-US" sz="590" b="1" i="0" u="none" strike="noStrike" kern="120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07527" y="2967335"/>
            <a:ext cx="3576955" cy="9220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Thank you!</a:t>
            </a:r>
            <a:endParaRPr kumimoji="0" lang="zh-CN" altLang="en-US" sz="5400" b="0" i="0" u="none" strike="noStrike" kern="1200" cap="none" spc="0" normalizeH="0" baseline="0" noProof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/>
          </p:nvPr>
        </p:nvSpPr>
        <p:spPr>
          <a:xfrm>
            <a:off x="695325" y="454025"/>
            <a:ext cx="8229600" cy="700088"/>
          </a:xfr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sz="3600" b="1" dirty="0">
                <a:solidFill>
                  <a:srgbClr val="000099"/>
                </a:solidFill>
              </a:rPr>
              <a:t>结构描述的组成部分</a:t>
            </a:r>
          </a:p>
        </p:txBody>
      </p:sp>
      <p:sp>
        <p:nvSpPr>
          <p:cNvPr id="38915" name="Rectangle 3"/>
          <p:cNvSpPr>
            <a:spLocks noGrp="1"/>
          </p:cNvSpPr>
          <p:nvPr>
            <p:ph idx="1"/>
          </p:nvPr>
        </p:nvSpPr>
        <p:spPr>
          <a:xfrm>
            <a:off x="3863975" y="2277428"/>
            <a:ext cx="4321175" cy="3960812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FontTx/>
              <a:buNone/>
            </a:pPr>
            <a:r>
              <a:rPr lang="en-US" altLang="zh-CN" sz="2700" b="1" dirty="0">
                <a:solidFill>
                  <a:srgbClr val="3333FF"/>
                </a:solidFill>
              </a:rPr>
              <a:t>struct </a:t>
            </a:r>
            <a:r>
              <a:rPr lang="en-US" altLang="zh-CN" sz="2700" b="1" dirty="0">
                <a:solidFill>
                  <a:srgbClr val="FF0000"/>
                </a:solidFill>
              </a:rPr>
              <a:t>student </a:t>
            </a:r>
            <a:r>
              <a:rPr lang="en-US" altLang="zh-CN" sz="2700" b="1" dirty="0"/>
              <a:t>         </a:t>
            </a:r>
            <a:r>
              <a:rPr lang="en-US" altLang="zh-CN" sz="2700" b="1" i="1" dirty="0">
                <a:solidFill>
                  <a:srgbClr val="0099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CN" sz="2700" b="1" dirty="0">
                <a:solidFill>
                  <a:srgbClr val="008000"/>
                </a:solidFill>
              </a:rPr>
              <a:t>{</a:t>
            </a:r>
            <a:r>
              <a:rPr lang="en-US" altLang="zh-CN" sz="2700" b="1" dirty="0"/>
              <a:t> int    num;               </a:t>
            </a:r>
            <a:r>
              <a:rPr lang="en-US" altLang="zh-CN" sz="2700" b="1" i="1" dirty="0">
                <a:solidFill>
                  <a:srgbClr val="0099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CN" sz="2700" b="1" dirty="0"/>
              <a:t>  char name[20];     </a:t>
            </a:r>
            <a:r>
              <a:rPr lang="en-US" altLang="zh-CN" sz="2700" b="1" i="1" dirty="0">
                <a:solidFill>
                  <a:srgbClr val="0099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CN" sz="2700" b="1" dirty="0"/>
              <a:t>  char sex;              </a:t>
            </a:r>
            <a:r>
              <a:rPr lang="en-US" altLang="zh-CN" sz="2700" b="1" i="1" dirty="0">
                <a:solidFill>
                  <a:srgbClr val="0099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CN" sz="2700" b="1" dirty="0"/>
              <a:t>  int    age;                </a:t>
            </a:r>
            <a:r>
              <a:rPr lang="en-US" altLang="zh-CN" sz="2700" b="1" i="1" dirty="0">
                <a:solidFill>
                  <a:srgbClr val="0099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CN" sz="2700" b="1" dirty="0"/>
              <a:t>  float score;           </a:t>
            </a:r>
            <a:r>
              <a:rPr lang="en-US" altLang="zh-CN" sz="2700" b="1" i="1" dirty="0">
                <a:solidFill>
                  <a:srgbClr val="0099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CN" sz="2700" b="1" dirty="0"/>
              <a:t>  char addr[30];</a:t>
            </a:r>
            <a:r>
              <a:rPr lang="en-US" altLang="zh-CN" sz="2700" dirty="0"/>
              <a:t>      </a:t>
            </a:r>
            <a:r>
              <a:rPr lang="en-US" altLang="zh-CN" sz="2700" b="1" i="1" dirty="0">
                <a:solidFill>
                  <a:srgbClr val="0099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</a:p>
          <a:p>
            <a:pPr eaLnBrk="1" hangingPunct="1">
              <a:buFontTx/>
              <a:buNone/>
            </a:pPr>
            <a:r>
              <a:rPr lang="zh-CN" altLang="en-US" sz="2700" b="1" dirty="0">
                <a:solidFill>
                  <a:srgbClr val="008000"/>
                </a:solidFill>
              </a:rPr>
              <a:t>｝</a:t>
            </a:r>
            <a:r>
              <a:rPr lang="en-US" altLang="zh-CN" sz="2700" b="1" dirty="0">
                <a:solidFill>
                  <a:srgbClr val="008000"/>
                </a:solidFill>
              </a:rPr>
              <a:t>;</a:t>
            </a:r>
            <a:r>
              <a:rPr lang="en-US" altLang="zh-CN" sz="2700" dirty="0"/>
              <a:t>                         </a:t>
            </a:r>
          </a:p>
        </p:txBody>
      </p:sp>
      <p:sp>
        <p:nvSpPr>
          <p:cNvPr id="9220" name="Text Box 4"/>
          <p:cNvSpPr txBox="1"/>
          <p:nvPr/>
        </p:nvSpPr>
        <p:spPr>
          <a:xfrm>
            <a:off x="3792538" y="1269365"/>
            <a:ext cx="1196975" cy="8302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楷体_GB2312" pitchFamily="49" charset="-122"/>
              </a:rPr>
              <a:t>struct</a:t>
            </a:r>
          </a:p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</a:rPr>
              <a:t>关键字 </a:t>
            </a:r>
          </a:p>
        </p:txBody>
      </p:sp>
      <p:sp>
        <p:nvSpPr>
          <p:cNvPr id="9221" name="Text Box 5"/>
          <p:cNvSpPr txBox="1"/>
          <p:nvPr/>
        </p:nvSpPr>
        <p:spPr>
          <a:xfrm>
            <a:off x="5222240" y="1412875"/>
            <a:ext cx="486791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</a:rPr>
              <a:t>标识符为</a:t>
            </a:r>
            <a:r>
              <a:rPr lang="zh-CN" altLang="en-US" sz="2400" b="1" dirty="0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</a:rPr>
              <a:t>结构体类型</a:t>
            </a: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</a:rPr>
              <a:t>的名称</a:t>
            </a:r>
          </a:p>
        </p:txBody>
      </p:sp>
      <p:sp>
        <p:nvSpPr>
          <p:cNvPr id="9222" name="Text Box 6"/>
          <p:cNvSpPr txBox="1"/>
          <p:nvPr/>
        </p:nvSpPr>
        <p:spPr>
          <a:xfrm>
            <a:off x="7761288" y="4137978"/>
            <a:ext cx="232886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</a:rPr>
              <a:t>结构成员（域）</a:t>
            </a:r>
          </a:p>
        </p:txBody>
      </p:sp>
      <p:sp>
        <p:nvSpPr>
          <p:cNvPr id="9223" name="Text Box 7"/>
          <p:cNvSpPr txBox="1"/>
          <p:nvPr/>
        </p:nvSpPr>
        <p:spPr>
          <a:xfrm>
            <a:off x="1881188" y="4095115"/>
            <a:ext cx="1730375" cy="8302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</a:rPr>
              <a:t>起始括号和</a:t>
            </a:r>
          </a:p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</a:rPr>
              <a:t>结束括号</a:t>
            </a:r>
          </a:p>
        </p:txBody>
      </p:sp>
      <p:sp>
        <p:nvSpPr>
          <p:cNvPr id="9224" name="Text Box 8"/>
          <p:cNvSpPr txBox="1"/>
          <p:nvPr/>
        </p:nvSpPr>
        <p:spPr>
          <a:xfrm>
            <a:off x="4799330" y="5732463"/>
            <a:ext cx="201930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</a:rPr>
              <a:t>分号结束声明</a:t>
            </a:r>
          </a:p>
        </p:txBody>
      </p:sp>
      <p:sp>
        <p:nvSpPr>
          <p:cNvPr id="9225" name="AutoShape 9"/>
          <p:cNvSpPr/>
          <p:nvPr/>
        </p:nvSpPr>
        <p:spPr>
          <a:xfrm>
            <a:off x="3575050" y="2998153"/>
            <a:ext cx="360363" cy="3024187"/>
          </a:xfrm>
          <a:prstGeom prst="leftBrace">
            <a:avLst>
              <a:gd name="adj1" fmla="val 69933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1" dirty="0">
              <a:latin typeface="Arial" panose="020B0604020202020204" pitchFamily="34" charset="0"/>
            </a:endParaRPr>
          </a:p>
        </p:txBody>
      </p:sp>
      <p:sp>
        <p:nvSpPr>
          <p:cNvPr id="9226" name="AutoShape 10"/>
          <p:cNvSpPr/>
          <p:nvPr/>
        </p:nvSpPr>
        <p:spPr>
          <a:xfrm rot="-5400000" flipH="1">
            <a:off x="4224338" y="1845628"/>
            <a:ext cx="288925" cy="720725"/>
          </a:xfrm>
          <a:prstGeom prst="leftBrace">
            <a:avLst>
              <a:gd name="adj1" fmla="val 20787"/>
              <a:gd name="adj2" fmla="val 55171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1" dirty="0">
              <a:latin typeface="Arial" panose="020B0604020202020204" pitchFamily="34" charset="0"/>
            </a:endParaRPr>
          </a:p>
        </p:txBody>
      </p:sp>
      <p:sp>
        <p:nvSpPr>
          <p:cNvPr id="9227" name="AutoShape 11"/>
          <p:cNvSpPr/>
          <p:nvPr/>
        </p:nvSpPr>
        <p:spPr>
          <a:xfrm>
            <a:off x="7104063" y="3069590"/>
            <a:ext cx="504825" cy="2592388"/>
          </a:xfrm>
          <a:prstGeom prst="rightBrace">
            <a:avLst>
              <a:gd name="adj1" fmla="val 42793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1" dirty="0">
              <a:latin typeface="Arial" panose="020B0604020202020204" pitchFamily="34" charset="0"/>
            </a:endParaRPr>
          </a:p>
        </p:txBody>
      </p:sp>
      <p:sp>
        <p:nvSpPr>
          <p:cNvPr id="9228" name="AutoShape 12"/>
          <p:cNvSpPr/>
          <p:nvPr/>
        </p:nvSpPr>
        <p:spPr>
          <a:xfrm rot="-5400000" flipH="1">
            <a:off x="5689600" y="1521143"/>
            <a:ext cx="288925" cy="1223962"/>
          </a:xfrm>
          <a:prstGeom prst="leftBrace">
            <a:avLst>
              <a:gd name="adj1" fmla="val 35302"/>
              <a:gd name="adj2" fmla="val 55171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1" dirty="0">
              <a:latin typeface="Arial" panose="020B0604020202020204" pitchFamily="34" charset="0"/>
            </a:endParaRPr>
          </a:p>
        </p:txBody>
      </p:sp>
      <p:sp>
        <p:nvSpPr>
          <p:cNvPr id="9230" name="Oval 14"/>
          <p:cNvSpPr/>
          <p:nvPr/>
        </p:nvSpPr>
        <p:spPr>
          <a:xfrm>
            <a:off x="4151313" y="5733415"/>
            <a:ext cx="431800" cy="504825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  <p:bldP spid="9221" grpId="0"/>
      <p:bldP spid="9222" grpId="0"/>
      <p:bldP spid="9223" grpId="0"/>
      <p:bldP spid="9224" grpId="0"/>
      <p:bldP spid="9225" grpId="0" bldLvl="0" animBg="1"/>
      <p:bldP spid="9226" grpId="0" bldLvl="0" animBg="1"/>
      <p:bldP spid="9227" grpId="0" bldLvl="0" animBg="1"/>
      <p:bldP spid="9228" grpId="0" bldLvl="0" animBg="1"/>
      <p:bldP spid="9230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09625" y="1268413"/>
            <a:ext cx="10668000" cy="498475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说明：</a:t>
            </a:r>
          </a:p>
        </p:txBody>
      </p:sp>
      <p:sp>
        <p:nvSpPr>
          <p:cNvPr id="52228" name="Rectangle 4"/>
          <p:cNvSpPr/>
          <p:nvPr/>
        </p:nvSpPr>
        <p:spPr>
          <a:xfrm>
            <a:off x="1055441" y="1845159"/>
            <a:ext cx="9081080" cy="2011128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 anchorCtr="0">
            <a:spAutoFit/>
          </a:bodyPr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 (1) </a:t>
            </a:r>
            <a:r>
              <a:rPr lang="zh-CN" altLang="en-US" sz="2800" b="1" dirty="0">
                <a:solidFill>
                  <a:srgbClr val="00009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结构体类型是一种构造数据类型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，它与</a:t>
            </a:r>
            <a:r>
              <a:rPr lang="en-US" altLang="zh-CN" sz="28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int,char</a:t>
            </a: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, float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等系统定义的基本数据类型具有同等地位，是由用户自行定义的。</a:t>
            </a:r>
            <a:r>
              <a:rPr lang="zh-CN" altLang="en-US" sz="28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构造的数据类型需要通过定义变量来实现价值</a:t>
            </a:r>
            <a:r>
              <a:rPr lang="zh-CN" altLang="en-US" sz="2800" b="1" dirty="0">
                <a:solidFill>
                  <a:srgbClr val="00009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zh-CN" altLang="en-US" sz="2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2229" name="Rectangle 5"/>
          <p:cNvSpPr/>
          <p:nvPr/>
        </p:nvSpPr>
        <p:spPr>
          <a:xfrm>
            <a:off x="1055440" y="3924126"/>
            <a:ext cx="9081081" cy="1634102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 anchorCtr="0">
            <a:spAutoFit/>
          </a:bodyPr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(2) </a:t>
            </a:r>
            <a:r>
              <a:rPr lang="zh-CN" altLang="en-US" sz="2800" b="1" dirty="0">
                <a:solidFill>
                  <a:srgbClr val="00009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结构体类型</a:t>
            </a:r>
            <a:r>
              <a:rPr lang="zh-CN" altLang="en-US" sz="28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不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分配任何存储空间。</a:t>
            </a:r>
          </a:p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结构体类型通过自己定义的相应的</a:t>
            </a:r>
            <a:r>
              <a:rPr lang="zh-CN" altLang="en-US" sz="2800" b="1" dirty="0">
                <a:solidFill>
                  <a:srgbClr val="00009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变量、数组及动态开辟的存储单元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来占有存储空间。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/>
      <p:bldP spid="5222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2a15d0f1-cdca-48a5-9ff2-15ab0a3c9306"/>
  <p:tag name="COMMONDATA" val="eyJoZGlkIjoiYzU2Y2IzM2IzZDY3YjJlOWY3ZWZhMmM4OTY2ZGFhOWMifQ=="/>
</p:tagLst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1_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中性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7868</Words>
  <Application>Microsoft Office PowerPoint</Application>
  <PresentationFormat>宽屏</PresentationFormat>
  <Paragraphs>1077</Paragraphs>
  <Slides>70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70</vt:i4>
      </vt:variant>
    </vt:vector>
  </HeadingPairs>
  <TitlesOfParts>
    <vt:vector size="90" baseType="lpstr">
      <vt:lpstr>Monotype Sorts</vt:lpstr>
      <vt:lpstr>仿宋</vt:lpstr>
      <vt:lpstr>黑体</vt:lpstr>
      <vt:lpstr>华文细黑</vt:lpstr>
      <vt:lpstr>楷体</vt:lpstr>
      <vt:lpstr>楷体_GB2312</vt:lpstr>
      <vt:lpstr>宋体</vt:lpstr>
      <vt:lpstr>Arial</vt:lpstr>
      <vt:lpstr>Baskerville Old Face</vt:lpstr>
      <vt:lpstr>Calibri</vt:lpstr>
      <vt:lpstr>Consolas</vt:lpstr>
      <vt:lpstr>Courier New</vt:lpstr>
      <vt:lpstr>Tahoma</vt:lpstr>
      <vt:lpstr>Times New Roman</vt:lpstr>
      <vt:lpstr>Tw Cen MT</vt:lpstr>
      <vt:lpstr>Verdana</vt:lpstr>
      <vt:lpstr>Wingdings</vt:lpstr>
      <vt:lpstr>Wingdings 2</vt:lpstr>
      <vt:lpstr>1_Profile</vt:lpstr>
      <vt:lpstr>中性</vt:lpstr>
      <vt:lpstr>PowerPoint 演示文稿</vt:lpstr>
      <vt:lpstr>PowerPoint 演示文稿</vt:lpstr>
      <vt:lpstr>1.结构体定义</vt:lpstr>
      <vt:lpstr>结构体概述</vt:lpstr>
      <vt:lpstr>结构体定义</vt:lpstr>
      <vt:lpstr>PowerPoint 演示文稿</vt:lpstr>
      <vt:lpstr>结构的声明</vt:lpstr>
      <vt:lpstr>结构描述的组成部分</vt:lpstr>
      <vt:lpstr>说明：</vt:lpstr>
      <vt:lpstr>结构体变量定义(方法一）</vt:lpstr>
      <vt:lpstr>结构体变量定义(方法一）</vt:lpstr>
      <vt:lpstr>结构体变量定义</vt:lpstr>
      <vt:lpstr>PowerPoint 演示文稿</vt:lpstr>
      <vt:lpstr>PowerPoint 演示文稿</vt:lpstr>
      <vt:lpstr>结构体类型的几点说明</vt:lpstr>
      <vt:lpstr>PowerPoint 演示文稿</vt:lpstr>
      <vt:lpstr>结构体类型的几点说明</vt:lpstr>
      <vt:lpstr>结构体类型的附加说明</vt:lpstr>
      <vt:lpstr> 说明：结构体声明的位置很重要</vt:lpstr>
      <vt:lpstr>PowerPoint 演示文稿</vt:lpstr>
      <vt:lpstr>PowerPoint 演示文稿</vt:lpstr>
      <vt:lpstr>结构体类型变量初始化</vt:lpstr>
      <vt:lpstr>PowerPoint 演示文稿</vt:lpstr>
      <vt:lpstr>PowerPoint 演示文稿</vt:lpstr>
      <vt:lpstr>PowerPoint 演示文稿</vt:lpstr>
      <vt:lpstr>如何使用结构体中的成员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对结构体变量中的成员进行操作</vt:lpstr>
      <vt:lpstr>PowerPoint 演示文稿</vt:lpstr>
      <vt:lpstr>在函数中使用结构体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用typedef声明类型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1.链表的概念的引出</vt:lpstr>
      <vt:lpstr>PowerPoint 演示文稿</vt:lpstr>
      <vt:lpstr>PowerPoint 演示文稿</vt:lpstr>
      <vt:lpstr>PowerPoint 演示文稿</vt:lpstr>
      <vt:lpstr>建立链表的过程</vt:lpstr>
      <vt:lpstr>建立链表的过程</vt:lpstr>
      <vt:lpstr>建立链表的过程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枚举类型</vt:lpstr>
      <vt:lpstr> 枚举类型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C#程序设计基础</dc:title>
  <dc:creator>Administrator</dc:creator>
  <cp:lastModifiedBy>Administrator</cp:lastModifiedBy>
  <cp:revision>528</cp:revision>
  <dcterms:created xsi:type="dcterms:W3CDTF">2008-02-01T08:49:00Z</dcterms:created>
  <dcterms:modified xsi:type="dcterms:W3CDTF">2025-07-27T06:44:53Z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8815478E06BB420DBFEDD8265B7C9AB6</vt:lpwstr>
  </property>
  <property fmtid="{D5CDD505-2E9C-101B-9397-08002B2CF9AE}" pid="3" name="KSOProductBuildVer">
    <vt:lpwstr>2052-11.1.0.12598</vt:lpwstr>
  </property>
</Properties>
</file>