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67" r:id="rId4"/>
    <p:sldId id="259" r:id="rId6"/>
    <p:sldId id="270" r:id="rId7"/>
    <p:sldId id="271" r:id="rId8"/>
    <p:sldId id="272" r:id="rId9"/>
    <p:sldId id="273" r:id="rId10"/>
    <p:sldId id="274" r:id="rId11"/>
    <p:sldId id="268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80935-A9F7-4F8B-B775-C2E7478AF5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0127-6829-4D5A-AE45-B1E3DFB771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ltGray">
          <a:xfrm>
            <a:off x="0" y="6400800"/>
            <a:ext cx="12192000" cy="454025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buClr>
                <a:srgbClr val="00D5D5"/>
              </a:buClr>
              <a:defRPr/>
            </a:pPr>
            <a:endParaRPr lang="zh-CN" altLang="en-US" sz="1500" b="0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ltGray">
          <a:xfrm>
            <a:off x="0" y="0"/>
            <a:ext cx="12192000" cy="762000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buClr>
                <a:srgbClr val="00D5D5"/>
              </a:buClr>
              <a:defRPr/>
            </a:pPr>
            <a:endParaRPr lang="zh-CN" altLang="en-US" sz="1500" b="0">
              <a:solidFill>
                <a:prstClr val="black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203200" y="76200"/>
            <a:ext cx="83312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2700" dirty="0">
                <a:solidFill>
                  <a:prstClr val="white"/>
                </a:solidFill>
                <a:latin typeface="Courier New" panose="02070309020205020404" pitchFamily="49" charset="0"/>
              </a:rPr>
              <a:t>C How to Program</a:t>
            </a:r>
            <a:endParaRPr lang="en-US" altLang="zh-CN" sz="2700" dirty="0">
              <a:solidFill>
                <a:prstClr val="white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8026400" y="6507163"/>
            <a:ext cx="33528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900" i="1">
                <a:solidFill>
                  <a:prstClr val="white"/>
                </a:solidFill>
                <a:latin typeface="Courier New" panose="02070309020205020404" pitchFamily="49" charset="0"/>
              </a:rPr>
              <a:t>http://xinxi.xaufe.edu.cn</a:t>
            </a:r>
            <a:endParaRPr lang="en-US" altLang="zh-CN" sz="900" i="1">
              <a:solidFill>
                <a:prstClr val="white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762000"/>
            <a:ext cx="5068888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157913" y="4365625"/>
            <a:ext cx="5483225" cy="19383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王浩鸣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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haoming_wang@xaufe.edu.cn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haoming.wang@gmail.com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wang.haoming@126.com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81556903  18829266628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8440" name="图片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91913" y="6164263"/>
            <a:ext cx="700087" cy="693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15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1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18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F909787-6BC5-4374-A96D-86FE7ED83A67}" type="datetimeFigureOut">
              <a:rPr lang="en-US" altLang="zh-CN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1BCD8D1-9700-4EA0-B14C-1862849C2E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ACE89A13-AD65-4659-88CE-25A579D13C54}" type="datetimeFigureOut">
              <a:rPr lang="en-US" altLang="zh-CN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E35EE822-66C8-4BF0-96F4-9274806CA7F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169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845"/>
            </a:lvl1pPr>
            <a:lvl2pPr marL="193040" indent="0">
              <a:buNone/>
              <a:defRPr sz="760"/>
            </a:lvl2pPr>
            <a:lvl3pPr marL="386080" indent="0">
              <a:buNone/>
              <a:defRPr sz="675"/>
            </a:lvl3pPr>
            <a:lvl4pPr marL="578485" indent="0">
              <a:buNone/>
              <a:defRPr sz="590"/>
            </a:lvl4pPr>
            <a:lvl5pPr marL="771525" indent="0">
              <a:buNone/>
              <a:defRPr sz="590"/>
            </a:lvl5pPr>
            <a:lvl6pPr marL="964565" indent="0">
              <a:buNone/>
              <a:defRPr sz="590"/>
            </a:lvl6pPr>
            <a:lvl7pPr marL="1157605" indent="0">
              <a:buNone/>
              <a:defRPr sz="590"/>
            </a:lvl7pPr>
            <a:lvl8pPr marL="1350010" indent="0">
              <a:buNone/>
              <a:defRPr sz="590"/>
            </a:lvl8pPr>
            <a:lvl9pPr marL="1543050" indent="0">
              <a:buNone/>
              <a:defRPr sz="59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66D3C56-4579-43C3-A609-10485B422687}" type="datetimeFigureOut">
              <a:rPr lang="en-US" altLang="zh-CN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BC871EE-3F1F-4930-ABFA-6E2C4637E9C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1180"/>
            </a:lvl1pPr>
            <a:lvl2pPr>
              <a:defRPr sz="1015"/>
            </a:lvl2pPr>
            <a:lvl3pPr>
              <a:defRPr sz="845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1180"/>
            </a:lvl1pPr>
            <a:lvl2pPr>
              <a:defRPr sz="1015"/>
            </a:lvl2pPr>
            <a:lvl3pPr>
              <a:defRPr sz="845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509E9C3-D6CF-4660-A0CE-8D6416852C19}" type="datetimeFigureOut">
              <a:rPr lang="en-US" altLang="zh-CN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F5980B7-62BF-49DE-97F7-1D4EB16FBC4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015" b="1"/>
            </a:lvl1pPr>
            <a:lvl2pPr marL="193040" indent="0">
              <a:buNone/>
              <a:defRPr sz="845" b="1"/>
            </a:lvl2pPr>
            <a:lvl3pPr marL="386080" indent="0">
              <a:buNone/>
              <a:defRPr sz="760" b="1"/>
            </a:lvl3pPr>
            <a:lvl4pPr marL="578485" indent="0">
              <a:buNone/>
              <a:defRPr sz="675" b="1"/>
            </a:lvl4pPr>
            <a:lvl5pPr marL="771525" indent="0">
              <a:buNone/>
              <a:defRPr sz="675" b="1"/>
            </a:lvl5pPr>
            <a:lvl6pPr marL="964565" indent="0">
              <a:buNone/>
              <a:defRPr sz="675" b="1"/>
            </a:lvl6pPr>
            <a:lvl7pPr marL="1157605" indent="0">
              <a:buNone/>
              <a:defRPr sz="675" b="1"/>
            </a:lvl7pPr>
            <a:lvl8pPr marL="1350010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015"/>
            </a:lvl1pPr>
            <a:lvl2pPr>
              <a:defRPr sz="845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1015" b="1"/>
            </a:lvl1pPr>
            <a:lvl2pPr marL="193040" indent="0">
              <a:buNone/>
              <a:defRPr sz="845" b="1"/>
            </a:lvl2pPr>
            <a:lvl3pPr marL="386080" indent="0">
              <a:buNone/>
              <a:defRPr sz="760" b="1"/>
            </a:lvl3pPr>
            <a:lvl4pPr marL="578485" indent="0">
              <a:buNone/>
              <a:defRPr sz="675" b="1"/>
            </a:lvl4pPr>
            <a:lvl5pPr marL="771525" indent="0">
              <a:buNone/>
              <a:defRPr sz="675" b="1"/>
            </a:lvl5pPr>
            <a:lvl6pPr marL="964565" indent="0">
              <a:buNone/>
              <a:defRPr sz="675" b="1"/>
            </a:lvl6pPr>
            <a:lvl7pPr marL="1157605" indent="0">
              <a:buNone/>
              <a:defRPr sz="675" b="1"/>
            </a:lvl7pPr>
            <a:lvl8pPr marL="1350010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1015"/>
            </a:lvl1pPr>
            <a:lvl2pPr>
              <a:defRPr sz="845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F51AC98-DFE5-4B5A-87B2-E9A41AB9E7AA}" type="datetimeFigureOut">
              <a:rPr lang="en-US" altLang="zh-CN"/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52FA6DE7-8B7C-4DEB-B2E2-F973D111DE4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EC57691-5C68-4895-A91D-E60F3BE4F7DB}" type="datetimeFigureOut">
              <a:rPr lang="en-US" altLang="zh-CN"/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2C1F4A9-7615-4F61-9467-7BF4A69660F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3D96DFF-E459-4AF8-AC90-7B58F35DC210}" type="datetimeFigureOut">
              <a:rPr lang="en-US" altLang="zh-CN"/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30EC26BE-1C6B-4C8A-BD61-4D710953A7A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84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1350"/>
            </a:lvl1pPr>
            <a:lvl2pPr>
              <a:defRPr sz="1180"/>
            </a:lvl2pPr>
            <a:lvl3pPr>
              <a:defRPr sz="1015"/>
            </a:lvl3pPr>
            <a:lvl4pPr>
              <a:defRPr sz="845"/>
            </a:lvl4pPr>
            <a:lvl5pPr>
              <a:defRPr sz="845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590"/>
            </a:lvl1pPr>
            <a:lvl2pPr marL="193040" indent="0">
              <a:buNone/>
              <a:defRPr sz="505"/>
            </a:lvl2pPr>
            <a:lvl3pPr marL="386080" indent="0">
              <a:buNone/>
              <a:defRPr sz="420"/>
            </a:lvl3pPr>
            <a:lvl4pPr marL="578485" indent="0">
              <a:buNone/>
              <a:defRPr sz="380"/>
            </a:lvl4pPr>
            <a:lvl5pPr marL="771525" indent="0">
              <a:buNone/>
              <a:defRPr sz="380"/>
            </a:lvl5pPr>
            <a:lvl6pPr marL="964565" indent="0">
              <a:buNone/>
              <a:defRPr sz="380"/>
            </a:lvl6pPr>
            <a:lvl7pPr marL="1157605" indent="0">
              <a:buNone/>
              <a:defRPr sz="380"/>
            </a:lvl7pPr>
            <a:lvl8pPr marL="1350010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CFCAD01-5EC6-4BEF-8CF2-08278E26E8F1}" type="datetimeFigureOut">
              <a:rPr lang="en-US" altLang="zh-CN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A9CF060-3A9F-4DBE-9393-5E5F8C71C3C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84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350"/>
            </a:lvl1pPr>
            <a:lvl2pPr marL="193040" indent="0">
              <a:buNone/>
              <a:defRPr sz="1180"/>
            </a:lvl2pPr>
            <a:lvl3pPr marL="386080" indent="0">
              <a:buNone/>
              <a:defRPr sz="1015"/>
            </a:lvl3pPr>
            <a:lvl4pPr marL="578485" indent="0">
              <a:buNone/>
              <a:defRPr sz="845"/>
            </a:lvl4pPr>
            <a:lvl5pPr marL="771525" indent="0">
              <a:buNone/>
              <a:defRPr sz="845"/>
            </a:lvl5pPr>
            <a:lvl6pPr marL="964565" indent="0">
              <a:buNone/>
              <a:defRPr sz="845"/>
            </a:lvl6pPr>
            <a:lvl7pPr marL="1157605" indent="0">
              <a:buNone/>
              <a:defRPr sz="845"/>
            </a:lvl7pPr>
            <a:lvl8pPr marL="1350010" indent="0">
              <a:buNone/>
              <a:defRPr sz="845"/>
            </a:lvl8pPr>
            <a:lvl9pPr marL="1543050" indent="0">
              <a:buNone/>
              <a:defRPr sz="84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0"/>
            </a:lvl1pPr>
            <a:lvl2pPr marL="193040" indent="0">
              <a:buNone/>
              <a:defRPr sz="505"/>
            </a:lvl2pPr>
            <a:lvl3pPr marL="386080" indent="0">
              <a:buNone/>
              <a:defRPr sz="420"/>
            </a:lvl3pPr>
            <a:lvl4pPr marL="578485" indent="0">
              <a:buNone/>
              <a:defRPr sz="380"/>
            </a:lvl4pPr>
            <a:lvl5pPr marL="771525" indent="0">
              <a:buNone/>
              <a:defRPr sz="380"/>
            </a:lvl5pPr>
            <a:lvl6pPr marL="964565" indent="0">
              <a:buNone/>
              <a:defRPr sz="380"/>
            </a:lvl6pPr>
            <a:lvl7pPr marL="1157605" indent="0">
              <a:buNone/>
              <a:defRPr sz="380"/>
            </a:lvl7pPr>
            <a:lvl8pPr marL="1350010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F4DB1DA-D59E-469D-99FF-A11A9839797E}" type="datetimeFigureOut">
              <a:rPr lang="en-US" altLang="zh-CN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C05A0FA-DC20-4029-B765-801A5F7B07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9DA70CAD-0667-4B38-864E-0A98503DD086}" type="datetimeFigureOut">
              <a:rPr lang="en-US" altLang="zh-CN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F762C47-684D-4C04-A7FC-92D7F86C90B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9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3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EEF797A-C8F0-40BE-BF4C-BA6AF36B2676}" type="datetimeFigureOut">
              <a:rPr lang="en-US" altLang="zh-CN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2350ECE-D18E-49AC-B814-C7FDDB97FCC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36957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8"/>
            <a:ext cx="10972800" cy="5287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6157913" y="4365625"/>
            <a:ext cx="5483225" cy="1130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  <a:defRPr/>
            </a:pPr>
            <a:r>
              <a:rPr kumimoji="1" lang="zh-CN" altLang="en-US" sz="1350" b="1" dirty="0">
                <a:solidFill>
                  <a:srgbClr val="0066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王浩鸣</a:t>
            </a:r>
            <a:endParaRPr kumimoji="1" lang="zh-CN" altLang="en-US" sz="1350" b="1" dirty="0">
              <a:solidFill>
                <a:srgbClr val="0066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ct val="0"/>
              </a:spcAft>
              <a:buClrTx/>
              <a:buFontTx/>
              <a:buNone/>
              <a:defRPr/>
            </a:pPr>
            <a:r>
              <a:rPr kumimoji="1" lang="zh-CN" altLang="en-US" sz="1350" dirty="0">
                <a:solidFill>
                  <a:srgbClr val="0066CC"/>
                </a:solidFill>
                <a:sym typeface="Wingdings" panose="05000000000000000000" pitchFamily="2" charset="2"/>
              </a:rPr>
              <a:t> </a:t>
            </a:r>
            <a:r>
              <a:rPr kumimoji="1" lang="en-US" altLang="zh-CN" sz="1350" dirty="0">
                <a:solidFill>
                  <a:srgbClr val="0066CC"/>
                </a:solidFill>
              </a:rPr>
              <a:t>haoming_wang@xaufe.edu.cn</a:t>
            </a:r>
            <a:endParaRPr kumimoji="1" lang="en-US" altLang="zh-CN" sz="1350" dirty="0">
              <a:solidFill>
                <a:srgbClr val="0066CC"/>
              </a:solidFill>
            </a:endParaRPr>
          </a:p>
          <a:p>
            <a:pPr>
              <a:spcAft>
                <a:spcPct val="0"/>
              </a:spcAft>
              <a:buClrTx/>
              <a:buFont typeface="Wingdings" panose="05000000000000000000" pitchFamily="2" charset="2"/>
              <a:buChar char="*"/>
              <a:defRPr/>
            </a:pPr>
            <a:r>
              <a:rPr kumimoji="1" lang="en-US" altLang="zh-CN" sz="1350" dirty="0">
                <a:solidFill>
                  <a:srgbClr val="0066CC"/>
                </a:solidFill>
              </a:rPr>
              <a:t> haoming.wang@gmail.com</a:t>
            </a:r>
            <a:endParaRPr kumimoji="1" lang="en-US" altLang="zh-CN" sz="1350" dirty="0">
              <a:solidFill>
                <a:srgbClr val="0066CC"/>
              </a:solidFill>
            </a:endParaRPr>
          </a:p>
          <a:p>
            <a:pPr>
              <a:spcAft>
                <a:spcPct val="0"/>
              </a:spcAft>
              <a:buClrTx/>
              <a:buFont typeface="Wingdings" panose="05000000000000000000" pitchFamily="2" charset="2"/>
              <a:buChar char="*"/>
              <a:defRPr/>
            </a:pPr>
            <a:r>
              <a:rPr kumimoji="1" lang="en-US" altLang="zh-CN" sz="1350" dirty="0">
                <a:solidFill>
                  <a:srgbClr val="0066CC"/>
                </a:solidFill>
              </a:rPr>
              <a:t> wang.haoming@126.com</a:t>
            </a:r>
            <a:endParaRPr kumimoji="1" lang="en-US" altLang="zh-CN" sz="1350" dirty="0">
              <a:solidFill>
                <a:srgbClr val="0066CC"/>
              </a:solidFill>
            </a:endParaRPr>
          </a:p>
          <a:p>
            <a:pPr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zh-CN" sz="1350" dirty="0">
                <a:solidFill>
                  <a:srgbClr val="0066CC"/>
                </a:solidFill>
                <a:sym typeface="Wingdings" panose="05000000000000000000" pitchFamily="2" charset="2"/>
              </a:rPr>
              <a:t></a:t>
            </a:r>
            <a:r>
              <a:rPr kumimoji="1" lang="en-US" altLang="zh-CN" sz="1350" b="1" dirty="0">
                <a:solidFill>
                  <a:prstClr val="black"/>
                </a:solidFill>
              </a:rPr>
              <a:t> </a:t>
            </a:r>
            <a:r>
              <a:rPr kumimoji="1" lang="en-US" altLang="zh-CN" sz="1350" dirty="0">
                <a:solidFill>
                  <a:srgbClr val="0066CC"/>
                </a:solidFill>
              </a:rPr>
              <a:t>81556121  18829266628</a:t>
            </a:r>
            <a:endParaRPr kumimoji="1" lang="en-US" altLang="zh-CN" sz="1350" dirty="0">
              <a:solidFill>
                <a:srgbClr val="0066CC"/>
              </a:solidFill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203200" y="76200"/>
            <a:ext cx="8331200" cy="2682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1140" b="1" dirty="0">
                <a:solidFill>
                  <a:prstClr val="white"/>
                </a:solidFill>
                <a:latin typeface="Courier New" panose="02070309020205020404" pitchFamily="49" charset="0"/>
              </a:rPr>
              <a:t>C How to Program</a:t>
            </a:r>
            <a:endParaRPr lang="en-US" altLang="zh-CN" sz="1140" b="1" dirty="0">
              <a:solidFill>
                <a:prstClr val="white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Picture 12" descr="西安财经学院_校徽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138" y="6389688"/>
            <a:ext cx="550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3"/>
          <p:cNvSpPr txBox="1">
            <a:spLocks noChangeArrowheads="1"/>
          </p:cNvSpPr>
          <p:nvPr userDrawn="1"/>
        </p:nvSpPr>
        <p:spPr bwMode="auto">
          <a:xfrm>
            <a:off x="8026400" y="6507163"/>
            <a:ext cx="3352800" cy="1968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675" b="1" i="1" dirty="0">
                <a:solidFill>
                  <a:prstClr val="white"/>
                </a:solidFill>
                <a:latin typeface="Courier New" panose="02070309020205020404" pitchFamily="49" charset="0"/>
              </a:rPr>
              <a:t>http://xinxi.xaufe.edu.cn</a:t>
            </a:r>
            <a:endParaRPr lang="en-US" altLang="zh-CN" sz="675" b="1" i="1" dirty="0">
              <a:solidFill>
                <a:prstClr val="white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762000"/>
            <a:ext cx="5068888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8089-2723-4C29-9028-9AF3B5536D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00F6A-8B93-4004-9034-B9F22D9362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763" y="304800"/>
            <a:ext cx="106680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357313"/>
            <a:ext cx="10668000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768350" y="1150938"/>
            <a:ext cx="1061085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15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15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505" b="0">
                <a:solidFill>
                  <a:srgbClr val="00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D3C952-EF7F-408E-B315-71A6F3FA008D}" type="datetimeFigureOut">
              <a:rPr lang="en-US" altLang="zh-CN"/>
            </a:fld>
            <a:endParaRPr lang="en-US" altLang="zh-CN"/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505" b="0">
                <a:solidFill>
                  <a:srgbClr val="00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536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505" b="0">
                <a:solidFill>
                  <a:srgbClr val="000000"/>
                </a:solidFill>
                <a:latin typeface="Verdana" panose="020B060403050404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D3C3A-9EB5-452A-A891-957B0D5A0D5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193040" algn="l" rtl="0" fontAlgn="base">
        <a:spcBef>
          <a:spcPct val="0"/>
        </a:spcBef>
        <a:spcAft>
          <a:spcPct val="0"/>
        </a:spcAft>
        <a:defRPr sz="1605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386080" algn="l" rtl="0" fontAlgn="base">
        <a:spcBef>
          <a:spcPct val="0"/>
        </a:spcBef>
        <a:spcAft>
          <a:spcPct val="0"/>
        </a:spcAft>
        <a:defRPr sz="1605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578485" algn="l" rtl="0" fontAlgn="base">
        <a:spcBef>
          <a:spcPct val="0"/>
        </a:spcBef>
        <a:spcAft>
          <a:spcPct val="0"/>
        </a:spcAft>
        <a:defRPr sz="1605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771525" algn="l" rtl="0" fontAlgn="base">
        <a:spcBef>
          <a:spcPct val="0"/>
        </a:spcBef>
        <a:spcAft>
          <a:spcPct val="0"/>
        </a:spcAft>
        <a:defRPr sz="1605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196850" indent="-1968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2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1000" b="1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</a:defRPr>
      </a:lvl2pPr>
      <a:lvl3pPr marL="549275" indent="-1651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900">
          <a:solidFill>
            <a:schemeClr val="tx1"/>
          </a:solidFill>
          <a:latin typeface="+mn-lt"/>
          <a:ea typeface="+mn-ea"/>
        </a:defRPr>
      </a:lvl3pPr>
      <a:lvl4pPr marL="714375" indent="-1619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sz="800">
          <a:solidFill>
            <a:schemeClr val="tx1"/>
          </a:solidFill>
          <a:latin typeface="+mn-lt"/>
          <a:ea typeface="+mn-ea"/>
        </a:defRPr>
      </a:lvl4pPr>
      <a:lvl5pPr marL="881380" indent="-167005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00">
          <a:solidFill>
            <a:schemeClr val="tx1"/>
          </a:solidFill>
          <a:latin typeface="+mn-lt"/>
          <a:ea typeface="+mn-ea"/>
        </a:defRPr>
      </a:lvl5pPr>
      <a:lvl6pPr marL="1076325" indent="-16827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45">
          <a:solidFill>
            <a:schemeClr val="tx1"/>
          </a:solidFill>
          <a:latin typeface="+mn-lt"/>
          <a:ea typeface="+mn-ea"/>
        </a:defRPr>
      </a:lvl6pPr>
      <a:lvl7pPr marL="1269365" indent="-16827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45">
          <a:solidFill>
            <a:schemeClr val="tx1"/>
          </a:solidFill>
          <a:latin typeface="+mn-lt"/>
          <a:ea typeface="+mn-ea"/>
        </a:defRPr>
      </a:lvl7pPr>
      <a:lvl8pPr marL="1461770" indent="-16827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45">
          <a:solidFill>
            <a:schemeClr val="tx1"/>
          </a:solidFill>
          <a:latin typeface="+mn-lt"/>
          <a:ea typeface="+mn-ea"/>
        </a:defRPr>
      </a:lvl8pPr>
      <a:lvl9pPr marL="1654810" indent="-16827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4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5"/>
          <p:cNvSpPr>
            <a:spLocks noChangeArrowheads="1"/>
          </p:cNvSpPr>
          <p:nvPr/>
        </p:nvSpPr>
        <p:spPr bwMode="auto">
          <a:xfrm rot="10800000" flipV="1">
            <a:off x="5830254" y="3843673"/>
            <a:ext cx="4859087" cy="92508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Oval 65"/>
          <p:cNvSpPr>
            <a:spLocks noChangeArrowheads="1"/>
          </p:cNvSpPr>
          <p:nvPr/>
        </p:nvSpPr>
        <p:spPr bwMode="auto">
          <a:xfrm rot="10800000" flipV="1">
            <a:off x="3719736" y="3926051"/>
            <a:ext cx="4859087" cy="92508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290" y="991099"/>
            <a:ext cx="4359978" cy="386003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2" b="31519"/>
          <a:stretch>
            <a:fillRect/>
          </a:stretch>
        </p:blipFill>
        <p:spPr>
          <a:xfrm>
            <a:off x="5289850" y="2516049"/>
            <a:ext cx="1718856" cy="5129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177170" y="2613631"/>
            <a:ext cx="194421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ysClr val="window" lastClr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didas Unity" pitchFamily="2" charset="0"/>
                <a:cs typeface="Times New Roman" panose="02020603050405020304" pitchFamily="18" charset="0"/>
              </a:rPr>
              <a:t>函数</a:t>
            </a:r>
            <a:endParaRPr lang="zh-CN" altLang="en-US" sz="2400" dirty="0">
              <a:solidFill>
                <a:sysClr val="window" lastClr="FFFFFF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Adidas Unity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9736" y="4941169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didas Unity" pitchFamily="2" charset="0"/>
              </a:rPr>
              <a:t>习题课</a:t>
            </a:r>
            <a:endParaRPr lang="zh-CN" altLang="en-US" sz="40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didas Unity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>
          <a:xfrm>
            <a:off x="776245" y="510039"/>
            <a:ext cx="5905500" cy="62388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005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sz="2800" dirty="0">
                <a:solidFill>
                  <a:srgbClr val="0005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2800" dirty="0">
                <a:solidFill>
                  <a:srgbClr val="0005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100~200</a:t>
            </a:r>
            <a:r>
              <a:rPr lang="zh-CN" altLang="en-US" sz="2800" dirty="0">
                <a:solidFill>
                  <a:srgbClr val="0005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的素数和</a:t>
            </a:r>
            <a:endParaRPr lang="zh-CN" altLang="en-US" sz="2800" dirty="0">
              <a:solidFill>
                <a:srgbClr val="0005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795" name="Rectangle 7"/>
          <p:cNvSpPr>
            <a:spLocks noGrp="1" noChangeArrowheads="1"/>
          </p:cNvSpPr>
          <p:nvPr>
            <p:ph idx="1"/>
          </p:nvPr>
        </p:nvSpPr>
        <p:spPr>
          <a:xfrm>
            <a:off x="776245" y="1349676"/>
            <a:ext cx="10674350" cy="923967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dirty="0"/>
              <a:t>分析：</a:t>
            </a:r>
            <a:r>
              <a:rPr lang="zh-CN" altLang="en-US" sz="2400" dirty="0"/>
              <a:t>先设定一个判断自然数</a:t>
            </a:r>
            <a:r>
              <a:rPr lang="en-US" altLang="zh-CN" sz="2400" dirty="0"/>
              <a:t>x</a:t>
            </a:r>
            <a:r>
              <a:rPr lang="zh-CN" altLang="en-US" sz="2400" dirty="0"/>
              <a:t>是否为素数的函数，如果是素数，则累加；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判断素数的方法：将该数去除</a:t>
            </a:r>
            <a:r>
              <a:rPr lang="en-US" altLang="zh-CN" sz="2400" dirty="0"/>
              <a:t>2~X</a:t>
            </a:r>
            <a:r>
              <a:rPr lang="en-US" altLang="zh-CN" sz="2400" baseline="30000" dirty="0"/>
              <a:t>1/2</a:t>
            </a:r>
            <a:r>
              <a:rPr lang="zh-CN" altLang="en-US" sz="2400" dirty="0"/>
              <a:t>中的数，如果能除尽则不是素数。</a:t>
            </a:r>
            <a:endParaRPr lang="zh-CN" altLang="zh-CN" sz="2400" baseline="30000" dirty="0"/>
          </a:p>
        </p:txBody>
      </p:sp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2B9C2635-6909-4722-A1BA-16CAFD2346FA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2800" y="2273643"/>
            <a:ext cx="9489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1319" y="317826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math.h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p) ; 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判断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p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是不是素数的函数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sum = 0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100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 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&lt;200 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ss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)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== 1)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"%d 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素数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sum +=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"The sum is %d"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, sum);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}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06530" y="194634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23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p)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3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3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j = 2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3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end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(p); 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算到平方根就可以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3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3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 ; j &lt;= end ; j++)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3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3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p%j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== 0)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0 ; 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3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如果能被一个数整除，就不是素数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3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3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3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1 ;      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3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上面一次也没有执行，才从这个地方返回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3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分析：</a:t>
            </a:r>
            <a:endParaRPr lang="en-US" altLang="zh-CN" sz="2400" dirty="0"/>
          </a:p>
          <a:p>
            <a:pPr lvl="1"/>
            <a:r>
              <a:rPr lang="zh-CN" altLang="en-US" sz="2200" dirty="0"/>
              <a:t>需要输入 </a:t>
            </a:r>
            <a:r>
              <a:rPr lang="en-US" altLang="zh-CN" sz="2200" dirty="0"/>
              <a:t>a </a:t>
            </a:r>
            <a:r>
              <a:rPr lang="zh-CN" altLang="en-US" sz="2200" dirty="0"/>
              <a:t>和 项数 </a:t>
            </a:r>
            <a:r>
              <a:rPr lang="en-US" altLang="zh-CN" sz="2200" dirty="0"/>
              <a:t>n</a:t>
            </a:r>
            <a:endParaRPr lang="en-US" altLang="zh-CN" sz="2200" dirty="0"/>
          </a:p>
          <a:p>
            <a:pPr lvl="1"/>
            <a:r>
              <a:rPr lang="zh-CN" altLang="en-US" sz="2200" dirty="0"/>
              <a:t>设计一个函数，求</a:t>
            </a:r>
            <a:r>
              <a:rPr lang="en-US" altLang="zh-CN" sz="2200" dirty="0" err="1"/>
              <a:t>aaaa</a:t>
            </a:r>
            <a:r>
              <a:rPr lang="zh-CN" altLang="en-US" sz="2200" dirty="0"/>
              <a:t>的值，输入 </a:t>
            </a:r>
            <a:r>
              <a:rPr lang="en-US" altLang="zh-CN" sz="2200" dirty="0"/>
              <a:t>a </a:t>
            </a:r>
            <a:r>
              <a:rPr lang="zh-CN" altLang="en-US" sz="2200" dirty="0"/>
              <a:t>与位数 </a:t>
            </a:r>
            <a:r>
              <a:rPr lang="en-US" altLang="zh-CN" sz="2200" dirty="0"/>
              <a:t>times, </a:t>
            </a:r>
            <a:r>
              <a:rPr lang="zh-CN" altLang="en-US" sz="2200" dirty="0"/>
              <a:t>返回值参加运算</a:t>
            </a:r>
            <a:endParaRPr lang="en-GB" sz="22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005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二、求</a:t>
            </a:r>
            <a:r>
              <a:rPr lang="en-US" altLang="zh-CN" sz="2800" dirty="0" err="1">
                <a:solidFill>
                  <a:srgbClr val="0005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a+aa+aaa</a:t>
            </a:r>
            <a:r>
              <a:rPr lang="en-US" altLang="zh-CN" sz="2800" dirty="0">
                <a:solidFill>
                  <a:srgbClr val="0005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+…</a:t>
            </a:r>
            <a:r>
              <a:rPr lang="zh-CN" altLang="en-US" sz="2800" dirty="0">
                <a:solidFill>
                  <a:srgbClr val="0005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endParaRPr lang="zh-CN" altLang="en-US" sz="2800" dirty="0">
              <a:solidFill>
                <a:srgbClr val="0005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1978" y="58847"/>
            <a:ext cx="969593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求 </a:t>
            </a:r>
            <a:r>
              <a:rPr lang="en-US" altLang="zh-CN" dirty="0" err="1">
                <a:solidFill>
                  <a:srgbClr val="008200"/>
                </a:solidFill>
                <a:latin typeface="Consolas" panose="020B0609020204030204" pitchFamily="49" charset="0"/>
              </a:rPr>
              <a:t>a+aa+aaa+aaaa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+...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的值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A(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b); 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//a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为数字，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b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为位数</a:t>
            </a:r>
            <a:endParaRPr lang="en-US" altLang="zh-CN" dirty="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a, n, sum = 0,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1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输入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a+aa+aaa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+... 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表达式中的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a 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与项数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n (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以空格隔开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): 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d%d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,&amp;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a,&amp;n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 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&lt;=n 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sum = sum + A(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a,i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a+aa+aaa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+... is %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,sum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 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0;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A(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b,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times)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, value = 0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=1;i&lt;=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times;i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value=value*10+b;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本次返回值：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%d\n"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value);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value;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9066" y="2309942"/>
            <a:ext cx="4991100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005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三、求</a:t>
            </a:r>
            <a:r>
              <a:rPr lang="en-US" altLang="zh-CN" sz="2800" dirty="0">
                <a:solidFill>
                  <a:srgbClr val="0005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100~999</a:t>
            </a:r>
            <a:r>
              <a:rPr lang="zh-CN" altLang="en-US" sz="2800" dirty="0">
                <a:solidFill>
                  <a:srgbClr val="0005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中的水仙花数之和</a:t>
            </a:r>
            <a:endParaRPr lang="zh-CN" altLang="en-US" sz="2800" dirty="0">
              <a:solidFill>
                <a:srgbClr val="0005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分析：</a:t>
            </a:r>
            <a:endParaRPr lang="en-US" altLang="zh-CN" sz="2400" dirty="0"/>
          </a:p>
          <a:p>
            <a:pPr lvl="1"/>
            <a:r>
              <a:rPr lang="zh-CN" altLang="en-US" sz="2200" dirty="0"/>
              <a:t>水仙花数：</a:t>
            </a:r>
            <a:r>
              <a:rPr lang="en-US" altLang="zh-CN" sz="2200" dirty="0"/>
              <a:t>a*a*a + b*b*b + c*c*c = </a:t>
            </a:r>
            <a:r>
              <a:rPr lang="en-US" altLang="zh-CN" sz="2200" dirty="0" err="1"/>
              <a:t>abc</a:t>
            </a:r>
            <a:r>
              <a:rPr lang="en-US" altLang="zh-CN" sz="2200" dirty="0"/>
              <a:t> , </a:t>
            </a:r>
            <a:r>
              <a:rPr lang="zh-CN" altLang="en-US" sz="2200" dirty="0"/>
              <a:t>只能是三位数</a:t>
            </a:r>
            <a:endParaRPr lang="en-US" altLang="zh-CN" sz="2200" dirty="0"/>
          </a:p>
          <a:p>
            <a:pPr lvl="1"/>
            <a:r>
              <a:rPr lang="zh-CN" altLang="en-US" sz="2200" dirty="0"/>
              <a:t>设计一个循环，从</a:t>
            </a:r>
            <a:r>
              <a:rPr lang="en-US" altLang="zh-CN" sz="2200" dirty="0"/>
              <a:t>100-999</a:t>
            </a:r>
            <a:r>
              <a:rPr lang="zh-CN" altLang="en-US" sz="2200" dirty="0"/>
              <a:t>，调用判断函数，是水仙花数变累加</a:t>
            </a:r>
            <a:endParaRPr lang="en-GB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8983" y="177264"/>
            <a:ext cx="951470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水仙花数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#include&lt;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fun(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a) ;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函数原型，判断是否为水仙花数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sum = 0 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;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100 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&lt;1000 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(fun(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)   sum +=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何时执行加法？</a:t>
            </a:r>
            <a:endParaRPr lang="en-US" altLang="zh-CN" dirty="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水仙花数的和是：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%d."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sum);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fun(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n)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gw,sw,bw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=n%10;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=(n/10)%10;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=(n/100);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gw+sw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sw+bw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==n) 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"%d 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是水仙花数。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n)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(1);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(0);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0548" y="1410085"/>
            <a:ext cx="3867793" cy="14319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1"/>
          <p:cNvSpPr txBox="1">
            <a:spLocks noChangeArrowheads="1"/>
          </p:cNvSpPr>
          <p:nvPr/>
        </p:nvSpPr>
        <p:spPr bwMode="auto">
          <a:xfrm>
            <a:off x="6816725" y="1484313"/>
            <a:ext cx="4175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dirty="0"/>
              <a:t>Thank you!</a:t>
            </a:r>
            <a:endParaRPr lang="zh-CN" altLang="en-US" sz="6000" dirty="0"/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commondata" val="eyJoZGlkIjoiOTc3OWU1NGY2MTdkZDhhYmRlYWYwNjNjNzViNDEwMD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1691</Words>
  <Application>WPS 演示</Application>
  <PresentationFormat>宽屏</PresentationFormat>
  <Paragraphs>110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8" baseType="lpstr">
      <vt:lpstr>Arial</vt:lpstr>
      <vt:lpstr>宋体</vt:lpstr>
      <vt:lpstr>Wingdings</vt:lpstr>
      <vt:lpstr>Wingdings 2</vt:lpstr>
      <vt:lpstr>楷体</vt:lpstr>
      <vt:lpstr>Courier New</vt:lpstr>
      <vt:lpstr>Verdana</vt:lpstr>
      <vt:lpstr>仿宋</vt:lpstr>
      <vt:lpstr>Agency FB</vt:lpstr>
      <vt:lpstr>微软雅黑</vt:lpstr>
      <vt:lpstr>Adidas Unity</vt:lpstr>
      <vt:lpstr>Calibri</vt:lpstr>
      <vt:lpstr>Times New Roman</vt:lpstr>
      <vt:lpstr>黑体</vt:lpstr>
      <vt:lpstr>Consolas</vt:lpstr>
      <vt:lpstr>Arial Unicode MS</vt:lpstr>
      <vt:lpstr>Calibri Light</vt:lpstr>
      <vt:lpstr>华文中宋</vt:lpstr>
      <vt:lpstr>Office 主题</vt:lpstr>
      <vt:lpstr>1_Profile</vt:lpstr>
      <vt:lpstr>PowerPoint 演示文稿</vt:lpstr>
      <vt:lpstr>一、求100~200的素数和</vt:lpstr>
      <vt:lpstr>PowerPoint 演示文稿</vt:lpstr>
      <vt:lpstr>二、求a+aa+aaa+…和</vt:lpstr>
      <vt:lpstr>PowerPoint 演示文稿</vt:lpstr>
      <vt:lpstr>三、求100~999中的水仙花数之和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</dc:title>
  <dc:creator>王浩鸣</dc:creator>
  <cp:lastModifiedBy>王浩鸣</cp:lastModifiedBy>
  <cp:revision>29</cp:revision>
  <dcterms:created xsi:type="dcterms:W3CDTF">2019-11-24T13:52:00Z</dcterms:created>
  <dcterms:modified xsi:type="dcterms:W3CDTF">2024-10-21T12:58:12Z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B59CDE3482F6472BB5166C4B5F9C1BF9_12</vt:lpwstr>
  </property>
  <property fmtid="{D5CDD505-2E9C-101B-9397-08002B2CF9AE}" pid="3" name="KSOProductBuildVer">
    <vt:lpwstr>2052-12.1.0.18276</vt:lpwstr>
  </property>
</Properties>
</file>