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6"/>
  </p:notesMasterIdLst>
  <p:sldIdLst>
    <p:sldId id="629" r:id="rId5"/>
    <p:sldId id="672" r:id="rId6"/>
    <p:sldId id="673" r:id="rId7"/>
    <p:sldId id="674" r:id="rId8"/>
    <p:sldId id="675" r:id="rId9"/>
    <p:sldId id="676" r:id="rId10"/>
    <p:sldId id="679" r:id="rId11"/>
    <p:sldId id="680" r:id="rId12"/>
    <p:sldId id="681" r:id="rId13"/>
    <p:sldId id="682" r:id="rId14"/>
    <p:sldId id="683" r:id="rId15"/>
    <p:sldId id="684" r:id="rId16"/>
    <p:sldId id="685" r:id="rId17"/>
    <p:sldId id="686" r:id="rId18"/>
    <p:sldId id="687" r:id="rId19"/>
    <p:sldId id="688" r:id="rId20"/>
    <p:sldId id="690" r:id="rId21"/>
    <p:sldId id="760" r:id="rId22"/>
    <p:sldId id="695" r:id="rId23"/>
    <p:sldId id="696" r:id="rId24"/>
    <p:sldId id="697" r:id="rId25"/>
    <p:sldId id="698" r:id="rId26"/>
    <p:sldId id="761" r:id="rId27"/>
    <p:sldId id="704" r:id="rId28"/>
    <p:sldId id="709" r:id="rId29"/>
    <p:sldId id="762" r:id="rId30"/>
    <p:sldId id="763" r:id="rId31"/>
    <p:sldId id="720" r:id="rId32"/>
    <p:sldId id="764" r:id="rId33"/>
    <p:sldId id="728" r:id="rId34"/>
    <p:sldId id="765" r:id="rId35"/>
    <p:sldId id="768" r:id="rId36"/>
    <p:sldId id="769" r:id="rId37"/>
    <p:sldId id="770" r:id="rId38"/>
    <p:sldId id="778" r:id="rId39"/>
    <p:sldId id="777" r:id="rId40"/>
    <p:sldId id="779" r:id="rId41"/>
    <p:sldId id="780" r:id="rId42"/>
    <p:sldId id="781" r:id="rId43"/>
    <p:sldId id="689" r:id="rId44"/>
    <p:sldId id="767" r:id="rId45"/>
  </p:sldIdLst>
  <p:sldSz cx="12192000" cy="6858000"/>
  <p:notesSz cx="6858000" cy="9144000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708" autoAdjust="0"/>
  </p:normalViewPr>
  <p:slideViewPr>
    <p:cSldViewPr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36"/>
      </p:guideLst>
    </p:cSldViewPr>
  </p:slideViewPr>
  <p:outlineViewPr>
    <p:cViewPr>
      <p:scale>
        <a:sx n="33" d="100"/>
        <a:sy n="33" d="100"/>
      </p:scale>
      <p:origin x="0" y="269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22" y="102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F9DD2423-5133-4345-BF97-B43DB379558B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Calibri" panose="020F0502020204030204" pitchFamily="34" charset="0"/>
              </a:defRPr>
            </a:lvl1pPr>
          </a:lstStyle>
          <a:p>
            <a:fld id="{C0C19227-6281-419A-B2CD-7B1CA2DDB9F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使用方法：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【</a:t>
            </a:r>
            <a:r>
              <a:rPr lang="zh-CN" altLang="en-US">
                <a:ea typeface="宋体" panose="02010600030101010101" pitchFamily="2" charset="-122"/>
              </a:rPr>
              <a:t>更改文字</a:t>
            </a:r>
            <a:r>
              <a:rPr lang="en-US" altLang="zh-CN">
                <a:ea typeface="宋体" panose="02010600030101010101" pitchFamily="2" charset="-122"/>
              </a:rPr>
              <a:t>】</a:t>
            </a:r>
            <a:r>
              <a:rPr lang="zh-CN" altLang="en-US">
                <a:ea typeface="宋体" panose="02010600030101010101" pitchFamily="2" charset="-122"/>
              </a:rPr>
              <a:t>：将标题框及正文框中的文字可直接改为您所需文字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【</a:t>
            </a:r>
            <a:r>
              <a:rPr lang="zh-CN" altLang="en-US">
                <a:ea typeface="宋体" panose="02010600030101010101" pitchFamily="2" charset="-122"/>
              </a:rPr>
              <a:t>更改图片</a:t>
            </a:r>
            <a:r>
              <a:rPr lang="en-US" altLang="zh-CN">
                <a:ea typeface="宋体" panose="02010600030101010101" pitchFamily="2" charset="-122"/>
              </a:rPr>
              <a:t>】</a:t>
            </a:r>
            <a:r>
              <a:rPr lang="zh-CN" altLang="en-US">
                <a:ea typeface="宋体" panose="02010600030101010101" pitchFamily="2" charset="-122"/>
              </a:rPr>
              <a:t>：点中图片</a:t>
            </a:r>
            <a:r>
              <a:rPr lang="en-US" altLang="zh-CN">
                <a:ea typeface="宋体" panose="02010600030101010101" pitchFamily="2" charset="-122"/>
              </a:rPr>
              <a:t>》</a:t>
            </a:r>
            <a:r>
              <a:rPr lang="zh-CN" altLang="en-US">
                <a:ea typeface="宋体" panose="02010600030101010101" pitchFamily="2" charset="-122"/>
              </a:rPr>
              <a:t>绘图工具</a:t>
            </a:r>
            <a:r>
              <a:rPr lang="en-US" altLang="zh-CN">
                <a:ea typeface="宋体" panose="02010600030101010101" pitchFamily="2" charset="-122"/>
              </a:rPr>
              <a:t>》</a:t>
            </a:r>
            <a:r>
              <a:rPr lang="zh-CN" altLang="en-US">
                <a:ea typeface="宋体" panose="02010600030101010101" pitchFamily="2" charset="-122"/>
              </a:rPr>
              <a:t>格式</a:t>
            </a:r>
            <a:r>
              <a:rPr lang="en-US" altLang="zh-CN">
                <a:ea typeface="宋体" panose="02010600030101010101" pitchFamily="2" charset="-122"/>
              </a:rPr>
              <a:t>》</a:t>
            </a:r>
            <a:r>
              <a:rPr lang="zh-CN" altLang="en-US">
                <a:ea typeface="宋体" panose="02010600030101010101" pitchFamily="2" charset="-122"/>
              </a:rPr>
              <a:t>填充</a:t>
            </a:r>
            <a:r>
              <a:rPr lang="en-US" altLang="zh-CN">
                <a:ea typeface="宋体" panose="02010600030101010101" pitchFamily="2" charset="-122"/>
              </a:rPr>
              <a:t>》</a:t>
            </a:r>
            <a:r>
              <a:rPr lang="zh-CN" altLang="en-US">
                <a:ea typeface="宋体" panose="02010600030101010101" pitchFamily="2" charset="-122"/>
              </a:rPr>
              <a:t>图片</a:t>
            </a:r>
            <a:r>
              <a:rPr lang="en-US" altLang="zh-CN">
                <a:ea typeface="宋体" panose="02010600030101010101" pitchFamily="2" charset="-122"/>
              </a:rPr>
              <a:t>》</a:t>
            </a:r>
            <a:r>
              <a:rPr lang="zh-CN" altLang="en-US">
                <a:ea typeface="宋体" panose="02010600030101010101" pitchFamily="2" charset="-122"/>
              </a:rPr>
              <a:t>选择您需要展示的图片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【</a:t>
            </a:r>
            <a:r>
              <a:rPr lang="zh-CN" altLang="en-US">
                <a:ea typeface="宋体" panose="02010600030101010101" pitchFamily="2" charset="-122"/>
              </a:rPr>
              <a:t>增加减少图片</a:t>
            </a:r>
            <a:r>
              <a:rPr lang="en-US" altLang="zh-CN">
                <a:ea typeface="宋体" panose="02010600030101010101" pitchFamily="2" charset="-122"/>
              </a:rPr>
              <a:t>】</a:t>
            </a:r>
            <a:r>
              <a:rPr lang="zh-CN" altLang="en-US">
                <a:ea typeface="宋体" panose="02010600030101010101" pitchFamily="2" charset="-122"/>
              </a:rPr>
              <a:t>：直接复制粘贴图片来增加图片数，复制后更改方法见</a:t>
            </a:r>
            <a:r>
              <a:rPr lang="en-US" altLang="zh-CN">
                <a:ea typeface="宋体" panose="02010600030101010101" pitchFamily="2" charset="-122"/>
              </a:rPr>
              <a:t>【</a:t>
            </a:r>
            <a:r>
              <a:rPr lang="zh-CN" altLang="en-US">
                <a:ea typeface="宋体" panose="02010600030101010101" pitchFamily="2" charset="-122"/>
              </a:rPr>
              <a:t>更改图片</a:t>
            </a:r>
            <a:r>
              <a:rPr lang="en-US" altLang="zh-CN">
                <a:ea typeface="宋体" panose="02010600030101010101" pitchFamily="2" charset="-122"/>
              </a:rPr>
              <a:t>】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【</a:t>
            </a:r>
            <a:r>
              <a:rPr lang="zh-CN" altLang="en-US">
                <a:ea typeface="宋体" panose="02010600030101010101" pitchFamily="2" charset="-122"/>
              </a:rPr>
              <a:t>更改图片色彩</a:t>
            </a:r>
            <a:r>
              <a:rPr lang="en-US" altLang="zh-CN">
                <a:ea typeface="宋体" panose="02010600030101010101" pitchFamily="2" charset="-122"/>
              </a:rPr>
              <a:t>】</a:t>
            </a:r>
            <a:r>
              <a:rPr lang="zh-CN" altLang="en-US">
                <a:ea typeface="宋体" panose="02010600030101010101" pitchFamily="2" charset="-122"/>
              </a:rPr>
              <a:t>：点中图片</a:t>
            </a:r>
            <a:r>
              <a:rPr lang="en-US" altLang="zh-CN">
                <a:ea typeface="宋体" panose="02010600030101010101" pitchFamily="2" charset="-122"/>
              </a:rPr>
              <a:t>》</a:t>
            </a:r>
            <a:r>
              <a:rPr lang="zh-CN" altLang="en-US">
                <a:ea typeface="宋体" panose="02010600030101010101" pitchFamily="2" charset="-122"/>
              </a:rPr>
              <a:t>图片工具</a:t>
            </a:r>
            <a:r>
              <a:rPr lang="en-US" altLang="zh-CN">
                <a:ea typeface="宋体" panose="02010600030101010101" pitchFamily="2" charset="-122"/>
              </a:rPr>
              <a:t>》</a:t>
            </a:r>
            <a:r>
              <a:rPr lang="zh-CN" altLang="en-US">
                <a:ea typeface="宋体" panose="02010600030101010101" pitchFamily="2" charset="-122"/>
              </a:rPr>
              <a:t>格式</a:t>
            </a:r>
            <a:r>
              <a:rPr lang="en-US" altLang="zh-CN">
                <a:ea typeface="宋体" panose="02010600030101010101" pitchFamily="2" charset="-122"/>
              </a:rPr>
              <a:t>》</a:t>
            </a:r>
            <a:r>
              <a:rPr lang="zh-CN" altLang="en-US">
                <a:ea typeface="宋体" panose="02010600030101010101" pitchFamily="2" charset="-122"/>
              </a:rPr>
              <a:t>色彩（重新着色）</a:t>
            </a:r>
            <a:r>
              <a:rPr lang="en-US" altLang="zh-CN">
                <a:ea typeface="宋体" panose="02010600030101010101" pitchFamily="2" charset="-122"/>
              </a:rPr>
              <a:t>》</a:t>
            </a:r>
            <a:r>
              <a:rPr lang="zh-CN" altLang="en-US">
                <a:ea typeface="宋体" panose="02010600030101010101" pitchFamily="2" charset="-122"/>
              </a:rPr>
              <a:t>选择您喜欢的色彩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下载更多模板、视频教程：</a:t>
            </a:r>
            <a:r>
              <a:rPr lang="en-US" altLang="zh-CN">
                <a:ea typeface="宋体" panose="02010600030101010101" pitchFamily="2" charset="-122"/>
              </a:rPr>
              <a:t>http://www.mysoeasy.com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89DD6D-19B4-4084-A268-5C7703C6E44D}" type="slidenum">
              <a:rPr lang="zh-CN" altLang="en-US" b="0">
                <a:latin typeface="Calibri" panose="020F0502020204030204" pitchFamily="34" charset="0"/>
              </a:rPr>
              <a:t>2</a:t>
            </a:fld>
            <a:endParaRPr lang="zh-CN" altLang="en-US" b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708E7A-046D-4CF5-8DE1-D0CCE2F4535D}" type="slidenum">
              <a:rPr lang="en-US" altLang="zh-CN">
                <a:latin typeface="Arial" panose="020B0604020202020204" pitchFamily="34" charset="0"/>
              </a:r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/>
          <a:p>
            <a:pPr eaLnBrk="1" hangingPunct="1"/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8E0D3-0486-4A69-973D-CA0340DFCB7C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A013EED-9050-48D9-BACB-76A010E3DAD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239F8-8B41-492C-9FF0-DF3402AE970C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DAB35-044A-43BD-B7E5-C4E8D7F4169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36CD5-44F8-4466-91C3-652E72561861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BF661-FD81-4E88-AE7D-C02DD6DF956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7753DB25-4D5B-4964-9608-22655805F00B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39EB2CE4-9182-4647-97C5-6F20EB7C537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A4A99-3C5B-429D-A012-E713E2EC4990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D5BAD-F47F-4FFD-86DC-6289F4159A1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6714BC34-C89D-4F7C-B1CD-AF873D738B4D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BF5F9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ABCD0B4-1BC5-4903-9AF6-A62EA9D44D3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686F9-9A05-4A11-BD4C-47834F698BEC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ACF96-981A-45D8-929C-86C5BB1C97F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1859760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D9F33-0221-41E0-A002-0798657E9282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22657-67F3-4926-9CF6-BFFDF67A6BC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1345-62E6-43FC-A090-457959D5BC78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29B6C-55EB-41D2-8503-7276948799E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1591B-88C0-49B4-96F8-99348FA76AB2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3AF41-1213-4FA4-B645-7C998151A81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46A1-3917-48F2-9B1D-17403264E006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34EBE-9FB1-4B00-A70B-A6D09903955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24670-10F1-40B6-975A-336CEC5B3775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DC3677-3C0E-4F91-A7F4-A8EC31FD65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13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任意多边形 15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prstClr val="black"/>
              </a:solidFill>
              <a:latin typeface="Constantia" panose="02030602050306030303"/>
            </a:endParaRPr>
          </a:p>
        </p:txBody>
      </p:sp>
      <p:sp>
        <p:nvSpPr>
          <p:cNvPr id="8" name="任意多边形 16"/>
          <p:cNvSpPr/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prstClr val="black"/>
              </a:solidFill>
              <a:latin typeface="Constantia" panose="02030602050306030303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lIns="45720" rIns="45720" bIns="45720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190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9CE43-E16A-47AC-B0DB-F823C0DCDAEF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fld id="{4D3313A3-6A67-4F94-B01D-4AEF8484606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EABA1-8EFD-4D32-9A1D-740F9D34A028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78948-8959-4BFB-94CA-5518D056A2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0EAB5-55BD-497D-9B84-ECA10685AF2F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FD6E3-A3E4-4EE5-A52B-78FE0E13CC2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ltGray">
          <a:xfrm>
            <a:off x="0" y="6400800"/>
            <a:ext cx="11641138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845" b="0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845" b="0">
              <a:solidFill>
                <a:prstClr val="black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325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520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2301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900" i="1" dirty="0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6157913" y="4365625"/>
            <a:ext cx="5483225" cy="193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王浩鸣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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haoming_wang@xaufe.edu.cn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haoming.wang@gmail.com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wang.haoming@126.com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85781661  18829266628</a:t>
            </a:r>
          </a:p>
        </p:txBody>
      </p:sp>
      <p:pic>
        <p:nvPicPr>
          <p:cNvPr id="10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79504" y="6354455"/>
            <a:ext cx="479376" cy="47502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B1183E6-3093-4AEF-9F5E-A6DF67417526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FA924EF2-7462-4BA7-B562-BF18838F717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D62F219-EB15-451E-8805-34B47C986481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84AFE96D-2DD1-4210-8B78-F0B60E1426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715E133-056C-447B-8826-33DAE852C0FD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32099BF7-62E7-4A3A-AB87-4332FBB735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937EB40-0A94-407F-BCAA-9996E6CE6554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7BA3066E-D494-411F-BB6C-043818D9F2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30F1F575-FCDA-49B9-AB53-982D671829F7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1B6129C-5FA5-4669-83E1-5BEECC228F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BC14C-9409-43C3-9D92-F7ECA83A992C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91E0A-A744-429D-A06D-54C56B2DC0A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510580"/>
          </a:xfrm>
        </p:spPr>
        <p:txBody>
          <a:bodyPr/>
          <a:lstStyle>
            <a:lvl1pPr algn="l">
              <a:defRPr sz="2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E355776-820C-411F-9476-A6DD8E2B270C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9A759E41-E7D3-4734-9C1D-AFE164DA4F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CA68CCF9-FEC6-4747-B4F1-0B71BE5D762E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686E7342-0897-42D4-8366-C0516FD6F9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814347D-2EC4-43F2-8DA6-AB02CFB2612D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C75AF83-EA3E-4F94-A72C-07ADAB6AB59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04107F0-F11D-4BD5-A908-226A3D07D5B9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21C10D5E-C594-460E-A4E6-5888EAD83C4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41CF792-E9EF-45DE-9A2A-B6E82196800D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92014E81-83C2-4C68-A7C0-F6D6465675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FB80FC9-20BC-489C-BBF8-188F2BB283A7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9A5948D-BC7D-4D6A-98F6-F19738A078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ltGray">
          <a:xfrm>
            <a:off x="0" y="6400800"/>
            <a:ext cx="11679504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125" b="0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125" b="0">
              <a:solidFill>
                <a:prstClr val="black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403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2025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196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675" i="1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6240016" y="4386262"/>
            <a:ext cx="5483225" cy="193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王浩鸣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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haoming_wang@xaufe.edu.cn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haoming.wang@gmail.com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wang.haoming@126.com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81556903  18829266628</a:t>
            </a:r>
          </a:p>
        </p:txBody>
      </p:sp>
      <p:pic>
        <p:nvPicPr>
          <p:cNvPr id="10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79504" y="6354455"/>
            <a:ext cx="479376" cy="47502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ltGray">
          <a:xfrm>
            <a:off x="0" y="6400800"/>
            <a:ext cx="12192000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125" b="0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125" b="0">
              <a:solidFill>
                <a:prstClr val="black"/>
              </a:solidFill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6240463" y="3933825"/>
            <a:ext cx="5049837" cy="1477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800" dirty="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王浩鸣</a:t>
            </a:r>
          </a:p>
          <a:p>
            <a:pPr eaLnBrk="1" fontAlgn="auto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800" b="0" dirty="0">
                <a:solidFill>
                  <a:srgbClr val="0066CC"/>
                </a:solidFill>
                <a:sym typeface="Wingdings" panose="05000000000000000000" pitchFamily="2" charset="2"/>
              </a:rPr>
              <a:t> </a:t>
            </a:r>
            <a:r>
              <a:rPr kumimoji="1" lang="en-US" altLang="zh-CN" sz="1800" b="0" dirty="0">
                <a:solidFill>
                  <a:srgbClr val="0066CC"/>
                </a:solidFill>
              </a:rPr>
              <a:t>haoming_wang@xaufe.edu.cn</a:t>
            </a:r>
          </a:p>
          <a:p>
            <a:pPr eaLnBrk="1" fontAlgn="auto" hangingPunct="1">
              <a:spcBef>
                <a:spcPts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800" b="0" dirty="0">
                <a:solidFill>
                  <a:srgbClr val="0066CC"/>
                </a:solidFill>
              </a:rPr>
              <a:t> haoming.wang@gmail.com</a:t>
            </a:r>
          </a:p>
          <a:p>
            <a:pPr eaLnBrk="1" fontAlgn="auto" hangingPunct="1">
              <a:spcBef>
                <a:spcPts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800" b="0" dirty="0">
                <a:solidFill>
                  <a:srgbClr val="0066CC"/>
                </a:solidFill>
              </a:rPr>
              <a:t> wang.haoming@126.com</a:t>
            </a:r>
          </a:p>
          <a:p>
            <a:pPr eaLnBrk="1" fontAlgn="auto" hangingPunct="1"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zh-CN" sz="1800" b="0" dirty="0">
                <a:solidFill>
                  <a:srgbClr val="0066CC"/>
                </a:solidFill>
                <a:sym typeface="Wingdings" panose="05000000000000000000" pitchFamily="2" charset="2"/>
              </a:rPr>
              <a:t></a:t>
            </a:r>
            <a:r>
              <a:rPr kumimoji="1" lang="en-US" altLang="zh-CN" sz="1800" dirty="0">
                <a:solidFill>
                  <a:prstClr val="black"/>
                </a:solidFill>
              </a:rPr>
              <a:t> </a:t>
            </a:r>
            <a:r>
              <a:rPr kumimoji="1" lang="en-US" altLang="zh-CN" sz="1800" b="0" dirty="0">
                <a:solidFill>
                  <a:srgbClr val="0066CC"/>
                </a:solidFill>
              </a:rPr>
              <a:t>81556121  18829266628</a:t>
            </a: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403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2025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</a:p>
        </p:txBody>
      </p:sp>
      <p:pic>
        <p:nvPicPr>
          <p:cNvPr id="6" name="Picture 12" descr="西安财经学院_校徽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0" y="6324600"/>
            <a:ext cx="7112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196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675" i="1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2700" y="6053138"/>
            <a:ext cx="29987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4838" y="6043613"/>
            <a:ext cx="9047162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65">
                <a:solidFill>
                  <a:srgbClr val="FFFFFF"/>
                </a:solidFill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7" name="日期占位符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125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BA4D4D-7231-452C-BE83-41688A7C3D09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1300" y="236538"/>
            <a:ext cx="7823200" cy="365125"/>
          </a:xfrm>
        </p:spPr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FFFFF4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rgbClr val="FFFFF4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B6CE668-35B2-41C6-ABDF-7A7E7232D2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60045" indent="-154305">
              <a:buFont typeface="Wingdings" panose="05000000000000000000" pitchFamily="2" charset="2"/>
              <a:buChar char="Ø"/>
              <a:defRPr sz="2100" b="1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514350" indent="-128905">
              <a:buFont typeface="Wingdings" panose="05000000000000000000" pitchFamily="2" charset="2"/>
              <a:buChar char="ü"/>
              <a:defRPr sz="1800" b="1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771525" indent="-128905">
              <a:buFont typeface="Wingdings" panose="05000000000000000000" pitchFamily="2" charset="2"/>
              <a:buChar char="l"/>
              <a:defRPr sz="15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59D279-0A80-49A4-9033-86CFCA7CB1AD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1265238"/>
            <a:ext cx="696913" cy="24447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CEDF995-DBD2-4A3F-A846-599EA61192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AFC60-8D14-4D35-8A05-338BDE442B3C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3F2DB-098F-4B4E-9E79-3722D41EF2F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1575">
                <a:solidFill>
                  <a:schemeClr val="tx2"/>
                </a:solidFill>
              </a:defRPr>
            </a:lvl1pPr>
            <a:lvl2pPr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2475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07EDE1-EEBC-4BFF-B096-9C29E089409B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8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5"/>
          </a:xfrm>
        </p:spPr>
        <p:txBody>
          <a:bodyPr>
            <a:noAutofit/>
          </a:bodyPr>
          <a:lstStyle>
            <a:lvl1pPr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4D135B7-3A1C-4246-A178-BB4CD7EABAC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ED3F081-3A7B-4474-98B6-B2633A5BB71C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7165B1A-848F-4A27-8394-1D617E83296E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125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125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24B785-5963-4857-BF16-FD88F03B8E2F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EB36284-D31D-4844-B6A4-91275BD2E3C0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8EA321B-E069-4D70-B9C7-E42F7F6E7110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5FCF909-3324-4471-B689-14AF3A7323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62847D-3E32-495F-8D37-FBAA6521C31A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D2D3F7E-82D9-49EF-AE11-5258E55552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2475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565"/>
              </a:spcAft>
              <a:buNone/>
              <a:defRPr sz="1015"/>
            </a:lvl1pPr>
            <a:lvl2pPr>
              <a:buNone/>
              <a:defRPr sz="675"/>
            </a:lvl2pPr>
            <a:lvl3pPr>
              <a:buNone/>
              <a:defRPr sz="565"/>
            </a:lvl3pPr>
            <a:lvl4pPr>
              <a:buNone/>
              <a:defRPr sz="505"/>
            </a:lvl4pPr>
            <a:lvl5pPr>
              <a:buNone/>
              <a:defRPr sz="505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9DC805-6B67-4A11-8799-43E98CB326AE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69F6D11-AD36-42BB-AC92-E45FD37133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12700" y="4572000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2700" y="4664075"/>
            <a:ext cx="1951038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8988" y="4654550"/>
            <a:ext cx="1013301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930400" y="0"/>
            <a:ext cx="133350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955"/>
            </a:lvl1pPr>
            <a:lvl2pPr>
              <a:buFontTx/>
              <a:buNone/>
              <a:defRPr sz="675"/>
            </a:lvl2pPr>
            <a:lvl3pPr>
              <a:buFontTx/>
              <a:buNone/>
              <a:defRPr sz="565"/>
            </a:lvl3pPr>
            <a:lvl4pPr>
              <a:buFontTx/>
              <a:buNone/>
              <a:defRPr sz="505"/>
            </a:lvl4pPr>
            <a:lvl5pPr>
              <a:buFontTx/>
              <a:buNone/>
              <a:defRPr sz="505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1575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0"/>
            <a:ext cx="3556000" cy="365125"/>
          </a:xfrm>
        </p:spPr>
        <p:txBody>
          <a:bodyPr rtlCol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57B9E4-F75D-46E8-817E-A9283974AF6D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10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930400" cy="663575"/>
          </a:xfrm>
        </p:spPr>
        <p:txBody>
          <a:bodyPr/>
          <a:lstStyle>
            <a:lvl1pPr>
              <a:defRPr sz="15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1E16B3-7C03-4C32-8598-862A7AE735C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400"/>
            <a:ext cx="6096000" cy="365125"/>
          </a:xfrm>
        </p:spPr>
        <p:txBody>
          <a:bodyPr rtlCol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6385EA-2B37-4E79-98FE-C23B6968EC91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E4EE0F-87BD-4AC9-BF4A-2B5C20FB68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8128000" y="0"/>
            <a:ext cx="427038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89913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89913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5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946400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9BE7FC-3E2C-4A76-BD05-966B38DEC9DF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7431088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4819" y="103981"/>
            <a:ext cx="533400" cy="3254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013AEDB-7DC5-4169-BBC2-D9E920AB64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304801"/>
            <a:ext cx="9448800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10922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1200" y="3543300"/>
            <a:ext cx="10922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5588000" y="6505575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09BB04E3-018B-4168-AB99-D91C33BB99AA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>
          <a:xfrm>
            <a:off x="508000" y="6505575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7151688" y="6497638"/>
            <a:ext cx="3649662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http://xinxi.xaufe.edu.cn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A7E5F-5952-4F07-9976-E3C399BEE0E5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C1285-3919-4FCE-B054-36B3D04B527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4728B-9A54-43EC-9562-42CE103C877F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D8F5B-52D6-4D11-852D-B4268219A7D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A50D3-A38C-4035-8060-A24179C3CD82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F91BF-BEC7-4844-B974-BABA1753878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8C57-9E75-4DAB-A929-978E1D79F669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E712E-3E40-4488-97DC-1848300678C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83565-950B-4C1E-96F1-593590DC9EE7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09D1E-5173-4DFF-91E4-AABEFE14122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763" y="304800"/>
            <a:ext cx="10668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57313"/>
            <a:ext cx="106680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768350" y="1150938"/>
            <a:ext cx="1061085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879DE6-2992-4D0F-ADC6-1E2C49C35104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fld id="{9C1B9D67-6884-4D3F-8A52-F2035A192A9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600" b="1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prstClr val="black"/>
              </a:solidFill>
              <a:latin typeface="Constantia" panose="02030602050306030303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prstClr val="black"/>
              </a:solidFill>
              <a:latin typeface="Constantia" panose="02030602050306030303"/>
            </a:endParaRPr>
          </a:p>
        </p:txBody>
      </p:sp>
      <p:sp>
        <p:nvSpPr>
          <p:cNvPr id="2052" name="标题占位符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fld id="{843D3073-775D-41B5-9C5A-2AB2ABF76C4D}" type="datetimeFigureOut">
              <a:rPr lang="en-US"/>
              <a:t>7/27/2025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rgbClr val="04617B">
                    <a:shade val="90000"/>
                  </a:srgb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algn="r" eaLnBrk="1" hangingPunct="1">
              <a:defRPr sz="900">
                <a:solidFill>
                  <a:srgbClr val="045C75"/>
                </a:solidFill>
              </a:defRPr>
            </a:lvl1pPr>
          </a:lstStyle>
          <a:p>
            <a:fld id="{E6CEB537-5F52-48C0-9321-0DF204F5F252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2057" name="组合 1"/>
          <p:cNvGrpSpPr/>
          <p:nvPr/>
        </p:nvGrpSpPr>
        <p:grpSpPr bwMode="auto">
          <a:xfrm>
            <a:off x="-25400" y="203200"/>
            <a:ext cx="122412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5105" indent="-205105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425" indent="-1841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4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0905" indent="-15748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5375" indent="-15748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48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B83F53-9D9C-4D74-B796-3F6F6CC0F2F8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b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 b="0">
                <a:solidFill>
                  <a:srgbClr val="898989"/>
                </a:solidFill>
                <a:latin typeface="微软雅黑" panose="020B0503020204020204" pitchFamily="34" charset="-122"/>
              </a:defRPr>
            </a:lvl1pPr>
          </a:lstStyle>
          <a:p>
            <a:fld id="{1999AC39-0CEF-4EF6-88D4-1673B328A85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F7F7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F7F7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F7F7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F7F7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F7F7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0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817563" y="1600200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90" b="0">
                <a:solidFill>
                  <a:srgbClr val="2F2F2F"/>
                </a:solidFill>
                <a:latin typeface="Tw Cen MT" panose="020B0602020104020603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69FBE244-F814-48FF-89D1-3572EEDE7AA7}" type="datetimeFigureOut">
              <a:rPr lang="zh-CN" altLang="en-US"/>
              <a:t>2025/7/27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90" b="0">
                <a:solidFill>
                  <a:srgbClr val="2F2F2F"/>
                </a:solidFill>
                <a:latin typeface="Tw Cen MT" panose="020B0602020104020603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800" y="131127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sz="700">
                <a:solidFill>
                  <a:srgbClr val="FFFFFF"/>
                </a:solidFill>
                <a:latin typeface="Tw Cen MT" panose="020B0602020104020603" pitchFamily="34" charset="0"/>
                <a:ea typeface="华文仿宋" panose="02010600040101010101" pitchFamily="2" charset="-122"/>
              </a:defRPr>
            </a:lvl1pPr>
          </a:lstStyle>
          <a:p>
            <a:fld id="{3D82E19B-70FE-4B21-A40A-8A654F23A17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w Cen MT" panose="020B06020201040206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w Cen MT" panose="020B06020201040206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w Cen MT" panose="020B06020201040206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w Cen MT" panose="020B0602020104020603" pitchFamily="34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w Cen MT" panose="020B0602020104020603" pitchFamily="34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w Cen MT" panose="020B0602020104020603" pitchFamily="34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w Cen MT" panose="020B0602020104020603" pitchFamily="34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177800" indent="-177800" algn="l" rtl="0" eaLnBrk="0" fontAlgn="base" hangingPunct="0">
        <a:spcBef>
          <a:spcPts val="4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52400" algn="l" rtl="0" eaLnBrk="0" fontAlgn="base" hangingPunct="0">
        <a:spcBef>
          <a:spcPts val="315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28905" algn="l" rtl="0" eaLnBrk="0" fontAlgn="base" hangingPunct="0">
        <a:spcBef>
          <a:spcPts val="275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indent="-128905" algn="l" rtl="0" eaLnBrk="0" fontAlgn="base" hangingPunct="0">
        <a:spcBef>
          <a:spcPts val="225"/>
        </a:spcBef>
        <a:spcAft>
          <a:spcPct val="0"/>
        </a:spcAft>
        <a:buClr>
          <a:srgbClr val="AFB591"/>
        </a:buClr>
        <a:buSzPct val="75000"/>
        <a:buFont typeface="Wingdings" panose="05000000000000000000" pitchFamily="2" charset="2"/>
        <a:buChar char="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28905" algn="l" rtl="0" eaLnBrk="0" fontAlgn="base" hangingPunct="0">
        <a:spcBef>
          <a:spcPts val="225"/>
        </a:spcBef>
        <a:spcAft>
          <a:spcPct val="0"/>
        </a:spcAft>
        <a:buClr>
          <a:srgbClr val="B9945B"/>
        </a:buClr>
        <a:buSzPct val="65000"/>
        <a:buFont typeface="Wingdings" panose="05000000000000000000" pitchFamily="2" charset="2"/>
        <a:buChar char="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183005" indent="-128905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015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28905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015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91615" indent="-128905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015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28905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01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3"/>
          <p:cNvSpPr>
            <a:spLocks noChangeArrowheads="1"/>
          </p:cNvSpPr>
          <p:nvPr/>
        </p:nvSpPr>
        <p:spPr bwMode="auto">
          <a:xfrm>
            <a:off x="6744072" y="2348880"/>
            <a:ext cx="37221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第六讲：数  组</a:t>
            </a:r>
            <a:r>
              <a:rPr lang="en-US" altLang="zh-CN" sz="27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7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7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623392" y="1484784"/>
            <a:ext cx="11269835" cy="444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zh-CN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2.在定义数组时，需要指定数组中元素的个数，方括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号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[]</a:t>
            </a:r>
            <a:r>
              <a:rPr lang="zh-CN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zh-CN" altLang="zh-CN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常量表达式</a:t>
            </a:r>
            <a:r>
              <a:rPr lang="zh-CN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用来表示元素的个数，即数组长度。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zh-CN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zh-CN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常量表达式</a:t>
            </a:r>
            <a:r>
              <a:rPr lang="zh-CN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中可以包括常量和符号常量，</a:t>
            </a:r>
            <a:r>
              <a:rPr lang="zh-CN" altLang="zh-CN" sz="3200" u="sng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但不能包含变量</a:t>
            </a:r>
            <a:r>
              <a:rPr lang="zh-CN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。也就是说，</a:t>
            </a:r>
            <a:r>
              <a:rPr lang="zh-CN" altLang="zh-CN" sz="3200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C语言不允许对数组的大小作动态定义</a:t>
            </a:r>
            <a:r>
              <a:rPr lang="zh-CN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，即数组的大小不依赖于程序运行过程中变量的值。</a:t>
            </a:r>
            <a:endParaRPr lang="en-US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3200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意味着，数组的大小在程序运行期间不能改变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3200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意味着，数据可存放数据的最大值在编译时就需要明确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  <a:endParaRPr lang="zh-CN" altLang="zh-CN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1055688" y="1412875"/>
            <a:ext cx="10440987" cy="2209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defTabSz="762000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altLang="en-US" sz="3200" dirty="0">
                <a:solidFill>
                  <a:srgbClr val="99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如：</a:t>
            </a:r>
            <a:r>
              <a:rPr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zh-CN" sz="2800" dirty="0">
                <a:latin typeface="宋体" panose="02010600030101010101" pitchFamily="2" charset="-122"/>
              </a:rPr>
              <a:t>int n;</a:t>
            </a:r>
          </a:p>
          <a:p>
            <a:pPr marL="342900" indent="-342900" defTabSz="762000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altLang="zh-CN" sz="2800" dirty="0">
                <a:latin typeface="宋体" panose="02010600030101010101" pitchFamily="2" charset="-122"/>
              </a:rPr>
              <a:t>     scanf(</a:t>
            </a:r>
            <a:r>
              <a:rPr lang="zh-CN" altLang="zh-CN" sz="2800" dirty="0">
                <a:latin typeface="Courier New" panose="02070309020205020404"/>
              </a:rPr>
              <a:t>“</a:t>
            </a:r>
            <a:r>
              <a:rPr lang="zh-CN" altLang="zh-CN" sz="2800" dirty="0">
                <a:latin typeface="宋体" panose="02010600030101010101" pitchFamily="2" charset="-122"/>
              </a:rPr>
              <a:t>%d″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r>
              <a:rPr lang="zh-CN" altLang="zh-CN" sz="2800" dirty="0">
                <a:latin typeface="宋体" panose="02010600030101010101" pitchFamily="2" charset="-122"/>
              </a:rPr>
              <a:t>&amp;n); 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342900" indent="-342900" defTabSz="762000">
              <a:lnSpc>
                <a:spcPct val="120000"/>
              </a:lnSpc>
              <a:spcBef>
                <a:spcPct val="5000"/>
              </a:spcBef>
              <a:defRPr/>
            </a:pPr>
            <a:r>
              <a:rPr lang="en-US" altLang="zh-CN" sz="2800" dirty="0">
                <a:latin typeface="宋体" panose="02010600030101010101" pitchFamily="2" charset="-122"/>
              </a:rPr>
              <a:t>     </a:t>
            </a:r>
            <a:r>
              <a:rPr lang="zh-CN" altLang="zh-CN" sz="2800" dirty="0">
                <a:highlight>
                  <a:srgbClr val="FFFF00"/>
                </a:highlight>
                <a:latin typeface="宋体" panose="02010600030101010101" pitchFamily="2" charset="-122"/>
              </a:rPr>
              <a:t>int a</a:t>
            </a:r>
            <a:r>
              <a:rPr lang="zh-CN" altLang="en-US" sz="2800" dirty="0">
                <a:highlight>
                  <a:srgbClr val="FFFF00"/>
                </a:highlight>
                <a:latin typeface="宋体" panose="02010600030101010101" pitchFamily="2" charset="-122"/>
              </a:rPr>
              <a:t>［</a:t>
            </a:r>
            <a:r>
              <a:rPr lang="zh-CN" altLang="zh-CN" sz="2800" dirty="0">
                <a:highlight>
                  <a:srgbClr val="FFFF00"/>
                </a:highlight>
                <a:latin typeface="宋体" panose="02010600030101010101" pitchFamily="2" charset="-122"/>
              </a:rPr>
              <a:t>n</a:t>
            </a:r>
            <a:r>
              <a:rPr lang="zh-CN" altLang="en-US" sz="2800" dirty="0">
                <a:highlight>
                  <a:srgbClr val="FFFF00"/>
                </a:highlight>
                <a:latin typeface="宋体" panose="02010600030101010101" pitchFamily="2" charset="-122"/>
              </a:rPr>
              <a:t>］</a:t>
            </a:r>
            <a:r>
              <a:rPr lang="zh-CN" altLang="zh-CN" sz="2800" dirty="0">
                <a:highlight>
                  <a:srgbClr val="FFFF00"/>
                </a:highlight>
                <a:latin typeface="宋体" panose="02010600030101010101" pitchFamily="2" charset="-122"/>
              </a:rPr>
              <a:t>;</a:t>
            </a:r>
            <a:r>
              <a:rPr lang="zh-CN" altLang="zh-CN" sz="2800" dirty="0">
                <a:solidFill>
                  <a:srgbClr val="009900"/>
                </a:solidFill>
                <a:latin typeface="宋体" panose="02010600030101010101" pitchFamily="2" charset="-122"/>
              </a:rPr>
              <a:t> /*</a:t>
            </a:r>
            <a:r>
              <a:rPr lang="zh-CN" altLang="en-US" sz="2800" dirty="0">
                <a:solidFill>
                  <a:srgbClr val="009900"/>
                </a:solidFill>
                <a:latin typeface="宋体" panose="02010600030101010101" pitchFamily="2" charset="-122"/>
              </a:rPr>
              <a:t>在程序中临时输入数组的大小，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错误</a:t>
            </a:r>
            <a:r>
              <a:rPr lang="zh-CN" altLang="en-US" sz="2800" dirty="0">
                <a:solidFill>
                  <a:srgbClr val="009900"/>
                </a:solidFill>
                <a:latin typeface="宋体" panose="02010600030101010101" pitchFamily="2" charset="-122"/>
              </a:rPr>
              <a:t>！ *</a:t>
            </a:r>
            <a:r>
              <a:rPr lang="zh-CN" altLang="zh-CN" sz="2800" dirty="0">
                <a:solidFill>
                  <a:srgbClr val="009900"/>
                </a:solidFill>
                <a:latin typeface="宋体" panose="02010600030101010101" pitchFamily="2" charset="-122"/>
              </a:rPr>
              <a:t>/</a:t>
            </a:r>
          </a:p>
          <a:p>
            <a:pPr marL="342900" indent="-342900" defTabSz="762000">
              <a:lnSpc>
                <a:spcPct val="120000"/>
              </a:lnSpc>
              <a:spcBef>
                <a:spcPct val="5000"/>
              </a:spcBef>
              <a:defRPr/>
            </a:pPr>
            <a:endParaRPr lang="zh-CN" altLang="zh-CN" sz="2800" dirty="0">
              <a:latin typeface="宋体" panose="02010600030101010101" pitchFamily="2" charset="-122"/>
            </a:endParaRP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1173163" y="3609975"/>
            <a:ext cx="8569325" cy="2346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defTabSz="762000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数组说明中其他常见的错误：</a:t>
            </a:r>
            <a:endParaRPr lang="zh-CN" altLang="en-US" sz="2800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marL="342900" indent="-342900" defTabSz="762000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altLang="en-US" sz="2800" dirty="0">
                <a:solidFill>
                  <a:srgbClr val="4D4D4D"/>
                </a:solidFill>
                <a:latin typeface="宋体" panose="02010600030101010101" pitchFamily="2" charset="-122"/>
              </a:rPr>
              <a:t>① </a:t>
            </a:r>
            <a:r>
              <a:rPr lang="en-US" sz="2800" dirty="0">
                <a:solidFill>
                  <a:srgbClr val="4D4D4D"/>
                </a:solidFill>
                <a:latin typeface="宋体" panose="02010600030101010101" pitchFamily="2" charset="-122"/>
              </a:rPr>
              <a:t>float a[</a:t>
            </a:r>
            <a:r>
              <a:rPr lang="en-US" sz="2800" dirty="0">
                <a:latin typeface="宋体" panose="02010600030101010101" pitchFamily="2" charset="-122"/>
              </a:rPr>
              <a:t>0</a:t>
            </a:r>
            <a:r>
              <a:rPr lang="en-US" sz="2800" dirty="0">
                <a:solidFill>
                  <a:srgbClr val="4D4D4D"/>
                </a:solidFill>
                <a:latin typeface="宋体" panose="02010600030101010101" pitchFamily="2" charset="-122"/>
              </a:rPr>
              <a:t>];	</a:t>
            </a:r>
            <a:r>
              <a:rPr lang="en-US" sz="2800" dirty="0">
                <a:solidFill>
                  <a:srgbClr val="009900"/>
                </a:solidFill>
                <a:latin typeface="宋体" panose="02010600030101010101" pitchFamily="2" charset="-122"/>
              </a:rPr>
              <a:t>/* </a:t>
            </a:r>
            <a:r>
              <a:rPr lang="zh-CN" altLang="en-US" sz="2800" dirty="0">
                <a:solidFill>
                  <a:srgbClr val="009900"/>
                </a:solidFill>
                <a:latin typeface="宋体" panose="02010600030101010101" pitchFamily="2" charset="-122"/>
              </a:rPr>
              <a:t>数组大小为0没有意义 */</a:t>
            </a:r>
          </a:p>
          <a:p>
            <a:pPr marL="342900" indent="-342900" defTabSz="762000"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② int b(2)(3);</a:t>
            </a:r>
            <a:r>
              <a:rPr lang="zh-CN" altLang="en-US" sz="2800" dirty="0">
                <a:solidFill>
                  <a:srgbClr val="009900"/>
                </a:solidFill>
                <a:latin typeface="宋体" panose="02010600030101010101" pitchFamily="2" charset="-122"/>
              </a:rPr>
              <a:t>  /* 不能使用圆括号 */</a:t>
            </a:r>
          </a:p>
          <a:p>
            <a:pPr marL="342900" indent="-342900" defTabSz="762000"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③ </a:t>
            </a:r>
            <a:r>
              <a:rPr lang="en-US" sz="2800" dirty="0" err="1">
                <a:latin typeface="宋体" panose="02010600030101010101" pitchFamily="2" charset="-122"/>
              </a:rPr>
              <a:t>int</a:t>
            </a:r>
            <a:r>
              <a:rPr lang="en-US" sz="2800" dirty="0">
                <a:latin typeface="宋体" panose="02010600030101010101" pitchFamily="2" charset="-122"/>
              </a:rPr>
              <a:t> k, a[k];</a:t>
            </a:r>
            <a:r>
              <a:rPr lang="en-US" sz="2800" dirty="0">
                <a:solidFill>
                  <a:srgbClr val="009900"/>
                </a:solidFill>
                <a:latin typeface="宋体" panose="02010600030101010101" pitchFamily="2" charset="-122"/>
              </a:rPr>
              <a:t>  /* </a:t>
            </a:r>
            <a:r>
              <a:rPr lang="zh-CN" altLang="en-US" sz="2800" dirty="0">
                <a:solidFill>
                  <a:srgbClr val="009900"/>
                </a:solidFill>
                <a:latin typeface="宋体" panose="02010600030101010101" pitchFamily="2" charset="-122"/>
              </a:rPr>
              <a:t>不能用变量说明数组大小*/</a:t>
            </a:r>
            <a:r>
              <a:rPr lang="zh-CN" altLang="en-US" sz="2800" dirty="0">
                <a:solidFill>
                  <a:srgbClr val="4D4D4D"/>
                </a:solidFill>
                <a:latin typeface="宋体" panose="02010600030101010101" pitchFamily="2" charset="-122"/>
              </a:rPr>
              <a:t>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AutoShape 3"/>
          <p:cNvSpPr>
            <a:spLocks noChangeArrowheads="1"/>
          </p:cNvSpPr>
          <p:nvPr/>
        </p:nvSpPr>
        <p:spPr bwMode="auto">
          <a:xfrm>
            <a:off x="1752600" y="2307333"/>
            <a:ext cx="5181600" cy="3654623"/>
          </a:xfrm>
          <a:prstGeom prst="cloudCallout">
            <a:avLst>
              <a:gd name="adj1" fmla="val 59681"/>
              <a:gd name="adj2" fmla="val -43889"/>
            </a:avLst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2800">
                <a:solidFill>
                  <a:schemeClr val="accent2"/>
                </a:solidFill>
                <a:latin typeface="Arial" panose="020B0604020202020204" pitchFamily="34" charset="0"/>
                <a:sym typeface="Monotype Sorts" pitchFamily="2" charset="2"/>
              </a:rPr>
              <a:t>每个数据元素占用的字节数，就是</a:t>
            </a:r>
            <a:r>
              <a:rPr lang="zh-CN" altLang="zh-CN" sz="2800">
                <a:solidFill>
                  <a:srgbClr val="CC0000"/>
                </a:solidFill>
                <a:latin typeface="Arial" panose="020B0604020202020204" pitchFamily="34" charset="0"/>
                <a:sym typeface="Monotype Sorts" pitchFamily="2" charset="2"/>
              </a:rPr>
              <a:t>基类型</a:t>
            </a:r>
            <a:r>
              <a:rPr lang="zh-CN" altLang="zh-CN" sz="2800">
                <a:solidFill>
                  <a:schemeClr val="accent2"/>
                </a:solidFill>
                <a:latin typeface="Arial" panose="020B0604020202020204" pitchFamily="34" charset="0"/>
                <a:sym typeface="Monotype Sorts" pitchFamily="2" charset="2"/>
              </a:rPr>
              <a:t>的字节数</a:t>
            </a:r>
          </a:p>
          <a:p>
            <a:pPr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800">
                <a:solidFill>
                  <a:srgbClr val="336600"/>
                </a:solidFill>
                <a:latin typeface="Arial" panose="020B0604020202020204" pitchFamily="34" charset="0"/>
                <a:sym typeface="Monotype Sorts" pitchFamily="2" charset="2"/>
              </a:rPr>
              <a:t>本例中</a:t>
            </a:r>
            <a:r>
              <a:rPr lang="zh-CN" altLang="zh-CN" sz="2800">
                <a:solidFill>
                  <a:srgbClr val="336600"/>
                </a:solidFill>
                <a:latin typeface="Arial" panose="020B0604020202020204" pitchFamily="34" charset="0"/>
                <a:sym typeface="Monotype Sorts" pitchFamily="2" charset="2"/>
              </a:rPr>
              <a:t>一个元素占</a:t>
            </a:r>
          </a:p>
          <a:p>
            <a:pPr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2800">
                <a:solidFill>
                  <a:srgbClr val="FF0000"/>
                </a:solidFill>
                <a:latin typeface="Arial" panose="020B0604020202020204" pitchFamily="34" charset="0"/>
                <a:sym typeface="Monotype Sorts" pitchFamily="2" charset="2"/>
              </a:rPr>
              <a:t>4个</a:t>
            </a:r>
            <a:r>
              <a:rPr lang="zh-CN" altLang="zh-CN" sz="2800">
                <a:solidFill>
                  <a:srgbClr val="336600"/>
                </a:solidFill>
                <a:latin typeface="Arial" panose="020B0604020202020204" pitchFamily="34" charset="0"/>
                <a:sym typeface="Monotype Sorts" pitchFamily="2" charset="2"/>
              </a:rPr>
              <a:t>字节</a:t>
            </a:r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983432" y="1429844"/>
            <a:ext cx="5791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一维数组： </a:t>
            </a:r>
            <a:r>
              <a:rPr lang="en-US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float</a:t>
            </a:r>
            <a:r>
              <a:rPr lang="en-US" altLang="zh-CN" sz="2800" dirty="0">
                <a:solidFill>
                  <a:srgbClr val="9CFEB8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mark</a:t>
            </a:r>
            <a:r>
              <a:rPr lang="en-US" altLang="zh-CN" sz="2800" dirty="0">
                <a:solidFill>
                  <a:srgbClr val="336600"/>
                </a:solidFill>
                <a:latin typeface="宋体" panose="02010600030101010101" pitchFamily="2" charset="-122"/>
              </a:rPr>
              <a:t>[100];</a:t>
            </a:r>
            <a:endParaRPr lang="zh-CN" altLang="en-US" sz="2800" dirty="0">
              <a:solidFill>
                <a:srgbClr val="3366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621463" y="1962150"/>
            <a:ext cx="5094287" cy="4224338"/>
            <a:chOff x="862" y="-12"/>
            <a:chExt cx="3209" cy="2661"/>
          </a:xfrm>
        </p:grpSpPr>
        <p:sp>
          <p:nvSpPr>
            <p:cNvPr id="58375" name="Rectangle 6"/>
            <p:cNvSpPr>
              <a:spLocks noChangeArrowheads="1"/>
            </p:cNvSpPr>
            <p:nvPr/>
          </p:nvSpPr>
          <p:spPr bwMode="auto">
            <a:xfrm>
              <a:off x="862" y="1547"/>
              <a:ext cx="1440" cy="23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76" name="Line 7"/>
            <p:cNvSpPr>
              <a:spLocks noChangeShapeType="1"/>
            </p:cNvSpPr>
            <p:nvPr/>
          </p:nvSpPr>
          <p:spPr bwMode="auto">
            <a:xfrm>
              <a:off x="862" y="1363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7" name="Line 8"/>
            <p:cNvSpPr>
              <a:spLocks noChangeShapeType="1"/>
            </p:cNvSpPr>
            <p:nvPr/>
          </p:nvSpPr>
          <p:spPr bwMode="auto">
            <a:xfrm>
              <a:off x="862" y="355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8" name="Line 9"/>
            <p:cNvSpPr>
              <a:spLocks noChangeShapeType="1"/>
            </p:cNvSpPr>
            <p:nvPr/>
          </p:nvSpPr>
          <p:spPr bwMode="auto">
            <a:xfrm>
              <a:off x="862" y="691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9" name="Line 10"/>
            <p:cNvSpPr>
              <a:spLocks noChangeShapeType="1"/>
            </p:cNvSpPr>
            <p:nvPr/>
          </p:nvSpPr>
          <p:spPr bwMode="auto">
            <a:xfrm>
              <a:off x="862" y="1027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0" name="Line 11"/>
            <p:cNvSpPr>
              <a:spLocks noChangeShapeType="1"/>
            </p:cNvSpPr>
            <p:nvPr/>
          </p:nvSpPr>
          <p:spPr bwMode="auto">
            <a:xfrm>
              <a:off x="862" y="2275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1" name="Line 12"/>
            <p:cNvSpPr>
              <a:spLocks noChangeShapeType="1"/>
            </p:cNvSpPr>
            <p:nvPr/>
          </p:nvSpPr>
          <p:spPr bwMode="auto">
            <a:xfrm>
              <a:off x="862" y="1651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2" name="Line 13"/>
            <p:cNvSpPr>
              <a:spLocks noChangeShapeType="1"/>
            </p:cNvSpPr>
            <p:nvPr/>
          </p:nvSpPr>
          <p:spPr bwMode="auto">
            <a:xfrm>
              <a:off x="2302" y="1651"/>
              <a:ext cx="0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3" name="Text Box 14"/>
            <p:cNvSpPr txBox="1">
              <a:spLocks noChangeArrowheads="1"/>
            </p:cNvSpPr>
            <p:nvPr/>
          </p:nvSpPr>
          <p:spPr bwMode="auto">
            <a:xfrm>
              <a:off x="2350" y="-12"/>
              <a:ext cx="958" cy="2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336600"/>
                  </a:solidFill>
                  <a:latin typeface="Arial" panose="020B0604020202020204" pitchFamily="34" charset="0"/>
                  <a:sym typeface="Monotype Sorts" pitchFamily="2" charset="2"/>
                </a:rPr>
                <a:t>mark[</a:t>
              </a:r>
              <a:r>
                <a:rPr lang="en-US" altLang="zh-CN" sz="2800">
                  <a:solidFill>
                    <a:srgbClr val="009900"/>
                  </a:solidFill>
                  <a:latin typeface="Arial" panose="020B0604020202020204" pitchFamily="34" charset="0"/>
                  <a:sym typeface="Monotype Sorts" pitchFamily="2" charset="2"/>
                </a:rPr>
                <a:t>0</a:t>
              </a:r>
              <a:r>
                <a:rPr lang="en-US" altLang="zh-CN" sz="2800">
                  <a:solidFill>
                    <a:srgbClr val="336600"/>
                  </a:solidFill>
                  <a:latin typeface="Arial" panose="020B0604020202020204" pitchFamily="34" charset="0"/>
                  <a:sym typeface="Monotype Sorts" pitchFamily="2" charset="2"/>
                </a:rPr>
                <a:t>]</a:t>
              </a: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336600"/>
                  </a:solidFill>
                  <a:latin typeface="Arial" panose="020B0604020202020204" pitchFamily="34" charset="0"/>
                  <a:sym typeface="Monotype Sorts" pitchFamily="2" charset="2"/>
                </a:rPr>
                <a:t>mark[</a:t>
              </a:r>
              <a:r>
                <a:rPr lang="en-US" altLang="zh-CN" sz="2800">
                  <a:solidFill>
                    <a:srgbClr val="009900"/>
                  </a:solidFill>
                  <a:latin typeface="Arial" panose="020B0604020202020204" pitchFamily="34" charset="0"/>
                  <a:sym typeface="Monotype Sorts" pitchFamily="2" charset="2"/>
                </a:rPr>
                <a:t>1</a:t>
              </a:r>
              <a:r>
                <a:rPr lang="en-US" altLang="zh-CN" sz="2800">
                  <a:solidFill>
                    <a:srgbClr val="336600"/>
                  </a:solidFill>
                  <a:latin typeface="Arial" panose="020B0604020202020204" pitchFamily="34" charset="0"/>
                  <a:sym typeface="Monotype Sorts" pitchFamily="2" charset="2"/>
                </a:rPr>
                <a:t>]</a:t>
              </a: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336600"/>
                  </a:solidFill>
                  <a:latin typeface="Arial" panose="020B0604020202020204" pitchFamily="34" charset="0"/>
                  <a:sym typeface="Monotype Sorts" pitchFamily="2" charset="2"/>
                </a:rPr>
                <a:t>mark[</a:t>
              </a:r>
              <a:r>
                <a:rPr lang="en-US" altLang="zh-CN" sz="2800">
                  <a:solidFill>
                    <a:srgbClr val="009900"/>
                  </a:solidFill>
                  <a:latin typeface="Arial" panose="020B0604020202020204" pitchFamily="34" charset="0"/>
                  <a:sym typeface="Monotype Sorts" pitchFamily="2" charset="2"/>
                </a:rPr>
                <a:t>2</a:t>
              </a:r>
              <a:r>
                <a:rPr lang="en-US" altLang="zh-CN" sz="2800">
                  <a:solidFill>
                    <a:srgbClr val="336600"/>
                  </a:solidFill>
                  <a:latin typeface="Arial" panose="020B0604020202020204" pitchFamily="34" charset="0"/>
                  <a:sym typeface="Monotype Sorts" pitchFamily="2" charset="2"/>
                </a:rPr>
                <a:t>]</a:t>
              </a: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336600"/>
                  </a:solidFill>
                  <a:latin typeface="Arial" panose="020B0604020202020204" pitchFamily="34" charset="0"/>
                  <a:sym typeface="Monotype Sorts" pitchFamily="2" charset="2"/>
                </a:rPr>
                <a:t>mark[</a:t>
              </a:r>
              <a:r>
                <a:rPr lang="en-US" altLang="zh-CN" sz="2800">
                  <a:solidFill>
                    <a:srgbClr val="009900"/>
                  </a:solidFill>
                  <a:latin typeface="Arial" panose="020B0604020202020204" pitchFamily="34" charset="0"/>
                  <a:sym typeface="Monotype Sorts" pitchFamily="2" charset="2"/>
                </a:rPr>
                <a:t>3</a:t>
              </a:r>
              <a:r>
                <a:rPr lang="en-US" altLang="zh-CN" sz="2800">
                  <a:solidFill>
                    <a:srgbClr val="336600"/>
                  </a:solidFill>
                  <a:latin typeface="Arial" panose="020B0604020202020204" pitchFamily="34" charset="0"/>
                  <a:sym typeface="Monotype Sorts" pitchFamily="2" charset="2"/>
                </a:rPr>
                <a:t>]</a:t>
              </a:r>
              <a:endParaRPr lang="en-US" altLang="zh-CN" sz="2500">
                <a:solidFill>
                  <a:srgbClr val="336600"/>
                </a:solidFill>
                <a:latin typeface="Arial" panose="020B0604020202020204" pitchFamily="34" charset="0"/>
                <a:sym typeface="Monotype Sorts" pitchFamily="2" charset="2"/>
              </a:endParaRP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500">
                  <a:solidFill>
                    <a:srgbClr val="336600"/>
                  </a:solidFill>
                  <a:latin typeface="Arial Black" panose="020B0A04020102020204" pitchFamily="34" charset="0"/>
                  <a:sym typeface="Monotype Sorts" pitchFamily="2" charset="2"/>
                </a:rPr>
                <a:t>.</a:t>
              </a: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500">
                  <a:solidFill>
                    <a:srgbClr val="336600"/>
                  </a:solidFill>
                  <a:latin typeface="Arial Black" panose="020B0A04020102020204" pitchFamily="34" charset="0"/>
                  <a:sym typeface="Monotype Sorts" pitchFamily="2" charset="2"/>
                </a:rPr>
                <a:t>.</a:t>
              </a: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500">
                  <a:solidFill>
                    <a:srgbClr val="336600"/>
                  </a:solidFill>
                  <a:latin typeface="Arial Black" panose="020B0A04020102020204" pitchFamily="34" charset="0"/>
                  <a:sym typeface="Monotype Sorts" pitchFamily="2" charset="2"/>
                </a:rPr>
                <a:t>.</a:t>
              </a:r>
              <a:endParaRPr lang="en-US" altLang="zh-CN" sz="2500">
                <a:solidFill>
                  <a:srgbClr val="336600"/>
                </a:solidFill>
                <a:latin typeface="Arial" panose="020B0604020202020204" pitchFamily="34" charset="0"/>
                <a:sym typeface="Monotype Sorts" pitchFamily="2" charset="2"/>
              </a:endParaRP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endParaRPr lang="en-US" altLang="zh-CN" sz="1000">
                <a:solidFill>
                  <a:srgbClr val="336600"/>
                </a:solidFill>
                <a:latin typeface="Arial" panose="020B0604020202020204" pitchFamily="34" charset="0"/>
                <a:sym typeface="Monotype Sorts" pitchFamily="2" charset="2"/>
              </a:endParaRP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en-US" altLang="zh-CN" sz="2500">
                  <a:solidFill>
                    <a:srgbClr val="336600"/>
                  </a:solidFill>
                  <a:latin typeface="Arial" panose="020B0604020202020204" pitchFamily="34" charset="0"/>
                  <a:sym typeface="Monotype Sorts" pitchFamily="2" charset="2"/>
                </a:rPr>
                <a:t>mark[99]</a:t>
              </a:r>
              <a:endParaRPr lang="zh-CN" altLang="en-US" sz="2500">
                <a:solidFill>
                  <a:srgbClr val="336600"/>
                </a:solidFill>
                <a:latin typeface="Arial" panose="020B0604020202020204" pitchFamily="34" charset="0"/>
                <a:sym typeface="Monotype Sorts" pitchFamily="2" charset="2"/>
              </a:endParaRPr>
            </a:p>
          </p:txBody>
        </p:sp>
        <p:sp>
          <p:nvSpPr>
            <p:cNvPr id="58384" name="Text Box 15"/>
            <p:cNvSpPr txBox="1">
              <a:spLocks noChangeArrowheads="1"/>
            </p:cNvSpPr>
            <p:nvPr/>
          </p:nvSpPr>
          <p:spPr bwMode="auto">
            <a:xfrm>
              <a:off x="1454" y="63"/>
              <a:ext cx="558" cy="2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800" dirty="0">
                  <a:latin typeface="Arial" panose="020B0604020202020204" pitchFamily="34" charset="0"/>
                  <a:sym typeface="Monotype Sorts" pitchFamily="2" charset="2"/>
                </a:rPr>
                <a:t>86.5</a:t>
              </a: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800" dirty="0">
                  <a:latin typeface="Arial" panose="020B0604020202020204" pitchFamily="34" charset="0"/>
                  <a:sym typeface="Monotype Sorts" pitchFamily="2" charset="2"/>
                </a:rPr>
                <a:t>92.0</a:t>
              </a: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800" dirty="0">
                  <a:latin typeface="Arial" panose="020B0604020202020204" pitchFamily="34" charset="0"/>
                  <a:sym typeface="Monotype Sorts" pitchFamily="2" charset="2"/>
                </a:rPr>
                <a:t>77.5</a:t>
              </a: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800" dirty="0">
                  <a:latin typeface="Arial" panose="020B0604020202020204" pitchFamily="34" charset="0"/>
                  <a:sym typeface="Monotype Sorts" pitchFamily="2" charset="2"/>
                </a:rPr>
                <a:t>52.0</a:t>
              </a: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500" dirty="0">
                  <a:latin typeface="Arial Black" panose="020B0A04020102020204" pitchFamily="34" charset="0"/>
                  <a:sym typeface="Monotype Sorts" pitchFamily="2" charset="2"/>
                </a:rPr>
                <a:t>.</a:t>
              </a: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500" dirty="0">
                  <a:latin typeface="Arial Black" panose="020B0A04020102020204" pitchFamily="34" charset="0"/>
                  <a:sym typeface="Monotype Sorts" pitchFamily="2" charset="2"/>
                </a:rPr>
                <a:t>.</a:t>
              </a: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500" dirty="0">
                  <a:latin typeface="Arial Black" panose="020B0A04020102020204" pitchFamily="34" charset="0"/>
                  <a:sym typeface="Monotype Sorts" pitchFamily="2" charset="2"/>
                </a:rPr>
                <a:t>.</a:t>
              </a:r>
              <a:endParaRPr lang="zh-CN" altLang="en-US" sz="2500" dirty="0">
                <a:latin typeface="Arial" panose="020B0604020202020204" pitchFamily="34" charset="0"/>
                <a:sym typeface="Monotype Sorts" pitchFamily="2" charset="2"/>
              </a:endParaRP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000" dirty="0">
                <a:latin typeface="Arial" panose="020B0604020202020204" pitchFamily="34" charset="0"/>
                <a:sym typeface="Monotype Sorts" pitchFamily="2" charset="2"/>
              </a:endParaRP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500" dirty="0">
                  <a:latin typeface="Arial" panose="020B0604020202020204" pitchFamily="34" charset="0"/>
                  <a:sym typeface="Monotype Sorts" pitchFamily="2" charset="2"/>
                </a:rPr>
                <a:t>94.0</a:t>
              </a:r>
            </a:p>
          </p:txBody>
        </p:sp>
        <p:sp>
          <p:nvSpPr>
            <p:cNvPr id="58385" name="Text Box 16"/>
            <p:cNvSpPr txBox="1">
              <a:spLocks noChangeArrowheads="1"/>
            </p:cNvSpPr>
            <p:nvPr/>
          </p:nvSpPr>
          <p:spPr bwMode="auto">
            <a:xfrm>
              <a:off x="3280" y="-12"/>
              <a:ext cx="791" cy="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800">
                  <a:solidFill>
                    <a:srgbClr val="FF0000"/>
                  </a:solidFill>
                  <a:latin typeface="Arial" panose="020B0604020202020204" pitchFamily="34" charset="0"/>
                  <a:sym typeface="Monotype Sorts" pitchFamily="2" charset="2"/>
                </a:rPr>
                <a:t>低地址</a:t>
              </a: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2800">
                <a:solidFill>
                  <a:srgbClr val="FF0000"/>
                </a:solidFill>
                <a:latin typeface="Arial" panose="020B0604020202020204" pitchFamily="34" charset="0"/>
                <a:sym typeface="Monotype Sorts" pitchFamily="2" charset="2"/>
              </a:endParaRP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2800">
                <a:solidFill>
                  <a:srgbClr val="FF0000"/>
                </a:solidFill>
                <a:latin typeface="Arial" panose="020B0604020202020204" pitchFamily="34" charset="0"/>
                <a:sym typeface="Monotype Sorts" pitchFamily="2" charset="2"/>
              </a:endParaRP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2800">
                <a:solidFill>
                  <a:srgbClr val="FF0000"/>
                </a:solidFill>
                <a:latin typeface="Arial" panose="020B0604020202020204" pitchFamily="34" charset="0"/>
                <a:sym typeface="Monotype Sorts" pitchFamily="2" charset="2"/>
              </a:endParaRP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500">
                  <a:solidFill>
                    <a:srgbClr val="FF0000"/>
                  </a:solidFill>
                  <a:latin typeface="Arial Black" panose="020B0A04020102020204" pitchFamily="34" charset="0"/>
                  <a:sym typeface="Monotype Sorts" pitchFamily="2" charset="2"/>
                </a:rPr>
                <a:t> </a:t>
              </a: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2500">
                <a:solidFill>
                  <a:srgbClr val="FF0000"/>
                </a:solidFill>
                <a:latin typeface="Arial Black" panose="020B0A04020102020204" pitchFamily="34" charset="0"/>
                <a:sym typeface="Monotype Sorts" pitchFamily="2" charset="2"/>
              </a:endParaRP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2500">
                <a:solidFill>
                  <a:srgbClr val="FF0000"/>
                </a:solidFill>
                <a:latin typeface="Arial" panose="020B0604020202020204" pitchFamily="34" charset="0"/>
                <a:sym typeface="Monotype Sorts" pitchFamily="2" charset="2"/>
              </a:endParaRP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endParaRPr lang="zh-CN" altLang="en-US" sz="1000">
                <a:solidFill>
                  <a:srgbClr val="FF0000"/>
                </a:solidFill>
                <a:latin typeface="Arial" panose="020B0604020202020204" pitchFamily="34" charset="0"/>
                <a:sym typeface="Monotype Sorts" pitchFamily="2" charset="2"/>
              </a:endParaRPr>
            </a:p>
            <a:p>
              <a:pPr eaLnBrk="1" hangingPunct="1"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en-US" sz="2500">
                  <a:solidFill>
                    <a:srgbClr val="FF0000"/>
                  </a:solidFill>
                  <a:latin typeface="Arial" panose="020B0604020202020204" pitchFamily="34" charset="0"/>
                  <a:sym typeface="Monotype Sorts" pitchFamily="2" charset="2"/>
                </a:rPr>
                <a:t>高地址</a:t>
              </a:r>
            </a:p>
          </p:txBody>
        </p:sp>
      </p:grpSp>
      <p:sp>
        <p:nvSpPr>
          <p:cNvPr id="327697" name="AutoShape 17"/>
          <p:cNvSpPr>
            <a:spLocks noChangeArrowheads="1"/>
          </p:cNvSpPr>
          <p:nvPr/>
        </p:nvSpPr>
        <p:spPr bwMode="auto">
          <a:xfrm>
            <a:off x="10868025" y="3429000"/>
            <a:ext cx="485775" cy="690563"/>
          </a:xfrm>
          <a:prstGeom prst="downArrow">
            <a:avLst>
              <a:gd name="adj1" fmla="val 50000"/>
              <a:gd name="adj2" fmla="val 133285"/>
            </a:avLst>
          </a:prstGeom>
          <a:gradFill rotWithShape="0">
            <a:gsLst>
              <a:gs pos="0">
                <a:srgbClr val="99FFCC"/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 txBox="1"/>
          <p:nvPr/>
        </p:nvSpPr>
        <p:spPr bwMode="auto">
          <a:xfrm>
            <a:off x="766763" y="304800"/>
            <a:ext cx="10668000" cy="7477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kern="0" dirty="0"/>
              <a:t>2. </a:t>
            </a:r>
            <a:r>
              <a:rPr lang="zh-CN" altLang="en-US" sz="3600" kern="0" dirty="0"/>
              <a:t>一维数组在内存中的存放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ea typeface="黑体" panose="02010609060101010101" pitchFamily="49" charset="-122"/>
              </a:rPr>
              <a:t>3. </a:t>
            </a:r>
            <a:r>
              <a:rPr lang="zh-CN" altLang="en-US">
                <a:solidFill>
                  <a:srgbClr val="006600"/>
                </a:solidFill>
                <a:ea typeface="黑体" panose="02010609060101010101" pitchFamily="49" charset="-122"/>
              </a:rPr>
              <a:t>一维数组的元素的引用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357313"/>
            <a:ext cx="11028363" cy="4741862"/>
          </a:xfrm>
        </p:spPr>
        <p:txBody>
          <a:bodyPr/>
          <a:lstStyle/>
          <a:p>
            <a:pPr indent="281305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数组中的元素可以单独访问。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访问方法：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71805" lvl="1" eaLnBrk="1" hangingPunct="1">
              <a:lnSpc>
                <a:spcPct val="120000"/>
              </a:lnSpc>
            </a:pPr>
            <a:r>
              <a:rPr lang="zh-CN" altLang="en-US"/>
              <a:t>使用</a:t>
            </a:r>
            <a:r>
              <a:rPr lang="zh-CN" altLang="en-US" u="sng">
                <a:solidFill>
                  <a:srgbClr val="3333FF"/>
                </a:solidFill>
              </a:rPr>
              <a:t>下标</a:t>
            </a:r>
            <a:r>
              <a:rPr lang="zh-CN" altLang="en-US"/>
              <a:t>对元素进行编号，数组元素从</a:t>
            </a:r>
            <a:r>
              <a:rPr lang="en-US" altLang="zh-CN">
                <a:solidFill>
                  <a:srgbClr val="3333FF"/>
                </a:solidFill>
              </a:rPr>
              <a:t>0</a:t>
            </a:r>
            <a:r>
              <a:rPr lang="zh-CN" altLang="en-US"/>
              <a:t>开始编号；使用</a:t>
            </a:r>
            <a:r>
              <a:rPr lang="zh-CN" altLang="en-US" u="sng">
                <a:solidFill>
                  <a:srgbClr val="3333FF"/>
                </a:solidFill>
              </a:rPr>
              <a:t>带下标的方括号表示法</a:t>
            </a:r>
            <a:r>
              <a:rPr lang="zh-CN" altLang="en-US"/>
              <a:t>来指定数组元素，如：</a:t>
            </a:r>
          </a:p>
          <a:p>
            <a:pPr marL="909955" lvl="2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设已经定义：</a:t>
            </a:r>
            <a:r>
              <a:rPr lang="zh-CN" altLang="en-US" sz="3200" b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3200" b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 a[10];</a:t>
            </a:r>
          </a:p>
          <a:p>
            <a:pPr marL="909955" lvl="2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a[0]</a:t>
            </a:r>
            <a:r>
              <a:rPr lang="zh-CN" altLang="en-US" sz="3200" b="1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是第一个元素；</a:t>
            </a:r>
          </a:p>
          <a:p>
            <a:pPr marL="909955" lvl="2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a[9]</a:t>
            </a:r>
            <a:r>
              <a:rPr lang="zh-CN" altLang="en-US" sz="3200" b="1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是最后一个元素；</a:t>
            </a:r>
            <a:endParaRPr lang="en-US" altLang="zh-CN" sz="3200" b="1">
              <a:solidFill>
                <a:srgbClr val="00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09955" lvl="2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a[0] – a[9] </a:t>
            </a:r>
            <a:r>
              <a:rPr lang="zh-CN" altLang="en-US" sz="3200" b="1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都是合法的表示，是指该数组中的元素</a:t>
            </a:r>
            <a:endParaRPr lang="en-US" altLang="zh-CN" sz="3200" b="1">
              <a:solidFill>
                <a:srgbClr val="00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EBE-9FB1-4B00-A70B-A6D099039551}" type="slidenum">
              <a:rPr lang="zh-CN" altLang="en-US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1"/>
          <p:cNvSpPr>
            <a:spLocks noChangeArrowheads="1"/>
          </p:cNvSpPr>
          <p:nvPr/>
        </p:nvSpPr>
        <p:spPr bwMode="auto">
          <a:xfrm>
            <a:off x="876300" y="1312863"/>
            <a:ext cx="885825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>
                <a:latin typeface="Calibri" panose="020F0502020204030204" pitchFamily="34" charset="0"/>
              </a:rPr>
              <a:t>定义：</a:t>
            </a:r>
            <a:r>
              <a:rPr lang="en-US" altLang="zh-CN" sz="3200">
                <a:latin typeface="Calibri" panose="020F0502020204030204" pitchFamily="34" charset="0"/>
              </a:rPr>
              <a:t>int    a[10];    </a:t>
            </a:r>
            <a:r>
              <a:rPr lang="en-US" altLang="zh-CN" sz="2800">
                <a:latin typeface="Calibri" panose="020F0502020204030204" pitchFamily="34" charset="0"/>
              </a:rPr>
              <a:t>//</a:t>
            </a:r>
            <a:r>
              <a:rPr lang="zh-CN" altLang="en-US" sz="2800">
                <a:latin typeface="Calibri" panose="020F0502020204030204" pitchFamily="34" charset="0"/>
              </a:rPr>
              <a:t>有效下标范围 </a:t>
            </a:r>
            <a:r>
              <a:rPr lang="en-US" altLang="zh-CN" sz="2800">
                <a:latin typeface="Calibri" panose="020F0502020204030204" pitchFamily="34" charset="0"/>
              </a:rPr>
              <a:t>0~9</a:t>
            </a:r>
          </a:p>
          <a:p>
            <a:pPr eaLnBrk="1" hangingPunct="1">
              <a:buClr>
                <a:srgbClr val="FF000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表示 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a 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为整型数组，有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个元素：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a[0]...a[9]</a:t>
            </a:r>
          </a:p>
          <a:p>
            <a:pPr eaLnBrk="1" hangingPunct="1">
              <a:buClr>
                <a:srgbClr val="FF0000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8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61443" name="Group 18"/>
          <p:cNvGrpSpPr/>
          <p:nvPr/>
        </p:nvGrpSpPr>
        <p:grpSpPr bwMode="auto">
          <a:xfrm>
            <a:off x="2528888" y="2463800"/>
            <a:ext cx="5105400" cy="1827213"/>
            <a:chOff x="1285" y="2235"/>
            <a:chExt cx="3216" cy="1151"/>
          </a:xfrm>
        </p:grpSpPr>
        <p:sp>
          <p:nvSpPr>
            <p:cNvPr id="61447" name="Oval 19"/>
            <p:cNvSpPr>
              <a:spLocks noChangeArrowheads="1"/>
            </p:cNvSpPr>
            <p:nvPr/>
          </p:nvSpPr>
          <p:spPr bwMode="auto">
            <a:xfrm flipH="1" flipV="1">
              <a:off x="1285" y="3046"/>
              <a:ext cx="192" cy="327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CC0000"/>
              </a:solidFill>
              <a:rou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61448" name="Line 20"/>
            <p:cNvSpPr>
              <a:spLocks noChangeShapeType="1"/>
            </p:cNvSpPr>
            <p:nvPr/>
          </p:nvSpPr>
          <p:spPr bwMode="auto">
            <a:xfrm>
              <a:off x="4189" y="2592"/>
              <a:ext cx="179" cy="43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49" name="Line 21"/>
            <p:cNvSpPr>
              <a:spLocks noChangeShapeType="1"/>
            </p:cNvSpPr>
            <p:nvPr/>
          </p:nvSpPr>
          <p:spPr bwMode="auto">
            <a:xfrm flipH="1">
              <a:off x="3072" y="2544"/>
              <a:ext cx="973" cy="4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50" name="Line 22"/>
            <p:cNvSpPr>
              <a:spLocks noChangeShapeType="1"/>
            </p:cNvSpPr>
            <p:nvPr/>
          </p:nvSpPr>
          <p:spPr bwMode="auto">
            <a:xfrm flipH="1">
              <a:off x="2208" y="2496"/>
              <a:ext cx="1776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51" name="Line 23"/>
            <p:cNvSpPr>
              <a:spLocks noChangeShapeType="1"/>
            </p:cNvSpPr>
            <p:nvPr/>
          </p:nvSpPr>
          <p:spPr bwMode="auto">
            <a:xfrm flipH="1">
              <a:off x="1440" y="2448"/>
              <a:ext cx="2496" cy="57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52" name="Oval 24"/>
            <p:cNvSpPr>
              <a:spLocks noChangeArrowheads="1"/>
            </p:cNvSpPr>
            <p:nvPr/>
          </p:nvSpPr>
          <p:spPr bwMode="auto">
            <a:xfrm flipH="1" flipV="1">
              <a:off x="4272" y="3059"/>
              <a:ext cx="192" cy="327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CC0000"/>
              </a:solidFill>
              <a:rou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61453" name="Oval 25"/>
            <p:cNvSpPr>
              <a:spLocks noChangeArrowheads="1"/>
            </p:cNvSpPr>
            <p:nvPr/>
          </p:nvSpPr>
          <p:spPr bwMode="auto">
            <a:xfrm flipH="1" flipV="1">
              <a:off x="2832" y="3059"/>
              <a:ext cx="192" cy="327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CC0000"/>
              </a:solidFill>
              <a:rou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61454" name="Oval 26"/>
            <p:cNvSpPr>
              <a:spLocks noChangeArrowheads="1"/>
            </p:cNvSpPr>
            <p:nvPr/>
          </p:nvSpPr>
          <p:spPr bwMode="auto">
            <a:xfrm flipH="1" flipV="1">
              <a:off x="2064" y="3059"/>
              <a:ext cx="192" cy="327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CC0000"/>
              </a:solidFill>
              <a:rou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61455" name="Text Box 27"/>
            <p:cNvSpPr txBox="1">
              <a:spLocks noChangeArrowheads="1"/>
            </p:cNvSpPr>
            <p:nvPr/>
          </p:nvSpPr>
          <p:spPr bwMode="auto">
            <a:xfrm>
              <a:off x="3930" y="2235"/>
              <a:ext cx="571" cy="33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下标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1444" name="Text Box 29"/>
          <p:cNvSpPr txBox="1">
            <a:spLocks noChangeArrowheads="1"/>
          </p:cNvSpPr>
          <p:nvPr/>
        </p:nvSpPr>
        <p:spPr bwMode="auto">
          <a:xfrm>
            <a:off x="1174750" y="3608388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a[0],  a[1],  a[2],  …... a[9]</a:t>
            </a:r>
          </a:p>
        </p:txBody>
      </p:sp>
      <p:sp>
        <p:nvSpPr>
          <p:cNvPr id="61445" name="AutoShape 31"/>
          <p:cNvSpPr>
            <a:spLocks noChangeArrowheads="1"/>
          </p:cNvSpPr>
          <p:nvPr/>
        </p:nvSpPr>
        <p:spPr bwMode="auto">
          <a:xfrm>
            <a:off x="1631950" y="2465388"/>
            <a:ext cx="2971800" cy="990600"/>
          </a:xfrm>
          <a:prstGeom prst="star32">
            <a:avLst>
              <a:gd name="adj" fmla="val 41347"/>
            </a:avLst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下标从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～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9</a:t>
            </a:r>
          </a:p>
        </p:txBody>
      </p:sp>
      <p:sp>
        <p:nvSpPr>
          <p:cNvPr id="61446" name="矩形 16"/>
          <p:cNvSpPr>
            <a:spLocks noChangeArrowheads="1"/>
          </p:cNvSpPr>
          <p:nvPr/>
        </p:nvSpPr>
        <p:spPr bwMode="auto">
          <a:xfrm>
            <a:off x="1200150" y="4552950"/>
            <a:ext cx="9720263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latin typeface="仿宋" panose="02010609060101010101" pitchFamily="49" charset="-122"/>
                <a:ea typeface="仿宋" panose="02010609060101010101" pitchFamily="49" charset="-122"/>
              </a:rPr>
              <a:t>数组是一个</a:t>
            </a:r>
            <a:r>
              <a:rPr kumimoji="1" lang="zh-CN" altLang="en-US" sz="3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整体</a:t>
            </a:r>
            <a:r>
              <a:rPr kumimoji="1" lang="zh-CN" altLang="en-US" sz="3200">
                <a:latin typeface="仿宋" panose="02010609060101010101" pitchFamily="49" charset="-122"/>
                <a:ea typeface="仿宋" panose="02010609060101010101" pitchFamily="49" charset="-122"/>
              </a:rPr>
              <a:t>概念，数组元素是</a:t>
            </a:r>
            <a:r>
              <a:rPr kumimoji="1" lang="zh-CN" altLang="en-US" sz="3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个体</a:t>
            </a:r>
            <a:r>
              <a:rPr kumimoji="1" lang="zh-CN" altLang="en-US" sz="3200">
                <a:latin typeface="仿宋" panose="02010609060101010101" pitchFamily="49" charset="-122"/>
                <a:ea typeface="仿宋" panose="02010609060101010101" pitchFamily="49" charset="-122"/>
              </a:rPr>
              <a:t>概念，此例中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latin typeface="仿宋" panose="02010609060101010101" pitchFamily="49" charset="-122"/>
                <a:ea typeface="仿宋" panose="02010609060101010101" pitchFamily="49" charset="-122"/>
              </a:rPr>
              <a:t>  每一个元素都是一个整数</a:t>
            </a:r>
            <a:endParaRPr lang="zh-CN" altLang="en-US" sz="3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ChangeArrowheads="1"/>
          </p:cNvSpPr>
          <p:nvPr/>
        </p:nvSpPr>
        <p:spPr bwMode="auto">
          <a:xfrm>
            <a:off x="918409" y="3429129"/>
            <a:ext cx="10297144" cy="26400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zh-CN" sz="3200" dirty="0">
                <a:solidFill>
                  <a:srgbClr val="CC0000"/>
                </a:solidFill>
                <a:latin typeface="宋体" panose="02010600030101010101" pitchFamily="2" charset="-122"/>
              </a:rPr>
              <a:t>注意：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zh-CN" sz="2800" dirty="0">
                <a:highlight>
                  <a:srgbClr val="FFFF00"/>
                </a:highlight>
                <a:latin typeface="宋体" panose="02010600030101010101" pitchFamily="2" charset="-122"/>
              </a:rPr>
              <a:t>定义数组</a:t>
            </a:r>
            <a:r>
              <a:rPr lang="zh-CN" altLang="zh-CN" sz="2800" dirty="0">
                <a:latin typeface="宋体" panose="02010600030101010101" pitchFamily="2" charset="-122"/>
              </a:rPr>
              <a:t>时用到的</a:t>
            </a:r>
            <a:r>
              <a:rPr lang="zh-CN" altLang="zh-CN" sz="2800" dirty="0">
                <a:latin typeface="Courier New" panose="02070309020205020404" pitchFamily="49" charset="0"/>
              </a:rPr>
              <a:t>“</a:t>
            </a:r>
            <a:r>
              <a:rPr lang="zh-CN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数组名［常量表达式］</a:t>
            </a:r>
            <a:r>
              <a:rPr lang="zh-CN" altLang="zh-CN" sz="2800" dirty="0">
                <a:latin typeface="Courier New" panose="02070309020205020404" pitchFamily="49" charset="0"/>
              </a:rPr>
              <a:t>”</a:t>
            </a:r>
            <a:r>
              <a:rPr lang="zh-CN" altLang="zh-CN" sz="2800" dirty="0">
                <a:latin typeface="宋体" panose="02010600030101010101" pitchFamily="2" charset="-122"/>
              </a:rPr>
              <a:t> 和</a:t>
            </a:r>
            <a:r>
              <a:rPr lang="zh-CN" altLang="zh-CN" sz="2800" dirty="0">
                <a:highlight>
                  <a:srgbClr val="FFFF00"/>
                </a:highlight>
                <a:latin typeface="宋体" panose="02010600030101010101" pitchFamily="2" charset="-122"/>
              </a:rPr>
              <a:t>引用数组</a:t>
            </a:r>
            <a:r>
              <a:rPr lang="zh-CN" altLang="zh-CN" sz="2800" dirty="0">
                <a:latin typeface="宋体" panose="02010600030101010101" pitchFamily="2" charset="-122"/>
              </a:rPr>
              <a:t>元素时用到的</a:t>
            </a:r>
            <a:r>
              <a:rPr lang="zh-CN" altLang="zh-CN" sz="2800" dirty="0">
                <a:latin typeface="Courier New" panose="02070309020205020404" pitchFamily="49" charset="0"/>
              </a:rPr>
              <a:t>“</a:t>
            </a:r>
            <a:r>
              <a:rPr lang="zh-CN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数组名［下标］</a:t>
            </a:r>
            <a:r>
              <a:rPr lang="zh-CN" altLang="zh-CN" sz="2800" dirty="0">
                <a:latin typeface="Courier New" panose="02070309020205020404" pitchFamily="49" charset="0"/>
              </a:rPr>
              <a:t>”</a:t>
            </a:r>
            <a:r>
              <a:rPr lang="zh-CN" altLang="zh-CN" sz="2800" dirty="0">
                <a:latin typeface="宋体" panose="02010600030101010101" pitchFamily="2" charset="-122"/>
              </a:rPr>
              <a:t> 是有区别的。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zh-CN" sz="2800" dirty="0">
                <a:solidFill>
                  <a:srgbClr val="CC0000"/>
                </a:solidFill>
                <a:latin typeface="宋体" panose="02010600030101010101" pitchFamily="2" charset="-122"/>
              </a:rPr>
              <a:t>例如∶</a:t>
            </a:r>
            <a:r>
              <a:rPr lang="zh-CN" altLang="zh-CN" sz="2800" dirty="0">
                <a:latin typeface="宋体" panose="02010600030101010101" pitchFamily="2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int</a:t>
            </a:r>
            <a:r>
              <a:rPr lang="zh-CN" altLang="zh-CN" sz="2800" dirty="0">
                <a:latin typeface="宋体" panose="02010600030101010101" pitchFamily="2" charset="-122"/>
              </a:rPr>
              <a:t> a[10];  </a:t>
            </a:r>
            <a:r>
              <a:rPr lang="zh-CN" altLang="en-US" sz="2800" dirty="0">
                <a:latin typeface="宋体" panose="02010600030101010101" pitchFamily="2" charset="-122"/>
              </a:rPr>
              <a:t>表示数组定义（前面有数据类型）</a:t>
            </a:r>
            <a:r>
              <a:rPr lang="zh-CN" altLang="zh-CN" sz="2800" dirty="0">
                <a:latin typeface="宋体" panose="02010600030101010101" pitchFamily="2" charset="-122"/>
              </a:rPr>
              <a:t>  </a:t>
            </a:r>
            <a:endParaRPr lang="zh-CN" altLang="zh-CN" sz="2800" dirty="0">
              <a:solidFill>
                <a:srgbClr val="0066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zh-CN" sz="2800" dirty="0">
                <a:latin typeface="宋体" panose="02010600030101010101" pitchFamily="2" charset="-122"/>
              </a:rPr>
              <a:t>       t=a[6];     </a:t>
            </a:r>
            <a:r>
              <a:rPr lang="zh-CN" altLang="en-US" sz="2800" dirty="0">
                <a:latin typeface="宋体" panose="02010600030101010101" pitchFamily="2" charset="-122"/>
              </a:rPr>
              <a:t>表示取数组中指定元素的值</a:t>
            </a:r>
            <a:r>
              <a:rPr lang="zh-CN" altLang="zh-CN" sz="2800" dirty="0">
                <a:latin typeface="宋体" panose="02010600030101010101" pitchFamily="2" charset="-122"/>
              </a:rPr>
              <a:t>  </a:t>
            </a:r>
            <a:endParaRPr lang="zh-CN" altLang="zh-CN" sz="2800" dirty="0">
              <a:solidFill>
                <a:srgbClr val="006600"/>
              </a:solidFill>
              <a:latin typeface="宋体" panose="02010600030101010101" pitchFamily="2" charset="-122"/>
            </a:endParaRP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766763" y="1196975"/>
            <a:ext cx="77041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1.数组元素的引用方式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zh-CN" sz="28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数组名［下标］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下标可以是整型常量或整型表达式。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80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例如:  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=a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+a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-a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2*3</a:t>
            </a:r>
            <a:r>
              <a:rPr lang="en-US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  <a:endParaRPr lang="zh-CN" altLang="zh-CN" sz="2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15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85963" y="1270000"/>
            <a:ext cx="56610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zh-CN" sz="2800">
                <a:solidFill>
                  <a:srgbClr val="3333FF"/>
                </a:solidFill>
                <a:latin typeface="Arial" panose="020B0604020202020204" pitchFamily="34" charset="0"/>
              </a:rPr>
              <a:t>例：</a:t>
            </a:r>
            <a:r>
              <a:rPr kumimoji="1" lang="zh-CN" altLang="en-US" sz="2800">
                <a:solidFill>
                  <a:srgbClr val="3333FF"/>
                </a:solidFill>
                <a:latin typeface="Arial" panose="020B0604020202020204" pitchFamily="34" charset="0"/>
              </a:rPr>
              <a:t>	</a:t>
            </a:r>
            <a:r>
              <a:rPr kumimoji="1" lang="en-US" altLang="zh-CN" sz="2800">
                <a:solidFill>
                  <a:srgbClr val="3333FF"/>
                </a:solidFill>
                <a:latin typeface="Arial" panose="020B0604020202020204" pitchFamily="34" charset="0"/>
              </a:rPr>
              <a:t>int  ary [ </a:t>
            </a:r>
            <a:r>
              <a:rPr kumimoji="1"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10 </a:t>
            </a:r>
            <a:r>
              <a:rPr kumimoji="1" lang="en-US" altLang="zh-CN" sz="2800">
                <a:solidFill>
                  <a:srgbClr val="3333FF"/>
                </a:solidFill>
                <a:latin typeface="Arial" panose="020B0604020202020204" pitchFamily="34" charset="0"/>
              </a:rPr>
              <a:t>] , i = 3, j = 5 </a:t>
            </a:r>
            <a:r>
              <a:rPr kumimoji="1" lang="zh-CN" altLang="en-US" sz="2800">
                <a:solidFill>
                  <a:srgbClr val="3333FF"/>
                </a:solidFill>
                <a:latin typeface="Arial" panose="020B0604020202020204" pitchFamily="34" charset="0"/>
              </a:rPr>
              <a:t>；</a:t>
            </a: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143250" y="2420938"/>
            <a:ext cx="1600200" cy="3340100"/>
            <a:chOff x="3216" y="1824"/>
            <a:chExt cx="1008" cy="1920"/>
          </a:xfrm>
        </p:grpSpPr>
        <p:sp>
          <p:nvSpPr>
            <p:cNvPr id="63509" name="Rectangle 5"/>
            <p:cNvSpPr>
              <a:spLocks noChangeArrowheads="1"/>
            </p:cNvSpPr>
            <p:nvPr/>
          </p:nvSpPr>
          <p:spPr bwMode="auto">
            <a:xfrm>
              <a:off x="3216" y="2677"/>
              <a:ext cx="1008" cy="21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bg2"/>
              </a:solidFill>
              <a:miter lim="800000"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3510" name="Line 6"/>
            <p:cNvSpPr>
              <a:spLocks noChangeShapeType="1"/>
            </p:cNvSpPr>
            <p:nvPr/>
          </p:nvSpPr>
          <p:spPr bwMode="auto">
            <a:xfrm>
              <a:off x="3216" y="1824"/>
              <a:ext cx="100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Line 7"/>
            <p:cNvSpPr>
              <a:spLocks noChangeShapeType="1"/>
            </p:cNvSpPr>
            <p:nvPr/>
          </p:nvSpPr>
          <p:spPr bwMode="auto">
            <a:xfrm>
              <a:off x="3216" y="2064"/>
              <a:ext cx="100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2" name="Line 8"/>
            <p:cNvSpPr>
              <a:spLocks noChangeShapeType="1"/>
            </p:cNvSpPr>
            <p:nvPr/>
          </p:nvSpPr>
          <p:spPr bwMode="auto">
            <a:xfrm>
              <a:off x="3216" y="2304"/>
              <a:ext cx="100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Line 9"/>
            <p:cNvSpPr>
              <a:spLocks noChangeShapeType="1"/>
            </p:cNvSpPr>
            <p:nvPr/>
          </p:nvSpPr>
          <p:spPr bwMode="auto">
            <a:xfrm>
              <a:off x="3216" y="2544"/>
              <a:ext cx="100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4" name="Line 10"/>
            <p:cNvSpPr>
              <a:spLocks noChangeShapeType="1"/>
            </p:cNvSpPr>
            <p:nvPr/>
          </p:nvSpPr>
          <p:spPr bwMode="auto">
            <a:xfrm>
              <a:off x="3216" y="2784"/>
              <a:ext cx="100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Line 11"/>
            <p:cNvSpPr>
              <a:spLocks noChangeShapeType="1"/>
            </p:cNvSpPr>
            <p:nvPr/>
          </p:nvSpPr>
          <p:spPr bwMode="auto">
            <a:xfrm>
              <a:off x="3216" y="3024"/>
              <a:ext cx="100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6" name="Line 12"/>
            <p:cNvSpPr>
              <a:spLocks noChangeShapeType="1"/>
            </p:cNvSpPr>
            <p:nvPr/>
          </p:nvSpPr>
          <p:spPr bwMode="auto">
            <a:xfrm>
              <a:off x="3216" y="3264"/>
              <a:ext cx="100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Line 13"/>
            <p:cNvSpPr>
              <a:spLocks noChangeShapeType="1"/>
            </p:cNvSpPr>
            <p:nvPr/>
          </p:nvSpPr>
          <p:spPr bwMode="auto">
            <a:xfrm>
              <a:off x="3216" y="3504"/>
              <a:ext cx="100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8" name="Line 14"/>
            <p:cNvSpPr>
              <a:spLocks noChangeShapeType="1"/>
            </p:cNvSpPr>
            <p:nvPr/>
          </p:nvSpPr>
          <p:spPr bwMode="auto">
            <a:xfrm>
              <a:off x="3216" y="3744"/>
              <a:ext cx="100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2128838" y="1990725"/>
            <a:ext cx="1081087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Arial" panose="020B0604020202020204" pitchFamily="34" charset="0"/>
              </a:rPr>
              <a:t>ary [ 0 ]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Arial" panose="020B0604020202020204" pitchFamily="34" charset="0"/>
              </a:rPr>
              <a:t>ary [ 1 ]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Arial" panose="020B0604020202020204" pitchFamily="34" charset="0"/>
              </a:rPr>
              <a:t>ary [ 2 ]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Arial" panose="020B0604020202020204" pitchFamily="34" charset="0"/>
              </a:rPr>
              <a:t>ary [ 3 ]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Arial" panose="020B0604020202020204" pitchFamily="34" charset="0"/>
              </a:rPr>
              <a:t>ary [ 4 ]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Arial" panose="020B0604020202020204" pitchFamily="34" charset="0"/>
              </a:rPr>
              <a:t>ary [ 5 ]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Arial" panose="020B0604020202020204" pitchFamily="34" charset="0"/>
              </a:rPr>
              <a:t>ary [ 6 ]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Arial" panose="020B0604020202020204" pitchFamily="34" charset="0"/>
              </a:rPr>
              <a:t>ary [ 7 ]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Arial" panose="020B0604020202020204" pitchFamily="34" charset="0"/>
              </a:rPr>
              <a:t>ary [ 8 ]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Arial" panose="020B0604020202020204" pitchFamily="34" charset="0"/>
              </a:rPr>
              <a:t>ary [ 9 ]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727575" y="1979613"/>
            <a:ext cx="19685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ary [ 0 ] = 10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287713" y="2060575"/>
            <a:ext cx="4667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4787900" y="3233738"/>
            <a:ext cx="17113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ary [ i ] = 2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3328988" y="3354388"/>
            <a:ext cx="3254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4787900" y="4117975"/>
            <a:ext cx="25479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ary [ j ] = ary [ i ]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787900" y="4889500"/>
            <a:ext cx="22336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ary [ 2+j ] = 31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287713" y="5011738"/>
            <a:ext cx="4667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31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3360738" y="4148138"/>
            <a:ext cx="3254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4787900" y="2800350"/>
            <a:ext cx="3557588" cy="46355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ary [ ary [ i ] ] = ary [ 0 ]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3287713" y="2924175"/>
            <a:ext cx="4667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CC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3503" name="Rectangle 26"/>
          <p:cNvSpPr>
            <a:spLocks noChangeArrowheads="1"/>
          </p:cNvSpPr>
          <p:nvPr/>
        </p:nvSpPr>
        <p:spPr bwMode="auto">
          <a:xfrm>
            <a:off x="1343025" y="388938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4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下标表达式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4787900" y="3644900"/>
            <a:ext cx="196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6600"/>
                </a:solidFill>
                <a:latin typeface="Arial" panose="020B0604020202020204" pitchFamily="34" charset="0"/>
              </a:rPr>
              <a:t>ary [ i+1 ] = i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3360738" y="3716338"/>
            <a:ext cx="3254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66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4799013" y="5708650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ary [ j*2-1] = j*j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3287713" y="5803900"/>
            <a:ext cx="4667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8770938" y="1965325"/>
            <a:ext cx="3276600" cy="3676650"/>
          </a:xfrm>
          <a:prstGeom prst="rect">
            <a:avLst/>
          </a:prstGeom>
          <a:solidFill>
            <a:srgbClr val="DAFD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注意：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500">
                <a:latin typeface="Arial" panose="020B0604020202020204" pitchFamily="34" charset="0"/>
                <a:ea typeface="楷体_GB2312" pitchFamily="49" charset="-122"/>
              </a:rPr>
              <a:t>系统不会检查下标是否有效，如语句：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50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5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ary [10]=100;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500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系统并不会指出错误</a:t>
            </a:r>
            <a:r>
              <a:rPr lang="zh-CN" altLang="en-US" sz="2500">
                <a:latin typeface="Arial" panose="020B0604020202020204" pitchFamily="34" charset="0"/>
                <a:ea typeface="楷体_GB2312" pitchFamily="49" charset="-122"/>
              </a:rPr>
              <a:t>。但它运行后可能破坏用户的数据或代码，甚至可能导致程序异常终止。</a:t>
            </a:r>
            <a:endParaRPr lang="zh-CN" altLang="en-US" sz="250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8F5B-52D6-4D11-852D-B4268219A7DF}" type="slidenum">
              <a:rPr lang="zh-CN" altLang="en-US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6.4 </a:t>
            </a:r>
            <a:r>
              <a:rPr lang="zh-CN" altLang="en-US" sz="4000" b="1"/>
              <a:t>应用举例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1225" y="1484313"/>
            <a:ext cx="10523538" cy="5105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例：定义数组并通过一个</a:t>
            </a:r>
            <a:r>
              <a:rPr lang="zh-CN" altLang="en-US" sz="3200" b="1" dirty="0"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循环结构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来进行数组元素的初始化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17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1"/>
          <p:cNvSpPr>
            <a:spLocks noChangeArrowheads="1"/>
          </p:cNvSpPr>
          <p:nvPr/>
        </p:nvSpPr>
        <p:spPr bwMode="auto">
          <a:xfrm>
            <a:off x="911225" y="336550"/>
            <a:ext cx="10514013" cy="618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//Fig. 6.3: fig06_03.c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//Initializing the elements of an array to zeros.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//function fig06_03 begins program execution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n[ 10 ];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n is an array of 10 integers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;// counter  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//initialize elements of array n to 0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= 0;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&lt; 10; ++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n[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] = 0;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set element at location </a:t>
            </a:r>
            <a:r>
              <a:rPr lang="en-US" altLang="zh-CN" b="0" dirty="0" err="1">
                <a:solidFill>
                  <a:srgbClr val="0082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 to 0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//end 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"%s%13s\n"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"Element"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"Value"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output contents of array n in tabular format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= 0;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&lt; 10; ++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)   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"%7u%13d\n"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n[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] 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//end 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//end fig06_03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7342-0897-42D4-8366-C0516FD6F97B}" type="slidenum">
              <a:rPr lang="zh-CN" altLang="en-US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1066800" y="130968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800" b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对数组元素初始化的实现方法：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1066800" y="2060575"/>
            <a:ext cx="9782175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zh-CN" sz="180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1.在定义数组时对数组元素赋以初值。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zh-CN" sz="280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例:int a［10］={0,1,2,3,4,5,6,7,8,9};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将数组元素的初值依次放在一对花括弧内。经过上面的定义和初始化之后</a:t>
            </a:r>
            <a:r>
              <a:rPr lang="zh-CN" altLang="en-US" sz="280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a［0］=0，a［1］=1，a［2］=2，a［3］=3，a［4］=4，</a:t>
            </a:r>
            <a:endParaRPr lang="en-US" altLang="zh-CN" sz="28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a［5］=5，a［6］=6，a［7］=7，a［8］=8，a［9］=9。</a:t>
            </a:r>
            <a:r>
              <a:rPr lang="zh-CN" altLang="zh-CN" sz="280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zh-CN" sz="2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Rectangle 2"/>
          <p:cNvSpPr txBox="1"/>
          <p:nvPr/>
        </p:nvSpPr>
        <p:spPr bwMode="auto">
          <a:xfrm>
            <a:off x="762000" y="404813"/>
            <a:ext cx="10668000" cy="7477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kern="0" dirty="0"/>
              <a:t>一维数组的初始化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"/>
          <p:cNvSpPr/>
          <p:nvPr/>
        </p:nvSpPr>
        <p:spPr>
          <a:xfrm rot="5400000">
            <a:off x="5295458" y="178357"/>
            <a:ext cx="1495478" cy="5129735"/>
          </a:xfrm>
          <a:custGeom>
            <a:avLst/>
            <a:gdLst/>
            <a:ahLst/>
            <a:cxnLst/>
            <a:rect l="l" t="t" r="r" b="b"/>
            <a:pathLst>
              <a:path w="2243348" h="7695053">
                <a:moveTo>
                  <a:pt x="0" y="6978564"/>
                </a:moveTo>
                <a:cubicBezTo>
                  <a:pt x="0" y="6630721"/>
                  <a:pt x="247874" y="6340773"/>
                  <a:pt x="576665" y="6275932"/>
                </a:cubicBezTo>
                <a:cubicBezTo>
                  <a:pt x="630813" y="6184805"/>
                  <a:pt x="661464" y="6080535"/>
                  <a:pt x="661464" y="5969784"/>
                </a:cubicBezTo>
                <a:cubicBezTo>
                  <a:pt x="661464" y="5821922"/>
                  <a:pt x="606830" y="5685614"/>
                  <a:pt x="513368" y="5577935"/>
                </a:cubicBezTo>
                <a:cubicBezTo>
                  <a:pt x="216116" y="5493345"/>
                  <a:pt x="0" y="5219026"/>
                  <a:pt x="0" y="4894231"/>
                </a:cubicBezTo>
                <a:cubicBezTo>
                  <a:pt x="0" y="4776376"/>
                  <a:pt x="28455" y="4665167"/>
                  <a:pt x="81700" y="4568555"/>
                </a:cubicBezTo>
                <a:lnTo>
                  <a:pt x="80525" y="4568555"/>
                </a:lnTo>
                <a:lnTo>
                  <a:pt x="83561" y="4565126"/>
                </a:lnTo>
                <a:cubicBezTo>
                  <a:pt x="178341" y="4376168"/>
                  <a:pt x="356477" y="4237321"/>
                  <a:pt x="569333" y="4193155"/>
                </a:cubicBezTo>
                <a:cubicBezTo>
                  <a:pt x="628276" y="4099843"/>
                  <a:pt x="661464" y="3991618"/>
                  <a:pt x="661464" y="3876374"/>
                </a:cubicBezTo>
                <a:cubicBezTo>
                  <a:pt x="661464" y="3726341"/>
                  <a:pt x="605214" y="3588204"/>
                  <a:pt x="509396" y="3479675"/>
                </a:cubicBezTo>
                <a:cubicBezTo>
                  <a:pt x="220160" y="3390179"/>
                  <a:pt x="11650" y="3119850"/>
                  <a:pt x="11650" y="2800821"/>
                </a:cubicBezTo>
                <a:cubicBezTo>
                  <a:pt x="11650" y="2686658"/>
                  <a:pt x="38350" y="2578732"/>
                  <a:pt x="88423" y="2484223"/>
                </a:cubicBezTo>
                <a:lnTo>
                  <a:pt x="80525" y="2484223"/>
                </a:lnTo>
                <a:lnTo>
                  <a:pt x="100933" y="2461174"/>
                </a:lnTo>
                <a:cubicBezTo>
                  <a:pt x="195708" y="2279483"/>
                  <a:pt x="368383" y="2145983"/>
                  <a:pt x="574351" y="2101803"/>
                </a:cubicBezTo>
                <a:cubicBezTo>
                  <a:pt x="629980" y="2009874"/>
                  <a:pt x="661464" y="1904287"/>
                  <a:pt x="661464" y="1792042"/>
                </a:cubicBezTo>
                <a:cubicBezTo>
                  <a:pt x="661464" y="1642009"/>
                  <a:pt x="605214" y="1503872"/>
                  <a:pt x="509396" y="1395343"/>
                </a:cubicBezTo>
                <a:cubicBezTo>
                  <a:pt x="220160" y="1305847"/>
                  <a:pt x="11650" y="1035518"/>
                  <a:pt x="11650" y="716489"/>
                </a:cubicBezTo>
                <a:cubicBezTo>
                  <a:pt x="11650" y="320783"/>
                  <a:pt x="332433" y="0"/>
                  <a:pt x="728139" y="0"/>
                </a:cubicBezTo>
                <a:cubicBezTo>
                  <a:pt x="784206" y="0"/>
                  <a:pt x="838770" y="6440"/>
                  <a:pt x="890759" y="20213"/>
                </a:cubicBezTo>
                <a:lnTo>
                  <a:pt x="890759" y="5962"/>
                </a:lnTo>
                <a:lnTo>
                  <a:pt x="915543" y="27906"/>
                </a:lnTo>
                <a:cubicBezTo>
                  <a:pt x="1181237" y="96895"/>
                  <a:pt x="1385152" y="316962"/>
                  <a:pt x="1432934" y="590838"/>
                </a:cubicBezTo>
                <a:cubicBezTo>
                  <a:pt x="1493883" y="612764"/>
                  <a:pt x="1559057" y="623455"/>
                  <a:pt x="1626492" y="623455"/>
                </a:cubicBezTo>
                <a:cubicBezTo>
                  <a:pt x="1898338" y="623455"/>
                  <a:pt x="2133442" y="449717"/>
                  <a:pt x="2243348" y="195618"/>
                </a:cubicBezTo>
                <a:lnTo>
                  <a:pt x="2243348" y="1133769"/>
                </a:lnTo>
                <a:lnTo>
                  <a:pt x="2198791" y="1108477"/>
                </a:lnTo>
                <a:cubicBezTo>
                  <a:pt x="2122549" y="918751"/>
                  <a:pt x="1903255" y="781915"/>
                  <a:pt x="1644673" y="781915"/>
                </a:cubicBezTo>
                <a:cubicBezTo>
                  <a:pt x="1571358" y="781915"/>
                  <a:pt x="1501200" y="792915"/>
                  <a:pt x="1436631" y="813199"/>
                </a:cubicBezTo>
                <a:cubicBezTo>
                  <a:pt x="1400110" y="1094468"/>
                  <a:pt x="1198997" y="1323517"/>
                  <a:pt x="932373" y="1399847"/>
                </a:cubicBezTo>
                <a:cubicBezTo>
                  <a:pt x="856511" y="1497397"/>
                  <a:pt x="810544" y="1629568"/>
                  <a:pt x="810544" y="1774938"/>
                </a:cubicBezTo>
                <a:cubicBezTo>
                  <a:pt x="810544" y="1893446"/>
                  <a:pt x="841093" y="2003182"/>
                  <a:pt x="895072" y="2091615"/>
                </a:cubicBezTo>
                <a:lnTo>
                  <a:pt x="920644" y="2114258"/>
                </a:lnTo>
                <a:cubicBezTo>
                  <a:pt x="1183022" y="2184205"/>
                  <a:pt x="1384213" y="2401783"/>
                  <a:pt x="1432724" y="2672613"/>
                </a:cubicBezTo>
                <a:cubicBezTo>
                  <a:pt x="1493736" y="2694574"/>
                  <a:pt x="1558981" y="2705289"/>
                  <a:pt x="1626492" y="2705289"/>
                </a:cubicBezTo>
                <a:cubicBezTo>
                  <a:pt x="1898338" y="2705289"/>
                  <a:pt x="2133442" y="2531551"/>
                  <a:pt x="2243348" y="2277452"/>
                </a:cubicBezTo>
                <a:lnTo>
                  <a:pt x="2243348" y="3215603"/>
                </a:lnTo>
                <a:lnTo>
                  <a:pt x="2198791" y="3190311"/>
                </a:lnTo>
                <a:cubicBezTo>
                  <a:pt x="2122549" y="3000585"/>
                  <a:pt x="1903255" y="2863749"/>
                  <a:pt x="1644673" y="2863749"/>
                </a:cubicBezTo>
                <a:cubicBezTo>
                  <a:pt x="1571440" y="2863749"/>
                  <a:pt x="1501358" y="2874724"/>
                  <a:pt x="1436845" y="2894950"/>
                </a:cubicBezTo>
                <a:cubicBezTo>
                  <a:pt x="1401334" y="3177403"/>
                  <a:pt x="1199809" y="3407616"/>
                  <a:pt x="932373" y="3484179"/>
                </a:cubicBezTo>
                <a:cubicBezTo>
                  <a:pt x="856511" y="3581729"/>
                  <a:pt x="810544" y="3713900"/>
                  <a:pt x="810544" y="3859270"/>
                </a:cubicBezTo>
                <a:cubicBezTo>
                  <a:pt x="810544" y="3992166"/>
                  <a:pt x="848962" y="4114032"/>
                  <a:pt x="913404" y="4208600"/>
                </a:cubicBezTo>
                <a:cubicBezTo>
                  <a:pt x="1098405" y="4258174"/>
                  <a:pt x="1252144" y="4382743"/>
                  <a:pt x="1340384" y="4548482"/>
                </a:cubicBezTo>
                <a:cubicBezTo>
                  <a:pt x="1348180" y="4556586"/>
                  <a:pt x="1357350" y="4562688"/>
                  <a:pt x="1366642" y="4568555"/>
                </a:cubicBezTo>
                <a:lnTo>
                  <a:pt x="1351279" y="4568555"/>
                </a:lnTo>
                <a:cubicBezTo>
                  <a:pt x="1386480" y="4632427"/>
                  <a:pt x="1410847" y="4702679"/>
                  <a:pt x="1422114" y="4777216"/>
                </a:cubicBezTo>
                <a:cubicBezTo>
                  <a:pt x="1486330" y="4800913"/>
                  <a:pt x="1555146" y="4812880"/>
                  <a:pt x="1626492" y="4812880"/>
                </a:cubicBezTo>
                <a:cubicBezTo>
                  <a:pt x="1898338" y="4812880"/>
                  <a:pt x="2133442" y="4639143"/>
                  <a:pt x="2243348" y="4385044"/>
                </a:cubicBezTo>
                <a:lnTo>
                  <a:pt x="2243348" y="5323194"/>
                </a:lnTo>
                <a:lnTo>
                  <a:pt x="2198791" y="5297903"/>
                </a:lnTo>
                <a:cubicBezTo>
                  <a:pt x="2122549" y="5108177"/>
                  <a:pt x="1903255" y="4971341"/>
                  <a:pt x="1644673" y="4971341"/>
                </a:cubicBezTo>
                <a:cubicBezTo>
                  <a:pt x="1566358" y="4971341"/>
                  <a:pt x="1491647" y="4983892"/>
                  <a:pt x="1423758" y="5007653"/>
                </a:cubicBezTo>
                <a:cubicBezTo>
                  <a:pt x="1381344" y="5275914"/>
                  <a:pt x="1189655" y="5494201"/>
                  <a:pt x="935617" y="5572966"/>
                </a:cubicBezTo>
                <a:cubicBezTo>
                  <a:pt x="857925" y="5671108"/>
                  <a:pt x="810544" y="5805092"/>
                  <a:pt x="810544" y="5952680"/>
                </a:cubicBezTo>
                <a:cubicBezTo>
                  <a:pt x="810544" y="6080623"/>
                  <a:pt x="846151" y="6198343"/>
                  <a:pt x="906949" y="6290929"/>
                </a:cubicBezTo>
                <a:cubicBezTo>
                  <a:pt x="1100581" y="6341178"/>
                  <a:pt x="1260761" y="6473020"/>
                  <a:pt x="1348806" y="6648331"/>
                </a:cubicBezTo>
                <a:cubicBezTo>
                  <a:pt x="1354078" y="6653890"/>
                  <a:pt x="1360332" y="6657982"/>
                  <a:pt x="1366642" y="6661966"/>
                </a:cubicBezTo>
                <a:lnTo>
                  <a:pt x="1356207" y="6661966"/>
                </a:lnTo>
                <a:cubicBezTo>
                  <a:pt x="1392517" y="6730501"/>
                  <a:pt x="1416537" y="6806092"/>
                  <a:pt x="1426553" y="6886058"/>
                </a:cubicBezTo>
                <a:cubicBezTo>
                  <a:pt x="1489426" y="6909037"/>
                  <a:pt x="1556750" y="6920472"/>
                  <a:pt x="1626492" y="6920472"/>
                </a:cubicBezTo>
                <a:cubicBezTo>
                  <a:pt x="1898338" y="6920472"/>
                  <a:pt x="2133442" y="6746735"/>
                  <a:pt x="2243348" y="6492636"/>
                </a:cubicBezTo>
                <a:lnTo>
                  <a:pt x="2243348" y="7430786"/>
                </a:lnTo>
                <a:lnTo>
                  <a:pt x="2198791" y="7405495"/>
                </a:lnTo>
                <a:cubicBezTo>
                  <a:pt x="2122549" y="7215768"/>
                  <a:pt x="1903255" y="7078933"/>
                  <a:pt x="1644673" y="7078933"/>
                </a:cubicBezTo>
                <a:cubicBezTo>
                  <a:pt x="1564633" y="7078933"/>
                  <a:pt x="1488357" y="7092043"/>
                  <a:pt x="1419336" y="7116971"/>
                </a:cubicBezTo>
                <a:cubicBezTo>
                  <a:pt x="1355106" y="7446472"/>
                  <a:pt x="1064828" y="7695053"/>
                  <a:pt x="716489" y="7695053"/>
                </a:cubicBezTo>
                <a:cubicBezTo>
                  <a:pt x="320783" y="7695053"/>
                  <a:pt x="0" y="7374270"/>
                  <a:pt x="0" y="6978564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95000"/>
                  <a:shade val="100000"/>
                  <a:satMod val="11500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>
            <a:outerShdw blurRad="431800" dist="1778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478213" y="3419475"/>
            <a:ext cx="955675" cy="2170113"/>
          </a:xfrm>
          <a:prstGeom prst="roundRect">
            <a:avLst>
              <a:gd name="adj" fmla="val 9754"/>
            </a:avLst>
          </a:prstGeom>
          <a:gradFill flip="none" rotWithShape="1">
            <a:gsLst>
              <a:gs pos="98000">
                <a:srgbClr val="007EB0"/>
              </a:gs>
              <a:gs pos="12000">
                <a:srgbClr val="00B0F0">
                  <a:shade val="30000"/>
                  <a:satMod val="115000"/>
                </a:srgbClr>
              </a:gs>
              <a:gs pos="0">
                <a:srgbClr val="0092CE"/>
              </a:gs>
              <a:gs pos="85000">
                <a:srgbClr val="00B0F0">
                  <a:shade val="67500"/>
                  <a:satMod val="115000"/>
                </a:srgbClr>
              </a:gs>
              <a:gs pos="88000">
                <a:srgbClr val="00B6FC"/>
              </a:gs>
              <a:gs pos="6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00B0F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529013" y="3482975"/>
            <a:ext cx="847725" cy="2049463"/>
          </a:xfrm>
          <a:prstGeom prst="roundRect">
            <a:avLst>
              <a:gd name="adj" fmla="val 9575"/>
            </a:avLst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>
            <a:outerShdw blurRad="50800" dir="5400000" algn="t" rotWithShape="0">
              <a:prstClr val="black">
                <a:alpha val="80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576638" y="2098675"/>
            <a:ext cx="768350" cy="768350"/>
          </a:xfrm>
          <a:prstGeom prst="ellipse">
            <a:avLst/>
          </a:prstGeom>
          <a:gradFill flip="none" rotWithShape="1">
            <a:gsLst>
              <a:gs pos="98000">
                <a:srgbClr val="007EB0"/>
              </a:gs>
              <a:gs pos="12000">
                <a:srgbClr val="00B0F0">
                  <a:shade val="30000"/>
                  <a:satMod val="115000"/>
                </a:srgbClr>
              </a:gs>
              <a:gs pos="0">
                <a:srgbClr val="0092CE"/>
              </a:gs>
              <a:gs pos="85000">
                <a:srgbClr val="00B0F0">
                  <a:shade val="67500"/>
                  <a:satMod val="115000"/>
                </a:srgbClr>
              </a:gs>
              <a:gs pos="88000">
                <a:srgbClr val="00B6FC"/>
              </a:gs>
              <a:gs pos="6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64113" y="2098675"/>
            <a:ext cx="768350" cy="768350"/>
          </a:xfrm>
          <a:prstGeom prst="ellipse">
            <a:avLst/>
          </a:prstGeom>
          <a:gradFill flip="none" rotWithShape="1">
            <a:gsLst>
              <a:gs pos="98000">
                <a:srgbClr val="007EB0"/>
              </a:gs>
              <a:gs pos="12000">
                <a:srgbClr val="00B0F0">
                  <a:shade val="30000"/>
                  <a:satMod val="115000"/>
                </a:srgbClr>
              </a:gs>
              <a:gs pos="0">
                <a:srgbClr val="0092CE"/>
              </a:gs>
              <a:gs pos="85000">
                <a:srgbClr val="00B0F0">
                  <a:shade val="67500"/>
                  <a:satMod val="115000"/>
                </a:srgbClr>
              </a:gs>
              <a:gs pos="88000">
                <a:srgbClr val="00B6FC"/>
              </a:gs>
              <a:gs pos="6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878388" y="3419475"/>
            <a:ext cx="955675" cy="2170113"/>
          </a:xfrm>
          <a:prstGeom prst="roundRect">
            <a:avLst>
              <a:gd name="adj" fmla="val 9754"/>
            </a:avLst>
          </a:prstGeom>
          <a:gradFill flip="none" rotWithShape="1">
            <a:gsLst>
              <a:gs pos="98000">
                <a:srgbClr val="007EB0"/>
              </a:gs>
              <a:gs pos="12000">
                <a:srgbClr val="00B0F0">
                  <a:shade val="30000"/>
                  <a:satMod val="115000"/>
                </a:srgbClr>
              </a:gs>
              <a:gs pos="0">
                <a:srgbClr val="0092CE"/>
              </a:gs>
              <a:gs pos="85000">
                <a:srgbClr val="00B0F0">
                  <a:shade val="67500"/>
                  <a:satMod val="115000"/>
                </a:srgbClr>
              </a:gs>
              <a:gs pos="88000">
                <a:srgbClr val="00B6FC"/>
              </a:gs>
              <a:gs pos="6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00B0F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929188" y="3482975"/>
            <a:ext cx="847725" cy="2049463"/>
          </a:xfrm>
          <a:prstGeom prst="roundRect">
            <a:avLst>
              <a:gd name="adj" fmla="val 9575"/>
            </a:avLst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>
            <a:outerShdw blurRad="50800" dir="5400000" algn="t" rotWithShape="0">
              <a:prstClr val="black">
                <a:alpha val="80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278563" y="3419475"/>
            <a:ext cx="955675" cy="2170113"/>
          </a:xfrm>
          <a:prstGeom prst="roundRect">
            <a:avLst>
              <a:gd name="adj" fmla="val 9754"/>
            </a:avLst>
          </a:prstGeom>
          <a:gradFill flip="none" rotWithShape="1">
            <a:gsLst>
              <a:gs pos="98000">
                <a:srgbClr val="007EB0"/>
              </a:gs>
              <a:gs pos="12000">
                <a:srgbClr val="00B0F0">
                  <a:shade val="30000"/>
                  <a:satMod val="115000"/>
                </a:srgbClr>
              </a:gs>
              <a:gs pos="0">
                <a:srgbClr val="0092CE"/>
              </a:gs>
              <a:gs pos="85000">
                <a:srgbClr val="00B0F0">
                  <a:shade val="67500"/>
                  <a:satMod val="115000"/>
                </a:srgbClr>
              </a:gs>
              <a:gs pos="88000">
                <a:srgbClr val="00B6FC"/>
              </a:gs>
              <a:gs pos="6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00B0F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329363" y="3482975"/>
            <a:ext cx="847725" cy="2049463"/>
          </a:xfrm>
          <a:prstGeom prst="roundRect">
            <a:avLst>
              <a:gd name="adj" fmla="val 9575"/>
            </a:avLst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>
            <a:outerShdw blurRad="50800" dir="5400000" algn="t" rotWithShape="0">
              <a:prstClr val="black">
                <a:alpha val="80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678738" y="3419475"/>
            <a:ext cx="955675" cy="2170113"/>
          </a:xfrm>
          <a:prstGeom prst="roundRect">
            <a:avLst>
              <a:gd name="adj" fmla="val 9754"/>
            </a:avLst>
          </a:prstGeom>
          <a:gradFill flip="none" rotWithShape="1">
            <a:gsLst>
              <a:gs pos="98000">
                <a:srgbClr val="007EB0"/>
              </a:gs>
              <a:gs pos="12000">
                <a:srgbClr val="00B0F0">
                  <a:shade val="30000"/>
                  <a:satMod val="115000"/>
                </a:srgbClr>
              </a:gs>
              <a:gs pos="0">
                <a:srgbClr val="0092CE"/>
              </a:gs>
              <a:gs pos="85000">
                <a:srgbClr val="00B0F0">
                  <a:shade val="67500"/>
                  <a:satMod val="115000"/>
                </a:srgbClr>
              </a:gs>
              <a:gs pos="88000">
                <a:srgbClr val="00B6FC"/>
              </a:gs>
              <a:gs pos="6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00B0F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731125" y="3482975"/>
            <a:ext cx="846138" cy="2049463"/>
          </a:xfrm>
          <a:prstGeom prst="roundRect">
            <a:avLst>
              <a:gd name="adj" fmla="val 9575"/>
            </a:avLst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>
            <a:outerShdw blurRad="50800" dir="5400000" algn="t" rotWithShape="0">
              <a:prstClr val="black">
                <a:alpha val="80000"/>
              </a:prstClr>
            </a:outerShdw>
          </a:effectLst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364288" y="2106613"/>
            <a:ext cx="768350" cy="768350"/>
          </a:xfrm>
          <a:prstGeom prst="ellipse">
            <a:avLst/>
          </a:prstGeom>
          <a:gradFill flip="none" rotWithShape="1">
            <a:gsLst>
              <a:gs pos="98000">
                <a:srgbClr val="007EB0"/>
              </a:gs>
              <a:gs pos="12000">
                <a:srgbClr val="00B0F0">
                  <a:shade val="30000"/>
                  <a:satMod val="115000"/>
                </a:srgbClr>
              </a:gs>
              <a:gs pos="0">
                <a:srgbClr val="0092CE"/>
              </a:gs>
              <a:gs pos="85000">
                <a:srgbClr val="00B0F0">
                  <a:shade val="67500"/>
                  <a:satMod val="115000"/>
                </a:srgbClr>
              </a:gs>
              <a:gs pos="88000">
                <a:srgbClr val="00B6FC"/>
              </a:gs>
              <a:gs pos="6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761288" y="2106613"/>
            <a:ext cx="768350" cy="768350"/>
          </a:xfrm>
          <a:prstGeom prst="ellipse">
            <a:avLst/>
          </a:prstGeom>
          <a:gradFill flip="none" rotWithShape="1">
            <a:gsLst>
              <a:gs pos="98000">
                <a:srgbClr val="007EB0"/>
              </a:gs>
              <a:gs pos="12000">
                <a:srgbClr val="00B0F0">
                  <a:shade val="30000"/>
                  <a:satMod val="115000"/>
                </a:srgbClr>
              </a:gs>
              <a:gs pos="0">
                <a:srgbClr val="0092CE"/>
              </a:gs>
              <a:gs pos="85000">
                <a:srgbClr val="00B0F0">
                  <a:shade val="67500"/>
                  <a:satMod val="115000"/>
                </a:srgbClr>
              </a:gs>
              <a:gs pos="88000">
                <a:srgbClr val="00B6FC"/>
              </a:gs>
              <a:gs pos="6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741738" y="2255838"/>
            <a:ext cx="444500" cy="444500"/>
          </a:xfrm>
          <a:prstGeom prst="ellipse">
            <a:avLst/>
          </a:prstGeom>
          <a:solidFill>
            <a:srgbClr val="00B0F0">
              <a:alpha val="65882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78250" y="2332038"/>
            <a:ext cx="485775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" lastClr="FFFFFF"/>
                </a:solidFill>
                <a:latin typeface="Agency FB" panose="020B0503020202020204" pitchFamily="34" charset="0"/>
                <a:ea typeface="Gungsuh" pitchFamily="18" charset="-127"/>
              </a:rPr>
              <a:t>01</a:t>
            </a:r>
            <a:endParaRPr lang="zh-CN" altLang="en-US" sz="2400" kern="0" dirty="0">
              <a:solidFill>
                <a:sysClr val="window" lastClr="FFFFFF"/>
              </a:solidFill>
              <a:latin typeface="Agency FB" panose="020B0503020202020204" pitchFamily="34" charset="0"/>
              <a:ea typeface="Gungsuh" pitchFamily="18" charset="-127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106988" y="2255838"/>
            <a:ext cx="442912" cy="444500"/>
          </a:xfrm>
          <a:prstGeom prst="ellipse">
            <a:avLst/>
          </a:prstGeom>
          <a:solidFill>
            <a:srgbClr val="00B0F0">
              <a:alpha val="65882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22863" y="2332038"/>
            <a:ext cx="485775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" lastClr="FFFFFF"/>
                </a:solidFill>
                <a:latin typeface="Agency FB" panose="020B0503020202020204" pitchFamily="34" charset="0"/>
                <a:ea typeface="Gungsuh" pitchFamily="18" charset="-127"/>
              </a:rPr>
              <a:t>02</a:t>
            </a:r>
            <a:endParaRPr lang="zh-CN" altLang="en-US" sz="2400" kern="0" dirty="0">
              <a:solidFill>
                <a:sysClr val="window" lastClr="FFFFFF"/>
              </a:solidFill>
              <a:latin typeface="Agency FB" panose="020B0503020202020204" pitchFamily="34" charset="0"/>
              <a:ea typeface="Gungsuh" pitchFamily="18" charset="-127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516688" y="2255838"/>
            <a:ext cx="442912" cy="444500"/>
          </a:xfrm>
          <a:prstGeom prst="ellipse">
            <a:avLst/>
          </a:prstGeom>
          <a:solidFill>
            <a:srgbClr val="00B0F0">
              <a:alpha val="65882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32563" y="2332038"/>
            <a:ext cx="485775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" lastClr="FFFFFF"/>
                </a:solidFill>
                <a:latin typeface="Agency FB" panose="020B0503020202020204" pitchFamily="34" charset="0"/>
                <a:ea typeface="Gungsuh" pitchFamily="18" charset="-127"/>
              </a:rPr>
              <a:t>03</a:t>
            </a:r>
            <a:endParaRPr lang="zh-CN" altLang="en-US" sz="2400" kern="0" dirty="0">
              <a:solidFill>
                <a:sysClr val="window" lastClr="FFFFFF"/>
              </a:solidFill>
              <a:latin typeface="Agency FB" panose="020B0503020202020204" pitchFamily="34" charset="0"/>
              <a:ea typeface="Gungsuh" pitchFamily="18" charset="-127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915275" y="2255838"/>
            <a:ext cx="444500" cy="444500"/>
          </a:xfrm>
          <a:prstGeom prst="ellipse">
            <a:avLst/>
          </a:prstGeom>
          <a:solidFill>
            <a:srgbClr val="00B0F0">
              <a:alpha val="65882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42263" y="2332038"/>
            <a:ext cx="484187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ysClr val="window" lastClr="FFFFFF"/>
                </a:solidFill>
                <a:latin typeface="Agency FB" panose="020B0503020202020204" pitchFamily="34" charset="0"/>
                <a:ea typeface="Gungsuh" pitchFamily="18" charset="-127"/>
              </a:rPr>
              <a:t>04</a:t>
            </a:r>
            <a:endParaRPr lang="zh-CN" altLang="en-US" sz="2400" kern="0" dirty="0">
              <a:solidFill>
                <a:sysClr val="window" lastClr="FFFFFF"/>
              </a:solidFill>
              <a:latin typeface="Agency FB" panose="020B0503020202020204" pitchFamily="34" charset="0"/>
              <a:ea typeface="Gungsuh" pitchFamily="18" charset="-127"/>
            </a:endParaRPr>
          </a:p>
        </p:txBody>
      </p:sp>
      <p:sp>
        <p:nvSpPr>
          <p:cNvPr id="47129" name="TextBox 53"/>
          <p:cNvSpPr txBox="1">
            <a:spLocks noChangeArrowheads="1"/>
          </p:cNvSpPr>
          <p:nvPr/>
        </p:nvSpPr>
        <p:spPr bwMode="auto">
          <a:xfrm>
            <a:off x="3786188" y="3678238"/>
            <a:ext cx="3190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zh-CN" altLang="en-US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一维二维数据表</a:t>
            </a:r>
            <a:endParaRPr lang="en-US" altLang="zh-CN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79875" y="703263"/>
            <a:ext cx="4265613" cy="6921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主要内容</a:t>
            </a:r>
          </a:p>
        </p:txBody>
      </p:sp>
      <p:sp>
        <p:nvSpPr>
          <p:cNvPr id="47131" name="TextBox 53"/>
          <p:cNvSpPr txBox="1">
            <a:spLocks noChangeArrowheads="1"/>
          </p:cNvSpPr>
          <p:nvPr/>
        </p:nvSpPr>
        <p:spPr bwMode="auto">
          <a:xfrm>
            <a:off x="5187950" y="3940175"/>
            <a:ext cx="320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zh-CN" altLang="en-US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数组的定义</a:t>
            </a:r>
            <a:endParaRPr lang="en-US" altLang="zh-CN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7132" name="TextBox 53"/>
          <p:cNvSpPr txBox="1">
            <a:spLocks noChangeArrowheads="1"/>
          </p:cNvSpPr>
          <p:nvPr/>
        </p:nvSpPr>
        <p:spPr bwMode="auto">
          <a:xfrm>
            <a:off x="6578600" y="3900488"/>
            <a:ext cx="3190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zh-CN" altLang="en-US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数组的访问</a:t>
            </a:r>
            <a:endParaRPr lang="en-US" altLang="zh-CN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7133" name="TextBox 53"/>
          <p:cNvSpPr txBox="1">
            <a:spLocks noChangeArrowheads="1"/>
          </p:cNvSpPr>
          <p:nvPr/>
        </p:nvSpPr>
        <p:spPr bwMode="auto">
          <a:xfrm>
            <a:off x="7985125" y="3900488"/>
            <a:ext cx="32067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zh-CN" altLang="en-US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二维数组</a:t>
            </a:r>
            <a:endParaRPr lang="en-US" altLang="zh-CN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7342-0897-42D4-8366-C0516FD6F97B}" type="slidenum">
              <a:rPr lang="zh-CN" altLang="en-US" sz="1200"/>
              <a:t>2</a:t>
            </a:fld>
            <a:endParaRPr lang="zh-CN" altLang="en-US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1001713" y="3789363"/>
            <a:ext cx="8583612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ClrTx/>
              <a:buFontTx/>
              <a:buNone/>
              <a:defRPr/>
            </a:pPr>
            <a:r>
              <a:rPr lang="zh-CN" altLang="zh-CN" sz="1800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如果想使一个数组中全部元素值为0，可以写成:</a:t>
            </a:r>
          </a:p>
          <a:p>
            <a:pPr eaLnBrk="1" hangingPunct="1">
              <a:lnSpc>
                <a:spcPct val="105000"/>
              </a:lnSpc>
              <a:buClrTx/>
              <a:buFontTx/>
              <a:buNone/>
              <a:defRPr/>
            </a:pP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     </a:t>
            </a:r>
            <a:r>
              <a:rPr lang="zh-CN" altLang="zh-CN" sz="2800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int  a［10］={0,0,0,0,0,0,0,0,0,0};</a:t>
            </a:r>
          </a:p>
          <a:p>
            <a:pPr eaLnBrk="1" hangingPunct="1">
              <a:lnSpc>
                <a:spcPct val="105000"/>
              </a:lnSpc>
              <a:buClrTx/>
              <a:buFontTx/>
              <a:buNone/>
              <a:defRPr/>
            </a:pPr>
            <a:r>
              <a:rPr lang="zh-CN" altLang="zh-CN" sz="2800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     或</a:t>
            </a:r>
            <a:r>
              <a:rPr lang="en-US" altLang="zh-CN" sz="2800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zh-CN" altLang="zh-CN" sz="2800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zh-CN" altLang="zh-CN" sz="2800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a［10］={0};</a:t>
            </a:r>
          </a:p>
          <a:p>
            <a:pPr algn="just" eaLnBrk="1" hangingPunct="1">
              <a:lnSpc>
                <a:spcPct val="105000"/>
              </a:lnSpc>
              <a:buClrTx/>
              <a:buFontTx/>
              <a:buNone/>
              <a:defRPr/>
            </a:pP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      不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能写成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int a［10］={0</a:t>
            </a:r>
            <a:r>
              <a:rPr lang="zh-CN" altLang="zh-CN" sz="2800" dirty="0"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*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10};</a:t>
            </a:r>
            <a:endParaRPr lang="zh-CN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1127125" y="1381125"/>
            <a:ext cx="845820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ClrTx/>
              <a:buFontTx/>
              <a:buNone/>
            </a:pPr>
            <a:r>
              <a:rPr lang="zh-CN" altLang="zh-CN" sz="180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2. 可以只给一部分元素赋值。</a:t>
            </a:r>
          </a:p>
          <a:p>
            <a:pPr eaLnBrk="1" hangingPunct="1">
              <a:lnSpc>
                <a:spcPct val="105000"/>
              </a:lnSpc>
              <a:buClrTx/>
              <a:buFontTx/>
              <a:buNone/>
            </a:pPr>
            <a:r>
              <a:rPr lang="zh-CN" altLang="zh-CN" sz="280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例如:  int a［10］={0，1，2，3，4};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</a:p>
          <a:p>
            <a:pPr eaLnBrk="1" hangingPunct="1">
              <a:lnSpc>
                <a:spcPct val="105000"/>
              </a:lnSpc>
              <a:buClrTx/>
              <a:buFontTx/>
              <a:buNone/>
            </a:pP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定义a数组有10个元素，但花括弧内只提供5个初值，这表示</a:t>
            </a:r>
            <a:r>
              <a:rPr lang="zh-CN" altLang="zh-CN" sz="28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只给前面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5个元素赋初值，后5个元素值为0。</a:t>
            </a:r>
          </a:p>
        </p:txBody>
      </p:sp>
      <p:sp>
        <p:nvSpPr>
          <p:cNvPr id="4" name="Rectangle 2"/>
          <p:cNvSpPr txBox="1"/>
          <p:nvPr/>
        </p:nvSpPr>
        <p:spPr bwMode="auto">
          <a:xfrm>
            <a:off x="766763" y="304800"/>
            <a:ext cx="10668000" cy="7477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kern="0" dirty="0"/>
              <a:t>续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343025" y="1458913"/>
            <a:ext cx="972185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FontTx/>
              <a:buNone/>
            </a:pP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4. 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在对全部数组元素赋初值时，由于数据的个数已经确定，因此可以不指定数组长度。</a:t>
            </a:r>
          </a:p>
          <a:p>
            <a:pPr eaLnBrk="1" hangingPunct="1">
              <a:lnSpc>
                <a:spcPct val="140000"/>
              </a:lnSpc>
              <a:buClrTx/>
              <a:buFontTx/>
              <a:buNone/>
            </a:pP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  </a:t>
            </a:r>
            <a:r>
              <a:rPr lang="zh-CN" altLang="zh-CN" sz="280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例如:int a［5］={1，2，3，4，5};</a:t>
            </a:r>
          </a:p>
          <a:p>
            <a:pPr eaLnBrk="1" hangingPunct="1">
              <a:lnSpc>
                <a:spcPct val="140000"/>
              </a:lnSpc>
              <a:buClrTx/>
              <a:buFontTx/>
              <a:buNone/>
            </a:pP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  也可以写成</a:t>
            </a: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  int a［］={1，2，3，4，5};  </a:t>
            </a:r>
          </a:p>
          <a:p>
            <a:pPr eaLnBrk="1" hangingPunct="1">
              <a:lnSpc>
                <a:spcPct val="140000"/>
              </a:lnSpc>
              <a:buClrTx/>
              <a:buFontTx/>
              <a:buNone/>
            </a:pPr>
            <a:r>
              <a:rPr lang="zh-CN" altLang="zh-CN" sz="2800">
                <a:latin typeface="仿宋" panose="02010609060101010101" pitchFamily="49" charset="-122"/>
                <a:ea typeface="仿宋" panose="02010609060101010101" pitchFamily="49" charset="-122"/>
              </a:rPr>
              <a:t>   int a［10］={1，2，3，4，5};  只初始化前5个元素，后5个元素为0。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zh-CN" altLang="en-US" sz="4000" b="1"/>
              <a:t>应用举例</a:t>
            </a:r>
            <a:endParaRPr lang="zh-CN" altLang="en-US" sz="3900" b="1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9788" y="1412875"/>
            <a:ext cx="10594975" cy="47005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/>
              <a:t>定义符号常量</a:t>
            </a:r>
          </a:p>
          <a:p>
            <a:pPr marL="742950" lvl="1" indent="-285750" eaLnBrk="1" hangingPunct="1">
              <a:defRPr/>
            </a:pPr>
            <a:r>
              <a:rPr lang="en-US" altLang="zh-CN" sz="2800" dirty="0">
                <a:highlight>
                  <a:srgbClr val="FFFF00"/>
                </a:highlight>
              </a:rPr>
              <a:t>#define  SIZE  10</a:t>
            </a:r>
          </a:p>
          <a:p>
            <a:pPr marL="742950" lvl="1" indent="-285750" eaLnBrk="1" hangingPunct="1">
              <a:defRPr/>
            </a:pPr>
            <a:r>
              <a:rPr lang="zh-CN" altLang="en-US" sz="2800" dirty="0"/>
              <a:t>在编译前的预处理时将标识符“</a:t>
            </a:r>
            <a:r>
              <a:rPr lang="en-US" altLang="zh-CN" sz="2800" dirty="0"/>
              <a:t>SIZE</a:t>
            </a:r>
            <a:r>
              <a:rPr lang="zh-CN" altLang="en-US" sz="2800" dirty="0"/>
              <a:t>”用文本“</a:t>
            </a:r>
            <a:r>
              <a:rPr lang="en-US" altLang="zh-CN" sz="2800" dirty="0"/>
              <a:t>10”</a:t>
            </a:r>
            <a:r>
              <a:rPr lang="zh-CN" altLang="en-US" sz="2800" dirty="0"/>
              <a:t>替换掉</a:t>
            </a:r>
            <a:endParaRPr lang="en-US" altLang="zh-CN" sz="2800" dirty="0"/>
          </a:p>
          <a:p>
            <a:pPr marL="742950" lvl="1" indent="-285750" eaLnBrk="1" hangingPunct="1">
              <a:defRPr/>
            </a:pPr>
            <a:r>
              <a:rPr lang="zh-CN" altLang="en-US" sz="2800" dirty="0"/>
              <a:t>优点 ：使用符号常量可使程序更易于扩展。</a:t>
            </a:r>
          </a:p>
          <a:p>
            <a:pPr marL="742950" lvl="1" indent="-285750" eaLnBrk="1" hangingPunct="1">
              <a:defRPr/>
            </a:pPr>
            <a:r>
              <a:rPr lang="zh-CN" altLang="en-US" sz="2800" dirty="0"/>
              <a:t>若符号常量包含多个单词，应使用下划线加以分割。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500" b="1" dirty="0"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#define </a:t>
            </a:r>
            <a:r>
              <a:rPr lang="en-US" altLang="zh-CN" sz="2500" b="1" dirty="0">
                <a:solidFill>
                  <a:srgbClr val="FF0000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STUDENT_AMOUNT </a:t>
            </a:r>
            <a:r>
              <a:rPr lang="en-US" altLang="zh-CN" sz="2500" b="1" dirty="0"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22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矩形 1"/>
          <p:cNvSpPr>
            <a:spLocks noChangeArrowheads="1"/>
          </p:cNvSpPr>
          <p:nvPr/>
        </p:nvSpPr>
        <p:spPr bwMode="auto">
          <a:xfrm>
            <a:off x="623888" y="103188"/>
            <a:ext cx="11017250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//fig06_05.c Initializing the elements of array s to the even integers from 2 to 20.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#define SIZE 20 // maximum size of array</a:t>
            </a:r>
            <a:r>
              <a:rPr lang="zh-CN" alt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这是常量不是变量，可以用作定义数组的大小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function fig06_05 begins program execution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symbolic constant SIZE can be used to specify array size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s[ 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];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array s has SIZE elements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 j;  // counter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( j = 0; j &lt; 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; ++j ){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//set the values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s[ j ] = 2 + 2 * j;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//end 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"%s%13s\n"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"Element"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"Value"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output contents of array s in tabular format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( j = 0; j &lt; 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; ++j ){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"%7u%13d\n"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j, s[ j ] 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//end 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//end fig06_05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pic>
        <p:nvPicPr>
          <p:cNvPr id="7065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3933825"/>
            <a:ext cx="34290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7342-0897-42D4-8366-C0516FD6F97B}" type="slidenum">
              <a:rPr lang="zh-CN" altLang="en-US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/>
          <p:nvPr/>
        </p:nvSpPr>
        <p:spPr bwMode="auto">
          <a:xfrm>
            <a:off x="766763" y="304800"/>
            <a:ext cx="10668000" cy="7477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dirty="0"/>
              <a:t>计算数组元素的总和</a:t>
            </a:r>
            <a:endParaRPr lang="zh-CN" altLang="en-US" sz="4000" kern="0" dirty="0"/>
          </a:p>
        </p:txBody>
      </p:sp>
      <p:sp>
        <p:nvSpPr>
          <p:cNvPr id="71683" name="矩形 1"/>
          <p:cNvSpPr>
            <a:spLocks noChangeArrowheads="1"/>
          </p:cNvSpPr>
          <p:nvPr/>
        </p:nvSpPr>
        <p:spPr bwMode="auto">
          <a:xfrm>
            <a:off x="911225" y="1412875"/>
            <a:ext cx="108743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//Fig. 6.6: fig06_06.c 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计算数组元素之和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#define SIZE 12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//use an initializer list to initialize the array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a[ 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] = { 1, 3, 5, 4, 7, 2, 99, 16, 45, 67, 89, 45};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2E8B57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counter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total = 0;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sum of array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sum contents of array a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= 0;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; ++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){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total += a[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];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//end 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"Total of array element value is %d\n"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total 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end main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pic>
        <p:nvPicPr>
          <p:cNvPr id="7168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292600"/>
            <a:ext cx="5705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24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zh-CN" altLang="en-US" sz="3900" b="1">
                <a:solidFill>
                  <a:schemeClr val="tx1"/>
                </a:solidFill>
                <a:ea typeface="幼圆" panose="02010509060101010101" pitchFamily="49" charset="-122"/>
              </a:rPr>
              <a:t>应用举例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3" y="1417638"/>
            <a:ext cx="10801350" cy="4022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/>
              <a:t>问题描述</a:t>
            </a:r>
            <a:endParaRPr lang="en-US" altLang="zh-CN" sz="3200" b="1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  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40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名学生被邀请来给学生食堂中饭菜的质量打分，分数的范围是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分（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分表示非常糟糕，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分表示非常满意）。这些学生打出的分数存储在一个整型数组中，请统计这次调查的结果。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sz="3200" b="1" dirty="0"/>
              <a:t>分析</a:t>
            </a:r>
            <a:endParaRPr lang="en-US" altLang="zh-CN" sz="3200" b="1" dirty="0"/>
          </a:p>
          <a:p>
            <a:pPr lvl="1" eaLnBrk="1" hangingPunct="1">
              <a:defRPr/>
            </a:pPr>
            <a:r>
              <a:rPr lang="en-US" altLang="zh-CN" sz="2400" dirty="0"/>
              <a:t>40</a:t>
            </a:r>
            <a:r>
              <a:rPr lang="zh-CN" altLang="en-US" sz="2400" dirty="0"/>
              <a:t>名学生打的分存放到一个数组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responses[]</a:t>
            </a:r>
            <a:r>
              <a:rPr lang="zh-CN" altLang="en-US" sz="2400" dirty="0"/>
              <a:t>中，该数组有</a:t>
            </a:r>
            <a:r>
              <a:rPr lang="en-US" altLang="zh-CN" sz="2400" dirty="0"/>
              <a:t>40</a:t>
            </a:r>
            <a:r>
              <a:rPr lang="zh-CN" altLang="en-US" sz="2400" dirty="0"/>
              <a:t>个元素，每个元素都是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类型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设计一个数组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frequency[]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，共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个元素，第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个元素存放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responses[]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个元素中出现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的次数；第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个元素存放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responses[]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个元素中出现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的次数；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……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；该数组的下标是几就是标记的第几号数</a:t>
            </a:r>
            <a:endParaRPr lang="en-US" altLang="zh-CN" sz="2400" dirty="0"/>
          </a:p>
          <a:p>
            <a:pPr marL="742950" lvl="1" indent="-28575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25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1"/>
          <p:cNvSpPr>
            <a:spLocks noChangeArrowheads="1"/>
          </p:cNvSpPr>
          <p:nvPr/>
        </p:nvSpPr>
        <p:spPr bwMode="auto">
          <a:xfrm>
            <a:off x="695325" y="750888"/>
            <a:ext cx="11088688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//Fig. 6.7: fig06_07.c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#define RESPONSES_SIZE 40 //define array sizes  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#define FREQUENCY_SIZE 11  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2E8B57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answer;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counter to loop through 40 responses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 err="1">
                <a:solidFill>
                  <a:srgbClr val="2E8B57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rating;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counter to loop through frequencies 1-10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initialize frequency counters to 0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frequency[ 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FREQUENCY_SIZE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] = { 0 };  //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存放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1-10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分别出现的次数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place the survey responses in responses array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responses[ RESPONSES_SIZE ] = { 1, 2, 6, 4, 8, 5, 9, 7, 8, 10,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1, 6, 3, 8, 6, 10, 3, 8, 2, 7, 6, 5, 7, 6, 8, 6, 7, 5, 6, 6,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5, 6, 7, 5, 6, 4, 8, 6, 8, 10 };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7342-0897-42D4-8366-C0516FD6F97B}" type="slidenum">
              <a:rPr lang="zh-CN" altLang="en-US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6763" y="1052513"/>
            <a:ext cx="11161712" cy="45231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for each answer, select value of an element of array responses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and use that value as subscript in array frequency to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determine element to increment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( answer = 0; answer &lt; RESPONSES_SIZE; ++answer ){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      ++frequency[ </a:t>
            </a:r>
            <a:r>
              <a:rPr lang="en-US" altLang="zh-CN" b="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responses[</a:t>
            </a:r>
            <a:r>
              <a:rPr lang="en-US" altLang="zh-CN" b="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answer</a:t>
            </a:r>
            <a:r>
              <a:rPr lang="en-US" altLang="zh-CN" b="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];  </a:t>
            </a:r>
            <a:endParaRPr lang="en-US" altLang="zh-CN" b="0" dirty="0">
              <a:solidFill>
                <a:srgbClr val="5C5C5C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//end 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//display results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"%s%17s\n"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"Rating"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"Frequency"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//output the frequencies in a tabular format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( rating = 1; rating &lt; FREQUENCY_SIZE; ++rating )</a:t>
            </a: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   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"%6d%17d\n"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rating, frequency[ rating ]);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end 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  <a:defRPr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end fig06_07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pic>
        <p:nvPicPr>
          <p:cNvPr id="7475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3448050"/>
            <a:ext cx="2840038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7342-0897-42D4-8366-C0516FD6F97B}" type="slidenum">
              <a:rPr lang="zh-CN" altLang="en-US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3025" y="1341438"/>
            <a:ext cx="9648825" cy="4772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/>
              <a:t>例 ：用直方图使数组元素的值图形化</a:t>
            </a:r>
            <a:endParaRPr lang="en-US" altLang="zh-CN" sz="3200" b="1" dirty="0"/>
          </a:p>
          <a:p>
            <a:pPr lvl="1" eaLnBrk="1" hangingPunct="1">
              <a:defRPr/>
            </a:pPr>
            <a:r>
              <a:rPr lang="zh-CN" altLang="en-US" sz="2800" dirty="0"/>
              <a:t>定义一个数组，其元素的值是多少就打印多少个 *</a:t>
            </a:r>
            <a:endParaRPr lang="en-US" altLang="zh-CN" sz="2800" dirty="0"/>
          </a:p>
          <a:p>
            <a:pPr marL="47117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6763" y="304800"/>
            <a:ext cx="10668000" cy="7477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00" kern="0" dirty="0">
                <a:solidFill>
                  <a:schemeClr val="tx1"/>
                </a:solidFill>
                <a:ea typeface="幼圆" panose="02010509060101010101" pitchFamily="49" charset="-122"/>
              </a:rPr>
              <a:t>应用举例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28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A98AF5-384D-44B9-8429-E6B196047541}" type="slidenum">
              <a:rPr lang="zh-CN" altLang="en-US">
                <a:solidFill>
                  <a:srgbClr val="2F2F2F"/>
                </a:solidFill>
              </a:rPr>
              <a:t>29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76803" name="矩形 2"/>
          <p:cNvSpPr>
            <a:spLocks noChangeArrowheads="1"/>
          </p:cNvSpPr>
          <p:nvPr/>
        </p:nvSpPr>
        <p:spPr bwMode="auto">
          <a:xfrm>
            <a:off x="982663" y="198438"/>
            <a:ext cx="10874375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//Fig. 6.8: fig06_08.c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#define SIZE 10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use initializer list to initialize array n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n[ SIZE ] = { 19, 3, 15, 7, 11, 9, 13, 5, 17, 1 };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2E8B57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outer for counter for array elements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j;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inner for counter counts *s in each histogram bar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"%s%13s%17s\n"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"Element"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"Value"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"Histogram"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for each element of array n, output a bar of the histogram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= 0;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&lt; SIZE; ++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"%7u%13d        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n[ </a:t>
            </a:r>
            <a:r>
              <a:rPr lang="en-US" altLang="zh-CN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 ] 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( j = 1; j &lt;= 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n[ </a:t>
            </a:r>
            <a:r>
              <a:rPr lang="en-US" altLang="zh-CN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 ]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; ++j){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"%c"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'*'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//end inner 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puts(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);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end a histogram bar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//end outer 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end fig06_08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1919288" y="4437063"/>
            <a:ext cx="5040312" cy="1081087"/>
          </a:xfrm>
          <a:prstGeom prst="flowChartProcess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7680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115888"/>
            <a:ext cx="540385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dirty="0"/>
              <a:t>问题的提出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统计某一地区每岁年龄的人数，以及总人数，假定不超过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120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岁。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方法一：用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120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个变量： 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int  age1, age2, age3, …... age119, age120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方法二：？？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1588" y="1341438"/>
            <a:ext cx="10369550" cy="4772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/>
              <a:t>程序 ：用数组统计掷骰子结果</a:t>
            </a:r>
            <a:endParaRPr lang="en-US" altLang="zh-CN" sz="3200" b="1" dirty="0"/>
          </a:p>
          <a:p>
            <a:pPr marL="742950" lvl="1" indent="-285750" eaLnBrk="1" hangingPunct="1">
              <a:defRPr/>
            </a:pPr>
            <a:r>
              <a:rPr lang="zh-CN" altLang="en-US" sz="2800" dirty="0"/>
              <a:t>假设共掷了</a:t>
            </a:r>
            <a:r>
              <a:rPr lang="en-US" altLang="zh-CN" sz="2800" dirty="0"/>
              <a:t>6000</a:t>
            </a:r>
            <a:r>
              <a:rPr lang="zh-CN" altLang="en-US" sz="2800" dirty="0"/>
              <a:t>次</a:t>
            </a:r>
            <a:endParaRPr lang="en-US" altLang="zh-CN" sz="2800" dirty="0"/>
          </a:p>
          <a:p>
            <a:pPr marL="742950" lvl="1" indent="-285750" eaLnBrk="1" hangingPunct="1">
              <a:defRPr/>
            </a:pPr>
            <a:r>
              <a:rPr lang="zh-CN" altLang="en-US" sz="2800" dirty="0"/>
              <a:t>每个面出现的次数放在一个次数数组中，数组第</a:t>
            </a:r>
            <a:r>
              <a:rPr lang="en-US" altLang="zh-CN" sz="2800" dirty="0"/>
              <a:t>[1]</a:t>
            </a:r>
            <a:r>
              <a:rPr lang="zh-CN" altLang="en-US" sz="2800" dirty="0"/>
              <a:t>元素中放骰子出现点数</a:t>
            </a:r>
            <a:r>
              <a:rPr lang="en-US" altLang="zh-CN" sz="2800" dirty="0"/>
              <a:t>1</a:t>
            </a:r>
            <a:r>
              <a:rPr lang="zh-CN" altLang="en-US" sz="2800" dirty="0"/>
              <a:t>的次数；数组第</a:t>
            </a:r>
            <a:r>
              <a:rPr lang="en-US" altLang="zh-CN" sz="2800" dirty="0"/>
              <a:t>[2]</a:t>
            </a:r>
            <a:r>
              <a:rPr lang="zh-CN" altLang="en-US" sz="2800" dirty="0"/>
              <a:t>元素中放骰子出现点数</a:t>
            </a:r>
            <a:r>
              <a:rPr lang="en-US" altLang="zh-CN" sz="2800" dirty="0"/>
              <a:t>2</a:t>
            </a:r>
            <a:r>
              <a:rPr lang="zh-CN" altLang="en-US" sz="2800" dirty="0"/>
              <a:t>的次数</a:t>
            </a:r>
            <a:r>
              <a:rPr lang="en-US" altLang="zh-CN" sz="2800" dirty="0"/>
              <a:t>……,</a:t>
            </a:r>
            <a:r>
              <a:rPr lang="zh-CN" altLang="en-US" sz="2800" dirty="0">
                <a:solidFill>
                  <a:srgbClr val="FF0000"/>
                </a:solidFill>
              </a:rPr>
              <a:t>用数组元素的序号表示出现的点数，用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该序号</a:t>
            </a:r>
            <a:r>
              <a:rPr lang="zh-CN" altLang="en-US" sz="2800" dirty="0">
                <a:solidFill>
                  <a:srgbClr val="FF0000"/>
                </a:solidFill>
              </a:rPr>
              <a:t>的数据元素值表示出现的次数！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6763" y="304800"/>
            <a:ext cx="10668000" cy="7477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00" kern="0" dirty="0">
                <a:solidFill>
                  <a:schemeClr val="tx1"/>
                </a:solidFill>
                <a:ea typeface="幼圆" panose="02010509060101010101" pitchFamily="49" charset="-122"/>
              </a:rPr>
              <a:t>应用举例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30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矩形 2"/>
          <p:cNvSpPr>
            <a:spLocks noChangeArrowheads="1"/>
          </p:cNvSpPr>
          <p:nvPr/>
        </p:nvSpPr>
        <p:spPr bwMode="auto">
          <a:xfrm>
            <a:off x="1127125" y="58738"/>
            <a:ext cx="10945813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Fig. 6.9: fig06_09.c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stdlib.h</a:t>
            </a: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time.h</a:t>
            </a: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#define SIZE 7    //  </a:t>
            </a:r>
            <a:r>
              <a:rPr lang="zh-CN" alt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数组下标为</a:t>
            </a: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0</a:t>
            </a:r>
            <a:r>
              <a:rPr lang="zh-CN" altLang="en-US" b="0" dirty="0">
                <a:solidFill>
                  <a:srgbClr val="808080"/>
                </a:solidFill>
                <a:latin typeface="Consolas" panose="020B0609020204030204" pitchFamily="49" charset="0"/>
              </a:rPr>
              <a:t>的不用，空下，所以要定义数组长度为 </a:t>
            </a: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7 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2E8B57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face;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random die value 1 - 6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unsigned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roll;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roll counter 1 - 6,000,000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unsigned </a:t>
            </a:r>
            <a:r>
              <a:rPr lang="en-US" altLang="zh-CN" dirty="0">
                <a:solidFill>
                  <a:srgbClr val="2E8B5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frequency[ SIZE ] = { 0 };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clear counts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 time( NULL ) );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自动产生随机数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( roll = 1; roll &lt;= 6000000; ++roll ) 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face = 1 + rand() % 6;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++frequency[ face ];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replaces entire switch of Fig. 5.8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end 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"%s%17s\n"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"Face"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"Frequency"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输出 数组元素下标为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1-6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的值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( face = 1; face &lt; SIZE; ++face) 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"%4d%17d\n"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face, frequency[ face ] 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end 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end fig06_09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1847528" y="3644900"/>
            <a:ext cx="8785225" cy="1152525"/>
          </a:xfrm>
          <a:prstGeom prst="flowChartProcess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7885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4967288"/>
            <a:ext cx="259397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7342-0897-42D4-8366-C0516FD6F97B}" type="slidenum">
              <a:rPr lang="zh-CN" altLang="en-US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内容占位符 2"/>
          <p:cNvSpPr>
            <a:spLocks noGrp="1" noChangeArrowheads="1"/>
          </p:cNvSpPr>
          <p:nvPr>
            <p:ph idx="1"/>
          </p:nvPr>
        </p:nvSpPr>
        <p:spPr>
          <a:xfrm>
            <a:off x="755650" y="1357313"/>
            <a:ext cx="10453688" cy="4741862"/>
          </a:xfrm>
        </p:spPr>
        <p:txBody>
          <a:bodyPr/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求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Fibonacci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数列前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个数。这个数列有如下特点：第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两个数为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。从第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个数开始，该数是其前面两个数之和。即</a:t>
            </a:r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  <a:p>
            <a:pPr lvl="1"/>
            <a:r>
              <a:rPr lang="en-US" altLang="zh-CN"/>
              <a:t>F(1)=1              (n=1)</a:t>
            </a:r>
          </a:p>
          <a:p>
            <a:pPr lvl="1"/>
            <a:r>
              <a:rPr lang="en-US" altLang="zh-CN"/>
              <a:t>F(2)=1              (n=2)</a:t>
            </a:r>
          </a:p>
          <a:p>
            <a:pPr lvl="1"/>
            <a:r>
              <a:rPr lang="en-US" altLang="zh-CN"/>
              <a:t>F(n)=F(n-1)+F(n-2)  (n≥3) </a:t>
            </a:r>
          </a:p>
          <a:p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900">
                <a:solidFill>
                  <a:schemeClr val="tx1"/>
                </a:solidFill>
                <a:ea typeface="幼圆" panose="02010509060101010101" pitchFamily="49" charset="-122"/>
              </a:rPr>
              <a:t>应用举例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13063" y="4365625"/>
            <a:ext cx="6364287" cy="1616075"/>
          </a:xfrm>
          <a:prstGeom prst="rect">
            <a:avLst/>
          </a:prstGeom>
          <a:solidFill>
            <a:srgbClr val="8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FFFF66"/>
                </a:solidFill>
                <a:latin typeface="宋体" panose="02010600030101010101" pitchFamily="2" charset="-122"/>
              </a:rPr>
              <a:t>运行结果如下：</a:t>
            </a:r>
          </a:p>
          <a:p>
            <a:r>
              <a:rPr lang="zh-CN" altLang="en-US" sz="2000">
                <a:latin typeface="宋体" panose="02010600030101010101" pitchFamily="2" charset="-122"/>
              </a:rPr>
              <a:t>  </a:t>
            </a:r>
            <a:r>
              <a:rPr lang="zh-CN" altLang="en-US" sz="2000">
                <a:latin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solidFill>
                  <a:srgbClr val="FFFF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1          1          2          3          5</a:t>
            </a:r>
          </a:p>
          <a:p>
            <a:r>
              <a:rPr lang="en-US" altLang="zh-CN" sz="2000">
                <a:solidFill>
                  <a:srgbClr val="FFFF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   8         13         21         34         55</a:t>
            </a:r>
          </a:p>
          <a:p>
            <a:r>
              <a:rPr lang="en-US" altLang="zh-CN" sz="2000">
                <a:solidFill>
                  <a:srgbClr val="FFFF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  89        144        233        377        610</a:t>
            </a:r>
          </a:p>
          <a:p>
            <a:r>
              <a:rPr lang="en-US" altLang="zh-CN" sz="2000">
                <a:solidFill>
                  <a:srgbClr val="FFFF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 987       1597       2584       4181       6765</a:t>
            </a:r>
            <a:endParaRPr lang="en-US" altLang="zh-CN" sz="20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EBE-9FB1-4B00-A70B-A6D099039551}" type="slidenum">
              <a:rPr lang="zh-CN" altLang="en-US"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矩形 3"/>
          <p:cNvSpPr>
            <a:spLocks noChangeArrowheads="1"/>
          </p:cNvSpPr>
          <p:nvPr/>
        </p:nvSpPr>
        <p:spPr bwMode="auto">
          <a:xfrm>
            <a:off x="1271588" y="1304925"/>
            <a:ext cx="89281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 f[20];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f[0]=1;f[1]=1;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=2;i&lt;20;i++)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f[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]=f[i-2]+f[i-1];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循环体只有一句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=0;i&lt;20;i++)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(i%5==0)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每打印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5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个数，换行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"%12d"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,f[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]);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/*For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循环结束*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Verdana" panose="020B060403050404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程序结束*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EBE-9FB1-4B00-A70B-A6D099039551}" type="slidenum">
              <a:rPr lang="zh-CN" altLang="en-US"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用冒泡法对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个数排序（由小到大）</a:t>
            </a:r>
            <a:endParaRPr kumimoji="1"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kumimoji="1" lang="zh-CN" altLang="en-US" sz="2400" dirty="0">
                <a:solidFill>
                  <a:srgbClr val="002060"/>
                </a:solidFill>
              </a:rPr>
              <a:t>从第一个数开始依次跟后面的数进行比较，假如第一数大，就跟第二个数进行交换位置，如果第一个数小，就什么也不做；</a:t>
            </a:r>
            <a:r>
              <a:rPr kumimoji="1" lang="en-US" altLang="zh-CN" sz="2400" dirty="0">
                <a:solidFill>
                  <a:srgbClr val="002060"/>
                </a:solidFill>
              </a:rPr>
              <a:t>【</a:t>
            </a:r>
            <a:r>
              <a:rPr kumimoji="1" lang="zh-CN" altLang="en-US" sz="2400" dirty="0">
                <a:solidFill>
                  <a:srgbClr val="002060"/>
                </a:solidFill>
              </a:rPr>
              <a:t>较大的数在第二个位置</a:t>
            </a:r>
            <a:r>
              <a:rPr kumimoji="1" lang="en-US" altLang="zh-CN" sz="2400" dirty="0">
                <a:solidFill>
                  <a:srgbClr val="002060"/>
                </a:solidFill>
              </a:rPr>
              <a:t>】</a:t>
            </a:r>
          </a:p>
          <a:p>
            <a:pPr lvl="1">
              <a:defRPr/>
            </a:pPr>
            <a:r>
              <a:rPr kumimoji="1" lang="zh-CN" altLang="en-US" sz="2400" dirty="0">
                <a:solidFill>
                  <a:srgbClr val="002060"/>
                </a:solidFill>
              </a:rPr>
              <a:t>第二数与第三个数进行比较，如果第二数大，就跟第三个数交换位置，如果第二个数小，就什么也不做；</a:t>
            </a:r>
            <a:r>
              <a:rPr kumimoji="1" lang="en-US" altLang="zh-CN" sz="2400" dirty="0">
                <a:solidFill>
                  <a:srgbClr val="002060"/>
                </a:solidFill>
              </a:rPr>
              <a:t>【</a:t>
            </a:r>
            <a:r>
              <a:rPr kumimoji="1" lang="zh-CN" altLang="en-US" sz="2400" dirty="0">
                <a:solidFill>
                  <a:srgbClr val="002060"/>
                </a:solidFill>
              </a:rPr>
              <a:t>较大的数在第三个位置</a:t>
            </a:r>
            <a:r>
              <a:rPr kumimoji="1" lang="en-US" altLang="zh-CN" sz="2400" dirty="0">
                <a:solidFill>
                  <a:srgbClr val="002060"/>
                </a:solidFill>
              </a:rPr>
              <a:t>】</a:t>
            </a:r>
          </a:p>
          <a:p>
            <a:pPr lvl="1">
              <a:defRPr/>
            </a:pPr>
            <a:r>
              <a:rPr kumimoji="1" lang="zh-CN" altLang="en-US" sz="2400" dirty="0">
                <a:solidFill>
                  <a:srgbClr val="002060"/>
                </a:solidFill>
              </a:rPr>
              <a:t>第三数与第四个数进行比较，</a:t>
            </a:r>
            <a:r>
              <a:rPr kumimoji="1" lang="en-US" altLang="zh-CN" sz="2400" dirty="0">
                <a:solidFill>
                  <a:srgbClr val="002060"/>
                </a:solidFill>
              </a:rPr>
              <a:t>……</a:t>
            </a:r>
          </a:p>
          <a:p>
            <a:pPr lvl="1">
              <a:defRPr/>
            </a:pPr>
            <a:r>
              <a:rPr kumimoji="1" lang="zh-CN" altLang="en-US" sz="2400" dirty="0">
                <a:solidFill>
                  <a:srgbClr val="002060"/>
                </a:solidFill>
              </a:rPr>
              <a:t>第</a:t>
            </a:r>
            <a:r>
              <a:rPr kumimoji="1" lang="en-US" altLang="zh-CN" sz="2400" dirty="0">
                <a:solidFill>
                  <a:srgbClr val="002060"/>
                </a:solidFill>
              </a:rPr>
              <a:t>n-1</a:t>
            </a:r>
            <a:r>
              <a:rPr kumimoji="1" lang="zh-CN" altLang="en-US" sz="2400" dirty="0">
                <a:solidFill>
                  <a:srgbClr val="002060"/>
                </a:solidFill>
              </a:rPr>
              <a:t>个数与第</a:t>
            </a:r>
            <a:r>
              <a:rPr kumimoji="1" lang="en-US" altLang="zh-CN" sz="2400" dirty="0">
                <a:solidFill>
                  <a:srgbClr val="002060"/>
                </a:solidFill>
              </a:rPr>
              <a:t>n</a:t>
            </a:r>
            <a:r>
              <a:rPr kumimoji="1" lang="zh-CN" altLang="en-US" sz="2400" dirty="0">
                <a:solidFill>
                  <a:srgbClr val="002060"/>
                </a:solidFill>
              </a:rPr>
              <a:t>个数进行比较，</a:t>
            </a:r>
            <a:r>
              <a:rPr kumimoji="1" lang="en-US" altLang="zh-CN" sz="2400" dirty="0">
                <a:solidFill>
                  <a:srgbClr val="002060"/>
                </a:solidFill>
              </a:rPr>
              <a:t>…… 【</a:t>
            </a:r>
            <a:r>
              <a:rPr kumimoji="1" lang="zh-CN" altLang="en-US" sz="2400" dirty="0">
                <a:solidFill>
                  <a:srgbClr val="002060"/>
                </a:solidFill>
              </a:rPr>
              <a:t>较大的数在第</a:t>
            </a:r>
            <a:r>
              <a:rPr kumimoji="1" lang="en-US" altLang="zh-CN" sz="2400" dirty="0">
                <a:solidFill>
                  <a:srgbClr val="002060"/>
                </a:solidFill>
              </a:rPr>
              <a:t>n</a:t>
            </a:r>
            <a:r>
              <a:rPr kumimoji="1" lang="zh-CN" altLang="en-US" sz="2400" dirty="0">
                <a:solidFill>
                  <a:srgbClr val="002060"/>
                </a:solidFill>
              </a:rPr>
              <a:t>个位置</a:t>
            </a:r>
            <a:r>
              <a:rPr kumimoji="1" lang="en-US" altLang="zh-CN" sz="2400" dirty="0">
                <a:solidFill>
                  <a:srgbClr val="002060"/>
                </a:solidFill>
              </a:rPr>
              <a:t>】</a:t>
            </a:r>
          </a:p>
          <a:p>
            <a:pPr marL="471170" lvl="1" indent="0">
              <a:buFont typeface="Wingdings" panose="05000000000000000000" pitchFamily="2" charset="2"/>
              <a:buNone/>
              <a:defRPr/>
            </a:pPr>
            <a:r>
              <a:rPr kumimoji="1" lang="zh-CN" altLang="en-US" sz="2800" dirty="0">
                <a:solidFill>
                  <a:srgbClr val="FF0000"/>
                </a:solidFill>
              </a:rPr>
              <a:t>第一轮比较结束，相当于找到一个最大数放到最下面</a:t>
            </a:r>
            <a:r>
              <a:rPr kumimoji="1" lang="en-US" altLang="zh-CN" sz="2800" dirty="0">
                <a:solidFill>
                  <a:srgbClr val="FF0000"/>
                </a:solidFill>
              </a:rPr>
              <a:t>【</a:t>
            </a:r>
            <a:r>
              <a:rPr kumimoji="1" lang="zh-CN" altLang="en-US" sz="2800" dirty="0">
                <a:solidFill>
                  <a:srgbClr val="FF0000"/>
                </a:solidFill>
              </a:rPr>
              <a:t>一个大石头沉到水底，一个气泡冒到水面</a:t>
            </a:r>
            <a:r>
              <a:rPr kumimoji="1" lang="en-US" altLang="zh-CN" sz="2800" dirty="0">
                <a:solidFill>
                  <a:srgbClr val="FF0000"/>
                </a:solidFill>
              </a:rPr>
              <a:t>】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900">
                <a:solidFill>
                  <a:schemeClr val="tx1"/>
                </a:solidFill>
                <a:ea typeface="幼圆" panose="02010509060101010101" pitchFamily="49" charset="-122"/>
              </a:rPr>
              <a:t>应用举例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EBE-9FB1-4B00-A70B-A6D099039551}" type="slidenum">
              <a:rPr lang="zh-CN" altLang="en-US"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zh-CN" altLang="en-US" dirty="0"/>
              <a:t>在刚才基础上对前面</a:t>
            </a:r>
            <a:r>
              <a:rPr lang="en-US" altLang="zh-CN" dirty="0"/>
              <a:t>n-1</a:t>
            </a:r>
            <a:r>
              <a:rPr lang="zh-CN" altLang="en-US" dirty="0"/>
              <a:t>个数重复刚才的步骤，得</a:t>
            </a:r>
            <a:r>
              <a:rPr lang="en-US" altLang="zh-CN" dirty="0"/>
              <a:t>n-1</a:t>
            </a:r>
            <a:r>
              <a:rPr lang="zh-CN" altLang="en-US" dirty="0"/>
              <a:t>个数中最大的数放到最底下</a:t>
            </a:r>
            <a:r>
              <a:rPr lang="en-US" altLang="zh-CN" dirty="0"/>
              <a:t>【</a:t>
            </a:r>
            <a:r>
              <a:rPr lang="zh-CN" altLang="en-US" dirty="0"/>
              <a:t>相当于次大的数排到</a:t>
            </a:r>
            <a:r>
              <a:rPr lang="en-US" altLang="zh-CN" dirty="0"/>
              <a:t>n-1</a:t>
            </a:r>
            <a:r>
              <a:rPr lang="zh-CN" altLang="en-US" dirty="0"/>
              <a:t>位置</a:t>
            </a:r>
            <a:r>
              <a:rPr lang="en-US" altLang="zh-CN" dirty="0"/>
              <a:t>】</a:t>
            </a:r>
          </a:p>
          <a:p>
            <a:pPr lvl="1">
              <a:defRPr/>
            </a:pPr>
            <a:r>
              <a:rPr lang="en-US" altLang="zh-CN" dirty="0"/>
              <a:t>……</a:t>
            </a:r>
          </a:p>
          <a:p>
            <a:pPr lvl="1">
              <a:defRPr/>
            </a:pPr>
            <a:r>
              <a:rPr lang="zh-CN" altLang="en-US" dirty="0"/>
              <a:t>在刚才基础上对前面</a:t>
            </a:r>
            <a:r>
              <a:rPr lang="en-US" altLang="zh-CN" dirty="0"/>
              <a:t>2</a:t>
            </a:r>
            <a:r>
              <a:rPr lang="zh-CN" altLang="en-US" dirty="0"/>
              <a:t>个数重复刚才的步骤，</a:t>
            </a:r>
            <a:r>
              <a:rPr lang="en-US" altLang="zh-CN" dirty="0"/>
              <a:t>……,</a:t>
            </a:r>
            <a:r>
              <a:rPr lang="zh-CN" altLang="en-US" dirty="0"/>
              <a:t>得到倒数第二大的数放到第</a:t>
            </a:r>
            <a:r>
              <a:rPr lang="en-US" altLang="zh-CN" dirty="0"/>
              <a:t>2</a:t>
            </a:r>
            <a:r>
              <a:rPr lang="zh-CN" altLang="en-US" dirty="0"/>
              <a:t>个位置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第一个数是最小数。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因此：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对</a:t>
            </a:r>
            <a:r>
              <a:rPr lang="en-US" altLang="zh-CN" dirty="0"/>
              <a:t>n</a:t>
            </a:r>
            <a:r>
              <a:rPr lang="zh-CN" altLang="en-US" dirty="0"/>
              <a:t>个数排序，要比较（</a:t>
            </a:r>
            <a:r>
              <a:rPr lang="en-US" altLang="zh-CN" dirty="0"/>
              <a:t>n-1</a:t>
            </a:r>
            <a:r>
              <a:rPr lang="zh-CN" altLang="en-US" dirty="0"/>
              <a:t>）</a:t>
            </a:r>
            <a:r>
              <a:rPr lang="en-US" altLang="zh-CN" dirty="0"/>
              <a:t>+(n-2)+ …… + 1 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这种算法不是最好的</a:t>
            </a:r>
            <a:endParaRPr lang="en-US" altLang="zh-CN" dirty="0"/>
          </a:p>
          <a:p>
            <a:pPr marL="471170" lvl="1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EBE-9FB1-4B00-A70B-A6D099039551}" type="slidenum">
              <a:rPr lang="zh-CN" altLang="en-US"/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F3A7F9-BC48-4A91-BEB3-F2AFC0333E75}" type="slidenum">
              <a:rPr lang="zh-CN" altLang="en-US">
                <a:solidFill>
                  <a:srgbClr val="2F2F2F"/>
                </a:solidFill>
              </a:rPr>
              <a:t>36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3" name="灯片编号占位符 1"/>
          <p:cNvSpPr txBox="1"/>
          <p:nvPr/>
        </p:nvSpPr>
        <p:spPr>
          <a:xfrm>
            <a:off x="5464175" y="6245225"/>
            <a:ext cx="838200" cy="261938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4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5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indent="-152400">
              <a:spcBef>
                <a:spcPts val="315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128905">
              <a:spcBef>
                <a:spcPts val="275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2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128905">
              <a:spcBef>
                <a:spcPts val="225"/>
              </a:spcBef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128905">
              <a:spcBef>
                <a:spcPts val="225"/>
              </a:spcBef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128905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128905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128905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128905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11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033206E-ECF4-401E-BA4C-D533F2607B1B}" type="slidenum">
              <a:rPr lang="zh-CN" altLang="en-US" sz="700">
                <a:solidFill>
                  <a:srgbClr val="2F2F2F"/>
                </a:solidFill>
                <a:latin typeface="Arial" panose="020B0604020202020204" pitchFamily="34" charset="0"/>
              </a:rPr>
              <a:t>36</a:t>
            </a:fld>
            <a:endParaRPr lang="en-US" altLang="zh-CN" sz="700">
              <a:solidFill>
                <a:srgbClr val="2F2F2F"/>
              </a:solidFill>
              <a:latin typeface="Arial" panose="020B0604020202020204" pitchFamily="34" charset="0"/>
            </a:endParaRP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1741488" y="2921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起泡法</a:t>
            </a:r>
            <a:r>
              <a:rPr kumimoji="1" lang="zh-CN" altLang="en-US" sz="2400">
                <a:latin typeface="Times New Roman" panose="02020603050405020304" pitchFamily="18" charset="0"/>
              </a:rPr>
              <a:t>：即相临两个数比较，将小的调到前面。</a:t>
            </a:r>
          </a:p>
        </p:txBody>
      </p:sp>
      <p:sp>
        <p:nvSpPr>
          <p:cNvPr id="83973" name="Rectangle 3"/>
          <p:cNvSpPr>
            <a:spLocks noChangeArrowheads="1"/>
          </p:cNvSpPr>
          <p:nvPr/>
        </p:nvSpPr>
        <p:spPr bwMode="auto">
          <a:xfrm>
            <a:off x="5159375" y="2036763"/>
            <a:ext cx="373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 sz="2000">
              <a:latin typeface="Times New Roman" panose="02020603050405020304" pitchFamily="18" charset="0"/>
            </a:endParaRPr>
          </a:p>
          <a:p>
            <a:r>
              <a:rPr kumimoji="1" lang="zh-CN" altLang="en-US" sz="200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3378200" y="747713"/>
            <a:ext cx="3381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985420</a:t>
            </a:r>
          </a:p>
        </p:txBody>
      </p:sp>
      <p:sp>
        <p:nvSpPr>
          <p:cNvPr id="83975" name="Freeform 5"/>
          <p:cNvSpPr/>
          <p:nvPr/>
        </p:nvSpPr>
        <p:spPr bwMode="auto">
          <a:xfrm>
            <a:off x="3716338" y="1016000"/>
            <a:ext cx="290512" cy="441325"/>
          </a:xfrm>
          <a:custGeom>
            <a:avLst/>
            <a:gdLst>
              <a:gd name="T0" fmla="*/ 123628743 w 128"/>
              <a:gd name="T1" fmla="*/ 814927848 h 239"/>
              <a:gd name="T2" fmla="*/ 546026383 w 128"/>
              <a:gd name="T3" fmla="*/ 664899506 h 239"/>
              <a:gd name="T4" fmla="*/ 659353298 w 128"/>
              <a:gd name="T5" fmla="*/ 317105862 h 239"/>
              <a:gd name="T6" fmla="*/ 427549688 w 128"/>
              <a:gd name="T7" fmla="*/ 85244047 h 239"/>
              <a:gd name="T8" fmla="*/ 0 w 128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239">
                <a:moveTo>
                  <a:pt x="24" y="239"/>
                </a:moveTo>
                <a:lnTo>
                  <a:pt x="106" y="195"/>
                </a:lnTo>
                <a:lnTo>
                  <a:pt x="128" y="93"/>
                </a:lnTo>
                <a:lnTo>
                  <a:pt x="83" y="25"/>
                </a:lnTo>
                <a:lnTo>
                  <a:pt x="0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225925" y="747713"/>
            <a:ext cx="3397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895420</a:t>
            </a:r>
          </a:p>
        </p:txBody>
      </p:sp>
      <p:sp>
        <p:nvSpPr>
          <p:cNvPr id="10" name="Freeform 7"/>
          <p:cNvSpPr/>
          <p:nvPr/>
        </p:nvSpPr>
        <p:spPr bwMode="auto">
          <a:xfrm>
            <a:off x="4565650" y="1296988"/>
            <a:ext cx="288925" cy="441325"/>
          </a:xfrm>
          <a:custGeom>
            <a:avLst/>
            <a:gdLst>
              <a:gd name="T0" fmla="*/ 122280735 w 128"/>
              <a:gd name="T1" fmla="*/ 814927848 h 239"/>
              <a:gd name="T2" fmla="*/ 540077571 w 128"/>
              <a:gd name="T3" fmla="*/ 664899506 h 239"/>
              <a:gd name="T4" fmla="*/ 652169185 w 128"/>
              <a:gd name="T5" fmla="*/ 317105862 h 239"/>
              <a:gd name="T6" fmla="*/ 422891396 w 128"/>
              <a:gd name="T7" fmla="*/ 85244047 h 239"/>
              <a:gd name="T8" fmla="*/ 0 w 128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239">
                <a:moveTo>
                  <a:pt x="24" y="239"/>
                </a:moveTo>
                <a:lnTo>
                  <a:pt x="106" y="195"/>
                </a:lnTo>
                <a:lnTo>
                  <a:pt x="128" y="93"/>
                </a:lnTo>
                <a:lnTo>
                  <a:pt x="83" y="25"/>
                </a:lnTo>
                <a:lnTo>
                  <a:pt x="0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73650" y="747713"/>
            <a:ext cx="3397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859420</a:t>
            </a:r>
          </a:p>
        </p:txBody>
      </p:sp>
      <p:sp>
        <p:nvSpPr>
          <p:cNvPr id="12" name="Freeform 9"/>
          <p:cNvSpPr/>
          <p:nvPr/>
        </p:nvSpPr>
        <p:spPr bwMode="auto">
          <a:xfrm>
            <a:off x="5484813" y="1655763"/>
            <a:ext cx="290512" cy="441325"/>
          </a:xfrm>
          <a:custGeom>
            <a:avLst/>
            <a:gdLst>
              <a:gd name="T0" fmla="*/ 123628743 w 128"/>
              <a:gd name="T1" fmla="*/ 814927848 h 239"/>
              <a:gd name="T2" fmla="*/ 546026383 w 128"/>
              <a:gd name="T3" fmla="*/ 664899506 h 239"/>
              <a:gd name="T4" fmla="*/ 659353298 w 128"/>
              <a:gd name="T5" fmla="*/ 317105862 h 239"/>
              <a:gd name="T6" fmla="*/ 427549688 w 128"/>
              <a:gd name="T7" fmla="*/ 85244047 h 239"/>
              <a:gd name="T8" fmla="*/ 0 w 128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239">
                <a:moveTo>
                  <a:pt x="24" y="239"/>
                </a:moveTo>
                <a:lnTo>
                  <a:pt x="106" y="195"/>
                </a:lnTo>
                <a:lnTo>
                  <a:pt x="128" y="93"/>
                </a:lnTo>
                <a:lnTo>
                  <a:pt x="83" y="25"/>
                </a:lnTo>
                <a:lnTo>
                  <a:pt x="0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007100" y="747713"/>
            <a:ext cx="3397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854920</a:t>
            </a:r>
          </a:p>
        </p:txBody>
      </p:sp>
      <p:sp>
        <p:nvSpPr>
          <p:cNvPr id="14" name="Freeform 11"/>
          <p:cNvSpPr/>
          <p:nvPr/>
        </p:nvSpPr>
        <p:spPr bwMode="auto">
          <a:xfrm>
            <a:off x="6346825" y="2016125"/>
            <a:ext cx="288925" cy="441325"/>
          </a:xfrm>
          <a:custGeom>
            <a:avLst/>
            <a:gdLst>
              <a:gd name="T0" fmla="*/ 122280735 w 128"/>
              <a:gd name="T1" fmla="*/ 814927848 h 239"/>
              <a:gd name="T2" fmla="*/ 540077571 w 128"/>
              <a:gd name="T3" fmla="*/ 664899506 h 239"/>
              <a:gd name="T4" fmla="*/ 652169185 w 128"/>
              <a:gd name="T5" fmla="*/ 317105862 h 239"/>
              <a:gd name="T6" fmla="*/ 422891396 w 128"/>
              <a:gd name="T7" fmla="*/ 85244047 h 239"/>
              <a:gd name="T8" fmla="*/ 0 w 128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239">
                <a:moveTo>
                  <a:pt x="24" y="239"/>
                </a:moveTo>
                <a:lnTo>
                  <a:pt x="106" y="195"/>
                </a:lnTo>
                <a:lnTo>
                  <a:pt x="128" y="93"/>
                </a:lnTo>
                <a:lnTo>
                  <a:pt x="83" y="25"/>
                </a:lnTo>
                <a:lnTo>
                  <a:pt x="0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938963" y="747713"/>
            <a:ext cx="3397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854290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958138" y="747713"/>
            <a:ext cx="338137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00B050"/>
                </a:solidFill>
                <a:latin typeface="Times New Roman" panose="02020603050405020304" pitchFamily="18" charset="0"/>
              </a:rPr>
              <a:t>85420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" name="Freeform 14"/>
          <p:cNvSpPr/>
          <p:nvPr/>
        </p:nvSpPr>
        <p:spPr bwMode="auto">
          <a:xfrm>
            <a:off x="7278688" y="2376488"/>
            <a:ext cx="290512" cy="441325"/>
          </a:xfrm>
          <a:custGeom>
            <a:avLst/>
            <a:gdLst>
              <a:gd name="T0" fmla="*/ 123628743 w 128"/>
              <a:gd name="T1" fmla="*/ 814927848 h 239"/>
              <a:gd name="T2" fmla="*/ 546026383 w 128"/>
              <a:gd name="T3" fmla="*/ 664899506 h 239"/>
              <a:gd name="T4" fmla="*/ 659353298 w 128"/>
              <a:gd name="T5" fmla="*/ 317105862 h 239"/>
              <a:gd name="T6" fmla="*/ 427549688 w 128"/>
              <a:gd name="T7" fmla="*/ 85244047 h 239"/>
              <a:gd name="T8" fmla="*/ 0 w 128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239">
                <a:moveTo>
                  <a:pt x="24" y="239"/>
                </a:moveTo>
                <a:lnTo>
                  <a:pt x="106" y="195"/>
                </a:lnTo>
                <a:lnTo>
                  <a:pt x="128" y="93"/>
                </a:lnTo>
                <a:lnTo>
                  <a:pt x="83" y="25"/>
                </a:lnTo>
                <a:lnTo>
                  <a:pt x="0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5" name="Text Box 15"/>
          <p:cNvSpPr txBox="1">
            <a:spLocks noChangeArrowheads="1"/>
          </p:cNvSpPr>
          <p:nvPr/>
        </p:nvSpPr>
        <p:spPr bwMode="auto">
          <a:xfrm>
            <a:off x="3143250" y="2924175"/>
            <a:ext cx="933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次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076700" y="2924175"/>
            <a:ext cx="11017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次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924425" y="2924175"/>
            <a:ext cx="10175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次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857875" y="2924175"/>
            <a:ext cx="8477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次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789738" y="2924175"/>
            <a:ext cx="1017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次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893050" y="2924175"/>
            <a:ext cx="8477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结果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1" name="Text Box 21"/>
          <p:cNvSpPr txBox="1">
            <a:spLocks noChangeArrowheads="1"/>
          </p:cNvSpPr>
          <p:nvPr/>
        </p:nvSpPr>
        <p:spPr bwMode="auto">
          <a:xfrm>
            <a:off x="2274888" y="1462088"/>
            <a:ext cx="5937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</a:rPr>
              <a:t>第一趟</a:t>
            </a:r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9145588" y="1819275"/>
            <a:ext cx="1271587" cy="982663"/>
          </a:xfrm>
          <a:prstGeom prst="wedgeRoundRectCallout">
            <a:avLst>
              <a:gd name="adj1" fmla="val -123032"/>
              <a:gd name="adj2" fmla="val 4709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000">
                <a:latin typeface="Times New Roman" panose="02020603050405020304" pitchFamily="18" charset="0"/>
              </a:rPr>
              <a:t>最大数已</a:t>
            </a:r>
          </a:p>
          <a:p>
            <a:pPr algn="ctr"/>
            <a:r>
              <a:rPr kumimoji="1" lang="zh-CN" altLang="en-US" sz="2000">
                <a:latin typeface="Times New Roman" panose="02020603050405020304" pitchFamily="18" charset="0"/>
              </a:rPr>
              <a:t>得到。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159375" y="5253038"/>
            <a:ext cx="373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 sz="2000">
              <a:latin typeface="Times New Roman" panose="02020603050405020304" pitchFamily="18" charset="0"/>
            </a:endParaRPr>
          </a:p>
          <a:p>
            <a:r>
              <a:rPr kumimoji="1" lang="zh-CN" altLang="en-US" sz="200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378200" y="3962400"/>
            <a:ext cx="338138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00B050"/>
                </a:solidFill>
                <a:latin typeface="Times New Roman" panose="02020603050405020304" pitchFamily="18" charset="0"/>
              </a:rPr>
              <a:t>85420</a:t>
            </a:r>
          </a:p>
        </p:txBody>
      </p:sp>
      <p:sp>
        <p:nvSpPr>
          <p:cNvPr id="28" name="Freeform 25"/>
          <p:cNvSpPr/>
          <p:nvPr/>
        </p:nvSpPr>
        <p:spPr bwMode="auto">
          <a:xfrm>
            <a:off x="3716338" y="4230688"/>
            <a:ext cx="290512" cy="441325"/>
          </a:xfrm>
          <a:custGeom>
            <a:avLst/>
            <a:gdLst>
              <a:gd name="T0" fmla="*/ 123628743 w 128"/>
              <a:gd name="T1" fmla="*/ 814927848 h 239"/>
              <a:gd name="T2" fmla="*/ 546026383 w 128"/>
              <a:gd name="T3" fmla="*/ 664899506 h 239"/>
              <a:gd name="T4" fmla="*/ 659353298 w 128"/>
              <a:gd name="T5" fmla="*/ 317105862 h 239"/>
              <a:gd name="T6" fmla="*/ 427549688 w 128"/>
              <a:gd name="T7" fmla="*/ 85244047 h 239"/>
              <a:gd name="T8" fmla="*/ 0 w 128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239">
                <a:moveTo>
                  <a:pt x="24" y="239"/>
                </a:moveTo>
                <a:lnTo>
                  <a:pt x="106" y="195"/>
                </a:lnTo>
                <a:lnTo>
                  <a:pt x="128" y="93"/>
                </a:lnTo>
                <a:lnTo>
                  <a:pt x="83" y="25"/>
                </a:lnTo>
                <a:lnTo>
                  <a:pt x="0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225925" y="3962400"/>
            <a:ext cx="3397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58420</a:t>
            </a:r>
          </a:p>
        </p:txBody>
      </p:sp>
      <p:sp>
        <p:nvSpPr>
          <p:cNvPr id="30" name="Freeform 27"/>
          <p:cNvSpPr/>
          <p:nvPr/>
        </p:nvSpPr>
        <p:spPr bwMode="auto">
          <a:xfrm>
            <a:off x="4565650" y="4529138"/>
            <a:ext cx="288925" cy="439737"/>
          </a:xfrm>
          <a:custGeom>
            <a:avLst/>
            <a:gdLst>
              <a:gd name="T0" fmla="*/ 122280735 w 128"/>
              <a:gd name="T1" fmla="*/ 809073762 h 239"/>
              <a:gd name="T2" fmla="*/ 540077571 w 128"/>
              <a:gd name="T3" fmla="*/ 660122513 h 239"/>
              <a:gd name="T4" fmla="*/ 652169185 w 128"/>
              <a:gd name="T5" fmla="*/ 314827773 h 239"/>
              <a:gd name="T6" fmla="*/ 422891396 w 128"/>
              <a:gd name="T7" fmla="*/ 84631893 h 239"/>
              <a:gd name="T8" fmla="*/ 0 w 128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239">
                <a:moveTo>
                  <a:pt x="24" y="239"/>
                </a:moveTo>
                <a:lnTo>
                  <a:pt x="106" y="195"/>
                </a:lnTo>
                <a:lnTo>
                  <a:pt x="128" y="93"/>
                </a:lnTo>
                <a:lnTo>
                  <a:pt x="83" y="25"/>
                </a:lnTo>
                <a:lnTo>
                  <a:pt x="0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073650" y="3962400"/>
            <a:ext cx="3397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54820</a:t>
            </a:r>
          </a:p>
        </p:txBody>
      </p:sp>
      <p:sp>
        <p:nvSpPr>
          <p:cNvPr id="32" name="Freeform 29"/>
          <p:cNvSpPr/>
          <p:nvPr/>
        </p:nvSpPr>
        <p:spPr bwMode="auto">
          <a:xfrm>
            <a:off x="5497513" y="4897438"/>
            <a:ext cx="290512" cy="441325"/>
          </a:xfrm>
          <a:custGeom>
            <a:avLst/>
            <a:gdLst>
              <a:gd name="T0" fmla="*/ 123628743 w 128"/>
              <a:gd name="T1" fmla="*/ 814927848 h 239"/>
              <a:gd name="T2" fmla="*/ 546026383 w 128"/>
              <a:gd name="T3" fmla="*/ 664899506 h 239"/>
              <a:gd name="T4" fmla="*/ 659353298 w 128"/>
              <a:gd name="T5" fmla="*/ 317105862 h 239"/>
              <a:gd name="T6" fmla="*/ 427549688 w 128"/>
              <a:gd name="T7" fmla="*/ 85244047 h 239"/>
              <a:gd name="T8" fmla="*/ 0 w 128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239">
                <a:moveTo>
                  <a:pt x="24" y="239"/>
                </a:moveTo>
                <a:lnTo>
                  <a:pt x="106" y="195"/>
                </a:lnTo>
                <a:lnTo>
                  <a:pt x="128" y="93"/>
                </a:lnTo>
                <a:lnTo>
                  <a:pt x="83" y="25"/>
                </a:lnTo>
                <a:lnTo>
                  <a:pt x="0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007100" y="3962400"/>
            <a:ext cx="3397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54280</a:t>
            </a:r>
          </a:p>
        </p:txBody>
      </p:sp>
      <p:sp>
        <p:nvSpPr>
          <p:cNvPr id="34" name="Freeform 31"/>
          <p:cNvSpPr/>
          <p:nvPr/>
        </p:nvSpPr>
        <p:spPr bwMode="auto">
          <a:xfrm>
            <a:off x="6346825" y="5256213"/>
            <a:ext cx="288925" cy="441325"/>
          </a:xfrm>
          <a:custGeom>
            <a:avLst/>
            <a:gdLst>
              <a:gd name="T0" fmla="*/ 122280735 w 128"/>
              <a:gd name="T1" fmla="*/ 814927848 h 239"/>
              <a:gd name="T2" fmla="*/ 540077571 w 128"/>
              <a:gd name="T3" fmla="*/ 664899506 h 239"/>
              <a:gd name="T4" fmla="*/ 652169185 w 128"/>
              <a:gd name="T5" fmla="*/ 317105862 h 239"/>
              <a:gd name="T6" fmla="*/ 422891396 w 128"/>
              <a:gd name="T7" fmla="*/ 85244047 h 239"/>
              <a:gd name="T8" fmla="*/ 0 w 128"/>
              <a:gd name="T9" fmla="*/ 0 h 2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" h="239">
                <a:moveTo>
                  <a:pt x="24" y="239"/>
                </a:moveTo>
                <a:lnTo>
                  <a:pt x="106" y="195"/>
                </a:lnTo>
                <a:lnTo>
                  <a:pt x="128" y="93"/>
                </a:lnTo>
                <a:lnTo>
                  <a:pt x="83" y="25"/>
                </a:lnTo>
                <a:lnTo>
                  <a:pt x="0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938963" y="3962400"/>
            <a:ext cx="339725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5420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171825" y="5732463"/>
            <a:ext cx="933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次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105275" y="5732463"/>
            <a:ext cx="11033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次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4953000" y="5732463"/>
            <a:ext cx="10175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次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5886450" y="5732463"/>
            <a:ext cx="8477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次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6904038" y="5732463"/>
            <a:ext cx="8477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结果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2274888" y="4410075"/>
            <a:ext cx="5937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Times New Roman" panose="02020603050405020304" pitchFamily="18" charset="0"/>
              </a:rPr>
              <a:t>第二趟</a:t>
            </a: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2444750" y="3784600"/>
            <a:ext cx="7802563" cy="0"/>
          </a:xfrm>
          <a:prstGeom prst="line">
            <a:avLst/>
          </a:prstGeom>
          <a:noFill/>
          <a:ln w="76200" cap="rnd" cmpd="tri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8997950" y="3875088"/>
            <a:ext cx="339725" cy="2500312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66FF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5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4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2400">
                <a:latin typeface="Times New Roman" panose="02020603050405020304" pitchFamily="18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  <p:bldP spid="13" grpId="0" autoUpdateAnimBg="0"/>
      <p:bldP spid="15" grpId="0" autoUpdateAnimBg="0"/>
      <p:bldP spid="16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5" grpId="0" animBg="1" autoUpdateAnimBg="0"/>
      <p:bldP spid="26" grpId="0" autoUpdateAnimBg="0"/>
      <p:bldP spid="27" grpId="0" autoUpdateAnimBg="0"/>
      <p:bldP spid="29" grpId="0" autoUpdateAnimBg="0"/>
      <p:bldP spid="31" grpId="0" autoUpdateAnimBg="0"/>
      <p:bldP spid="33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"/>
          <p:cNvGrpSpPr/>
          <p:nvPr/>
        </p:nvGrpSpPr>
        <p:grpSpPr bwMode="auto">
          <a:xfrm>
            <a:off x="1733550" y="304800"/>
            <a:ext cx="8610600" cy="6553200"/>
            <a:chOff x="336" y="192"/>
            <a:chExt cx="5184" cy="3744"/>
          </a:xfrm>
        </p:grpSpPr>
        <p:sp>
          <p:nvSpPr>
            <p:cNvPr id="84995" name="Rectangle 3"/>
            <p:cNvSpPr>
              <a:spLocks noChangeArrowheads="1"/>
            </p:cNvSpPr>
            <p:nvPr/>
          </p:nvSpPr>
          <p:spPr bwMode="auto">
            <a:xfrm>
              <a:off x="1968" y="1029"/>
              <a:ext cx="226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en-US" sz="2000">
                <a:latin typeface="Times New Roman" panose="02020603050405020304" pitchFamily="18" charset="0"/>
              </a:endParaRPr>
            </a:p>
            <a:p>
              <a:r>
                <a:rPr kumimoji="1" lang="zh-CN" altLang="en-US" sz="2000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84996" name="Text Box 4"/>
            <p:cNvSpPr txBox="1">
              <a:spLocks noChangeArrowheads="1"/>
            </p:cNvSpPr>
            <p:nvPr/>
          </p:nvSpPr>
          <p:spPr bwMode="auto">
            <a:xfrm>
              <a:off x="960" y="336"/>
              <a:ext cx="192" cy="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5420</a:t>
              </a:r>
            </a:p>
          </p:txBody>
        </p:sp>
        <p:sp>
          <p:nvSpPr>
            <p:cNvPr id="84997" name="Freeform 5"/>
            <p:cNvSpPr/>
            <p:nvPr/>
          </p:nvSpPr>
          <p:spPr bwMode="auto">
            <a:xfrm>
              <a:off x="1152" y="480"/>
              <a:ext cx="164" cy="237"/>
            </a:xfrm>
            <a:custGeom>
              <a:avLst/>
              <a:gdLst>
                <a:gd name="T0" fmla="*/ 40 w 128"/>
                <a:gd name="T1" fmla="*/ 235 h 239"/>
                <a:gd name="T2" fmla="*/ 174 w 128"/>
                <a:gd name="T3" fmla="*/ 191 h 239"/>
                <a:gd name="T4" fmla="*/ 210 w 128"/>
                <a:gd name="T5" fmla="*/ 91 h 239"/>
                <a:gd name="T6" fmla="*/ 136 w 128"/>
                <a:gd name="T7" fmla="*/ 25 h 239"/>
                <a:gd name="T8" fmla="*/ 0 w 128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239">
                  <a:moveTo>
                    <a:pt x="24" y="239"/>
                  </a:moveTo>
                  <a:lnTo>
                    <a:pt x="106" y="195"/>
                  </a:lnTo>
                  <a:lnTo>
                    <a:pt x="128" y="93"/>
                  </a:lnTo>
                  <a:lnTo>
                    <a:pt x="83" y="25"/>
                  </a:lnTo>
                  <a:lnTo>
                    <a:pt x="0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998" name="Text Box 6"/>
            <p:cNvSpPr txBox="1">
              <a:spLocks noChangeArrowheads="1"/>
            </p:cNvSpPr>
            <p:nvPr/>
          </p:nvSpPr>
          <p:spPr bwMode="auto">
            <a:xfrm>
              <a:off x="1440" y="336"/>
              <a:ext cx="192" cy="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4520</a:t>
              </a:r>
            </a:p>
          </p:txBody>
        </p:sp>
        <p:sp>
          <p:nvSpPr>
            <p:cNvPr id="84999" name="Freeform 7"/>
            <p:cNvSpPr/>
            <p:nvPr/>
          </p:nvSpPr>
          <p:spPr bwMode="auto">
            <a:xfrm>
              <a:off x="1632" y="720"/>
              <a:ext cx="164" cy="237"/>
            </a:xfrm>
            <a:custGeom>
              <a:avLst/>
              <a:gdLst>
                <a:gd name="T0" fmla="*/ 40 w 128"/>
                <a:gd name="T1" fmla="*/ 235 h 239"/>
                <a:gd name="T2" fmla="*/ 174 w 128"/>
                <a:gd name="T3" fmla="*/ 191 h 239"/>
                <a:gd name="T4" fmla="*/ 210 w 128"/>
                <a:gd name="T5" fmla="*/ 91 h 239"/>
                <a:gd name="T6" fmla="*/ 136 w 128"/>
                <a:gd name="T7" fmla="*/ 25 h 239"/>
                <a:gd name="T8" fmla="*/ 0 w 128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239">
                  <a:moveTo>
                    <a:pt x="24" y="239"/>
                  </a:moveTo>
                  <a:lnTo>
                    <a:pt x="106" y="195"/>
                  </a:lnTo>
                  <a:lnTo>
                    <a:pt x="128" y="93"/>
                  </a:lnTo>
                  <a:lnTo>
                    <a:pt x="83" y="25"/>
                  </a:lnTo>
                  <a:lnTo>
                    <a:pt x="0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0" name="Text Box 8"/>
            <p:cNvSpPr txBox="1">
              <a:spLocks noChangeArrowheads="1"/>
            </p:cNvSpPr>
            <p:nvPr/>
          </p:nvSpPr>
          <p:spPr bwMode="auto">
            <a:xfrm>
              <a:off x="1920" y="336"/>
              <a:ext cx="192" cy="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4250</a:t>
              </a:r>
            </a:p>
          </p:txBody>
        </p:sp>
        <p:sp>
          <p:nvSpPr>
            <p:cNvPr id="85001" name="Freeform 9"/>
            <p:cNvSpPr/>
            <p:nvPr/>
          </p:nvSpPr>
          <p:spPr bwMode="auto">
            <a:xfrm>
              <a:off x="2160" y="960"/>
              <a:ext cx="164" cy="237"/>
            </a:xfrm>
            <a:custGeom>
              <a:avLst/>
              <a:gdLst>
                <a:gd name="T0" fmla="*/ 40 w 128"/>
                <a:gd name="T1" fmla="*/ 235 h 239"/>
                <a:gd name="T2" fmla="*/ 174 w 128"/>
                <a:gd name="T3" fmla="*/ 191 h 239"/>
                <a:gd name="T4" fmla="*/ 210 w 128"/>
                <a:gd name="T5" fmla="*/ 91 h 239"/>
                <a:gd name="T6" fmla="*/ 136 w 128"/>
                <a:gd name="T7" fmla="*/ 25 h 239"/>
                <a:gd name="T8" fmla="*/ 0 w 128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239">
                  <a:moveTo>
                    <a:pt x="24" y="239"/>
                  </a:moveTo>
                  <a:lnTo>
                    <a:pt x="106" y="195"/>
                  </a:lnTo>
                  <a:lnTo>
                    <a:pt x="128" y="93"/>
                  </a:lnTo>
                  <a:lnTo>
                    <a:pt x="83" y="25"/>
                  </a:lnTo>
                  <a:lnTo>
                    <a:pt x="0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2448" y="336"/>
              <a:ext cx="192" cy="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4205</a:t>
              </a:r>
            </a:p>
          </p:txBody>
        </p:sp>
        <p:sp>
          <p:nvSpPr>
            <p:cNvPr id="85003" name="Text Box 11"/>
            <p:cNvSpPr txBox="1">
              <a:spLocks noChangeArrowheads="1"/>
            </p:cNvSpPr>
            <p:nvPr/>
          </p:nvSpPr>
          <p:spPr bwMode="auto">
            <a:xfrm>
              <a:off x="816" y="1248"/>
              <a:ext cx="52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第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次</a:t>
              </a:r>
              <a:endPara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1344" y="1248"/>
              <a:ext cx="62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第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次</a:t>
              </a:r>
              <a:endPara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05" name="Text Box 13"/>
            <p:cNvSpPr txBox="1">
              <a:spLocks noChangeArrowheads="1"/>
            </p:cNvSpPr>
            <p:nvPr/>
          </p:nvSpPr>
          <p:spPr bwMode="auto">
            <a:xfrm>
              <a:off x="1824" y="1248"/>
              <a:ext cx="57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第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次</a:t>
              </a:r>
              <a:endPara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06" name="Text Box 14"/>
            <p:cNvSpPr txBox="1">
              <a:spLocks noChangeArrowheads="1"/>
            </p:cNvSpPr>
            <p:nvPr/>
          </p:nvSpPr>
          <p:spPr bwMode="auto">
            <a:xfrm>
              <a:off x="2400" y="1248"/>
              <a:ext cx="48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结果</a:t>
              </a:r>
              <a:endPara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07" name="Text Box 15"/>
            <p:cNvSpPr txBox="1">
              <a:spLocks noChangeArrowheads="1"/>
            </p:cNvSpPr>
            <p:nvPr/>
          </p:nvSpPr>
          <p:spPr bwMode="auto">
            <a:xfrm>
              <a:off x="432" y="384"/>
              <a:ext cx="336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>
                  <a:latin typeface="Times New Roman" panose="02020603050405020304" pitchFamily="18" charset="0"/>
                </a:rPr>
                <a:t>第三趟</a:t>
              </a:r>
            </a:p>
          </p:txBody>
        </p:sp>
        <p:sp>
          <p:nvSpPr>
            <p:cNvPr id="85008" name="Rectangle 16"/>
            <p:cNvSpPr>
              <a:spLocks noChangeArrowheads="1"/>
            </p:cNvSpPr>
            <p:nvPr/>
          </p:nvSpPr>
          <p:spPr bwMode="auto">
            <a:xfrm>
              <a:off x="4992" y="1029"/>
              <a:ext cx="226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en-US" sz="2000">
                <a:latin typeface="Times New Roman" panose="02020603050405020304" pitchFamily="18" charset="0"/>
              </a:endParaRPr>
            </a:p>
            <a:p>
              <a:r>
                <a:rPr kumimoji="1" lang="zh-CN" altLang="en-US" sz="2000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85009" name="Text Box 17"/>
            <p:cNvSpPr txBox="1">
              <a:spLocks noChangeArrowheads="1"/>
            </p:cNvSpPr>
            <p:nvPr/>
          </p:nvSpPr>
          <p:spPr bwMode="auto">
            <a:xfrm>
              <a:off x="3888" y="528"/>
              <a:ext cx="192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420</a:t>
              </a:r>
            </a:p>
          </p:txBody>
        </p:sp>
        <p:sp>
          <p:nvSpPr>
            <p:cNvPr id="85010" name="Freeform 18"/>
            <p:cNvSpPr/>
            <p:nvPr/>
          </p:nvSpPr>
          <p:spPr bwMode="auto">
            <a:xfrm>
              <a:off x="4080" y="672"/>
              <a:ext cx="164" cy="237"/>
            </a:xfrm>
            <a:custGeom>
              <a:avLst/>
              <a:gdLst>
                <a:gd name="T0" fmla="*/ 40 w 128"/>
                <a:gd name="T1" fmla="*/ 235 h 239"/>
                <a:gd name="T2" fmla="*/ 174 w 128"/>
                <a:gd name="T3" fmla="*/ 191 h 239"/>
                <a:gd name="T4" fmla="*/ 210 w 128"/>
                <a:gd name="T5" fmla="*/ 91 h 239"/>
                <a:gd name="T6" fmla="*/ 136 w 128"/>
                <a:gd name="T7" fmla="*/ 25 h 239"/>
                <a:gd name="T8" fmla="*/ 0 w 128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239">
                  <a:moveTo>
                    <a:pt x="24" y="239"/>
                  </a:moveTo>
                  <a:lnTo>
                    <a:pt x="106" y="195"/>
                  </a:lnTo>
                  <a:lnTo>
                    <a:pt x="128" y="93"/>
                  </a:lnTo>
                  <a:lnTo>
                    <a:pt x="83" y="25"/>
                  </a:lnTo>
                  <a:lnTo>
                    <a:pt x="0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1" name="Text Box 19"/>
            <p:cNvSpPr txBox="1">
              <a:spLocks noChangeArrowheads="1"/>
            </p:cNvSpPr>
            <p:nvPr/>
          </p:nvSpPr>
          <p:spPr bwMode="auto">
            <a:xfrm>
              <a:off x="4368" y="528"/>
              <a:ext cx="192" cy="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24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5012" name="Freeform 20"/>
            <p:cNvSpPr/>
            <p:nvPr/>
          </p:nvSpPr>
          <p:spPr bwMode="auto">
            <a:xfrm>
              <a:off x="4560" y="912"/>
              <a:ext cx="164" cy="237"/>
            </a:xfrm>
            <a:custGeom>
              <a:avLst/>
              <a:gdLst>
                <a:gd name="T0" fmla="*/ 40 w 128"/>
                <a:gd name="T1" fmla="*/ 235 h 239"/>
                <a:gd name="T2" fmla="*/ 174 w 128"/>
                <a:gd name="T3" fmla="*/ 191 h 239"/>
                <a:gd name="T4" fmla="*/ 210 w 128"/>
                <a:gd name="T5" fmla="*/ 91 h 239"/>
                <a:gd name="T6" fmla="*/ 136 w 128"/>
                <a:gd name="T7" fmla="*/ 25 h 239"/>
                <a:gd name="T8" fmla="*/ 0 w 128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239">
                  <a:moveTo>
                    <a:pt x="24" y="239"/>
                  </a:moveTo>
                  <a:lnTo>
                    <a:pt x="106" y="195"/>
                  </a:lnTo>
                  <a:lnTo>
                    <a:pt x="128" y="93"/>
                  </a:lnTo>
                  <a:lnTo>
                    <a:pt x="83" y="25"/>
                  </a:lnTo>
                  <a:lnTo>
                    <a:pt x="0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3" name="Text Box 21"/>
            <p:cNvSpPr txBox="1">
              <a:spLocks noChangeArrowheads="1"/>
            </p:cNvSpPr>
            <p:nvPr/>
          </p:nvSpPr>
          <p:spPr bwMode="auto">
            <a:xfrm>
              <a:off x="4848" y="528"/>
              <a:ext cx="192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204</a:t>
              </a:r>
            </a:p>
          </p:txBody>
        </p:sp>
        <p:sp>
          <p:nvSpPr>
            <p:cNvPr id="85014" name="Text Box 22"/>
            <p:cNvSpPr txBox="1">
              <a:spLocks noChangeArrowheads="1"/>
            </p:cNvSpPr>
            <p:nvPr/>
          </p:nvSpPr>
          <p:spPr bwMode="auto">
            <a:xfrm>
              <a:off x="3744" y="1200"/>
              <a:ext cx="52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第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次</a:t>
              </a:r>
              <a:endPara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15" name="Text Box 23"/>
            <p:cNvSpPr txBox="1">
              <a:spLocks noChangeArrowheads="1"/>
            </p:cNvSpPr>
            <p:nvPr/>
          </p:nvSpPr>
          <p:spPr bwMode="auto">
            <a:xfrm>
              <a:off x="4272" y="1200"/>
              <a:ext cx="62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第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次</a:t>
              </a:r>
              <a:endPara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16" name="Text Box 24"/>
            <p:cNvSpPr txBox="1">
              <a:spLocks noChangeArrowheads="1"/>
            </p:cNvSpPr>
            <p:nvPr/>
          </p:nvSpPr>
          <p:spPr bwMode="auto">
            <a:xfrm>
              <a:off x="4752" y="1200"/>
              <a:ext cx="48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结果</a:t>
              </a:r>
              <a:endPara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17" name="Text Box 25"/>
            <p:cNvSpPr txBox="1">
              <a:spLocks noChangeArrowheads="1"/>
            </p:cNvSpPr>
            <p:nvPr/>
          </p:nvSpPr>
          <p:spPr bwMode="auto">
            <a:xfrm>
              <a:off x="3360" y="576"/>
              <a:ext cx="336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>
                  <a:latin typeface="Times New Roman" panose="02020603050405020304" pitchFamily="18" charset="0"/>
                </a:rPr>
                <a:t>第四趟</a:t>
              </a:r>
            </a:p>
          </p:txBody>
        </p:sp>
        <p:sp>
          <p:nvSpPr>
            <p:cNvPr id="85018" name="Text Box 26"/>
            <p:cNvSpPr txBox="1">
              <a:spLocks noChangeArrowheads="1"/>
            </p:cNvSpPr>
            <p:nvPr/>
          </p:nvSpPr>
          <p:spPr bwMode="auto">
            <a:xfrm>
              <a:off x="1008" y="2160"/>
              <a:ext cx="192" cy="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85019" name="Freeform 27"/>
            <p:cNvSpPr/>
            <p:nvPr/>
          </p:nvSpPr>
          <p:spPr bwMode="auto">
            <a:xfrm>
              <a:off x="1200" y="2304"/>
              <a:ext cx="164" cy="237"/>
            </a:xfrm>
            <a:custGeom>
              <a:avLst/>
              <a:gdLst>
                <a:gd name="T0" fmla="*/ 40 w 128"/>
                <a:gd name="T1" fmla="*/ 235 h 239"/>
                <a:gd name="T2" fmla="*/ 174 w 128"/>
                <a:gd name="T3" fmla="*/ 191 h 239"/>
                <a:gd name="T4" fmla="*/ 210 w 128"/>
                <a:gd name="T5" fmla="*/ 91 h 239"/>
                <a:gd name="T6" fmla="*/ 136 w 128"/>
                <a:gd name="T7" fmla="*/ 25 h 239"/>
                <a:gd name="T8" fmla="*/ 0 w 128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8" h="239">
                  <a:moveTo>
                    <a:pt x="24" y="239"/>
                  </a:moveTo>
                  <a:lnTo>
                    <a:pt x="106" y="195"/>
                  </a:lnTo>
                  <a:lnTo>
                    <a:pt x="128" y="93"/>
                  </a:lnTo>
                  <a:lnTo>
                    <a:pt x="83" y="25"/>
                  </a:lnTo>
                  <a:lnTo>
                    <a:pt x="0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0" name="Text Box 28"/>
            <p:cNvSpPr txBox="1">
              <a:spLocks noChangeArrowheads="1"/>
            </p:cNvSpPr>
            <p:nvPr/>
          </p:nvSpPr>
          <p:spPr bwMode="auto">
            <a:xfrm>
              <a:off x="1488" y="2160"/>
              <a:ext cx="192" cy="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02</a:t>
              </a:r>
            </a:p>
          </p:txBody>
        </p:sp>
        <p:sp>
          <p:nvSpPr>
            <p:cNvPr id="85021" name="Text Box 29"/>
            <p:cNvSpPr txBox="1">
              <a:spLocks noChangeArrowheads="1"/>
            </p:cNvSpPr>
            <p:nvPr/>
          </p:nvSpPr>
          <p:spPr bwMode="auto">
            <a:xfrm>
              <a:off x="816" y="2640"/>
              <a:ext cx="52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第</a:t>
              </a:r>
              <a:r>
                <a:rPr kumimoji="1"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次</a:t>
              </a:r>
              <a:endPara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22" name="Text Box 30"/>
            <p:cNvSpPr txBox="1">
              <a:spLocks noChangeArrowheads="1"/>
            </p:cNvSpPr>
            <p:nvPr/>
          </p:nvSpPr>
          <p:spPr bwMode="auto">
            <a:xfrm>
              <a:off x="1440" y="2640"/>
              <a:ext cx="48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结果</a:t>
              </a:r>
              <a:endPara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23" name="Text Box 31"/>
            <p:cNvSpPr txBox="1">
              <a:spLocks noChangeArrowheads="1"/>
            </p:cNvSpPr>
            <p:nvPr/>
          </p:nvSpPr>
          <p:spPr bwMode="auto">
            <a:xfrm>
              <a:off x="432" y="2112"/>
              <a:ext cx="336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>
                  <a:latin typeface="Times New Roman" panose="02020603050405020304" pitchFamily="18" charset="0"/>
                </a:rPr>
                <a:t>第五趟</a:t>
              </a:r>
            </a:p>
          </p:txBody>
        </p:sp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4176" y="1728"/>
              <a:ext cx="192" cy="134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rgbClr val="66FF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2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4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5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5025" name="Line 33"/>
            <p:cNvSpPr>
              <a:spLocks noChangeShapeType="1"/>
            </p:cNvSpPr>
            <p:nvPr/>
          </p:nvSpPr>
          <p:spPr bwMode="auto">
            <a:xfrm>
              <a:off x="336" y="1584"/>
              <a:ext cx="5184" cy="0"/>
            </a:xfrm>
            <a:prstGeom prst="line">
              <a:avLst/>
            </a:prstGeom>
            <a:noFill/>
            <a:ln w="76200" cap="rnd" cmpd="tri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6" name="Line 34"/>
            <p:cNvSpPr>
              <a:spLocks noChangeShapeType="1"/>
            </p:cNvSpPr>
            <p:nvPr/>
          </p:nvSpPr>
          <p:spPr bwMode="auto">
            <a:xfrm>
              <a:off x="2976" y="192"/>
              <a:ext cx="0" cy="3024"/>
            </a:xfrm>
            <a:prstGeom prst="line">
              <a:avLst/>
            </a:prstGeom>
            <a:noFill/>
            <a:ln w="57150" cap="rnd" cmpd="thickThin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7" name="Text Box 35"/>
            <p:cNvSpPr txBox="1">
              <a:spLocks noChangeArrowheads="1"/>
            </p:cNvSpPr>
            <p:nvPr/>
          </p:nvSpPr>
          <p:spPr bwMode="auto">
            <a:xfrm>
              <a:off x="3216" y="1920"/>
              <a:ext cx="576" cy="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最后结果</a:t>
              </a:r>
            </a:p>
          </p:txBody>
        </p:sp>
        <p:sp>
          <p:nvSpPr>
            <p:cNvPr id="85028" name="Rectangle 36"/>
            <p:cNvSpPr>
              <a:spLocks noChangeArrowheads="1"/>
            </p:cNvSpPr>
            <p:nvPr/>
          </p:nvSpPr>
          <p:spPr bwMode="auto">
            <a:xfrm>
              <a:off x="528" y="3408"/>
              <a:ext cx="4848" cy="52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sy="50000" kx="-2453608" algn="bl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>
                  <a:solidFill>
                    <a:srgbClr val="441FCD"/>
                  </a:solidFill>
                  <a:latin typeface="Times New Roman" panose="02020603050405020304" pitchFamily="18" charset="0"/>
                </a:rPr>
                <a:t>即：如果有</a:t>
              </a:r>
              <a:r>
                <a:rPr kumimoji="1" lang="en-US" altLang="zh-CN" sz="2400">
                  <a:solidFill>
                    <a:srgbClr val="441FCD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400">
                  <a:solidFill>
                    <a:srgbClr val="441FCD"/>
                  </a:solidFill>
                  <a:latin typeface="Times New Roman" panose="02020603050405020304" pitchFamily="18" charset="0"/>
                </a:rPr>
                <a:t>个数，则要进行 </a:t>
              </a:r>
              <a:r>
                <a:rPr kumimoji="1" lang="en-US" altLang="zh-CN" sz="2400">
                  <a:solidFill>
                    <a:srgbClr val="441FCD"/>
                  </a:solidFill>
                  <a:latin typeface="Times New Roman" panose="02020603050405020304" pitchFamily="18" charset="0"/>
                </a:rPr>
                <a:t>n-1 </a:t>
              </a:r>
              <a:r>
                <a:rPr kumimoji="1" lang="zh-CN" altLang="en-US" sz="2400">
                  <a:solidFill>
                    <a:srgbClr val="441FCD"/>
                  </a:solidFill>
                  <a:latin typeface="Times New Roman" panose="02020603050405020304" pitchFamily="18" charset="0"/>
                </a:rPr>
                <a:t>趟比较。在第 </a:t>
              </a:r>
              <a:r>
                <a:rPr kumimoji="1" lang="en-US" altLang="zh-CN" sz="2400">
                  <a:solidFill>
                    <a:srgbClr val="441FCD"/>
                  </a:solidFill>
                  <a:latin typeface="Times New Roman" panose="02020603050405020304" pitchFamily="18" charset="0"/>
                </a:rPr>
                <a:t>j </a:t>
              </a:r>
              <a:r>
                <a:rPr kumimoji="1" lang="zh-CN" altLang="en-US" sz="2400">
                  <a:solidFill>
                    <a:srgbClr val="441FCD"/>
                  </a:solidFill>
                  <a:latin typeface="Times New Roman" panose="02020603050405020304" pitchFamily="18" charset="0"/>
                </a:rPr>
                <a:t>趟比较中</a:t>
              </a:r>
            </a:p>
            <a:p>
              <a:r>
                <a:rPr kumimoji="1" lang="zh-CN" altLang="en-US" sz="2400">
                  <a:solidFill>
                    <a:srgbClr val="441FCD"/>
                  </a:solidFill>
                  <a:latin typeface="Times New Roman" panose="02020603050405020304" pitchFamily="18" charset="0"/>
                </a:rPr>
                <a:t>　　要进行</a:t>
              </a:r>
              <a:r>
                <a:rPr kumimoji="1" lang="en-US" altLang="zh-CN" sz="2400">
                  <a:solidFill>
                    <a:srgbClr val="441FCD"/>
                  </a:solidFill>
                  <a:latin typeface="Times New Roman" panose="02020603050405020304" pitchFamily="18" charset="0"/>
                </a:rPr>
                <a:t>n-j</a:t>
              </a:r>
              <a:r>
                <a:rPr kumimoji="1" lang="zh-CN" altLang="en-US" sz="2400">
                  <a:solidFill>
                    <a:srgbClr val="441FCD"/>
                  </a:solidFill>
                  <a:latin typeface="Times New Roman" panose="02020603050405020304" pitchFamily="18" charset="0"/>
                </a:rPr>
                <a:t>次两两比较。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3F7E-82D9-49EF-AE11-5258E5555223}" type="slidenum">
              <a:rPr lang="zh-CN" altLang="en-US"/>
              <a:t>37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B6E653-9622-4D9B-828C-D5443E682B22}" type="slidenum">
              <a:rPr lang="zh-CN" altLang="en-US">
                <a:solidFill>
                  <a:srgbClr val="FFFFFF"/>
                </a:solidFill>
                <a:latin typeface="Tw Cen MT" panose="020B0602020104020603" pitchFamily="34" charset="0"/>
                <a:ea typeface="华文仿宋" panose="02010600040101010101" pitchFamily="2" charset="-122"/>
              </a:rPr>
              <a:t>38</a:t>
            </a:fld>
            <a:endParaRPr lang="en-US" altLang="zh-CN">
              <a:solidFill>
                <a:srgbClr val="FFFFFF"/>
              </a:solidFill>
              <a:latin typeface="Tw Cen MT" panose="020B0602020104020603" pitchFamily="34" charset="0"/>
              <a:ea typeface="华文仿宋" panose="02010600040101010101" pitchFamily="2" charset="-122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1768475" y="404813"/>
            <a:ext cx="3041650" cy="5191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>
                <a:latin typeface="Times New Roman" panose="02020603050405020304" pitchFamily="18" charset="0"/>
              </a:rPr>
              <a:t>程序流程图如下：</a:t>
            </a:r>
          </a:p>
        </p:txBody>
      </p:sp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341438"/>
            <a:ext cx="7189787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矩形 1"/>
          <p:cNvSpPr>
            <a:spLocks noChangeArrowheads="1"/>
          </p:cNvSpPr>
          <p:nvPr/>
        </p:nvSpPr>
        <p:spPr bwMode="auto">
          <a:xfrm>
            <a:off x="982663" y="196850"/>
            <a:ext cx="1036955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对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6 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个整数使用冒泡排序法进行排序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{   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a[6];                          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i,j,t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b="0" dirty="0" err="1">
                <a:solidFill>
                  <a:srgbClr val="008200"/>
                </a:solidFill>
                <a:latin typeface="Consolas" panose="020B0609020204030204" pitchFamily="49" charset="0"/>
              </a:rPr>
              <a:t>i,j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作循环变量，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作临时变量*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 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"input 6 numbers:\n"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=0;i&lt;6;i++)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</a:t>
            </a:r>
            <a:r>
              <a:rPr lang="en-US" altLang="zh-CN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d"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,&amp;a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]);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输入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6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个整数 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=0;i&lt;5;i++) 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第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趟比较 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(j=0;j&lt;5-i;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第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趟中两两比较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6-j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次，比较前面的数，最大数已归位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(a[j]&gt;a[j+1])  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交换大小 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{ t=a[j];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a[j]=a[j+1];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a[j+1]=t;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"the sorted numbers:\n"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=0;i&lt;6;i++)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"%3d"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]);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}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3750" y="3544888"/>
            <a:ext cx="2376488" cy="1439862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704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4005263"/>
            <a:ext cx="3243263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7342-0897-42D4-8366-C0516FD6F97B}" type="slidenum">
              <a:rPr lang="zh-CN" altLang="en-US"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1760538" y="527050"/>
            <a:ext cx="8943975" cy="533400"/>
          </a:xfrm>
          <a:prstGeom prst="rect">
            <a:avLst/>
          </a:prstGeom>
          <a:solidFill>
            <a:srgbClr val="990000"/>
          </a:solidFill>
          <a:ln w="9525" cmpd="sng">
            <a:solidFill>
              <a:srgbClr val="CC0000"/>
            </a:solidFill>
            <a:miter lim="800000"/>
          </a:ln>
          <a:effectLst/>
        </p:spPr>
        <p:txBody>
          <a:bodyPr/>
          <a:lstStyle/>
          <a:p>
            <a:pPr marL="342900" indent="-342900" defTabSz="762000">
              <a:spcBef>
                <a:spcPct val="5000"/>
              </a:spcBef>
              <a:defRPr/>
            </a:pP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问题二：</a:t>
            </a:r>
            <a:r>
              <a:rPr lang="zh-CN" altLang="en-US" sz="3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给一组数排序，这组 数该 如何存放呢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1760855" y="5517515"/>
            <a:ext cx="79248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70000"/>
              <a:defRPr/>
            </a:pPr>
            <a:r>
              <a:rPr lang="zh-CN" altLang="zh-CN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??? </a:t>
            </a:r>
            <a:r>
              <a:rPr lang="zh-CN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这些数据如何存放才便于排序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438400" y="3282950"/>
            <a:ext cx="7407275" cy="588963"/>
            <a:chOff x="0" y="0"/>
            <a:chExt cx="4666" cy="371"/>
          </a:xfrm>
        </p:grpSpPr>
        <p:sp>
          <p:nvSpPr>
            <p:cNvPr id="5022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17" cy="3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3200">
                  <a:latin typeface="Arial" panose="020B0604020202020204" pitchFamily="34" charset="0"/>
                  <a:sym typeface="Monotype Sorts" pitchFamily="2" charset="2"/>
                </a:rPr>
                <a:t>8</a:t>
              </a:r>
            </a:p>
          </p:txBody>
        </p:sp>
        <p:sp>
          <p:nvSpPr>
            <p:cNvPr id="50223" name="Rectangle 6"/>
            <p:cNvSpPr>
              <a:spLocks noChangeArrowheads="1"/>
            </p:cNvSpPr>
            <p:nvPr/>
          </p:nvSpPr>
          <p:spPr bwMode="auto">
            <a:xfrm>
              <a:off x="509" y="0"/>
              <a:ext cx="317" cy="3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3200">
                  <a:latin typeface="Arial" panose="020B0604020202020204" pitchFamily="34" charset="0"/>
                  <a:sym typeface="Monotype Sorts" pitchFamily="2" charset="2"/>
                </a:rPr>
                <a:t>2</a:t>
              </a:r>
            </a:p>
          </p:txBody>
        </p:sp>
        <p:sp>
          <p:nvSpPr>
            <p:cNvPr id="50224" name="Rectangle 7"/>
            <p:cNvSpPr>
              <a:spLocks noChangeArrowheads="1"/>
            </p:cNvSpPr>
            <p:nvPr/>
          </p:nvSpPr>
          <p:spPr bwMode="auto">
            <a:xfrm>
              <a:off x="989" y="0"/>
              <a:ext cx="317" cy="3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3200">
                  <a:latin typeface="Arial" panose="020B0604020202020204" pitchFamily="34" charset="0"/>
                  <a:sym typeface="Monotype Sorts" pitchFamily="2" charset="2"/>
                </a:rPr>
                <a:t>9</a:t>
              </a:r>
            </a:p>
          </p:txBody>
        </p:sp>
        <p:sp>
          <p:nvSpPr>
            <p:cNvPr id="50225" name="Rectangle 8"/>
            <p:cNvSpPr>
              <a:spLocks noChangeArrowheads="1"/>
            </p:cNvSpPr>
            <p:nvPr/>
          </p:nvSpPr>
          <p:spPr bwMode="auto">
            <a:xfrm>
              <a:off x="1469" y="0"/>
              <a:ext cx="317" cy="3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3200">
                  <a:latin typeface="Arial" panose="020B0604020202020204" pitchFamily="34" charset="0"/>
                  <a:sym typeface="Monotype Sorts" pitchFamily="2" charset="2"/>
                </a:rPr>
                <a:t>4</a:t>
              </a:r>
            </a:p>
          </p:txBody>
        </p:sp>
        <p:sp>
          <p:nvSpPr>
            <p:cNvPr id="50226" name="Rectangle 9"/>
            <p:cNvSpPr>
              <a:spLocks noChangeArrowheads="1"/>
            </p:cNvSpPr>
            <p:nvPr/>
          </p:nvSpPr>
          <p:spPr bwMode="auto">
            <a:xfrm>
              <a:off x="1949" y="0"/>
              <a:ext cx="317" cy="3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3200">
                  <a:latin typeface="Arial" panose="020B0604020202020204" pitchFamily="34" charset="0"/>
                  <a:sym typeface="Monotype Sorts" pitchFamily="2" charset="2"/>
                </a:rPr>
                <a:t>5</a:t>
              </a:r>
            </a:p>
          </p:txBody>
        </p:sp>
        <p:sp>
          <p:nvSpPr>
            <p:cNvPr id="50227" name="Rectangle 10"/>
            <p:cNvSpPr>
              <a:spLocks noChangeArrowheads="1"/>
            </p:cNvSpPr>
            <p:nvPr/>
          </p:nvSpPr>
          <p:spPr bwMode="auto">
            <a:xfrm>
              <a:off x="2429" y="0"/>
              <a:ext cx="317" cy="3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3200">
                  <a:latin typeface="Arial" panose="020B0604020202020204" pitchFamily="34" charset="0"/>
                  <a:sym typeface="Monotype Sorts" pitchFamily="2" charset="2"/>
                </a:rPr>
                <a:t>6</a:t>
              </a:r>
            </a:p>
          </p:txBody>
        </p:sp>
        <p:sp>
          <p:nvSpPr>
            <p:cNvPr id="50228" name="Rectangle 11"/>
            <p:cNvSpPr>
              <a:spLocks noChangeArrowheads="1"/>
            </p:cNvSpPr>
            <p:nvPr/>
          </p:nvSpPr>
          <p:spPr bwMode="auto">
            <a:xfrm>
              <a:off x="2918" y="0"/>
              <a:ext cx="317" cy="3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3200">
                  <a:latin typeface="Arial" panose="020B0604020202020204" pitchFamily="34" charset="0"/>
                  <a:sym typeface="Monotype Sorts" pitchFamily="2" charset="2"/>
                </a:rPr>
                <a:t>3</a:t>
              </a:r>
            </a:p>
          </p:txBody>
        </p:sp>
        <p:sp>
          <p:nvSpPr>
            <p:cNvPr id="50229" name="Rectangle 12"/>
            <p:cNvSpPr>
              <a:spLocks noChangeArrowheads="1"/>
            </p:cNvSpPr>
            <p:nvPr/>
          </p:nvSpPr>
          <p:spPr bwMode="auto">
            <a:xfrm>
              <a:off x="3389" y="0"/>
              <a:ext cx="317" cy="3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3200">
                  <a:latin typeface="Arial" panose="020B0604020202020204" pitchFamily="34" charset="0"/>
                  <a:sym typeface="Monotype Sorts" pitchFamily="2" charset="2"/>
                </a:rPr>
                <a:t>7</a:t>
              </a:r>
            </a:p>
          </p:txBody>
        </p:sp>
        <p:sp>
          <p:nvSpPr>
            <p:cNvPr id="50230" name="Rectangle 13"/>
            <p:cNvSpPr>
              <a:spLocks noChangeArrowheads="1"/>
            </p:cNvSpPr>
            <p:nvPr/>
          </p:nvSpPr>
          <p:spPr bwMode="auto">
            <a:xfrm>
              <a:off x="4349" y="0"/>
              <a:ext cx="317" cy="3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3200">
                  <a:latin typeface="Arial" panose="020B0604020202020204" pitchFamily="34" charset="0"/>
                  <a:sym typeface="Monotype Sorts" pitchFamily="2" charset="2"/>
                </a:rPr>
                <a:t>6</a:t>
              </a:r>
            </a:p>
          </p:txBody>
        </p:sp>
        <p:sp>
          <p:nvSpPr>
            <p:cNvPr id="50231" name="Rectangle 14"/>
            <p:cNvSpPr>
              <a:spLocks noChangeArrowheads="1"/>
            </p:cNvSpPr>
            <p:nvPr/>
          </p:nvSpPr>
          <p:spPr bwMode="auto">
            <a:xfrm>
              <a:off x="3888" y="0"/>
              <a:ext cx="317" cy="3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3200">
                  <a:latin typeface="Arial" panose="020B0604020202020204" pitchFamily="34" charset="0"/>
                  <a:sym typeface="Monotype Sorts" pitchFamily="2" charset="2"/>
                </a:rPr>
                <a:t>1</a:t>
              </a:r>
            </a:p>
          </p:txBody>
        </p:sp>
        <p:sp>
          <p:nvSpPr>
            <p:cNvPr id="50232" name="Rectangle 15"/>
            <p:cNvSpPr>
              <a:spLocks noChangeArrowheads="1"/>
            </p:cNvSpPr>
            <p:nvPr/>
          </p:nvSpPr>
          <p:spPr bwMode="auto">
            <a:xfrm>
              <a:off x="3389" y="0"/>
              <a:ext cx="317" cy="3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lang="zh-CN" altLang="zh-CN" sz="3200">
                  <a:latin typeface="Arial" panose="020B0604020202020204" pitchFamily="34" charset="0"/>
                  <a:sym typeface="Monotype Sorts" pitchFamily="2" charset="2"/>
                </a:rPr>
                <a:t>7</a:t>
              </a:r>
            </a:p>
          </p:txBody>
        </p:sp>
      </p:grpSp>
      <p:sp>
        <p:nvSpPr>
          <p:cNvPr id="320528" name="AutoShape 16"/>
          <p:cNvSpPr>
            <a:spLocks noChangeArrowheads="1"/>
          </p:cNvSpPr>
          <p:nvPr/>
        </p:nvSpPr>
        <p:spPr bwMode="auto">
          <a:xfrm rot="-10784537">
            <a:off x="1381125" y="2336800"/>
            <a:ext cx="7534275" cy="368300"/>
          </a:xfrm>
          <a:prstGeom prst="curvedUpArrow">
            <a:avLst>
              <a:gd name="adj1" fmla="val 25382"/>
              <a:gd name="adj2" fmla="val 235823"/>
              <a:gd name="adj3" fmla="val 55426"/>
            </a:avLst>
          </a:prstGeom>
          <a:solidFill>
            <a:srgbClr val="CC0000"/>
          </a:solidFill>
          <a:ln w="9525">
            <a:solidFill>
              <a:srgbClr val="FF3300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20529" name="Rectangle 17"/>
          <p:cNvSpPr>
            <a:spLocks noChangeArrowheads="1"/>
          </p:cNvSpPr>
          <p:nvPr/>
        </p:nvSpPr>
        <p:spPr bwMode="auto">
          <a:xfrm>
            <a:off x="8610600" y="3273425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30" name="Rectangle 18"/>
          <p:cNvSpPr>
            <a:spLocks noChangeArrowheads="1"/>
          </p:cNvSpPr>
          <p:nvPr/>
        </p:nvSpPr>
        <p:spPr bwMode="auto">
          <a:xfrm>
            <a:off x="2438400" y="3273425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31" name="Rectangle 19"/>
          <p:cNvSpPr>
            <a:spLocks noChangeArrowheads="1"/>
          </p:cNvSpPr>
          <p:nvPr/>
        </p:nvSpPr>
        <p:spPr bwMode="auto">
          <a:xfrm>
            <a:off x="8610600" y="3282950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32" name="Rectangle 20"/>
          <p:cNvSpPr>
            <a:spLocks noChangeArrowheads="1"/>
          </p:cNvSpPr>
          <p:nvPr/>
        </p:nvSpPr>
        <p:spPr bwMode="auto">
          <a:xfrm>
            <a:off x="2438400" y="3502025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33" name="Rectangle 21"/>
          <p:cNvSpPr>
            <a:spLocks noChangeArrowheads="1"/>
          </p:cNvSpPr>
          <p:nvPr/>
        </p:nvSpPr>
        <p:spPr bwMode="auto">
          <a:xfrm>
            <a:off x="2438400" y="3870325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34" name="Rectangle 22"/>
          <p:cNvSpPr>
            <a:spLocks noChangeArrowheads="1"/>
          </p:cNvSpPr>
          <p:nvPr/>
        </p:nvSpPr>
        <p:spPr bwMode="auto">
          <a:xfrm>
            <a:off x="2620963" y="4164013"/>
            <a:ext cx="503237" cy="588962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35" name="Rectangle 23"/>
          <p:cNvSpPr>
            <a:spLocks noChangeArrowheads="1"/>
          </p:cNvSpPr>
          <p:nvPr/>
        </p:nvSpPr>
        <p:spPr bwMode="auto">
          <a:xfrm>
            <a:off x="3124200" y="4467225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36" name="Rectangle 24"/>
          <p:cNvSpPr>
            <a:spLocks noChangeArrowheads="1"/>
          </p:cNvSpPr>
          <p:nvPr/>
        </p:nvSpPr>
        <p:spPr bwMode="auto">
          <a:xfrm>
            <a:off x="3505200" y="4654550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37" name="Rectangle 25"/>
          <p:cNvSpPr>
            <a:spLocks noChangeArrowheads="1"/>
          </p:cNvSpPr>
          <p:nvPr/>
        </p:nvSpPr>
        <p:spPr bwMode="auto">
          <a:xfrm>
            <a:off x="3886200" y="4730750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38" name="Rectangle 26"/>
          <p:cNvSpPr>
            <a:spLocks noChangeArrowheads="1"/>
          </p:cNvSpPr>
          <p:nvPr/>
        </p:nvSpPr>
        <p:spPr bwMode="auto">
          <a:xfrm>
            <a:off x="4343400" y="4806950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39" name="Rectangle 27"/>
          <p:cNvSpPr>
            <a:spLocks noChangeArrowheads="1"/>
          </p:cNvSpPr>
          <p:nvPr/>
        </p:nvSpPr>
        <p:spPr bwMode="auto">
          <a:xfrm>
            <a:off x="4800600" y="4883150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40" name="Rectangle 28"/>
          <p:cNvSpPr>
            <a:spLocks noChangeArrowheads="1"/>
          </p:cNvSpPr>
          <p:nvPr/>
        </p:nvSpPr>
        <p:spPr bwMode="auto">
          <a:xfrm>
            <a:off x="2438400" y="32829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41" name="AutoShape 29"/>
          <p:cNvSpPr>
            <a:spLocks noChangeArrowheads="1"/>
          </p:cNvSpPr>
          <p:nvPr/>
        </p:nvSpPr>
        <p:spPr bwMode="auto">
          <a:xfrm>
            <a:off x="2514600" y="4176713"/>
            <a:ext cx="7772400" cy="369887"/>
          </a:xfrm>
          <a:prstGeom prst="curvedUpArrow">
            <a:avLst>
              <a:gd name="adj1" fmla="val 39496"/>
              <a:gd name="adj2" fmla="val 366948"/>
              <a:gd name="adj3" fmla="val 55426"/>
            </a:avLst>
          </a:prstGeom>
          <a:solidFill>
            <a:srgbClr val="009900"/>
          </a:solidFill>
          <a:ln w="9525">
            <a:solidFill>
              <a:srgbClr val="00FF00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20542" name="Rectangle 30"/>
          <p:cNvSpPr>
            <a:spLocks noChangeArrowheads="1"/>
          </p:cNvSpPr>
          <p:nvPr/>
        </p:nvSpPr>
        <p:spPr bwMode="auto">
          <a:xfrm>
            <a:off x="8305800" y="25209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43" name="Rectangle 31"/>
          <p:cNvSpPr>
            <a:spLocks noChangeArrowheads="1"/>
          </p:cNvSpPr>
          <p:nvPr/>
        </p:nvSpPr>
        <p:spPr bwMode="auto">
          <a:xfrm>
            <a:off x="7848600" y="20637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44" name="Rectangle 32"/>
          <p:cNvSpPr>
            <a:spLocks noChangeArrowheads="1"/>
          </p:cNvSpPr>
          <p:nvPr/>
        </p:nvSpPr>
        <p:spPr bwMode="auto">
          <a:xfrm>
            <a:off x="7391400" y="16827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45" name="Rectangle 33"/>
          <p:cNvSpPr>
            <a:spLocks noChangeArrowheads="1"/>
          </p:cNvSpPr>
          <p:nvPr/>
        </p:nvSpPr>
        <p:spPr bwMode="auto">
          <a:xfrm>
            <a:off x="6934200" y="14541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46" name="Rectangle 34"/>
          <p:cNvSpPr>
            <a:spLocks noChangeArrowheads="1"/>
          </p:cNvSpPr>
          <p:nvPr/>
        </p:nvSpPr>
        <p:spPr bwMode="auto">
          <a:xfrm>
            <a:off x="6477000" y="13017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47" name="Rectangle 35"/>
          <p:cNvSpPr>
            <a:spLocks noChangeArrowheads="1"/>
          </p:cNvSpPr>
          <p:nvPr/>
        </p:nvSpPr>
        <p:spPr bwMode="auto">
          <a:xfrm>
            <a:off x="5943600" y="13017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48" name="Rectangle 36"/>
          <p:cNvSpPr>
            <a:spLocks noChangeArrowheads="1"/>
          </p:cNvSpPr>
          <p:nvPr/>
        </p:nvSpPr>
        <p:spPr bwMode="auto">
          <a:xfrm>
            <a:off x="5334000" y="12255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49" name="Rectangle 37"/>
          <p:cNvSpPr>
            <a:spLocks noChangeArrowheads="1"/>
          </p:cNvSpPr>
          <p:nvPr/>
        </p:nvSpPr>
        <p:spPr bwMode="auto">
          <a:xfrm>
            <a:off x="4724400" y="13017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50" name="Rectangle 38"/>
          <p:cNvSpPr>
            <a:spLocks noChangeArrowheads="1"/>
          </p:cNvSpPr>
          <p:nvPr/>
        </p:nvSpPr>
        <p:spPr bwMode="auto">
          <a:xfrm>
            <a:off x="4191000" y="13779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51" name="Rectangle 39"/>
          <p:cNvSpPr>
            <a:spLocks noChangeArrowheads="1"/>
          </p:cNvSpPr>
          <p:nvPr/>
        </p:nvSpPr>
        <p:spPr bwMode="auto">
          <a:xfrm>
            <a:off x="3733800" y="15303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52" name="Rectangle 40"/>
          <p:cNvSpPr>
            <a:spLocks noChangeArrowheads="1"/>
          </p:cNvSpPr>
          <p:nvPr/>
        </p:nvSpPr>
        <p:spPr bwMode="auto">
          <a:xfrm>
            <a:off x="3352800" y="17589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53" name="Rectangle 41"/>
          <p:cNvSpPr>
            <a:spLocks noChangeArrowheads="1"/>
          </p:cNvSpPr>
          <p:nvPr/>
        </p:nvSpPr>
        <p:spPr bwMode="auto">
          <a:xfrm>
            <a:off x="2971800" y="19113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54" name="Rectangle 42"/>
          <p:cNvSpPr>
            <a:spLocks noChangeArrowheads="1"/>
          </p:cNvSpPr>
          <p:nvPr/>
        </p:nvSpPr>
        <p:spPr bwMode="auto">
          <a:xfrm>
            <a:off x="2667000" y="22161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55" name="Rectangle 43"/>
          <p:cNvSpPr>
            <a:spLocks noChangeArrowheads="1"/>
          </p:cNvSpPr>
          <p:nvPr/>
        </p:nvSpPr>
        <p:spPr bwMode="auto">
          <a:xfrm>
            <a:off x="2362200" y="2673350"/>
            <a:ext cx="503238" cy="588963"/>
          </a:xfrm>
          <a:prstGeom prst="rect">
            <a:avLst/>
          </a:prstGeom>
          <a:solidFill>
            <a:srgbClr val="CC00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1</a:t>
            </a:r>
          </a:p>
        </p:txBody>
      </p:sp>
      <p:sp>
        <p:nvSpPr>
          <p:cNvPr id="320556" name="Rectangle 44"/>
          <p:cNvSpPr>
            <a:spLocks noChangeArrowheads="1"/>
          </p:cNvSpPr>
          <p:nvPr/>
        </p:nvSpPr>
        <p:spPr bwMode="auto">
          <a:xfrm>
            <a:off x="5181600" y="4883150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57" name="Rectangle 45"/>
          <p:cNvSpPr>
            <a:spLocks noChangeArrowheads="1"/>
          </p:cNvSpPr>
          <p:nvPr/>
        </p:nvSpPr>
        <p:spPr bwMode="auto">
          <a:xfrm>
            <a:off x="5562600" y="4883150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58" name="Rectangle 46"/>
          <p:cNvSpPr>
            <a:spLocks noChangeArrowheads="1"/>
          </p:cNvSpPr>
          <p:nvPr/>
        </p:nvSpPr>
        <p:spPr bwMode="auto">
          <a:xfrm>
            <a:off x="6019800" y="4883150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59" name="Rectangle 47"/>
          <p:cNvSpPr>
            <a:spLocks noChangeArrowheads="1"/>
          </p:cNvSpPr>
          <p:nvPr/>
        </p:nvSpPr>
        <p:spPr bwMode="auto">
          <a:xfrm>
            <a:off x="6248400" y="4883150"/>
            <a:ext cx="533400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60" name="Rectangle 48"/>
          <p:cNvSpPr>
            <a:spLocks noChangeArrowheads="1"/>
          </p:cNvSpPr>
          <p:nvPr/>
        </p:nvSpPr>
        <p:spPr bwMode="auto">
          <a:xfrm>
            <a:off x="6629400" y="4806950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61" name="Rectangle 49"/>
          <p:cNvSpPr>
            <a:spLocks noChangeArrowheads="1"/>
          </p:cNvSpPr>
          <p:nvPr/>
        </p:nvSpPr>
        <p:spPr bwMode="auto">
          <a:xfrm>
            <a:off x="6858000" y="4654550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62" name="Rectangle 50"/>
          <p:cNvSpPr>
            <a:spLocks noChangeArrowheads="1"/>
          </p:cNvSpPr>
          <p:nvPr/>
        </p:nvSpPr>
        <p:spPr bwMode="auto">
          <a:xfrm>
            <a:off x="7162800" y="4502150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63" name="Rectangle 51"/>
          <p:cNvSpPr>
            <a:spLocks noChangeArrowheads="1"/>
          </p:cNvSpPr>
          <p:nvPr/>
        </p:nvSpPr>
        <p:spPr bwMode="auto">
          <a:xfrm>
            <a:off x="7543800" y="4044950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64" name="Rectangle 52"/>
          <p:cNvSpPr>
            <a:spLocks noChangeArrowheads="1"/>
          </p:cNvSpPr>
          <p:nvPr/>
        </p:nvSpPr>
        <p:spPr bwMode="auto">
          <a:xfrm>
            <a:off x="7848600" y="3816350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sp>
        <p:nvSpPr>
          <p:cNvPr id="320565" name="Rectangle 53"/>
          <p:cNvSpPr>
            <a:spLocks noChangeArrowheads="1"/>
          </p:cNvSpPr>
          <p:nvPr/>
        </p:nvSpPr>
        <p:spPr bwMode="auto">
          <a:xfrm>
            <a:off x="8153400" y="3587750"/>
            <a:ext cx="503238" cy="588963"/>
          </a:xfrm>
          <a:prstGeom prst="rect">
            <a:avLst/>
          </a:prstGeom>
          <a:solidFill>
            <a:srgbClr val="009900"/>
          </a:solidFill>
          <a:ln w="9525">
            <a:solidFill>
              <a:schemeClr val="hlink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zh-CN" sz="3200">
                <a:latin typeface="Arial" panose="020B0604020202020204" pitchFamily="34" charset="0"/>
                <a:sym typeface="Monotype Sorts" pitchFamily="2" charset="2"/>
              </a:rPr>
              <a:t>8</a:t>
            </a:r>
          </a:p>
        </p:txBody>
      </p:sp>
      <p:grpSp>
        <p:nvGrpSpPr>
          <p:cNvPr id="3" name="Group 54"/>
          <p:cNvGrpSpPr/>
          <p:nvPr/>
        </p:nvGrpSpPr>
        <p:grpSpPr bwMode="auto">
          <a:xfrm>
            <a:off x="2135505" y="5636260"/>
            <a:ext cx="7989888" cy="1003300"/>
            <a:chOff x="0" y="0"/>
            <a:chExt cx="5033" cy="632"/>
          </a:xfrm>
        </p:grpSpPr>
        <p:sp>
          <p:nvSpPr>
            <p:cNvPr id="50220" name="WordArt 55"/>
            <p:cNvSpPr>
              <a:spLocks noChangeArrowheads="1" noChangeShapeType="1"/>
            </p:cNvSpPr>
            <p:nvPr/>
          </p:nvSpPr>
          <p:spPr bwMode="auto">
            <a:xfrm rot="-49907">
              <a:off x="4656" y="0"/>
              <a:ext cx="377" cy="6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6000" i="1" kern="10">
                  <a:ln w="9525" cap="rnd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3300"/>
                      </a:gs>
                      <a:gs pos="100000">
                        <a:schemeClr val="accent1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宋体" panose="02010600030101010101" pitchFamily="2" charset="-122"/>
                </a:rPr>
                <a:t>？</a:t>
              </a:r>
            </a:p>
          </p:txBody>
        </p:sp>
        <p:sp>
          <p:nvSpPr>
            <p:cNvPr id="320568" name="Rectangle 56"/>
            <p:cNvSpPr>
              <a:spLocks noChangeArrowheads="1"/>
            </p:cNvSpPr>
            <p:nvPr/>
          </p:nvSpPr>
          <p:spPr bwMode="auto">
            <a:xfrm>
              <a:off x="0" y="152"/>
              <a:ext cx="4992" cy="4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rgbClr val="FFFF00"/>
                </a:buClr>
                <a:buSzPct val="70000"/>
                <a:defRPr/>
              </a:pPr>
              <a:r>
                <a:rPr 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这便是本章所要解决的问题</a:t>
              </a:r>
              <a:endParaRPr lang="zh-CN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4</a:t>
            </a:fld>
            <a:endParaRPr lang="en-US" altLang="zh-CN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3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0" fill="hold"/>
                                        <p:tgtEl>
                                          <p:spTgt spid="320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0" fill="hold"/>
                                        <p:tgtEl>
                                          <p:spTgt spid="320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000"/>
                            </p:stCondLst>
                            <p:childTnLst>
                              <p:par>
                                <p:cTn id="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4000"/>
                            </p:stCondLst>
                            <p:childTnLst>
                              <p:par>
                                <p:cTn id="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0"/>
                            </p:stCondLst>
                            <p:childTnLst>
                              <p:par>
                                <p:cTn id="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9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6000"/>
                            </p:stCondLst>
                            <p:childTnLst>
                              <p:par>
                                <p:cTn id="9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500"/>
                            </p:stCondLst>
                            <p:childTnLst>
                              <p:par>
                                <p:cTn id="9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1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2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3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animBg="1" autoUpdateAnimBg="0"/>
      <p:bldP spid="320515" grpId="0" bldLvl="0" animBg="1" autoUpdateAnimBg="0"/>
      <p:bldP spid="320528" grpId="0" animBg="1"/>
      <p:bldP spid="320529" grpId="0" animBg="1" autoUpdateAnimBg="0"/>
      <p:bldP spid="320530" grpId="0" animBg="1" autoUpdateAnimBg="0"/>
      <p:bldP spid="320531" grpId="0" animBg="1" autoUpdateAnimBg="0"/>
      <p:bldP spid="320532" grpId="0" animBg="1" autoUpdateAnimBg="0"/>
      <p:bldP spid="320533" grpId="0" animBg="1" autoUpdateAnimBg="0"/>
      <p:bldP spid="320534" grpId="0" animBg="1" autoUpdateAnimBg="0"/>
      <p:bldP spid="320535" grpId="0" animBg="1" autoUpdateAnimBg="0"/>
      <p:bldP spid="320536" grpId="0" animBg="1" autoUpdateAnimBg="0"/>
      <p:bldP spid="320537" grpId="0" animBg="1" autoUpdateAnimBg="0"/>
      <p:bldP spid="320538" grpId="0" animBg="1" autoUpdateAnimBg="0"/>
      <p:bldP spid="320539" grpId="0" animBg="1" autoUpdateAnimBg="0"/>
      <p:bldP spid="320540" grpId="0" animBg="1" autoUpdateAnimBg="0"/>
      <p:bldP spid="320541" grpId="0" animBg="1"/>
      <p:bldP spid="320542" grpId="0" animBg="1" autoUpdateAnimBg="0"/>
      <p:bldP spid="320543" grpId="0" animBg="1" autoUpdateAnimBg="0"/>
      <p:bldP spid="320544" grpId="0" animBg="1" autoUpdateAnimBg="0"/>
      <p:bldP spid="320545" grpId="0" animBg="1" autoUpdateAnimBg="0"/>
      <p:bldP spid="320546" grpId="0" animBg="1" autoUpdateAnimBg="0"/>
      <p:bldP spid="320547" grpId="0" animBg="1" autoUpdateAnimBg="0"/>
      <p:bldP spid="320548" grpId="0" animBg="1" autoUpdateAnimBg="0"/>
      <p:bldP spid="320549" grpId="0" animBg="1" autoUpdateAnimBg="0"/>
      <p:bldP spid="320550" grpId="0" animBg="1" autoUpdateAnimBg="0"/>
      <p:bldP spid="320551" grpId="0" animBg="1" autoUpdateAnimBg="0"/>
      <p:bldP spid="320552" grpId="0" animBg="1" autoUpdateAnimBg="0"/>
      <p:bldP spid="320553" grpId="0" animBg="1" autoUpdateAnimBg="0"/>
      <p:bldP spid="320554" grpId="0" animBg="1" autoUpdateAnimBg="0"/>
      <p:bldP spid="320555" grpId="0" animBg="1" autoUpdateAnimBg="0"/>
      <p:bldP spid="320556" grpId="0" animBg="1" autoUpdateAnimBg="0"/>
      <p:bldP spid="320557" grpId="0" animBg="1" autoUpdateAnimBg="0"/>
      <p:bldP spid="320558" grpId="0" animBg="1" autoUpdateAnimBg="0"/>
      <p:bldP spid="320559" grpId="0" animBg="1" autoUpdateAnimBg="0"/>
      <p:bldP spid="320560" grpId="0" animBg="1" autoUpdateAnimBg="0"/>
      <p:bldP spid="320561" grpId="0" animBg="1" autoUpdateAnimBg="0"/>
      <p:bldP spid="320562" grpId="0" animBg="1" autoUpdateAnimBg="0"/>
      <p:bldP spid="320563" grpId="0" animBg="1" autoUpdateAnimBg="0"/>
      <p:bldP spid="320564" grpId="0" animBg="1" autoUpdateAnimBg="0"/>
      <p:bldP spid="32056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数组部分作业：</a:t>
            </a:r>
            <a:r>
              <a:rPr lang="en-US" altLang="zh-CN" dirty="0"/>
              <a:t>P.200  6.10--30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EBE-9FB1-4B00-A70B-A6D099039551}" type="slidenum">
              <a:rPr lang="zh-CN" altLang="en-US"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文本框 1"/>
          <p:cNvSpPr txBox="1">
            <a:spLocks noChangeArrowheads="1"/>
          </p:cNvSpPr>
          <p:nvPr/>
        </p:nvSpPr>
        <p:spPr bwMode="auto">
          <a:xfrm>
            <a:off x="6637338" y="1970088"/>
            <a:ext cx="31305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500"/>
              <a:t>Thank you!</a:t>
            </a:r>
            <a:endParaRPr lang="zh-CN" altLang="en-US" sz="450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439738"/>
            <a:ext cx="9144000" cy="739775"/>
          </a:xfrm>
          <a:noFill/>
        </p:spPr>
        <p:txBody>
          <a:bodyPr anchor="t"/>
          <a:lstStyle/>
          <a:p>
            <a:pPr eaLnBrk="1" hangingPunct="1"/>
            <a:r>
              <a:rPr lang="en-US" altLang="zh-CN" sz="4000" b="1" dirty="0"/>
              <a:t>6.1 </a:t>
            </a:r>
            <a:r>
              <a:rPr lang="zh-CN" altLang="en-US" sz="4000" b="1" dirty="0"/>
              <a:t>引言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1415415" y="4797108"/>
            <a:ext cx="9248775" cy="10763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latin typeface="Arial" panose="020B0604020202020204" pitchFamily="34" charset="0"/>
              </a:rPr>
              <a:t>   </a:t>
            </a:r>
            <a:r>
              <a:rPr lang="en-US" altLang="zh-CN" sz="2800" dirty="0">
                <a:latin typeface="Arial" panose="020B0604020202020204" pitchFamily="34" charset="0"/>
              </a:rPr>
              <a:t>C</a:t>
            </a:r>
            <a:r>
              <a:rPr lang="zh-CN" altLang="en-US" sz="2800" dirty="0">
                <a:latin typeface="Arial" panose="020B0604020202020204" pitchFamily="34" charset="0"/>
              </a:rPr>
              <a:t>语言为这些数据，提供了一种数据结构：数组。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CC3300"/>
                </a:solidFill>
                <a:latin typeface="Arial" panose="020B0604020202020204" pitchFamily="34" charset="0"/>
              </a:rPr>
              <a:t>所谓数组</a:t>
            </a:r>
            <a:r>
              <a:rPr lang="zh-CN" altLang="en-US" sz="2800" dirty="0">
                <a:latin typeface="Arial" panose="020B0604020202020204" pitchFamily="34" charset="0"/>
              </a:rPr>
              <a:t>就是一组具有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相同数据类型</a:t>
            </a:r>
            <a:r>
              <a:rPr lang="zh-CN" altLang="en-US" sz="2800" dirty="0">
                <a:latin typeface="Arial" panose="020B0604020202020204" pitchFamily="34" charset="0"/>
              </a:rPr>
              <a:t>的数据的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有序集合</a:t>
            </a:r>
            <a:r>
              <a:rPr lang="zh-CN" altLang="en-US" sz="2800" dirty="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2024063" y="1643063"/>
            <a:ext cx="6643687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Tx/>
              <a:buFontTx/>
              <a:buChar char="•"/>
            </a:pP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一个班学生的学习成绩</a:t>
            </a:r>
          </a:p>
          <a:p>
            <a:pPr>
              <a:spcBef>
                <a:spcPct val="5000"/>
              </a:spcBef>
              <a:buClrTx/>
              <a:buFontTx/>
              <a:buChar char="•"/>
            </a:pP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一行文字</a:t>
            </a:r>
          </a:p>
          <a:p>
            <a:pPr>
              <a:spcBef>
                <a:spcPct val="5000"/>
              </a:spcBef>
              <a:buClrTx/>
              <a:buFontTx/>
              <a:buChar char="•"/>
            </a:pP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一个矩阵</a:t>
            </a:r>
          </a:p>
          <a:p>
            <a:pPr>
              <a:buClrTx/>
              <a:buFontTx/>
              <a:buNone/>
            </a:pP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这些数据的特点是：</a:t>
            </a:r>
          </a:p>
          <a:p>
            <a:pPr>
              <a:buClrTx/>
              <a:buFontTx/>
              <a:buNone/>
            </a:pP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1.具有相同的数据类型</a:t>
            </a:r>
          </a:p>
          <a:p>
            <a:pPr>
              <a:buClrTx/>
              <a:buFontTx/>
              <a:buNone/>
            </a:pP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2.使用过程中需要保留原始数据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zh-CN" altLang="en-US" sz="3500" b="1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：由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相同数据类型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相关联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的数据组成的一种</a:t>
            </a:r>
            <a:r>
              <a:rPr lang="zh-CN" altLang="en-US" sz="28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数据结构</a:t>
            </a:r>
          </a:p>
          <a:p>
            <a:pPr marL="742950" lvl="1" indent="-285750" eaLnBrk="1" hangingPunct="1"/>
            <a:r>
              <a:rPr lang="zh-CN" altLang="en-US" sz="2800" dirty="0"/>
              <a:t>还有其它的数据结构，如 ：</a:t>
            </a:r>
            <a:r>
              <a:rPr lang="zh-CN" altLang="en-US" sz="2800" dirty="0">
                <a:solidFill>
                  <a:srgbClr val="00B0F0"/>
                </a:solidFill>
              </a:rPr>
              <a:t>结构体，链表，队列，堆栈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00B0F0"/>
                </a:solidFill>
              </a:rPr>
              <a:t>树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pPr eaLnBrk="1" hangingPunct="1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所谓“相关联”就是指这些存储中存放的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数据具有相同的名字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相同的数据类型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 marL="742950" lvl="1" indent="-285750" eaLnBrk="1" hangingPunct="1"/>
            <a:r>
              <a:rPr lang="zh-CN" altLang="en-US" sz="2800" dirty="0"/>
              <a:t>若要访问数组中某个特定的存储单元或数组元素，需要指定</a:t>
            </a:r>
            <a:r>
              <a:rPr lang="zh-CN" altLang="en-US" sz="2800" dirty="0">
                <a:solidFill>
                  <a:srgbClr val="FF0000"/>
                </a:solidFill>
              </a:rPr>
              <a:t>数组的名称</a:t>
            </a:r>
            <a:r>
              <a:rPr lang="zh-CN" altLang="en-US" sz="2800" dirty="0"/>
              <a:t>及该元素在数组中的</a:t>
            </a:r>
            <a:r>
              <a:rPr lang="zh-CN" altLang="en-US" sz="2800" dirty="0">
                <a:solidFill>
                  <a:srgbClr val="FF0000"/>
                </a:solidFill>
              </a:rPr>
              <a:t>位置号（下标）</a:t>
            </a:r>
            <a:r>
              <a:rPr lang="zh-CN" altLang="en-US" sz="2800" dirty="0"/>
              <a:t>。</a:t>
            </a:r>
            <a:r>
              <a:rPr lang="en-US" altLang="zh-CN" sz="2800" dirty="0"/>
              <a:t>	</a:t>
            </a:r>
          </a:p>
          <a:p>
            <a:pPr eaLnBrk="1" hangingPunct="1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下标运算符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[ ]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的优先级最高，与( )相同。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/>
              <a:t>6.3 </a:t>
            </a:r>
            <a:r>
              <a:rPr lang="zh-CN" altLang="en-US" sz="3600" b="1"/>
              <a:t>数组的定义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ea typeface="幼圆" panose="02010509060101010101" pitchFamily="49" charset="-122"/>
              </a:rPr>
              <a:t>需要指定：数据类型和元素个数</a:t>
            </a:r>
            <a:endParaRPr lang="en-US" altLang="zh-CN" b="1" dirty="0">
              <a:ea typeface="幼圆" panose="02010509060101010101" pitchFamily="49" charset="-122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用于编译器给数据分配连续的空间。</a:t>
            </a:r>
            <a:endParaRPr lang="en-US" altLang="zh-CN" b="1" dirty="0"/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元素个数需要在编译进行前明确，因此，数组元素的个数不能是变量，只能是常量</a:t>
            </a:r>
            <a:r>
              <a:rPr lang="zh-CN" altLang="en-US" dirty="0"/>
              <a:t>。</a:t>
            </a:r>
            <a:endParaRPr lang="en-US" altLang="zh-CN" b="1" dirty="0"/>
          </a:p>
          <a:p>
            <a:pPr eaLnBrk="1" hangingPunct="1"/>
            <a:endParaRPr lang="zh-CN" altLang="en-US" b="1" dirty="0">
              <a:ea typeface="幼圆" panose="020105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911225" y="1571625"/>
            <a:ext cx="10523538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1.一维数组的定义格式为：</a:t>
            </a:r>
          </a:p>
          <a:p>
            <a:pPr algn="just">
              <a:buClrTx/>
              <a:buFontTx/>
              <a:buNone/>
            </a:pPr>
            <a:r>
              <a:rPr lang="en-US" altLang="zh-CN" sz="2800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类型说明符  数组名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zh-CN" sz="2800" u="sng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常量</a:t>
            </a:r>
            <a:r>
              <a:rPr lang="zh-CN" altLang="en-US" sz="2800" u="sng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整数</a:t>
            </a:r>
            <a:r>
              <a:rPr lang="zh-CN" altLang="zh-CN" sz="2800" u="sng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spcBef>
                <a:spcPct val="40000"/>
              </a:spcBef>
              <a:buClrTx/>
              <a:buFontTx/>
              <a:buNone/>
            </a:pPr>
            <a:r>
              <a:rPr lang="zh-CN" altLang="zh-CN" sz="3200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例如：</a:t>
            </a: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  int a［10］;</a:t>
            </a:r>
          </a:p>
          <a:p>
            <a:pPr algn="just">
              <a:spcBef>
                <a:spcPct val="40000"/>
              </a:spcBef>
              <a:buClrTx/>
              <a:buFontTx/>
              <a:buNone/>
            </a:pPr>
            <a:r>
              <a:rPr lang="zh-CN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  它表示定义了一个整形数组，数组名为a，该数组有10个元素。</a:t>
            </a:r>
          </a:p>
          <a:p>
            <a:pPr algn="just">
              <a:buClrTx/>
              <a:buFontTx/>
              <a:buNone/>
            </a:pPr>
            <a:endParaRPr lang="zh-CN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922338" y="4149725"/>
            <a:ext cx="93503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Tx/>
              <a:buFontTx/>
              <a:buNone/>
            </a:pPr>
            <a:r>
              <a:rPr lang="zh-CN" altLang="zh-CN" sz="3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说明：</a:t>
            </a:r>
            <a:r>
              <a:rPr lang="zh-CN" altLang="zh-CN" sz="4400" dirty="0">
                <a:solidFill>
                  <a:srgbClr val="4D4D4D"/>
                </a:solidFill>
                <a:latin typeface="Arial" panose="020B0604020202020204" pitchFamily="34" charset="0"/>
              </a:rPr>
              <a:t> </a:t>
            </a:r>
          </a:p>
          <a:p>
            <a:pPr algn="just">
              <a:lnSpc>
                <a:spcPct val="120000"/>
              </a:lnSpc>
              <a:buClr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 </a:t>
            </a:r>
            <a:r>
              <a:rPr lang="zh-CN" altLang="zh-CN" sz="2800" dirty="0">
                <a:latin typeface="宋体" panose="02010600030101010101" pitchFamily="2" charset="-122"/>
              </a:rPr>
              <a:t>数组名定名规则和变量名相同，遵循标识符定名规则。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/>
              <a:t>1. </a:t>
            </a:r>
            <a:r>
              <a:rPr lang="zh-CN" altLang="en-US" sz="3600" b="1"/>
              <a:t>一维数组的定义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3863975" y="1785938"/>
            <a:ext cx="4784725" cy="1033462"/>
            <a:chOff x="1440" y="1131"/>
            <a:chExt cx="3014" cy="651"/>
          </a:xfrm>
        </p:grpSpPr>
        <p:sp>
          <p:nvSpPr>
            <p:cNvPr id="55310" name="Oval 4"/>
            <p:cNvSpPr>
              <a:spLocks noChangeArrowheads="1"/>
            </p:cNvSpPr>
            <p:nvPr/>
          </p:nvSpPr>
          <p:spPr bwMode="auto">
            <a:xfrm>
              <a:off x="1440" y="1198"/>
              <a:ext cx="1186" cy="584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CC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grpSp>
          <p:nvGrpSpPr>
            <p:cNvPr id="55311" name="Group 5"/>
            <p:cNvGrpSpPr/>
            <p:nvPr/>
          </p:nvGrpSpPr>
          <p:grpSpPr bwMode="auto">
            <a:xfrm>
              <a:off x="2592" y="1131"/>
              <a:ext cx="1862" cy="291"/>
              <a:chOff x="2592" y="1131"/>
              <a:chExt cx="1862" cy="291"/>
            </a:xfrm>
          </p:grpSpPr>
          <p:sp>
            <p:nvSpPr>
              <p:cNvPr id="55312" name="Line 6"/>
              <p:cNvSpPr>
                <a:spLocks noChangeShapeType="1"/>
              </p:cNvSpPr>
              <p:nvPr/>
            </p:nvSpPr>
            <p:spPr bwMode="auto">
              <a:xfrm flipH="1">
                <a:off x="2592" y="1313"/>
                <a:ext cx="445" cy="79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3" name="Text Box 7"/>
              <p:cNvSpPr txBox="1">
                <a:spLocks noChangeArrowheads="1"/>
              </p:cNvSpPr>
              <p:nvPr/>
            </p:nvSpPr>
            <p:spPr bwMode="auto">
              <a:xfrm>
                <a:off x="3072" y="1131"/>
                <a:ext cx="1382" cy="291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CC0000"/>
                </a:solidFill>
                <a:miter lim="800000"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400">
                    <a:latin typeface="Times New Roman" panose="02020603050405020304" pitchFamily="18" charset="0"/>
                    <a:ea typeface="楷体_GB2312" pitchFamily="49" charset="-122"/>
                  </a:rPr>
                  <a:t>数组（整体）</a:t>
                </a:r>
              </a:p>
            </p:txBody>
          </p:sp>
        </p:grpSp>
      </p:grp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797175" y="1903413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int   a[10];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9"/>
          <p:cNvGrpSpPr/>
          <p:nvPr/>
        </p:nvGrpSpPr>
        <p:grpSpPr bwMode="auto">
          <a:xfrm>
            <a:off x="3919538" y="2505075"/>
            <a:ext cx="554037" cy="1600200"/>
            <a:chOff x="1475" y="1584"/>
            <a:chExt cx="349" cy="1008"/>
          </a:xfrm>
        </p:grpSpPr>
        <p:sp>
          <p:nvSpPr>
            <p:cNvPr id="55308" name="Line 10"/>
            <p:cNvSpPr>
              <a:spLocks noChangeShapeType="1"/>
            </p:cNvSpPr>
            <p:nvPr/>
          </p:nvSpPr>
          <p:spPr bwMode="auto">
            <a:xfrm flipV="1">
              <a:off x="1632" y="15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Text Box 11"/>
            <p:cNvSpPr txBox="1">
              <a:spLocks noChangeArrowheads="1"/>
            </p:cNvSpPr>
            <p:nvPr/>
          </p:nvSpPr>
          <p:spPr bwMode="auto">
            <a:xfrm>
              <a:off x="1475" y="1924"/>
              <a:ext cx="349" cy="668"/>
            </a:xfrm>
            <a:prstGeom prst="rect">
              <a:avLst/>
            </a:prstGeom>
            <a:noFill/>
            <a:ln w="6350">
              <a:solidFill>
                <a:srgbClr val="CC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数组名</a:t>
              </a:r>
            </a:p>
          </p:txBody>
        </p:sp>
      </p:grpSp>
      <p:grpSp>
        <p:nvGrpSpPr>
          <p:cNvPr id="5" name="Group 12"/>
          <p:cNvGrpSpPr/>
          <p:nvPr/>
        </p:nvGrpSpPr>
        <p:grpSpPr bwMode="auto">
          <a:xfrm>
            <a:off x="4627563" y="2505075"/>
            <a:ext cx="554037" cy="2620963"/>
            <a:chOff x="1921" y="1584"/>
            <a:chExt cx="349" cy="1562"/>
          </a:xfrm>
        </p:grpSpPr>
        <p:sp>
          <p:nvSpPr>
            <p:cNvPr id="55306" name="Line 13"/>
            <p:cNvSpPr>
              <a:spLocks noChangeShapeType="1"/>
            </p:cNvSpPr>
            <p:nvPr/>
          </p:nvSpPr>
          <p:spPr bwMode="auto">
            <a:xfrm flipV="1">
              <a:off x="2064" y="15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Text Box 14"/>
            <p:cNvSpPr txBox="1">
              <a:spLocks noChangeArrowheads="1"/>
            </p:cNvSpPr>
            <p:nvPr/>
          </p:nvSpPr>
          <p:spPr bwMode="auto">
            <a:xfrm>
              <a:off x="1921" y="1932"/>
              <a:ext cx="349" cy="1214"/>
            </a:xfrm>
            <a:prstGeom prst="rect">
              <a:avLst/>
            </a:prstGeom>
            <a:noFill/>
            <a:ln w="6350">
              <a:solidFill>
                <a:srgbClr val="CC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数组元素个数</a:t>
              </a:r>
            </a:p>
          </p:txBody>
        </p:sp>
      </p:grpSp>
      <p:grpSp>
        <p:nvGrpSpPr>
          <p:cNvPr id="6" name="Group 15"/>
          <p:cNvGrpSpPr/>
          <p:nvPr/>
        </p:nvGrpSpPr>
        <p:grpSpPr bwMode="auto">
          <a:xfrm>
            <a:off x="2951163" y="2505075"/>
            <a:ext cx="554037" cy="1981200"/>
            <a:chOff x="865" y="1584"/>
            <a:chExt cx="349" cy="1248"/>
          </a:xfrm>
        </p:grpSpPr>
        <p:sp>
          <p:nvSpPr>
            <p:cNvPr id="55304" name="Line 16"/>
            <p:cNvSpPr>
              <a:spLocks noChangeShapeType="1"/>
            </p:cNvSpPr>
            <p:nvPr/>
          </p:nvSpPr>
          <p:spPr bwMode="auto">
            <a:xfrm flipV="1">
              <a:off x="1008" y="15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Text Box 17"/>
            <p:cNvSpPr txBox="1">
              <a:spLocks noChangeArrowheads="1"/>
            </p:cNvSpPr>
            <p:nvPr/>
          </p:nvSpPr>
          <p:spPr bwMode="auto">
            <a:xfrm>
              <a:off x="865" y="1932"/>
              <a:ext cx="349" cy="900"/>
            </a:xfrm>
            <a:prstGeom prst="rect">
              <a:avLst/>
            </a:prstGeom>
            <a:noFill/>
            <a:ln w="6350">
              <a:solidFill>
                <a:srgbClr val="CC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6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数组类型</a:t>
              </a:r>
            </a:p>
          </p:txBody>
        </p:sp>
      </p:grpSp>
      <p:sp>
        <p:nvSpPr>
          <p:cNvPr id="18" name="Rectangle 2"/>
          <p:cNvSpPr txBox="1"/>
          <p:nvPr/>
        </p:nvSpPr>
        <p:spPr bwMode="auto">
          <a:xfrm>
            <a:off x="766763" y="304800"/>
            <a:ext cx="10668000" cy="7477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kern="0" dirty="0"/>
              <a:t>续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91BF-BEC7-4844-B974-BABA17538785}" type="slidenum">
              <a:rPr lang="zh-CN" altLang="en-US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c3OWU1NGY2MTdkZDhhYmRlYWYwNjNjNzViNDEwMDEifQ==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从 www.mysoeasy.com 下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中性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</TotalTime>
  <Words>4640</Words>
  <Application>Microsoft Office PowerPoint</Application>
  <PresentationFormat>宽屏</PresentationFormat>
  <Paragraphs>560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41</vt:i4>
      </vt:variant>
    </vt:vector>
  </HeadingPairs>
  <TitlesOfParts>
    <vt:vector size="66" baseType="lpstr">
      <vt:lpstr>Monotype Sorts</vt:lpstr>
      <vt:lpstr>仿宋</vt:lpstr>
      <vt:lpstr>黑体</vt:lpstr>
      <vt:lpstr>华文细黑</vt:lpstr>
      <vt:lpstr>华文新魏</vt:lpstr>
      <vt:lpstr>楷体</vt:lpstr>
      <vt:lpstr>楷体_GB2312</vt:lpstr>
      <vt:lpstr>宋体</vt:lpstr>
      <vt:lpstr>微软雅黑</vt:lpstr>
      <vt:lpstr>Agency FB</vt:lpstr>
      <vt:lpstr>Arial</vt:lpstr>
      <vt:lpstr>Arial Black</vt:lpstr>
      <vt:lpstr>Calibri</vt:lpstr>
      <vt:lpstr>Consolas</vt:lpstr>
      <vt:lpstr>Constantia</vt:lpstr>
      <vt:lpstr>Courier New</vt:lpstr>
      <vt:lpstr>Times New Roman</vt:lpstr>
      <vt:lpstr>Tw Cen MT</vt:lpstr>
      <vt:lpstr>Verdana</vt:lpstr>
      <vt:lpstr>Wingdings</vt:lpstr>
      <vt:lpstr>Wingdings 2</vt:lpstr>
      <vt:lpstr>Profile</vt:lpstr>
      <vt:lpstr>流畅</vt:lpstr>
      <vt:lpstr>模板从 www.mysoeasy.com 下载</vt:lpstr>
      <vt:lpstr>中性</vt:lpstr>
      <vt:lpstr>PowerPoint 演示文稿</vt:lpstr>
      <vt:lpstr>PowerPoint 演示文稿</vt:lpstr>
      <vt:lpstr>问题的提出:</vt:lpstr>
      <vt:lpstr>PowerPoint 演示文稿</vt:lpstr>
      <vt:lpstr>6.1 引言</vt:lpstr>
      <vt:lpstr>续</vt:lpstr>
      <vt:lpstr>6.3 数组的定义</vt:lpstr>
      <vt:lpstr>1. 一维数组的定义</vt:lpstr>
      <vt:lpstr>PowerPoint 演示文稿</vt:lpstr>
      <vt:lpstr>PowerPoint 演示文稿</vt:lpstr>
      <vt:lpstr>PowerPoint 演示文稿</vt:lpstr>
      <vt:lpstr>PowerPoint 演示文稿</vt:lpstr>
      <vt:lpstr>3. 一维数组的元素的引用</vt:lpstr>
      <vt:lpstr>PowerPoint 演示文稿</vt:lpstr>
      <vt:lpstr>PowerPoint 演示文稿</vt:lpstr>
      <vt:lpstr>PowerPoint 演示文稿</vt:lpstr>
      <vt:lpstr>6.4 应用举例</vt:lpstr>
      <vt:lpstr>PowerPoint 演示文稿</vt:lpstr>
      <vt:lpstr>PowerPoint 演示文稿</vt:lpstr>
      <vt:lpstr>PowerPoint 演示文稿</vt:lpstr>
      <vt:lpstr>PowerPoint 演示文稿</vt:lpstr>
      <vt:lpstr>应用举例</vt:lpstr>
      <vt:lpstr>PowerPoint 演示文稿</vt:lpstr>
      <vt:lpstr>PowerPoint 演示文稿</vt:lpstr>
      <vt:lpstr>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应用举例</vt:lpstr>
      <vt:lpstr>PowerPoint 演示文稿</vt:lpstr>
      <vt:lpstr>应用举例</vt:lpstr>
      <vt:lpstr>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C#程序设计基础</dc:title>
  <dc:creator>hy</dc:creator>
  <cp:lastModifiedBy>Administrator</cp:lastModifiedBy>
  <cp:revision>569</cp:revision>
  <dcterms:created xsi:type="dcterms:W3CDTF">2008-02-01T08:49:00Z</dcterms:created>
  <dcterms:modified xsi:type="dcterms:W3CDTF">2025-07-27T02:58:54Z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E805BC799B8D4ED3804FB842B724E92B_13</vt:lpwstr>
  </property>
  <property fmtid="{D5CDD505-2E9C-101B-9397-08002B2CF9AE}" pid="3" name="KSOProductBuildVer">
    <vt:lpwstr>2052-12.1.0.18276</vt:lpwstr>
  </property>
</Properties>
</file>