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  <p:sldMasterId id="2147483670" r:id="rId3"/>
    <p:sldMasterId id="2147483682" r:id="rId4"/>
  </p:sldMasterIdLst>
  <p:notesMasterIdLst>
    <p:notesMasterId r:id="rId71"/>
  </p:notesMasterIdLst>
  <p:sldIdLst>
    <p:sldId id="588" r:id="rId5"/>
    <p:sldId id="593" r:id="rId6"/>
    <p:sldId id="594" r:id="rId7"/>
    <p:sldId id="595" r:id="rId8"/>
    <p:sldId id="611" r:id="rId9"/>
    <p:sldId id="612" r:id="rId10"/>
    <p:sldId id="597" r:id="rId11"/>
    <p:sldId id="598" r:id="rId12"/>
    <p:sldId id="601" r:id="rId13"/>
    <p:sldId id="613" r:id="rId14"/>
    <p:sldId id="599" r:id="rId15"/>
    <p:sldId id="605" r:id="rId16"/>
    <p:sldId id="602" r:id="rId17"/>
    <p:sldId id="603" r:id="rId18"/>
    <p:sldId id="604" r:id="rId19"/>
    <p:sldId id="647" r:id="rId20"/>
    <p:sldId id="606" r:id="rId21"/>
    <p:sldId id="607" r:id="rId22"/>
    <p:sldId id="610" r:id="rId23"/>
    <p:sldId id="608" r:id="rId24"/>
    <p:sldId id="638" r:id="rId25"/>
    <p:sldId id="639" r:id="rId26"/>
    <p:sldId id="640" r:id="rId27"/>
    <p:sldId id="641" r:id="rId28"/>
    <p:sldId id="642" r:id="rId29"/>
    <p:sldId id="643" r:id="rId30"/>
    <p:sldId id="609" r:id="rId31"/>
    <p:sldId id="614" r:id="rId32"/>
    <p:sldId id="615" r:id="rId33"/>
    <p:sldId id="616" r:id="rId34"/>
    <p:sldId id="617" r:id="rId35"/>
    <p:sldId id="618" r:id="rId36"/>
    <p:sldId id="619" r:id="rId37"/>
    <p:sldId id="620" r:id="rId38"/>
    <p:sldId id="625" r:id="rId39"/>
    <p:sldId id="621" r:id="rId40"/>
    <p:sldId id="622" r:id="rId41"/>
    <p:sldId id="623" r:id="rId42"/>
    <p:sldId id="624" r:id="rId43"/>
    <p:sldId id="631" r:id="rId44"/>
    <p:sldId id="632" r:id="rId45"/>
    <p:sldId id="633" r:id="rId46"/>
    <p:sldId id="634" r:id="rId47"/>
    <p:sldId id="635" r:id="rId48"/>
    <p:sldId id="637" r:id="rId49"/>
    <p:sldId id="570" r:id="rId50"/>
    <p:sldId id="571" r:id="rId51"/>
    <p:sldId id="572" r:id="rId52"/>
    <p:sldId id="573" r:id="rId53"/>
    <p:sldId id="574" r:id="rId54"/>
    <p:sldId id="575" r:id="rId55"/>
    <p:sldId id="576" r:id="rId56"/>
    <p:sldId id="577" r:id="rId57"/>
    <p:sldId id="578" r:id="rId58"/>
    <p:sldId id="579" r:id="rId59"/>
    <p:sldId id="580" r:id="rId60"/>
    <p:sldId id="586" r:id="rId61"/>
    <p:sldId id="584" r:id="rId62"/>
    <p:sldId id="585" r:id="rId63"/>
    <p:sldId id="583" r:id="rId64"/>
    <p:sldId id="581" r:id="rId65"/>
    <p:sldId id="582" r:id="rId66"/>
    <p:sldId id="587" r:id="rId67"/>
    <p:sldId id="646" r:id="rId68"/>
    <p:sldId id="644" r:id="rId69"/>
    <p:sldId id="645" r:id="rId70"/>
  </p:sldIdLst>
  <p:sldSz cx="12192000" cy="6858000"/>
  <p:notesSz cx="6858000" cy="9144000"/>
  <p:custDataLst>
    <p:tags r:id="rId72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1CCC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/>
    <p:restoredTop sz="94708"/>
  </p:normalViewPr>
  <p:slideViewPr>
    <p:cSldViewPr showGuides="1">
      <p:cViewPr varScale="1">
        <p:scale>
          <a:sx n="114" d="100"/>
          <a:sy n="114" d="100"/>
        </p:scale>
        <p:origin x="24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697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gs" Target="tags/tag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9BF2953-1709-455C-9834-75D7D4902DA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2025/7/27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b="0" dirty="0">
                <a:latin typeface="Calibri" panose="020F0502020204030204" pitchFamily="34" charset="0"/>
              </a:rPr>
              <a:t>‹#›</a:t>
            </a:fld>
            <a:endParaRPr lang="zh-CN" altLang="en-US" sz="1200" b="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使用方法：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更改文字</a:t>
            </a:r>
            <a:r>
              <a:rPr lang="en-US" altLang="zh-CN" dirty="0"/>
              <a:t>】</a:t>
            </a:r>
            <a:r>
              <a:rPr lang="zh-CN" altLang="en-US" dirty="0"/>
              <a:t>：将标题框及正文框中的文字可直接改为您所需文字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更改图片</a:t>
            </a:r>
            <a:r>
              <a:rPr lang="en-US" altLang="zh-CN" dirty="0"/>
              <a:t>】</a:t>
            </a:r>
            <a:r>
              <a:rPr lang="zh-CN" altLang="en-US" dirty="0"/>
              <a:t>：点中图片</a:t>
            </a:r>
            <a:r>
              <a:rPr lang="en-US" altLang="zh-CN" dirty="0"/>
              <a:t>》</a:t>
            </a:r>
            <a:r>
              <a:rPr lang="zh-CN" altLang="en-US" dirty="0"/>
              <a:t>绘图工具</a:t>
            </a:r>
            <a:r>
              <a:rPr lang="en-US" altLang="zh-CN" dirty="0"/>
              <a:t>》</a:t>
            </a:r>
            <a:r>
              <a:rPr lang="zh-CN" altLang="en-US" dirty="0"/>
              <a:t>格式</a:t>
            </a:r>
            <a:r>
              <a:rPr lang="en-US" altLang="zh-CN" dirty="0"/>
              <a:t>》</a:t>
            </a:r>
            <a:r>
              <a:rPr lang="zh-CN" altLang="en-US" dirty="0"/>
              <a:t>填充</a:t>
            </a:r>
            <a:r>
              <a:rPr lang="en-US" altLang="zh-CN" dirty="0"/>
              <a:t>》</a:t>
            </a:r>
            <a:r>
              <a:rPr lang="zh-CN" altLang="en-US" dirty="0"/>
              <a:t>图片</a:t>
            </a:r>
            <a:r>
              <a:rPr lang="en-US" altLang="zh-CN" dirty="0"/>
              <a:t>》</a:t>
            </a:r>
            <a:r>
              <a:rPr lang="zh-CN" altLang="en-US" dirty="0"/>
              <a:t>选择您需要展示的图片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增加减少图片</a:t>
            </a:r>
            <a:r>
              <a:rPr lang="en-US" altLang="zh-CN" dirty="0"/>
              <a:t>】</a:t>
            </a:r>
            <a:r>
              <a:rPr lang="zh-CN" altLang="en-US" dirty="0"/>
              <a:t>：直接复制粘贴图片来增加图片数，复制后更改方法见</a:t>
            </a:r>
            <a:r>
              <a:rPr lang="en-US" altLang="zh-CN" dirty="0"/>
              <a:t>【</a:t>
            </a:r>
            <a:r>
              <a:rPr lang="zh-CN" altLang="en-US" dirty="0"/>
              <a:t>更改图片</a:t>
            </a:r>
            <a:r>
              <a:rPr lang="en-US" altLang="zh-CN" dirty="0"/>
              <a:t>】</a:t>
            </a:r>
            <a:br>
              <a:rPr lang="en-US" altLang="zh-CN" dirty="0"/>
            </a:br>
            <a:r>
              <a:rPr lang="en-US" altLang="zh-CN" dirty="0"/>
              <a:t>【</a:t>
            </a:r>
            <a:r>
              <a:rPr lang="zh-CN" altLang="en-US" dirty="0"/>
              <a:t>更改图片色彩</a:t>
            </a:r>
            <a:r>
              <a:rPr lang="en-US" altLang="zh-CN" dirty="0"/>
              <a:t>】</a:t>
            </a:r>
            <a:r>
              <a:rPr lang="zh-CN" altLang="en-US" dirty="0"/>
              <a:t>：点中图片</a:t>
            </a:r>
            <a:r>
              <a:rPr lang="en-US" altLang="zh-CN" dirty="0"/>
              <a:t>》</a:t>
            </a:r>
            <a:r>
              <a:rPr lang="zh-CN" altLang="en-US" dirty="0"/>
              <a:t>图片工具</a:t>
            </a:r>
            <a:r>
              <a:rPr lang="en-US" altLang="zh-CN" dirty="0"/>
              <a:t>》</a:t>
            </a:r>
            <a:r>
              <a:rPr lang="zh-CN" altLang="en-US" dirty="0"/>
              <a:t>格式</a:t>
            </a:r>
            <a:r>
              <a:rPr lang="en-US" altLang="zh-CN" dirty="0"/>
              <a:t>》</a:t>
            </a:r>
            <a:r>
              <a:rPr lang="zh-CN" altLang="en-US" dirty="0"/>
              <a:t>色彩（重新着色）</a:t>
            </a:r>
            <a:r>
              <a:rPr lang="en-US" altLang="zh-CN" dirty="0"/>
              <a:t>》</a:t>
            </a:r>
            <a:r>
              <a:rPr lang="zh-CN" altLang="en-US" dirty="0"/>
              <a:t>选择您喜欢的色彩</a:t>
            </a:r>
            <a:br>
              <a:rPr lang="zh-CN" altLang="en-US" dirty="0"/>
            </a:br>
            <a:r>
              <a:rPr lang="zh-CN" altLang="en-US" dirty="0"/>
              <a:t>下载更多模板、视频教程：</a:t>
            </a:r>
            <a:r>
              <a:rPr lang="en-US" altLang="zh-CN" dirty="0"/>
              <a:t>http://www.mysoeasy.com</a:t>
            </a:r>
          </a:p>
        </p:txBody>
      </p:sp>
      <p:sp>
        <p:nvSpPr>
          <p:cNvPr id="471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000000"/>
                </a:solidFill>
                <a:latin typeface="Calibri" panose="020F0502020204030204" pitchFamily="34" charset="0"/>
              </a:rPr>
              <a:t>2</a:t>
            </a:fld>
            <a:endParaRPr lang="zh-CN" altLang="en-US" sz="1200" b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57</a:t>
            </a:fld>
            <a:endParaRPr lang="en-US" altLang="zh-CN" dirty="0"/>
          </a:p>
        </p:txBody>
      </p:sp>
      <p:sp>
        <p:nvSpPr>
          <p:cNvPr id="103427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3428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b="1" dirty="0"/>
              <a:t>2.</a:t>
            </a:r>
            <a:r>
              <a:rPr lang="zh-CN" altLang="en-US" b="1" dirty="0"/>
              <a:t>结果是　</a:t>
            </a:r>
            <a:r>
              <a:rPr lang="en-US" altLang="zh-CN" b="1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1 -2</a:t>
            </a:r>
            <a:r>
              <a:rPr lang="en-US" altLang="zh-CN" b="1" dirty="0"/>
              <a:t>) </a:t>
            </a:r>
          </a:p>
          <a:p>
            <a:pPr lvl="0" eaLnBrk="1" hangingPunct="1"/>
            <a:r>
              <a:rPr lang="en-US" altLang="zh-CN" b="1" dirty="0"/>
              <a:t>3.</a:t>
            </a:r>
            <a:r>
              <a:rPr lang="zh-CN" altLang="en-US" b="1" dirty="0"/>
              <a:t>结果为　</a:t>
            </a:r>
            <a:r>
              <a:rPr lang="en-US" altLang="zh-CN" b="1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BCD</a:t>
            </a:r>
            <a:r>
              <a:rPr lang="en-US" altLang="zh-CN" b="1" dirty="0"/>
              <a:t>)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58</a:t>
            </a:fld>
            <a:endParaRPr lang="en-US" altLang="zh-CN" dirty="0"/>
          </a:p>
        </p:txBody>
      </p:sp>
      <p:sp>
        <p:nvSpPr>
          <p:cNvPr id="105475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5476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azbycxdwevfugthsirjqkplomn</a:t>
            </a:r>
          </a:p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60</a:t>
            </a:fld>
            <a:endParaRPr lang="en-US" altLang="zh-CN" dirty="0"/>
          </a:p>
        </p:txBody>
      </p:sp>
      <p:sp>
        <p:nvSpPr>
          <p:cNvPr id="108547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8548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b="1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4321</a:t>
            </a:r>
            <a:r>
              <a:rPr lang="en-US" altLang="zh-CN" b="1" dirty="0"/>
              <a:t> )</a:t>
            </a:r>
          </a:p>
          <a:p>
            <a:pPr lvl="0" eaLnBrk="1" hangingPunct="1"/>
            <a:r>
              <a:rPr lang="en-US" altLang="zh-CN" b="1" dirty="0"/>
              <a:t>  </a:t>
            </a:r>
            <a:r>
              <a:rPr lang="en-US" altLang="zh-CN" b="1" dirty="0">
                <a:solidFill>
                  <a:srgbClr val="FF0000"/>
                </a:solidFill>
              </a:rPr>
              <a:t>321</a:t>
            </a:r>
          </a:p>
          <a:p>
            <a:pPr lvl="0" eaLnBrk="1" hangingPunct="1"/>
            <a:r>
              <a:rPr lang="en-US" altLang="zh-CN" b="1" dirty="0"/>
              <a:t>  </a:t>
            </a:r>
            <a:r>
              <a:rPr lang="en-US" altLang="zh-CN" b="1" dirty="0">
                <a:solidFill>
                  <a:srgbClr val="FF0000"/>
                </a:solidFill>
              </a:rPr>
              <a:t>21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62</a:t>
            </a:fld>
            <a:endParaRPr lang="en-US" altLang="zh-CN" dirty="0"/>
          </a:p>
        </p:txBody>
      </p:sp>
      <p:sp>
        <p:nvSpPr>
          <p:cNvPr id="11161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1620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b="1" dirty="0">
                <a:solidFill>
                  <a:srgbClr val="FF0000"/>
                </a:solidFill>
              </a:rPr>
              <a:t>i=4,j=1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92C8B3-BC5B-4490-8327-43F5E72D5430}" type="datetimeFigureOut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7/27/2025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857FEA5-2A1B-446B-9ADC-9B250879891A}" type="datetimeFigureOut"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7/27/2025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ADB987-B46C-4D06-B532-B1F5034855DD}" type="datetimeFigureOut"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7/27/2025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solidFill>
                  <a:srgbClr val="D1EAEE"/>
                </a:solidFill>
              </a:rPr>
              <a:t>‹#›</a:t>
            </a:fld>
            <a:endParaRPr lang="zh-CN" altLang="en-US" dirty="0">
              <a:solidFill>
                <a:srgbClr val="D1EAE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4" name="日期占位符 4"/>
          <p:cNvSpPr>
            <a:spLocks noGrp="1"/>
          </p:cNvSpPr>
          <p:nvPr>
            <p:ph type="dt" sz="half" idx="1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C51AD6-C828-4BEC-A229-D89246D50CE7}" type="datetimeFigureOut"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7/27/2025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5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4" name="日期占位符 6"/>
          <p:cNvSpPr>
            <a:spLocks noGrp="1"/>
          </p:cNvSpPr>
          <p:nvPr>
            <p:ph type="dt" sz="half" idx="1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2AA3264-4AA4-403D-BE1B-FEC8FE101B18}" type="datetimeFigureOut"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7/27/2025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7"/>
          <p:cNvSpPr>
            <a:spLocks noGrp="1"/>
          </p:cNvSpPr>
          <p:nvPr>
            <p:ph type="ftr" sz="quarter" idx="1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4" name="日期占位符 2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D7D2CC-8545-4957-9F9A-DCBD7E843EC7}" type="datetimeFigureOut"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7/27/2025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3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日期占位符 1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54F48E-9AA6-43E3-A3A3-3486C3DB4A1C}" type="datetimeFigureOut"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7/27/2025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2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4" name="日期占位符 4"/>
          <p:cNvSpPr>
            <a:spLocks noGrp="1"/>
          </p:cNvSpPr>
          <p:nvPr>
            <p:ph type="dt" sz="half" idx="1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393E58-AACF-4EE3-A291-BE35931F9B5F}" type="datetimeFigureOut"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7/27/2025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5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单圆角矩形 13"/>
          <p:cNvSpPr/>
          <p:nvPr/>
        </p:nvSpPr>
        <p:spPr>
          <a:xfrm rot="420000" flipV="1">
            <a:off x="422116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420000" flipV="1">
            <a:off x="10672763" y="5359400"/>
            <a:ext cx="2063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任意多边形 16"/>
          <p:cNvSpPr/>
          <p:nvPr/>
        </p:nvSpPr>
        <p:spPr bwMode="auto">
          <a:xfrm flipV="1">
            <a:off x="5842000" y="6219825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日期占位符 4"/>
          <p:cNvSpPr>
            <a:spLocks noGrp="1"/>
          </p:cNvSpPr>
          <p:nvPr>
            <p:ph type="dt" sz="half" idx="1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DAB6D53-7BAC-4FC9-BA9D-AFC2358C86E2}" type="datetimeFigureOut"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7/27/2025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页脚占位符 5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0769600" y="6356350"/>
            <a:ext cx="812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55FECC1-3C55-43F4-A4F2-AFCC0E92AF58}" type="datetimeFigureOut"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7/27/2025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0D749A-BE46-432E-9AD0-6726EE2EAA43}" type="datetimeFigureOut"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7/27/2025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gradFill rotWithShape="1">
          <a:gsLst>
            <a:gs pos="0">
              <a:srgbClr val="474747">
                <a:alpha val="100000"/>
              </a:srgbClr>
            </a:gs>
            <a:gs pos="60001">
              <a:srgbClr val="626262">
                <a:alpha val="100000"/>
              </a:srgbClr>
            </a:gs>
            <a:gs pos="100000">
              <a:srgbClr val="8C8C8C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0931" y="290732"/>
            <a:ext cx="14224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20008" y="290732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1820008" y="3427124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2696307" y="290732"/>
            <a:ext cx="9144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696307" y="3427124"/>
            <a:ext cx="9144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6"/>
          <p:cNvSpPr>
            <a:spLocks noGrp="1"/>
          </p:cNvSpPr>
          <p:nvPr>
            <p:ph type="dt" sz="half" idx="12"/>
          </p:nvPr>
        </p:nvSpPr>
        <p:spPr>
          <a:xfrm>
            <a:off x="6388100" y="6481763"/>
            <a:ext cx="2840038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B2D5631-8EAB-46D8-A158-F41AAFCC2C34}" type="datetimeFigureOut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7/27/2025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3"/>
          </p:nvPr>
        </p:nvSpPr>
        <p:spPr>
          <a:xfrm>
            <a:off x="609600" y="6481763"/>
            <a:ext cx="5681663" cy="301625"/>
          </a:xfrm>
          <a:prstGeom prst="rect">
            <a:avLst/>
          </a:prstGeom>
        </p:spPr>
        <p:txBody>
          <a:bodyPr vert="horz" anchor="b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10120313" y="6483350"/>
            <a:ext cx="669925" cy="3016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ctr" eaLnBrk="1" hangingPunct="1">
              <a:buNone/>
            </a:pPr>
            <a:fld id="{9A0DB2DC-4C9A-4742-B13C-FB6460FD3503}" type="slidenum">
              <a:rPr lang="en-US" altLang="zh-CN" dirty="0">
                <a:latin typeface="Century Gothic" panose="020B0502020202020204" pitchFamily="34" charset="0"/>
              </a:rPr>
              <a:t>‹#›</a:t>
            </a:fld>
            <a:endParaRPr lang="en-US" altLang="zh-CN" dirty="0">
              <a:latin typeface="Century Gothic" panose="020B050202020202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ChangeArrowheads="1"/>
          </p:cNvSpPr>
          <p:nvPr/>
        </p:nvSpPr>
        <p:spPr bwMode="ltGray">
          <a:xfrm>
            <a:off x="0" y="6400800"/>
            <a:ext cx="11492230" cy="454025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wrap="none"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>
                <a:srgbClr val="00D5D5"/>
              </a:buClr>
              <a:buSzTx/>
              <a:buFont typeface="Wingdings 2" panose="05020102010507070707" pitchFamily="18" charset="2"/>
              <a:buChar char="³"/>
              <a:defRPr/>
            </a:pPr>
            <a:endParaRPr kumimoji="0" lang="zh-CN" altLang="en-US" sz="11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ltGray">
          <a:xfrm>
            <a:off x="0" y="0"/>
            <a:ext cx="12192000" cy="762000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wrap="none"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>
                <a:srgbClr val="00D5D5"/>
              </a:buClr>
              <a:buSzTx/>
              <a:buFont typeface="Wingdings 2" panose="05020102010507070707" pitchFamily="18" charset="2"/>
              <a:buChar char="³"/>
              <a:defRPr/>
            </a:pPr>
            <a:endParaRPr kumimoji="0" lang="zh-CN" altLang="en-US" sz="112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6157913" y="4365625"/>
            <a:ext cx="4752975" cy="19383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王浩鸣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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haoming_wang@xaufe.edu.cn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*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haoming.wang@gmail.com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*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wang.haoming@126.com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85781661  18829266628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03200" y="76200"/>
            <a:ext cx="8331200" cy="4032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25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C How to Program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8026400" y="6507163"/>
            <a:ext cx="3352800" cy="2762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http://xinxi.xaufe.edu.cn</a:t>
            </a:r>
          </a:p>
        </p:txBody>
      </p:sp>
      <p:pic>
        <p:nvPicPr>
          <p:cNvPr id="19463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050" y="762000"/>
            <a:ext cx="5068888" cy="5638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4" name="图片 2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491913" y="6164263"/>
            <a:ext cx="700087" cy="6937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B2D4DE8-C8B2-4B7C-A7DA-9C4454FDE117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2025/7/27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latin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299EB08-038A-465F-AE70-CFFE307AC198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2025/7/27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latin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7BA45E9-6449-4B21-9EA8-74806D79B3D6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2025/7/27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latin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8CF0B0D-7AF1-4E50-9DE7-336907975A72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2025/7/27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latin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D8E6EC9-5327-4D59-8300-3151AA4CC113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2025/7/27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latin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88640"/>
            <a:ext cx="10972800" cy="510580"/>
          </a:xfrm>
        </p:spPr>
        <p:txBody>
          <a:bodyPr/>
          <a:lstStyle>
            <a:lvl1pPr algn="l"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B1B56C4-0D3D-4F0D-82CE-2D0183743B7C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2025/7/27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latin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3C0E6D7-8FE5-4B1B-85AE-33C97359C4DB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2025/7/27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latin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4FBC843-3E81-4B89-A1F3-472154C2D0FC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2025/7/27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latin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CC5696C-DA2F-4DCA-87C1-570A25736F75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2025/7/27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latin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92C8B3-BC5B-4490-8327-43F5E72D5430}" type="datetimeFigureOut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7/27/2025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FA12B7F-D909-43AF-8412-1A74DC313ED8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2025/7/27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latin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C941402-660F-44DF-B5B8-E3B086DFE977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2025/7/27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b="1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latin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 userDrawn="1"/>
        </p:nvSpPr>
        <p:spPr bwMode="ltGray">
          <a:xfrm>
            <a:off x="0" y="6400800"/>
            <a:ext cx="12192000" cy="454025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wrap="none"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>
                <a:srgbClr val="00D5D5"/>
              </a:buClr>
              <a:buSzTx/>
              <a:buFont typeface="Wingdings 2" panose="05020102010507070707" pitchFamily="18" charset="2"/>
              <a:buChar char="³"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ltGray">
          <a:xfrm>
            <a:off x="0" y="0"/>
            <a:ext cx="12192000" cy="762000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wrap="none"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>
                <a:srgbClr val="00D5D5"/>
              </a:buClr>
              <a:buSzTx/>
              <a:buFont typeface="Wingdings 2" panose="05020102010507070707" pitchFamily="18" charset="2"/>
              <a:buChar char="³"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 userDrawn="1"/>
        </p:nvSpPr>
        <p:spPr bwMode="auto">
          <a:xfrm>
            <a:off x="6240463" y="3933825"/>
            <a:ext cx="5049838" cy="19383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王浩鸣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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haoming_wang@xaufe.edu.cn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*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haoming.wang@gmail.com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*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wang.haoming@126.com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81556903  18829266628</a:t>
            </a:r>
          </a:p>
        </p:txBody>
      </p:sp>
      <p:sp>
        <p:nvSpPr>
          <p:cNvPr id="13" name="Text Box 11"/>
          <p:cNvSpPr txBox="1">
            <a:spLocks noChangeArrowheads="1"/>
          </p:cNvSpPr>
          <p:nvPr userDrawn="1"/>
        </p:nvSpPr>
        <p:spPr bwMode="auto">
          <a:xfrm>
            <a:off x="203200" y="76200"/>
            <a:ext cx="8331200" cy="5080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C How to Program</a:t>
            </a:r>
          </a:p>
        </p:txBody>
      </p:sp>
      <p:sp>
        <p:nvSpPr>
          <p:cNvPr id="16" name="Text Box 13"/>
          <p:cNvSpPr txBox="1">
            <a:spLocks noChangeArrowheads="1"/>
          </p:cNvSpPr>
          <p:nvPr userDrawn="1"/>
        </p:nvSpPr>
        <p:spPr bwMode="auto">
          <a:xfrm>
            <a:off x="8026400" y="6507163"/>
            <a:ext cx="3352800" cy="2301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900" b="1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http://xinxi.xaufe.edu.cn</a:t>
            </a:r>
          </a:p>
        </p:txBody>
      </p:sp>
      <p:pic>
        <p:nvPicPr>
          <p:cNvPr id="31752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50" y="762000"/>
            <a:ext cx="5068888" cy="5638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9908" y="6309300"/>
            <a:ext cx="539552" cy="535524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white">
          <a:xfrm>
            <a:off x="0" y="5970588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2700" y="6053138"/>
            <a:ext cx="30003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44838" y="6043613"/>
            <a:ext cx="904716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50">
                <a:solidFill>
                  <a:srgbClr val="FFFFFF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13" name="日期占位符 27"/>
          <p:cNvSpPr>
            <a:spLocks noGrp="1"/>
          </p:cNvSpPr>
          <p:nvPr>
            <p:ph type="dt" sz="half" idx="2"/>
          </p:nvPr>
        </p:nvSpPr>
        <p:spPr>
          <a:xfrm>
            <a:off x="101600" y="6069013"/>
            <a:ext cx="2743200" cy="6858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fontAlgn="base">
              <a:spcBef>
                <a:spcPct val="0"/>
              </a:spcBef>
              <a:spcAft>
                <a:spcPct val="0"/>
              </a:spcAft>
              <a:defRPr sz="1500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73E82A-072B-4111-AF7B-CDF7CCE43FD6}" type="datetimeFigureOut">
              <a:rPr kumimoji="0" lang="zh-CN" altLang="en-US" sz="1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2025/7/27</a:t>
            </a:fld>
            <a:endParaRPr kumimoji="0" lang="zh-CN" altLang="en-US" sz="15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16"/>
          <p:cNvSpPr>
            <a:spLocks noGrp="1"/>
          </p:cNvSpPr>
          <p:nvPr>
            <p:ph type="ftr" sz="quarter" idx="3"/>
          </p:nvPr>
        </p:nvSpPr>
        <p:spPr>
          <a:xfrm>
            <a:off x="2781300" y="236538"/>
            <a:ext cx="7823200" cy="365125"/>
          </a:xfrm>
          <a:prstGeom prst="rect">
            <a:avLst/>
          </a:prstGeom>
        </p:spPr>
        <p:txBody>
          <a:bodyPr vert="horz" anchor="ctr"/>
          <a:lstStyle>
            <a:lvl1pPr algn="r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FFFFF4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FFFFF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10668000" y="228600"/>
            <a:ext cx="1117600" cy="381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 eaLnBrk="1" hangingPunct="1">
              <a:buNone/>
            </a:pPr>
            <a:fld id="{9A0DB2DC-4C9A-4742-B13C-FB6460FD3503}" type="slidenum">
              <a:rPr lang="zh-CN" altLang="en-US" dirty="0">
                <a:solidFill>
                  <a:srgbClr val="FFFFF4"/>
                </a:solidFill>
              </a:rPr>
              <a:t>‹#›</a:t>
            </a:fld>
            <a:endParaRPr lang="zh-CN" altLang="en-US" dirty="0">
              <a:solidFill>
                <a:srgbClr val="FFFFF4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80060" indent="-205740">
              <a:buFont typeface="Wingdings" panose="05000000000000000000" pitchFamily="2" charset="2"/>
              <a:buChar char="Ø"/>
              <a:defRPr sz="2800" b="1"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685800" indent="-171450">
              <a:buFont typeface="Wingdings" panose="05000000000000000000" pitchFamily="2" charset="2"/>
              <a:buChar char="ü"/>
              <a:defRPr sz="2400" b="1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028700" indent="-171450">
              <a:buFont typeface="Wingdings" panose="05000000000000000000" pitchFamily="2" charset="2"/>
              <a:buChar char="l"/>
              <a:defRPr sz="2000"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038C90-6D4B-478B-8D0E-56273A07FE68}" type="datetimeFigureOut">
              <a:rPr kumimoji="0" lang="zh-CN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2025/7/27</a:t>
            </a:fld>
            <a:endParaRPr kumimoji="0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812800" y="6248400"/>
            <a:ext cx="7227888" cy="365125"/>
          </a:xfrm>
          <a:prstGeom prst="rect">
            <a:avLst/>
          </a:prstGeom>
        </p:spPr>
        <p:txBody>
          <a:bodyPr vert="horz" anchor="ctr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0" y="1265238"/>
            <a:ext cx="695325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28802" y="2743200"/>
            <a:ext cx="9497484" cy="1673225"/>
          </a:xfrm>
        </p:spPr>
        <p:txBody>
          <a:bodyPr/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33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3" name="日期占位符 11"/>
          <p:cNvSpPr>
            <a:spLocks noGrp="1"/>
          </p:cNvSpPr>
          <p:nvPr>
            <p:ph type="dt" sz="half" idx="2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997DC2-F5D4-46AB-B3B6-56F4A91FE45A}" type="datetimeFigureOut">
              <a:rPr kumimoji="0" lang="zh-CN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2025/7/27</a:t>
            </a:fld>
            <a:endParaRPr kumimoji="0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12"/>
          <p:cNvSpPr>
            <a:spLocks noGrp="1"/>
          </p:cNvSpPr>
          <p:nvPr>
            <p:ph type="sldNum" sz="quarter" idx="4"/>
          </p:nvPr>
        </p:nvSpPr>
        <p:spPr>
          <a:xfrm>
            <a:off x="0" y="1752600"/>
            <a:ext cx="1727200" cy="7016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ctr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  <p:sp>
        <p:nvSpPr>
          <p:cNvPr id="16" name="页脚占位符 13"/>
          <p:cNvSpPr>
            <a:spLocks noGrp="1"/>
          </p:cNvSpPr>
          <p:nvPr>
            <p:ph type="ftr" sz="quarter" idx="3"/>
          </p:nvPr>
        </p:nvSpPr>
        <p:spPr>
          <a:xfrm>
            <a:off x="812800" y="6248400"/>
            <a:ext cx="7227888" cy="365125"/>
          </a:xfrm>
          <a:prstGeom prst="rect">
            <a:avLst/>
          </a:prstGeom>
        </p:spPr>
        <p:txBody>
          <a:bodyPr vert="horz" anchor="ctr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7"/>
          <p:cNvSpPr>
            <a:spLocks noGrp="1"/>
          </p:cNvSpPr>
          <p:nvPr>
            <p:ph type="dt" sz="half" idx="12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vert="horz" rtlCol="0" anchor="ctr" anchorCtr="0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A152D23-A71E-4373-AC8D-1F72F0093954}" type="datetimeFigureOut">
              <a:rPr kumimoji="0" lang="zh-CN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2025/7/27</a:t>
            </a:fld>
            <a:endParaRPr kumimoji="0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0" y="1279525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>
          <a:xfrm>
            <a:off x="812800" y="6248400"/>
            <a:ext cx="7227888" cy="365125"/>
          </a:xfrm>
          <a:prstGeom prst="rect">
            <a:avLst/>
          </a:prstGeom>
        </p:spPr>
        <p:txBody>
          <a:bodyPr vert="horz" rtlCol="0" anchor="ctr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15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2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vert="horz" rtlCol="0" anchor="ctr" anchorCtr="0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0A337A-2349-43CD-B4E0-8DBB2B771258}" type="datetimeFigureOut">
              <a:rPr kumimoji="0" lang="zh-CN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2025/7/27</a:t>
            </a:fld>
            <a:endParaRPr kumimoji="0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11"/>
          <p:cNvSpPr>
            <a:spLocks noGrp="1"/>
          </p:cNvSpPr>
          <p:nvPr>
            <p:ph type="sldNum" sz="quarter" idx="14"/>
          </p:nvPr>
        </p:nvSpPr>
        <p:spPr>
          <a:xfrm>
            <a:off x="0" y="1279525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  <p:sp>
        <p:nvSpPr>
          <p:cNvPr id="12" name="页脚占位符 13"/>
          <p:cNvSpPr>
            <a:spLocks noGrp="1"/>
          </p:cNvSpPr>
          <p:nvPr>
            <p:ph type="ftr" sz="quarter" idx="13"/>
          </p:nvPr>
        </p:nvSpPr>
        <p:spPr>
          <a:xfrm>
            <a:off x="812800" y="6248400"/>
            <a:ext cx="7227888" cy="365125"/>
          </a:xfrm>
          <a:prstGeom prst="rect">
            <a:avLst/>
          </a:prstGeom>
        </p:spPr>
        <p:txBody>
          <a:bodyPr vert="horz" rtlCol="0" anchor="ctr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3E6503-B1C6-4AEE-8E0A-E983A4CD6079}" type="datetimeFigureOut">
              <a:rPr kumimoji="0" lang="zh-CN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2025/7/27</a:t>
            </a:fld>
            <a:endParaRPr kumimoji="0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812800" y="6248400"/>
            <a:ext cx="7227888" cy="365125"/>
          </a:xfrm>
          <a:prstGeom prst="rect">
            <a:avLst/>
          </a:prstGeom>
        </p:spPr>
        <p:txBody>
          <a:bodyPr vert="horz" anchor="ctr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0" y="1279525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117B4D-84BE-438C-B437-0D8AB47FD4CA}" type="datetimeFigureOut">
              <a:rPr kumimoji="0" lang="zh-CN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2025/7/27</a:t>
            </a:fld>
            <a:endParaRPr kumimoji="0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>
          <a:xfrm>
            <a:off x="812800" y="6248400"/>
            <a:ext cx="7227888" cy="365125"/>
          </a:xfrm>
          <a:prstGeom prst="rect">
            <a:avLst/>
          </a:prstGeom>
        </p:spPr>
        <p:txBody>
          <a:bodyPr vert="horz" anchor="ctr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0" y="6248400"/>
            <a:ext cx="711200" cy="381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 eaLnBrk="1" hangingPunct="1">
              <a:buNone/>
            </a:pPr>
            <a:fld id="{9A0DB2DC-4C9A-4742-B13C-FB6460FD3503}" type="slidenum">
              <a:rPr lang="zh-CN" altLang="en-US" dirty="0">
                <a:solidFill>
                  <a:srgbClr val="2F2F2F"/>
                </a:solidFill>
              </a:rPr>
              <a:t>‹#›</a:t>
            </a:fld>
            <a:endParaRPr lang="zh-CN" altLang="en-US" dirty="0">
              <a:solidFill>
                <a:srgbClr val="2F2F2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92C8B3-BC5B-4490-8327-43F5E72D5430}" type="datetimeFigureOut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7/27/2025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33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750"/>
              </a:spcAft>
              <a:buNone/>
              <a:defRPr sz="1350"/>
            </a:lvl1pPr>
            <a:lvl2pPr>
              <a:buNone/>
              <a:defRPr sz="900"/>
            </a:lvl2pPr>
            <a:lvl3pPr>
              <a:buNone/>
              <a:defRPr sz="750"/>
            </a:lvl3pPr>
            <a:lvl4pPr>
              <a:buNone/>
              <a:defRPr sz="675"/>
            </a:lvl4pPr>
            <a:lvl5pPr>
              <a:buNone/>
              <a:defRPr sz="675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5D9819-70C2-46C4-8E76-69F9E099A5C2}" type="datetimeFigureOut">
              <a:rPr kumimoji="0" lang="zh-CN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2025/7/27</a:t>
            </a:fld>
            <a:endParaRPr kumimoji="0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812800" y="6248400"/>
            <a:ext cx="7227888" cy="365125"/>
          </a:xfrm>
          <a:prstGeom prst="rect">
            <a:avLst/>
          </a:prstGeom>
        </p:spPr>
        <p:txBody>
          <a:bodyPr vert="horz" anchor="ctr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0" y="1279525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white">
          <a:xfrm>
            <a:off x="-12700" y="4572000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2700" y="4664075"/>
            <a:ext cx="1951038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60575" y="4654550"/>
            <a:ext cx="10131425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 bwMode="white">
          <a:xfrm>
            <a:off x="1930400" y="0"/>
            <a:ext cx="133350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275"/>
            </a:lvl1pPr>
            <a:lvl2pPr>
              <a:buFontTx/>
              <a:buNone/>
              <a:defRPr sz="900"/>
            </a:lvl2pPr>
            <a:lvl3pPr>
              <a:buFontTx/>
              <a:buNone/>
              <a:defRPr sz="750"/>
            </a:lvl3pPr>
            <a:lvl4pPr>
              <a:buFontTx/>
              <a:buNone/>
              <a:defRPr sz="675"/>
            </a:lvl4pPr>
            <a:lvl5pPr>
              <a:buFontTx/>
              <a:buNone/>
              <a:defRPr sz="675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1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24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日期占位符 11"/>
          <p:cNvSpPr>
            <a:spLocks noGrp="1"/>
          </p:cNvSpPr>
          <p:nvPr>
            <p:ph type="dt" sz="half" idx="12"/>
          </p:nvPr>
        </p:nvSpPr>
        <p:spPr>
          <a:xfrm>
            <a:off x="8331200" y="6248400"/>
            <a:ext cx="3556000" cy="365125"/>
          </a:xfrm>
          <a:prstGeom prst="rect">
            <a:avLst/>
          </a:prstGeom>
        </p:spPr>
        <p:txBody>
          <a:bodyPr vert="horz" rtlCol="0" anchor="ctr" anchorCtr="0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68A4AA9-2742-4234-A2B8-7C67586E4D6B}" type="datetimeFigureOut">
              <a:rPr kumimoji="0" lang="zh-CN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2025/7/27</a:t>
            </a:fld>
            <a:endParaRPr kumimoji="0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12"/>
          <p:cNvSpPr>
            <a:spLocks noGrp="1"/>
          </p:cNvSpPr>
          <p:nvPr>
            <p:ph type="sldNum" sz="quarter" idx="4"/>
          </p:nvPr>
        </p:nvSpPr>
        <p:spPr>
          <a:xfrm>
            <a:off x="0" y="4667250"/>
            <a:ext cx="1930400" cy="6635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 eaLnBrk="1" hangingPunct="1">
              <a:buNone/>
            </a:pPr>
            <a:fld id="{9A0DB2DC-4C9A-4742-B13C-FB6460FD3503}" type="slidenum">
              <a:rPr lang="zh-CN" altLang="en-US" sz="2100" dirty="0"/>
              <a:t>‹#›</a:t>
            </a:fld>
            <a:endParaRPr lang="zh-CN" altLang="en-US" sz="2100" dirty="0"/>
          </a:p>
        </p:txBody>
      </p:sp>
      <p:sp>
        <p:nvSpPr>
          <p:cNvPr id="17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133600" y="6248400"/>
            <a:ext cx="6096000" cy="365125"/>
          </a:xfrm>
          <a:prstGeom prst="rect">
            <a:avLst/>
          </a:prstGeom>
        </p:spPr>
        <p:txBody>
          <a:bodyPr vert="horz" rtlCol="0" anchor="ctr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C967CE-50C5-4E29-93BE-2998E771A344}" type="datetimeFigureOut">
              <a:rPr kumimoji="0" lang="zh-CN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2025/7/27</a:t>
            </a:fld>
            <a:endParaRPr kumimoji="0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812800" y="6248400"/>
            <a:ext cx="7227888" cy="365125"/>
          </a:xfrm>
          <a:prstGeom prst="rect">
            <a:avLst/>
          </a:prstGeom>
        </p:spPr>
        <p:txBody>
          <a:bodyPr vert="horz" anchor="ctr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0" y="1279525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white">
          <a:xfrm>
            <a:off x="8128000" y="0"/>
            <a:ext cx="427038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89913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89913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7600" y="609603"/>
            <a:ext cx="2743200" cy="5516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8737600" y="6248400"/>
            <a:ext cx="2946400" cy="365125"/>
          </a:xfrm>
          <a:prstGeom prst="rect">
            <a:avLst/>
          </a:prstGeom>
        </p:spPr>
        <p:txBody>
          <a:bodyPr vert="horz" anchor="ctr" anchorCtr="0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946A855-5CCB-43DE-A4C9-17AC6DE643E2}" type="datetimeFigureOut">
              <a:rPr kumimoji="0" lang="zh-CN" altLang="en-US" sz="1050" b="1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2025/7/27</a:t>
            </a:fld>
            <a:endParaRPr kumimoji="0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7431088" cy="365125"/>
          </a:xfrm>
          <a:prstGeom prst="rect">
            <a:avLst/>
          </a:prstGeom>
        </p:spPr>
        <p:txBody>
          <a:bodyPr vert="horz" anchor="ctr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5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 rot="5400000">
            <a:off x="8074819" y="103981"/>
            <a:ext cx="533400" cy="3254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ctr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Pr>
        <a:gradFill rotWithShape="1">
          <a:gsLst>
            <a:gs pos="0">
              <a:srgbClr val="474747">
                <a:alpha val="100000"/>
              </a:srgbClr>
            </a:gs>
            <a:gs pos="60001">
              <a:srgbClr val="626262">
                <a:alpha val="100000"/>
              </a:srgbClr>
            </a:gs>
            <a:gs pos="100000">
              <a:srgbClr val="8C8C8C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2608" y="367664"/>
            <a:ext cx="1219200" cy="5943600"/>
          </a:xfrm>
        </p:spPr>
        <p:txBody>
          <a:bodyPr vert="vert270" anchor="b"/>
          <a:lstStyle>
            <a:lvl1pPr marL="0" marR="18415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514475" y="367664"/>
            <a:ext cx="3251200" cy="5943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868333" y="320040"/>
            <a:ext cx="7034784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8370888" y="6556375"/>
            <a:ext cx="284480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DC3813-B24D-4C2D-9035-AF5AB66EF391}" type="datetimeFigureOut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7/27/2025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1512888" y="6556375"/>
            <a:ext cx="685800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1214100" y="6556375"/>
            <a:ext cx="671513" cy="3016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ctr" eaLnBrk="1" hangingPunct="1">
              <a:buNone/>
            </a:pPr>
            <a:fld id="{9A0DB2DC-4C9A-4742-B13C-FB6460FD3503}" type="slidenum">
              <a:rPr lang="en-US" altLang="zh-CN" sz="900" dirty="0">
                <a:latin typeface="Century Gothic" panose="020B0502020202020204" pitchFamily="34" charset="0"/>
              </a:rPr>
              <a:t>‹#›</a:t>
            </a:fld>
            <a:endParaRPr lang="en-US" altLang="zh-CN" sz="900" dirty="0">
              <a:latin typeface="Century Gothic" panose="020B050202020202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gradFill rotWithShape="1">
          <a:gsLst>
            <a:gs pos="0">
              <a:srgbClr val="000000">
                <a:alpha val="100000"/>
              </a:srgbClr>
            </a:gs>
            <a:gs pos="60001">
              <a:srgbClr val="000000">
                <a:alpha val="100000"/>
              </a:srgbClr>
            </a:gs>
            <a:gs pos="100000">
              <a:srgbClr val="6C6C6C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2608" y="150896"/>
            <a:ext cx="12192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17649" y="373966"/>
            <a:ext cx="9777984" cy="5486400"/>
          </a:xfrm>
          <a:solidFill>
            <a:schemeClr val="bg2">
              <a:shade val="50000"/>
            </a:schemeClr>
          </a:solidFill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4000" y="5867400"/>
            <a:ext cx="9777984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8145463" y="6556375"/>
            <a:ext cx="2801938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529F167-0AD1-4BCD-AB7B-16C8291204BE}" type="datetimeFigureOut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7/27/2025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1560513" y="6557963"/>
            <a:ext cx="6597650" cy="301625"/>
          </a:xfrm>
          <a:prstGeom prst="rect">
            <a:avLst/>
          </a:prstGeom>
        </p:spPr>
        <p:txBody>
          <a:bodyPr vert="horz" anchor="b"/>
          <a:lstStyle>
            <a:lvl1pPr>
              <a:defRPr sz="9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0955338" y="6556375"/>
            <a:ext cx="488950" cy="3016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algn="ctr" eaLnBrk="1" hangingPunct="1">
              <a:buNone/>
            </a:pPr>
            <a:fld id="{9A0DB2DC-4C9A-4742-B13C-FB6460FD3503}" type="slidenum">
              <a:rPr lang="en-US" altLang="zh-CN" sz="900" dirty="0">
                <a:latin typeface="Century Gothic" panose="020B0502020202020204" pitchFamily="34" charset="0"/>
              </a:rPr>
              <a:t>‹#›</a:t>
            </a:fld>
            <a:endParaRPr lang="en-US" altLang="zh-CN" sz="900" dirty="0">
              <a:latin typeface="Century Gothic" panose="020B0502020202020204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92C8B3-BC5B-4490-8327-43F5E72D5430}" type="datetimeFigureOut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7/27/2025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2400" y="381000"/>
            <a:ext cx="25400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331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92C8B3-BC5B-4490-8327-43F5E72D5430}" type="datetimeFigureOut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7/27/2025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14" name="日期占位符 29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CE1C34F-E278-4187-AA64-307646D1DEFD}" type="datetimeFigureOut"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7/27/2025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18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26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solidFill>
                  <a:srgbClr val="D1EAEE"/>
                </a:solidFill>
              </a:rPr>
              <a:t>‹#›</a:t>
            </a:fld>
            <a:endParaRPr lang="zh-CN" altLang="en-US" dirty="0">
              <a:solidFill>
                <a:srgbClr val="D1EAE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474747">
                <a:alpha val="100000"/>
              </a:srgbClr>
            </a:gs>
            <a:gs pos="60001">
              <a:srgbClr val="626262">
                <a:alpha val="100000"/>
              </a:srgbClr>
            </a:gs>
            <a:gs pos="100000">
              <a:srgbClr val="8C8C8C">
                <a:alpha val="100000"/>
              </a:srgbClr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>
            <a:off x="7938" y="14288"/>
            <a:ext cx="12176125" cy="6837363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0" y="6350"/>
            <a:ext cx="12184063" cy="6845300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rot="10800000" flipV="1">
            <a:off x="8624888" y="4948238"/>
            <a:ext cx="3565525" cy="1900238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268288"/>
            <a:ext cx="10972800" cy="1398588"/>
          </a:xfrm>
          <a:prstGeom prst="rect">
            <a:avLst/>
          </a:prstGeom>
        </p:spPr>
        <p:txBody>
          <a:bodyPr vert="horz"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0" name="文本占位符 12"/>
          <p:cNvSpPr>
            <a:spLocks noGrp="1"/>
          </p:cNvSpPr>
          <p:nvPr>
            <p:ph type="body" idx="1"/>
          </p:nvPr>
        </p:nvSpPr>
        <p:spPr>
          <a:xfrm>
            <a:off x="609600" y="1882775"/>
            <a:ext cx="10972800" cy="4572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388100" y="6481763"/>
            <a:ext cx="2844800" cy="3016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A92C8B3-BC5B-4490-8327-43F5E72D5430}" type="datetimeFigureOut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7/27/2025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609600" y="6481763"/>
            <a:ext cx="5678488" cy="3016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0120313" y="6481763"/>
            <a:ext cx="669925" cy="3016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0">
                <a:latin typeface="Century Gothic" panose="020B050202020202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marL="484505" indent="-484505" algn="l" rtl="0" eaLnBrk="0" fontAlgn="base" hangingPunct="0">
        <a:spcBef>
          <a:spcPct val="0"/>
        </a:spcBef>
        <a:spcAft>
          <a:spcPct val="0"/>
        </a:spcAft>
        <a:defRPr sz="4200" kern="1200">
          <a:ln w="6350">
            <a:solidFill>
              <a:schemeClr val="accent1">
                <a:shade val="43000"/>
              </a:schemeClr>
            </a:solidFill>
          </a:ln>
          <a:solidFill>
            <a:srgbClr val="FF5C9C"/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  <a:lvl2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anose="020B0502020202020204" pitchFamily="34" charset="0"/>
        </a:defRPr>
      </a:lvl2pPr>
      <a:lvl3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anose="020B0502020202020204" pitchFamily="34" charset="0"/>
        </a:defRPr>
      </a:lvl3pPr>
      <a:lvl4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anose="020B0502020202020204" pitchFamily="34" charset="0"/>
        </a:defRPr>
      </a:lvl4pPr>
      <a:lvl5pPr marL="484505" indent="-484505"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anose="020B0502020202020204" pitchFamily="34" charset="0"/>
        </a:defRPr>
      </a:lvl5pPr>
      <a:lvl6pPr marL="9417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anose="020B0502020202020204" pitchFamily="34" charset="0"/>
        </a:defRPr>
      </a:lvl6pPr>
      <a:lvl7pPr marL="13989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anose="020B0502020202020204" pitchFamily="34" charset="0"/>
        </a:defRPr>
      </a:lvl7pPr>
      <a:lvl8pPr marL="18561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anose="020B0502020202020204" pitchFamily="34" charset="0"/>
        </a:defRPr>
      </a:lvl8pPr>
      <a:lvl9pPr marL="2313305" indent="-484505" algn="l" rtl="0" fontAlgn="base">
        <a:spcBef>
          <a:spcPct val="0"/>
        </a:spcBef>
        <a:spcAft>
          <a:spcPct val="0"/>
        </a:spcAft>
        <a:defRPr sz="4200">
          <a:solidFill>
            <a:srgbClr val="FF5C9C"/>
          </a:solidFill>
          <a:latin typeface="Century Gothic" panose="020B0502020202020204" pitchFamily="34" charset="0"/>
        </a:defRPr>
      </a:lvl9pPr>
    </p:titleStyle>
    <p:bodyStyle>
      <a:lvl1pPr marL="447675" indent="-3829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325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5000"/>
        <a:buFont typeface="Verdana" panose="020B0604030504040204" pitchFamily="34" charset="0"/>
        <a:buChar char="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4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095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09550" algn="l" rtl="0" eaLnBrk="0" fontAlgn="base" hangingPunct="0">
        <a:spcBef>
          <a:spcPct val="20000"/>
        </a:spcBef>
        <a:spcAft>
          <a:spcPct val="0"/>
        </a:spcAft>
        <a:buClr>
          <a:srgbClr val="FF90B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05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 bwMode="auto">
          <a:xfrm>
            <a:off x="-12700" y="-7937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5842000" y="-7937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2" name="标题占位符 8"/>
          <p:cNvSpPr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lIns="0" rIns="0" bIns="0" anchor="b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3" name="文本占位符 29"/>
          <p:cNvSpPr>
            <a:spLocks noGrp="1"/>
          </p:cNvSpPr>
          <p:nvPr>
            <p:ph type="body" idx="1"/>
          </p:nvPr>
        </p:nvSpPr>
        <p:spPr>
          <a:xfrm>
            <a:off x="609600" y="1935163"/>
            <a:ext cx="10972800" cy="43894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3BB0C8B-BE3E-40B9-A9D4-1A420E404D84}" type="datetimeFigureOut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tx2">
                    <a:shade val="9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7/27/2025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556000" y="6356350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0566400" y="6356350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/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  <p:grpSp>
        <p:nvGrpSpPr>
          <p:cNvPr id="2057" name="组合 1"/>
          <p:cNvGrpSpPr/>
          <p:nvPr/>
        </p:nvGrpSpPr>
        <p:grpSpPr>
          <a:xfrm>
            <a:off x="-25400" y="203200"/>
            <a:ext cx="12241213" cy="647700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38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3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E6E127-E817-45DE-815D-8DDB9A7082C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2025/7/27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b="0">
                <a:solidFill>
                  <a:srgbClr val="898989"/>
                </a:solidFill>
                <a:latin typeface="微软雅黑" panose="020B0503020204020204" pitchFamily="34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7F7F7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7F7F7F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7F7F7F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7F7F7F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7F7F7F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7F7F7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4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099" name="文本占位符 12"/>
          <p:cNvSpPr>
            <a:spLocks noGrp="1"/>
          </p:cNvSpPr>
          <p:nvPr>
            <p:ph type="body" idx="1"/>
          </p:nvPr>
        </p:nvSpPr>
        <p:spPr>
          <a:xfrm>
            <a:off x="817563" y="1600200"/>
            <a:ext cx="108712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>
                <a:solidFill>
                  <a:srgbClr val="2F2F2F"/>
                </a:solidFill>
                <a:latin typeface="Tw Cen MT" panose="020B0602020104020603"/>
                <a:ea typeface="华文仿宋" panose="0201060004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1831A77-D946-4384-918F-4914D2BDA620}" type="datetimeFigureOut"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Tw Cen MT" panose="020B0602020104020603"/>
                <a:ea typeface="华文仿宋" panose="02010600040101010101" pitchFamily="2" charset="-122"/>
                <a:cs typeface="+mn-cs"/>
              </a:rPr>
              <a:t>2025/7/27</a:t>
            </a:fld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Tw Cen MT" panose="020B0602020104020603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812800" y="6248400"/>
            <a:ext cx="7227888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b="0">
                <a:solidFill>
                  <a:srgbClr val="2F2F2F"/>
                </a:solidFill>
                <a:latin typeface="Tw Cen MT" panose="020B0602020104020603"/>
                <a:ea typeface="华文仿宋" panose="02010600040101010101" pitchFamily="2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Tw Cen MT" panose="020B0602020104020603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2800" y="131127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9525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000">
                <a:solidFill>
                  <a:srgbClr val="FFFFFF"/>
                </a:solidFill>
                <a:latin typeface="Tw Cen MT" panose="020B0602020104020603" pitchFamily="34" charset="0"/>
                <a:ea typeface="华文仿宋" panose="02010600040101010101" pitchFamily="2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anose="020B0602020104020603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anose="020B0602020104020603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anose="020B0602020104020603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anose="020B0602020104020603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anose="020B0602020104020603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anose="020B0602020104020603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anose="020B0602020104020603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Tw Cen MT" panose="020B0602020104020603" pitchFamily="34" charset="0"/>
        </a:defRPr>
      </a:lvl9pPr>
    </p:titleStyle>
    <p:bodyStyle>
      <a:lvl1pPr marL="238125" indent="-238125" algn="l" rtl="0" eaLnBrk="0" fontAlgn="base" hangingPunct="0">
        <a:spcBef>
          <a:spcPts val="525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79425" indent="-205105" algn="l" rtl="0" eaLnBrk="0" fontAlgn="base" hangingPunct="0">
        <a:spcBef>
          <a:spcPts val="415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171450" algn="l" rtl="0" eaLnBrk="0" fontAlgn="base" hangingPunct="0">
        <a:spcBef>
          <a:spcPts val="300"/>
        </a:spcBef>
        <a:spcAft>
          <a:spcPct val="0"/>
        </a:spcAft>
        <a:buClr>
          <a:srgbClr val="AFB591"/>
        </a:buClr>
        <a:buSzPct val="75000"/>
        <a:buFont typeface="Wingdings" panose="05000000000000000000" pitchFamily="2" charset="2"/>
        <a:buChar char="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171450" algn="l" rtl="0" eaLnBrk="0" fontAlgn="base" hangingPunct="0">
        <a:spcBef>
          <a:spcPts val="300"/>
        </a:spcBef>
        <a:spcAft>
          <a:spcPct val="0"/>
        </a:spcAft>
        <a:buClr>
          <a:srgbClr val="B9945B"/>
        </a:buClr>
        <a:buSzPct val="65000"/>
        <a:buFont typeface="Wingdings" panose="05000000000000000000" pitchFamily="2" charset="2"/>
        <a:buChar char="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577340" indent="-17145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7145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17145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7145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矩形 3"/>
          <p:cNvSpPr/>
          <p:nvPr/>
        </p:nvSpPr>
        <p:spPr>
          <a:xfrm>
            <a:off x="6126163" y="1844675"/>
            <a:ext cx="4389437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第四讲：程序控制</a:t>
            </a:r>
            <a:endParaRPr lang="zh-CN" altLang="en-US" sz="3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>
          <a:xfrm>
            <a:off x="817563" y="228600"/>
            <a:ext cx="10871200" cy="990600"/>
          </a:xfrm>
        </p:spPr>
        <p:txBody>
          <a:bodyPr vert="horz" wrap="square" lIns="91440" tIns="45720" rIns="91440" bIns="45720" anchor="b" anchorCtr="0"/>
          <a:lstStyle/>
          <a:p>
            <a:r>
              <a:rPr lang="zh-CN" altLang="en-US" dirty="0">
                <a:ea typeface="华文仿宋" panose="02010600040101010101" pitchFamily="2" charset="-122"/>
              </a:rPr>
              <a:t>例：打印数字</a:t>
            </a:r>
            <a:r>
              <a:rPr lang="en-US" altLang="zh-CN" dirty="0">
                <a:ea typeface="华文仿宋" panose="02010600040101010101" pitchFamily="2" charset="-122"/>
              </a:rPr>
              <a:t>1-10</a:t>
            </a:r>
            <a:endParaRPr lang="zh-CN" altLang="en-US" dirty="0">
              <a:ea typeface="华文仿宋" panose="02010600040101010101" pitchFamily="2" charset="-122"/>
            </a:endParaRPr>
          </a:p>
        </p:txBody>
      </p:sp>
      <p:sp>
        <p:nvSpPr>
          <p:cNvPr id="55299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90000"/>
              </a:lnSpc>
            </a:pPr>
            <a:fld id="{9A0DB2DC-4C9A-4742-B13C-FB6460FD3503}" type="slidenum">
              <a:rPr lang="zh-CN" altLang="en-US" sz="1000" dirty="0">
                <a:solidFill>
                  <a:srgbClr val="FFFFFF"/>
                </a:solidFill>
              </a:rPr>
              <a:t>10</a:t>
            </a:fld>
            <a:endParaRPr lang="zh-CN" altLang="en-US" sz="1000" dirty="0">
              <a:solidFill>
                <a:srgbClr val="FFFFFF"/>
              </a:solidFill>
            </a:endParaRPr>
          </a:p>
        </p:txBody>
      </p:sp>
      <p:sp>
        <p:nvSpPr>
          <p:cNvPr id="55300" name="矩形 4"/>
          <p:cNvSpPr>
            <a:spLocks noChangeArrowheads="1"/>
          </p:cNvSpPr>
          <p:nvPr/>
        </p:nvSpPr>
        <p:spPr bwMode="auto">
          <a:xfrm>
            <a:off x="817563" y="1628775"/>
            <a:ext cx="8496300" cy="452431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//Fig. 4.2: fig04_02.c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//Counter-controlled repetition with the for statement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#include &lt;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stdio.h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&gt;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//function fig04_02 begins program execution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main()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{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unsigned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counter;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//define counter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//for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循环基本写法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(counter = 1; counter &lt;= 10;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++counter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{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"%u\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n"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,counter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);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}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//end for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}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//end function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1464" y="4365104"/>
            <a:ext cx="6985000" cy="1224136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5302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350" y="2133600"/>
            <a:ext cx="576263" cy="3600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>
          <a:xfrm>
            <a:off x="817563" y="228600"/>
            <a:ext cx="10871200" cy="990600"/>
          </a:xfrm>
        </p:spPr>
        <p:txBody>
          <a:bodyPr vert="horz" wrap="square" lIns="91440" tIns="45720" rIns="91440" bIns="45720" anchor="b" anchorCtr="0"/>
          <a:lstStyle/>
          <a:p>
            <a:r>
              <a:rPr lang="en-US" altLang="zh-CN" b="1" dirty="0">
                <a:ea typeface="华文仿宋" panose="02010600040101010101" pitchFamily="2" charset="-122"/>
              </a:rPr>
              <a:t>for</a:t>
            </a:r>
            <a:r>
              <a:rPr lang="zh-CN" altLang="en-US" b="1" dirty="0">
                <a:ea typeface="华文仿宋" panose="02010600040101010101" pitchFamily="2" charset="-122"/>
              </a:rPr>
              <a:t>循环等价的</a:t>
            </a:r>
            <a:r>
              <a:rPr lang="en-US" altLang="zh-CN" b="1" dirty="0">
                <a:ea typeface="华文仿宋" panose="02010600040101010101" pitchFamily="2" charset="-122"/>
              </a:rPr>
              <a:t>while</a:t>
            </a:r>
            <a:r>
              <a:rPr lang="zh-CN" altLang="en-US" b="1" dirty="0">
                <a:ea typeface="华文仿宋" panose="02010600040101010101" pitchFamily="2" charset="-122"/>
              </a:rPr>
              <a:t>循环形式</a:t>
            </a:r>
            <a:endParaRPr lang="zh-CN" altLang="en-US" dirty="0">
              <a:ea typeface="华文仿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17563" y="1600200"/>
            <a:ext cx="10871200" cy="449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表达式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；</a:t>
            </a:r>
          </a:p>
          <a:p>
            <a:pPr marL="274320" marR="0" lvl="1" indent="0" algn="l" defTabSz="914400" rtl="0" eaLnBrk="0" fontAlgn="base" latinLnBrk="0" hangingPunct="0">
              <a:lnSpc>
                <a:spcPct val="100000"/>
              </a:lnSpc>
              <a:spcBef>
                <a:spcPts val="4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while (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表达式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)</a:t>
            </a:r>
          </a:p>
          <a:p>
            <a:pPr marL="274320" marR="0" lvl="1" indent="0" algn="l" defTabSz="914400" rtl="0" eaLnBrk="0" fontAlgn="base" latinLnBrk="0" hangingPunct="0">
              <a:lnSpc>
                <a:spcPct val="100000"/>
              </a:lnSpc>
              <a:spcBef>
                <a:spcPts val="4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{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274320" marR="0" lvl="1" indent="0" algn="l" defTabSz="914400" rtl="0" eaLnBrk="0" fontAlgn="base" latinLnBrk="0" hangingPunct="0">
              <a:lnSpc>
                <a:spcPct val="100000"/>
              </a:lnSpc>
              <a:spcBef>
                <a:spcPts val="4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语句</a:t>
            </a:r>
          </a:p>
          <a:p>
            <a:pPr marL="274320" marR="0" lvl="1" indent="0" algn="l" defTabSz="914400" rtl="0" eaLnBrk="0" fontAlgn="base" latinLnBrk="0" hangingPunct="0">
              <a:lnSpc>
                <a:spcPct val="100000"/>
              </a:lnSpc>
              <a:spcBef>
                <a:spcPts val="4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表达式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3;</a:t>
            </a:r>
          </a:p>
          <a:p>
            <a:pPr marL="274320" marR="0" lvl="1" indent="0" algn="l" defTabSz="914400" rtl="0" eaLnBrk="0" fontAlgn="base" latinLnBrk="0" hangingPunct="0">
              <a:lnSpc>
                <a:spcPct val="100000"/>
              </a:lnSpc>
              <a:spcBef>
                <a:spcPts val="4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}</a:t>
            </a:r>
          </a:p>
          <a:p>
            <a:pPr marL="238125" marR="0" lvl="0" indent="-238125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6324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90000"/>
              </a:lnSpc>
            </a:pPr>
            <a:fld id="{9A0DB2DC-4C9A-4742-B13C-FB6460FD3503}" type="slidenum">
              <a:rPr lang="zh-CN" altLang="en-US" sz="1000" dirty="0">
                <a:solidFill>
                  <a:srgbClr val="FFFFFF"/>
                </a:solidFill>
              </a:rPr>
              <a:t>11</a:t>
            </a:fld>
            <a:endParaRPr lang="zh-CN" altLang="en-US" sz="1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/>
          </p:nvPr>
        </p:nvSpPr>
        <p:spPr>
          <a:xfrm>
            <a:off x="817563" y="228600"/>
            <a:ext cx="10871200" cy="990600"/>
          </a:xfrm>
        </p:spPr>
        <p:txBody>
          <a:bodyPr vert="horz" wrap="square" lIns="91440" tIns="45720" rIns="91440" bIns="45720" anchor="b" anchorCtr="0"/>
          <a:lstStyle/>
          <a:p>
            <a:r>
              <a:rPr lang="zh-CN" altLang="en-US" dirty="0">
                <a:ea typeface="华文仿宋" panose="02010600040101010101" pitchFamily="2" charset="-122"/>
              </a:rPr>
              <a:t>续</a:t>
            </a:r>
          </a:p>
        </p:txBody>
      </p:sp>
      <p:sp>
        <p:nvSpPr>
          <p:cNvPr id="60419" name="内容占位符 2"/>
          <p:cNvSpPr>
            <a:spLocks noGrp="1"/>
          </p:cNvSpPr>
          <p:nvPr>
            <p:ph sz="quarter" idx="1"/>
          </p:nvPr>
        </p:nvSpPr>
        <p:spPr>
          <a:xfrm>
            <a:off x="817563" y="1600200"/>
            <a:ext cx="10871200" cy="604838"/>
          </a:xfrm>
        </p:spPr>
        <p:txBody>
          <a:bodyPr vert="horz" wrap="square" lIns="91440" tIns="45720" rIns="91440" bIns="45720" anchor="t" anchorCtr="0"/>
          <a:lstStyle/>
          <a:p>
            <a:pPr>
              <a:buSzPct val="60000"/>
            </a:pPr>
            <a:r>
              <a:rPr lang="en-US" altLang="zh-CN" b="1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for</a:t>
            </a:r>
            <a:r>
              <a:rPr lang="zh-CN" altLang="en-US" b="1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循环与</a:t>
            </a:r>
            <a:r>
              <a:rPr lang="en-US" altLang="zh-CN" b="1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while</a:t>
            </a:r>
            <a:r>
              <a:rPr lang="zh-CN" altLang="en-US" b="1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循环类似</a:t>
            </a:r>
            <a:endParaRPr lang="en-US" altLang="zh-CN" b="1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buSzPct val="60000"/>
            </a:pP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0420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90000"/>
              </a:lnSpc>
            </a:pPr>
            <a:fld id="{9A0DB2DC-4C9A-4742-B13C-FB6460FD3503}" type="slidenum">
              <a:rPr lang="zh-CN" altLang="en-US" sz="1000" dirty="0">
                <a:solidFill>
                  <a:srgbClr val="FFFFFF"/>
                </a:solidFill>
              </a:rPr>
              <a:t>12</a:t>
            </a:fld>
            <a:endParaRPr lang="zh-CN" altLang="en-US" sz="1000" dirty="0">
              <a:solidFill>
                <a:srgbClr val="FFFFFF"/>
              </a:solidFill>
            </a:endParaRPr>
          </a:p>
        </p:txBody>
      </p:sp>
      <p:grpSp>
        <p:nvGrpSpPr>
          <p:cNvPr id="60421" name="Group 22"/>
          <p:cNvGrpSpPr/>
          <p:nvPr/>
        </p:nvGrpSpPr>
        <p:grpSpPr>
          <a:xfrm>
            <a:off x="2424113" y="2708275"/>
            <a:ext cx="7054850" cy="3455988"/>
            <a:chOff x="703" y="1888"/>
            <a:chExt cx="4444" cy="2177"/>
          </a:xfrm>
        </p:grpSpPr>
        <p:sp>
          <p:nvSpPr>
            <p:cNvPr id="60422" name="AutoShape 4"/>
            <p:cNvSpPr/>
            <p:nvPr/>
          </p:nvSpPr>
          <p:spPr>
            <a:xfrm>
              <a:off x="703" y="2931"/>
              <a:ext cx="1089" cy="680"/>
            </a:xfrm>
            <a:prstGeom prst="flowChartDecision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38125" indent="-238125" algn="l" rtl="0" eaLnBrk="0" fontAlgn="base" hangingPunct="0">
                <a:spcBef>
                  <a:spcPts val="525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9425" indent="-205105" algn="l" rtl="0" eaLnBrk="0" fontAlgn="base" hangingPunct="0">
                <a:spcBef>
                  <a:spcPts val="415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145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counter&lt;=10</a:t>
              </a:r>
            </a:p>
          </p:txBody>
        </p:sp>
        <p:sp>
          <p:nvSpPr>
            <p:cNvPr id="60423" name="AutoShape 5"/>
            <p:cNvSpPr/>
            <p:nvPr/>
          </p:nvSpPr>
          <p:spPr>
            <a:xfrm>
              <a:off x="2245" y="3113"/>
              <a:ext cx="1680" cy="273"/>
            </a:xfrm>
            <a:prstGeom prst="flowChartProcess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38125" indent="-238125" algn="l" rtl="0" eaLnBrk="0" fontAlgn="base" hangingPunct="0">
                <a:spcBef>
                  <a:spcPts val="525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9425" indent="-205105" algn="l" rtl="0" eaLnBrk="0" fontAlgn="base" hangingPunct="0">
                <a:spcBef>
                  <a:spcPts val="415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145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printf(“%d\n”,counter);</a:t>
              </a:r>
            </a:p>
          </p:txBody>
        </p:sp>
        <p:sp>
          <p:nvSpPr>
            <p:cNvPr id="60424" name="AutoShape 7"/>
            <p:cNvSpPr/>
            <p:nvPr/>
          </p:nvSpPr>
          <p:spPr>
            <a:xfrm>
              <a:off x="1156" y="3884"/>
              <a:ext cx="182" cy="181"/>
            </a:xfrm>
            <a:prstGeom prst="flowChartConnector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38125" indent="-238125" algn="l" rtl="0" eaLnBrk="0" fontAlgn="base" hangingPunct="0">
                <a:spcBef>
                  <a:spcPts val="525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9425" indent="-205105" algn="l" rtl="0" eaLnBrk="0" fontAlgn="base" hangingPunct="0">
                <a:spcBef>
                  <a:spcPts val="415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145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25" name="Line 8"/>
            <p:cNvSpPr/>
            <p:nvPr/>
          </p:nvSpPr>
          <p:spPr>
            <a:xfrm>
              <a:off x="1247" y="2523"/>
              <a:ext cx="0" cy="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6" name="Line 9"/>
            <p:cNvSpPr/>
            <p:nvPr/>
          </p:nvSpPr>
          <p:spPr>
            <a:xfrm>
              <a:off x="1247" y="3612"/>
              <a:ext cx="1" cy="27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7" name="Line 10"/>
            <p:cNvSpPr/>
            <p:nvPr/>
          </p:nvSpPr>
          <p:spPr>
            <a:xfrm>
              <a:off x="1791" y="3249"/>
              <a:ext cx="45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8" name="Text Box 11"/>
            <p:cNvSpPr txBox="1"/>
            <p:nvPr/>
          </p:nvSpPr>
          <p:spPr>
            <a:xfrm>
              <a:off x="1791" y="3022"/>
              <a:ext cx="4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38125" indent="-238125" algn="l" rtl="0" eaLnBrk="0" fontAlgn="base" hangingPunct="0">
                <a:spcBef>
                  <a:spcPts val="525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9425" indent="-205105" algn="l" rtl="0" eaLnBrk="0" fontAlgn="base" hangingPunct="0">
                <a:spcBef>
                  <a:spcPts val="415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145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true</a:t>
              </a:r>
            </a:p>
          </p:txBody>
        </p:sp>
        <p:sp>
          <p:nvSpPr>
            <p:cNvPr id="60429" name="Text Box 12"/>
            <p:cNvSpPr txBox="1"/>
            <p:nvPr/>
          </p:nvSpPr>
          <p:spPr>
            <a:xfrm>
              <a:off x="1247" y="3612"/>
              <a:ext cx="45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38125" indent="-238125" algn="l" rtl="0" eaLnBrk="0" fontAlgn="base" hangingPunct="0">
                <a:spcBef>
                  <a:spcPts val="525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9425" indent="-205105" algn="l" rtl="0" eaLnBrk="0" fontAlgn="base" hangingPunct="0">
                <a:spcBef>
                  <a:spcPts val="415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145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false</a:t>
              </a:r>
            </a:p>
          </p:txBody>
        </p:sp>
        <p:sp>
          <p:nvSpPr>
            <p:cNvPr id="60430" name="Line 13"/>
            <p:cNvSpPr/>
            <p:nvPr/>
          </p:nvSpPr>
          <p:spPr>
            <a:xfrm>
              <a:off x="4785" y="2704"/>
              <a:ext cx="0" cy="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1" name="Line 14"/>
            <p:cNvSpPr/>
            <p:nvPr/>
          </p:nvSpPr>
          <p:spPr>
            <a:xfrm flipH="1">
              <a:off x="1247" y="2704"/>
              <a:ext cx="353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2" name="AutoShape 16"/>
            <p:cNvSpPr/>
            <p:nvPr/>
          </p:nvSpPr>
          <p:spPr>
            <a:xfrm>
              <a:off x="793" y="2251"/>
              <a:ext cx="907" cy="272"/>
            </a:xfrm>
            <a:prstGeom prst="flowChartProcess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38125" indent="-238125" algn="l" rtl="0" eaLnBrk="0" fontAlgn="base" hangingPunct="0">
                <a:spcBef>
                  <a:spcPts val="525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9425" indent="-205105" algn="l" rtl="0" eaLnBrk="0" fontAlgn="base" hangingPunct="0">
                <a:spcBef>
                  <a:spcPts val="415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145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counter=1</a:t>
              </a:r>
            </a:p>
          </p:txBody>
        </p:sp>
        <p:sp>
          <p:nvSpPr>
            <p:cNvPr id="60433" name="AutoShape 17"/>
            <p:cNvSpPr/>
            <p:nvPr/>
          </p:nvSpPr>
          <p:spPr>
            <a:xfrm>
              <a:off x="1156" y="1888"/>
              <a:ext cx="182" cy="181"/>
            </a:xfrm>
            <a:prstGeom prst="flowChartConnector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38125" indent="-238125" algn="l" rtl="0" eaLnBrk="0" fontAlgn="base" hangingPunct="0">
                <a:spcBef>
                  <a:spcPts val="525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9425" indent="-205105" algn="l" rtl="0" eaLnBrk="0" fontAlgn="base" hangingPunct="0">
                <a:spcBef>
                  <a:spcPts val="415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145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34" name="AutoShape 19"/>
            <p:cNvSpPr/>
            <p:nvPr/>
          </p:nvSpPr>
          <p:spPr>
            <a:xfrm>
              <a:off x="4286" y="3113"/>
              <a:ext cx="861" cy="272"/>
            </a:xfrm>
            <a:prstGeom prst="flowChartProcess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38125" indent="-238125" algn="l" rtl="0" eaLnBrk="0" fontAlgn="base" hangingPunct="0">
                <a:spcBef>
                  <a:spcPts val="525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9425" indent="-205105" algn="l" rtl="0" eaLnBrk="0" fontAlgn="base" hangingPunct="0">
                <a:spcBef>
                  <a:spcPts val="415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145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counter++;</a:t>
              </a:r>
            </a:p>
          </p:txBody>
        </p:sp>
        <p:sp>
          <p:nvSpPr>
            <p:cNvPr id="60435" name="Line 20"/>
            <p:cNvSpPr/>
            <p:nvPr/>
          </p:nvSpPr>
          <p:spPr>
            <a:xfrm>
              <a:off x="3923" y="3249"/>
              <a:ext cx="3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6" name="Line 21"/>
            <p:cNvSpPr/>
            <p:nvPr/>
          </p:nvSpPr>
          <p:spPr>
            <a:xfrm>
              <a:off x="1247" y="2069"/>
              <a:ext cx="0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/>
          </p:cNvSpPr>
          <p:nvPr>
            <p:ph type="title"/>
          </p:nvPr>
        </p:nvSpPr>
        <p:spPr>
          <a:xfrm>
            <a:off x="817563" y="228600"/>
            <a:ext cx="10871200" cy="990600"/>
          </a:xfrm>
        </p:spPr>
        <p:txBody>
          <a:bodyPr vert="horz" wrap="square" lIns="91440" tIns="45720" rIns="91440" bIns="45720" anchor="b" anchorCtr="0"/>
          <a:lstStyle/>
          <a:p>
            <a:r>
              <a:rPr lang="en-US" altLang="zh-CN" b="1" dirty="0">
                <a:ea typeface="华文仿宋" panose="02010600040101010101" pitchFamily="2" charset="-122"/>
              </a:rPr>
              <a:t>for</a:t>
            </a:r>
            <a:r>
              <a:rPr lang="zh-CN" altLang="en-US" b="1" dirty="0">
                <a:ea typeface="华文仿宋" panose="02010600040101010101" pitchFamily="2" charset="-122"/>
              </a:rPr>
              <a:t>循环注意事项</a:t>
            </a:r>
            <a:endParaRPr lang="zh-CN" altLang="en-US" dirty="0">
              <a:ea typeface="华文仿宋" panose="02010600040101010101" pitchFamily="2" charset="-122"/>
            </a:endParaRPr>
          </a:p>
        </p:txBody>
      </p:sp>
      <p:sp>
        <p:nvSpPr>
          <p:cNvPr id="57347" name="内容占位符 2"/>
          <p:cNvSpPr>
            <a:spLocks noGrp="1"/>
          </p:cNvSpPr>
          <p:nvPr>
            <p:ph sz="quarter" idx="1"/>
          </p:nvPr>
        </p:nvSpPr>
        <p:spPr>
          <a:xfrm>
            <a:off x="817563" y="1600200"/>
            <a:ext cx="10871200" cy="4495800"/>
          </a:xfrm>
        </p:spPr>
        <p:txBody>
          <a:bodyPr vert="horz" wrap="square" lIns="91440" tIns="45720" rIns="91440" bIns="45720" anchor="t" anchorCtr="0"/>
          <a:lstStyle/>
          <a:p>
            <a:pPr>
              <a:buSzPct val="60000"/>
            </a:pPr>
            <a:r>
              <a:rPr lang="en-US" altLang="zh-CN" b="1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 </a:t>
            </a:r>
            <a:r>
              <a:rPr lang="zh-CN" altLang="en-US" b="1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初始化、循环条件及增量操作均可包含算术表达式</a:t>
            </a:r>
          </a:p>
          <a:p>
            <a:pPr marL="273050" lvl="1" indent="0">
              <a:buSzPct val="70000"/>
              <a:buFont typeface="Wingdings" panose="05000000000000000000" pitchFamily="2" charset="2"/>
              <a:buNone/>
            </a:pPr>
            <a:endParaRPr lang="en-US" altLang="zh-CN" kern="1200" dirty="0"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273050" lvl="1" indent="0">
              <a:buSzPct val="70000"/>
              <a:buFont typeface="Wingdings" panose="05000000000000000000" pitchFamily="2" charset="2"/>
              <a:buNone/>
            </a:pPr>
            <a:r>
              <a:rPr lang="en-US" altLang="zh-CN" kern="1200" dirty="0">
                <a:solidFill>
                  <a:srgbClr val="0070C0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int x=2, y=10;</a:t>
            </a:r>
          </a:p>
          <a:p>
            <a:pPr marL="273050" lvl="1" indent="0">
              <a:buSzPct val="70000"/>
              <a:buFont typeface="Wingdings" panose="05000000000000000000" pitchFamily="2" charset="2"/>
              <a:buNone/>
            </a:pPr>
            <a:r>
              <a:rPr lang="en-US" altLang="zh-CN" kern="1200" dirty="0">
                <a:solidFill>
                  <a:srgbClr val="0070C0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for ( </a:t>
            </a:r>
            <a:r>
              <a:rPr lang="en-US" altLang="zh-CN" u="sng" kern="1200" dirty="0">
                <a:solidFill>
                  <a:srgbClr val="00B050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u="sng" kern="1200" dirty="0">
                <a:solidFill>
                  <a:srgbClr val="0070C0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u="sng" kern="1200" dirty="0">
                <a:solidFill>
                  <a:srgbClr val="00B050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j</a:t>
            </a:r>
            <a:r>
              <a:rPr lang="en-US" altLang="zh-CN" kern="1200" dirty="0">
                <a:solidFill>
                  <a:srgbClr val="0070C0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= x ;  </a:t>
            </a:r>
            <a:r>
              <a:rPr lang="en-US" altLang="zh-CN" kern="12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j &lt;= 4 * x * y </a:t>
            </a:r>
            <a:r>
              <a:rPr lang="en-US" altLang="zh-CN" kern="1200" dirty="0">
                <a:solidFill>
                  <a:srgbClr val="0070C0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;   j += y/x ) //</a:t>
            </a:r>
          </a:p>
          <a:p>
            <a:pPr marL="273050" lvl="1" indent="0">
              <a:buSzPct val="70000"/>
              <a:buFont typeface="Wingdings" panose="05000000000000000000" pitchFamily="2" charset="2"/>
              <a:buNone/>
            </a:pPr>
            <a:r>
              <a:rPr lang="en-US" altLang="zh-CN" kern="1200" dirty="0">
                <a:solidFill>
                  <a:srgbClr val="0070C0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{</a:t>
            </a:r>
          </a:p>
          <a:p>
            <a:pPr marL="273050" lvl="1" indent="0">
              <a:buSzPct val="70000"/>
              <a:buFont typeface="Wingdings" panose="05000000000000000000" pitchFamily="2" charset="2"/>
              <a:buNone/>
            </a:pPr>
            <a:r>
              <a:rPr lang="en-US" altLang="zh-CN" kern="1200" dirty="0">
                <a:solidFill>
                  <a:srgbClr val="0070C0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    printf ( “%d\n”, j );</a:t>
            </a:r>
          </a:p>
          <a:p>
            <a:pPr marL="273050" lvl="1" indent="0">
              <a:buSzPct val="70000"/>
              <a:buFont typeface="Wingdings" panose="05000000000000000000" pitchFamily="2" charset="2"/>
              <a:buNone/>
            </a:pPr>
            <a:r>
              <a:rPr lang="en-US" altLang="zh-CN" kern="1200" dirty="0">
                <a:solidFill>
                  <a:srgbClr val="0070C0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pPr marL="273050" lvl="1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Tahoma" panose="020B060403050404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( “%d\n”, x );	//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可以执行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?</a:t>
            </a:r>
          </a:p>
          <a:p>
            <a:pPr marL="273050" lvl="1" indent="0">
              <a:buNone/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Tahoma" panose="020B060403050404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( “%d\n”, j );	//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可以执行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?</a:t>
            </a:r>
            <a:endParaRPr lang="zh-CN" altLang="en-US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7348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90000"/>
              </a:lnSpc>
            </a:pPr>
            <a:fld id="{9A0DB2DC-4C9A-4742-B13C-FB6460FD3503}" type="slidenum">
              <a:rPr lang="zh-CN" altLang="en-US" sz="1000" dirty="0">
                <a:solidFill>
                  <a:srgbClr val="FFFFFF"/>
                </a:solidFill>
              </a:rPr>
              <a:t>13</a:t>
            </a:fld>
            <a:endParaRPr lang="zh-CN" altLang="en-US" sz="1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>
          <a:xfrm>
            <a:off x="817563" y="228600"/>
            <a:ext cx="10871200" cy="990600"/>
          </a:xfrm>
        </p:spPr>
        <p:txBody>
          <a:bodyPr vert="horz" wrap="square" lIns="91440" tIns="45720" rIns="91440" bIns="45720" anchor="b" anchorCtr="0"/>
          <a:lstStyle/>
          <a:p>
            <a:r>
              <a:rPr lang="zh-CN" altLang="en-US" dirty="0">
                <a:ea typeface="华文仿宋" panose="02010600040101010101" pitchFamily="2" charset="-122"/>
              </a:rPr>
              <a:t>续</a:t>
            </a:r>
          </a:p>
        </p:txBody>
      </p:sp>
      <p:sp>
        <p:nvSpPr>
          <p:cNvPr id="58371" name="内容占位符 2"/>
          <p:cNvSpPr>
            <a:spLocks noGrp="1"/>
          </p:cNvSpPr>
          <p:nvPr>
            <p:ph sz="quarter" idx="1"/>
          </p:nvPr>
        </p:nvSpPr>
        <p:spPr>
          <a:xfrm>
            <a:off x="817563" y="1600200"/>
            <a:ext cx="10871200" cy="4495800"/>
          </a:xfrm>
        </p:spPr>
        <p:txBody>
          <a:bodyPr vert="horz" wrap="square" lIns="91440" tIns="45720" rIns="91440" bIns="45720" anchor="t" anchorCtr="0"/>
          <a:lstStyle/>
          <a:p>
            <a:pPr>
              <a:buSzPct val="60000"/>
            </a:pPr>
            <a:r>
              <a:rPr lang="en-US" altLang="zh-CN" b="1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 </a:t>
            </a:r>
            <a:r>
              <a:rPr lang="zh-CN" altLang="en-US" b="1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增量值</a:t>
            </a:r>
            <a:r>
              <a:rPr lang="zh-CN" altLang="en-US" b="1" dirty="0"/>
              <a:t>也</a:t>
            </a:r>
            <a:r>
              <a:rPr lang="zh-CN" altLang="en-US" b="1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可以是负值，循环计数递减</a:t>
            </a:r>
            <a:endParaRPr lang="en-US" altLang="zh-CN" b="1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73050" lvl="1" indent="0">
              <a:buSzPct val="70000"/>
              <a:buFont typeface="Wingdings" panose="05000000000000000000" pitchFamily="2" charset="2"/>
              <a:buNone/>
            </a:pPr>
            <a:endParaRPr lang="en-US" altLang="zh-CN" kern="1200" dirty="0"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273050" lvl="1" indent="0">
              <a:buSzPct val="70000"/>
              <a:buFont typeface="Wingdings" panose="05000000000000000000" pitchFamily="2" charset="2"/>
              <a:buNone/>
            </a:pPr>
            <a:r>
              <a:rPr lang="en-US" altLang="zh-CN" kern="1200" dirty="0">
                <a:solidFill>
                  <a:srgbClr val="0070C0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for ( int j = 10 ;  j &gt;= 1 ;  </a:t>
            </a:r>
            <a:r>
              <a:rPr lang="en-US" altLang="zh-CN" kern="12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j-- </a:t>
            </a:r>
            <a:r>
              <a:rPr lang="en-US" altLang="zh-CN" kern="1200" dirty="0">
                <a:solidFill>
                  <a:srgbClr val="0070C0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) </a:t>
            </a:r>
          </a:p>
          <a:p>
            <a:pPr marL="273050" lvl="1" indent="0">
              <a:buSzPct val="70000"/>
              <a:buFont typeface="Wingdings" panose="05000000000000000000" pitchFamily="2" charset="2"/>
              <a:buNone/>
            </a:pPr>
            <a:r>
              <a:rPr lang="en-US" altLang="zh-CN" kern="1200" dirty="0">
                <a:solidFill>
                  <a:srgbClr val="0070C0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{</a:t>
            </a:r>
          </a:p>
          <a:p>
            <a:pPr marL="273050" lvl="1" indent="0">
              <a:buSzPct val="70000"/>
              <a:buFont typeface="Wingdings" panose="05000000000000000000" pitchFamily="2" charset="2"/>
              <a:buNone/>
            </a:pPr>
            <a:r>
              <a:rPr lang="en-US" altLang="zh-CN" kern="1200" dirty="0">
                <a:solidFill>
                  <a:srgbClr val="0070C0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    printf ( “%d\n”, j );</a:t>
            </a:r>
          </a:p>
          <a:p>
            <a:pPr marL="273050" lvl="1" indent="0">
              <a:buSzPct val="70000"/>
              <a:buFont typeface="Wingdings" panose="05000000000000000000" pitchFamily="2" charset="2"/>
              <a:buNone/>
            </a:pPr>
            <a:r>
              <a:rPr lang="en-US" altLang="zh-CN" kern="1200" dirty="0">
                <a:solidFill>
                  <a:srgbClr val="0070C0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pPr>
              <a:buSzPct val="60000"/>
            </a:pP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8372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90000"/>
              </a:lnSpc>
            </a:pPr>
            <a:fld id="{9A0DB2DC-4C9A-4742-B13C-FB6460FD3503}" type="slidenum">
              <a:rPr lang="zh-CN" altLang="en-US" sz="1000" dirty="0">
                <a:solidFill>
                  <a:srgbClr val="FFFFFF"/>
                </a:solidFill>
              </a:rPr>
              <a:t>14</a:t>
            </a:fld>
            <a:endParaRPr lang="zh-CN" altLang="en-US" sz="1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/>
          </p:nvPr>
        </p:nvSpPr>
        <p:spPr>
          <a:xfrm>
            <a:off x="817563" y="228600"/>
            <a:ext cx="10871200" cy="990600"/>
          </a:xfrm>
        </p:spPr>
        <p:txBody>
          <a:bodyPr vert="horz" wrap="square" lIns="91440" tIns="45720" rIns="91440" bIns="45720" anchor="b" anchorCtr="0"/>
          <a:lstStyle/>
          <a:p>
            <a:r>
              <a:rPr lang="zh-CN" altLang="en-US" dirty="0">
                <a:ea typeface="华文仿宋" panose="02010600040101010101" pitchFamily="2" charset="-122"/>
              </a:rPr>
              <a:t>续</a:t>
            </a:r>
          </a:p>
        </p:txBody>
      </p:sp>
      <p:sp>
        <p:nvSpPr>
          <p:cNvPr id="59395" name="内容占位符 2"/>
          <p:cNvSpPr>
            <a:spLocks noGrp="1"/>
          </p:cNvSpPr>
          <p:nvPr>
            <p:ph sz="quarter" idx="1"/>
          </p:nvPr>
        </p:nvSpPr>
        <p:spPr>
          <a:xfrm>
            <a:off x="817563" y="1600200"/>
            <a:ext cx="10871200" cy="4495800"/>
          </a:xfrm>
        </p:spPr>
        <p:txBody>
          <a:bodyPr vert="horz" wrap="square" lIns="91440" tIns="45720" rIns="91440" bIns="45720" anchor="t" anchorCtr="0"/>
          <a:lstStyle/>
          <a:p>
            <a:pPr>
              <a:buSzPct val="60000"/>
            </a:pPr>
            <a:r>
              <a:rPr lang="en-US" altLang="zh-CN" b="1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 </a:t>
            </a:r>
            <a:r>
              <a:rPr lang="zh-CN" altLang="en-US" b="1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如果循环条件被初始化为假，那么循环体将得不到执行</a:t>
            </a:r>
            <a:endParaRPr lang="en-US" altLang="zh-CN" b="1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73050" lvl="1" indent="0">
              <a:buSzPct val="70000"/>
              <a:buFont typeface="Wingdings" panose="05000000000000000000" pitchFamily="2" charset="2"/>
              <a:buNone/>
            </a:pPr>
            <a:endParaRPr lang="en-US" altLang="zh-CN" kern="1200" dirty="0"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273050" lvl="1" indent="0">
              <a:buSzPct val="70000"/>
              <a:buFont typeface="Wingdings" panose="05000000000000000000" pitchFamily="2" charset="2"/>
              <a:buNone/>
            </a:pPr>
            <a:r>
              <a:rPr lang="en-US" altLang="zh-CN" dirty="0" err="1">
                <a:latin typeface="Tahoma" panose="020B0604030504040204" pitchFamily="34" charset="0"/>
                <a:ea typeface="宋体" panose="02010600030101010101" pitchFamily="2" charset="-122"/>
              </a:rPr>
              <a:t>int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 x=10 ;</a:t>
            </a:r>
          </a:p>
          <a:p>
            <a:pPr marL="273050" lvl="1" indent="0">
              <a:buSzPct val="70000"/>
              <a:buFont typeface="Wingdings" panose="05000000000000000000" pitchFamily="2" charset="2"/>
              <a:buNone/>
            </a:pPr>
            <a:r>
              <a:rPr lang="en-US" altLang="zh-CN" kern="1200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for (int  </a:t>
            </a:r>
            <a:r>
              <a:rPr lang="en-US" altLang="zh-CN" kern="12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j = 0 </a:t>
            </a:r>
            <a:r>
              <a:rPr lang="en-US" altLang="zh-CN" kern="1200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;  </a:t>
            </a:r>
            <a:r>
              <a:rPr lang="en-US" altLang="zh-CN" kern="12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j &gt;= x </a:t>
            </a:r>
            <a:r>
              <a:rPr lang="en-US" altLang="zh-CN" kern="1200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;  </a:t>
            </a:r>
            <a:r>
              <a:rPr lang="en-US" altLang="zh-CN" kern="12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j -- </a:t>
            </a:r>
            <a:r>
              <a:rPr lang="en-US" altLang="zh-CN" kern="1200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) </a:t>
            </a:r>
          </a:p>
          <a:p>
            <a:pPr marL="273050" lvl="1" indent="0">
              <a:buSzPct val="70000"/>
              <a:buFont typeface="Wingdings" panose="05000000000000000000" pitchFamily="2" charset="2"/>
              <a:buNone/>
            </a:pPr>
            <a:r>
              <a:rPr lang="en-US" altLang="zh-CN" kern="1200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{</a:t>
            </a:r>
          </a:p>
          <a:p>
            <a:pPr marL="273050" lvl="1" indent="0">
              <a:buSzPct val="70000"/>
              <a:buFont typeface="Wingdings" panose="05000000000000000000" pitchFamily="2" charset="2"/>
              <a:buNone/>
            </a:pPr>
            <a:r>
              <a:rPr lang="en-US" altLang="zh-CN" kern="1200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    printf ( “%d\n”, j );</a:t>
            </a:r>
          </a:p>
          <a:p>
            <a:pPr marL="273050" lvl="1" indent="0">
              <a:buSzPct val="70000"/>
              <a:buFont typeface="Wingdings" panose="05000000000000000000" pitchFamily="2" charset="2"/>
              <a:buNone/>
            </a:pPr>
            <a:r>
              <a:rPr lang="en-US" altLang="zh-CN" kern="1200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pPr>
              <a:buSzPct val="60000"/>
            </a:pP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9396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90000"/>
              </a:lnSpc>
            </a:pPr>
            <a:fld id="{9A0DB2DC-4C9A-4742-B13C-FB6460FD3503}" type="slidenum">
              <a:rPr lang="zh-CN" altLang="en-US" sz="1000" dirty="0">
                <a:solidFill>
                  <a:srgbClr val="FFFFFF"/>
                </a:solidFill>
              </a:rPr>
              <a:t>15</a:t>
            </a:fld>
            <a:endParaRPr lang="zh-CN" altLang="en-US" sz="1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b="1" dirty="0"/>
              <a:t>4 </a:t>
            </a:r>
            <a:r>
              <a:rPr lang="zh-CN" altLang="en-US" b="1" dirty="0"/>
              <a:t>循环控制变量也可以出现在循环体中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99456" y="249289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3050" lvl="1">
              <a:buSzPct val="70000"/>
            </a:pPr>
            <a:r>
              <a:rPr lang="en-US" altLang="zh-CN" dirty="0" err="1">
                <a:latin typeface="Tahoma" panose="020B0604030504040204" pitchFamily="34" charset="0"/>
              </a:rPr>
              <a:t>int</a:t>
            </a:r>
            <a:r>
              <a:rPr lang="en-US" altLang="zh-CN" dirty="0">
                <a:latin typeface="Tahoma" panose="020B0604030504040204" pitchFamily="34" charset="0"/>
              </a:rPr>
              <a:t> x=10 ;</a:t>
            </a:r>
          </a:p>
          <a:p>
            <a:pPr marL="273050" lvl="1">
              <a:buSzPct val="70000"/>
            </a:pPr>
            <a:r>
              <a:rPr lang="en-US" altLang="zh-CN" dirty="0">
                <a:latin typeface="Tahoma" panose="020B0604030504040204" pitchFamily="34" charset="0"/>
              </a:rPr>
              <a:t>for (</a:t>
            </a:r>
            <a:r>
              <a:rPr lang="en-US" altLang="zh-CN" dirty="0" err="1">
                <a:latin typeface="Tahoma" panose="020B0604030504040204" pitchFamily="34" charset="0"/>
              </a:rPr>
              <a:t>int</a:t>
            </a:r>
            <a:r>
              <a:rPr lang="en-US" altLang="zh-CN" dirty="0">
                <a:latin typeface="Tahoma" panose="020B0604030504040204" pitchFamily="34" charset="0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</a:rPr>
              <a:t>j = 100 </a:t>
            </a:r>
            <a:r>
              <a:rPr lang="en-US" altLang="zh-CN" dirty="0">
                <a:latin typeface="Tahoma" panose="020B0604030504040204" pitchFamily="34" charset="0"/>
              </a:rPr>
              <a:t>;  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</a:rPr>
              <a:t>j &gt;= x  </a:t>
            </a:r>
            <a:r>
              <a:rPr lang="en-US" altLang="zh-CN" dirty="0">
                <a:latin typeface="Tahoma" panose="020B0604030504040204" pitchFamily="34" charset="0"/>
              </a:rPr>
              <a:t>;  </a:t>
            </a:r>
            <a:r>
              <a:rPr lang="en-US" altLang="zh-CN" dirty="0">
                <a:solidFill>
                  <a:srgbClr val="00B050"/>
                </a:solidFill>
                <a:latin typeface="Tahoma" panose="020B0604030504040204" pitchFamily="34" charset="0"/>
              </a:rPr>
              <a:t>j = j-5</a:t>
            </a:r>
            <a:r>
              <a:rPr lang="en-US" altLang="zh-CN" dirty="0">
                <a:latin typeface="Tahoma" panose="020B0604030504040204" pitchFamily="34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altLang="zh-CN" dirty="0">
                <a:latin typeface="Tahoma" panose="020B0604030504040204" pitchFamily="34" charset="0"/>
              </a:rPr>
              <a:t>) </a:t>
            </a:r>
          </a:p>
          <a:p>
            <a:pPr marL="273050" lvl="1">
              <a:buSzPct val="70000"/>
            </a:pPr>
            <a:r>
              <a:rPr lang="en-US" altLang="zh-CN" dirty="0">
                <a:latin typeface="Tahoma" panose="020B0604030504040204" pitchFamily="34" charset="0"/>
              </a:rPr>
              <a:t> {</a:t>
            </a:r>
          </a:p>
          <a:p>
            <a:pPr marL="273050" lvl="1">
              <a:buSzPct val="70000"/>
            </a:pPr>
            <a:r>
              <a:rPr lang="en-US" altLang="zh-CN" dirty="0">
                <a:latin typeface="Tahoma" panose="020B0604030504040204" pitchFamily="34" charset="0"/>
              </a:rPr>
              <a:t>      </a:t>
            </a:r>
            <a:r>
              <a:rPr lang="en-US" altLang="zh-CN" dirty="0" err="1">
                <a:latin typeface="Tahoma" panose="020B0604030504040204" pitchFamily="34" charset="0"/>
              </a:rPr>
              <a:t>printf</a:t>
            </a:r>
            <a:r>
              <a:rPr lang="en-US" altLang="zh-CN" dirty="0">
                <a:latin typeface="Tahoma" panose="020B0604030504040204" pitchFamily="34" charset="0"/>
              </a:rPr>
              <a:t> ( “%d\n”, j ); </a:t>
            </a:r>
          </a:p>
          <a:p>
            <a:pPr marL="273050" lvl="1">
              <a:buSzPct val="70000"/>
            </a:pPr>
            <a:r>
              <a:rPr lang="en-US" altLang="zh-CN" dirty="0"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1199456" y="429444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3050" lvl="1">
              <a:buSzPct val="70000"/>
            </a:pPr>
            <a:r>
              <a:rPr lang="en-US" altLang="zh-CN" dirty="0" err="1">
                <a:latin typeface="Tahoma" panose="020B0604030504040204" pitchFamily="34" charset="0"/>
              </a:rPr>
              <a:t>int</a:t>
            </a:r>
            <a:r>
              <a:rPr lang="en-US" altLang="zh-CN" dirty="0">
                <a:latin typeface="Tahoma" panose="020B0604030504040204" pitchFamily="34" charset="0"/>
              </a:rPr>
              <a:t> x=10 ;</a:t>
            </a:r>
          </a:p>
          <a:p>
            <a:pPr marL="273050" lvl="1">
              <a:buSzPct val="70000"/>
            </a:pPr>
            <a:r>
              <a:rPr lang="en-US" altLang="zh-CN" dirty="0">
                <a:latin typeface="Tahoma" panose="020B0604030504040204" pitchFamily="34" charset="0"/>
              </a:rPr>
              <a:t>for (</a:t>
            </a:r>
            <a:r>
              <a:rPr lang="en-US" altLang="zh-CN" dirty="0" err="1">
                <a:latin typeface="Tahoma" panose="020B0604030504040204" pitchFamily="34" charset="0"/>
              </a:rPr>
              <a:t>int</a:t>
            </a:r>
            <a:r>
              <a:rPr lang="en-US" altLang="zh-CN" dirty="0">
                <a:latin typeface="Tahoma" panose="020B0604030504040204" pitchFamily="34" charset="0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</a:rPr>
              <a:t>j = 100 </a:t>
            </a:r>
            <a:r>
              <a:rPr lang="en-US" altLang="zh-CN" dirty="0">
                <a:latin typeface="Tahoma" panose="020B0604030504040204" pitchFamily="34" charset="0"/>
              </a:rPr>
              <a:t>;  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pitchFamily="34" charset="0"/>
              </a:rPr>
              <a:t>j &gt;= x </a:t>
            </a:r>
            <a:r>
              <a:rPr lang="en-US" altLang="zh-CN" dirty="0">
                <a:latin typeface="Tahoma" panose="020B0604030504040204" pitchFamily="34" charset="0"/>
              </a:rPr>
              <a:t>;        ) </a:t>
            </a:r>
          </a:p>
          <a:p>
            <a:pPr marL="273050" lvl="1">
              <a:buSzPct val="70000"/>
            </a:pPr>
            <a:r>
              <a:rPr lang="en-US" altLang="zh-CN" dirty="0">
                <a:latin typeface="Tahoma" panose="020B0604030504040204" pitchFamily="34" charset="0"/>
              </a:rPr>
              <a:t> </a:t>
            </a:r>
            <a:r>
              <a:rPr lang="en-US" altLang="zh-CN" dirty="0">
                <a:highlight>
                  <a:srgbClr val="FFFF00"/>
                </a:highlight>
                <a:latin typeface="Tahoma" panose="020B0604030504040204" pitchFamily="34" charset="0"/>
              </a:rPr>
              <a:t>{</a:t>
            </a:r>
            <a:endParaRPr lang="en-US" altLang="zh-CN" dirty="0">
              <a:latin typeface="Tahoma" panose="020B0604030504040204" pitchFamily="34" charset="0"/>
            </a:endParaRPr>
          </a:p>
          <a:p>
            <a:pPr marL="273050" lvl="1">
              <a:buSzPct val="70000"/>
            </a:pPr>
            <a:r>
              <a:rPr lang="en-US" altLang="zh-CN" dirty="0">
                <a:latin typeface="Tahoma" panose="020B0604030504040204" pitchFamily="34" charset="0"/>
              </a:rPr>
              <a:t>      </a:t>
            </a:r>
            <a:r>
              <a:rPr lang="en-US" altLang="zh-CN" dirty="0" err="1">
                <a:latin typeface="Tahoma" panose="020B0604030504040204" pitchFamily="34" charset="0"/>
              </a:rPr>
              <a:t>printf</a:t>
            </a:r>
            <a:r>
              <a:rPr lang="en-US" altLang="zh-CN" dirty="0">
                <a:latin typeface="Tahoma" panose="020B0604030504040204" pitchFamily="34" charset="0"/>
              </a:rPr>
              <a:t> ( “%d\n”, j ) ;   </a:t>
            </a:r>
            <a:r>
              <a:rPr lang="en-US" altLang="zh-CN" dirty="0">
                <a:solidFill>
                  <a:srgbClr val="00B050"/>
                </a:solidFill>
                <a:latin typeface="Tahoma" panose="020B0604030504040204" pitchFamily="34" charset="0"/>
              </a:rPr>
              <a:t>j = j-5</a:t>
            </a:r>
            <a:r>
              <a:rPr lang="en-US" altLang="zh-CN" dirty="0">
                <a:latin typeface="Tahoma" panose="020B0604030504040204" pitchFamily="34" charset="0"/>
              </a:rPr>
              <a:t> ;  </a:t>
            </a:r>
          </a:p>
          <a:p>
            <a:pPr marL="273050" lvl="1">
              <a:buSzPct val="70000"/>
            </a:pPr>
            <a:r>
              <a:rPr lang="en-US" altLang="zh-CN" dirty="0">
                <a:highlight>
                  <a:srgbClr val="FFFF00"/>
                </a:highlight>
                <a:latin typeface="Tahoma" panose="020B060403050404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xfrm>
            <a:off x="817563" y="228600"/>
            <a:ext cx="10871200" cy="990600"/>
          </a:xfrm>
        </p:spPr>
        <p:txBody>
          <a:bodyPr vert="horz" wrap="square" lIns="91440" tIns="45720" rIns="91440" bIns="45720" anchor="b" anchorCtr="0"/>
          <a:lstStyle/>
          <a:p>
            <a:r>
              <a:rPr lang="zh-CN" altLang="en-US" dirty="0">
                <a:ea typeface="华文仿宋" panose="02010600040101010101" pitchFamily="2" charset="-122"/>
              </a:rPr>
              <a:t>求</a:t>
            </a:r>
            <a:r>
              <a:rPr lang="en-US" altLang="zh-CN" dirty="0">
                <a:ea typeface="华文仿宋" panose="02010600040101010101" pitchFamily="2" charset="-122"/>
              </a:rPr>
              <a:t>1-100</a:t>
            </a:r>
            <a:r>
              <a:rPr lang="zh-CN" altLang="en-US" dirty="0">
                <a:ea typeface="华文仿宋" panose="02010600040101010101" pitchFamily="2" charset="-122"/>
              </a:rPr>
              <a:t>中所有偶数的和</a:t>
            </a:r>
          </a:p>
        </p:txBody>
      </p:sp>
      <p:sp>
        <p:nvSpPr>
          <p:cNvPr id="61443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90000"/>
              </a:lnSpc>
            </a:pPr>
            <a:fld id="{9A0DB2DC-4C9A-4742-B13C-FB6460FD3503}" type="slidenum">
              <a:rPr lang="zh-CN" altLang="en-US" sz="1000" dirty="0">
                <a:solidFill>
                  <a:srgbClr val="FFFFFF"/>
                </a:solidFill>
              </a:rPr>
              <a:t>17</a:t>
            </a:fld>
            <a:endParaRPr lang="zh-CN" altLang="en-US" sz="1000" dirty="0">
              <a:solidFill>
                <a:srgbClr val="FFFFFF"/>
              </a:solidFill>
            </a:endParaRPr>
          </a:p>
        </p:txBody>
      </p:sp>
      <p:sp>
        <p:nvSpPr>
          <p:cNvPr id="61444" name="内容占位符 4"/>
          <p:cNvSpPr>
            <a:spLocks noGrp="1"/>
          </p:cNvSpPr>
          <p:nvPr>
            <p:ph sz="quarter" idx="1"/>
          </p:nvPr>
        </p:nvSpPr>
        <p:spPr bwMode="auto">
          <a:xfrm>
            <a:off x="817563" y="1600200"/>
            <a:ext cx="8518525" cy="4462760"/>
          </a:xfrm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238125" marR="0" lvl="0" indent="-238125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// Fig. 4.5: fig04_05.c ; Summation with for.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238125" marR="0" lvl="0" indent="-238125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238125" marR="0" lvl="0" indent="-238125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#include &lt;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stdio.h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&gt;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238125" marR="0" lvl="0" indent="-238125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E8B57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main()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238125" marR="0" lvl="0" indent="-238125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{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238125" marR="0" lvl="0" indent="-238125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   unsigned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E8B57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sum = 0;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// initialize sum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238125" marR="0" lvl="0" indent="-238125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  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for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(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unsigned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2E8B57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</a:t>
            </a:r>
            <a:r>
              <a:rPr kumimoji="0" lang="en-US" altLang="zh-CN" sz="1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number = 2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; number &lt;= 100; number += 2)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238125" marR="0" lvl="0" indent="-238125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   {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238125" marR="0" lvl="0" indent="-238125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       sum += number;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// add number to sum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238125" marR="0" lvl="0" indent="-238125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   }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238125" marR="0" lvl="0" indent="-238125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238125" marR="0" lvl="0" indent="-238125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  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printf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"Sum is %u\n"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, sum);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 marL="238125" marR="0" lvl="0" indent="-238125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}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61445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788" y="4868863"/>
            <a:ext cx="2090737" cy="647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/>
          </p:nvPr>
        </p:nvSpPr>
        <p:spPr>
          <a:xfrm>
            <a:off x="817563" y="228600"/>
            <a:ext cx="10871200" cy="990600"/>
          </a:xfrm>
        </p:spPr>
        <p:txBody>
          <a:bodyPr vert="horz" wrap="square" lIns="91440" tIns="45720" rIns="91440" bIns="45720" anchor="b" anchorCtr="0"/>
          <a:lstStyle/>
          <a:p>
            <a:r>
              <a:rPr lang="zh-CN" altLang="en-US" b="1" dirty="0">
                <a:ea typeface="华文仿宋" panose="02010600040101010101" pitchFamily="2" charset="-122"/>
              </a:rPr>
              <a:t>用</a:t>
            </a:r>
            <a:r>
              <a:rPr lang="en-US" altLang="zh-CN" b="1" dirty="0">
                <a:ea typeface="华文仿宋" panose="02010600040101010101" pitchFamily="2" charset="-122"/>
              </a:rPr>
              <a:t>for</a:t>
            </a:r>
            <a:r>
              <a:rPr lang="zh-CN" altLang="en-US" b="1" dirty="0">
                <a:ea typeface="华文仿宋" panose="02010600040101010101" pitchFamily="2" charset="-122"/>
              </a:rPr>
              <a:t>循环语句来计算银行存款的复利</a:t>
            </a:r>
            <a:endParaRPr lang="zh-CN" altLang="en-US" dirty="0">
              <a:ea typeface="华文仿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 bwMode="auto">
          <a:xfrm>
            <a:off x="817563" y="1600200"/>
            <a:ext cx="10871200" cy="4924425"/>
          </a:xfrm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wrap="square" lIns="91440" tIns="45720" rIns="91440" bIns="45720" numCol="1" anchor="t" anchorCtr="0" compatLnSpc="1"/>
          <a:lstStyle/>
          <a:p>
            <a:pPr marL="238125" marR="0" lvl="0" indent="-238125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问题描述：某人向一个年利率为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5%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的储蓄账号内存入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1000.00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元。设存款所产生的利息存入同一个账号。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请计算并打印显示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年内每年年底这个账号中的存款总额。每年年底存款总额的计算公式为：</a:t>
            </a:r>
          </a:p>
          <a:p>
            <a:pPr marL="480060" marR="0" lvl="1" indent="-205740" algn="l" defTabSz="914400" rtl="0" eaLnBrk="0" fontAlgn="base" latinLnBrk="0" hangingPunct="0">
              <a:lnSpc>
                <a:spcPct val="100000"/>
              </a:lnSpc>
              <a:spcBef>
                <a:spcPts val="4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 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a = p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(1 + r )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n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480060" marR="0" lvl="1" indent="-205740" algn="l" defTabSz="914400" rtl="0" eaLnBrk="0" fontAlgn="base" latinLnBrk="0" hangingPunct="0">
              <a:lnSpc>
                <a:spcPct val="100000"/>
              </a:lnSpc>
              <a:spcBef>
                <a:spcPts val="4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其中：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480060" marR="0" lvl="1" indent="-205740" algn="l" defTabSz="914400" rtl="0" eaLnBrk="0" fontAlgn="base" latinLnBrk="0" hangingPunct="0">
              <a:lnSpc>
                <a:spcPct val="100000"/>
              </a:lnSpc>
              <a:spcBef>
                <a:spcPts val="4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p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是最初存款总额（即本金）</a:t>
            </a:r>
          </a:p>
          <a:p>
            <a:pPr marL="480060" marR="0" lvl="1" indent="-205740" algn="l" defTabSz="914400" rtl="0" eaLnBrk="0" fontAlgn="base" latinLnBrk="0" hangingPunct="0">
              <a:lnSpc>
                <a:spcPct val="100000"/>
              </a:lnSpc>
              <a:spcBef>
                <a:spcPts val="4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是存款的年利率</a:t>
            </a:r>
          </a:p>
          <a:p>
            <a:pPr marL="480060" marR="0" lvl="1" indent="-205740" algn="l" defTabSz="914400" rtl="0" eaLnBrk="0" fontAlgn="base" latinLnBrk="0" hangingPunct="0">
              <a:lnSpc>
                <a:spcPct val="100000"/>
              </a:lnSpc>
              <a:spcBef>
                <a:spcPts val="4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是储蓄的年份</a:t>
            </a:r>
          </a:p>
          <a:p>
            <a:pPr marL="480060" marR="0" lvl="1" indent="-205740" algn="l" defTabSz="914400" rtl="0" eaLnBrk="0" fontAlgn="base" latinLnBrk="0" hangingPunct="0">
              <a:lnSpc>
                <a:spcPct val="100000"/>
              </a:lnSpc>
              <a:spcBef>
                <a:spcPts val="4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是第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年年底账号里的存款总额</a:t>
            </a:r>
          </a:p>
          <a:p>
            <a:pPr marL="238125" marR="0" lvl="0" indent="-238125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2468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90000"/>
              </a:lnSpc>
            </a:pPr>
            <a:fld id="{9A0DB2DC-4C9A-4742-B13C-FB6460FD3503}" type="slidenum">
              <a:rPr lang="zh-CN" altLang="en-US" sz="1000" dirty="0">
                <a:solidFill>
                  <a:srgbClr val="FFFFFF"/>
                </a:solidFill>
              </a:rPr>
              <a:t>18</a:t>
            </a:fld>
            <a:endParaRPr lang="zh-CN" altLang="en-US" sz="1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1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zh-CN" altLang="en-US" sz="1000" dirty="0">
                <a:solidFill>
                  <a:srgbClr val="2F2F2F"/>
                </a:solidFill>
              </a:rPr>
              <a:t>19</a:t>
            </a:fld>
            <a:endParaRPr lang="zh-CN" altLang="en-US" sz="1000" dirty="0">
              <a:solidFill>
                <a:srgbClr val="2F2F2F"/>
              </a:solidFill>
            </a:endParaRPr>
          </a:p>
        </p:txBody>
      </p:sp>
      <p:sp>
        <p:nvSpPr>
          <p:cNvPr id="63491" name="矩形 2"/>
          <p:cNvSpPr/>
          <p:nvPr/>
        </p:nvSpPr>
        <p:spPr>
          <a:xfrm>
            <a:off x="1127125" y="125413"/>
            <a:ext cx="8521700" cy="6494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//Fig. 4.6: fig04_06.c ; Calculating compound interest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808080"/>
                </a:solidFill>
                <a:latin typeface="Consolas" panose="020B0609020204030204" pitchFamily="49" charset="0"/>
              </a:rPr>
              <a:t>#include &lt;stdio.h&gt;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FF0000"/>
                </a:solidFill>
                <a:latin typeface="Consolas" panose="020B0609020204030204" pitchFamily="49" charset="0"/>
              </a:rPr>
              <a:t>#include &lt;math.h&gt;  </a:t>
            </a: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//function fig04_06 begins execution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dirty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2E8B57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amount;		</a:t>
            </a: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//amount on deposit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2E8B57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principal = 1000;	</a:t>
            </a: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//starting principal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sz="1600" dirty="0">
                <a:solidFill>
                  <a:srgbClr val="2E8B57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rate = .05;		</a:t>
            </a: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//annual interest rate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unsigned </a:t>
            </a:r>
            <a:r>
              <a:rPr lang="en-US" altLang="zh-CN" sz="1600" dirty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year;		</a:t>
            </a: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//year counter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//output table column heads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printf(</a:t>
            </a:r>
            <a:r>
              <a:rPr lang="en-US" altLang="zh-CN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"%4s%21s\n"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"Year"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"Amount on deposit"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//calculate amount on deposit for each of ten years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( year = 1; year &lt;= 10; ++year )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{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//calculate new amount for specified year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amount = principal * </a:t>
            </a:r>
            <a:r>
              <a:rPr lang="en-US" altLang="zh-CN" sz="1600" b="0" dirty="0">
                <a:solidFill>
                  <a:srgbClr val="FF0000"/>
                </a:solidFill>
                <a:latin typeface="Consolas" panose="020B0609020204030204" pitchFamily="49" charset="0"/>
              </a:rPr>
              <a:t>pow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(1.0 + rate, year);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//output one table row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printf(</a:t>
            </a:r>
            <a:r>
              <a:rPr lang="en-US" altLang="zh-CN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"%4u%21.2f\n"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, year, amount);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//end for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//end function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58925" y="4076700"/>
            <a:ext cx="6480175" cy="194468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3493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9463" y="404813"/>
            <a:ext cx="3605212" cy="2736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2207568" y="1107705"/>
            <a:ext cx="7730662" cy="5390963"/>
            <a:chOff x="683568" y="675840"/>
            <a:chExt cx="7730662" cy="5390963"/>
          </a:xfrm>
          <a:effectLst>
            <a:outerShdw blurRad="50800" dist="25400" dir="5400000" algn="t" rotWithShape="0">
              <a:prstClr val="black">
                <a:alpha val="27000"/>
              </a:prstClr>
            </a:outerShdw>
          </a:effectLst>
        </p:grpSpPr>
        <p:sp>
          <p:nvSpPr>
            <p:cNvPr id="22" name="矩形 7"/>
            <p:cNvSpPr/>
            <p:nvPr/>
          </p:nvSpPr>
          <p:spPr>
            <a:xfrm flipH="1">
              <a:off x="4384621" y="4701593"/>
              <a:ext cx="4029609" cy="1165920"/>
            </a:xfrm>
            <a:custGeom>
              <a:avLst/>
              <a:gdLst>
                <a:gd name="connsiteX0" fmla="*/ 0 w 4896544"/>
                <a:gd name="connsiteY0" fmla="*/ 0 h 1270547"/>
                <a:gd name="connsiteX1" fmla="*/ 4896544 w 4896544"/>
                <a:gd name="connsiteY1" fmla="*/ 0 h 1270547"/>
                <a:gd name="connsiteX2" fmla="*/ 4896544 w 4896544"/>
                <a:gd name="connsiteY2" fmla="*/ 1270547 h 1270547"/>
                <a:gd name="connsiteX3" fmla="*/ 0 w 4896544"/>
                <a:gd name="connsiteY3" fmla="*/ 1270547 h 1270547"/>
                <a:gd name="connsiteX4" fmla="*/ 0 w 4896544"/>
                <a:gd name="connsiteY4" fmla="*/ 0 h 1270547"/>
                <a:gd name="connsiteX0-1" fmla="*/ 0 w 4896544"/>
                <a:gd name="connsiteY0-2" fmla="*/ 0 h 1270547"/>
                <a:gd name="connsiteX1-3" fmla="*/ 4319028 w 4896544"/>
                <a:gd name="connsiteY1-4" fmla="*/ 48127 h 1270547"/>
                <a:gd name="connsiteX2-5" fmla="*/ 4896544 w 4896544"/>
                <a:gd name="connsiteY2-6" fmla="*/ 1270547 h 1270547"/>
                <a:gd name="connsiteX3-7" fmla="*/ 0 w 4896544"/>
                <a:gd name="connsiteY3-8" fmla="*/ 1270547 h 1270547"/>
                <a:gd name="connsiteX4-9" fmla="*/ 0 w 4896544"/>
                <a:gd name="connsiteY4-10" fmla="*/ 0 h 1270547"/>
                <a:gd name="connsiteX0-11" fmla="*/ 0 w 4896544"/>
                <a:gd name="connsiteY0-12" fmla="*/ 0 h 1270547"/>
                <a:gd name="connsiteX1-13" fmla="*/ 4270902 w 4896544"/>
                <a:gd name="connsiteY1-14" fmla="*/ 48127 h 1270547"/>
                <a:gd name="connsiteX2-15" fmla="*/ 4896544 w 4896544"/>
                <a:gd name="connsiteY2-16" fmla="*/ 1270547 h 1270547"/>
                <a:gd name="connsiteX3-17" fmla="*/ 0 w 4896544"/>
                <a:gd name="connsiteY3-18" fmla="*/ 1270547 h 1270547"/>
                <a:gd name="connsiteX4-19" fmla="*/ 0 w 4896544"/>
                <a:gd name="connsiteY4-20" fmla="*/ 0 h 1270547"/>
                <a:gd name="connsiteX0-21" fmla="*/ 0 w 4896544"/>
                <a:gd name="connsiteY0-22" fmla="*/ 0 h 1270547"/>
                <a:gd name="connsiteX1-23" fmla="*/ 4210744 w 4896544"/>
                <a:gd name="connsiteY1-24" fmla="*/ 24064 h 1270547"/>
                <a:gd name="connsiteX2-25" fmla="*/ 4896544 w 4896544"/>
                <a:gd name="connsiteY2-26" fmla="*/ 1270547 h 1270547"/>
                <a:gd name="connsiteX3-27" fmla="*/ 0 w 4896544"/>
                <a:gd name="connsiteY3-28" fmla="*/ 1270547 h 1270547"/>
                <a:gd name="connsiteX4-29" fmla="*/ 0 w 4896544"/>
                <a:gd name="connsiteY4-30" fmla="*/ 0 h 1270547"/>
                <a:gd name="connsiteX0-31" fmla="*/ 0 w 4896544"/>
                <a:gd name="connsiteY0-32" fmla="*/ 0 h 1270547"/>
                <a:gd name="connsiteX1-33" fmla="*/ 4270901 w 4896544"/>
                <a:gd name="connsiteY1-34" fmla="*/ 24064 h 1270547"/>
                <a:gd name="connsiteX2-35" fmla="*/ 4896544 w 4896544"/>
                <a:gd name="connsiteY2-36" fmla="*/ 1270547 h 1270547"/>
                <a:gd name="connsiteX3-37" fmla="*/ 0 w 4896544"/>
                <a:gd name="connsiteY3-38" fmla="*/ 1270547 h 1270547"/>
                <a:gd name="connsiteX4-39" fmla="*/ 0 w 4896544"/>
                <a:gd name="connsiteY4-40" fmla="*/ 0 h 1270547"/>
                <a:gd name="connsiteX0-41" fmla="*/ 0 w 4860449"/>
                <a:gd name="connsiteY0-42" fmla="*/ 0 h 1270547"/>
                <a:gd name="connsiteX1-43" fmla="*/ 4270901 w 4860449"/>
                <a:gd name="connsiteY1-44" fmla="*/ 24064 h 1270547"/>
                <a:gd name="connsiteX2-45" fmla="*/ 4860449 w 4860449"/>
                <a:gd name="connsiteY2-46" fmla="*/ 1270547 h 1270547"/>
                <a:gd name="connsiteX3-47" fmla="*/ 0 w 4860449"/>
                <a:gd name="connsiteY3-48" fmla="*/ 1270547 h 1270547"/>
                <a:gd name="connsiteX4-49" fmla="*/ 0 w 4860449"/>
                <a:gd name="connsiteY4-50" fmla="*/ 0 h 1270547"/>
                <a:gd name="connsiteX0-51" fmla="*/ 0 w 4391218"/>
                <a:gd name="connsiteY0-52" fmla="*/ 0 h 1270547"/>
                <a:gd name="connsiteX1-53" fmla="*/ 4270901 w 4391218"/>
                <a:gd name="connsiteY1-54" fmla="*/ 24064 h 1270547"/>
                <a:gd name="connsiteX2-55" fmla="*/ 4391218 w 4391218"/>
                <a:gd name="connsiteY2-56" fmla="*/ 1270547 h 1270547"/>
                <a:gd name="connsiteX3-57" fmla="*/ 0 w 4391218"/>
                <a:gd name="connsiteY3-58" fmla="*/ 1270547 h 1270547"/>
                <a:gd name="connsiteX4-59" fmla="*/ 0 w 4391218"/>
                <a:gd name="connsiteY4-60" fmla="*/ 0 h 12705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391218" h="1270547">
                  <a:moveTo>
                    <a:pt x="0" y="0"/>
                  </a:moveTo>
                  <a:lnTo>
                    <a:pt x="4270901" y="24064"/>
                  </a:lnTo>
                  <a:lnTo>
                    <a:pt x="4391218" y="1270547"/>
                  </a:lnTo>
                  <a:lnTo>
                    <a:pt x="0" y="127054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EE7612"/>
                </a:gs>
                <a:gs pos="0">
                  <a:srgbClr val="F79646">
                    <a:lumMod val="75000"/>
                    <a:shade val="30000"/>
                    <a:satMod val="115000"/>
                  </a:srgbClr>
                </a:gs>
                <a:gs pos="19000">
                  <a:srgbClr val="F79646">
                    <a:lumMod val="75000"/>
                    <a:shade val="67500"/>
                    <a:satMod val="115000"/>
                  </a:srgbClr>
                </a:gs>
                <a:gs pos="42000">
                  <a:srgbClr val="F79646">
                    <a:lumMod val="75000"/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矩形 7"/>
            <p:cNvSpPr/>
            <p:nvPr/>
          </p:nvSpPr>
          <p:spPr>
            <a:xfrm flipH="1">
              <a:off x="3041473" y="3343296"/>
              <a:ext cx="5372756" cy="1188002"/>
            </a:xfrm>
            <a:custGeom>
              <a:avLst/>
              <a:gdLst>
                <a:gd name="connsiteX0" fmla="*/ 0 w 4896544"/>
                <a:gd name="connsiteY0" fmla="*/ 0 h 1270547"/>
                <a:gd name="connsiteX1" fmla="*/ 4896544 w 4896544"/>
                <a:gd name="connsiteY1" fmla="*/ 0 h 1270547"/>
                <a:gd name="connsiteX2" fmla="*/ 4896544 w 4896544"/>
                <a:gd name="connsiteY2" fmla="*/ 1270547 h 1270547"/>
                <a:gd name="connsiteX3" fmla="*/ 0 w 4896544"/>
                <a:gd name="connsiteY3" fmla="*/ 1270547 h 1270547"/>
                <a:gd name="connsiteX4" fmla="*/ 0 w 4896544"/>
                <a:gd name="connsiteY4" fmla="*/ 0 h 1270547"/>
                <a:gd name="connsiteX0-1" fmla="*/ 0 w 4896544"/>
                <a:gd name="connsiteY0-2" fmla="*/ 0 h 1270547"/>
                <a:gd name="connsiteX1-3" fmla="*/ 4319028 w 4896544"/>
                <a:gd name="connsiteY1-4" fmla="*/ 48127 h 1270547"/>
                <a:gd name="connsiteX2-5" fmla="*/ 4896544 w 4896544"/>
                <a:gd name="connsiteY2-6" fmla="*/ 1270547 h 1270547"/>
                <a:gd name="connsiteX3-7" fmla="*/ 0 w 4896544"/>
                <a:gd name="connsiteY3-8" fmla="*/ 1270547 h 1270547"/>
                <a:gd name="connsiteX4-9" fmla="*/ 0 w 4896544"/>
                <a:gd name="connsiteY4-10" fmla="*/ 0 h 1270547"/>
                <a:gd name="connsiteX0-11" fmla="*/ 0 w 4896544"/>
                <a:gd name="connsiteY0-12" fmla="*/ 0 h 1270547"/>
                <a:gd name="connsiteX1-13" fmla="*/ 4270902 w 4896544"/>
                <a:gd name="connsiteY1-14" fmla="*/ 48127 h 1270547"/>
                <a:gd name="connsiteX2-15" fmla="*/ 4896544 w 4896544"/>
                <a:gd name="connsiteY2-16" fmla="*/ 1270547 h 1270547"/>
                <a:gd name="connsiteX3-17" fmla="*/ 0 w 4896544"/>
                <a:gd name="connsiteY3-18" fmla="*/ 1270547 h 1270547"/>
                <a:gd name="connsiteX4-19" fmla="*/ 0 w 4896544"/>
                <a:gd name="connsiteY4-20" fmla="*/ 0 h 1270547"/>
                <a:gd name="connsiteX0-21" fmla="*/ 0 w 4896544"/>
                <a:gd name="connsiteY0-22" fmla="*/ 0 h 1270547"/>
                <a:gd name="connsiteX1-23" fmla="*/ 4210744 w 4896544"/>
                <a:gd name="connsiteY1-24" fmla="*/ 24064 h 1270547"/>
                <a:gd name="connsiteX2-25" fmla="*/ 4896544 w 4896544"/>
                <a:gd name="connsiteY2-26" fmla="*/ 1270547 h 1270547"/>
                <a:gd name="connsiteX3-27" fmla="*/ 0 w 4896544"/>
                <a:gd name="connsiteY3-28" fmla="*/ 1270547 h 1270547"/>
                <a:gd name="connsiteX4-29" fmla="*/ 0 w 4896544"/>
                <a:gd name="connsiteY4-30" fmla="*/ 0 h 1270547"/>
                <a:gd name="connsiteX0-31" fmla="*/ 0 w 4896544"/>
                <a:gd name="connsiteY0-32" fmla="*/ 0 h 1270547"/>
                <a:gd name="connsiteX1-33" fmla="*/ 4270901 w 4896544"/>
                <a:gd name="connsiteY1-34" fmla="*/ 24064 h 1270547"/>
                <a:gd name="connsiteX2-35" fmla="*/ 4896544 w 4896544"/>
                <a:gd name="connsiteY2-36" fmla="*/ 1270547 h 1270547"/>
                <a:gd name="connsiteX3-37" fmla="*/ 0 w 4896544"/>
                <a:gd name="connsiteY3-38" fmla="*/ 1270547 h 1270547"/>
                <a:gd name="connsiteX4-39" fmla="*/ 0 w 4896544"/>
                <a:gd name="connsiteY4-40" fmla="*/ 0 h 1270547"/>
                <a:gd name="connsiteX0-41" fmla="*/ 0 w 4860449"/>
                <a:gd name="connsiteY0-42" fmla="*/ 0 h 1270547"/>
                <a:gd name="connsiteX1-43" fmla="*/ 4270901 w 4860449"/>
                <a:gd name="connsiteY1-44" fmla="*/ 24064 h 1270547"/>
                <a:gd name="connsiteX2-45" fmla="*/ 4860449 w 4860449"/>
                <a:gd name="connsiteY2-46" fmla="*/ 1270547 h 1270547"/>
                <a:gd name="connsiteX3-47" fmla="*/ 0 w 4860449"/>
                <a:gd name="connsiteY3-48" fmla="*/ 1270547 h 1270547"/>
                <a:gd name="connsiteX4-49" fmla="*/ 0 w 4860449"/>
                <a:gd name="connsiteY4-50" fmla="*/ 0 h 1270547"/>
                <a:gd name="connsiteX0-51" fmla="*/ 0 w 4647438"/>
                <a:gd name="connsiteY0-52" fmla="*/ 0 h 1270547"/>
                <a:gd name="connsiteX1-53" fmla="*/ 4270901 w 4647438"/>
                <a:gd name="connsiteY1-54" fmla="*/ 24064 h 1270547"/>
                <a:gd name="connsiteX2-55" fmla="*/ 4647438 w 4647438"/>
                <a:gd name="connsiteY2-56" fmla="*/ 1270547 h 1270547"/>
                <a:gd name="connsiteX3-57" fmla="*/ 0 w 4647438"/>
                <a:gd name="connsiteY3-58" fmla="*/ 1270547 h 1270547"/>
                <a:gd name="connsiteX4-59" fmla="*/ 0 w 4647438"/>
                <a:gd name="connsiteY4-60" fmla="*/ 0 h 1270547"/>
                <a:gd name="connsiteX0-61" fmla="*/ 0 w 4319045"/>
                <a:gd name="connsiteY0-62" fmla="*/ 0 h 1294611"/>
                <a:gd name="connsiteX1-63" fmla="*/ 4270901 w 4319045"/>
                <a:gd name="connsiteY1-64" fmla="*/ 24064 h 1294611"/>
                <a:gd name="connsiteX2-65" fmla="*/ 4319045 w 4319045"/>
                <a:gd name="connsiteY2-66" fmla="*/ 1294611 h 1294611"/>
                <a:gd name="connsiteX3-67" fmla="*/ 0 w 4319045"/>
                <a:gd name="connsiteY3-68" fmla="*/ 1270547 h 1294611"/>
                <a:gd name="connsiteX4-69" fmla="*/ 0 w 4319045"/>
                <a:gd name="connsiteY4-70" fmla="*/ 0 h 12946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319045" h="1294611">
                  <a:moveTo>
                    <a:pt x="0" y="0"/>
                  </a:moveTo>
                  <a:lnTo>
                    <a:pt x="4270901" y="24064"/>
                  </a:lnTo>
                  <a:lnTo>
                    <a:pt x="4319045" y="1294611"/>
                  </a:lnTo>
                  <a:lnTo>
                    <a:pt x="0" y="127054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5A948E"/>
                </a:gs>
                <a:gs pos="0">
                  <a:srgbClr val="8ED6CF">
                    <a:shade val="30000"/>
                    <a:satMod val="115000"/>
                  </a:srgbClr>
                </a:gs>
                <a:gs pos="23000">
                  <a:srgbClr val="8ED6CF">
                    <a:shade val="67500"/>
                    <a:satMod val="115000"/>
                  </a:srgbClr>
                </a:gs>
                <a:gs pos="99000">
                  <a:srgbClr val="8ED6CF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矩形 7"/>
            <p:cNvSpPr/>
            <p:nvPr/>
          </p:nvSpPr>
          <p:spPr>
            <a:xfrm>
              <a:off x="683568" y="723905"/>
              <a:ext cx="4460199" cy="1165920"/>
            </a:xfrm>
            <a:custGeom>
              <a:avLst/>
              <a:gdLst>
                <a:gd name="connsiteX0" fmla="*/ 0 w 4896544"/>
                <a:gd name="connsiteY0" fmla="*/ 0 h 1270547"/>
                <a:gd name="connsiteX1" fmla="*/ 4896544 w 4896544"/>
                <a:gd name="connsiteY1" fmla="*/ 0 h 1270547"/>
                <a:gd name="connsiteX2" fmla="*/ 4896544 w 4896544"/>
                <a:gd name="connsiteY2" fmla="*/ 1270547 h 1270547"/>
                <a:gd name="connsiteX3" fmla="*/ 0 w 4896544"/>
                <a:gd name="connsiteY3" fmla="*/ 1270547 h 1270547"/>
                <a:gd name="connsiteX4" fmla="*/ 0 w 4896544"/>
                <a:gd name="connsiteY4" fmla="*/ 0 h 1270547"/>
                <a:gd name="connsiteX0-1" fmla="*/ 0 w 4896544"/>
                <a:gd name="connsiteY0-2" fmla="*/ 0 h 1270547"/>
                <a:gd name="connsiteX1-3" fmla="*/ 4319028 w 4896544"/>
                <a:gd name="connsiteY1-4" fmla="*/ 48127 h 1270547"/>
                <a:gd name="connsiteX2-5" fmla="*/ 4896544 w 4896544"/>
                <a:gd name="connsiteY2-6" fmla="*/ 1270547 h 1270547"/>
                <a:gd name="connsiteX3-7" fmla="*/ 0 w 4896544"/>
                <a:gd name="connsiteY3-8" fmla="*/ 1270547 h 1270547"/>
                <a:gd name="connsiteX4-9" fmla="*/ 0 w 4896544"/>
                <a:gd name="connsiteY4-10" fmla="*/ 0 h 1270547"/>
                <a:gd name="connsiteX0-11" fmla="*/ 0 w 4896544"/>
                <a:gd name="connsiteY0-12" fmla="*/ 0 h 1270547"/>
                <a:gd name="connsiteX1-13" fmla="*/ 4270902 w 4896544"/>
                <a:gd name="connsiteY1-14" fmla="*/ 48127 h 1270547"/>
                <a:gd name="connsiteX2-15" fmla="*/ 4896544 w 4896544"/>
                <a:gd name="connsiteY2-16" fmla="*/ 1270547 h 1270547"/>
                <a:gd name="connsiteX3-17" fmla="*/ 0 w 4896544"/>
                <a:gd name="connsiteY3-18" fmla="*/ 1270547 h 1270547"/>
                <a:gd name="connsiteX4-19" fmla="*/ 0 w 4896544"/>
                <a:gd name="connsiteY4-20" fmla="*/ 0 h 1270547"/>
                <a:gd name="connsiteX0-21" fmla="*/ 0 w 4896544"/>
                <a:gd name="connsiteY0-22" fmla="*/ 0 h 1270547"/>
                <a:gd name="connsiteX1-23" fmla="*/ 4210744 w 4896544"/>
                <a:gd name="connsiteY1-24" fmla="*/ 24064 h 1270547"/>
                <a:gd name="connsiteX2-25" fmla="*/ 4896544 w 4896544"/>
                <a:gd name="connsiteY2-26" fmla="*/ 1270547 h 1270547"/>
                <a:gd name="connsiteX3-27" fmla="*/ 0 w 4896544"/>
                <a:gd name="connsiteY3-28" fmla="*/ 1270547 h 1270547"/>
                <a:gd name="connsiteX4-29" fmla="*/ 0 w 4896544"/>
                <a:gd name="connsiteY4-30" fmla="*/ 0 h 1270547"/>
                <a:gd name="connsiteX0-31" fmla="*/ 0 w 4896544"/>
                <a:gd name="connsiteY0-32" fmla="*/ 0 h 1270547"/>
                <a:gd name="connsiteX1-33" fmla="*/ 4270901 w 4896544"/>
                <a:gd name="connsiteY1-34" fmla="*/ 24064 h 1270547"/>
                <a:gd name="connsiteX2-35" fmla="*/ 4896544 w 4896544"/>
                <a:gd name="connsiteY2-36" fmla="*/ 1270547 h 1270547"/>
                <a:gd name="connsiteX3-37" fmla="*/ 0 w 4896544"/>
                <a:gd name="connsiteY3-38" fmla="*/ 1270547 h 1270547"/>
                <a:gd name="connsiteX4-39" fmla="*/ 0 w 4896544"/>
                <a:gd name="connsiteY4-40" fmla="*/ 0 h 1270547"/>
                <a:gd name="connsiteX0-41" fmla="*/ 0 w 4860449"/>
                <a:gd name="connsiteY0-42" fmla="*/ 0 h 1270547"/>
                <a:gd name="connsiteX1-43" fmla="*/ 4270901 w 4860449"/>
                <a:gd name="connsiteY1-44" fmla="*/ 24064 h 1270547"/>
                <a:gd name="connsiteX2-45" fmla="*/ 4860449 w 4860449"/>
                <a:gd name="connsiteY2-46" fmla="*/ 1270547 h 1270547"/>
                <a:gd name="connsiteX3-47" fmla="*/ 0 w 4860449"/>
                <a:gd name="connsiteY3-48" fmla="*/ 1270547 h 1270547"/>
                <a:gd name="connsiteX4-49" fmla="*/ 0 w 4860449"/>
                <a:gd name="connsiteY4-50" fmla="*/ 0 h 12705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860449" h="1270547">
                  <a:moveTo>
                    <a:pt x="0" y="0"/>
                  </a:moveTo>
                  <a:lnTo>
                    <a:pt x="4270901" y="24064"/>
                  </a:lnTo>
                  <a:lnTo>
                    <a:pt x="4860449" y="1270547"/>
                  </a:lnTo>
                  <a:lnTo>
                    <a:pt x="0" y="127054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5A948E"/>
                </a:gs>
                <a:gs pos="0">
                  <a:srgbClr val="8ED6CF">
                    <a:shade val="30000"/>
                    <a:satMod val="115000"/>
                  </a:srgbClr>
                </a:gs>
                <a:gs pos="23000">
                  <a:srgbClr val="8ED6CF">
                    <a:shade val="67500"/>
                    <a:satMod val="115000"/>
                  </a:srgbClr>
                </a:gs>
                <a:gs pos="99000">
                  <a:srgbClr val="8ED6CF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矩形 5"/>
            <p:cNvSpPr/>
            <p:nvPr/>
          </p:nvSpPr>
          <p:spPr>
            <a:xfrm rot="2286318">
              <a:off x="3228106" y="675840"/>
              <a:ext cx="1285186" cy="4062532"/>
            </a:xfrm>
            <a:custGeom>
              <a:avLst/>
              <a:gdLst>
                <a:gd name="connsiteX0" fmla="*/ 0 w 1368152"/>
                <a:gd name="connsiteY0" fmla="*/ 0 h 3576785"/>
                <a:gd name="connsiteX1" fmla="*/ 1368152 w 1368152"/>
                <a:gd name="connsiteY1" fmla="*/ 0 h 3576785"/>
                <a:gd name="connsiteX2" fmla="*/ 1368152 w 1368152"/>
                <a:gd name="connsiteY2" fmla="*/ 3576785 h 3576785"/>
                <a:gd name="connsiteX3" fmla="*/ 0 w 1368152"/>
                <a:gd name="connsiteY3" fmla="*/ 3576785 h 3576785"/>
                <a:gd name="connsiteX4" fmla="*/ 0 w 1368152"/>
                <a:gd name="connsiteY4" fmla="*/ 0 h 3576785"/>
                <a:gd name="connsiteX0-1" fmla="*/ 0 w 1368152"/>
                <a:gd name="connsiteY0-2" fmla="*/ 0 h 3576785"/>
                <a:gd name="connsiteX1-3" fmla="*/ 923542 w 1368152"/>
                <a:gd name="connsiteY1-4" fmla="*/ 700362 h 3576785"/>
                <a:gd name="connsiteX2-5" fmla="*/ 1368152 w 1368152"/>
                <a:gd name="connsiteY2-6" fmla="*/ 3576785 h 3576785"/>
                <a:gd name="connsiteX3-7" fmla="*/ 0 w 1368152"/>
                <a:gd name="connsiteY3-8" fmla="*/ 3576785 h 3576785"/>
                <a:gd name="connsiteX4-9" fmla="*/ 0 w 1368152"/>
                <a:gd name="connsiteY4-10" fmla="*/ 0 h 3576785"/>
                <a:gd name="connsiteX0-11" fmla="*/ 0 w 1368152"/>
                <a:gd name="connsiteY0-12" fmla="*/ 0 h 3576785"/>
                <a:gd name="connsiteX1-13" fmla="*/ 1276430 w 1368152"/>
                <a:gd name="connsiteY1-14" fmla="*/ 545933 h 3576785"/>
                <a:gd name="connsiteX2-15" fmla="*/ 1368152 w 1368152"/>
                <a:gd name="connsiteY2-16" fmla="*/ 3576785 h 3576785"/>
                <a:gd name="connsiteX3-17" fmla="*/ 0 w 1368152"/>
                <a:gd name="connsiteY3-18" fmla="*/ 3576785 h 3576785"/>
                <a:gd name="connsiteX4-19" fmla="*/ 0 w 1368152"/>
                <a:gd name="connsiteY4-20" fmla="*/ 0 h 3576785"/>
                <a:gd name="connsiteX0-21" fmla="*/ 0 w 1368152"/>
                <a:gd name="connsiteY0-22" fmla="*/ 0 h 3576785"/>
                <a:gd name="connsiteX1-23" fmla="*/ 1276430 w 1368152"/>
                <a:gd name="connsiteY1-24" fmla="*/ 545933 h 3576785"/>
                <a:gd name="connsiteX2-25" fmla="*/ 1368152 w 1368152"/>
                <a:gd name="connsiteY2-26" fmla="*/ 3576785 h 3576785"/>
                <a:gd name="connsiteX3-27" fmla="*/ 0 w 1368152"/>
                <a:gd name="connsiteY3-28" fmla="*/ 3576785 h 3576785"/>
                <a:gd name="connsiteX4-29" fmla="*/ 0 w 1368152"/>
                <a:gd name="connsiteY4-30" fmla="*/ 0 h 3576785"/>
                <a:gd name="connsiteX0-31" fmla="*/ 0 w 1368152"/>
                <a:gd name="connsiteY0-32" fmla="*/ 0 h 3576785"/>
                <a:gd name="connsiteX1-33" fmla="*/ 1276430 w 1368152"/>
                <a:gd name="connsiteY1-34" fmla="*/ 545933 h 3576785"/>
                <a:gd name="connsiteX2-35" fmla="*/ 1368152 w 1368152"/>
                <a:gd name="connsiteY2-36" fmla="*/ 3576785 h 3576785"/>
                <a:gd name="connsiteX3-37" fmla="*/ 0 w 1368152"/>
                <a:gd name="connsiteY3-38" fmla="*/ 3576785 h 3576785"/>
                <a:gd name="connsiteX4-39" fmla="*/ 0 w 1368152"/>
                <a:gd name="connsiteY4-40" fmla="*/ 0 h 3576785"/>
                <a:gd name="connsiteX0-41" fmla="*/ 0 w 1368152"/>
                <a:gd name="connsiteY0-42" fmla="*/ 44611 h 3621396"/>
                <a:gd name="connsiteX1-43" fmla="*/ 1276430 w 1368152"/>
                <a:gd name="connsiteY1-44" fmla="*/ 590544 h 3621396"/>
                <a:gd name="connsiteX2-45" fmla="*/ 1368152 w 1368152"/>
                <a:gd name="connsiteY2-46" fmla="*/ 3621396 h 3621396"/>
                <a:gd name="connsiteX3-47" fmla="*/ 0 w 1368152"/>
                <a:gd name="connsiteY3-48" fmla="*/ 3621396 h 3621396"/>
                <a:gd name="connsiteX4-49" fmla="*/ 0 w 1368152"/>
                <a:gd name="connsiteY4-50" fmla="*/ 44611 h 3621396"/>
                <a:gd name="connsiteX0-51" fmla="*/ 0 w 1368152"/>
                <a:gd name="connsiteY0-52" fmla="*/ 44611 h 3749025"/>
                <a:gd name="connsiteX1-53" fmla="*/ 1276430 w 1368152"/>
                <a:gd name="connsiteY1-54" fmla="*/ 590544 h 3749025"/>
                <a:gd name="connsiteX2-55" fmla="*/ 1368152 w 1368152"/>
                <a:gd name="connsiteY2-56" fmla="*/ 3621396 h 3749025"/>
                <a:gd name="connsiteX3-57" fmla="*/ 0 w 1368152"/>
                <a:gd name="connsiteY3-58" fmla="*/ 3621396 h 3749025"/>
                <a:gd name="connsiteX4-59" fmla="*/ 0 w 1368152"/>
                <a:gd name="connsiteY4-60" fmla="*/ 44611 h 3749025"/>
                <a:gd name="connsiteX0-61" fmla="*/ 0 w 1368152"/>
                <a:gd name="connsiteY0-62" fmla="*/ 44611 h 3872780"/>
                <a:gd name="connsiteX1-63" fmla="*/ 1276430 w 1368152"/>
                <a:gd name="connsiteY1-64" fmla="*/ 590544 h 3872780"/>
                <a:gd name="connsiteX2-65" fmla="*/ 1368152 w 1368152"/>
                <a:gd name="connsiteY2-66" fmla="*/ 3621396 h 3872780"/>
                <a:gd name="connsiteX3-67" fmla="*/ 0 w 1368152"/>
                <a:gd name="connsiteY3-68" fmla="*/ 3621396 h 3872780"/>
                <a:gd name="connsiteX4-69" fmla="*/ 0 w 1368152"/>
                <a:gd name="connsiteY4-70" fmla="*/ 44611 h 3872780"/>
                <a:gd name="connsiteX0-71" fmla="*/ 0 w 1368152"/>
                <a:gd name="connsiteY0-72" fmla="*/ 44611 h 3908756"/>
                <a:gd name="connsiteX1-73" fmla="*/ 1276430 w 1368152"/>
                <a:gd name="connsiteY1-74" fmla="*/ 590544 h 3908756"/>
                <a:gd name="connsiteX2-75" fmla="*/ 1368152 w 1368152"/>
                <a:gd name="connsiteY2-76" fmla="*/ 3621396 h 3908756"/>
                <a:gd name="connsiteX3-77" fmla="*/ 0 w 1368152"/>
                <a:gd name="connsiteY3-78" fmla="*/ 3621396 h 3908756"/>
                <a:gd name="connsiteX4-79" fmla="*/ 0 w 1368152"/>
                <a:gd name="connsiteY4-80" fmla="*/ 44611 h 3908756"/>
                <a:gd name="connsiteX0-81" fmla="*/ 0 w 1400516"/>
                <a:gd name="connsiteY0-82" fmla="*/ 44611 h 3930416"/>
                <a:gd name="connsiteX1-83" fmla="*/ 1276430 w 1400516"/>
                <a:gd name="connsiteY1-84" fmla="*/ 590544 h 3930416"/>
                <a:gd name="connsiteX2-85" fmla="*/ 1400516 w 1400516"/>
                <a:gd name="connsiteY2-86" fmla="*/ 3657390 h 3930416"/>
                <a:gd name="connsiteX3-87" fmla="*/ 0 w 1400516"/>
                <a:gd name="connsiteY3-88" fmla="*/ 3621396 h 3930416"/>
                <a:gd name="connsiteX4-89" fmla="*/ 0 w 1400516"/>
                <a:gd name="connsiteY4-90" fmla="*/ 44611 h 3930416"/>
                <a:gd name="connsiteX0-91" fmla="*/ 0 w 1400516"/>
                <a:gd name="connsiteY0-92" fmla="*/ 44611 h 3861304"/>
                <a:gd name="connsiteX1-93" fmla="*/ 1276430 w 1400516"/>
                <a:gd name="connsiteY1-94" fmla="*/ 590544 h 3861304"/>
                <a:gd name="connsiteX2-95" fmla="*/ 1400516 w 1400516"/>
                <a:gd name="connsiteY2-96" fmla="*/ 3657390 h 3861304"/>
                <a:gd name="connsiteX3-97" fmla="*/ 0 w 1400516"/>
                <a:gd name="connsiteY3-98" fmla="*/ 3621396 h 3861304"/>
                <a:gd name="connsiteX4-99" fmla="*/ 0 w 1400516"/>
                <a:gd name="connsiteY4-100" fmla="*/ 44611 h 386130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400516" h="3861304">
                  <a:moveTo>
                    <a:pt x="0" y="44611"/>
                  </a:moveTo>
                  <a:cubicBezTo>
                    <a:pt x="237263" y="-130384"/>
                    <a:pt x="965307" y="242432"/>
                    <a:pt x="1276430" y="590544"/>
                  </a:cubicBezTo>
                  <a:lnTo>
                    <a:pt x="1400516" y="3657390"/>
                  </a:lnTo>
                  <a:cubicBezTo>
                    <a:pt x="1087969" y="3958841"/>
                    <a:pt x="421327" y="3908563"/>
                    <a:pt x="0" y="3621396"/>
                  </a:cubicBezTo>
                  <a:lnTo>
                    <a:pt x="0" y="44611"/>
                  </a:lnTo>
                  <a:close/>
                </a:path>
              </a:pathLst>
            </a:custGeom>
            <a:gradFill flip="none" rotWithShape="1">
              <a:gsLst>
                <a:gs pos="85000">
                  <a:srgbClr val="E0E0E0"/>
                </a:gs>
                <a:gs pos="0">
                  <a:srgbClr val="F0F0F0"/>
                </a:gs>
                <a:gs pos="29000">
                  <a:sysClr val="window" lastClr="FFFFFF">
                    <a:shade val="67500"/>
                    <a:satMod val="115000"/>
                  </a:sysClr>
                </a:gs>
                <a:gs pos="100000">
                  <a:sysClr val="window" lastClr="FFFFFF">
                    <a:shade val="100000"/>
                    <a:satMod val="115000"/>
                  </a:sysClr>
                </a:gs>
              </a:gsLst>
              <a:lin ang="16200000" scaled="0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矩形 7"/>
            <p:cNvSpPr/>
            <p:nvPr/>
          </p:nvSpPr>
          <p:spPr>
            <a:xfrm>
              <a:off x="683568" y="2054429"/>
              <a:ext cx="5781267" cy="1165920"/>
            </a:xfrm>
            <a:custGeom>
              <a:avLst/>
              <a:gdLst>
                <a:gd name="connsiteX0" fmla="*/ 0 w 4896544"/>
                <a:gd name="connsiteY0" fmla="*/ 0 h 1270547"/>
                <a:gd name="connsiteX1" fmla="*/ 4896544 w 4896544"/>
                <a:gd name="connsiteY1" fmla="*/ 0 h 1270547"/>
                <a:gd name="connsiteX2" fmla="*/ 4896544 w 4896544"/>
                <a:gd name="connsiteY2" fmla="*/ 1270547 h 1270547"/>
                <a:gd name="connsiteX3" fmla="*/ 0 w 4896544"/>
                <a:gd name="connsiteY3" fmla="*/ 1270547 h 1270547"/>
                <a:gd name="connsiteX4" fmla="*/ 0 w 4896544"/>
                <a:gd name="connsiteY4" fmla="*/ 0 h 1270547"/>
                <a:gd name="connsiteX0-1" fmla="*/ 0 w 4896544"/>
                <a:gd name="connsiteY0-2" fmla="*/ 0 h 1270547"/>
                <a:gd name="connsiteX1-3" fmla="*/ 4319028 w 4896544"/>
                <a:gd name="connsiteY1-4" fmla="*/ 48127 h 1270547"/>
                <a:gd name="connsiteX2-5" fmla="*/ 4896544 w 4896544"/>
                <a:gd name="connsiteY2-6" fmla="*/ 1270547 h 1270547"/>
                <a:gd name="connsiteX3-7" fmla="*/ 0 w 4896544"/>
                <a:gd name="connsiteY3-8" fmla="*/ 1270547 h 1270547"/>
                <a:gd name="connsiteX4-9" fmla="*/ 0 w 4896544"/>
                <a:gd name="connsiteY4-10" fmla="*/ 0 h 1270547"/>
                <a:gd name="connsiteX0-11" fmla="*/ 0 w 4896544"/>
                <a:gd name="connsiteY0-12" fmla="*/ 0 h 1270547"/>
                <a:gd name="connsiteX1-13" fmla="*/ 4270902 w 4896544"/>
                <a:gd name="connsiteY1-14" fmla="*/ 48127 h 1270547"/>
                <a:gd name="connsiteX2-15" fmla="*/ 4896544 w 4896544"/>
                <a:gd name="connsiteY2-16" fmla="*/ 1270547 h 1270547"/>
                <a:gd name="connsiteX3-17" fmla="*/ 0 w 4896544"/>
                <a:gd name="connsiteY3-18" fmla="*/ 1270547 h 1270547"/>
                <a:gd name="connsiteX4-19" fmla="*/ 0 w 4896544"/>
                <a:gd name="connsiteY4-20" fmla="*/ 0 h 1270547"/>
                <a:gd name="connsiteX0-21" fmla="*/ 0 w 4896544"/>
                <a:gd name="connsiteY0-22" fmla="*/ 0 h 1270547"/>
                <a:gd name="connsiteX1-23" fmla="*/ 4210744 w 4896544"/>
                <a:gd name="connsiteY1-24" fmla="*/ 24064 h 1270547"/>
                <a:gd name="connsiteX2-25" fmla="*/ 4896544 w 4896544"/>
                <a:gd name="connsiteY2-26" fmla="*/ 1270547 h 1270547"/>
                <a:gd name="connsiteX3-27" fmla="*/ 0 w 4896544"/>
                <a:gd name="connsiteY3-28" fmla="*/ 1270547 h 1270547"/>
                <a:gd name="connsiteX4-29" fmla="*/ 0 w 4896544"/>
                <a:gd name="connsiteY4-30" fmla="*/ 0 h 1270547"/>
                <a:gd name="connsiteX0-31" fmla="*/ 0 w 4896544"/>
                <a:gd name="connsiteY0-32" fmla="*/ 0 h 1270547"/>
                <a:gd name="connsiteX1-33" fmla="*/ 4270901 w 4896544"/>
                <a:gd name="connsiteY1-34" fmla="*/ 24064 h 1270547"/>
                <a:gd name="connsiteX2-35" fmla="*/ 4896544 w 4896544"/>
                <a:gd name="connsiteY2-36" fmla="*/ 1270547 h 1270547"/>
                <a:gd name="connsiteX3-37" fmla="*/ 0 w 4896544"/>
                <a:gd name="connsiteY3-38" fmla="*/ 1270547 h 1270547"/>
                <a:gd name="connsiteX4-39" fmla="*/ 0 w 4896544"/>
                <a:gd name="connsiteY4-40" fmla="*/ 0 h 1270547"/>
                <a:gd name="connsiteX0-41" fmla="*/ 0 w 4860449"/>
                <a:gd name="connsiteY0-42" fmla="*/ 0 h 1270547"/>
                <a:gd name="connsiteX1-43" fmla="*/ 4270901 w 4860449"/>
                <a:gd name="connsiteY1-44" fmla="*/ 24064 h 1270547"/>
                <a:gd name="connsiteX2-45" fmla="*/ 4860449 w 4860449"/>
                <a:gd name="connsiteY2-46" fmla="*/ 1270547 h 1270547"/>
                <a:gd name="connsiteX3-47" fmla="*/ 0 w 4860449"/>
                <a:gd name="connsiteY3-48" fmla="*/ 1270547 h 1270547"/>
                <a:gd name="connsiteX4-49" fmla="*/ 0 w 4860449"/>
                <a:gd name="connsiteY4-50" fmla="*/ 0 h 1270547"/>
                <a:gd name="connsiteX0-51" fmla="*/ 0 w 4647438"/>
                <a:gd name="connsiteY0-52" fmla="*/ 0 h 1270547"/>
                <a:gd name="connsiteX1-53" fmla="*/ 4270901 w 4647438"/>
                <a:gd name="connsiteY1-54" fmla="*/ 24064 h 1270547"/>
                <a:gd name="connsiteX2-55" fmla="*/ 4647438 w 4647438"/>
                <a:gd name="connsiteY2-56" fmla="*/ 1270547 h 1270547"/>
                <a:gd name="connsiteX3-57" fmla="*/ 0 w 4647438"/>
                <a:gd name="connsiteY3-58" fmla="*/ 1270547 h 1270547"/>
                <a:gd name="connsiteX4-59" fmla="*/ 0 w 4647438"/>
                <a:gd name="connsiteY4-60" fmla="*/ 0 h 127054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647438" h="1270547">
                  <a:moveTo>
                    <a:pt x="0" y="0"/>
                  </a:moveTo>
                  <a:lnTo>
                    <a:pt x="4270901" y="24064"/>
                  </a:lnTo>
                  <a:lnTo>
                    <a:pt x="4647438" y="1270547"/>
                  </a:lnTo>
                  <a:lnTo>
                    <a:pt x="0" y="127054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EE7612"/>
                </a:gs>
                <a:gs pos="0">
                  <a:srgbClr val="F79646">
                    <a:lumMod val="75000"/>
                    <a:shade val="30000"/>
                    <a:satMod val="115000"/>
                  </a:srgbClr>
                </a:gs>
                <a:gs pos="19000">
                  <a:srgbClr val="F79646">
                    <a:lumMod val="75000"/>
                    <a:shade val="67500"/>
                    <a:satMod val="115000"/>
                  </a:srgbClr>
                </a:gs>
                <a:gs pos="43000">
                  <a:srgbClr val="F79646">
                    <a:lumMod val="75000"/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矩形 5"/>
            <p:cNvSpPr/>
            <p:nvPr/>
          </p:nvSpPr>
          <p:spPr>
            <a:xfrm rot="2286318">
              <a:off x="4608504" y="1978673"/>
              <a:ext cx="1279059" cy="4088130"/>
            </a:xfrm>
            <a:custGeom>
              <a:avLst/>
              <a:gdLst/>
              <a:ahLst/>
              <a:cxnLst/>
              <a:rect l="l" t="t" r="r" b="b"/>
              <a:pathLst>
                <a:path w="1279059" h="4088130">
                  <a:moveTo>
                    <a:pt x="0" y="3191917"/>
                  </a:moveTo>
                  <a:lnTo>
                    <a:pt x="1214129" y="2239737"/>
                  </a:lnTo>
                  <a:cubicBezTo>
                    <a:pt x="1228456" y="2765437"/>
                    <a:pt x="1265241" y="3375193"/>
                    <a:pt x="1279059" y="3898669"/>
                  </a:cubicBezTo>
                  <a:cubicBezTo>
                    <a:pt x="984825" y="4206363"/>
                    <a:pt x="386631" y="4112254"/>
                    <a:pt x="0" y="3810122"/>
                  </a:cubicBezTo>
                  <a:close/>
                  <a:moveTo>
                    <a:pt x="0" y="46936"/>
                  </a:moveTo>
                  <a:cubicBezTo>
                    <a:pt x="217724" y="-137179"/>
                    <a:pt x="885815" y="255067"/>
                    <a:pt x="1171318" y="621320"/>
                  </a:cubicBezTo>
                  <a:lnTo>
                    <a:pt x="1175609" y="783891"/>
                  </a:lnTo>
                  <a:lnTo>
                    <a:pt x="0" y="1713072"/>
                  </a:lnTo>
                  <a:close/>
                </a:path>
              </a:pathLst>
            </a:custGeom>
            <a:gradFill flip="none" rotWithShape="1">
              <a:gsLst>
                <a:gs pos="85000">
                  <a:srgbClr val="E0E0E0"/>
                </a:gs>
                <a:gs pos="0">
                  <a:srgbClr val="F0F0F0"/>
                </a:gs>
                <a:gs pos="29000">
                  <a:sysClr val="window" lastClr="FFFFFF">
                    <a:shade val="67500"/>
                    <a:satMod val="115000"/>
                  </a:sysClr>
                </a:gs>
                <a:gs pos="100000">
                  <a:sysClr val="window" lastClr="FFFFFF">
                    <a:shade val="100000"/>
                    <a:satMod val="115000"/>
                  </a:sysClr>
                </a:gs>
              </a:gsLst>
              <a:lin ang="16200000" scaled="0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46083" name="Picture 3"/>
          <p:cNvPicPr>
            <a:picLocks noChangeAspect="1"/>
          </p:cNvPicPr>
          <p:nvPr/>
        </p:nvPicPr>
        <p:blipFill>
          <a:blip r:embed="rId3"/>
          <a:srcRect l="57680" t="2766" b="7205"/>
          <a:stretch>
            <a:fillRect/>
          </a:stretch>
        </p:blipFill>
        <p:spPr>
          <a:xfrm>
            <a:off x="2208213" y="404813"/>
            <a:ext cx="115887" cy="43195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6084" name="Picture 3"/>
          <p:cNvPicPr>
            <a:picLocks noChangeAspect="1"/>
          </p:cNvPicPr>
          <p:nvPr/>
        </p:nvPicPr>
        <p:blipFill>
          <a:blip r:embed="rId4"/>
          <a:srcRect l="57680" t="7205" b="2766"/>
          <a:stretch>
            <a:fillRect/>
          </a:stretch>
        </p:blipFill>
        <p:spPr>
          <a:xfrm>
            <a:off x="9940925" y="2636838"/>
            <a:ext cx="111125" cy="41767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" name="TextBox 29"/>
          <p:cNvSpPr txBox="1"/>
          <p:nvPr/>
        </p:nvSpPr>
        <p:spPr>
          <a:xfrm>
            <a:off x="2495550" y="1422400"/>
            <a:ext cx="838200" cy="6985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kern="0" cap="none" spc="0" normalizeH="0" baseline="0" noProof="0" dirty="0">
                <a:solidFill>
                  <a:sysClr val="window" lastClr="FFFFFF"/>
                </a:solidFill>
                <a:latin typeface="Adidas Unity" pitchFamily="2" charset="0"/>
                <a:ea typeface="Gungsuh" pitchFamily="18" charset="-127"/>
                <a:cs typeface="+mn-cs"/>
              </a:rPr>
              <a:t>01</a:t>
            </a:r>
            <a:endParaRPr kumimoji="0" lang="zh-CN" altLang="en-US" sz="4800" kern="0" cap="none" spc="0" normalizeH="0" baseline="0" noProof="0" dirty="0">
              <a:solidFill>
                <a:sysClr val="window" lastClr="FFFFFF"/>
              </a:solidFill>
              <a:latin typeface="Adidas Unity" pitchFamily="2" charset="0"/>
              <a:ea typeface="Gungsuh" pitchFamily="18" charset="-127"/>
              <a:cs typeface="+mn-c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88030" y="1287780"/>
            <a:ext cx="1647825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kern="0" cap="none" spc="0" normalizeH="0" baseline="0" noProof="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for</a:t>
            </a:r>
            <a:r>
              <a:rPr kumimoji="0" lang="zh-CN" altLang="en-US" sz="2400" b="0" kern="0" cap="none" spc="0" normalizeH="0" baseline="0" noProof="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循环与</a:t>
            </a:r>
            <a:r>
              <a:rPr kumimoji="0" lang="en-US" altLang="zh-CN" sz="2400" b="0" kern="0" cap="none" spc="0" normalizeH="0" baseline="0" noProof="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while</a:t>
            </a:r>
            <a:r>
              <a:rPr kumimoji="0" lang="zh-CN" altLang="en-US" sz="2400" b="0" kern="0" cap="none" spc="0" normalizeH="0" baseline="0" noProof="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循环</a:t>
            </a:r>
            <a:r>
              <a:rPr kumimoji="0" lang="en-US" altLang="zh-CN" sz="2400" b="0" kern="0" cap="none" spc="0" normalizeH="0" baseline="0" noProof="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92538" y="2747963"/>
            <a:ext cx="838200" cy="647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kern="0" cap="none" spc="0" normalizeH="0" baseline="0" noProof="0" dirty="0">
                <a:solidFill>
                  <a:sysClr val="window" lastClr="FFFFFF"/>
                </a:solidFill>
                <a:latin typeface="Adidas Unity" pitchFamily="2" charset="0"/>
                <a:ea typeface="Gungsuh" pitchFamily="18" charset="-127"/>
                <a:cs typeface="+mn-cs"/>
              </a:rPr>
              <a:t>02</a:t>
            </a:r>
            <a:endParaRPr kumimoji="0" lang="zh-CN" altLang="en-US" sz="4400" kern="0" cap="none" spc="0" normalizeH="0" baseline="0" noProof="0" dirty="0">
              <a:solidFill>
                <a:sysClr val="window" lastClr="FFFFFF"/>
              </a:solidFill>
              <a:latin typeface="Adidas Unity" pitchFamily="2" charset="0"/>
              <a:ea typeface="Gungsuh" pitchFamily="18" charset="-127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83113" y="2668588"/>
            <a:ext cx="203835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just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kern="0" cap="none" spc="0" normalizeH="0" baseline="0" noProof="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switch</a:t>
            </a:r>
            <a:r>
              <a:rPr kumimoji="0" lang="zh-CN" altLang="en-US" sz="2400" b="0" kern="0" cap="none" spc="0" normalizeH="0" baseline="0" noProof="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选择</a:t>
            </a:r>
            <a:endParaRPr kumimoji="0" lang="en-US" altLang="zh-CN" sz="2400" b="0" kern="0" cap="none" spc="0" normalizeH="0" baseline="0" noProof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94338" y="4076700"/>
            <a:ext cx="839788" cy="647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kern="0" cap="none" spc="0" normalizeH="0" baseline="0" noProof="0" dirty="0">
                <a:solidFill>
                  <a:sysClr val="window" lastClr="FFFFFF"/>
                </a:solidFill>
                <a:latin typeface="Adidas Unity" pitchFamily="2" charset="0"/>
                <a:ea typeface="Gungsuh" pitchFamily="18" charset="-127"/>
                <a:cs typeface="+mn-cs"/>
              </a:rPr>
              <a:t>03</a:t>
            </a:r>
            <a:endParaRPr kumimoji="0" lang="zh-CN" altLang="en-US" sz="4400" kern="0" cap="none" spc="0" normalizeH="0" baseline="0" noProof="0" dirty="0">
              <a:solidFill>
                <a:sysClr val="window" lastClr="FFFFFF"/>
              </a:solidFill>
              <a:latin typeface="Adidas Unity" pitchFamily="2" charset="0"/>
              <a:ea typeface="Gungsuh" pitchFamily="18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86500" y="4025900"/>
            <a:ext cx="2738438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just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kern="0" cap="none" spc="0" normalizeH="0" baseline="0" noProof="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复杂的条件表达式</a:t>
            </a:r>
            <a:endParaRPr kumimoji="0" lang="en-US" altLang="zh-CN" sz="2400" b="0" kern="0" cap="none" spc="0" normalizeH="0" baseline="0" noProof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38950" y="5445125"/>
            <a:ext cx="838200" cy="647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kern="0" cap="none" spc="0" normalizeH="0" baseline="0" noProof="0" dirty="0">
                <a:solidFill>
                  <a:sysClr val="window" lastClr="FFFFFF"/>
                </a:solidFill>
                <a:latin typeface="Adidas Unity" pitchFamily="2" charset="0"/>
                <a:ea typeface="Gungsuh" pitchFamily="18" charset="-127"/>
                <a:cs typeface="+mn-cs"/>
              </a:rPr>
              <a:t>04</a:t>
            </a:r>
            <a:endParaRPr kumimoji="0" lang="zh-CN" altLang="en-US" sz="4400" kern="0" cap="none" spc="0" normalizeH="0" baseline="0" noProof="0" dirty="0">
              <a:solidFill>
                <a:sysClr val="window" lastClr="FFFFFF"/>
              </a:solidFill>
              <a:latin typeface="Adidas Unity" pitchFamily="2" charset="0"/>
              <a:ea typeface="Gungsuh" pitchFamily="18" charset="-127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31113" y="5402263"/>
            <a:ext cx="203676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just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kern="0" cap="none" spc="0" normalizeH="0" baseline="0" noProof="0" dirty="0">
                <a:solidFill>
                  <a:sysClr val="window" lastClr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总结</a:t>
            </a:r>
            <a:endParaRPr kumimoji="0" lang="en-US" altLang="zh-CN" sz="2400" b="0" kern="0" cap="none" spc="0" normalizeH="0" baseline="0" noProof="0" dirty="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00600" y="-26987"/>
            <a:ext cx="5688013" cy="8112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主要内容</a:t>
            </a:r>
          </a:p>
        </p:txBody>
      </p:sp>
      <p:sp>
        <p:nvSpPr>
          <p:cNvPr id="39" name="矩形 38"/>
          <p:cNvSpPr/>
          <p:nvPr/>
        </p:nvSpPr>
        <p:spPr>
          <a:xfrm>
            <a:off x="10488613" y="115888"/>
            <a:ext cx="179388" cy="655638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>
          <a:xfrm>
            <a:off x="817563" y="228600"/>
            <a:ext cx="10871200" cy="990600"/>
          </a:xfrm>
        </p:spPr>
        <p:txBody>
          <a:bodyPr vert="horz" wrap="square" lIns="91440" tIns="45720" rIns="91440" bIns="45720" anchor="b" anchorCtr="0"/>
          <a:lstStyle/>
          <a:p>
            <a:r>
              <a:rPr lang="zh-CN" altLang="en-US" dirty="0">
                <a:ea typeface="华文仿宋" panose="02010600040101010101" pitchFamily="2" charset="-122"/>
              </a:rPr>
              <a:t>续</a:t>
            </a:r>
          </a:p>
        </p:txBody>
      </p:sp>
      <p:sp>
        <p:nvSpPr>
          <p:cNvPr id="64515" name="内容占位符 2"/>
          <p:cNvSpPr>
            <a:spLocks noGrp="1"/>
          </p:cNvSpPr>
          <p:nvPr>
            <p:ph sz="quarter" idx="1"/>
          </p:nvPr>
        </p:nvSpPr>
        <p:spPr>
          <a:xfrm>
            <a:off x="817563" y="1600200"/>
            <a:ext cx="10871200" cy="4495800"/>
          </a:xfrm>
        </p:spPr>
        <p:txBody>
          <a:bodyPr vert="horz" wrap="square" lIns="91440" tIns="45720" rIns="91440" bIns="45720" anchor="t" anchorCtr="0"/>
          <a:lstStyle/>
          <a:p>
            <a:pPr>
              <a:buSzPct val="60000"/>
            </a:pPr>
            <a:r>
              <a:rPr lang="zh-CN" altLang="en-US" b="1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输出数据的格式及对齐</a:t>
            </a:r>
          </a:p>
          <a:p>
            <a:pPr marL="479425" lvl="1" indent="-205105">
              <a:buSzPct val="70000"/>
            </a:pPr>
            <a:r>
              <a:rPr lang="zh-CN" altLang="en-US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右对齐</a:t>
            </a:r>
          </a:p>
          <a:p>
            <a:pPr lvl="2">
              <a:buSzPct val="75000"/>
            </a:pPr>
            <a:r>
              <a:rPr lang="en-US" altLang="zh-CN" sz="2500" kern="1200" dirty="0">
                <a:latin typeface="宋体" panose="02010600030101010101" pitchFamily="2" charset="-122"/>
                <a:ea typeface="幼圆" panose="02010509060101010101" pitchFamily="49" charset="-122"/>
                <a:cs typeface="+mn-cs"/>
              </a:rPr>
              <a:t>printf( “%s  %21s”  , “Year”,“Amount on deposit”);	</a:t>
            </a:r>
          </a:p>
          <a:p>
            <a:pPr lvl="2">
              <a:buSzPct val="75000"/>
            </a:pPr>
            <a:r>
              <a:rPr lang="en-US" altLang="zh-CN" sz="2500" kern="1200" dirty="0">
                <a:latin typeface="宋体" panose="02010600030101010101" pitchFamily="2" charset="-122"/>
                <a:ea typeface="幼圆" panose="02010509060101010101" pitchFamily="49" charset="-122"/>
                <a:cs typeface="+mn-cs"/>
              </a:rPr>
              <a:t>printf( </a:t>
            </a:r>
            <a:r>
              <a:rPr lang="en-US" altLang="zh-CN" sz="2500" kern="1200" dirty="0">
                <a:solidFill>
                  <a:srgbClr val="0070C0"/>
                </a:solidFill>
                <a:latin typeface="宋体" panose="02010600030101010101" pitchFamily="2" charset="-122"/>
                <a:ea typeface="幼圆" panose="02010509060101010101" pitchFamily="49" charset="-122"/>
                <a:cs typeface="+mn-cs"/>
              </a:rPr>
              <a:t>“%4d %21.2f</a:t>
            </a:r>
            <a:r>
              <a:rPr lang="en-US" altLang="zh-CN" sz="2500" kern="1200" dirty="0">
                <a:latin typeface="宋体" panose="02010600030101010101" pitchFamily="2" charset="-122"/>
                <a:ea typeface="幼圆" panose="02010509060101010101" pitchFamily="49" charset="-122"/>
                <a:cs typeface="+mn-cs"/>
              </a:rPr>
              <a:t>”, year, amount );</a:t>
            </a:r>
          </a:p>
          <a:p>
            <a:pPr marL="479425" lvl="1" indent="-205105">
              <a:buSzPct val="70000"/>
            </a:pPr>
            <a:r>
              <a:rPr lang="zh-CN" altLang="en-US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左对齐</a:t>
            </a:r>
          </a:p>
          <a:p>
            <a:pPr lvl="2">
              <a:buSzPct val="75000"/>
            </a:pPr>
            <a:r>
              <a:rPr lang="en-US" altLang="zh-CN" sz="2500" kern="1200" dirty="0">
                <a:latin typeface="宋体" panose="02010600030101010101" pitchFamily="2" charset="-122"/>
                <a:ea typeface="幼圆" panose="02010509060101010101" pitchFamily="49" charset="-122"/>
                <a:cs typeface="+mn-cs"/>
              </a:rPr>
              <a:t>printf( “%</a:t>
            </a:r>
            <a:r>
              <a:rPr lang="en-US" altLang="zh-CN" sz="2500" kern="1200" dirty="0">
                <a:solidFill>
                  <a:srgbClr val="FF0000"/>
                </a:solidFill>
                <a:latin typeface="宋体" panose="02010600030101010101" pitchFamily="2" charset="-122"/>
                <a:ea typeface="幼圆" panose="02010509060101010101" pitchFamily="49" charset="-122"/>
                <a:cs typeface="+mn-cs"/>
              </a:rPr>
              <a:t>-</a:t>
            </a:r>
            <a:r>
              <a:rPr lang="en-US" altLang="zh-CN" sz="2500" kern="1200" dirty="0">
                <a:latin typeface="宋体" panose="02010600030101010101" pitchFamily="2" charset="-122"/>
                <a:ea typeface="幼圆" panose="02010509060101010101" pitchFamily="49" charset="-122"/>
                <a:cs typeface="+mn-cs"/>
              </a:rPr>
              <a:t>4s %</a:t>
            </a:r>
            <a:r>
              <a:rPr lang="en-US" altLang="zh-CN" sz="2500" kern="1200" dirty="0">
                <a:solidFill>
                  <a:srgbClr val="FF0000"/>
                </a:solidFill>
                <a:latin typeface="宋体" panose="02010600030101010101" pitchFamily="2" charset="-122"/>
                <a:ea typeface="幼圆" panose="02010509060101010101" pitchFamily="49" charset="-122"/>
                <a:cs typeface="+mn-cs"/>
              </a:rPr>
              <a:t>-</a:t>
            </a:r>
            <a:r>
              <a:rPr lang="en-US" altLang="zh-CN" sz="2500" kern="1200" dirty="0">
                <a:latin typeface="宋体" panose="02010600030101010101" pitchFamily="2" charset="-122"/>
                <a:ea typeface="幼圆" panose="02010509060101010101" pitchFamily="49" charset="-122"/>
                <a:cs typeface="+mn-cs"/>
              </a:rPr>
              <a:t>17s”, “Year”,</a:t>
            </a:r>
            <a:r>
              <a:rPr lang="en-US" altLang="zh-CN" kern="1200" dirty="0">
                <a:latin typeface="宋体" panose="02010600030101010101" pitchFamily="2" charset="-122"/>
                <a:ea typeface="幼圆" panose="02010509060101010101" pitchFamily="49" charset="-122"/>
                <a:cs typeface="+mn-cs"/>
              </a:rPr>
              <a:t>“Amount on deposit”);</a:t>
            </a:r>
            <a:endParaRPr lang="en-US" altLang="zh-CN" sz="2700" kern="1200" dirty="0">
              <a:latin typeface="宋体" panose="02010600030101010101" pitchFamily="2" charset="-122"/>
              <a:ea typeface="幼圆" panose="02010509060101010101" pitchFamily="49" charset="-122"/>
              <a:cs typeface="+mn-cs"/>
            </a:endParaRPr>
          </a:p>
          <a:p>
            <a:pPr lvl="2">
              <a:buSzPct val="75000"/>
            </a:pPr>
            <a:r>
              <a:rPr lang="en-US" altLang="zh-CN" sz="2500" kern="1200" dirty="0">
                <a:latin typeface="宋体" panose="02010600030101010101" pitchFamily="2" charset="-122"/>
                <a:ea typeface="幼圆" panose="02010509060101010101" pitchFamily="49" charset="-122"/>
                <a:cs typeface="+mn-cs"/>
              </a:rPr>
              <a:t>printf( “</a:t>
            </a:r>
            <a:r>
              <a:rPr lang="en-US" altLang="zh-CN" sz="2500" kern="1200" dirty="0">
                <a:solidFill>
                  <a:srgbClr val="0070C0"/>
                </a:solidFill>
                <a:latin typeface="宋体" panose="02010600030101010101" pitchFamily="2" charset="-122"/>
                <a:ea typeface="幼圆" panose="02010509060101010101" pitchFamily="49" charset="-122"/>
                <a:cs typeface="+mn-cs"/>
              </a:rPr>
              <a:t>%</a:t>
            </a:r>
            <a:r>
              <a:rPr lang="en-US" altLang="zh-CN" sz="2500" kern="1200" dirty="0">
                <a:solidFill>
                  <a:srgbClr val="FF0000"/>
                </a:solidFill>
                <a:latin typeface="宋体" panose="02010600030101010101" pitchFamily="2" charset="-122"/>
                <a:ea typeface="幼圆" panose="02010509060101010101" pitchFamily="49" charset="-122"/>
                <a:cs typeface="+mn-cs"/>
              </a:rPr>
              <a:t>-</a:t>
            </a:r>
            <a:r>
              <a:rPr lang="en-US" altLang="zh-CN" sz="2500" kern="1200" dirty="0">
                <a:solidFill>
                  <a:srgbClr val="0070C0"/>
                </a:solidFill>
                <a:latin typeface="宋体" panose="02010600030101010101" pitchFamily="2" charset="-122"/>
                <a:ea typeface="幼圆" panose="02010509060101010101" pitchFamily="49" charset="-122"/>
                <a:cs typeface="+mn-cs"/>
              </a:rPr>
              <a:t>4d %</a:t>
            </a:r>
            <a:r>
              <a:rPr lang="en-US" altLang="zh-CN" sz="2500" kern="1200" dirty="0">
                <a:solidFill>
                  <a:srgbClr val="FF0000"/>
                </a:solidFill>
                <a:latin typeface="宋体" panose="02010600030101010101" pitchFamily="2" charset="-122"/>
                <a:ea typeface="幼圆" panose="02010509060101010101" pitchFamily="49" charset="-122"/>
                <a:cs typeface="+mn-cs"/>
              </a:rPr>
              <a:t>-</a:t>
            </a:r>
            <a:r>
              <a:rPr lang="en-US" altLang="zh-CN" sz="2500" kern="1200" dirty="0">
                <a:solidFill>
                  <a:srgbClr val="0070C0"/>
                </a:solidFill>
                <a:latin typeface="宋体" panose="02010600030101010101" pitchFamily="2" charset="-122"/>
                <a:ea typeface="幼圆" panose="02010509060101010101" pitchFamily="49" charset="-122"/>
                <a:cs typeface="+mn-cs"/>
              </a:rPr>
              <a:t>17.2f</a:t>
            </a:r>
            <a:r>
              <a:rPr lang="en-US" altLang="zh-CN" sz="2500" kern="1200" dirty="0">
                <a:latin typeface="宋体" panose="02010600030101010101" pitchFamily="2" charset="-122"/>
                <a:ea typeface="幼圆" panose="02010509060101010101" pitchFamily="49" charset="-122"/>
                <a:cs typeface="+mn-cs"/>
              </a:rPr>
              <a:t>”, year, amount );</a:t>
            </a:r>
          </a:p>
          <a:p>
            <a:pPr lvl="2">
              <a:buSzPct val="75000"/>
              <a:buFont typeface="Wingdings" panose="05000000000000000000" pitchFamily="2" charset="2"/>
              <a:buNone/>
            </a:pPr>
            <a:endParaRPr lang="en-US" altLang="zh-CN" sz="2500" kern="1200" dirty="0">
              <a:latin typeface="宋体" panose="02010600030101010101" pitchFamily="2" charset="-122"/>
              <a:ea typeface="幼圆" panose="02010509060101010101" pitchFamily="49" charset="-122"/>
              <a:cs typeface="+mn-cs"/>
            </a:endParaRPr>
          </a:p>
          <a:p>
            <a:pPr lvl="2">
              <a:buSzPct val="75000"/>
            </a:pPr>
            <a:endParaRPr lang="zh-CN" altLang="en-US" sz="2500" kern="1200" dirty="0">
              <a:latin typeface="宋体" panose="02010600030101010101" pitchFamily="2" charset="-122"/>
              <a:ea typeface="幼圆" panose="02010509060101010101" pitchFamily="49" charset="-122"/>
              <a:cs typeface="+mn-cs"/>
            </a:endParaRPr>
          </a:p>
          <a:p>
            <a:pPr>
              <a:buSzPct val="60000"/>
            </a:pP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4516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90000"/>
              </a:lnSpc>
            </a:pPr>
            <a:fld id="{9A0DB2DC-4C9A-4742-B13C-FB6460FD3503}" type="slidenum">
              <a:rPr lang="zh-CN" altLang="en-US" sz="1000" dirty="0">
                <a:solidFill>
                  <a:srgbClr val="FFFFFF"/>
                </a:solidFill>
              </a:rPr>
              <a:t>20</a:t>
            </a:fld>
            <a:endParaRPr lang="zh-CN" altLang="en-US" sz="1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>
          <a:xfrm>
            <a:off x="817563" y="228600"/>
            <a:ext cx="10871200" cy="990600"/>
          </a:xfrm>
        </p:spPr>
        <p:txBody>
          <a:bodyPr vert="horz" wrap="square" lIns="91440" tIns="45720" rIns="91440" bIns="45720" anchor="b" anchorCtr="0"/>
          <a:lstStyle/>
          <a:p>
            <a:r>
              <a:rPr lang="en-US" altLang="zh-CN" b="1" dirty="0">
                <a:ea typeface="华文仿宋" panose="02010600040101010101" pitchFamily="2" charset="-122"/>
              </a:rPr>
              <a:t>do…while</a:t>
            </a:r>
            <a:r>
              <a:rPr lang="zh-CN" altLang="en-US" b="1" dirty="0">
                <a:ea typeface="华文仿宋" panose="02010600040101010101" pitchFamily="2" charset="-122"/>
              </a:rPr>
              <a:t>循环语句</a:t>
            </a:r>
            <a:endParaRPr lang="zh-CN" altLang="en-US" dirty="0">
              <a:ea typeface="华文仿宋" panose="02010600040101010101" pitchFamily="2" charset="-122"/>
            </a:endParaRPr>
          </a:p>
        </p:txBody>
      </p:sp>
      <p:sp>
        <p:nvSpPr>
          <p:cNvPr id="65539" name="内容占位符 2"/>
          <p:cNvSpPr>
            <a:spLocks noGrp="1"/>
          </p:cNvSpPr>
          <p:nvPr>
            <p:ph sz="quarter" idx="1"/>
          </p:nvPr>
        </p:nvSpPr>
        <p:spPr>
          <a:xfrm>
            <a:off x="6165850" y="1592263"/>
            <a:ext cx="5519738" cy="3132137"/>
          </a:xfrm>
        </p:spPr>
        <p:txBody>
          <a:bodyPr vert="horz" wrap="square" lIns="91440" tIns="45720" rIns="91440" bIns="45720" anchor="t" anchorCtr="0"/>
          <a:lstStyle/>
          <a:p>
            <a:pPr>
              <a:buSzPct val="60000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执行过程：</a:t>
            </a:r>
            <a:endParaRPr lang="en-US" altLang="zh-CN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479425" lvl="1" indent="-205105">
              <a:buSzPct val="70000"/>
            </a:pPr>
            <a:r>
              <a:rPr lang="zh-CN" altLang="en-US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首先执行</a:t>
            </a:r>
            <a:r>
              <a:rPr lang="zh-CN" altLang="en-US" kern="12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循环体</a:t>
            </a:r>
            <a:r>
              <a:rPr lang="zh-CN" altLang="en-US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，然后再进行</a:t>
            </a:r>
            <a:r>
              <a:rPr lang="zh-CN" altLang="en-US" kern="12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循环条件</a:t>
            </a:r>
            <a:r>
              <a:rPr lang="zh-CN" altLang="en-US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的测试，若结果为真则进入下一循环，否则结束循环。</a:t>
            </a:r>
            <a:endParaRPr lang="en-US" altLang="zh-CN" kern="1200" dirty="0"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479425" lvl="1" indent="-205105">
              <a:buSzPct val="70000"/>
            </a:pPr>
            <a:r>
              <a:rPr lang="zh-CN" altLang="en-US" kern="12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循环体</a:t>
            </a:r>
            <a:r>
              <a:rPr lang="zh-CN" altLang="en-US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至少会执行一次。</a:t>
            </a:r>
            <a:endParaRPr lang="en-US" altLang="zh-CN" kern="1200" dirty="0"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479425" lvl="1" indent="-205105">
              <a:buSzPct val="70000"/>
            </a:pPr>
            <a:endParaRPr lang="zh-CN" altLang="en-US" kern="1200" dirty="0"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479425" lvl="1" indent="-205105">
              <a:buSzPct val="70000"/>
            </a:pPr>
            <a:endParaRPr lang="zh-CN" altLang="en-US" kern="1200" dirty="0"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</p:txBody>
      </p:sp>
      <p:sp>
        <p:nvSpPr>
          <p:cNvPr id="65540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90000"/>
              </a:lnSpc>
            </a:pPr>
            <a:fld id="{9A0DB2DC-4C9A-4742-B13C-FB6460FD3503}" type="slidenum">
              <a:rPr lang="zh-CN" altLang="en-US" sz="1000" dirty="0">
                <a:solidFill>
                  <a:srgbClr val="FFFFFF"/>
                </a:solidFill>
              </a:rPr>
              <a:t>21</a:t>
            </a:fld>
            <a:endParaRPr lang="zh-CN" altLang="en-US" sz="1000" dirty="0">
              <a:solidFill>
                <a:srgbClr val="FFFFFF"/>
              </a:solidFill>
            </a:endParaRPr>
          </a:p>
        </p:txBody>
      </p:sp>
      <p:grpSp>
        <p:nvGrpSpPr>
          <p:cNvPr id="65541" name="Group 20"/>
          <p:cNvGrpSpPr/>
          <p:nvPr/>
        </p:nvGrpSpPr>
        <p:grpSpPr>
          <a:xfrm>
            <a:off x="1271588" y="2422525"/>
            <a:ext cx="3095625" cy="3455988"/>
            <a:chOff x="703" y="1888"/>
            <a:chExt cx="1950" cy="2177"/>
          </a:xfrm>
        </p:grpSpPr>
        <p:sp>
          <p:nvSpPr>
            <p:cNvPr id="65543" name="AutoShape 5"/>
            <p:cNvSpPr/>
            <p:nvPr/>
          </p:nvSpPr>
          <p:spPr>
            <a:xfrm>
              <a:off x="703" y="2931"/>
              <a:ext cx="1089" cy="680"/>
            </a:xfrm>
            <a:prstGeom prst="flowChartDecision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38125" indent="-238125" algn="l" rtl="0" eaLnBrk="0" fontAlgn="base" hangingPunct="0">
                <a:spcBef>
                  <a:spcPts val="525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9425" indent="-205105" algn="l" rtl="0" eaLnBrk="0" fontAlgn="base" hangingPunct="0">
                <a:spcBef>
                  <a:spcPts val="415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145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循环条件</a:t>
              </a:r>
            </a:p>
          </p:txBody>
        </p:sp>
        <p:sp>
          <p:nvSpPr>
            <p:cNvPr id="65544" name="AutoShape 7"/>
            <p:cNvSpPr/>
            <p:nvPr/>
          </p:nvSpPr>
          <p:spPr>
            <a:xfrm>
              <a:off x="1156" y="3884"/>
              <a:ext cx="182" cy="181"/>
            </a:xfrm>
            <a:prstGeom prst="flowChartConnector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38125" indent="-238125" algn="l" rtl="0" eaLnBrk="0" fontAlgn="base" hangingPunct="0">
                <a:spcBef>
                  <a:spcPts val="525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9425" indent="-205105" algn="l" rtl="0" eaLnBrk="0" fontAlgn="base" hangingPunct="0">
                <a:spcBef>
                  <a:spcPts val="415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145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45" name="Line 8"/>
            <p:cNvSpPr/>
            <p:nvPr/>
          </p:nvSpPr>
          <p:spPr>
            <a:xfrm>
              <a:off x="1247" y="2659"/>
              <a:ext cx="0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6" name="Line 9"/>
            <p:cNvSpPr/>
            <p:nvPr/>
          </p:nvSpPr>
          <p:spPr>
            <a:xfrm>
              <a:off x="1247" y="3612"/>
              <a:ext cx="1" cy="27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7" name="Line 10"/>
            <p:cNvSpPr/>
            <p:nvPr/>
          </p:nvSpPr>
          <p:spPr>
            <a:xfrm>
              <a:off x="1791" y="3249"/>
              <a:ext cx="86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8" name="Text Box 11"/>
            <p:cNvSpPr txBox="1"/>
            <p:nvPr/>
          </p:nvSpPr>
          <p:spPr>
            <a:xfrm>
              <a:off x="1655" y="2931"/>
              <a:ext cx="4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38125" indent="-238125" algn="l" rtl="0" eaLnBrk="0" fontAlgn="base" hangingPunct="0">
                <a:spcBef>
                  <a:spcPts val="525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9425" indent="-205105" algn="l" rtl="0" eaLnBrk="0" fontAlgn="base" hangingPunct="0">
                <a:spcBef>
                  <a:spcPts val="415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145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真</a:t>
              </a:r>
            </a:p>
          </p:txBody>
        </p:sp>
        <p:sp>
          <p:nvSpPr>
            <p:cNvPr id="65549" name="Text Box 12"/>
            <p:cNvSpPr txBox="1"/>
            <p:nvPr/>
          </p:nvSpPr>
          <p:spPr>
            <a:xfrm>
              <a:off x="1247" y="3612"/>
              <a:ext cx="31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38125" indent="-238125" algn="l" rtl="0" eaLnBrk="0" fontAlgn="base" hangingPunct="0">
                <a:spcBef>
                  <a:spcPts val="525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9425" indent="-205105" algn="l" rtl="0" eaLnBrk="0" fontAlgn="base" hangingPunct="0">
                <a:spcBef>
                  <a:spcPts val="415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145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假</a:t>
              </a:r>
            </a:p>
          </p:txBody>
        </p:sp>
        <p:sp>
          <p:nvSpPr>
            <p:cNvPr id="65550" name="Line 13"/>
            <p:cNvSpPr/>
            <p:nvPr/>
          </p:nvSpPr>
          <p:spPr>
            <a:xfrm>
              <a:off x="2653" y="2205"/>
              <a:ext cx="0" cy="10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1" name="Line 14"/>
            <p:cNvSpPr/>
            <p:nvPr/>
          </p:nvSpPr>
          <p:spPr>
            <a:xfrm flipH="1">
              <a:off x="1247" y="2205"/>
              <a:ext cx="140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AutoShape 15"/>
            <p:cNvSpPr/>
            <p:nvPr/>
          </p:nvSpPr>
          <p:spPr>
            <a:xfrm>
              <a:off x="793" y="2387"/>
              <a:ext cx="907" cy="272"/>
            </a:xfrm>
            <a:prstGeom prst="flowChartProcess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38125" indent="-238125" algn="l" rtl="0" eaLnBrk="0" fontAlgn="base" hangingPunct="0">
                <a:spcBef>
                  <a:spcPts val="525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9425" indent="-205105" algn="l" rtl="0" eaLnBrk="0" fontAlgn="base" hangingPunct="0">
                <a:spcBef>
                  <a:spcPts val="415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145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循环体</a:t>
              </a:r>
            </a:p>
          </p:txBody>
        </p:sp>
        <p:sp>
          <p:nvSpPr>
            <p:cNvPr id="65553" name="AutoShape 16"/>
            <p:cNvSpPr/>
            <p:nvPr/>
          </p:nvSpPr>
          <p:spPr>
            <a:xfrm>
              <a:off x="1156" y="1888"/>
              <a:ext cx="182" cy="181"/>
            </a:xfrm>
            <a:prstGeom prst="flowChartConnector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38125" indent="-238125" algn="l" rtl="0" eaLnBrk="0" fontAlgn="base" hangingPunct="0">
                <a:spcBef>
                  <a:spcPts val="525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9425" indent="-205105" algn="l" rtl="0" eaLnBrk="0" fontAlgn="base" hangingPunct="0">
                <a:spcBef>
                  <a:spcPts val="415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145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554" name="Line 19"/>
            <p:cNvSpPr/>
            <p:nvPr/>
          </p:nvSpPr>
          <p:spPr>
            <a:xfrm>
              <a:off x="1247" y="2069"/>
              <a:ext cx="0" cy="31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542" name="内容占位符 2"/>
          <p:cNvSpPr txBox="1"/>
          <p:nvPr/>
        </p:nvSpPr>
        <p:spPr>
          <a:xfrm>
            <a:off x="695325" y="1556068"/>
            <a:ext cx="5519738" cy="9731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38125" indent="-238125" algn="l" rtl="0" eaLnBrk="0" fontAlgn="base" hangingPunct="0"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425" indent="-205105" algn="l" rtl="0" eaLnBrk="0" fontAlgn="base" hangingPunct="0">
              <a:spcBef>
                <a:spcPts val="4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38125" lvl="0" indent="-238125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流程图：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79425" lvl="1" indent="-204470">
              <a:buFont typeface="Wingdings" panose="05000000000000000000" pitchFamily="2" charset="2"/>
              <a:buChar char="Ø"/>
            </a:pPr>
            <a:endParaRPr lang="zh-CN" altLang="en-US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>
          <a:xfrm>
            <a:off x="817563" y="228600"/>
            <a:ext cx="10871200" cy="990600"/>
          </a:xfrm>
        </p:spPr>
        <p:txBody>
          <a:bodyPr vert="horz" wrap="square" lIns="91440" tIns="45720" rIns="91440" bIns="45720" anchor="b" anchorCtr="0"/>
          <a:lstStyle/>
          <a:p>
            <a:r>
              <a:rPr lang="zh-CN" altLang="en-US" dirty="0">
                <a:ea typeface="华文仿宋" panose="02010600040101010101" pitchFamily="2" charset="-122"/>
              </a:rPr>
              <a:t>例：重写打印数字</a:t>
            </a:r>
            <a:r>
              <a:rPr lang="en-US" altLang="zh-CN" dirty="0">
                <a:ea typeface="华文仿宋" panose="02010600040101010101" pitchFamily="2" charset="-122"/>
              </a:rPr>
              <a:t>1-10</a:t>
            </a:r>
            <a:endParaRPr lang="zh-CN" altLang="en-US" dirty="0">
              <a:ea typeface="华文仿宋" panose="02010600040101010101" pitchFamily="2" charset="-122"/>
            </a:endParaRPr>
          </a:p>
        </p:txBody>
      </p:sp>
      <p:sp>
        <p:nvSpPr>
          <p:cNvPr id="66563" name="内容占位符 2"/>
          <p:cNvSpPr>
            <a:spLocks noGrp="1"/>
          </p:cNvSpPr>
          <p:nvPr>
            <p:ph sz="quarter" idx="1"/>
          </p:nvPr>
        </p:nvSpPr>
        <p:spPr>
          <a:xfrm>
            <a:off x="817563" y="1600200"/>
            <a:ext cx="10871200" cy="4495800"/>
          </a:xfrm>
        </p:spPr>
        <p:txBody>
          <a:bodyPr vert="horz" wrap="square" lIns="91440" tIns="45720" rIns="91440" bIns="45720" anchor="t" anchorCtr="0"/>
          <a:lstStyle/>
          <a:p>
            <a:pPr>
              <a:buSzPct val="60000"/>
              <a:buFont typeface="Tw Cen MT" panose="020B0602020104020603" pitchFamily="34" charset="0"/>
              <a:buAutoNum type="arabicPeriod"/>
            </a:pPr>
            <a:r>
              <a:rPr lang="en-US" altLang="zh-CN" sz="2000" kern="1200" dirty="0">
                <a:solidFill>
                  <a:srgbClr val="00820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//Fig. 4.9: fig04_09.c</a:t>
            </a:r>
            <a:r>
              <a:rPr lang="en-US" altLang="zh-CN" sz="2000" kern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 </a:t>
            </a:r>
            <a:endParaRPr lang="en-US" altLang="zh-CN" sz="2000" kern="1200" dirty="0">
              <a:solidFill>
                <a:srgbClr val="5C5C5C"/>
              </a:solidFill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>
              <a:buSzPct val="60000"/>
              <a:buFont typeface="Tw Cen MT" panose="020B0602020104020603" pitchFamily="34" charset="0"/>
              <a:buAutoNum type="arabicPeriod"/>
            </a:pPr>
            <a:r>
              <a:rPr lang="en-US" altLang="zh-CN" sz="2000" kern="1200" dirty="0">
                <a:solidFill>
                  <a:srgbClr val="00820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//Using the do...while repetition statement</a:t>
            </a:r>
            <a:r>
              <a:rPr lang="en-US" altLang="zh-CN" sz="2000" kern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 </a:t>
            </a:r>
            <a:endParaRPr lang="en-US" altLang="zh-CN" sz="2000" kern="1200" dirty="0">
              <a:solidFill>
                <a:srgbClr val="5C5C5C"/>
              </a:solidFill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>
              <a:buSzPct val="60000"/>
              <a:buFont typeface="Tw Cen MT" panose="020B0602020104020603" pitchFamily="34" charset="0"/>
              <a:buAutoNum type="arabicPeriod"/>
            </a:pPr>
            <a:r>
              <a:rPr lang="en-US" altLang="zh-CN" sz="2000" kern="1200" dirty="0">
                <a:solidFill>
                  <a:srgbClr val="80808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#include &lt;stdio.h&gt;</a:t>
            </a:r>
            <a:r>
              <a:rPr lang="en-US" altLang="zh-CN" sz="2000" kern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 </a:t>
            </a:r>
            <a:endParaRPr lang="en-US" altLang="zh-CN" sz="2000" kern="1200" dirty="0">
              <a:solidFill>
                <a:srgbClr val="5C5C5C"/>
              </a:solidFill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>
              <a:buSzPct val="60000"/>
              <a:buFont typeface="Tw Cen MT" panose="020B0602020104020603" pitchFamily="34" charset="0"/>
              <a:buAutoNum type="arabicPeriod"/>
            </a:pPr>
            <a:r>
              <a:rPr lang="en-US" altLang="zh-CN" sz="2000" kern="1200" dirty="0">
                <a:solidFill>
                  <a:srgbClr val="00820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 </a:t>
            </a:r>
            <a:r>
              <a:rPr lang="en-US" altLang="zh-CN" sz="2000" kern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 </a:t>
            </a:r>
            <a:endParaRPr lang="en-US" altLang="zh-CN" sz="2000" kern="1200" dirty="0">
              <a:solidFill>
                <a:srgbClr val="5C5C5C"/>
              </a:solidFill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>
              <a:buSzPct val="60000"/>
              <a:buFont typeface="Tw Cen MT" panose="020B0602020104020603" pitchFamily="34" charset="0"/>
              <a:buAutoNum type="arabicPeriod"/>
            </a:pPr>
            <a:r>
              <a:rPr lang="en-US" altLang="zh-CN" sz="2000" b="1" kern="1200" dirty="0">
                <a:solidFill>
                  <a:srgbClr val="006699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int</a:t>
            </a:r>
            <a:r>
              <a:rPr lang="en-US" altLang="zh-CN" sz="2000" kern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main()  </a:t>
            </a:r>
            <a:endParaRPr lang="en-US" altLang="zh-CN" sz="2000" kern="1200" dirty="0">
              <a:solidFill>
                <a:srgbClr val="5C5C5C"/>
              </a:solidFill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>
              <a:buSzPct val="60000"/>
              <a:buFont typeface="Tw Cen MT" panose="020B0602020104020603" pitchFamily="34" charset="0"/>
              <a:buAutoNum type="arabicPeriod"/>
            </a:pPr>
            <a:r>
              <a:rPr lang="en-US" altLang="zh-CN" sz="2000" kern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{  </a:t>
            </a:r>
            <a:endParaRPr lang="en-US" altLang="zh-CN" sz="2000" kern="1200" dirty="0">
              <a:solidFill>
                <a:srgbClr val="5C5C5C"/>
              </a:solidFill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>
              <a:buSzPct val="60000"/>
              <a:buFont typeface="Tw Cen MT" panose="020B0602020104020603" pitchFamily="34" charset="0"/>
              <a:buAutoNum type="arabicPeriod"/>
            </a:pPr>
            <a:r>
              <a:rPr lang="en-US" altLang="zh-CN" sz="2000" kern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   unsigned </a:t>
            </a:r>
            <a:r>
              <a:rPr lang="en-US" altLang="zh-CN" sz="2000" b="1" kern="1200" dirty="0">
                <a:solidFill>
                  <a:srgbClr val="2E8B57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int</a:t>
            </a:r>
            <a:r>
              <a:rPr lang="en-US" altLang="zh-CN" sz="2000" kern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counter = 1;</a:t>
            </a:r>
            <a:r>
              <a:rPr lang="en-US" altLang="zh-CN" sz="2000" kern="1200" dirty="0">
                <a:solidFill>
                  <a:srgbClr val="00820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//initialize counter</a:t>
            </a:r>
            <a:r>
              <a:rPr lang="en-US" altLang="zh-CN" sz="2000" kern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 </a:t>
            </a:r>
            <a:endParaRPr lang="en-US" altLang="zh-CN" sz="2000" kern="1200" dirty="0">
              <a:solidFill>
                <a:srgbClr val="5C5C5C"/>
              </a:solidFill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>
              <a:buSzPct val="60000"/>
              <a:buFont typeface="Tw Cen MT" panose="020B0602020104020603" pitchFamily="34" charset="0"/>
              <a:buAutoNum type="arabicPeriod"/>
            </a:pPr>
            <a:r>
              <a:rPr lang="en-US" altLang="zh-CN" sz="2000" kern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   </a:t>
            </a:r>
            <a:r>
              <a:rPr lang="en-US" altLang="zh-CN" sz="2000" b="1" kern="1200" dirty="0">
                <a:solidFill>
                  <a:srgbClr val="006699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do</a:t>
            </a:r>
            <a:r>
              <a:rPr lang="en-US" altLang="zh-CN" sz="2000" kern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{  </a:t>
            </a:r>
            <a:endParaRPr lang="en-US" altLang="zh-CN" sz="2000" kern="1200" dirty="0">
              <a:solidFill>
                <a:srgbClr val="5C5C5C"/>
              </a:solidFill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>
              <a:buSzPct val="60000"/>
              <a:buFont typeface="Tw Cen MT" panose="020B0602020104020603" pitchFamily="34" charset="0"/>
              <a:buAutoNum type="arabicPeriod"/>
            </a:pPr>
            <a:r>
              <a:rPr lang="en-US" altLang="zh-CN" sz="2000" kern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       printf(</a:t>
            </a:r>
            <a:r>
              <a:rPr lang="en-US" altLang="zh-CN" sz="2000" kern="12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"%u "</a:t>
            </a:r>
            <a:r>
              <a:rPr lang="en-US" altLang="zh-CN" sz="2000" kern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,counter);</a:t>
            </a:r>
            <a:r>
              <a:rPr lang="en-US" altLang="zh-CN" sz="2000" kern="1200" dirty="0">
                <a:solidFill>
                  <a:srgbClr val="00820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//dispaly counter</a:t>
            </a:r>
            <a:r>
              <a:rPr lang="en-US" altLang="zh-CN" sz="2000" kern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 </a:t>
            </a:r>
            <a:endParaRPr lang="en-US" altLang="zh-CN" sz="2000" kern="1200" dirty="0">
              <a:solidFill>
                <a:srgbClr val="5C5C5C"/>
              </a:solidFill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>
              <a:buSzPct val="60000"/>
              <a:buFont typeface="Tw Cen MT" panose="020B0602020104020603" pitchFamily="34" charset="0"/>
              <a:buAutoNum type="arabicPeriod"/>
            </a:pPr>
            <a:r>
              <a:rPr lang="en-US" altLang="zh-CN" sz="2000" kern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   }</a:t>
            </a:r>
            <a:r>
              <a:rPr lang="en-US" altLang="zh-CN" sz="2000" b="1" kern="1200" dirty="0">
                <a:solidFill>
                  <a:srgbClr val="006699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while</a:t>
            </a:r>
            <a:r>
              <a:rPr lang="en-US" altLang="zh-CN" sz="2000" kern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(++counter &lt;= 10);</a:t>
            </a:r>
            <a:r>
              <a:rPr lang="en-US" altLang="zh-CN" sz="2000" kern="1200" dirty="0">
                <a:solidFill>
                  <a:srgbClr val="00820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//end do...while</a:t>
            </a:r>
            <a:r>
              <a:rPr lang="zh-CN" altLang="en-US" sz="2000" kern="1200" dirty="0">
                <a:solidFill>
                  <a:srgbClr val="00820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，</a:t>
            </a:r>
            <a:r>
              <a:rPr lang="zh-CN" altLang="en-US" sz="2000" kern="12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能否换成 </a:t>
            </a:r>
            <a:r>
              <a:rPr lang="en-US" altLang="zh-CN" sz="2000" kern="12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counter++ &lt;= 10</a:t>
            </a:r>
            <a:r>
              <a:rPr lang="en-US" altLang="zh-CN" sz="2000" kern="1200" dirty="0">
                <a:solidFill>
                  <a:srgbClr val="00820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?</a:t>
            </a:r>
            <a:r>
              <a:rPr lang="en-US" altLang="zh-CN" sz="2000" kern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 </a:t>
            </a:r>
            <a:endParaRPr lang="en-US" altLang="zh-CN" sz="2000" kern="1200" dirty="0">
              <a:solidFill>
                <a:srgbClr val="5C5C5C"/>
              </a:solidFill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>
              <a:buSzPct val="60000"/>
              <a:buFont typeface="Tw Cen MT" panose="020B0602020104020603" pitchFamily="34" charset="0"/>
              <a:buAutoNum type="arabicPeriod"/>
            </a:pPr>
            <a:r>
              <a:rPr lang="en-US" altLang="zh-CN" sz="2000" kern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   printf(</a:t>
            </a:r>
            <a:r>
              <a:rPr lang="en-US" altLang="zh-CN" sz="2000" kern="1200" dirty="0">
                <a:solidFill>
                  <a:srgbClr val="0000FF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"\n"</a:t>
            </a:r>
            <a:r>
              <a:rPr lang="en-US" altLang="zh-CN" sz="2000" kern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);  </a:t>
            </a:r>
            <a:endParaRPr lang="en-US" altLang="zh-CN" sz="2000" kern="1200" dirty="0">
              <a:solidFill>
                <a:srgbClr val="5C5C5C"/>
              </a:solidFill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  <a:p>
            <a:pPr>
              <a:buSzPct val="60000"/>
              <a:buFont typeface="Tw Cen MT" panose="020B0602020104020603" pitchFamily="34" charset="0"/>
              <a:buAutoNum type="arabicPeriod"/>
            </a:pPr>
            <a:r>
              <a:rPr lang="en-US" altLang="zh-CN" sz="2000" kern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}</a:t>
            </a:r>
            <a:r>
              <a:rPr lang="en-US" altLang="zh-CN" sz="2000" kern="1200" dirty="0">
                <a:solidFill>
                  <a:srgbClr val="00820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//end function fig04_09</a:t>
            </a:r>
            <a:r>
              <a:rPr lang="en-US" altLang="zh-CN" sz="2000" kern="1200" dirty="0">
                <a:solidFill>
                  <a:srgbClr val="000000"/>
                </a:solidFill>
                <a:latin typeface="Consolas" panose="020B0609020204030204" pitchFamily="49" charset="0"/>
                <a:ea typeface="黑体" panose="02010609060101010101" pitchFamily="49" charset="-122"/>
                <a:cs typeface="+mn-cs"/>
              </a:rPr>
              <a:t>  </a:t>
            </a:r>
            <a:endParaRPr lang="en-US" altLang="zh-CN" sz="2000" kern="1200" dirty="0">
              <a:solidFill>
                <a:srgbClr val="5C5C5C"/>
              </a:solidFill>
              <a:latin typeface="Consolas" panose="020B0609020204030204" pitchFamily="49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6564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90000"/>
              </a:lnSpc>
            </a:pPr>
            <a:fld id="{9A0DB2DC-4C9A-4742-B13C-FB6460FD3503}" type="slidenum">
              <a:rPr lang="zh-CN" altLang="en-US" sz="1000" dirty="0">
                <a:solidFill>
                  <a:srgbClr val="FFFFFF"/>
                </a:solidFill>
              </a:rPr>
              <a:t>22</a:t>
            </a:fld>
            <a:endParaRPr lang="zh-CN" altLang="en-US" sz="1000" dirty="0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16050" y="4221163"/>
            <a:ext cx="9864725" cy="10795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817563" y="228600"/>
            <a:ext cx="10871200" cy="990600"/>
          </a:xfrm>
        </p:spPr>
        <p:txBody>
          <a:bodyPr vert="horz" wrap="square" lIns="91440" tIns="45720" rIns="91440" bIns="45720" anchor="b" anchorCtr="0"/>
          <a:lstStyle/>
          <a:p>
            <a:r>
              <a:rPr lang="en-US" altLang="zh-CN" b="1" dirty="0">
                <a:ea typeface="华文仿宋" panose="02010600040101010101" pitchFamily="2" charset="-122"/>
              </a:rPr>
              <a:t>break</a:t>
            </a:r>
            <a:r>
              <a:rPr lang="zh-CN" altLang="en-US" b="1" dirty="0">
                <a:ea typeface="华文仿宋" panose="02010600040101010101" pitchFamily="2" charset="-122"/>
              </a:rPr>
              <a:t>和</a:t>
            </a:r>
            <a:r>
              <a:rPr lang="en-US" altLang="zh-CN" b="1" dirty="0">
                <a:ea typeface="华文仿宋" panose="02010600040101010101" pitchFamily="2" charset="-122"/>
              </a:rPr>
              <a:t>continue</a:t>
            </a:r>
            <a:r>
              <a:rPr lang="zh-CN" altLang="en-US" b="1" dirty="0">
                <a:ea typeface="华文仿宋" panose="02010600040101010101" pitchFamily="2" charset="-122"/>
              </a:rPr>
              <a:t>语句</a:t>
            </a:r>
            <a:endParaRPr lang="zh-CN" altLang="en-US" dirty="0">
              <a:ea typeface="华文仿宋" panose="02010600040101010101" pitchFamily="2" charset="-122"/>
            </a:endParaRPr>
          </a:p>
        </p:txBody>
      </p:sp>
      <p:sp>
        <p:nvSpPr>
          <p:cNvPr id="67587" name="内容占位符 2"/>
          <p:cNvSpPr>
            <a:spLocks noGrp="1"/>
          </p:cNvSpPr>
          <p:nvPr>
            <p:ph sz="quarter" idx="1"/>
          </p:nvPr>
        </p:nvSpPr>
        <p:spPr>
          <a:xfrm>
            <a:off x="817563" y="1600200"/>
            <a:ext cx="10871200" cy="4495800"/>
          </a:xfrm>
        </p:spPr>
        <p:txBody>
          <a:bodyPr vert="horz" wrap="square" lIns="91440" tIns="45720" rIns="91440" bIns="45720" anchor="t" anchorCtr="0"/>
          <a:lstStyle/>
          <a:p>
            <a:pPr>
              <a:buSzPct val="60000"/>
            </a:pPr>
            <a:r>
              <a:rPr lang="zh-CN" altLang="en-US" b="1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功能：改变程序的控制流。</a:t>
            </a:r>
          </a:p>
          <a:p>
            <a:pPr marL="479425" lvl="1" indent="-205105">
              <a:buSzPct val="70000"/>
            </a:pPr>
            <a:r>
              <a:rPr lang="en-US" altLang="zh-CN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break </a:t>
            </a:r>
            <a:r>
              <a:rPr lang="zh-CN" altLang="en-US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： </a:t>
            </a:r>
            <a:r>
              <a:rPr lang="zh-CN" altLang="en-US" kern="12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直接退出所在循环</a:t>
            </a:r>
            <a:r>
              <a:rPr lang="zh-CN" altLang="en-US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，或者跳过</a:t>
            </a:r>
            <a:r>
              <a:rPr lang="en-US" altLang="zh-CN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switch </a:t>
            </a:r>
            <a:r>
              <a:rPr lang="zh-CN" altLang="en-US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多重选择结构中的剩余语句。</a:t>
            </a:r>
            <a:endParaRPr lang="en-US" altLang="zh-CN" kern="1200" dirty="0"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479425" lvl="1" indent="-205105">
              <a:buSzPct val="70000"/>
            </a:pPr>
            <a:r>
              <a:rPr lang="en-US" altLang="zh-CN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continue </a:t>
            </a:r>
            <a:r>
              <a:rPr lang="zh-CN" altLang="en-US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：使控制流略过循环体中的剩余语句，</a:t>
            </a:r>
            <a:r>
              <a:rPr lang="zh-CN" altLang="en-US" kern="12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重新开始下一轮循环</a:t>
            </a:r>
            <a:r>
              <a:rPr lang="zh-CN" altLang="en-US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。	</a:t>
            </a:r>
          </a:p>
          <a:p>
            <a:pPr>
              <a:buSzPct val="60000"/>
            </a:pP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7588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90000"/>
              </a:lnSpc>
            </a:pPr>
            <a:fld id="{9A0DB2DC-4C9A-4742-B13C-FB6460FD3503}" type="slidenum">
              <a:rPr lang="zh-CN" altLang="en-US" sz="1000" dirty="0">
                <a:solidFill>
                  <a:srgbClr val="FFFFFF"/>
                </a:solidFill>
              </a:rPr>
              <a:t>23</a:t>
            </a:fld>
            <a:endParaRPr lang="zh-CN" altLang="en-US" sz="1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817563" y="228600"/>
            <a:ext cx="10871200" cy="990600"/>
          </a:xfrm>
        </p:spPr>
        <p:txBody>
          <a:bodyPr vert="horz" wrap="square" lIns="91440" tIns="45720" rIns="91440" bIns="45720" anchor="b" anchorCtr="0"/>
          <a:lstStyle/>
          <a:p>
            <a:r>
              <a:rPr lang="zh-CN" altLang="en-US" dirty="0">
                <a:ea typeface="华文仿宋" panose="02010600040101010101" pitchFamily="2" charset="-122"/>
              </a:rPr>
              <a:t>例：计算圆周率</a:t>
            </a:r>
          </a:p>
        </p:txBody>
      </p:sp>
      <p:sp>
        <p:nvSpPr>
          <p:cNvPr id="68611" name="内容占位符 2"/>
          <p:cNvSpPr>
            <a:spLocks noGrp="1"/>
          </p:cNvSpPr>
          <p:nvPr>
            <p:ph sz="quarter" idx="1"/>
          </p:nvPr>
        </p:nvSpPr>
        <p:spPr>
          <a:xfrm>
            <a:off x="817563" y="1600200"/>
            <a:ext cx="10871200" cy="604838"/>
          </a:xfrm>
        </p:spPr>
        <p:txBody>
          <a:bodyPr vert="horz" wrap="square" lIns="91440" tIns="45720" rIns="91440" bIns="45720" anchor="t" anchorCtr="0"/>
          <a:lstStyle/>
          <a:p>
            <a:pPr>
              <a:buSzPct val="60000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计算公式：</a:t>
            </a:r>
          </a:p>
        </p:txBody>
      </p:sp>
      <p:sp>
        <p:nvSpPr>
          <p:cNvPr id="68612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90000"/>
              </a:lnSpc>
            </a:pPr>
            <a:fld id="{9A0DB2DC-4C9A-4742-B13C-FB6460FD3503}" type="slidenum">
              <a:rPr lang="zh-CN" altLang="en-US" sz="1000" dirty="0">
                <a:solidFill>
                  <a:srgbClr val="FFFFFF"/>
                </a:solidFill>
              </a:rPr>
              <a:t>24</a:t>
            </a:fld>
            <a:endParaRPr lang="zh-CN" altLang="en-US" sz="1000" dirty="0">
              <a:solidFill>
                <a:srgbClr val="FFFFFF"/>
              </a:solidFill>
            </a:endParaRPr>
          </a:p>
        </p:txBody>
      </p:sp>
      <p:graphicFrame>
        <p:nvGraphicFramePr>
          <p:cNvPr id="68613" name="Object 4"/>
          <p:cNvGraphicFramePr>
            <a:graphicFrameLocks noChangeAspect="1"/>
          </p:cNvGraphicFramePr>
          <p:nvPr/>
        </p:nvGraphicFramePr>
        <p:xfrm>
          <a:off x="1919288" y="2205038"/>
          <a:ext cx="5545137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3" imgW="1854200" imgH="393700" progId="Equation.DSMT4">
                  <p:embed/>
                </p:oleObj>
              </mc:Choice>
              <mc:Fallback>
                <p:oleObj r:id="rId3" imgW="1854200" imgH="3937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9288" y="2205038"/>
                        <a:ext cx="5545137" cy="1176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4" name="内容占位符 2"/>
          <p:cNvSpPr txBox="1"/>
          <p:nvPr/>
        </p:nvSpPr>
        <p:spPr>
          <a:xfrm>
            <a:off x="817563" y="3429000"/>
            <a:ext cx="10871200" cy="13684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38125" indent="-238125" algn="l" rtl="0" eaLnBrk="0" fontAlgn="base" hangingPunct="0"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425" indent="-205105" algn="l" rtl="0" eaLnBrk="0" fontAlgn="base" hangingPunct="0">
              <a:spcBef>
                <a:spcPts val="4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38125" lvl="0" indent="-238125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要求：打印最先得到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3.14, 3.141, 3.1415, 3.14159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时，用公式多少项的计算结果？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1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zh-CN" altLang="en-US" sz="1000" dirty="0">
                <a:solidFill>
                  <a:srgbClr val="2F2F2F"/>
                </a:solidFill>
              </a:rPr>
              <a:t>25</a:t>
            </a:fld>
            <a:endParaRPr lang="zh-CN" altLang="en-US" sz="1000" dirty="0">
              <a:solidFill>
                <a:srgbClr val="2F2F2F"/>
              </a:solidFill>
            </a:endParaRPr>
          </a:p>
        </p:txBody>
      </p:sp>
      <p:sp>
        <p:nvSpPr>
          <p:cNvPr id="69635" name="矩形 2"/>
          <p:cNvSpPr>
            <a:spLocks noChangeArrowheads="1"/>
          </p:cNvSpPr>
          <p:nvPr/>
        </p:nvSpPr>
        <p:spPr bwMode="auto">
          <a:xfrm>
            <a:off x="982663" y="58738"/>
            <a:ext cx="10801350" cy="67405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#include &lt;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stdio.h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&gt;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main(  )  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{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2E8B57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2E8B57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float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res = 0;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= 1;   ;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++ )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   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不知道该算多少次，故不设结束条件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{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% 2 != 0 )       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表达式中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+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与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–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相交错，除了本办法还有啥办法区别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{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   res += 4.0 / ( 2 *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- 1 );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  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"%d\t%.8f\n"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 res );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} 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/* end if */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else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{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   res -= 4.0 / ( 2 *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- 1 );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  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"%d\t%.8f\n"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 res );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} 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/* end else */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res - 3.141 &gt;= 0 &amp;&amp; res -3.141 &lt;0.001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  //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介于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3.141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3.142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之间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{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 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最先得到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3.141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时用了公式中的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%d 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项，其值为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%.8f\n"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 res );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 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break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    //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循环结束，跳出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for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循环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highlight>
                <a:srgbClr val="FFFF00"/>
              </a:highlight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}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}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}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/* end function main */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40013" y="1773238"/>
            <a:ext cx="1439863" cy="2159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82888" y="2349500"/>
            <a:ext cx="4105275" cy="50323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19400" y="3703638"/>
            <a:ext cx="4032250" cy="50323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79763" y="1538288"/>
            <a:ext cx="395288" cy="2159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1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zh-CN" altLang="en-US" sz="1000" dirty="0">
                <a:solidFill>
                  <a:srgbClr val="2F2F2F"/>
                </a:solidFill>
              </a:rPr>
              <a:t>26</a:t>
            </a:fld>
            <a:endParaRPr lang="zh-CN" altLang="en-US" sz="1000" dirty="0">
              <a:solidFill>
                <a:srgbClr val="2F2F2F"/>
              </a:solidFill>
            </a:endParaRPr>
          </a:p>
        </p:txBody>
      </p:sp>
      <p:pic>
        <p:nvPicPr>
          <p:cNvPr id="70659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8" y="620713"/>
            <a:ext cx="7667625" cy="4921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>
          <a:xfrm>
            <a:off x="817563" y="228600"/>
            <a:ext cx="10871200" cy="990600"/>
          </a:xfrm>
        </p:spPr>
        <p:txBody>
          <a:bodyPr vert="horz" wrap="square" lIns="91440" tIns="45720" rIns="91440" bIns="45720" anchor="b" anchorCtr="0"/>
          <a:lstStyle/>
          <a:p>
            <a:r>
              <a:rPr lang="en-US" altLang="zh-CN" dirty="0">
                <a:ea typeface="华文仿宋" panose="02010600040101010101" pitchFamily="2" charset="-122"/>
              </a:rPr>
              <a:t>2. </a:t>
            </a:r>
            <a:r>
              <a:rPr lang="en-US" altLang="zh-CN" b="1" dirty="0">
                <a:ea typeface="华文仿宋" panose="02010600040101010101" pitchFamily="2" charset="-122"/>
              </a:rPr>
              <a:t>switch</a:t>
            </a:r>
            <a:r>
              <a:rPr lang="zh-CN" altLang="en-US" b="1" dirty="0">
                <a:ea typeface="华文仿宋" panose="02010600040101010101" pitchFamily="2" charset="-122"/>
              </a:rPr>
              <a:t>多重选择</a:t>
            </a:r>
            <a:endParaRPr lang="zh-CN" altLang="en-US" dirty="0">
              <a:ea typeface="华文仿宋" panose="02010600040101010101" pitchFamily="2" charset="-122"/>
            </a:endParaRPr>
          </a:p>
        </p:txBody>
      </p:sp>
      <p:sp>
        <p:nvSpPr>
          <p:cNvPr id="71683" name="内容占位符 2"/>
          <p:cNvSpPr>
            <a:spLocks noGrp="1"/>
          </p:cNvSpPr>
          <p:nvPr>
            <p:ph sz="quarter" idx="1"/>
          </p:nvPr>
        </p:nvSpPr>
        <p:spPr>
          <a:xfrm>
            <a:off x="817563" y="1600200"/>
            <a:ext cx="10871200" cy="4495800"/>
          </a:xfrm>
        </p:spPr>
        <p:txBody>
          <a:bodyPr vert="horz" wrap="square" lIns="91440" tIns="45720" rIns="91440" bIns="45720" anchor="t" anchorCtr="0"/>
          <a:lstStyle/>
          <a:p>
            <a:pPr>
              <a:buSzPct val="60000"/>
            </a:pPr>
            <a:r>
              <a:rPr lang="zh-CN" altLang="en-US" b="1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多重选择 ：通过测试某个变量或表达式的值与事先指定的</a:t>
            </a:r>
            <a:r>
              <a:rPr lang="zh-CN" altLang="en-US" b="1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一组整型常量</a:t>
            </a:r>
            <a:r>
              <a:rPr lang="zh-CN" altLang="en-US" b="1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中的一个是否相等，然后执行不同的操作，称作多重选择。</a:t>
            </a:r>
            <a:endParaRPr lang="en-US" altLang="zh-CN" b="1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buSzPct val="60000"/>
            </a:pPr>
            <a:endParaRPr lang="zh-CN" altLang="en-US" b="1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buSzPct val="60000"/>
            </a:pP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switch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语句包括：</a:t>
            </a:r>
          </a:p>
          <a:p>
            <a:pPr marL="479425" lvl="1" indent="-205105">
              <a:buSzPct val="70000"/>
            </a:pPr>
            <a:r>
              <a:rPr lang="zh-CN" altLang="en-US" sz="2900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一系列</a:t>
            </a:r>
            <a:r>
              <a:rPr lang="en-US" altLang="zh-CN" sz="2900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case</a:t>
            </a:r>
            <a:r>
              <a:rPr lang="zh-CN" altLang="en-US" sz="2900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语句</a:t>
            </a:r>
          </a:p>
          <a:p>
            <a:pPr marL="479425" lvl="1" indent="-205105">
              <a:buSzPct val="70000"/>
            </a:pPr>
            <a:r>
              <a:rPr lang="zh-CN" altLang="en-US" sz="2900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一个可选的</a:t>
            </a:r>
            <a:r>
              <a:rPr lang="en-US" altLang="zh-CN" sz="2900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default</a:t>
            </a:r>
            <a:r>
              <a:rPr lang="zh-CN" altLang="en-US" sz="2900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语句</a:t>
            </a:r>
          </a:p>
          <a:p>
            <a:pPr>
              <a:buSzPct val="60000"/>
            </a:pP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1684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90000"/>
              </a:lnSpc>
            </a:pPr>
            <a:fld id="{9A0DB2DC-4C9A-4742-B13C-FB6460FD3503}" type="slidenum">
              <a:rPr lang="zh-CN" altLang="en-US" sz="1000" dirty="0">
                <a:solidFill>
                  <a:srgbClr val="FFFFFF"/>
                </a:solidFill>
              </a:rPr>
              <a:t>27</a:t>
            </a:fld>
            <a:endParaRPr lang="zh-CN" altLang="en-US" sz="1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>
          <a:xfrm>
            <a:off x="817563" y="228600"/>
            <a:ext cx="10871200" cy="990600"/>
          </a:xfrm>
        </p:spPr>
        <p:txBody>
          <a:bodyPr vert="horz" wrap="square" lIns="91440" tIns="45720" rIns="91440" bIns="45720" anchor="b" anchorCtr="0"/>
          <a:lstStyle/>
          <a:p>
            <a:r>
              <a:rPr lang="zh-CN" altLang="en-US" dirty="0">
                <a:ea typeface="华文仿宋" panose="02010600040101010101" pitchFamily="2" charset="-122"/>
              </a:rPr>
              <a:t>续</a:t>
            </a:r>
          </a:p>
        </p:txBody>
      </p:sp>
      <p:sp>
        <p:nvSpPr>
          <p:cNvPr id="72707" name="内容占位符 2"/>
          <p:cNvSpPr>
            <a:spLocks noGrp="1"/>
          </p:cNvSpPr>
          <p:nvPr>
            <p:ph sz="quarter" idx="1"/>
          </p:nvPr>
        </p:nvSpPr>
        <p:spPr>
          <a:xfrm>
            <a:off x="817563" y="1600200"/>
            <a:ext cx="10871200" cy="4495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spcBef>
                <a:spcPct val="20000"/>
              </a:spcBef>
              <a:buSzPct val="60000"/>
            </a:pPr>
            <a:r>
              <a:rPr lang="zh-CN" altLang="en-US" sz="2800" kern="1200" dirty="0">
                <a:solidFill>
                  <a:srgbClr val="000099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如：</a:t>
            </a:r>
          </a:p>
          <a:p>
            <a:pPr eaLnBrk="1" hangingPunct="1">
              <a:spcBef>
                <a:spcPct val="20000"/>
              </a:spcBef>
              <a:buSzPct val="60000"/>
              <a:buFontTx/>
              <a:buChar char="•"/>
            </a:pPr>
            <a:r>
              <a:rPr lang="zh-CN" altLang="en-US" sz="2800" kern="1200" dirty="0"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学生成绩分类</a:t>
            </a:r>
            <a:r>
              <a:rPr lang="en-US" altLang="zh-CN" sz="2800" kern="1200" dirty="0"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(90</a:t>
            </a:r>
            <a:r>
              <a:rPr lang="zh-CN" altLang="en-US" sz="2800" kern="1200" dirty="0"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分以上为‘</a:t>
            </a:r>
            <a:r>
              <a:rPr lang="en-US" altLang="zh-CN" sz="2800" kern="1200" dirty="0"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a’</a:t>
            </a:r>
            <a:r>
              <a:rPr lang="zh-CN" altLang="en-US" sz="2800" kern="1200" dirty="0"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等，</a:t>
            </a:r>
            <a:r>
              <a:rPr lang="en-US" altLang="zh-CN" sz="2800" kern="1200" dirty="0"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80</a:t>
            </a:r>
            <a:r>
              <a:rPr lang="zh-CN" altLang="en-US" sz="2800" kern="1200" dirty="0"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～</a:t>
            </a:r>
            <a:r>
              <a:rPr lang="en-US" altLang="zh-CN" sz="2800" kern="1200" dirty="0"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89</a:t>
            </a:r>
            <a:r>
              <a:rPr lang="zh-CN" altLang="en-US" sz="2800" kern="1200" dirty="0"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分为‘</a:t>
            </a:r>
            <a:r>
              <a:rPr lang="en-US" altLang="zh-CN" sz="2800" kern="1200" dirty="0"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b’</a:t>
            </a:r>
            <a:r>
              <a:rPr lang="zh-CN" altLang="en-US" sz="2800" kern="1200" dirty="0"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等，</a:t>
            </a:r>
            <a:r>
              <a:rPr lang="en-US" altLang="zh-CN" sz="2800" kern="1200" dirty="0"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70</a:t>
            </a:r>
            <a:r>
              <a:rPr lang="zh-CN" altLang="en-US" sz="2800" kern="1200" dirty="0"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～</a:t>
            </a:r>
            <a:r>
              <a:rPr lang="en-US" altLang="zh-CN" sz="2800" kern="1200" dirty="0"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79</a:t>
            </a:r>
            <a:r>
              <a:rPr lang="zh-CN" altLang="en-US" sz="2800" kern="1200" dirty="0"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分为‘</a:t>
            </a:r>
            <a:r>
              <a:rPr lang="en-US" altLang="zh-CN" sz="2800" kern="1200" dirty="0"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c’…)</a:t>
            </a:r>
            <a:r>
              <a:rPr lang="zh-CN" altLang="en-US" sz="2800" kern="1200" dirty="0"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；</a:t>
            </a:r>
          </a:p>
          <a:p>
            <a:pPr eaLnBrk="1" hangingPunct="1">
              <a:spcBef>
                <a:spcPct val="20000"/>
              </a:spcBef>
              <a:buSzPct val="60000"/>
              <a:buFontTx/>
              <a:buChar char="•"/>
            </a:pPr>
            <a:r>
              <a:rPr lang="zh-CN" altLang="en-US" sz="2800" kern="1200" dirty="0"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人口统计分类  </a:t>
            </a:r>
            <a:r>
              <a:rPr lang="en-US" altLang="zh-CN" sz="2800" kern="1200" dirty="0"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(</a:t>
            </a:r>
            <a:r>
              <a:rPr lang="zh-CN" altLang="en-US" sz="2800" kern="1200" dirty="0"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按年龄分为老、中、青、少、儿童</a:t>
            </a:r>
            <a:r>
              <a:rPr lang="en-US" altLang="zh-CN" sz="2800" kern="1200" dirty="0"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)</a:t>
            </a:r>
            <a:r>
              <a:rPr lang="zh-CN" altLang="en-US" sz="2800" kern="1200" dirty="0"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；</a:t>
            </a:r>
          </a:p>
          <a:p>
            <a:pPr eaLnBrk="1" hangingPunct="1">
              <a:spcBef>
                <a:spcPct val="20000"/>
              </a:spcBef>
              <a:buSzPct val="60000"/>
              <a:buFontTx/>
              <a:buChar char="•"/>
            </a:pPr>
            <a:r>
              <a:rPr lang="zh-CN" altLang="en-US" sz="2800" kern="1200" dirty="0"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工资统计分类；银行存款分类</a:t>
            </a:r>
            <a:r>
              <a:rPr lang="en-US" altLang="zh-CN" sz="2800" kern="1200" dirty="0"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……</a:t>
            </a:r>
          </a:p>
          <a:p>
            <a:pPr>
              <a:buSzPct val="60000"/>
            </a:pPr>
            <a:r>
              <a:rPr lang="zh-CN" altLang="en-US" sz="2800" kern="1200" dirty="0">
                <a:solidFill>
                  <a:srgbClr val="000099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当然这些可以用嵌套的</a:t>
            </a:r>
            <a:r>
              <a:rPr lang="en-US" altLang="zh-CN" sz="2800" kern="1200" dirty="0">
                <a:solidFill>
                  <a:srgbClr val="000099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if</a:t>
            </a:r>
            <a:r>
              <a:rPr lang="zh-CN" altLang="en-US" sz="2800" kern="1200" dirty="0">
                <a:solidFill>
                  <a:srgbClr val="000099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语句或多层</a:t>
            </a:r>
            <a:r>
              <a:rPr lang="en-US" altLang="zh-CN" sz="2800" kern="1200" dirty="0">
                <a:solidFill>
                  <a:srgbClr val="000099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if</a:t>
            </a:r>
            <a:r>
              <a:rPr lang="zh-CN" altLang="en-US" sz="2800" kern="1200" dirty="0">
                <a:solidFill>
                  <a:srgbClr val="000099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语句</a:t>
            </a:r>
            <a:r>
              <a:rPr lang="en-US" altLang="zh-CN" sz="2800" kern="1200" dirty="0">
                <a:solidFill>
                  <a:srgbClr val="000099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(</a:t>
            </a:r>
            <a:r>
              <a:rPr lang="zh-CN" altLang="en-US" sz="2800" kern="1200" dirty="0">
                <a:solidFill>
                  <a:srgbClr val="000099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即</a:t>
            </a:r>
            <a:r>
              <a:rPr lang="en-US" altLang="zh-CN" sz="2800" kern="1200" dirty="0">
                <a:solidFill>
                  <a:srgbClr val="000099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if…else if…</a:t>
            </a:r>
            <a:r>
              <a:rPr lang="zh-CN" altLang="en-US" sz="2800" kern="1200" dirty="0">
                <a:solidFill>
                  <a:srgbClr val="000099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）来处理，但如果分支较多，则</a:t>
            </a:r>
            <a:r>
              <a:rPr lang="en-US" altLang="zh-CN" sz="2800" kern="1200" dirty="0">
                <a:solidFill>
                  <a:srgbClr val="000099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if</a:t>
            </a:r>
            <a:r>
              <a:rPr lang="zh-CN" altLang="en-US" sz="2800" kern="1200" dirty="0">
                <a:solidFill>
                  <a:srgbClr val="000099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语句层数多，程序冗长，可读性差而且效率不高。</a:t>
            </a:r>
            <a:endParaRPr lang="en-US" altLang="zh-CN" sz="2800" kern="1200" dirty="0">
              <a:solidFill>
                <a:srgbClr val="000099"/>
              </a:solidFill>
              <a:latin typeface="宋体" panose="02010600030101010101" pitchFamily="2" charset="-122"/>
              <a:ea typeface="黑体" panose="02010609060101010101" pitchFamily="49" charset="-122"/>
              <a:cs typeface="+mn-cs"/>
            </a:endParaRPr>
          </a:p>
          <a:p>
            <a:pPr>
              <a:buSzPct val="60000"/>
            </a:pPr>
            <a:r>
              <a:rPr lang="en-US" altLang="zh-CN" sz="2800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</a:t>
            </a:r>
            <a:r>
              <a:rPr lang="zh-CN" altLang="en-US" sz="2800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语言提供</a:t>
            </a:r>
            <a:r>
              <a:rPr lang="en-US" altLang="zh-CN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switch</a:t>
            </a:r>
            <a:r>
              <a:rPr lang="zh-CN" altLang="en-US" sz="2800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语句直接处理多分支选择</a:t>
            </a:r>
            <a:endParaRPr lang="zh-CN" altLang="en-US" sz="2800" kern="1200" dirty="0">
              <a:solidFill>
                <a:srgbClr val="FF0000"/>
              </a:solidFill>
              <a:latin typeface="宋体" panose="02010600030101010101" pitchFamily="2" charset="-122"/>
              <a:ea typeface="黑体" panose="02010609060101010101" pitchFamily="49" charset="-122"/>
              <a:cs typeface="+mn-cs"/>
            </a:endParaRPr>
          </a:p>
          <a:p>
            <a:pPr>
              <a:buSzPct val="60000"/>
            </a:pPr>
            <a:endParaRPr lang="zh-CN" altLang="en-US" sz="2800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2708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90000"/>
              </a:lnSpc>
            </a:pPr>
            <a:fld id="{9A0DB2DC-4C9A-4742-B13C-FB6460FD3503}" type="slidenum">
              <a:rPr lang="zh-CN" altLang="en-US" sz="1000" dirty="0">
                <a:solidFill>
                  <a:srgbClr val="FFFFFF"/>
                </a:solidFill>
              </a:rPr>
              <a:t>28</a:t>
            </a:fld>
            <a:endParaRPr lang="zh-CN" altLang="en-US" sz="1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>
          <a:xfrm>
            <a:off x="817563" y="228600"/>
            <a:ext cx="10871200" cy="990600"/>
          </a:xfrm>
        </p:spPr>
        <p:txBody>
          <a:bodyPr vert="horz" wrap="square" lIns="91440" tIns="45720" rIns="91440" bIns="45720" anchor="b" anchorCtr="0"/>
          <a:lstStyle/>
          <a:p>
            <a:r>
              <a:rPr lang="zh-CN" altLang="en-US" dirty="0">
                <a:ea typeface="华文仿宋" panose="02010600040101010101" pitchFamily="2" charset="-122"/>
              </a:rPr>
              <a:t>续</a:t>
            </a:r>
          </a:p>
        </p:txBody>
      </p:sp>
      <p:sp>
        <p:nvSpPr>
          <p:cNvPr id="73731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90000"/>
              </a:lnSpc>
            </a:pPr>
            <a:fld id="{9A0DB2DC-4C9A-4742-B13C-FB6460FD3503}" type="slidenum">
              <a:rPr lang="zh-CN" altLang="en-US" sz="1000" dirty="0">
                <a:solidFill>
                  <a:srgbClr val="FFFFFF"/>
                </a:solidFill>
              </a:rPr>
              <a:t>29</a:t>
            </a:fld>
            <a:endParaRPr lang="zh-CN" altLang="en-US" sz="1000" dirty="0">
              <a:solidFill>
                <a:srgbClr val="FFFFFF"/>
              </a:solidFill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sz="quarter" idx="1"/>
          </p:nvPr>
        </p:nvSpPr>
        <p:spPr bwMode="auto">
          <a:xfrm>
            <a:off x="817563" y="1600200"/>
            <a:ext cx="10871200" cy="3557587"/>
          </a:xfrm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wrap="none" lIns="91440" tIns="45720" rIns="91440" bIns="45720" numCol="1" anchor="ctr" anchorCtr="0" compatLnSpc="1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38125" marR="0" lvl="0" indent="-238125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3399FF"/>
              </a:buClr>
              <a:buSzPct val="6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一般形式：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　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switch(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表达式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｛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case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常量表达式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语句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1;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break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case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常量表达式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语句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2;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break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…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case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常量表达式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语句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n;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break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default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语句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}</a:t>
            </a:r>
          </a:p>
        </p:txBody>
      </p:sp>
      <p:sp>
        <p:nvSpPr>
          <p:cNvPr id="73733" name="文本框 1"/>
          <p:cNvSpPr txBox="1"/>
          <p:nvPr/>
        </p:nvSpPr>
        <p:spPr>
          <a:xfrm>
            <a:off x="6888163" y="2732088"/>
            <a:ext cx="2736850" cy="647700"/>
          </a:xfrm>
          <a:prstGeom prst="rect">
            <a:avLst/>
          </a:prstGeom>
          <a:noFill/>
          <a:ln w="9525" cap="flat" cmpd="sng">
            <a:solidFill>
              <a:srgbClr val="7030A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语句</a:t>
            </a:r>
            <a:r>
              <a:rPr lang="en-US" altLang="zh-CN" dirty="0">
                <a:latin typeface="Arial" panose="020B0604020202020204" pitchFamily="34" charset="0"/>
              </a:rPr>
              <a:t>n</a:t>
            </a:r>
            <a:r>
              <a:rPr lang="zh-CN" altLang="en-US" dirty="0">
                <a:latin typeface="Arial" panose="020B0604020202020204" pitchFamily="34" charset="0"/>
              </a:rPr>
              <a:t>可以是一条语句，也可以是多条语句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xfrm>
            <a:off x="817563" y="228600"/>
            <a:ext cx="10871200" cy="990600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dirty="0">
                <a:ea typeface="华文仿宋" panose="02010600040101010101" pitchFamily="2" charset="-122"/>
              </a:rPr>
              <a:t>循环的基本原理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sz="quarter" idx="1"/>
          </p:nvPr>
        </p:nvSpPr>
        <p:spPr>
          <a:xfrm>
            <a:off x="817563" y="1600200"/>
            <a:ext cx="10871200" cy="4495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SzPct val="60000"/>
            </a:pPr>
            <a:r>
              <a:rPr lang="zh-CN" altLang="en-US" b="1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循环：当</a:t>
            </a:r>
            <a:r>
              <a:rPr lang="zh-CN" altLang="en-US" b="1" kern="1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循环继续的条件</a:t>
            </a:r>
            <a:r>
              <a:rPr lang="zh-CN" altLang="en-US" b="1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为真时，计算机重复执行一组指令。</a:t>
            </a:r>
          </a:p>
          <a:p>
            <a:pPr marL="479425" lvl="1" indent="-205105" eaLnBrk="1" hangingPunct="1">
              <a:buSzPct val="70000"/>
            </a:pPr>
            <a:r>
              <a:rPr lang="zh-CN" altLang="en-US" kern="12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计数控制的循环 </a:t>
            </a:r>
            <a:r>
              <a:rPr lang="zh-CN" altLang="en-US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：循环次数</a:t>
            </a:r>
            <a:r>
              <a:rPr lang="zh-CN" altLang="en-US" u="sng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确定</a:t>
            </a:r>
            <a:r>
              <a:rPr lang="zh-CN" altLang="en-US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的循环</a:t>
            </a:r>
          </a:p>
          <a:p>
            <a:pPr lvl="2" eaLnBrk="1" hangingPunct="1">
              <a:buSzPct val="75000"/>
            </a:pPr>
            <a:r>
              <a:rPr lang="zh-CN" altLang="en-US" sz="25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循环次数放到一个控制变量中</a:t>
            </a:r>
          </a:p>
          <a:p>
            <a:pPr marL="479425" lvl="1" indent="-205105" eaLnBrk="1" hangingPunct="1">
              <a:buSzPct val="70000"/>
            </a:pPr>
            <a:r>
              <a:rPr lang="zh-CN" altLang="en-US" kern="12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标记控制的循环 </a:t>
            </a:r>
            <a:r>
              <a:rPr lang="zh-CN" altLang="en-US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：循环次数</a:t>
            </a:r>
            <a:r>
              <a:rPr lang="zh-CN" altLang="en-US" u="sng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不确定</a:t>
            </a:r>
            <a:r>
              <a:rPr lang="zh-CN" altLang="en-US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的循环</a:t>
            </a:r>
          </a:p>
          <a:p>
            <a:pPr lvl="2" eaLnBrk="1" hangingPunct="1">
              <a:buSzPct val="75000"/>
            </a:pPr>
            <a:r>
              <a:rPr lang="zh-CN" altLang="en-US" sz="25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每次循环要输入数据，循环次数事先未知</a:t>
            </a:r>
          </a:p>
          <a:p>
            <a:pPr lvl="2" eaLnBrk="1" hangingPunct="1">
              <a:buSzPct val="75000"/>
            </a:pPr>
            <a:r>
              <a:rPr lang="zh-CN" altLang="en-US" sz="2500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当输入标记值时表示数据输入结束</a:t>
            </a:r>
          </a:p>
          <a:p>
            <a:pPr eaLnBrk="1" hangingPunct="1">
              <a:buSzPct val="60000"/>
            </a:pP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>
          <a:xfrm>
            <a:off x="817563" y="228600"/>
            <a:ext cx="10871200" cy="990600"/>
          </a:xfrm>
        </p:spPr>
        <p:txBody>
          <a:bodyPr vert="horz" wrap="square" lIns="91440" tIns="45720" rIns="91440" bIns="45720" anchor="b" anchorCtr="0"/>
          <a:lstStyle/>
          <a:p>
            <a:r>
              <a:rPr lang="zh-CN" altLang="en-US" dirty="0">
                <a:ea typeface="华文仿宋" panose="02010600040101010101" pitchFamily="2" charset="-122"/>
              </a:rPr>
              <a:t>续</a:t>
            </a:r>
          </a:p>
        </p:txBody>
      </p:sp>
      <p:sp>
        <p:nvSpPr>
          <p:cNvPr id="74755" name="内容占位符 2"/>
          <p:cNvSpPr>
            <a:spLocks noGrp="1"/>
          </p:cNvSpPr>
          <p:nvPr>
            <p:ph sz="quarter" idx="1"/>
          </p:nvPr>
        </p:nvSpPr>
        <p:spPr>
          <a:xfrm>
            <a:off x="823913" y="1773238"/>
            <a:ext cx="10871200" cy="4495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rgbClr val="3399FF"/>
              </a:buClr>
              <a:buSzPct val="60000"/>
              <a:buFont typeface="Wingdings" panose="05000000000000000000" pitchFamily="2" charset="2"/>
              <a:buChar char="Ø"/>
            </a:pPr>
            <a:r>
              <a:rPr lang="zh-CN" altLang="en-US" kern="1200" dirty="0">
                <a:solidFill>
                  <a:srgbClr val="3333FF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执行过程：</a:t>
            </a:r>
            <a:endParaRPr lang="en-US" altLang="zh-CN" kern="1200" dirty="0">
              <a:solidFill>
                <a:srgbClr val="3333FF"/>
              </a:solidFill>
              <a:latin typeface="宋体" panose="02010600030101010101" pitchFamily="2" charset="-122"/>
              <a:ea typeface="黑体" panose="02010609060101010101" pitchFamily="49" charset="-122"/>
              <a:cs typeface="+mn-cs"/>
            </a:endParaRPr>
          </a:p>
          <a:p>
            <a:pPr marL="479425" lvl="1" indent="-205105" eaLnBrk="1" hangingPunct="1">
              <a:lnSpc>
                <a:spcPct val="80000"/>
              </a:lnSpc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kern="1200" dirty="0">
                <a:solidFill>
                  <a:schemeClr val="tx2"/>
                </a:solidFill>
                <a:latin typeface="宋体" panose="02010600030101010101" pitchFamily="2" charset="-122"/>
                <a:ea typeface="仿宋" panose="02010609060101010101" pitchFamily="49" charset="-122"/>
                <a:cs typeface="+mn-cs"/>
              </a:rPr>
              <a:t>先计算</a:t>
            </a:r>
            <a:r>
              <a:rPr lang="zh-CN" altLang="en-US" kern="1200" dirty="0">
                <a:solidFill>
                  <a:srgbClr val="FF0000"/>
                </a:solidFill>
                <a:latin typeface="宋体" panose="02010600030101010101" pitchFamily="2" charset="-122"/>
                <a:ea typeface="仿宋" panose="02010609060101010101" pitchFamily="49" charset="-122"/>
                <a:cs typeface="+mn-cs"/>
              </a:rPr>
              <a:t>表达式</a:t>
            </a:r>
            <a:r>
              <a:rPr lang="zh-CN" altLang="en-US" kern="1200" dirty="0">
                <a:solidFill>
                  <a:schemeClr val="tx2"/>
                </a:solidFill>
                <a:latin typeface="宋体" panose="02010600030101010101" pitchFamily="2" charset="-122"/>
                <a:ea typeface="仿宋" panose="02010609060101010101" pitchFamily="49" charset="-122"/>
                <a:cs typeface="+mn-cs"/>
              </a:rPr>
              <a:t>的值</a:t>
            </a:r>
            <a:r>
              <a:rPr lang="en-US" altLang="zh-CN" kern="1200" dirty="0">
                <a:solidFill>
                  <a:schemeClr val="tx2"/>
                </a:solidFill>
                <a:latin typeface="宋体" panose="02010600030101010101" pitchFamily="2" charset="-122"/>
                <a:ea typeface="仿宋" panose="02010609060101010101" pitchFamily="49" charset="-122"/>
                <a:cs typeface="+mn-cs"/>
              </a:rPr>
              <a:t>,</a:t>
            </a:r>
            <a:r>
              <a:rPr lang="zh-CN" altLang="en-US" kern="1200" dirty="0">
                <a:solidFill>
                  <a:schemeClr val="tx2"/>
                </a:solidFill>
                <a:latin typeface="宋体" panose="02010600030101010101" pitchFamily="2" charset="-122"/>
                <a:ea typeface="仿宋" panose="02010609060101010101" pitchFamily="49" charset="-122"/>
                <a:cs typeface="+mn-cs"/>
              </a:rPr>
              <a:t>然后根据表达式的值寻找入口。</a:t>
            </a:r>
            <a:endParaRPr lang="en-US" altLang="zh-CN" kern="1200" dirty="0">
              <a:solidFill>
                <a:schemeClr val="tx2"/>
              </a:solidFill>
              <a:latin typeface="宋体" panose="02010600030101010101" pitchFamily="2" charset="-122"/>
              <a:ea typeface="仿宋" panose="02010609060101010101" pitchFamily="49" charset="-122"/>
              <a:cs typeface="+mn-cs"/>
            </a:endParaRPr>
          </a:p>
          <a:p>
            <a:pPr marL="479425" lvl="1" indent="-205105" eaLnBrk="1" hangingPunct="1">
              <a:lnSpc>
                <a:spcPct val="80000"/>
              </a:lnSpc>
              <a:spcBef>
                <a:spcPct val="50000"/>
              </a:spcBef>
              <a:buClr>
                <a:srgbClr val="3399FF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kern="1200" dirty="0">
                <a:solidFill>
                  <a:srgbClr val="3333FF"/>
                </a:solidFill>
                <a:latin typeface="宋体" panose="02010600030101010101" pitchFamily="2" charset="-122"/>
                <a:ea typeface="仿宋" panose="02010609060101010101" pitchFamily="49" charset="-122"/>
                <a:cs typeface="+mn-cs"/>
              </a:rPr>
              <a:t>如果</a:t>
            </a:r>
            <a:r>
              <a:rPr lang="zh-CN" altLang="en-US" kern="1200" dirty="0">
                <a:solidFill>
                  <a:srgbClr val="FF0000"/>
                </a:solidFill>
                <a:latin typeface="宋体" panose="02010600030101010101" pitchFamily="2" charset="-122"/>
                <a:ea typeface="仿宋" panose="02010609060101010101" pitchFamily="49" charset="-122"/>
                <a:cs typeface="+mn-cs"/>
              </a:rPr>
              <a:t>表达式</a:t>
            </a:r>
            <a:r>
              <a:rPr lang="zh-CN" altLang="en-US" kern="1200" dirty="0">
                <a:solidFill>
                  <a:srgbClr val="3333FF"/>
                </a:solidFill>
                <a:latin typeface="宋体" panose="02010600030101010101" pitchFamily="2" charset="-122"/>
                <a:ea typeface="仿宋" panose="02010609060101010101" pitchFamily="49" charset="-122"/>
                <a:cs typeface="+mn-cs"/>
              </a:rPr>
              <a:t>的值与某个</a:t>
            </a:r>
            <a:r>
              <a:rPr lang="en-US" altLang="zh-CN" kern="1200" dirty="0">
                <a:solidFill>
                  <a:srgbClr val="3333FF"/>
                </a:solidFill>
                <a:latin typeface="宋体" panose="02010600030101010101" pitchFamily="2" charset="-122"/>
                <a:ea typeface="仿宋" panose="02010609060101010101" pitchFamily="49" charset="-122"/>
                <a:cs typeface="+mn-cs"/>
              </a:rPr>
              <a:t>case</a:t>
            </a:r>
            <a:r>
              <a:rPr lang="zh-CN" altLang="en-US" kern="1200" dirty="0">
                <a:solidFill>
                  <a:srgbClr val="3333FF"/>
                </a:solidFill>
                <a:latin typeface="宋体" panose="02010600030101010101" pitchFamily="2" charset="-122"/>
                <a:ea typeface="仿宋" panose="02010609060101010101" pitchFamily="49" charset="-122"/>
                <a:cs typeface="+mn-cs"/>
              </a:rPr>
              <a:t>后面的</a:t>
            </a:r>
            <a:r>
              <a:rPr lang="zh-CN" altLang="en-US" kern="1200" dirty="0">
                <a:solidFill>
                  <a:srgbClr val="FF0000"/>
                </a:solidFill>
                <a:latin typeface="宋体" panose="02010600030101010101" pitchFamily="2" charset="-122"/>
                <a:ea typeface="仿宋" panose="02010609060101010101" pitchFamily="49" charset="-122"/>
                <a:cs typeface="+mn-cs"/>
              </a:rPr>
              <a:t>常量表达式</a:t>
            </a:r>
            <a:r>
              <a:rPr lang="zh-CN" altLang="en-US" kern="1200" dirty="0">
                <a:solidFill>
                  <a:srgbClr val="3333FF"/>
                </a:solidFill>
                <a:latin typeface="宋体" panose="02010600030101010101" pitchFamily="2" charset="-122"/>
                <a:ea typeface="仿宋" panose="02010609060101010101" pitchFamily="49" charset="-122"/>
                <a:cs typeface="+mn-cs"/>
              </a:rPr>
              <a:t>的值相同，则由该</a:t>
            </a:r>
            <a:r>
              <a:rPr lang="en-US" altLang="zh-CN" kern="1200" dirty="0">
                <a:solidFill>
                  <a:srgbClr val="3333FF"/>
                </a:solidFill>
                <a:latin typeface="宋体" panose="02010600030101010101" pitchFamily="2" charset="-122"/>
                <a:ea typeface="仿宋" panose="02010609060101010101" pitchFamily="49" charset="-122"/>
                <a:cs typeface="+mn-cs"/>
              </a:rPr>
              <a:t>case</a:t>
            </a:r>
            <a:r>
              <a:rPr lang="zh-CN" altLang="en-US" kern="1200" dirty="0">
                <a:solidFill>
                  <a:srgbClr val="3333FF"/>
                </a:solidFill>
                <a:latin typeface="宋体" panose="02010600030101010101" pitchFamily="2" charset="-122"/>
                <a:ea typeface="仿宋" panose="02010609060101010101" pitchFamily="49" charset="-122"/>
                <a:cs typeface="+mn-cs"/>
              </a:rPr>
              <a:t>进入，</a:t>
            </a:r>
            <a:r>
              <a:rPr lang="zh-CN" altLang="en-US" u="sng" kern="1200" dirty="0">
                <a:solidFill>
                  <a:srgbClr val="FF0000"/>
                </a:solidFill>
                <a:latin typeface="宋体" panose="02010600030101010101" pitchFamily="2" charset="-122"/>
                <a:ea typeface="仿宋" panose="02010609060101010101" pitchFamily="49" charset="-122"/>
                <a:cs typeface="+mn-cs"/>
              </a:rPr>
              <a:t>执行其后的语句</a:t>
            </a:r>
            <a:r>
              <a:rPr lang="zh-CN" altLang="en-US" kern="1200" dirty="0">
                <a:solidFill>
                  <a:srgbClr val="3333FF"/>
                </a:solidFill>
                <a:latin typeface="宋体" panose="02010600030101010101" pitchFamily="2" charset="-122"/>
                <a:ea typeface="仿宋" panose="02010609060101010101" pitchFamily="49" charset="-122"/>
                <a:cs typeface="+mn-cs"/>
              </a:rPr>
              <a:t>；</a:t>
            </a:r>
          </a:p>
          <a:p>
            <a:pPr marL="479425" lvl="1" indent="-205105" eaLnBrk="1" hangingPunct="1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kern="1200" dirty="0">
                <a:solidFill>
                  <a:srgbClr val="3333FF"/>
                </a:solidFill>
                <a:latin typeface="宋体" panose="02010600030101010101" pitchFamily="2" charset="-122"/>
                <a:ea typeface="仿宋" panose="02010609060101010101" pitchFamily="49" charset="-122"/>
                <a:cs typeface="+mn-cs"/>
              </a:rPr>
              <a:t>若所有的</a:t>
            </a:r>
            <a:r>
              <a:rPr lang="en-US" altLang="zh-CN" kern="1200" dirty="0">
                <a:solidFill>
                  <a:srgbClr val="3333FF"/>
                </a:solidFill>
                <a:latin typeface="宋体" panose="02010600030101010101" pitchFamily="2" charset="-122"/>
                <a:ea typeface="仿宋" panose="02010609060101010101" pitchFamily="49" charset="-122"/>
                <a:cs typeface="+mn-cs"/>
              </a:rPr>
              <a:t>case</a:t>
            </a:r>
            <a:r>
              <a:rPr lang="zh-CN" altLang="en-US" kern="1200" dirty="0">
                <a:solidFill>
                  <a:srgbClr val="3333FF"/>
                </a:solidFill>
                <a:latin typeface="宋体" panose="02010600030101010101" pitchFamily="2" charset="-122"/>
                <a:ea typeface="仿宋" panose="02010609060101010101" pitchFamily="49" charset="-122"/>
                <a:cs typeface="+mn-cs"/>
              </a:rPr>
              <a:t>语句中的</a:t>
            </a:r>
            <a:r>
              <a:rPr lang="zh-CN" altLang="en-US" kern="1200" dirty="0">
                <a:solidFill>
                  <a:srgbClr val="FF0000"/>
                </a:solidFill>
                <a:latin typeface="宋体" panose="02010600030101010101" pitchFamily="2" charset="-122"/>
                <a:ea typeface="仿宋" panose="02010609060101010101" pitchFamily="49" charset="-122"/>
                <a:cs typeface="+mn-cs"/>
              </a:rPr>
              <a:t>常量表达式</a:t>
            </a:r>
            <a:r>
              <a:rPr lang="zh-CN" altLang="en-US" kern="1200" dirty="0">
                <a:solidFill>
                  <a:srgbClr val="3333FF"/>
                </a:solidFill>
                <a:latin typeface="宋体" panose="02010600030101010101" pitchFamily="2" charset="-122"/>
                <a:ea typeface="仿宋" panose="02010609060101010101" pitchFamily="49" charset="-122"/>
                <a:cs typeface="+mn-cs"/>
              </a:rPr>
              <a:t>的值都不能与之匹配，则执行 </a:t>
            </a:r>
            <a:r>
              <a:rPr lang="en-US" altLang="zh-CN" kern="1200" dirty="0">
                <a:solidFill>
                  <a:srgbClr val="3333FF"/>
                </a:solidFill>
                <a:latin typeface="宋体" panose="02010600030101010101" pitchFamily="2" charset="-122"/>
                <a:ea typeface="仿宋" panose="02010609060101010101" pitchFamily="49" charset="-122"/>
                <a:cs typeface="+mn-cs"/>
              </a:rPr>
              <a:t>default</a:t>
            </a:r>
            <a:r>
              <a:rPr lang="zh-CN" altLang="en-US" kern="1200" dirty="0">
                <a:solidFill>
                  <a:srgbClr val="3333FF"/>
                </a:solidFill>
                <a:latin typeface="宋体" panose="02010600030101010101" pitchFamily="2" charset="-122"/>
                <a:ea typeface="仿宋" panose="02010609060101010101" pitchFamily="49" charset="-122"/>
                <a:cs typeface="+mn-cs"/>
              </a:rPr>
              <a:t>后的</a:t>
            </a:r>
            <a:r>
              <a:rPr lang="zh-CN" altLang="en-US" kern="1200" dirty="0">
                <a:solidFill>
                  <a:srgbClr val="FF0000"/>
                </a:solidFill>
                <a:latin typeface="宋体" panose="02010600030101010101" pitchFamily="2" charset="-122"/>
                <a:ea typeface="仿宋" panose="02010609060101010101" pitchFamily="49" charset="-122"/>
                <a:cs typeface="+mn-cs"/>
              </a:rPr>
              <a:t>语句</a:t>
            </a:r>
            <a:r>
              <a:rPr lang="en-US" altLang="zh-CN" kern="1200" dirty="0">
                <a:solidFill>
                  <a:srgbClr val="FF0000"/>
                </a:solidFill>
                <a:latin typeface="宋体" panose="02010600030101010101" pitchFamily="2" charset="-122"/>
                <a:ea typeface="仿宋" panose="02010609060101010101" pitchFamily="49" charset="-122"/>
                <a:cs typeface="+mn-cs"/>
              </a:rPr>
              <a:t>n+1</a:t>
            </a:r>
            <a:r>
              <a:rPr lang="zh-CN" altLang="en-US" kern="1200" dirty="0">
                <a:solidFill>
                  <a:srgbClr val="3333FF"/>
                </a:solidFill>
                <a:latin typeface="宋体" panose="02010600030101010101" pitchFamily="2" charset="-122"/>
                <a:ea typeface="仿宋" panose="02010609060101010101" pitchFamily="49" charset="-122"/>
                <a:cs typeface="+mn-cs"/>
              </a:rPr>
              <a:t>。</a:t>
            </a:r>
            <a:endParaRPr lang="en-US" altLang="zh-CN" kern="1200" dirty="0">
              <a:solidFill>
                <a:srgbClr val="3333FF"/>
              </a:solidFill>
              <a:latin typeface="宋体" panose="02010600030101010101" pitchFamily="2" charset="-122"/>
              <a:ea typeface="仿宋" panose="02010609060101010101" pitchFamily="49" charset="-122"/>
              <a:cs typeface="+mn-cs"/>
            </a:endParaRPr>
          </a:p>
          <a:p>
            <a:pPr marL="479425" lvl="1" indent="-205105" eaLnBrk="1" hangingPunct="1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kern="1200" dirty="0">
                <a:solidFill>
                  <a:schemeClr val="tx2"/>
                </a:solidFill>
                <a:latin typeface="宋体" panose="02010600030101010101" pitchFamily="2" charset="-122"/>
                <a:ea typeface="仿宋" panose="02010609060101010101" pitchFamily="49" charset="-122"/>
                <a:cs typeface="+mn-cs"/>
              </a:rPr>
              <a:t>遇到</a:t>
            </a:r>
            <a:r>
              <a:rPr lang="en-US" altLang="zh-CN" kern="1200" dirty="0">
                <a:solidFill>
                  <a:srgbClr val="FF0000"/>
                </a:solidFill>
                <a:latin typeface="宋体" panose="02010600030101010101" pitchFamily="2" charset="-122"/>
                <a:ea typeface="仿宋" panose="02010609060101010101" pitchFamily="49" charset="-122"/>
                <a:cs typeface="+mn-cs"/>
              </a:rPr>
              <a:t>break</a:t>
            </a:r>
            <a:r>
              <a:rPr lang="zh-CN" altLang="en-US" kern="1200" dirty="0">
                <a:solidFill>
                  <a:schemeClr val="tx2"/>
                </a:solidFill>
                <a:latin typeface="宋体" panose="02010600030101010101" pitchFamily="2" charset="-122"/>
                <a:ea typeface="仿宋" panose="02010609060101010101" pitchFamily="49" charset="-122"/>
                <a:cs typeface="+mn-cs"/>
              </a:rPr>
              <a:t>语句或</a:t>
            </a:r>
            <a:r>
              <a:rPr lang="en-US" altLang="zh-CN" kern="1200" dirty="0">
                <a:solidFill>
                  <a:srgbClr val="FF0000"/>
                </a:solidFill>
                <a:latin typeface="宋体" panose="02010600030101010101" pitchFamily="2" charset="-122"/>
                <a:ea typeface="仿宋" panose="02010609060101010101" pitchFamily="49" charset="-122"/>
                <a:cs typeface="+mn-cs"/>
              </a:rPr>
              <a:t>switch</a:t>
            </a:r>
            <a:r>
              <a:rPr lang="zh-CN" altLang="en-US" kern="1200" dirty="0">
                <a:solidFill>
                  <a:schemeClr val="tx2"/>
                </a:solidFill>
                <a:latin typeface="宋体" panose="02010600030101010101" pitchFamily="2" charset="-122"/>
                <a:ea typeface="仿宋" panose="02010609060101010101" pitchFamily="49" charset="-122"/>
                <a:cs typeface="+mn-cs"/>
              </a:rPr>
              <a:t>语句的结束标志“</a:t>
            </a:r>
            <a:r>
              <a:rPr lang="en-US" altLang="zh-CN" kern="1200" dirty="0">
                <a:solidFill>
                  <a:srgbClr val="FF0000"/>
                </a:solidFill>
                <a:latin typeface="宋体" panose="02010600030101010101" pitchFamily="2" charset="-122"/>
                <a:ea typeface="仿宋" panose="02010609060101010101" pitchFamily="49" charset="-122"/>
                <a:cs typeface="+mn-cs"/>
              </a:rPr>
              <a:t>}</a:t>
            </a:r>
            <a:r>
              <a:rPr lang="en-US" altLang="zh-CN" kern="1200" dirty="0">
                <a:solidFill>
                  <a:schemeClr val="tx2"/>
                </a:solidFill>
                <a:latin typeface="宋体" panose="02010600030101010101" pitchFamily="2" charset="-122"/>
                <a:ea typeface="仿宋" panose="02010609060101010101" pitchFamily="49" charset="-122"/>
                <a:cs typeface="+mn-cs"/>
              </a:rPr>
              <a:t>”</a:t>
            </a:r>
            <a:r>
              <a:rPr lang="zh-CN" altLang="en-US" kern="1200" dirty="0">
                <a:solidFill>
                  <a:schemeClr val="tx2"/>
                </a:solidFill>
                <a:latin typeface="宋体" panose="02010600030101010101" pitchFamily="2" charset="-122"/>
                <a:ea typeface="仿宋" panose="02010609060101010101" pitchFamily="49" charset="-122"/>
                <a:cs typeface="+mn-cs"/>
              </a:rPr>
              <a:t>，则退出</a:t>
            </a:r>
            <a:r>
              <a:rPr lang="en-US" altLang="zh-CN" kern="1200" dirty="0">
                <a:solidFill>
                  <a:schemeClr val="tx2"/>
                </a:solidFill>
                <a:latin typeface="宋体" panose="02010600030101010101" pitchFamily="2" charset="-122"/>
                <a:ea typeface="仿宋" panose="02010609060101010101" pitchFamily="49" charset="-122"/>
                <a:cs typeface="+mn-cs"/>
              </a:rPr>
              <a:t>switch</a:t>
            </a:r>
            <a:r>
              <a:rPr lang="zh-CN" altLang="en-US" kern="1200" dirty="0">
                <a:solidFill>
                  <a:schemeClr val="tx2"/>
                </a:solidFill>
                <a:latin typeface="宋体" panose="02010600030101010101" pitchFamily="2" charset="-122"/>
                <a:ea typeface="仿宋" panose="02010609060101010101" pitchFamily="49" charset="-122"/>
                <a:cs typeface="+mn-cs"/>
              </a:rPr>
              <a:t>。接着做</a:t>
            </a:r>
            <a:r>
              <a:rPr lang="en-US" altLang="zh-CN" kern="1200" dirty="0">
                <a:solidFill>
                  <a:schemeClr val="tx2"/>
                </a:solidFill>
                <a:latin typeface="宋体" panose="02010600030101010101" pitchFamily="2" charset="-122"/>
                <a:ea typeface="仿宋" panose="02010609060101010101" pitchFamily="49" charset="-122"/>
                <a:cs typeface="+mn-cs"/>
              </a:rPr>
              <a:t>switch</a:t>
            </a:r>
            <a:r>
              <a:rPr lang="zh-CN" altLang="en-US" kern="1200" dirty="0">
                <a:solidFill>
                  <a:schemeClr val="tx2"/>
                </a:solidFill>
                <a:latin typeface="宋体" panose="02010600030101010101" pitchFamily="2" charset="-122"/>
                <a:ea typeface="仿宋" panose="02010609060101010101" pitchFamily="49" charset="-122"/>
                <a:cs typeface="+mn-cs"/>
              </a:rPr>
              <a:t>的后继语句。</a:t>
            </a:r>
            <a:r>
              <a:rPr lang="zh-CN" altLang="en-US" kern="1200" dirty="0">
                <a:solidFill>
                  <a:srgbClr val="3333FF"/>
                </a:solidFill>
                <a:latin typeface="宋体" panose="02010600030101010101" pitchFamily="2" charset="-122"/>
                <a:ea typeface="仿宋" panose="02010609060101010101" pitchFamily="49" charset="-122"/>
                <a:cs typeface="+mn-cs"/>
              </a:rPr>
              <a:t>	</a:t>
            </a:r>
          </a:p>
        </p:txBody>
      </p:sp>
      <p:sp>
        <p:nvSpPr>
          <p:cNvPr id="74756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90000"/>
              </a:lnSpc>
            </a:pPr>
            <a:fld id="{9A0DB2DC-4C9A-4742-B13C-FB6460FD3503}" type="slidenum">
              <a:rPr lang="zh-CN" altLang="en-US" sz="1000" dirty="0">
                <a:solidFill>
                  <a:srgbClr val="FFFFFF"/>
                </a:solidFill>
              </a:rPr>
              <a:t>30</a:t>
            </a:fld>
            <a:endParaRPr lang="zh-CN" altLang="en-US" sz="1000" dirty="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3705" y="5732780"/>
            <a:ext cx="9454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注意：如果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case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语句进入的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后面没有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break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，会继续执行下一个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case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后的</a:t>
            </a:r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语句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n+1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，直到遇到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break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。这比较容易让人迷惑，所以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case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可以看作是入口。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/>
          </p:cNvSpPr>
          <p:nvPr>
            <p:ph type="title"/>
          </p:nvPr>
        </p:nvSpPr>
        <p:spPr>
          <a:xfrm>
            <a:off x="817563" y="228600"/>
            <a:ext cx="10871200" cy="990600"/>
          </a:xfrm>
        </p:spPr>
        <p:txBody>
          <a:bodyPr vert="horz" wrap="square" lIns="91440" tIns="45720" rIns="91440" bIns="45720" anchor="b" anchorCtr="0"/>
          <a:lstStyle/>
          <a:p>
            <a:r>
              <a:rPr lang="zh-CN" altLang="en-US" dirty="0">
                <a:ea typeface="华文仿宋" panose="02010600040101010101" pitchFamily="2" charset="-122"/>
              </a:rPr>
              <a:t>例：五分制与百分制的对应</a:t>
            </a:r>
          </a:p>
        </p:txBody>
      </p:sp>
      <p:sp>
        <p:nvSpPr>
          <p:cNvPr id="75779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90000"/>
              </a:lnSpc>
            </a:pPr>
            <a:fld id="{9A0DB2DC-4C9A-4742-B13C-FB6460FD3503}" type="slidenum">
              <a:rPr lang="zh-CN" altLang="en-US" sz="1000" dirty="0">
                <a:solidFill>
                  <a:srgbClr val="FFFFFF"/>
                </a:solidFill>
              </a:rPr>
              <a:t>31</a:t>
            </a:fld>
            <a:endParaRPr lang="zh-CN" altLang="en-US" sz="1000" dirty="0">
              <a:solidFill>
                <a:srgbClr val="FFFFFF"/>
              </a:solidFill>
            </a:endParaRPr>
          </a:p>
        </p:txBody>
      </p:sp>
      <p:sp>
        <p:nvSpPr>
          <p:cNvPr id="75780" name="矩形 4"/>
          <p:cNvSpPr>
            <a:spLocks noChangeArrowheads="1"/>
          </p:cNvSpPr>
          <p:nvPr/>
        </p:nvSpPr>
        <p:spPr bwMode="auto">
          <a:xfrm>
            <a:off x="817563" y="1773238"/>
            <a:ext cx="10871200" cy="4524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#include &lt;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stdio.h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&gt;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main( )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{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2E8B57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char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grade;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(“input a grade:”);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scanf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(“%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c”,&amp;grade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);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如果输入的字母是大写，就转换为小写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grade=</a:t>
            </a:r>
            <a:r>
              <a:rPr kumimoji="0" lang="en-US" altLang="zh-CN" sz="1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grade&gt;=</a:t>
            </a:r>
            <a:r>
              <a:rPr kumimoji="0" lang="en-US" altLang="zh-CN" sz="18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‘</a:t>
            </a:r>
            <a:r>
              <a:rPr kumimoji="0" lang="en-US" altLang="zh-CN" sz="1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18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’</a:t>
            </a:r>
            <a:r>
              <a:rPr kumimoji="0" lang="en-US" altLang="zh-CN" sz="1800" b="0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&amp;&amp; grade&lt;=‘Z’</a:t>
            </a:r>
            <a:r>
              <a:rPr kumimoji="0" lang="en-US" altLang="zh-CN" sz="1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?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grade+32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grade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switch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(grade)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｛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case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'a'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∶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"90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～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100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＼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n"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；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break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case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‘b’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∶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“80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～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89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＼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n”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；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break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case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‘c’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∶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“70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～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79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＼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n”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；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break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case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‘d’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∶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“60- 69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＼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n”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；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break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default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∶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"&lt;60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＼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n"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；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｝  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w Cen MT" panose="020B0602020104020603" pitchFamily="34" charset="0"/>
              <a:buAutoNum type="arabicPeriod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}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5781" name="组合 6"/>
          <p:cNvGrpSpPr/>
          <p:nvPr/>
        </p:nvGrpSpPr>
        <p:grpSpPr>
          <a:xfrm>
            <a:off x="7751763" y="4652963"/>
            <a:ext cx="3657600" cy="1379537"/>
            <a:chOff x="6945313" y="5210176"/>
            <a:chExt cx="3657600" cy="1379611"/>
          </a:xfrm>
        </p:grpSpPr>
        <p:sp>
          <p:nvSpPr>
            <p:cNvPr id="75783" name="Text Box 45"/>
            <p:cNvSpPr txBox="1"/>
            <p:nvPr/>
          </p:nvSpPr>
          <p:spPr>
            <a:xfrm>
              <a:off x="6945313" y="5210176"/>
              <a:ext cx="3657600" cy="1283428"/>
            </a:xfrm>
            <a:prstGeom prst="rect">
              <a:avLst/>
            </a:prstGeom>
            <a:solidFill>
              <a:schemeClr val="tx1"/>
            </a:solidFill>
            <a:ln w="12700" cap="sq" cmpd="sng">
              <a:solidFill>
                <a:srgbClr val="00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238125" indent="-238125" algn="l" rtl="0" eaLnBrk="0" fontAlgn="base" hangingPunct="0">
                <a:spcBef>
                  <a:spcPts val="525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9425" indent="-205105" algn="l" rtl="0" eaLnBrk="0" fontAlgn="base" hangingPunct="0">
                <a:spcBef>
                  <a:spcPts val="415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145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1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Please enter a grade:</a:t>
              </a:r>
            </a:p>
            <a:p>
              <a:pPr marL="0" lvl="0" indent="0" eaLnBrk="1" hangingPunct="1">
                <a:spcBef>
                  <a:spcPct val="10000"/>
                </a:spcBef>
                <a:buClrTx/>
                <a:buSzTx/>
                <a:buFontTx/>
                <a:buNone/>
              </a:pPr>
              <a:endParaRPr lang="en-US" altLang="zh-CN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eaLnBrk="1" hangingPunct="1">
                <a:spcBef>
                  <a:spcPct val="10000"/>
                </a:spcBef>
                <a:buClrTx/>
                <a:buSzTx/>
                <a:buFontTx/>
                <a:buNone/>
              </a:pPr>
              <a:endParaRPr lang="en-US" altLang="zh-CN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eaLnBrk="1" hangingPunct="1">
                <a:spcBef>
                  <a:spcPct val="10000"/>
                </a:spcBef>
                <a:buClrTx/>
                <a:buSzTx/>
                <a:buFontTx/>
                <a:buNone/>
              </a:pPr>
              <a:endParaRPr lang="en-US" altLang="zh-CN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5784" name="Group 46"/>
            <p:cNvGrpSpPr/>
            <p:nvPr/>
          </p:nvGrpSpPr>
          <p:grpSpPr>
            <a:xfrm>
              <a:off x="7088188" y="5715001"/>
              <a:ext cx="914400" cy="519113"/>
              <a:chOff x="2688" y="3792"/>
              <a:chExt cx="576" cy="327"/>
            </a:xfrm>
          </p:grpSpPr>
          <p:sp>
            <p:nvSpPr>
              <p:cNvPr id="75786" name="Text Box 47"/>
              <p:cNvSpPr txBox="1"/>
              <p:nvPr/>
            </p:nvSpPr>
            <p:spPr>
              <a:xfrm>
                <a:off x="2688" y="3792"/>
                <a:ext cx="576" cy="327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txBody>
              <a:bodyPr lIns="92063" tIns="46032" rIns="92063" bIns="46032">
                <a:spAutoFit/>
              </a:bodyPr>
              <a:lstStyle>
                <a:lvl1pPr marL="238125" indent="-238125" algn="l" rtl="0" eaLnBrk="0" fontAlgn="base" hangingPunct="0">
                  <a:spcBef>
                    <a:spcPts val="525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79425" indent="-205105" algn="l" rtl="0" eaLnBrk="0" fontAlgn="base" hangingPunct="0">
                  <a:spcBef>
                    <a:spcPts val="415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171450" algn="l" rtl="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-1714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1714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>
                    <a:schemeClr val="folHlink"/>
                  </a:buClr>
                  <a:buSzTx/>
                  <a:buNone/>
                </a:pPr>
                <a:r>
                  <a:rPr lang="en-US" altLang="zh-CN" sz="2800" b="1" dirty="0">
                    <a:solidFill>
                      <a:srgbClr val="FFFF6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75787" name="Line 48"/>
              <p:cNvSpPr/>
              <p:nvPr/>
            </p:nvSpPr>
            <p:spPr>
              <a:xfrm flipH="1">
                <a:off x="2928" y="3840"/>
                <a:ext cx="144" cy="192"/>
              </a:xfrm>
              <a:prstGeom prst="line">
                <a:avLst/>
              </a:prstGeom>
              <a:ln w="38100" cap="flat" cmpd="sng">
                <a:solidFill>
                  <a:srgbClr val="FFFF66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5785" name="Text Box 49"/>
            <p:cNvSpPr txBox="1"/>
            <p:nvPr/>
          </p:nvSpPr>
          <p:spPr>
            <a:xfrm>
              <a:off x="7088188" y="6219825"/>
              <a:ext cx="1752600" cy="369962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lIns="92063" tIns="46032" rIns="92063" bIns="46032">
              <a:spAutoFit/>
            </a:bodyPr>
            <a:lstStyle>
              <a:lvl1pPr marL="238125" indent="-238125" algn="l" rtl="0" eaLnBrk="0" fontAlgn="base" hangingPunct="0">
                <a:spcBef>
                  <a:spcPts val="525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9425" indent="-205105" algn="l" rtl="0" eaLnBrk="0" fontAlgn="base" hangingPunct="0">
                <a:spcBef>
                  <a:spcPts val="415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145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1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80~89</a:t>
              </a:r>
            </a:p>
          </p:txBody>
        </p:sp>
      </p:grpSp>
      <p:sp>
        <p:nvSpPr>
          <p:cNvPr id="13" name="矩形标注 12"/>
          <p:cNvSpPr/>
          <p:nvPr/>
        </p:nvSpPr>
        <p:spPr>
          <a:xfrm>
            <a:off x="7967663" y="1989138"/>
            <a:ext cx="3959225" cy="1368425"/>
          </a:xfrm>
          <a:prstGeom prst="wedgeRectCallout">
            <a:avLst>
              <a:gd name="adj1" fmla="val -73648"/>
              <a:gd name="adj2" fmla="val 1335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如果将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break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忘写了 ，则会发生什么事情？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会一直执行下去，直到结束！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/>
          </p:cNvSpPr>
          <p:nvPr>
            <p:ph type="title"/>
          </p:nvPr>
        </p:nvSpPr>
        <p:spPr>
          <a:xfrm>
            <a:off x="817563" y="228600"/>
            <a:ext cx="10871200" cy="990600"/>
          </a:xfrm>
        </p:spPr>
        <p:txBody>
          <a:bodyPr vert="horz" wrap="square" lIns="91440" tIns="45720" rIns="91440" bIns="45720" anchor="b" anchorCtr="0"/>
          <a:lstStyle/>
          <a:p>
            <a:r>
              <a:rPr lang="zh-CN" altLang="en-US" dirty="0">
                <a:ea typeface="华文仿宋" panose="02010600040101010101" pitchFamily="2" charset="-122"/>
              </a:rPr>
              <a:t>续</a:t>
            </a:r>
          </a:p>
        </p:txBody>
      </p:sp>
      <p:sp>
        <p:nvSpPr>
          <p:cNvPr id="76803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90000"/>
              </a:lnSpc>
            </a:pPr>
            <a:fld id="{9A0DB2DC-4C9A-4742-B13C-FB6460FD3503}" type="slidenum">
              <a:rPr lang="zh-CN" altLang="en-US" sz="1000" dirty="0">
                <a:solidFill>
                  <a:srgbClr val="FFFFFF"/>
                </a:solidFill>
              </a:rPr>
              <a:t>32</a:t>
            </a:fld>
            <a:endParaRPr lang="zh-CN" altLang="en-US" sz="1000" dirty="0">
              <a:solidFill>
                <a:srgbClr val="FFFFFF"/>
              </a:solidFill>
            </a:endParaRPr>
          </a:p>
        </p:txBody>
      </p:sp>
      <p:sp>
        <p:nvSpPr>
          <p:cNvPr id="76804" name="矩形 5"/>
          <p:cNvSpPr/>
          <p:nvPr/>
        </p:nvSpPr>
        <p:spPr>
          <a:xfrm>
            <a:off x="817563" y="1773238"/>
            <a:ext cx="8159750" cy="4800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dirty="0">
                <a:solidFill>
                  <a:srgbClr val="2E8B57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2E8B57"/>
                </a:solidFill>
                <a:latin typeface="Consolas" panose="020B0609020204030204" pitchFamily="49" charset="0"/>
              </a:rPr>
              <a:t>错误的写法</a:t>
            </a:r>
            <a:endParaRPr lang="en-US" altLang="zh-CN" dirty="0">
              <a:solidFill>
                <a:srgbClr val="2E8B57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808080"/>
                </a:solidFill>
                <a:latin typeface="Consolas" panose="020B0609020204030204" pitchFamily="49" charset="0"/>
              </a:rPr>
              <a:t>#include &lt;stdio.h&gt;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//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dirty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main( )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grade;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printf(“input a grade:”);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scanf(“%c”,&amp;grade);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grade=(grade&gt;=‘A</a:t>
            </a:r>
            <a:r>
              <a:rPr lang="en-US" altLang="zh-CN" b="0" dirty="0">
                <a:latin typeface="Consolas" panose="020B0609020204030204" pitchFamily="49" charset="0"/>
              </a:rPr>
              <a:t>’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 &amp;&amp; grade&lt;=‘Z’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) ? grade+32 : grade;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6699"/>
                </a:solidFill>
                <a:latin typeface="Consolas" panose="020B0609020204030204" pitchFamily="49" charset="0"/>
              </a:rPr>
              <a:t>switch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(grade)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zh-CN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｛</a:t>
            </a:r>
            <a:r>
              <a:rPr lang="en-US" altLang="zh-CN" dirty="0">
                <a:solidFill>
                  <a:srgbClr val="006699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∶printf(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"90</a:t>
            </a:r>
            <a:r>
              <a:rPr lang="zh-CN" altLang="en-US" b="0" dirty="0">
                <a:solidFill>
                  <a:srgbClr val="0000FF"/>
                </a:solidFill>
                <a:latin typeface="Consolas" panose="020B0609020204030204" pitchFamily="49" charset="0"/>
              </a:rPr>
              <a:t>～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zh-CN" altLang="en-US" b="0" dirty="0">
                <a:solidFill>
                  <a:srgbClr val="0000FF"/>
                </a:solidFill>
                <a:latin typeface="Consolas" panose="020B0609020204030204" pitchFamily="49" charset="0"/>
              </a:rPr>
              <a:t>＼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n"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；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en-US" altLang="zh-CN" dirty="0">
                <a:solidFill>
                  <a:srgbClr val="006699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'b'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∶printf(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"80</a:t>
            </a:r>
            <a:r>
              <a:rPr lang="zh-CN" altLang="en-US" b="0" dirty="0">
                <a:solidFill>
                  <a:srgbClr val="0000FF"/>
                </a:solidFill>
                <a:latin typeface="Consolas" panose="020B0609020204030204" pitchFamily="49" charset="0"/>
              </a:rPr>
              <a:t>～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89</a:t>
            </a:r>
            <a:r>
              <a:rPr lang="zh-CN" altLang="en-US" b="0" dirty="0">
                <a:solidFill>
                  <a:srgbClr val="0000FF"/>
                </a:solidFill>
                <a:latin typeface="Consolas" panose="020B0609020204030204" pitchFamily="49" charset="0"/>
              </a:rPr>
              <a:t>＼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n"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；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en-US" altLang="zh-CN" dirty="0">
                <a:solidFill>
                  <a:srgbClr val="006699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'c'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∶printf(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"70</a:t>
            </a:r>
            <a:r>
              <a:rPr lang="zh-CN" altLang="en-US" b="0" dirty="0">
                <a:solidFill>
                  <a:srgbClr val="0000FF"/>
                </a:solidFill>
                <a:latin typeface="Consolas" panose="020B0609020204030204" pitchFamily="49" charset="0"/>
              </a:rPr>
              <a:t>～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79</a:t>
            </a:r>
            <a:r>
              <a:rPr lang="zh-CN" altLang="en-US" b="0" dirty="0">
                <a:solidFill>
                  <a:srgbClr val="0000FF"/>
                </a:solidFill>
                <a:latin typeface="Consolas" panose="020B0609020204030204" pitchFamily="49" charset="0"/>
              </a:rPr>
              <a:t>＼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n"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；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en-US" altLang="zh-CN" dirty="0">
                <a:solidFill>
                  <a:srgbClr val="006699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'd'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∶printf(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"60- 69</a:t>
            </a:r>
            <a:r>
              <a:rPr lang="zh-CN" altLang="en-US" b="0" dirty="0">
                <a:solidFill>
                  <a:srgbClr val="0000FF"/>
                </a:solidFill>
                <a:latin typeface="Consolas" panose="020B0609020204030204" pitchFamily="49" charset="0"/>
              </a:rPr>
              <a:t>＼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n"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；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r>
              <a:rPr lang="en-US" altLang="zh-CN" dirty="0">
                <a:solidFill>
                  <a:srgbClr val="006699"/>
                </a:solidFill>
                <a:latin typeface="Consolas" panose="020B0609020204030204" pitchFamily="49" charset="0"/>
              </a:rPr>
              <a:t>default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∶printf(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"&lt;60</a:t>
            </a:r>
            <a:r>
              <a:rPr lang="zh-CN" altLang="en-US" b="0" dirty="0">
                <a:solidFill>
                  <a:srgbClr val="0000FF"/>
                </a:solidFill>
                <a:latin typeface="Consolas" panose="020B0609020204030204" pitchFamily="49" charset="0"/>
              </a:rPr>
              <a:t>＼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n"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；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zh-CN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｝  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grpSp>
        <p:nvGrpSpPr>
          <p:cNvPr id="76805" name="组合 6"/>
          <p:cNvGrpSpPr/>
          <p:nvPr/>
        </p:nvGrpSpPr>
        <p:grpSpPr>
          <a:xfrm>
            <a:off x="8112125" y="2228850"/>
            <a:ext cx="3097213" cy="1944688"/>
            <a:chOff x="7010401" y="4119564"/>
            <a:chExt cx="3406775" cy="2341562"/>
          </a:xfrm>
        </p:grpSpPr>
        <p:sp>
          <p:nvSpPr>
            <p:cNvPr id="76806" name="Text Box 10"/>
            <p:cNvSpPr txBox="1"/>
            <p:nvPr/>
          </p:nvSpPr>
          <p:spPr>
            <a:xfrm>
              <a:off x="7010401" y="4119564"/>
              <a:ext cx="3406775" cy="1892826"/>
            </a:xfrm>
            <a:prstGeom prst="rect">
              <a:avLst/>
            </a:prstGeom>
            <a:solidFill>
              <a:schemeClr val="tx1"/>
            </a:solidFill>
            <a:ln w="12700" cap="sq" cmpd="sng">
              <a:solidFill>
                <a:srgbClr val="00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238125" indent="-238125" algn="l" rtl="0" eaLnBrk="0" fontAlgn="base" hangingPunct="0">
                <a:spcBef>
                  <a:spcPts val="525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9425" indent="-205105" algn="l" rtl="0" eaLnBrk="0" fontAlgn="base" hangingPunct="0">
                <a:spcBef>
                  <a:spcPts val="415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145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1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Please enter a grade:</a:t>
              </a:r>
            </a:p>
            <a:p>
              <a:pPr marL="0" lvl="0" indent="0" eaLnBrk="1" hangingPunct="1">
                <a:spcBef>
                  <a:spcPct val="10000"/>
                </a:spcBef>
                <a:buClrTx/>
                <a:buSzTx/>
                <a:buFontTx/>
                <a:buNone/>
              </a:pPr>
              <a:endParaRPr lang="en-US" altLang="zh-CN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eaLnBrk="1" hangingPunct="1">
                <a:spcBef>
                  <a:spcPct val="10000"/>
                </a:spcBef>
                <a:buClrTx/>
                <a:buSzTx/>
                <a:buFontTx/>
                <a:buNone/>
              </a:pPr>
              <a:endParaRPr lang="en-US" altLang="zh-CN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eaLnBrk="1" hangingPunct="1">
                <a:spcBef>
                  <a:spcPct val="10000"/>
                </a:spcBef>
                <a:buClrTx/>
                <a:buSzTx/>
                <a:buFontTx/>
                <a:buNone/>
              </a:pPr>
              <a:endParaRPr lang="en-US" altLang="zh-CN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eaLnBrk="1" hangingPunct="1">
                <a:spcBef>
                  <a:spcPct val="10000"/>
                </a:spcBef>
                <a:buClrTx/>
                <a:buSzTx/>
                <a:buFontTx/>
                <a:buNone/>
              </a:pPr>
              <a:endParaRPr lang="en-US" altLang="zh-CN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marL="0" lvl="0" indent="0" eaLnBrk="1" hangingPunct="1">
                <a:spcBef>
                  <a:spcPct val="10000"/>
                </a:spcBef>
                <a:buClrTx/>
                <a:buSzTx/>
                <a:buFontTx/>
                <a:buNone/>
              </a:pPr>
              <a:endParaRPr lang="en-US" altLang="zh-CN" sz="1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6807" name="Group 11"/>
            <p:cNvGrpSpPr/>
            <p:nvPr/>
          </p:nvGrpSpPr>
          <p:grpSpPr>
            <a:xfrm>
              <a:off x="7104064" y="4624404"/>
              <a:ext cx="914400" cy="381001"/>
              <a:chOff x="2688" y="3792"/>
              <a:chExt cx="576" cy="240"/>
            </a:xfrm>
          </p:grpSpPr>
          <p:sp>
            <p:nvSpPr>
              <p:cNvPr id="76812" name="Text Box 12"/>
              <p:cNvSpPr txBox="1"/>
              <p:nvPr/>
            </p:nvSpPr>
            <p:spPr>
              <a:xfrm>
                <a:off x="2688" y="3792"/>
                <a:ext cx="576" cy="233"/>
              </a:xfrm>
              <a:prstGeom prst="rect">
                <a:avLst/>
              </a:prstGeom>
              <a:solidFill>
                <a:schemeClr val="tx1"/>
              </a:solidFill>
              <a:ln w="9525">
                <a:noFill/>
              </a:ln>
            </p:spPr>
            <p:txBody>
              <a:bodyPr lIns="92063" tIns="46032" rIns="92063" bIns="46032">
                <a:spAutoFit/>
              </a:bodyPr>
              <a:lstStyle>
                <a:lvl1pPr marL="238125" indent="-238125" algn="l" rtl="0" eaLnBrk="0" fontAlgn="base" hangingPunct="0">
                  <a:spcBef>
                    <a:spcPts val="525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2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79425" indent="-205105" algn="l" rtl="0" eaLnBrk="0" fontAlgn="base" hangingPunct="0">
                  <a:spcBef>
                    <a:spcPts val="415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171450" algn="l" rtl="0" eaLnBrk="0" fontAlgn="base" hangingPunct="0">
                  <a:spcBef>
                    <a:spcPts val="375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indent="-1714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1714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>
                    <a:schemeClr val="folHlink"/>
                  </a:buClr>
                  <a:buSzTx/>
                  <a:buNone/>
                </a:pPr>
                <a:r>
                  <a:rPr lang="en-US" altLang="zh-CN" sz="1800" b="1" dirty="0">
                    <a:solidFill>
                      <a:srgbClr val="FFFF66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76813" name="Line 13"/>
              <p:cNvSpPr/>
              <p:nvPr/>
            </p:nvSpPr>
            <p:spPr>
              <a:xfrm flipH="1">
                <a:off x="2928" y="3840"/>
                <a:ext cx="144" cy="192"/>
              </a:xfrm>
              <a:prstGeom prst="line">
                <a:avLst/>
              </a:prstGeom>
              <a:ln w="38100" cap="flat" cmpd="sng">
                <a:solidFill>
                  <a:srgbClr val="FFFF66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6808" name="Text Box 14"/>
            <p:cNvSpPr txBox="1"/>
            <p:nvPr/>
          </p:nvSpPr>
          <p:spPr>
            <a:xfrm>
              <a:off x="7032625" y="4984751"/>
              <a:ext cx="1752600" cy="396875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lIns="92063" tIns="46032" rIns="92063" bIns="46032">
              <a:spAutoFit/>
            </a:bodyPr>
            <a:lstStyle>
              <a:lvl1pPr marL="238125" indent="-238125" algn="l" rtl="0" eaLnBrk="0" fontAlgn="base" hangingPunct="0">
                <a:spcBef>
                  <a:spcPts val="525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9425" indent="-205105" algn="l" rtl="0" eaLnBrk="0" fontAlgn="base" hangingPunct="0">
                <a:spcBef>
                  <a:spcPts val="415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145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1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80~89</a:t>
              </a:r>
            </a:p>
          </p:txBody>
        </p:sp>
        <p:sp>
          <p:nvSpPr>
            <p:cNvPr id="76809" name="Text Box 31"/>
            <p:cNvSpPr txBox="1"/>
            <p:nvPr/>
          </p:nvSpPr>
          <p:spPr>
            <a:xfrm>
              <a:off x="7032625" y="5343526"/>
              <a:ext cx="1752600" cy="396875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lIns="92063" tIns="46032" rIns="92063" bIns="46032">
              <a:spAutoFit/>
            </a:bodyPr>
            <a:lstStyle>
              <a:lvl1pPr marL="238125" indent="-238125" algn="l" rtl="0" eaLnBrk="0" fontAlgn="base" hangingPunct="0">
                <a:spcBef>
                  <a:spcPts val="525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9425" indent="-205105" algn="l" rtl="0" eaLnBrk="0" fontAlgn="base" hangingPunct="0">
                <a:spcBef>
                  <a:spcPts val="415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145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1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70~79</a:t>
              </a:r>
            </a:p>
          </p:txBody>
        </p:sp>
        <p:sp>
          <p:nvSpPr>
            <p:cNvPr id="76810" name="Text Box 32"/>
            <p:cNvSpPr txBox="1"/>
            <p:nvPr/>
          </p:nvSpPr>
          <p:spPr>
            <a:xfrm>
              <a:off x="7032625" y="5703889"/>
              <a:ext cx="1752600" cy="396875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lIns="92063" tIns="46032" rIns="92063" bIns="46032">
              <a:spAutoFit/>
            </a:bodyPr>
            <a:lstStyle>
              <a:lvl1pPr marL="238125" indent="-238125" algn="l" rtl="0" eaLnBrk="0" fontAlgn="base" hangingPunct="0">
                <a:spcBef>
                  <a:spcPts val="525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9425" indent="-205105" algn="l" rtl="0" eaLnBrk="0" fontAlgn="base" hangingPunct="0">
                <a:spcBef>
                  <a:spcPts val="415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145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1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60~69</a:t>
              </a:r>
            </a:p>
          </p:txBody>
        </p:sp>
        <p:sp>
          <p:nvSpPr>
            <p:cNvPr id="76811" name="Text Box 33"/>
            <p:cNvSpPr txBox="1"/>
            <p:nvPr/>
          </p:nvSpPr>
          <p:spPr>
            <a:xfrm>
              <a:off x="7032625" y="6064251"/>
              <a:ext cx="1752600" cy="396875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lIns="92063" tIns="46032" rIns="92063" bIns="46032">
              <a:spAutoFit/>
            </a:bodyPr>
            <a:lstStyle>
              <a:lvl1pPr marL="238125" indent="-238125" algn="l" rtl="0" eaLnBrk="0" fontAlgn="base" hangingPunct="0">
                <a:spcBef>
                  <a:spcPts val="525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9425" indent="-205105" algn="l" rtl="0" eaLnBrk="0" fontAlgn="base" hangingPunct="0">
                <a:spcBef>
                  <a:spcPts val="415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145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1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&lt;60</a:t>
              </a:r>
              <a:endPara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>
          <a:xfrm>
            <a:off x="817563" y="228600"/>
            <a:ext cx="10871200" cy="990600"/>
          </a:xfrm>
        </p:spPr>
        <p:txBody>
          <a:bodyPr vert="horz" wrap="square" lIns="91440" tIns="45720" rIns="91440" bIns="45720" anchor="b" anchorCtr="0"/>
          <a:lstStyle/>
          <a:p>
            <a:r>
              <a:rPr lang="en-US" altLang="zh-CN" sz="3600" b="1" dirty="0">
                <a:solidFill>
                  <a:srgbClr val="CC3300"/>
                </a:solidFill>
                <a:latin typeface="Times New Roman" panose="02020603050405020304" pitchFamily="18" charset="0"/>
                <a:ea typeface="华文仿宋" panose="02010600040101010101" pitchFamily="2" charset="-122"/>
              </a:rPr>
              <a:t>switch </a:t>
            </a:r>
            <a:r>
              <a:rPr lang="zh-CN" altLang="en-US" sz="3600" b="1" dirty="0">
                <a:solidFill>
                  <a:srgbClr val="CC3300"/>
                </a:solidFill>
                <a:latin typeface="Times New Roman" panose="02020603050405020304" pitchFamily="18" charset="0"/>
                <a:ea typeface="华文仿宋" panose="02010600040101010101" pitchFamily="2" charset="-122"/>
              </a:rPr>
              <a:t>语句使用说明</a:t>
            </a:r>
            <a:r>
              <a:rPr lang="en-US" altLang="zh-CN" sz="3600" b="1" dirty="0">
                <a:solidFill>
                  <a:srgbClr val="CC3300"/>
                </a:solidFill>
                <a:latin typeface="Times New Roman" panose="02020603050405020304" pitchFamily="18" charset="0"/>
                <a:ea typeface="华文仿宋" panose="02010600040101010101" pitchFamily="2" charset="-122"/>
              </a:rPr>
              <a:t>:</a:t>
            </a:r>
            <a:endParaRPr lang="zh-CN" altLang="en-US" dirty="0">
              <a:ea typeface="华文仿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17563" y="1600200"/>
            <a:ext cx="11255375" cy="449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38125" marR="0" lvl="0" indent="-238125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每个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case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后面的表达式不能相同。</a:t>
            </a:r>
          </a:p>
          <a:p>
            <a:pPr marL="238125" marR="0" lvl="0" indent="-238125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各个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case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default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语句的顺序可以改变。</a:t>
            </a:r>
          </a:p>
          <a:p>
            <a:pPr marL="238125" marR="0" lvl="0" indent="-238125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default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子句可以省略不用。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238125" marR="0" lvl="0" indent="-238125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可以使多个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case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共用同一组执行语句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。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 即：前面多个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case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语句可以没有内容，也没有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break;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238125" marR="0" lvl="0" indent="-238125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在一个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case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后面有多个语句时不用加花括号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因为顺序执行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。</a:t>
            </a:r>
          </a:p>
          <a:p>
            <a:pPr marL="238125" marR="0" lvl="0" indent="-238125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case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后面的表达式必须有确定的值</a:t>
            </a:r>
            <a:r>
              <a:rPr kumimoji="0" lang="zh-CN" alt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不能是一个范围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238125" marR="0" lvl="0" indent="-238125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7828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90000"/>
              </a:lnSpc>
            </a:pPr>
            <a:fld id="{9A0DB2DC-4C9A-4742-B13C-FB6460FD3503}" type="slidenum">
              <a:rPr lang="zh-CN" altLang="en-US" sz="1000" dirty="0">
                <a:solidFill>
                  <a:srgbClr val="FFFFFF"/>
                </a:solidFill>
              </a:rPr>
              <a:t>33</a:t>
            </a:fld>
            <a:endParaRPr lang="zh-CN" altLang="en-US" sz="1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1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zh-CN" altLang="en-US" sz="1000" dirty="0">
                <a:solidFill>
                  <a:srgbClr val="2F2F2F"/>
                </a:solidFill>
              </a:rPr>
              <a:t>34</a:t>
            </a:fld>
            <a:endParaRPr lang="zh-CN" altLang="en-US" sz="1000" dirty="0">
              <a:solidFill>
                <a:srgbClr val="2F2F2F"/>
              </a:solidFill>
            </a:endParaRPr>
          </a:p>
        </p:txBody>
      </p:sp>
      <p:sp>
        <p:nvSpPr>
          <p:cNvPr id="78851" name="矩形 2"/>
          <p:cNvSpPr/>
          <p:nvPr/>
        </p:nvSpPr>
        <p:spPr>
          <a:xfrm>
            <a:off x="550863" y="476250"/>
            <a:ext cx="5184775" cy="2114550"/>
          </a:xfrm>
          <a:prstGeom prst="rect">
            <a:avLst/>
          </a:prstGeom>
          <a:noFill/>
          <a:ln w="9525" cap="flat" cmpd="sng">
            <a:solidFill>
              <a:srgbClr val="FF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  <a:spcBef>
                <a:spcPct val="40000"/>
              </a:spcBef>
              <a:buClr>
                <a:schemeClr val="folHlink"/>
              </a:buClr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</a:rPr>
              <a:t>switch   (grade)</a:t>
            </a:r>
          </a:p>
          <a:p>
            <a:pPr eaLnBrk="1" hangingPunct="1">
              <a:lnSpc>
                <a:spcPct val="70000"/>
              </a:lnSpc>
              <a:spcBef>
                <a:spcPct val="40000"/>
              </a:spcBef>
              <a:buClr>
                <a:schemeClr val="folHlink"/>
              </a:buClr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</a:rPr>
              <a:t>       </a:t>
            </a:r>
            <a:r>
              <a:rPr lang="zh-CN" altLang="en-US" dirty="0">
                <a:latin typeface="Times New Roman" panose="02020603050405020304" pitchFamily="18" charset="0"/>
              </a:rPr>
              <a:t>｛</a:t>
            </a:r>
            <a:r>
              <a:rPr lang="en-US" altLang="zh-CN" dirty="0">
                <a:latin typeface="Times New Roman" panose="02020603050405020304" pitchFamily="18" charset="0"/>
              </a:rPr>
              <a:t>case  'a'∶</a:t>
            </a:r>
          </a:p>
          <a:p>
            <a:pPr eaLnBrk="1" hangingPunct="1">
              <a:lnSpc>
                <a:spcPct val="70000"/>
              </a:lnSpc>
              <a:spcBef>
                <a:spcPct val="40000"/>
              </a:spcBef>
              <a:buClr>
                <a:schemeClr val="folHlink"/>
              </a:buClr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</a:rPr>
              <a:t>           case  'b'∶</a:t>
            </a:r>
          </a:p>
          <a:p>
            <a:pPr eaLnBrk="1" hangingPunct="1">
              <a:lnSpc>
                <a:spcPct val="70000"/>
              </a:lnSpc>
              <a:spcBef>
                <a:spcPct val="40000"/>
              </a:spcBef>
              <a:buClr>
                <a:schemeClr val="folHlink"/>
              </a:buClr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</a:rPr>
              <a:t>           case  'c'∶</a:t>
            </a:r>
          </a:p>
          <a:p>
            <a:pPr eaLnBrk="1" hangingPunct="1">
              <a:lnSpc>
                <a:spcPct val="70000"/>
              </a:lnSpc>
              <a:spcBef>
                <a:spcPct val="40000"/>
              </a:spcBef>
              <a:buClr>
                <a:schemeClr val="folHlink"/>
              </a:buClr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</a:rPr>
              <a:t>           case  ‘d’ ∶printf(“</a:t>
            </a:r>
            <a:r>
              <a:rPr lang="zh-CN" altLang="en-US" dirty="0">
                <a:latin typeface="Times New Roman" panose="02020603050405020304" pitchFamily="18" charset="0"/>
              </a:rPr>
              <a:t>及格＼</a:t>
            </a:r>
            <a:r>
              <a:rPr lang="en-US" altLang="zh-CN" dirty="0">
                <a:latin typeface="Times New Roman" panose="02020603050405020304" pitchFamily="18" charset="0"/>
              </a:rPr>
              <a:t>n")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  <a:r>
              <a:rPr lang="en-US" altLang="zh-CN" dirty="0">
                <a:latin typeface="Times New Roman" panose="02020603050405020304" pitchFamily="18" charset="0"/>
              </a:rPr>
              <a:t>break;</a:t>
            </a:r>
          </a:p>
          <a:p>
            <a:pPr eaLnBrk="1" hangingPunct="1">
              <a:lnSpc>
                <a:spcPct val="70000"/>
              </a:lnSpc>
              <a:spcBef>
                <a:spcPct val="40000"/>
              </a:spcBef>
              <a:buClr>
                <a:schemeClr val="folHlink"/>
              </a:buClr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</a:rPr>
              <a:t>           default∶printf(“</a:t>
            </a:r>
            <a:r>
              <a:rPr lang="zh-CN" altLang="en-US" dirty="0">
                <a:latin typeface="Times New Roman" panose="02020603050405020304" pitchFamily="18" charset="0"/>
              </a:rPr>
              <a:t>不及格＼</a:t>
            </a:r>
            <a:r>
              <a:rPr lang="en-US" altLang="zh-CN" dirty="0">
                <a:latin typeface="Times New Roman" panose="02020603050405020304" pitchFamily="18" charset="0"/>
              </a:rPr>
              <a:t>n")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70000"/>
              </a:lnSpc>
              <a:spcBef>
                <a:spcPct val="40000"/>
              </a:spcBef>
              <a:buClr>
                <a:schemeClr val="folHlink"/>
              </a:buClr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18" charset="0"/>
              </a:rPr>
              <a:t>         ｝  </a:t>
            </a:r>
          </a:p>
        </p:txBody>
      </p:sp>
      <p:sp>
        <p:nvSpPr>
          <p:cNvPr id="4" name="Text Box 8"/>
          <p:cNvSpPr txBox="1"/>
          <p:nvPr/>
        </p:nvSpPr>
        <p:spPr>
          <a:xfrm>
            <a:off x="5808663" y="476250"/>
            <a:ext cx="6119812" cy="220821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63" tIns="46032" rIns="92063" bIns="46032">
            <a:spAutoFit/>
          </a:bodyPr>
          <a:lstStyle>
            <a:lvl1pPr marL="238125" indent="-238125" algn="l" rtl="0" eaLnBrk="0" fontAlgn="base" hangingPunct="0"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425" indent="-205105" algn="l" rtl="0" eaLnBrk="0" fontAlgn="base" hangingPunct="0">
              <a:spcBef>
                <a:spcPts val="4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lnSpc>
                <a:spcPct val="60000"/>
              </a:lnSpc>
              <a:spcBef>
                <a:spcPct val="40000"/>
              </a:spcBef>
              <a:buClr>
                <a:schemeClr val="folHlink"/>
              </a:buClr>
              <a:buSzTx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switch   (grade)</a:t>
            </a:r>
          </a:p>
          <a:p>
            <a:pPr marL="342900" lvl="0" indent="-342900" eaLnBrk="1" hangingPunct="1">
              <a:lnSpc>
                <a:spcPct val="60000"/>
              </a:lnSpc>
              <a:spcBef>
                <a:spcPct val="40000"/>
              </a:spcBef>
              <a:buClr>
                <a:schemeClr val="folHlink"/>
              </a:buClr>
              <a:buSzTx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｛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60000"/>
              </a:lnSpc>
              <a:spcBef>
                <a:spcPct val="40000"/>
              </a:spcBef>
              <a:buClr>
                <a:schemeClr val="folHlink"/>
              </a:buClr>
              <a:buSzTx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case ‘a’∶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printf(“90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100”)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printf(“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＼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n”) 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break;</a:t>
            </a:r>
          </a:p>
          <a:p>
            <a:pPr marL="342900" lvl="0" indent="-342900" eaLnBrk="1" hangingPunct="1">
              <a:lnSpc>
                <a:spcPct val="60000"/>
              </a:lnSpc>
              <a:spcBef>
                <a:spcPct val="40000"/>
              </a:spcBef>
              <a:buClr>
                <a:schemeClr val="folHlink"/>
              </a:buClr>
              <a:buSzTx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case  'b'∶printf("80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89")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 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printf(“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＼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n”) 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 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break;</a:t>
            </a:r>
          </a:p>
          <a:p>
            <a:pPr marL="342900" lvl="0" indent="-342900" eaLnBrk="1" hangingPunct="1">
              <a:lnSpc>
                <a:spcPct val="60000"/>
              </a:lnSpc>
              <a:spcBef>
                <a:spcPct val="40000"/>
              </a:spcBef>
              <a:buClr>
                <a:schemeClr val="folHlink"/>
              </a:buClr>
              <a:buSzTx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case  'c'∶printf("70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79")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 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printf(“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＼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n”) 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 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break;</a:t>
            </a:r>
          </a:p>
          <a:p>
            <a:pPr marL="342900" lvl="0" indent="-342900" eaLnBrk="1" hangingPunct="1">
              <a:lnSpc>
                <a:spcPct val="60000"/>
              </a:lnSpc>
              <a:spcBef>
                <a:spcPct val="40000"/>
              </a:spcBef>
              <a:buClr>
                <a:schemeClr val="folHlink"/>
              </a:buClr>
              <a:buSzTx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case  'd' ∶printf("60- 69")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 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printf(“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＼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n”) 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break;</a:t>
            </a:r>
          </a:p>
          <a:p>
            <a:pPr marL="342900" lvl="0" indent="-342900" eaLnBrk="1" hangingPunct="1">
              <a:lnSpc>
                <a:spcPct val="60000"/>
              </a:lnSpc>
              <a:spcBef>
                <a:spcPct val="40000"/>
              </a:spcBef>
              <a:buClr>
                <a:schemeClr val="folHlink"/>
              </a:buClr>
              <a:buSzTx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default∶printf("&lt;60")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 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printf(“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＼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n”) 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eaLnBrk="1" hangingPunct="1">
              <a:lnSpc>
                <a:spcPct val="60000"/>
              </a:lnSpc>
              <a:spcBef>
                <a:spcPct val="40000"/>
              </a:spcBef>
              <a:buClr>
                <a:schemeClr val="folHlink"/>
              </a:buClr>
              <a:buSz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｝  </a:t>
            </a:r>
          </a:p>
        </p:txBody>
      </p:sp>
      <p:sp>
        <p:nvSpPr>
          <p:cNvPr id="5" name="Rectangle 4"/>
          <p:cNvSpPr/>
          <p:nvPr/>
        </p:nvSpPr>
        <p:spPr>
          <a:xfrm>
            <a:off x="550863" y="3429000"/>
            <a:ext cx="7129462" cy="32004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238125" indent="-238125" algn="l" rtl="0" eaLnBrk="0" fontAlgn="base" hangingPunct="0"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425" indent="-205105" algn="l" rtl="0" eaLnBrk="0" fontAlgn="base" hangingPunct="0">
              <a:spcBef>
                <a:spcPts val="4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lnSpc>
                <a:spcPct val="7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例如：输入百分制成绩，输出成绩等级。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本例错误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endParaRPr lang="zh-CN" altLang="en-US" sz="1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lvl="0" indent="-457200" eaLnBrk="1" hangingPunct="1">
              <a:lnSpc>
                <a:spcPct val="7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90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分以上为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80-89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70-79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60-69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60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分以下为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457200" lvl="0" indent="-457200" eaLnBrk="1" hangingPunct="1">
              <a:lnSpc>
                <a:spcPct val="70000"/>
              </a:lnSpc>
              <a:spcBef>
                <a:spcPct val="40000"/>
              </a:spcBef>
              <a:buClr>
                <a:srgbClr val="85DFD0"/>
              </a:buClr>
              <a:buSz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switch   (score)</a:t>
            </a:r>
          </a:p>
          <a:p>
            <a:pPr marL="457200" lvl="0" indent="-457200" eaLnBrk="1" hangingPunct="1">
              <a:lnSpc>
                <a:spcPct val="70000"/>
              </a:lnSpc>
              <a:spcBef>
                <a:spcPct val="40000"/>
              </a:spcBef>
              <a:buClr>
                <a:srgbClr val="85DFD0"/>
              </a:buClr>
              <a:buSz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｛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case 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&gt;90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∶ printf(“A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＼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n")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break;</a:t>
            </a:r>
          </a:p>
          <a:p>
            <a:pPr marL="457200" lvl="0" indent="-457200" eaLnBrk="1" hangingPunct="1">
              <a:lnSpc>
                <a:spcPct val="70000"/>
              </a:lnSpc>
              <a:spcBef>
                <a:spcPct val="40000"/>
              </a:spcBef>
              <a:buClr>
                <a:srgbClr val="85DFD0"/>
              </a:buClr>
              <a:buSz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case 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&gt;80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∶ printf(“B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＼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n")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break;</a:t>
            </a:r>
          </a:p>
          <a:p>
            <a:pPr marL="457200" lvl="0" indent="-457200" eaLnBrk="1" hangingPunct="1">
              <a:lnSpc>
                <a:spcPct val="70000"/>
              </a:lnSpc>
              <a:spcBef>
                <a:spcPct val="40000"/>
              </a:spcBef>
              <a:buClr>
                <a:srgbClr val="85DFD0"/>
              </a:buClr>
              <a:buSz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case 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&gt;70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∶ printf(“C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＼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n")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 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break;</a:t>
            </a:r>
          </a:p>
          <a:p>
            <a:pPr marL="457200" lvl="0" indent="-457200" eaLnBrk="1" hangingPunct="1">
              <a:lnSpc>
                <a:spcPct val="70000"/>
              </a:lnSpc>
              <a:spcBef>
                <a:spcPct val="40000"/>
              </a:spcBef>
              <a:buClr>
                <a:srgbClr val="85DFD0"/>
              </a:buClr>
              <a:buSz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case  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&gt;60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∶printf(“D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＼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n")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break;</a:t>
            </a:r>
          </a:p>
          <a:p>
            <a:pPr marL="457200" lvl="0" indent="-457200" eaLnBrk="1" hangingPunct="1">
              <a:lnSpc>
                <a:spcPct val="70000"/>
              </a:lnSpc>
              <a:spcBef>
                <a:spcPct val="40000"/>
              </a:spcBef>
              <a:buClr>
                <a:srgbClr val="85DFD0"/>
              </a:buClr>
              <a:buSzTx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default∶printf(“E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＼</a:t>
            </a:r>
            <a:r>
              <a:rPr lang="en-US" altLang="zh-CN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n")</a:t>
            </a: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marL="457200" lvl="0" indent="-457200" eaLnBrk="1" hangingPunct="1">
              <a:lnSpc>
                <a:spcPct val="70000"/>
              </a:lnSpc>
              <a:spcBef>
                <a:spcPct val="40000"/>
              </a:spcBef>
              <a:buClr>
                <a:srgbClr val="85DFD0"/>
              </a:buClr>
              <a:buSz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｝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>
          <a:xfrm>
            <a:off x="817563" y="228600"/>
            <a:ext cx="10871200" cy="990600"/>
          </a:xfrm>
        </p:spPr>
        <p:txBody>
          <a:bodyPr vert="horz" wrap="square" lIns="91440" tIns="45720" rIns="91440" bIns="45720" anchor="b" anchorCtr="0"/>
          <a:lstStyle/>
          <a:p>
            <a:r>
              <a:rPr lang="en-US" altLang="zh-CN" dirty="0">
                <a:ea typeface="华文仿宋" panose="02010600040101010101" pitchFamily="2" charset="-122"/>
              </a:rPr>
              <a:t>case</a:t>
            </a:r>
            <a:r>
              <a:rPr lang="zh-CN" altLang="en-US" dirty="0">
                <a:ea typeface="华文仿宋" panose="02010600040101010101" pitchFamily="2" charset="-122"/>
              </a:rPr>
              <a:t>流程图</a:t>
            </a:r>
          </a:p>
        </p:txBody>
      </p:sp>
      <p:sp>
        <p:nvSpPr>
          <p:cNvPr id="79875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90000"/>
              </a:lnSpc>
            </a:pPr>
            <a:fld id="{9A0DB2DC-4C9A-4742-B13C-FB6460FD3503}" type="slidenum">
              <a:rPr lang="zh-CN" altLang="en-US" sz="1000" dirty="0">
                <a:solidFill>
                  <a:srgbClr val="FFFFFF"/>
                </a:solidFill>
              </a:rPr>
              <a:t>35</a:t>
            </a:fld>
            <a:endParaRPr lang="zh-CN" altLang="en-US" sz="1000" dirty="0">
              <a:solidFill>
                <a:srgbClr val="FFFFFF"/>
              </a:solidFill>
            </a:endParaRPr>
          </a:p>
        </p:txBody>
      </p:sp>
      <p:grpSp>
        <p:nvGrpSpPr>
          <p:cNvPr id="79876" name="Group 46"/>
          <p:cNvGrpSpPr/>
          <p:nvPr/>
        </p:nvGrpSpPr>
        <p:grpSpPr>
          <a:xfrm>
            <a:off x="2927350" y="1628775"/>
            <a:ext cx="6192838" cy="5113338"/>
            <a:chOff x="839" y="1071"/>
            <a:chExt cx="3946" cy="3249"/>
          </a:xfrm>
        </p:grpSpPr>
        <p:sp>
          <p:nvSpPr>
            <p:cNvPr id="79879" name="AutoShape 4"/>
            <p:cNvSpPr/>
            <p:nvPr/>
          </p:nvSpPr>
          <p:spPr>
            <a:xfrm>
              <a:off x="839" y="2976"/>
              <a:ext cx="907" cy="499"/>
            </a:xfrm>
            <a:prstGeom prst="flowChartDecision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38125" indent="-238125" algn="l" rtl="0" eaLnBrk="0" fontAlgn="base" hangingPunct="0">
                <a:spcBef>
                  <a:spcPts val="525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9425" indent="-205105" algn="l" rtl="0" eaLnBrk="0" fontAlgn="base" hangingPunct="0">
                <a:spcBef>
                  <a:spcPts val="415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145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case z</a:t>
              </a:r>
            </a:p>
          </p:txBody>
        </p:sp>
        <p:sp>
          <p:nvSpPr>
            <p:cNvPr id="79880" name="AutoShape 5"/>
            <p:cNvSpPr/>
            <p:nvPr/>
          </p:nvSpPr>
          <p:spPr>
            <a:xfrm>
              <a:off x="2245" y="3113"/>
              <a:ext cx="862" cy="273"/>
            </a:xfrm>
            <a:prstGeom prst="flowChartProcess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38125" indent="-238125" algn="l" rtl="0" eaLnBrk="0" fontAlgn="base" hangingPunct="0">
                <a:spcBef>
                  <a:spcPts val="525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9425" indent="-205105" algn="l" rtl="0" eaLnBrk="0" fontAlgn="base" hangingPunct="0">
                <a:spcBef>
                  <a:spcPts val="415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145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case z </a:t>
              </a:r>
              <a:r>
                <a:rPr lang="zh-CN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操作</a:t>
              </a:r>
            </a:p>
          </p:txBody>
        </p:sp>
        <p:sp>
          <p:nvSpPr>
            <p:cNvPr id="79881" name="AutoShape 6"/>
            <p:cNvSpPr/>
            <p:nvPr/>
          </p:nvSpPr>
          <p:spPr>
            <a:xfrm>
              <a:off x="1202" y="4139"/>
              <a:ext cx="182" cy="181"/>
            </a:xfrm>
            <a:prstGeom prst="flowChartConnector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38125" indent="-238125" algn="l" rtl="0" eaLnBrk="0" fontAlgn="base" hangingPunct="0">
                <a:spcBef>
                  <a:spcPts val="525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9425" indent="-205105" algn="l" rtl="0" eaLnBrk="0" fontAlgn="base" hangingPunct="0">
                <a:spcBef>
                  <a:spcPts val="415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145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9882" name="Line 8"/>
            <p:cNvSpPr/>
            <p:nvPr/>
          </p:nvSpPr>
          <p:spPr>
            <a:xfrm>
              <a:off x="1292" y="3475"/>
              <a:ext cx="0" cy="18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3" name="Line 9"/>
            <p:cNvSpPr/>
            <p:nvPr/>
          </p:nvSpPr>
          <p:spPr>
            <a:xfrm>
              <a:off x="1746" y="3249"/>
              <a:ext cx="49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4" name="Text Box 10"/>
            <p:cNvSpPr txBox="1"/>
            <p:nvPr/>
          </p:nvSpPr>
          <p:spPr>
            <a:xfrm>
              <a:off x="1746" y="2976"/>
              <a:ext cx="4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38125" indent="-238125" algn="l" rtl="0" eaLnBrk="0" fontAlgn="base" hangingPunct="0">
                <a:spcBef>
                  <a:spcPts val="525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9425" indent="-205105" algn="l" rtl="0" eaLnBrk="0" fontAlgn="base" hangingPunct="0">
                <a:spcBef>
                  <a:spcPts val="415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145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true</a:t>
              </a:r>
            </a:p>
          </p:txBody>
        </p:sp>
        <p:sp>
          <p:nvSpPr>
            <p:cNvPr id="79885" name="Text Box 11"/>
            <p:cNvSpPr txBox="1"/>
            <p:nvPr/>
          </p:nvSpPr>
          <p:spPr>
            <a:xfrm>
              <a:off x="1338" y="3430"/>
              <a:ext cx="45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38125" indent="-238125" algn="l" rtl="0" eaLnBrk="0" fontAlgn="base" hangingPunct="0">
                <a:spcBef>
                  <a:spcPts val="525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9425" indent="-205105" algn="l" rtl="0" eaLnBrk="0" fontAlgn="base" hangingPunct="0">
                <a:spcBef>
                  <a:spcPts val="415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145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false</a:t>
              </a:r>
            </a:p>
          </p:txBody>
        </p:sp>
        <p:sp>
          <p:nvSpPr>
            <p:cNvPr id="79886" name="Line 12"/>
            <p:cNvSpPr/>
            <p:nvPr/>
          </p:nvSpPr>
          <p:spPr>
            <a:xfrm>
              <a:off x="4785" y="1661"/>
              <a:ext cx="0" cy="235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7" name="Line 13"/>
            <p:cNvSpPr/>
            <p:nvPr/>
          </p:nvSpPr>
          <p:spPr>
            <a:xfrm flipH="1">
              <a:off x="1292" y="4020"/>
              <a:ext cx="349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8" name="AutoShape 15"/>
            <p:cNvSpPr/>
            <p:nvPr/>
          </p:nvSpPr>
          <p:spPr>
            <a:xfrm>
              <a:off x="1202" y="1071"/>
              <a:ext cx="182" cy="181"/>
            </a:xfrm>
            <a:prstGeom prst="flowChartConnector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38125" indent="-238125" algn="l" rtl="0" eaLnBrk="0" fontAlgn="base" hangingPunct="0">
                <a:spcBef>
                  <a:spcPts val="525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9425" indent="-205105" algn="l" rtl="0" eaLnBrk="0" fontAlgn="base" hangingPunct="0">
                <a:spcBef>
                  <a:spcPts val="415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145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9889" name="AutoShape 16"/>
            <p:cNvSpPr/>
            <p:nvPr/>
          </p:nvSpPr>
          <p:spPr>
            <a:xfrm>
              <a:off x="3470" y="3113"/>
              <a:ext cx="861" cy="272"/>
            </a:xfrm>
            <a:prstGeom prst="flowChartProcess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38125" indent="-238125" algn="l" rtl="0" eaLnBrk="0" fontAlgn="base" hangingPunct="0">
                <a:spcBef>
                  <a:spcPts val="525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9425" indent="-205105" algn="l" rtl="0" eaLnBrk="0" fontAlgn="base" hangingPunct="0">
                <a:spcBef>
                  <a:spcPts val="415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145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break;</a:t>
              </a:r>
            </a:p>
          </p:txBody>
        </p:sp>
        <p:sp>
          <p:nvSpPr>
            <p:cNvPr id="79890" name="Line 17"/>
            <p:cNvSpPr/>
            <p:nvPr/>
          </p:nvSpPr>
          <p:spPr>
            <a:xfrm>
              <a:off x="3107" y="3249"/>
              <a:ext cx="3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1" name="Line 18"/>
            <p:cNvSpPr/>
            <p:nvPr/>
          </p:nvSpPr>
          <p:spPr>
            <a:xfrm>
              <a:off x="1383" y="1434"/>
              <a:ext cx="0" cy="1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2" name="Line 20"/>
            <p:cNvSpPr/>
            <p:nvPr/>
          </p:nvSpPr>
          <p:spPr>
            <a:xfrm>
              <a:off x="4332" y="3249"/>
              <a:ext cx="4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3" name="Line 21"/>
            <p:cNvSpPr/>
            <p:nvPr/>
          </p:nvSpPr>
          <p:spPr>
            <a:xfrm>
              <a:off x="3152" y="3249"/>
              <a:ext cx="3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4" name="AutoShape 22"/>
            <p:cNvSpPr/>
            <p:nvPr/>
          </p:nvSpPr>
          <p:spPr>
            <a:xfrm>
              <a:off x="839" y="3657"/>
              <a:ext cx="861" cy="272"/>
            </a:xfrm>
            <a:prstGeom prst="flowChartProcess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38125" indent="-238125" algn="l" rtl="0" eaLnBrk="0" fontAlgn="base" hangingPunct="0">
                <a:spcBef>
                  <a:spcPts val="525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9425" indent="-205105" algn="l" rtl="0" eaLnBrk="0" fontAlgn="base" hangingPunct="0">
                <a:spcBef>
                  <a:spcPts val="415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145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default</a:t>
              </a:r>
              <a:r>
                <a:rPr lang="zh-CN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操作</a:t>
              </a:r>
            </a:p>
          </p:txBody>
        </p:sp>
        <p:sp>
          <p:nvSpPr>
            <p:cNvPr id="79895" name="Line 23"/>
            <p:cNvSpPr/>
            <p:nvPr/>
          </p:nvSpPr>
          <p:spPr>
            <a:xfrm>
              <a:off x="1292" y="3929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6" name="AutoShape 24"/>
            <p:cNvSpPr/>
            <p:nvPr/>
          </p:nvSpPr>
          <p:spPr>
            <a:xfrm>
              <a:off x="839" y="2069"/>
              <a:ext cx="907" cy="499"/>
            </a:xfrm>
            <a:prstGeom prst="flowChartDecision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38125" indent="-238125" algn="l" rtl="0" eaLnBrk="0" fontAlgn="base" hangingPunct="0">
                <a:spcBef>
                  <a:spcPts val="525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9425" indent="-205105" algn="l" rtl="0" eaLnBrk="0" fontAlgn="base" hangingPunct="0">
                <a:spcBef>
                  <a:spcPts val="415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145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case b</a:t>
              </a:r>
            </a:p>
          </p:txBody>
        </p:sp>
        <p:sp>
          <p:nvSpPr>
            <p:cNvPr id="79897" name="AutoShape 25"/>
            <p:cNvSpPr/>
            <p:nvPr/>
          </p:nvSpPr>
          <p:spPr>
            <a:xfrm>
              <a:off x="2200" y="2205"/>
              <a:ext cx="862" cy="273"/>
            </a:xfrm>
            <a:prstGeom prst="flowChartProcess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38125" indent="-238125" algn="l" rtl="0" eaLnBrk="0" fontAlgn="base" hangingPunct="0">
                <a:spcBef>
                  <a:spcPts val="525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9425" indent="-205105" algn="l" rtl="0" eaLnBrk="0" fontAlgn="base" hangingPunct="0">
                <a:spcBef>
                  <a:spcPts val="415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145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case b </a:t>
              </a:r>
              <a:r>
                <a:rPr lang="zh-CN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操作</a:t>
              </a:r>
            </a:p>
          </p:txBody>
        </p:sp>
        <p:sp>
          <p:nvSpPr>
            <p:cNvPr id="79898" name="Text Box 26"/>
            <p:cNvSpPr txBox="1"/>
            <p:nvPr/>
          </p:nvSpPr>
          <p:spPr>
            <a:xfrm>
              <a:off x="1700" y="2114"/>
              <a:ext cx="4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38125" indent="-238125" algn="l" rtl="0" eaLnBrk="0" fontAlgn="base" hangingPunct="0">
                <a:spcBef>
                  <a:spcPts val="525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9425" indent="-205105" algn="l" rtl="0" eaLnBrk="0" fontAlgn="base" hangingPunct="0">
                <a:spcBef>
                  <a:spcPts val="415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145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true</a:t>
              </a:r>
            </a:p>
          </p:txBody>
        </p:sp>
        <p:sp>
          <p:nvSpPr>
            <p:cNvPr id="79899" name="AutoShape 27"/>
            <p:cNvSpPr/>
            <p:nvPr/>
          </p:nvSpPr>
          <p:spPr>
            <a:xfrm>
              <a:off x="3424" y="2205"/>
              <a:ext cx="861" cy="272"/>
            </a:xfrm>
            <a:prstGeom prst="flowChartProcess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38125" indent="-238125" algn="l" rtl="0" eaLnBrk="0" fontAlgn="base" hangingPunct="0">
                <a:spcBef>
                  <a:spcPts val="525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9425" indent="-205105" algn="l" rtl="0" eaLnBrk="0" fontAlgn="base" hangingPunct="0">
                <a:spcBef>
                  <a:spcPts val="415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145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break;</a:t>
              </a:r>
            </a:p>
          </p:txBody>
        </p:sp>
        <p:sp>
          <p:nvSpPr>
            <p:cNvPr id="79900" name="Line 28"/>
            <p:cNvSpPr/>
            <p:nvPr/>
          </p:nvSpPr>
          <p:spPr>
            <a:xfrm>
              <a:off x="4286" y="2341"/>
              <a:ext cx="49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1" name="Line 29"/>
            <p:cNvSpPr/>
            <p:nvPr/>
          </p:nvSpPr>
          <p:spPr>
            <a:xfrm>
              <a:off x="3061" y="2341"/>
              <a:ext cx="3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2" name="Line 30"/>
            <p:cNvSpPr/>
            <p:nvPr/>
          </p:nvSpPr>
          <p:spPr>
            <a:xfrm>
              <a:off x="1746" y="2296"/>
              <a:ext cx="45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3" name="AutoShape 31"/>
            <p:cNvSpPr/>
            <p:nvPr/>
          </p:nvSpPr>
          <p:spPr>
            <a:xfrm>
              <a:off x="839" y="1389"/>
              <a:ext cx="907" cy="499"/>
            </a:xfrm>
            <a:prstGeom prst="flowChartDecision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38125" indent="-238125" algn="l" rtl="0" eaLnBrk="0" fontAlgn="base" hangingPunct="0">
                <a:spcBef>
                  <a:spcPts val="525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9425" indent="-205105" algn="l" rtl="0" eaLnBrk="0" fontAlgn="base" hangingPunct="0">
                <a:spcBef>
                  <a:spcPts val="415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145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case a</a:t>
              </a:r>
            </a:p>
          </p:txBody>
        </p:sp>
        <p:sp>
          <p:nvSpPr>
            <p:cNvPr id="79904" name="AutoShape 32"/>
            <p:cNvSpPr/>
            <p:nvPr/>
          </p:nvSpPr>
          <p:spPr>
            <a:xfrm>
              <a:off x="2200" y="1525"/>
              <a:ext cx="862" cy="273"/>
            </a:xfrm>
            <a:prstGeom prst="flowChartProcess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38125" indent="-238125" algn="l" rtl="0" eaLnBrk="0" fontAlgn="base" hangingPunct="0">
                <a:spcBef>
                  <a:spcPts val="525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9425" indent="-205105" algn="l" rtl="0" eaLnBrk="0" fontAlgn="base" hangingPunct="0">
                <a:spcBef>
                  <a:spcPts val="415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145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case a </a:t>
              </a:r>
              <a:r>
                <a:rPr lang="zh-CN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操作</a:t>
              </a:r>
            </a:p>
          </p:txBody>
        </p:sp>
        <p:sp>
          <p:nvSpPr>
            <p:cNvPr id="79905" name="Text Box 33"/>
            <p:cNvSpPr txBox="1"/>
            <p:nvPr/>
          </p:nvSpPr>
          <p:spPr>
            <a:xfrm>
              <a:off x="1746" y="1434"/>
              <a:ext cx="4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38125" indent="-238125" algn="l" rtl="0" eaLnBrk="0" fontAlgn="base" hangingPunct="0">
                <a:spcBef>
                  <a:spcPts val="525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9425" indent="-205105" algn="l" rtl="0" eaLnBrk="0" fontAlgn="base" hangingPunct="0">
                <a:spcBef>
                  <a:spcPts val="415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145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true</a:t>
              </a:r>
            </a:p>
          </p:txBody>
        </p:sp>
        <p:sp>
          <p:nvSpPr>
            <p:cNvPr id="79906" name="AutoShape 34"/>
            <p:cNvSpPr/>
            <p:nvPr/>
          </p:nvSpPr>
          <p:spPr>
            <a:xfrm>
              <a:off x="3425" y="1525"/>
              <a:ext cx="861" cy="272"/>
            </a:xfrm>
            <a:prstGeom prst="flowChartProcess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38125" indent="-238125" algn="l" rtl="0" eaLnBrk="0" fontAlgn="base" hangingPunct="0">
                <a:spcBef>
                  <a:spcPts val="525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9425" indent="-205105" algn="l" rtl="0" eaLnBrk="0" fontAlgn="base" hangingPunct="0">
                <a:spcBef>
                  <a:spcPts val="415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145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break;</a:t>
              </a:r>
            </a:p>
          </p:txBody>
        </p:sp>
        <p:sp>
          <p:nvSpPr>
            <p:cNvPr id="79907" name="Line 35"/>
            <p:cNvSpPr/>
            <p:nvPr/>
          </p:nvSpPr>
          <p:spPr>
            <a:xfrm>
              <a:off x="4287" y="1661"/>
              <a:ext cx="49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8" name="Line 36"/>
            <p:cNvSpPr/>
            <p:nvPr/>
          </p:nvSpPr>
          <p:spPr>
            <a:xfrm>
              <a:off x="3061" y="1661"/>
              <a:ext cx="3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9" name="Line 37"/>
            <p:cNvSpPr/>
            <p:nvPr/>
          </p:nvSpPr>
          <p:spPr>
            <a:xfrm>
              <a:off x="1746" y="1661"/>
              <a:ext cx="45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10" name="Line 38"/>
            <p:cNvSpPr/>
            <p:nvPr/>
          </p:nvSpPr>
          <p:spPr>
            <a:xfrm>
              <a:off x="1292" y="1888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11" name="Line 39"/>
            <p:cNvSpPr/>
            <p:nvPr/>
          </p:nvSpPr>
          <p:spPr>
            <a:xfrm>
              <a:off x="1292" y="2568"/>
              <a:ext cx="0" cy="18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12" name="Line 40"/>
            <p:cNvSpPr/>
            <p:nvPr/>
          </p:nvSpPr>
          <p:spPr>
            <a:xfrm>
              <a:off x="1292" y="1253"/>
              <a:ext cx="0" cy="18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13" name="Text Box 41"/>
            <p:cNvSpPr txBox="1"/>
            <p:nvPr/>
          </p:nvSpPr>
          <p:spPr>
            <a:xfrm>
              <a:off x="1338" y="2523"/>
              <a:ext cx="45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38125" indent="-238125" algn="l" rtl="0" eaLnBrk="0" fontAlgn="base" hangingPunct="0">
                <a:spcBef>
                  <a:spcPts val="525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9425" indent="-205105" algn="l" rtl="0" eaLnBrk="0" fontAlgn="base" hangingPunct="0">
                <a:spcBef>
                  <a:spcPts val="415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145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false</a:t>
              </a:r>
            </a:p>
          </p:txBody>
        </p:sp>
        <p:sp>
          <p:nvSpPr>
            <p:cNvPr id="79914" name="Text Box 42"/>
            <p:cNvSpPr txBox="1"/>
            <p:nvPr/>
          </p:nvSpPr>
          <p:spPr>
            <a:xfrm>
              <a:off x="1383" y="1842"/>
              <a:ext cx="45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38125" indent="-238125" algn="l" rtl="0" eaLnBrk="0" fontAlgn="base" hangingPunct="0">
                <a:spcBef>
                  <a:spcPts val="525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9425" indent="-205105" algn="l" rtl="0" eaLnBrk="0" fontAlgn="base" hangingPunct="0">
                <a:spcBef>
                  <a:spcPts val="415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145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false</a:t>
              </a:r>
            </a:p>
          </p:txBody>
        </p:sp>
        <p:sp>
          <p:nvSpPr>
            <p:cNvPr id="79915" name="Text Box 44"/>
            <p:cNvSpPr txBox="1"/>
            <p:nvPr/>
          </p:nvSpPr>
          <p:spPr>
            <a:xfrm>
              <a:off x="1066" y="2750"/>
              <a:ext cx="45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38125" indent="-238125" algn="l" rtl="0" eaLnBrk="0" fontAlgn="base" hangingPunct="0">
                <a:spcBef>
                  <a:spcPts val="525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9425" indent="-205105" algn="l" rtl="0" eaLnBrk="0" fontAlgn="base" hangingPunct="0">
                <a:spcBef>
                  <a:spcPts val="415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145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┆</a:t>
              </a:r>
            </a:p>
          </p:txBody>
        </p:sp>
      </p:grpSp>
      <p:sp>
        <p:nvSpPr>
          <p:cNvPr id="79877" name="Text Box 44"/>
          <p:cNvSpPr txBox="1"/>
          <p:nvPr/>
        </p:nvSpPr>
        <p:spPr>
          <a:xfrm>
            <a:off x="5311775" y="4221163"/>
            <a:ext cx="712788" cy="3635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38125" indent="-238125" algn="l" rtl="0" eaLnBrk="0" fontAlgn="base" hangingPunct="0"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425" indent="-205105" algn="l" rtl="0" eaLnBrk="0" fontAlgn="base" hangingPunct="0">
              <a:spcBef>
                <a:spcPts val="4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┆</a:t>
            </a:r>
          </a:p>
        </p:txBody>
      </p:sp>
      <p:sp>
        <p:nvSpPr>
          <p:cNvPr id="79878" name="Text Box 44"/>
          <p:cNvSpPr txBox="1"/>
          <p:nvPr/>
        </p:nvSpPr>
        <p:spPr>
          <a:xfrm>
            <a:off x="7256463" y="4221163"/>
            <a:ext cx="711200" cy="3635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38125" indent="-238125" algn="l" rtl="0" eaLnBrk="0" fontAlgn="base" hangingPunct="0"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425" indent="-205105" algn="l" rtl="0" eaLnBrk="0" fontAlgn="base" hangingPunct="0">
              <a:spcBef>
                <a:spcPts val="4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┆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title"/>
          </p:nvPr>
        </p:nvSpPr>
        <p:spPr>
          <a:xfrm>
            <a:off x="817563" y="228600"/>
            <a:ext cx="10871200" cy="990600"/>
          </a:xfrm>
        </p:spPr>
        <p:txBody>
          <a:bodyPr vert="horz" wrap="square" lIns="91440" tIns="45720" rIns="91440" bIns="45720" anchor="b" anchorCtr="0"/>
          <a:lstStyle/>
          <a:p>
            <a:r>
              <a:rPr lang="zh-CN" altLang="en-US" dirty="0">
                <a:ea typeface="华文仿宋" panose="02010600040101010101" pitchFamily="2" charset="-122"/>
              </a:rPr>
              <a:t>例：</a:t>
            </a:r>
            <a:r>
              <a:rPr lang="zh-CN" altLang="en-US" b="1" dirty="0">
                <a:ea typeface="华文仿宋" panose="02010600040101010101" pitchFamily="2" charset="-122"/>
              </a:rPr>
              <a:t>考试成绩统计</a:t>
            </a:r>
            <a:br>
              <a:rPr lang="en-US" altLang="zh-CN" b="1" dirty="0">
                <a:ea typeface="华文仿宋" panose="02010600040101010101" pitchFamily="2" charset="-122"/>
              </a:rPr>
            </a:br>
            <a:r>
              <a:rPr lang="zh-CN" altLang="en-US" b="1" dirty="0">
                <a:ea typeface="华文仿宋" panose="02010600040101010101" pitchFamily="2" charset="-122"/>
              </a:rPr>
              <a:t>（成绩分五级，分别用字母</a:t>
            </a:r>
            <a:r>
              <a:rPr lang="en-US" altLang="zh-CN" b="1" dirty="0">
                <a:ea typeface="华文仿宋" panose="02010600040101010101" pitchFamily="2" charset="-122"/>
              </a:rPr>
              <a:t>A/a, B/b, C/c, D/d, F/f</a:t>
            </a:r>
            <a:r>
              <a:rPr lang="zh-CN" altLang="en-US" b="1" dirty="0">
                <a:ea typeface="华文仿宋" panose="02010600040101010101" pitchFamily="2" charset="-122"/>
              </a:rPr>
              <a:t>表示）</a:t>
            </a:r>
            <a:endParaRPr lang="zh-CN" altLang="en-US" dirty="0">
              <a:ea typeface="华文仿宋" panose="02010600040101010101" pitchFamily="2" charset="-122"/>
            </a:endParaRPr>
          </a:p>
        </p:txBody>
      </p:sp>
      <p:sp>
        <p:nvSpPr>
          <p:cNvPr id="80899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90000"/>
              </a:lnSpc>
            </a:pPr>
            <a:fld id="{9A0DB2DC-4C9A-4742-B13C-FB6460FD3503}" type="slidenum">
              <a:rPr lang="zh-CN" altLang="en-US" sz="1000" dirty="0">
                <a:solidFill>
                  <a:srgbClr val="FFFFFF"/>
                </a:solidFill>
              </a:rPr>
              <a:t>36</a:t>
            </a:fld>
            <a:endParaRPr lang="zh-CN" altLang="en-US" sz="1000" dirty="0">
              <a:solidFill>
                <a:srgbClr val="FFFFFF"/>
              </a:solidFill>
            </a:endParaRPr>
          </a:p>
        </p:txBody>
      </p:sp>
      <p:sp>
        <p:nvSpPr>
          <p:cNvPr id="80900" name="矩形 4"/>
          <p:cNvSpPr/>
          <p:nvPr/>
        </p:nvSpPr>
        <p:spPr>
          <a:xfrm>
            <a:off x="817563" y="1628775"/>
            <a:ext cx="8448675" cy="4800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//Fig. 4.7:fig04_07.c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//Counting letter grades with switch.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808080"/>
                </a:solidFill>
                <a:latin typeface="Consolas" panose="020B0609020204030204" pitchFamily="49" charset="0"/>
              </a:rPr>
              <a:t>#include &lt;stdio.h&gt;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//function fig04_07 begins program execution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dirty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 </a:t>
            </a:r>
            <a:r>
              <a:rPr lang="en-US" altLang="zh-CN" dirty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grade;	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//one grade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 unsigned </a:t>
            </a:r>
            <a:r>
              <a:rPr lang="en-US" altLang="zh-CN" dirty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aCount = 0;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number of As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unsigned </a:t>
            </a:r>
            <a:r>
              <a:rPr lang="en-US" altLang="zh-CN" dirty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bCount = 0;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number of Bs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unsigned </a:t>
            </a:r>
            <a:r>
              <a:rPr lang="en-US" altLang="zh-CN" dirty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cCount = 0;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number of Cs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unsigned </a:t>
            </a:r>
            <a:r>
              <a:rPr lang="en-US" altLang="zh-CN" dirty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dCount = 0;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number of Ds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unsigned </a:t>
            </a:r>
            <a:r>
              <a:rPr lang="en-US" altLang="zh-CN" dirty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eCount = 0;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number of Es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unsigned </a:t>
            </a:r>
            <a:r>
              <a:rPr lang="en-US" altLang="zh-CN" dirty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fCount = 0;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 number of Fs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puts(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"Enter the letter grades."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puts(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“Enter the </a:t>
            </a:r>
            <a:r>
              <a:rPr lang="en-US" altLang="zh-CN" b="0" dirty="0">
                <a:solidFill>
                  <a:srgbClr val="FF0000"/>
                </a:solidFill>
                <a:latin typeface="Consolas" panose="020B0609020204030204" pitchFamily="49" charset="0"/>
              </a:rPr>
              <a:t>EOF</a:t>
            </a:r>
            <a:r>
              <a:rPr lang="zh-CN" alt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（</a:t>
            </a:r>
            <a:r>
              <a:rPr lang="en-US" altLang="zh-CN" b="0" dirty="0">
                <a:solidFill>
                  <a:srgbClr val="FF0000"/>
                </a:solidFill>
                <a:latin typeface="Consolas" panose="020B0609020204030204" pitchFamily="49" charset="0"/>
              </a:rPr>
              <a:t>CTRL+Z</a:t>
            </a:r>
            <a:r>
              <a:rPr lang="zh-CN" altLang="en-US" b="0" dirty="0">
                <a:solidFill>
                  <a:srgbClr val="FF0000"/>
                </a:solidFill>
                <a:latin typeface="Consolas" panose="020B0609020204030204" pitchFamily="49" charset="0"/>
              </a:rPr>
              <a:t>）</a:t>
            </a:r>
            <a:r>
              <a:rPr lang="en-US" altLang="zh-CN" b="0" dirty="0">
                <a:solidFill>
                  <a:srgbClr val="FF0000"/>
                </a:solidFill>
                <a:latin typeface="Consolas" panose="020B0609020204030204" pitchFamily="49" charset="0"/>
              </a:rPr>
              <a:t> character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 to end input."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1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zh-CN" altLang="en-US" sz="1000" dirty="0">
                <a:solidFill>
                  <a:srgbClr val="2F2F2F"/>
                </a:solidFill>
              </a:rPr>
              <a:t>37</a:t>
            </a:fld>
            <a:endParaRPr lang="zh-CN" altLang="en-US" sz="1000" dirty="0">
              <a:solidFill>
                <a:srgbClr val="2F2F2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87488" y="58738"/>
            <a:ext cx="8137525" cy="674052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9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//loop until user type end-of-file key sequence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9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while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(</a:t>
            </a:r>
            <a:r>
              <a:rPr kumimoji="0" lang="en-US" altLang="zh-CN" sz="1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 grade = </a:t>
            </a:r>
            <a:r>
              <a:rPr kumimoji="0" lang="en-US" altLang="zh-CN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getchar</a:t>
            </a:r>
            <a:r>
              <a:rPr kumimoji="0" lang="en-US" altLang="zh-CN" sz="18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()</a:t>
            </a:r>
            <a:r>
              <a:rPr kumimoji="0" lang="en-US" altLang="zh-CN" sz="1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!= EOF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){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9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9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//determine which grade was input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9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switch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(grade){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switch nested in while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9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  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case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'A'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: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//grade was uppercase 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9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  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case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'a'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: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//or lowercase 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9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       ++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aCount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//increment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aCount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9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      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break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//necessary to exit switch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9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9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  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case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'B'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: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//grade was uppercase B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9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  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case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'b'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: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//or lowercase b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9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       ++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bCount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//increment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bCount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9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      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break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//necessary to exit switch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9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9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  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case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'C'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: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//grade was uppercase 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9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  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case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'c'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: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//or lowercase 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9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       ++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cCount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//increment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cCount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9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      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break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//necessary to exit switch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9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9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  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case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'D'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: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//grade was uppercase 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9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  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case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'd'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: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//or lowercase 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9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       ++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dCount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//increment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dCount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9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      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break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//necessary to exit switch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9696450" y="620713"/>
            <a:ext cx="1871663" cy="1008063"/>
          </a:xfrm>
          <a:prstGeom prst="wedgeRectCallout">
            <a:avLst>
              <a:gd name="adj1" fmla="val -258321"/>
              <a:gd name="adj2" fmla="val -508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从键盘读入一个字符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1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zh-CN" altLang="en-US" sz="1000" dirty="0">
                <a:solidFill>
                  <a:srgbClr val="2F2F2F"/>
                </a:solidFill>
              </a:rPr>
              <a:t>38</a:t>
            </a:fld>
            <a:endParaRPr lang="zh-CN" altLang="en-US" sz="1000" dirty="0">
              <a:solidFill>
                <a:srgbClr val="2F2F2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27125" y="87313"/>
            <a:ext cx="8377238" cy="677068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4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  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case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'E'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:	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//grade was uppercase 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4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   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case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'e'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:	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//or lowercase 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4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       ++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eCount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//increment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eCount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4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       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break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	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//necessary to exit switch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4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4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   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case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'F'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:	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//grade was uppercase F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4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   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case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'f'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:	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//or lowercase f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4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       ++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fCount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//increment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fCount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4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       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break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	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//necessary to exit switch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4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4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   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case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'\n'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:	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ignore newlines,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4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   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case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'\t'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:	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//tabs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4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   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case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' '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:	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and spaces in input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4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       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break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	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//exit switch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4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4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   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default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: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4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      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"%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s"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"Incorrect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letter grade entered."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);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4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       puts(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"Enter a new grade."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);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4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       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break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	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optional;will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exit switch anyway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4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}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//end switch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4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}    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//end while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4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4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//output summary of results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4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puts(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"\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nTotals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for each letter grade are:"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);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4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"A: %u\n"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aCount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);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display number of A grades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4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"B: %u\n"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bCount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);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display number of B grades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4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"C: %u\n"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cCount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);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display number of C grades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4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"D: %u\n"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dCount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);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display number of D grades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4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"E: %u\n"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eCount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);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display number of E grades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4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"F: %u\n"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fCount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);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display number of F grades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4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}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//end function fig04_07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1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/>
            <a:fld id="{9A0DB2DC-4C9A-4742-B13C-FB6460FD3503}" type="slidenum">
              <a:rPr lang="zh-CN" altLang="en-US" sz="1000" dirty="0">
                <a:solidFill>
                  <a:srgbClr val="2F2F2F"/>
                </a:solidFill>
              </a:rPr>
              <a:t>39</a:t>
            </a:fld>
            <a:endParaRPr lang="zh-CN" altLang="en-US" sz="1000" dirty="0">
              <a:solidFill>
                <a:srgbClr val="2F2F2F"/>
              </a:solidFill>
            </a:endParaRPr>
          </a:p>
        </p:txBody>
      </p:sp>
      <p:pic>
        <p:nvPicPr>
          <p:cNvPr id="83971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38150"/>
            <a:ext cx="7620000" cy="5981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817563" y="228600"/>
            <a:ext cx="10871200" cy="990600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dirty="0">
                <a:ea typeface="华文仿宋" panose="02010600040101010101" pitchFamily="2" charset="-122"/>
              </a:rPr>
              <a:t>1. while</a:t>
            </a:r>
            <a:r>
              <a:rPr lang="zh-CN" altLang="en-US" dirty="0">
                <a:ea typeface="华文仿宋" panose="02010600040101010101" pitchFamily="2" charset="-122"/>
              </a:rPr>
              <a:t>与</a:t>
            </a:r>
            <a:r>
              <a:rPr lang="en-US" altLang="zh-CN" dirty="0">
                <a:ea typeface="华文仿宋" panose="02010600040101010101" pitchFamily="2" charset="-122"/>
              </a:rPr>
              <a:t>for </a:t>
            </a:r>
            <a:r>
              <a:rPr lang="zh-CN" altLang="en-US" dirty="0">
                <a:ea typeface="华文仿宋" panose="02010600040101010101" pitchFamily="2" charset="-122"/>
              </a:rPr>
              <a:t>循环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sz="quarter" idx="1"/>
          </p:nvPr>
        </p:nvSpPr>
        <p:spPr>
          <a:xfrm>
            <a:off x="817563" y="1600200"/>
            <a:ext cx="10871200" cy="4495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SzPct val="60000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实现计数控制循环的步骤</a:t>
            </a:r>
          </a:p>
          <a:p>
            <a:pPr marL="479425" lvl="1" indent="-205105" eaLnBrk="1" hangingPunct="1">
              <a:buSzPct val="70000"/>
            </a:pPr>
            <a:r>
              <a:rPr lang="zh-CN" altLang="en-US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定义</a:t>
            </a:r>
            <a:r>
              <a:rPr lang="zh-CN" altLang="en-US" kern="12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控制变量</a:t>
            </a:r>
            <a:r>
              <a:rPr lang="zh-CN" altLang="en-US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（或称作循环计数器）的变量名</a:t>
            </a:r>
          </a:p>
          <a:p>
            <a:pPr marL="479425" lvl="1" indent="-205105" eaLnBrk="1" hangingPunct="1">
              <a:buSzPct val="70000"/>
            </a:pPr>
            <a:r>
              <a:rPr lang="zh-CN" altLang="en-US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给</a:t>
            </a:r>
            <a:r>
              <a:rPr lang="zh-CN" altLang="en-US" kern="12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控制变量</a:t>
            </a:r>
            <a:r>
              <a:rPr lang="zh-CN" altLang="en-US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赋初值</a:t>
            </a:r>
          </a:p>
          <a:p>
            <a:pPr marL="479425" lvl="1" indent="-205105" eaLnBrk="1" hangingPunct="1">
              <a:buSzPct val="70000"/>
            </a:pPr>
            <a:r>
              <a:rPr lang="zh-CN" altLang="en-US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定义每次循环后控制变量的</a:t>
            </a:r>
            <a:r>
              <a:rPr lang="zh-CN" altLang="en-US" kern="12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增量值</a:t>
            </a:r>
            <a:r>
              <a:rPr lang="zh-CN" altLang="en-US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或者</a:t>
            </a:r>
            <a:r>
              <a:rPr lang="zh-CN" altLang="en-US" kern="12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减量值</a:t>
            </a:r>
            <a:r>
              <a:rPr lang="zh-CN" altLang="en-US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。</a:t>
            </a:r>
          </a:p>
          <a:p>
            <a:pPr marL="479425" lvl="1" indent="-205105" eaLnBrk="1" hangingPunct="1">
              <a:buSzPct val="70000"/>
            </a:pPr>
            <a:r>
              <a:rPr lang="zh-CN" altLang="en-US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测试</a:t>
            </a:r>
            <a:r>
              <a:rPr lang="zh-CN" altLang="en-US" kern="12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控制变量</a:t>
            </a:r>
            <a:r>
              <a:rPr lang="zh-CN" altLang="en-US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是否满足循环终值条件，即判断循环是否还要继续。</a:t>
            </a:r>
          </a:p>
          <a:p>
            <a:pPr eaLnBrk="1" hangingPunct="1">
              <a:buSzPct val="60000"/>
            </a:pPr>
            <a:endParaRPr lang="zh-CN" altLang="en-US" sz="2800" b="1" kern="1200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>
          <a:xfrm>
            <a:off x="817563" y="228600"/>
            <a:ext cx="10871200" cy="990600"/>
          </a:xfrm>
        </p:spPr>
        <p:txBody>
          <a:bodyPr vert="horz" wrap="square" lIns="91440" tIns="45720" rIns="91440" bIns="45720" anchor="b" anchorCtr="0"/>
          <a:lstStyle/>
          <a:p>
            <a:r>
              <a:rPr lang="en-US" altLang="zh-CN" dirty="0">
                <a:ea typeface="华文仿宋" panose="02010600040101010101" pitchFamily="2" charset="-122"/>
              </a:rPr>
              <a:t>3. </a:t>
            </a:r>
            <a:r>
              <a:rPr lang="zh-CN" altLang="en-US" dirty="0">
                <a:ea typeface="华文仿宋" panose="02010600040101010101" pitchFamily="2" charset="-122"/>
              </a:rPr>
              <a:t>复杂的条件表达式</a:t>
            </a:r>
          </a:p>
        </p:txBody>
      </p:sp>
      <p:sp>
        <p:nvSpPr>
          <p:cNvPr id="84995" name="内容占位符 2"/>
          <p:cNvSpPr>
            <a:spLocks noGrp="1"/>
          </p:cNvSpPr>
          <p:nvPr>
            <p:ph sz="quarter" idx="1"/>
          </p:nvPr>
        </p:nvSpPr>
        <p:spPr>
          <a:xfrm>
            <a:off x="817563" y="1600200"/>
            <a:ext cx="10871200" cy="4495800"/>
          </a:xfrm>
        </p:spPr>
        <p:txBody>
          <a:bodyPr vert="horz" wrap="square" lIns="91440" tIns="45720" rIns="91440" bIns="45720" anchor="t" anchorCtr="0"/>
          <a:lstStyle/>
          <a:p>
            <a:pPr>
              <a:buSzPct val="60000"/>
            </a:pPr>
            <a:r>
              <a:rPr lang="zh-CN" altLang="en-US" b="1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逻辑运算符</a:t>
            </a:r>
            <a:endParaRPr lang="en-US" altLang="zh-CN" b="1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479425" lvl="1" indent="-205105">
              <a:buSzPct val="70000"/>
            </a:pPr>
            <a:r>
              <a:rPr lang="zh-CN" altLang="en-US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功用：将简单条件组合在一起</a:t>
            </a:r>
          </a:p>
          <a:p>
            <a:pPr lvl="2">
              <a:buSzPct val="75000"/>
            </a:pPr>
            <a:r>
              <a:rPr lang="zh-CN" altLang="en-US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逻辑与运算符 ：</a:t>
            </a:r>
            <a:r>
              <a:rPr lang="en-US" altLang="zh-CN" kern="1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&amp;&amp;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lang="zh-CN" altLang="en-US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二元运算符</a:t>
            </a:r>
          </a:p>
          <a:p>
            <a:pPr lvl="2">
              <a:buSzPct val="75000"/>
            </a:pPr>
            <a:r>
              <a:rPr lang="zh-CN" altLang="en-US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逻辑或运算符 ：</a:t>
            </a:r>
            <a:r>
              <a:rPr lang="en-US" altLang="zh-CN" kern="1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¦¦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kern="1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二元运算符</a:t>
            </a:r>
            <a:endParaRPr lang="en-US" altLang="zh-CN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2">
              <a:buSzPct val="75000"/>
            </a:pPr>
            <a:r>
              <a:rPr lang="zh-CN" altLang="en-US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逻辑非运算符 ：</a:t>
            </a:r>
            <a:r>
              <a:rPr lang="en-US" altLang="zh-CN" kern="1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!</a:t>
            </a:r>
            <a:r>
              <a:rPr lang="en-US" altLang="zh-CN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</a:t>
            </a:r>
            <a:r>
              <a:rPr lang="en-US" altLang="zh-CN" kern="1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kern="12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一元运算符</a:t>
            </a:r>
            <a:endParaRPr lang="en-US" altLang="zh-CN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lvl="2">
              <a:buSzPct val="75000"/>
            </a:pPr>
            <a:endParaRPr lang="zh-CN" altLang="en-US" kern="120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996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90000"/>
              </a:lnSpc>
            </a:pPr>
            <a:fld id="{9A0DB2DC-4C9A-4742-B13C-FB6460FD3503}" type="slidenum">
              <a:rPr lang="zh-CN" altLang="en-US" sz="1000" dirty="0">
                <a:solidFill>
                  <a:srgbClr val="FFFFFF"/>
                </a:solidFill>
              </a:rPr>
              <a:t>40</a:t>
            </a:fld>
            <a:endParaRPr lang="zh-CN" altLang="en-US" sz="1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>
          <a:xfrm>
            <a:off x="817563" y="228600"/>
            <a:ext cx="10871200" cy="990600"/>
          </a:xfrm>
        </p:spPr>
        <p:txBody>
          <a:bodyPr vert="horz" wrap="square" lIns="91440" tIns="45720" rIns="91440" bIns="45720" anchor="b" anchorCtr="0"/>
          <a:lstStyle/>
          <a:p>
            <a:r>
              <a:rPr lang="zh-CN" altLang="en-US" dirty="0">
                <a:ea typeface="华文仿宋" panose="02010600040101010101" pitchFamily="2" charset="-122"/>
              </a:rPr>
              <a:t>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17563" y="1600200"/>
            <a:ext cx="10871200" cy="8207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238125" marR="0" lvl="0" indent="-238125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“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与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”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真值表：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38125" marR="0" lvl="0" indent="-238125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38125" marR="0" lvl="0" indent="-238125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38125" marR="0" lvl="0" indent="-238125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38125" marR="0" lvl="0" indent="-238125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38125" marR="0" lvl="0" indent="-238125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 ：对于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岁以下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男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孩子，输出“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Too young!”</a:t>
            </a:r>
          </a:p>
          <a:p>
            <a:pPr marL="480060" marR="0" lvl="1" indent="-205740" algn="l" defTabSz="914400" rtl="0" eaLnBrk="0" fontAlgn="base" latinLnBrk="0" hangingPunct="0">
              <a:lnSpc>
                <a:spcPct val="100000"/>
              </a:lnSpc>
              <a:spcBef>
                <a:spcPts val="4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if( gender == ‘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男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’  &amp;&amp;  age&lt;=20 )</a:t>
            </a:r>
          </a:p>
          <a:p>
            <a:pPr marL="274320" marR="0" lvl="1" indent="0" algn="l" defTabSz="914400" rtl="0" eaLnBrk="0" fontAlgn="base" latinLnBrk="0" hangingPunct="0">
              <a:lnSpc>
                <a:spcPct val="100000"/>
              </a:lnSpc>
              <a:spcBef>
                <a:spcPts val="4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  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printf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( “Too Young!\n” );</a:t>
            </a:r>
          </a:p>
          <a:p>
            <a:pPr marL="238125" marR="0" lvl="0" indent="-238125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90000"/>
              </a:lnSpc>
            </a:pPr>
            <a:fld id="{9A0DB2DC-4C9A-4742-B13C-FB6460FD3503}" type="slidenum">
              <a:rPr lang="zh-CN" altLang="en-US" sz="1000" dirty="0">
                <a:solidFill>
                  <a:srgbClr val="FFFFFF"/>
                </a:solidFill>
              </a:rPr>
              <a:t>41</a:t>
            </a:fld>
            <a:endParaRPr lang="zh-CN" altLang="en-US" sz="1000" dirty="0">
              <a:solidFill>
                <a:srgbClr val="FFFFFF"/>
              </a:solidFill>
            </a:endParaRPr>
          </a:p>
        </p:txBody>
      </p:sp>
      <p:pic>
        <p:nvPicPr>
          <p:cNvPr id="86021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75" y="1600200"/>
            <a:ext cx="6156325" cy="22336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/>
          <p:cNvSpPr>
            <a:spLocks noGrp="1"/>
          </p:cNvSpPr>
          <p:nvPr>
            <p:ph type="title"/>
          </p:nvPr>
        </p:nvSpPr>
        <p:spPr>
          <a:xfrm>
            <a:off x="817563" y="228600"/>
            <a:ext cx="10871200" cy="990600"/>
          </a:xfrm>
        </p:spPr>
        <p:txBody>
          <a:bodyPr vert="horz" wrap="square" lIns="91440" tIns="45720" rIns="91440" bIns="45720" anchor="b" anchorCtr="0"/>
          <a:lstStyle/>
          <a:p>
            <a:r>
              <a:rPr lang="zh-CN" altLang="en-US" dirty="0">
                <a:ea typeface="华文仿宋" panose="02010600040101010101" pitchFamily="2" charset="-122"/>
              </a:rPr>
              <a:t>续</a:t>
            </a:r>
          </a:p>
        </p:txBody>
      </p:sp>
      <p:sp>
        <p:nvSpPr>
          <p:cNvPr id="87043" name="内容占位符 2"/>
          <p:cNvSpPr>
            <a:spLocks noGrp="1"/>
          </p:cNvSpPr>
          <p:nvPr>
            <p:ph sz="quarter" idx="1"/>
          </p:nvPr>
        </p:nvSpPr>
        <p:spPr>
          <a:xfrm>
            <a:off x="817563" y="1600200"/>
            <a:ext cx="10871200" cy="749300"/>
          </a:xfrm>
        </p:spPr>
        <p:txBody>
          <a:bodyPr vert="horz" wrap="square" lIns="91440" tIns="45720" rIns="91440" bIns="45720" anchor="t" anchorCtr="0"/>
          <a:lstStyle/>
          <a:p>
            <a:pPr>
              <a:buSzPct val="60000"/>
            </a:pP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“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或</a:t>
            </a: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”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真值表：</a:t>
            </a:r>
          </a:p>
        </p:txBody>
      </p:sp>
      <p:sp>
        <p:nvSpPr>
          <p:cNvPr id="87044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90000"/>
              </a:lnSpc>
            </a:pPr>
            <a:fld id="{9A0DB2DC-4C9A-4742-B13C-FB6460FD3503}" type="slidenum">
              <a:rPr lang="zh-CN" altLang="en-US" sz="1000" dirty="0">
                <a:solidFill>
                  <a:srgbClr val="FFFFFF"/>
                </a:solidFill>
              </a:rPr>
              <a:t>42</a:t>
            </a:fld>
            <a:endParaRPr lang="zh-CN" altLang="en-US" sz="1000" dirty="0">
              <a:solidFill>
                <a:srgbClr val="FFFFFF"/>
              </a:solidFill>
            </a:endParaRPr>
          </a:p>
        </p:txBody>
      </p:sp>
      <p:pic>
        <p:nvPicPr>
          <p:cNvPr id="8704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00" y="1600200"/>
            <a:ext cx="5568950" cy="20113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内容占位符 2"/>
          <p:cNvSpPr txBox="1"/>
          <p:nvPr/>
        </p:nvSpPr>
        <p:spPr bwMode="auto">
          <a:xfrm>
            <a:off x="695325" y="4149725"/>
            <a:ext cx="10871200" cy="7493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38125" indent="-238125" algn="l" rtl="0" eaLnBrk="0" fontAlgn="base" hangingPunct="0"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20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480060" indent="-205740" algn="l" rtl="0" eaLnBrk="0" fontAlgn="base" hangingPunct="0">
              <a:spcBef>
                <a:spcPts val="4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Ø"/>
              <a:defRPr sz="2800" b="1" kern="12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cs"/>
              </a:defRPr>
            </a:lvl2pPr>
            <a:lvl3pPr marL="685800" indent="-17145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ü"/>
              <a:defRPr sz="2400" b="1" kern="1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lvl3pPr>
            <a:lvl4pPr marL="1028700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77340" indent="-17145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kumimoji="0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17145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kumimoji="0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88820" indent="-17145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kumimoji="0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7145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kumimoji="0"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8125" marR="0" lvl="0" indent="-238125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例：对于平时成绩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或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期末考试成绩不低于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90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分的学生，输出“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Grade A”</a:t>
            </a:r>
          </a:p>
          <a:p>
            <a:pPr marL="480060" marR="0" lvl="1" indent="-205740" algn="l" defTabSz="914400" rtl="0" eaLnBrk="0" fontAlgn="base" latinLnBrk="0" hangingPunct="0">
              <a:lnSpc>
                <a:spcPct val="100000"/>
              </a:lnSpc>
              <a:spcBef>
                <a:spcPts val="4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if(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semesterAverage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&gt;= 90 ¦¦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finalExam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&gt;=90 )</a:t>
            </a:r>
          </a:p>
          <a:p>
            <a:pPr marL="274320" marR="0" lvl="1" indent="0" algn="l" defTabSz="914400" rtl="0" eaLnBrk="0" fontAlgn="base" latinLnBrk="0" hangingPunct="0">
              <a:lnSpc>
                <a:spcPct val="100000"/>
              </a:lnSpc>
              <a:spcBef>
                <a:spcPts val="4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  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printf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( “Grade A\n” );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/>
          <p:cNvSpPr>
            <a:spLocks noGrp="1"/>
          </p:cNvSpPr>
          <p:nvPr>
            <p:ph type="title"/>
          </p:nvPr>
        </p:nvSpPr>
        <p:spPr>
          <a:xfrm>
            <a:off x="817563" y="228600"/>
            <a:ext cx="10871200" cy="990600"/>
          </a:xfrm>
        </p:spPr>
        <p:txBody>
          <a:bodyPr vert="horz" wrap="square" lIns="91440" tIns="45720" rIns="91440" bIns="45720" anchor="b" anchorCtr="0"/>
          <a:lstStyle/>
          <a:p>
            <a:r>
              <a:rPr lang="zh-CN" altLang="en-US" dirty="0">
                <a:ea typeface="华文仿宋" panose="02010600040101010101" pitchFamily="2" charset="-122"/>
              </a:rPr>
              <a:t>续</a:t>
            </a:r>
          </a:p>
        </p:txBody>
      </p:sp>
      <p:sp>
        <p:nvSpPr>
          <p:cNvPr id="88067" name="内容占位符 2"/>
          <p:cNvSpPr>
            <a:spLocks noGrp="1"/>
          </p:cNvSpPr>
          <p:nvPr>
            <p:ph sz="quarter" idx="1"/>
          </p:nvPr>
        </p:nvSpPr>
        <p:spPr>
          <a:xfrm>
            <a:off x="817563" y="1600200"/>
            <a:ext cx="10871200" cy="676275"/>
          </a:xfrm>
        </p:spPr>
        <p:txBody>
          <a:bodyPr vert="horz" wrap="square" lIns="91440" tIns="45720" rIns="91440" bIns="45720" anchor="t" anchorCtr="0"/>
          <a:lstStyle/>
          <a:p>
            <a:pPr>
              <a:buSzPct val="60000"/>
            </a:pP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“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非</a:t>
            </a: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”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真值表：</a:t>
            </a:r>
          </a:p>
        </p:txBody>
      </p:sp>
      <p:sp>
        <p:nvSpPr>
          <p:cNvPr id="88068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90000"/>
              </a:lnSpc>
            </a:pPr>
            <a:fld id="{9A0DB2DC-4C9A-4742-B13C-FB6460FD3503}" type="slidenum">
              <a:rPr lang="zh-CN" altLang="en-US" sz="1000" dirty="0">
                <a:solidFill>
                  <a:srgbClr val="FFFFFF"/>
                </a:solidFill>
              </a:rPr>
              <a:t>43</a:t>
            </a:fld>
            <a:endParaRPr lang="zh-CN" altLang="en-US" sz="1000" dirty="0">
              <a:solidFill>
                <a:srgbClr val="FFFFFF"/>
              </a:solidFill>
            </a:endParaRPr>
          </a:p>
        </p:txBody>
      </p:sp>
      <p:pic>
        <p:nvPicPr>
          <p:cNvPr id="88069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138" y="1590675"/>
            <a:ext cx="4246562" cy="2012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8070" name="内容占位符 2"/>
          <p:cNvSpPr txBox="1"/>
          <p:nvPr/>
        </p:nvSpPr>
        <p:spPr>
          <a:xfrm>
            <a:off x="817563" y="3925888"/>
            <a:ext cx="10871200" cy="6778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38125" indent="-238125" algn="l" rtl="0" eaLnBrk="0" fontAlgn="base" hangingPunct="0"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425" indent="-205105" algn="l" rtl="0" eaLnBrk="0" fontAlgn="base" hangingPunct="0">
              <a:spcBef>
                <a:spcPts val="4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38125" lvl="0" indent="-238125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例：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当输入的分数不等于标记值时，输出“下一个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</a:p>
          <a:p>
            <a:pPr marL="479425" lvl="1" indent="-204470">
              <a:buFont typeface="Wingdings 2" panose="05020102010507070707" pitchFamily="18" charset="2"/>
              <a:buChar char="Þ"/>
            </a:pP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if(  </a:t>
            </a:r>
            <a:r>
              <a:rPr lang="en-US" altLang="zh-CN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grade != sentinel 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) printf( “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下一个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\n” );</a:t>
            </a:r>
          </a:p>
          <a:p>
            <a:pPr marL="479425" lvl="1" indent="-204470">
              <a:buFont typeface="Wingdings 2" panose="05020102010507070707" pitchFamily="18" charset="2"/>
              <a:buChar char="Þ"/>
            </a:pP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if( </a:t>
            </a:r>
            <a:r>
              <a:rPr lang="en-US" altLang="zh-CN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!( grade == sentinel 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) ) printf(“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下一个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\n” );</a:t>
            </a:r>
          </a:p>
          <a:p>
            <a:pPr marL="479425" lvl="1" indent="-204470">
              <a:buFont typeface="Wingdings 2" panose="05020102010507070707" pitchFamily="18" charset="2"/>
              <a:buChar char="Þ"/>
            </a:pPr>
            <a:endParaRPr lang="en-US" altLang="zh-CN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79425" lvl="1" indent="-204470">
              <a:buFont typeface="Wingdings 2" panose="05020102010507070707" pitchFamily="18" charset="2"/>
              <a:buChar char="Þ"/>
            </a:pPr>
            <a:endParaRPr lang="en-US" altLang="zh-CN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38125" lvl="0" indent="-238125">
              <a:buFont typeface="Wingdings" panose="05000000000000000000" pitchFamily="2" charset="2"/>
              <a:buChar char=""/>
            </a:pP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/>
          </p:cNvSpPr>
          <p:nvPr>
            <p:ph type="title"/>
          </p:nvPr>
        </p:nvSpPr>
        <p:spPr>
          <a:xfrm>
            <a:off x="817563" y="228600"/>
            <a:ext cx="10871200" cy="990600"/>
          </a:xfrm>
        </p:spPr>
        <p:txBody>
          <a:bodyPr vert="horz" wrap="square" lIns="91440" tIns="45720" rIns="91440" bIns="45720" anchor="b" anchorCtr="0"/>
          <a:lstStyle/>
          <a:p>
            <a:r>
              <a:rPr lang="zh-CN" altLang="en-US" dirty="0">
                <a:ea typeface="华文仿宋" panose="02010600040101010101" pitchFamily="2" charset="-122"/>
              </a:rPr>
              <a:t>运算符的优先级</a:t>
            </a:r>
          </a:p>
        </p:txBody>
      </p:sp>
      <p:sp>
        <p:nvSpPr>
          <p:cNvPr id="89091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90000"/>
              </a:lnSpc>
            </a:pPr>
            <a:fld id="{9A0DB2DC-4C9A-4742-B13C-FB6460FD3503}" type="slidenum">
              <a:rPr lang="zh-CN" altLang="en-US" sz="1000" dirty="0">
                <a:solidFill>
                  <a:srgbClr val="FFFFFF"/>
                </a:solidFill>
              </a:rPr>
              <a:t>44</a:t>
            </a:fld>
            <a:endParaRPr lang="zh-CN" altLang="en-US" sz="1000" dirty="0">
              <a:solidFill>
                <a:srgbClr val="FFFFFF"/>
              </a:solidFill>
            </a:endParaRPr>
          </a:p>
        </p:txBody>
      </p:sp>
      <p:pic>
        <p:nvPicPr>
          <p:cNvPr id="89092" name="Picture 5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631950" y="1916113"/>
            <a:ext cx="7947025" cy="3862387"/>
          </a:xfr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/>
          </p:cNvSpPr>
          <p:nvPr>
            <p:ph type="title"/>
          </p:nvPr>
        </p:nvSpPr>
        <p:spPr>
          <a:xfrm>
            <a:off x="817563" y="228600"/>
            <a:ext cx="10871200" cy="990600"/>
          </a:xfrm>
        </p:spPr>
        <p:txBody>
          <a:bodyPr vert="horz" wrap="square" lIns="91440" tIns="45720" rIns="91440" bIns="45720" anchor="b" anchorCtr="0"/>
          <a:lstStyle/>
          <a:p>
            <a:r>
              <a:rPr lang="zh-CN" altLang="en-US" dirty="0">
                <a:ea typeface="华文仿宋" panose="02010600040101010101" pitchFamily="2" charset="-122"/>
              </a:rPr>
              <a:t>因此</a:t>
            </a:r>
          </a:p>
        </p:txBody>
      </p:sp>
      <p:sp>
        <p:nvSpPr>
          <p:cNvPr id="90115" name="内容占位符 2"/>
          <p:cNvSpPr>
            <a:spLocks noGrp="1"/>
          </p:cNvSpPr>
          <p:nvPr>
            <p:ph sz="quarter" idx="1"/>
          </p:nvPr>
        </p:nvSpPr>
        <p:spPr>
          <a:xfrm>
            <a:off x="817563" y="1600200"/>
            <a:ext cx="10871200" cy="4495800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  <a:buSzPct val="60000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只需要顺序、选择、循环三种控制结构就可以开发出任意复杂的程序。而且其组合方式只有堆叠和嵌套两种。</a:t>
            </a:r>
          </a:p>
          <a:p>
            <a:pPr>
              <a:lnSpc>
                <a:spcPct val="90000"/>
              </a:lnSpc>
              <a:buSzPct val="60000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更近一步地，控制结构可简化为如下三种</a:t>
            </a:r>
          </a:p>
          <a:p>
            <a:pPr marL="479425" lvl="1" indent="-205105">
              <a:lnSpc>
                <a:spcPct val="90000"/>
              </a:lnSpc>
              <a:buSzPct val="70000"/>
            </a:pPr>
            <a:r>
              <a:rPr lang="zh-CN" altLang="en-US" sz="2900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顺序语句</a:t>
            </a:r>
          </a:p>
          <a:p>
            <a:pPr marL="479425" lvl="1" indent="-205105">
              <a:lnSpc>
                <a:spcPct val="90000"/>
              </a:lnSpc>
              <a:buSzPct val="70000"/>
            </a:pPr>
            <a:r>
              <a:rPr lang="en-US" altLang="zh-CN" sz="2900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if</a:t>
            </a:r>
            <a:r>
              <a:rPr lang="zh-CN" altLang="en-US" sz="2900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语句（选择）</a:t>
            </a:r>
          </a:p>
          <a:p>
            <a:pPr marL="479425" lvl="1" indent="-205105">
              <a:lnSpc>
                <a:spcPct val="90000"/>
              </a:lnSpc>
              <a:buSzPct val="70000"/>
            </a:pPr>
            <a:r>
              <a:rPr lang="en-US" altLang="zh-CN" sz="2900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while</a:t>
            </a:r>
            <a:r>
              <a:rPr lang="zh-CN" altLang="en-US" sz="2900" kern="1200" dirty="0"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语句（循环）</a:t>
            </a:r>
            <a:endParaRPr lang="zh-CN" altLang="en-US" kern="1200" dirty="0"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</p:txBody>
      </p:sp>
      <p:sp>
        <p:nvSpPr>
          <p:cNvPr id="90116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90000"/>
              </a:lnSpc>
            </a:pPr>
            <a:fld id="{9A0DB2DC-4C9A-4742-B13C-FB6460FD3503}" type="slidenum">
              <a:rPr lang="zh-CN" altLang="en-US" sz="1000" dirty="0">
                <a:solidFill>
                  <a:srgbClr val="FFFFFF"/>
                </a:solidFill>
              </a:rPr>
              <a:t>45</a:t>
            </a:fld>
            <a:endParaRPr lang="zh-CN" altLang="en-US" sz="1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23" name="Text Box 7"/>
          <p:cNvSpPr txBox="1"/>
          <p:nvPr/>
        </p:nvSpPr>
        <p:spPr>
          <a:xfrm>
            <a:off x="2209800" y="2443163"/>
            <a:ext cx="5105400" cy="2447925"/>
          </a:xfrm>
          <a:prstGeom prst="rect">
            <a:avLst/>
          </a:prstGeom>
          <a:solidFill>
            <a:srgbClr val="FFFFDD"/>
          </a:solidFill>
          <a:ln w="9525">
            <a:noFill/>
          </a:ln>
        </p:spPr>
        <p:txBody>
          <a:bodyPr lIns="92063" tIns="46032" rIns="92063" bIns="46032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</a:pPr>
            <a:endParaRPr lang="en-US" altLang="zh-CN" dirty="0">
              <a:latin typeface="Arial" panose="020B0604020202020204" pitchFamily="34" charset="0"/>
            </a:endParaRP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</a:pPr>
            <a:endParaRPr lang="en-US" altLang="zh-CN" dirty="0">
              <a:latin typeface="Arial" panose="020B0604020202020204" pitchFamily="34" charset="0"/>
            </a:endParaRP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</a:pPr>
            <a:endParaRPr lang="en-US" altLang="zh-CN" dirty="0">
              <a:latin typeface="Arial" panose="020B0604020202020204" pitchFamily="34" charset="0"/>
            </a:endParaRP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</a:pPr>
            <a:endParaRPr lang="en-US" altLang="zh-CN" dirty="0">
              <a:latin typeface="Arial" panose="020B0604020202020204" pitchFamily="34" charset="0"/>
            </a:endParaRP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</a:pPr>
            <a:endParaRPr lang="en-US" altLang="zh-CN" dirty="0">
              <a:latin typeface="Arial" panose="020B0604020202020204" pitchFamily="34" charset="0"/>
            </a:endParaRP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</a:pPr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24931" name="Rectangle 2" descr="70%"/>
          <p:cNvSpPr>
            <a:spLocks noGrp="1" noChangeArrowheads="1"/>
          </p:cNvSpPr>
          <p:nvPr>
            <p:ph type="title"/>
          </p:nvPr>
        </p:nvSpPr>
        <p:spPr>
          <a:xfrm>
            <a:off x="1365250" y="457200"/>
            <a:ext cx="8540750" cy="781050"/>
          </a:xfrm>
        </p:spPr>
        <p:txBody>
          <a:bodyPr vert="horz" wrap="square" lIns="92063" tIns="46032" rIns="92063" bIns="46032" numCol="1" anchor="b" anchorCtr="0" compatLnSpc="1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习题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b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4932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914400"/>
            <a:ext cx="6696075" cy="5181600"/>
          </a:xfrm>
        </p:spPr>
        <p:txBody>
          <a:bodyPr vert="horz" wrap="square" lIns="92063" tIns="46032" rIns="92063" bIns="46032" numCol="1" anchor="t" anchorCtr="0" compatLnSpc="1">
            <a:normAutofit fontScale="92500" lnSpcReduction="10000"/>
          </a:bodyPr>
          <a:lstStyle/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 pitchFamily="18" charset="2"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写出以下程序的执行结果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 pitchFamily="18" charset="2"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#include &lt;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stdio.h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 pitchFamily="18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int main( )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 pitchFamily="18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{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x=1,y=0;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 pitchFamily="18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switch (x)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 pitchFamily="18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{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 pitchFamily="18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case 1: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 pitchFamily="18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switch (y)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 pitchFamily="18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{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 pitchFamily="18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case 0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:printf("first\n");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break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 pitchFamily="18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case 1:printf("second\n");break;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 pitchFamily="18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}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//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该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case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后没有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break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 pitchFamily="18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case 2: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 pitchFamily="18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printf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("third\n");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 pitchFamily="18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}</a:t>
            </a:r>
          </a:p>
          <a:p>
            <a:pPr marL="274320" marR="0" lvl="0" indent="-27432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 pitchFamily="18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}</a:t>
            </a:r>
          </a:p>
        </p:txBody>
      </p:sp>
      <p:sp>
        <p:nvSpPr>
          <p:cNvPr id="700420" name="Text Box 4"/>
          <p:cNvSpPr txBox="1"/>
          <p:nvPr/>
        </p:nvSpPr>
        <p:spPr>
          <a:xfrm>
            <a:off x="8740775" y="2511425"/>
            <a:ext cx="1676400" cy="136683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lIns="92063" tIns="46032" rIns="92063" bIns="46032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答案：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third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</a:pPr>
            <a:endParaRPr lang="en-US" altLang="zh-CN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700421" name="AutoShape 5"/>
          <p:cNvSpPr/>
          <p:nvPr/>
        </p:nvSpPr>
        <p:spPr>
          <a:xfrm>
            <a:off x="5943600" y="1371600"/>
            <a:ext cx="2476500" cy="792163"/>
          </a:xfrm>
          <a:prstGeom prst="wedgeRectCallout">
            <a:avLst>
              <a:gd name="adj1" fmla="val -79037"/>
              <a:gd name="adj2" fmla="val 173847"/>
            </a:avLst>
          </a:prstGeom>
          <a:solidFill>
            <a:srgbClr val="FFFFCC"/>
          </a:solidFill>
          <a:ln w="9525" cap="flat" cmpd="sng">
            <a:solidFill>
              <a:srgbClr val="FF99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63" tIns="46032" rIns="92063" bIns="46032"/>
          <a:lstStyle/>
          <a:p>
            <a:pPr eaLnBrk="1" hangingPunct="1">
              <a:spcBef>
                <a:spcPct val="40000"/>
              </a:spcBef>
              <a:buClr>
                <a:schemeClr val="folHlink"/>
              </a:buClr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18" charset="0"/>
              </a:rPr>
              <a:t>这是</a:t>
            </a:r>
            <a:r>
              <a:rPr lang="en-US" altLang="zh-CN" dirty="0">
                <a:latin typeface="Times New Roman" panose="02020603050405020304" pitchFamily="18" charset="0"/>
              </a:rPr>
              <a:t>switch</a:t>
            </a:r>
            <a:r>
              <a:rPr lang="zh-CN" altLang="en-US" dirty="0">
                <a:latin typeface="Times New Roman" panose="02020603050405020304" pitchFamily="18" charset="0"/>
              </a:rPr>
              <a:t>语句的嵌套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7" name="Text Box 4"/>
          <p:cNvSpPr txBox="1"/>
          <p:nvPr/>
        </p:nvSpPr>
        <p:spPr>
          <a:xfrm>
            <a:off x="8740775" y="4508500"/>
            <a:ext cx="1676400" cy="92392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lIns="92063" tIns="46032" rIns="92063" bIns="46032"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如果不允许显示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third 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，该如何处理？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89720" y="953204"/>
            <a:ext cx="1406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后面各页蓝色框中有答案，请自行查看。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23" grpId="0" animBg="1"/>
      <p:bldP spid="700420" grpId="0" animBg="1"/>
      <p:bldP spid="700421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 descr="70%"/>
          <p:cNvSpPr>
            <a:spLocks noGrp="1" noChangeArrowheads="1"/>
          </p:cNvSpPr>
          <p:nvPr>
            <p:ph type="title"/>
          </p:nvPr>
        </p:nvSpPr>
        <p:spPr>
          <a:xfrm>
            <a:off x="1271588" y="323850"/>
            <a:ext cx="8540750" cy="514350"/>
          </a:xfrm>
        </p:spPr>
        <p:txBody>
          <a:bodyPr vert="horz" wrap="square" lIns="92063" tIns="46032" rIns="92063" bIns="46032" numCol="1" anchor="b" anchorCtr="0" compatLnSpc="1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习题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</a:p>
        </p:txBody>
      </p:sp>
      <p:sp>
        <p:nvSpPr>
          <p:cNvPr id="92163" name="Rectangle 3"/>
          <p:cNvSpPr>
            <a:spLocks noGrp="1"/>
          </p:cNvSpPr>
          <p:nvPr>
            <p:ph idx="1"/>
          </p:nvPr>
        </p:nvSpPr>
        <p:spPr>
          <a:xfrm>
            <a:off x="2362200" y="838200"/>
            <a:ext cx="6858000" cy="5638800"/>
          </a:xfrm>
        </p:spPr>
        <p:txBody>
          <a:bodyPr vert="horz" wrap="square" lIns="92063" tIns="46032" rIns="92063" bIns="46032" anchor="t" anchorCtr="0"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执行下列程序，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输入为 </a:t>
            </a:r>
            <a:r>
              <a:rPr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的输出结果是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   )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&lt;stdio.h&gt;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int main( 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int k;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scanf("%d",&amp;k)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switch (k)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{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case 1: printf("%d\n",k--);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case 2: printf("%d\n",k--);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case 3: printf("%d\n",k--);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case 4: printf("%d\n",k--); </a:t>
            </a:r>
            <a:r>
              <a:rPr lang="en-US" altLang="zh-CN" sz="2200" b="1" dirty="0">
                <a:latin typeface="Times New Roman" panose="02020603050405020304" pitchFamily="18" charset="0"/>
              </a:rPr>
              <a:t>break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default: printf("Full!\n");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}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</a:p>
        </p:txBody>
      </p:sp>
      <p:sp>
        <p:nvSpPr>
          <p:cNvPr id="756740" name="Text Box 4"/>
          <p:cNvSpPr txBox="1"/>
          <p:nvPr/>
        </p:nvSpPr>
        <p:spPr>
          <a:xfrm>
            <a:off x="8472488" y="2706688"/>
            <a:ext cx="1676400" cy="95091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lIns="92063" tIns="46032" rIns="92063" bIns="46032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答案：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    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674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 descr="70%"/>
          <p:cNvSpPr>
            <a:spLocks noGrp="1" noChangeArrowheads="1"/>
          </p:cNvSpPr>
          <p:nvPr>
            <p:ph type="title"/>
          </p:nvPr>
        </p:nvSpPr>
        <p:spPr>
          <a:xfrm>
            <a:off x="1828800" y="457200"/>
            <a:ext cx="8540750" cy="762000"/>
          </a:xfrm>
        </p:spPr>
        <p:txBody>
          <a:bodyPr vert="horz" wrap="square" lIns="92063" tIns="46032" rIns="92063" bIns="46032" numCol="1" anchor="b" anchorCtr="0" compatLnSpc="1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习题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</a:t>
            </a:r>
            <a:b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3187" name="Rectangle 3"/>
          <p:cNvSpPr>
            <a:spLocks noGrp="1"/>
          </p:cNvSpPr>
          <p:nvPr>
            <p:ph idx="1"/>
          </p:nvPr>
        </p:nvSpPr>
        <p:spPr>
          <a:xfrm>
            <a:off x="1752600" y="990600"/>
            <a:ext cx="8610600" cy="5102225"/>
          </a:xfrm>
        </p:spPr>
        <p:txBody>
          <a:bodyPr vert="horz" wrap="square" lIns="92063" tIns="46032" rIns="92063" bIns="46032" anchor="t" anchorCtr="0"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下面的程序，当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的取值分别输入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3,2,1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时的输出结果分别是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    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&lt;stdio.h&gt;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int main( 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{ int j ,  p=10;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scanf("%d",&amp;j);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switch (j)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{ case 1: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case 2:  printf("%d ",p++); break;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case 3:  printf("%d ",--p);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}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64" name="Text Box 4"/>
          <p:cNvSpPr txBox="1"/>
          <p:nvPr/>
        </p:nvSpPr>
        <p:spPr>
          <a:xfrm>
            <a:off x="8382000" y="2514600"/>
            <a:ext cx="1676400" cy="7858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lIns="92063" tIns="46032" rIns="92063" bIns="46032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</a:rPr>
              <a:t>答案：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  </a:t>
            </a: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</a:rPr>
              <a:t>9  10  10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 descr="70%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540750" cy="762000"/>
          </a:xfrm>
        </p:spPr>
        <p:txBody>
          <a:bodyPr vert="horz" wrap="square" lIns="92063" tIns="46032" rIns="92063" bIns="46032" numCol="1" anchor="b" anchorCtr="0" compatLnSpc="1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习题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4</a:t>
            </a:r>
            <a:b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58788" name="Text Box 4"/>
          <p:cNvSpPr txBox="1"/>
          <p:nvPr/>
        </p:nvSpPr>
        <p:spPr>
          <a:xfrm>
            <a:off x="8399463" y="2797175"/>
            <a:ext cx="1752600" cy="7858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lIns="92063" tIns="46032" rIns="92063" bIns="46032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</a:rPr>
              <a:t>答案：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</a:rPr>
              <a:t>&amp;#</a:t>
            </a:r>
          </a:p>
        </p:txBody>
      </p:sp>
      <p:sp>
        <p:nvSpPr>
          <p:cNvPr id="94212" name="Rectangle 5"/>
          <p:cNvSpPr/>
          <p:nvPr/>
        </p:nvSpPr>
        <p:spPr>
          <a:xfrm>
            <a:off x="2590800" y="685800"/>
            <a:ext cx="6934200" cy="5838825"/>
          </a:xfrm>
          <a:prstGeom prst="rect">
            <a:avLst/>
          </a:prstGeom>
          <a:noFill/>
          <a:ln w="9525">
            <a:noFill/>
          </a:ln>
        </p:spPr>
        <p:txBody>
          <a:bodyPr lIns="92063" tIns="46032" rIns="92063" bIns="46032"/>
          <a:lstStyle/>
          <a:p>
            <a:pPr marL="342900" indent="-342900" algn="just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sz="2200" dirty="0">
                <a:latin typeface="Times New Roman" panose="02020603050405020304" pitchFamily="18" charset="0"/>
              </a:rPr>
              <a:t>若变量已正确定义，以下语句段的输出结果是</a:t>
            </a:r>
            <a:r>
              <a:rPr lang="en-US" altLang="zh-CN" sz="2200" dirty="0">
                <a:latin typeface="Times New Roman" panose="02020603050405020304" pitchFamily="18" charset="0"/>
              </a:rPr>
              <a:t>(    )</a:t>
            </a:r>
          </a:p>
          <a:p>
            <a:pPr marL="342900" indent="-342900" algn="just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int x=0 , y=2 , z=3 ;</a:t>
            </a:r>
          </a:p>
          <a:p>
            <a:pPr marL="342900" indent="-342900" algn="just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switch (x)</a:t>
            </a:r>
          </a:p>
          <a:p>
            <a:pPr marL="342900" indent="-342900" algn="just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{</a:t>
            </a:r>
          </a:p>
          <a:p>
            <a:pPr marL="342900" indent="-342900" algn="just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  case 0: switch (y==2)</a:t>
            </a:r>
          </a:p>
          <a:p>
            <a:pPr marL="342900" indent="-342900" algn="just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               {</a:t>
            </a:r>
          </a:p>
          <a:p>
            <a:pPr marL="342900" indent="-342900" algn="just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                   case 1: printf("&amp;");break;</a:t>
            </a:r>
          </a:p>
          <a:p>
            <a:pPr marL="342900" indent="-342900" algn="just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                   case 2: printf("%");break;</a:t>
            </a:r>
          </a:p>
          <a:p>
            <a:pPr marL="342900" indent="-342900" algn="just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              }     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// 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此处没有 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break 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语句</a:t>
            </a:r>
            <a:endParaRPr lang="en-US" altLang="zh-CN" sz="22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  case 1: switch (z)</a:t>
            </a:r>
          </a:p>
          <a:p>
            <a:pPr marL="342900" indent="-342900" algn="just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           {</a:t>
            </a:r>
          </a:p>
          <a:p>
            <a:pPr marL="342900" indent="-342900" algn="just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             case 1: printf("$");</a:t>
            </a:r>
          </a:p>
          <a:p>
            <a:pPr marL="342900" indent="-342900" algn="just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             case 0: printf("*");break;</a:t>
            </a:r>
          </a:p>
          <a:p>
            <a:pPr marL="342900" indent="-342900" algn="just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             default: printf("#");</a:t>
            </a:r>
          </a:p>
          <a:p>
            <a:pPr marL="342900" indent="-342900" algn="just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           }</a:t>
            </a:r>
          </a:p>
          <a:p>
            <a:pPr marL="342900" indent="-342900" algn="just" eaLnBrk="1" hangingPunct="1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>
          <a:xfrm>
            <a:off x="817563" y="228600"/>
            <a:ext cx="10871200" cy="990600"/>
          </a:xfrm>
        </p:spPr>
        <p:txBody>
          <a:bodyPr vert="horz" wrap="square" lIns="91440" tIns="45720" rIns="91440" bIns="45720" anchor="b" anchorCtr="0"/>
          <a:lstStyle/>
          <a:p>
            <a:r>
              <a:rPr lang="en-US" altLang="zh-CN" dirty="0">
                <a:ea typeface="华文仿宋" panose="02010600040101010101" pitchFamily="2" charset="-122"/>
              </a:rPr>
              <a:t>while</a:t>
            </a:r>
            <a:r>
              <a:rPr lang="zh-CN" altLang="en-US" dirty="0">
                <a:ea typeface="华文仿宋" panose="02010600040101010101" pitchFamily="2" charset="-122"/>
              </a:rPr>
              <a:t>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17563" y="1550988"/>
            <a:ext cx="10871200" cy="449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38125" marR="0" lvl="0" indent="-238125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语句格式：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480060" marR="0" lvl="1" indent="-205740" algn="l" defTabSz="914400" rtl="0" eaLnBrk="0" fontAlgn="base" latinLnBrk="0" hangingPunct="0">
              <a:lnSpc>
                <a:spcPct val="100000"/>
              </a:lnSpc>
              <a:spcBef>
                <a:spcPts val="4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While(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循环条件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?)</a:t>
            </a:r>
          </a:p>
          <a:p>
            <a:pPr marL="274320" marR="0" lvl="1" indent="0" algn="l" defTabSz="914400" rtl="0" eaLnBrk="0" fontAlgn="base" latinLnBrk="0" hangingPunct="0">
              <a:lnSpc>
                <a:spcPct val="100000"/>
              </a:lnSpc>
              <a:spcBef>
                <a:spcPts val="4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{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循环体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}</a:t>
            </a:r>
          </a:p>
          <a:p>
            <a:pPr marL="480060" marR="0" lvl="1" indent="-205740" algn="l" defTabSz="914400" rtl="0" eaLnBrk="0" fontAlgn="base" latinLnBrk="0" hangingPunct="0">
              <a:lnSpc>
                <a:spcPct val="100000"/>
              </a:lnSpc>
              <a:spcBef>
                <a:spcPts val="4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Ø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</p:txBody>
      </p:sp>
      <p:sp>
        <p:nvSpPr>
          <p:cNvPr id="50180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90000"/>
              </a:lnSpc>
            </a:pPr>
            <a:fld id="{9A0DB2DC-4C9A-4742-B13C-FB6460FD3503}" type="slidenum">
              <a:rPr lang="zh-CN" altLang="en-US" sz="1000" dirty="0">
                <a:solidFill>
                  <a:srgbClr val="FFFFFF"/>
                </a:solidFill>
              </a:rPr>
              <a:t>5</a:t>
            </a:fld>
            <a:endParaRPr lang="zh-CN" altLang="en-US" sz="1000" dirty="0">
              <a:solidFill>
                <a:srgbClr val="FFFFFF"/>
              </a:solidFill>
            </a:endParaRPr>
          </a:p>
        </p:txBody>
      </p:sp>
      <p:sp>
        <p:nvSpPr>
          <p:cNvPr id="50181" name="内容占位符 2"/>
          <p:cNvSpPr txBox="1"/>
          <p:nvPr/>
        </p:nvSpPr>
        <p:spPr>
          <a:xfrm>
            <a:off x="6165850" y="1592263"/>
            <a:ext cx="5519738" cy="31321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38125" indent="-238125" algn="l" rtl="0" eaLnBrk="0" fontAlgn="base" hangingPunct="0"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9425" indent="-205105" algn="l" rtl="0" eaLnBrk="0" fontAlgn="base" hangingPunct="0">
              <a:spcBef>
                <a:spcPts val="4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rtl="0" eaLnBrk="0" fontAlgn="base" hangingPunct="0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1714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38125" lvl="0" indent="-238125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执行过程：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79425" lvl="1" indent="-20447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首先进行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循环条件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的测试，若结果为真则执行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循环体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，否则结束循环。</a:t>
            </a:r>
            <a:endParaRPr lang="en-US" altLang="zh-CN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79425" lvl="1" indent="-204470"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循环体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有可能一次也不执行。</a:t>
            </a:r>
            <a:endParaRPr lang="en-US" altLang="zh-CN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79425" lvl="1" indent="-204470">
              <a:buFont typeface="Wingdings" panose="05000000000000000000" pitchFamily="2" charset="2"/>
              <a:buChar char="Ø"/>
            </a:pPr>
            <a:endParaRPr lang="zh-CN" altLang="en-US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79425" lvl="1" indent="-204470">
              <a:buFont typeface="Wingdings" panose="05000000000000000000" pitchFamily="2" charset="2"/>
              <a:buChar char="Ø"/>
            </a:pPr>
            <a:endParaRPr lang="zh-CN" altLang="en-US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50182" name="Group 20"/>
          <p:cNvGrpSpPr/>
          <p:nvPr/>
        </p:nvGrpSpPr>
        <p:grpSpPr>
          <a:xfrm>
            <a:off x="1125538" y="3159125"/>
            <a:ext cx="3206750" cy="3455988"/>
            <a:chOff x="416" y="1888"/>
            <a:chExt cx="1965" cy="2177"/>
          </a:xfrm>
        </p:grpSpPr>
        <p:sp>
          <p:nvSpPr>
            <p:cNvPr id="50186" name="AutoShape 5"/>
            <p:cNvSpPr/>
            <p:nvPr/>
          </p:nvSpPr>
          <p:spPr>
            <a:xfrm>
              <a:off x="700" y="2401"/>
              <a:ext cx="1089" cy="680"/>
            </a:xfrm>
            <a:prstGeom prst="flowChartDecision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38125" indent="-238125" algn="l" rtl="0" eaLnBrk="0" fontAlgn="base" hangingPunct="0">
                <a:spcBef>
                  <a:spcPts val="525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9425" indent="-205105" algn="l" rtl="0" eaLnBrk="0" fontAlgn="base" hangingPunct="0">
                <a:spcBef>
                  <a:spcPts val="415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145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循环条件</a:t>
              </a:r>
            </a:p>
          </p:txBody>
        </p:sp>
        <p:sp>
          <p:nvSpPr>
            <p:cNvPr id="50187" name="AutoShape 7"/>
            <p:cNvSpPr/>
            <p:nvPr/>
          </p:nvSpPr>
          <p:spPr>
            <a:xfrm>
              <a:off x="1156" y="3884"/>
              <a:ext cx="182" cy="181"/>
            </a:xfrm>
            <a:prstGeom prst="flowChartConnector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38125" indent="-238125" algn="l" rtl="0" eaLnBrk="0" fontAlgn="base" hangingPunct="0">
                <a:spcBef>
                  <a:spcPts val="525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9425" indent="-205105" algn="l" rtl="0" eaLnBrk="0" fontAlgn="base" hangingPunct="0">
                <a:spcBef>
                  <a:spcPts val="415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145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88" name="Line 8"/>
            <p:cNvSpPr/>
            <p:nvPr/>
          </p:nvSpPr>
          <p:spPr>
            <a:xfrm>
              <a:off x="1244" y="3081"/>
              <a:ext cx="0" cy="2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9" name="Line 9"/>
            <p:cNvSpPr/>
            <p:nvPr/>
          </p:nvSpPr>
          <p:spPr>
            <a:xfrm>
              <a:off x="1247" y="3612"/>
              <a:ext cx="1" cy="27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0" name="Line 10"/>
            <p:cNvSpPr/>
            <p:nvPr/>
          </p:nvSpPr>
          <p:spPr>
            <a:xfrm>
              <a:off x="1519" y="3476"/>
              <a:ext cx="86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1" name="Text Box 11"/>
            <p:cNvSpPr txBox="1"/>
            <p:nvPr/>
          </p:nvSpPr>
          <p:spPr>
            <a:xfrm>
              <a:off x="1110" y="3061"/>
              <a:ext cx="40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38125" indent="-238125" algn="l" rtl="0" eaLnBrk="0" fontAlgn="base" hangingPunct="0">
                <a:spcBef>
                  <a:spcPts val="525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9425" indent="-205105" algn="l" rtl="0" eaLnBrk="0" fontAlgn="base" hangingPunct="0">
                <a:spcBef>
                  <a:spcPts val="415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145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真</a:t>
              </a:r>
            </a:p>
          </p:txBody>
        </p:sp>
        <p:sp>
          <p:nvSpPr>
            <p:cNvPr id="50192" name="Text Box 12"/>
            <p:cNvSpPr txBox="1"/>
            <p:nvPr/>
          </p:nvSpPr>
          <p:spPr>
            <a:xfrm>
              <a:off x="416" y="2508"/>
              <a:ext cx="31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238125" indent="-238125" algn="l" rtl="0" eaLnBrk="0" fontAlgn="base" hangingPunct="0">
                <a:spcBef>
                  <a:spcPts val="525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9425" indent="-205105" algn="l" rtl="0" eaLnBrk="0" fontAlgn="base" hangingPunct="0">
                <a:spcBef>
                  <a:spcPts val="415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145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假</a:t>
              </a:r>
            </a:p>
          </p:txBody>
        </p:sp>
        <p:sp>
          <p:nvSpPr>
            <p:cNvPr id="50193" name="Line 13"/>
            <p:cNvSpPr/>
            <p:nvPr/>
          </p:nvSpPr>
          <p:spPr>
            <a:xfrm>
              <a:off x="2372" y="2231"/>
              <a:ext cx="6" cy="12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4" name="Line 14"/>
            <p:cNvSpPr/>
            <p:nvPr/>
          </p:nvSpPr>
          <p:spPr>
            <a:xfrm flipH="1">
              <a:off x="1244" y="2224"/>
              <a:ext cx="1126" cy="2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5" name="AutoShape 15"/>
            <p:cNvSpPr/>
            <p:nvPr/>
          </p:nvSpPr>
          <p:spPr>
            <a:xfrm>
              <a:off x="748" y="3340"/>
              <a:ext cx="907" cy="272"/>
            </a:xfrm>
            <a:prstGeom prst="flowChartProcess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38125" indent="-238125" algn="l" rtl="0" eaLnBrk="0" fontAlgn="base" hangingPunct="0">
                <a:spcBef>
                  <a:spcPts val="525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9425" indent="-205105" algn="l" rtl="0" eaLnBrk="0" fontAlgn="base" hangingPunct="0">
                <a:spcBef>
                  <a:spcPts val="415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145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循环体</a:t>
              </a:r>
            </a:p>
          </p:txBody>
        </p:sp>
        <p:sp>
          <p:nvSpPr>
            <p:cNvPr id="50196" name="AutoShape 16"/>
            <p:cNvSpPr/>
            <p:nvPr/>
          </p:nvSpPr>
          <p:spPr>
            <a:xfrm>
              <a:off x="1156" y="1888"/>
              <a:ext cx="182" cy="181"/>
            </a:xfrm>
            <a:prstGeom prst="flowChartConnector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38125" indent="-238125" algn="l" rtl="0" eaLnBrk="0" fontAlgn="base" hangingPunct="0">
                <a:spcBef>
                  <a:spcPts val="525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2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79425" indent="-205105" algn="l" rtl="0" eaLnBrk="0" fontAlgn="base" hangingPunct="0">
                <a:spcBef>
                  <a:spcPts val="415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indent="-171450" algn="l" rtl="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17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714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7" name="Line 19"/>
            <p:cNvSpPr/>
            <p:nvPr/>
          </p:nvSpPr>
          <p:spPr>
            <a:xfrm>
              <a:off x="1247" y="2069"/>
              <a:ext cx="0" cy="31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982663" y="4508500"/>
            <a:ext cx="606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982663" y="4508500"/>
            <a:ext cx="0" cy="1728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982663" y="6165850"/>
            <a:ext cx="1500188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 descr="70%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540750" cy="762000"/>
          </a:xfrm>
        </p:spPr>
        <p:txBody>
          <a:bodyPr vert="horz" wrap="square" lIns="92063" tIns="46032" rIns="92063" bIns="46032" numCol="1" anchor="b" anchorCtr="0" compatLnSpc="1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习题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5</a:t>
            </a:r>
            <a:b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59811" name="Text Box 3"/>
          <p:cNvSpPr txBox="1"/>
          <p:nvPr/>
        </p:nvSpPr>
        <p:spPr>
          <a:xfrm>
            <a:off x="8382000" y="3124200"/>
            <a:ext cx="1447800" cy="115728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lIns="92063" tIns="46032" rIns="92063" bIns="46032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答案：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@#&amp;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000" dirty="0"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95236" name="Rectangle 4"/>
          <p:cNvSpPr/>
          <p:nvPr/>
        </p:nvSpPr>
        <p:spPr>
          <a:xfrm>
            <a:off x="2590800" y="533400"/>
            <a:ext cx="6934200" cy="6172200"/>
          </a:xfrm>
          <a:prstGeom prst="rect">
            <a:avLst/>
          </a:prstGeom>
          <a:noFill/>
          <a:ln w="9525">
            <a:noFill/>
          </a:ln>
        </p:spPr>
        <p:txBody>
          <a:bodyPr lIns="92063" tIns="46032" rIns="92063" bIns="46032"/>
          <a:lstStyle/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#include "stdio.h"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int main( )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{ int a=8 , b=-7 , c=5;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switch (a&gt;0)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{ case 1: switch (b&lt;0)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          { case 1:printf("@");break;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            case 2:printf("!");break;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          }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  case 0: switch ( c != 0 )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          { case 0:printf("*");break;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            case 1:printf("#");break;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            default:printf("$");break;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          }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  default: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         printf("&amp;");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}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printf("\n");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98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 descr="70%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8540750" cy="762000"/>
          </a:xfrm>
        </p:spPr>
        <p:txBody>
          <a:bodyPr vert="horz" wrap="square" lIns="92063" tIns="46032" rIns="92063" bIns="46032" numCol="1" anchor="b" anchorCtr="0" compatLnSpc="1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习题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</a:t>
            </a:r>
            <a:b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60835" name="Text Box 3"/>
          <p:cNvSpPr txBox="1"/>
          <p:nvPr/>
        </p:nvSpPr>
        <p:spPr>
          <a:xfrm>
            <a:off x="8328025" y="704850"/>
            <a:ext cx="533400" cy="342900"/>
          </a:xfrm>
          <a:prstGeom prst="rect">
            <a:avLst/>
          </a:prstGeom>
          <a:noFill/>
          <a:ln w="9525">
            <a:noFill/>
          </a:ln>
        </p:spPr>
        <p:txBody>
          <a:bodyPr lIns="92063" tIns="46032" rIns="92063" bIns="46032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6260" name="Rectangle 4"/>
          <p:cNvSpPr/>
          <p:nvPr/>
        </p:nvSpPr>
        <p:spPr>
          <a:xfrm>
            <a:off x="2057400" y="685800"/>
            <a:ext cx="7467600" cy="1447800"/>
          </a:xfrm>
          <a:prstGeom prst="rect">
            <a:avLst/>
          </a:prstGeom>
          <a:noFill/>
          <a:ln w="9525">
            <a:noFill/>
          </a:ln>
        </p:spPr>
        <p:txBody>
          <a:bodyPr lIns="92063" tIns="46032" rIns="92063" bIns="46032"/>
          <a:lstStyle/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sz="2200" dirty="0">
                <a:latin typeface="Times New Roman" panose="02020603050405020304" pitchFamily="18" charset="0"/>
              </a:rPr>
              <a:t>如果</a:t>
            </a:r>
            <a:r>
              <a:rPr lang="en-US" altLang="zh-CN" sz="2200" dirty="0">
                <a:latin typeface="Times New Roman" panose="02020603050405020304" pitchFamily="18" charset="0"/>
              </a:rPr>
              <a:t>c</a:t>
            </a:r>
            <a:r>
              <a:rPr lang="zh-CN" altLang="en-US" sz="2200" dirty="0">
                <a:latin typeface="Times New Roman" panose="02020603050405020304" pitchFamily="18" charset="0"/>
              </a:rPr>
              <a:t>为字符型变量，判断</a:t>
            </a:r>
            <a:r>
              <a:rPr lang="en-US" altLang="zh-CN" sz="2200" dirty="0">
                <a:latin typeface="Times New Roman" panose="02020603050405020304" pitchFamily="18" charset="0"/>
              </a:rPr>
              <a:t>c</a:t>
            </a:r>
            <a:r>
              <a:rPr lang="zh-CN" altLang="en-US" sz="2200" dirty="0">
                <a:latin typeface="Times New Roman" panose="02020603050405020304" pitchFamily="18" charset="0"/>
              </a:rPr>
              <a:t>是否为空格不能使用</a:t>
            </a:r>
            <a:r>
              <a:rPr lang="en-US" altLang="zh-CN" sz="2200" dirty="0">
                <a:latin typeface="Times New Roman" panose="02020603050405020304" pitchFamily="18" charset="0"/>
              </a:rPr>
              <a:t>________</a:t>
            </a:r>
            <a:r>
              <a:rPr lang="zh-CN" altLang="en-US" sz="2200" dirty="0">
                <a:latin typeface="Times New Roman" panose="02020603050405020304" pitchFamily="18" charset="0"/>
              </a:rPr>
              <a:t>。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sz="2200" dirty="0">
                <a:latin typeface="Arial" panose="020B0604020202020204" pitchFamily="34" charset="0"/>
              </a:rPr>
              <a:t> </a:t>
            </a:r>
            <a:endParaRPr lang="zh-CN" altLang="en-US" sz="2200" dirty="0">
              <a:latin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A) if(c=='32')           B) if(c==32)</a:t>
            </a:r>
          </a:p>
          <a:p>
            <a:pPr marL="342900" indent="-342900"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C) if(c=='\40')          D) if(c=='  ')</a:t>
            </a:r>
          </a:p>
        </p:txBody>
      </p:sp>
      <p:sp>
        <p:nvSpPr>
          <p:cNvPr id="760837" name="Text Box 5"/>
          <p:cNvSpPr txBox="1"/>
          <p:nvPr/>
        </p:nvSpPr>
        <p:spPr>
          <a:xfrm>
            <a:off x="1631950" y="2273300"/>
            <a:ext cx="6248400" cy="3416300"/>
          </a:xfrm>
          <a:prstGeom prst="rect">
            <a:avLst/>
          </a:prstGeom>
          <a:noFill/>
          <a:ln w="9525">
            <a:noFill/>
          </a:ln>
        </p:spPr>
        <p:txBody>
          <a:bodyPr lIns="92063" tIns="46032" rIns="92063" bIns="46032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</a:pPr>
            <a:r>
              <a:rPr lang="zh-CN" altLang="en-US" sz="2200" dirty="0">
                <a:solidFill>
                  <a:srgbClr val="0000FF"/>
                </a:solidFill>
                <a:latin typeface="Arial" panose="020B0604020202020204" pitchFamily="34" charset="0"/>
              </a:rPr>
              <a:t>习题</a:t>
            </a: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</a:rPr>
              <a:t>7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</a:pPr>
            <a:r>
              <a:rPr lang="zh-CN" altLang="en-US" sz="2200" dirty="0">
                <a:latin typeface="Times New Roman" panose="02020603050405020304" pitchFamily="18" charset="0"/>
              </a:rPr>
              <a:t>以下程序的输出结果是：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void main( )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 int x=3,y=0,z=0;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(x==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y+z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printf("* * * *");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printf("# # # #"); 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200" dirty="0">
              <a:latin typeface="Arial" panose="020B0604020202020204" pitchFamily="34" charset="0"/>
            </a:endParaRPr>
          </a:p>
        </p:txBody>
      </p:sp>
      <p:sp>
        <p:nvSpPr>
          <p:cNvPr id="760838" name="Text Box 6"/>
          <p:cNvSpPr txBox="1"/>
          <p:nvPr/>
        </p:nvSpPr>
        <p:spPr>
          <a:xfrm>
            <a:off x="7391400" y="3657600"/>
            <a:ext cx="2590800" cy="116046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lIns="92063" tIns="46032" rIns="92063" bIns="46032"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</a:pP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</a:rPr>
              <a:t>答案：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</a:pP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# # #</a:t>
            </a:r>
            <a:endParaRPr lang="en-US" altLang="zh-CN" sz="280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0839" name="Text Box 7"/>
          <p:cNvSpPr txBox="1"/>
          <p:nvPr/>
        </p:nvSpPr>
        <p:spPr>
          <a:xfrm>
            <a:off x="1524000" y="5827713"/>
            <a:ext cx="5715000" cy="431800"/>
          </a:xfrm>
          <a:prstGeom prst="rect">
            <a:avLst/>
          </a:prstGeom>
          <a:noFill/>
          <a:ln w="9525">
            <a:noFill/>
          </a:ln>
        </p:spPr>
        <p:txBody>
          <a:bodyPr lIns="92063" tIns="46032" rIns="92063" bIns="46032"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</a:pPr>
            <a:r>
              <a:rPr lang="zh-CN" altLang="en-US" sz="2200" dirty="0">
                <a:solidFill>
                  <a:srgbClr val="0000FF"/>
                </a:solidFill>
                <a:latin typeface="Arial" panose="020B0604020202020204" pitchFamily="34" charset="0"/>
              </a:rPr>
              <a:t>习题</a:t>
            </a:r>
            <a:r>
              <a:rPr lang="en-US" altLang="zh-CN" sz="2200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r>
              <a:rPr lang="zh-CN" altLang="en-US" sz="2200" dirty="0">
                <a:solidFill>
                  <a:srgbClr val="0000FF"/>
                </a:solidFill>
                <a:latin typeface="Arial" panose="020B0604020202020204" pitchFamily="34" charset="0"/>
              </a:rPr>
              <a:t>：</a:t>
            </a:r>
            <a:r>
              <a:rPr lang="zh-CN" altLang="en-US" sz="2200" dirty="0">
                <a:latin typeface="Times New Roman" panose="02020603050405020304" pitchFamily="18" charset="0"/>
              </a:rPr>
              <a:t>表达式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10!=9</a:t>
            </a:r>
            <a:r>
              <a:rPr lang="zh-CN" altLang="en-US" sz="2200" dirty="0">
                <a:latin typeface="Times New Roman" panose="02020603050405020304" pitchFamily="18" charset="0"/>
              </a:rPr>
              <a:t>的值是：</a:t>
            </a:r>
          </a:p>
        </p:txBody>
      </p:sp>
      <p:sp>
        <p:nvSpPr>
          <p:cNvPr id="760840" name="Text Box 8"/>
          <p:cNvSpPr txBox="1"/>
          <p:nvPr/>
        </p:nvSpPr>
        <p:spPr>
          <a:xfrm>
            <a:off x="5303838" y="5827713"/>
            <a:ext cx="685800" cy="431800"/>
          </a:xfrm>
          <a:prstGeom prst="rect">
            <a:avLst/>
          </a:prstGeom>
          <a:noFill/>
          <a:ln w="9525">
            <a:noFill/>
          </a:ln>
        </p:spPr>
        <p:txBody>
          <a:bodyPr lIns="92063" tIns="46032" rIns="92063" bIns="46032"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</a:pPr>
            <a:r>
              <a:rPr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200" dirty="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zh-CN" sz="2200" dirty="0">
              <a:solidFill>
                <a:schemeClr val="tx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6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76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35" grpId="0"/>
      <p:bldP spid="760837" grpId="0"/>
      <p:bldP spid="760838" grpId="0" animBg="1"/>
      <p:bldP spid="760839" grpId="0"/>
      <p:bldP spid="76084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 descr="70%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8540750" cy="762000"/>
          </a:xfrm>
        </p:spPr>
        <p:txBody>
          <a:bodyPr vert="horz" wrap="square" lIns="92063" tIns="46032" rIns="92063" bIns="46032" numCol="1" anchor="b" anchorCtr="0" compatLnSpc="1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习题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</a:t>
            </a:r>
            <a:b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61859" name="Text Box 3"/>
          <p:cNvSpPr txBox="1"/>
          <p:nvPr/>
        </p:nvSpPr>
        <p:spPr>
          <a:xfrm>
            <a:off x="6705600" y="1371600"/>
            <a:ext cx="3962400" cy="118586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lIns="92063" tIns="46032" rIns="92063" bIns="46032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答案：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endParaRPr lang="zh-CN" altLang="en-US" sz="280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</a:rPr>
              <a:t>有语法错误，无输出结果！</a:t>
            </a:r>
          </a:p>
        </p:txBody>
      </p:sp>
      <p:sp>
        <p:nvSpPr>
          <p:cNvPr id="97284" name="Rectangle 4"/>
          <p:cNvSpPr/>
          <p:nvPr/>
        </p:nvSpPr>
        <p:spPr>
          <a:xfrm>
            <a:off x="2590800" y="685800"/>
            <a:ext cx="5943600" cy="2743200"/>
          </a:xfrm>
          <a:prstGeom prst="rect">
            <a:avLst/>
          </a:prstGeom>
          <a:noFill/>
          <a:ln w="9525">
            <a:noFill/>
          </a:ln>
        </p:spPr>
        <p:txBody>
          <a:bodyPr lIns="92063" tIns="46032" rIns="92063" bIns="46032"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sz="2200" dirty="0">
                <a:latin typeface="Times New Roman" panose="02020603050405020304" pitchFamily="18" charset="0"/>
              </a:rPr>
              <a:t>若</a:t>
            </a:r>
            <a:r>
              <a:rPr lang="en-US" altLang="zh-CN" sz="2200" dirty="0">
                <a:latin typeface="Times New Roman" panose="02020603050405020304" pitchFamily="18" charset="0"/>
              </a:rPr>
              <a:t>k</a:t>
            </a:r>
            <a:r>
              <a:rPr lang="zh-CN" altLang="en-US" sz="2200" dirty="0">
                <a:latin typeface="Times New Roman" panose="02020603050405020304" pitchFamily="18" charset="0"/>
              </a:rPr>
              <a:t>是</a:t>
            </a:r>
            <a:r>
              <a:rPr lang="en-US" altLang="zh-CN" sz="2200" dirty="0">
                <a:latin typeface="Times New Roman" panose="02020603050405020304" pitchFamily="18" charset="0"/>
              </a:rPr>
              <a:t>int</a:t>
            </a:r>
            <a:r>
              <a:rPr lang="zh-CN" altLang="en-US" sz="2200" dirty="0">
                <a:latin typeface="Times New Roman" panose="02020603050405020304" pitchFamily="18" charset="0"/>
              </a:rPr>
              <a:t>型变量</a:t>
            </a:r>
            <a:r>
              <a:rPr lang="en-US" altLang="zh-CN" sz="2200" dirty="0">
                <a:latin typeface="Times New Roman" panose="02020603050405020304" pitchFamily="18" charset="0"/>
              </a:rPr>
              <a:t>,</a:t>
            </a:r>
            <a:r>
              <a:rPr lang="zh-CN" altLang="en-US" sz="2200" dirty="0">
                <a:latin typeface="Times New Roman" panose="02020603050405020304" pitchFamily="18" charset="0"/>
              </a:rPr>
              <a:t>且有下面的程序片段</a:t>
            </a:r>
            <a:r>
              <a:rPr lang="en-US" altLang="zh-CN" sz="2200" dirty="0">
                <a:latin typeface="Times New Roman" panose="02020603050405020304" pitchFamily="18" charset="0"/>
              </a:rPr>
              <a:t>: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k=8;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if (k&lt;=0)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 if (k==0) printf("####")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 else printf("&amp;&amp;&amp;&amp;");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else printf("****");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sz="2200" dirty="0">
                <a:latin typeface="Times New Roman" panose="02020603050405020304" pitchFamily="18" charset="0"/>
              </a:rPr>
              <a:t>上面程序片段的输出结果是：</a:t>
            </a:r>
          </a:p>
        </p:txBody>
      </p:sp>
      <p:sp>
        <p:nvSpPr>
          <p:cNvPr id="761861" name="Text Box 5"/>
          <p:cNvSpPr txBox="1"/>
          <p:nvPr/>
        </p:nvSpPr>
        <p:spPr>
          <a:xfrm>
            <a:off x="2743200" y="3663950"/>
            <a:ext cx="4572000" cy="1693863"/>
          </a:xfrm>
          <a:prstGeom prst="rect">
            <a:avLst/>
          </a:prstGeom>
          <a:noFill/>
          <a:ln w="9525">
            <a:noFill/>
          </a:ln>
        </p:spPr>
        <p:txBody>
          <a:bodyPr lIns="92063" tIns="46032" rIns="92063" bIns="46032">
            <a:spAutoFit/>
          </a:bodyPr>
          <a:lstStyle/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</a:pPr>
            <a:r>
              <a:rPr lang="en-US" altLang="zh-CN" dirty="0">
                <a:latin typeface="Times New Roman" panose="02020603050405020304" pitchFamily="18" charset="0"/>
              </a:rPr>
              <a:t>                            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习题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</a:pPr>
            <a:r>
              <a:rPr lang="zh-CN" altLang="en-US" sz="2200" dirty="0">
                <a:latin typeface="Times New Roman" panose="02020603050405020304" pitchFamily="18" charset="0"/>
              </a:rPr>
              <a:t>以下两个条件语句是否等价？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a-2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)printf("%d\n",a);</a:t>
            </a:r>
          </a:p>
          <a:p>
            <a:pPr algn="just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if(</a:t>
            </a:r>
            <a:r>
              <a:rPr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a!=2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)printf("%d\n",a);</a:t>
            </a:r>
            <a:r>
              <a:rPr lang="en-US" altLang="zh-CN" sz="2200" dirty="0"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zh-CN" sz="2200" dirty="0">
              <a:latin typeface="Arial" panose="020B0604020202020204" pitchFamily="34" charset="0"/>
            </a:endParaRPr>
          </a:p>
        </p:txBody>
      </p:sp>
      <p:sp>
        <p:nvSpPr>
          <p:cNvPr id="761862" name="Text Box 6"/>
          <p:cNvSpPr txBox="1"/>
          <p:nvPr/>
        </p:nvSpPr>
        <p:spPr>
          <a:xfrm>
            <a:off x="7620000" y="4343400"/>
            <a:ext cx="2057400" cy="9144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lIns="92063" tIns="46032" rIns="92063" bIns="46032"/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</a:rPr>
              <a:t>答案：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</a:rPr>
              <a:t>等价</a:t>
            </a:r>
          </a:p>
        </p:txBody>
      </p:sp>
      <p:sp>
        <p:nvSpPr>
          <p:cNvPr id="761863" name="Text Box 7"/>
          <p:cNvSpPr txBox="1"/>
          <p:nvPr/>
        </p:nvSpPr>
        <p:spPr>
          <a:xfrm>
            <a:off x="2590800" y="5562600"/>
            <a:ext cx="5867400" cy="1022350"/>
          </a:xfrm>
          <a:prstGeom prst="rect">
            <a:avLst/>
          </a:prstGeom>
          <a:noFill/>
          <a:ln w="9525">
            <a:noFill/>
          </a:ln>
        </p:spPr>
        <p:txBody>
          <a:bodyPr lIns="92063" tIns="46032" rIns="92063" bIns="46032">
            <a:sp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</a:pPr>
            <a:r>
              <a:rPr lang="zh-CN" altLang="en-US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习题</a:t>
            </a:r>
            <a:r>
              <a:rPr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</a:pPr>
            <a:r>
              <a:rPr lang="zh-CN" altLang="en-US" sz="2200" dirty="0">
                <a:latin typeface="Times New Roman" panose="02020603050405020304" pitchFamily="18" charset="0"/>
              </a:rPr>
              <a:t>能完全等价于条件表达式 </a:t>
            </a:r>
            <a:r>
              <a:rPr lang="en-US" altLang="zh-CN" sz="2200" dirty="0">
                <a:latin typeface="Times New Roman" panose="02020603050405020304" pitchFamily="18" charset="0"/>
              </a:rPr>
              <a:t>x </a:t>
            </a:r>
            <a:r>
              <a:rPr lang="zh-CN" altLang="en-US" sz="2200" dirty="0">
                <a:latin typeface="Times New Roman" panose="02020603050405020304" pitchFamily="18" charset="0"/>
              </a:rPr>
              <a:t>的是：</a:t>
            </a:r>
            <a:endParaRPr lang="zh-CN" altLang="en-US" sz="2200" dirty="0">
              <a:latin typeface="Arial" panose="020B0604020202020204" pitchFamily="34" charset="0"/>
            </a:endParaRPr>
          </a:p>
        </p:txBody>
      </p:sp>
      <p:sp>
        <p:nvSpPr>
          <p:cNvPr id="761864" name="Text Box 8"/>
          <p:cNvSpPr txBox="1"/>
          <p:nvPr/>
        </p:nvSpPr>
        <p:spPr>
          <a:xfrm>
            <a:off x="6743700" y="6175375"/>
            <a:ext cx="1524000" cy="369888"/>
          </a:xfrm>
          <a:prstGeom prst="rect">
            <a:avLst/>
          </a:prstGeom>
          <a:noFill/>
          <a:ln w="9525">
            <a:noFill/>
          </a:ln>
        </p:spPr>
        <p:txBody>
          <a:bodyPr lIns="92063" tIns="46032" rIns="92063" bIns="46032">
            <a:spAutoFit/>
          </a:bodyPr>
          <a:lstStyle/>
          <a:p>
            <a:pPr algn="just" eaLnBrk="1" hangingPunct="1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x != 0 )  </a:t>
            </a:r>
            <a:endParaRPr lang="en-US" altLang="zh-CN" dirty="0">
              <a:solidFill>
                <a:schemeClr val="tx2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6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76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59" grpId="0" animBg="1"/>
      <p:bldP spid="761861" grpId="0"/>
      <p:bldP spid="761862" grpId="0" animBg="1"/>
      <p:bldP spid="761863" grpId="0"/>
      <p:bldP spid="76186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 descr="70%"/>
          <p:cNvSpPr>
            <a:spLocks noGrp="1"/>
          </p:cNvSpPr>
          <p:nvPr>
            <p:ph type="title"/>
          </p:nvPr>
        </p:nvSpPr>
        <p:spPr>
          <a:xfrm>
            <a:off x="1828800" y="304800"/>
            <a:ext cx="8540750" cy="533400"/>
          </a:xfrm>
        </p:spPr>
        <p:txBody>
          <a:bodyPr vert="horz" wrap="square" lIns="92063" tIns="46032" rIns="92063" bIns="46032" anchor="b" anchorCtr="0"/>
          <a:lstStyle/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ea typeface="隶书" panose="02010509060101010101" pitchFamily="49" charset="-122"/>
              </a:rPr>
              <a:t>习题</a:t>
            </a:r>
            <a:r>
              <a:rPr lang="en-US" altLang="zh-CN" sz="2800" b="1" dirty="0">
                <a:solidFill>
                  <a:srgbClr val="0000FF"/>
                </a:solidFill>
                <a:ea typeface="隶书" panose="02010509060101010101" pitchFamily="49" charset="-122"/>
              </a:rPr>
              <a:t>12</a:t>
            </a:r>
          </a:p>
        </p:txBody>
      </p:sp>
      <p:sp>
        <p:nvSpPr>
          <p:cNvPr id="762883" name="Text Box 3"/>
          <p:cNvSpPr txBox="1"/>
          <p:nvPr/>
        </p:nvSpPr>
        <p:spPr>
          <a:xfrm>
            <a:off x="7543800" y="2895600"/>
            <a:ext cx="1447800" cy="10906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lIns="92063" tIns="46032" rIns="92063" bIns="46032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</a:rPr>
              <a:t>答案：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</a:rPr>
              <a:t>d=20   </a:t>
            </a:r>
          </a:p>
        </p:txBody>
      </p:sp>
      <p:sp>
        <p:nvSpPr>
          <p:cNvPr id="98308" name="Rectangle 4"/>
          <p:cNvSpPr/>
          <p:nvPr/>
        </p:nvSpPr>
        <p:spPr>
          <a:xfrm>
            <a:off x="2743200" y="990600"/>
            <a:ext cx="5334000" cy="5181600"/>
          </a:xfrm>
          <a:prstGeom prst="rect">
            <a:avLst/>
          </a:prstGeom>
          <a:noFill/>
          <a:ln w="9525">
            <a:noFill/>
          </a:ln>
        </p:spPr>
        <p:txBody>
          <a:bodyPr lIns="92063" tIns="46032" rIns="92063" bIns="46032"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sz="2200" dirty="0">
                <a:latin typeface="Times New Roman" panose="02020603050405020304" pitchFamily="18" charset="0"/>
              </a:rPr>
              <a:t>以下程序的执行结果是</a:t>
            </a:r>
            <a:r>
              <a:rPr lang="en-US" altLang="zh-CN" sz="2200" dirty="0">
                <a:latin typeface="Times New Roman" panose="02020603050405020304" pitchFamily="18" charset="0"/>
              </a:rPr>
              <a:t>(    )</a:t>
            </a:r>
            <a:r>
              <a:rPr lang="zh-CN" altLang="en-US" sz="2200" dirty="0">
                <a:latin typeface="Times New Roman" panose="02020603050405020304" pitchFamily="18" charset="0"/>
              </a:rPr>
              <a:t>。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sz="2200" dirty="0">
                <a:latin typeface="Times New Roman" panose="02020603050405020304" pitchFamily="18" charset="0"/>
              </a:rPr>
              <a:t>  </a:t>
            </a:r>
            <a:r>
              <a:rPr lang="en-US" altLang="zh-CN" sz="2200" dirty="0">
                <a:latin typeface="Times New Roman" panose="02020603050405020304" pitchFamily="18" charset="0"/>
              </a:rPr>
              <a:t>#include &lt;stdio.h&gt;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int  main( )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{ int a,b,c,d,x;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a=c=0;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b=1;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d=20;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if (a) d=d-10;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else if(!b)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         if (!c) x=15;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         else x=25;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printf("d=%d\n",d);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288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 descr="70%"/>
          <p:cNvSpPr>
            <a:spLocks noGrp="1"/>
          </p:cNvSpPr>
          <p:nvPr>
            <p:ph type="title"/>
          </p:nvPr>
        </p:nvSpPr>
        <p:spPr>
          <a:xfrm>
            <a:off x="1828800" y="304800"/>
            <a:ext cx="8540750" cy="533400"/>
          </a:xfrm>
        </p:spPr>
        <p:txBody>
          <a:bodyPr vert="horz" wrap="square" lIns="92063" tIns="46032" rIns="92063" bIns="46032" anchor="b" anchorCtr="0"/>
          <a:lstStyle/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ea typeface="隶书" panose="02010509060101010101" pitchFamily="49" charset="-122"/>
              </a:rPr>
              <a:t>习题</a:t>
            </a:r>
            <a:r>
              <a:rPr lang="en-US" altLang="zh-CN" sz="2800" b="1" dirty="0">
                <a:solidFill>
                  <a:srgbClr val="0000FF"/>
                </a:solidFill>
                <a:ea typeface="隶书" panose="02010509060101010101" pitchFamily="49" charset="-122"/>
              </a:rPr>
              <a:t>13</a:t>
            </a:r>
          </a:p>
        </p:txBody>
      </p:sp>
      <p:sp>
        <p:nvSpPr>
          <p:cNvPr id="763907" name="Text Box 3"/>
          <p:cNvSpPr txBox="1"/>
          <p:nvPr/>
        </p:nvSpPr>
        <p:spPr>
          <a:xfrm>
            <a:off x="7848600" y="2895600"/>
            <a:ext cx="1447800" cy="1893888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lIns="92063" tIns="46032" rIns="92063" bIns="46032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</a:rPr>
              <a:t>答案：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endParaRPr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</a:rPr>
              <a:t>s=2,t=3</a:t>
            </a:r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endParaRPr lang="en-US" altLang="zh-CN" sz="320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332" name="Rectangle 4"/>
          <p:cNvSpPr/>
          <p:nvPr/>
        </p:nvSpPr>
        <p:spPr>
          <a:xfrm>
            <a:off x="2286000" y="1066800"/>
            <a:ext cx="5334000" cy="5486400"/>
          </a:xfrm>
          <a:prstGeom prst="rect">
            <a:avLst/>
          </a:prstGeom>
          <a:noFill/>
          <a:ln w="9525">
            <a:noFill/>
          </a:ln>
        </p:spPr>
        <p:txBody>
          <a:bodyPr lIns="92063" tIns="46032" rIns="92063" bIns="46032"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sz="2200" dirty="0">
                <a:latin typeface="Times New Roman" panose="02020603050405020304" pitchFamily="18" charset="0"/>
              </a:rPr>
              <a:t>以下程序在输入</a:t>
            </a:r>
            <a:r>
              <a:rPr lang="en-US" altLang="zh-CN" sz="2200" dirty="0">
                <a:latin typeface="Times New Roman" panose="02020603050405020304" pitchFamily="18" charset="0"/>
              </a:rPr>
              <a:t>5,2 </a:t>
            </a:r>
            <a:r>
              <a:rPr lang="zh-CN" altLang="en-US" sz="2200" dirty="0">
                <a:latin typeface="Times New Roman" panose="02020603050405020304" pitchFamily="18" charset="0"/>
              </a:rPr>
              <a:t>之后的执行结果是</a:t>
            </a:r>
            <a:r>
              <a:rPr lang="en-US" altLang="zh-CN" sz="2200" dirty="0">
                <a:latin typeface="Times New Roman" panose="02020603050405020304" pitchFamily="18" charset="0"/>
              </a:rPr>
              <a:t>(    )</a:t>
            </a:r>
            <a:r>
              <a:rPr lang="zh-CN" altLang="en-US" sz="2200" dirty="0">
                <a:latin typeface="Times New Roman" panose="02020603050405020304" pitchFamily="18" charset="0"/>
              </a:rPr>
              <a:t>。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sz="2200" dirty="0">
                <a:latin typeface="Times New Roman" panose="02020603050405020304" pitchFamily="18" charset="0"/>
              </a:rPr>
              <a:t>  </a:t>
            </a:r>
            <a:r>
              <a:rPr lang="en-US" altLang="zh-CN" sz="2200" dirty="0">
                <a:latin typeface="Times New Roman" panose="02020603050405020304" pitchFamily="18" charset="0"/>
              </a:rPr>
              <a:t>#include &lt;stdio.h&gt;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int main( )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{ int s,t,a,b;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scanf("%d,%d",&amp;a,&amp;b);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s=1;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t=1;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if (a&gt;0) s=s+1;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   if (a&gt;b) t=s+t;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   else if (a==b) t=5;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         else t=2*s;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printf("s=%d,t=%d\n",s,t);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0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 descr="70%"/>
          <p:cNvSpPr>
            <a:spLocks noGrp="1"/>
          </p:cNvSpPr>
          <p:nvPr>
            <p:ph type="title"/>
          </p:nvPr>
        </p:nvSpPr>
        <p:spPr>
          <a:xfrm>
            <a:off x="1828800" y="304800"/>
            <a:ext cx="8540750" cy="533400"/>
          </a:xfrm>
        </p:spPr>
        <p:txBody>
          <a:bodyPr vert="horz" wrap="square" lIns="92063" tIns="46032" rIns="92063" bIns="46032" anchor="b" anchorCtr="0"/>
          <a:lstStyle/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ea typeface="隶书" panose="02010509060101010101" pitchFamily="49" charset="-122"/>
              </a:rPr>
              <a:t>习题</a:t>
            </a:r>
            <a:r>
              <a:rPr lang="en-US" altLang="zh-CN" sz="2800" b="1" dirty="0">
                <a:solidFill>
                  <a:srgbClr val="0000FF"/>
                </a:solidFill>
                <a:ea typeface="隶书" panose="02010509060101010101" pitchFamily="49" charset="-122"/>
              </a:rPr>
              <a:t>14</a:t>
            </a:r>
          </a:p>
        </p:txBody>
      </p:sp>
      <p:sp>
        <p:nvSpPr>
          <p:cNvPr id="764931" name="Text Box 3"/>
          <p:cNvSpPr txBox="1"/>
          <p:nvPr/>
        </p:nvSpPr>
        <p:spPr>
          <a:xfrm>
            <a:off x="7848600" y="2590800"/>
            <a:ext cx="1371600" cy="9461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lIns="92063" tIns="46032" rIns="92063" bIns="46032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</a:rPr>
              <a:t>答案：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r>
              <a:rPr lang="zh-CN" altLang="en-US" sz="2800" dirty="0">
                <a:solidFill>
                  <a:schemeClr val="accent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</a:rPr>
              <a:t>    </a:t>
            </a:r>
            <a:endParaRPr lang="en-US" altLang="zh-CN" sz="280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56" name="Rectangle 4"/>
          <p:cNvSpPr/>
          <p:nvPr/>
        </p:nvSpPr>
        <p:spPr>
          <a:xfrm>
            <a:off x="2286000" y="990600"/>
            <a:ext cx="5334000" cy="5410200"/>
          </a:xfrm>
          <a:prstGeom prst="rect">
            <a:avLst/>
          </a:prstGeom>
          <a:noFill/>
          <a:ln w="9525">
            <a:noFill/>
          </a:ln>
        </p:spPr>
        <p:txBody>
          <a:bodyPr lIns="92063" tIns="46032" rIns="92063" bIns="46032"/>
          <a:lstStyle/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sz="2200" dirty="0">
                <a:latin typeface="Times New Roman" panose="02020603050405020304" pitchFamily="18" charset="0"/>
              </a:rPr>
              <a:t>执行下面程序时</a:t>
            </a:r>
            <a:r>
              <a:rPr lang="en-US" altLang="zh-CN" sz="2200" dirty="0">
                <a:latin typeface="Times New Roman" panose="02020603050405020304" pitchFamily="18" charset="0"/>
              </a:rPr>
              <a:t>,</a:t>
            </a:r>
            <a:r>
              <a:rPr lang="zh-CN" altLang="en-US" sz="2200" dirty="0">
                <a:latin typeface="Times New Roman" panose="02020603050405020304" pitchFamily="18" charset="0"/>
              </a:rPr>
              <a:t>若从键盘输入</a:t>
            </a:r>
            <a:r>
              <a:rPr lang="en-US" altLang="zh-CN" sz="2200" dirty="0">
                <a:latin typeface="Times New Roman" panose="02020603050405020304" pitchFamily="18" charset="0"/>
              </a:rPr>
              <a:t>"2</a:t>
            </a:r>
            <a:r>
              <a:rPr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</a:rPr>
              <a:t>&lt;CR&gt;</a:t>
            </a:r>
            <a:r>
              <a:rPr lang="en-US" altLang="zh-CN" sz="2200" dirty="0">
                <a:latin typeface="Times New Roman" panose="02020603050405020304" pitchFamily="18" charset="0"/>
              </a:rPr>
              <a:t>"</a:t>
            </a:r>
            <a:r>
              <a:rPr lang="zh-CN" altLang="en-US" sz="2200" dirty="0">
                <a:latin typeface="Times New Roman" panose="02020603050405020304" pitchFamily="18" charset="0"/>
              </a:rPr>
              <a:t>，则程序的运行结果是</a:t>
            </a:r>
            <a:r>
              <a:rPr lang="en-US" altLang="zh-CN" sz="2200" dirty="0">
                <a:latin typeface="Times New Roman" panose="02020603050405020304" pitchFamily="18" charset="0"/>
              </a:rPr>
              <a:t>(    )</a:t>
            </a:r>
            <a:r>
              <a:rPr lang="zh-CN" altLang="en-US" sz="2200" dirty="0">
                <a:latin typeface="Times New Roman" panose="02020603050405020304" pitchFamily="18" charset="0"/>
              </a:rPr>
              <a:t>。</a:t>
            </a:r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sz="2200" dirty="0">
                <a:latin typeface="Times New Roman" panose="02020603050405020304" pitchFamily="18" charset="0"/>
              </a:rPr>
              <a:t>   </a:t>
            </a:r>
            <a:r>
              <a:rPr lang="en-US" altLang="zh-CN" sz="2200" dirty="0">
                <a:latin typeface="Times New Roman" panose="02020603050405020304" pitchFamily="18" charset="0"/>
              </a:rPr>
              <a:t>#include &lt;stdio.h&gt;</a:t>
            </a:r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int main( )</a:t>
            </a:r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{ int k; char cp;</a:t>
            </a:r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 </a:t>
            </a:r>
            <a:r>
              <a:rPr lang="en-US" altLang="zh-CN" sz="2200" dirty="0">
                <a:solidFill>
                  <a:srgbClr val="0070C0"/>
                </a:solidFill>
                <a:latin typeface="Times New Roman" panose="02020603050405020304" pitchFamily="18" charset="0"/>
              </a:rPr>
              <a:t>cp=getchar( );</a:t>
            </a:r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 if (cp&gt;='0' &amp;&amp; cp&lt;='9')</a:t>
            </a:r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solidFill>
                  <a:schemeClr val="tx2"/>
                </a:solidFill>
                <a:latin typeface="Times New Roman" panose="02020603050405020304" pitchFamily="18" charset="0"/>
              </a:rPr>
              <a:t>     k=cp-'0'</a:t>
            </a:r>
            <a:r>
              <a:rPr lang="en-US" altLang="zh-CN" sz="2200" dirty="0">
                <a:latin typeface="Times New Roman" panose="02020603050405020304" pitchFamily="18" charset="0"/>
              </a:rPr>
              <a:t>;</a:t>
            </a:r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 else if (cp&gt;='a' &amp;&amp; cp&lt;='f')</a:t>
            </a:r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 k=cp-'a'+10;</a:t>
            </a:r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 else  k=cp-'A'+10;</a:t>
            </a:r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 printf("%d\n",k);</a:t>
            </a:r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 descr="70%"/>
          <p:cNvSpPr>
            <a:spLocks noGrp="1"/>
          </p:cNvSpPr>
          <p:nvPr>
            <p:ph type="title"/>
          </p:nvPr>
        </p:nvSpPr>
        <p:spPr>
          <a:xfrm>
            <a:off x="1828800" y="304800"/>
            <a:ext cx="8540750" cy="533400"/>
          </a:xfrm>
        </p:spPr>
        <p:txBody>
          <a:bodyPr vert="horz" wrap="square" lIns="92063" tIns="46032" rIns="92063" bIns="46032" anchor="b" anchorCtr="0"/>
          <a:lstStyle/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ea typeface="隶书" panose="02010509060101010101" pitchFamily="49" charset="-122"/>
              </a:rPr>
              <a:t>习题</a:t>
            </a:r>
            <a:r>
              <a:rPr lang="en-US" altLang="zh-CN" sz="2800" b="1" dirty="0">
                <a:solidFill>
                  <a:srgbClr val="0000FF"/>
                </a:solidFill>
                <a:ea typeface="隶书" panose="02010509060101010101" pitchFamily="49" charset="-122"/>
              </a:rPr>
              <a:t>15</a:t>
            </a:r>
          </a:p>
        </p:txBody>
      </p:sp>
      <p:sp>
        <p:nvSpPr>
          <p:cNvPr id="765955" name="Text Box 3"/>
          <p:cNvSpPr txBox="1"/>
          <p:nvPr/>
        </p:nvSpPr>
        <p:spPr>
          <a:xfrm>
            <a:off x="7543800" y="2438400"/>
            <a:ext cx="1371600" cy="144145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lIns="92063" tIns="46032" rIns="92063" bIns="46032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</a:rPr>
              <a:t>答案：</a:t>
            </a:r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 </a:t>
            </a:r>
            <a:r>
              <a:rPr lang="zh-CN" alt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 New Roman" panose="02020603050405020304" pitchFamily="18" charset="0"/>
              </a:rPr>
              <a:t>1    0</a:t>
            </a:r>
            <a:r>
              <a:rPr lang="en-US" altLang="zh-CN" sz="2000" dirty="0">
                <a:solidFill>
                  <a:schemeClr val="accent1"/>
                </a:solidFill>
                <a:latin typeface="Times New Roman" panose="02020603050405020304" pitchFamily="18" charset="0"/>
              </a:rPr>
              <a:t>    </a:t>
            </a:r>
          </a:p>
          <a:p>
            <a:pPr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endParaRPr lang="en-US" altLang="zh-CN" sz="3200" dirty="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80" name="Rectangle 4"/>
          <p:cNvSpPr/>
          <p:nvPr/>
        </p:nvSpPr>
        <p:spPr>
          <a:xfrm>
            <a:off x="2286000" y="990600"/>
            <a:ext cx="5334000" cy="4343400"/>
          </a:xfrm>
          <a:prstGeom prst="rect">
            <a:avLst/>
          </a:prstGeom>
          <a:noFill/>
          <a:ln w="9525">
            <a:noFill/>
          </a:ln>
        </p:spPr>
        <p:txBody>
          <a:bodyPr lIns="92063" tIns="46032" rIns="92063" bIns="46032"/>
          <a:lstStyle/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sz="2200" dirty="0">
                <a:latin typeface="Times New Roman" panose="02020603050405020304" pitchFamily="18" charset="0"/>
              </a:rPr>
              <a:t>下列程序的执行结果是</a:t>
            </a:r>
            <a:r>
              <a:rPr lang="en-US" altLang="zh-CN" sz="2200" dirty="0">
                <a:latin typeface="Times New Roman" panose="02020603050405020304" pitchFamily="18" charset="0"/>
              </a:rPr>
              <a:t>(    )</a:t>
            </a:r>
            <a:r>
              <a:rPr lang="zh-CN" altLang="en-US" sz="2200" dirty="0">
                <a:latin typeface="Times New Roman" panose="02020603050405020304" pitchFamily="18" charset="0"/>
              </a:rPr>
              <a:t>。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sz="2200" dirty="0">
                <a:latin typeface="Times New Roman" panose="02020603050405020304" pitchFamily="18" charset="0"/>
              </a:rPr>
              <a:t> </a:t>
            </a:r>
            <a:r>
              <a:rPr lang="en-US" altLang="zh-CN" sz="2200" dirty="0">
                <a:latin typeface="Times New Roman" panose="02020603050405020304" pitchFamily="18" charset="0"/>
              </a:rPr>
              <a:t>#include &lt;stdio.h&gt;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int main( )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{ int a=-1,b=1,k;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if ((++a&lt;0) &amp;&amp; (b--&lt;=0))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 printf("%d %d\n",a,b);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else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   printf("%d %d\n",b,a);</a:t>
            </a:r>
          </a:p>
          <a:p>
            <a:pPr marL="342900" indent="-342900" algn="just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200" dirty="0">
                <a:latin typeface="Times New Roman" panose="02020603050405020304" pitchFamily="18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95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Text Box 2"/>
          <p:cNvSpPr txBox="1"/>
          <p:nvPr/>
        </p:nvSpPr>
        <p:spPr>
          <a:xfrm>
            <a:off x="2452688" y="642938"/>
            <a:ext cx="6119812" cy="3232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2. 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以下程序段的输出结果是</a:t>
            </a: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( 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  int x=3;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  do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    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     printf(“%d”,(x-=2));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    }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while</a:t>
            </a:r>
            <a:r>
              <a:rPr lang="zh-CN" altLang="en-US" sz="2400" dirty="0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楷体_GB2312" pitchFamily="49" charset="-122"/>
              </a:rPr>
              <a:t>(!(--x));</a:t>
            </a:r>
          </a:p>
        </p:txBody>
      </p:sp>
      <p:sp>
        <p:nvSpPr>
          <p:cNvPr id="243715" name="Text Box 3"/>
          <p:cNvSpPr txBox="1"/>
          <p:nvPr/>
        </p:nvSpPr>
        <p:spPr>
          <a:xfrm>
            <a:off x="2462213" y="4221163"/>
            <a:ext cx="7848600" cy="244316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3.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设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char c1=‘A’,c2=‘F’;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执行以下程序段的显示结果为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( 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while(c1&lt;=c2) {putchar(++c1);c2--;}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02404" name="Rectangle 4"/>
          <p:cNvSpPr/>
          <p:nvPr/>
        </p:nvSpPr>
        <p:spPr>
          <a:xfrm>
            <a:off x="1063625" y="0"/>
            <a:ext cx="1416050" cy="7699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4400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练习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37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4" grpId="0" animBg="1"/>
      <p:bldP spid="2437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/>
          <p:nvPr/>
        </p:nvSpPr>
        <p:spPr>
          <a:xfrm>
            <a:off x="2351088" y="1125538"/>
            <a:ext cx="7632700" cy="50085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4.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写出以下程序的输出结果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int main()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{char i,j;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for(i=‘a’,j=‘z’; i&lt;j; i++,j--)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    printf(“%c%c”,i , j);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printf(“\n”);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return 0;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}</a:t>
            </a:r>
          </a:p>
        </p:txBody>
      </p:sp>
      <p:sp>
        <p:nvSpPr>
          <p:cNvPr id="104451" name="Rectangle 3"/>
          <p:cNvSpPr/>
          <p:nvPr/>
        </p:nvSpPr>
        <p:spPr>
          <a:xfrm>
            <a:off x="2135188" y="115888"/>
            <a:ext cx="1316037" cy="7699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4400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练习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3"/>
          <p:cNvSpPr>
            <a:spLocks noGrp="1"/>
          </p:cNvSpPr>
          <p:nvPr>
            <p:ph type="body"/>
          </p:nvPr>
        </p:nvSpPr>
        <p:spPr>
          <a:xfrm>
            <a:off x="1981200" y="476250"/>
            <a:ext cx="8686800" cy="5649913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int	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	int	i, j;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for(i = 1, j = 1; i &lt;= 10, j &lt; 10; i++, j++)	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		printf(“%d  “,i * j);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		j += 3;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	cout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	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2400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 2" panose="05020102010507070707" pitchFamily="18" charset="2"/>
              <a:buChar char=""/>
            </a:pP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>
          <a:xfrm>
            <a:off x="817563" y="228600"/>
            <a:ext cx="10871200" cy="990600"/>
          </a:xfrm>
        </p:spPr>
        <p:txBody>
          <a:bodyPr vert="horz" wrap="square" lIns="91440" tIns="45720" rIns="91440" bIns="45720" anchor="b" anchorCtr="0"/>
          <a:lstStyle/>
          <a:p>
            <a:r>
              <a:rPr lang="zh-CN" altLang="en-US" dirty="0">
                <a:ea typeface="华文仿宋" panose="02010600040101010101" pitchFamily="2" charset="-122"/>
              </a:rPr>
              <a:t>例：打印数字</a:t>
            </a:r>
            <a:r>
              <a:rPr lang="en-US" altLang="zh-CN" dirty="0">
                <a:ea typeface="华文仿宋" panose="02010600040101010101" pitchFamily="2" charset="-122"/>
              </a:rPr>
              <a:t>1—10</a:t>
            </a:r>
            <a:endParaRPr lang="zh-CN" altLang="en-US" dirty="0">
              <a:ea typeface="华文仿宋" panose="02010600040101010101" pitchFamily="2" charset="-122"/>
            </a:endParaRPr>
          </a:p>
        </p:txBody>
      </p:sp>
      <p:sp>
        <p:nvSpPr>
          <p:cNvPr id="51203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90000"/>
              </a:lnSpc>
            </a:pPr>
            <a:fld id="{9A0DB2DC-4C9A-4742-B13C-FB6460FD3503}" type="slidenum">
              <a:rPr lang="zh-CN" altLang="en-US" sz="1000" dirty="0">
                <a:solidFill>
                  <a:srgbClr val="FFFFFF"/>
                </a:solidFill>
              </a:rPr>
              <a:t>6</a:t>
            </a:fld>
            <a:endParaRPr lang="zh-CN" altLang="en-US" sz="1000" dirty="0">
              <a:solidFill>
                <a:srgbClr val="FFFFFF"/>
              </a:solidFill>
            </a:endParaRPr>
          </a:p>
        </p:txBody>
      </p:sp>
      <p:sp>
        <p:nvSpPr>
          <p:cNvPr id="51204" name="矩形 1"/>
          <p:cNvSpPr/>
          <p:nvPr/>
        </p:nvSpPr>
        <p:spPr>
          <a:xfrm>
            <a:off x="1017588" y="1706563"/>
            <a:ext cx="8280400" cy="42462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//fig.4.1:fig04_01.c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//Counter-controlled repetitions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n-US" altLang="zh-CN" b="0" dirty="0">
                <a:solidFill>
                  <a:srgbClr val="808080"/>
                </a:solidFill>
                <a:latin typeface="Consolas" panose="020B0609020204030204" pitchFamily="49" charset="0"/>
              </a:rPr>
              <a:t>#include &lt;stdio.h&gt;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//function begins program execution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n-US" altLang="zh-CN" dirty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unsigned </a:t>
            </a:r>
            <a:r>
              <a:rPr lang="en-US" altLang="zh-CN" dirty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counter = 1;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//initialization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6699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(counter &lt;= 10)</a:t>
            </a:r>
            <a:r>
              <a:rPr lang="en-US" altLang="zh-CN" b="0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//repetition condition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printf(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"%u\n"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,counter);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//display counter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FF0000"/>
                </a:solidFill>
                <a:latin typeface="Consolas" panose="020B0609020204030204" pitchFamily="49" charset="0"/>
              </a:rPr>
              <a:t>++counter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//increment</a:t>
            </a:r>
            <a:r>
              <a:rPr lang="zh-CN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，</a:t>
            </a:r>
            <a:r>
              <a:rPr lang="zh-CN" altLang="en-US" b="0" dirty="0">
                <a:solidFill>
                  <a:srgbClr val="008200"/>
                </a:solidFill>
                <a:latin typeface="Consolas" panose="020B0609020204030204" pitchFamily="49" charset="0"/>
              </a:rPr>
              <a:t>该处也可以是 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counter++ 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//end while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//end function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pic>
        <p:nvPicPr>
          <p:cNvPr id="5120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525" y="2060575"/>
            <a:ext cx="576263" cy="3600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1631950" y="4508500"/>
            <a:ext cx="6913563" cy="1079500"/>
          </a:xfrm>
          <a:prstGeom prst="rect">
            <a:avLst/>
          </a:prstGeom>
          <a:solidFill>
            <a:schemeClr val="accent6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07" name="文本框 1"/>
          <p:cNvSpPr txBox="1"/>
          <p:nvPr/>
        </p:nvSpPr>
        <p:spPr>
          <a:xfrm>
            <a:off x="6888163" y="3846513"/>
            <a:ext cx="2120900" cy="368300"/>
          </a:xfrm>
          <a:prstGeom prst="rect">
            <a:avLst/>
          </a:prstGeom>
          <a:noFill/>
          <a:ln w="9525" cap="flat" cmpd="sng">
            <a:solidFill>
              <a:srgbClr val="7030A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</a:rPr>
              <a:t>第</a:t>
            </a:r>
            <a:r>
              <a:rPr lang="en-US" altLang="zh-CN" dirty="0">
                <a:latin typeface="Arial" panose="020B0604020202020204" pitchFamily="34" charset="0"/>
              </a:rPr>
              <a:t>12-13</a:t>
            </a:r>
            <a:r>
              <a:rPr lang="zh-CN" altLang="en-US" dirty="0">
                <a:latin typeface="Arial" panose="020B0604020202020204" pitchFamily="34" charset="0"/>
              </a:rPr>
              <a:t>为循环体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/>
          <p:nvPr/>
        </p:nvSpPr>
        <p:spPr>
          <a:xfrm>
            <a:off x="2351088" y="1484313"/>
            <a:ext cx="6913562" cy="4367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50000"/>
              </a:spcBef>
            </a:pP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设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int i,j;</a:t>
            </a:r>
          </a:p>
          <a:p>
            <a:pPr marL="342900" indent="-342900" eaLnBrk="1" hangingPunct="1">
              <a:spcBef>
                <a:spcPct val="50000"/>
              </a:spcBef>
            </a:pP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　以下程序段输出结果为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(    )</a:t>
            </a: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 for(i=1;i&lt;4;i++)</a:t>
            </a: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    {for(j=5-i;j&gt;=1;j--)</a:t>
            </a: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        printf(“%d”,j);</a:t>
            </a: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  printf(“\n”);</a:t>
            </a:r>
          </a:p>
          <a:p>
            <a:pPr marL="342900" indent="-342900" eaLnBrk="1" hangingPunct="1"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     }</a:t>
            </a:r>
          </a:p>
        </p:txBody>
      </p:sp>
      <p:sp>
        <p:nvSpPr>
          <p:cNvPr id="107523" name="Rectangle 3"/>
          <p:cNvSpPr/>
          <p:nvPr/>
        </p:nvSpPr>
        <p:spPr>
          <a:xfrm>
            <a:off x="1992313" y="188913"/>
            <a:ext cx="1416050" cy="7699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4400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练习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/>
          <p:nvPr/>
        </p:nvSpPr>
        <p:spPr>
          <a:xfrm>
            <a:off x="2135188" y="1052513"/>
            <a:ext cx="8153400" cy="45545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  <a:ea typeface="华文细黑" panose="02010600040101010101" pitchFamily="2" charset="-122"/>
              </a:rPr>
              <a:t>int main( 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  <a:ea typeface="华文细黑" panose="02010600040101010101" pitchFamily="2" charset="-122"/>
              </a:rPr>
              <a:t>{int i;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  <a:ea typeface="华文细黑" panose="02010600040101010101" pitchFamily="2" charset="-122"/>
              </a:rPr>
              <a:t> for  (i=1; i&lt;=5; i++)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  <a:ea typeface="华文细黑" panose="02010600040101010101" pitchFamily="2" charset="-122"/>
              </a:rPr>
              <a:t>  {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  <a:ea typeface="华文细黑" panose="02010600040101010101" pitchFamily="2" charset="-122"/>
              </a:rPr>
              <a:t>   if  (i%2!=0)  printf(“</a:t>
            </a:r>
            <a:r>
              <a:rPr lang="zh-CN" altLang="en-US" sz="2000" dirty="0">
                <a:latin typeface="Arial" panose="020B0604020202020204" pitchFamily="34" charset="0"/>
                <a:ea typeface="华文细黑" panose="02010600040101010101" pitchFamily="2" charset="-122"/>
              </a:rPr>
              <a:t>＊</a:t>
            </a:r>
            <a:r>
              <a:rPr lang="en-US" altLang="zh-CN" sz="2000" dirty="0">
                <a:latin typeface="Arial" panose="020B0604020202020204" pitchFamily="34" charset="0"/>
                <a:ea typeface="华文细黑" panose="02010600040101010101" pitchFamily="2" charset="-122"/>
              </a:rPr>
              <a:t>”);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  <a:ea typeface="华文细黑" panose="02010600040101010101" pitchFamily="2" charset="-122"/>
              </a:rPr>
              <a:t>   else continue; 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  <a:ea typeface="华文细黑" panose="02010600040101010101" pitchFamily="2" charset="-122"/>
              </a:rPr>
              <a:t>    printf(“</a:t>
            </a:r>
            <a:r>
              <a:rPr lang="zh-CN" altLang="en-US" sz="2000" dirty="0">
                <a:latin typeface="Arial" panose="020B0604020202020204" pitchFamily="34" charset="0"/>
                <a:ea typeface="华文细黑" panose="02010600040101010101" pitchFamily="2" charset="-122"/>
              </a:rPr>
              <a:t>＃</a:t>
            </a:r>
            <a:r>
              <a:rPr lang="en-US" altLang="zh-CN" sz="2000" dirty="0">
                <a:latin typeface="Arial" panose="020B0604020202020204" pitchFamily="34" charset="0"/>
                <a:ea typeface="华文细黑" panose="02010600040101010101" pitchFamily="2" charset="-122"/>
              </a:rPr>
              <a:t>”);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  <a:ea typeface="华文细黑" panose="02010600040101010101" pitchFamily="2" charset="-122"/>
              </a:rPr>
              <a:t>  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  <a:ea typeface="华文细黑" panose="02010600040101010101" pitchFamily="2" charset="-122"/>
              </a:rPr>
              <a:t>  printf(“$\n”);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Arial" panose="020B0604020202020204" pitchFamily="34" charset="0"/>
                <a:ea typeface="华文细黑" panose="02010600040101010101" pitchFamily="2" charset="-122"/>
              </a:rPr>
              <a:t>}</a:t>
            </a:r>
          </a:p>
        </p:txBody>
      </p:sp>
      <p:sp>
        <p:nvSpPr>
          <p:cNvPr id="256003" name="Text Box 3"/>
          <p:cNvSpPr txBox="1"/>
          <p:nvPr/>
        </p:nvSpPr>
        <p:spPr>
          <a:xfrm>
            <a:off x="5016500" y="5734050"/>
            <a:ext cx="2305050" cy="923925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输出</a:t>
            </a:r>
            <a:r>
              <a:rPr lang="en-US" altLang="zh-CN" dirty="0">
                <a:solidFill>
                  <a:schemeClr val="bg1"/>
                </a:solidFill>
                <a:latin typeface="宋体" panose="02010600030101010101" pitchFamily="2" charset="-122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＊＃＊＃＊＃</a:t>
            </a:r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$</a:t>
            </a:r>
          </a:p>
        </p:txBody>
      </p:sp>
      <p:sp>
        <p:nvSpPr>
          <p:cNvPr id="256004" name="Text Box 4"/>
          <p:cNvSpPr txBox="1"/>
          <p:nvPr/>
        </p:nvSpPr>
        <p:spPr>
          <a:xfrm>
            <a:off x="8256588" y="5661025"/>
            <a:ext cx="2087562" cy="9144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输出</a:t>
            </a:r>
            <a:r>
              <a:rPr lang="en-US" altLang="zh-CN" dirty="0">
                <a:latin typeface="宋体" panose="02010600030101010101" pitchFamily="2" charset="-122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＊＃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$</a:t>
            </a:r>
          </a:p>
        </p:txBody>
      </p:sp>
      <p:sp>
        <p:nvSpPr>
          <p:cNvPr id="256005" name="Rectangle 5"/>
          <p:cNvSpPr/>
          <p:nvPr/>
        </p:nvSpPr>
        <p:spPr>
          <a:xfrm>
            <a:off x="5453063" y="4357688"/>
            <a:ext cx="25622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// 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改为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: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else break;</a:t>
            </a:r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  </a:t>
            </a:r>
          </a:p>
        </p:txBody>
      </p:sp>
      <p:sp>
        <p:nvSpPr>
          <p:cNvPr id="109574" name="Rectangle 6"/>
          <p:cNvSpPr>
            <a:spLocks noGrp="1"/>
          </p:cNvSpPr>
          <p:nvPr>
            <p:ph type="title"/>
          </p:nvPr>
        </p:nvSpPr>
        <p:spPr>
          <a:xfrm>
            <a:off x="1919288" y="115888"/>
            <a:ext cx="8229600" cy="809625"/>
          </a:xfrm>
        </p:spPr>
        <p:txBody>
          <a:bodyPr vert="horz" wrap="square" lIns="0" tIns="45720" rIns="0" bIns="0" anchor="b" anchorCtr="0"/>
          <a:lstStyle/>
          <a:p>
            <a:pPr eaLnBrk="1" hangingPunct="1"/>
            <a:r>
              <a:rPr lang="zh-CN" altLang="en-US" sz="280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800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写出以下程序的运行结果：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3" grpId="0" animBg="1"/>
      <p:bldP spid="256004" grpId="0" animBg="1"/>
      <p:bldP spid="25600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/>
          <p:nvPr/>
        </p:nvSpPr>
        <p:spPr>
          <a:xfrm>
            <a:off x="2424113" y="1052513"/>
            <a:ext cx="5832475" cy="56499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6.</a:t>
            </a: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写出以下程序的输出结果</a:t>
            </a: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int main()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{int i=0,j=5;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do{i++; j--;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   if(i&gt;3) break;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 }while(j&gt;0);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printf(“i=%d,j=%d“, i ,j);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return 0;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</p:txBody>
      </p:sp>
      <p:sp>
        <p:nvSpPr>
          <p:cNvPr id="110595" name="Rectangle 3"/>
          <p:cNvSpPr/>
          <p:nvPr/>
        </p:nvSpPr>
        <p:spPr>
          <a:xfrm>
            <a:off x="1919288" y="188913"/>
            <a:ext cx="1316037" cy="7699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4400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练习</a:t>
            </a: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000125"/>
            <a:ext cx="7818438" cy="37861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内容占位符 2"/>
          <p:cNvSpPr>
            <a:spLocks noGrp="1"/>
          </p:cNvSpPr>
          <p:nvPr>
            <p:ph sz="quarter" idx="1"/>
          </p:nvPr>
        </p:nvSpPr>
        <p:spPr>
          <a:xfrm>
            <a:off x="817563" y="1600200"/>
            <a:ext cx="10871200" cy="4495800"/>
          </a:xfrm>
        </p:spPr>
        <p:txBody>
          <a:bodyPr vert="horz" wrap="square" lIns="91440" tIns="45720" rIns="91440" bIns="45720" anchor="t" anchorCtr="0"/>
          <a:lstStyle/>
          <a:p>
            <a:pPr>
              <a:buSzPct val="60000"/>
            </a:pP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程序控制部分作业：</a:t>
            </a:r>
            <a:r>
              <a:rPr lang="en-US" altLang="zh-CN" kern="12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P.112 4.9 – 4.39</a:t>
            </a: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3667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90000"/>
              </a:lnSpc>
            </a:pPr>
            <a:fld id="{9A0DB2DC-4C9A-4742-B13C-FB6460FD3503}" type="slidenum">
              <a:rPr lang="zh-CN" altLang="en-US" sz="1000" dirty="0">
                <a:solidFill>
                  <a:srgbClr val="FFFFFF"/>
                </a:solidFill>
              </a:rPr>
              <a:t>64</a:t>
            </a:fld>
            <a:endParaRPr lang="zh-CN" altLang="en-US" sz="1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标题 1"/>
          <p:cNvSpPr>
            <a:spLocks noGrp="1"/>
          </p:cNvSpPr>
          <p:nvPr>
            <p:ph type="title"/>
          </p:nvPr>
        </p:nvSpPr>
        <p:spPr>
          <a:xfrm>
            <a:off x="817563" y="228600"/>
            <a:ext cx="10871200" cy="990600"/>
          </a:xfrm>
        </p:spPr>
        <p:txBody>
          <a:bodyPr vert="horz" wrap="square" lIns="91440" tIns="45720" rIns="91440" bIns="45720" anchor="b" anchorCtr="0"/>
          <a:lstStyle/>
          <a:p>
            <a:r>
              <a:rPr lang="en-US" altLang="zh-CN" dirty="0">
                <a:ea typeface="华文仿宋" panose="02010600040101010101" pitchFamily="2" charset="-122"/>
              </a:rPr>
              <a:t>4 </a:t>
            </a:r>
            <a:r>
              <a:rPr lang="zh-CN" altLang="en-US" dirty="0">
                <a:ea typeface="华文仿宋" panose="02010600040101010101" pitchFamily="2" charset="-122"/>
              </a:rPr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17563" y="1600200"/>
            <a:ext cx="10871200" cy="449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38125" marR="0" lvl="0" indent="-238125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循环可以采用计数和标记两种形式</a:t>
            </a:r>
          </a:p>
          <a:p>
            <a:pPr marL="238125" marR="0" lvl="0" indent="-238125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do…while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循环与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while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循环的不同之处是其循环体是否会至少执行一次。</a:t>
            </a:r>
          </a:p>
          <a:p>
            <a:pPr marL="238125" marR="0" lvl="0" indent="-238125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for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循环可以更简洁地实现计数循环</a:t>
            </a:r>
          </a:p>
          <a:p>
            <a:pPr marL="238125" marR="0" lvl="0" indent="-238125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用逻辑运算符可以组合复杂的条件语句</a:t>
            </a:r>
          </a:p>
          <a:p>
            <a:pPr marL="238125" marR="0" lvl="0" indent="-238125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只需要顺序、选择、循环三种控制结构就可以开发出任意复杂的程序。而且其组合方式只有堆叠和嵌套两种。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4692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90000"/>
              </a:lnSpc>
            </a:pPr>
            <a:fld id="{9A0DB2DC-4C9A-4742-B13C-FB6460FD3503}" type="slidenum">
              <a:rPr lang="zh-CN" altLang="en-US" sz="1000" dirty="0">
                <a:solidFill>
                  <a:srgbClr val="FFFFFF"/>
                </a:solidFill>
              </a:rPr>
              <a:t>65</a:t>
            </a:fld>
            <a:endParaRPr lang="zh-CN" altLang="en-US" sz="1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文本框 1"/>
          <p:cNvSpPr txBox="1"/>
          <p:nvPr/>
        </p:nvSpPr>
        <p:spPr>
          <a:xfrm>
            <a:off x="6816725" y="1484313"/>
            <a:ext cx="4175125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6000" dirty="0">
                <a:latin typeface="Arial" panose="020B0604020202020204" pitchFamily="34" charset="0"/>
              </a:rPr>
              <a:t>Thank you!</a:t>
            </a:r>
            <a:endParaRPr lang="zh-CN" altLang="en-US" sz="6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>
          <a:xfrm>
            <a:off x="817563" y="228600"/>
            <a:ext cx="10871200" cy="990600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1" dirty="0">
                <a:ea typeface="华文仿宋" panose="02010600040101010101" pitchFamily="2" charset="-122"/>
              </a:rPr>
              <a:t>while</a:t>
            </a:r>
            <a:r>
              <a:rPr lang="zh-CN" altLang="en-US" b="1" dirty="0">
                <a:ea typeface="华文仿宋" panose="02010600040101010101" pitchFamily="2" charset="-122"/>
              </a:rPr>
              <a:t>循环的其它形式</a:t>
            </a:r>
            <a:endParaRPr lang="zh-CN" altLang="en-US" dirty="0">
              <a:ea typeface="华文仿宋" panose="02010600040101010101" pitchFamily="2" charset="-122"/>
            </a:endParaRPr>
          </a:p>
        </p:txBody>
      </p:sp>
      <p:sp>
        <p:nvSpPr>
          <p:cNvPr id="33795" name="内容占位符 2"/>
          <p:cNvSpPr>
            <a:spLocks noGrp="1"/>
          </p:cNvSpPr>
          <p:nvPr>
            <p:ph sz="quarter" idx="1"/>
          </p:nvPr>
        </p:nvSpPr>
        <p:spPr>
          <a:xfrm>
            <a:off x="911225" y="1812925"/>
            <a:ext cx="10871200" cy="449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74320" marR="0" lvl="1" indent="0" algn="l" defTabSz="914400" rtl="0" eaLnBrk="0" fontAlgn="base" latinLnBrk="0" hangingPunct="0">
              <a:lnSpc>
                <a:spcPct val="100000"/>
              </a:lnSpc>
              <a:spcBef>
                <a:spcPts val="4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幼圆" panose="02010509060101010101" pitchFamily="49" charset="-122"/>
                <a:cs typeface="+mn-cs"/>
              </a:rPr>
              <a:t>while ( counter++ &lt;=10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幼圆" panose="02010509060101010101" pitchFamily="49" charset="-122"/>
                <a:cs typeface="+mn-cs"/>
              </a:rPr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幼圆" panose="02010509060101010101" pitchFamily="49" charset="-122"/>
              <a:cs typeface="+mn-cs"/>
            </a:endParaRPr>
          </a:p>
          <a:p>
            <a:pPr marL="274320" marR="0" lvl="1" indent="0" algn="l" defTabSz="914400" rtl="0" eaLnBrk="0" fontAlgn="base" latinLnBrk="0" hangingPunct="0">
              <a:lnSpc>
                <a:spcPct val="100000"/>
              </a:lnSpc>
              <a:spcBef>
                <a:spcPts val="4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幼圆" panose="02010509060101010101" pitchFamily="49" charset="-122"/>
                <a:cs typeface="+mn-cs"/>
              </a:rPr>
              <a:t>     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幼圆" panose="02010509060101010101" pitchFamily="49" charset="-122"/>
                <a:cs typeface="+mn-cs"/>
              </a:rPr>
              <a:t>printf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幼圆" panose="02010509060101010101" pitchFamily="49" charset="-122"/>
                <a:cs typeface="+mn-cs"/>
              </a:rPr>
              <a:t> (“%d\n”, counter );</a:t>
            </a:r>
          </a:p>
          <a:p>
            <a:pPr marL="480060" marR="0" lvl="1" indent="-205740" algn="l" defTabSz="914400" rtl="0" eaLnBrk="0" fontAlgn="base" latinLnBrk="0" hangingPunct="0">
              <a:lnSpc>
                <a:spcPct val="100000"/>
              </a:lnSpc>
              <a:spcBef>
                <a:spcPts val="4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Ø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幼圆" panose="02010509060101010101" pitchFamily="49" charset="-122"/>
              <a:cs typeface="+mn-cs"/>
            </a:endParaRPr>
          </a:p>
          <a:p>
            <a:pPr marL="274320" marR="0" lvl="1" indent="0" algn="l" defTabSz="914400" rtl="0" eaLnBrk="0" fontAlgn="base" latinLnBrk="0" hangingPunct="0">
              <a:lnSpc>
                <a:spcPct val="100000"/>
              </a:lnSpc>
              <a:spcBef>
                <a:spcPts val="4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幼圆" panose="02010509060101010101" pitchFamily="49" charset="-122"/>
                <a:cs typeface="+mn-cs"/>
              </a:rPr>
              <a:t>while ( counter &lt;=10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幼圆" panose="02010509060101010101" pitchFamily="49" charset="-122"/>
                <a:cs typeface="+mn-cs"/>
              </a:rPr>
              <a:t>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幼圆" panose="02010509060101010101" pitchFamily="49" charset="-122"/>
              <a:cs typeface="+mn-cs"/>
            </a:endParaRPr>
          </a:p>
          <a:p>
            <a:pPr marL="274320" marR="0" lvl="1" indent="0" algn="l" defTabSz="914400" rtl="0" eaLnBrk="0" fontAlgn="base" latinLnBrk="0" hangingPunct="0">
              <a:lnSpc>
                <a:spcPct val="100000"/>
              </a:lnSpc>
              <a:spcBef>
                <a:spcPts val="4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幼圆" panose="02010509060101010101" pitchFamily="49" charset="-122"/>
                <a:cs typeface="+mn-cs"/>
              </a:rPr>
              <a:t>     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幼圆" panose="02010509060101010101" pitchFamily="49" charset="-122"/>
                <a:cs typeface="+mn-cs"/>
              </a:rPr>
              <a:t>printf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幼圆" panose="02010509060101010101" pitchFamily="49" charset="-122"/>
                <a:cs typeface="+mn-cs"/>
              </a:rPr>
              <a:t> (“%d\n”, counter++ );</a:t>
            </a:r>
          </a:p>
          <a:p>
            <a:pPr marL="274320" marR="0" lvl="1" indent="0" algn="l" defTabSz="914400" rtl="0" eaLnBrk="0" fontAlgn="base" latinLnBrk="0" hangingPunct="0">
              <a:lnSpc>
                <a:spcPct val="100000"/>
              </a:lnSpc>
              <a:spcBef>
                <a:spcPts val="4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幼圆" panose="02010509060101010101" pitchFamily="49" charset="-122"/>
              <a:cs typeface="+mn-cs"/>
            </a:endParaRPr>
          </a:p>
          <a:p>
            <a:pPr marL="274320" marR="0" lvl="1" indent="0" algn="l" defTabSz="914400" rtl="0" eaLnBrk="0" fontAlgn="base" latinLnBrk="0" hangingPunct="0">
              <a:lnSpc>
                <a:spcPct val="100000"/>
              </a:lnSpc>
              <a:spcBef>
                <a:spcPts val="4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幼圆" panose="02010509060101010101" pitchFamily="49" charset="-122"/>
                <a:cs typeface="+mn-cs"/>
              </a:rPr>
              <a:t>int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幼圆" panose="02010509060101010101" pitchFamily="49" charset="-122"/>
                <a:cs typeface="+mn-cs"/>
              </a:rPr>
              <a:t> counter = 0;</a:t>
            </a:r>
          </a:p>
          <a:p>
            <a:pPr marL="274320" marR="0" lvl="1" indent="0" algn="l" defTabSz="914400" rtl="0" eaLnBrk="0" fontAlgn="base" latinLnBrk="0" hangingPunct="0">
              <a:lnSpc>
                <a:spcPct val="100000"/>
              </a:lnSpc>
              <a:spcBef>
                <a:spcPts val="4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幼圆" panose="02010509060101010101" pitchFamily="49" charset="-122"/>
                <a:cs typeface="+mn-cs"/>
              </a:rPr>
              <a:t>while ( ++counter &lt;=10 )</a:t>
            </a:r>
          </a:p>
          <a:p>
            <a:pPr marL="274320" marR="0" lvl="1" indent="0" algn="l" defTabSz="914400" rtl="0" eaLnBrk="0" fontAlgn="base" latinLnBrk="0" hangingPunct="0">
              <a:lnSpc>
                <a:spcPct val="100000"/>
              </a:lnSpc>
              <a:spcBef>
                <a:spcPts val="4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幼圆" panose="02010509060101010101" pitchFamily="49" charset="-122"/>
                <a:cs typeface="+mn-cs"/>
              </a:rPr>
              <a:t>     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幼圆" panose="02010509060101010101" pitchFamily="49" charset="-122"/>
                <a:cs typeface="+mn-cs"/>
              </a:rPr>
              <a:t>printf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幼圆" panose="02010509060101010101" pitchFamily="49" charset="-122"/>
                <a:cs typeface="+mn-cs"/>
              </a:rPr>
              <a:t> (“%d\n”, counter );</a:t>
            </a:r>
          </a:p>
          <a:p>
            <a:pPr marL="274320" marR="0" lvl="1" indent="0" algn="l" defTabSz="914400" rtl="0" eaLnBrk="0" fontAlgn="base" latinLnBrk="0" hangingPunct="0">
              <a:lnSpc>
                <a:spcPct val="100000"/>
              </a:lnSpc>
              <a:spcBef>
                <a:spcPts val="4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幼圆" panose="02010509060101010101" pitchFamily="49" charset="-122"/>
              <a:cs typeface="+mn-cs"/>
            </a:endParaRPr>
          </a:p>
          <a:p>
            <a:pPr marL="238125" marR="0" lvl="0" indent="-238125" algn="l" defTabSz="914400" rtl="0" eaLnBrk="1" fontAlgn="base" latinLnBrk="0" hangingPunct="1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4103" y="1844675"/>
            <a:ext cx="6840538" cy="1152525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74340" y="3284738"/>
            <a:ext cx="6840538" cy="1223963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4103" y="4725035"/>
            <a:ext cx="6840538" cy="1514475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8759825" y="2389188"/>
            <a:ext cx="2305050" cy="1368425"/>
          </a:xfrm>
          <a:prstGeom prst="wedgeRectCallout">
            <a:avLst>
              <a:gd name="adj1" fmla="val -67548"/>
              <a:gd name="adj2" fmla="val 84676"/>
            </a:avLst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哪种最清晰？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817563" y="228600"/>
            <a:ext cx="10871200" cy="990600"/>
          </a:xfrm>
        </p:spPr>
        <p:txBody>
          <a:bodyPr vert="horz" wrap="square" lIns="91440" tIns="45720" rIns="91440" bIns="45720" anchor="b" anchorCtr="0"/>
          <a:lstStyle/>
          <a:p>
            <a:r>
              <a:rPr lang="en-US" altLang="zh-CN" dirty="0">
                <a:ea typeface="华文仿宋" panose="02010600040101010101" pitchFamily="2" charset="-122"/>
              </a:rPr>
              <a:t>for</a:t>
            </a:r>
            <a:r>
              <a:rPr lang="zh-CN" altLang="en-US" dirty="0">
                <a:ea typeface="华文仿宋" panose="02010600040101010101" pitchFamily="2" charset="-122"/>
              </a:rPr>
              <a:t>循环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17563" y="1600200"/>
            <a:ext cx="10871200" cy="449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38125" marR="0" lvl="0" indent="-238125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语句格式：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for(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循环初值；</a:t>
            </a:r>
            <a:r>
              <a:rPr lang="zh-CN" altLang="en-US" dirty="0"/>
              <a:t>继续循环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条件；循环变量修改）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{ 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循环体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}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3252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90000"/>
              </a:lnSpc>
            </a:pPr>
            <a:fld id="{9A0DB2DC-4C9A-4742-B13C-FB6460FD3503}" type="slidenum">
              <a:rPr lang="zh-CN" altLang="en-US" sz="1000" dirty="0">
                <a:solidFill>
                  <a:srgbClr val="FFFFFF"/>
                </a:solidFill>
              </a:rPr>
              <a:t>8</a:t>
            </a:fld>
            <a:endParaRPr lang="zh-CN" altLang="en-US" sz="1000" dirty="0">
              <a:solidFill>
                <a:srgbClr val="FFFFFF"/>
              </a:solidFill>
            </a:endParaRPr>
          </a:p>
        </p:txBody>
      </p:sp>
      <p:pic>
        <p:nvPicPr>
          <p:cNvPr id="5325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3460750"/>
            <a:ext cx="7820025" cy="2905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>
          <a:xfrm>
            <a:off x="817563" y="228600"/>
            <a:ext cx="10871200" cy="990600"/>
          </a:xfrm>
        </p:spPr>
        <p:txBody>
          <a:bodyPr vert="horz" wrap="square" lIns="91440" tIns="45720" rIns="91440" bIns="45720" anchor="b" anchorCtr="0"/>
          <a:lstStyle/>
          <a:p>
            <a:r>
              <a:rPr lang="zh-CN" altLang="en-US" dirty="0">
                <a:ea typeface="华文仿宋" panose="02010600040101010101" pitchFamily="2" charset="-122"/>
              </a:rPr>
              <a:t>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17563" y="1600200"/>
            <a:ext cx="10871200" cy="4495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38125" marR="0" lvl="0" indent="-238125" algn="l" defTabSz="914400" rtl="0" eaLnBrk="0" fontAlgn="base" latinLnBrk="0" hangingPunct="0">
              <a:lnSpc>
                <a:spcPct val="9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for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循环语句的标准格式</a:t>
            </a:r>
          </a:p>
          <a:p>
            <a:pPr marL="480060" marR="0" lvl="1" indent="-205740" algn="l" defTabSz="914400" rtl="0" eaLnBrk="0" fontAlgn="base" latinLnBrk="0" hangingPunct="0">
              <a:lnSpc>
                <a:spcPct val="90000"/>
              </a:lnSpc>
              <a:spcBef>
                <a:spcPts val="4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循环体为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单个语句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274320" marR="0" lvl="1" indent="0" algn="l" defTabSz="914400" rtl="0" eaLnBrk="0" fontAlgn="base" latinLnBrk="0" hangingPunct="0">
              <a:lnSpc>
                <a:spcPct val="90000"/>
              </a:lnSpc>
              <a:spcBef>
                <a:spcPts val="4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for (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表达式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；表达式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；表达式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3; 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274320" marR="0" lvl="1" indent="0" algn="l" defTabSz="914400" rtl="0" eaLnBrk="0" fontAlgn="base" latinLnBrk="0" hangingPunct="0">
              <a:lnSpc>
                <a:spcPct val="90000"/>
              </a:lnSpc>
              <a:spcBef>
                <a:spcPts val="4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        语句</a:t>
            </a:r>
          </a:p>
          <a:p>
            <a:pPr marL="480060" marR="0" lvl="1" indent="-205740" algn="l" defTabSz="914400" rtl="0" eaLnBrk="0" fontAlgn="base" latinLnBrk="0" hangingPunct="0">
              <a:lnSpc>
                <a:spcPct val="90000"/>
              </a:lnSpc>
              <a:spcBef>
                <a:spcPts val="4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Ø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480060" marR="0" lvl="1" indent="-205740" algn="l" defTabSz="914400" rtl="0" eaLnBrk="0" fontAlgn="base" latinLnBrk="0" hangingPunct="0">
              <a:lnSpc>
                <a:spcPct val="90000"/>
              </a:lnSpc>
              <a:spcBef>
                <a:spcPts val="4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循环体为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多个语句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274320" marR="0" lvl="1" indent="0" algn="l" defTabSz="914400" rtl="0" eaLnBrk="0" fontAlgn="base" latinLnBrk="0" hangingPunct="0">
              <a:lnSpc>
                <a:spcPct val="90000"/>
              </a:lnSpc>
              <a:spcBef>
                <a:spcPts val="4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for (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表达式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；表达式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；表达式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3; ) </a:t>
            </a:r>
          </a:p>
          <a:p>
            <a:pPr marL="274320" marR="0" lvl="1" indent="0" algn="l" defTabSz="914400" rtl="0" eaLnBrk="0" fontAlgn="base" latinLnBrk="0" hangingPunct="0">
              <a:lnSpc>
                <a:spcPct val="90000"/>
              </a:lnSpc>
              <a:spcBef>
                <a:spcPts val="4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{</a:t>
            </a:r>
          </a:p>
          <a:p>
            <a:pPr marL="274320" marR="0" lvl="1" indent="0" algn="l" defTabSz="914400" rtl="0" eaLnBrk="0" fontAlgn="base" latinLnBrk="0" hangingPunct="0">
              <a:lnSpc>
                <a:spcPct val="90000"/>
              </a:lnSpc>
              <a:spcBef>
                <a:spcPts val="4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        语句块</a:t>
            </a:r>
          </a:p>
          <a:p>
            <a:pPr marL="274320" marR="0" lvl="1" indent="0" algn="l" defTabSz="914400" rtl="0" eaLnBrk="0" fontAlgn="base" latinLnBrk="0" hangingPunct="0">
              <a:lnSpc>
                <a:spcPct val="90000"/>
              </a:lnSpc>
              <a:spcBef>
                <a:spcPts val="4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}</a:t>
            </a:r>
          </a:p>
          <a:p>
            <a:pPr marL="238125" marR="0" lvl="0" indent="-238125" algn="l" defTabSz="914400" rtl="0" eaLnBrk="0" fontAlgn="base" latinLnBrk="0" hangingPunct="0">
              <a:lnSpc>
                <a:spcPct val="100000"/>
              </a:lnSpc>
              <a:spcBef>
                <a:spcPts val="525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4276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1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 eaLnBrk="1" hangingPunct="1">
              <a:lnSpc>
                <a:spcPct val="90000"/>
              </a:lnSpc>
            </a:pPr>
            <a:fld id="{9A0DB2DC-4C9A-4742-B13C-FB6460FD3503}" type="slidenum">
              <a:rPr lang="zh-CN" altLang="en-US" sz="1000" dirty="0">
                <a:solidFill>
                  <a:srgbClr val="FFFFFF"/>
                </a:solidFill>
              </a:rPr>
              <a:t>9</a:t>
            </a:fld>
            <a:endParaRPr lang="zh-CN" altLang="en-US" sz="1000" dirty="0">
              <a:solidFill>
                <a:srgbClr val="FFFFF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23835" y="1628775"/>
            <a:ext cx="4188460" cy="252285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zh-CN" altLang="en-US" sz="3200">
                <a:solidFill>
                  <a:srgbClr val="FF0000"/>
                </a:solidFill>
              </a:rPr>
              <a:t>执行过程</a:t>
            </a:r>
            <a:r>
              <a:rPr lang="zh-CN" altLang="en-US"/>
              <a:t>：</a:t>
            </a:r>
          </a:p>
          <a:p>
            <a:r>
              <a:rPr lang="en-US" altLang="zh-CN"/>
              <a:t>S1. </a:t>
            </a:r>
            <a:r>
              <a:rPr lang="zh-CN" altLang="en-US"/>
              <a:t>执行</a:t>
            </a:r>
            <a:r>
              <a:rPr lang="en-US" altLang="zh-CN"/>
              <a:t> </a:t>
            </a:r>
            <a:r>
              <a:rPr lang="zh-CN" altLang="en-US">
                <a:solidFill>
                  <a:srgbClr val="FF0000"/>
                </a:solidFill>
              </a:rPr>
              <a:t>表达式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/>
              <a:t>；</a:t>
            </a:r>
          </a:p>
          <a:p>
            <a:r>
              <a:rPr lang="en-US" altLang="zh-CN"/>
              <a:t>S2. </a:t>
            </a:r>
            <a:r>
              <a:rPr lang="zh-CN" altLang="en-US"/>
              <a:t>判断</a:t>
            </a:r>
            <a:r>
              <a:rPr lang="en-US" altLang="zh-CN"/>
              <a:t> </a:t>
            </a:r>
            <a:r>
              <a:rPr lang="zh-CN" altLang="en-US">
                <a:solidFill>
                  <a:srgbClr val="FF0000"/>
                </a:solidFill>
              </a:rPr>
              <a:t>表达式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en-US" altLang="zh-CN"/>
              <a:t> </a:t>
            </a:r>
            <a:r>
              <a:rPr lang="zh-CN" altLang="en-US"/>
              <a:t>是否为真？如果是真继续执行</a:t>
            </a:r>
            <a:r>
              <a:rPr lang="en-US" altLang="zh-CN">
                <a:highlight>
                  <a:srgbClr val="FFFF00"/>
                </a:highlight>
              </a:rPr>
              <a:t>S3</a:t>
            </a:r>
            <a:r>
              <a:rPr lang="zh-CN" altLang="en-US"/>
              <a:t>，如果为假则跳出循环；</a:t>
            </a:r>
          </a:p>
          <a:p>
            <a:r>
              <a:rPr lang="en-US" altLang="zh-CN"/>
              <a:t>S3. </a:t>
            </a:r>
            <a:r>
              <a:rPr lang="zh-CN" altLang="en-US"/>
              <a:t>执行</a:t>
            </a:r>
            <a:r>
              <a:rPr lang="en-US" altLang="zh-CN"/>
              <a:t> </a:t>
            </a:r>
            <a:r>
              <a:rPr lang="zh-CN" altLang="en-US">
                <a:solidFill>
                  <a:srgbClr val="FF0000"/>
                </a:solidFill>
              </a:rPr>
              <a:t>循环体</a:t>
            </a:r>
            <a:r>
              <a:rPr lang="zh-CN" altLang="en-US"/>
              <a:t>；</a:t>
            </a:r>
          </a:p>
          <a:p>
            <a:r>
              <a:rPr lang="en-US" altLang="zh-CN"/>
              <a:t>S4. </a:t>
            </a:r>
            <a:r>
              <a:rPr lang="zh-CN" altLang="en-US"/>
              <a:t>执行</a:t>
            </a:r>
            <a:r>
              <a:rPr lang="zh-CN" altLang="en-US">
                <a:solidFill>
                  <a:srgbClr val="FF0000"/>
                </a:solidFill>
              </a:rPr>
              <a:t>表达式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/>
              <a:t>；</a:t>
            </a:r>
          </a:p>
          <a:p>
            <a:r>
              <a:rPr lang="en-US" altLang="zh-CN"/>
              <a:t>S5. </a:t>
            </a:r>
            <a:r>
              <a:rPr lang="zh-CN" altLang="en-US"/>
              <a:t>跳转到</a:t>
            </a:r>
            <a:r>
              <a:rPr lang="en-US" altLang="zh-CN">
                <a:highlight>
                  <a:srgbClr val="FFFF00"/>
                </a:highlight>
              </a:rPr>
              <a:t>S2</a:t>
            </a:r>
            <a:r>
              <a:rPr lang="zh-CN" altLang="en-US"/>
              <a:t>。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74287041-f215-485b-9946-681e19527b20"/>
  <p:tag name="COMMONDATA" val="eyJoZGlkIjoiOTc3OWU1NGY2MTdkZDhhYmRlYWYwNjNjNzViNDEwMDE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模板从 www.mysoeasy.com 下载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宋体"/>
        <a:cs typeface=""/>
      </a:majorFont>
      <a:minorFont>
        <a:latin typeface="微软雅黑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模板从 www.mysoeasy.com 下载 1">
        <a:dk1>
          <a:srgbClr val="8064A2"/>
        </a:dk1>
        <a:lt1>
          <a:srgbClr val="9BBB59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CBDAB5"/>
        </a:accent3>
        <a:accent4>
          <a:srgbClr val="6C548A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中性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0</TotalTime>
  <Words>6528</Words>
  <Application>Microsoft Office PowerPoint</Application>
  <PresentationFormat>宽屏</PresentationFormat>
  <Paragraphs>827</Paragraphs>
  <Slides>66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91" baseType="lpstr">
      <vt:lpstr>Adidas Unity</vt:lpstr>
      <vt:lpstr>仿宋</vt:lpstr>
      <vt:lpstr>黑体</vt:lpstr>
      <vt:lpstr>华文细黑</vt:lpstr>
      <vt:lpstr>楷体</vt:lpstr>
      <vt:lpstr>宋体</vt:lpstr>
      <vt:lpstr>微软雅黑</vt:lpstr>
      <vt:lpstr>Agency FB</vt:lpstr>
      <vt:lpstr>Arial</vt:lpstr>
      <vt:lpstr>Calibri</vt:lpstr>
      <vt:lpstr>Century Gothic</vt:lpstr>
      <vt:lpstr>Consolas</vt:lpstr>
      <vt:lpstr>Constantia</vt:lpstr>
      <vt:lpstr>Courier New</vt:lpstr>
      <vt:lpstr>Tahoma</vt:lpstr>
      <vt:lpstr>Times New Roman</vt:lpstr>
      <vt:lpstr>Tw Cen MT</vt:lpstr>
      <vt:lpstr>Verdana</vt:lpstr>
      <vt:lpstr>Wingdings</vt:lpstr>
      <vt:lpstr>Wingdings 2</vt:lpstr>
      <vt:lpstr>Verve</vt:lpstr>
      <vt:lpstr>流畅</vt:lpstr>
      <vt:lpstr>模板从 www.mysoeasy.com 下载</vt:lpstr>
      <vt:lpstr>中性</vt:lpstr>
      <vt:lpstr>MathType 7.0 Equation</vt:lpstr>
      <vt:lpstr>PowerPoint 演示文稿</vt:lpstr>
      <vt:lpstr>PowerPoint 演示文稿</vt:lpstr>
      <vt:lpstr>循环的基本原理</vt:lpstr>
      <vt:lpstr>1. while与for 循环</vt:lpstr>
      <vt:lpstr>while循环</vt:lpstr>
      <vt:lpstr>例：打印数字1—10</vt:lpstr>
      <vt:lpstr>while循环的其它形式</vt:lpstr>
      <vt:lpstr>for循环</vt:lpstr>
      <vt:lpstr>续</vt:lpstr>
      <vt:lpstr>例：打印数字1-10</vt:lpstr>
      <vt:lpstr>for循环等价的while循环形式</vt:lpstr>
      <vt:lpstr>续</vt:lpstr>
      <vt:lpstr>for循环注意事项</vt:lpstr>
      <vt:lpstr>续</vt:lpstr>
      <vt:lpstr>续</vt:lpstr>
      <vt:lpstr>续</vt:lpstr>
      <vt:lpstr>求1-100中所有偶数的和</vt:lpstr>
      <vt:lpstr>用for循环语句来计算银行存款的复利</vt:lpstr>
      <vt:lpstr>PowerPoint 演示文稿</vt:lpstr>
      <vt:lpstr>续</vt:lpstr>
      <vt:lpstr>do…while循环语句</vt:lpstr>
      <vt:lpstr>例：重写打印数字1-10</vt:lpstr>
      <vt:lpstr>break和continue语句</vt:lpstr>
      <vt:lpstr>例：计算圆周率</vt:lpstr>
      <vt:lpstr>PowerPoint 演示文稿</vt:lpstr>
      <vt:lpstr>PowerPoint 演示文稿</vt:lpstr>
      <vt:lpstr>2. switch多重选择</vt:lpstr>
      <vt:lpstr>续</vt:lpstr>
      <vt:lpstr>续</vt:lpstr>
      <vt:lpstr>续</vt:lpstr>
      <vt:lpstr>例：五分制与百分制的对应</vt:lpstr>
      <vt:lpstr>续</vt:lpstr>
      <vt:lpstr>switch 语句使用说明:</vt:lpstr>
      <vt:lpstr>PowerPoint 演示文稿</vt:lpstr>
      <vt:lpstr>case流程图</vt:lpstr>
      <vt:lpstr>例：考试成绩统计 （成绩分五级，分别用字母A/a, B/b, C/c, D/d, F/f表示）</vt:lpstr>
      <vt:lpstr>PowerPoint 演示文稿</vt:lpstr>
      <vt:lpstr>PowerPoint 演示文稿</vt:lpstr>
      <vt:lpstr>PowerPoint 演示文稿</vt:lpstr>
      <vt:lpstr>3. 复杂的条件表达式</vt:lpstr>
      <vt:lpstr>续</vt:lpstr>
      <vt:lpstr>续</vt:lpstr>
      <vt:lpstr>续</vt:lpstr>
      <vt:lpstr>运算符的优先级</vt:lpstr>
      <vt:lpstr>因此</vt:lpstr>
      <vt:lpstr>习题1 </vt:lpstr>
      <vt:lpstr>习题2</vt:lpstr>
      <vt:lpstr>习题3 </vt:lpstr>
      <vt:lpstr>习题4 </vt:lpstr>
      <vt:lpstr>习题5 </vt:lpstr>
      <vt:lpstr>习题6 </vt:lpstr>
      <vt:lpstr>习题9 </vt:lpstr>
      <vt:lpstr>习题12</vt:lpstr>
      <vt:lpstr>习题13</vt:lpstr>
      <vt:lpstr>习题14</vt:lpstr>
      <vt:lpstr>习题15</vt:lpstr>
      <vt:lpstr>PowerPoint 演示文稿</vt:lpstr>
      <vt:lpstr>PowerPoint 演示文稿</vt:lpstr>
      <vt:lpstr>PowerPoint 演示文稿</vt:lpstr>
      <vt:lpstr>PowerPoint 演示文稿</vt:lpstr>
      <vt:lpstr>例.写出以下程序的运行结果：</vt:lpstr>
      <vt:lpstr>PowerPoint 演示文稿</vt:lpstr>
      <vt:lpstr>PowerPoint 演示文稿</vt:lpstr>
      <vt:lpstr>PowerPoint 演示文稿</vt:lpstr>
      <vt:lpstr>4 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C#程序设计基础</dc:title>
  <dc:creator>hy</dc:creator>
  <cp:lastModifiedBy>Administrator</cp:lastModifiedBy>
  <cp:revision>584</cp:revision>
  <dcterms:created xsi:type="dcterms:W3CDTF">2008-02-01T08:49:00Z</dcterms:created>
  <dcterms:modified xsi:type="dcterms:W3CDTF">2025-07-26T16:51:41Z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F259A74BA95748639A6DB3E90431BEF4</vt:lpwstr>
  </property>
  <property fmtid="{D5CDD505-2E9C-101B-9397-08002B2CF9AE}" pid="3" name="KSOProductBuildVer">
    <vt:lpwstr>2052-12.1.0.18276</vt:lpwstr>
  </property>
</Properties>
</file>