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570" r:id="rId2"/>
    <p:sldId id="257" r:id="rId3"/>
    <p:sldId id="258" r:id="rId4"/>
    <p:sldId id="259" r:id="rId5"/>
    <p:sldId id="260" r:id="rId6"/>
    <p:sldId id="572"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571" r:id="rId50"/>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5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F766E377-04E6-4139-B2E6-D93EA25FC940}" type="datetimeFigureOut">
              <a:rPr lang="zh-CN" altLang="en-US" smtClean="0"/>
              <a:t>2025/7/27</a:t>
            </a:fld>
            <a:endParaRPr lang="zh-CN" altLang="en-US"/>
          </a:p>
        </p:txBody>
      </p:sp>
      <p:sp>
        <p:nvSpPr>
          <p:cNvPr id="4" name="幻灯片图像占位符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372D0A9D-68BC-4145-A2C4-31C3C10C86DC}" type="slidenum">
              <a:rPr lang="zh-CN" altLang="en-US" smtClean="0"/>
              <a:t>‹#›</a:t>
            </a:fld>
            <a:endParaRPr lang="zh-CN" altLang="en-US"/>
          </a:p>
        </p:txBody>
      </p:sp>
    </p:spTree>
    <p:extLst>
      <p:ext uri="{BB962C8B-B14F-4D97-AF65-F5344CB8AC3E}">
        <p14:creationId xmlns:p14="http://schemas.microsoft.com/office/powerpoint/2010/main" val="209633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2D0A9D-68BC-4145-A2C4-31C3C10C86DC}" type="slidenum">
              <a:rPr lang="zh-CN" altLang="en-US" smtClean="0"/>
              <a:t>14</a:t>
            </a:fld>
            <a:endParaRPr lang="zh-CN" altLang="en-US"/>
          </a:p>
        </p:txBody>
      </p:sp>
    </p:spTree>
    <p:extLst>
      <p:ext uri="{BB962C8B-B14F-4D97-AF65-F5344CB8AC3E}">
        <p14:creationId xmlns:p14="http://schemas.microsoft.com/office/powerpoint/2010/main" val="103027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898387" y="660385"/>
            <a:ext cx="4896624" cy="677108"/>
          </a:xfrm>
        </p:spPr>
        <p:txBody>
          <a:bodyPr lIns="0" tIns="0" rIns="0" bIns="0"/>
          <a:lstStyle>
            <a:lvl1pPr>
              <a:defRPr sz="4400" b="1" i="0">
                <a:solidFill>
                  <a:schemeClr val="hlink"/>
                </a:solidFill>
                <a:latin typeface="Microsoft JhengHei"/>
                <a:cs typeface="Microsoft JhengHei"/>
              </a:defRPr>
            </a:lvl1pPr>
          </a:lstStyle>
          <a:p>
            <a:endParaRPr dirty="0"/>
          </a:p>
        </p:txBody>
      </p:sp>
      <p:sp>
        <p:nvSpPr>
          <p:cNvPr id="3" name="Holder 3"/>
          <p:cNvSpPr>
            <a:spLocks noGrp="1"/>
          </p:cNvSpPr>
          <p:nvPr>
            <p:ph type="body" idx="1"/>
          </p:nvPr>
        </p:nvSpPr>
        <p:spPr/>
        <p:txBody>
          <a:bodyPr lIns="0" tIns="0" rIns="0" bIns="0"/>
          <a:lstStyle>
            <a:lvl1pPr>
              <a:defRPr sz="2800" b="1" i="0">
                <a:solidFill>
                  <a:schemeClr val="tx1"/>
                </a:solidFill>
                <a:latin typeface="Comic Sans MS"/>
                <a:cs typeface="Comic Sans MS"/>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chemeClr val="hlink"/>
                </a:solidFill>
                <a:latin typeface="Microsoft JhengHei"/>
                <a:cs typeface="Microsoft JhengHei"/>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chemeClr val="hlink"/>
                </a:solidFill>
                <a:latin typeface="Microsoft JhengHei"/>
                <a:cs typeface="Microsoft Jheng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userDrawn="1"/>
        </p:nvSpPr>
        <p:spPr bwMode="ltGray">
          <a:xfrm>
            <a:off x="0" y="7058660"/>
            <a:ext cx="10176709" cy="500689"/>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80202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557"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ChangeArrowheads="1"/>
          </p:cNvSpPr>
          <p:nvPr userDrawn="1"/>
        </p:nvSpPr>
        <p:spPr bwMode="ltGray">
          <a:xfrm>
            <a:off x="0" y="0"/>
            <a:ext cx="10693400" cy="840317"/>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80202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557"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1"/>
          <p:cNvSpPr txBox="1">
            <a:spLocks noChangeArrowheads="1"/>
          </p:cNvSpPr>
          <p:nvPr userDrawn="1"/>
        </p:nvSpPr>
        <p:spPr bwMode="auto">
          <a:xfrm>
            <a:off x="168198" y="207979"/>
            <a:ext cx="7307157" cy="33534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802020" rtl="0" eaLnBrk="1" fontAlgn="auto" latinLnBrk="0" hangingPunct="1">
              <a:lnSpc>
                <a:spcPct val="100000"/>
              </a:lnSpc>
              <a:spcBef>
                <a:spcPct val="50000"/>
              </a:spcBef>
              <a:spcAft>
                <a:spcPct val="0"/>
              </a:spcAft>
              <a:buClrTx/>
              <a:buSzTx/>
              <a:buFontTx/>
              <a:buNone/>
              <a:defRPr/>
            </a:pPr>
            <a:r>
              <a:rPr kumimoji="0" lang="en-US" altLang="zh-CN" sz="1579"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4" name="Text Box 13"/>
          <p:cNvSpPr txBox="1">
            <a:spLocks noChangeArrowheads="1"/>
          </p:cNvSpPr>
          <p:nvPr userDrawn="1"/>
        </p:nvSpPr>
        <p:spPr bwMode="auto">
          <a:xfrm>
            <a:off x="7039822" y="7175955"/>
            <a:ext cx="2940685" cy="281295"/>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802020" rtl="0" eaLnBrk="1" fontAlgn="auto" latinLnBrk="0" hangingPunct="1">
              <a:lnSpc>
                <a:spcPct val="100000"/>
              </a:lnSpc>
              <a:spcBef>
                <a:spcPct val="50000"/>
              </a:spcBef>
              <a:spcAft>
                <a:spcPct val="0"/>
              </a:spcAft>
              <a:buClrTx/>
              <a:buSzTx/>
              <a:buFontTx/>
              <a:buNone/>
              <a:defRPr/>
            </a:pPr>
            <a:r>
              <a:rPr kumimoji="0" lang="en-US" altLang="zh-CN" sz="1228"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3080" name="Picture 9"/>
          <p:cNvPicPr>
            <a:picLocks noChangeAspect="1"/>
          </p:cNvPicPr>
          <p:nvPr userDrawn="1"/>
        </p:nvPicPr>
        <p:blipFill>
          <a:blip r:embed="rId2"/>
          <a:stretch>
            <a:fillRect/>
          </a:stretch>
        </p:blipFill>
        <p:spPr>
          <a:xfrm>
            <a:off x="16709" y="840317"/>
            <a:ext cx="4445837" cy="6218343"/>
          </a:xfrm>
          <a:prstGeom prst="rect">
            <a:avLst/>
          </a:prstGeom>
          <a:noFill/>
          <a:ln w="9525">
            <a:noFill/>
          </a:ln>
        </p:spPr>
      </p:pic>
      <p:pic>
        <p:nvPicPr>
          <p:cNvPr id="18440" name="图片 20"/>
          <p:cNvPicPr>
            <a:picLocks noChangeAspect="1"/>
          </p:cNvPicPr>
          <p:nvPr userDrawn="1"/>
        </p:nvPicPr>
        <p:blipFill>
          <a:blip r:embed="rId3"/>
          <a:stretch>
            <a:fillRect/>
          </a:stretch>
        </p:blipFill>
        <p:spPr>
          <a:xfrm>
            <a:off x="10176709" y="7053228"/>
            <a:ext cx="533400" cy="526747"/>
          </a:xfrm>
          <a:prstGeom prst="rect">
            <a:avLst/>
          </a:prstGeom>
          <a:noFill/>
          <a:ln w="9525">
            <a:noFill/>
          </a:ln>
        </p:spPr>
      </p:pic>
      <p:sp>
        <p:nvSpPr>
          <p:cNvPr id="2" name="Text Box 10">
            <a:extLst>
              <a:ext uri="{FF2B5EF4-FFF2-40B4-BE49-F238E27FC236}">
                <a16:creationId xmlns:a16="http://schemas.microsoft.com/office/drawing/2014/main" id="{0AD5C9D0-805D-42F3-C5B8-3DD4D371397C}"/>
              </a:ext>
            </a:extLst>
          </p:cNvPr>
          <p:cNvSpPr txBox="1">
            <a:spLocks noChangeArrowheads="1"/>
          </p:cNvSpPr>
          <p:nvPr userDrawn="1"/>
        </p:nvSpPr>
        <p:spPr bwMode="auto">
          <a:xfrm>
            <a:off x="5118100" y="5003266"/>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Tree>
    <p:extLst>
      <p:ext uri="{BB962C8B-B14F-4D97-AF65-F5344CB8AC3E}">
        <p14:creationId xmlns:p14="http://schemas.microsoft.com/office/powerpoint/2010/main" val="3520691247"/>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98387" y="660385"/>
            <a:ext cx="4896624" cy="734060"/>
          </a:xfrm>
          <a:prstGeom prst="rect">
            <a:avLst/>
          </a:prstGeom>
        </p:spPr>
        <p:txBody>
          <a:bodyPr wrap="square" lIns="0" tIns="0" rIns="0" bIns="0">
            <a:spAutoFit/>
          </a:bodyPr>
          <a:lstStyle>
            <a:lvl1pPr>
              <a:defRPr sz="4650" b="1" i="0">
                <a:solidFill>
                  <a:schemeClr val="hlink"/>
                </a:solidFill>
                <a:latin typeface="Microsoft JhengHei"/>
                <a:cs typeface="Microsoft JhengHei"/>
              </a:defRPr>
            </a:lvl1pPr>
          </a:lstStyle>
          <a:p>
            <a:endParaRPr dirty="0"/>
          </a:p>
        </p:txBody>
      </p:sp>
      <p:sp>
        <p:nvSpPr>
          <p:cNvPr id="3" name="Holder 3"/>
          <p:cNvSpPr>
            <a:spLocks noGrp="1"/>
          </p:cNvSpPr>
          <p:nvPr>
            <p:ph type="body" idx="1"/>
          </p:nvPr>
        </p:nvSpPr>
        <p:spPr>
          <a:xfrm>
            <a:off x="1889626" y="1495298"/>
            <a:ext cx="6914146" cy="2381250"/>
          </a:xfrm>
          <a:prstGeom prst="rect">
            <a:avLst/>
          </a:prstGeom>
        </p:spPr>
        <p:txBody>
          <a:bodyPr wrap="square" lIns="0" tIns="0" rIns="0" bIns="0">
            <a:spAutoFit/>
          </a:bodyPr>
          <a:lstStyle>
            <a:lvl1pPr>
              <a:defRPr sz="2800" b="1" i="0">
                <a:solidFill>
                  <a:schemeClr val="tx1"/>
                </a:solidFill>
                <a:latin typeface="Comic Sans MS"/>
                <a:cs typeface="Comic Sans MS"/>
              </a:defRPr>
            </a:lvl1pPr>
          </a:lstStyle>
          <a:p>
            <a:endParaRPr dirty="0"/>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145144" y="6731816"/>
            <a:ext cx="248920" cy="224154"/>
          </a:xfrm>
          <a:prstGeom prst="rect">
            <a:avLst/>
          </a:prstGeom>
        </p:spPr>
        <p:txBody>
          <a:bodyPr wrap="square" lIns="0" tIns="0" rIns="0" bIns="0">
            <a:spAutoFit/>
          </a:bodyPr>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sz="4000">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3"/>
          <p:cNvSpPr>
            <a:spLocks noChangeArrowheads="1"/>
          </p:cNvSpPr>
          <p:nvPr/>
        </p:nvSpPr>
        <p:spPr bwMode="auto">
          <a:xfrm>
            <a:off x="5499100" y="2790825"/>
            <a:ext cx="388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802020" fontAlgn="base">
              <a:spcBef>
                <a:spcPct val="0"/>
              </a:spcBef>
              <a:spcAft>
                <a:spcPct val="0"/>
              </a:spcAft>
              <a:defRPr/>
            </a:pPr>
            <a:r>
              <a:rPr lang="zh-CN" altLang="en-US" sz="3200" dirty="0">
                <a:solidFill>
                  <a:srgbClr val="000000"/>
                </a:solidFill>
                <a:latin typeface="黑体" panose="02010609060101010101" pitchFamily="49" charset="-122"/>
                <a:ea typeface="黑体" panose="02010609060101010101" pitchFamily="49" charset="-122"/>
              </a:rPr>
              <a:t>第十一讲：文件操作</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483" y="660385"/>
            <a:ext cx="2824480" cy="734060"/>
          </a:xfrm>
          <a:prstGeom prst="rect">
            <a:avLst/>
          </a:prstGeom>
        </p:spPr>
        <p:txBody>
          <a:bodyPr vert="horz" wrap="square" lIns="0" tIns="12065" rIns="0" bIns="0" rtlCol="0">
            <a:spAutoFit/>
          </a:bodyPr>
          <a:lstStyle/>
          <a:p>
            <a:pPr marL="12700">
              <a:lnSpc>
                <a:spcPct val="100000"/>
              </a:lnSpc>
              <a:spcBef>
                <a:spcPts val="95"/>
              </a:spcBef>
            </a:pPr>
            <a:r>
              <a:rPr spc="-250" dirty="0"/>
              <a:t>文件的格式</a:t>
            </a:r>
          </a:p>
        </p:txBody>
      </p:sp>
      <p:sp>
        <p:nvSpPr>
          <p:cNvPr id="6" name="object 6"/>
          <p:cNvSpPr txBox="1"/>
          <p:nvPr/>
        </p:nvSpPr>
        <p:spPr>
          <a:xfrm>
            <a:off x="962540" y="1557325"/>
            <a:ext cx="8612505" cy="3035300"/>
          </a:xfrm>
          <a:prstGeom prst="rect">
            <a:avLst/>
          </a:prstGeom>
        </p:spPr>
        <p:txBody>
          <a:bodyPr vert="horz" wrap="square" lIns="0" tIns="76200" rIns="0" bIns="0" rtlCol="0">
            <a:spAutoFit/>
          </a:bodyPr>
          <a:lstStyle/>
          <a:p>
            <a:pPr marL="387350" indent="-375285">
              <a:lnSpc>
                <a:spcPct val="100000"/>
              </a:lnSpc>
              <a:spcBef>
                <a:spcPts val="60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数据必须按照</a:t>
            </a:r>
            <a:r>
              <a:rPr sz="2800" b="1" spc="-5" dirty="0">
                <a:solidFill>
                  <a:srgbClr val="3365FF"/>
                </a:solidFill>
                <a:highlight>
                  <a:srgbClr val="FFFF00"/>
                </a:highlight>
                <a:latin typeface="SimSun"/>
                <a:cs typeface="SimSun"/>
              </a:rPr>
              <a:t>存入</a:t>
            </a:r>
            <a:r>
              <a:rPr sz="2800" b="1" spc="-5" dirty="0">
                <a:solidFill>
                  <a:srgbClr val="3365FF"/>
                </a:solidFill>
                <a:latin typeface="SimSun"/>
                <a:cs typeface="SimSun"/>
              </a:rPr>
              <a:t>的类型读出，才能恢复其本来面貌</a:t>
            </a:r>
            <a:endParaRPr sz="2800" dirty="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公开的标准格式</a:t>
            </a:r>
            <a:endParaRPr sz="2800" dirty="0">
              <a:latin typeface="SimSun"/>
              <a:cs typeface="SimSun"/>
            </a:endParaRPr>
          </a:p>
          <a:p>
            <a:pPr marL="863600" marR="238760" lvl="1" indent="-285750">
              <a:lnSpc>
                <a:spcPts val="2740"/>
              </a:lnSpc>
              <a:spcBef>
                <a:spcPts val="650"/>
              </a:spcBef>
              <a:buClr>
                <a:srgbClr val="FFCC65"/>
              </a:buClr>
              <a:buSzPct val="114583"/>
              <a:buFont typeface="Times New Roman"/>
              <a:buChar char="–"/>
              <a:tabLst>
                <a:tab pos="864235" algn="l"/>
              </a:tabLst>
            </a:pPr>
            <a:r>
              <a:rPr sz="2400" b="1" spc="-5" dirty="0">
                <a:solidFill>
                  <a:srgbClr val="CC00CC"/>
                </a:solidFill>
                <a:latin typeface="SimSun"/>
                <a:cs typeface="SimSun"/>
              </a:rPr>
              <a:t>如</a:t>
            </a:r>
            <a:r>
              <a:rPr sz="2400" b="1" spc="-10" dirty="0">
                <a:solidFill>
                  <a:srgbClr val="CC00CC"/>
                </a:solidFill>
                <a:latin typeface="Times New Roman"/>
                <a:cs typeface="Times New Roman"/>
              </a:rPr>
              <a:t>bmp</a:t>
            </a:r>
            <a:r>
              <a:rPr sz="2400" b="1" spc="-5" dirty="0">
                <a:solidFill>
                  <a:srgbClr val="CC00CC"/>
                </a:solidFill>
                <a:latin typeface="SimSun"/>
                <a:cs typeface="SimSun"/>
              </a:rPr>
              <a:t>、</a:t>
            </a:r>
            <a:r>
              <a:rPr sz="2400" b="1" spc="-5" dirty="0">
                <a:solidFill>
                  <a:srgbClr val="CC00CC"/>
                </a:solidFill>
                <a:latin typeface="Times New Roman"/>
                <a:cs typeface="Times New Roman"/>
              </a:rPr>
              <a:t>tif</a:t>
            </a:r>
            <a:r>
              <a:rPr sz="2400" b="1" spc="-5" dirty="0">
                <a:solidFill>
                  <a:srgbClr val="CC00CC"/>
                </a:solidFill>
                <a:latin typeface="SimSun"/>
                <a:cs typeface="SimSun"/>
              </a:rPr>
              <a:t>、</a:t>
            </a:r>
            <a:r>
              <a:rPr sz="2400" b="1" spc="-5" dirty="0">
                <a:solidFill>
                  <a:srgbClr val="CC00CC"/>
                </a:solidFill>
                <a:latin typeface="Times New Roman"/>
                <a:cs typeface="Times New Roman"/>
              </a:rPr>
              <a:t>gif</a:t>
            </a:r>
            <a:r>
              <a:rPr sz="2400" b="1" dirty="0">
                <a:solidFill>
                  <a:srgbClr val="CC00CC"/>
                </a:solidFill>
                <a:latin typeface="SimSun"/>
                <a:cs typeface="SimSun"/>
              </a:rPr>
              <a:t>、</a:t>
            </a:r>
            <a:r>
              <a:rPr sz="2400" b="1" dirty="0">
                <a:solidFill>
                  <a:srgbClr val="CC00CC"/>
                </a:solidFill>
                <a:latin typeface="Times New Roman"/>
                <a:cs typeface="Times New Roman"/>
              </a:rPr>
              <a:t>jpg</a:t>
            </a:r>
            <a:r>
              <a:rPr sz="2400" b="1" spc="-5" dirty="0">
                <a:solidFill>
                  <a:srgbClr val="CC00CC"/>
                </a:solidFill>
                <a:latin typeface="SimSun"/>
                <a:cs typeface="SimSun"/>
              </a:rPr>
              <a:t>和</a:t>
            </a:r>
            <a:r>
              <a:rPr sz="2400" b="1" spc="-5" dirty="0">
                <a:solidFill>
                  <a:srgbClr val="CC00CC"/>
                </a:solidFill>
                <a:latin typeface="Times New Roman"/>
                <a:cs typeface="Times New Roman"/>
              </a:rPr>
              <a:t>mp3</a:t>
            </a:r>
            <a:r>
              <a:rPr sz="2400" b="1" dirty="0">
                <a:solidFill>
                  <a:srgbClr val="CC00CC"/>
                </a:solidFill>
                <a:latin typeface="SimSun"/>
                <a:cs typeface="SimSun"/>
              </a:rPr>
              <a:t>等类型的文</a:t>
            </a:r>
            <a:r>
              <a:rPr sz="2400" b="1" spc="-10" dirty="0">
                <a:solidFill>
                  <a:srgbClr val="CC00CC"/>
                </a:solidFill>
                <a:latin typeface="SimSun"/>
                <a:cs typeface="SimSun"/>
              </a:rPr>
              <a:t>件</a:t>
            </a:r>
            <a:r>
              <a:rPr sz="2400" b="1" spc="-625" dirty="0">
                <a:solidFill>
                  <a:srgbClr val="CC00CC"/>
                </a:solidFill>
                <a:latin typeface="SimSun"/>
                <a:cs typeface="SimSun"/>
              </a:rPr>
              <a:t> </a:t>
            </a:r>
            <a:r>
              <a:rPr sz="2400" b="1" spc="-5" dirty="0">
                <a:solidFill>
                  <a:srgbClr val="CC00CC"/>
                </a:solidFill>
                <a:latin typeface="SimSun"/>
                <a:cs typeface="SimSun"/>
              </a:rPr>
              <a:t>，</a:t>
            </a:r>
            <a:r>
              <a:rPr sz="2400" b="1" dirty="0">
                <a:solidFill>
                  <a:srgbClr val="CC00CC"/>
                </a:solidFill>
                <a:latin typeface="SimSun"/>
                <a:cs typeface="SimSun"/>
              </a:rPr>
              <a:t>有大量软件 能生成和使用这些类型的文件</a:t>
            </a:r>
            <a:endParaRPr sz="2400" dirty="0">
              <a:latin typeface="SimSun"/>
              <a:cs typeface="SimSun"/>
            </a:endParaRPr>
          </a:p>
          <a:p>
            <a:pPr marL="387350" indent="-375285">
              <a:lnSpc>
                <a:spcPct val="100000"/>
              </a:lnSpc>
              <a:spcBef>
                <a:spcPts val="42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也有不公开、甚至加密的文件</a:t>
            </a:r>
            <a:r>
              <a:rPr sz="2800" b="1" spc="-10" dirty="0">
                <a:solidFill>
                  <a:srgbClr val="3365FF"/>
                </a:solidFill>
                <a:latin typeface="SimSun"/>
                <a:cs typeface="SimSun"/>
              </a:rPr>
              <a:t>格式</a:t>
            </a:r>
            <a:endParaRPr sz="2800" dirty="0">
              <a:latin typeface="SimSun"/>
              <a:cs typeface="SimSun"/>
            </a:endParaRPr>
          </a:p>
          <a:p>
            <a:pPr marL="863600" marR="277495" lvl="1" indent="-285750">
              <a:lnSpc>
                <a:spcPts val="2740"/>
              </a:lnSpc>
              <a:spcBef>
                <a:spcPts val="650"/>
              </a:spcBef>
              <a:buClr>
                <a:srgbClr val="FFCC65"/>
              </a:buClr>
              <a:buSzPct val="114583"/>
              <a:buFont typeface="Times New Roman"/>
              <a:buChar char="–"/>
              <a:tabLst>
                <a:tab pos="864235" algn="l"/>
              </a:tabLst>
            </a:pPr>
            <a:r>
              <a:rPr sz="2400" b="1" spc="-5" dirty="0">
                <a:solidFill>
                  <a:srgbClr val="CC00CC"/>
                </a:solidFill>
                <a:latin typeface="SimSun"/>
                <a:cs typeface="SimSun"/>
              </a:rPr>
              <a:t>如</a:t>
            </a:r>
            <a:r>
              <a:rPr sz="2400" b="1" dirty="0">
                <a:solidFill>
                  <a:srgbClr val="CC00CC"/>
                </a:solidFill>
                <a:latin typeface="Times New Roman"/>
                <a:cs typeface="Times New Roman"/>
              </a:rPr>
              <a:t>Microsoft</a:t>
            </a:r>
            <a:r>
              <a:rPr sz="2400" b="1" spc="-80" dirty="0">
                <a:solidFill>
                  <a:srgbClr val="CC00CC"/>
                </a:solidFill>
                <a:latin typeface="Times New Roman"/>
                <a:cs typeface="Times New Roman"/>
              </a:rPr>
              <a:t> </a:t>
            </a:r>
            <a:r>
              <a:rPr sz="2400" b="1" spc="-5" dirty="0">
                <a:solidFill>
                  <a:srgbClr val="CC00CC"/>
                </a:solidFill>
                <a:latin typeface="Times New Roman"/>
                <a:cs typeface="Times New Roman"/>
              </a:rPr>
              <a:t>Word</a:t>
            </a:r>
            <a:r>
              <a:rPr sz="2400" b="1" spc="-5" dirty="0">
                <a:solidFill>
                  <a:srgbClr val="CC00CC"/>
                </a:solidFill>
                <a:latin typeface="SimSun"/>
                <a:cs typeface="SimSun"/>
              </a:rPr>
              <a:t>的</a:t>
            </a:r>
            <a:r>
              <a:rPr sz="2400" b="1" spc="-5" dirty="0">
                <a:solidFill>
                  <a:srgbClr val="CC00CC"/>
                </a:solidFill>
                <a:latin typeface="Times New Roman"/>
                <a:cs typeface="Times New Roman"/>
              </a:rPr>
              <a:t>doc</a:t>
            </a:r>
            <a:r>
              <a:rPr sz="2400" b="1" dirty="0">
                <a:solidFill>
                  <a:srgbClr val="CC00CC"/>
                </a:solidFill>
                <a:latin typeface="SimSun"/>
                <a:cs typeface="SimSun"/>
              </a:rPr>
              <a:t>格式就不公开，所以至今还没有 </a:t>
            </a:r>
            <a:r>
              <a:rPr sz="2400" b="1" spc="-5" dirty="0">
                <a:solidFill>
                  <a:srgbClr val="CC00CC"/>
                </a:solidFill>
                <a:latin typeface="Times New Roman"/>
                <a:cs typeface="Times New Roman"/>
              </a:rPr>
              <a:t>Word</a:t>
            </a:r>
            <a:r>
              <a:rPr sz="2400" b="1" dirty="0">
                <a:solidFill>
                  <a:srgbClr val="CC00CC"/>
                </a:solidFill>
                <a:latin typeface="SimSun"/>
                <a:cs typeface="SimSun"/>
              </a:rPr>
              <a:t>以外的其它软件能完美地读出</a:t>
            </a:r>
            <a:r>
              <a:rPr sz="2400" b="1" spc="-5" dirty="0">
                <a:solidFill>
                  <a:srgbClr val="CC00CC"/>
                </a:solidFill>
                <a:latin typeface="Times New Roman"/>
                <a:cs typeface="Times New Roman"/>
              </a:rPr>
              <a:t>doc</a:t>
            </a:r>
            <a:r>
              <a:rPr sz="2400" b="1" dirty="0">
                <a:solidFill>
                  <a:srgbClr val="CC00CC"/>
                </a:solidFill>
                <a:latin typeface="SimSun"/>
                <a:cs typeface="SimSun"/>
              </a:rPr>
              <a:t>文件</a:t>
            </a:r>
            <a:endParaRPr sz="2400" dirty="0">
              <a:latin typeface="SimSun"/>
              <a:cs typeface="SimSun"/>
            </a:endParaRPr>
          </a:p>
        </p:txBody>
      </p:sp>
      <p:sp>
        <p:nvSpPr>
          <p:cNvPr id="7" name="object 7"/>
          <p:cNvSpPr txBox="1"/>
          <p:nvPr/>
        </p:nvSpPr>
        <p:spPr>
          <a:xfrm>
            <a:off x="2421007" y="5153025"/>
            <a:ext cx="6915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int</a:t>
            </a:r>
            <a:r>
              <a:rPr sz="1800" b="1" spc="-80" dirty="0">
                <a:latin typeface="Times New Roman"/>
                <a:cs typeface="Times New Roman"/>
              </a:rPr>
              <a:t> </a:t>
            </a:r>
            <a:r>
              <a:rPr sz="1800" b="1" spc="-5" dirty="0">
                <a:latin typeface="Times New Roman"/>
                <a:cs typeface="Times New Roman"/>
              </a:rPr>
              <a:t>100</a:t>
            </a:r>
            <a:endParaRPr sz="1800">
              <a:latin typeface="Times New Roman"/>
              <a:cs typeface="Times New Roman"/>
            </a:endParaRPr>
          </a:p>
        </p:txBody>
      </p:sp>
      <p:sp>
        <p:nvSpPr>
          <p:cNvPr id="8" name="object 8"/>
          <p:cNvSpPr txBox="1"/>
          <p:nvPr/>
        </p:nvSpPr>
        <p:spPr>
          <a:xfrm>
            <a:off x="3335407" y="5153025"/>
            <a:ext cx="1040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float</a:t>
            </a:r>
            <a:r>
              <a:rPr sz="1800" b="1" spc="-85" dirty="0">
                <a:latin typeface="Times New Roman"/>
                <a:cs typeface="Times New Roman"/>
              </a:rPr>
              <a:t> </a:t>
            </a:r>
            <a:r>
              <a:rPr sz="1800" b="1" spc="-5" dirty="0">
                <a:latin typeface="Times New Roman"/>
                <a:cs typeface="Times New Roman"/>
              </a:rPr>
              <a:t>100.0</a:t>
            </a:r>
            <a:endParaRPr sz="1800">
              <a:latin typeface="Times New Roman"/>
              <a:cs typeface="Times New Roman"/>
            </a:endParaRPr>
          </a:p>
        </p:txBody>
      </p:sp>
      <p:sp>
        <p:nvSpPr>
          <p:cNvPr id="9" name="object 9"/>
          <p:cNvSpPr txBox="1"/>
          <p:nvPr/>
        </p:nvSpPr>
        <p:spPr>
          <a:xfrm>
            <a:off x="5277745" y="5153025"/>
            <a:ext cx="13106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SimSun"/>
                <a:cs typeface="SimSun"/>
              </a:rPr>
              <a:t>字符串</a:t>
            </a:r>
            <a:r>
              <a:rPr sz="1800" b="1" spc="-5" dirty="0">
                <a:latin typeface="Times New Roman"/>
                <a:cs typeface="Times New Roman"/>
              </a:rPr>
              <a:t>"100"</a:t>
            </a:r>
            <a:endParaRPr sz="1800" dirty="0">
              <a:latin typeface="Times New Roman"/>
              <a:cs typeface="Times New Roman"/>
            </a:endParaRPr>
          </a:p>
        </p:txBody>
      </p:sp>
      <p:sp>
        <p:nvSpPr>
          <p:cNvPr id="10" name="object 10"/>
          <p:cNvSpPr txBox="1"/>
          <p:nvPr/>
        </p:nvSpPr>
        <p:spPr>
          <a:xfrm>
            <a:off x="7335145" y="5153025"/>
            <a:ext cx="14509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SimSun"/>
                <a:cs typeface="SimSun"/>
              </a:rPr>
              <a:t>字符串</a:t>
            </a:r>
            <a:r>
              <a:rPr sz="1800" b="1" spc="-5" dirty="0">
                <a:latin typeface="Times New Roman"/>
                <a:cs typeface="Times New Roman"/>
              </a:rPr>
              <a:t>"END"</a:t>
            </a:r>
            <a:endParaRPr sz="1800">
              <a:latin typeface="Times New Roman"/>
              <a:cs typeface="Times New Roman"/>
            </a:endParaRPr>
          </a:p>
        </p:txBody>
      </p:sp>
      <p:sp>
        <p:nvSpPr>
          <p:cNvPr id="11" name="object 11"/>
          <p:cNvSpPr/>
          <p:nvPr/>
        </p:nvSpPr>
        <p:spPr>
          <a:xfrm>
            <a:off x="774839" y="5491734"/>
            <a:ext cx="1605280" cy="858519"/>
          </a:xfrm>
          <a:custGeom>
            <a:avLst/>
            <a:gdLst/>
            <a:ahLst/>
            <a:cxnLst/>
            <a:rect l="l" t="t" r="r" b="b"/>
            <a:pathLst>
              <a:path w="1605280" h="858520">
                <a:moveTo>
                  <a:pt x="0" y="858012"/>
                </a:moveTo>
                <a:lnTo>
                  <a:pt x="1604772" y="858012"/>
                </a:lnTo>
                <a:lnTo>
                  <a:pt x="1604772" y="0"/>
                </a:lnTo>
                <a:lnTo>
                  <a:pt x="0" y="0"/>
                </a:lnTo>
                <a:lnTo>
                  <a:pt x="0" y="858012"/>
                </a:lnTo>
                <a:close/>
              </a:path>
            </a:pathLst>
          </a:custGeom>
          <a:solidFill>
            <a:srgbClr val="FFFFFF"/>
          </a:solidFill>
        </p:spPr>
        <p:txBody>
          <a:bodyPr wrap="square" lIns="0" tIns="0" rIns="0" bIns="0" rtlCol="0"/>
          <a:lstStyle/>
          <a:p>
            <a:endParaRPr/>
          </a:p>
        </p:txBody>
      </p:sp>
      <p:sp>
        <p:nvSpPr>
          <p:cNvPr id="12" name="object 12"/>
          <p:cNvSpPr/>
          <p:nvPr/>
        </p:nvSpPr>
        <p:spPr>
          <a:xfrm>
            <a:off x="2379611" y="5491734"/>
            <a:ext cx="7539355" cy="858519"/>
          </a:xfrm>
          <a:custGeom>
            <a:avLst/>
            <a:gdLst/>
            <a:ahLst/>
            <a:cxnLst/>
            <a:rect l="l" t="t" r="r" b="b"/>
            <a:pathLst>
              <a:path w="7539355" h="858520">
                <a:moveTo>
                  <a:pt x="0" y="0"/>
                </a:moveTo>
                <a:lnTo>
                  <a:pt x="0" y="858012"/>
                </a:lnTo>
                <a:lnTo>
                  <a:pt x="7539342" y="858012"/>
                </a:lnTo>
                <a:lnTo>
                  <a:pt x="7539342" y="0"/>
                </a:lnTo>
                <a:lnTo>
                  <a:pt x="0" y="0"/>
                </a:lnTo>
                <a:close/>
              </a:path>
            </a:pathLst>
          </a:custGeom>
          <a:solidFill>
            <a:srgbClr val="FFFFFF"/>
          </a:solidFill>
        </p:spPr>
        <p:txBody>
          <a:bodyPr wrap="square" lIns="0" tIns="0" rIns="0" bIns="0" rtlCol="0"/>
          <a:lstStyle/>
          <a:p>
            <a:endParaRPr/>
          </a:p>
        </p:txBody>
      </p:sp>
      <p:sp>
        <p:nvSpPr>
          <p:cNvPr id="13" name="object 13"/>
          <p:cNvSpPr txBox="1"/>
          <p:nvPr/>
        </p:nvSpPr>
        <p:spPr>
          <a:xfrm>
            <a:off x="888626" y="5443982"/>
            <a:ext cx="1409700" cy="52578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Courier New"/>
                <a:cs typeface="Courier New"/>
              </a:rPr>
              <a:t>TEST.BIN</a:t>
            </a:r>
            <a:r>
              <a:rPr sz="1600" b="1" dirty="0">
                <a:latin typeface="SimSun"/>
                <a:cs typeface="SimSun"/>
              </a:rPr>
              <a:t>内容</a:t>
            </a:r>
            <a:endParaRPr sz="1600" dirty="0">
              <a:latin typeface="SimSun"/>
              <a:cs typeface="SimSun"/>
            </a:endParaRPr>
          </a:p>
          <a:p>
            <a:pPr marL="91440">
              <a:lnSpc>
                <a:spcPct val="100000"/>
              </a:lnSpc>
              <a:spcBef>
                <a:spcPts val="95"/>
              </a:spcBef>
            </a:pPr>
            <a:r>
              <a:rPr sz="1600" b="1" dirty="0">
                <a:latin typeface="SimSun"/>
                <a:cs typeface="SimSun"/>
              </a:rPr>
              <a:t>（十六进制）</a:t>
            </a:r>
            <a:endParaRPr sz="1600" dirty="0">
              <a:latin typeface="SimSun"/>
              <a:cs typeface="SimSun"/>
            </a:endParaRPr>
          </a:p>
        </p:txBody>
      </p:sp>
      <p:sp>
        <p:nvSpPr>
          <p:cNvPr id="14" name="object 14"/>
          <p:cNvSpPr txBox="1"/>
          <p:nvPr/>
        </p:nvSpPr>
        <p:spPr>
          <a:xfrm>
            <a:off x="9170544" y="6744516"/>
            <a:ext cx="198120" cy="198755"/>
          </a:xfrm>
          <a:prstGeom prst="rect">
            <a:avLst/>
          </a:prstGeom>
        </p:spPr>
        <p:txBody>
          <a:bodyPr vert="horz" wrap="square" lIns="0" tIns="0" rIns="0" bIns="0" rtlCol="0">
            <a:spAutoFit/>
          </a:bodyPr>
          <a:lstStyle/>
          <a:p>
            <a:pPr>
              <a:lnSpc>
                <a:spcPts val="1545"/>
              </a:lnSpc>
            </a:pPr>
            <a:r>
              <a:rPr sz="1400" spc="-5" dirty="0">
                <a:latin typeface="Arial"/>
                <a:cs typeface="Arial"/>
              </a:rPr>
              <a:t>10</a:t>
            </a:r>
            <a:endParaRPr sz="1400">
              <a:latin typeface="Arial"/>
              <a:cs typeface="Arial"/>
            </a:endParaRPr>
          </a:p>
        </p:txBody>
      </p:sp>
      <p:sp>
        <p:nvSpPr>
          <p:cNvPr id="15" name="object 15"/>
          <p:cNvSpPr/>
          <p:nvPr/>
        </p:nvSpPr>
        <p:spPr>
          <a:xfrm>
            <a:off x="2379611" y="6348984"/>
            <a:ext cx="7539355" cy="570865"/>
          </a:xfrm>
          <a:custGeom>
            <a:avLst/>
            <a:gdLst/>
            <a:ahLst/>
            <a:cxnLst/>
            <a:rect l="l" t="t" r="r" b="b"/>
            <a:pathLst>
              <a:path w="7539355" h="570865">
                <a:moveTo>
                  <a:pt x="0" y="0"/>
                </a:moveTo>
                <a:lnTo>
                  <a:pt x="0" y="570738"/>
                </a:lnTo>
                <a:lnTo>
                  <a:pt x="7539342" y="570738"/>
                </a:lnTo>
                <a:lnTo>
                  <a:pt x="7539342" y="0"/>
                </a:lnTo>
                <a:lnTo>
                  <a:pt x="0" y="0"/>
                </a:lnTo>
                <a:close/>
              </a:path>
            </a:pathLst>
          </a:custGeom>
          <a:solidFill>
            <a:srgbClr val="FFFFFF"/>
          </a:solidFill>
        </p:spPr>
        <p:txBody>
          <a:bodyPr wrap="square" lIns="0" tIns="0" rIns="0" bIns="0" rtlCol="0"/>
          <a:lstStyle/>
          <a:p>
            <a:endParaRPr/>
          </a:p>
        </p:txBody>
      </p:sp>
      <p:graphicFrame>
        <p:nvGraphicFramePr>
          <p:cNvPr id="16" name="object 16"/>
          <p:cNvGraphicFramePr>
            <a:graphicFrameLocks noGrp="1"/>
          </p:cNvGraphicFramePr>
          <p:nvPr>
            <p:extLst>
              <p:ext uri="{D42A27DB-BD31-4B8C-83A1-F6EECF244321}">
                <p14:modId xmlns:p14="http://schemas.microsoft.com/office/powerpoint/2010/main" val="616925730"/>
              </p:ext>
            </p:extLst>
          </p:nvPr>
        </p:nvGraphicFramePr>
        <p:xfrm>
          <a:off x="2421007" y="5644980"/>
          <a:ext cx="7011670" cy="1076114"/>
        </p:xfrm>
        <a:graphic>
          <a:graphicData uri="http://schemas.openxmlformats.org/drawingml/2006/table">
            <a:tbl>
              <a:tblPr firstRow="1" bandRow="1">
                <a:tableStyleId>{2D5ABB26-0587-4C30-8999-92F81FD0307C}</a:tableStyleId>
              </a:tblPr>
              <a:tblGrid>
                <a:gridCol w="34607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57835">
                  <a:extLst>
                    <a:ext uri="{9D8B030D-6E8A-4147-A177-3AD203B41FA5}">
                      <a16:colId xmlns:a16="http://schemas.microsoft.com/office/drawing/2014/main" val="20003"/>
                    </a:ext>
                  </a:extLst>
                </a:gridCol>
                <a:gridCol w="508635">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511175">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619125">
                  <a:extLst>
                    <a:ext uri="{9D8B030D-6E8A-4147-A177-3AD203B41FA5}">
                      <a16:colId xmlns:a16="http://schemas.microsoft.com/office/drawing/2014/main" val="20011"/>
                    </a:ext>
                  </a:extLst>
                </a:gridCol>
                <a:gridCol w="568325">
                  <a:extLst>
                    <a:ext uri="{9D8B030D-6E8A-4147-A177-3AD203B41FA5}">
                      <a16:colId xmlns:a16="http://schemas.microsoft.com/office/drawing/2014/main" val="20012"/>
                    </a:ext>
                  </a:extLst>
                </a:gridCol>
                <a:gridCol w="425450">
                  <a:extLst>
                    <a:ext uri="{9D8B030D-6E8A-4147-A177-3AD203B41FA5}">
                      <a16:colId xmlns:a16="http://schemas.microsoft.com/office/drawing/2014/main" val="20013"/>
                    </a:ext>
                  </a:extLst>
                </a:gridCol>
              </a:tblGrid>
              <a:tr h="538057">
                <a:tc>
                  <a:txBody>
                    <a:bodyPr/>
                    <a:lstStyle/>
                    <a:p>
                      <a:pPr marL="31750">
                        <a:lnSpc>
                          <a:spcPts val="1964"/>
                        </a:lnSpc>
                      </a:pPr>
                      <a:r>
                        <a:rPr sz="1800" b="1" dirty="0">
                          <a:latin typeface="Times New Roman"/>
                          <a:cs typeface="Times New Roman"/>
                        </a:rPr>
                        <a:t>64</a:t>
                      </a:r>
                      <a:endParaRPr sz="1800">
                        <a:latin typeface="Times New Roman"/>
                        <a:cs typeface="Times New Roman"/>
                      </a:endParaRPr>
                    </a:p>
                  </a:txBody>
                  <a:tcPr marL="0" marR="0" marT="0" marB="0"/>
                </a:tc>
                <a:tc>
                  <a:txBody>
                    <a:bodyPr/>
                    <a:lstStyle/>
                    <a:p>
                      <a:pPr marL="85090">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marL="142240">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marL="113664">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algn="ctr">
                        <a:lnSpc>
                          <a:spcPts val="1964"/>
                        </a:lnSpc>
                      </a:pPr>
                      <a:r>
                        <a:rPr sz="1800" b="1" spc="-5" dirty="0">
                          <a:latin typeface="Times New Roman"/>
                          <a:cs typeface="Times New Roman"/>
                        </a:rPr>
                        <a:t>C8</a:t>
                      </a:r>
                      <a:endParaRPr sz="1800">
                        <a:latin typeface="Times New Roman"/>
                        <a:cs typeface="Times New Roman"/>
                      </a:endParaRPr>
                    </a:p>
                  </a:txBody>
                  <a:tcPr marL="0" marR="0" marT="0" marB="0"/>
                </a:tc>
                <a:tc>
                  <a:txBody>
                    <a:bodyPr/>
                    <a:lstStyle/>
                    <a:p>
                      <a:pPr marR="144145" algn="r">
                        <a:lnSpc>
                          <a:spcPts val="1964"/>
                        </a:lnSpc>
                      </a:pPr>
                      <a:r>
                        <a:rPr sz="1800" b="1" dirty="0">
                          <a:latin typeface="Times New Roman"/>
                          <a:cs typeface="Times New Roman"/>
                        </a:rPr>
                        <a:t>42</a:t>
                      </a:r>
                      <a:endParaRPr sz="1800">
                        <a:latin typeface="Times New Roman"/>
                        <a:cs typeface="Times New Roman"/>
                      </a:endParaRPr>
                    </a:p>
                  </a:txBody>
                  <a:tcPr marL="0" marR="0" marT="0" marB="0"/>
                </a:tc>
                <a:tc>
                  <a:txBody>
                    <a:bodyPr/>
                    <a:lstStyle/>
                    <a:p>
                      <a:pPr marR="137795" algn="r">
                        <a:lnSpc>
                          <a:spcPts val="1964"/>
                        </a:lnSpc>
                      </a:pPr>
                      <a:r>
                        <a:rPr sz="1800" b="1" dirty="0">
                          <a:latin typeface="Times New Roman"/>
                          <a:cs typeface="Times New Roman"/>
                        </a:rPr>
                        <a:t>31</a:t>
                      </a:r>
                      <a:endParaRPr sz="1800">
                        <a:latin typeface="Times New Roman"/>
                        <a:cs typeface="Times New Roman"/>
                      </a:endParaRPr>
                    </a:p>
                  </a:txBody>
                  <a:tcPr marL="0" marR="0" marT="0" marB="0"/>
                </a:tc>
                <a:tc>
                  <a:txBody>
                    <a:bodyPr/>
                    <a:lstStyle/>
                    <a:p>
                      <a:pPr marR="166370" algn="r">
                        <a:lnSpc>
                          <a:spcPts val="1964"/>
                        </a:lnSpc>
                      </a:pPr>
                      <a:r>
                        <a:rPr sz="1800" b="1" dirty="0">
                          <a:latin typeface="Times New Roman"/>
                          <a:cs typeface="Times New Roman"/>
                        </a:rPr>
                        <a:t>30</a:t>
                      </a:r>
                      <a:endParaRPr sz="1800">
                        <a:latin typeface="Times New Roman"/>
                        <a:cs typeface="Times New Roman"/>
                      </a:endParaRPr>
                    </a:p>
                  </a:txBody>
                  <a:tcPr marL="0" marR="0" marT="0" marB="0"/>
                </a:tc>
                <a:tc>
                  <a:txBody>
                    <a:bodyPr/>
                    <a:lstStyle/>
                    <a:p>
                      <a:pPr marR="166370" algn="r">
                        <a:lnSpc>
                          <a:spcPts val="1964"/>
                        </a:lnSpc>
                      </a:pPr>
                      <a:r>
                        <a:rPr sz="1800" b="1" dirty="0">
                          <a:latin typeface="Times New Roman"/>
                          <a:cs typeface="Times New Roman"/>
                        </a:rPr>
                        <a:t>30</a:t>
                      </a:r>
                      <a:endParaRPr sz="1800">
                        <a:latin typeface="Times New Roman"/>
                        <a:cs typeface="Times New Roman"/>
                      </a:endParaRPr>
                    </a:p>
                  </a:txBody>
                  <a:tcPr marL="0" marR="0" marT="0" marB="0"/>
                </a:tc>
                <a:tc>
                  <a:txBody>
                    <a:bodyPr/>
                    <a:lstStyle/>
                    <a:p>
                      <a:pPr marL="168275">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marR="163195" algn="r">
                        <a:lnSpc>
                          <a:spcPts val="1964"/>
                        </a:lnSpc>
                      </a:pPr>
                      <a:r>
                        <a:rPr sz="1800" b="1" dirty="0">
                          <a:latin typeface="Times New Roman"/>
                          <a:cs typeface="Times New Roman"/>
                        </a:rPr>
                        <a:t>45</a:t>
                      </a:r>
                      <a:endParaRPr sz="1800">
                        <a:latin typeface="Times New Roman"/>
                        <a:cs typeface="Times New Roman"/>
                      </a:endParaRPr>
                    </a:p>
                  </a:txBody>
                  <a:tcPr marL="0" marR="0" marT="0" marB="0"/>
                </a:tc>
                <a:tc>
                  <a:txBody>
                    <a:bodyPr/>
                    <a:lstStyle/>
                    <a:p>
                      <a:pPr marR="172720" algn="r">
                        <a:lnSpc>
                          <a:spcPts val="1964"/>
                        </a:lnSpc>
                      </a:pPr>
                      <a:r>
                        <a:rPr sz="1800" b="1" dirty="0">
                          <a:latin typeface="Times New Roman"/>
                          <a:cs typeface="Times New Roman"/>
                        </a:rPr>
                        <a:t>4E</a:t>
                      </a:r>
                      <a:endParaRPr sz="1800">
                        <a:latin typeface="Times New Roman"/>
                        <a:cs typeface="Times New Roman"/>
                      </a:endParaRPr>
                    </a:p>
                  </a:txBody>
                  <a:tcPr marL="0" marR="0" marT="0" marB="0"/>
                </a:tc>
                <a:tc>
                  <a:txBody>
                    <a:bodyPr/>
                    <a:lstStyle/>
                    <a:p>
                      <a:pPr marR="170180" algn="r">
                        <a:lnSpc>
                          <a:spcPts val="1964"/>
                        </a:lnSpc>
                      </a:pPr>
                      <a:r>
                        <a:rPr sz="1800" b="1" dirty="0">
                          <a:latin typeface="Times New Roman"/>
                          <a:cs typeface="Times New Roman"/>
                        </a:rPr>
                        <a:t>44</a:t>
                      </a:r>
                      <a:endParaRPr sz="1800">
                        <a:latin typeface="Times New Roman"/>
                        <a:cs typeface="Times New Roman"/>
                      </a:endParaRPr>
                    </a:p>
                  </a:txBody>
                  <a:tcPr marL="0" marR="0" marT="0" marB="0"/>
                </a:tc>
                <a:tc>
                  <a:txBody>
                    <a:bodyPr/>
                    <a:lstStyle/>
                    <a:p>
                      <a:pPr marL="164465">
                        <a:lnSpc>
                          <a:spcPts val="1964"/>
                        </a:lnSpc>
                      </a:pPr>
                      <a:r>
                        <a:rPr sz="1800" b="1" dirty="0">
                          <a:latin typeface="Times New Roman"/>
                          <a:cs typeface="Times New Roman"/>
                        </a:rPr>
                        <a:t>00</a:t>
                      </a:r>
                      <a:endParaRPr sz="1800">
                        <a:latin typeface="Times New Roman"/>
                        <a:cs typeface="Times New Roman"/>
                      </a:endParaRPr>
                    </a:p>
                  </a:txBody>
                  <a:tcPr marL="0" marR="0" marT="0" marB="0"/>
                </a:tc>
                <a:extLst>
                  <a:ext uri="{0D108BD9-81ED-4DB2-BD59-A6C34878D82A}">
                    <a16:rowId xmlns:a16="http://schemas.microsoft.com/office/drawing/2014/main" val="10000"/>
                  </a:ext>
                </a:extLst>
              </a:tr>
              <a:tr h="538057">
                <a:tc>
                  <a:txBody>
                    <a:bodyPr/>
                    <a:lstStyle/>
                    <a:p>
                      <a:pPr>
                        <a:lnSpc>
                          <a:spcPct val="100000"/>
                        </a:lnSpc>
                        <a:spcBef>
                          <a:spcPts val="35"/>
                        </a:spcBef>
                      </a:pPr>
                      <a:endParaRPr sz="1750">
                        <a:latin typeface="Times New Roman"/>
                        <a:cs typeface="Times New Roman"/>
                      </a:endParaRPr>
                    </a:p>
                    <a:p>
                      <a:pPr marL="31750">
                        <a:lnSpc>
                          <a:spcPts val="2090"/>
                        </a:lnSpc>
                      </a:pPr>
                      <a:r>
                        <a:rPr sz="1800" b="1" dirty="0">
                          <a:latin typeface="Times New Roman"/>
                          <a:cs typeface="Times New Roman"/>
                        </a:rPr>
                        <a:t>D</a:t>
                      </a:r>
                      <a:endParaRPr sz="1800">
                        <a:latin typeface="Times New Roman"/>
                        <a:cs typeface="Times New Roman"/>
                      </a:endParaRPr>
                    </a:p>
                  </a:txBody>
                  <a:tcPr marL="0" marR="0" marT="4445"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spcBef>
                          <a:spcPts val="35"/>
                        </a:spcBef>
                      </a:pPr>
                      <a:endParaRPr sz="1750">
                        <a:latin typeface="Times New Roman"/>
                        <a:cs typeface="Times New Roman"/>
                      </a:endParaRPr>
                    </a:p>
                    <a:p>
                      <a:pPr marR="17780" algn="ctr">
                        <a:lnSpc>
                          <a:spcPts val="2090"/>
                        </a:lnSpc>
                      </a:pPr>
                      <a:r>
                        <a:rPr sz="1800" b="1" dirty="0">
                          <a:latin typeface="Times New Roman"/>
                          <a:cs typeface="Times New Roman"/>
                        </a:rPr>
                        <a:t>È</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25730" algn="r">
                        <a:lnSpc>
                          <a:spcPts val="2090"/>
                        </a:lnSpc>
                      </a:pPr>
                      <a:r>
                        <a:rPr sz="1800" b="1" dirty="0">
                          <a:latin typeface="Times New Roman"/>
                          <a:cs typeface="Times New Roman"/>
                        </a:rPr>
                        <a:t>B</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32080" algn="r">
                        <a:lnSpc>
                          <a:spcPts val="2090"/>
                        </a:lnSpc>
                      </a:pPr>
                      <a:r>
                        <a:rPr sz="1800" b="1" dirty="0">
                          <a:latin typeface="Times New Roman"/>
                          <a:cs typeface="Times New Roman"/>
                        </a:rPr>
                        <a:t>1</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60655" algn="r">
                        <a:lnSpc>
                          <a:spcPts val="2090"/>
                        </a:lnSpc>
                      </a:pPr>
                      <a:r>
                        <a:rPr sz="1800" b="1" dirty="0">
                          <a:latin typeface="Times New Roman"/>
                          <a:cs typeface="Times New Roman"/>
                        </a:rPr>
                        <a:t>0</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60655" algn="r">
                        <a:lnSpc>
                          <a:spcPts val="2090"/>
                        </a:lnSpc>
                      </a:pPr>
                      <a:r>
                        <a:rPr sz="1800" b="1" dirty="0">
                          <a:latin typeface="Times New Roman"/>
                          <a:cs typeface="Times New Roman"/>
                        </a:rPr>
                        <a:t>0</a:t>
                      </a:r>
                      <a:endParaRPr sz="1800">
                        <a:latin typeface="Times New Roman"/>
                        <a:cs typeface="Times New Roman"/>
                      </a:endParaRPr>
                    </a:p>
                  </a:txBody>
                  <a:tcPr marL="0" marR="0" marT="4445"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spcBef>
                          <a:spcPts val="35"/>
                        </a:spcBef>
                      </a:pPr>
                      <a:endParaRPr sz="1750">
                        <a:latin typeface="Times New Roman"/>
                        <a:cs typeface="Times New Roman"/>
                      </a:endParaRPr>
                    </a:p>
                    <a:p>
                      <a:pPr marR="175895" algn="r">
                        <a:lnSpc>
                          <a:spcPts val="2090"/>
                        </a:lnSpc>
                      </a:pPr>
                      <a:r>
                        <a:rPr sz="1800" b="1" dirty="0">
                          <a:latin typeface="Times New Roman"/>
                          <a:cs typeface="Times New Roman"/>
                        </a:rPr>
                        <a:t>E</a:t>
                      </a:r>
                      <a:endParaRPr sz="1800">
                        <a:latin typeface="Times New Roman"/>
                        <a:cs typeface="Times New Roman"/>
                      </a:endParaRPr>
                    </a:p>
                  </a:txBody>
                  <a:tcPr marL="0" marR="0" marT="4445" marB="0"/>
                </a:tc>
                <a:tc>
                  <a:txBody>
                    <a:bodyPr/>
                    <a:lstStyle/>
                    <a:p>
                      <a:pPr>
                        <a:lnSpc>
                          <a:spcPct val="100000"/>
                        </a:lnSpc>
                        <a:spcBef>
                          <a:spcPts val="35"/>
                        </a:spcBef>
                      </a:pPr>
                      <a:endParaRPr sz="1750" dirty="0">
                        <a:latin typeface="Times New Roman"/>
                        <a:cs typeface="Times New Roman"/>
                      </a:endParaRPr>
                    </a:p>
                    <a:p>
                      <a:pPr marR="153670" algn="r">
                        <a:lnSpc>
                          <a:spcPts val="2090"/>
                        </a:lnSpc>
                      </a:pPr>
                      <a:r>
                        <a:rPr sz="1800" b="1" dirty="0">
                          <a:latin typeface="Times New Roman"/>
                          <a:cs typeface="Times New Roman"/>
                        </a:rPr>
                        <a:t>N</a:t>
                      </a:r>
                      <a:endParaRPr sz="1800" dirty="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56845" algn="r">
                        <a:lnSpc>
                          <a:spcPts val="2090"/>
                        </a:lnSpc>
                      </a:pPr>
                      <a:r>
                        <a:rPr sz="1800" b="1" dirty="0">
                          <a:latin typeface="Times New Roman"/>
                          <a:cs typeface="Times New Roman"/>
                        </a:rPr>
                        <a:t>D</a:t>
                      </a:r>
                      <a:endParaRPr sz="1800">
                        <a:latin typeface="Times New Roman"/>
                        <a:cs typeface="Times New Roman"/>
                      </a:endParaRPr>
                    </a:p>
                  </a:txBody>
                  <a:tcPr marL="0" marR="0" marT="4445" marB="0"/>
                </a:tc>
                <a:tc>
                  <a:txBody>
                    <a:bodyPr/>
                    <a:lstStyle/>
                    <a:p>
                      <a:pPr>
                        <a:lnSpc>
                          <a:spcPct val="100000"/>
                        </a:lnSpc>
                      </a:pP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7" name="object 17"/>
          <p:cNvSpPr txBox="1"/>
          <p:nvPr/>
        </p:nvSpPr>
        <p:spPr>
          <a:xfrm>
            <a:off x="730065" y="6416742"/>
            <a:ext cx="1605280" cy="273152"/>
          </a:xfrm>
          <a:prstGeom prst="rect">
            <a:avLst/>
          </a:prstGeom>
        </p:spPr>
        <p:txBody>
          <a:bodyPr vert="horz" wrap="square" lIns="0" tIns="26670" rIns="0" bIns="0" rtlCol="0">
            <a:spAutoFit/>
          </a:bodyPr>
          <a:lstStyle/>
          <a:p>
            <a:pPr marL="12700">
              <a:lnSpc>
                <a:spcPct val="100000"/>
              </a:lnSpc>
              <a:spcBef>
                <a:spcPts val="210"/>
              </a:spcBef>
            </a:pPr>
            <a:r>
              <a:rPr sz="1600" b="1" dirty="0" err="1">
                <a:latin typeface="SimSun"/>
                <a:cs typeface="SimSun"/>
              </a:rPr>
              <a:t>对应的</a:t>
            </a:r>
            <a:r>
              <a:rPr sz="1600" b="1" dirty="0" err="1">
                <a:latin typeface="Times New Roman"/>
                <a:cs typeface="Times New Roman"/>
              </a:rPr>
              <a:t>ASCII</a:t>
            </a:r>
            <a:r>
              <a:rPr lang="zh-CN" altLang="en-US" sz="1600" b="1" spc="-5" dirty="0">
                <a:latin typeface="SimSun"/>
                <a:cs typeface="Times New Roman"/>
              </a:rPr>
              <a:t>字符</a:t>
            </a:r>
            <a:endParaRPr sz="1600" dirty="0">
              <a:latin typeface="SimSun"/>
              <a:cs typeface="SimSu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文件访问</a:t>
            </a:r>
          </a:p>
        </p:txBody>
      </p:sp>
      <p:sp>
        <p:nvSpPr>
          <p:cNvPr id="7" name="object 7"/>
          <p:cNvSpPr txBox="1"/>
          <p:nvPr/>
        </p:nvSpPr>
        <p:spPr>
          <a:xfrm>
            <a:off x="927100" y="1724025"/>
            <a:ext cx="9067800" cy="5444696"/>
          </a:xfrm>
          <a:prstGeom prst="rect">
            <a:avLst/>
          </a:prstGeom>
        </p:spPr>
        <p:txBody>
          <a:bodyPr vert="horz" wrap="square" lIns="0" tIns="12700" rIns="0" bIns="0" rtlCol="0">
            <a:spAutoFit/>
          </a:bodyPr>
          <a:lstStyle/>
          <a:p>
            <a:pPr marL="387350" indent="-375285" algn="just">
              <a:lnSpc>
                <a:spcPts val="3260"/>
              </a:lnSpc>
              <a:spcBef>
                <a:spcPts val="100"/>
              </a:spcBef>
              <a:buClr>
                <a:srgbClr val="FFCC65"/>
              </a:buClr>
              <a:buSzPct val="78571"/>
              <a:buFont typeface="Wingdings"/>
              <a:buChar char=""/>
              <a:tabLst>
                <a:tab pos="387985" algn="l"/>
              </a:tabLst>
            </a:pPr>
            <a:r>
              <a:rPr sz="2800" b="1" spc="-5" dirty="0">
                <a:solidFill>
                  <a:srgbClr val="3365FF"/>
                </a:solidFill>
                <a:latin typeface="SimSun"/>
                <a:cs typeface="SimSun"/>
              </a:rPr>
              <a:t>文件访问的基本模式</a:t>
            </a:r>
            <a:endParaRPr sz="2800" dirty="0">
              <a:latin typeface="SimSun"/>
              <a:cs typeface="SimSun"/>
            </a:endParaRPr>
          </a:p>
          <a:p>
            <a:pPr marL="863600" marR="20320" lvl="1" indent="-285750" algn="just">
              <a:lnSpc>
                <a:spcPct val="120000"/>
              </a:lnSpc>
              <a:spcBef>
                <a:spcPts val="465"/>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ope</a:t>
            </a:r>
            <a:r>
              <a:rPr sz="2400" b="1" i="1" spc="-5" dirty="0" err="1">
                <a:solidFill>
                  <a:srgbClr val="FF0000"/>
                </a:solidFill>
                <a:latin typeface="仿宋" panose="02010609060101010101" pitchFamily="49" charset="-122"/>
                <a:ea typeface="仿宋" panose="02010609060101010101" pitchFamily="49" charset="-122"/>
                <a:cs typeface="Times New Roman"/>
              </a:rPr>
              <a:t>n</a:t>
            </a:r>
            <a:r>
              <a:rPr sz="2400" b="1" dirty="0" err="1">
                <a:latin typeface="仿宋" panose="02010609060101010101" pitchFamily="49" charset="-122"/>
                <a:ea typeface="仿宋" panose="02010609060101010101" pitchFamily="49" charset="-122"/>
                <a:cs typeface="SimSun"/>
              </a:rPr>
              <a:t>：打开文件，获得对此文件的指针、引用和句柄等，以证明可以使用此文件</a:t>
            </a:r>
            <a:endParaRPr sz="2400" dirty="0">
              <a:latin typeface="仿宋" panose="02010609060101010101" pitchFamily="49" charset="-122"/>
              <a:ea typeface="仿宋" panose="02010609060101010101" pitchFamily="49" charset="-122"/>
              <a:cs typeface="SimSun"/>
            </a:endParaRPr>
          </a:p>
          <a:p>
            <a:pPr marL="863600" marR="17145" lvl="1" indent="-285750" algn="just">
              <a:lnSpc>
                <a:spcPct val="120000"/>
              </a:lnSpc>
              <a:spcBef>
                <a:spcPts val="320"/>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read</a:t>
            </a:r>
            <a:r>
              <a:rPr sz="2400" b="1" dirty="0" err="1">
                <a:latin typeface="仿宋" panose="02010609060101010101" pitchFamily="49" charset="-122"/>
                <a:ea typeface="仿宋" panose="02010609060101010101" pitchFamily="49" charset="-122"/>
                <a:cs typeface="SimSun"/>
              </a:rPr>
              <a:t>：读文件。参数一般指明要读多少字节，读到哪块内存。每次调用此功能，都是接着上次调用的结束</a:t>
            </a:r>
            <a:r>
              <a:rPr sz="2400" b="1" spc="-5" dirty="0" err="1">
                <a:latin typeface="仿宋" panose="02010609060101010101" pitchFamily="49" charset="-122"/>
                <a:ea typeface="仿宋" panose="02010609060101010101" pitchFamily="49" charset="-122"/>
                <a:cs typeface="SimSun"/>
              </a:rPr>
              <a:t>位置读</a:t>
            </a:r>
            <a:r>
              <a:rPr sz="2400" b="1" spc="-5" dirty="0">
                <a:latin typeface="仿宋" panose="02010609060101010101" pitchFamily="49" charset="-122"/>
                <a:ea typeface="仿宋" panose="02010609060101010101" pitchFamily="49" charset="-122"/>
                <a:cs typeface="SimSun"/>
              </a:rPr>
              <a:t>。</a:t>
            </a:r>
            <a:r>
              <a:rPr sz="2400" b="1" dirty="0">
                <a:latin typeface="仿宋" panose="02010609060101010101" pitchFamily="49" charset="-122"/>
                <a:ea typeface="仿宋" panose="02010609060101010101" pitchFamily="49" charset="-122"/>
                <a:cs typeface="SimSun"/>
              </a:rPr>
              <a:t>（所以是个输入流</a:t>
            </a:r>
            <a:r>
              <a:rPr sz="2400" b="1" spc="-10" dirty="0">
                <a:latin typeface="仿宋" panose="02010609060101010101" pitchFamily="49" charset="-122"/>
                <a:ea typeface="仿宋" panose="02010609060101010101" pitchFamily="49" charset="-122"/>
                <a:cs typeface="SimSun"/>
              </a:rPr>
              <a:t>）</a:t>
            </a:r>
            <a:endParaRPr sz="2400" dirty="0">
              <a:latin typeface="仿宋" panose="02010609060101010101" pitchFamily="49" charset="-122"/>
              <a:ea typeface="仿宋" panose="02010609060101010101" pitchFamily="49" charset="-122"/>
              <a:cs typeface="SimSun"/>
            </a:endParaRPr>
          </a:p>
          <a:p>
            <a:pPr marL="863600" marR="5080" lvl="1" indent="-285750" algn="just">
              <a:lnSpc>
                <a:spcPct val="120000"/>
              </a:lnSpc>
              <a:spcBef>
                <a:spcPts val="325"/>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write</a:t>
            </a:r>
            <a:r>
              <a:rPr sz="2400" b="1" dirty="0" err="1">
                <a:latin typeface="仿宋" panose="02010609060101010101" pitchFamily="49" charset="-122"/>
                <a:ea typeface="仿宋" panose="02010609060101010101" pitchFamily="49" charset="-122"/>
                <a:cs typeface="SimSun"/>
              </a:rPr>
              <a:t>：写文件。参数一般指明把哪块内存的内容写入文件，要写多少字节。每次调用此功能，都是接着上</a:t>
            </a:r>
            <a:r>
              <a:rPr sz="2400" b="1" spc="-5" dirty="0" err="1">
                <a:latin typeface="仿宋" panose="02010609060101010101" pitchFamily="49" charset="-122"/>
                <a:ea typeface="仿宋" panose="02010609060101010101" pitchFamily="49" charset="-122"/>
                <a:cs typeface="SimSun"/>
              </a:rPr>
              <a:t>次调用的结</a:t>
            </a:r>
            <a:r>
              <a:rPr sz="2400" b="1" spc="5" dirty="0" err="1">
                <a:latin typeface="仿宋" panose="02010609060101010101" pitchFamily="49" charset="-122"/>
                <a:ea typeface="仿宋" panose="02010609060101010101" pitchFamily="49" charset="-122"/>
                <a:cs typeface="SimSun"/>
              </a:rPr>
              <a:t>束</a:t>
            </a:r>
            <a:r>
              <a:rPr sz="2400" b="1" dirty="0" err="1">
                <a:latin typeface="仿宋" panose="02010609060101010101" pitchFamily="49" charset="-122"/>
                <a:ea typeface="仿宋" panose="02010609060101010101" pitchFamily="49" charset="-122"/>
                <a:cs typeface="SimSun"/>
              </a:rPr>
              <a:t>位置写</a:t>
            </a:r>
            <a:r>
              <a:rPr sz="2400" b="1" spc="-10" dirty="0">
                <a:latin typeface="仿宋" panose="02010609060101010101" pitchFamily="49" charset="-122"/>
                <a:ea typeface="仿宋" panose="02010609060101010101" pitchFamily="49" charset="-122"/>
                <a:cs typeface="SimSun"/>
              </a:rPr>
              <a:t>。</a:t>
            </a:r>
            <a:r>
              <a:rPr sz="2400" b="1" spc="-590" dirty="0">
                <a:latin typeface="仿宋" panose="02010609060101010101" pitchFamily="49" charset="-122"/>
                <a:ea typeface="仿宋" panose="02010609060101010101" pitchFamily="49" charset="-122"/>
                <a:cs typeface="SimSun"/>
              </a:rPr>
              <a:t> </a:t>
            </a:r>
            <a:r>
              <a:rPr sz="2400" b="1" spc="-5" dirty="0">
                <a:latin typeface="仿宋" panose="02010609060101010101" pitchFamily="49" charset="-122"/>
                <a:ea typeface="仿宋" panose="02010609060101010101" pitchFamily="49" charset="-122"/>
                <a:cs typeface="SimSun"/>
              </a:rPr>
              <a:t>（所以</a:t>
            </a:r>
            <a:r>
              <a:rPr sz="2400" b="1" dirty="0">
                <a:latin typeface="仿宋" panose="02010609060101010101" pitchFamily="49" charset="-122"/>
                <a:ea typeface="仿宋" panose="02010609060101010101" pitchFamily="49" charset="-122"/>
                <a:cs typeface="SimSun"/>
              </a:rPr>
              <a:t>是个输出</a:t>
            </a:r>
            <a:r>
              <a:rPr sz="2400" b="1" spc="5" dirty="0">
                <a:latin typeface="仿宋" panose="02010609060101010101" pitchFamily="49" charset="-122"/>
                <a:ea typeface="仿宋" panose="02010609060101010101" pitchFamily="49" charset="-122"/>
                <a:cs typeface="SimSun"/>
              </a:rPr>
              <a:t>流</a:t>
            </a:r>
            <a:r>
              <a:rPr sz="2400" b="1" spc="-10" dirty="0">
                <a:latin typeface="仿宋" panose="02010609060101010101" pitchFamily="49" charset="-122"/>
                <a:ea typeface="仿宋" panose="02010609060101010101" pitchFamily="49" charset="-122"/>
                <a:cs typeface="SimSun"/>
              </a:rPr>
              <a:t>）</a:t>
            </a:r>
            <a:endParaRPr sz="2400" dirty="0">
              <a:latin typeface="仿宋" panose="02010609060101010101" pitchFamily="49" charset="-122"/>
              <a:ea typeface="仿宋" panose="02010609060101010101" pitchFamily="49" charset="-122"/>
              <a:cs typeface="SimSun"/>
            </a:endParaRPr>
          </a:p>
          <a:p>
            <a:pPr marL="863600" marR="5080" lvl="1" indent="-285750" algn="just">
              <a:lnSpc>
                <a:spcPct val="120000"/>
              </a:lnSpc>
              <a:spcBef>
                <a:spcPts val="355"/>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close</a:t>
            </a:r>
            <a:r>
              <a:rPr sz="2400" b="1" dirty="0" err="1">
                <a:latin typeface="仿宋" panose="02010609060101010101" pitchFamily="49" charset="-122"/>
                <a:ea typeface="仿宋" panose="02010609060101010101" pitchFamily="49" charset="-122"/>
                <a:cs typeface="SimSun"/>
              </a:rPr>
              <a:t>：关闭文件，表明操作结束，不再使用此文件。文件使用完毕必须关</a:t>
            </a:r>
            <a:r>
              <a:rPr sz="2400" b="1" spc="-5" dirty="0" err="1">
                <a:latin typeface="仿宋" panose="02010609060101010101" pitchFamily="49" charset="-122"/>
                <a:ea typeface="仿宋" panose="02010609060101010101" pitchFamily="49" charset="-122"/>
                <a:cs typeface="SimSun"/>
              </a:rPr>
              <a:t>闭</a:t>
            </a:r>
            <a:r>
              <a:rPr sz="2400" b="1" dirty="0" err="1">
                <a:latin typeface="仿宋" panose="02010609060101010101" pitchFamily="49" charset="-122"/>
                <a:ea typeface="仿宋" panose="02010609060101010101" pitchFamily="49" charset="-122"/>
                <a:cs typeface="SimSun"/>
              </a:rPr>
              <a:t>，否则影响系统性能</a:t>
            </a:r>
            <a:endParaRPr sz="2400" dirty="0">
              <a:latin typeface="仿宋" panose="02010609060101010101" pitchFamily="49" charset="-122"/>
              <a:ea typeface="仿宋" panose="02010609060101010101" pitchFamily="49" charset="-122"/>
              <a:cs typeface="SimSun"/>
            </a:endParaRPr>
          </a:p>
          <a:p>
            <a:pPr marL="863600" lvl="1" indent="-286385" algn="just">
              <a:lnSpc>
                <a:spcPct val="120000"/>
              </a:lnSpc>
              <a:buClr>
                <a:srgbClr val="FFCC65"/>
              </a:buClr>
              <a:buSzPct val="114583"/>
              <a:buFont typeface="Times New Roman"/>
              <a:buChar char="–"/>
              <a:tabLst>
                <a:tab pos="864235" algn="l"/>
              </a:tabLst>
            </a:pPr>
            <a:r>
              <a:rPr sz="2400" b="1" i="1" dirty="0">
                <a:solidFill>
                  <a:srgbClr val="FF0000"/>
                </a:solidFill>
                <a:latin typeface="仿宋" panose="02010609060101010101" pitchFamily="49" charset="-122"/>
                <a:ea typeface="仿宋" panose="02010609060101010101" pitchFamily="49" charset="-122"/>
                <a:cs typeface="Times New Roman"/>
              </a:rPr>
              <a:t>seek</a:t>
            </a:r>
            <a:r>
              <a:rPr sz="2400" b="1" dirty="0">
                <a:latin typeface="仿宋" panose="02010609060101010101" pitchFamily="49" charset="-122"/>
                <a:ea typeface="仿宋" panose="02010609060101010101" pitchFamily="49" charset="-122"/>
                <a:cs typeface="SimSun"/>
              </a:rPr>
              <a:t>：随机控制流的当前位置，文件定位</a:t>
            </a:r>
            <a:endParaRPr sz="2400" dirty="0">
              <a:latin typeface="仿宋" panose="02010609060101010101" pitchFamily="49" charset="-122"/>
              <a:ea typeface="仿宋" panose="02010609060101010101" pitchFamily="49" charset="-122"/>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Times New Roman"/>
                <a:cs typeface="Times New Roman"/>
              </a:rPr>
              <a:t>C</a:t>
            </a:r>
            <a:r>
              <a:rPr spc="-245" dirty="0"/>
              <a:t>语言中的文件访问</a:t>
            </a:r>
            <a:endParaRPr sz="4400" dirty="0">
              <a:latin typeface="Times New Roman"/>
              <a:cs typeface="Times New Roman"/>
            </a:endParaRPr>
          </a:p>
        </p:txBody>
      </p:sp>
      <p:sp>
        <p:nvSpPr>
          <p:cNvPr id="6" name="object 6"/>
          <p:cNvSpPr txBox="1"/>
          <p:nvPr/>
        </p:nvSpPr>
        <p:spPr>
          <a:xfrm>
            <a:off x="1033405" y="1774190"/>
            <a:ext cx="8597900" cy="4376967"/>
          </a:xfrm>
          <a:prstGeom prst="rect">
            <a:avLst/>
          </a:prstGeom>
        </p:spPr>
        <p:txBody>
          <a:bodyPr vert="horz" wrap="square" lIns="0" tIns="60960" rIns="0" bIns="0" rtlCol="0">
            <a:spAutoFit/>
          </a:bodyPr>
          <a:lstStyle/>
          <a:p>
            <a:pPr marL="387350" indent="-375285">
              <a:lnSpc>
                <a:spcPct val="100000"/>
              </a:lnSpc>
              <a:spcBef>
                <a:spcPts val="480"/>
              </a:spcBef>
              <a:buClr>
                <a:srgbClr val="FFCC65"/>
              </a:buClr>
              <a:buSzPct val="79166"/>
              <a:buFont typeface="Wingdings"/>
              <a:buChar char=""/>
              <a:tabLst>
                <a:tab pos="387350" algn="l"/>
                <a:tab pos="387985" algn="l"/>
              </a:tabLst>
            </a:pPr>
            <a:r>
              <a:rPr lang="zh-CN" altLang="en-US" sz="2400" b="1" dirty="0">
                <a:solidFill>
                  <a:srgbClr val="3365FF"/>
                </a:solidFill>
                <a:latin typeface="SimSun"/>
                <a:cs typeface="SimSun"/>
              </a:rPr>
              <a:t>文件访问</a:t>
            </a:r>
            <a:r>
              <a:rPr sz="2400" b="1" dirty="0" err="1">
                <a:solidFill>
                  <a:srgbClr val="3365FF"/>
                </a:solidFill>
                <a:latin typeface="SimSun"/>
                <a:cs typeface="SimSun"/>
              </a:rPr>
              <a:t>函数均定义</a:t>
            </a:r>
            <a:r>
              <a:rPr sz="2400" b="1" spc="-10" dirty="0" err="1">
                <a:solidFill>
                  <a:srgbClr val="3365FF"/>
                </a:solidFill>
                <a:latin typeface="SimSun"/>
                <a:cs typeface="SimSun"/>
              </a:rPr>
              <a:t>在</a:t>
            </a:r>
            <a:r>
              <a:rPr sz="2400" b="1" spc="-5" dirty="0">
                <a:latin typeface="Courier New"/>
                <a:cs typeface="Courier New"/>
              </a:rPr>
              <a:t>&lt;io.h&gt;</a:t>
            </a:r>
            <a:r>
              <a:rPr sz="2400" b="1" spc="-5" dirty="0">
                <a:latin typeface="SimSun"/>
                <a:cs typeface="SimSun"/>
              </a:rPr>
              <a:t>和</a:t>
            </a:r>
            <a:r>
              <a:rPr sz="2400" b="1" spc="-5" dirty="0">
                <a:latin typeface="Courier New"/>
                <a:cs typeface="Courier New"/>
              </a:rPr>
              <a:t>&lt;fcntl.h&gt;</a:t>
            </a:r>
            <a:r>
              <a:rPr sz="2400" b="1" spc="-10" dirty="0">
                <a:solidFill>
                  <a:srgbClr val="3365FF"/>
                </a:solidFill>
                <a:latin typeface="SimSun"/>
                <a:cs typeface="SimSun"/>
              </a:rPr>
              <a:t>中</a:t>
            </a:r>
            <a:endParaRPr sz="2400" dirty="0">
              <a:latin typeface="SimSun"/>
              <a:cs typeface="SimSun"/>
            </a:endParaRPr>
          </a:p>
          <a:p>
            <a:pPr marL="387350" indent="-375285">
              <a:lnSpc>
                <a:spcPct val="100000"/>
              </a:lnSpc>
              <a:spcBef>
                <a:spcPts val="38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open(</a:t>
            </a:r>
            <a:r>
              <a:rPr sz="2400" b="1" spc="-5" dirty="0">
                <a:solidFill>
                  <a:srgbClr val="0000FF"/>
                </a:solidFill>
                <a:latin typeface="Courier New"/>
                <a:cs typeface="Courier New"/>
              </a:rPr>
              <a:t>const char </a:t>
            </a:r>
            <a:r>
              <a:rPr sz="2400" b="1" spc="-5" dirty="0">
                <a:latin typeface="Courier New"/>
                <a:cs typeface="Courier New"/>
              </a:rPr>
              <a:t>*pathname, </a:t>
            </a:r>
            <a:r>
              <a:rPr sz="2400" b="1" spc="-5" dirty="0">
                <a:solidFill>
                  <a:srgbClr val="0000FF"/>
                </a:solidFill>
                <a:latin typeface="Courier New"/>
                <a:cs typeface="Courier New"/>
              </a:rPr>
              <a:t>int</a:t>
            </a:r>
            <a:r>
              <a:rPr sz="2400" b="1" spc="-114" dirty="0">
                <a:solidFill>
                  <a:srgbClr val="0000FF"/>
                </a:solidFill>
                <a:latin typeface="Courier New"/>
                <a:cs typeface="Courier New"/>
              </a:rPr>
              <a:t> </a:t>
            </a:r>
            <a:r>
              <a:rPr sz="2400" b="1" spc="-10" dirty="0">
                <a:latin typeface="Courier New"/>
                <a:cs typeface="Courier New"/>
              </a:rPr>
              <a:t>access);</a:t>
            </a:r>
            <a:endParaRPr lang="en-US" sz="2400" dirty="0">
              <a:latin typeface="Courier New"/>
              <a:cs typeface="Courier New"/>
            </a:endParaRPr>
          </a:p>
          <a:p>
            <a:pPr marL="577850">
              <a:lnSpc>
                <a:spcPct val="100000"/>
              </a:lnSpc>
              <a:spcBef>
                <a:spcPts val="100"/>
              </a:spcBef>
            </a:pPr>
            <a:r>
              <a:rPr lang="en-US" altLang="zh-CN" sz="2300" spc="-5" dirty="0">
                <a:solidFill>
                  <a:srgbClr val="FFCC65"/>
                </a:solidFill>
                <a:latin typeface="Courier New"/>
                <a:cs typeface="Courier New"/>
              </a:rPr>
              <a:t>–</a:t>
            </a:r>
            <a:r>
              <a:rPr lang="zh-CN" altLang="en-US" sz="2300" spc="-5" dirty="0">
                <a:solidFill>
                  <a:srgbClr val="FFCC65"/>
                </a:solidFill>
                <a:latin typeface="Courier New"/>
                <a:cs typeface="Courier New"/>
              </a:rPr>
              <a:t> </a:t>
            </a:r>
            <a:r>
              <a:rPr lang="en-US" sz="2000" b="1" spc="-5" dirty="0">
                <a:solidFill>
                  <a:srgbClr val="0000FF"/>
                </a:solidFill>
                <a:latin typeface="Courier New"/>
                <a:cs typeface="Courier New"/>
              </a:rPr>
              <a:t>int </a:t>
            </a:r>
            <a:r>
              <a:rPr lang="en-US" sz="2000" b="1" spc="-5" dirty="0" err="1">
                <a:latin typeface="Courier New"/>
                <a:cs typeface="Courier New"/>
              </a:rPr>
              <a:t>fd</a:t>
            </a:r>
            <a:r>
              <a:rPr lang="en-US" sz="2000" b="1" spc="-5" dirty="0">
                <a:latin typeface="Courier New"/>
                <a:cs typeface="Courier New"/>
              </a:rPr>
              <a:t> = open("C:\\CONFIG.SYS", O</a:t>
            </a:r>
            <a:r>
              <a:rPr lang="en-US" altLang="zh-CN" sz="2000" b="1" spc="-5" dirty="0">
                <a:latin typeface="Courier New"/>
                <a:cs typeface="Courier New"/>
              </a:rPr>
              <a:t>_</a:t>
            </a:r>
            <a:r>
              <a:rPr lang="en-US" sz="2000" b="1" spc="-5" dirty="0">
                <a:latin typeface="Courier New"/>
                <a:cs typeface="Courier New"/>
              </a:rPr>
              <a:t>RDWR | O</a:t>
            </a:r>
            <a:r>
              <a:rPr lang="en-US" altLang="zh-CN" sz="2000" b="1" spc="-430" dirty="0">
                <a:latin typeface="Courier New"/>
                <a:cs typeface="Courier New"/>
              </a:rPr>
              <a:t>_</a:t>
            </a:r>
            <a:r>
              <a:rPr lang="en-US" sz="2000" b="1" spc="-5" dirty="0">
                <a:latin typeface="Courier New"/>
                <a:cs typeface="Courier New"/>
              </a:rPr>
              <a:t>CREAT);</a:t>
            </a:r>
            <a:endParaRPr lang="en-US" sz="2000" dirty="0">
              <a:latin typeface="Courier New"/>
              <a:cs typeface="Courier New"/>
            </a:endParaRPr>
          </a:p>
          <a:p>
            <a:pPr marL="387350" marR="5080" indent="-375285">
              <a:lnSpc>
                <a:spcPct val="130000"/>
              </a:lnSpc>
              <a:spcBef>
                <a:spcPts val="380"/>
              </a:spcBef>
              <a:buClr>
                <a:srgbClr val="FFCC65"/>
              </a:buClr>
              <a:buSzPct val="79166"/>
              <a:buFont typeface="Wingdings"/>
              <a:buChar char=""/>
              <a:tabLst>
                <a:tab pos="387350" algn="l"/>
                <a:tab pos="387985" algn="l"/>
              </a:tabLst>
            </a:pPr>
            <a:r>
              <a:rPr sz="2400" b="1" spc="-10" dirty="0" err="1">
                <a:latin typeface="Courier New"/>
                <a:cs typeface="Courier New"/>
              </a:rPr>
              <a:t>pathnam</a:t>
            </a:r>
            <a:r>
              <a:rPr sz="2400" b="1" spc="-5" dirty="0" err="1">
                <a:latin typeface="Courier New"/>
                <a:cs typeface="Courier New"/>
              </a:rPr>
              <a:t>e</a:t>
            </a:r>
            <a:r>
              <a:rPr sz="2400" b="1" dirty="0" err="1">
                <a:solidFill>
                  <a:srgbClr val="3365FF"/>
                </a:solidFill>
                <a:latin typeface="SimSun"/>
                <a:cs typeface="SimSun"/>
              </a:rPr>
              <a:t>是文件名，包含路径。如果不含路径，表示打开当</a:t>
            </a:r>
            <a:r>
              <a:rPr sz="2400" b="1" dirty="0">
                <a:solidFill>
                  <a:srgbClr val="3365FF"/>
                </a:solidFill>
                <a:latin typeface="SimSun"/>
                <a:cs typeface="SimSun"/>
              </a:rPr>
              <a:t> 前目录下的文件</a:t>
            </a:r>
            <a:endParaRPr sz="2400" dirty="0">
              <a:latin typeface="SimSun"/>
              <a:cs typeface="SimSun"/>
            </a:endParaRPr>
          </a:p>
          <a:p>
            <a:pPr marL="387350" marR="817244" indent="-375285">
              <a:lnSpc>
                <a:spcPct val="130000"/>
              </a:lnSpc>
              <a:spcBef>
                <a:spcPts val="495"/>
              </a:spcBef>
              <a:buClr>
                <a:srgbClr val="FFCC65"/>
              </a:buClr>
              <a:buSzPct val="79166"/>
              <a:buFont typeface="Wingdings"/>
              <a:buChar char=""/>
              <a:tabLst>
                <a:tab pos="387350" algn="l"/>
                <a:tab pos="387985" algn="l"/>
              </a:tabLst>
            </a:pPr>
            <a:r>
              <a:rPr sz="2400" b="1" spc="-5" dirty="0">
                <a:latin typeface="Courier New"/>
                <a:cs typeface="Courier New"/>
              </a:rPr>
              <a:t>access</a:t>
            </a:r>
            <a:r>
              <a:rPr sz="2400" b="1" spc="-5" dirty="0">
                <a:solidFill>
                  <a:srgbClr val="3365FF"/>
                </a:solidFill>
                <a:latin typeface="SimSun"/>
                <a:cs typeface="SimSun"/>
              </a:rPr>
              <a:t>是打开方式，常用</a:t>
            </a:r>
            <a:r>
              <a:rPr sz="2400" b="1" spc="-10" dirty="0">
                <a:solidFill>
                  <a:srgbClr val="3365FF"/>
                </a:solidFill>
                <a:latin typeface="SimSun"/>
                <a:cs typeface="SimSun"/>
              </a:rPr>
              <a:t>为</a:t>
            </a:r>
            <a:r>
              <a:rPr sz="2400" b="1" spc="-5" dirty="0">
                <a:solidFill>
                  <a:srgbClr val="FF0000"/>
                </a:solidFill>
                <a:latin typeface="Courier New"/>
                <a:cs typeface="Courier New"/>
              </a:rPr>
              <a:t>O_RDONLY</a:t>
            </a:r>
            <a:r>
              <a:rPr sz="2400" b="1" spc="-5" dirty="0">
                <a:solidFill>
                  <a:srgbClr val="FF0000"/>
                </a:solidFill>
                <a:latin typeface="SimSun"/>
                <a:cs typeface="SimSun"/>
              </a:rPr>
              <a:t>、</a:t>
            </a:r>
            <a:r>
              <a:rPr sz="2400" b="1" spc="-5" dirty="0">
                <a:solidFill>
                  <a:srgbClr val="FF0000"/>
                </a:solidFill>
                <a:latin typeface="Courier New"/>
                <a:cs typeface="Courier New"/>
              </a:rPr>
              <a:t>O_WRONLY</a:t>
            </a:r>
            <a:r>
              <a:rPr sz="2400" b="1" spc="-10" dirty="0">
                <a:solidFill>
                  <a:srgbClr val="FF0000"/>
                </a:solidFill>
                <a:latin typeface="SimSun"/>
                <a:cs typeface="SimSun"/>
              </a:rPr>
              <a:t>、 </a:t>
            </a:r>
            <a:r>
              <a:rPr sz="2400" b="1" spc="-5" dirty="0">
                <a:solidFill>
                  <a:srgbClr val="FF0000"/>
                </a:solidFill>
                <a:latin typeface="Courier New"/>
                <a:cs typeface="Courier New"/>
              </a:rPr>
              <a:t>O_RDWR</a:t>
            </a:r>
            <a:r>
              <a:rPr sz="2400" b="1" spc="-5" dirty="0">
                <a:solidFill>
                  <a:srgbClr val="3365FF"/>
                </a:solidFill>
                <a:latin typeface="SimSun"/>
                <a:cs typeface="SimSun"/>
              </a:rPr>
              <a:t>与</a:t>
            </a:r>
            <a:r>
              <a:rPr sz="2400" b="1" spc="-5" dirty="0">
                <a:solidFill>
                  <a:srgbClr val="FF0000"/>
                </a:solidFill>
                <a:latin typeface="Courier New"/>
                <a:cs typeface="Courier New"/>
              </a:rPr>
              <a:t>O_CREAT</a:t>
            </a:r>
            <a:r>
              <a:rPr sz="2400" b="1" spc="-5" dirty="0">
                <a:solidFill>
                  <a:srgbClr val="FF0000"/>
                </a:solidFill>
                <a:latin typeface="SimSun"/>
                <a:cs typeface="SimSun"/>
              </a:rPr>
              <a:t>、</a:t>
            </a:r>
            <a:r>
              <a:rPr sz="2400" b="1" spc="-5" dirty="0">
                <a:solidFill>
                  <a:srgbClr val="FF0000"/>
                </a:solidFill>
                <a:latin typeface="Courier New"/>
                <a:cs typeface="Courier New"/>
              </a:rPr>
              <a:t>O_TRUNC</a:t>
            </a:r>
            <a:r>
              <a:rPr sz="2400" b="1" spc="-5" dirty="0">
                <a:solidFill>
                  <a:srgbClr val="FF0000"/>
                </a:solidFill>
                <a:latin typeface="SimSun"/>
                <a:cs typeface="SimSun"/>
              </a:rPr>
              <a:t>、</a:t>
            </a:r>
            <a:r>
              <a:rPr sz="2400" b="1" spc="-10" dirty="0">
                <a:solidFill>
                  <a:srgbClr val="FF0000"/>
                </a:solidFill>
                <a:latin typeface="Courier New"/>
                <a:cs typeface="Courier New"/>
              </a:rPr>
              <a:t>O_APPEND</a:t>
            </a:r>
            <a:r>
              <a:rPr sz="2400" b="1" spc="-5" dirty="0">
                <a:solidFill>
                  <a:srgbClr val="3365FF"/>
                </a:solidFill>
                <a:latin typeface="SimSun"/>
                <a:cs typeface="SimSun"/>
              </a:rPr>
              <a:t>的</a:t>
            </a:r>
            <a:r>
              <a:rPr sz="2400" b="1" spc="-5" dirty="0">
                <a:solidFill>
                  <a:srgbClr val="FF0000"/>
                </a:solidFill>
                <a:latin typeface="SimSun"/>
                <a:cs typeface="SimSun"/>
              </a:rPr>
              <a:t>或运算</a:t>
            </a:r>
            <a:endParaRPr sz="2400" dirty="0">
              <a:solidFill>
                <a:srgbClr val="FF0000"/>
              </a:solidFill>
              <a:latin typeface="SimSun"/>
              <a:cs typeface="SimSun"/>
            </a:endParaRPr>
          </a:p>
          <a:p>
            <a:pPr marL="387350" marR="120014" indent="-375285">
              <a:lnSpc>
                <a:spcPct val="130000"/>
              </a:lnSpc>
              <a:spcBef>
                <a:spcPts val="885"/>
              </a:spcBef>
              <a:buClr>
                <a:srgbClr val="FFCC65"/>
              </a:buClr>
              <a:buSzPct val="79166"/>
              <a:buFont typeface="Wingdings"/>
              <a:buChar char=""/>
              <a:tabLst>
                <a:tab pos="387350" algn="l"/>
                <a:tab pos="387985" algn="l"/>
              </a:tabLst>
            </a:pPr>
            <a:r>
              <a:rPr sz="2400" b="1" spc="-5" dirty="0">
                <a:solidFill>
                  <a:srgbClr val="3365FF"/>
                </a:solidFill>
                <a:latin typeface="SimSun"/>
                <a:cs typeface="SimSun"/>
              </a:rPr>
              <a:t>返回值为</a:t>
            </a:r>
            <a:r>
              <a:rPr sz="2400" b="1" spc="-5" dirty="0">
                <a:solidFill>
                  <a:srgbClr val="FF0000"/>
                </a:solidFill>
                <a:highlight>
                  <a:srgbClr val="FFFF00"/>
                </a:highlight>
                <a:latin typeface="仿宋" panose="02010609060101010101" pitchFamily="49" charset="-122"/>
                <a:ea typeface="仿宋" panose="02010609060101010101" pitchFamily="49" charset="-122"/>
                <a:cs typeface="SimSun"/>
              </a:rPr>
              <a:t>文件句柄</a:t>
            </a:r>
            <a:r>
              <a:rPr sz="2800" b="1" dirty="0">
                <a:solidFill>
                  <a:srgbClr val="3365FF"/>
                </a:solidFill>
                <a:latin typeface="SimSun"/>
                <a:cs typeface="SimSun"/>
              </a:rPr>
              <a:t>（</a:t>
            </a:r>
            <a:r>
              <a:rPr sz="2800" b="1" dirty="0">
                <a:solidFill>
                  <a:srgbClr val="3365FF"/>
                </a:solidFill>
                <a:latin typeface="Times New Roman"/>
                <a:cs typeface="Times New Roman"/>
              </a:rPr>
              <a:t>File</a:t>
            </a:r>
            <a:r>
              <a:rPr sz="2800" b="1" spc="-30" dirty="0">
                <a:solidFill>
                  <a:srgbClr val="3365FF"/>
                </a:solidFill>
                <a:latin typeface="Times New Roman"/>
                <a:cs typeface="Times New Roman"/>
              </a:rPr>
              <a:t> </a:t>
            </a:r>
            <a:r>
              <a:rPr sz="2800" b="1" spc="-5" dirty="0">
                <a:solidFill>
                  <a:srgbClr val="3365FF"/>
                </a:solidFill>
                <a:latin typeface="Times New Roman"/>
                <a:cs typeface="Times New Roman"/>
              </a:rPr>
              <a:t>Handle</a:t>
            </a:r>
            <a:r>
              <a:rPr sz="2800" b="1" spc="-5" dirty="0">
                <a:solidFill>
                  <a:srgbClr val="3365FF"/>
                </a:solidFill>
                <a:latin typeface="SimSun"/>
                <a:cs typeface="SimSun"/>
              </a:rPr>
              <a:t>）</a:t>
            </a:r>
            <a:r>
              <a:rPr sz="2800" b="1" spc="-740" dirty="0">
                <a:solidFill>
                  <a:srgbClr val="3365FF"/>
                </a:solidFill>
                <a:latin typeface="SimSun"/>
                <a:cs typeface="SimSun"/>
              </a:rPr>
              <a:t> </a:t>
            </a:r>
            <a:r>
              <a:rPr sz="2400" b="1" dirty="0">
                <a:solidFill>
                  <a:srgbClr val="3365FF"/>
                </a:solidFill>
                <a:latin typeface="SimSun"/>
                <a:cs typeface="SimSun"/>
              </a:rPr>
              <a:t>，留待以后使用。如果 打开失败，返回值</a:t>
            </a:r>
            <a:r>
              <a:rPr sz="2400" b="1" spc="-10" dirty="0">
                <a:solidFill>
                  <a:srgbClr val="3365FF"/>
                </a:solidFill>
                <a:latin typeface="SimSun"/>
                <a:cs typeface="SimSun"/>
              </a:rPr>
              <a:t>为</a:t>
            </a:r>
            <a:r>
              <a:rPr sz="2400" b="1" spc="-5" dirty="0">
                <a:latin typeface="Courier New"/>
                <a:cs typeface="Courier New"/>
              </a:rPr>
              <a:t>-1</a:t>
            </a:r>
            <a:endParaRPr sz="24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mn-ea"/>
                <a:ea typeface="+mn-ea"/>
                <a:cs typeface="Times New Roman"/>
              </a:rPr>
              <a:t>C</a:t>
            </a:r>
            <a:r>
              <a:rPr lang="zh-CN" altLang="en-US" spc="-245" dirty="0">
                <a:latin typeface="+mn-ea"/>
                <a:ea typeface="+mn-ea"/>
              </a:rPr>
              <a:t>语言中的文件读</a:t>
            </a:r>
            <a:endParaRPr sz="4400" dirty="0">
              <a:latin typeface="+mn-ea"/>
              <a:ea typeface="+mn-ea"/>
              <a:cs typeface="Times New Roman"/>
            </a:endParaRPr>
          </a:p>
        </p:txBody>
      </p:sp>
      <p:sp>
        <p:nvSpPr>
          <p:cNvPr id="5" name="object 5"/>
          <p:cNvSpPr txBox="1"/>
          <p:nvPr/>
        </p:nvSpPr>
        <p:spPr>
          <a:xfrm>
            <a:off x="1221956" y="1800225"/>
            <a:ext cx="8683365" cy="3690754"/>
          </a:xfrm>
          <a:prstGeom prst="rect">
            <a:avLst/>
          </a:prstGeom>
        </p:spPr>
        <p:txBody>
          <a:bodyPr vert="horz" wrap="square" lIns="0" tIns="12700" rIns="0" bIns="0" rtlCol="0">
            <a:spAutoFit/>
          </a:bodyPr>
          <a:lstStyle/>
          <a:p>
            <a:pPr marL="387350" indent="-375285">
              <a:lnSpc>
                <a:spcPts val="3275"/>
              </a:lnSpc>
              <a:spcBef>
                <a:spcPts val="100"/>
              </a:spcBef>
              <a:buClr>
                <a:srgbClr val="FFCC65"/>
              </a:buClr>
              <a:buSzPct val="78571"/>
              <a:buFont typeface="Wingdings"/>
              <a:buChar char=""/>
              <a:tabLst>
                <a:tab pos="387350" algn="l"/>
                <a:tab pos="387985" algn="l"/>
              </a:tabLst>
            </a:pPr>
            <a:r>
              <a:rPr sz="2800" b="1" spc="-5" dirty="0">
                <a:solidFill>
                  <a:srgbClr val="0000FF"/>
                </a:solidFill>
                <a:latin typeface="Courier New"/>
                <a:cs typeface="Courier New"/>
              </a:rPr>
              <a:t>int </a:t>
            </a:r>
            <a:r>
              <a:rPr sz="2800" b="1" spc="-5" dirty="0">
                <a:latin typeface="Courier New"/>
                <a:cs typeface="Courier New"/>
              </a:rPr>
              <a:t>read(</a:t>
            </a:r>
            <a:r>
              <a:rPr sz="2800" b="1" spc="-5" dirty="0">
                <a:solidFill>
                  <a:srgbClr val="0000FF"/>
                </a:solidFill>
                <a:latin typeface="Courier New"/>
                <a:cs typeface="Courier New"/>
              </a:rPr>
              <a:t>int</a:t>
            </a:r>
            <a:r>
              <a:rPr sz="2800" b="1" spc="-80" dirty="0">
                <a:solidFill>
                  <a:srgbClr val="0000FF"/>
                </a:solidFill>
                <a:latin typeface="Courier New"/>
                <a:cs typeface="Courier New"/>
              </a:rPr>
              <a:t> </a:t>
            </a:r>
            <a:r>
              <a:rPr sz="2800" b="1" spc="-5" dirty="0" err="1">
                <a:latin typeface="Courier New"/>
                <a:cs typeface="Courier New"/>
              </a:rPr>
              <a:t>handle,</a:t>
            </a:r>
            <a:r>
              <a:rPr sz="2800" b="1" spc="-5" dirty="0" err="1">
                <a:solidFill>
                  <a:srgbClr val="0000FF"/>
                </a:solidFill>
                <a:latin typeface="Courier New"/>
                <a:cs typeface="Courier New"/>
              </a:rPr>
              <a:t>void</a:t>
            </a:r>
            <a:r>
              <a:rPr sz="2800" b="1" spc="-5" dirty="0">
                <a:solidFill>
                  <a:srgbClr val="0000FF"/>
                </a:solidFill>
                <a:latin typeface="Courier New"/>
                <a:cs typeface="Courier New"/>
              </a:rPr>
              <a:t> </a:t>
            </a:r>
            <a:r>
              <a:rPr sz="2800" b="1" spc="-5" dirty="0">
                <a:latin typeface="Courier New"/>
                <a:cs typeface="Courier New"/>
              </a:rPr>
              <a:t>*buf,  </a:t>
            </a:r>
            <a:r>
              <a:rPr lang="en-US" sz="2800" b="1" spc="-5" dirty="0">
                <a:latin typeface="Courier New"/>
                <a:cs typeface="Courier New"/>
              </a:rPr>
              <a:t>    </a:t>
            </a:r>
            <a:r>
              <a:rPr lang="en-US" sz="2800" b="1" spc="-5" dirty="0">
                <a:solidFill>
                  <a:srgbClr val="0000FF"/>
                </a:solidFill>
                <a:latin typeface="Courier New"/>
                <a:cs typeface="Courier New"/>
              </a:rPr>
              <a:t>u</a:t>
            </a:r>
            <a:r>
              <a:rPr sz="2800" b="1" spc="-5" dirty="0">
                <a:solidFill>
                  <a:srgbClr val="0000FF"/>
                </a:solidFill>
                <a:latin typeface="Courier New"/>
                <a:cs typeface="Courier New"/>
              </a:rPr>
              <a:t>nsigned</a:t>
            </a:r>
            <a:r>
              <a:rPr sz="2800" b="1" spc="-125" dirty="0">
                <a:solidFill>
                  <a:srgbClr val="0000FF"/>
                </a:solidFill>
                <a:latin typeface="Courier New"/>
                <a:cs typeface="Courier New"/>
              </a:rPr>
              <a:t> </a:t>
            </a:r>
            <a:r>
              <a:rPr sz="2800" b="1" spc="-5" dirty="0">
                <a:latin typeface="Courier New"/>
                <a:cs typeface="Courier New"/>
              </a:rPr>
              <a:t>len);</a:t>
            </a:r>
            <a:endParaRPr sz="2800" dirty="0">
              <a:latin typeface="Courier New"/>
              <a:cs typeface="Courier New"/>
            </a:endParaRPr>
          </a:p>
          <a:p>
            <a:pPr marL="577850">
              <a:lnSpc>
                <a:spcPct val="100000"/>
              </a:lnSpc>
              <a:spcBef>
                <a:spcPts val="45"/>
              </a:spcBef>
            </a:pPr>
            <a:r>
              <a:rPr sz="2750" spc="5" dirty="0">
                <a:solidFill>
                  <a:srgbClr val="FFCC65"/>
                </a:solidFill>
                <a:latin typeface="Courier New"/>
                <a:cs typeface="Courier New"/>
              </a:rPr>
              <a:t>–</a:t>
            </a:r>
            <a:r>
              <a:rPr sz="2750" spc="-1155" dirty="0">
                <a:solidFill>
                  <a:srgbClr val="FFCC65"/>
                </a:solidFill>
                <a:latin typeface="Courier New"/>
                <a:cs typeface="Courier New"/>
              </a:rPr>
              <a:t> </a:t>
            </a:r>
            <a:r>
              <a:rPr sz="2400" b="1" spc="-5" dirty="0">
                <a:solidFill>
                  <a:srgbClr val="0000FF"/>
                </a:solidFill>
                <a:latin typeface="Courier New"/>
                <a:cs typeface="Courier New"/>
              </a:rPr>
              <a:t>int </a:t>
            </a:r>
            <a:r>
              <a:rPr sz="2400" b="1" spc="-5" dirty="0">
                <a:latin typeface="Courier New"/>
                <a:cs typeface="Courier New"/>
              </a:rPr>
              <a:t>n_read = read(fd, buf, </a:t>
            </a:r>
            <a:r>
              <a:rPr sz="2400" b="1" spc="-10" dirty="0">
                <a:latin typeface="Courier New"/>
                <a:cs typeface="Courier New"/>
              </a:rPr>
              <a:t>BUFSIZ);</a:t>
            </a:r>
            <a:endParaRPr sz="2400" dirty="0">
              <a:latin typeface="Courier New"/>
              <a:cs typeface="Courier New"/>
            </a:endParaRPr>
          </a:p>
          <a:p>
            <a:pPr marL="387350" indent="-375285">
              <a:lnSpc>
                <a:spcPct val="100000"/>
              </a:lnSpc>
              <a:spcBef>
                <a:spcPts val="450"/>
              </a:spcBef>
              <a:buClr>
                <a:srgbClr val="FFCC65"/>
              </a:buClr>
              <a:buSzPct val="78571"/>
              <a:buFont typeface="Wingdings"/>
              <a:buChar char=""/>
              <a:tabLst>
                <a:tab pos="387350" algn="l"/>
                <a:tab pos="387985" algn="l"/>
              </a:tabLst>
            </a:pPr>
            <a:r>
              <a:rPr sz="2800" b="1" spc="-5" dirty="0">
                <a:latin typeface="Courier New"/>
                <a:cs typeface="Courier New"/>
              </a:rPr>
              <a:t>handle</a:t>
            </a:r>
            <a:r>
              <a:rPr sz="2800" b="1" spc="-5" dirty="0">
                <a:solidFill>
                  <a:srgbClr val="3365FF"/>
                </a:solidFill>
                <a:latin typeface="SimSun"/>
                <a:cs typeface="SimSun"/>
              </a:rPr>
              <a:t>是</a:t>
            </a:r>
            <a:r>
              <a:rPr sz="2800" b="1" spc="-10" dirty="0">
                <a:latin typeface="Courier New"/>
                <a:cs typeface="Courier New"/>
              </a:rPr>
              <a:t>open</a:t>
            </a:r>
            <a:r>
              <a:rPr sz="2800" b="1" spc="-5" dirty="0">
                <a:solidFill>
                  <a:srgbClr val="3365FF"/>
                </a:solidFill>
                <a:latin typeface="SimSun"/>
                <a:cs typeface="SimSun"/>
              </a:rPr>
              <a:t>获得的文件句柄</a:t>
            </a:r>
            <a:endParaRPr sz="2800" dirty="0">
              <a:latin typeface="SimSun"/>
              <a:cs typeface="SimSun"/>
            </a:endParaRPr>
          </a:p>
          <a:p>
            <a:pPr marL="387350" indent="-375285">
              <a:lnSpc>
                <a:spcPct val="100000"/>
              </a:lnSpc>
              <a:spcBef>
                <a:spcPts val="500"/>
              </a:spcBef>
              <a:buClr>
                <a:srgbClr val="FFCC65"/>
              </a:buClr>
              <a:buSzPct val="78571"/>
              <a:buFont typeface="Wingdings"/>
              <a:buChar char=""/>
              <a:tabLst>
                <a:tab pos="387350" algn="l"/>
                <a:tab pos="387985" algn="l"/>
              </a:tabLst>
            </a:pPr>
            <a:r>
              <a:rPr sz="2800" b="1" spc="-5" dirty="0">
                <a:latin typeface="Courier New"/>
                <a:cs typeface="Courier New"/>
              </a:rPr>
              <a:t>buf</a:t>
            </a:r>
            <a:r>
              <a:rPr sz="2800" b="1" spc="-5" dirty="0">
                <a:solidFill>
                  <a:srgbClr val="3365FF"/>
                </a:solidFill>
                <a:latin typeface="SimSun"/>
                <a:cs typeface="SimSun"/>
              </a:rPr>
              <a:t>是保存读入内容的内存指针</a:t>
            </a:r>
            <a:endParaRPr sz="2800" dirty="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latin typeface="Courier New"/>
                <a:cs typeface="Courier New"/>
              </a:rPr>
              <a:t>len</a:t>
            </a:r>
            <a:r>
              <a:rPr sz="2800" b="1" spc="-5" dirty="0">
                <a:solidFill>
                  <a:srgbClr val="3365FF"/>
                </a:solidFill>
                <a:latin typeface="SimSun"/>
                <a:cs typeface="SimSun"/>
              </a:rPr>
              <a:t>是最大可以读入的字节数</a:t>
            </a:r>
            <a:endParaRPr sz="2800" dirty="0">
              <a:latin typeface="SimSun"/>
              <a:cs typeface="SimSun"/>
            </a:endParaRPr>
          </a:p>
          <a:p>
            <a:pPr marL="387350" marR="5080" indent="-375285">
              <a:lnSpc>
                <a:spcPts val="3190"/>
              </a:lnSpc>
              <a:spcBef>
                <a:spcPts val="75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返回值为实际读入的字节数，可能大</a:t>
            </a:r>
            <a:r>
              <a:rPr sz="2800" b="1" spc="-10" dirty="0">
                <a:solidFill>
                  <a:srgbClr val="3365FF"/>
                </a:solidFill>
                <a:latin typeface="SimSun"/>
                <a:cs typeface="SimSun"/>
              </a:rPr>
              <a:t>于</a:t>
            </a:r>
            <a:r>
              <a:rPr sz="2800" b="1" spc="-5" dirty="0">
                <a:latin typeface="Courier New"/>
                <a:cs typeface="Courier New"/>
              </a:rPr>
              <a:t>len</a:t>
            </a:r>
            <a:r>
              <a:rPr sz="2800" b="1" spc="-10" dirty="0">
                <a:solidFill>
                  <a:srgbClr val="3365FF"/>
                </a:solidFill>
                <a:latin typeface="SimSun"/>
                <a:cs typeface="SimSun"/>
              </a:rPr>
              <a:t>。 </a:t>
            </a:r>
            <a:r>
              <a:rPr sz="2800" b="1" spc="-5" dirty="0">
                <a:solidFill>
                  <a:srgbClr val="3365FF"/>
                </a:solidFill>
                <a:latin typeface="SimSun"/>
                <a:cs typeface="SimSun"/>
              </a:rPr>
              <a:t>返回</a:t>
            </a:r>
            <a:r>
              <a:rPr sz="2800" b="1" spc="-5" dirty="0">
                <a:latin typeface="Courier New"/>
                <a:cs typeface="Courier New"/>
              </a:rPr>
              <a:t>0</a:t>
            </a:r>
            <a:r>
              <a:rPr sz="2800" b="1" spc="-5" dirty="0">
                <a:solidFill>
                  <a:srgbClr val="3365FF"/>
                </a:solidFill>
                <a:latin typeface="SimSun"/>
                <a:cs typeface="SimSun"/>
              </a:rPr>
              <a:t>表示读到了末尾，返</a:t>
            </a:r>
            <a:r>
              <a:rPr sz="2800" b="1" spc="-10" dirty="0">
                <a:solidFill>
                  <a:srgbClr val="3365FF"/>
                </a:solidFill>
                <a:latin typeface="SimSun"/>
                <a:cs typeface="SimSun"/>
              </a:rPr>
              <a:t>回</a:t>
            </a:r>
            <a:r>
              <a:rPr sz="2800" b="1" spc="-5" dirty="0">
                <a:latin typeface="Courier New"/>
                <a:cs typeface="Courier New"/>
              </a:rPr>
              <a:t>-1</a:t>
            </a:r>
            <a:r>
              <a:rPr sz="2800" b="1" dirty="0">
                <a:solidFill>
                  <a:srgbClr val="3365FF"/>
                </a:solidFill>
                <a:latin typeface="SimSun"/>
                <a:cs typeface="SimSun"/>
              </a:rPr>
              <a:t>表示出错</a:t>
            </a:r>
            <a:endParaRPr sz="2800" dirty="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40135" y="1808480"/>
            <a:ext cx="8073765" cy="3780522"/>
          </a:xfrm>
          <a:prstGeom prst="rect">
            <a:avLst/>
          </a:prstGeom>
        </p:spPr>
        <p:txBody>
          <a:bodyPr vert="horz" wrap="square" lIns="0" tIns="12700" rIns="0" bIns="0" rtlCol="0">
            <a:spAutoFit/>
          </a:bodyPr>
          <a:lstStyle/>
          <a:p>
            <a:pPr marL="387350" indent="-375285">
              <a:lnSpc>
                <a:spcPts val="3275"/>
              </a:lnSpc>
              <a:spcBef>
                <a:spcPts val="100"/>
              </a:spcBef>
              <a:buClr>
                <a:srgbClr val="FFCC65"/>
              </a:buClr>
              <a:buSzPct val="78571"/>
              <a:buFont typeface="Wingdings"/>
              <a:buChar char=""/>
              <a:tabLst>
                <a:tab pos="387350" algn="l"/>
                <a:tab pos="387985" algn="l"/>
              </a:tabLst>
            </a:pPr>
            <a:r>
              <a:rPr sz="2400" b="1" spc="-5" dirty="0">
                <a:solidFill>
                  <a:srgbClr val="0000FF"/>
                </a:solidFill>
                <a:latin typeface="Courier New"/>
                <a:cs typeface="Courier New"/>
              </a:rPr>
              <a:t>int </a:t>
            </a:r>
            <a:r>
              <a:rPr sz="2400" b="1" spc="-10" dirty="0">
                <a:latin typeface="Courier New"/>
                <a:cs typeface="Courier New"/>
              </a:rPr>
              <a:t>write(</a:t>
            </a:r>
            <a:r>
              <a:rPr sz="2400" b="1" spc="-10" dirty="0">
                <a:solidFill>
                  <a:srgbClr val="0000FF"/>
                </a:solidFill>
                <a:latin typeface="Courier New"/>
                <a:cs typeface="Courier New"/>
              </a:rPr>
              <a:t>int</a:t>
            </a:r>
            <a:r>
              <a:rPr sz="2400" b="1" spc="-75" dirty="0">
                <a:solidFill>
                  <a:srgbClr val="0000FF"/>
                </a:solidFill>
                <a:latin typeface="Courier New"/>
                <a:cs typeface="Courier New"/>
              </a:rPr>
              <a:t> </a:t>
            </a:r>
            <a:r>
              <a:rPr sz="2400" b="1" spc="-5" dirty="0" err="1">
                <a:latin typeface="Courier New"/>
                <a:cs typeface="Courier New"/>
              </a:rPr>
              <a:t>handle,</a:t>
            </a:r>
            <a:r>
              <a:rPr sz="2400" b="1" spc="-5" dirty="0" err="1">
                <a:solidFill>
                  <a:srgbClr val="0000FF"/>
                </a:solidFill>
                <a:latin typeface="Courier New"/>
                <a:cs typeface="Courier New"/>
              </a:rPr>
              <a:t>const</a:t>
            </a:r>
            <a:r>
              <a:rPr sz="2400" b="1" spc="-5" dirty="0">
                <a:solidFill>
                  <a:srgbClr val="0000FF"/>
                </a:solidFill>
                <a:latin typeface="Courier New"/>
                <a:cs typeface="Courier New"/>
              </a:rPr>
              <a:t> void</a:t>
            </a:r>
            <a:r>
              <a:rPr sz="2400" b="1" spc="-135" dirty="0">
                <a:solidFill>
                  <a:srgbClr val="0000FF"/>
                </a:solidFill>
                <a:latin typeface="Courier New"/>
                <a:cs typeface="Courier New"/>
              </a:rPr>
              <a:t> </a:t>
            </a:r>
            <a:r>
              <a:rPr sz="2400" b="1" spc="-5" dirty="0">
                <a:latin typeface="Courier New"/>
                <a:cs typeface="Courier New"/>
              </a:rPr>
              <a:t>*buf,  </a:t>
            </a:r>
            <a:r>
              <a:rPr sz="2400" b="1" spc="-5" dirty="0">
                <a:solidFill>
                  <a:srgbClr val="0000FF"/>
                </a:solidFill>
                <a:latin typeface="Courier New"/>
                <a:cs typeface="Courier New"/>
              </a:rPr>
              <a:t>unsigned</a:t>
            </a:r>
            <a:r>
              <a:rPr sz="2400" b="1" spc="-65" dirty="0">
                <a:solidFill>
                  <a:srgbClr val="0000FF"/>
                </a:solidFill>
                <a:latin typeface="Courier New"/>
                <a:cs typeface="Courier New"/>
              </a:rPr>
              <a:t> </a:t>
            </a:r>
            <a:r>
              <a:rPr sz="2400" b="1" spc="-5" dirty="0">
                <a:latin typeface="Courier New"/>
                <a:cs typeface="Courier New"/>
              </a:rPr>
              <a:t>len);</a:t>
            </a:r>
            <a:endParaRPr sz="2400" dirty="0">
              <a:latin typeface="Courier New"/>
              <a:cs typeface="Courier New"/>
            </a:endParaRPr>
          </a:p>
          <a:p>
            <a:pPr marL="577850">
              <a:lnSpc>
                <a:spcPts val="3195"/>
              </a:lnSpc>
              <a:spcBef>
                <a:spcPts val="45"/>
              </a:spcBef>
            </a:pPr>
            <a:r>
              <a:rPr sz="2750" spc="5" dirty="0">
                <a:solidFill>
                  <a:srgbClr val="FFCC65"/>
                </a:solidFill>
                <a:latin typeface="Courier New"/>
                <a:cs typeface="Courier New"/>
              </a:rPr>
              <a:t>–</a:t>
            </a:r>
            <a:r>
              <a:rPr sz="2750" spc="-1185" dirty="0">
                <a:solidFill>
                  <a:srgbClr val="FFCC65"/>
                </a:solidFill>
                <a:latin typeface="Courier New"/>
                <a:cs typeface="Courier New"/>
              </a:rPr>
              <a:t> </a:t>
            </a:r>
            <a:r>
              <a:rPr sz="2400" b="1" spc="-5" dirty="0">
                <a:solidFill>
                  <a:srgbClr val="0000FF"/>
                </a:solidFill>
                <a:latin typeface="Courier New"/>
                <a:cs typeface="Courier New"/>
              </a:rPr>
              <a:t>int </a:t>
            </a:r>
            <a:r>
              <a:rPr sz="2400" b="1" spc="-5" dirty="0">
                <a:latin typeface="Courier New"/>
                <a:cs typeface="Courier New"/>
              </a:rPr>
              <a:t>n_write = write(fd, </a:t>
            </a:r>
            <a:r>
              <a:rPr sz="2400" b="1" spc="-10" dirty="0" err="1">
                <a:latin typeface="Courier New"/>
                <a:cs typeface="Courier New"/>
              </a:rPr>
              <a:t>buf</a:t>
            </a:r>
            <a:r>
              <a:rPr sz="2400" b="1" spc="-10" dirty="0">
                <a:latin typeface="Courier New"/>
                <a:cs typeface="Courier New"/>
              </a:rPr>
              <a:t>,</a:t>
            </a:r>
            <a:r>
              <a:rPr lang="en-US" sz="2400" b="1" spc="-10" dirty="0">
                <a:latin typeface="Courier New"/>
                <a:cs typeface="Courier New"/>
              </a:rPr>
              <a:t> </a:t>
            </a:r>
            <a:r>
              <a:rPr sz="2400" b="1" spc="-5" dirty="0">
                <a:latin typeface="Courier New"/>
                <a:cs typeface="Courier New"/>
              </a:rPr>
              <a:t>BUFSIZ);</a:t>
            </a:r>
            <a:endParaRPr sz="2400" dirty="0">
              <a:latin typeface="Courier New"/>
              <a:cs typeface="Courier New"/>
            </a:endParaRPr>
          </a:p>
          <a:p>
            <a:pPr marL="387350" indent="-375285">
              <a:lnSpc>
                <a:spcPct val="100000"/>
              </a:lnSpc>
              <a:spcBef>
                <a:spcPts val="520"/>
              </a:spcBef>
              <a:buClr>
                <a:srgbClr val="FFCC65"/>
              </a:buClr>
              <a:buSzPct val="78571"/>
              <a:buFont typeface="Wingdings"/>
              <a:buChar char=""/>
              <a:tabLst>
                <a:tab pos="387350" algn="l"/>
                <a:tab pos="387985" algn="l"/>
              </a:tabLst>
            </a:pPr>
            <a:r>
              <a:rPr sz="2800" b="1" spc="-5" dirty="0">
                <a:latin typeface="Courier New"/>
                <a:cs typeface="Courier New"/>
              </a:rPr>
              <a:t>handle</a:t>
            </a:r>
            <a:r>
              <a:rPr sz="2800" b="1" spc="-5" dirty="0">
                <a:solidFill>
                  <a:srgbClr val="3365FF"/>
                </a:solidFill>
                <a:latin typeface="SimSun"/>
                <a:cs typeface="SimSun"/>
              </a:rPr>
              <a:t>是</a:t>
            </a:r>
            <a:r>
              <a:rPr sz="2800" b="1" spc="-10" dirty="0">
                <a:latin typeface="Courier New"/>
                <a:cs typeface="Courier New"/>
              </a:rPr>
              <a:t>open</a:t>
            </a:r>
            <a:r>
              <a:rPr sz="2800" b="1" spc="-5" dirty="0">
                <a:solidFill>
                  <a:srgbClr val="3365FF"/>
                </a:solidFill>
                <a:latin typeface="SimSun"/>
                <a:cs typeface="SimSun"/>
              </a:rPr>
              <a:t>获得的文件句柄</a:t>
            </a:r>
            <a:endParaRPr sz="2800" dirty="0">
              <a:latin typeface="SimSun"/>
              <a:cs typeface="SimSun"/>
            </a:endParaRPr>
          </a:p>
          <a:p>
            <a:pPr marL="387350" indent="-375285">
              <a:lnSpc>
                <a:spcPct val="100000"/>
              </a:lnSpc>
              <a:spcBef>
                <a:spcPts val="500"/>
              </a:spcBef>
              <a:buClr>
                <a:srgbClr val="FFCC65"/>
              </a:buClr>
              <a:buSzPct val="78571"/>
              <a:buFont typeface="Wingdings"/>
              <a:buChar char=""/>
              <a:tabLst>
                <a:tab pos="387350" algn="l"/>
                <a:tab pos="387985" algn="l"/>
              </a:tabLst>
            </a:pPr>
            <a:r>
              <a:rPr sz="2800" b="1" spc="-5" dirty="0">
                <a:latin typeface="Courier New"/>
                <a:cs typeface="Courier New"/>
              </a:rPr>
              <a:t>buf</a:t>
            </a:r>
            <a:r>
              <a:rPr sz="2800" b="1" spc="-5" dirty="0">
                <a:solidFill>
                  <a:srgbClr val="3365FF"/>
                </a:solidFill>
                <a:latin typeface="SimSun"/>
                <a:cs typeface="SimSun"/>
              </a:rPr>
              <a:t>是要写入内容的内存指针</a:t>
            </a:r>
            <a:endParaRPr sz="2800" dirty="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latin typeface="Courier New"/>
                <a:cs typeface="Courier New"/>
              </a:rPr>
              <a:t>len</a:t>
            </a:r>
            <a:r>
              <a:rPr sz="2800" b="1" spc="-5" dirty="0">
                <a:solidFill>
                  <a:srgbClr val="3365FF"/>
                </a:solidFill>
                <a:latin typeface="SimSun"/>
                <a:cs typeface="SimSun"/>
              </a:rPr>
              <a:t>是写入多少字节</a:t>
            </a:r>
            <a:endParaRPr sz="2800" dirty="0">
              <a:latin typeface="SimSun"/>
              <a:cs typeface="SimSun"/>
            </a:endParaRPr>
          </a:p>
          <a:p>
            <a:pPr marL="387350" marR="5080" indent="-375285">
              <a:lnSpc>
                <a:spcPts val="3190"/>
              </a:lnSpc>
              <a:spcBef>
                <a:spcPts val="75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返回值为实际写入的字节数</a:t>
            </a:r>
            <a:r>
              <a:rPr sz="2800" b="1" dirty="0">
                <a:solidFill>
                  <a:srgbClr val="3365FF"/>
                </a:solidFill>
                <a:latin typeface="SimSun"/>
                <a:cs typeface="SimSun"/>
              </a:rPr>
              <a:t>，可能小</a:t>
            </a:r>
            <a:r>
              <a:rPr sz="2800" b="1" spc="-10" dirty="0">
                <a:solidFill>
                  <a:srgbClr val="3365FF"/>
                </a:solidFill>
                <a:latin typeface="SimSun"/>
                <a:cs typeface="SimSun"/>
              </a:rPr>
              <a:t>于</a:t>
            </a:r>
            <a:r>
              <a:rPr sz="2800" b="1" spc="-5" dirty="0">
                <a:latin typeface="Courier New"/>
                <a:cs typeface="Courier New"/>
              </a:rPr>
              <a:t>len</a:t>
            </a:r>
            <a:r>
              <a:rPr sz="2800" b="1" spc="-10" dirty="0">
                <a:solidFill>
                  <a:srgbClr val="3365FF"/>
                </a:solidFill>
                <a:latin typeface="SimSun"/>
                <a:cs typeface="SimSun"/>
              </a:rPr>
              <a:t>。 </a:t>
            </a:r>
            <a:endParaRPr lang="en-US" altLang="zh-CN" sz="2800" b="1" spc="-10" dirty="0">
              <a:solidFill>
                <a:srgbClr val="3365FF"/>
              </a:solidFill>
              <a:latin typeface="SimSun"/>
              <a:cs typeface="SimSun"/>
            </a:endParaRPr>
          </a:p>
          <a:p>
            <a:pPr marL="12065" marR="5080">
              <a:lnSpc>
                <a:spcPts val="3190"/>
              </a:lnSpc>
              <a:spcBef>
                <a:spcPts val="755"/>
              </a:spcBef>
              <a:buClr>
                <a:srgbClr val="FFCC65"/>
              </a:buClr>
              <a:buSzPct val="78571"/>
              <a:tabLst>
                <a:tab pos="387350" algn="l"/>
                <a:tab pos="387985" algn="l"/>
              </a:tabLst>
            </a:pPr>
            <a:r>
              <a:rPr lang="en-US" altLang="zh-CN" sz="2800" b="1" spc="-10" dirty="0">
                <a:solidFill>
                  <a:srgbClr val="3365FF"/>
                </a:solidFill>
                <a:latin typeface="SimSun"/>
                <a:cs typeface="SimSun"/>
              </a:rPr>
              <a:t>  </a:t>
            </a:r>
            <a:r>
              <a:rPr sz="2800" b="1" spc="-5" dirty="0">
                <a:solidFill>
                  <a:srgbClr val="3365FF"/>
                </a:solidFill>
                <a:latin typeface="SimSun"/>
                <a:cs typeface="SimSun"/>
              </a:rPr>
              <a:t>返回</a:t>
            </a:r>
            <a:r>
              <a:rPr sz="2800" b="1" spc="-5" dirty="0">
                <a:latin typeface="Courier New"/>
                <a:cs typeface="Courier New"/>
              </a:rPr>
              <a:t>-1</a:t>
            </a:r>
            <a:r>
              <a:rPr sz="2800" b="1" spc="-5" dirty="0">
                <a:solidFill>
                  <a:srgbClr val="3365FF"/>
                </a:solidFill>
                <a:latin typeface="SimSun"/>
                <a:cs typeface="SimSun"/>
              </a:rPr>
              <a:t>表示出错</a:t>
            </a:r>
            <a:endParaRPr sz="28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14</a:t>
            </a:fld>
            <a:endParaRPr spc="-5" dirty="0"/>
          </a:p>
        </p:txBody>
      </p:sp>
      <p:sp>
        <p:nvSpPr>
          <p:cNvPr id="5" name="object 2">
            <a:extLst>
              <a:ext uri="{FF2B5EF4-FFF2-40B4-BE49-F238E27FC236}">
                <a16:creationId xmlns:a16="http://schemas.microsoft.com/office/drawing/2014/main" id="{47B57099-18F3-4EF7-8288-292FB4FBBF88}"/>
              </a:ext>
            </a:extLst>
          </p:cNvPr>
          <p:cNvSpPr txBox="1">
            <a:spLocks/>
          </p:cNvSpPr>
          <p:nvPr/>
        </p:nvSpPr>
        <p:spPr>
          <a:xfrm>
            <a:off x="3050787" y="812785"/>
            <a:ext cx="4896624" cy="689291"/>
          </a:xfrm>
          <a:prstGeom prst="rect">
            <a:avLst/>
          </a:prstGeom>
        </p:spPr>
        <p:txBody>
          <a:bodyPr vert="horz" wrap="square" lIns="0" tIns="12065" rIns="0" bIns="0" rtlCol="0">
            <a:spAutoFit/>
          </a:bodyPr>
          <a:lstStyle>
            <a:lvl1pPr>
              <a:defRPr sz="4400" b="1" i="0">
                <a:solidFill>
                  <a:schemeClr val="hlink"/>
                </a:solidFill>
                <a:latin typeface="Microsoft JhengHei"/>
                <a:ea typeface="+mj-ea"/>
                <a:cs typeface="Microsoft JhengHei"/>
              </a:defRPr>
            </a:lvl1pPr>
          </a:lstStyle>
          <a:p>
            <a:pPr marL="30480">
              <a:spcBef>
                <a:spcPts val="95"/>
              </a:spcBef>
            </a:pPr>
            <a:r>
              <a:rPr lang="en-US" altLang="zh-CN" kern="0" spc="-5" dirty="0">
                <a:latin typeface="+mn-ea"/>
                <a:ea typeface="+mn-ea"/>
                <a:cs typeface="Times New Roman"/>
              </a:rPr>
              <a:t>C</a:t>
            </a:r>
            <a:r>
              <a:rPr lang="zh-CN" altLang="en-US" kern="0" spc="-245" dirty="0">
                <a:latin typeface="+mn-ea"/>
                <a:ea typeface="+mn-ea"/>
              </a:rPr>
              <a:t>语言中的文件写</a:t>
            </a:r>
            <a:endParaRPr lang="zh-CN" altLang="en-US" kern="0" dirty="0">
              <a:latin typeface="+mn-ea"/>
              <a:ea typeface="+mn-ea"/>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Times New Roman"/>
                <a:cs typeface="Times New Roman"/>
              </a:rPr>
              <a:t>C</a:t>
            </a:r>
            <a:r>
              <a:rPr lang="zh-CN" altLang="en-US" spc="-245" dirty="0"/>
              <a:t>语言中的文件关闭</a:t>
            </a:r>
            <a:endParaRPr sz="4400" dirty="0">
              <a:latin typeface="Times New Roman"/>
              <a:cs typeface="Times New Roman"/>
            </a:endParaRPr>
          </a:p>
        </p:txBody>
      </p:sp>
      <p:sp>
        <p:nvSpPr>
          <p:cNvPr id="4" name="object 4"/>
          <p:cNvSpPr txBox="1"/>
          <p:nvPr/>
        </p:nvSpPr>
        <p:spPr>
          <a:xfrm>
            <a:off x="1540135" y="1808480"/>
            <a:ext cx="5383530" cy="1861820"/>
          </a:xfrm>
          <a:prstGeom prst="rect">
            <a:avLst/>
          </a:prstGeom>
        </p:spPr>
        <p:txBody>
          <a:bodyPr vert="horz" wrap="square" lIns="0" tIns="12700" rIns="0" bIns="0" rtlCol="0">
            <a:spAutoFit/>
          </a:bodyPr>
          <a:lstStyle/>
          <a:p>
            <a:pPr marL="387350" indent="-375285">
              <a:lnSpc>
                <a:spcPct val="100000"/>
              </a:lnSpc>
              <a:spcBef>
                <a:spcPts val="100"/>
              </a:spcBef>
              <a:buClr>
                <a:srgbClr val="FFCC65"/>
              </a:buClr>
              <a:buSzPct val="78571"/>
              <a:buFont typeface="Wingdings"/>
              <a:buChar char=""/>
              <a:tabLst>
                <a:tab pos="387350" algn="l"/>
                <a:tab pos="387985" algn="l"/>
              </a:tabLst>
            </a:pPr>
            <a:r>
              <a:rPr sz="2800" b="1" spc="-5" dirty="0">
                <a:solidFill>
                  <a:srgbClr val="0000FF"/>
                </a:solidFill>
                <a:latin typeface="Courier New"/>
                <a:cs typeface="Courier New"/>
              </a:rPr>
              <a:t>int </a:t>
            </a:r>
            <a:r>
              <a:rPr sz="2800" b="1" spc="-10" dirty="0">
                <a:latin typeface="Courier New"/>
                <a:cs typeface="Courier New"/>
              </a:rPr>
              <a:t>close(</a:t>
            </a:r>
            <a:r>
              <a:rPr sz="2800" b="1" spc="-10" dirty="0">
                <a:solidFill>
                  <a:srgbClr val="0000FF"/>
                </a:solidFill>
                <a:latin typeface="Courier New"/>
                <a:cs typeface="Courier New"/>
              </a:rPr>
              <a:t>int</a:t>
            </a:r>
            <a:r>
              <a:rPr sz="2800" b="1" spc="-90" dirty="0">
                <a:solidFill>
                  <a:srgbClr val="0000FF"/>
                </a:solidFill>
                <a:latin typeface="Courier New"/>
                <a:cs typeface="Courier New"/>
              </a:rPr>
              <a:t> </a:t>
            </a:r>
            <a:r>
              <a:rPr sz="2800" b="1" spc="-5" dirty="0">
                <a:latin typeface="Courier New"/>
                <a:cs typeface="Courier New"/>
              </a:rPr>
              <a:t>handle);</a:t>
            </a:r>
            <a:endParaRPr sz="2800">
              <a:latin typeface="Courier New"/>
              <a:cs typeface="Courier New"/>
            </a:endParaRPr>
          </a:p>
          <a:p>
            <a:pPr marL="577850">
              <a:lnSpc>
                <a:spcPct val="100000"/>
              </a:lnSpc>
              <a:spcBef>
                <a:spcPts val="120"/>
              </a:spcBef>
            </a:pPr>
            <a:r>
              <a:rPr sz="2750" spc="5" dirty="0">
                <a:solidFill>
                  <a:srgbClr val="FFCC65"/>
                </a:solidFill>
                <a:latin typeface="Courier New"/>
                <a:cs typeface="Courier New"/>
              </a:rPr>
              <a:t>–</a:t>
            </a:r>
            <a:r>
              <a:rPr sz="2750" spc="-1105" dirty="0">
                <a:solidFill>
                  <a:srgbClr val="FFCC65"/>
                </a:solidFill>
                <a:latin typeface="Courier New"/>
                <a:cs typeface="Courier New"/>
              </a:rPr>
              <a:t> </a:t>
            </a:r>
            <a:r>
              <a:rPr sz="2400" b="1" spc="-5" dirty="0">
                <a:solidFill>
                  <a:srgbClr val="0000FF"/>
                </a:solidFill>
                <a:latin typeface="Courier New"/>
                <a:cs typeface="Courier New"/>
              </a:rPr>
              <a:t>int </a:t>
            </a:r>
            <a:r>
              <a:rPr sz="2400" b="1" spc="-5" dirty="0">
                <a:latin typeface="Courier New"/>
                <a:cs typeface="Courier New"/>
              </a:rPr>
              <a:t>ret = </a:t>
            </a:r>
            <a:r>
              <a:rPr sz="2400" b="1" spc="-10" dirty="0">
                <a:latin typeface="Courier New"/>
                <a:cs typeface="Courier New"/>
              </a:rPr>
              <a:t>close(fd);</a:t>
            </a:r>
            <a:endParaRPr sz="2400">
              <a:latin typeface="Courier New"/>
              <a:cs typeface="Courier New"/>
            </a:endParaRPr>
          </a:p>
          <a:p>
            <a:pPr marL="387350" indent="-375285">
              <a:lnSpc>
                <a:spcPct val="100000"/>
              </a:lnSpc>
              <a:spcBef>
                <a:spcPts val="450"/>
              </a:spcBef>
              <a:buClr>
                <a:srgbClr val="FFCC65"/>
              </a:buClr>
              <a:buSzPct val="78571"/>
              <a:buFont typeface="Wingdings"/>
              <a:buChar char=""/>
              <a:tabLst>
                <a:tab pos="387350" algn="l"/>
                <a:tab pos="387985" algn="l"/>
              </a:tabLst>
            </a:pPr>
            <a:r>
              <a:rPr sz="2800" b="1" spc="-10" dirty="0">
                <a:latin typeface="Courier New"/>
                <a:cs typeface="Courier New"/>
              </a:rPr>
              <a:t>handle</a:t>
            </a:r>
            <a:r>
              <a:rPr sz="2800" b="1" spc="-5" dirty="0">
                <a:solidFill>
                  <a:srgbClr val="3365FF"/>
                </a:solidFill>
                <a:latin typeface="SimSun"/>
                <a:cs typeface="SimSun"/>
              </a:rPr>
              <a:t>是</a:t>
            </a:r>
            <a:r>
              <a:rPr sz="2800" b="1" spc="-10" dirty="0">
                <a:latin typeface="Courier New"/>
                <a:cs typeface="Courier New"/>
              </a:rPr>
              <a:t>open</a:t>
            </a:r>
            <a:r>
              <a:rPr sz="2800" b="1" spc="-5" dirty="0">
                <a:solidFill>
                  <a:srgbClr val="3365FF"/>
                </a:solidFill>
                <a:latin typeface="SimSun"/>
                <a:cs typeface="SimSun"/>
              </a:rPr>
              <a:t>获得的文件句柄</a:t>
            </a:r>
            <a:endParaRPr sz="280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关闭成功返回</a:t>
            </a:r>
            <a:r>
              <a:rPr sz="2800" b="1" spc="-5" dirty="0">
                <a:latin typeface="Courier New"/>
                <a:cs typeface="Courier New"/>
              </a:rPr>
              <a:t>0</a:t>
            </a:r>
            <a:r>
              <a:rPr sz="2800" b="1" spc="-5" dirty="0">
                <a:solidFill>
                  <a:srgbClr val="3365FF"/>
                </a:solidFill>
                <a:latin typeface="SimSun"/>
                <a:cs typeface="SimSun"/>
              </a:rPr>
              <a:t>，否则返回</a:t>
            </a:r>
            <a:r>
              <a:rPr sz="2800" b="1" spc="-5" dirty="0">
                <a:latin typeface="Courier New"/>
                <a:cs typeface="Courier New"/>
              </a:rPr>
              <a:t>-1</a:t>
            </a:r>
            <a:endParaRPr sz="2800">
              <a:latin typeface="Courier New"/>
              <a:cs typeface="Courier New"/>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Times New Roman"/>
                <a:cs typeface="Times New Roman"/>
              </a:rPr>
              <a:t>C</a:t>
            </a:r>
            <a:r>
              <a:rPr spc="-245" dirty="0"/>
              <a:t>语言中的文件访问</a:t>
            </a:r>
            <a:endParaRPr sz="4400" dirty="0">
              <a:latin typeface="Times New Roman"/>
              <a:cs typeface="Times New Roman"/>
            </a:endParaRPr>
          </a:p>
        </p:txBody>
      </p:sp>
      <p:sp>
        <p:nvSpPr>
          <p:cNvPr id="6" name="object 6"/>
          <p:cNvSpPr txBox="1"/>
          <p:nvPr/>
        </p:nvSpPr>
        <p:spPr>
          <a:xfrm>
            <a:off x="698500" y="1571625"/>
            <a:ext cx="9525000" cy="5504264"/>
          </a:xfrm>
          <a:prstGeom prst="rect">
            <a:avLst/>
          </a:prstGeom>
        </p:spPr>
        <p:txBody>
          <a:bodyPr vert="horz" wrap="square" lIns="0" tIns="12700" rIns="0" bIns="0" rtlCol="0">
            <a:spAutoFit/>
          </a:bodyPr>
          <a:lstStyle/>
          <a:p>
            <a:pPr marL="387350" indent="-375285">
              <a:lnSpc>
                <a:spcPct val="130000"/>
              </a:lnSpc>
              <a:spcBef>
                <a:spcPts val="10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long </a:t>
            </a:r>
            <a:r>
              <a:rPr sz="2400" b="1" spc="-5" dirty="0">
                <a:latin typeface="Courier New"/>
                <a:cs typeface="Courier New"/>
              </a:rPr>
              <a:t>lseek(</a:t>
            </a:r>
            <a:r>
              <a:rPr sz="2400" b="1" spc="-5" dirty="0">
                <a:solidFill>
                  <a:srgbClr val="0000FF"/>
                </a:solidFill>
                <a:latin typeface="Courier New"/>
                <a:cs typeface="Courier New"/>
              </a:rPr>
              <a:t>int</a:t>
            </a:r>
            <a:r>
              <a:rPr sz="2400" b="1" spc="-45" dirty="0">
                <a:solidFill>
                  <a:srgbClr val="0000FF"/>
                </a:solidFill>
                <a:latin typeface="Courier New"/>
                <a:cs typeface="Courier New"/>
              </a:rPr>
              <a:t> </a:t>
            </a:r>
            <a:r>
              <a:rPr sz="2400" b="1" spc="-10" dirty="0" err="1">
                <a:latin typeface="Courier New"/>
                <a:cs typeface="Courier New"/>
              </a:rPr>
              <a:t>handle</a:t>
            </a:r>
            <a:r>
              <a:rPr lang="en-US" altLang="zh-CN" sz="2400" b="1" spc="-10" dirty="0" err="1">
                <a:latin typeface="Courier New"/>
                <a:cs typeface="Courier New"/>
              </a:rPr>
              <a:t>,</a:t>
            </a:r>
            <a:r>
              <a:rPr sz="2400" b="1" spc="-5" dirty="0" err="1">
                <a:solidFill>
                  <a:srgbClr val="0000FF"/>
                </a:solidFill>
                <a:latin typeface="Courier New"/>
                <a:cs typeface="Courier New"/>
              </a:rPr>
              <a:t>long</a:t>
            </a:r>
            <a:r>
              <a:rPr sz="2400" b="1" spc="-20" dirty="0">
                <a:solidFill>
                  <a:srgbClr val="0000FF"/>
                </a:solidFill>
                <a:latin typeface="Courier New"/>
                <a:cs typeface="Courier New"/>
              </a:rPr>
              <a:t> </a:t>
            </a:r>
            <a:r>
              <a:rPr sz="2400" b="1" spc="-10" dirty="0">
                <a:latin typeface="Courier New"/>
                <a:cs typeface="Courier New"/>
              </a:rPr>
              <a:t>offset</a:t>
            </a:r>
            <a:r>
              <a:rPr lang="en-US" altLang="zh-CN" sz="2400" b="1" spc="-10" dirty="0">
                <a:latin typeface="Courier New"/>
                <a:cs typeface="Courier New"/>
              </a:rPr>
              <a:t>,</a:t>
            </a:r>
            <a:endParaRPr sz="2400" dirty="0">
              <a:latin typeface="Courier New"/>
              <a:cs typeface="Courier New"/>
            </a:endParaRPr>
          </a:p>
          <a:p>
            <a:pPr marL="2394585">
              <a:lnSpc>
                <a:spcPct val="130000"/>
              </a:lnSpc>
            </a:pPr>
            <a:r>
              <a:rPr sz="2400" b="1" spc="-5" dirty="0">
                <a:solidFill>
                  <a:srgbClr val="0000FF"/>
                </a:solidFill>
                <a:latin typeface="Courier New"/>
                <a:cs typeface="Courier New"/>
              </a:rPr>
              <a:t>int</a:t>
            </a:r>
            <a:r>
              <a:rPr sz="2400" b="1" spc="-15" dirty="0">
                <a:solidFill>
                  <a:srgbClr val="0000FF"/>
                </a:solidFill>
                <a:latin typeface="Courier New"/>
                <a:cs typeface="Courier New"/>
              </a:rPr>
              <a:t> </a:t>
            </a:r>
            <a:r>
              <a:rPr sz="2400" b="1" spc="-10" dirty="0">
                <a:latin typeface="Courier New"/>
                <a:cs typeface="Courier New"/>
              </a:rPr>
              <a:t>fromwhere);</a:t>
            </a:r>
            <a:endParaRPr sz="2400" dirty="0">
              <a:latin typeface="Courier New"/>
              <a:cs typeface="Courier New"/>
            </a:endParaRPr>
          </a:p>
          <a:p>
            <a:pPr marL="863600" lvl="1" indent="-286385">
              <a:lnSpc>
                <a:spcPct val="130000"/>
              </a:lnSpc>
              <a:buClr>
                <a:srgbClr val="FFCC65"/>
              </a:buClr>
              <a:buSzPct val="115000"/>
              <a:buFont typeface="Courier New"/>
              <a:buChar char="–"/>
              <a:tabLst>
                <a:tab pos="864235" algn="l"/>
              </a:tabLst>
            </a:pPr>
            <a:r>
              <a:rPr sz="2000" b="1" spc="-5" dirty="0">
                <a:solidFill>
                  <a:srgbClr val="0000FF"/>
                </a:solidFill>
                <a:latin typeface="Courier New"/>
                <a:cs typeface="Courier New"/>
              </a:rPr>
              <a:t>int </a:t>
            </a:r>
            <a:r>
              <a:rPr sz="2000" b="1" spc="-5" dirty="0">
                <a:latin typeface="Courier New"/>
                <a:cs typeface="Courier New"/>
              </a:rPr>
              <a:t>pos = lseek(fd, 100L, SEEK</a:t>
            </a:r>
            <a:r>
              <a:rPr sz="2000" b="1" spc="20" dirty="0">
                <a:latin typeface="Courier New"/>
                <a:cs typeface="Courier New"/>
              </a:rPr>
              <a:t> </a:t>
            </a:r>
            <a:r>
              <a:rPr sz="2000" b="1" spc="-5" dirty="0">
                <a:latin typeface="Courier New"/>
                <a:cs typeface="Courier New"/>
              </a:rPr>
              <a:t>CUR);</a:t>
            </a:r>
            <a:endParaRPr sz="2000" dirty="0">
              <a:latin typeface="Courier New"/>
              <a:cs typeface="Courier New"/>
            </a:endParaRPr>
          </a:p>
          <a:p>
            <a:pPr marL="387350" indent="-375285">
              <a:lnSpc>
                <a:spcPct val="130000"/>
              </a:lnSpc>
              <a:spcBef>
                <a:spcPts val="95"/>
              </a:spcBef>
              <a:buClr>
                <a:srgbClr val="FFCC65"/>
              </a:buClr>
              <a:buSzPct val="79166"/>
              <a:buFont typeface="Wingdings"/>
              <a:buChar char=""/>
              <a:tabLst>
                <a:tab pos="387350" algn="l"/>
                <a:tab pos="387985" algn="l"/>
              </a:tabLst>
            </a:pPr>
            <a:r>
              <a:rPr lang="zh-CN" altLang="en-US" sz="2400" b="1" dirty="0">
                <a:solidFill>
                  <a:srgbClr val="3365FF"/>
                </a:solidFill>
                <a:latin typeface="SimSun"/>
                <a:cs typeface="SimSun"/>
              </a:rPr>
              <a:t>如成功返回，得到移位后的当前位置值；如果不成功返</a:t>
            </a:r>
            <a:r>
              <a:rPr lang="zh-CN" altLang="en-US" sz="2400" b="1" spc="-5" dirty="0">
                <a:solidFill>
                  <a:srgbClr val="3365FF"/>
                </a:solidFill>
                <a:latin typeface="SimSun"/>
                <a:cs typeface="SimSun"/>
              </a:rPr>
              <a:t>回</a:t>
            </a:r>
            <a:r>
              <a:rPr lang="en-US" altLang="zh-CN" sz="2400" b="1" spc="-5" dirty="0">
                <a:latin typeface="Courier New"/>
                <a:cs typeface="Courier New"/>
              </a:rPr>
              <a:t>-1L</a:t>
            </a:r>
            <a:endParaRPr lang="zh-CN" altLang="en-US" sz="2400" dirty="0">
              <a:latin typeface="Courier New"/>
              <a:cs typeface="Courier New"/>
            </a:endParaRPr>
          </a:p>
          <a:p>
            <a:pPr marL="387350" indent="-375285">
              <a:lnSpc>
                <a:spcPct val="130000"/>
              </a:lnSpc>
              <a:spcBef>
                <a:spcPts val="95"/>
              </a:spcBef>
              <a:buClr>
                <a:srgbClr val="FFCC65"/>
              </a:buClr>
              <a:buSzPct val="79166"/>
              <a:buFont typeface="Wingdings"/>
              <a:buChar char=""/>
              <a:tabLst>
                <a:tab pos="387350" algn="l"/>
                <a:tab pos="387985" algn="l"/>
              </a:tabLst>
            </a:pPr>
            <a:r>
              <a:rPr sz="2400" b="1" spc="-5" dirty="0" err="1">
                <a:latin typeface="Courier New"/>
                <a:cs typeface="Courier New"/>
              </a:rPr>
              <a:t>handle</a:t>
            </a:r>
            <a:r>
              <a:rPr sz="2400" b="1" spc="-5" dirty="0" err="1">
                <a:solidFill>
                  <a:srgbClr val="3365FF"/>
                </a:solidFill>
                <a:latin typeface="SimSun"/>
                <a:cs typeface="SimSun"/>
              </a:rPr>
              <a:t>是</a:t>
            </a:r>
            <a:r>
              <a:rPr sz="2400" b="1" spc="-5" dirty="0" err="1">
                <a:latin typeface="Courier New"/>
                <a:cs typeface="Courier New"/>
              </a:rPr>
              <a:t>open</a:t>
            </a:r>
            <a:r>
              <a:rPr sz="2400" b="1" spc="-5" dirty="0" err="1">
                <a:solidFill>
                  <a:srgbClr val="3365FF"/>
                </a:solidFill>
                <a:latin typeface="SimSun"/>
                <a:cs typeface="SimSun"/>
              </a:rPr>
              <a:t>获得的文件句柄</a:t>
            </a:r>
            <a:endParaRPr sz="2400" dirty="0">
              <a:latin typeface="SimSun"/>
              <a:cs typeface="SimSun"/>
            </a:endParaRPr>
          </a:p>
          <a:p>
            <a:pPr marL="387350" indent="-375285">
              <a:lnSpc>
                <a:spcPct val="130000"/>
              </a:lnSpc>
              <a:spcBef>
                <a:spcPts val="145"/>
              </a:spcBef>
              <a:buClr>
                <a:srgbClr val="FFCC65"/>
              </a:buClr>
              <a:buSzPct val="79166"/>
              <a:buFont typeface="Wingdings"/>
              <a:buChar char=""/>
              <a:tabLst>
                <a:tab pos="387350" algn="l"/>
                <a:tab pos="387985" algn="l"/>
              </a:tabLst>
            </a:pPr>
            <a:r>
              <a:rPr sz="2400" b="1" spc="-5" dirty="0">
                <a:latin typeface="Courier New"/>
                <a:cs typeface="Courier New"/>
              </a:rPr>
              <a:t>offset</a:t>
            </a:r>
            <a:r>
              <a:rPr sz="2400" b="1" spc="-5" dirty="0">
                <a:solidFill>
                  <a:srgbClr val="3365FF"/>
                </a:solidFill>
                <a:latin typeface="SimSun"/>
                <a:cs typeface="SimSun"/>
              </a:rPr>
              <a:t>是相对</a:t>
            </a:r>
            <a:r>
              <a:rPr sz="2400" b="1" spc="-5" dirty="0">
                <a:latin typeface="Courier New"/>
                <a:cs typeface="Courier New"/>
              </a:rPr>
              <a:t>fromwhere</a:t>
            </a:r>
            <a:r>
              <a:rPr sz="2400" b="1" spc="-5" dirty="0">
                <a:solidFill>
                  <a:srgbClr val="3365FF"/>
                </a:solidFill>
                <a:latin typeface="SimSun"/>
                <a:cs typeface="SimSun"/>
              </a:rPr>
              <a:t>的位置偏移多</a:t>
            </a:r>
            <a:r>
              <a:rPr sz="2400" b="1" dirty="0">
                <a:solidFill>
                  <a:srgbClr val="3365FF"/>
                </a:solidFill>
                <a:latin typeface="SimSun"/>
                <a:cs typeface="SimSun"/>
              </a:rPr>
              <a:t>少，</a:t>
            </a:r>
            <a:r>
              <a:rPr sz="2400" b="1" dirty="0">
                <a:solidFill>
                  <a:srgbClr val="FF0000"/>
                </a:solidFill>
                <a:latin typeface="SimSun"/>
                <a:cs typeface="SimSun"/>
              </a:rPr>
              <a:t>可以为负数</a:t>
            </a:r>
            <a:endParaRPr sz="2400" dirty="0">
              <a:solidFill>
                <a:srgbClr val="FF0000"/>
              </a:solidFill>
              <a:latin typeface="SimSun"/>
              <a:cs typeface="SimSun"/>
            </a:endParaRPr>
          </a:p>
          <a:p>
            <a:pPr marL="387350" marR="38735" indent="-375285">
              <a:lnSpc>
                <a:spcPct val="130000"/>
              </a:lnSpc>
              <a:spcBef>
                <a:spcPts val="585"/>
              </a:spcBef>
              <a:buClr>
                <a:srgbClr val="FFCC65"/>
              </a:buClr>
              <a:buSzPct val="79166"/>
              <a:buFont typeface="Wingdings"/>
              <a:buChar char=""/>
              <a:tabLst>
                <a:tab pos="387350" algn="l"/>
                <a:tab pos="387985" algn="l"/>
              </a:tabLst>
            </a:pPr>
            <a:r>
              <a:rPr sz="2400" b="1" spc="-10" dirty="0" err="1">
                <a:latin typeface="Courier New"/>
                <a:cs typeface="Courier New"/>
              </a:rPr>
              <a:t>fromwhere</a:t>
            </a:r>
            <a:r>
              <a:rPr sz="2400" b="1" spc="-5" dirty="0" err="1">
                <a:solidFill>
                  <a:srgbClr val="3365FF"/>
                </a:solidFill>
                <a:latin typeface="SimSun"/>
                <a:cs typeface="SimSun"/>
              </a:rPr>
              <a:t>可以是</a:t>
            </a:r>
            <a:r>
              <a:rPr sz="2400" b="1" spc="-5" dirty="0" err="1">
                <a:latin typeface="Courier New"/>
                <a:cs typeface="Courier New"/>
              </a:rPr>
              <a:t>SEEK_SET</a:t>
            </a:r>
            <a:r>
              <a:rPr sz="2400" b="1" spc="-5" dirty="0" err="1">
                <a:solidFill>
                  <a:srgbClr val="3365FF"/>
                </a:solidFill>
                <a:latin typeface="SimSun"/>
                <a:cs typeface="SimSun"/>
              </a:rPr>
              <a:t>、</a:t>
            </a:r>
            <a:r>
              <a:rPr sz="2400" b="1" spc="-5" dirty="0" err="1">
                <a:latin typeface="Courier New"/>
                <a:cs typeface="Courier New"/>
              </a:rPr>
              <a:t>SEEK_CUR</a:t>
            </a:r>
            <a:r>
              <a:rPr sz="2400" b="1" spc="-5" dirty="0" err="1">
                <a:solidFill>
                  <a:srgbClr val="3365FF"/>
                </a:solidFill>
                <a:latin typeface="SimSun"/>
                <a:cs typeface="SimSun"/>
              </a:rPr>
              <a:t>或</a:t>
            </a:r>
            <a:r>
              <a:rPr sz="2400" b="1" spc="-5" dirty="0" err="1">
                <a:latin typeface="Courier New"/>
                <a:cs typeface="Courier New"/>
              </a:rPr>
              <a:t>SEEK_END</a:t>
            </a:r>
            <a:r>
              <a:rPr sz="2400" b="1" spc="-10" dirty="0" err="1">
                <a:solidFill>
                  <a:srgbClr val="3365FF"/>
                </a:solidFill>
                <a:latin typeface="SimSun"/>
                <a:cs typeface="SimSun"/>
              </a:rPr>
              <a:t>中</a:t>
            </a:r>
            <a:r>
              <a:rPr sz="2400" b="1" dirty="0" err="1">
                <a:solidFill>
                  <a:srgbClr val="3365FF"/>
                </a:solidFill>
                <a:latin typeface="SimSun"/>
                <a:cs typeface="SimSun"/>
              </a:rPr>
              <a:t>的一个，分别表示文件头、当前位置和文件结尾</a:t>
            </a:r>
            <a:endParaRPr sz="2400" dirty="0">
              <a:latin typeface="SimSun"/>
              <a:cs typeface="SimSun"/>
            </a:endParaRPr>
          </a:p>
          <a:p>
            <a:pPr marL="387350" indent="-375285">
              <a:lnSpc>
                <a:spcPct val="130000"/>
              </a:lnSpc>
              <a:spcBef>
                <a:spcPts val="145"/>
              </a:spcBef>
              <a:buClr>
                <a:srgbClr val="FFCC65"/>
              </a:buClr>
              <a:buSzPct val="79166"/>
              <a:buFont typeface="Wingdings"/>
              <a:buChar char=""/>
              <a:tabLst>
                <a:tab pos="387350" algn="l"/>
                <a:tab pos="387985" algn="l"/>
              </a:tabLst>
            </a:pPr>
            <a:r>
              <a:rPr sz="2400" b="1" spc="-5" dirty="0" err="1">
                <a:solidFill>
                  <a:srgbClr val="0000FF"/>
                </a:solidFill>
                <a:latin typeface="SimSun"/>
                <a:cs typeface="SimSun"/>
              </a:rPr>
              <a:t>几个巧妙运用</a:t>
            </a:r>
            <a:endParaRPr sz="2400" dirty="0">
              <a:latin typeface="SimSun"/>
              <a:cs typeface="SimSun"/>
            </a:endParaRPr>
          </a:p>
          <a:p>
            <a:pPr marL="863600" lvl="1" indent="-286385">
              <a:lnSpc>
                <a:spcPct val="130000"/>
              </a:lnSpc>
              <a:buClr>
                <a:srgbClr val="FFCC65"/>
              </a:buClr>
              <a:buSzPct val="115000"/>
              <a:buFont typeface="Courier New"/>
              <a:buChar char="–"/>
              <a:tabLst>
                <a:tab pos="864235" algn="l"/>
              </a:tabLst>
            </a:pPr>
            <a:r>
              <a:rPr sz="2000" b="1" spc="-5" dirty="0">
                <a:latin typeface="Courier New"/>
                <a:cs typeface="Courier New"/>
              </a:rPr>
              <a:t>curPos = lseek(fh, 0L, SEEK</a:t>
            </a:r>
            <a:r>
              <a:rPr lang="en-US" altLang="zh-CN" sz="2000" b="1" spc="5" dirty="0">
                <a:latin typeface="Courier New"/>
                <a:cs typeface="Courier New"/>
              </a:rPr>
              <a:t>_</a:t>
            </a:r>
            <a:r>
              <a:rPr sz="2000" b="1" spc="-5" dirty="0">
                <a:latin typeface="Courier New"/>
                <a:cs typeface="Courier New"/>
              </a:rPr>
              <a:t>CUR);</a:t>
            </a:r>
            <a:endParaRPr sz="2000" dirty="0">
              <a:latin typeface="Courier New"/>
              <a:cs typeface="Courier New"/>
            </a:endParaRPr>
          </a:p>
          <a:p>
            <a:pPr marL="863600" lvl="1" indent="-286385">
              <a:lnSpc>
                <a:spcPct val="130000"/>
              </a:lnSpc>
              <a:buClr>
                <a:srgbClr val="FFCC65"/>
              </a:buClr>
              <a:buSzPct val="115000"/>
              <a:buFont typeface="Courier New"/>
              <a:buChar char="–"/>
              <a:tabLst>
                <a:tab pos="864235" algn="l"/>
              </a:tabLst>
            </a:pPr>
            <a:r>
              <a:rPr sz="2000" b="1" spc="-5" dirty="0">
                <a:latin typeface="Courier New"/>
                <a:cs typeface="Courier New"/>
              </a:rPr>
              <a:t>fileLength = lseek(fh, 0L, SEEK_END);</a:t>
            </a:r>
            <a:endParaRPr sz="2000" dirty="0">
              <a:latin typeface="Courier New"/>
              <a:cs typeface="Courier New"/>
            </a:endParaRPr>
          </a:p>
          <a:p>
            <a:pPr marL="1346200" lvl="2" indent="-292100">
              <a:lnSpc>
                <a:spcPct val="130000"/>
              </a:lnSpc>
              <a:spcBef>
                <a:spcPts val="100"/>
              </a:spcBef>
              <a:buClr>
                <a:srgbClr val="FFCC65"/>
              </a:buClr>
              <a:buSzPct val="77777"/>
              <a:buFont typeface="Wingdings"/>
              <a:buChar char=""/>
              <a:tabLst>
                <a:tab pos="1345565" algn="l"/>
                <a:tab pos="1346200" algn="l"/>
              </a:tabLst>
            </a:pPr>
            <a:r>
              <a:rPr sz="1800" b="1" spc="-5" dirty="0">
                <a:solidFill>
                  <a:srgbClr val="CC00CC"/>
                </a:solidFill>
                <a:latin typeface="SimSun"/>
                <a:cs typeface="SimSun"/>
              </a:rPr>
              <a:t>得到文件长度</a:t>
            </a:r>
            <a:endParaRPr sz="1800" dirty="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891" y="660385"/>
            <a:ext cx="5438775" cy="689291"/>
          </a:xfrm>
          <a:prstGeom prst="rect">
            <a:avLst/>
          </a:prstGeom>
        </p:spPr>
        <p:txBody>
          <a:bodyPr vert="horz" wrap="square" lIns="0" tIns="12065" rIns="0" bIns="0" rtlCol="0">
            <a:spAutoFit/>
          </a:bodyPr>
          <a:lstStyle/>
          <a:p>
            <a:pPr marL="12700">
              <a:lnSpc>
                <a:spcPct val="100000"/>
              </a:lnSpc>
              <a:spcBef>
                <a:spcPts val="95"/>
              </a:spcBef>
            </a:pPr>
            <a:r>
              <a:rPr sz="4400" i="1" spc="-5" dirty="0">
                <a:latin typeface="Times New Roman"/>
                <a:cs typeface="Times New Roman"/>
              </a:rPr>
              <a:t>C</a:t>
            </a:r>
            <a:r>
              <a:rPr spc="-245" dirty="0"/>
              <a:t>语言</a:t>
            </a:r>
            <a:r>
              <a:rPr spc="-245" dirty="0">
                <a:highlight>
                  <a:srgbClr val="FFFF00"/>
                </a:highlight>
              </a:rPr>
              <a:t>独特的</a:t>
            </a:r>
            <a:r>
              <a:rPr spc="-245" dirty="0"/>
              <a:t>文件访问</a:t>
            </a:r>
            <a:endParaRPr sz="4400" dirty="0">
              <a:latin typeface="Times New Roman"/>
              <a:cs typeface="Times New Roman"/>
            </a:endParaRPr>
          </a:p>
        </p:txBody>
      </p:sp>
      <p:sp>
        <p:nvSpPr>
          <p:cNvPr id="6" name="object 6"/>
          <p:cNvSpPr txBox="1"/>
          <p:nvPr/>
        </p:nvSpPr>
        <p:spPr>
          <a:xfrm>
            <a:off x="1178184" y="1782572"/>
            <a:ext cx="8892916" cy="4673395"/>
          </a:xfrm>
          <a:prstGeom prst="rect">
            <a:avLst/>
          </a:prstGeom>
        </p:spPr>
        <p:txBody>
          <a:bodyPr vert="horz" wrap="square" lIns="0" tIns="12700" rIns="0" bIns="0" rtlCol="0">
            <a:spAutoFit/>
          </a:bodyPr>
          <a:lstStyle/>
          <a:p>
            <a:pPr marL="387350" indent="-375285">
              <a:lnSpc>
                <a:spcPts val="3360"/>
              </a:lnSpc>
              <a:spcBef>
                <a:spcPts val="100"/>
              </a:spcBef>
              <a:buClr>
                <a:srgbClr val="FFCC65"/>
              </a:buClr>
              <a:buSzPct val="78571"/>
              <a:buFont typeface="Wingdings"/>
              <a:buChar char=""/>
              <a:tabLst>
                <a:tab pos="387350" algn="l"/>
                <a:tab pos="387985" algn="l"/>
              </a:tabLst>
            </a:pPr>
            <a:r>
              <a:rPr sz="2400" b="1" spc="-5" dirty="0">
                <a:solidFill>
                  <a:srgbClr val="3365FF"/>
                </a:solidFill>
                <a:latin typeface="SimSun"/>
                <a:cs typeface="SimSun"/>
              </a:rPr>
              <a:t>下面介绍的函数均定义在</a:t>
            </a:r>
            <a:r>
              <a:rPr sz="2400" b="1" spc="-5" dirty="0">
                <a:latin typeface="Courier New"/>
                <a:cs typeface="Courier New"/>
              </a:rPr>
              <a:t>&lt;stdio.h&gt;</a:t>
            </a:r>
            <a:r>
              <a:rPr sz="2400" b="1" spc="-10" dirty="0">
                <a:solidFill>
                  <a:srgbClr val="3365FF"/>
                </a:solidFill>
                <a:latin typeface="SimSun"/>
                <a:cs typeface="SimSun"/>
              </a:rPr>
              <a:t>中</a:t>
            </a:r>
            <a:endParaRPr sz="2400" dirty="0">
              <a:latin typeface="SimSun"/>
              <a:cs typeface="SimSun"/>
            </a:endParaRPr>
          </a:p>
          <a:p>
            <a:pPr marL="387350" indent="-375285">
              <a:lnSpc>
                <a:spcPts val="3360"/>
              </a:lnSpc>
              <a:spcBef>
                <a:spcPts val="120"/>
              </a:spcBef>
              <a:buClr>
                <a:srgbClr val="FFCC65"/>
              </a:buClr>
              <a:buSzPct val="78571"/>
              <a:buFont typeface="Wingdings"/>
              <a:buChar char=""/>
              <a:tabLst>
                <a:tab pos="387350" algn="l"/>
                <a:tab pos="387985" algn="l"/>
              </a:tabLst>
            </a:pPr>
            <a:r>
              <a:rPr sz="2400" b="1" spc="-5" dirty="0">
                <a:latin typeface="Courier New"/>
                <a:cs typeface="Courier New"/>
              </a:rPr>
              <a:t>FILE *fopen(</a:t>
            </a:r>
            <a:r>
              <a:rPr sz="2400" b="1" spc="-5" dirty="0">
                <a:solidFill>
                  <a:srgbClr val="0000FF"/>
                </a:solidFill>
                <a:highlight>
                  <a:srgbClr val="FFFF00"/>
                </a:highlight>
                <a:latin typeface="Courier New"/>
                <a:cs typeface="Courier New"/>
              </a:rPr>
              <a:t>const</a:t>
            </a:r>
            <a:r>
              <a:rPr sz="2400" b="1" spc="-5" dirty="0">
                <a:solidFill>
                  <a:srgbClr val="0000FF"/>
                </a:solidFill>
                <a:latin typeface="Courier New"/>
                <a:cs typeface="Courier New"/>
              </a:rPr>
              <a:t> char</a:t>
            </a:r>
            <a:r>
              <a:rPr sz="2400" b="1" spc="-125" dirty="0">
                <a:solidFill>
                  <a:srgbClr val="0000FF"/>
                </a:solidFill>
                <a:latin typeface="Courier New"/>
                <a:cs typeface="Courier New"/>
              </a:rPr>
              <a:t> </a:t>
            </a:r>
            <a:r>
              <a:rPr sz="2400" b="1" spc="-5" dirty="0">
                <a:latin typeface="Courier New"/>
                <a:cs typeface="Courier New"/>
              </a:rPr>
              <a:t>*filename,</a:t>
            </a:r>
            <a:endParaRPr sz="2400" dirty="0">
              <a:latin typeface="Courier New"/>
              <a:cs typeface="Courier New"/>
            </a:endParaRPr>
          </a:p>
          <a:p>
            <a:pPr marL="2940050">
              <a:lnSpc>
                <a:spcPts val="3360"/>
              </a:lnSpc>
            </a:pPr>
            <a:r>
              <a:rPr sz="2400" b="1" spc="-5" dirty="0">
                <a:solidFill>
                  <a:srgbClr val="0000FF"/>
                </a:solidFill>
                <a:highlight>
                  <a:srgbClr val="FFFF00"/>
                </a:highlight>
                <a:latin typeface="Courier New"/>
                <a:cs typeface="Courier New"/>
              </a:rPr>
              <a:t>const</a:t>
            </a:r>
            <a:r>
              <a:rPr sz="2400" b="1" spc="-5" dirty="0">
                <a:solidFill>
                  <a:srgbClr val="0000FF"/>
                </a:solidFill>
                <a:latin typeface="Courier New"/>
                <a:cs typeface="Courier New"/>
              </a:rPr>
              <a:t> char</a:t>
            </a:r>
            <a:r>
              <a:rPr sz="2400" b="1" spc="-80" dirty="0">
                <a:solidFill>
                  <a:srgbClr val="0000FF"/>
                </a:solidFill>
                <a:latin typeface="Courier New"/>
                <a:cs typeface="Courier New"/>
              </a:rPr>
              <a:t> </a:t>
            </a:r>
            <a:r>
              <a:rPr sz="2400" b="1" spc="-5" dirty="0">
                <a:latin typeface="Courier New"/>
                <a:cs typeface="Courier New"/>
              </a:rPr>
              <a:t>*mode);</a:t>
            </a:r>
            <a:endParaRPr sz="2400" dirty="0">
              <a:latin typeface="Courier New"/>
              <a:cs typeface="Courier New"/>
            </a:endParaRPr>
          </a:p>
          <a:p>
            <a:pPr marL="577850">
              <a:lnSpc>
                <a:spcPts val="3360"/>
              </a:lnSpc>
            </a:pPr>
            <a:r>
              <a:rPr sz="2400" spc="5" dirty="0">
                <a:solidFill>
                  <a:srgbClr val="FFCC65"/>
                </a:solidFill>
                <a:latin typeface="Courier New"/>
                <a:cs typeface="Courier New"/>
              </a:rPr>
              <a:t>–</a:t>
            </a:r>
            <a:r>
              <a:rPr sz="2400" spc="-1120" dirty="0">
                <a:solidFill>
                  <a:srgbClr val="FFCC65"/>
                </a:solidFill>
                <a:latin typeface="Courier New"/>
                <a:cs typeface="Courier New"/>
              </a:rPr>
              <a:t> </a:t>
            </a:r>
            <a:r>
              <a:rPr sz="2400" b="1" spc="-5" dirty="0">
                <a:latin typeface="Courier New"/>
                <a:cs typeface="Courier New"/>
              </a:rPr>
              <a:t>FILE *fp = fopen("C:</a:t>
            </a:r>
            <a:r>
              <a:rPr sz="2400" b="1" spc="-5" dirty="0">
                <a:highlight>
                  <a:srgbClr val="FFFF00"/>
                </a:highlight>
                <a:latin typeface="Courier New"/>
                <a:cs typeface="Courier New"/>
              </a:rPr>
              <a:t>\\</a:t>
            </a:r>
            <a:r>
              <a:rPr sz="2400" b="1" spc="-5" dirty="0">
                <a:latin typeface="Courier New"/>
                <a:cs typeface="Courier New"/>
              </a:rPr>
              <a:t>CONFIG.SYS",</a:t>
            </a:r>
            <a:r>
              <a:rPr sz="2400" b="1" spc="-10" dirty="0">
                <a:latin typeface="Courier New"/>
                <a:cs typeface="Courier New"/>
              </a:rPr>
              <a:t>"rw");</a:t>
            </a:r>
            <a:endParaRPr sz="2400" dirty="0">
              <a:latin typeface="Courier New"/>
              <a:cs typeface="Courier New"/>
            </a:endParaRPr>
          </a:p>
          <a:p>
            <a:pPr marL="387350" marR="89535" indent="-375285">
              <a:lnSpc>
                <a:spcPts val="3360"/>
              </a:lnSpc>
              <a:spcBef>
                <a:spcPts val="630"/>
              </a:spcBef>
              <a:buClr>
                <a:srgbClr val="FFCC65"/>
              </a:buClr>
              <a:buSzPct val="78571"/>
              <a:buFont typeface="Wingdings"/>
              <a:buChar char=""/>
              <a:tabLst>
                <a:tab pos="387350" algn="l"/>
                <a:tab pos="387985" algn="l"/>
              </a:tabLst>
            </a:pPr>
            <a:r>
              <a:rPr sz="2400" b="1" spc="-5" dirty="0">
                <a:latin typeface="Courier New"/>
                <a:cs typeface="Courier New"/>
              </a:rPr>
              <a:t>filename</a:t>
            </a:r>
            <a:r>
              <a:rPr sz="2400" b="1" spc="-5" dirty="0">
                <a:solidFill>
                  <a:srgbClr val="3365FF"/>
                </a:solidFill>
                <a:latin typeface="SimSun"/>
                <a:cs typeface="SimSun"/>
              </a:rPr>
              <a:t>是文件名，包含路径。如果不含路径， 表示打开当前目录下的文件</a:t>
            </a:r>
            <a:endParaRPr sz="2400" dirty="0">
              <a:latin typeface="SimSun"/>
              <a:cs typeface="SimSun"/>
            </a:endParaRPr>
          </a:p>
          <a:p>
            <a:pPr marL="387350" marR="594360" indent="-375285">
              <a:lnSpc>
                <a:spcPts val="3360"/>
              </a:lnSpc>
              <a:spcBef>
                <a:spcPts val="555"/>
              </a:spcBef>
              <a:buClr>
                <a:srgbClr val="FFCC65"/>
              </a:buClr>
              <a:buSzPct val="78571"/>
              <a:buFont typeface="Wingdings"/>
              <a:buChar char=""/>
              <a:tabLst>
                <a:tab pos="387350" algn="l"/>
                <a:tab pos="387985" algn="l"/>
              </a:tabLst>
            </a:pPr>
            <a:r>
              <a:rPr sz="2400" b="1" spc="-5" dirty="0">
                <a:latin typeface="Courier New"/>
                <a:cs typeface="Courier New"/>
              </a:rPr>
              <a:t>mode</a:t>
            </a:r>
            <a:r>
              <a:rPr sz="2400" b="1" spc="-5" dirty="0">
                <a:solidFill>
                  <a:srgbClr val="3365FF"/>
                </a:solidFill>
                <a:latin typeface="SimSun"/>
                <a:cs typeface="SimSun"/>
              </a:rPr>
              <a:t>是打开方式，常用为</a:t>
            </a:r>
            <a:r>
              <a:rPr sz="2400" b="1" spc="-5" dirty="0">
                <a:latin typeface="Courier New"/>
                <a:cs typeface="Courier New"/>
              </a:rPr>
              <a:t>"r"</a:t>
            </a:r>
            <a:r>
              <a:rPr sz="2400" b="1" spc="-5" dirty="0">
                <a:solidFill>
                  <a:srgbClr val="3365FF"/>
                </a:solidFill>
                <a:latin typeface="SimSun"/>
                <a:cs typeface="SimSun"/>
              </a:rPr>
              <a:t>、</a:t>
            </a:r>
            <a:r>
              <a:rPr sz="2400" b="1" spc="-5" dirty="0">
                <a:latin typeface="Courier New"/>
                <a:cs typeface="Courier New"/>
              </a:rPr>
              <a:t>"w"</a:t>
            </a:r>
            <a:r>
              <a:rPr sz="2400" b="1" spc="-5" dirty="0">
                <a:solidFill>
                  <a:srgbClr val="3365FF"/>
                </a:solidFill>
                <a:latin typeface="SimSun"/>
                <a:cs typeface="SimSun"/>
              </a:rPr>
              <a:t>、</a:t>
            </a:r>
            <a:r>
              <a:rPr sz="2400" b="1" spc="-5" dirty="0">
                <a:latin typeface="Courier New"/>
                <a:cs typeface="Courier New"/>
              </a:rPr>
              <a:t>"rw"</a:t>
            </a:r>
            <a:r>
              <a:rPr sz="2400" b="1" spc="-10" dirty="0">
                <a:solidFill>
                  <a:srgbClr val="3365FF"/>
                </a:solidFill>
                <a:latin typeface="SimSun"/>
                <a:cs typeface="SimSun"/>
              </a:rPr>
              <a:t>和  </a:t>
            </a:r>
            <a:r>
              <a:rPr sz="2400" b="1" spc="-5" dirty="0">
                <a:latin typeface="Courier New"/>
                <a:cs typeface="Courier New"/>
              </a:rPr>
              <a:t>"a"</a:t>
            </a:r>
            <a:r>
              <a:rPr sz="2400" b="1" spc="-5" dirty="0">
                <a:solidFill>
                  <a:srgbClr val="3365FF"/>
                </a:solidFill>
                <a:latin typeface="SimSun"/>
                <a:cs typeface="SimSun"/>
              </a:rPr>
              <a:t>，分别表示只读、只写、读写和添加</a:t>
            </a:r>
            <a:endParaRPr sz="2400" dirty="0">
              <a:latin typeface="SimSun"/>
              <a:cs typeface="SimSun"/>
            </a:endParaRPr>
          </a:p>
          <a:p>
            <a:pPr marL="387350" marR="5080" indent="-375285">
              <a:lnSpc>
                <a:spcPts val="3360"/>
              </a:lnSpc>
              <a:spcBef>
                <a:spcPts val="1135"/>
              </a:spcBef>
              <a:buClr>
                <a:srgbClr val="FFCC65"/>
              </a:buClr>
              <a:buSzPct val="78571"/>
              <a:buFont typeface="Wingdings"/>
              <a:buChar char=""/>
              <a:tabLst>
                <a:tab pos="387350" algn="l"/>
                <a:tab pos="387985" algn="l"/>
              </a:tabLst>
            </a:pPr>
            <a:r>
              <a:rPr sz="2400" b="1" spc="-5" dirty="0">
                <a:solidFill>
                  <a:srgbClr val="3365FF"/>
                </a:solidFill>
                <a:latin typeface="SimSun"/>
                <a:cs typeface="SimSun"/>
              </a:rPr>
              <a:t>返回值为指向此文件的指针</a:t>
            </a:r>
            <a:r>
              <a:rPr sz="2400" b="1" dirty="0">
                <a:solidFill>
                  <a:srgbClr val="3365FF"/>
                </a:solidFill>
                <a:latin typeface="SimSun"/>
                <a:cs typeface="SimSun"/>
              </a:rPr>
              <a:t>，</a:t>
            </a:r>
            <a:r>
              <a:rPr sz="2400" b="1" spc="-5" dirty="0">
                <a:solidFill>
                  <a:srgbClr val="3365FF"/>
                </a:solidFill>
                <a:latin typeface="SimSun"/>
                <a:cs typeface="SimSun"/>
              </a:rPr>
              <a:t>留待以后使</a:t>
            </a:r>
            <a:r>
              <a:rPr sz="2400" b="1" dirty="0">
                <a:solidFill>
                  <a:srgbClr val="3365FF"/>
                </a:solidFill>
                <a:latin typeface="SimSun"/>
                <a:cs typeface="SimSun"/>
              </a:rPr>
              <a:t>用。如果 </a:t>
            </a:r>
            <a:r>
              <a:rPr sz="2400" b="1" spc="-5" dirty="0" err="1">
                <a:solidFill>
                  <a:srgbClr val="3365FF"/>
                </a:solidFill>
                <a:latin typeface="SimSun"/>
                <a:cs typeface="SimSun"/>
              </a:rPr>
              <a:t>打开失败，返回值</a:t>
            </a:r>
            <a:r>
              <a:rPr sz="2400" b="1" spc="-10" dirty="0" err="1">
                <a:solidFill>
                  <a:srgbClr val="3365FF"/>
                </a:solidFill>
                <a:latin typeface="SimSun"/>
                <a:cs typeface="SimSun"/>
              </a:rPr>
              <a:t>为</a:t>
            </a:r>
            <a:r>
              <a:rPr lang="en-US" altLang="zh-CN" sz="2400" b="1" spc="-10" dirty="0">
                <a:solidFill>
                  <a:srgbClr val="3365FF"/>
                </a:solidFill>
                <a:latin typeface="SimSun"/>
                <a:cs typeface="SimSun"/>
              </a:rPr>
              <a:t> </a:t>
            </a:r>
            <a:r>
              <a:rPr sz="2400" b="1" spc="-5" dirty="0">
                <a:latin typeface="Courier New"/>
                <a:cs typeface="Courier New"/>
              </a:rPr>
              <a:t>NULL</a:t>
            </a:r>
            <a:endParaRPr sz="24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1773" y="632714"/>
            <a:ext cx="1736725" cy="452755"/>
          </a:xfrm>
          <a:prstGeom prst="rect">
            <a:avLst/>
          </a:prstGeom>
        </p:spPr>
        <p:txBody>
          <a:bodyPr vert="horz" wrap="square" lIns="0" tIns="12700" rIns="0" bIns="0" rtlCol="0">
            <a:spAutoFit/>
          </a:bodyPr>
          <a:lstStyle/>
          <a:p>
            <a:pPr marL="418465" indent="-406400">
              <a:lnSpc>
                <a:spcPct val="100000"/>
              </a:lnSpc>
              <a:spcBef>
                <a:spcPts val="100"/>
              </a:spcBef>
              <a:buClr>
                <a:srgbClr val="FF9A00"/>
              </a:buClr>
              <a:buFont typeface="Wingdings"/>
              <a:buChar char=""/>
              <a:tabLst>
                <a:tab pos="419100" algn="l"/>
              </a:tabLst>
            </a:pPr>
            <a:r>
              <a:rPr sz="2800" b="1" spc="-5" dirty="0">
                <a:latin typeface="Arial"/>
                <a:cs typeface="Arial"/>
              </a:rPr>
              <a:t>mod</a:t>
            </a:r>
            <a:r>
              <a:rPr sz="2800" b="1" dirty="0">
                <a:latin typeface="Arial"/>
                <a:cs typeface="Arial"/>
              </a:rPr>
              <a:t>e</a:t>
            </a:r>
            <a:r>
              <a:rPr sz="2800" b="1" spc="-10" dirty="0">
                <a:latin typeface="SimSun"/>
                <a:cs typeface="SimSun"/>
              </a:rPr>
              <a:t>：</a:t>
            </a:r>
            <a:endParaRPr sz="2800">
              <a:latin typeface="SimSun"/>
              <a:cs typeface="SimSun"/>
            </a:endParaRPr>
          </a:p>
        </p:txBody>
      </p:sp>
      <p:sp>
        <p:nvSpPr>
          <p:cNvPr id="3" name="object 3"/>
          <p:cNvSpPr/>
          <p:nvPr/>
        </p:nvSpPr>
        <p:spPr>
          <a:xfrm>
            <a:off x="9598450" y="926627"/>
            <a:ext cx="63500" cy="198120"/>
          </a:xfrm>
          <a:custGeom>
            <a:avLst/>
            <a:gdLst/>
            <a:ahLst/>
            <a:cxnLst/>
            <a:rect l="l" t="t" r="r" b="b"/>
            <a:pathLst>
              <a:path w="63500" h="198119">
                <a:moveTo>
                  <a:pt x="0" y="198119"/>
                </a:moveTo>
                <a:lnTo>
                  <a:pt x="63233" y="198119"/>
                </a:lnTo>
                <a:lnTo>
                  <a:pt x="63233" y="0"/>
                </a:lnTo>
                <a:lnTo>
                  <a:pt x="0" y="0"/>
                </a:lnTo>
                <a:lnTo>
                  <a:pt x="0" y="198119"/>
                </a:lnTo>
                <a:close/>
              </a:path>
            </a:pathLst>
          </a:custGeom>
          <a:solidFill>
            <a:srgbClr val="0000FF"/>
          </a:solidFill>
        </p:spPr>
        <p:txBody>
          <a:bodyPr wrap="square" lIns="0" tIns="0" rIns="0" bIns="0" rtlCol="0"/>
          <a:lstStyle/>
          <a:p>
            <a:endParaRPr/>
          </a:p>
        </p:txBody>
      </p:sp>
      <p:sp>
        <p:nvSpPr>
          <p:cNvPr id="4" name="object 4"/>
          <p:cNvSpPr/>
          <p:nvPr/>
        </p:nvSpPr>
        <p:spPr>
          <a:xfrm>
            <a:off x="7121188" y="920532"/>
            <a:ext cx="2546985" cy="204470"/>
          </a:xfrm>
          <a:custGeom>
            <a:avLst/>
            <a:gdLst/>
            <a:ahLst/>
            <a:cxnLst/>
            <a:rect l="l" t="t" r="r" b="b"/>
            <a:pathLst>
              <a:path w="2546984" h="204469">
                <a:moveTo>
                  <a:pt x="2546604" y="204215"/>
                </a:moveTo>
                <a:lnTo>
                  <a:pt x="2546604" y="0"/>
                </a:lnTo>
                <a:lnTo>
                  <a:pt x="0" y="0"/>
                </a:lnTo>
                <a:lnTo>
                  <a:pt x="0" y="204216"/>
                </a:lnTo>
                <a:lnTo>
                  <a:pt x="6845" y="204216"/>
                </a:lnTo>
                <a:lnTo>
                  <a:pt x="6845" y="12191"/>
                </a:lnTo>
                <a:lnTo>
                  <a:pt x="12953" y="6095"/>
                </a:lnTo>
                <a:lnTo>
                  <a:pt x="12953" y="12191"/>
                </a:lnTo>
                <a:lnTo>
                  <a:pt x="2533650" y="12191"/>
                </a:lnTo>
                <a:lnTo>
                  <a:pt x="2533650" y="6095"/>
                </a:lnTo>
                <a:lnTo>
                  <a:pt x="2540508" y="12191"/>
                </a:lnTo>
                <a:lnTo>
                  <a:pt x="2540508" y="204215"/>
                </a:lnTo>
                <a:lnTo>
                  <a:pt x="2546604" y="204215"/>
                </a:lnTo>
                <a:close/>
              </a:path>
              <a:path w="2546984" h="204469">
                <a:moveTo>
                  <a:pt x="12953" y="12191"/>
                </a:moveTo>
                <a:lnTo>
                  <a:pt x="12953" y="6095"/>
                </a:lnTo>
                <a:lnTo>
                  <a:pt x="6845" y="12191"/>
                </a:lnTo>
                <a:lnTo>
                  <a:pt x="12953" y="12191"/>
                </a:lnTo>
                <a:close/>
              </a:path>
              <a:path w="2546984" h="204469">
                <a:moveTo>
                  <a:pt x="12953" y="204216"/>
                </a:moveTo>
                <a:lnTo>
                  <a:pt x="12953" y="12191"/>
                </a:lnTo>
                <a:lnTo>
                  <a:pt x="6845" y="12191"/>
                </a:lnTo>
                <a:lnTo>
                  <a:pt x="6845" y="204216"/>
                </a:lnTo>
                <a:lnTo>
                  <a:pt x="12953" y="204216"/>
                </a:lnTo>
                <a:close/>
              </a:path>
              <a:path w="2546984" h="204469">
                <a:moveTo>
                  <a:pt x="2540508" y="12191"/>
                </a:moveTo>
                <a:lnTo>
                  <a:pt x="2533650" y="6095"/>
                </a:lnTo>
                <a:lnTo>
                  <a:pt x="2533650" y="12191"/>
                </a:lnTo>
                <a:lnTo>
                  <a:pt x="2540508" y="12191"/>
                </a:lnTo>
                <a:close/>
              </a:path>
              <a:path w="2546984" h="204469">
                <a:moveTo>
                  <a:pt x="2540508" y="204215"/>
                </a:moveTo>
                <a:lnTo>
                  <a:pt x="2540508" y="12191"/>
                </a:lnTo>
                <a:lnTo>
                  <a:pt x="2533650" y="12191"/>
                </a:lnTo>
                <a:lnTo>
                  <a:pt x="2533650" y="204215"/>
                </a:lnTo>
                <a:lnTo>
                  <a:pt x="2540508" y="204215"/>
                </a:lnTo>
                <a:close/>
              </a:path>
            </a:pathLst>
          </a:custGeom>
          <a:solidFill>
            <a:srgbClr val="000000"/>
          </a:solidFill>
        </p:spPr>
        <p:txBody>
          <a:bodyPr wrap="square" lIns="0" tIns="0" rIns="0" bIns="0" rtlCol="0"/>
          <a:lstStyle/>
          <a:p>
            <a:endParaRPr/>
          </a:p>
        </p:txBody>
      </p:sp>
      <p:sp>
        <p:nvSpPr>
          <p:cNvPr id="5" name="object 5"/>
          <p:cNvSpPr/>
          <p:nvPr/>
        </p:nvSpPr>
        <p:spPr>
          <a:xfrm>
            <a:off x="7064038" y="869477"/>
            <a:ext cx="2534920" cy="255270"/>
          </a:xfrm>
          <a:custGeom>
            <a:avLst/>
            <a:gdLst/>
            <a:ahLst/>
            <a:cxnLst/>
            <a:rect l="l" t="t" r="r" b="b"/>
            <a:pathLst>
              <a:path w="2534920" h="255269">
                <a:moveTo>
                  <a:pt x="0" y="0"/>
                </a:moveTo>
                <a:lnTo>
                  <a:pt x="0" y="255269"/>
                </a:lnTo>
                <a:lnTo>
                  <a:pt x="2534412" y="255269"/>
                </a:lnTo>
                <a:lnTo>
                  <a:pt x="2534412" y="0"/>
                </a:lnTo>
                <a:lnTo>
                  <a:pt x="0" y="0"/>
                </a:lnTo>
                <a:close/>
              </a:path>
            </a:pathLst>
          </a:custGeom>
          <a:solidFill>
            <a:srgbClr val="FFCC66"/>
          </a:solidFill>
        </p:spPr>
        <p:txBody>
          <a:bodyPr wrap="square" lIns="0" tIns="0" rIns="0" bIns="0" rtlCol="0"/>
          <a:lstStyle/>
          <a:p>
            <a:endParaRPr/>
          </a:p>
        </p:txBody>
      </p:sp>
      <p:sp>
        <p:nvSpPr>
          <p:cNvPr id="6" name="object 6"/>
          <p:cNvSpPr/>
          <p:nvPr/>
        </p:nvSpPr>
        <p:spPr>
          <a:xfrm>
            <a:off x="7057942" y="863382"/>
            <a:ext cx="2546985" cy="261620"/>
          </a:xfrm>
          <a:custGeom>
            <a:avLst/>
            <a:gdLst/>
            <a:ahLst/>
            <a:cxnLst/>
            <a:rect l="l" t="t" r="r" b="b"/>
            <a:pathLst>
              <a:path w="2546984" h="261619">
                <a:moveTo>
                  <a:pt x="2546604" y="261365"/>
                </a:moveTo>
                <a:lnTo>
                  <a:pt x="2546604" y="0"/>
                </a:lnTo>
                <a:lnTo>
                  <a:pt x="0" y="0"/>
                </a:lnTo>
                <a:lnTo>
                  <a:pt x="0" y="261366"/>
                </a:lnTo>
                <a:lnTo>
                  <a:pt x="6096" y="261366"/>
                </a:lnTo>
                <a:lnTo>
                  <a:pt x="6096" y="12191"/>
                </a:lnTo>
                <a:lnTo>
                  <a:pt x="12941" y="6095"/>
                </a:lnTo>
                <a:lnTo>
                  <a:pt x="12941" y="12191"/>
                </a:lnTo>
                <a:lnTo>
                  <a:pt x="2533650" y="12191"/>
                </a:lnTo>
                <a:lnTo>
                  <a:pt x="2533650" y="6095"/>
                </a:lnTo>
                <a:lnTo>
                  <a:pt x="2540508" y="12191"/>
                </a:lnTo>
                <a:lnTo>
                  <a:pt x="2540508" y="261365"/>
                </a:lnTo>
                <a:lnTo>
                  <a:pt x="2546604" y="261365"/>
                </a:lnTo>
                <a:close/>
              </a:path>
              <a:path w="2546984" h="261619">
                <a:moveTo>
                  <a:pt x="12941" y="12191"/>
                </a:moveTo>
                <a:lnTo>
                  <a:pt x="12941" y="6095"/>
                </a:lnTo>
                <a:lnTo>
                  <a:pt x="6096" y="12191"/>
                </a:lnTo>
                <a:lnTo>
                  <a:pt x="12941" y="12191"/>
                </a:lnTo>
                <a:close/>
              </a:path>
              <a:path w="2546984" h="261619">
                <a:moveTo>
                  <a:pt x="12941" y="261366"/>
                </a:moveTo>
                <a:lnTo>
                  <a:pt x="12941" y="12191"/>
                </a:lnTo>
                <a:lnTo>
                  <a:pt x="6096" y="12191"/>
                </a:lnTo>
                <a:lnTo>
                  <a:pt x="6096" y="261366"/>
                </a:lnTo>
                <a:lnTo>
                  <a:pt x="12941" y="261366"/>
                </a:lnTo>
                <a:close/>
              </a:path>
              <a:path w="2546984" h="261619">
                <a:moveTo>
                  <a:pt x="2540508" y="12191"/>
                </a:moveTo>
                <a:lnTo>
                  <a:pt x="2533650" y="6095"/>
                </a:lnTo>
                <a:lnTo>
                  <a:pt x="2533650" y="12191"/>
                </a:lnTo>
                <a:lnTo>
                  <a:pt x="2540508" y="12191"/>
                </a:lnTo>
                <a:close/>
              </a:path>
              <a:path w="2546984" h="261619">
                <a:moveTo>
                  <a:pt x="2540508" y="261365"/>
                </a:moveTo>
                <a:lnTo>
                  <a:pt x="2540508" y="12191"/>
                </a:lnTo>
                <a:lnTo>
                  <a:pt x="2533650" y="12191"/>
                </a:lnTo>
                <a:lnTo>
                  <a:pt x="2533650" y="261365"/>
                </a:lnTo>
                <a:lnTo>
                  <a:pt x="2540508" y="261365"/>
                </a:lnTo>
                <a:close/>
              </a:path>
            </a:pathLst>
          </a:custGeom>
          <a:solidFill>
            <a:srgbClr val="FFCC66"/>
          </a:solidFill>
        </p:spPr>
        <p:txBody>
          <a:bodyPr wrap="square" lIns="0" tIns="0" rIns="0" bIns="0" rtlCol="0"/>
          <a:lstStyle/>
          <a:p>
            <a:endParaRPr/>
          </a:p>
        </p:txBody>
      </p:sp>
      <p:sp>
        <p:nvSpPr>
          <p:cNvPr id="7" name="object 7"/>
          <p:cNvSpPr/>
          <p:nvPr/>
        </p:nvSpPr>
        <p:spPr>
          <a:xfrm>
            <a:off x="7128033" y="1124748"/>
            <a:ext cx="2533650" cy="411480"/>
          </a:xfrm>
          <a:custGeom>
            <a:avLst/>
            <a:gdLst/>
            <a:ahLst/>
            <a:cxnLst/>
            <a:rect l="l" t="t" r="r" b="b"/>
            <a:pathLst>
              <a:path w="2533650" h="411480">
                <a:moveTo>
                  <a:pt x="0" y="0"/>
                </a:moveTo>
                <a:lnTo>
                  <a:pt x="0" y="411480"/>
                </a:lnTo>
                <a:lnTo>
                  <a:pt x="2533650" y="411479"/>
                </a:lnTo>
                <a:lnTo>
                  <a:pt x="2533650" y="0"/>
                </a:lnTo>
                <a:lnTo>
                  <a:pt x="0" y="0"/>
                </a:lnTo>
                <a:close/>
              </a:path>
            </a:pathLst>
          </a:custGeom>
          <a:solidFill>
            <a:srgbClr val="0000FF"/>
          </a:solidFill>
        </p:spPr>
        <p:txBody>
          <a:bodyPr wrap="square" lIns="0" tIns="0" rIns="0" bIns="0" rtlCol="0"/>
          <a:lstStyle/>
          <a:p>
            <a:endParaRPr/>
          </a:p>
        </p:txBody>
      </p:sp>
      <p:sp>
        <p:nvSpPr>
          <p:cNvPr id="8" name="object 8"/>
          <p:cNvSpPr/>
          <p:nvPr/>
        </p:nvSpPr>
        <p:spPr>
          <a:xfrm>
            <a:off x="7121188" y="1124748"/>
            <a:ext cx="2546985" cy="417830"/>
          </a:xfrm>
          <a:custGeom>
            <a:avLst/>
            <a:gdLst/>
            <a:ahLst/>
            <a:cxnLst/>
            <a:rect l="l" t="t" r="r" b="b"/>
            <a:pathLst>
              <a:path w="2546984" h="417830">
                <a:moveTo>
                  <a:pt x="12953" y="405384"/>
                </a:moveTo>
                <a:lnTo>
                  <a:pt x="12953" y="0"/>
                </a:lnTo>
                <a:lnTo>
                  <a:pt x="0" y="0"/>
                </a:lnTo>
                <a:lnTo>
                  <a:pt x="0" y="417576"/>
                </a:lnTo>
                <a:lnTo>
                  <a:pt x="6845" y="417576"/>
                </a:lnTo>
                <a:lnTo>
                  <a:pt x="6845" y="405384"/>
                </a:lnTo>
                <a:lnTo>
                  <a:pt x="12953" y="405384"/>
                </a:lnTo>
                <a:close/>
              </a:path>
              <a:path w="2546984" h="417830">
                <a:moveTo>
                  <a:pt x="2540508" y="405384"/>
                </a:moveTo>
                <a:lnTo>
                  <a:pt x="6845" y="405384"/>
                </a:lnTo>
                <a:lnTo>
                  <a:pt x="12953" y="411480"/>
                </a:lnTo>
                <a:lnTo>
                  <a:pt x="12953" y="417576"/>
                </a:lnTo>
                <a:lnTo>
                  <a:pt x="2533650" y="417575"/>
                </a:lnTo>
                <a:lnTo>
                  <a:pt x="2533650" y="411479"/>
                </a:lnTo>
                <a:lnTo>
                  <a:pt x="2540508" y="405384"/>
                </a:lnTo>
                <a:close/>
              </a:path>
              <a:path w="2546984" h="417830">
                <a:moveTo>
                  <a:pt x="12953" y="417576"/>
                </a:moveTo>
                <a:lnTo>
                  <a:pt x="12953" y="411480"/>
                </a:lnTo>
                <a:lnTo>
                  <a:pt x="6845" y="405384"/>
                </a:lnTo>
                <a:lnTo>
                  <a:pt x="6845" y="417576"/>
                </a:lnTo>
                <a:lnTo>
                  <a:pt x="12953" y="417576"/>
                </a:lnTo>
                <a:close/>
              </a:path>
              <a:path w="2546984" h="417830">
                <a:moveTo>
                  <a:pt x="2546604" y="417575"/>
                </a:moveTo>
                <a:lnTo>
                  <a:pt x="2546604" y="0"/>
                </a:lnTo>
                <a:lnTo>
                  <a:pt x="2533650" y="0"/>
                </a:lnTo>
                <a:lnTo>
                  <a:pt x="2533650" y="405384"/>
                </a:lnTo>
                <a:lnTo>
                  <a:pt x="2540508" y="405384"/>
                </a:lnTo>
                <a:lnTo>
                  <a:pt x="2540508" y="417575"/>
                </a:lnTo>
                <a:lnTo>
                  <a:pt x="2546604" y="417575"/>
                </a:lnTo>
                <a:close/>
              </a:path>
              <a:path w="2546984" h="417830">
                <a:moveTo>
                  <a:pt x="2540508" y="417575"/>
                </a:moveTo>
                <a:lnTo>
                  <a:pt x="2540508" y="405384"/>
                </a:lnTo>
                <a:lnTo>
                  <a:pt x="2533650" y="411479"/>
                </a:lnTo>
                <a:lnTo>
                  <a:pt x="2533650" y="417575"/>
                </a:lnTo>
                <a:lnTo>
                  <a:pt x="2540508" y="417575"/>
                </a:lnTo>
                <a:close/>
              </a:path>
            </a:pathLst>
          </a:custGeom>
          <a:solidFill>
            <a:srgbClr val="000000"/>
          </a:solidFill>
        </p:spPr>
        <p:txBody>
          <a:bodyPr wrap="square" lIns="0" tIns="0" rIns="0" bIns="0" rtlCol="0"/>
          <a:lstStyle/>
          <a:p>
            <a:endParaRPr/>
          </a:p>
        </p:txBody>
      </p:sp>
      <p:sp>
        <p:nvSpPr>
          <p:cNvPr id="9" name="object 9"/>
          <p:cNvSpPr/>
          <p:nvPr/>
        </p:nvSpPr>
        <p:spPr>
          <a:xfrm>
            <a:off x="7064038" y="1124748"/>
            <a:ext cx="2534920" cy="354330"/>
          </a:xfrm>
          <a:custGeom>
            <a:avLst/>
            <a:gdLst/>
            <a:ahLst/>
            <a:cxnLst/>
            <a:rect l="l" t="t" r="r" b="b"/>
            <a:pathLst>
              <a:path w="2534920" h="354330">
                <a:moveTo>
                  <a:pt x="0" y="0"/>
                </a:moveTo>
                <a:lnTo>
                  <a:pt x="0" y="354330"/>
                </a:lnTo>
                <a:lnTo>
                  <a:pt x="2534412" y="354329"/>
                </a:lnTo>
                <a:lnTo>
                  <a:pt x="2534412" y="0"/>
                </a:lnTo>
                <a:lnTo>
                  <a:pt x="0" y="0"/>
                </a:lnTo>
                <a:close/>
              </a:path>
            </a:pathLst>
          </a:custGeom>
          <a:solidFill>
            <a:srgbClr val="FFCC66"/>
          </a:solidFill>
        </p:spPr>
        <p:txBody>
          <a:bodyPr wrap="square" lIns="0" tIns="0" rIns="0" bIns="0" rtlCol="0"/>
          <a:lstStyle/>
          <a:p>
            <a:endParaRPr/>
          </a:p>
        </p:txBody>
      </p:sp>
      <p:sp>
        <p:nvSpPr>
          <p:cNvPr id="10" name="object 10"/>
          <p:cNvSpPr/>
          <p:nvPr/>
        </p:nvSpPr>
        <p:spPr>
          <a:xfrm>
            <a:off x="7057942" y="1124748"/>
            <a:ext cx="2546985" cy="360680"/>
          </a:xfrm>
          <a:custGeom>
            <a:avLst/>
            <a:gdLst/>
            <a:ahLst/>
            <a:cxnLst/>
            <a:rect l="l" t="t" r="r" b="b"/>
            <a:pathLst>
              <a:path w="2546984" h="360680">
                <a:moveTo>
                  <a:pt x="12941" y="348234"/>
                </a:moveTo>
                <a:lnTo>
                  <a:pt x="12941" y="0"/>
                </a:lnTo>
                <a:lnTo>
                  <a:pt x="0" y="0"/>
                </a:lnTo>
                <a:lnTo>
                  <a:pt x="0" y="360426"/>
                </a:lnTo>
                <a:lnTo>
                  <a:pt x="6096" y="360426"/>
                </a:lnTo>
                <a:lnTo>
                  <a:pt x="6096" y="348234"/>
                </a:lnTo>
                <a:lnTo>
                  <a:pt x="12941" y="348234"/>
                </a:lnTo>
                <a:close/>
              </a:path>
              <a:path w="2546984" h="360680">
                <a:moveTo>
                  <a:pt x="2540508" y="348234"/>
                </a:moveTo>
                <a:lnTo>
                  <a:pt x="6096" y="348234"/>
                </a:lnTo>
                <a:lnTo>
                  <a:pt x="12941" y="354330"/>
                </a:lnTo>
                <a:lnTo>
                  <a:pt x="12941" y="360426"/>
                </a:lnTo>
                <a:lnTo>
                  <a:pt x="2533650" y="360425"/>
                </a:lnTo>
                <a:lnTo>
                  <a:pt x="2533650" y="354329"/>
                </a:lnTo>
                <a:lnTo>
                  <a:pt x="2540508" y="348234"/>
                </a:lnTo>
                <a:close/>
              </a:path>
              <a:path w="2546984" h="360680">
                <a:moveTo>
                  <a:pt x="12941" y="360426"/>
                </a:moveTo>
                <a:lnTo>
                  <a:pt x="12941" y="354330"/>
                </a:lnTo>
                <a:lnTo>
                  <a:pt x="6096" y="348234"/>
                </a:lnTo>
                <a:lnTo>
                  <a:pt x="6096" y="360426"/>
                </a:lnTo>
                <a:lnTo>
                  <a:pt x="12941" y="360426"/>
                </a:lnTo>
                <a:close/>
              </a:path>
              <a:path w="2546984" h="360680">
                <a:moveTo>
                  <a:pt x="2546604" y="360425"/>
                </a:moveTo>
                <a:lnTo>
                  <a:pt x="2546604" y="0"/>
                </a:lnTo>
                <a:lnTo>
                  <a:pt x="2533650" y="0"/>
                </a:lnTo>
                <a:lnTo>
                  <a:pt x="2533650" y="348234"/>
                </a:lnTo>
                <a:lnTo>
                  <a:pt x="2540508" y="348234"/>
                </a:lnTo>
                <a:lnTo>
                  <a:pt x="2540508" y="360425"/>
                </a:lnTo>
                <a:lnTo>
                  <a:pt x="2546604" y="360425"/>
                </a:lnTo>
                <a:close/>
              </a:path>
              <a:path w="2546984" h="360680">
                <a:moveTo>
                  <a:pt x="2540508" y="360425"/>
                </a:moveTo>
                <a:lnTo>
                  <a:pt x="2540508" y="348234"/>
                </a:lnTo>
                <a:lnTo>
                  <a:pt x="2533650" y="354329"/>
                </a:lnTo>
                <a:lnTo>
                  <a:pt x="2533650" y="360425"/>
                </a:lnTo>
                <a:lnTo>
                  <a:pt x="2540508" y="360425"/>
                </a:lnTo>
                <a:close/>
              </a:path>
            </a:pathLst>
          </a:custGeom>
          <a:solidFill>
            <a:srgbClr val="FFCC66"/>
          </a:solidFill>
        </p:spPr>
        <p:txBody>
          <a:bodyPr wrap="square" lIns="0" tIns="0" rIns="0" bIns="0" rtlCol="0"/>
          <a:lstStyle/>
          <a:p>
            <a:endParaRPr/>
          </a:p>
        </p:txBody>
      </p:sp>
      <p:sp>
        <p:nvSpPr>
          <p:cNvPr id="11" name="object 11"/>
          <p:cNvSpPr txBox="1"/>
          <p:nvPr/>
        </p:nvSpPr>
        <p:spPr>
          <a:xfrm>
            <a:off x="7128033" y="1124748"/>
            <a:ext cx="2502535" cy="230832"/>
          </a:xfrm>
          <a:prstGeom prst="rect">
            <a:avLst/>
          </a:prstGeom>
          <a:solidFill>
            <a:srgbClr val="FFCC66"/>
          </a:solidFill>
        </p:spPr>
        <p:txBody>
          <a:bodyPr vert="horz" wrap="square" lIns="0" tIns="0" rIns="0" bIns="0" rtlCol="0">
            <a:spAutoFit/>
          </a:bodyPr>
          <a:lstStyle/>
          <a:p>
            <a:pPr>
              <a:lnSpc>
                <a:spcPts val="1775"/>
              </a:lnSpc>
            </a:pPr>
            <a:r>
              <a:rPr sz="2400" b="1" spc="-5" dirty="0" err="1">
                <a:solidFill>
                  <a:srgbClr val="008000"/>
                </a:solidFill>
                <a:latin typeface="SimSun"/>
                <a:cs typeface="SimSun"/>
              </a:rPr>
              <a:t>对应文本文件</a:t>
            </a:r>
            <a:endParaRPr sz="2400" dirty="0">
              <a:latin typeface="SimSun"/>
              <a:cs typeface="SimSun"/>
            </a:endParaRPr>
          </a:p>
        </p:txBody>
      </p:sp>
      <p:sp>
        <p:nvSpPr>
          <p:cNvPr id="12" name="object 12"/>
          <p:cNvSpPr txBox="1"/>
          <p:nvPr/>
        </p:nvSpPr>
        <p:spPr>
          <a:xfrm>
            <a:off x="4223594" y="1190497"/>
            <a:ext cx="278003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Microsoft JhengHei"/>
                <a:cs typeface="Microsoft JhengHei"/>
              </a:rPr>
              <a:t>必须是已存在的文件</a:t>
            </a:r>
            <a:endParaRPr sz="2400">
              <a:latin typeface="Microsoft JhengHei"/>
              <a:cs typeface="Microsoft JhengHei"/>
            </a:endParaRPr>
          </a:p>
        </p:txBody>
      </p:sp>
      <p:sp>
        <p:nvSpPr>
          <p:cNvPr id="13" name="object 13"/>
          <p:cNvSpPr/>
          <p:nvPr/>
        </p:nvSpPr>
        <p:spPr>
          <a:xfrm>
            <a:off x="1750199" y="1235202"/>
            <a:ext cx="102235" cy="828675"/>
          </a:xfrm>
          <a:custGeom>
            <a:avLst/>
            <a:gdLst/>
            <a:ahLst/>
            <a:cxnLst/>
            <a:rect l="l" t="t" r="r" b="b"/>
            <a:pathLst>
              <a:path w="102235" h="828675">
                <a:moveTo>
                  <a:pt x="101287" y="56417"/>
                </a:moveTo>
                <a:lnTo>
                  <a:pt x="96773" y="0"/>
                </a:lnTo>
                <a:lnTo>
                  <a:pt x="93725" y="0"/>
                </a:lnTo>
                <a:lnTo>
                  <a:pt x="92403" y="661"/>
                </a:lnTo>
                <a:lnTo>
                  <a:pt x="89153" y="762"/>
                </a:lnTo>
                <a:lnTo>
                  <a:pt x="41361" y="38730"/>
                </a:lnTo>
                <a:lnTo>
                  <a:pt x="19269" y="90701"/>
                </a:lnTo>
                <a:lnTo>
                  <a:pt x="6782" y="147233"/>
                </a:lnTo>
                <a:lnTo>
                  <a:pt x="1523" y="193548"/>
                </a:lnTo>
                <a:lnTo>
                  <a:pt x="0" y="236219"/>
                </a:lnTo>
                <a:lnTo>
                  <a:pt x="0" y="828293"/>
                </a:lnTo>
                <a:lnTo>
                  <a:pt x="57149" y="828293"/>
                </a:lnTo>
                <a:lnTo>
                  <a:pt x="57149" y="236219"/>
                </a:lnTo>
                <a:lnTo>
                  <a:pt x="57911" y="215645"/>
                </a:lnTo>
                <a:lnTo>
                  <a:pt x="62864" y="156186"/>
                </a:lnTo>
                <a:lnTo>
                  <a:pt x="76961" y="98298"/>
                </a:lnTo>
                <a:lnTo>
                  <a:pt x="79247" y="92201"/>
                </a:lnTo>
                <a:lnTo>
                  <a:pt x="80771" y="86868"/>
                </a:lnTo>
                <a:lnTo>
                  <a:pt x="84930" y="78784"/>
                </a:lnTo>
                <a:lnTo>
                  <a:pt x="88377" y="71928"/>
                </a:lnTo>
                <a:lnTo>
                  <a:pt x="92403" y="65302"/>
                </a:lnTo>
                <a:lnTo>
                  <a:pt x="98297" y="57912"/>
                </a:lnTo>
                <a:lnTo>
                  <a:pt x="98297" y="57150"/>
                </a:lnTo>
                <a:lnTo>
                  <a:pt x="100837" y="56642"/>
                </a:lnTo>
                <a:lnTo>
                  <a:pt x="101287" y="56417"/>
                </a:lnTo>
                <a:close/>
              </a:path>
              <a:path w="102235" h="828675">
                <a:moveTo>
                  <a:pt x="100837" y="56642"/>
                </a:moveTo>
                <a:lnTo>
                  <a:pt x="98297" y="57150"/>
                </a:lnTo>
                <a:lnTo>
                  <a:pt x="99821" y="57150"/>
                </a:lnTo>
                <a:lnTo>
                  <a:pt x="100837" y="56642"/>
                </a:lnTo>
                <a:close/>
              </a:path>
              <a:path w="102235" h="828675">
                <a:moveTo>
                  <a:pt x="99821" y="57150"/>
                </a:moveTo>
                <a:lnTo>
                  <a:pt x="98297" y="57150"/>
                </a:lnTo>
                <a:lnTo>
                  <a:pt x="98297" y="57912"/>
                </a:lnTo>
                <a:lnTo>
                  <a:pt x="99821" y="57150"/>
                </a:lnTo>
                <a:close/>
              </a:path>
              <a:path w="102235" h="828675">
                <a:moveTo>
                  <a:pt x="101345" y="57150"/>
                </a:moveTo>
                <a:lnTo>
                  <a:pt x="101297" y="56550"/>
                </a:lnTo>
                <a:lnTo>
                  <a:pt x="100837" y="56642"/>
                </a:lnTo>
                <a:lnTo>
                  <a:pt x="99821" y="57150"/>
                </a:lnTo>
                <a:lnTo>
                  <a:pt x="101345" y="57150"/>
                </a:lnTo>
                <a:close/>
              </a:path>
              <a:path w="102235" h="828675">
                <a:moveTo>
                  <a:pt x="102107" y="56387"/>
                </a:moveTo>
                <a:lnTo>
                  <a:pt x="101287" y="56417"/>
                </a:lnTo>
                <a:lnTo>
                  <a:pt x="102107" y="56387"/>
                </a:lnTo>
                <a:close/>
              </a:path>
            </a:pathLst>
          </a:custGeom>
          <a:solidFill>
            <a:srgbClr val="000000"/>
          </a:solidFill>
        </p:spPr>
        <p:txBody>
          <a:bodyPr wrap="square" lIns="0" tIns="0" rIns="0" bIns="0" rtlCol="0"/>
          <a:lstStyle/>
          <a:p>
            <a:endParaRPr/>
          </a:p>
        </p:txBody>
      </p:sp>
      <p:sp>
        <p:nvSpPr>
          <p:cNvPr id="14" name="object 14"/>
          <p:cNvSpPr txBox="1"/>
          <p:nvPr/>
        </p:nvSpPr>
        <p:spPr>
          <a:xfrm>
            <a:off x="1927993" y="1139443"/>
            <a:ext cx="1715770" cy="1732914"/>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z="2800" b="1" spc="-5" dirty="0">
                <a:solidFill>
                  <a:srgbClr val="0000FF"/>
                </a:solidFill>
                <a:latin typeface="SimSun"/>
                <a:cs typeface="SimSun"/>
              </a:rPr>
              <a:t>“</a:t>
            </a:r>
            <a:r>
              <a:rPr sz="2800" b="1" dirty="0">
                <a:solidFill>
                  <a:srgbClr val="0000FF"/>
                </a:solidFill>
                <a:latin typeface="Arial"/>
                <a:cs typeface="Arial"/>
              </a:rPr>
              <a:t>r”	</a:t>
            </a:r>
            <a:r>
              <a:rPr sz="2400" b="1" spc="5" dirty="0">
                <a:latin typeface="Microsoft JhengHei"/>
                <a:cs typeface="Microsoft JhengHei"/>
              </a:rPr>
              <a:t>只读</a:t>
            </a:r>
            <a:endParaRPr sz="2400">
              <a:latin typeface="Microsoft JhengHei"/>
              <a:cs typeface="Microsoft JhengHei"/>
            </a:endParaRPr>
          </a:p>
          <a:p>
            <a:pPr marL="12700">
              <a:lnSpc>
                <a:spcPct val="100000"/>
              </a:lnSpc>
              <a:tabLst>
                <a:tab pos="1020444" algn="l"/>
              </a:tabLst>
            </a:pPr>
            <a:r>
              <a:rPr sz="2800" b="1" spc="-5" dirty="0">
                <a:solidFill>
                  <a:srgbClr val="0000FF"/>
                </a:solidFill>
                <a:latin typeface="SimSun"/>
                <a:cs typeface="SimSun"/>
              </a:rPr>
              <a:t>“</a:t>
            </a:r>
            <a:r>
              <a:rPr sz="2800" b="1" spc="-5" dirty="0">
                <a:solidFill>
                  <a:srgbClr val="0000FF"/>
                </a:solidFill>
                <a:latin typeface="Arial"/>
                <a:cs typeface="Arial"/>
              </a:rPr>
              <a:t>w</a:t>
            </a:r>
            <a:r>
              <a:rPr sz="2800" b="1" dirty="0">
                <a:solidFill>
                  <a:srgbClr val="0000FF"/>
                </a:solidFill>
                <a:latin typeface="Arial"/>
                <a:cs typeface="Arial"/>
              </a:rPr>
              <a:t>”	</a:t>
            </a:r>
            <a:r>
              <a:rPr sz="2400" b="1" spc="10" dirty="0">
                <a:latin typeface="Microsoft JhengHei"/>
                <a:cs typeface="Microsoft JhengHei"/>
              </a:rPr>
              <a:t>只写</a:t>
            </a:r>
            <a:endParaRPr sz="2400">
              <a:latin typeface="Microsoft JhengHei"/>
              <a:cs typeface="Microsoft JhengHei"/>
            </a:endParaRPr>
          </a:p>
          <a:p>
            <a:pPr marL="12700">
              <a:lnSpc>
                <a:spcPct val="100000"/>
              </a:lnSpc>
              <a:tabLst>
                <a:tab pos="1040130" algn="l"/>
              </a:tabLst>
            </a:pPr>
            <a:r>
              <a:rPr sz="2800" b="1" spc="-5" dirty="0">
                <a:solidFill>
                  <a:srgbClr val="0000FF"/>
                </a:solidFill>
                <a:latin typeface="SimSun"/>
                <a:cs typeface="SimSun"/>
              </a:rPr>
              <a:t>“</a:t>
            </a:r>
            <a:r>
              <a:rPr sz="2800" b="1" dirty="0">
                <a:solidFill>
                  <a:srgbClr val="0000FF"/>
                </a:solidFill>
                <a:latin typeface="Arial"/>
                <a:cs typeface="Arial"/>
              </a:rPr>
              <a:t>a”	</a:t>
            </a:r>
            <a:r>
              <a:rPr sz="2400" b="1" spc="10" dirty="0">
                <a:latin typeface="Microsoft JhengHei"/>
                <a:cs typeface="Microsoft JhengHei"/>
              </a:rPr>
              <a:t>追加</a:t>
            </a:r>
            <a:endParaRPr sz="2400">
              <a:latin typeface="Microsoft JhengHei"/>
              <a:cs typeface="Microsoft JhengHei"/>
            </a:endParaRPr>
          </a:p>
          <a:p>
            <a:pPr marL="12700">
              <a:lnSpc>
                <a:spcPct val="100000"/>
              </a:lnSpc>
              <a:tabLst>
                <a:tab pos="1089660" algn="l"/>
              </a:tabLst>
            </a:pPr>
            <a:r>
              <a:rPr sz="2800" b="1" spc="-5" dirty="0">
                <a:solidFill>
                  <a:srgbClr val="0000FF"/>
                </a:solidFill>
                <a:latin typeface="SimSun"/>
                <a:cs typeface="SimSun"/>
              </a:rPr>
              <a:t>“</a:t>
            </a:r>
            <a:r>
              <a:rPr sz="2800" b="1" dirty="0">
                <a:solidFill>
                  <a:srgbClr val="0000FF"/>
                </a:solidFill>
                <a:latin typeface="Arial"/>
                <a:cs typeface="Arial"/>
              </a:rPr>
              <a:t>r+”	</a:t>
            </a:r>
            <a:r>
              <a:rPr sz="2400" b="1" spc="10" dirty="0">
                <a:latin typeface="Microsoft JhengHei"/>
                <a:cs typeface="Microsoft JhengHei"/>
              </a:rPr>
              <a:t>读写</a:t>
            </a:r>
            <a:endParaRPr sz="2400">
              <a:latin typeface="Microsoft JhengHei"/>
              <a:cs typeface="Microsoft JhengHei"/>
            </a:endParaRPr>
          </a:p>
        </p:txBody>
      </p:sp>
      <p:sp>
        <p:nvSpPr>
          <p:cNvPr id="15" name="object 15"/>
          <p:cNvSpPr/>
          <p:nvPr/>
        </p:nvSpPr>
        <p:spPr>
          <a:xfrm>
            <a:off x="1680095" y="2063495"/>
            <a:ext cx="127635" cy="857250"/>
          </a:xfrm>
          <a:custGeom>
            <a:avLst/>
            <a:gdLst/>
            <a:ahLst/>
            <a:cxnLst/>
            <a:rect l="l" t="t" r="r" b="b"/>
            <a:pathLst>
              <a:path w="127635" h="857250">
                <a:moveTo>
                  <a:pt x="27813" y="352806"/>
                </a:moveTo>
                <a:lnTo>
                  <a:pt x="26670" y="352806"/>
                </a:lnTo>
                <a:lnTo>
                  <a:pt x="16073" y="355818"/>
                </a:lnTo>
                <a:lnTo>
                  <a:pt x="7620" y="362045"/>
                </a:lnTo>
                <a:lnTo>
                  <a:pt x="2024" y="370701"/>
                </a:lnTo>
                <a:lnTo>
                  <a:pt x="0" y="381000"/>
                </a:lnTo>
                <a:lnTo>
                  <a:pt x="2024" y="391739"/>
                </a:lnTo>
                <a:lnTo>
                  <a:pt x="7620" y="400621"/>
                </a:lnTo>
                <a:lnTo>
                  <a:pt x="16073" y="406931"/>
                </a:lnTo>
                <a:lnTo>
                  <a:pt x="25908" y="409738"/>
                </a:lnTo>
                <a:lnTo>
                  <a:pt x="25908" y="353568"/>
                </a:lnTo>
                <a:lnTo>
                  <a:pt x="27813" y="352806"/>
                </a:lnTo>
                <a:close/>
              </a:path>
              <a:path w="127635" h="857250">
                <a:moveTo>
                  <a:pt x="29718" y="352806"/>
                </a:moveTo>
                <a:lnTo>
                  <a:pt x="27813" y="352806"/>
                </a:lnTo>
                <a:lnTo>
                  <a:pt x="25908" y="353568"/>
                </a:lnTo>
                <a:lnTo>
                  <a:pt x="29718" y="352806"/>
                </a:lnTo>
                <a:close/>
              </a:path>
              <a:path w="127635" h="857250">
                <a:moveTo>
                  <a:pt x="29718" y="409956"/>
                </a:moveTo>
                <a:lnTo>
                  <a:pt x="29718" y="352806"/>
                </a:lnTo>
                <a:lnTo>
                  <a:pt x="25908" y="353568"/>
                </a:lnTo>
                <a:lnTo>
                  <a:pt x="25908" y="409194"/>
                </a:lnTo>
                <a:lnTo>
                  <a:pt x="26670" y="409194"/>
                </a:lnTo>
                <a:lnTo>
                  <a:pt x="27178" y="409448"/>
                </a:lnTo>
                <a:lnTo>
                  <a:pt x="29718" y="409956"/>
                </a:lnTo>
                <a:close/>
              </a:path>
              <a:path w="127635" h="857250">
                <a:moveTo>
                  <a:pt x="28194" y="409956"/>
                </a:moveTo>
                <a:lnTo>
                  <a:pt x="27178" y="409448"/>
                </a:lnTo>
                <a:lnTo>
                  <a:pt x="25908" y="409194"/>
                </a:lnTo>
                <a:lnTo>
                  <a:pt x="25908" y="409738"/>
                </a:lnTo>
                <a:lnTo>
                  <a:pt x="26670" y="409956"/>
                </a:lnTo>
                <a:lnTo>
                  <a:pt x="28194" y="409956"/>
                </a:lnTo>
                <a:close/>
              </a:path>
              <a:path w="127635" h="857250">
                <a:moveTo>
                  <a:pt x="29718" y="409956"/>
                </a:moveTo>
                <a:lnTo>
                  <a:pt x="27178" y="409448"/>
                </a:lnTo>
                <a:lnTo>
                  <a:pt x="28194" y="409956"/>
                </a:lnTo>
                <a:lnTo>
                  <a:pt x="29718" y="409956"/>
                </a:lnTo>
                <a:close/>
              </a:path>
              <a:path w="127635" h="857250">
                <a:moveTo>
                  <a:pt x="29718" y="352806"/>
                </a:moveTo>
                <a:lnTo>
                  <a:pt x="29718" y="352044"/>
                </a:lnTo>
                <a:lnTo>
                  <a:pt x="27813" y="352806"/>
                </a:lnTo>
                <a:lnTo>
                  <a:pt x="29718" y="352806"/>
                </a:lnTo>
                <a:close/>
              </a:path>
              <a:path w="127635" h="857250">
                <a:moveTo>
                  <a:pt x="29718" y="411544"/>
                </a:moveTo>
                <a:lnTo>
                  <a:pt x="29718" y="409956"/>
                </a:lnTo>
                <a:lnTo>
                  <a:pt x="28194" y="409956"/>
                </a:lnTo>
                <a:lnTo>
                  <a:pt x="28956" y="410718"/>
                </a:lnTo>
                <a:lnTo>
                  <a:pt x="29718" y="411544"/>
                </a:lnTo>
                <a:close/>
              </a:path>
              <a:path w="127635" h="857250">
                <a:moveTo>
                  <a:pt x="127254" y="195834"/>
                </a:moveTo>
                <a:lnTo>
                  <a:pt x="127254" y="0"/>
                </a:lnTo>
                <a:lnTo>
                  <a:pt x="70104" y="0"/>
                </a:lnTo>
                <a:lnTo>
                  <a:pt x="70104" y="172974"/>
                </a:lnTo>
                <a:lnTo>
                  <a:pt x="69697" y="206325"/>
                </a:lnTo>
                <a:lnTo>
                  <a:pt x="66879" y="239568"/>
                </a:lnTo>
                <a:lnTo>
                  <a:pt x="61483" y="272470"/>
                </a:lnTo>
                <a:lnTo>
                  <a:pt x="53340" y="304800"/>
                </a:lnTo>
                <a:lnTo>
                  <a:pt x="51054" y="310896"/>
                </a:lnTo>
                <a:lnTo>
                  <a:pt x="49530" y="316992"/>
                </a:lnTo>
                <a:lnTo>
                  <a:pt x="46037" y="325181"/>
                </a:lnTo>
                <a:lnTo>
                  <a:pt x="42200" y="333241"/>
                </a:lnTo>
                <a:lnTo>
                  <a:pt x="37837" y="340987"/>
                </a:lnTo>
                <a:lnTo>
                  <a:pt x="32766" y="348234"/>
                </a:lnTo>
                <a:lnTo>
                  <a:pt x="31242" y="350520"/>
                </a:lnTo>
                <a:lnTo>
                  <a:pt x="30480" y="351282"/>
                </a:lnTo>
                <a:lnTo>
                  <a:pt x="28956" y="352044"/>
                </a:lnTo>
                <a:lnTo>
                  <a:pt x="29718" y="352044"/>
                </a:lnTo>
                <a:lnTo>
                  <a:pt x="29718" y="411544"/>
                </a:lnTo>
                <a:lnTo>
                  <a:pt x="30480" y="412371"/>
                </a:lnTo>
                <a:lnTo>
                  <a:pt x="30480" y="352806"/>
                </a:lnTo>
                <a:lnTo>
                  <a:pt x="34290" y="352806"/>
                </a:lnTo>
                <a:lnTo>
                  <a:pt x="35814" y="353568"/>
                </a:lnTo>
                <a:lnTo>
                  <a:pt x="38862" y="353568"/>
                </a:lnTo>
                <a:lnTo>
                  <a:pt x="45720" y="355854"/>
                </a:lnTo>
                <a:lnTo>
                  <a:pt x="52578" y="358902"/>
                </a:lnTo>
                <a:lnTo>
                  <a:pt x="77059" y="382441"/>
                </a:lnTo>
                <a:lnTo>
                  <a:pt x="81151" y="379012"/>
                </a:lnTo>
                <a:lnTo>
                  <a:pt x="103327" y="336212"/>
                </a:lnTo>
                <a:lnTo>
                  <a:pt x="117161" y="285948"/>
                </a:lnTo>
                <a:lnTo>
                  <a:pt x="124515" y="236421"/>
                </a:lnTo>
                <a:lnTo>
                  <a:pt x="127254" y="195834"/>
                </a:lnTo>
                <a:close/>
              </a:path>
              <a:path w="127635" h="857250">
                <a:moveTo>
                  <a:pt x="77059" y="382441"/>
                </a:moveTo>
                <a:lnTo>
                  <a:pt x="52578" y="358902"/>
                </a:lnTo>
                <a:lnTo>
                  <a:pt x="45720" y="355854"/>
                </a:lnTo>
                <a:lnTo>
                  <a:pt x="38862" y="353568"/>
                </a:lnTo>
                <a:lnTo>
                  <a:pt x="35814" y="353568"/>
                </a:lnTo>
                <a:lnTo>
                  <a:pt x="34290" y="352806"/>
                </a:lnTo>
                <a:lnTo>
                  <a:pt x="30480" y="352806"/>
                </a:lnTo>
                <a:lnTo>
                  <a:pt x="30480" y="409956"/>
                </a:lnTo>
                <a:lnTo>
                  <a:pt x="34290" y="409194"/>
                </a:lnTo>
                <a:lnTo>
                  <a:pt x="38862" y="409194"/>
                </a:lnTo>
                <a:lnTo>
                  <a:pt x="41910" y="408432"/>
                </a:lnTo>
                <a:lnTo>
                  <a:pt x="48768" y="406146"/>
                </a:lnTo>
                <a:lnTo>
                  <a:pt x="77059" y="382441"/>
                </a:lnTo>
                <a:close/>
              </a:path>
              <a:path w="127635" h="857250">
                <a:moveTo>
                  <a:pt x="127254" y="857250"/>
                </a:moveTo>
                <a:lnTo>
                  <a:pt x="127254" y="567690"/>
                </a:lnTo>
                <a:lnTo>
                  <a:pt x="126492" y="546354"/>
                </a:lnTo>
                <a:lnTo>
                  <a:pt x="121193" y="499842"/>
                </a:lnTo>
                <a:lnTo>
                  <a:pt x="108765" y="443507"/>
                </a:lnTo>
                <a:lnTo>
                  <a:pt x="86722" y="391733"/>
                </a:lnTo>
                <a:lnTo>
                  <a:pt x="77059" y="382441"/>
                </a:lnTo>
                <a:lnTo>
                  <a:pt x="48768" y="406146"/>
                </a:lnTo>
                <a:lnTo>
                  <a:pt x="41910" y="408432"/>
                </a:lnTo>
                <a:lnTo>
                  <a:pt x="38862" y="409194"/>
                </a:lnTo>
                <a:lnTo>
                  <a:pt x="34290" y="409194"/>
                </a:lnTo>
                <a:lnTo>
                  <a:pt x="30480" y="409956"/>
                </a:lnTo>
                <a:lnTo>
                  <a:pt x="30480" y="412371"/>
                </a:lnTo>
                <a:lnTo>
                  <a:pt x="35394" y="417702"/>
                </a:lnTo>
                <a:lnTo>
                  <a:pt x="40681" y="426658"/>
                </a:lnTo>
                <a:lnTo>
                  <a:pt x="61156" y="489517"/>
                </a:lnTo>
                <a:lnTo>
                  <a:pt x="69517" y="556599"/>
                </a:lnTo>
                <a:lnTo>
                  <a:pt x="70104" y="857249"/>
                </a:lnTo>
                <a:lnTo>
                  <a:pt x="127254" y="857250"/>
                </a:lnTo>
                <a:close/>
              </a:path>
            </a:pathLst>
          </a:custGeom>
          <a:solidFill>
            <a:srgbClr val="000000"/>
          </a:solidFill>
        </p:spPr>
        <p:txBody>
          <a:bodyPr wrap="square" lIns="0" tIns="0" rIns="0" bIns="0" rtlCol="0"/>
          <a:lstStyle/>
          <a:p>
            <a:endParaRPr/>
          </a:p>
        </p:txBody>
      </p:sp>
      <p:sp>
        <p:nvSpPr>
          <p:cNvPr id="16" name="object 16"/>
          <p:cNvSpPr txBox="1"/>
          <p:nvPr/>
        </p:nvSpPr>
        <p:spPr>
          <a:xfrm>
            <a:off x="1915293" y="2835020"/>
            <a:ext cx="1741170" cy="45275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00FF"/>
                </a:solidFill>
                <a:latin typeface="SimSun"/>
                <a:cs typeface="SimSun"/>
              </a:rPr>
              <a:t>“</a:t>
            </a:r>
            <a:r>
              <a:rPr sz="2800" b="1" dirty="0">
                <a:solidFill>
                  <a:srgbClr val="0000FF"/>
                </a:solidFill>
                <a:latin typeface="Arial"/>
                <a:cs typeface="Arial"/>
              </a:rPr>
              <a:t>w+”</a:t>
            </a:r>
            <a:r>
              <a:rPr sz="2800" b="1" spc="-210" dirty="0">
                <a:solidFill>
                  <a:srgbClr val="0000FF"/>
                </a:solidFill>
                <a:latin typeface="Arial"/>
                <a:cs typeface="Arial"/>
              </a:rPr>
              <a:t> </a:t>
            </a:r>
            <a:r>
              <a:rPr sz="2400" b="1" spc="10" dirty="0">
                <a:latin typeface="Microsoft JhengHei"/>
                <a:cs typeface="Microsoft JhengHei"/>
              </a:rPr>
              <a:t>读写</a:t>
            </a:r>
            <a:endParaRPr sz="2400" dirty="0">
              <a:latin typeface="Microsoft JhengHei"/>
              <a:cs typeface="Microsoft JhengHei"/>
            </a:endParaRPr>
          </a:p>
        </p:txBody>
      </p:sp>
      <p:sp>
        <p:nvSpPr>
          <p:cNvPr id="17" name="object 17"/>
          <p:cNvSpPr txBox="1"/>
          <p:nvPr/>
        </p:nvSpPr>
        <p:spPr>
          <a:xfrm>
            <a:off x="1927993" y="3273044"/>
            <a:ext cx="966469" cy="452755"/>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00FF"/>
                </a:solidFill>
                <a:latin typeface="SimSun"/>
                <a:cs typeface="SimSun"/>
              </a:rPr>
              <a:t>“</a:t>
            </a:r>
            <a:r>
              <a:rPr sz="2800" b="1" dirty="0">
                <a:solidFill>
                  <a:srgbClr val="0000FF"/>
                </a:solidFill>
                <a:latin typeface="Arial"/>
                <a:cs typeface="Arial"/>
              </a:rPr>
              <a:t>a+”</a:t>
            </a:r>
            <a:endParaRPr sz="2800">
              <a:latin typeface="Arial"/>
              <a:cs typeface="Arial"/>
            </a:endParaRPr>
          </a:p>
        </p:txBody>
      </p:sp>
      <p:sp>
        <p:nvSpPr>
          <p:cNvPr id="18" name="object 18"/>
          <p:cNvSpPr txBox="1"/>
          <p:nvPr/>
        </p:nvSpPr>
        <p:spPr>
          <a:xfrm>
            <a:off x="3096901" y="1556257"/>
            <a:ext cx="6625590" cy="2159000"/>
          </a:xfrm>
          <a:prstGeom prst="rect">
            <a:avLst/>
          </a:prstGeom>
        </p:spPr>
        <p:txBody>
          <a:bodyPr vert="horz" wrap="square" lIns="0" tIns="12700" rIns="0" bIns="0" rtlCol="0">
            <a:spAutoFit/>
          </a:bodyPr>
          <a:lstStyle/>
          <a:p>
            <a:pPr marL="1101090" marR="5080" indent="-21590" algn="just">
              <a:lnSpc>
                <a:spcPct val="116700"/>
              </a:lnSpc>
              <a:spcBef>
                <a:spcPts val="100"/>
              </a:spcBef>
            </a:pPr>
            <a:r>
              <a:rPr sz="2400" b="1" spc="10" dirty="0">
                <a:latin typeface="Microsoft JhengHei"/>
                <a:cs typeface="Microsoft JhengHei"/>
              </a:rPr>
              <a:t>不论该文件是否存在，都新建一个文件。 向文本文件尾增加数据，该文件必须存在 打开一个已存在的文件，用于读写。</a:t>
            </a:r>
            <a:endParaRPr sz="2400">
              <a:latin typeface="Microsoft JhengHei"/>
              <a:cs typeface="Microsoft JhengHei"/>
            </a:endParaRPr>
          </a:p>
          <a:p>
            <a:pPr marL="12700" marR="1531620" indent="1092835" algn="just">
              <a:lnSpc>
                <a:spcPct val="116700"/>
              </a:lnSpc>
            </a:pPr>
            <a:r>
              <a:rPr sz="2400" b="1" spc="10" dirty="0">
                <a:latin typeface="Microsoft JhengHei"/>
                <a:cs typeface="Microsoft JhengHei"/>
              </a:rPr>
              <a:t>建立一个新文件，可读可写。 读</a:t>
            </a:r>
            <a:r>
              <a:rPr sz="2400" b="1" dirty="0">
                <a:latin typeface="Microsoft JhengHei"/>
                <a:cs typeface="Microsoft JhengHei"/>
              </a:rPr>
              <a:t>写</a:t>
            </a:r>
            <a:r>
              <a:rPr sz="2400" b="1" spc="560" dirty="0">
                <a:latin typeface="Microsoft JhengHei"/>
                <a:cs typeface="Microsoft JhengHei"/>
              </a:rPr>
              <a:t> </a:t>
            </a:r>
            <a:r>
              <a:rPr sz="2400" b="1" spc="10" dirty="0">
                <a:latin typeface="Microsoft JhengHei"/>
                <a:cs typeface="Microsoft JhengHei"/>
              </a:rPr>
              <a:t>向文件尾追加数据，也可读。</a:t>
            </a:r>
            <a:endParaRPr sz="2400">
              <a:latin typeface="Microsoft JhengHei"/>
              <a:cs typeface="Microsoft JhengHei"/>
            </a:endParaRPr>
          </a:p>
        </p:txBody>
      </p:sp>
      <p:sp>
        <p:nvSpPr>
          <p:cNvPr id="19" name="object 19"/>
          <p:cNvSpPr/>
          <p:nvPr/>
        </p:nvSpPr>
        <p:spPr>
          <a:xfrm>
            <a:off x="1750199" y="2920745"/>
            <a:ext cx="102235" cy="734060"/>
          </a:xfrm>
          <a:custGeom>
            <a:avLst/>
            <a:gdLst/>
            <a:ahLst/>
            <a:cxnLst/>
            <a:rect l="l" t="t" r="r" b="b"/>
            <a:pathLst>
              <a:path w="102235" h="734060">
                <a:moveTo>
                  <a:pt x="101298" y="677256"/>
                </a:moveTo>
                <a:lnTo>
                  <a:pt x="98298" y="676656"/>
                </a:lnTo>
                <a:lnTo>
                  <a:pt x="98298" y="675894"/>
                </a:lnTo>
                <a:lnTo>
                  <a:pt x="96774" y="674370"/>
                </a:lnTo>
                <a:lnTo>
                  <a:pt x="78486" y="640842"/>
                </a:lnTo>
                <a:lnTo>
                  <a:pt x="66383" y="595904"/>
                </a:lnTo>
                <a:lnTo>
                  <a:pt x="58370" y="530612"/>
                </a:lnTo>
                <a:lnTo>
                  <a:pt x="57150" y="0"/>
                </a:lnTo>
                <a:lnTo>
                  <a:pt x="0" y="0"/>
                </a:lnTo>
                <a:lnTo>
                  <a:pt x="0" y="497586"/>
                </a:lnTo>
                <a:lnTo>
                  <a:pt x="1524" y="541782"/>
                </a:lnTo>
                <a:lnTo>
                  <a:pt x="7193" y="589832"/>
                </a:lnTo>
                <a:lnTo>
                  <a:pt x="19883" y="645785"/>
                </a:lnTo>
                <a:lnTo>
                  <a:pt x="42634" y="696790"/>
                </a:lnTo>
                <a:lnTo>
                  <a:pt x="78486" y="729996"/>
                </a:lnTo>
                <a:lnTo>
                  <a:pt x="89154" y="733044"/>
                </a:lnTo>
                <a:lnTo>
                  <a:pt x="93726" y="733044"/>
                </a:lnTo>
                <a:lnTo>
                  <a:pt x="96774" y="733806"/>
                </a:lnTo>
                <a:lnTo>
                  <a:pt x="98298" y="714756"/>
                </a:lnTo>
                <a:lnTo>
                  <a:pt x="98298" y="676656"/>
                </a:lnTo>
                <a:lnTo>
                  <a:pt x="100203" y="676656"/>
                </a:lnTo>
                <a:lnTo>
                  <a:pt x="100203" y="690943"/>
                </a:lnTo>
                <a:lnTo>
                  <a:pt x="101298" y="677256"/>
                </a:lnTo>
                <a:close/>
              </a:path>
              <a:path w="102235" h="734060">
                <a:moveTo>
                  <a:pt x="101310" y="677099"/>
                </a:moveTo>
                <a:lnTo>
                  <a:pt x="100203" y="676656"/>
                </a:lnTo>
                <a:lnTo>
                  <a:pt x="98298" y="676656"/>
                </a:lnTo>
                <a:lnTo>
                  <a:pt x="101298" y="677256"/>
                </a:lnTo>
                <a:lnTo>
                  <a:pt x="101310" y="677099"/>
                </a:lnTo>
                <a:close/>
              </a:path>
              <a:path w="102235" h="734060">
                <a:moveTo>
                  <a:pt x="101346" y="676656"/>
                </a:moveTo>
                <a:lnTo>
                  <a:pt x="100203" y="676656"/>
                </a:lnTo>
                <a:lnTo>
                  <a:pt x="101310" y="677099"/>
                </a:lnTo>
                <a:lnTo>
                  <a:pt x="101346" y="676656"/>
                </a:lnTo>
                <a:close/>
              </a:path>
              <a:path w="102235" h="734060">
                <a:moveTo>
                  <a:pt x="102108" y="677418"/>
                </a:moveTo>
                <a:lnTo>
                  <a:pt x="101310" y="677099"/>
                </a:lnTo>
                <a:lnTo>
                  <a:pt x="101298" y="677256"/>
                </a:lnTo>
                <a:lnTo>
                  <a:pt x="102108" y="677418"/>
                </a:lnTo>
                <a:close/>
              </a:path>
            </a:pathLst>
          </a:custGeom>
          <a:solidFill>
            <a:srgbClr val="000000"/>
          </a:solidFill>
        </p:spPr>
        <p:txBody>
          <a:bodyPr wrap="square" lIns="0" tIns="0" rIns="0" bIns="0" rtlCol="0"/>
          <a:lstStyle/>
          <a:p>
            <a:endParaRPr/>
          </a:p>
        </p:txBody>
      </p:sp>
      <p:sp>
        <p:nvSpPr>
          <p:cNvPr id="20" name="object 20"/>
          <p:cNvSpPr/>
          <p:nvPr/>
        </p:nvSpPr>
        <p:spPr>
          <a:xfrm>
            <a:off x="1746389" y="4149852"/>
            <a:ext cx="98425" cy="485775"/>
          </a:xfrm>
          <a:custGeom>
            <a:avLst/>
            <a:gdLst/>
            <a:ahLst/>
            <a:cxnLst/>
            <a:rect l="l" t="t" r="r" b="b"/>
            <a:pathLst>
              <a:path w="98425" h="485775">
                <a:moveTo>
                  <a:pt x="97486" y="56412"/>
                </a:moveTo>
                <a:lnTo>
                  <a:pt x="93726" y="0"/>
                </a:lnTo>
                <a:lnTo>
                  <a:pt x="89916" y="0"/>
                </a:lnTo>
                <a:lnTo>
                  <a:pt x="88392" y="762"/>
                </a:lnTo>
                <a:lnTo>
                  <a:pt x="86106" y="762"/>
                </a:lnTo>
                <a:lnTo>
                  <a:pt x="39457" y="37154"/>
                </a:lnTo>
                <a:lnTo>
                  <a:pt x="18678" y="85324"/>
                </a:lnTo>
                <a:lnTo>
                  <a:pt x="7038" y="137886"/>
                </a:lnTo>
                <a:lnTo>
                  <a:pt x="1524" y="182880"/>
                </a:lnTo>
                <a:lnTo>
                  <a:pt x="0" y="224027"/>
                </a:lnTo>
                <a:lnTo>
                  <a:pt x="0" y="485393"/>
                </a:lnTo>
                <a:lnTo>
                  <a:pt x="57150" y="485393"/>
                </a:lnTo>
                <a:lnTo>
                  <a:pt x="57150" y="224027"/>
                </a:lnTo>
                <a:lnTo>
                  <a:pt x="57912" y="204216"/>
                </a:lnTo>
                <a:lnTo>
                  <a:pt x="62969" y="148756"/>
                </a:lnTo>
                <a:lnTo>
                  <a:pt x="75438" y="94487"/>
                </a:lnTo>
                <a:lnTo>
                  <a:pt x="80010" y="83819"/>
                </a:lnTo>
                <a:lnTo>
                  <a:pt x="83099" y="76070"/>
                </a:lnTo>
                <a:lnTo>
                  <a:pt x="86534" y="69456"/>
                </a:lnTo>
                <a:lnTo>
                  <a:pt x="90707" y="63356"/>
                </a:lnTo>
                <a:lnTo>
                  <a:pt x="94488" y="58933"/>
                </a:lnTo>
                <a:lnTo>
                  <a:pt x="94488" y="57150"/>
                </a:lnTo>
                <a:lnTo>
                  <a:pt x="97028" y="56642"/>
                </a:lnTo>
                <a:lnTo>
                  <a:pt x="97486" y="56412"/>
                </a:lnTo>
                <a:close/>
              </a:path>
              <a:path w="98425" h="485775">
                <a:moveTo>
                  <a:pt x="97028" y="56642"/>
                </a:moveTo>
                <a:lnTo>
                  <a:pt x="94488" y="57150"/>
                </a:lnTo>
                <a:lnTo>
                  <a:pt x="96012" y="57150"/>
                </a:lnTo>
                <a:lnTo>
                  <a:pt x="97028" y="56642"/>
                </a:lnTo>
                <a:close/>
              </a:path>
              <a:path w="98425" h="485775">
                <a:moveTo>
                  <a:pt x="96012" y="57150"/>
                </a:moveTo>
                <a:lnTo>
                  <a:pt x="94488" y="57150"/>
                </a:lnTo>
                <a:lnTo>
                  <a:pt x="94488" y="58933"/>
                </a:lnTo>
                <a:lnTo>
                  <a:pt x="96012" y="57150"/>
                </a:lnTo>
                <a:close/>
              </a:path>
              <a:path w="98425" h="485775">
                <a:moveTo>
                  <a:pt x="97536" y="57150"/>
                </a:moveTo>
                <a:lnTo>
                  <a:pt x="97495" y="56548"/>
                </a:lnTo>
                <a:lnTo>
                  <a:pt x="97028" y="56642"/>
                </a:lnTo>
                <a:lnTo>
                  <a:pt x="96012" y="57150"/>
                </a:lnTo>
                <a:lnTo>
                  <a:pt x="97536" y="57150"/>
                </a:lnTo>
                <a:close/>
              </a:path>
              <a:path w="98425" h="485775">
                <a:moveTo>
                  <a:pt x="98298" y="56387"/>
                </a:moveTo>
                <a:lnTo>
                  <a:pt x="97486" y="56412"/>
                </a:lnTo>
                <a:lnTo>
                  <a:pt x="97495" y="56548"/>
                </a:lnTo>
                <a:lnTo>
                  <a:pt x="98298" y="56387"/>
                </a:lnTo>
                <a:close/>
              </a:path>
            </a:pathLst>
          </a:custGeom>
          <a:solidFill>
            <a:srgbClr val="000000"/>
          </a:solidFill>
        </p:spPr>
        <p:txBody>
          <a:bodyPr wrap="square" lIns="0" tIns="0" rIns="0" bIns="0" rtlCol="0"/>
          <a:lstStyle/>
          <a:p>
            <a:endParaRPr/>
          </a:p>
        </p:txBody>
      </p:sp>
      <p:sp>
        <p:nvSpPr>
          <p:cNvPr id="21" name="object 21"/>
          <p:cNvSpPr/>
          <p:nvPr/>
        </p:nvSpPr>
        <p:spPr>
          <a:xfrm>
            <a:off x="5761367" y="4988052"/>
            <a:ext cx="57150" cy="504825"/>
          </a:xfrm>
          <a:custGeom>
            <a:avLst/>
            <a:gdLst/>
            <a:ahLst/>
            <a:cxnLst/>
            <a:rect l="l" t="t" r="r" b="b"/>
            <a:pathLst>
              <a:path w="57150" h="504825">
                <a:moveTo>
                  <a:pt x="0" y="504444"/>
                </a:moveTo>
                <a:lnTo>
                  <a:pt x="57150" y="504444"/>
                </a:lnTo>
                <a:lnTo>
                  <a:pt x="57150" y="0"/>
                </a:lnTo>
                <a:lnTo>
                  <a:pt x="0" y="0"/>
                </a:lnTo>
                <a:lnTo>
                  <a:pt x="0" y="504444"/>
                </a:lnTo>
                <a:close/>
              </a:path>
            </a:pathLst>
          </a:custGeom>
          <a:solidFill>
            <a:srgbClr val="0000FF"/>
          </a:solidFill>
        </p:spPr>
        <p:txBody>
          <a:bodyPr wrap="square" lIns="0" tIns="0" rIns="0" bIns="0" rtlCol="0"/>
          <a:lstStyle/>
          <a:p>
            <a:endParaRPr/>
          </a:p>
        </p:txBody>
      </p:sp>
      <p:sp>
        <p:nvSpPr>
          <p:cNvPr id="22" name="object 22"/>
          <p:cNvSpPr/>
          <p:nvPr/>
        </p:nvSpPr>
        <p:spPr>
          <a:xfrm>
            <a:off x="3526421" y="4981955"/>
            <a:ext cx="2299335" cy="510540"/>
          </a:xfrm>
          <a:custGeom>
            <a:avLst/>
            <a:gdLst/>
            <a:ahLst/>
            <a:cxnLst/>
            <a:rect l="l" t="t" r="r" b="b"/>
            <a:pathLst>
              <a:path w="2299335" h="510539">
                <a:moveTo>
                  <a:pt x="2298954" y="510539"/>
                </a:moveTo>
                <a:lnTo>
                  <a:pt x="2298954" y="0"/>
                </a:lnTo>
                <a:lnTo>
                  <a:pt x="0" y="0"/>
                </a:lnTo>
                <a:lnTo>
                  <a:pt x="0" y="510539"/>
                </a:lnTo>
                <a:lnTo>
                  <a:pt x="6096" y="510539"/>
                </a:lnTo>
                <a:lnTo>
                  <a:pt x="6096" y="12191"/>
                </a:lnTo>
                <a:lnTo>
                  <a:pt x="12953" y="6095"/>
                </a:lnTo>
                <a:lnTo>
                  <a:pt x="12953" y="12191"/>
                </a:lnTo>
                <a:lnTo>
                  <a:pt x="2286000" y="12191"/>
                </a:lnTo>
                <a:lnTo>
                  <a:pt x="2286000" y="6095"/>
                </a:lnTo>
                <a:lnTo>
                  <a:pt x="2292096" y="12191"/>
                </a:lnTo>
                <a:lnTo>
                  <a:pt x="2292096" y="510539"/>
                </a:lnTo>
                <a:lnTo>
                  <a:pt x="2298954" y="510539"/>
                </a:lnTo>
                <a:close/>
              </a:path>
              <a:path w="2299335" h="510539">
                <a:moveTo>
                  <a:pt x="12953" y="12191"/>
                </a:moveTo>
                <a:lnTo>
                  <a:pt x="12953" y="6095"/>
                </a:lnTo>
                <a:lnTo>
                  <a:pt x="6096" y="12191"/>
                </a:lnTo>
                <a:lnTo>
                  <a:pt x="12953" y="12191"/>
                </a:lnTo>
                <a:close/>
              </a:path>
              <a:path w="2299335" h="510539">
                <a:moveTo>
                  <a:pt x="12953" y="510539"/>
                </a:moveTo>
                <a:lnTo>
                  <a:pt x="12953" y="12191"/>
                </a:lnTo>
                <a:lnTo>
                  <a:pt x="6096" y="12191"/>
                </a:lnTo>
                <a:lnTo>
                  <a:pt x="6096" y="510539"/>
                </a:lnTo>
                <a:lnTo>
                  <a:pt x="12953" y="510539"/>
                </a:lnTo>
                <a:close/>
              </a:path>
              <a:path w="2299335" h="510539">
                <a:moveTo>
                  <a:pt x="2292096" y="12191"/>
                </a:moveTo>
                <a:lnTo>
                  <a:pt x="2286000" y="6095"/>
                </a:lnTo>
                <a:lnTo>
                  <a:pt x="2286000" y="12191"/>
                </a:lnTo>
                <a:lnTo>
                  <a:pt x="2292096" y="12191"/>
                </a:lnTo>
                <a:close/>
              </a:path>
              <a:path w="2299335" h="510539">
                <a:moveTo>
                  <a:pt x="2292096" y="510539"/>
                </a:moveTo>
                <a:lnTo>
                  <a:pt x="2292096" y="12191"/>
                </a:lnTo>
                <a:lnTo>
                  <a:pt x="2286000" y="12191"/>
                </a:lnTo>
                <a:lnTo>
                  <a:pt x="2286000" y="510539"/>
                </a:lnTo>
                <a:lnTo>
                  <a:pt x="2292096" y="510539"/>
                </a:lnTo>
                <a:close/>
              </a:path>
            </a:pathLst>
          </a:custGeom>
          <a:solidFill>
            <a:srgbClr val="000000"/>
          </a:solidFill>
        </p:spPr>
        <p:txBody>
          <a:bodyPr wrap="square" lIns="0" tIns="0" rIns="0" bIns="0" rtlCol="0"/>
          <a:lstStyle/>
          <a:p>
            <a:endParaRPr/>
          </a:p>
        </p:txBody>
      </p:sp>
      <p:sp>
        <p:nvSpPr>
          <p:cNvPr id="23" name="object 23"/>
          <p:cNvSpPr/>
          <p:nvPr/>
        </p:nvSpPr>
        <p:spPr>
          <a:xfrm>
            <a:off x="3475367" y="4930902"/>
            <a:ext cx="2286000" cy="561975"/>
          </a:xfrm>
          <a:custGeom>
            <a:avLst/>
            <a:gdLst/>
            <a:ahLst/>
            <a:cxnLst/>
            <a:rect l="l" t="t" r="r" b="b"/>
            <a:pathLst>
              <a:path w="2286000" h="561975">
                <a:moveTo>
                  <a:pt x="0" y="0"/>
                </a:moveTo>
                <a:lnTo>
                  <a:pt x="0" y="561594"/>
                </a:lnTo>
                <a:lnTo>
                  <a:pt x="2286000" y="561594"/>
                </a:lnTo>
                <a:lnTo>
                  <a:pt x="2286000" y="0"/>
                </a:lnTo>
                <a:lnTo>
                  <a:pt x="0" y="0"/>
                </a:lnTo>
                <a:close/>
              </a:path>
            </a:pathLst>
          </a:custGeom>
          <a:solidFill>
            <a:srgbClr val="FFCC66"/>
          </a:solidFill>
        </p:spPr>
        <p:txBody>
          <a:bodyPr wrap="square" lIns="0" tIns="0" rIns="0" bIns="0" rtlCol="0"/>
          <a:lstStyle/>
          <a:p>
            <a:endParaRPr/>
          </a:p>
        </p:txBody>
      </p:sp>
      <p:sp>
        <p:nvSpPr>
          <p:cNvPr id="24" name="object 24"/>
          <p:cNvSpPr/>
          <p:nvPr/>
        </p:nvSpPr>
        <p:spPr>
          <a:xfrm>
            <a:off x="3469271" y="4924805"/>
            <a:ext cx="2299335" cy="567690"/>
          </a:xfrm>
          <a:custGeom>
            <a:avLst/>
            <a:gdLst/>
            <a:ahLst/>
            <a:cxnLst/>
            <a:rect l="l" t="t" r="r" b="b"/>
            <a:pathLst>
              <a:path w="2299335" h="567689">
                <a:moveTo>
                  <a:pt x="2298954" y="567689"/>
                </a:moveTo>
                <a:lnTo>
                  <a:pt x="2298954" y="0"/>
                </a:lnTo>
                <a:lnTo>
                  <a:pt x="0" y="0"/>
                </a:lnTo>
                <a:lnTo>
                  <a:pt x="0" y="567689"/>
                </a:lnTo>
                <a:lnTo>
                  <a:pt x="6096" y="567689"/>
                </a:lnTo>
                <a:lnTo>
                  <a:pt x="6096" y="12191"/>
                </a:lnTo>
                <a:lnTo>
                  <a:pt x="12953" y="6095"/>
                </a:lnTo>
                <a:lnTo>
                  <a:pt x="12953" y="12191"/>
                </a:lnTo>
                <a:lnTo>
                  <a:pt x="2286000" y="12191"/>
                </a:lnTo>
                <a:lnTo>
                  <a:pt x="2286000" y="6095"/>
                </a:lnTo>
                <a:lnTo>
                  <a:pt x="2292096" y="12191"/>
                </a:lnTo>
                <a:lnTo>
                  <a:pt x="2292096" y="567689"/>
                </a:lnTo>
                <a:lnTo>
                  <a:pt x="2298954" y="567689"/>
                </a:lnTo>
                <a:close/>
              </a:path>
              <a:path w="2299335" h="567689">
                <a:moveTo>
                  <a:pt x="12953" y="12191"/>
                </a:moveTo>
                <a:lnTo>
                  <a:pt x="12953" y="6095"/>
                </a:lnTo>
                <a:lnTo>
                  <a:pt x="6096" y="12191"/>
                </a:lnTo>
                <a:lnTo>
                  <a:pt x="12953" y="12191"/>
                </a:lnTo>
                <a:close/>
              </a:path>
              <a:path w="2299335" h="567689">
                <a:moveTo>
                  <a:pt x="12953" y="567689"/>
                </a:moveTo>
                <a:lnTo>
                  <a:pt x="12953" y="12191"/>
                </a:lnTo>
                <a:lnTo>
                  <a:pt x="6096" y="12191"/>
                </a:lnTo>
                <a:lnTo>
                  <a:pt x="6096" y="567689"/>
                </a:lnTo>
                <a:lnTo>
                  <a:pt x="12953" y="567689"/>
                </a:lnTo>
                <a:close/>
              </a:path>
              <a:path w="2299335" h="567689">
                <a:moveTo>
                  <a:pt x="2292096" y="12191"/>
                </a:moveTo>
                <a:lnTo>
                  <a:pt x="2286000" y="6095"/>
                </a:lnTo>
                <a:lnTo>
                  <a:pt x="2286000" y="12191"/>
                </a:lnTo>
                <a:lnTo>
                  <a:pt x="2292096" y="12191"/>
                </a:lnTo>
                <a:close/>
              </a:path>
              <a:path w="2299335" h="567689">
                <a:moveTo>
                  <a:pt x="2292096" y="567689"/>
                </a:moveTo>
                <a:lnTo>
                  <a:pt x="2292096" y="12191"/>
                </a:lnTo>
                <a:lnTo>
                  <a:pt x="2286000" y="12191"/>
                </a:lnTo>
                <a:lnTo>
                  <a:pt x="2286000" y="567689"/>
                </a:lnTo>
                <a:lnTo>
                  <a:pt x="2292096" y="567689"/>
                </a:lnTo>
                <a:close/>
              </a:path>
            </a:pathLst>
          </a:custGeom>
          <a:solidFill>
            <a:srgbClr val="FFCC66"/>
          </a:solidFill>
        </p:spPr>
        <p:txBody>
          <a:bodyPr wrap="square" lIns="0" tIns="0" rIns="0" bIns="0" rtlCol="0"/>
          <a:lstStyle/>
          <a:p>
            <a:endParaRPr/>
          </a:p>
        </p:txBody>
      </p:sp>
      <p:sp>
        <p:nvSpPr>
          <p:cNvPr id="25" name="object 25"/>
          <p:cNvSpPr txBox="1"/>
          <p:nvPr/>
        </p:nvSpPr>
        <p:spPr>
          <a:xfrm>
            <a:off x="3475367" y="5033264"/>
            <a:ext cx="2286000" cy="391160"/>
          </a:xfrm>
          <a:prstGeom prst="rect">
            <a:avLst/>
          </a:prstGeom>
        </p:spPr>
        <p:txBody>
          <a:bodyPr vert="horz" wrap="square" lIns="0" tIns="12700" rIns="0" bIns="0" rtlCol="0">
            <a:spAutoFit/>
          </a:bodyPr>
          <a:lstStyle/>
          <a:p>
            <a:pPr marL="71755">
              <a:lnSpc>
                <a:spcPct val="100000"/>
              </a:lnSpc>
              <a:spcBef>
                <a:spcPts val="100"/>
              </a:spcBef>
            </a:pPr>
            <a:r>
              <a:rPr sz="2400" b="1" dirty="0">
                <a:solidFill>
                  <a:srgbClr val="008000"/>
                </a:solidFill>
                <a:latin typeface="SimSun"/>
                <a:cs typeface="SimSun"/>
              </a:rPr>
              <a:t>对应二进制文件</a:t>
            </a:r>
            <a:endParaRPr sz="2400">
              <a:latin typeface="SimSun"/>
              <a:cs typeface="SimSun"/>
            </a:endParaRPr>
          </a:p>
        </p:txBody>
      </p:sp>
      <p:sp>
        <p:nvSpPr>
          <p:cNvPr id="26" name="object 26"/>
          <p:cNvSpPr/>
          <p:nvPr/>
        </p:nvSpPr>
        <p:spPr>
          <a:xfrm>
            <a:off x="1680095" y="4635246"/>
            <a:ext cx="123825" cy="857250"/>
          </a:xfrm>
          <a:custGeom>
            <a:avLst/>
            <a:gdLst/>
            <a:ahLst/>
            <a:cxnLst/>
            <a:rect l="l" t="t" r="r" b="b"/>
            <a:pathLst>
              <a:path w="123825" h="857250">
                <a:moveTo>
                  <a:pt x="29717" y="743712"/>
                </a:moveTo>
                <a:lnTo>
                  <a:pt x="29717" y="685800"/>
                </a:lnTo>
                <a:lnTo>
                  <a:pt x="16073" y="689145"/>
                </a:lnTo>
                <a:lnTo>
                  <a:pt x="7619" y="695229"/>
                </a:lnTo>
                <a:lnTo>
                  <a:pt x="2024" y="704028"/>
                </a:lnTo>
                <a:lnTo>
                  <a:pt x="0" y="714756"/>
                </a:lnTo>
                <a:lnTo>
                  <a:pt x="2024" y="725483"/>
                </a:lnTo>
                <a:lnTo>
                  <a:pt x="7619" y="734282"/>
                </a:lnTo>
                <a:lnTo>
                  <a:pt x="16073" y="740366"/>
                </a:lnTo>
                <a:lnTo>
                  <a:pt x="25145" y="742578"/>
                </a:lnTo>
                <a:lnTo>
                  <a:pt x="25145" y="742188"/>
                </a:lnTo>
                <a:lnTo>
                  <a:pt x="25907" y="742188"/>
                </a:lnTo>
                <a:lnTo>
                  <a:pt x="27431" y="742950"/>
                </a:lnTo>
                <a:lnTo>
                  <a:pt x="27685" y="743204"/>
                </a:lnTo>
                <a:lnTo>
                  <a:pt x="29717" y="743712"/>
                </a:lnTo>
                <a:close/>
              </a:path>
              <a:path w="123825" h="857250">
                <a:moveTo>
                  <a:pt x="25662" y="742704"/>
                </a:moveTo>
                <a:lnTo>
                  <a:pt x="25145" y="742188"/>
                </a:lnTo>
                <a:lnTo>
                  <a:pt x="25145" y="742578"/>
                </a:lnTo>
                <a:lnTo>
                  <a:pt x="25662" y="742704"/>
                </a:lnTo>
                <a:close/>
              </a:path>
              <a:path w="123825" h="857250">
                <a:moveTo>
                  <a:pt x="27812" y="743331"/>
                </a:moveTo>
                <a:lnTo>
                  <a:pt x="27685" y="743204"/>
                </a:lnTo>
                <a:lnTo>
                  <a:pt x="25662" y="742704"/>
                </a:lnTo>
                <a:lnTo>
                  <a:pt x="25907" y="742950"/>
                </a:lnTo>
                <a:lnTo>
                  <a:pt x="27812" y="743331"/>
                </a:lnTo>
                <a:close/>
              </a:path>
              <a:path w="123825" h="857250">
                <a:moveTo>
                  <a:pt x="123443" y="541020"/>
                </a:moveTo>
                <a:lnTo>
                  <a:pt x="123443" y="0"/>
                </a:lnTo>
                <a:lnTo>
                  <a:pt x="66293" y="0"/>
                </a:lnTo>
                <a:lnTo>
                  <a:pt x="66293" y="518922"/>
                </a:lnTo>
                <a:lnTo>
                  <a:pt x="65854" y="549987"/>
                </a:lnTo>
                <a:lnTo>
                  <a:pt x="63212" y="580858"/>
                </a:lnTo>
                <a:lnTo>
                  <a:pt x="58301" y="611431"/>
                </a:lnTo>
                <a:lnTo>
                  <a:pt x="51053" y="641604"/>
                </a:lnTo>
                <a:lnTo>
                  <a:pt x="46481" y="653796"/>
                </a:lnTo>
                <a:lnTo>
                  <a:pt x="43804" y="661594"/>
                </a:lnTo>
                <a:lnTo>
                  <a:pt x="40224" y="668974"/>
                </a:lnTo>
                <a:lnTo>
                  <a:pt x="35962" y="676004"/>
                </a:lnTo>
                <a:lnTo>
                  <a:pt x="31241" y="682752"/>
                </a:lnTo>
                <a:lnTo>
                  <a:pt x="28955" y="685038"/>
                </a:lnTo>
                <a:lnTo>
                  <a:pt x="28955" y="685800"/>
                </a:lnTo>
                <a:lnTo>
                  <a:pt x="25907" y="686562"/>
                </a:lnTo>
                <a:lnTo>
                  <a:pt x="29717" y="685800"/>
                </a:lnTo>
                <a:lnTo>
                  <a:pt x="29717" y="745445"/>
                </a:lnTo>
                <a:lnTo>
                  <a:pt x="30479" y="746312"/>
                </a:lnTo>
                <a:lnTo>
                  <a:pt x="30479" y="686562"/>
                </a:lnTo>
                <a:lnTo>
                  <a:pt x="36575" y="686562"/>
                </a:lnTo>
                <a:lnTo>
                  <a:pt x="38099" y="687324"/>
                </a:lnTo>
                <a:lnTo>
                  <a:pt x="44957" y="688848"/>
                </a:lnTo>
                <a:lnTo>
                  <a:pt x="51815" y="691896"/>
                </a:lnTo>
                <a:lnTo>
                  <a:pt x="77588" y="715188"/>
                </a:lnTo>
                <a:lnTo>
                  <a:pt x="79421" y="713666"/>
                </a:lnTo>
                <a:lnTo>
                  <a:pt x="100454" y="673401"/>
                </a:lnTo>
                <a:lnTo>
                  <a:pt x="113628" y="626061"/>
                </a:lnTo>
                <a:lnTo>
                  <a:pt x="120704" y="579362"/>
                </a:lnTo>
                <a:lnTo>
                  <a:pt x="123443" y="541020"/>
                </a:lnTo>
                <a:close/>
              </a:path>
              <a:path w="123825" h="857250">
                <a:moveTo>
                  <a:pt x="29717" y="745445"/>
                </a:moveTo>
                <a:lnTo>
                  <a:pt x="29717" y="743712"/>
                </a:lnTo>
                <a:lnTo>
                  <a:pt x="27812" y="743331"/>
                </a:lnTo>
                <a:lnTo>
                  <a:pt x="28193" y="743712"/>
                </a:lnTo>
                <a:lnTo>
                  <a:pt x="29717" y="745445"/>
                </a:lnTo>
                <a:close/>
              </a:path>
              <a:path w="123825" h="857250">
                <a:moveTo>
                  <a:pt x="77588" y="715188"/>
                </a:moveTo>
                <a:lnTo>
                  <a:pt x="51815" y="691896"/>
                </a:lnTo>
                <a:lnTo>
                  <a:pt x="44957" y="688848"/>
                </a:lnTo>
                <a:lnTo>
                  <a:pt x="38099" y="687324"/>
                </a:lnTo>
                <a:lnTo>
                  <a:pt x="36575" y="686562"/>
                </a:lnTo>
                <a:lnTo>
                  <a:pt x="30479" y="686562"/>
                </a:lnTo>
                <a:lnTo>
                  <a:pt x="30479" y="742950"/>
                </a:lnTo>
                <a:lnTo>
                  <a:pt x="36575" y="742950"/>
                </a:lnTo>
                <a:lnTo>
                  <a:pt x="38099" y="742188"/>
                </a:lnTo>
                <a:lnTo>
                  <a:pt x="41909" y="741426"/>
                </a:lnTo>
                <a:lnTo>
                  <a:pt x="48767" y="739140"/>
                </a:lnTo>
                <a:lnTo>
                  <a:pt x="77588" y="715188"/>
                </a:lnTo>
                <a:close/>
              </a:path>
              <a:path w="123825" h="857250">
                <a:moveTo>
                  <a:pt x="121275" y="857250"/>
                </a:moveTo>
                <a:lnTo>
                  <a:pt x="114668" y="809228"/>
                </a:lnTo>
                <a:lnTo>
                  <a:pt x="102541" y="762133"/>
                </a:lnTo>
                <a:lnTo>
                  <a:pt x="82196" y="719353"/>
                </a:lnTo>
                <a:lnTo>
                  <a:pt x="77588" y="715188"/>
                </a:lnTo>
                <a:lnTo>
                  <a:pt x="48767" y="739140"/>
                </a:lnTo>
                <a:lnTo>
                  <a:pt x="41909" y="741426"/>
                </a:lnTo>
                <a:lnTo>
                  <a:pt x="38099" y="742188"/>
                </a:lnTo>
                <a:lnTo>
                  <a:pt x="36575" y="742950"/>
                </a:lnTo>
                <a:lnTo>
                  <a:pt x="30479" y="742950"/>
                </a:lnTo>
                <a:lnTo>
                  <a:pt x="30479" y="746312"/>
                </a:lnTo>
                <a:lnTo>
                  <a:pt x="34494" y="750879"/>
                </a:lnTo>
                <a:lnTo>
                  <a:pt x="39033" y="758351"/>
                </a:lnTo>
                <a:lnTo>
                  <a:pt x="57957" y="816828"/>
                </a:lnTo>
                <a:lnTo>
                  <a:pt x="63979" y="857250"/>
                </a:lnTo>
                <a:lnTo>
                  <a:pt x="121275" y="857250"/>
                </a:lnTo>
                <a:close/>
              </a:path>
            </a:pathLst>
          </a:custGeom>
          <a:solidFill>
            <a:srgbClr val="000000"/>
          </a:solidFill>
        </p:spPr>
        <p:txBody>
          <a:bodyPr wrap="square" lIns="0" tIns="0" rIns="0" bIns="0" rtlCol="0"/>
          <a:lstStyle/>
          <a:p>
            <a:endParaRPr/>
          </a:p>
        </p:txBody>
      </p:sp>
      <p:sp>
        <p:nvSpPr>
          <p:cNvPr id="27" name="object 27"/>
          <p:cNvSpPr/>
          <p:nvPr/>
        </p:nvSpPr>
        <p:spPr>
          <a:xfrm>
            <a:off x="3532517" y="5491734"/>
            <a:ext cx="2286000" cy="106045"/>
          </a:xfrm>
          <a:custGeom>
            <a:avLst/>
            <a:gdLst/>
            <a:ahLst/>
            <a:cxnLst/>
            <a:rect l="l" t="t" r="r" b="b"/>
            <a:pathLst>
              <a:path w="2286000" h="106045">
                <a:moveTo>
                  <a:pt x="0" y="0"/>
                </a:moveTo>
                <a:lnTo>
                  <a:pt x="0" y="105917"/>
                </a:lnTo>
                <a:lnTo>
                  <a:pt x="2286000" y="105917"/>
                </a:lnTo>
                <a:lnTo>
                  <a:pt x="2286000" y="0"/>
                </a:lnTo>
                <a:lnTo>
                  <a:pt x="0" y="0"/>
                </a:lnTo>
                <a:close/>
              </a:path>
            </a:pathLst>
          </a:custGeom>
          <a:solidFill>
            <a:srgbClr val="0000FF"/>
          </a:solidFill>
        </p:spPr>
        <p:txBody>
          <a:bodyPr wrap="square" lIns="0" tIns="0" rIns="0" bIns="0" rtlCol="0"/>
          <a:lstStyle/>
          <a:p>
            <a:endParaRPr/>
          </a:p>
        </p:txBody>
      </p:sp>
      <p:sp>
        <p:nvSpPr>
          <p:cNvPr id="28" name="object 28"/>
          <p:cNvSpPr/>
          <p:nvPr/>
        </p:nvSpPr>
        <p:spPr>
          <a:xfrm>
            <a:off x="3526421" y="5492496"/>
            <a:ext cx="2299335" cy="111760"/>
          </a:xfrm>
          <a:custGeom>
            <a:avLst/>
            <a:gdLst/>
            <a:ahLst/>
            <a:cxnLst/>
            <a:rect l="l" t="t" r="r" b="b"/>
            <a:pathLst>
              <a:path w="2299335" h="111760">
                <a:moveTo>
                  <a:pt x="12953" y="99059"/>
                </a:moveTo>
                <a:lnTo>
                  <a:pt x="12953" y="0"/>
                </a:lnTo>
                <a:lnTo>
                  <a:pt x="0" y="0"/>
                </a:lnTo>
                <a:lnTo>
                  <a:pt x="0" y="111251"/>
                </a:lnTo>
                <a:lnTo>
                  <a:pt x="6096" y="111251"/>
                </a:lnTo>
                <a:lnTo>
                  <a:pt x="6096" y="99059"/>
                </a:lnTo>
                <a:lnTo>
                  <a:pt x="12953" y="99059"/>
                </a:lnTo>
                <a:close/>
              </a:path>
              <a:path w="2299335" h="111760">
                <a:moveTo>
                  <a:pt x="2292096" y="99059"/>
                </a:moveTo>
                <a:lnTo>
                  <a:pt x="6096" y="99059"/>
                </a:lnTo>
                <a:lnTo>
                  <a:pt x="12953" y="105155"/>
                </a:lnTo>
                <a:lnTo>
                  <a:pt x="12953" y="111251"/>
                </a:lnTo>
                <a:lnTo>
                  <a:pt x="2286000" y="111251"/>
                </a:lnTo>
                <a:lnTo>
                  <a:pt x="2286000" y="105155"/>
                </a:lnTo>
                <a:lnTo>
                  <a:pt x="2292096" y="99059"/>
                </a:lnTo>
                <a:close/>
              </a:path>
              <a:path w="2299335" h="111760">
                <a:moveTo>
                  <a:pt x="12953" y="111251"/>
                </a:moveTo>
                <a:lnTo>
                  <a:pt x="12953" y="105155"/>
                </a:lnTo>
                <a:lnTo>
                  <a:pt x="6096" y="99059"/>
                </a:lnTo>
                <a:lnTo>
                  <a:pt x="6096" y="111251"/>
                </a:lnTo>
                <a:lnTo>
                  <a:pt x="12953" y="111251"/>
                </a:lnTo>
                <a:close/>
              </a:path>
              <a:path w="2299335" h="111760">
                <a:moveTo>
                  <a:pt x="2298954" y="111251"/>
                </a:moveTo>
                <a:lnTo>
                  <a:pt x="2298954" y="0"/>
                </a:lnTo>
                <a:lnTo>
                  <a:pt x="2286000" y="0"/>
                </a:lnTo>
                <a:lnTo>
                  <a:pt x="2286000" y="99059"/>
                </a:lnTo>
                <a:lnTo>
                  <a:pt x="2292096" y="99059"/>
                </a:lnTo>
                <a:lnTo>
                  <a:pt x="2292096" y="111251"/>
                </a:lnTo>
                <a:lnTo>
                  <a:pt x="2298954" y="111251"/>
                </a:lnTo>
                <a:close/>
              </a:path>
              <a:path w="2299335" h="111760">
                <a:moveTo>
                  <a:pt x="2292096" y="111251"/>
                </a:moveTo>
                <a:lnTo>
                  <a:pt x="2292096" y="99059"/>
                </a:lnTo>
                <a:lnTo>
                  <a:pt x="2286000" y="105155"/>
                </a:lnTo>
                <a:lnTo>
                  <a:pt x="2286000" y="111251"/>
                </a:lnTo>
                <a:lnTo>
                  <a:pt x="2292096" y="111251"/>
                </a:lnTo>
                <a:close/>
              </a:path>
            </a:pathLst>
          </a:custGeom>
          <a:solidFill>
            <a:srgbClr val="000000"/>
          </a:solidFill>
        </p:spPr>
        <p:txBody>
          <a:bodyPr wrap="square" lIns="0" tIns="0" rIns="0" bIns="0" rtlCol="0"/>
          <a:lstStyle/>
          <a:p>
            <a:endParaRPr/>
          </a:p>
        </p:txBody>
      </p:sp>
      <p:sp>
        <p:nvSpPr>
          <p:cNvPr id="29" name="object 29"/>
          <p:cNvSpPr/>
          <p:nvPr/>
        </p:nvSpPr>
        <p:spPr>
          <a:xfrm>
            <a:off x="3475367" y="5516117"/>
            <a:ext cx="2286000" cy="0"/>
          </a:xfrm>
          <a:custGeom>
            <a:avLst/>
            <a:gdLst/>
            <a:ahLst/>
            <a:cxnLst/>
            <a:rect l="l" t="t" r="r" b="b"/>
            <a:pathLst>
              <a:path w="2286000">
                <a:moveTo>
                  <a:pt x="0" y="0"/>
                </a:moveTo>
                <a:lnTo>
                  <a:pt x="2286000" y="0"/>
                </a:lnTo>
              </a:path>
            </a:pathLst>
          </a:custGeom>
          <a:ln w="48767">
            <a:solidFill>
              <a:srgbClr val="FFCC66"/>
            </a:solidFill>
          </a:ln>
        </p:spPr>
        <p:txBody>
          <a:bodyPr wrap="square" lIns="0" tIns="0" rIns="0" bIns="0" rtlCol="0"/>
          <a:lstStyle/>
          <a:p>
            <a:endParaRPr/>
          </a:p>
        </p:txBody>
      </p:sp>
      <p:sp>
        <p:nvSpPr>
          <p:cNvPr id="30" name="object 30"/>
          <p:cNvSpPr/>
          <p:nvPr/>
        </p:nvSpPr>
        <p:spPr>
          <a:xfrm>
            <a:off x="3469271" y="5492496"/>
            <a:ext cx="2299335" cy="54610"/>
          </a:xfrm>
          <a:custGeom>
            <a:avLst/>
            <a:gdLst/>
            <a:ahLst/>
            <a:cxnLst/>
            <a:rect l="l" t="t" r="r" b="b"/>
            <a:pathLst>
              <a:path w="2299335" h="54610">
                <a:moveTo>
                  <a:pt x="12953" y="41909"/>
                </a:moveTo>
                <a:lnTo>
                  <a:pt x="12953" y="0"/>
                </a:lnTo>
                <a:lnTo>
                  <a:pt x="0" y="0"/>
                </a:lnTo>
                <a:lnTo>
                  <a:pt x="0" y="54101"/>
                </a:lnTo>
                <a:lnTo>
                  <a:pt x="6096" y="54101"/>
                </a:lnTo>
                <a:lnTo>
                  <a:pt x="6096" y="41909"/>
                </a:lnTo>
                <a:lnTo>
                  <a:pt x="12953" y="41909"/>
                </a:lnTo>
                <a:close/>
              </a:path>
              <a:path w="2299335" h="54610">
                <a:moveTo>
                  <a:pt x="2292096" y="41909"/>
                </a:moveTo>
                <a:lnTo>
                  <a:pt x="6096" y="41909"/>
                </a:lnTo>
                <a:lnTo>
                  <a:pt x="12953" y="48005"/>
                </a:lnTo>
                <a:lnTo>
                  <a:pt x="12953" y="54101"/>
                </a:lnTo>
                <a:lnTo>
                  <a:pt x="2286000" y="54101"/>
                </a:lnTo>
                <a:lnTo>
                  <a:pt x="2286000" y="48005"/>
                </a:lnTo>
                <a:lnTo>
                  <a:pt x="2292096" y="41909"/>
                </a:lnTo>
                <a:close/>
              </a:path>
              <a:path w="2299335" h="54610">
                <a:moveTo>
                  <a:pt x="12953" y="54101"/>
                </a:moveTo>
                <a:lnTo>
                  <a:pt x="12953" y="48005"/>
                </a:lnTo>
                <a:lnTo>
                  <a:pt x="6096" y="41909"/>
                </a:lnTo>
                <a:lnTo>
                  <a:pt x="6096" y="54101"/>
                </a:lnTo>
                <a:lnTo>
                  <a:pt x="12953" y="54101"/>
                </a:lnTo>
                <a:close/>
              </a:path>
              <a:path w="2299335" h="54610">
                <a:moveTo>
                  <a:pt x="2298954" y="54101"/>
                </a:moveTo>
                <a:lnTo>
                  <a:pt x="2298954" y="0"/>
                </a:lnTo>
                <a:lnTo>
                  <a:pt x="2286000" y="0"/>
                </a:lnTo>
                <a:lnTo>
                  <a:pt x="2286000" y="41909"/>
                </a:lnTo>
                <a:lnTo>
                  <a:pt x="2292096" y="41909"/>
                </a:lnTo>
                <a:lnTo>
                  <a:pt x="2292096" y="54101"/>
                </a:lnTo>
                <a:lnTo>
                  <a:pt x="2298954" y="54101"/>
                </a:lnTo>
                <a:close/>
              </a:path>
              <a:path w="2299335" h="54610">
                <a:moveTo>
                  <a:pt x="2292096" y="54101"/>
                </a:moveTo>
                <a:lnTo>
                  <a:pt x="2292096" y="41909"/>
                </a:lnTo>
                <a:lnTo>
                  <a:pt x="2286000" y="48005"/>
                </a:lnTo>
                <a:lnTo>
                  <a:pt x="2286000" y="54101"/>
                </a:lnTo>
                <a:lnTo>
                  <a:pt x="2292096" y="54101"/>
                </a:lnTo>
                <a:close/>
              </a:path>
            </a:pathLst>
          </a:custGeom>
          <a:solidFill>
            <a:srgbClr val="FFCC66"/>
          </a:solidFill>
        </p:spPr>
        <p:txBody>
          <a:bodyPr wrap="square" lIns="0" tIns="0" rIns="0" bIns="0" rtlCol="0"/>
          <a:lstStyle/>
          <a:p>
            <a:endParaRPr/>
          </a:p>
        </p:txBody>
      </p:sp>
      <p:sp>
        <p:nvSpPr>
          <p:cNvPr id="31" name="object 31"/>
          <p:cNvSpPr/>
          <p:nvPr/>
        </p:nvSpPr>
        <p:spPr>
          <a:xfrm>
            <a:off x="1744075" y="5492496"/>
            <a:ext cx="60960" cy="857250"/>
          </a:xfrm>
          <a:custGeom>
            <a:avLst/>
            <a:gdLst/>
            <a:ahLst/>
            <a:cxnLst/>
            <a:rect l="l" t="t" r="r" b="b"/>
            <a:pathLst>
              <a:path w="60960" h="857250">
                <a:moveTo>
                  <a:pt x="60439" y="857250"/>
                </a:moveTo>
                <a:lnTo>
                  <a:pt x="59464" y="833628"/>
                </a:lnTo>
                <a:lnTo>
                  <a:pt x="59464" y="32004"/>
                </a:lnTo>
                <a:lnTo>
                  <a:pt x="58702" y="12192"/>
                </a:lnTo>
                <a:lnTo>
                  <a:pt x="57295" y="0"/>
                </a:lnTo>
                <a:lnTo>
                  <a:pt x="0" y="0"/>
                </a:lnTo>
                <a:lnTo>
                  <a:pt x="1935" y="21945"/>
                </a:lnTo>
                <a:lnTo>
                  <a:pt x="2314" y="52578"/>
                </a:lnTo>
                <a:lnTo>
                  <a:pt x="2314" y="834390"/>
                </a:lnTo>
                <a:lnTo>
                  <a:pt x="3161" y="857250"/>
                </a:lnTo>
                <a:lnTo>
                  <a:pt x="60439" y="857250"/>
                </a:lnTo>
                <a:close/>
              </a:path>
            </a:pathLst>
          </a:custGeom>
          <a:solidFill>
            <a:srgbClr val="000000"/>
          </a:solidFill>
        </p:spPr>
        <p:txBody>
          <a:bodyPr wrap="square" lIns="0" tIns="0" rIns="0" bIns="0" rtlCol="0"/>
          <a:lstStyle/>
          <a:p>
            <a:endParaRPr/>
          </a:p>
        </p:txBody>
      </p:sp>
      <p:sp>
        <p:nvSpPr>
          <p:cNvPr id="32" name="object 32"/>
          <p:cNvSpPr txBox="1"/>
          <p:nvPr/>
        </p:nvSpPr>
        <p:spPr>
          <a:xfrm>
            <a:off x="1844173" y="4063238"/>
            <a:ext cx="1252728" cy="2590453"/>
          </a:xfrm>
          <a:prstGeom prst="rect">
            <a:avLst/>
          </a:prstGeom>
        </p:spPr>
        <p:txBody>
          <a:bodyPr vert="horz" wrap="square" lIns="0" tIns="12700" rIns="0" bIns="0" rtlCol="0">
            <a:spAutoFit/>
          </a:bodyPr>
          <a:lstStyle/>
          <a:p>
            <a:pPr marL="12700">
              <a:spcBef>
                <a:spcPts val="100"/>
              </a:spcBef>
            </a:pPr>
            <a:r>
              <a:rPr lang="en-US" altLang="zh-CN" sz="2800" b="1" dirty="0">
                <a:solidFill>
                  <a:srgbClr val="0000FF"/>
                </a:solidFill>
                <a:latin typeface="Arial"/>
                <a:cs typeface="Arial"/>
              </a:rPr>
              <a:t>“</a:t>
            </a:r>
            <a:r>
              <a:rPr lang="en-US" altLang="zh-CN" sz="2800" b="1" dirty="0" err="1">
                <a:solidFill>
                  <a:srgbClr val="0000FF"/>
                </a:solidFill>
                <a:latin typeface="Arial"/>
                <a:cs typeface="Arial"/>
              </a:rPr>
              <a:t>rb</a:t>
            </a:r>
            <a:r>
              <a:rPr lang="en-US" altLang="zh-CN" sz="2800" b="1" dirty="0">
                <a:solidFill>
                  <a:srgbClr val="0000FF"/>
                </a:solidFill>
                <a:latin typeface="Arial"/>
                <a:cs typeface="Arial"/>
              </a:rPr>
              <a:t>”</a:t>
            </a:r>
            <a:endParaRPr lang="en-US" altLang="zh-CN" sz="2800" dirty="0">
              <a:latin typeface="Arial"/>
              <a:cs typeface="Arial"/>
            </a:endParaRPr>
          </a:p>
          <a:p>
            <a:pPr marL="12700">
              <a:lnSpc>
                <a:spcPct val="100000"/>
              </a:lnSpc>
            </a:pPr>
            <a:r>
              <a:rPr lang="en-US" altLang="zh-CN" sz="2800" b="1" dirty="0">
                <a:solidFill>
                  <a:srgbClr val="0000FF"/>
                </a:solidFill>
                <a:latin typeface="Arial"/>
                <a:cs typeface="Arial"/>
              </a:rPr>
              <a:t>“</a:t>
            </a:r>
            <a:r>
              <a:rPr lang="en-US" altLang="zh-CN" sz="2800" b="1" dirty="0" err="1">
                <a:solidFill>
                  <a:srgbClr val="0000FF"/>
                </a:solidFill>
                <a:latin typeface="Arial"/>
                <a:cs typeface="Arial"/>
              </a:rPr>
              <a:t>wb</a:t>
            </a:r>
            <a:r>
              <a:rPr lang="en-US" altLang="zh-CN" sz="2800" b="1" dirty="0">
                <a:solidFill>
                  <a:srgbClr val="0000FF"/>
                </a:solidFill>
                <a:latin typeface="Arial"/>
                <a:cs typeface="Arial"/>
              </a:rPr>
              <a:t>”</a:t>
            </a:r>
            <a:endParaRPr lang="en-US" altLang="zh-CN" sz="2800" dirty="0">
              <a:latin typeface="Arial"/>
              <a:cs typeface="Arial"/>
            </a:endParaRPr>
          </a:p>
          <a:p>
            <a:pPr marL="12700">
              <a:lnSpc>
                <a:spcPct val="100000"/>
              </a:lnSpc>
            </a:pPr>
            <a:r>
              <a:rPr lang="en-US" altLang="zh-CN" sz="2800" b="1" dirty="0">
                <a:solidFill>
                  <a:srgbClr val="0000FF"/>
                </a:solidFill>
                <a:latin typeface="Arial"/>
                <a:cs typeface="Arial"/>
              </a:rPr>
              <a:t>“ab”</a:t>
            </a:r>
            <a:endParaRPr lang="en-US" altLang="zh-CN" sz="2800" dirty="0">
              <a:latin typeface="Arial"/>
              <a:cs typeface="Arial"/>
            </a:endParaRPr>
          </a:p>
          <a:p>
            <a:pPr marL="12700">
              <a:lnSpc>
                <a:spcPts val="3345"/>
              </a:lnSpc>
            </a:pPr>
            <a:r>
              <a:rPr sz="2800" b="1" dirty="0">
                <a:solidFill>
                  <a:srgbClr val="0000FF"/>
                </a:solidFill>
                <a:latin typeface="Arial"/>
                <a:cs typeface="Arial"/>
              </a:rPr>
              <a:t>“rb+”</a:t>
            </a:r>
            <a:endParaRPr sz="2800" dirty="0">
              <a:latin typeface="Arial"/>
              <a:cs typeface="Arial"/>
            </a:endParaRPr>
          </a:p>
          <a:p>
            <a:pPr marL="12700">
              <a:lnSpc>
                <a:spcPct val="100000"/>
              </a:lnSpc>
            </a:pPr>
            <a:r>
              <a:rPr sz="2800" b="1" dirty="0">
                <a:solidFill>
                  <a:srgbClr val="0000FF"/>
                </a:solidFill>
                <a:latin typeface="Arial"/>
                <a:cs typeface="Arial"/>
              </a:rPr>
              <a:t>“wb+”</a:t>
            </a:r>
            <a:endParaRPr sz="2800" dirty="0">
              <a:latin typeface="Arial"/>
              <a:cs typeface="Arial"/>
            </a:endParaRPr>
          </a:p>
          <a:p>
            <a:pPr marL="12700">
              <a:lnSpc>
                <a:spcPct val="100000"/>
              </a:lnSpc>
            </a:pPr>
            <a:r>
              <a:rPr sz="2800" b="1" dirty="0">
                <a:solidFill>
                  <a:srgbClr val="0000FF"/>
                </a:solidFill>
                <a:latin typeface="Arial"/>
                <a:cs typeface="Arial"/>
              </a:rPr>
              <a:t>“ab+”</a:t>
            </a:r>
            <a:endParaRPr sz="2800" dirty="0">
              <a:latin typeface="Arial"/>
              <a:cs typeface="Arial"/>
            </a:endParaRPr>
          </a:p>
        </p:txBody>
      </p:sp>
      <p:sp>
        <p:nvSpPr>
          <p:cNvPr id="33" name="object 33"/>
          <p:cNvSpPr/>
          <p:nvPr/>
        </p:nvSpPr>
        <p:spPr>
          <a:xfrm>
            <a:off x="1747236" y="6349746"/>
            <a:ext cx="97451" cy="200406"/>
          </a:xfrm>
          <a:prstGeom prst="rect">
            <a:avLst/>
          </a:prstGeom>
          <a:blipFill>
            <a:blip r:embed="rId2" cstate="print"/>
            <a:stretch>
              <a:fillRect/>
            </a:stretch>
          </a:blipFill>
        </p:spPr>
        <p:txBody>
          <a:bodyPr wrap="square" lIns="0" tIns="0" rIns="0" bIns="0" rtlCol="0"/>
          <a:lstStyle/>
          <a:p>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文件指针</a:t>
            </a:r>
          </a:p>
        </p:txBody>
      </p:sp>
      <p:sp>
        <p:nvSpPr>
          <p:cNvPr id="4" name="object 4"/>
          <p:cNvSpPr txBox="1"/>
          <p:nvPr/>
        </p:nvSpPr>
        <p:spPr>
          <a:xfrm>
            <a:off x="1105033" y="1808480"/>
            <a:ext cx="8344534" cy="2904000"/>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8571"/>
              <a:buFont typeface="Wingdings"/>
              <a:buChar char=""/>
              <a:tabLst>
                <a:tab pos="387350" algn="l"/>
                <a:tab pos="387985" algn="l"/>
                <a:tab pos="1875155" algn="l"/>
              </a:tabLst>
            </a:pPr>
            <a:r>
              <a:rPr sz="2800" b="1" spc="-5" dirty="0">
                <a:solidFill>
                  <a:srgbClr val="0000FF"/>
                </a:solidFill>
                <a:latin typeface="Courier New"/>
                <a:cs typeface="Courier New"/>
              </a:rPr>
              <a:t>FILE	</a:t>
            </a:r>
            <a:r>
              <a:rPr sz="2800" b="1" spc="-5" dirty="0">
                <a:latin typeface="Courier New"/>
                <a:cs typeface="Courier New"/>
              </a:rPr>
              <a:t>*fp</a:t>
            </a:r>
            <a:r>
              <a:rPr sz="2800" b="1" spc="-25" dirty="0">
                <a:latin typeface="Courier New"/>
                <a:cs typeface="Courier New"/>
              </a:rPr>
              <a:t> </a:t>
            </a:r>
            <a:r>
              <a:rPr sz="2800" b="1" dirty="0">
                <a:latin typeface="Courier New"/>
                <a:cs typeface="Courier New"/>
              </a:rPr>
              <a:t>;</a:t>
            </a:r>
            <a:endParaRPr sz="2800" dirty="0">
              <a:latin typeface="Courier New"/>
              <a:cs typeface="Courier New"/>
            </a:endParaRPr>
          </a:p>
          <a:p>
            <a:pPr marL="863600" lvl="1" indent="-286385">
              <a:lnSpc>
                <a:spcPct val="150000"/>
              </a:lnSpc>
              <a:spcBef>
                <a:spcPts val="170"/>
              </a:spcBef>
              <a:buClr>
                <a:srgbClr val="FFCC65"/>
              </a:buClr>
              <a:buSzPct val="114583"/>
              <a:buFont typeface="Times New Roman"/>
              <a:buChar char="–"/>
              <a:tabLst>
                <a:tab pos="864235" algn="l"/>
              </a:tabLst>
            </a:pPr>
            <a:r>
              <a:rPr sz="2400" b="1" spc="-5" dirty="0">
                <a:solidFill>
                  <a:srgbClr val="CC00CC"/>
                </a:solidFill>
                <a:latin typeface="SimSun"/>
                <a:cs typeface="SimSun"/>
              </a:rPr>
              <a:t>是</a:t>
            </a:r>
            <a:r>
              <a:rPr sz="2400" b="1" spc="-5" dirty="0">
                <a:solidFill>
                  <a:srgbClr val="0000FF"/>
                </a:solidFill>
                <a:latin typeface="Courier New"/>
                <a:cs typeface="Courier New"/>
              </a:rPr>
              <a:t>FILE</a:t>
            </a:r>
            <a:r>
              <a:rPr sz="2400" b="1" spc="-5" dirty="0">
                <a:solidFill>
                  <a:srgbClr val="CC00CC"/>
                </a:solidFill>
                <a:latin typeface="SimSun"/>
                <a:cs typeface="SimSun"/>
              </a:rPr>
              <a:t>型指针变量</a:t>
            </a:r>
            <a:endParaRPr sz="2400" dirty="0">
              <a:latin typeface="SimSun"/>
              <a:cs typeface="SimSun"/>
            </a:endParaRPr>
          </a:p>
          <a:p>
            <a:pPr marL="863600" lvl="1" indent="-286385">
              <a:lnSpc>
                <a:spcPct val="150000"/>
              </a:lnSpc>
              <a:spcBef>
                <a:spcPts val="155"/>
              </a:spcBef>
              <a:buClr>
                <a:srgbClr val="FFCC65"/>
              </a:buClr>
              <a:buSzPct val="114583"/>
              <a:buFont typeface="Times New Roman"/>
              <a:buChar char="–"/>
              <a:tabLst>
                <a:tab pos="864235" algn="l"/>
              </a:tabLst>
            </a:pPr>
            <a:r>
              <a:rPr sz="2400" b="1" dirty="0">
                <a:solidFill>
                  <a:srgbClr val="CC00CC"/>
                </a:solidFill>
                <a:latin typeface="SimSun"/>
                <a:cs typeface="SimSun"/>
              </a:rPr>
              <a:t>标识一个特定的磁盘文件</a:t>
            </a:r>
            <a:endParaRPr sz="2400" dirty="0">
              <a:latin typeface="SimSun"/>
              <a:cs typeface="SimSun"/>
            </a:endParaRPr>
          </a:p>
          <a:p>
            <a:pPr marL="863600" marR="5080" lvl="1" indent="-285750">
              <a:lnSpc>
                <a:spcPct val="150000"/>
              </a:lnSpc>
              <a:spcBef>
                <a:spcPts val="495"/>
              </a:spcBef>
              <a:buClr>
                <a:srgbClr val="FFCC65"/>
              </a:buClr>
              <a:buSzPct val="114583"/>
              <a:buFont typeface="Times New Roman"/>
              <a:buChar char="–"/>
              <a:tabLst>
                <a:tab pos="864235" algn="l"/>
              </a:tabLst>
            </a:pPr>
            <a:r>
              <a:rPr sz="2400" b="1" dirty="0">
                <a:solidFill>
                  <a:srgbClr val="CC00CC"/>
                </a:solidFill>
                <a:latin typeface="SimSun"/>
                <a:cs typeface="SimSun"/>
              </a:rPr>
              <a:t>与文件相关联的每个流都有一</a:t>
            </a:r>
            <a:r>
              <a:rPr sz="2400" b="1" spc="-10" dirty="0">
                <a:solidFill>
                  <a:srgbClr val="CC00CC"/>
                </a:solidFill>
                <a:latin typeface="SimSun"/>
                <a:cs typeface="SimSun"/>
              </a:rPr>
              <a:t>个</a:t>
            </a:r>
            <a:r>
              <a:rPr sz="2400" b="1" spc="-10" dirty="0">
                <a:solidFill>
                  <a:srgbClr val="0000FF"/>
                </a:solidFill>
                <a:latin typeface="Courier New"/>
                <a:cs typeface="Courier New"/>
              </a:rPr>
              <a:t>FIL</a:t>
            </a:r>
            <a:r>
              <a:rPr sz="2400" b="1" spc="-5" dirty="0">
                <a:solidFill>
                  <a:srgbClr val="0000FF"/>
                </a:solidFill>
                <a:latin typeface="Courier New"/>
                <a:cs typeface="Courier New"/>
              </a:rPr>
              <a:t>E</a:t>
            </a:r>
            <a:r>
              <a:rPr sz="2400" b="1" dirty="0">
                <a:solidFill>
                  <a:srgbClr val="CC00CC"/>
                </a:solidFill>
                <a:latin typeface="SimSun"/>
                <a:cs typeface="SimSun"/>
              </a:rPr>
              <a:t>类型的控制结构， 定义有关文件操作的信息，用户绝对不应修改</a:t>
            </a:r>
            <a:endParaRPr sz="2400" dirty="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5349" y="660384"/>
            <a:ext cx="2856351" cy="627736"/>
          </a:xfrm>
          <a:prstGeom prst="rect">
            <a:avLst/>
          </a:prstGeom>
        </p:spPr>
        <p:txBody>
          <a:bodyPr vert="horz" wrap="square" lIns="0" tIns="12065" rIns="0" bIns="0" rtlCol="0">
            <a:spAutoFit/>
          </a:bodyPr>
          <a:lstStyle/>
          <a:p>
            <a:pPr>
              <a:lnSpc>
                <a:spcPct val="100000"/>
              </a:lnSpc>
            </a:pPr>
            <a:r>
              <a:rPr lang="zh-CN" altLang="en-US" sz="4000" spc="-5" dirty="0">
                <a:latin typeface="Times New Roman"/>
                <a:cs typeface="Times New Roman"/>
              </a:rPr>
              <a:t>一、</a:t>
            </a:r>
            <a:r>
              <a:rPr sz="4000" spc="-5" dirty="0">
                <a:latin typeface="Times New Roman"/>
                <a:cs typeface="Times New Roman"/>
              </a:rPr>
              <a:t>I/</a:t>
            </a:r>
            <a:r>
              <a:rPr sz="4000" spc="-10" dirty="0">
                <a:latin typeface="Times New Roman"/>
                <a:cs typeface="Times New Roman"/>
              </a:rPr>
              <a:t>O</a:t>
            </a:r>
            <a:r>
              <a:rPr sz="4000" spc="-250" dirty="0"/>
              <a:t>设备</a:t>
            </a:r>
            <a:endParaRPr sz="4000" dirty="0">
              <a:latin typeface="Times New Roman"/>
              <a:cs typeface="Times New Roman"/>
            </a:endParaRPr>
          </a:p>
        </p:txBody>
      </p:sp>
      <p:sp>
        <p:nvSpPr>
          <p:cNvPr id="4" name="object 4"/>
          <p:cNvSpPr/>
          <p:nvPr/>
        </p:nvSpPr>
        <p:spPr>
          <a:xfrm>
            <a:off x="774839" y="2062733"/>
            <a:ext cx="9144000" cy="858519"/>
          </a:xfrm>
          <a:custGeom>
            <a:avLst/>
            <a:gdLst/>
            <a:ahLst/>
            <a:cxnLst/>
            <a:rect l="l" t="t" r="r" b="b"/>
            <a:pathLst>
              <a:path w="9144000" h="858519">
                <a:moveTo>
                  <a:pt x="0" y="0"/>
                </a:moveTo>
                <a:lnTo>
                  <a:pt x="0" y="858012"/>
                </a:lnTo>
                <a:lnTo>
                  <a:pt x="9144000" y="858011"/>
                </a:lnTo>
                <a:lnTo>
                  <a:pt x="9144000" y="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774839" y="3777234"/>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1540135" y="1804670"/>
            <a:ext cx="8073765" cy="4871205"/>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9166"/>
              <a:buFont typeface="Wingdings"/>
              <a:buChar char=""/>
              <a:tabLst>
                <a:tab pos="387350" algn="l"/>
                <a:tab pos="387985" algn="l"/>
              </a:tabLst>
            </a:pPr>
            <a:r>
              <a:rPr sz="2400" b="1" spc="-5" dirty="0" err="1">
                <a:solidFill>
                  <a:srgbClr val="3365FF"/>
                </a:solidFill>
                <a:latin typeface="SimSun"/>
                <a:cs typeface="SimSun"/>
              </a:rPr>
              <a:t>输入设备</a:t>
            </a:r>
            <a:r>
              <a:rPr lang="zh-CN" altLang="en-US" sz="2400" b="1" spc="-5" dirty="0">
                <a:solidFill>
                  <a:srgbClr val="3365FF"/>
                </a:solidFill>
                <a:latin typeface="SimSun"/>
                <a:cs typeface="SimSun"/>
              </a:rPr>
              <a:t>（</a:t>
            </a:r>
            <a:r>
              <a:rPr lang="en-US" altLang="zh-CN" sz="2400" b="1" spc="-5" dirty="0">
                <a:solidFill>
                  <a:srgbClr val="3365FF"/>
                </a:solidFill>
                <a:latin typeface="SimSun"/>
                <a:cs typeface="SimSun"/>
              </a:rPr>
              <a:t>input)</a:t>
            </a:r>
            <a:endParaRPr sz="2400" dirty="0">
              <a:latin typeface="SimSun"/>
              <a:cs typeface="SimSun"/>
            </a:endParaRPr>
          </a:p>
          <a:p>
            <a:pPr marL="863600" lvl="1" indent="-286385">
              <a:lnSpc>
                <a:spcPts val="2555"/>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cs typeface="SimSun"/>
              </a:rPr>
              <a:t>键盘、鼠标</a:t>
            </a:r>
            <a:endParaRPr sz="2000" dirty="0">
              <a:latin typeface="仿宋" panose="02010609060101010101" pitchFamily="49" charset="-122"/>
              <a:ea typeface="仿宋" panose="02010609060101010101" pitchFamily="49" charset="-122"/>
              <a:cs typeface="SimSun"/>
            </a:endParaRPr>
          </a:p>
          <a:p>
            <a:pPr marL="863600" lvl="1" indent="-286385">
              <a:lnSpc>
                <a:spcPts val="2520"/>
              </a:lnSpc>
              <a:buClr>
                <a:srgbClr val="FFCC65"/>
              </a:buClr>
              <a:buSzPct val="115000"/>
              <a:buFont typeface="Times New Roman"/>
              <a:buChar char="–"/>
              <a:tabLst>
                <a:tab pos="863600" algn="l"/>
                <a:tab pos="864235" algn="l"/>
              </a:tabLst>
            </a:pPr>
            <a:r>
              <a:rPr sz="2000" b="1" dirty="0">
                <a:solidFill>
                  <a:srgbClr val="CC00CC"/>
                </a:solidFill>
                <a:latin typeface="仿宋" panose="02010609060101010101" pitchFamily="49" charset="-122"/>
                <a:ea typeface="仿宋" panose="02010609060101010101" pitchFamily="49" charset="-122"/>
                <a:cs typeface="SimSun"/>
              </a:rPr>
              <a:t>软盘、硬盘、光驱（以文件的形式）</a:t>
            </a:r>
            <a:endParaRPr sz="2000" dirty="0">
              <a:latin typeface="仿宋" panose="02010609060101010101" pitchFamily="49" charset="-122"/>
              <a:ea typeface="仿宋" panose="02010609060101010101" pitchFamily="49" charset="-122"/>
              <a:cs typeface="SimSun"/>
            </a:endParaRPr>
          </a:p>
          <a:p>
            <a:pPr marL="863600" lvl="1" indent="-286385">
              <a:lnSpc>
                <a:spcPts val="252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cs typeface="SimSun"/>
              </a:rPr>
              <a:t>串行</a:t>
            </a:r>
            <a:r>
              <a:rPr sz="2000" b="1" dirty="0">
                <a:solidFill>
                  <a:srgbClr val="CC00CC"/>
                </a:solidFill>
                <a:latin typeface="仿宋" panose="02010609060101010101" pitchFamily="49" charset="-122"/>
                <a:ea typeface="仿宋" panose="02010609060101010101" pitchFamily="49" charset="-122"/>
                <a:cs typeface="SimSun"/>
              </a:rPr>
              <a:t>口、</a:t>
            </a:r>
            <a:r>
              <a:rPr sz="2000" b="1" spc="5" dirty="0">
                <a:solidFill>
                  <a:srgbClr val="CC00CC"/>
                </a:solidFill>
                <a:latin typeface="仿宋" panose="02010609060101010101" pitchFamily="49" charset="-122"/>
                <a:ea typeface="仿宋" panose="02010609060101010101" pitchFamily="49" charset="-122"/>
                <a:cs typeface="SimSun"/>
              </a:rPr>
              <a:t>并行</a:t>
            </a:r>
            <a:r>
              <a:rPr sz="2000" b="1" dirty="0">
                <a:solidFill>
                  <a:srgbClr val="CC00CC"/>
                </a:solidFill>
                <a:latin typeface="仿宋" panose="02010609060101010101" pitchFamily="49" charset="-122"/>
                <a:ea typeface="仿宋" panose="02010609060101010101" pitchFamily="49" charset="-122"/>
                <a:cs typeface="SimSun"/>
              </a:rPr>
              <a:t>口、</a:t>
            </a:r>
            <a:r>
              <a:rPr sz="2000" b="1" dirty="0">
                <a:solidFill>
                  <a:srgbClr val="CC00CC"/>
                </a:solidFill>
                <a:latin typeface="仿宋" panose="02010609060101010101" pitchFamily="49" charset="-122"/>
                <a:ea typeface="仿宋" panose="02010609060101010101" pitchFamily="49" charset="-122"/>
                <a:cs typeface="Times New Roman"/>
              </a:rPr>
              <a:t>USB</a:t>
            </a:r>
            <a:r>
              <a:rPr sz="2000" b="1" spc="5" dirty="0">
                <a:solidFill>
                  <a:srgbClr val="CC00CC"/>
                </a:solidFill>
                <a:latin typeface="仿宋" panose="02010609060101010101" pitchFamily="49" charset="-122"/>
                <a:ea typeface="仿宋" panose="02010609060101010101" pitchFamily="49" charset="-122"/>
                <a:cs typeface="SimSun"/>
              </a:rPr>
              <a:t>接</a:t>
            </a:r>
            <a:r>
              <a:rPr sz="2000" b="1" dirty="0">
                <a:solidFill>
                  <a:srgbClr val="CC00CC"/>
                </a:solidFill>
                <a:latin typeface="仿宋" panose="02010609060101010101" pitchFamily="49" charset="-122"/>
                <a:ea typeface="仿宋" panose="02010609060101010101" pitchFamily="49" charset="-122"/>
                <a:cs typeface="SimSun"/>
              </a:rPr>
              <a:t>口</a:t>
            </a:r>
            <a:r>
              <a:rPr sz="2000" b="1" spc="5" dirty="0">
                <a:solidFill>
                  <a:srgbClr val="CC00CC"/>
                </a:solidFill>
                <a:latin typeface="仿宋" panose="02010609060101010101" pitchFamily="49" charset="-122"/>
                <a:ea typeface="仿宋" panose="02010609060101010101" pitchFamily="49" charset="-122"/>
                <a:cs typeface="SimSun"/>
              </a:rPr>
              <a:t>、</a:t>
            </a:r>
            <a:r>
              <a:rPr sz="2000" b="1" dirty="0">
                <a:solidFill>
                  <a:srgbClr val="CC00CC"/>
                </a:solidFill>
                <a:latin typeface="仿宋" panose="02010609060101010101" pitchFamily="49" charset="-122"/>
                <a:ea typeface="仿宋" panose="02010609060101010101" pitchFamily="49" charset="-122"/>
                <a:cs typeface="SimSun"/>
              </a:rPr>
              <a:t>网络端口</a:t>
            </a:r>
            <a:endParaRPr sz="2000" dirty="0">
              <a:latin typeface="仿宋" panose="02010609060101010101" pitchFamily="49" charset="-122"/>
              <a:ea typeface="仿宋" panose="02010609060101010101" pitchFamily="49" charset="-122"/>
              <a:cs typeface="SimSun"/>
            </a:endParaRPr>
          </a:p>
          <a:p>
            <a:pPr marL="863600" lvl="1" indent="-286385">
              <a:lnSpc>
                <a:spcPts val="2510"/>
              </a:lnSpc>
              <a:buClr>
                <a:srgbClr val="FFCC65"/>
              </a:buClr>
              <a:buSzPct val="115000"/>
              <a:buFont typeface="Times New Roman"/>
              <a:buChar char="–"/>
              <a:tabLst>
                <a:tab pos="863600" algn="l"/>
                <a:tab pos="864235" algn="l"/>
              </a:tabLst>
            </a:pPr>
            <a:r>
              <a:rPr sz="2000" b="1" dirty="0">
                <a:solidFill>
                  <a:srgbClr val="CC00CC"/>
                </a:solidFill>
                <a:latin typeface="仿宋" panose="02010609060101010101" pitchFamily="49" charset="-122"/>
                <a:ea typeface="仿宋" panose="02010609060101010101" pitchFamily="49" charset="-122"/>
                <a:cs typeface="SimSun"/>
              </a:rPr>
              <a:t>扫描仪、视频采集卡、电视卡、游戏杆、话筒</a:t>
            </a:r>
            <a:endParaRPr sz="2000" dirty="0">
              <a:latin typeface="仿宋" panose="02010609060101010101" pitchFamily="49" charset="-122"/>
              <a:ea typeface="仿宋" panose="02010609060101010101" pitchFamily="49" charset="-122"/>
              <a:cs typeface="SimSun"/>
            </a:endParaRPr>
          </a:p>
          <a:p>
            <a:pPr marL="577850">
              <a:lnSpc>
                <a:spcPts val="2630"/>
              </a:lnSpc>
              <a:tabLst>
                <a:tab pos="863600" algn="l"/>
              </a:tabLst>
            </a:pPr>
            <a:r>
              <a:rPr sz="2300" spc="-5" dirty="0">
                <a:solidFill>
                  <a:srgbClr val="FFCC65"/>
                </a:solidFill>
                <a:latin typeface="Times New Roman"/>
                <a:cs typeface="Times New Roman"/>
              </a:rPr>
              <a:t>–	</a:t>
            </a:r>
            <a:r>
              <a:rPr sz="2000" b="1" spc="-5" dirty="0">
                <a:solidFill>
                  <a:srgbClr val="CC00CC"/>
                </a:solidFill>
                <a:latin typeface="Times New Roman"/>
                <a:cs typeface="Times New Roman"/>
              </a:rPr>
              <a:t>……</a:t>
            </a:r>
            <a:endParaRPr sz="2000" dirty="0">
              <a:latin typeface="Times New Roman"/>
              <a:cs typeface="Times New Roman"/>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err="1">
                <a:solidFill>
                  <a:srgbClr val="3365FF"/>
                </a:solidFill>
                <a:latin typeface="SimSun"/>
              </a:rPr>
              <a:t>输出设备</a:t>
            </a:r>
            <a:r>
              <a:rPr lang="en-US" altLang="zh-CN" sz="2400" b="1" spc="-5" dirty="0">
                <a:solidFill>
                  <a:srgbClr val="3365FF"/>
                </a:solidFill>
                <a:latin typeface="SimSun"/>
              </a:rPr>
              <a:t>(output)</a:t>
            </a:r>
            <a:endParaRPr sz="2400" b="1" spc="-5" dirty="0">
              <a:solidFill>
                <a:srgbClr val="3365FF"/>
              </a:solidFill>
              <a:latin typeface="SimSun"/>
            </a:endParaRPr>
          </a:p>
          <a:p>
            <a:pPr marL="863600" lvl="1" indent="-286385">
              <a:lnSpc>
                <a:spcPts val="2555"/>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显示器、打印机</a:t>
            </a:r>
          </a:p>
          <a:p>
            <a:pPr marL="863600" lvl="1" indent="-286385">
              <a:lnSpc>
                <a:spcPts val="252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软盘、硬盘、CD-R/DVD-R（以文件的形式）</a:t>
            </a:r>
          </a:p>
          <a:p>
            <a:pPr marL="863600" lvl="1" indent="-286385">
              <a:lnSpc>
                <a:spcPts val="252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串行口、并行口、USB接口、网络端口</a:t>
            </a:r>
          </a:p>
          <a:p>
            <a:pPr marL="863600" lvl="1" indent="-286385">
              <a:lnSpc>
                <a:spcPts val="251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音箱</a:t>
            </a:r>
          </a:p>
          <a:p>
            <a:pPr marL="577850">
              <a:lnSpc>
                <a:spcPts val="2630"/>
              </a:lnSpc>
              <a:tabLst>
                <a:tab pos="863600" algn="l"/>
              </a:tabLst>
            </a:pPr>
            <a:r>
              <a:rPr sz="2300" spc="-5" dirty="0">
                <a:solidFill>
                  <a:srgbClr val="FFCC65"/>
                </a:solidFill>
                <a:latin typeface="Times New Roman"/>
                <a:cs typeface="Times New Roman"/>
              </a:rPr>
              <a:t>–	</a:t>
            </a:r>
            <a:r>
              <a:rPr sz="2000" b="1" spc="-5" dirty="0">
                <a:solidFill>
                  <a:srgbClr val="CC00CC"/>
                </a:solidFill>
                <a:latin typeface="Times New Roman"/>
                <a:cs typeface="Times New Roman"/>
              </a:rPr>
              <a:t>……</a:t>
            </a:r>
            <a:endParaRPr sz="2000" dirty="0">
              <a:latin typeface="Times New Roman"/>
              <a:cs typeface="Times New Roman"/>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单纯的输入设备或者单纯的输出设备越来越少</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2417" y="660385"/>
            <a:ext cx="6164580" cy="734060"/>
          </a:xfrm>
          <a:prstGeom prst="rect">
            <a:avLst/>
          </a:prstGeom>
        </p:spPr>
        <p:txBody>
          <a:bodyPr vert="horz" wrap="square" lIns="0" tIns="12065" rIns="0" bIns="0" rtlCol="0">
            <a:spAutoFit/>
          </a:bodyPr>
          <a:lstStyle/>
          <a:p>
            <a:pPr marL="12700">
              <a:lnSpc>
                <a:spcPct val="100000"/>
              </a:lnSpc>
              <a:spcBef>
                <a:spcPts val="95"/>
              </a:spcBef>
            </a:pPr>
            <a:r>
              <a:rPr spc="-250" dirty="0"/>
              <a:t>文件指</a:t>
            </a:r>
            <a:r>
              <a:rPr spc="-245" dirty="0"/>
              <a:t>针</a:t>
            </a:r>
            <a:r>
              <a:rPr spc="-50" dirty="0"/>
              <a:t>（</a:t>
            </a:r>
            <a:r>
              <a:rPr sz="4400" i="1" spc="-50" dirty="0">
                <a:latin typeface="Times New Roman"/>
                <a:cs typeface="Times New Roman"/>
              </a:rPr>
              <a:t>File</a:t>
            </a:r>
            <a:r>
              <a:rPr sz="4400" i="1" spc="-45" dirty="0">
                <a:latin typeface="Times New Roman"/>
                <a:cs typeface="Times New Roman"/>
              </a:rPr>
              <a:t> </a:t>
            </a:r>
            <a:r>
              <a:rPr sz="4400" i="1" spc="-35" dirty="0">
                <a:latin typeface="Times New Roman"/>
                <a:cs typeface="Times New Roman"/>
              </a:rPr>
              <a:t>Pointer</a:t>
            </a:r>
            <a:r>
              <a:rPr spc="-35" dirty="0"/>
              <a:t>）</a:t>
            </a:r>
            <a:endParaRPr sz="4400">
              <a:latin typeface="Times New Roman"/>
              <a:cs typeface="Times New Roman"/>
            </a:endParaRPr>
          </a:p>
        </p:txBody>
      </p:sp>
      <p:sp>
        <p:nvSpPr>
          <p:cNvPr id="4" name="object 4"/>
          <p:cNvSpPr txBox="1"/>
          <p:nvPr/>
        </p:nvSpPr>
        <p:spPr>
          <a:xfrm>
            <a:off x="1033405" y="1628647"/>
            <a:ext cx="2957830" cy="793750"/>
          </a:xfrm>
          <a:prstGeom prst="rect">
            <a:avLst/>
          </a:prstGeom>
        </p:spPr>
        <p:txBody>
          <a:bodyPr vert="horz" wrap="square" lIns="0" tIns="31114" rIns="0" bIns="0" rtlCol="0">
            <a:spAutoFit/>
          </a:bodyPr>
          <a:lstStyle/>
          <a:p>
            <a:pPr marL="387350" indent="-375285">
              <a:lnSpc>
                <a:spcPct val="100000"/>
              </a:lnSpc>
              <a:spcBef>
                <a:spcPts val="244"/>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typedef</a:t>
            </a:r>
            <a:r>
              <a:rPr sz="2400" b="1" spc="-90" dirty="0">
                <a:solidFill>
                  <a:srgbClr val="0000FF"/>
                </a:solidFill>
                <a:latin typeface="Courier New"/>
                <a:cs typeface="Courier New"/>
              </a:rPr>
              <a:t> </a:t>
            </a:r>
            <a:r>
              <a:rPr sz="2400" b="1" spc="-10" dirty="0">
                <a:solidFill>
                  <a:srgbClr val="0000FF"/>
                </a:solidFill>
                <a:latin typeface="Courier New"/>
                <a:cs typeface="Courier New"/>
              </a:rPr>
              <a:t>struct</a:t>
            </a:r>
            <a:endParaRPr sz="2400">
              <a:latin typeface="Courier New"/>
              <a:cs typeface="Courier New"/>
            </a:endParaRPr>
          </a:p>
          <a:p>
            <a:pPr marL="377190">
              <a:lnSpc>
                <a:spcPct val="100000"/>
              </a:lnSpc>
              <a:spcBef>
                <a:spcPts val="140"/>
              </a:spcBef>
            </a:pPr>
            <a:r>
              <a:rPr sz="2400" b="1" spc="-5" dirty="0">
                <a:latin typeface="Courier New"/>
                <a:cs typeface="Courier New"/>
              </a:rPr>
              <a:t>{</a:t>
            </a:r>
            <a:endParaRPr sz="2400">
              <a:latin typeface="Courier New"/>
              <a:cs typeface="Courier New"/>
            </a:endParaRPr>
          </a:p>
        </p:txBody>
      </p:sp>
      <p:sp>
        <p:nvSpPr>
          <p:cNvPr id="5" name="object 5"/>
          <p:cNvSpPr txBox="1"/>
          <p:nvPr/>
        </p:nvSpPr>
        <p:spPr>
          <a:xfrm>
            <a:off x="4712213" y="2420365"/>
            <a:ext cx="5206625" cy="764312"/>
          </a:xfrm>
          <a:prstGeom prst="rect">
            <a:avLst/>
          </a:prstGeom>
        </p:spPr>
        <p:txBody>
          <a:bodyPr vert="horz" wrap="square" lIns="0" tIns="12700" rIns="0" bIns="0" rtlCol="0">
            <a:spAutoFit/>
          </a:bodyPr>
          <a:lstStyle/>
          <a:p>
            <a:pPr marL="12700">
              <a:spcBef>
                <a:spcPts val="100"/>
              </a:spcBef>
            </a:pPr>
            <a:r>
              <a:rPr sz="2400" b="1" spc="-10" dirty="0">
                <a:latin typeface="Courier New"/>
                <a:cs typeface="Courier New"/>
              </a:rPr>
              <a:t>/</a:t>
            </a:r>
            <a:r>
              <a:rPr sz="2400" b="1" spc="5" dirty="0">
                <a:latin typeface="Courier New"/>
                <a:cs typeface="Courier New"/>
              </a:rPr>
              <a:t>*</a:t>
            </a:r>
            <a:r>
              <a:rPr sz="2400" b="1" dirty="0" err="1">
                <a:latin typeface="SimSun"/>
                <a:cs typeface="SimSun"/>
              </a:rPr>
              <a:t>缓冲</a:t>
            </a:r>
            <a:r>
              <a:rPr sz="2400" b="1" spc="-15" dirty="0" err="1">
                <a:latin typeface="SimSun"/>
                <a:cs typeface="SimSun"/>
              </a:rPr>
              <a:t>区</a:t>
            </a:r>
            <a:r>
              <a:rPr sz="2400" b="1" dirty="0" err="1">
                <a:latin typeface="SimSun"/>
                <a:cs typeface="SimSun"/>
              </a:rPr>
              <a:t>‘满’或‘空’</a:t>
            </a:r>
            <a:r>
              <a:rPr sz="2400" b="1" spc="-10" dirty="0" err="1">
                <a:latin typeface="SimSun"/>
                <a:cs typeface="SimSun"/>
              </a:rPr>
              <a:t>的</a:t>
            </a:r>
            <a:r>
              <a:rPr lang="zh-CN" altLang="en-US" sz="2400" b="1" spc="-5" dirty="0">
                <a:latin typeface="SimSun"/>
                <a:cs typeface="SimSun"/>
              </a:rPr>
              <a:t>程度</a:t>
            </a:r>
            <a:r>
              <a:rPr lang="zh-CN" altLang="en-US" sz="2400" b="1" spc="-5" dirty="0">
                <a:latin typeface="Courier New"/>
                <a:cs typeface="Courier New"/>
              </a:rPr>
              <a:t>*</a:t>
            </a:r>
            <a:r>
              <a:rPr lang="en-US" altLang="zh-CN" sz="2400" b="1" spc="-5" dirty="0">
                <a:latin typeface="Courier New"/>
                <a:cs typeface="Courier New"/>
              </a:rPr>
              <a:t>/</a:t>
            </a:r>
            <a:endParaRPr lang="zh-CN" altLang="en-US" sz="2400" dirty="0">
              <a:latin typeface="Courier New"/>
              <a:cs typeface="Courier New"/>
            </a:endParaRPr>
          </a:p>
          <a:p>
            <a:pPr marL="12700">
              <a:lnSpc>
                <a:spcPct val="100000"/>
              </a:lnSpc>
              <a:spcBef>
                <a:spcPts val="100"/>
              </a:spcBef>
            </a:pPr>
            <a:endParaRPr sz="2400" dirty="0">
              <a:latin typeface="SimSun"/>
              <a:cs typeface="SimSun"/>
            </a:endParaRPr>
          </a:p>
        </p:txBody>
      </p:sp>
      <p:sp>
        <p:nvSpPr>
          <p:cNvPr id="6" name="object 6"/>
          <p:cNvSpPr txBox="1"/>
          <p:nvPr/>
        </p:nvSpPr>
        <p:spPr>
          <a:xfrm>
            <a:off x="1408309" y="2420365"/>
            <a:ext cx="3303904" cy="1134670"/>
          </a:xfrm>
          <a:prstGeom prst="rect">
            <a:avLst/>
          </a:prstGeom>
        </p:spPr>
        <p:txBody>
          <a:bodyPr vert="horz" wrap="square" lIns="0" tIns="12700" rIns="0" bIns="0" rtlCol="0">
            <a:spAutoFit/>
          </a:bodyPr>
          <a:lstStyle/>
          <a:p>
            <a:pPr marL="551815">
              <a:lnSpc>
                <a:spcPts val="2665"/>
              </a:lnSpc>
              <a:spcBef>
                <a:spcPts val="100"/>
              </a:spcBef>
            </a:pPr>
            <a:r>
              <a:rPr sz="2400" b="1" spc="-5" dirty="0">
                <a:solidFill>
                  <a:srgbClr val="0000FF"/>
                </a:solidFill>
                <a:latin typeface="Courier New"/>
                <a:cs typeface="Courier New"/>
              </a:rPr>
              <a:t>short</a:t>
            </a:r>
            <a:r>
              <a:rPr sz="2400" b="1" spc="-40" dirty="0">
                <a:solidFill>
                  <a:srgbClr val="0000FF"/>
                </a:solidFill>
                <a:latin typeface="Courier New"/>
                <a:cs typeface="Courier New"/>
              </a:rPr>
              <a:t> </a:t>
            </a:r>
            <a:r>
              <a:rPr sz="2400" b="1" spc="-10" dirty="0">
                <a:latin typeface="Courier New"/>
                <a:cs typeface="Courier New"/>
              </a:rPr>
              <a:t>level;</a:t>
            </a:r>
            <a:endParaRPr sz="2400" dirty="0">
              <a:latin typeface="Courier New"/>
              <a:cs typeface="Courier New"/>
            </a:endParaRPr>
          </a:p>
          <a:p>
            <a:pPr marL="551815" marR="5080">
              <a:lnSpc>
                <a:spcPct val="105000"/>
              </a:lnSpc>
            </a:pPr>
            <a:r>
              <a:rPr sz="2400" b="1" spc="-5" dirty="0">
                <a:solidFill>
                  <a:srgbClr val="0000FF"/>
                </a:solidFill>
                <a:latin typeface="Courier New"/>
                <a:cs typeface="Courier New"/>
              </a:rPr>
              <a:t>unsigned</a:t>
            </a:r>
            <a:r>
              <a:rPr sz="2400" b="1" spc="-95" dirty="0">
                <a:solidFill>
                  <a:srgbClr val="0000FF"/>
                </a:solidFill>
                <a:latin typeface="Courier New"/>
                <a:cs typeface="Courier New"/>
              </a:rPr>
              <a:t> </a:t>
            </a:r>
            <a:r>
              <a:rPr sz="2400" b="1" spc="-10" dirty="0">
                <a:latin typeface="Courier New"/>
                <a:cs typeface="Courier New"/>
              </a:rPr>
              <a:t>flags;  </a:t>
            </a:r>
            <a:r>
              <a:rPr sz="2400" b="1" spc="-5" dirty="0">
                <a:solidFill>
                  <a:srgbClr val="0000FF"/>
                </a:solidFill>
                <a:latin typeface="Courier New"/>
                <a:cs typeface="Courier New"/>
              </a:rPr>
              <a:t>char</a:t>
            </a:r>
            <a:r>
              <a:rPr sz="2400" b="1" spc="-35" dirty="0">
                <a:solidFill>
                  <a:srgbClr val="0000FF"/>
                </a:solidFill>
                <a:latin typeface="Courier New"/>
                <a:cs typeface="Courier New"/>
              </a:rPr>
              <a:t> </a:t>
            </a:r>
            <a:r>
              <a:rPr sz="2400" b="1" spc="-10" dirty="0">
                <a:latin typeface="Courier New"/>
                <a:cs typeface="Courier New"/>
              </a:rPr>
              <a:t>fd;</a:t>
            </a:r>
            <a:endParaRPr sz="2400" dirty="0">
              <a:latin typeface="Courier New"/>
              <a:cs typeface="Courier New"/>
            </a:endParaRPr>
          </a:p>
        </p:txBody>
      </p:sp>
      <p:sp>
        <p:nvSpPr>
          <p:cNvPr id="7" name="object 7"/>
          <p:cNvSpPr txBox="1"/>
          <p:nvPr/>
        </p:nvSpPr>
        <p:spPr>
          <a:xfrm>
            <a:off x="5597876" y="3097021"/>
            <a:ext cx="2592070" cy="793750"/>
          </a:xfrm>
          <a:prstGeom prst="rect">
            <a:avLst/>
          </a:prstGeom>
        </p:spPr>
        <p:txBody>
          <a:bodyPr vert="horz" wrap="square" lIns="0" tIns="31114" rIns="0" bIns="0" rtlCol="0">
            <a:spAutoFit/>
          </a:bodyPr>
          <a:lstStyle/>
          <a:p>
            <a:pPr marL="12700">
              <a:lnSpc>
                <a:spcPct val="100000"/>
              </a:lnSpc>
              <a:spcBef>
                <a:spcPts val="244"/>
              </a:spcBef>
            </a:pPr>
            <a:r>
              <a:rPr sz="2400" b="1" spc="-5" dirty="0">
                <a:latin typeface="Courier New"/>
                <a:cs typeface="Courier New"/>
              </a:rPr>
              <a:t>/*</a:t>
            </a:r>
            <a:r>
              <a:rPr sz="2400" b="1" spc="-5" dirty="0">
                <a:latin typeface="SimSun"/>
                <a:cs typeface="SimSun"/>
              </a:rPr>
              <a:t>文件状态标志</a:t>
            </a:r>
            <a:r>
              <a:rPr sz="2400" b="1" spc="-5" dirty="0">
                <a:latin typeface="Courier New"/>
                <a:cs typeface="Courier New"/>
              </a:rPr>
              <a:t>*/</a:t>
            </a:r>
            <a:endParaRPr sz="2400">
              <a:latin typeface="Courier New"/>
              <a:cs typeface="Courier New"/>
            </a:endParaRPr>
          </a:p>
          <a:p>
            <a:pPr marL="12700">
              <a:lnSpc>
                <a:spcPct val="100000"/>
              </a:lnSpc>
              <a:spcBef>
                <a:spcPts val="140"/>
              </a:spcBef>
            </a:pPr>
            <a:r>
              <a:rPr sz="2400" b="1" spc="-5" dirty="0">
                <a:latin typeface="Courier New"/>
                <a:cs typeface="Courier New"/>
              </a:rPr>
              <a:t>/*</a:t>
            </a:r>
            <a:r>
              <a:rPr sz="2400" b="1" spc="-5" dirty="0">
                <a:latin typeface="SimSun"/>
                <a:cs typeface="SimSun"/>
              </a:rPr>
              <a:t>文件描述符</a:t>
            </a:r>
            <a:r>
              <a:rPr sz="2400" b="1" spc="-5" dirty="0">
                <a:latin typeface="Courier New"/>
                <a:cs typeface="Courier New"/>
              </a:rPr>
              <a:t>*/</a:t>
            </a:r>
            <a:endParaRPr sz="2400">
              <a:latin typeface="Courier New"/>
              <a:cs typeface="Courier New"/>
            </a:endParaRPr>
          </a:p>
        </p:txBody>
      </p:sp>
      <p:sp>
        <p:nvSpPr>
          <p:cNvPr id="10" name="object 10"/>
          <p:cNvSpPr txBox="1"/>
          <p:nvPr/>
        </p:nvSpPr>
        <p:spPr>
          <a:xfrm>
            <a:off x="1947805" y="3865117"/>
            <a:ext cx="7220584" cy="1562100"/>
          </a:xfrm>
          <a:prstGeom prst="rect">
            <a:avLst/>
          </a:prstGeom>
        </p:spPr>
        <p:txBody>
          <a:bodyPr vert="horz" wrap="square" lIns="0" tIns="12700" rIns="0" bIns="0" rtlCol="0">
            <a:spAutoFit/>
          </a:bodyPr>
          <a:lstStyle/>
          <a:p>
            <a:pPr marL="12700" marR="5080">
              <a:lnSpc>
                <a:spcPct val="105000"/>
              </a:lnSpc>
              <a:spcBef>
                <a:spcPts val="100"/>
              </a:spcBef>
              <a:tabLst>
                <a:tab pos="3662045" algn="l"/>
              </a:tabLst>
            </a:pPr>
            <a:r>
              <a:rPr sz="2400" b="1" spc="-5" dirty="0">
                <a:solidFill>
                  <a:srgbClr val="0000FF"/>
                </a:solidFill>
                <a:latin typeface="Courier New"/>
                <a:cs typeface="Courier New"/>
              </a:rPr>
              <a:t>unsigned</a:t>
            </a:r>
            <a:r>
              <a:rPr sz="2400" b="1" spc="-55" dirty="0">
                <a:solidFill>
                  <a:srgbClr val="0000FF"/>
                </a:solidFill>
                <a:latin typeface="Courier New"/>
                <a:cs typeface="Courier New"/>
              </a:rPr>
              <a:t> </a:t>
            </a:r>
            <a:r>
              <a:rPr sz="2400" b="1" spc="-5" dirty="0">
                <a:solidFill>
                  <a:srgbClr val="0000FF"/>
                </a:solidFill>
                <a:latin typeface="Courier New"/>
                <a:cs typeface="Courier New"/>
              </a:rPr>
              <a:t>char</a:t>
            </a:r>
            <a:r>
              <a:rPr sz="2400" b="1" spc="-35" dirty="0">
                <a:solidFill>
                  <a:srgbClr val="0000FF"/>
                </a:solidFill>
                <a:latin typeface="Courier New"/>
                <a:cs typeface="Courier New"/>
              </a:rPr>
              <a:t> </a:t>
            </a:r>
            <a:r>
              <a:rPr sz="2400" b="1" spc="-5" dirty="0">
                <a:latin typeface="Courier New"/>
                <a:cs typeface="Courier New"/>
              </a:rPr>
              <a:t>hold;</a:t>
            </a:r>
            <a:r>
              <a:rPr sz="2400" b="1" spc="-35" dirty="0">
                <a:latin typeface="Courier New"/>
                <a:cs typeface="Courier New"/>
              </a:rPr>
              <a:t> </a:t>
            </a:r>
            <a:r>
              <a:rPr sz="2400" b="1" spc="-5" dirty="0">
                <a:latin typeface="Courier New"/>
                <a:cs typeface="Courier New"/>
              </a:rPr>
              <a:t>/*</a:t>
            </a:r>
            <a:r>
              <a:rPr sz="2400" b="1" spc="-5" dirty="0">
                <a:latin typeface="SimSun"/>
                <a:cs typeface="SimSun"/>
              </a:rPr>
              <a:t>如无缓冲区不读字符</a:t>
            </a:r>
            <a:r>
              <a:rPr sz="2400" b="1" spc="-5" dirty="0">
                <a:latin typeface="Courier New"/>
                <a:cs typeface="Courier New"/>
              </a:rPr>
              <a:t>*/  </a:t>
            </a:r>
            <a:r>
              <a:rPr sz="2400" b="1" spc="-5" dirty="0">
                <a:solidFill>
                  <a:srgbClr val="0000FF"/>
                </a:solidFill>
                <a:latin typeface="Courier New"/>
                <a:cs typeface="Courier New"/>
              </a:rPr>
              <a:t>short</a:t>
            </a:r>
            <a:r>
              <a:rPr sz="2400" b="1" spc="-15" dirty="0">
                <a:solidFill>
                  <a:srgbClr val="0000FF"/>
                </a:solidFill>
                <a:latin typeface="Courier New"/>
                <a:cs typeface="Courier New"/>
              </a:rPr>
              <a:t> </a:t>
            </a:r>
            <a:r>
              <a:rPr sz="2400" b="1" spc="-5" dirty="0">
                <a:latin typeface="Courier New"/>
                <a:cs typeface="Courier New"/>
              </a:rPr>
              <a:t>bsize;	</a:t>
            </a:r>
            <a:r>
              <a:rPr sz="2400" b="1" dirty="0">
                <a:latin typeface="Courier New"/>
                <a:cs typeface="Courier New"/>
              </a:rPr>
              <a:t>/*</a:t>
            </a:r>
            <a:r>
              <a:rPr sz="2400" b="1" spc="-5" dirty="0">
                <a:latin typeface="SimSun"/>
                <a:cs typeface="SimSun"/>
              </a:rPr>
              <a:t>缓冲区的大小</a:t>
            </a:r>
            <a:r>
              <a:rPr sz="2400" b="1" spc="-5" dirty="0">
                <a:latin typeface="Courier New"/>
                <a:cs typeface="Courier New"/>
              </a:rPr>
              <a:t>*/  </a:t>
            </a:r>
            <a:r>
              <a:rPr sz="2400" b="1" spc="-5" dirty="0">
                <a:solidFill>
                  <a:srgbClr val="0000FF"/>
                </a:solidFill>
                <a:latin typeface="Courier New"/>
                <a:cs typeface="Courier New"/>
              </a:rPr>
              <a:t>unsigned</a:t>
            </a:r>
            <a:r>
              <a:rPr sz="2400" b="1" spc="-75" dirty="0">
                <a:solidFill>
                  <a:srgbClr val="0000FF"/>
                </a:solidFill>
                <a:latin typeface="Courier New"/>
                <a:cs typeface="Courier New"/>
              </a:rPr>
              <a:t> </a:t>
            </a:r>
            <a:r>
              <a:rPr sz="2400" b="1" spc="-5" dirty="0">
                <a:solidFill>
                  <a:srgbClr val="0000FF"/>
                </a:solidFill>
                <a:latin typeface="Courier New"/>
                <a:cs typeface="Courier New"/>
              </a:rPr>
              <a:t>char</a:t>
            </a:r>
            <a:r>
              <a:rPr sz="2400" b="1" spc="-45" dirty="0">
                <a:solidFill>
                  <a:srgbClr val="0000FF"/>
                </a:solidFill>
                <a:latin typeface="Courier New"/>
                <a:cs typeface="Courier New"/>
              </a:rPr>
              <a:t> </a:t>
            </a:r>
            <a:r>
              <a:rPr sz="2400" b="1" spc="-5" dirty="0">
                <a:latin typeface="Courier New"/>
                <a:cs typeface="Courier New"/>
              </a:rPr>
              <a:t>*buffer;/*</a:t>
            </a:r>
            <a:r>
              <a:rPr sz="2400" b="1" spc="-5" dirty="0">
                <a:latin typeface="SimSun"/>
                <a:cs typeface="SimSun"/>
              </a:rPr>
              <a:t>数据缓冲区的位置</a:t>
            </a:r>
            <a:r>
              <a:rPr sz="2400" b="1" spc="-5" dirty="0">
                <a:latin typeface="Courier New"/>
                <a:cs typeface="Courier New"/>
              </a:rPr>
              <a:t>*/  </a:t>
            </a:r>
            <a:r>
              <a:rPr sz="2400" b="1" spc="-5" dirty="0">
                <a:solidFill>
                  <a:srgbClr val="0000FF"/>
                </a:solidFill>
                <a:latin typeface="Courier New"/>
                <a:cs typeface="Courier New"/>
              </a:rPr>
              <a:t>unsigned</a:t>
            </a:r>
            <a:r>
              <a:rPr sz="2400" b="1" spc="-50" dirty="0">
                <a:solidFill>
                  <a:srgbClr val="0000FF"/>
                </a:solidFill>
                <a:latin typeface="Courier New"/>
                <a:cs typeface="Courier New"/>
              </a:rPr>
              <a:t> </a:t>
            </a:r>
            <a:r>
              <a:rPr sz="2400" b="1" spc="-5" dirty="0">
                <a:solidFill>
                  <a:srgbClr val="0000FF"/>
                </a:solidFill>
                <a:latin typeface="Courier New"/>
                <a:cs typeface="Courier New"/>
              </a:rPr>
              <a:t>char</a:t>
            </a:r>
            <a:r>
              <a:rPr sz="2400" b="1" spc="-20" dirty="0">
                <a:solidFill>
                  <a:srgbClr val="0000FF"/>
                </a:solidFill>
                <a:latin typeface="Courier New"/>
                <a:cs typeface="Courier New"/>
              </a:rPr>
              <a:t> </a:t>
            </a:r>
            <a:r>
              <a:rPr sz="2400" b="1" spc="-5" dirty="0">
                <a:latin typeface="Courier New"/>
                <a:cs typeface="Courier New"/>
              </a:rPr>
              <a:t>*curp;</a:t>
            </a:r>
            <a:r>
              <a:rPr sz="2400" b="1" spc="-35" dirty="0">
                <a:latin typeface="Courier New"/>
                <a:cs typeface="Courier New"/>
              </a:rPr>
              <a:t> </a:t>
            </a:r>
            <a:r>
              <a:rPr sz="2400" b="1" spc="-5" dirty="0">
                <a:latin typeface="Courier New"/>
                <a:cs typeface="Courier New"/>
              </a:rPr>
              <a:t>/*</a:t>
            </a:r>
            <a:r>
              <a:rPr sz="2400" b="1" spc="-5" dirty="0">
                <a:latin typeface="SimSun"/>
                <a:cs typeface="SimSun"/>
              </a:rPr>
              <a:t>指针当前的指</a:t>
            </a:r>
            <a:r>
              <a:rPr sz="2400" b="1" spc="-10" dirty="0">
                <a:latin typeface="SimSun"/>
                <a:cs typeface="SimSun"/>
              </a:rPr>
              <a:t>向</a:t>
            </a:r>
            <a:r>
              <a:rPr sz="2400" b="1" spc="-5" dirty="0">
                <a:latin typeface="Courier New"/>
                <a:cs typeface="Courier New"/>
              </a:rPr>
              <a:t>*/</a:t>
            </a:r>
            <a:endParaRPr sz="2400" dirty="0">
              <a:latin typeface="Courier New"/>
              <a:cs typeface="Courier New"/>
            </a:endParaRPr>
          </a:p>
        </p:txBody>
      </p:sp>
      <p:sp>
        <p:nvSpPr>
          <p:cNvPr id="11" name="object 11"/>
          <p:cNvSpPr txBox="1"/>
          <p:nvPr/>
        </p:nvSpPr>
        <p:spPr>
          <a:xfrm>
            <a:off x="5779232" y="5419597"/>
            <a:ext cx="2900045" cy="77533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ourier New"/>
                <a:cs typeface="Courier New"/>
              </a:rPr>
              <a:t>/</a:t>
            </a:r>
            <a:r>
              <a:rPr sz="2400" b="1" dirty="0">
                <a:latin typeface="Courier New"/>
                <a:cs typeface="Courier New"/>
              </a:rPr>
              <a:t>*</a:t>
            </a:r>
            <a:r>
              <a:rPr sz="2400" b="1" spc="-5" dirty="0">
                <a:latin typeface="SimSun"/>
                <a:cs typeface="SimSun"/>
              </a:rPr>
              <a:t>临时文件</a:t>
            </a:r>
            <a:r>
              <a:rPr sz="2400" b="1" dirty="0">
                <a:latin typeface="SimSun"/>
                <a:cs typeface="SimSun"/>
              </a:rPr>
              <a:t>指示</a:t>
            </a:r>
            <a:r>
              <a:rPr sz="2400" b="1" spc="-5" dirty="0">
                <a:latin typeface="SimSun"/>
                <a:cs typeface="SimSun"/>
              </a:rPr>
              <a:t>器</a:t>
            </a:r>
            <a:r>
              <a:rPr sz="2400" b="1" spc="-5" dirty="0">
                <a:latin typeface="Courier New"/>
                <a:cs typeface="Courier New"/>
              </a:rPr>
              <a:t>*/</a:t>
            </a:r>
            <a:endParaRPr sz="2400" dirty="0">
              <a:latin typeface="Courier New"/>
              <a:cs typeface="Courier New"/>
            </a:endParaRPr>
          </a:p>
          <a:p>
            <a:pPr marL="12700">
              <a:lnSpc>
                <a:spcPct val="100000"/>
              </a:lnSpc>
              <a:spcBef>
                <a:spcPts val="140"/>
              </a:spcBef>
            </a:pPr>
            <a:r>
              <a:rPr sz="2400" b="1" spc="-10" dirty="0">
                <a:latin typeface="Courier New"/>
                <a:cs typeface="Courier New"/>
              </a:rPr>
              <a:t>/</a:t>
            </a:r>
            <a:r>
              <a:rPr sz="2400" b="1" spc="5" dirty="0">
                <a:latin typeface="Courier New"/>
                <a:cs typeface="Courier New"/>
              </a:rPr>
              <a:t>*</a:t>
            </a:r>
            <a:r>
              <a:rPr sz="2400" b="1" spc="-5" dirty="0">
                <a:latin typeface="SimSun"/>
                <a:cs typeface="SimSun"/>
              </a:rPr>
              <a:t>用于有效性检</a:t>
            </a:r>
            <a:r>
              <a:rPr sz="2400" b="1" spc="-10" dirty="0">
                <a:latin typeface="SimSun"/>
                <a:cs typeface="SimSun"/>
              </a:rPr>
              <a:t>查</a:t>
            </a:r>
            <a:r>
              <a:rPr sz="2400" b="1" spc="-5" dirty="0">
                <a:latin typeface="Courier New"/>
                <a:cs typeface="Courier New"/>
              </a:rPr>
              <a:t>*/</a:t>
            </a:r>
            <a:endParaRPr sz="2400" dirty="0">
              <a:latin typeface="Courier New"/>
              <a:cs typeface="Courier New"/>
            </a:endParaRPr>
          </a:p>
        </p:txBody>
      </p:sp>
      <p:sp>
        <p:nvSpPr>
          <p:cNvPr id="12" name="object 12"/>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20</a:t>
            </a:r>
            <a:endParaRPr sz="1400">
              <a:latin typeface="Arial"/>
              <a:cs typeface="Arial"/>
            </a:endParaRPr>
          </a:p>
        </p:txBody>
      </p:sp>
      <p:sp>
        <p:nvSpPr>
          <p:cNvPr id="13" name="object 13"/>
          <p:cNvSpPr txBox="1"/>
          <p:nvPr/>
        </p:nvSpPr>
        <p:spPr>
          <a:xfrm>
            <a:off x="1042862" y="5419597"/>
            <a:ext cx="3861435" cy="1543685"/>
          </a:xfrm>
          <a:prstGeom prst="rect">
            <a:avLst/>
          </a:prstGeom>
        </p:spPr>
        <p:txBody>
          <a:bodyPr vert="horz" wrap="square" lIns="0" tIns="10795" rIns="0" bIns="0" rtlCol="0">
            <a:spAutoFit/>
          </a:bodyPr>
          <a:lstStyle/>
          <a:p>
            <a:pPr marL="926465" marR="5080">
              <a:lnSpc>
                <a:spcPts val="3020"/>
              </a:lnSpc>
              <a:spcBef>
                <a:spcPts val="85"/>
              </a:spcBef>
            </a:pPr>
            <a:r>
              <a:rPr sz="2400" b="1" spc="-5" dirty="0">
                <a:solidFill>
                  <a:srgbClr val="0000FF"/>
                </a:solidFill>
                <a:latin typeface="Courier New"/>
                <a:cs typeface="Courier New"/>
              </a:rPr>
              <a:t>unsigned</a:t>
            </a:r>
            <a:r>
              <a:rPr sz="2400" b="1" spc="-114" dirty="0">
                <a:solidFill>
                  <a:srgbClr val="0000FF"/>
                </a:solidFill>
                <a:latin typeface="Courier New"/>
                <a:cs typeface="Courier New"/>
              </a:rPr>
              <a:t> </a:t>
            </a:r>
            <a:r>
              <a:rPr sz="2400" b="1" spc="-5" dirty="0">
                <a:latin typeface="Courier New"/>
                <a:cs typeface="Courier New"/>
              </a:rPr>
              <a:t>istemp;  </a:t>
            </a:r>
            <a:r>
              <a:rPr sz="2400" b="1" spc="-5" dirty="0">
                <a:solidFill>
                  <a:srgbClr val="0000FF"/>
                </a:solidFill>
                <a:latin typeface="Courier New"/>
                <a:cs typeface="Courier New"/>
              </a:rPr>
              <a:t>short</a:t>
            </a:r>
            <a:r>
              <a:rPr sz="2400" b="1" spc="-35" dirty="0">
                <a:solidFill>
                  <a:srgbClr val="0000FF"/>
                </a:solidFill>
                <a:latin typeface="Courier New"/>
                <a:cs typeface="Courier New"/>
              </a:rPr>
              <a:t> </a:t>
            </a:r>
            <a:r>
              <a:rPr sz="2400" b="1" spc="-10" dirty="0">
                <a:latin typeface="Courier New"/>
                <a:cs typeface="Courier New"/>
              </a:rPr>
              <a:t>token;</a:t>
            </a:r>
            <a:endParaRPr sz="2400" dirty="0">
              <a:latin typeface="Courier New"/>
              <a:cs typeface="Courier New"/>
            </a:endParaRPr>
          </a:p>
          <a:p>
            <a:pPr marL="377190">
              <a:lnSpc>
                <a:spcPts val="2860"/>
              </a:lnSpc>
            </a:pPr>
            <a:r>
              <a:rPr sz="2400" b="1" spc="-5" dirty="0">
                <a:latin typeface="Courier New"/>
                <a:cs typeface="Courier New"/>
              </a:rPr>
              <a:t>}</a:t>
            </a:r>
            <a:r>
              <a:rPr sz="2400" b="1" spc="-5" dirty="0">
                <a:solidFill>
                  <a:srgbClr val="0000FF"/>
                </a:solidFill>
                <a:latin typeface="Courier New"/>
                <a:cs typeface="Courier New"/>
              </a:rPr>
              <a:t>FILE</a:t>
            </a:r>
            <a:r>
              <a:rPr sz="2400" b="1" spc="-5" dirty="0">
                <a:latin typeface="Courier New"/>
                <a:cs typeface="Courier New"/>
              </a:rPr>
              <a:t>;</a:t>
            </a:r>
            <a:endParaRPr sz="2400" dirty="0">
              <a:latin typeface="Courier New"/>
              <a:cs typeface="Courier New"/>
            </a:endParaRPr>
          </a:p>
          <a:p>
            <a:pPr marL="289560" indent="-277495">
              <a:lnSpc>
                <a:spcPct val="100000"/>
              </a:lnSpc>
              <a:spcBef>
                <a:spcPts val="185"/>
              </a:spcBef>
              <a:buClr>
                <a:srgbClr val="FFCC65"/>
              </a:buClr>
              <a:buSzPct val="135714"/>
              <a:buFont typeface="Wingdings"/>
              <a:buChar char=""/>
              <a:tabLst>
                <a:tab pos="290195" algn="l"/>
              </a:tabLst>
            </a:pPr>
            <a:r>
              <a:rPr lang="zh-CN" altLang="en-US" sz="2400" b="1" spc="-5" dirty="0">
                <a:latin typeface="Courier New"/>
                <a:cs typeface="Courier New"/>
              </a:rPr>
              <a:t>在</a:t>
            </a:r>
            <a:r>
              <a:rPr lang="en-US" altLang="zh-CN" sz="2400" b="1" spc="-5" dirty="0" err="1">
                <a:latin typeface="Courier New"/>
                <a:cs typeface="Courier New"/>
              </a:rPr>
              <a:t>stdi</a:t>
            </a:r>
            <a:r>
              <a:rPr lang="en-US" sz="2400" b="1" spc="-5" dirty="0" err="1">
                <a:latin typeface="Courier New"/>
                <a:cs typeface="Courier New"/>
              </a:rPr>
              <a:t>o.h</a:t>
            </a:r>
            <a:r>
              <a:rPr sz="2400" b="1" spc="-5" dirty="0" err="1">
                <a:solidFill>
                  <a:srgbClr val="0000FF"/>
                </a:solidFill>
                <a:latin typeface="SimSun"/>
                <a:cs typeface="SimSun"/>
              </a:rPr>
              <a:t>文件中定义</a:t>
            </a:r>
            <a:endParaRPr sz="2400" dirty="0">
              <a:latin typeface="SimSun"/>
              <a:cs typeface="SimSu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891" y="660385"/>
            <a:ext cx="5438775" cy="734060"/>
          </a:xfrm>
          <a:prstGeom prst="rect">
            <a:avLst/>
          </a:prstGeom>
        </p:spPr>
        <p:txBody>
          <a:bodyPr vert="horz" wrap="square" lIns="0" tIns="12065" rIns="0" bIns="0" rtlCol="0">
            <a:spAutoFit/>
          </a:bodyPr>
          <a:lstStyle/>
          <a:p>
            <a:pPr marL="12700">
              <a:lnSpc>
                <a:spcPct val="100000"/>
              </a:lnSpc>
              <a:spcBef>
                <a:spcPts val="95"/>
              </a:spcBef>
            </a:pPr>
            <a:r>
              <a:rPr sz="4400" i="1" spc="-5" dirty="0">
                <a:latin typeface="Times New Roman"/>
                <a:cs typeface="Times New Roman"/>
              </a:rPr>
              <a:t>C</a:t>
            </a:r>
            <a:r>
              <a:rPr spc="-245" dirty="0"/>
              <a:t>语言独特的文件访问</a:t>
            </a:r>
            <a:endParaRPr sz="4400">
              <a:latin typeface="Times New Roman"/>
              <a:cs typeface="Times New Roman"/>
            </a:endParaRPr>
          </a:p>
        </p:txBody>
      </p:sp>
      <p:sp>
        <p:nvSpPr>
          <p:cNvPr id="7" name="object 7"/>
          <p:cNvSpPr txBox="1"/>
          <p:nvPr/>
        </p:nvSpPr>
        <p:spPr>
          <a:xfrm>
            <a:off x="1231900" y="1647825"/>
            <a:ext cx="8835765" cy="4435187"/>
          </a:xfrm>
          <a:prstGeom prst="rect">
            <a:avLst/>
          </a:prstGeom>
        </p:spPr>
        <p:txBody>
          <a:bodyPr vert="horz" wrap="square" lIns="0" tIns="31114" rIns="0" bIns="0" rtlCol="0">
            <a:spAutoFit/>
          </a:bodyPr>
          <a:lstStyle/>
          <a:p>
            <a:pPr marL="387350" indent="-375285">
              <a:lnSpc>
                <a:spcPct val="200000"/>
              </a:lnSpc>
              <a:spcBef>
                <a:spcPts val="244"/>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fgetc(FILE</a:t>
            </a:r>
            <a:r>
              <a:rPr sz="2400" b="1" spc="-55" dirty="0">
                <a:latin typeface="Courier New"/>
                <a:cs typeface="Courier New"/>
              </a:rPr>
              <a:t> </a:t>
            </a:r>
            <a:r>
              <a:rPr sz="2400" b="1" spc="-5" dirty="0">
                <a:latin typeface="Courier New"/>
                <a:cs typeface="Courier New"/>
              </a:rPr>
              <a:t>*fp);</a:t>
            </a:r>
            <a:endParaRPr sz="2400" dirty="0">
              <a:latin typeface="Courier New"/>
              <a:cs typeface="Courier New"/>
            </a:endParaRPr>
          </a:p>
          <a:p>
            <a:pPr marL="387350" indent="-375285">
              <a:lnSpc>
                <a:spcPct val="200000"/>
              </a:lnSpc>
              <a:spcBef>
                <a:spcPts val="14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fputc(</a:t>
            </a:r>
            <a:r>
              <a:rPr sz="2400" b="1" spc="-5" dirty="0">
                <a:solidFill>
                  <a:srgbClr val="0000FF"/>
                </a:solidFill>
                <a:latin typeface="Courier New"/>
                <a:cs typeface="Courier New"/>
              </a:rPr>
              <a:t>int </a:t>
            </a:r>
            <a:r>
              <a:rPr sz="2400" b="1" spc="-5" dirty="0">
                <a:latin typeface="Courier New"/>
                <a:cs typeface="Courier New"/>
              </a:rPr>
              <a:t>c, FILE</a:t>
            </a:r>
            <a:r>
              <a:rPr sz="2400" b="1" spc="-80" dirty="0">
                <a:latin typeface="Courier New"/>
                <a:cs typeface="Courier New"/>
              </a:rPr>
              <a:t> </a:t>
            </a:r>
            <a:r>
              <a:rPr sz="2400" b="1" spc="-10" dirty="0">
                <a:latin typeface="Courier New"/>
                <a:cs typeface="Courier New"/>
              </a:rPr>
              <a:t>*fp);</a:t>
            </a:r>
            <a:endParaRPr sz="2400" dirty="0">
              <a:latin typeface="Courier New"/>
              <a:cs typeface="Courier New"/>
            </a:endParaRPr>
          </a:p>
          <a:p>
            <a:pPr marL="387350" indent="-375285">
              <a:lnSpc>
                <a:spcPct val="200000"/>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char </a:t>
            </a:r>
            <a:r>
              <a:rPr sz="2400" b="1" spc="-5" dirty="0">
                <a:latin typeface="Courier New"/>
                <a:cs typeface="Courier New"/>
              </a:rPr>
              <a:t>*fgets(</a:t>
            </a:r>
            <a:r>
              <a:rPr sz="2400" b="1" spc="-5" dirty="0">
                <a:solidFill>
                  <a:srgbClr val="0000FF"/>
                </a:solidFill>
                <a:latin typeface="Courier New"/>
                <a:cs typeface="Courier New"/>
              </a:rPr>
              <a:t>char</a:t>
            </a:r>
            <a:r>
              <a:rPr sz="2400" b="1" spc="-95" dirty="0">
                <a:solidFill>
                  <a:srgbClr val="0000FF"/>
                </a:solidFill>
                <a:latin typeface="Courier New"/>
                <a:cs typeface="Courier New"/>
              </a:rPr>
              <a:t> </a:t>
            </a:r>
            <a:r>
              <a:rPr sz="2400" b="1" spc="-5" dirty="0">
                <a:latin typeface="Courier New"/>
                <a:cs typeface="Courier New"/>
              </a:rPr>
              <a:t>*</a:t>
            </a:r>
            <a:r>
              <a:rPr sz="2400" b="1" spc="-5" dirty="0" err="1">
                <a:latin typeface="Courier New"/>
                <a:cs typeface="Courier New"/>
              </a:rPr>
              <a:t>s,</a:t>
            </a:r>
            <a:r>
              <a:rPr sz="2400" b="1" spc="-5" dirty="0" err="1">
                <a:solidFill>
                  <a:srgbClr val="0000FF"/>
                </a:solidFill>
                <a:latin typeface="Courier New"/>
                <a:cs typeface="Courier New"/>
              </a:rPr>
              <a:t>int</a:t>
            </a:r>
            <a:r>
              <a:rPr sz="2400" b="1" spc="-5" dirty="0">
                <a:solidFill>
                  <a:srgbClr val="0000FF"/>
                </a:solidFill>
                <a:latin typeface="Courier New"/>
                <a:cs typeface="Courier New"/>
              </a:rPr>
              <a:t> </a:t>
            </a:r>
            <a:r>
              <a:rPr sz="2400" b="1" spc="-10" dirty="0">
                <a:latin typeface="Courier New"/>
                <a:cs typeface="Courier New"/>
              </a:rPr>
              <a:t>n,  </a:t>
            </a:r>
            <a:r>
              <a:rPr sz="2400" b="1" spc="-5" dirty="0">
                <a:latin typeface="Courier New"/>
                <a:cs typeface="Courier New"/>
              </a:rPr>
              <a:t>FILE</a:t>
            </a:r>
            <a:r>
              <a:rPr sz="2400" b="1" spc="-90" dirty="0">
                <a:latin typeface="Courier New"/>
                <a:cs typeface="Courier New"/>
              </a:rPr>
              <a:t> </a:t>
            </a:r>
            <a:r>
              <a:rPr sz="2400" b="1" spc="-10" dirty="0">
                <a:latin typeface="Courier New"/>
                <a:cs typeface="Courier New"/>
              </a:rPr>
              <a:t>*fp);</a:t>
            </a:r>
            <a:endParaRPr sz="2400" dirty="0">
              <a:latin typeface="Courier New"/>
              <a:cs typeface="Courier New"/>
            </a:endParaRPr>
          </a:p>
          <a:p>
            <a:pPr marL="387350" indent="-375285">
              <a:lnSpc>
                <a:spcPct val="200000"/>
              </a:lnSpc>
              <a:spcBef>
                <a:spcPts val="13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fputs(</a:t>
            </a:r>
            <a:r>
              <a:rPr sz="2400" b="1" spc="-5" dirty="0">
                <a:solidFill>
                  <a:srgbClr val="0000FF"/>
                </a:solidFill>
                <a:latin typeface="Courier New"/>
                <a:cs typeface="Courier New"/>
              </a:rPr>
              <a:t>const char</a:t>
            </a:r>
            <a:r>
              <a:rPr sz="2400" b="1" spc="-80" dirty="0">
                <a:solidFill>
                  <a:srgbClr val="0000FF"/>
                </a:solidFill>
                <a:latin typeface="Courier New"/>
                <a:cs typeface="Courier New"/>
              </a:rPr>
              <a:t> </a:t>
            </a:r>
            <a:r>
              <a:rPr sz="2400" b="1" spc="-5" dirty="0">
                <a:latin typeface="Courier New"/>
                <a:cs typeface="Courier New"/>
              </a:rPr>
              <a:t>*s,</a:t>
            </a:r>
            <a:r>
              <a:rPr lang="en-US" sz="2400" b="1" spc="-5" dirty="0">
                <a:latin typeface="Courier New"/>
                <a:cs typeface="Courier New"/>
              </a:rPr>
              <a:t> </a:t>
            </a:r>
            <a:r>
              <a:rPr sz="2400" b="1" spc="-5" dirty="0">
                <a:latin typeface="Courier New"/>
                <a:cs typeface="Courier New"/>
              </a:rPr>
              <a:t>FILE</a:t>
            </a:r>
            <a:r>
              <a:rPr sz="2400" b="1" spc="-25" dirty="0">
                <a:latin typeface="Courier New"/>
                <a:cs typeface="Courier New"/>
              </a:rPr>
              <a:t> </a:t>
            </a:r>
            <a:r>
              <a:rPr sz="2400" b="1" spc="-10" dirty="0">
                <a:latin typeface="Courier New"/>
                <a:cs typeface="Courier New"/>
              </a:rPr>
              <a:t>*fp);</a:t>
            </a:r>
            <a:endParaRPr sz="2400" dirty="0">
              <a:latin typeface="Courier New"/>
              <a:cs typeface="Courier New"/>
            </a:endParaRPr>
          </a:p>
          <a:p>
            <a:pPr marL="387350" indent="-375285">
              <a:lnSpc>
                <a:spcPct val="200000"/>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fscanf(FILE</a:t>
            </a:r>
            <a:r>
              <a:rPr sz="2400" b="1" spc="-65" dirty="0">
                <a:latin typeface="Courier New"/>
                <a:cs typeface="Courier New"/>
              </a:rPr>
              <a:t> </a:t>
            </a:r>
            <a:r>
              <a:rPr sz="2400" b="1" spc="-5" dirty="0">
                <a:latin typeface="Courier New"/>
                <a:cs typeface="Courier New"/>
              </a:rPr>
              <a:t>*</a:t>
            </a:r>
            <a:r>
              <a:rPr sz="2400" b="1" spc="-5" dirty="0" err="1">
                <a:latin typeface="Courier New"/>
                <a:cs typeface="Courier New"/>
              </a:rPr>
              <a:t>fp,</a:t>
            </a:r>
            <a:r>
              <a:rPr sz="2400" b="1" spc="-5" dirty="0" err="1">
                <a:solidFill>
                  <a:srgbClr val="0000FF"/>
                </a:solidFill>
                <a:latin typeface="Courier New"/>
                <a:cs typeface="Courier New"/>
              </a:rPr>
              <a:t>const</a:t>
            </a:r>
            <a:r>
              <a:rPr sz="2400" b="1" spc="-5" dirty="0">
                <a:solidFill>
                  <a:srgbClr val="0000FF"/>
                </a:solidFill>
                <a:latin typeface="Courier New"/>
                <a:cs typeface="Courier New"/>
              </a:rPr>
              <a:t> char</a:t>
            </a:r>
            <a:r>
              <a:rPr sz="2400" b="1" spc="-55" dirty="0">
                <a:solidFill>
                  <a:srgbClr val="0000FF"/>
                </a:solidFill>
                <a:latin typeface="Courier New"/>
                <a:cs typeface="Courier New"/>
              </a:rPr>
              <a:t> </a:t>
            </a:r>
            <a:r>
              <a:rPr sz="2400" b="1" spc="-10" dirty="0">
                <a:latin typeface="Courier New"/>
                <a:cs typeface="Courier New"/>
              </a:rPr>
              <a:t>*format,</a:t>
            </a:r>
            <a:r>
              <a:rPr lang="en-US" sz="2400" b="1" spc="-10" dirty="0">
                <a:latin typeface="Courier New"/>
                <a:cs typeface="Courier New"/>
              </a:rPr>
              <a:t> </a:t>
            </a:r>
            <a:r>
              <a:rPr sz="2400" b="1" spc="-10" dirty="0">
                <a:latin typeface="Courier New"/>
                <a:cs typeface="Courier New"/>
              </a:rPr>
              <a:t>...);</a:t>
            </a:r>
            <a:endParaRPr sz="2400" dirty="0">
              <a:latin typeface="Courier New"/>
              <a:cs typeface="Courier New"/>
            </a:endParaRPr>
          </a:p>
          <a:p>
            <a:pPr marL="387350" indent="-375285">
              <a:lnSpc>
                <a:spcPct val="200000"/>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fprintf(FILE</a:t>
            </a:r>
            <a:r>
              <a:rPr sz="2400" b="1" spc="-60" dirty="0">
                <a:latin typeface="Courier New"/>
                <a:cs typeface="Courier New"/>
              </a:rPr>
              <a:t> </a:t>
            </a:r>
            <a:r>
              <a:rPr sz="2400" b="1" spc="-5" dirty="0">
                <a:latin typeface="Courier New"/>
                <a:cs typeface="Courier New"/>
              </a:rPr>
              <a:t>*</a:t>
            </a:r>
            <a:r>
              <a:rPr sz="2400" b="1" spc="-5" dirty="0" err="1">
                <a:latin typeface="Courier New"/>
                <a:cs typeface="Courier New"/>
              </a:rPr>
              <a:t>fp,</a:t>
            </a:r>
            <a:r>
              <a:rPr sz="2400" b="1" spc="-5" dirty="0" err="1">
                <a:solidFill>
                  <a:srgbClr val="0000FF"/>
                </a:solidFill>
                <a:latin typeface="Courier New"/>
                <a:cs typeface="Courier New"/>
              </a:rPr>
              <a:t>const</a:t>
            </a:r>
            <a:r>
              <a:rPr sz="2400" b="1" spc="-5" dirty="0">
                <a:solidFill>
                  <a:srgbClr val="0000FF"/>
                </a:solidFill>
                <a:latin typeface="Courier New"/>
                <a:cs typeface="Courier New"/>
              </a:rPr>
              <a:t> char</a:t>
            </a:r>
            <a:r>
              <a:rPr sz="2400" b="1" spc="-85" dirty="0">
                <a:solidFill>
                  <a:srgbClr val="0000FF"/>
                </a:solidFill>
                <a:latin typeface="Courier New"/>
                <a:cs typeface="Courier New"/>
              </a:rPr>
              <a:t> </a:t>
            </a:r>
            <a:r>
              <a:rPr sz="2400" b="1" spc="-10" dirty="0">
                <a:latin typeface="Courier New"/>
                <a:cs typeface="Courier New"/>
              </a:rPr>
              <a:t>*format,</a:t>
            </a:r>
            <a:r>
              <a:rPr lang="en-US" sz="2400" b="1" spc="-10" dirty="0">
                <a:latin typeface="Courier New"/>
                <a:cs typeface="Courier New"/>
              </a:rPr>
              <a:t> </a:t>
            </a:r>
            <a:r>
              <a:rPr sz="2400" b="1" spc="-10" dirty="0">
                <a:latin typeface="Courier New"/>
                <a:cs typeface="Courier New"/>
              </a:rPr>
              <a:t>...);</a:t>
            </a:r>
            <a:endParaRPr sz="2400" dirty="0">
              <a:latin typeface="Courier New"/>
              <a:cs typeface="Courier Ne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891" y="660385"/>
            <a:ext cx="5438775" cy="734060"/>
          </a:xfrm>
          <a:prstGeom prst="rect">
            <a:avLst/>
          </a:prstGeom>
        </p:spPr>
        <p:txBody>
          <a:bodyPr vert="horz" wrap="square" lIns="0" tIns="12065" rIns="0" bIns="0" rtlCol="0">
            <a:spAutoFit/>
          </a:bodyPr>
          <a:lstStyle/>
          <a:p>
            <a:pPr marL="12700">
              <a:lnSpc>
                <a:spcPct val="100000"/>
              </a:lnSpc>
              <a:spcBef>
                <a:spcPts val="95"/>
              </a:spcBef>
            </a:pPr>
            <a:r>
              <a:rPr sz="4400" i="1" spc="-5" dirty="0">
                <a:latin typeface="Times New Roman"/>
                <a:cs typeface="Times New Roman"/>
              </a:rPr>
              <a:t>C</a:t>
            </a:r>
            <a:r>
              <a:rPr spc="-245" dirty="0"/>
              <a:t>语言独特的文件访问</a:t>
            </a:r>
            <a:endParaRPr sz="4400">
              <a:latin typeface="Times New Roman"/>
              <a:cs typeface="Times New Roman"/>
            </a:endParaRPr>
          </a:p>
        </p:txBody>
      </p:sp>
      <p:sp>
        <p:nvSpPr>
          <p:cNvPr id="7" name="object 7"/>
          <p:cNvSpPr txBox="1"/>
          <p:nvPr/>
        </p:nvSpPr>
        <p:spPr>
          <a:xfrm>
            <a:off x="1540135" y="1789429"/>
            <a:ext cx="5878195" cy="4414520"/>
          </a:xfrm>
          <a:prstGeom prst="rect">
            <a:avLst/>
          </a:prstGeom>
        </p:spPr>
        <p:txBody>
          <a:bodyPr vert="horz" wrap="square" lIns="0" tIns="12700" rIns="0" bIns="0" rtlCol="0">
            <a:spAutoFit/>
          </a:bodyPr>
          <a:lstStyle/>
          <a:p>
            <a:pPr marL="387350" indent="-375285">
              <a:lnSpc>
                <a:spcPts val="2665"/>
              </a:lnSpc>
              <a:spcBef>
                <a:spcPts val="100"/>
              </a:spcBef>
              <a:buClr>
                <a:srgbClr val="FFCC65"/>
              </a:buClr>
              <a:buSzPct val="79166"/>
              <a:buFont typeface="Wingdings"/>
              <a:buChar char=""/>
              <a:tabLst>
                <a:tab pos="387350" algn="l"/>
                <a:tab pos="387985" algn="l"/>
              </a:tabLst>
            </a:pPr>
            <a:r>
              <a:rPr sz="2400" b="1" spc="-5" dirty="0">
                <a:latin typeface="Courier New"/>
                <a:cs typeface="Courier New"/>
              </a:rPr>
              <a:t>size t fread(</a:t>
            </a:r>
            <a:r>
              <a:rPr sz="2400" b="1" spc="-5" dirty="0">
                <a:solidFill>
                  <a:srgbClr val="0000FF"/>
                </a:solidFill>
                <a:latin typeface="Courier New"/>
                <a:cs typeface="Courier New"/>
              </a:rPr>
              <a:t>void</a:t>
            </a:r>
            <a:r>
              <a:rPr sz="2400" b="1" spc="-70" dirty="0">
                <a:solidFill>
                  <a:srgbClr val="0000FF"/>
                </a:solidFill>
                <a:latin typeface="Courier New"/>
                <a:cs typeface="Courier New"/>
              </a:rPr>
              <a:t> </a:t>
            </a:r>
            <a:r>
              <a:rPr sz="2400" b="1" spc="-5" dirty="0">
                <a:latin typeface="Courier New"/>
                <a:cs typeface="Courier New"/>
              </a:rPr>
              <a:t>*ptr,</a:t>
            </a:r>
            <a:endParaRPr sz="2400">
              <a:latin typeface="Courier New"/>
              <a:cs typeface="Courier New"/>
            </a:endParaRPr>
          </a:p>
          <a:p>
            <a:pPr marL="2760345" marR="917575">
              <a:lnSpc>
                <a:spcPts val="2450"/>
              </a:lnSpc>
              <a:spcBef>
                <a:spcPts val="225"/>
              </a:spcBef>
            </a:pPr>
            <a:r>
              <a:rPr sz="2400" b="1" spc="-5" dirty="0">
                <a:latin typeface="Courier New"/>
                <a:cs typeface="Courier New"/>
              </a:rPr>
              <a:t>size_t</a:t>
            </a:r>
            <a:r>
              <a:rPr sz="2400" b="1" spc="-90" dirty="0">
                <a:latin typeface="Courier New"/>
                <a:cs typeface="Courier New"/>
              </a:rPr>
              <a:t> </a:t>
            </a:r>
            <a:r>
              <a:rPr sz="2400" b="1" spc="-10" dirty="0">
                <a:latin typeface="Courier New"/>
                <a:cs typeface="Courier New"/>
              </a:rPr>
              <a:t>size,  </a:t>
            </a:r>
            <a:r>
              <a:rPr sz="2400" b="1" spc="-5" dirty="0">
                <a:latin typeface="Courier New"/>
                <a:cs typeface="Courier New"/>
              </a:rPr>
              <a:t>size_t </a:t>
            </a:r>
            <a:r>
              <a:rPr sz="2400" b="1" spc="-10" dirty="0">
                <a:latin typeface="Courier New"/>
                <a:cs typeface="Courier New"/>
              </a:rPr>
              <a:t>n,  </a:t>
            </a:r>
            <a:r>
              <a:rPr sz="2400" b="1" spc="-5" dirty="0">
                <a:latin typeface="Courier New"/>
                <a:cs typeface="Courier New"/>
              </a:rPr>
              <a:t>FILE</a:t>
            </a:r>
            <a:r>
              <a:rPr sz="2400" b="1" spc="-40" dirty="0">
                <a:latin typeface="Courier New"/>
                <a:cs typeface="Courier New"/>
              </a:rPr>
              <a:t> </a:t>
            </a:r>
            <a:r>
              <a:rPr sz="2400" b="1" spc="-10" dirty="0">
                <a:latin typeface="Courier New"/>
                <a:cs typeface="Courier New"/>
              </a:rPr>
              <a:t>*fp);</a:t>
            </a:r>
            <a:endParaRPr sz="2400">
              <a:latin typeface="Courier New"/>
              <a:cs typeface="Courier New"/>
            </a:endParaRPr>
          </a:p>
          <a:p>
            <a:pPr marL="387350" indent="-375285">
              <a:lnSpc>
                <a:spcPts val="2665"/>
              </a:lnSpc>
              <a:spcBef>
                <a:spcPts val="125"/>
              </a:spcBef>
              <a:buClr>
                <a:srgbClr val="FFCC65"/>
              </a:buClr>
              <a:buSzPct val="79166"/>
              <a:buFont typeface="Wingdings"/>
              <a:buChar char=""/>
              <a:tabLst>
                <a:tab pos="387350" algn="l"/>
                <a:tab pos="387985" algn="l"/>
              </a:tabLst>
            </a:pPr>
            <a:r>
              <a:rPr sz="2400" b="1" spc="-5" dirty="0">
                <a:latin typeface="Courier New"/>
                <a:cs typeface="Courier New"/>
              </a:rPr>
              <a:t>size_t fwrite(</a:t>
            </a:r>
            <a:r>
              <a:rPr sz="2400" b="1" spc="-5" dirty="0">
                <a:solidFill>
                  <a:srgbClr val="0000FF"/>
                </a:solidFill>
                <a:latin typeface="Courier New"/>
                <a:cs typeface="Courier New"/>
              </a:rPr>
              <a:t>const void</a:t>
            </a:r>
            <a:r>
              <a:rPr sz="2400" b="1" spc="-120" dirty="0">
                <a:solidFill>
                  <a:srgbClr val="0000FF"/>
                </a:solidFill>
                <a:latin typeface="Courier New"/>
                <a:cs typeface="Courier New"/>
              </a:rPr>
              <a:t> </a:t>
            </a:r>
            <a:r>
              <a:rPr sz="2400" b="1" spc="-10" dirty="0">
                <a:latin typeface="Courier New"/>
                <a:cs typeface="Courier New"/>
              </a:rPr>
              <a:t>*ptr,</a:t>
            </a:r>
            <a:endParaRPr sz="2400">
              <a:latin typeface="Courier New"/>
              <a:cs typeface="Courier New"/>
            </a:endParaRPr>
          </a:p>
          <a:p>
            <a:pPr marL="2942590" marR="735330">
              <a:lnSpc>
                <a:spcPts val="2450"/>
              </a:lnSpc>
              <a:spcBef>
                <a:spcPts val="225"/>
              </a:spcBef>
            </a:pPr>
            <a:r>
              <a:rPr sz="2400" b="1" spc="-5" dirty="0">
                <a:latin typeface="Courier New"/>
                <a:cs typeface="Courier New"/>
              </a:rPr>
              <a:t>size t</a:t>
            </a:r>
            <a:r>
              <a:rPr sz="2400" b="1" spc="-100" dirty="0">
                <a:latin typeface="Courier New"/>
                <a:cs typeface="Courier New"/>
              </a:rPr>
              <a:t> </a:t>
            </a:r>
            <a:r>
              <a:rPr sz="2400" b="1" spc="-5" dirty="0">
                <a:latin typeface="Courier New"/>
                <a:cs typeface="Courier New"/>
              </a:rPr>
              <a:t>size,  size_t </a:t>
            </a:r>
            <a:r>
              <a:rPr sz="2400" b="1" spc="-10" dirty="0">
                <a:latin typeface="Courier New"/>
                <a:cs typeface="Courier New"/>
              </a:rPr>
              <a:t>n,  </a:t>
            </a:r>
            <a:r>
              <a:rPr sz="2400" b="1" spc="-5" dirty="0">
                <a:latin typeface="Courier New"/>
                <a:cs typeface="Courier New"/>
              </a:rPr>
              <a:t>FILE</a:t>
            </a:r>
            <a:r>
              <a:rPr sz="2400" b="1" spc="-40" dirty="0">
                <a:latin typeface="Courier New"/>
                <a:cs typeface="Courier New"/>
              </a:rPr>
              <a:t> </a:t>
            </a:r>
            <a:r>
              <a:rPr sz="2400" b="1" spc="-10" dirty="0">
                <a:latin typeface="Courier New"/>
                <a:cs typeface="Courier New"/>
              </a:rPr>
              <a:t>*fp);</a:t>
            </a:r>
            <a:endParaRPr sz="2400">
              <a:latin typeface="Courier New"/>
              <a:cs typeface="Courier New"/>
            </a:endParaRPr>
          </a:p>
          <a:p>
            <a:pPr marL="387350" indent="-375285">
              <a:lnSpc>
                <a:spcPct val="100000"/>
              </a:lnSpc>
              <a:spcBef>
                <a:spcPts val="13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feof(FILE</a:t>
            </a:r>
            <a:r>
              <a:rPr sz="2400" b="1" spc="-110" dirty="0">
                <a:latin typeface="Courier New"/>
                <a:cs typeface="Courier New"/>
              </a:rPr>
              <a:t> </a:t>
            </a:r>
            <a:r>
              <a:rPr sz="2400" b="1" spc="-10" dirty="0">
                <a:latin typeface="Courier New"/>
                <a:cs typeface="Courier New"/>
              </a:rPr>
              <a:t>*fp);</a:t>
            </a:r>
            <a:endParaRPr sz="2400">
              <a:latin typeface="Courier New"/>
              <a:cs typeface="Courier New"/>
            </a:endParaRPr>
          </a:p>
          <a:p>
            <a:pPr marL="387350" indent="-375285">
              <a:lnSpc>
                <a:spcPts val="2665"/>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fseek(FILE</a:t>
            </a:r>
            <a:r>
              <a:rPr sz="2400" b="1" spc="-114" dirty="0">
                <a:latin typeface="Courier New"/>
                <a:cs typeface="Courier New"/>
              </a:rPr>
              <a:t> </a:t>
            </a:r>
            <a:r>
              <a:rPr sz="2400" b="1" spc="-10" dirty="0">
                <a:latin typeface="Courier New"/>
                <a:cs typeface="Courier New"/>
              </a:rPr>
              <a:t>*fp,</a:t>
            </a:r>
            <a:endParaRPr sz="2400">
              <a:latin typeface="Courier New"/>
              <a:cs typeface="Courier New"/>
            </a:endParaRPr>
          </a:p>
          <a:p>
            <a:pPr marL="2212340" marR="1464945">
              <a:lnSpc>
                <a:spcPts val="2450"/>
              </a:lnSpc>
              <a:spcBef>
                <a:spcPts val="225"/>
              </a:spcBef>
            </a:pPr>
            <a:r>
              <a:rPr sz="2400" b="1" spc="-5" dirty="0">
                <a:solidFill>
                  <a:srgbClr val="0000FF"/>
                </a:solidFill>
                <a:latin typeface="Courier New"/>
                <a:cs typeface="Courier New"/>
              </a:rPr>
              <a:t>long</a:t>
            </a:r>
            <a:r>
              <a:rPr sz="2400" b="1" spc="-95" dirty="0">
                <a:solidFill>
                  <a:srgbClr val="0000FF"/>
                </a:solidFill>
                <a:latin typeface="Courier New"/>
                <a:cs typeface="Courier New"/>
              </a:rPr>
              <a:t> </a:t>
            </a:r>
            <a:r>
              <a:rPr sz="2400" b="1" spc="-5" dirty="0">
                <a:latin typeface="Courier New"/>
                <a:cs typeface="Courier New"/>
              </a:rPr>
              <a:t>offset,  </a:t>
            </a:r>
            <a:r>
              <a:rPr sz="2400" b="1" spc="-5" dirty="0">
                <a:solidFill>
                  <a:srgbClr val="0000FF"/>
                </a:solidFill>
                <a:latin typeface="Courier New"/>
                <a:cs typeface="Courier New"/>
              </a:rPr>
              <a:t>int</a:t>
            </a:r>
            <a:r>
              <a:rPr sz="2400" b="1" spc="-70" dirty="0">
                <a:solidFill>
                  <a:srgbClr val="0000FF"/>
                </a:solidFill>
                <a:latin typeface="Courier New"/>
                <a:cs typeface="Courier New"/>
              </a:rPr>
              <a:t> </a:t>
            </a:r>
            <a:r>
              <a:rPr sz="2400" b="1" spc="-10" dirty="0">
                <a:latin typeface="Courier New"/>
                <a:cs typeface="Courier New"/>
              </a:rPr>
              <a:t>whence);</a:t>
            </a:r>
            <a:endParaRPr sz="2400">
              <a:latin typeface="Courier New"/>
              <a:cs typeface="Courier New"/>
            </a:endParaRPr>
          </a:p>
          <a:p>
            <a:pPr marL="387350" indent="-375285">
              <a:lnSpc>
                <a:spcPct val="100000"/>
              </a:lnSpc>
              <a:spcBef>
                <a:spcPts val="13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fclose(FILE</a:t>
            </a:r>
            <a:r>
              <a:rPr sz="2400" b="1" spc="-65" dirty="0">
                <a:latin typeface="Courier New"/>
                <a:cs typeface="Courier New"/>
              </a:rPr>
              <a:t> </a:t>
            </a:r>
            <a:r>
              <a:rPr sz="2400" b="1" spc="-10" dirty="0">
                <a:latin typeface="Courier New"/>
                <a:cs typeface="Courier New"/>
              </a:rPr>
              <a:t>*fp);</a:t>
            </a:r>
            <a:endParaRPr sz="2400">
              <a:latin typeface="Courier New"/>
              <a:cs typeface="Courier Ne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错误处理</a:t>
            </a:r>
          </a:p>
        </p:txBody>
      </p:sp>
      <p:sp>
        <p:nvSpPr>
          <p:cNvPr id="4" name="object 4"/>
          <p:cNvSpPr txBox="1"/>
          <p:nvPr/>
        </p:nvSpPr>
        <p:spPr>
          <a:xfrm>
            <a:off x="1081947" y="1419225"/>
            <a:ext cx="8341486" cy="5588389"/>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错误处理</a:t>
            </a:r>
            <a:endParaRPr sz="2800" dirty="0">
              <a:latin typeface="SimSun"/>
              <a:cs typeface="SimSun"/>
            </a:endParaRPr>
          </a:p>
          <a:p>
            <a:pPr marL="863600" lvl="1" indent="-286385">
              <a:lnSpc>
                <a:spcPct val="150000"/>
              </a:lnSpc>
              <a:spcBef>
                <a:spcPts val="90"/>
              </a:spcBef>
              <a:buClr>
                <a:srgbClr val="FFCC65"/>
              </a:buClr>
              <a:buSzPct val="114583"/>
              <a:buFont typeface="Times New Roman"/>
              <a:buChar char="–"/>
              <a:tabLst>
                <a:tab pos="864235" algn="l"/>
              </a:tabLst>
            </a:pPr>
            <a:r>
              <a:rPr sz="2400" b="1" dirty="0">
                <a:solidFill>
                  <a:srgbClr val="CC00CC"/>
                </a:solidFill>
                <a:latin typeface="仿宋" panose="02010609060101010101" pitchFamily="49" charset="-122"/>
                <a:ea typeface="仿宋" panose="02010609060101010101" pitchFamily="49" charset="-122"/>
                <a:cs typeface="SimSun"/>
              </a:rPr>
              <a:t>文件错误一般都是外界造成的，出错率很高</a:t>
            </a:r>
            <a:endParaRPr sz="2400" dirty="0">
              <a:latin typeface="仿宋" panose="02010609060101010101" pitchFamily="49" charset="-122"/>
              <a:ea typeface="仿宋" panose="02010609060101010101" pitchFamily="49" charset="-122"/>
              <a:cs typeface="SimSun"/>
            </a:endParaRPr>
          </a:p>
          <a:p>
            <a:pPr marL="863600" lvl="1" indent="-286385">
              <a:lnSpc>
                <a:spcPct val="150000"/>
              </a:lnSpc>
              <a:spcBef>
                <a:spcPts val="15"/>
              </a:spcBef>
              <a:buClr>
                <a:srgbClr val="FFCC65"/>
              </a:buClr>
              <a:buSzPct val="114583"/>
              <a:buFont typeface="Times New Roman"/>
              <a:buChar char="–"/>
              <a:tabLst>
                <a:tab pos="864235" algn="l"/>
              </a:tabLst>
            </a:pPr>
            <a:r>
              <a:rPr sz="2400" b="1" spc="-5" dirty="0">
                <a:solidFill>
                  <a:srgbClr val="CC00CC"/>
                </a:solidFill>
                <a:latin typeface="仿宋" panose="02010609060101010101" pitchFamily="49" charset="-122"/>
                <a:ea typeface="仿宋" panose="02010609060101010101" pitchFamily="49" charset="-122"/>
                <a:cs typeface="SimSun"/>
              </a:rPr>
              <a:t>被删除、</a:t>
            </a:r>
            <a:r>
              <a:rPr sz="2400" b="1" dirty="0">
                <a:solidFill>
                  <a:srgbClr val="CC00CC"/>
                </a:solidFill>
                <a:latin typeface="仿宋" panose="02010609060101010101" pitchFamily="49" charset="-122"/>
                <a:ea typeface="仿宋" panose="02010609060101010101" pitchFamily="49" charset="-122"/>
                <a:cs typeface="SimSun"/>
              </a:rPr>
              <a:t>修</a:t>
            </a:r>
            <a:r>
              <a:rPr sz="2400" b="1" spc="5" dirty="0">
                <a:solidFill>
                  <a:srgbClr val="CC00CC"/>
                </a:solidFill>
                <a:latin typeface="仿宋" panose="02010609060101010101" pitchFamily="49" charset="-122"/>
                <a:ea typeface="仿宋" panose="02010609060101010101" pitchFamily="49" charset="-122"/>
                <a:cs typeface="SimSun"/>
              </a:rPr>
              <a:t>改</a:t>
            </a:r>
            <a:r>
              <a:rPr sz="2400" b="1" dirty="0">
                <a:solidFill>
                  <a:srgbClr val="CC00CC"/>
                </a:solidFill>
                <a:latin typeface="仿宋" panose="02010609060101010101" pitchFamily="49" charset="-122"/>
                <a:ea typeface="仿宋" panose="02010609060101010101" pitchFamily="49" charset="-122"/>
                <a:cs typeface="SimSun"/>
              </a:rPr>
              <a:t>、磁盘空间满、被其他文件打开</a:t>
            </a:r>
            <a:endParaRPr sz="2400" dirty="0">
              <a:latin typeface="仿宋" panose="02010609060101010101" pitchFamily="49" charset="-122"/>
              <a:ea typeface="仿宋" panose="02010609060101010101" pitchFamily="49" charset="-122"/>
              <a:cs typeface="SimSun"/>
            </a:endParaRPr>
          </a:p>
          <a:p>
            <a:pPr marL="387350" indent="-375285">
              <a:lnSpc>
                <a:spcPct val="150000"/>
              </a:lnSpc>
              <a:spcBef>
                <a:spcPts val="42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通过判断返回值发现错误</a:t>
            </a:r>
            <a:endParaRPr sz="2800" dirty="0">
              <a:latin typeface="SimSun"/>
              <a:cs typeface="SimSun"/>
            </a:endParaRPr>
          </a:p>
          <a:p>
            <a:pPr marL="863600" lvl="1" indent="-286385">
              <a:lnSpc>
                <a:spcPct val="150000"/>
              </a:lnSpc>
              <a:spcBef>
                <a:spcPts val="90"/>
              </a:spcBef>
              <a:buClr>
                <a:srgbClr val="FFCC65"/>
              </a:buClr>
              <a:buSzPct val="114583"/>
              <a:buFont typeface="Times New Roman"/>
              <a:buChar char="–"/>
              <a:tabLst>
                <a:tab pos="864235" algn="l"/>
              </a:tabLst>
            </a:pPr>
            <a:r>
              <a:rPr sz="2400" b="1" dirty="0">
                <a:solidFill>
                  <a:srgbClr val="CC00CC"/>
                </a:solidFill>
                <a:latin typeface="仿宋" panose="02010609060101010101" pitchFamily="49" charset="-122"/>
                <a:ea typeface="仿宋" panose="02010609060101010101" pitchFamily="49" charset="-122"/>
                <a:cs typeface="SimSun"/>
              </a:rPr>
              <a:t>所有文件操作出错时都返</a:t>
            </a:r>
            <a:r>
              <a:rPr sz="2400" b="1" spc="-10" dirty="0">
                <a:solidFill>
                  <a:srgbClr val="CC00CC"/>
                </a:solidFill>
                <a:latin typeface="仿宋" panose="02010609060101010101" pitchFamily="49" charset="-122"/>
                <a:ea typeface="仿宋" panose="02010609060101010101" pitchFamily="49" charset="-122"/>
                <a:cs typeface="SimSun"/>
              </a:rPr>
              <a:t>回</a:t>
            </a:r>
            <a:r>
              <a:rPr sz="2400" b="1" spc="-5" dirty="0">
                <a:solidFill>
                  <a:srgbClr val="CC00CC"/>
                </a:solidFill>
                <a:latin typeface="仿宋" panose="02010609060101010101" pitchFamily="49" charset="-122"/>
                <a:ea typeface="仿宋" panose="02010609060101010101" pitchFamily="49" charset="-122"/>
                <a:cs typeface="Times New Roman"/>
              </a:rPr>
              <a:t>-1</a:t>
            </a:r>
            <a:endParaRPr sz="2400" dirty="0">
              <a:latin typeface="仿宋" panose="02010609060101010101" pitchFamily="49" charset="-122"/>
              <a:ea typeface="仿宋" panose="02010609060101010101" pitchFamily="49" charset="-122"/>
              <a:cs typeface="Times New Roman"/>
            </a:endParaRPr>
          </a:p>
          <a:p>
            <a:pPr marL="387350" indent="-375285">
              <a:lnSpc>
                <a:spcPct val="150000"/>
              </a:lnSpc>
              <a:spcBef>
                <a:spcPts val="42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出错处理</a:t>
            </a:r>
            <a:endParaRPr sz="2800" dirty="0">
              <a:latin typeface="SimSun"/>
              <a:cs typeface="SimSun"/>
            </a:endParaRPr>
          </a:p>
          <a:p>
            <a:pPr marL="863600" lvl="1" indent="-286385">
              <a:lnSpc>
                <a:spcPct val="150000"/>
              </a:lnSpc>
              <a:spcBef>
                <a:spcPts val="90"/>
              </a:spcBef>
              <a:buClr>
                <a:srgbClr val="FFCC65"/>
              </a:buClr>
              <a:buSzPct val="114583"/>
              <a:buFont typeface="Times New Roman"/>
              <a:buChar char="–"/>
              <a:tabLst>
                <a:tab pos="864235" algn="l"/>
              </a:tabLst>
            </a:pPr>
            <a:r>
              <a:rPr sz="2400" b="1" spc="-5" dirty="0">
                <a:solidFill>
                  <a:srgbClr val="CC00CC"/>
                </a:solidFill>
                <a:latin typeface="仿宋" panose="02010609060101010101" pitchFamily="49" charset="-122"/>
                <a:ea typeface="仿宋" panose="02010609060101010101" pitchFamily="49" charset="-122"/>
                <a:cs typeface="SimSun"/>
              </a:rPr>
              <a:t>打印错误</a:t>
            </a:r>
            <a:r>
              <a:rPr sz="2400" b="1" spc="5" dirty="0">
                <a:solidFill>
                  <a:srgbClr val="CC00CC"/>
                </a:solidFill>
                <a:latin typeface="仿宋" panose="02010609060101010101" pitchFamily="49" charset="-122"/>
                <a:ea typeface="仿宋" panose="02010609060101010101" pitchFamily="49" charset="-122"/>
                <a:cs typeface="SimSun"/>
              </a:rPr>
              <a:t>信息</a:t>
            </a:r>
            <a:r>
              <a:rPr sz="2400" b="1" dirty="0">
                <a:solidFill>
                  <a:srgbClr val="CC00CC"/>
                </a:solidFill>
                <a:latin typeface="仿宋" panose="02010609060101010101" pitchFamily="49" charset="-122"/>
                <a:ea typeface="仿宋" panose="02010609060101010101" pitchFamily="49" charset="-122"/>
                <a:cs typeface="SimSun"/>
              </a:rPr>
              <a:t>给用户，等待用户的处理</a:t>
            </a:r>
            <a:endParaRPr sz="2400" dirty="0">
              <a:latin typeface="仿宋" panose="02010609060101010101" pitchFamily="49" charset="-122"/>
              <a:ea typeface="仿宋" panose="02010609060101010101" pitchFamily="49" charset="-122"/>
              <a:cs typeface="SimSun"/>
            </a:endParaRPr>
          </a:p>
          <a:p>
            <a:pPr marL="387350" indent="-375285">
              <a:lnSpc>
                <a:spcPct val="150000"/>
              </a:lnSpc>
              <a:spcBef>
                <a:spcPts val="204"/>
              </a:spcBef>
              <a:buClr>
                <a:srgbClr val="FFCC65"/>
              </a:buClr>
              <a:buSzPct val="78571"/>
              <a:buFont typeface="Wingdings"/>
              <a:buChar char=""/>
              <a:tabLst>
                <a:tab pos="387350" algn="l"/>
                <a:tab pos="387985" algn="l"/>
              </a:tabLst>
            </a:pPr>
            <a:r>
              <a:rPr sz="2800" b="1" spc="-5" dirty="0">
                <a:solidFill>
                  <a:srgbClr val="3365FF"/>
                </a:solidFill>
                <a:latin typeface="Courier New"/>
                <a:cs typeface="Courier New"/>
              </a:rPr>
              <a:t>void perror(const char</a:t>
            </a:r>
            <a:r>
              <a:rPr sz="2800" b="1" spc="-114" dirty="0">
                <a:solidFill>
                  <a:srgbClr val="3365FF"/>
                </a:solidFill>
                <a:latin typeface="Courier New"/>
                <a:cs typeface="Courier New"/>
              </a:rPr>
              <a:t> </a:t>
            </a:r>
            <a:r>
              <a:rPr sz="2800" b="1" spc="-5" dirty="0">
                <a:solidFill>
                  <a:srgbClr val="3365FF"/>
                </a:solidFill>
                <a:latin typeface="Courier New"/>
                <a:cs typeface="Courier New"/>
              </a:rPr>
              <a:t>*s);</a:t>
            </a:r>
            <a:endParaRPr sz="2800" dirty="0">
              <a:latin typeface="Courier New"/>
              <a:cs typeface="Courier New"/>
            </a:endParaRPr>
          </a:p>
          <a:p>
            <a:pPr marL="577850">
              <a:lnSpc>
                <a:spcPct val="150000"/>
              </a:lnSpc>
              <a:spcBef>
                <a:spcPts val="170"/>
              </a:spcBef>
            </a:pPr>
            <a:r>
              <a:rPr sz="2750" spc="5" dirty="0">
                <a:solidFill>
                  <a:srgbClr val="FFCC65"/>
                </a:solidFill>
                <a:latin typeface="Courier New"/>
                <a:cs typeface="Courier New"/>
              </a:rPr>
              <a:t>–</a:t>
            </a:r>
            <a:r>
              <a:rPr sz="2750" spc="-1130" dirty="0">
                <a:solidFill>
                  <a:srgbClr val="FFCC65"/>
                </a:solidFill>
                <a:latin typeface="Courier New"/>
                <a:cs typeface="Courier New"/>
              </a:rPr>
              <a:t> </a:t>
            </a:r>
            <a:r>
              <a:rPr sz="2400" b="1" dirty="0">
                <a:solidFill>
                  <a:srgbClr val="CC00CC"/>
                </a:solidFill>
                <a:latin typeface="仿宋" panose="02010609060101010101" pitchFamily="49" charset="-122"/>
                <a:ea typeface="仿宋" panose="02010609060101010101" pitchFamily="49" charset="-122"/>
                <a:cs typeface="SimSun"/>
              </a:rPr>
              <a:t>向标准错误输出字符</a:t>
            </a:r>
            <a:r>
              <a:rPr sz="2400" b="1" spc="-10" dirty="0">
                <a:solidFill>
                  <a:srgbClr val="CC00CC"/>
                </a:solidFill>
                <a:latin typeface="仿宋" panose="02010609060101010101" pitchFamily="49" charset="-122"/>
                <a:ea typeface="仿宋" panose="02010609060101010101" pitchFamily="49" charset="-122"/>
                <a:cs typeface="SimSun"/>
              </a:rPr>
              <a:t>串</a:t>
            </a:r>
            <a:r>
              <a:rPr sz="2400" b="1" dirty="0">
                <a:solidFill>
                  <a:srgbClr val="CC00CC"/>
                </a:solidFill>
                <a:latin typeface="仿宋" panose="02010609060101010101" pitchFamily="49" charset="-122"/>
                <a:ea typeface="仿宋" panose="02010609060101010101" pitchFamily="49" charset="-122"/>
                <a:cs typeface="Courier New"/>
              </a:rPr>
              <a:t>s</a:t>
            </a:r>
            <a:r>
              <a:rPr sz="2400" b="1" dirty="0">
                <a:solidFill>
                  <a:srgbClr val="CC00CC"/>
                </a:solidFill>
                <a:latin typeface="仿宋" panose="02010609060101010101" pitchFamily="49" charset="-122"/>
                <a:ea typeface="仿宋" panose="02010609060101010101" pitchFamily="49" charset="-122"/>
                <a:cs typeface="SimSun"/>
              </a:rPr>
              <a:t>，随后附上错误的文字说明</a:t>
            </a:r>
            <a:endParaRPr sz="2400" dirty="0">
              <a:latin typeface="仿宋" panose="02010609060101010101" pitchFamily="49" charset="-122"/>
              <a:ea typeface="仿宋" panose="02010609060101010101" pitchFamily="49" charset="-122"/>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971" y="660385"/>
            <a:ext cx="4919980" cy="689291"/>
          </a:xfrm>
          <a:prstGeom prst="rect">
            <a:avLst/>
          </a:prstGeom>
        </p:spPr>
        <p:txBody>
          <a:bodyPr vert="horz" wrap="square" lIns="0" tIns="12065" rIns="0" bIns="0" rtlCol="0">
            <a:spAutoFit/>
          </a:bodyPr>
          <a:lstStyle/>
          <a:p>
            <a:pPr marL="12700">
              <a:lnSpc>
                <a:spcPct val="100000"/>
              </a:lnSpc>
              <a:spcBef>
                <a:spcPts val="95"/>
              </a:spcBef>
            </a:pPr>
            <a:r>
              <a:rPr spc="-250" dirty="0">
                <a:latin typeface="仿宋" panose="02010609060101010101" pitchFamily="49" charset="-122"/>
                <a:ea typeface="仿宋" panose="02010609060101010101" pitchFamily="49" charset="-122"/>
              </a:rPr>
              <a:t>错误处理</a:t>
            </a:r>
            <a:r>
              <a:rPr sz="4400" dirty="0">
                <a:latin typeface="仿宋" panose="02010609060101010101" pitchFamily="49" charset="-122"/>
                <a:ea typeface="仿宋" panose="02010609060101010101" pitchFamily="49" charset="-122"/>
                <a:cs typeface="Times New Roman"/>
              </a:rPr>
              <a:t>——</a:t>
            </a:r>
            <a:r>
              <a:rPr spc="-245" dirty="0">
                <a:latin typeface="仿宋" panose="02010609060101010101" pitchFamily="49" charset="-122"/>
                <a:ea typeface="仿宋" panose="02010609060101010101" pitchFamily="49" charset="-122"/>
              </a:rPr>
              <a:t>例</a:t>
            </a:r>
            <a:r>
              <a:rPr sz="4400" spc="-5" dirty="0">
                <a:latin typeface="仿宋" panose="02010609060101010101" pitchFamily="49" charset="-122"/>
                <a:ea typeface="仿宋" panose="02010609060101010101" pitchFamily="49" charset="-122"/>
                <a:cs typeface="Times New Roman"/>
              </a:rPr>
              <a:t>1</a:t>
            </a:r>
            <a:endParaRPr sz="4400" dirty="0">
              <a:latin typeface="仿宋" panose="02010609060101010101" pitchFamily="49" charset="-122"/>
              <a:ea typeface="仿宋" panose="02010609060101010101" pitchFamily="49" charset="-122"/>
              <a:cs typeface="Times New Roman"/>
            </a:endParaRPr>
          </a:p>
        </p:txBody>
      </p:sp>
      <p:sp>
        <p:nvSpPr>
          <p:cNvPr id="6" name="object 6"/>
          <p:cNvSpPr txBox="1"/>
          <p:nvPr/>
        </p:nvSpPr>
        <p:spPr>
          <a:xfrm>
            <a:off x="1322203" y="1644344"/>
            <a:ext cx="8018780" cy="4891083"/>
          </a:xfrm>
          <a:prstGeom prst="rect">
            <a:avLst/>
          </a:prstGeom>
        </p:spPr>
        <p:txBody>
          <a:bodyPr vert="horz" wrap="square" lIns="0" tIns="12700" rIns="0" bIns="0" rtlCol="0">
            <a:spAutoFit/>
          </a:bodyPr>
          <a:lstStyle/>
          <a:p>
            <a:pPr marL="12700" marR="5255895">
              <a:lnSpc>
                <a:spcPct val="105000"/>
              </a:lnSpc>
              <a:spcBef>
                <a:spcPts val="100"/>
              </a:spcBef>
            </a:pPr>
            <a:r>
              <a:rPr sz="2000" b="1" spc="-5" dirty="0">
                <a:latin typeface="Courier New"/>
                <a:cs typeface="Courier New"/>
              </a:rPr>
              <a:t>#</a:t>
            </a:r>
            <a:r>
              <a:rPr sz="2000" b="1" spc="-5" dirty="0">
                <a:solidFill>
                  <a:srgbClr val="0000FF"/>
                </a:solidFill>
                <a:latin typeface="Courier New"/>
                <a:cs typeface="Courier New"/>
              </a:rPr>
              <a:t>include</a:t>
            </a:r>
            <a:r>
              <a:rPr sz="2000" b="1" spc="-45" dirty="0">
                <a:solidFill>
                  <a:srgbClr val="0000FF"/>
                </a:solidFill>
                <a:latin typeface="Courier New"/>
                <a:cs typeface="Courier New"/>
              </a:rPr>
              <a:t> </a:t>
            </a:r>
            <a:r>
              <a:rPr sz="2000" b="1" spc="-5" dirty="0">
                <a:latin typeface="Courier New"/>
                <a:cs typeface="Courier New"/>
              </a:rPr>
              <a:t>&lt;stdio.h&gt;  #</a:t>
            </a:r>
            <a:r>
              <a:rPr sz="2000" b="1" spc="-5" dirty="0">
                <a:solidFill>
                  <a:srgbClr val="0000FF"/>
                </a:solidFill>
                <a:latin typeface="Courier New"/>
                <a:cs typeface="Courier New"/>
              </a:rPr>
              <a:t>include</a:t>
            </a:r>
            <a:r>
              <a:rPr sz="2000" b="1" spc="-45" dirty="0">
                <a:solidFill>
                  <a:srgbClr val="0000FF"/>
                </a:solidFill>
                <a:latin typeface="Courier New"/>
                <a:cs typeface="Courier New"/>
              </a:rPr>
              <a:t> </a:t>
            </a:r>
            <a:r>
              <a:rPr sz="2000" b="1" spc="-5" dirty="0">
                <a:latin typeface="Courier New"/>
                <a:cs typeface="Courier New"/>
              </a:rPr>
              <a:t>&lt;errno.h&gt;  #</a:t>
            </a:r>
            <a:r>
              <a:rPr sz="2000" b="1" spc="-5" dirty="0">
                <a:solidFill>
                  <a:srgbClr val="0000FF"/>
                </a:solidFill>
                <a:latin typeface="Courier New"/>
                <a:cs typeface="Courier New"/>
              </a:rPr>
              <a:t>include </a:t>
            </a:r>
            <a:r>
              <a:rPr sz="2000" b="1" spc="-5" dirty="0">
                <a:latin typeface="Courier New"/>
                <a:cs typeface="Courier New"/>
              </a:rPr>
              <a:t>&lt;io.h&gt;  #</a:t>
            </a:r>
            <a:r>
              <a:rPr sz="2000" b="1" spc="-5" dirty="0">
                <a:solidFill>
                  <a:srgbClr val="0000FF"/>
                </a:solidFill>
                <a:latin typeface="Courier New"/>
                <a:cs typeface="Courier New"/>
              </a:rPr>
              <a:t>include</a:t>
            </a:r>
            <a:r>
              <a:rPr sz="2000" b="1" spc="-45" dirty="0">
                <a:solidFill>
                  <a:srgbClr val="0000FF"/>
                </a:solidFill>
                <a:latin typeface="Courier New"/>
                <a:cs typeface="Courier New"/>
              </a:rPr>
              <a:t> </a:t>
            </a:r>
            <a:r>
              <a:rPr sz="2000" b="1" spc="-5" dirty="0">
                <a:latin typeface="Courier New"/>
                <a:cs typeface="Courier New"/>
              </a:rPr>
              <a:t>&lt;fcntl.h&gt;</a:t>
            </a:r>
            <a:endParaRPr sz="2000" dirty="0">
              <a:latin typeface="Courier New"/>
              <a:cs typeface="Courier New"/>
            </a:endParaRPr>
          </a:p>
          <a:p>
            <a:pPr>
              <a:lnSpc>
                <a:spcPct val="100000"/>
              </a:lnSpc>
              <a:spcBef>
                <a:spcPts val="50"/>
              </a:spcBef>
            </a:pPr>
            <a:endParaRPr sz="2250" dirty="0">
              <a:latin typeface="Times New Roman"/>
              <a:cs typeface="Times New Roman"/>
            </a:endParaRPr>
          </a:p>
          <a:p>
            <a:pPr marL="12700">
              <a:lnSpc>
                <a:spcPct val="100000"/>
              </a:lnSpc>
            </a:pPr>
            <a:r>
              <a:rPr sz="2000" b="1" spc="-5" dirty="0">
                <a:latin typeface="Courier New"/>
                <a:cs typeface="Courier New"/>
              </a:rPr>
              <a:t>main()</a:t>
            </a:r>
            <a:endParaRPr sz="2000" dirty="0">
              <a:latin typeface="Courier New"/>
              <a:cs typeface="Courier New"/>
            </a:endParaRPr>
          </a:p>
          <a:p>
            <a:pPr marL="12700">
              <a:lnSpc>
                <a:spcPct val="100000"/>
              </a:lnSpc>
              <a:spcBef>
                <a:spcPts val="120"/>
              </a:spcBef>
            </a:pPr>
            <a:r>
              <a:rPr sz="2000" b="1" spc="-5" dirty="0">
                <a:latin typeface="Courier New"/>
                <a:cs typeface="Courier New"/>
              </a:rPr>
              <a:t>{</a:t>
            </a:r>
            <a:endParaRPr sz="2000" dirty="0">
              <a:latin typeface="Courier New"/>
              <a:cs typeface="Courier New"/>
            </a:endParaRPr>
          </a:p>
          <a:p>
            <a:pPr marL="387350">
              <a:lnSpc>
                <a:spcPct val="100000"/>
              </a:lnSpc>
              <a:spcBef>
                <a:spcPts val="155"/>
              </a:spcBef>
            </a:pPr>
            <a:r>
              <a:rPr sz="2000" b="1" spc="-5" dirty="0">
                <a:latin typeface="Courier New"/>
                <a:cs typeface="Courier New"/>
              </a:rPr>
              <a:t>/*</a:t>
            </a:r>
            <a:r>
              <a:rPr sz="2000" b="1" spc="-15" dirty="0">
                <a:latin typeface="Courier New"/>
                <a:cs typeface="Courier New"/>
              </a:rPr>
              <a:t> </a:t>
            </a:r>
            <a:r>
              <a:rPr sz="2000" b="1" spc="-5" dirty="0">
                <a:solidFill>
                  <a:srgbClr val="FF0000"/>
                </a:solidFill>
                <a:highlight>
                  <a:srgbClr val="FFFF00"/>
                </a:highlight>
                <a:latin typeface="Courier New"/>
                <a:cs typeface="Courier New"/>
              </a:rPr>
              <a:t>c:\abc.abc</a:t>
            </a:r>
            <a:r>
              <a:rPr sz="2000" b="1" spc="-5" dirty="0">
                <a:solidFill>
                  <a:srgbClr val="FF0000"/>
                </a:solidFill>
                <a:highlight>
                  <a:srgbClr val="FFFF00"/>
                </a:highlight>
                <a:latin typeface="SimSun"/>
                <a:cs typeface="SimSun"/>
              </a:rPr>
              <a:t>文件并</a:t>
            </a:r>
            <a:r>
              <a:rPr sz="2000" b="1" spc="5" dirty="0">
                <a:solidFill>
                  <a:srgbClr val="FF0000"/>
                </a:solidFill>
                <a:highlight>
                  <a:srgbClr val="FFFF00"/>
                </a:highlight>
                <a:latin typeface="SimSun"/>
                <a:cs typeface="SimSun"/>
              </a:rPr>
              <a:t>不</a:t>
            </a:r>
            <a:r>
              <a:rPr sz="2000" b="1" dirty="0">
                <a:solidFill>
                  <a:srgbClr val="FF0000"/>
                </a:solidFill>
                <a:highlight>
                  <a:srgbClr val="FFFF00"/>
                </a:highlight>
                <a:latin typeface="SimSun"/>
                <a:cs typeface="SimSun"/>
              </a:rPr>
              <a:t>存</a:t>
            </a:r>
            <a:r>
              <a:rPr sz="2000" b="1" spc="-10" dirty="0">
                <a:solidFill>
                  <a:srgbClr val="FF0000"/>
                </a:solidFill>
                <a:highlight>
                  <a:srgbClr val="FFFF00"/>
                </a:highlight>
                <a:latin typeface="SimSun"/>
                <a:cs typeface="SimSun"/>
              </a:rPr>
              <a:t>在</a:t>
            </a:r>
            <a:r>
              <a:rPr sz="2000" b="1" spc="225" dirty="0">
                <a:solidFill>
                  <a:srgbClr val="FF0000"/>
                </a:solidFill>
                <a:highlight>
                  <a:srgbClr val="FFFF00"/>
                </a:highlight>
                <a:latin typeface="SimSun"/>
                <a:cs typeface="SimSun"/>
              </a:rPr>
              <a:t> </a:t>
            </a:r>
            <a:r>
              <a:rPr sz="2000" b="1" spc="-5" dirty="0">
                <a:latin typeface="Courier New"/>
                <a:cs typeface="Courier New"/>
              </a:rPr>
              <a:t>*/</a:t>
            </a:r>
            <a:endParaRPr sz="2000" dirty="0">
              <a:latin typeface="Courier New"/>
              <a:cs typeface="Courier New"/>
            </a:endParaRPr>
          </a:p>
          <a:p>
            <a:pPr marL="387350">
              <a:lnSpc>
                <a:spcPct val="100000"/>
              </a:lnSpc>
              <a:spcBef>
                <a:spcPts val="85"/>
              </a:spcBef>
            </a:pPr>
            <a:r>
              <a:rPr sz="2000" b="1" spc="-5" dirty="0">
                <a:solidFill>
                  <a:srgbClr val="0000FF"/>
                </a:solidFill>
                <a:latin typeface="Courier New"/>
                <a:cs typeface="Courier New"/>
              </a:rPr>
              <a:t>int </a:t>
            </a:r>
            <a:r>
              <a:rPr sz="2000" b="1" spc="-5" dirty="0">
                <a:latin typeface="Courier New"/>
                <a:cs typeface="Courier New"/>
              </a:rPr>
              <a:t>fh = open("c:\\abc.abc", O_RDONLY |</a:t>
            </a:r>
            <a:r>
              <a:rPr sz="2000" b="1" spc="75" dirty="0">
                <a:latin typeface="Courier New"/>
                <a:cs typeface="Courier New"/>
              </a:rPr>
              <a:t> </a:t>
            </a:r>
            <a:r>
              <a:rPr sz="2000" b="1" spc="-5" dirty="0">
                <a:latin typeface="Courier New"/>
                <a:cs typeface="Courier New"/>
              </a:rPr>
              <a:t>O_BINARY);</a:t>
            </a:r>
            <a:endParaRPr sz="2000" dirty="0">
              <a:latin typeface="Courier New"/>
              <a:cs typeface="Courier New"/>
            </a:endParaRPr>
          </a:p>
          <a:p>
            <a:pPr>
              <a:lnSpc>
                <a:spcPct val="100000"/>
              </a:lnSpc>
              <a:spcBef>
                <a:spcPts val="30"/>
              </a:spcBef>
            </a:pPr>
            <a:endParaRPr sz="2300" dirty="0">
              <a:latin typeface="Times New Roman"/>
              <a:cs typeface="Times New Roman"/>
            </a:endParaRPr>
          </a:p>
          <a:p>
            <a:pPr marL="387350">
              <a:lnSpc>
                <a:spcPct val="100000"/>
              </a:lnSpc>
              <a:spcBef>
                <a:spcPts val="5"/>
              </a:spcBef>
              <a:tabLst>
                <a:tab pos="3669665" algn="l"/>
              </a:tabLst>
            </a:pPr>
            <a:r>
              <a:rPr sz="2000" b="1" spc="-5" dirty="0">
                <a:solidFill>
                  <a:srgbClr val="0000FF"/>
                </a:solidFill>
                <a:latin typeface="Courier New"/>
                <a:cs typeface="Courier New"/>
              </a:rPr>
              <a:t>if </a:t>
            </a:r>
            <a:r>
              <a:rPr sz="2000" b="1" spc="-5" dirty="0">
                <a:latin typeface="Courier New"/>
                <a:cs typeface="Courier New"/>
              </a:rPr>
              <a:t>(fh</a:t>
            </a:r>
            <a:r>
              <a:rPr sz="2000" b="1" spc="15" dirty="0">
                <a:latin typeface="Courier New"/>
                <a:cs typeface="Courier New"/>
              </a:rPr>
              <a:t> </a:t>
            </a:r>
            <a:r>
              <a:rPr sz="2000" b="1" spc="-5" dirty="0">
                <a:latin typeface="Courier New"/>
                <a:cs typeface="Courier New"/>
              </a:rPr>
              <a:t>==</a:t>
            </a:r>
            <a:r>
              <a:rPr sz="2000" b="1" spc="10" dirty="0">
                <a:latin typeface="Courier New"/>
                <a:cs typeface="Courier New"/>
              </a:rPr>
              <a:t> </a:t>
            </a:r>
            <a:r>
              <a:rPr sz="2000" b="1" spc="-5" dirty="0">
                <a:latin typeface="Courier New"/>
                <a:cs typeface="Courier New"/>
              </a:rPr>
              <a:t>-1)	/*</a:t>
            </a:r>
            <a:r>
              <a:rPr sz="2000" b="1" spc="-15" dirty="0">
                <a:latin typeface="Courier New"/>
                <a:cs typeface="Courier New"/>
              </a:rPr>
              <a:t> </a:t>
            </a:r>
            <a:r>
              <a:rPr sz="2000" b="1" spc="-5" dirty="0">
                <a:latin typeface="Courier New"/>
                <a:cs typeface="Courier New"/>
              </a:rPr>
              <a:t>fh</a:t>
            </a:r>
            <a:r>
              <a:rPr sz="2000" b="1" spc="-5" dirty="0">
                <a:latin typeface="SimSun"/>
                <a:cs typeface="SimSun"/>
              </a:rPr>
              <a:t>必然为</a:t>
            </a:r>
            <a:r>
              <a:rPr sz="2000" b="1" spc="-5" dirty="0">
                <a:latin typeface="Courier New"/>
                <a:cs typeface="Courier New"/>
              </a:rPr>
              <a:t>-1</a:t>
            </a:r>
            <a:r>
              <a:rPr sz="2000" b="1" spc="15" dirty="0">
                <a:latin typeface="Courier New"/>
                <a:cs typeface="Courier New"/>
              </a:rPr>
              <a:t> </a:t>
            </a:r>
            <a:r>
              <a:rPr sz="2000" b="1" spc="-5" dirty="0">
                <a:latin typeface="Courier New"/>
                <a:cs typeface="Courier New"/>
              </a:rPr>
              <a:t>*/</a:t>
            </a:r>
            <a:endParaRPr sz="2000" dirty="0">
              <a:latin typeface="Courier New"/>
              <a:cs typeface="Courier New"/>
            </a:endParaRPr>
          </a:p>
          <a:p>
            <a:pPr marL="387350">
              <a:lnSpc>
                <a:spcPct val="100000"/>
              </a:lnSpc>
              <a:spcBef>
                <a:spcPts val="80"/>
              </a:spcBef>
            </a:pPr>
            <a:r>
              <a:rPr sz="2000" b="1" spc="-5" dirty="0">
                <a:latin typeface="Courier New"/>
                <a:cs typeface="Courier New"/>
              </a:rPr>
              <a:t>{</a:t>
            </a:r>
            <a:endParaRPr sz="2000" dirty="0">
              <a:latin typeface="Courier New"/>
              <a:cs typeface="Courier New"/>
            </a:endParaRPr>
          </a:p>
          <a:p>
            <a:pPr marL="927100">
              <a:lnSpc>
                <a:spcPct val="100000"/>
              </a:lnSpc>
              <a:spcBef>
                <a:spcPts val="120"/>
              </a:spcBef>
            </a:pPr>
            <a:r>
              <a:rPr sz="2000" b="1" spc="-5" dirty="0">
                <a:latin typeface="Courier New"/>
                <a:cs typeface="Courier New"/>
              </a:rPr>
              <a:t>perror("Can't open c:\\abc.abc.</a:t>
            </a:r>
            <a:r>
              <a:rPr sz="2000" b="1" spc="10" dirty="0">
                <a:latin typeface="Courier New"/>
                <a:cs typeface="Courier New"/>
              </a:rPr>
              <a:t> </a:t>
            </a:r>
            <a:r>
              <a:rPr sz="2000" b="1" spc="-5" dirty="0">
                <a:latin typeface="Courier New"/>
                <a:cs typeface="Courier New"/>
              </a:rPr>
              <a:t>Error");</a:t>
            </a:r>
            <a:endParaRPr sz="2000" dirty="0">
              <a:latin typeface="Courier New"/>
              <a:cs typeface="Courier New"/>
            </a:endParaRPr>
          </a:p>
          <a:p>
            <a:pPr marL="387350">
              <a:lnSpc>
                <a:spcPct val="100000"/>
              </a:lnSpc>
              <a:spcBef>
                <a:spcPts val="120"/>
              </a:spcBef>
            </a:pPr>
            <a:r>
              <a:rPr sz="2000" b="1" spc="-5" dirty="0">
                <a:latin typeface="Courier New"/>
                <a:cs typeface="Courier New"/>
              </a:rPr>
              <a:t>}</a:t>
            </a:r>
            <a:endParaRPr sz="2000" dirty="0">
              <a:latin typeface="Courier New"/>
              <a:cs typeface="Courier New"/>
            </a:endParaRPr>
          </a:p>
          <a:p>
            <a:pPr marL="12700">
              <a:lnSpc>
                <a:spcPct val="100000"/>
              </a:lnSpc>
              <a:spcBef>
                <a:spcPts val="120"/>
              </a:spcBef>
            </a:pPr>
            <a:r>
              <a:rPr sz="2000" b="1" spc="-5" dirty="0">
                <a:latin typeface="Courier New"/>
                <a:cs typeface="Courier New"/>
              </a:rPr>
              <a:t>}</a:t>
            </a:r>
            <a:endParaRPr sz="2000" dirty="0">
              <a:latin typeface="Courier New"/>
              <a:cs typeface="Courier New"/>
            </a:endParaRPr>
          </a:p>
        </p:txBody>
      </p:sp>
      <p:sp>
        <p:nvSpPr>
          <p:cNvPr id="9" name="object 9"/>
          <p:cNvSpPr txBox="1"/>
          <p:nvPr/>
        </p:nvSpPr>
        <p:spPr>
          <a:xfrm>
            <a:off x="1079500" y="6668833"/>
            <a:ext cx="8991600" cy="322523"/>
          </a:xfrm>
          <a:prstGeom prst="rect">
            <a:avLst/>
          </a:prstGeom>
          <a:solidFill>
            <a:srgbClr val="000000"/>
          </a:solidFill>
        </p:spPr>
        <p:txBody>
          <a:bodyPr vert="horz" wrap="square" lIns="0" tIns="14604" rIns="0" bIns="0" rtlCol="0">
            <a:spAutoFit/>
          </a:bodyPr>
          <a:lstStyle/>
          <a:p>
            <a:pPr marL="214629">
              <a:lnSpc>
                <a:spcPct val="100000"/>
              </a:lnSpc>
              <a:spcBef>
                <a:spcPts val="114"/>
              </a:spcBef>
            </a:pPr>
            <a:r>
              <a:rPr sz="2000" b="1" spc="-5" dirty="0">
                <a:solidFill>
                  <a:srgbClr val="FFFFFF"/>
                </a:solidFill>
                <a:latin typeface="Courier New"/>
                <a:cs typeface="Courier New"/>
              </a:rPr>
              <a:t>Can't open c:\\abc.abc. Error: No such file or</a:t>
            </a:r>
            <a:r>
              <a:rPr sz="2000" b="1" spc="85" dirty="0">
                <a:solidFill>
                  <a:srgbClr val="FFFFFF"/>
                </a:solidFill>
                <a:latin typeface="Courier New"/>
                <a:cs typeface="Courier New"/>
              </a:rPr>
              <a:t> </a:t>
            </a:r>
            <a:r>
              <a:rPr sz="2000" b="1" spc="-5" dirty="0">
                <a:solidFill>
                  <a:srgbClr val="FFFFFF"/>
                </a:solidFill>
                <a:latin typeface="Courier New"/>
                <a:cs typeface="Courier New"/>
              </a:rPr>
              <a:t>directory</a:t>
            </a:r>
            <a:endParaRPr sz="2000" dirty="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2651" y="660385"/>
            <a:ext cx="3945254" cy="734060"/>
          </a:xfrm>
          <a:prstGeom prst="rect">
            <a:avLst/>
          </a:prstGeom>
        </p:spPr>
        <p:txBody>
          <a:bodyPr vert="horz" wrap="square" lIns="0" tIns="12065" rIns="0" bIns="0" rtlCol="0">
            <a:spAutoFit/>
          </a:bodyPr>
          <a:lstStyle/>
          <a:p>
            <a:pPr marL="12700">
              <a:lnSpc>
                <a:spcPct val="100000"/>
              </a:lnSpc>
              <a:spcBef>
                <a:spcPts val="95"/>
              </a:spcBef>
            </a:pPr>
            <a:r>
              <a:rPr spc="-245" dirty="0"/>
              <a:t>两种方式的区别</a:t>
            </a:r>
          </a:p>
        </p:txBody>
      </p:sp>
      <p:sp>
        <p:nvSpPr>
          <p:cNvPr id="4" name="object 4"/>
          <p:cNvSpPr txBox="1"/>
          <p:nvPr/>
        </p:nvSpPr>
        <p:spPr>
          <a:xfrm>
            <a:off x="1308100" y="1724025"/>
            <a:ext cx="8454765" cy="4715971"/>
          </a:xfrm>
          <a:prstGeom prst="rect">
            <a:avLst/>
          </a:prstGeom>
        </p:spPr>
        <p:txBody>
          <a:bodyPr vert="horz" wrap="square" lIns="0" tIns="44450" rIns="0" bIns="0" rtlCol="0">
            <a:spAutoFit/>
          </a:bodyPr>
          <a:lstStyle/>
          <a:p>
            <a:pPr marL="387350" marR="20955" indent="-375285">
              <a:lnSpc>
                <a:spcPct val="130000"/>
              </a:lnSpc>
              <a:spcBef>
                <a:spcPts val="350"/>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open</a:t>
            </a:r>
            <a:r>
              <a:rPr sz="2800" b="1" spc="-5" dirty="0">
                <a:solidFill>
                  <a:srgbClr val="3365FF"/>
                </a:solidFill>
                <a:latin typeface="仿宋" panose="02010609060101010101" pitchFamily="49" charset="-122"/>
                <a:ea typeface="仿宋" panose="02010609060101010101" pitchFamily="49" charset="-122"/>
                <a:cs typeface="SimSun"/>
              </a:rPr>
              <a:t>族的功能一般由</a:t>
            </a:r>
            <a:r>
              <a:rPr sz="2800" b="1" spc="-5" dirty="0">
                <a:solidFill>
                  <a:srgbClr val="3365FF"/>
                </a:solidFill>
                <a:latin typeface="仿宋" panose="02010609060101010101" pitchFamily="49" charset="-122"/>
                <a:ea typeface="仿宋" panose="02010609060101010101" pitchFamily="49" charset="-122"/>
                <a:cs typeface="Times New Roman"/>
              </a:rPr>
              <a:t>OS</a:t>
            </a:r>
            <a:r>
              <a:rPr sz="2800" b="1" dirty="0">
                <a:solidFill>
                  <a:srgbClr val="3365FF"/>
                </a:solidFill>
                <a:latin typeface="仿宋" panose="02010609060101010101" pitchFamily="49" charset="-122"/>
                <a:ea typeface="仿宋" panose="02010609060101010101" pitchFamily="49" charset="-122"/>
                <a:cs typeface="SimSun"/>
              </a:rPr>
              <a:t>直接提</a:t>
            </a:r>
            <a:r>
              <a:rPr sz="2800" b="1" spc="-5" dirty="0">
                <a:solidFill>
                  <a:srgbClr val="3365FF"/>
                </a:solidFill>
                <a:latin typeface="仿宋" panose="02010609060101010101" pitchFamily="49" charset="-122"/>
                <a:ea typeface="仿宋" panose="02010609060101010101" pitchFamily="49" charset="-122"/>
                <a:cs typeface="SimSun"/>
              </a:rPr>
              <a:t>供</a:t>
            </a:r>
            <a:r>
              <a:rPr sz="2800" b="1" dirty="0">
                <a:solidFill>
                  <a:srgbClr val="3365FF"/>
                </a:solidFill>
                <a:latin typeface="仿宋" panose="02010609060101010101" pitchFamily="49" charset="-122"/>
                <a:ea typeface="仿宋" panose="02010609060101010101" pitchFamily="49" charset="-122"/>
                <a:cs typeface="SimSun"/>
              </a:rPr>
              <a:t>，其使用方 </a:t>
            </a:r>
            <a:r>
              <a:rPr sz="2800" b="1" spc="-5" dirty="0">
                <a:solidFill>
                  <a:srgbClr val="3365FF"/>
                </a:solidFill>
                <a:latin typeface="仿宋" panose="02010609060101010101" pitchFamily="49" charset="-122"/>
                <a:ea typeface="仿宋" panose="02010609060101010101" pitchFamily="49" charset="-122"/>
                <a:cs typeface="SimSun"/>
              </a:rPr>
              <a:t>式也比较具有通用性，在各种语言里基本一样</a:t>
            </a:r>
            <a:endParaRPr sz="2800" dirty="0">
              <a:latin typeface="仿宋" panose="02010609060101010101" pitchFamily="49" charset="-122"/>
              <a:ea typeface="仿宋" panose="02010609060101010101" pitchFamily="49" charset="-122"/>
              <a:cs typeface="SimSun"/>
            </a:endParaRPr>
          </a:p>
          <a:p>
            <a:pPr marL="387350" marR="224790" indent="-375285">
              <a:lnSpc>
                <a:spcPct val="130000"/>
              </a:lnSpc>
              <a:spcBef>
                <a:spcPts val="675"/>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fopen</a:t>
            </a:r>
            <a:r>
              <a:rPr sz="2800" b="1" spc="-5" dirty="0">
                <a:solidFill>
                  <a:srgbClr val="3365FF"/>
                </a:solidFill>
                <a:latin typeface="仿宋" panose="02010609060101010101" pitchFamily="49" charset="-122"/>
                <a:ea typeface="仿宋" panose="02010609060101010101" pitchFamily="49" charset="-122"/>
                <a:cs typeface="SimSun"/>
              </a:rPr>
              <a:t>族的函数系包装了</a:t>
            </a:r>
            <a:r>
              <a:rPr sz="2800" b="1" dirty="0">
                <a:solidFill>
                  <a:srgbClr val="3365FF"/>
                </a:solidFill>
                <a:latin typeface="仿宋" panose="02010609060101010101" pitchFamily="49" charset="-122"/>
                <a:ea typeface="仿宋" panose="02010609060101010101" pitchFamily="49" charset="-122"/>
                <a:cs typeface="Times New Roman"/>
              </a:rPr>
              <a:t>open</a:t>
            </a:r>
            <a:r>
              <a:rPr sz="2800" b="1" dirty="0">
                <a:solidFill>
                  <a:srgbClr val="3365FF"/>
                </a:solidFill>
                <a:latin typeface="仿宋" panose="02010609060101010101" pitchFamily="49" charset="-122"/>
                <a:ea typeface="仿宋" panose="02010609060101010101" pitchFamily="49" charset="-122"/>
                <a:cs typeface="SimSun"/>
              </a:rPr>
              <a:t>族的函数，</a:t>
            </a:r>
            <a:r>
              <a:rPr sz="2800" b="1" spc="-5" dirty="0">
                <a:solidFill>
                  <a:srgbClr val="3365FF"/>
                </a:solidFill>
                <a:latin typeface="仿宋" panose="02010609060101010101" pitchFamily="49" charset="-122"/>
                <a:ea typeface="仿宋" panose="02010609060101010101" pitchFamily="49" charset="-122"/>
                <a:cs typeface="SimSun"/>
              </a:rPr>
              <a:t>提供 更强大的功能，但是效率略逊</a:t>
            </a:r>
            <a:endParaRPr sz="2800" dirty="0">
              <a:latin typeface="仿宋" panose="02010609060101010101" pitchFamily="49" charset="-122"/>
              <a:ea typeface="仿宋" panose="02010609060101010101" pitchFamily="49" charset="-122"/>
              <a:cs typeface="SimSun"/>
            </a:endParaRPr>
          </a:p>
          <a:p>
            <a:pPr marL="387350" marR="5080" indent="-375285">
              <a:lnSpc>
                <a:spcPct val="130000"/>
              </a:lnSpc>
              <a:spcBef>
                <a:spcPts val="675"/>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open</a:t>
            </a:r>
            <a:r>
              <a:rPr sz="2800" b="1" spc="-5" dirty="0">
                <a:solidFill>
                  <a:srgbClr val="3365FF"/>
                </a:solidFill>
                <a:latin typeface="仿宋" panose="02010609060101010101" pitchFamily="49" charset="-122"/>
                <a:ea typeface="仿宋" panose="02010609060101010101" pitchFamily="49" charset="-122"/>
                <a:cs typeface="SimSun"/>
              </a:rPr>
              <a:t>族通常情况能直接反映文件的真实情</a:t>
            </a:r>
            <a:r>
              <a:rPr sz="2800" b="1" dirty="0">
                <a:solidFill>
                  <a:srgbClr val="3365FF"/>
                </a:solidFill>
                <a:latin typeface="仿宋" panose="02010609060101010101" pitchFamily="49" charset="-122"/>
                <a:ea typeface="仿宋" panose="02010609060101010101" pitchFamily="49" charset="-122"/>
                <a:cs typeface="SimSun"/>
              </a:rPr>
              <a:t>况</a:t>
            </a:r>
            <a:r>
              <a:rPr sz="2800" b="1" spc="-10" dirty="0">
                <a:solidFill>
                  <a:srgbClr val="3365FF"/>
                </a:solidFill>
                <a:latin typeface="仿宋" panose="02010609060101010101" pitchFamily="49" charset="-122"/>
                <a:ea typeface="仿宋" panose="02010609060101010101" pitchFamily="49" charset="-122"/>
                <a:cs typeface="SimSun"/>
              </a:rPr>
              <a:t>， </a:t>
            </a:r>
            <a:r>
              <a:rPr sz="2800" b="1" spc="-5" dirty="0">
                <a:solidFill>
                  <a:srgbClr val="3365FF"/>
                </a:solidFill>
                <a:latin typeface="仿宋" panose="02010609060101010101" pitchFamily="49" charset="-122"/>
                <a:ea typeface="仿宋" panose="02010609060101010101" pitchFamily="49" charset="-122"/>
                <a:cs typeface="SimSun"/>
              </a:rPr>
              <a:t>因为它的操作都不假定文件的任何结构</a:t>
            </a:r>
            <a:endParaRPr sz="2800" dirty="0">
              <a:latin typeface="仿宋" panose="02010609060101010101" pitchFamily="49" charset="-122"/>
              <a:ea typeface="仿宋" panose="02010609060101010101" pitchFamily="49" charset="-122"/>
              <a:cs typeface="SimSun"/>
            </a:endParaRPr>
          </a:p>
          <a:p>
            <a:pPr marL="387350" marR="20955" indent="-375285">
              <a:lnSpc>
                <a:spcPct val="130000"/>
              </a:lnSpc>
              <a:spcBef>
                <a:spcPts val="675"/>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fopen</a:t>
            </a:r>
            <a:r>
              <a:rPr sz="2800" b="1" spc="-5" dirty="0">
                <a:solidFill>
                  <a:srgbClr val="3365FF"/>
                </a:solidFill>
                <a:latin typeface="仿宋" panose="02010609060101010101" pitchFamily="49" charset="-122"/>
                <a:ea typeface="仿宋" panose="02010609060101010101" pitchFamily="49" charset="-122"/>
                <a:cs typeface="SimSun"/>
              </a:rPr>
              <a:t>族比较适合处理文本文件，</a:t>
            </a:r>
            <a:r>
              <a:rPr sz="2800" b="1" dirty="0">
                <a:solidFill>
                  <a:srgbClr val="3365FF"/>
                </a:solidFill>
                <a:latin typeface="仿宋" panose="02010609060101010101" pitchFamily="49" charset="-122"/>
                <a:ea typeface="仿宋" panose="02010609060101010101" pitchFamily="49" charset="-122"/>
                <a:cs typeface="SimSun"/>
              </a:rPr>
              <a:t>或者结构单 </a:t>
            </a:r>
            <a:r>
              <a:rPr sz="2800" b="1" spc="-5" dirty="0">
                <a:solidFill>
                  <a:srgbClr val="3365FF"/>
                </a:solidFill>
                <a:latin typeface="仿宋" panose="02010609060101010101" pitchFamily="49" charset="-122"/>
                <a:ea typeface="仿宋" panose="02010609060101010101" pitchFamily="49" charset="-122"/>
                <a:cs typeface="SimSun"/>
              </a:rPr>
              <a:t>一的文件。会为了处理的方便而改变一些内容</a:t>
            </a:r>
            <a:endParaRPr sz="2800" dirty="0">
              <a:latin typeface="仿宋" panose="02010609060101010101" pitchFamily="49" charset="-122"/>
              <a:ea typeface="仿宋" panose="02010609060101010101" pitchFamily="49" charset="-122"/>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25</a:t>
            </a:fld>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3067" y="660385"/>
            <a:ext cx="3384550" cy="734060"/>
          </a:xfrm>
          <a:prstGeom prst="rect">
            <a:avLst/>
          </a:prstGeom>
        </p:spPr>
        <p:txBody>
          <a:bodyPr vert="horz" wrap="square" lIns="0" tIns="12065" rIns="0" bIns="0" rtlCol="0">
            <a:spAutoFit/>
          </a:bodyPr>
          <a:lstStyle/>
          <a:p>
            <a:pPr marL="12700">
              <a:lnSpc>
                <a:spcPct val="100000"/>
              </a:lnSpc>
              <a:spcBef>
                <a:spcPts val="95"/>
              </a:spcBef>
            </a:pPr>
            <a:r>
              <a:rPr spc="-245" dirty="0"/>
              <a:t>从文件说开去</a:t>
            </a:r>
          </a:p>
        </p:txBody>
      </p:sp>
      <p:sp>
        <p:nvSpPr>
          <p:cNvPr id="6" name="object 6"/>
          <p:cNvSpPr txBox="1"/>
          <p:nvPr/>
        </p:nvSpPr>
        <p:spPr>
          <a:xfrm>
            <a:off x="1155700" y="1571625"/>
            <a:ext cx="8915400" cy="5010411"/>
          </a:xfrm>
          <a:prstGeom prst="rect">
            <a:avLst/>
          </a:prstGeom>
        </p:spPr>
        <p:txBody>
          <a:bodyPr vert="horz" wrap="square" lIns="0" tIns="44450" rIns="0" bIns="0" rtlCol="0">
            <a:spAutoFit/>
          </a:bodyPr>
          <a:lstStyle/>
          <a:p>
            <a:pPr marL="387350" marR="278765" indent="-375285" algn="just">
              <a:lnSpc>
                <a:spcPct val="130000"/>
              </a:lnSpc>
              <a:spcBef>
                <a:spcPts val="350"/>
              </a:spcBef>
              <a:buClr>
                <a:srgbClr val="FFCC65"/>
              </a:buClr>
              <a:buSzPct val="78571"/>
              <a:buFont typeface="Wingdings"/>
              <a:buChar char=""/>
              <a:tabLst>
                <a:tab pos="387985" algn="l"/>
              </a:tabLst>
            </a:pPr>
            <a:r>
              <a:rPr sz="2800" b="1" dirty="0" err="1">
                <a:solidFill>
                  <a:srgbClr val="3365FF"/>
                </a:solidFill>
                <a:latin typeface="仿宋" panose="02010609060101010101" pitchFamily="49" charset="-122"/>
                <a:ea typeface="仿宋" panose="02010609060101010101" pitchFamily="49" charset="-122"/>
                <a:cs typeface="Times New Roman"/>
              </a:rPr>
              <a:t>open</a:t>
            </a:r>
            <a:r>
              <a:rPr sz="2800" b="1" spc="-5" dirty="0" err="1">
                <a:solidFill>
                  <a:srgbClr val="3365FF"/>
                </a:solidFill>
                <a:latin typeface="仿宋" panose="02010609060101010101" pitchFamily="49" charset="-122"/>
                <a:ea typeface="仿宋" panose="02010609060101010101" pitchFamily="49" charset="-122"/>
                <a:cs typeface="SimSun"/>
              </a:rPr>
              <a:t>、</a:t>
            </a:r>
            <a:r>
              <a:rPr sz="2800" b="1" dirty="0" err="1">
                <a:solidFill>
                  <a:srgbClr val="3365FF"/>
                </a:solidFill>
                <a:latin typeface="仿宋" panose="02010609060101010101" pitchFamily="49" charset="-122"/>
                <a:ea typeface="仿宋" panose="02010609060101010101" pitchFamily="49" charset="-122"/>
                <a:cs typeface="Times New Roman"/>
              </a:rPr>
              <a:t>read</a:t>
            </a:r>
            <a:r>
              <a:rPr sz="2800" b="1" spc="-5" dirty="0" err="1">
                <a:solidFill>
                  <a:srgbClr val="3365FF"/>
                </a:solidFill>
                <a:latin typeface="仿宋" panose="02010609060101010101" pitchFamily="49" charset="-122"/>
                <a:ea typeface="仿宋" panose="02010609060101010101" pitchFamily="49" charset="-122"/>
                <a:cs typeface="SimSun"/>
              </a:rPr>
              <a:t>、</a:t>
            </a:r>
            <a:r>
              <a:rPr sz="2800" b="1" dirty="0" err="1">
                <a:solidFill>
                  <a:srgbClr val="3365FF"/>
                </a:solidFill>
                <a:latin typeface="仿宋" panose="02010609060101010101" pitchFamily="49" charset="-122"/>
                <a:ea typeface="仿宋" panose="02010609060101010101" pitchFamily="49" charset="-122"/>
                <a:cs typeface="Times New Roman"/>
              </a:rPr>
              <a:t>writ</a:t>
            </a:r>
            <a:r>
              <a:rPr sz="2800" b="1" spc="-5" dirty="0" err="1">
                <a:solidFill>
                  <a:srgbClr val="3365FF"/>
                </a:solidFill>
                <a:latin typeface="仿宋" panose="02010609060101010101" pitchFamily="49" charset="-122"/>
                <a:ea typeface="仿宋" panose="02010609060101010101" pitchFamily="49" charset="-122"/>
                <a:cs typeface="Times New Roman"/>
              </a:rPr>
              <a:t>e</a:t>
            </a:r>
            <a:r>
              <a:rPr sz="2800" b="1" spc="-5" dirty="0" err="1">
                <a:solidFill>
                  <a:srgbClr val="3365FF"/>
                </a:solidFill>
                <a:latin typeface="仿宋" panose="02010609060101010101" pitchFamily="49" charset="-122"/>
                <a:ea typeface="仿宋" panose="02010609060101010101" pitchFamily="49" charset="-122"/>
                <a:cs typeface="SimSun"/>
              </a:rPr>
              <a:t>、</a:t>
            </a:r>
            <a:r>
              <a:rPr sz="2800" b="1" spc="-5" dirty="0" err="1">
                <a:solidFill>
                  <a:srgbClr val="3365FF"/>
                </a:solidFill>
                <a:latin typeface="仿宋" panose="02010609060101010101" pitchFamily="49" charset="-122"/>
                <a:ea typeface="仿宋" panose="02010609060101010101" pitchFamily="49" charset="-122"/>
                <a:cs typeface="Times New Roman"/>
              </a:rPr>
              <a:t>close</a:t>
            </a:r>
            <a:r>
              <a:rPr sz="2800" b="1" spc="-5" dirty="0" err="1">
                <a:solidFill>
                  <a:srgbClr val="3365FF"/>
                </a:solidFill>
                <a:latin typeface="仿宋" panose="02010609060101010101" pitchFamily="49" charset="-122"/>
                <a:ea typeface="仿宋" panose="02010609060101010101" pitchFamily="49" charset="-122"/>
                <a:cs typeface="SimSun"/>
              </a:rPr>
              <a:t>这种模式成为使用数据流的经典模式</a:t>
            </a:r>
            <a:endParaRPr sz="2800" dirty="0">
              <a:latin typeface="仿宋" panose="02010609060101010101" pitchFamily="49" charset="-122"/>
              <a:ea typeface="仿宋" panose="02010609060101010101" pitchFamily="49" charset="-122"/>
              <a:cs typeface="SimSun"/>
            </a:endParaRPr>
          </a:p>
          <a:p>
            <a:pPr marL="863600" marR="238125" lvl="1" indent="-285750" algn="just">
              <a:lnSpc>
                <a:spcPct val="130000"/>
              </a:lnSpc>
              <a:spcBef>
                <a:spcPts val="535"/>
              </a:spcBef>
              <a:buClr>
                <a:srgbClr val="FFCC65"/>
              </a:buClr>
              <a:buSzPct val="114583"/>
              <a:buFont typeface="Times New Roman"/>
              <a:buChar char="–"/>
              <a:tabLst>
                <a:tab pos="864235" algn="l"/>
              </a:tabLst>
            </a:pPr>
            <a:r>
              <a:rPr sz="2400" b="1" dirty="0" err="1">
                <a:solidFill>
                  <a:srgbClr val="CC00CC"/>
                </a:solidFill>
                <a:latin typeface="仿宋" panose="02010609060101010101" pitchFamily="49" charset="-122"/>
                <a:ea typeface="仿宋" panose="02010609060101010101" pitchFamily="49" charset="-122"/>
                <a:cs typeface="SimSun"/>
              </a:rPr>
              <a:t>比如网络数据流操作就是使用此模式，甚至在一些平台上可以和文件采用完全相同的函数操作</a:t>
            </a:r>
            <a:endParaRPr sz="2400" dirty="0">
              <a:latin typeface="仿宋" panose="02010609060101010101" pitchFamily="49" charset="-122"/>
              <a:ea typeface="仿宋" panose="02010609060101010101" pitchFamily="49" charset="-122"/>
              <a:cs typeface="SimSun"/>
            </a:endParaRPr>
          </a:p>
          <a:p>
            <a:pPr marL="387350" indent="-375285" algn="just">
              <a:lnSpc>
                <a:spcPct val="130000"/>
              </a:lnSpc>
              <a:spcBef>
                <a:spcPts val="490"/>
              </a:spcBef>
              <a:buClr>
                <a:srgbClr val="FFCC65"/>
              </a:buClr>
              <a:buSzPct val="78571"/>
              <a:buFont typeface="Wingdings"/>
              <a:buChar char=""/>
              <a:tabLst>
                <a:tab pos="387985" algn="l"/>
              </a:tabLst>
            </a:pPr>
            <a:r>
              <a:rPr sz="2800" b="1" spc="-5" dirty="0">
                <a:solidFill>
                  <a:srgbClr val="3365FF"/>
                </a:solidFill>
                <a:latin typeface="仿宋" panose="02010609060101010101" pitchFamily="49" charset="-122"/>
                <a:ea typeface="仿宋" panose="02010609060101010101" pitchFamily="49" charset="-122"/>
                <a:cs typeface="Times New Roman"/>
              </a:rPr>
              <a:t>seek</a:t>
            </a:r>
            <a:r>
              <a:rPr sz="2800" b="1" spc="-5" dirty="0">
                <a:solidFill>
                  <a:srgbClr val="3365FF"/>
                </a:solidFill>
                <a:latin typeface="仿宋" panose="02010609060101010101" pitchFamily="49" charset="-122"/>
                <a:ea typeface="仿宋" panose="02010609060101010101" pitchFamily="49" charset="-122"/>
                <a:cs typeface="SimSun"/>
              </a:rPr>
              <a:t>并不是所有的流都支持</a:t>
            </a:r>
            <a:endParaRPr sz="2800" dirty="0">
              <a:latin typeface="仿宋" panose="02010609060101010101" pitchFamily="49" charset="-122"/>
              <a:ea typeface="仿宋" panose="02010609060101010101" pitchFamily="49" charset="-122"/>
              <a:cs typeface="SimSun"/>
            </a:endParaRPr>
          </a:p>
          <a:p>
            <a:pPr marL="863600" lvl="1" indent="-286385" algn="just">
              <a:lnSpc>
                <a:spcPct val="130000"/>
              </a:lnSpc>
              <a:spcBef>
                <a:spcPts val="95"/>
              </a:spcBef>
              <a:buClr>
                <a:srgbClr val="FFCC65"/>
              </a:buClr>
              <a:buSzPct val="114583"/>
              <a:buFont typeface="Times New Roman"/>
              <a:buChar char="–"/>
              <a:tabLst>
                <a:tab pos="864235" algn="l"/>
              </a:tabLst>
            </a:pPr>
            <a:r>
              <a:rPr sz="2400" b="1" spc="-5" dirty="0">
                <a:solidFill>
                  <a:srgbClr val="CC00CC"/>
                </a:solidFill>
                <a:latin typeface="仿宋" panose="02010609060101010101" pitchFamily="49" charset="-122"/>
                <a:ea typeface="仿宋" panose="02010609060101010101" pitchFamily="49" charset="-122"/>
                <a:cs typeface="SimSun"/>
              </a:rPr>
              <a:t>网络就不支持</a:t>
            </a:r>
            <a:endParaRPr sz="2400" dirty="0">
              <a:latin typeface="仿宋" panose="02010609060101010101" pitchFamily="49" charset="-122"/>
              <a:ea typeface="仿宋" panose="02010609060101010101" pitchFamily="49" charset="-122"/>
              <a:cs typeface="SimSun"/>
            </a:endParaRPr>
          </a:p>
          <a:p>
            <a:pPr marL="387350" marR="5080" indent="-375285" algn="just">
              <a:lnSpc>
                <a:spcPct val="130000"/>
              </a:lnSpc>
              <a:spcBef>
                <a:spcPts val="790"/>
              </a:spcBef>
              <a:buClr>
                <a:srgbClr val="FFCC65"/>
              </a:buClr>
              <a:buSzPct val="78571"/>
              <a:buFont typeface="Wingdings"/>
              <a:buChar char=""/>
              <a:tabLst>
                <a:tab pos="387985" algn="l"/>
              </a:tabLst>
            </a:pPr>
            <a:r>
              <a:rPr sz="2800" b="1" spc="-5" dirty="0" err="1">
                <a:solidFill>
                  <a:srgbClr val="3365FF"/>
                </a:solidFill>
                <a:latin typeface="仿宋" panose="02010609060101010101" pitchFamily="49" charset="-122"/>
                <a:ea typeface="仿宋" panose="02010609060101010101" pitchFamily="49" charset="-122"/>
                <a:cs typeface="SimSun"/>
              </a:rPr>
              <a:t>对于不能进行流控的</a:t>
            </a:r>
            <a:r>
              <a:rPr sz="2800" b="1" spc="-10" dirty="0" err="1">
                <a:solidFill>
                  <a:srgbClr val="3365FF"/>
                </a:solidFill>
                <a:latin typeface="仿宋" panose="02010609060101010101" pitchFamily="49" charset="-122"/>
                <a:ea typeface="仿宋" panose="02010609060101010101" pitchFamily="49" charset="-122"/>
                <a:cs typeface="SimSun"/>
              </a:rPr>
              <a:t>流</a:t>
            </a:r>
            <a:r>
              <a:rPr sz="2800" b="1" dirty="0" err="1">
                <a:solidFill>
                  <a:srgbClr val="3365FF"/>
                </a:solidFill>
                <a:latin typeface="仿宋" panose="02010609060101010101" pitchFamily="49" charset="-122"/>
                <a:ea typeface="仿宋" panose="02010609060101010101" pitchFamily="49" charset="-122"/>
                <a:cs typeface="SimSun"/>
              </a:rPr>
              <a:t>，如果当前数据不立即</a:t>
            </a:r>
            <a:r>
              <a:rPr sz="2800" b="1" spc="-5" dirty="0" err="1">
                <a:solidFill>
                  <a:srgbClr val="3365FF"/>
                </a:solidFill>
                <a:latin typeface="仿宋" panose="02010609060101010101" pitchFamily="49" charset="-122"/>
                <a:ea typeface="仿宋" panose="02010609060101010101" pitchFamily="49" charset="-122"/>
                <a:cs typeface="SimSun"/>
              </a:rPr>
              <a:t>处理，后来流过的数据就会冲走当前数据，永远不能追回。</a:t>
            </a:r>
            <a:r>
              <a:rPr sz="2800" b="1" dirty="0" err="1">
                <a:solidFill>
                  <a:srgbClr val="3365FF"/>
                </a:solidFill>
                <a:latin typeface="仿宋" panose="02010609060101010101" pitchFamily="49" charset="-122"/>
                <a:ea typeface="仿宋" panose="02010609060101010101" pitchFamily="49" charset="-122"/>
                <a:cs typeface="SimSun"/>
              </a:rPr>
              <a:t>流控成为流处理中的一个专门技</a:t>
            </a:r>
            <a:r>
              <a:rPr sz="2800" b="1" spc="-10" dirty="0" err="1">
                <a:solidFill>
                  <a:srgbClr val="3365FF"/>
                </a:solidFill>
                <a:latin typeface="仿宋" panose="02010609060101010101" pitchFamily="49" charset="-122"/>
                <a:ea typeface="仿宋" panose="02010609060101010101" pitchFamily="49" charset="-122"/>
                <a:cs typeface="SimSun"/>
              </a:rPr>
              <a:t>术</a:t>
            </a:r>
            <a:endParaRPr sz="2800" dirty="0">
              <a:latin typeface="仿宋" panose="02010609060101010101" pitchFamily="49" charset="-122"/>
              <a:ea typeface="仿宋" panose="02010609060101010101" pitchFamily="49" charset="-122"/>
              <a:cs typeface="SimSu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44173" y="664592"/>
            <a:ext cx="6311265" cy="2564163"/>
          </a:xfrm>
          <a:prstGeom prst="rect">
            <a:avLst/>
          </a:prstGeom>
        </p:spPr>
        <p:txBody>
          <a:bodyPr vert="horz" wrap="square" lIns="0" tIns="85725" rIns="0" bIns="0" rtlCol="0">
            <a:spAutoFit/>
          </a:bodyPr>
          <a:lstStyle/>
          <a:p>
            <a:pPr marL="393700">
              <a:lnSpc>
                <a:spcPct val="100000"/>
              </a:lnSpc>
              <a:spcBef>
                <a:spcPts val="675"/>
              </a:spcBef>
            </a:pPr>
            <a:r>
              <a:rPr sz="2400" b="1" spc="265" dirty="0">
                <a:latin typeface="Microsoft JhengHei"/>
                <a:cs typeface="Microsoft JhengHei"/>
              </a:rPr>
              <a:t>如</a:t>
            </a:r>
            <a:r>
              <a:rPr sz="2400" b="1" spc="70" dirty="0">
                <a:latin typeface="Microsoft JhengHei"/>
                <a:cs typeface="Microsoft JhengHei"/>
              </a:rPr>
              <a:t>:</a:t>
            </a:r>
            <a:endParaRPr sz="2400" dirty="0">
              <a:latin typeface="Microsoft JhengHei"/>
              <a:cs typeface="Microsoft JhengHei"/>
            </a:endParaRPr>
          </a:p>
          <a:p>
            <a:pPr marL="393700">
              <a:lnSpc>
                <a:spcPct val="100000"/>
              </a:lnSpc>
              <a:spcBef>
                <a:spcPts val="575"/>
              </a:spcBef>
            </a:pPr>
            <a:r>
              <a:rPr sz="2400" b="1" spc="-5" dirty="0">
                <a:latin typeface="Arial"/>
                <a:cs typeface="Arial"/>
              </a:rPr>
              <a:t>fp=fopen(“a1.txt”,”r”);</a:t>
            </a:r>
            <a:endParaRPr sz="2400" dirty="0">
              <a:latin typeface="Arial"/>
              <a:cs typeface="Arial"/>
            </a:endParaRPr>
          </a:p>
          <a:p>
            <a:pPr marL="393700">
              <a:lnSpc>
                <a:spcPct val="100000"/>
              </a:lnSpc>
              <a:spcBef>
                <a:spcPts val="575"/>
              </a:spcBef>
            </a:pPr>
            <a:r>
              <a:rPr sz="2400" b="1" spc="-5" dirty="0">
                <a:latin typeface="Arial"/>
                <a:cs typeface="Arial"/>
              </a:rPr>
              <a:t>fp=fopen(“d:\\sqs\\a1.txt”,”r”);</a:t>
            </a:r>
            <a:endParaRPr sz="2400" dirty="0">
              <a:latin typeface="Arial"/>
              <a:cs typeface="Arial"/>
            </a:endParaRPr>
          </a:p>
          <a:p>
            <a:pPr>
              <a:lnSpc>
                <a:spcPct val="100000"/>
              </a:lnSpc>
              <a:spcBef>
                <a:spcPts val="35"/>
              </a:spcBef>
            </a:pPr>
            <a:endParaRPr sz="3100" dirty="0">
              <a:latin typeface="Times New Roman"/>
              <a:cs typeface="Times New Roman"/>
            </a:endParaRPr>
          </a:p>
          <a:p>
            <a:pPr marL="12700">
              <a:lnSpc>
                <a:spcPct val="100000"/>
              </a:lnSpc>
            </a:pPr>
            <a:r>
              <a:rPr sz="2400" b="1" spc="-5" dirty="0">
                <a:latin typeface="Arial"/>
                <a:cs typeface="Arial"/>
              </a:rPr>
              <a:t>fopen</a:t>
            </a:r>
            <a:r>
              <a:rPr sz="2400" b="1" spc="10" dirty="0">
                <a:latin typeface="Microsoft JhengHei"/>
                <a:cs typeface="Microsoft JhengHei"/>
              </a:rPr>
              <a:t>函数返回指向文件</a:t>
            </a:r>
            <a:r>
              <a:rPr sz="2400" b="1" spc="-5" dirty="0">
                <a:latin typeface="Arial"/>
                <a:cs typeface="Arial"/>
              </a:rPr>
              <a:t>a1.txt</a:t>
            </a:r>
            <a:r>
              <a:rPr sz="2400" b="1" spc="10" dirty="0">
                <a:latin typeface="Microsoft JhengHei"/>
                <a:cs typeface="Microsoft JhengHei"/>
              </a:rPr>
              <a:t>的指针并赋</a:t>
            </a:r>
            <a:r>
              <a:rPr sz="2400" b="1" spc="5" dirty="0">
                <a:latin typeface="Microsoft JhengHei"/>
                <a:cs typeface="Microsoft JhengHei"/>
              </a:rPr>
              <a:t>给</a:t>
            </a:r>
            <a:r>
              <a:rPr sz="2400" b="1" spc="-5" dirty="0">
                <a:latin typeface="Arial"/>
                <a:cs typeface="Arial"/>
              </a:rPr>
              <a:t>fp,</a:t>
            </a:r>
            <a:endParaRPr sz="2400" dirty="0">
              <a:latin typeface="Arial"/>
              <a:cs typeface="Arial"/>
            </a:endParaRPr>
          </a:p>
          <a:p>
            <a:pPr marL="12700">
              <a:lnSpc>
                <a:spcPct val="100000"/>
              </a:lnSpc>
            </a:pPr>
            <a:r>
              <a:rPr sz="2400" b="1" spc="5" dirty="0">
                <a:latin typeface="Microsoft JhengHei"/>
                <a:cs typeface="Microsoft JhengHei"/>
              </a:rPr>
              <a:t>即</a:t>
            </a:r>
            <a:r>
              <a:rPr sz="2400" b="1" spc="-5" dirty="0">
                <a:latin typeface="Arial"/>
                <a:cs typeface="Arial"/>
              </a:rPr>
              <a:t>fp</a:t>
            </a:r>
            <a:r>
              <a:rPr sz="2400" b="1" spc="5" dirty="0">
                <a:latin typeface="Microsoft JhengHei"/>
                <a:cs typeface="Microsoft JhengHei"/>
              </a:rPr>
              <a:t>指向文件</a:t>
            </a:r>
            <a:r>
              <a:rPr sz="2400" b="1" spc="-5" dirty="0">
                <a:latin typeface="Arial"/>
                <a:cs typeface="Arial"/>
              </a:rPr>
              <a:t>a1.txt.</a:t>
            </a:r>
            <a:endParaRPr sz="2400" dirty="0">
              <a:latin typeface="Arial"/>
              <a:cs typeface="Arial"/>
            </a:endParaRPr>
          </a:p>
        </p:txBody>
      </p:sp>
      <p:sp>
        <p:nvSpPr>
          <p:cNvPr id="3" name="object 3"/>
          <p:cNvSpPr txBox="1"/>
          <p:nvPr/>
        </p:nvSpPr>
        <p:spPr>
          <a:xfrm>
            <a:off x="1844173" y="3441446"/>
            <a:ext cx="7421880" cy="391160"/>
          </a:xfrm>
          <a:prstGeom prst="rect">
            <a:avLst/>
          </a:prstGeom>
        </p:spPr>
        <p:txBody>
          <a:bodyPr vert="horz" wrap="square" lIns="0" tIns="12700" rIns="0" bIns="0" rtlCol="0">
            <a:spAutoFit/>
          </a:bodyPr>
          <a:lstStyle/>
          <a:p>
            <a:pPr marL="359410" indent="-346710">
              <a:lnSpc>
                <a:spcPct val="100000"/>
              </a:lnSpc>
              <a:spcBef>
                <a:spcPts val="100"/>
              </a:spcBef>
              <a:buClr>
                <a:srgbClr val="FF9A00"/>
              </a:buClr>
              <a:buFont typeface="Wingdings"/>
              <a:buChar char=""/>
              <a:tabLst>
                <a:tab pos="359410" algn="l"/>
              </a:tabLst>
            </a:pPr>
            <a:r>
              <a:rPr sz="2400" b="1" spc="10" dirty="0">
                <a:latin typeface="Microsoft JhengHei"/>
                <a:cs typeface="Microsoft JhengHei"/>
              </a:rPr>
              <a:t>若不能实现打开任务</a:t>
            </a:r>
            <a:r>
              <a:rPr sz="2400" b="1" spc="-35" dirty="0">
                <a:latin typeface="Microsoft JhengHei"/>
                <a:cs typeface="Microsoft JhengHei"/>
              </a:rPr>
              <a:t>,fopen</a:t>
            </a:r>
            <a:r>
              <a:rPr sz="2400" b="1" spc="10" dirty="0">
                <a:latin typeface="Microsoft JhengHei"/>
                <a:cs typeface="Microsoft JhengHei"/>
              </a:rPr>
              <a:t>函数将带回一个空指针值</a:t>
            </a:r>
            <a:endParaRPr sz="2400">
              <a:latin typeface="Microsoft JhengHei"/>
              <a:cs typeface="Microsoft JhengHei"/>
            </a:endParaRPr>
          </a:p>
        </p:txBody>
      </p:sp>
      <p:sp>
        <p:nvSpPr>
          <p:cNvPr id="8" name="object 8"/>
          <p:cNvSpPr txBox="1"/>
          <p:nvPr/>
        </p:nvSpPr>
        <p:spPr>
          <a:xfrm>
            <a:off x="1844173" y="3641090"/>
            <a:ext cx="5772785" cy="3121025"/>
          </a:xfrm>
          <a:prstGeom prst="rect">
            <a:avLst/>
          </a:prstGeom>
        </p:spPr>
        <p:txBody>
          <a:bodyPr vert="horz" wrap="square" lIns="0" tIns="195580" rIns="0" bIns="0" rtlCol="0">
            <a:spAutoFit/>
          </a:bodyPr>
          <a:lstStyle/>
          <a:p>
            <a:pPr marL="12700">
              <a:lnSpc>
                <a:spcPct val="100000"/>
              </a:lnSpc>
              <a:spcBef>
                <a:spcPts val="1540"/>
              </a:spcBef>
            </a:pPr>
            <a:r>
              <a:rPr sz="2400" b="1" spc="-80" dirty="0">
                <a:latin typeface="Microsoft JhengHei"/>
                <a:cs typeface="Microsoft JhengHei"/>
              </a:rPr>
              <a:t>NULL(</a:t>
            </a:r>
            <a:r>
              <a:rPr sz="2400" b="1" spc="-140" dirty="0">
                <a:latin typeface="Microsoft JhengHei"/>
                <a:cs typeface="Microsoft JhengHei"/>
              </a:rPr>
              <a:t>值为</a:t>
            </a:r>
            <a:r>
              <a:rPr sz="2400" b="1" spc="-60" dirty="0">
                <a:latin typeface="Microsoft JhengHei"/>
                <a:cs typeface="Microsoft JhengHei"/>
              </a:rPr>
              <a:t>0)</a:t>
            </a:r>
            <a:r>
              <a:rPr sz="2400" b="1" spc="-140" dirty="0">
                <a:latin typeface="Microsoft JhengHei"/>
                <a:cs typeface="Microsoft JhengHei"/>
              </a:rPr>
              <a:t>。</a:t>
            </a:r>
            <a:endParaRPr sz="2400" dirty="0">
              <a:latin typeface="Microsoft JhengHei"/>
              <a:cs typeface="Microsoft JhengHei"/>
            </a:endParaRPr>
          </a:p>
          <a:p>
            <a:pPr marL="284480" indent="-272415">
              <a:lnSpc>
                <a:spcPct val="100000"/>
              </a:lnSpc>
              <a:spcBef>
                <a:spcPts val="1440"/>
              </a:spcBef>
              <a:buClr>
                <a:srgbClr val="FF9A00"/>
              </a:buClr>
              <a:buSzPct val="95833"/>
              <a:buFont typeface="Wingdings"/>
              <a:buChar char=""/>
              <a:tabLst>
                <a:tab pos="285115" algn="l"/>
              </a:tabLst>
            </a:pPr>
            <a:r>
              <a:rPr sz="2400" b="1" spc="10" dirty="0">
                <a:latin typeface="Microsoft JhengHei"/>
                <a:cs typeface="Microsoft JhengHei"/>
              </a:rPr>
              <a:t>常用打开文件的方法</a:t>
            </a:r>
            <a:r>
              <a:rPr sz="2400" b="1" spc="5" dirty="0">
                <a:latin typeface="Microsoft JhengHei"/>
                <a:cs typeface="Microsoft JhengHei"/>
              </a:rPr>
              <a:t>为</a:t>
            </a:r>
            <a:r>
              <a:rPr sz="2400" b="1" dirty="0">
                <a:latin typeface="Microsoft JhengHei"/>
                <a:cs typeface="Microsoft JhengHei"/>
              </a:rPr>
              <a:t>：</a:t>
            </a:r>
            <a:endParaRPr sz="2400" dirty="0">
              <a:latin typeface="Microsoft JhengHei"/>
              <a:cs typeface="Microsoft JhengHei"/>
            </a:endParaRPr>
          </a:p>
          <a:p>
            <a:pPr marL="469900">
              <a:lnSpc>
                <a:spcPct val="100000"/>
              </a:lnSpc>
              <a:spcBef>
                <a:spcPts val="1330"/>
              </a:spcBef>
            </a:pPr>
            <a:r>
              <a:rPr sz="2400" b="1" spc="-5" dirty="0">
                <a:solidFill>
                  <a:srgbClr val="CC3300"/>
                </a:solidFill>
                <a:latin typeface="Arial"/>
                <a:cs typeface="Arial"/>
              </a:rPr>
              <a:t>if(</a:t>
            </a:r>
            <a:r>
              <a:rPr lang="en-US" altLang="zh-CN" sz="2400" b="1" spc="-5" dirty="0">
                <a:solidFill>
                  <a:srgbClr val="CC3300"/>
                </a:solidFill>
                <a:latin typeface="Arial"/>
                <a:cs typeface="Arial"/>
              </a:rPr>
              <a:t> </a:t>
            </a:r>
            <a:r>
              <a:rPr sz="2400" b="1" spc="-5" dirty="0">
                <a:solidFill>
                  <a:srgbClr val="FF0000"/>
                </a:solidFill>
                <a:highlight>
                  <a:srgbClr val="FFFF00"/>
                </a:highlight>
                <a:latin typeface="Arial"/>
                <a:cs typeface="Arial"/>
              </a:rPr>
              <a:t>(</a:t>
            </a:r>
            <a:r>
              <a:rPr sz="2400" b="1" spc="-5" dirty="0">
                <a:latin typeface="Arial"/>
                <a:cs typeface="Arial"/>
              </a:rPr>
              <a:t>fp=fopen(“a1.txt”,”r”)</a:t>
            </a:r>
            <a:r>
              <a:rPr sz="2400" b="1" spc="-5" dirty="0">
                <a:solidFill>
                  <a:srgbClr val="FF0000"/>
                </a:solidFill>
                <a:highlight>
                  <a:srgbClr val="FFFF00"/>
                </a:highlight>
                <a:latin typeface="Arial"/>
                <a:cs typeface="Arial"/>
              </a:rPr>
              <a:t>)</a:t>
            </a:r>
            <a:r>
              <a:rPr lang="en-US" altLang="zh-CN" sz="2400" b="1" spc="-5" dirty="0">
                <a:solidFill>
                  <a:srgbClr val="FF0000"/>
                </a:solidFill>
                <a:highlight>
                  <a:srgbClr val="FFFF00"/>
                </a:highlight>
                <a:latin typeface="Arial"/>
                <a:cs typeface="Arial"/>
              </a:rPr>
              <a:t> </a:t>
            </a:r>
            <a:r>
              <a:rPr sz="2400" b="1" spc="-5" dirty="0">
                <a:solidFill>
                  <a:srgbClr val="FF0000"/>
                </a:solidFill>
                <a:latin typeface="Arial"/>
                <a:cs typeface="Arial"/>
              </a:rPr>
              <a:t>==</a:t>
            </a:r>
            <a:r>
              <a:rPr lang="en-US" altLang="zh-CN" sz="2400" b="1" spc="-5" dirty="0">
                <a:solidFill>
                  <a:srgbClr val="FF0000"/>
                </a:solidFill>
                <a:latin typeface="Arial"/>
                <a:cs typeface="Arial"/>
              </a:rPr>
              <a:t> </a:t>
            </a:r>
            <a:r>
              <a:rPr sz="2400" b="1" spc="-5" dirty="0">
                <a:solidFill>
                  <a:srgbClr val="CC3300"/>
                </a:solidFill>
                <a:latin typeface="Arial"/>
                <a:cs typeface="Arial"/>
              </a:rPr>
              <a:t>NULL)</a:t>
            </a:r>
            <a:endParaRPr sz="2400" dirty="0">
              <a:latin typeface="Arial"/>
              <a:cs typeface="Arial"/>
            </a:endParaRPr>
          </a:p>
          <a:p>
            <a:pPr marL="805815">
              <a:lnSpc>
                <a:spcPct val="100000"/>
              </a:lnSpc>
            </a:pPr>
            <a:r>
              <a:rPr sz="2400" b="1" spc="-5" dirty="0">
                <a:solidFill>
                  <a:srgbClr val="CC3300"/>
                </a:solidFill>
                <a:latin typeface="Arial"/>
                <a:cs typeface="Arial"/>
              </a:rPr>
              <a:t>{</a:t>
            </a:r>
            <a:endParaRPr sz="2400" dirty="0">
              <a:latin typeface="Arial"/>
              <a:cs typeface="Arial"/>
            </a:endParaRPr>
          </a:p>
          <a:p>
            <a:pPr marL="1142365" marR="5080">
              <a:lnSpc>
                <a:spcPct val="100000"/>
              </a:lnSpc>
            </a:pPr>
            <a:r>
              <a:rPr sz="2400" b="1" spc="-5" dirty="0">
                <a:solidFill>
                  <a:srgbClr val="CC3300"/>
                </a:solidFill>
                <a:latin typeface="Arial"/>
                <a:cs typeface="Arial"/>
              </a:rPr>
              <a:t>printf(“cannot onen this file\n”);  </a:t>
            </a:r>
            <a:r>
              <a:rPr sz="2400" b="1" spc="-10" dirty="0">
                <a:solidFill>
                  <a:srgbClr val="CC3300"/>
                </a:solidFill>
                <a:latin typeface="Arial"/>
                <a:cs typeface="Arial"/>
              </a:rPr>
              <a:t>exit(0);</a:t>
            </a:r>
            <a:endParaRPr sz="2400" dirty="0">
              <a:latin typeface="Arial"/>
              <a:cs typeface="Arial"/>
            </a:endParaRPr>
          </a:p>
          <a:p>
            <a:pPr marL="889635">
              <a:lnSpc>
                <a:spcPct val="100000"/>
              </a:lnSpc>
            </a:pPr>
            <a:r>
              <a:rPr sz="2400" b="1" spc="-5" dirty="0">
                <a:solidFill>
                  <a:srgbClr val="CC3300"/>
                </a:solidFill>
                <a:latin typeface="Arial"/>
                <a:cs typeface="Arial"/>
              </a:rPr>
              <a:t>}</a:t>
            </a:r>
            <a:endParaRPr sz="2400" dirty="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100" y="1038225"/>
            <a:ext cx="6188577" cy="504625"/>
          </a:xfrm>
          <a:prstGeom prst="rect">
            <a:avLst/>
          </a:prstGeom>
        </p:spPr>
        <p:txBody>
          <a:bodyPr vert="horz" wrap="square" lIns="0" tIns="12065" rIns="0" bIns="0" rtlCol="0">
            <a:spAutoFit/>
          </a:bodyPr>
          <a:lstStyle/>
          <a:p>
            <a:pPr marL="12700">
              <a:lnSpc>
                <a:spcPct val="100000"/>
              </a:lnSpc>
              <a:spcBef>
                <a:spcPts val="95"/>
              </a:spcBef>
            </a:pPr>
            <a:r>
              <a:rPr sz="3200" spc="5" dirty="0" err="1">
                <a:solidFill>
                  <a:srgbClr val="000000"/>
                </a:solidFill>
                <a:latin typeface="Arial" panose="020B0604020202020204" pitchFamily="34" charset="0"/>
                <a:cs typeface="Arial" panose="020B0604020202020204" pitchFamily="34" charset="0"/>
              </a:rPr>
              <a:t>文件的关闭</a:t>
            </a:r>
            <a:r>
              <a:rPr lang="en-US" sz="3200" spc="5" dirty="0">
                <a:solidFill>
                  <a:srgbClr val="000000"/>
                </a:solidFill>
                <a:latin typeface="Arial" panose="020B0604020202020204" pitchFamily="34" charset="0"/>
                <a:cs typeface="Arial" panose="020B0604020202020204" pitchFamily="34" charset="0"/>
              </a:rPr>
              <a:t> </a:t>
            </a:r>
            <a:r>
              <a:rPr sz="3200" spc="-10" dirty="0">
                <a:solidFill>
                  <a:srgbClr val="000000"/>
                </a:solidFill>
                <a:latin typeface="Arial" panose="020B0604020202020204" pitchFamily="34" charset="0"/>
                <a:cs typeface="Arial" panose="020B0604020202020204" pitchFamily="34" charset="0"/>
              </a:rPr>
              <a:t>:</a:t>
            </a:r>
            <a:r>
              <a:rPr lang="en-US" sz="3200" spc="-10" dirty="0">
                <a:solidFill>
                  <a:srgbClr val="000000"/>
                </a:solidFill>
                <a:latin typeface="Arial" panose="020B0604020202020204" pitchFamily="34" charset="0"/>
                <a:cs typeface="Arial" panose="020B0604020202020204" pitchFamily="34" charset="0"/>
              </a:rPr>
              <a:t> </a:t>
            </a:r>
            <a:r>
              <a:rPr sz="3200" spc="-10" dirty="0" err="1">
                <a:solidFill>
                  <a:srgbClr val="000000"/>
                </a:solidFill>
                <a:latin typeface="Arial" panose="020B0604020202020204" pitchFamily="34" charset="0"/>
                <a:cs typeface="Arial" panose="020B0604020202020204" pitchFamily="34" charset="0"/>
              </a:rPr>
              <a:t>fclose</a:t>
            </a:r>
            <a:r>
              <a:rPr sz="3200" spc="5" dirty="0" err="1">
                <a:solidFill>
                  <a:srgbClr val="000000"/>
                </a:solidFill>
                <a:latin typeface="Arial" panose="020B0604020202020204" pitchFamily="34" charset="0"/>
                <a:cs typeface="Arial" panose="020B0604020202020204" pitchFamily="34" charset="0"/>
              </a:rPr>
              <a:t>函数</a:t>
            </a:r>
            <a:endParaRPr sz="3200" dirty="0">
              <a:latin typeface="Arial" panose="020B0604020202020204" pitchFamily="34" charset="0"/>
              <a:cs typeface="Arial" panose="020B0604020202020204" pitchFamily="34" charset="0"/>
            </a:endParaRPr>
          </a:p>
        </p:txBody>
      </p:sp>
      <p:sp>
        <p:nvSpPr>
          <p:cNvPr id="5" name="object 5"/>
          <p:cNvSpPr txBox="1"/>
          <p:nvPr/>
        </p:nvSpPr>
        <p:spPr>
          <a:xfrm>
            <a:off x="1155700" y="1723005"/>
            <a:ext cx="9144000" cy="5119350"/>
          </a:xfrm>
          <a:prstGeom prst="rect">
            <a:avLst/>
          </a:prstGeom>
        </p:spPr>
        <p:txBody>
          <a:bodyPr vert="horz" wrap="square" lIns="0" tIns="12700" rIns="0" bIns="0" rtlCol="0">
            <a:spAutoFit/>
          </a:bodyPr>
          <a:lstStyle/>
          <a:p>
            <a:pPr marL="1540510">
              <a:lnSpc>
                <a:spcPct val="100000"/>
              </a:lnSpc>
              <a:spcBef>
                <a:spcPts val="100"/>
              </a:spcBef>
            </a:pPr>
            <a:r>
              <a:rPr lang="en-US" sz="2400" b="1" spc="-5" dirty="0" err="1">
                <a:solidFill>
                  <a:srgbClr val="CC3300"/>
                </a:solidFill>
                <a:latin typeface="Arial" panose="020B0604020202020204" pitchFamily="34" charset="0"/>
                <a:cs typeface="Arial" panose="020B0604020202020204" pitchFamily="34" charset="0"/>
              </a:rPr>
              <a:t>fclose</a:t>
            </a:r>
            <a:r>
              <a:rPr lang="en-US" sz="2400" b="1" spc="-5" dirty="0">
                <a:solidFill>
                  <a:srgbClr val="CC3300"/>
                </a:solidFill>
                <a:latin typeface="Arial" panose="020B0604020202020204" pitchFamily="34" charset="0"/>
                <a:cs typeface="Arial" panose="020B0604020202020204" pitchFamily="34" charset="0"/>
              </a:rPr>
              <a:t>(</a:t>
            </a:r>
            <a:r>
              <a:rPr lang="zh-CN" altLang="en-US" sz="2400" b="1" dirty="0">
                <a:solidFill>
                  <a:srgbClr val="CC3300"/>
                </a:solidFill>
                <a:latin typeface="Arial" panose="020B0604020202020204" pitchFamily="34" charset="0"/>
                <a:cs typeface="Arial" panose="020B0604020202020204" pitchFamily="34" charset="0"/>
              </a:rPr>
              <a:t>文件指</a:t>
            </a:r>
            <a:r>
              <a:rPr lang="zh-CN" altLang="en-US" sz="2400" b="1" spc="-10" dirty="0">
                <a:solidFill>
                  <a:srgbClr val="CC3300"/>
                </a:solidFill>
                <a:latin typeface="Arial" panose="020B0604020202020204" pitchFamily="34" charset="0"/>
                <a:cs typeface="Arial" panose="020B0604020202020204" pitchFamily="34" charset="0"/>
              </a:rPr>
              <a:t>针</a:t>
            </a:r>
            <a:r>
              <a:rPr lang="en-US" altLang="zh-CN" sz="2400" b="1" dirty="0">
                <a:solidFill>
                  <a:srgbClr val="CC3300"/>
                </a:solidFill>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pPr marL="12700" marR="5080">
              <a:lnSpc>
                <a:spcPct val="100000"/>
              </a:lnSpc>
              <a:spcBef>
                <a:spcPts val="1725"/>
              </a:spcBef>
              <a:tabLst>
                <a:tab pos="4911090" algn="l"/>
              </a:tabLst>
            </a:pPr>
            <a:r>
              <a:rPr sz="2400" b="1" spc="10" dirty="0">
                <a:latin typeface="Arial" panose="020B0604020202020204" pitchFamily="34" charset="0"/>
                <a:cs typeface="Arial" panose="020B0604020202020204" pitchFamily="34" charset="0"/>
              </a:rPr>
              <a:t>关闭</a:t>
            </a:r>
            <a:r>
              <a:rPr sz="2400" b="1" dirty="0">
                <a:latin typeface="Arial" panose="020B0604020202020204" pitchFamily="34" charset="0"/>
                <a:cs typeface="Arial" panose="020B0604020202020204" pitchFamily="34" charset="0"/>
              </a:rPr>
              <a:t>f</a:t>
            </a:r>
            <a:r>
              <a:rPr sz="2400" b="1" spc="-5" dirty="0">
                <a:latin typeface="Arial" panose="020B0604020202020204" pitchFamily="34" charset="0"/>
                <a:cs typeface="Arial" panose="020B0604020202020204" pitchFamily="34" charset="0"/>
              </a:rPr>
              <a:t>p</a:t>
            </a:r>
            <a:r>
              <a:rPr sz="2400" b="1" spc="10" dirty="0">
                <a:latin typeface="Arial" panose="020B0604020202020204" pitchFamily="34" charset="0"/>
                <a:cs typeface="Arial" panose="020B0604020202020204" pitchFamily="34" charset="0"/>
              </a:rPr>
              <a:t>所指向的文件。把遗留在缓冲区中的数据写入文件，实施</a:t>
            </a:r>
            <a:r>
              <a:rPr sz="2400" b="1" spc="10" dirty="0">
                <a:solidFill>
                  <a:srgbClr val="FF0000"/>
                </a:solidFill>
                <a:highlight>
                  <a:srgbClr val="FFFF00"/>
                </a:highlight>
                <a:latin typeface="仿宋" panose="02010609060101010101" pitchFamily="49" charset="-122"/>
                <a:ea typeface="仿宋" panose="02010609060101010101" pitchFamily="49" charset="-122"/>
                <a:cs typeface="Arial" panose="020B0604020202020204" pitchFamily="34" charset="0"/>
              </a:rPr>
              <a:t>操作系统级</a:t>
            </a:r>
            <a:r>
              <a:rPr sz="2400" b="1" spc="10" dirty="0">
                <a:latin typeface="Arial" panose="020B0604020202020204" pitchFamily="34" charset="0"/>
                <a:cs typeface="Arial" panose="020B0604020202020204" pitchFamily="34" charset="0"/>
              </a:rPr>
              <a:t>的关闭操</a:t>
            </a:r>
            <a:r>
              <a:rPr sz="2400" b="1" spc="5" dirty="0">
                <a:latin typeface="Arial" panose="020B0604020202020204" pitchFamily="34" charset="0"/>
                <a:cs typeface="Arial" panose="020B0604020202020204" pitchFamily="34" charset="0"/>
              </a:rPr>
              <a:t>作</a:t>
            </a:r>
            <a:r>
              <a:rPr sz="2400" b="1" spc="10" dirty="0">
                <a:latin typeface="Arial" panose="020B0604020202020204" pitchFamily="34" charset="0"/>
                <a:cs typeface="Arial" panose="020B0604020202020204" pitchFamily="34" charset="0"/>
              </a:rPr>
              <a:t>。同</a:t>
            </a:r>
            <a:r>
              <a:rPr sz="2400" b="1" dirty="0">
                <a:latin typeface="Arial" panose="020B0604020202020204" pitchFamily="34" charset="0"/>
                <a:cs typeface="Arial" panose="020B0604020202020204" pitchFamily="34" charset="0"/>
              </a:rPr>
              <a:t>时</a:t>
            </a:r>
            <a:r>
              <a:rPr sz="2400" b="1" spc="10" dirty="0">
                <a:latin typeface="Arial" panose="020B0604020202020204" pitchFamily="34" charset="0"/>
                <a:cs typeface="Arial" panose="020B0604020202020204" pitchFamily="34" charset="0"/>
              </a:rPr>
              <a:t>释放与流联系的文件控制快，以后可以再次使用这部分空间。</a:t>
            </a:r>
            <a:endParaRPr lang="en-US" altLang="zh-CN" sz="2400" dirty="0">
              <a:latin typeface="Arial" panose="020B0604020202020204" pitchFamily="34" charset="0"/>
              <a:cs typeface="Arial" panose="020B0604020202020204" pitchFamily="34" charset="0"/>
            </a:endParaRPr>
          </a:p>
          <a:p>
            <a:pPr marL="12700" marR="5080">
              <a:lnSpc>
                <a:spcPct val="100000"/>
              </a:lnSpc>
              <a:spcBef>
                <a:spcPts val="1725"/>
              </a:spcBef>
              <a:tabLst>
                <a:tab pos="4911090" algn="l"/>
              </a:tabLst>
            </a:pPr>
            <a:r>
              <a:rPr sz="2400" b="1" spc="5" dirty="0" err="1">
                <a:latin typeface="Arial" panose="020B0604020202020204" pitchFamily="34" charset="0"/>
                <a:cs typeface="Arial" panose="020B0604020202020204" pitchFamily="34" charset="0"/>
              </a:rPr>
              <a:t>多数情况</a:t>
            </a:r>
            <a:r>
              <a:rPr sz="2400" b="1" spc="10" dirty="0" err="1">
                <a:latin typeface="Arial" panose="020B0604020202020204" pitchFamily="34" charset="0"/>
                <a:cs typeface="Arial" panose="020B0604020202020204" pitchFamily="34" charset="0"/>
              </a:rPr>
              <a:t>下</a:t>
            </a:r>
            <a:r>
              <a:rPr sz="2400" b="1" spc="15" dirty="0" err="1">
                <a:latin typeface="Arial" panose="020B0604020202020204" pitchFamily="34" charset="0"/>
                <a:cs typeface="Arial" panose="020B0604020202020204" pitchFamily="34" charset="0"/>
              </a:rPr>
              <a:t>，</a:t>
            </a:r>
            <a:r>
              <a:rPr sz="2400" b="1" spc="10" dirty="0" err="1">
                <a:latin typeface="Arial" panose="020B0604020202020204" pitchFamily="34" charset="0"/>
                <a:cs typeface="Arial" panose="020B0604020202020204" pitchFamily="34" charset="0"/>
              </a:rPr>
              <a:t>系统限制同时处于打开状态的文件总数</a:t>
            </a:r>
            <a:r>
              <a:rPr sz="2400" b="1"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因</a:t>
            </a:r>
            <a:r>
              <a:rPr lang="zh-CN" altLang="en-US" sz="2400" b="1" spc="10" dirty="0">
                <a:latin typeface="Arial" panose="020B0604020202020204" pitchFamily="34" charset="0"/>
                <a:cs typeface="Arial" panose="020B0604020202020204" pitchFamily="34" charset="0"/>
              </a:rPr>
              <a:t>此</a:t>
            </a:r>
            <a:r>
              <a:rPr sz="2400" b="1" spc="10" dirty="0">
                <a:latin typeface="Arial" panose="020B0604020202020204" pitchFamily="34" charset="0"/>
                <a:cs typeface="Arial" panose="020B0604020202020204" pitchFamily="34" charset="0"/>
              </a:rPr>
              <a:t>，打开文件前先关闭无用文件是必要的</a:t>
            </a:r>
            <a:endParaRPr sz="2400" dirty="0">
              <a:latin typeface="Arial" panose="020B0604020202020204" pitchFamily="34" charset="0"/>
              <a:cs typeface="Arial" panose="020B0604020202020204" pitchFamily="34" charset="0"/>
            </a:endParaRPr>
          </a:p>
          <a:p>
            <a:pPr marL="303530">
              <a:lnSpc>
                <a:spcPct val="100000"/>
              </a:lnSpc>
              <a:spcBef>
                <a:spcPts val="490"/>
              </a:spcBef>
              <a:tabLst>
                <a:tab pos="1678939" algn="l"/>
              </a:tabLst>
            </a:pPr>
            <a:r>
              <a:rPr sz="2400" b="1" spc="265" dirty="0">
                <a:latin typeface="Arial" panose="020B0604020202020204" pitchFamily="34" charset="0"/>
                <a:cs typeface="Arial" panose="020B0604020202020204" pitchFamily="34" charset="0"/>
              </a:rPr>
              <a:t>例如</a:t>
            </a:r>
            <a:r>
              <a:rPr sz="2400" b="1" spc="65"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fclose(fp);</a:t>
            </a:r>
            <a:endParaRPr sz="2400" dirty="0">
              <a:latin typeface="Arial" panose="020B0604020202020204" pitchFamily="34" charset="0"/>
              <a:cs typeface="Arial" panose="020B0604020202020204" pitchFamily="34" charset="0"/>
            </a:endParaRPr>
          </a:p>
          <a:p>
            <a:pPr marL="85725">
              <a:lnSpc>
                <a:spcPct val="100000"/>
              </a:lnSpc>
              <a:spcBef>
                <a:spcPts val="1300"/>
              </a:spcBef>
            </a:pPr>
            <a:r>
              <a:rPr sz="2400" b="1" spc="-10" dirty="0">
                <a:solidFill>
                  <a:srgbClr val="CC3300"/>
                </a:solidFill>
                <a:latin typeface="Arial" panose="020B0604020202020204" pitchFamily="34" charset="0"/>
                <a:cs typeface="Arial" panose="020B0604020202020204" pitchFamily="34" charset="0"/>
              </a:rPr>
              <a:t>fclose</a:t>
            </a:r>
            <a:r>
              <a:rPr sz="2400" b="1" spc="5" dirty="0">
                <a:solidFill>
                  <a:srgbClr val="CC3300"/>
                </a:solidFill>
                <a:latin typeface="Arial" panose="020B0604020202020204" pitchFamily="34" charset="0"/>
                <a:cs typeface="Arial" panose="020B0604020202020204" pitchFamily="34" charset="0"/>
              </a:rPr>
              <a:t>函数的返回值</a:t>
            </a:r>
            <a:r>
              <a:rPr sz="2400" b="1" spc="-5"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428625" indent="-342900">
              <a:lnSpc>
                <a:spcPct val="100000"/>
              </a:lnSpc>
              <a:buFont typeface="Arial" panose="020B0604020202020204" pitchFamily="34" charset="0"/>
              <a:buChar char="•"/>
            </a:pPr>
            <a:r>
              <a:rPr sz="2400" b="1" spc="10" dirty="0">
                <a:latin typeface="Arial" panose="020B0604020202020204" pitchFamily="34" charset="0"/>
                <a:cs typeface="Arial" panose="020B0604020202020204" pitchFamily="34" charset="0"/>
              </a:rPr>
              <a:t>当顺利地执行了关闭操作，则返回值</a:t>
            </a:r>
            <a:r>
              <a:rPr sz="2400" b="1" spc="5" dirty="0">
                <a:latin typeface="Arial" panose="020B0604020202020204" pitchFamily="34" charset="0"/>
                <a:cs typeface="Arial" panose="020B0604020202020204" pitchFamily="34" charset="0"/>
              </a:rPr>
              <a:t>为</a:t>
            </a:r>
            <a:r>
              <a:rPr sz="2400" b="1" spc="-5" dirty="0">
                <a:latin typeface="Arial" panose="020B0604020202020204" pitchFamily="34" charset="0"/>
                <a:cs typeface="Arial" panose="020B0604020202020204" pitchFamily="34" charset="0"/>
              </a:rPr>
              <a:t>0；</a:t>
            </a:r>
            <a:endParaRPr sz="2400" dirty="0">
              <a:latin typeface="Arial" panose="020B0604020202020204" pitchFamily="34" charset="0"/>
              <a:cs typeface="Arial" panose="020B0604020202020204" pitchFamily="34" charset="0"/>
            </a:endParaRPr>
          </a:p>
          <a:p>
            <a:pPr marL="428625" marR="220979" indent="-342900">
              <a:lnSpc>
                <a:spcPts val="2760"/>
              </a:lnSpc>
              <a:spcBef>
                <a:spcPts val="315"/>
              </a:spcBef>
              <a:buFont typeface="Arial" panose="020B0604020202020204" pitchFamily="34" charset="0"/>
              <a:buChar char="•"/>
            </a:pPr>
            <a:r>
              <a:rPr sz="2400" b="1" spc="10" dirty="0" err="1">
                <a:latin typeface="Arial" panose="020B0604020202020204" pitchFamily="34" charset="0"/>
                <a:cs typeface="Arial" panose="020B0604020202020204" pitchFamily="34" charset="0"/>
              </a:rPr>
              <a:t>如果返回值为非零值，则表示关闭时有错误。一般只有驱动器中无盘或盘空间不够时，才失败</a:t>
            </a:r>
            <a:r>
              <a:rPr sz="2400" b="1" spc="1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428625" indent="-342900">
              <a:lnSpc>
                <a:spcPts val="2810"/>
              </a:lnSpc>
              <a:buFont typeface="Arial" panose="020B0604020202020204" pitchFamily="34" charset="0"/>
              <a:buChar char="•"/>
            </a:pPr>
            <a:r>
              <a:rPr sz="2400" b="1" spc="10" dirty="0">
                <a:latin typeface="Arial" panose="020B0604020202020204" pitchFamily="34" charset="0"/>
                <a:cs typeface="Arial" panose="020B0604020202020204" pitchFamily="34" charset="0"/>
              </a:rPr>
              <a:t>关闭失败会引起数据丢失、破坏文件和程序中的随机错误</a:t>
            </a:r>
            <a:endParaRPr sz="2400" dirty="0">
              <a:latin typeface="Arial" panose="020B0604020202020204" pitchFamily="34" charset="0"/>
              <a:cs typeface="Arial" panose="020B0604020202020204" pitchFamily="34" charset="0"/>
            </a:endParaRPr>
          </a:p>
        </p:txBody>
      </p:sp>
      <p:sp>
        <p:nvSpPr>
          <p:cNvPr id="7" name="object 7"/>
          <p:cNvSpPr txBox="1">
            <a:spLocks noGrp="1"/>
          </p:cNvSpPr>
          <p:nvPr>
            <p:ph type="sldNum" sz="quarter" idx="7"/>
          </p:nvPr>
        </p:nvSpPr>
        <p:spPr>
          <a:xfrm>
            <a:off x="9766300" y="6938539"/>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pc="-5" dirty="0">
                <a:latin typeface="Arial" panose="020B0604020202020204" pitchFamily="34" charset="0"/>
                <a:cs typeface="Arial" panose="020B0604020202020204" pitchFamily="34" charset="0"/>
              </a:rPr>
              <a:t>28</a:t>
            </a:fld>
            <a:endParaRPr spc="-5"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973" y="634237"/>
            <a:ext cx="369506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0000"/>
                </a:solidFill>
              </a:rPr>
              <a:t>二、文件的字符读写</a:t>
            </a:r>
            <a:endParaRPr sz="3200" dirty="0"/>
          </a:p>
        </p:txBody>
      </p:sp>
      <p:sp>
        <p:nvSpPr>
          <p:cNvPr id="4" name="object 4"/>
          <p:cNvSpPr txBox="1"/>
          <p:nvPr/>
        </p:nvSpPr>
        <p:spPr>
          <a:xfrm>
            <a:off x="1753495" y="1154995"/>
            <a:ext cx="8071484" cy="4723088"/>
          </a:xfrm>
          <a:prstGeom prst="rect">
            <a:avLst/>
          </a:prstGeom>
        </p:spPr>
        <p:txBody>
          <a:bodyPr vert="horz" wrap="square" lIns="0" tIns="67310" rIns="0" bIns="0" rtlCol="0">
            <a:spAutoFit/>
          </a:bodyPr>
          <a:lstStyle/>
          <a:p>
            <a:pPr marL="12700">
              <a:lnSpc>
                <a:spcPct val="100000"/>
              </a:lnSpc>
              <a:spcBef>
                <a:spcPts val="530"/>
              </a:spcBef>
              <a:tabLst>
                <a:tab pos="1417955" algn="l"/>
              </a:tabLst>
            </a:pPr>
            <a:r>
              <a:rPr sz="2800" b="1" dirty="0">
                <a:latin typeface="Arial"/>
                <a:cs typeface="Arial"/>
              </a:rPr>
              <a:t>fgetc</a:t>
            </a:r>
            <a:r>
              <a:rPr sz="2800" b="1" dirty="0">
                <a:latin typeface="Microsoft JhengHei"/>
                <a:cs typeface="Microsoft JhengHei"/>
              </a:rPr>
              <a:t>和	</a:t>
            </a:r>
            <a:r>
              <a:rPr sz="2800" b="1" dirty="0">
                <a:latin typeface="Arial"/>
                <a:cs typeface="Arial"/>
              </a:rPr>
              <a:t>fputc</a:t>
            </a:r>
            <a:r>
              <a:rPr sz="2800" b="1" spc="10" dirty="0">
                <a:latin typeface="Microsoft JhengHei"/>
                <a:cs typeface="Microsoft JhengHei"/>
              </a:rPr>
              <a:t>函数</a:t>
            </a:r>
            <a:endParaRPr sz="2800" dirty="0">
              <a:latin typeface="Microsoft JhengHei"/>
              <a:cs typeface="Microsoft JhengHei"/>
            </a:endParaRPr>
          </a:p>
          <a:p>
            <a:pPr marL="1297940">
              <a:lnSpc>
                <a:spcPts val="3195"/>
              </a:lnSpc>
              <a:spcBef>
                <a:spcPts val="430"/>
              </a:spcBef>
            </a:pPr>
            <a:r>
              <a:rPr sz="2800" b="1" spc="-5" dirty="0">
                <a:solidFill>
                  <a:srgbClr val="0000FF"/>
                </a:solidFill>
                <a:latin typeface="Arial"/>
                <a:cs typeface="Arial"/>
              </a:rPr>
              <a:t>fputc </a:t>
            </a:r>
            <a:r>
              <a:rPr sz="2800" b="1" spc="-5" dirty="0">
                <a:latin typeface="Arial"/>
                <a:cs typeface="Arial"/>
              </a:rPr>
              <a:t>(ch,fp);</a:t>
            </a:r>
            <a:endParaRPr sz="2800" dirty="0">
              <a:latin typeface="Arial"/>
              <a:cs typeface="Arial"/>
            </a:endParaRPr>
          </a:p>
          <a:p>
            <a:pPr marL="301625">
              <a:lnSpc>
                <a:spcPts val="2715"/>
              </a:lnSpc>
            </a:pPr>
            <a:r>
              <a:rPr sz="2400" dirty="0">
                <a:solidFill>
                  <a:srgbClr val="3365FF"/>
                </a:solidFill>
                <a:latin typeface="SimSun"/>
                <a:cs typeface="SimSun"/>
              </a:rPr>
              <a:t>---把字符</a:t>
            </a:r>
            <a:r>
              <a:rPr sz="2400" spc="-5" dirty="0">
                <a:solidFill>
                  <a:srgbClr val="3365FF"/>
                </a:solidFill>
                <a:latin typeface="Arial"/>
                <a:cs typeface="Arial"/>
              </a:rPr>
              <a:t>ch</a:t>
            </a:r>
            <a:r>
              <a:rPr sz="2400" dirty="0">
                <a:solidFill>
                  <a:srgbClr val="3365FF"/>
                </a:solidFill>
                <a:latin typeface="SimSun"/>
                <a:cs typeface="SimSun"/>
              </a:rPr>
              <a:t>写到</a:t>
            </a:r>
            <a:r>
              <a:rPr sz="2400" spc="-5" dirty="0">
                <a:solidFill>
                  <a:srgbClr val="3365FF"/>
                </a:solidFill>
                <a:latin typeface="Arial"/>
                <a:cs typeface="Arial"/>
              </a:rPr>
              <a:t>fp</a:t>
            </a:r>
            <a:r>
              <a:rPr sz="2400" dirty="0">
                <a:solidFill>
                  <a:srgbClr val="3365FF"/>
                </a:solidFill>
                <a:latin typeface="SimSun"/>
                <a:cs typeface="SimSun"/>
              </a:rPr>
              <a:t>所指向的文件中去。</a:t>
            </a:r>
            <a:endParaRPr sz="2400" dirty="0">
              <a:latin typeface="SimSun"/>
              <a:cs typeface="SimSun"/>
            </a:endParaRPr>
          </a:p>
          <a:p>
            <a:pPr marL="86360">
              <a:lnSpc>
                <a:spcPct val="100000"/>
              </a:lnSpc>
              <a:spcBef>
                <a:spcPts val="2325"/>
              </a:spcBef>
            </a:pPr>
            <a:r>
              <a:rPr sz="2400" b="1" spc="10" dirty="0">
                <a:solidFill>
                  <a:srgbClr val="CC3300"/>
                </a:solidFill>
                <a:latin typeface="Microsoft JhengHei"/>
                <a:cs typeface="Microsoft JhengHei"/>
              </a:rPr>
              <a:t>该文件应以写或读写方式打开</a:t>
            </a:r>
            <a:r>
              <a:rPr sz="2400" b="1" dirty="0">
                <a:solidFill>
                  <a:srgbClr val="CC3300"/>
                </a:solidFill>
                <a:latin typeface="Microsoft JhengHei"/>
                <a:cs typeface="Microsoft JhengHei"/>
              </a:rPr>
              <a:t>。</a:t>
            </a:r>
            <a:endParaRPr sz="2400" dirty="0">
              <a:latin typeface="Microsoft JhengHei"/>
              <a:cs typeface="Microsoft JhengHei"/>
            </a:endParaRPr>
          </a:p>
          <a:p>
            <a:pPr marL="83820">
              <a:lnSpc>
                <a:spcPct val="100000"/>
              </a:lnSpc>
              <a:spcBef>
                <a:spcPts val="994"/>
              </a:spcBef>
            </a:pPr>
            <a:r>
              <a:rPr sz="2400" b="1" spc="10" dirty="0">
                <a:latin typeface="Microsoft JhengHei"/>
                <a:cs typeface="Microsoft JhengHei"/>
              </a:rPr>
              <a:t>返回值：若输出成功，则返回输出的字符，否则返</a:t>
            </a:r>
            <a:r>
              <a:rPr sz="2400" b="1" dirty="0">
                <a:latin typeface="Microsoft JhengHei"/>
                <a:cs typeface="Microsoft JhengHei"/>
              </a:rPr>
              <a:t>回</a:t>
            </a:r>
            <a:r>
              <a:rPr sz="2400" b="1" spc="-5" dirty="0">
                <a:latin typeface="Arial"/>
                <a:cs typeface="Arial"/>
              </a:rPr>
              <a:t>EOF</a:t>
            </a:r>
            <a:r>
              <a:rPr sz="2400" b="1" dirty="0">
                <a:latin typeface="Microsoft JhengHei"/>
                <a:cs typeface="Microsoft JhengHei"/>
              </a:rPr>
              <a:t>。</a:t>
            </a:r>
            <a:endParaRPr sz="2400" dirty="0">
              <a:latin typeface="Microsoft JhengHei"/>
              <a:cs typeface="Microsoft JhengHei"/>
            </a:endParaRPr>
          </a:p>
          <a:p>
            <a:pPr marL="1235710">
              <a:lnSpc>
                <a:spcPct val="100000"/>
              </a:lnSpc>
              <a:spcBef>
                <a:spcPts val="2130"/>
              </a:spcBef>
            </a:pPr>
            <a:r>
              <a:rPr sz="2800" b="1" dirty="0">
                <a:solidFill>
                  <a:srgbClr val="0000FF"/>
                </a:solidFill>
                <a:latin typeface="Arial"/>
                <a:cs typeface="Arial"/>
              </a:rPr>
              <a:t>ch=fgetc</a:t>
            </a:r>
            <a:r>
              <a:rPr sz="2800" b="1" spc="5" dirty="0">
                <a:solidFill>
                  <a:srgbClr val="0000FF"/>
                </a:solidFill>
                <a:latin typeface="Arial"/>
                <a:cs typeface="Arial"/>
              </a:rPr>
              <a:t> </a:t>
            </a:r>
            <a:r>
              <a:rPr sz="2800" b="1" dirty="0">
                <a:latin typeface="Arial"/>
                <a:cs typeface="Arial"/>
              </a:rPr>
              <a:t>(fp);</a:t>
            </a:r>
            <a:endParaRPr sz="2800" dirty="0">
              <a:latin typeface="Arial"/>
              <a:cs typeface="Arial"/>
            </a:endParaRPr>
          </a:p>
          <a:p>
            <a:pPr marL="119380">
              <a:lnSpc>
                <a:spcPct val="100000"/>
              </a:lnSpc>
              <a:spcBef>
                <a:spcPts val="1395"/>
              </a:spcBef>
            </a:pPr>
            <a:r>
              <a:rPr sz="2800" b="1" spc="190" dirty="0">
                <a:latin typeface="Microsoft JhengHei"/>
                <a:cs typeface="Microsoft JhengHei"/>
              </a:rPr>
              <a:t>---</a:t>
            </a:r>
            <a:r>
              <a:rPr sz="2800" b="1" spc="10" dirty="0">
                <a:latin typeface="Microsoft JhengHei"/>
                <a:cs typeface="Microsoft JhengHei"/>
              </a:rPr>
              <a:t>从指定文件读入一个字符</a:t>
            </a:r>
            <a:r>
              <a:rPr sz="2800" b="1" dirty="0">
                <a:latin typeface="Microsoft JhengHei"/>
                <a:cs typeface="Microsoft JhengHei"/>
              </a:rPr>
              <a:t>。</a:t>
            </a:r>
            <a:endParaRPr sz="2800" dirty="0">
              <a:latin typeface="Microsoft JhengHei"/>
              <a:cs typeface="Microsoft JhengHei"/>
            </a:endParaRPr>
          </a:p>
          <a:p>
            <a:pPr marL="119380">
              <a:lnSpc>
                <a:spcPct val="100000"/>
              </a:lnSpc>
              <a:spcBef>
                <a:spcPts val="565"/>
              </a:spcBef>
            </a:pPr>
            <a:r>
              <a:rPr sz="2400" b="1" spc="10" dirty="0">
                <a:solidFill>
                  <a:srgbClr val="0000FF"/>
                </a:solidFill>
                <a:latin typeface="Microsoft JhengHei"/>
                <a:cs typeface="Microsoft JhengHei"/>
              </a:rPr>
              <a:t>该文件应以只读或读写方式打开。</a:t>
            </a:r>
            <a:endParaRPr sz="2400" dirty="0">
              <a:latin typeface="Microsoft JhengHei"/>
              <a:cs typeface="Microsoft JhengHei"/>
            </a:endParaRPr>
          </a:p>
          <a:p>
            <a:pPr marL="110489">
              <a:lnSpc>
                <a:spcPct val="100000"/>
              </a:lnSpc>
              <a:spcBef>
                <a:spcPts val="1005"/>
              </a:spcBef>
            </a:pPr>
            <a:r>
              <a:rPr sz="2400" b="1" spc="10" dirty="0" err="1">
                <a:latin typeface="Microsoft JhengHei"/>
                <a:cs typeface="Microsoft JhengHei"/>
              </a:rPr>
              <a:t>返回值：若输入成功，则返回字符，否则返回一</a:t>
            </a:r>
            <a:r>
              <a:rPr sz="2400" b="1" dirty="0" err="1">
                <a:latin typeface="Microsoft JhengHei"/>
                <a:cs typeface="Microsoft JhengHei"/>
              </a:rPr>
              <a:t>个</a:t>
            </a:r>
            <a:r>
              <a:rPr sz="2400" b="1" spc="-5" dirty="0" err="1">
                <a:latin typeface="Arial"/>
                <a:cs typeface="Arial"/>
              </a:rPr>
              <a:t>EOF</a:t>
            </a:r>
            <a:r>
              <a:rPr sz="2400" b="1" dirty="0">
                <a:latin typeface="Microsoft JhengHei"/>
                <a:cs typeface="Microsoft JhengHei"/>
              </a:rPr>
              <a:t>。</a:t>
            </a:r>
            <a:endParaRPr sz="2400" dirty="0">
              <a:latin typeface="Microsoft JhengHei"/>
              <a:cs typeface="Microsoft JhengHe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29</a:t>
            </a:fld>
            <a:endParaRPr spc="-5" dirty="0"/>
          </a:p>
        </p:txBody>
      </p:sp>
      <p:sp>
        <p:nvSpPr>
          <p:cNvPr id="3" name="文本框 2">
            <a:extLst>
              <a:ext uri="{FF2B5EF4-FFF2-40B4-BE49-F238E27FC236}">
                <a16:creationId xmlns:a16="http://schemas.microsoft.com/office/drawing/2014/main" id="{04281453-8DE3-4406-BD41-24D730E28247}"/>
              </a:ext>
            </a:extLst>
          </p:cNvPr>
          <p:cNvSpPr txBox="1"/>
          <p:nvPr/>
        </p:nvSpPr>
        <p:spPr>
          <a:xfrm>
            <a:off x="1953734" y="6084689"/>
            <a:ext cx="7126766" cy="830997"/>
          </a:xfrm>
          <a:prstGeom prst="rect">
            <a:avLst/>
          </a:prstGeom>
          <a:noFill/>
        </p:spPr>
        <p:txBody>
          <a:bodyPr wrap="square" rtlCol="0">
            <a:spAutoFit/>
          </a:bodyPr>
          <a:lstStyle/>
          <a:p>
            <a:r>
              <a:rPr lang="en-US" altLang="zh-CN" sz="2400" b="1" dirty="0">
                <a:latin typeface="Arial"/>
                <a:cs typeface="Arial"/>
              </a:rPr>
              <a:t>EOF</a:t>
            </a:r>
            <a:r>
              <a:rPr lang="zh-CN" altLang="en-US" sz="2400" b="1" dirty="0">
                <a:latin typeface="Microsoft JhengHei"/>
                <a:cs typeface="Microsoft JhengHei"/>
              </a:rPr>
              <a:t>：</a:t>
            </a:r>
            <a:r>
              <a:rPr lang="zh-CN" altLang="en-US" sz="2400" b="1" spc="5" dirty="0">
                <a:latin typeface="Microsoft JhengHei"/>
                <a:cs typeface="Microsoft JhengHei"/>
              </a:rPr>
              <a:t>在</a:t>
            </a:r>
            <a:r>
              <a:rPr lang="en-US" altLang="zh-CN" sz="2400" b="1" spc="-5" dirty="0" err="1">
                <a:latin typeface="Arial"/>
                <a:cs typeface="Arial"/>
              </a:rPr>
              <a:t>stdio.h</a:t>
            </a:r>
            <a:r>
              <a:rPr lang="zh-CN" altLang="en-US" sz="2400" b="1" spc="5" dirty="0">
                <a:latin typeface="Microsoft JhengHei"/>
                <a:cs typeface="Microsoft JhengHei"/>
              </a:rPr>
              <a:t>中定义的常量</a:t>
            </a:r>
            <a:r>
              <a:rPr lang="zh-CN" altLang="en-US" sz="2400" b="1" spc="10" dirty="0">
                <a:latin typeface="Microsoft JhengHei"/>
                <a:cs typeface="Microsoft JhengHei"/>
              </a:rPr>
              <a:t>，表示文件结束</a:t>
            </a:r>
            <a:endParaRPr lang="zh-CN" altLang="en-US" sz="2400" dirty="0">
              <a:latin typeface="Microsoft JhengHei"/>
              <a:cs typeface="Microsoft JhengHei"/>
            </a:endParaRPr>
          </a:p>
          <a:p>
            <a:r>
              <a:rPr lang="en-US" altLang="zh-CN" sz="2400" dirty="0"/>
              <a:t>#define EOF (-1)</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3066" y="660385"/>
            <a:ext cx="3677565" cy="689291"/>
          </a:xfrm>
          <a:prstGeom prst="rect">
            <a:avLst/>
          </a:prstGeom>
        </p:spPr>
        <p:txBody>
          <a:bodyPr vert="horz" wrap="square" lIns="0" tIns="12065" rIns="0" bIns="0" rtlCol="0">
            <a:spAutoFit/>
          </a:bodyPr>
          <a:lstStyle/>
          <a:p>
            <a:pPr marL="12700">
              <a:lnSpc>
                <a:spcPct val="100000"/>
              </a:lnSpc>
              <a:spcBef>
                <a:spcPts val="95"/>
              </a:spcBef>
            </a:pPr>
            <a:r>
              <a:rPr spc="-245" dirty="0"/>
              <a:t>标准输入输出</a:t>
            </a:r>
          </a:p>
        </p:txBody>
      </p:sp>
      <p:sp>
        <p:nvSpPr>
          <p:cNvPr id="4" name="object 4"/>
          <p:cNvSpPr/>
          <p:nvPr/>
        </p:nvSpPr>
        <p:spPr>
          <a:xfrm>
            <a:off x="774839" y="4634484"/>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13" name="object 13"/>
          <p:cNvSpPr txBox="1"/>
          <p:nvPr/>
        </p:nvSpPr>
        <p:spPr>
          <a:xfrm>
            <a:off x="938155" y="1836674"/>
            <a:ext cx="8612505" cy="2624949"/>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字符界面的操作系统一般都提供标准输入与输出设备</a:t>
            </a:r>
          </a:p>
          <a:p>
            <a:pPr marL="863600" lvl="1" indent="-286385">
              <a:lnSpc>
                <a:spcPct val="100000"/>
              </a:lnSpc>
              <a:spcBef>
                <a:spcPts val="90"/>
              </a:spcBef>
              <a:buClr>
                <a:srgbClr val="FFCC65"/>
              </a:buClr>
              <a:buSzPct val="114583"/>
              <a:buFont typeface="Times New Roman"/>
              <a:buChar char="–"/>
              <a:tabLst>
                <a:tab pos="864235" algn="l"/>
              </a:tabLst>
            </a:pPr>
            <a:r>
              <a:rPr sz="2400" b="1" spc="-5" dirty="0">
                <a:solidFill>
                  <a:srgbClr val="CC00CC"/>
                </a:solidFill>
                <a:latin typeface="Times New Roman"/>
                <a:cs typeface="Times New Roman"/>
              </a:rPr>
              <a:t>DOS</a:t>
            </a:r>
            <a:r>
              <a:rPr sz="2400" b="1" spc="-5" dirty="0">
                <a:solidFill>
                  <a:srgbClr val="CC00CC"/>
                </a:solidFill>
                <a:latin typeface="SimSun"/>
                <a:cs typeface="SimSun"/>
              </a:rPr>
              <a:t>、</a:t>
            </a:r>
            <a:r>
              <a:rPr sz="2400" b="1" spc="-5" dirty="0">
                <a:solidFill>
                  <a:srgbClr val="CC00CC"/>
                </a:solidFill>
                <a:latin typeface="Times New Roman"/>
                <a:cs typeface="Times New Roman"/>
              </a:rPr>
              <a:t>Linux</a:t>
            </a:r>
            <a:r>
              <a:rPr sz="2400" b="1" spc="-5" dirty="0">
                <a:solidFill>
                  <a:srgbClr val="CC00CC"/>
                </a:solidFill>
                <a:latin typeface="SimSun"/>
                <a:cs typeface="SimSun"/>
              </a:rPr>
              <a:t>、</a:t>
            </a:r>
            <a:r>
              <a:rPr sz="2400" b="1" spc="-5" dirty="0">
                <a:solidFill>
                  <a:srgbClr val="CC00CC"/>
                </a:solidFill>
                <a:latin typeface="Times New Roman"/>
                <a:cs typeface="Times New Roman"/>
              </a:rPr>
              <a:t>Unix……</a:t>
            </a:r>
            <a:endParaRPr sz="2400" dirty="0">
              <a:latin typeface="Times New Roman"/>
              <a:cs typeface="Times New Roman"/>
            </a:endParaRPr>
          </a:p>
          <a:p>
            <a:pPr marL="387350" marR="5080" indent="-375285">
              <a:lnSpc>
                <a:spcPct val="150000"/>
              </a:lnSpc>
              <a:spcBef>
                <a:spcPts val="100"/>
              </a:spcBef>
              <a:buClr>
                <a:srgbClr val="FFCC65"/>
              </a:buClr>
              <a:buSzPct val="79166"/>
              <a:buFont typeface="Wingdings"/>
              <a:buChar char=""/>
              <a:tabLst>
                <a:tab pos="387350" algn="l"/>
                <a:tab pos="387985" algn="l"/>
              </a:tabLst>
            </a:pPr>
            <a:r>
              <a:rPr sz="2400" b="1" spc="-5" dirty="0" err="1">
                <a:solidFill>
                  <a:srgbClr val="3365FF"/>
                </a:solidFill>
                <a:latin typeface="SimSun"/>
              </a:rPr>
              <a:t>一般情况</a:t>
            </a:r>
            <a:r>
              <a:rPr lang="en-US" altLang="zh-CN" sz="2400" b="1" spc="-5" dirty="0" err="1">
                <a:solidFill>
                  <a:srgbClr val="3365FF"/>
                </a:solidFill>
                <a:latin typeface="SimSun"/>
              </a:rPr>
              <a:t>:</a:t>
            </a:r>
            <a:r>
              <a:rPr sz="2400" b="1" spc="-5" dirty="0" err="1">
                <a:solidFill>
                  <a:srgbClr val="3365FF"/>
                </a:solidFill>
                <a:latin typeface="SimSun"/>
              </a:rPr>
              <a:t>标准输入就是键盘，标准输出就是终端显</a:t>
            </a:r>
            <a:r>
              <a:rPr sz="2400" b="1" spc="-5" dirty="0">
                <a:solidFill>
                  <a:srgbClr val="3365FF"/>
                </a:solidFill>
                <a:latin typeface="SimSun"/>
              </a:rPr>
              <a:t> 示器</a:t>
            </a:r>
          </a:p>
          <a:p>
            <a:pPr marL="863600" marR="83820" lvl="1" indent="-285750">
              <a:lnSpc>
                <a:spcPct val="88300"/>
              </a:lnSpc>
              <a:spcBef>
                <a:spcPts val="565"/>
              </a:spcBef>
              <a:buClr>
                <a:srgbClr val="FFCC65"/>
              </a:buClr>
              <a:buSzPct val="114583"/>
              <a:buFont typeface="Times New Roman"/>
              <a:buChar char="–"/>
              <a:tabLst>
                <a:tab pos="864235" algn="l"/>
              </a:tabLst>
            </a:pPr>
            <a:r>
              <a:rPr sz="2400" b="1" dirty="0">
                <a:solidFill>
                  <a:srgbClr val="CC00CC"/>
                </a:solidFill>
                <a:latin typeface="仿宋" panose="02010609060101010101" pitchFamily="49" charset="-122"/>
                <a:ea typeface="仿宋" panose="02010609060101010101" pitchFamily="49" charset="-122"/>
                <a:cs typeface="SimSun"/>
              </a:rPr>
              <a:t>操作系统有能力重定向标准输入与输</a:t>
            </a:r>
            <a:r>
              <a:rPr sz="2400" b="1" spc="-5" dirty="0">
                <a:solidFill>
                  <a:srgbClr val="CC00CC"/>
                </a:solidFill>
                <a:latin typeface="仿宋" panose="02010609060101010101" pitchFamily="49" charset="-122"/>
                <a:ea typeface="仿宋" panose="02010609060101010101" pitchFamily="49" charset="-122"/>
                <a:cs typeface="SimSun"/>
              </a:rPr>
              <a:t>出</a:t>
            </a:r>
            <a:r>
              <a:rPr sz="2400" b="1" spc="5" dirty="0">
                <a:solidFill>
                  <a:srgbClr val="CC00CC"/>
                </a:solidFill>
                <a:latin typeface="仿宋" panose="02010609060101010101" pitchFamily="49" charset="-122"/>
                <a:ea typeface="仿宋" panose="02010609060101010101" pitchFamily="49" charset="-122"/>
                <a:cs typeface="SimSun"/>
              </a:rPr>
              <a:t>，</a:t>
            </a:r>
            <a:r>
              <a:rPr sz="2400" b="1" dirty="0">
                <a:solidFill>
                  <a:srgbClr val="CC00CC"/>
                </a:solidFill>
                <a:latin typeface="仿宋" panose="02010609060101010101" pitchFamily="49" charset="-122"/>
                <a:ea typeface="仿宋" panose="02010609060101010101" pitchFamily="49" charset="-122"/>
                <a:cs typeface="SimSun"/>
              </a:rPr>
              <a:t>比如让文件作为 标准输入，打印机作为标准输出</a:t>
            </a:r>
            <a:endParaRPr sz="2400" dirty="0">
              <a:latin typeface="仿宋" panose="02010609060101010101" pitchFamily="49" charset="-122"/>
              <a:ea typeface="仿宋" panose="02010609060101010101" pitchFamily="49" charset="-122"/>
              <a:cs typeface="SimSun"/>
            </a:endParaRPr>
          </a:p>
          <a:p>
            <a:pPr marL="863600" lvl="1" indent="-286385">
              <a:lnSpc>
                <a:spcPct val="100000"/>
              </a:lnSpc>
              <a:spcBef>
                <a:spcPts val="80"/>
              </a:spcBef>
              <a:buClr>
                <a:srgbClr val="FFCC65"/>
              </a:buClr>
              <a:buSzPct val="114583"/>
              <a:buFont typeface="Times New Roman"/>
              <a:buChar char="–"/>
              <a:tabLst>
                <a:tab pos="864235" algn="l"/>
              </a:tabLst>
            </a:pPr>
            <a:r>
              <a:rPr sz="2400" b="1" dirty="0" err="1">
                <a:solidFill>
                  <a:srgbClr val="CC00CC"/>
                </a:solidFill>
                <a:latin typeface="仿宋" panose="02010609060101010101" pitchFamily="49" charset="-122"/>
                <a:ea typeface="仿宋" panose="02010609060101010101" pitchFamily="49" charset="-122"/>
                <a:cs typeface="SimSun"/>
              </a:rPr>
              <a:t>这种重定向程序本身是感觉不到的</a:t>
            </a:r>
            <a:endParaRPr sz="2400" dirty="0">
              <a:latin typeface="仿宋" panose="02010609060101010101" pitchFamily="49" charset="-122"/>
              <a:ea typeface="仿宋" panose="02010609060101010101" pitchFamily="49" charset="-122"/>
              <a:cs typeface="SimSu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73" y="757682"/>
            <a:ext cx="6812915" cy="756920"/>
          </a:xfrm>
          <a:prstGeom prst="rect">
            <a:avLst/>
          </a:prstGeom>
        </p:spPr>
        <p:txBody>
          <a:bodyPr vert="horz" wrap="square" lIns="0" tIns="12700" rIns="0" bIns="0" rtlCol="0">
            <a:spAutoFit/>
          </a:bodyPr>
          <a:lstStyle/>
          <a:p>
            <a:pPr marL="12700" marR="5080">
              <a:lnSpc>
                <a:spcPct val="100000"/>
              </a:lnSpc>
              <a:spcBef>
                <a:spcPts val="100"/>
              </a:spcBef>
            </a:pPr>
            <a:r>
              <a:rPr sz="2400" spc="10" dirty="0">
                <a:solidFill>
                  <a:srgbClr val="000000"/>
                </a:solidFill>
              </a:rPr>
              <a:t>例：将键盘输入的字符顺序存入磁盘文件</a:t>
            </a:r>
            <a:r>
              <a:rPr sz="2400" spc="-5" dirty="0">
                <a:solidFill>
                  <a:srgbClr val="000000"/>
                </a:solidFill>
                <a:latin typeface="Arial"/>
                <a:cs typeface="Arial"/>
              </a:rPr>
              <a:t>tt.tx</a:t>
            </a:r>
            <a:r>
              <a:rPr sz="2400" spc="5" dirty="0">
                <a:solidFill>
                  <a:srgbClr val="000000"/>
                </a:solidFill>
                <a:latin typeface="Arial"/>
                <a:cs typeface="Arial"/>
              </a:rPr>
              <a:t>t</a:t>
            </a:r>
            <a:r>
              <a:rPr sz="2400" spc="10" dirty="0">
                <a:solidFill>
                  <a:srgbClr val="000000"/>
                </a:solidFill>
              </a:rPr>
              <a:t>中， </a:t>
            </a:r>
            <a:r>
              <a:rPr sz="2400" spc="5" dirty="0">
                <a:solidFill>
                  <a:srgbClr val="000000"/>
                </a:solidFill>
              </a:rPr>
              <a:t>输入</a:t>
            </a:r>
            <a:r>
              <a:rPr sz="2400" spc="-5" dirty="0">
                <a:solidFill>
                  <a:srgbClr val="000000"/>
                </a:solidFill>
                <a:latin typeface="Arial"/>
                <a:cs typeface="Arial"/>
              </a:rPr>
              <a:t>ctrl+z</a:t>
            </a:r>
            <a:r>
              <a:rPr sz="2400" spc="5" dirty="0">
                <a:solidFill>
                  <a:srgbClr val="000000"/>
                </a:solidFill>
              </a:rPr>
              <a:t>结束</a:t>
            </a:r>
            <a:endParaRPr sz="2400">
              <a:latin typeface="Arial"/>
              <a:cs typeface="Arial"/>
            </a:endParaRPr>
          </a:p>
        </p:txBody>
      </p:sp>
      <p:sp>
        <p:nvSpPr>
          <p:cNvPr id="5" name="object 5"/>
          <p:cNvSpPr txBox="1"/>
          <p:nvPr/>
        </p:nvSpPr>
        <p:spPr>
          <a:xfrm>
            <a:off x="1901323" y="1428242"/>
            <a:ext cx="6908165" cy="2474395"/>
          </a:xfrm>
          <a:prstGeom prst="rect">
            <a:avLst/>
          </a:prstGeom>
        </p:spPr>
        <p:txBody>
          <a:bodyPr vert="horz" wrap="square" lIns="0" tIns="12065" rIns="0" bIns="0" rtlCol="0">
            <a:spAutoFit/>
          </a:bodyPr>
          <a:lstStyle/>
          <a:p>
            <a:pPr marL="12700" marR="2130425">
              <a:lnSpc>
                <a:spcPct val="100000"/>
              </a:lnSpc>
              <a:spcBef>
                <a:spcPts val="95"/>
              </a:spcBef>
            </a:pPr>
            <a:r>
              <a:rPr sz="2000" b="1" spc="-5" dirty="0">
                <a:solidFill>
                  <a:srgbClr val="0000FF"/>
                </a:solidFill>
                <a:latin typeface="Arial"/>
                <a:cs typeface="Arial"/>
              </a:rPr>
              <a:t>#include</a:t>
            </a:r>
            <a:r>
              <a:rPr sz="2000" b="1" spc="-30" dirty="0">
                <a:solidFill>
                  <a:srgbClr val="0000FF"/>
                </a:solidFill>
                <a:latin typeface="Arial"/>
                <a:cs typeface="Arial"/>
              </a:rPr>
              <a:t> </a:t>
            </a:r>
            <a:r>
              <a:rPr sz="2000" b="1" spc="-5" dirty="0">
                <a:solidFill>
                  <a:srgbClr val="0000FF"/>
                </a:solidFill>
                <a:latin typeface="Arial"/>
                <a:cs typeface="Arial"/>
              </a:rPr>
              <a:t>“stdio.h”  main()</a:t>
            </a:r>
            <a:endParaRPr sz="2000" dirty="0">
              <a:latin typeface="Arial"/>
              <a:cs typeface="Arial"/>
            </a:endParaRPr>
          </a:p>
          <a:p>
            <a:pPr marL="12700">
              <a:lnSpc>
                <a:spcPct val="100000"/>
              </a:lnSpc>
            </a:pPr>
            <a:r>
              <a:rPr sz="2000" b="1" spc="-5" dirty="0">
                <a:solidFill>
                  <a:srgbClr val="0000FF"/>
                </a:solidFill>
                <a:latin typeface="Arial"/>
                <a:cs typeface="Arial"/>
              </a:rPr>
              <a:t>{</a:t>
            </a:r>
            <a:endParaRPr sz="2000" dirty="0">
              <a:latin typeface="Arial"/>
              <a:cs typeface="Arial"/>
            </a:endParaRPr>
          </a:p>
          <a:p>
            <a:pPr marL="220979" marR="3064510">
              <a:lnSpc>
                <a:spcPct val="100000"/>
              </a:lnSpc>
            </a:pPr>
            <a:r>
              <a:rPr sz="2000" b="1" spc="-5" dirty="0">
                <a:solidFill>
                  <a:srgbClr val="0000FF"/>
                </a:solidFill>
                <a:latin typeface="Arial"/>
                <a:cs typeface="Arial"/>
              </a:rPr>
              <a:t>char </a:t>
            </a:r>
            <a:r>
              <a:rPr sz="2000" b="1" spc="-10" dirty="0">
                <a:solidFill>
                  <a:srgbClr val="0000FF"/>
                </a:solidFill>
                <a:latin typeface="Arial"/>
                <a:cs typeface="Arial"/>
              </a:rPr>
              <a:t>c;  </a:t>
            </a:r>
            <a:r>
              <a:rPr sz="2000" b="1" spc="-5" dirty="0">
                <a:solidFill>
                  <a:srgbClr val="0000FF"/>
                </a:solidFill>
                <a:latin typeface="Arial"/>
                <a:cs typeface="Arial"/>
              </a:rPr>
              <a:t>FILE</a:t>
            </a:r>
            <a:r>
              <a:rPr sz="2000" b="1" spc="-75" dirty="0">
                <a:solidFill>
                  <a:srgbClr val="0000FF"/>
                </a:solidFill>
                <a:latin typeface="Arial"/>
                <a:cs typeface="Arial"/>
              </a:rPr>
              <a:t> </a:t>
            </a:r>
            <a:r>
              <a:rPr sz="2000" b="1" spc="-5" dirty="0">
                <a:solidFill>
                  <a:srgbClr val="0000FF"/>
                </a:solidFill>
                <a:latin typeface="Arial"/>
                <a:cs typeface="Arial"/>
              </a:rPr>
              <a:t>*fp;</a:t>
            </a:r>
            <a:endParaRPr sz="2000" dirty="0">
              <a:latin typeface="Arial"/>
              <a:cs typeface="Arial"/>
            </a:endParaRPr>
          </a:p>
          <a:p>
            <a:pPr marL="220979">
              <a:lnSpc>
                <a:spcPct val="100000"/>
              </a:lnSpc>
            </a:pPr>
            <a:r>
              <a:rPr sz="2000" b="1" spc="-10" dirty="0">
                <a:solidFill>
                  <a:srgbClr val="0000FF"/>
                </a:solidFill>
                <a:latin typeface="Arial"/>
                <a:cs typeface="Arial"/>
              </a:rPr>
              <a:t>if(</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err="1">
                <a:solidFill>
                  <a:srgbClr val="FF0000"/>
                </a:solidFill>
                <a:highlight>
                  <a:srgbClr val="FFFF00"/>
                </a:highlight>
                <a:latin typeface="Arial"/>
                <a:cs typeface="Arial"/>
              </a:rPr>
              <a:t>fp</a:t>
            </a:r>
            <a:r>
              <a:rPr sz="2000" b="1" spc="-10" dirty="0">
                <a:solidFill>
                  <a:srgbClr val="FF0000"/>
                </a:solidFill>
                <a:highlight>
                  <a:srgbClr val="FFFF00"/>
                </a:highlight>
                <a:latin typeface="Arial"/>
                <a:cs typeface="Arial"/>
              </a:rPr>
              <a:t>=fopen(“tt.txt”,</a:t>
            </a:r>
            <a:r>
              <a:rPr sz="2000" b="1" dirty="0">
                <a:solidFill>
                  <a:srgbClr val="FF0000"/>
                </a:solidFill>
                <a:highlight>
                  <a:srgbClr val="FFFF00"/>
                </a:highlight>
                <a:latin typeface="Arial"/>
                <a:cs typeface="Arial"/>
              </a:rPr>
              <a:t> </a:t>
            </a:r>
            <a:r>
              <a:rPr sz="2000" b="1" spc="-10" dirty="0">
                <a:solidFill>
                  <a:srgbClr val="FF0000"/>
                </a:solidFill>
                <a:highlight>
                  <a:srgbClr val="FFFF00"/>
                </a:highlight>
                <a:latin typeface="Arial"/>
                <a:cs typeface="Arial"/>
              </a:rPr>
              <a:t>“w”)</a:t>
            </a:r>
            <a:r>
              <a:rPr lang="en-US" altLang="zh-CN" sz="2000" b="1" spc="-10" dirty="0">
                <a:solidFill>
                  <a:srgbClr val="FF0000"/>
                </a:solidFill>
                <a:highlight>
                  <a:srgbClr val="FFFF00"/>
                </a:highlight>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NULL)</a:t>
            </a:r>
            <a:endParaRPr sz="2000" dirty="0">
              <a:latin typeface="Arial"/>
              <a:cs typeface="Arial"/>
            </a:endParaRPr>
          </a:p>
          <a:p>
            <a:pPr marL="152400">
              <a:lnSpc>
                <a:spcPct val="100000"/>
              </a:lnSpc>
            </a:pPr>
            <a:r>
              <a:rPr sz="2000" b="1" spc="-5" dirty="0">
                <a:solidFill>
                  <a:srgbClr val="0000FF"/>
                </a:solidFill>
                <a:latin typeface="Arial"/>
                <a:cs typeface="Arial"/>
              </a:rPr>
              <a:t>{</a:t>
            </a:r>
            <a:endParaRPr sz="2000" dirty="0">
              <a:latin typeface="Arial"/>
              <a:cs typeface="Arial"/>
            </a:endParaRPr>
          </a:p>
          <a:p>
            <a:pPr marL="640080" marR="1630045">
              <a:lnSpc>
                <a:spcPct val="100000"/>
              </a:lnSpc>
            </a:pPr>
            <a:r>
              <a:rPr sz="2000" b="1" spc="-5" dirty="0">
                <a:solidFill>
                  <a:srgbClr val="0000FF"/>
                </a:solidFill>
                <a:latin typeface="Arial"/>
                <a:cs typeface="Arial"/>
              </a:rPr>
              <a:t>printf</a:t>
            </a:r>
            <a:r>
              <a:rPr sz="2000" b="1" spc="-10" dirty="0">
                <a:solidFill>
                  <a:srgbClr val="0000FF"/>
                </a:solidFill>
                <a:latin typeface="Arial"/>
                <a:cs typeface="Arial"/>
              </a:rPr>
              <a:t>(</a:t>
            </a:r>
            <a:r>
              <a:rPr sz="2000" b="1" spc="-5" dirty="0">
                <a:solidFill>
                  <a:srgbClr val="0000FF"/>
                </a:solidFill>
                <a:latin typeface="Arial"/>
                <a:cs typeface="Arial"/>
              </a:rPr>
              <a:t>“error!</a:t>
            </a:r>
            <a:r>
              <a:rPr sz="2000" b="1" spc="-10" dirty="0">
                <a:solidFill>
                  <a:srgbClr val="0000FF"/>
                </a:solidFill>
                <a:latin typeface="Arial"/>
                <a:cs typeface="Arial"/>
              </a:rPr>
              <a:t>\n</a:t>
            </a:r>
            <a:r>
              <a:rPr sz="2000" b="1" spc="-5" dirty="0">
                <a:solidFill>
                  <a:srgbClr val="0000FF"/>
                </a:solidFill>
                <a:latin typeface="Arial"/>
                <a:cs typeface="Arial"/>
              </a:rPr>
              <a:t>”):  exit(0);</a:t>
            </a:r>
            <a:endParaRPr sz="2000" dirty="0">
              <a:latin typeface="Arial"/>
              <a:cs typeface="Arial"/>
            </a:endParaRPr>
          </a:p>
          <a:p>
            <a:pPr marL="152400">
              <a:lnSpc>
                <a:spcPct val="100000"/>
              </a:lnSpc>
            </a:pPr>
            <a:r>
              <a:rPr sz="2000" b="1" spc="-5" dirty="0">
                <a:solidFill>
                  <a:srgbClr val="0000FF"/>
                </a:solidFill>
                <a:latin typeface="Arial"/>
                <a:cs typeface="Arial"/>
              </a:rPr>
              <a:t>}</a:t>
            </a:r>
            <a:endParaRPr sz="2000" dirty="0">
              <a:latin typeface="Arial"/>
              <a:cs typeface="Arial"/>
            </a:endParaRPr>
          </a:p>
          <a:p>
            <a:pPr marL="152400">
              <a:lnSpc>
                <a:spcPct val="100000"/>
              </a:lnSpc>
            </a:pPr>
            <a:r>
              <a:rPr sz="2000" b="1" spc="-10" dirty="0">
                <a:solidFill>
                  <a:srgbClr val="0000FF"/>
                </a:solidFill>
                <a:latin typeface="Arial"/>
                <a:cs typeface="Arial"/>
              </a:rPr>
              <a:t>c=getchar();</a:t>
            </a:r>
            <a:endParaRPr sz="2000" dirty="0">
              <a:latin typeface="Arial"/>
              <a:cs typeface="Arial"/>
            </a:endParaRPr>
          </a:p>
        </p:txBody>
      </p:sp>
      <p:sp>
        <p:nvSpPr>
          <p:cNvPr id="6" name="object 6"/>
          <p:cNvSpPr txBox="1"/>
          <p:nvPr/>
        </p:nvSpPr>
        <p:spPr>
          <a:xfrm>
            <a:off x="6184899" y="4740655"/>
            <a:ext cx="2854331" cy="1120820"/>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Microsoft JhengHei"/>
                <a:cs typeface="Microsoft JhengHei"/>
              </a:rPr>
              <a:t>程序文件名</a:t>
            </a:r>
            <a:r>
              <a:rPr sz="2400" b="1" spc="10" dirty="0">
                <a:latin typeface="Microsoft JhengHei"/>
                <a:cs typeface="Microsoft JhengHei"/>
              </a:rPr>
              <a:t>为</a:t>
            </a:r>
            <a:r>
              <a:rPr sz="2400" b="1" dirty="0">
                <a:latin typeface="Arial"/>
                <a:cs typeface="Arial"/>
              </a:rPr>
              <a:t>f2.c</a:t>
            </a:r>
            <a:r>
              <a:rPr sz="2400" b="1" spc="10" dirty="0">
                <a:latin typeface="Microsoft JhengHei"/>
                <a:cs typeface="Microsoft JhengHei"/>
              </a:rPr>
              <a:t>，程序运行结果是 </a:t>
            </a:r>
            <a:r>
              <a:rPr sz="2400" b="1" spc="5" dirty="0">
                <a:latin typeface="Microsoft JhengHei"/>
                <a:cs typeface="Microsoft JhengHei"/>
              </a:rPr>
              <a:t>生成文件</a:t>
            </a:r>
            <a:r>
              <a:rPr sz="2400" b="1" spc="-5" dirty="0">
                <a:latin typeface="Arial"/>
                <a:cs typeface="Arial"/>
              </a:rPr>
              <a:t>tt.txt</a:t>
            </a:r>
            <a:r>
              <a:rPr sz="2400" b="1" spc="-5" dirty="0">
                <a:latin typeface="Microsoft JhengHei"/>
                <a:cs typeface="Microsoft JhengHei"/>
              </a:rPr>
              <a:t>；</a:t>
            </a:r>
            <a:endParaRPr sz="2400" dirty="0">
              <a:latin typeface="Microsoft JhengHei"/>
              <a:cs typeface="Microsoft JhengHei"/>
            </a:endParaRPr>
          </a:p>
        </p:txBody>
      </p:sp>
      <p:sp>
        <p:nvSpPr>
          <p:cNvPr id="7" name="object 7"/>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30</a:t>
            </a:r>
            <a:endParaRPr sz="1400">
              <a:latin typeface="Arial"/>
              <a:cs typeface="Arial"/>
            </a:endParaRPr>
          </a:p>
        </p:txBody>
      </p:sp>
      <p:sp>
        <p:nvSpPr>
          <p:cNvPr id="8" name="object 8"/>
          <p:cNvSpPr txBox="1"/>
          <p:nvPr/>
        </p:nvSpPr>
        <p:spPr>
          <a:xfrm>
            <a:off x="1312036" y="4806442"/>
            <a:ext cx="4263264" cy="2038379"/>
          </a:xfrm>
          <a:prstGeom prst="rect">
            <a:avLst/>
          </a:prstGeom>
        </p:spPr>
        <p:txBody>
          <a:bodyPr vert="horz" wrap="square" lIns="0" tIns="12065" rIns="0" bIns="0" rtlCol="0">
            <a:spAutoFit/>
          </a:bodyPr>
          <a:lstStyle/>
          <a:p>
            <a:pPr marL="768350">
              <a:lnSpc>
                <a:spcPct val="100000"/>
              </a:lnSpc>
              <a:spcBef>
                <a:spcPts val="95"/>
              </a:spcBef>
            </a:pPr>
            <a:r>
              <a:rPr sz="2000" b="1" spc="-10" dirty="0">
                <a:solidFill>
                  <a:srgbClr val="0000FF"/>
                </a:solidFill>
                <a:latin typeface="Arial"/>
                <a:cs typeface="Arial"/>
              </a:rPr>
              <a:t>while(c</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EOF)</a:t>
            </a:r>
            <a:endParaRPr sz="2000" dirty="0">
              <a:latin typeface="Arial"/>
              <a:cs typeface="Arial"/>
            </a:endParaRPr>
          </a:p>
          <a:p>
            <a:pPr marL="768350">
              <a:lnSpc>
                <a:spcPct val="100000"/>
              </a:lnSpc>
            </a:pPr>
            <a:r>
              <a:rPr sz="2000" b="1" spc="-5" dirty="0">
                <a:solidFill>
                  <a:srgbClr val="0000FF"/>
                </a:solidFill>
                <a:latin typeface="Arial"/>
                <a:cs typeface="Arial"/>
              </a:rPr>
              <a:t>{</a:t>
            </a:r>
            <a:endParaRPr sz="2000" dirty="0">
              <a:latin typeface="Arial"/>
              <a:cs typeface="Arial"/>
            </a:endParaRPr>
          </a:p>
          <a:p>
            <a:pPr marL="976630" marR="61594">
              <a:lnSpc>
                <a:spcPct val="100000"/>
              </a:lnSpc>
            </a:pPr>
            <a:r>
              <a:rPr sz="2000" b="1" spc="-5" dirty="0">
                <a:solidFill>
                  <a:srgbClr val="0000FF"/>
                </a:solidFill>
                <a:latin typeface="Arial"/>
                <a:cs typeface="Arial"/>
              </a:rPr>
              <a:t>fputc(c,fp);  </a:t>
            </a:r>
            <a:r>
              <a:rPr sz="2000" b="1" spc="-10" dirty="0">
                <a:solidFill>
                  <a:srgbClr val="0000FF"/>
                </a:solidFill>
                <a:latin typeface="Arial"/>
                <a:cs typeface="Arial"/>
              </a:rPr>
              <a:t>c=getchar();</a:t>
            </a:r>
            <a:endParaRPr sz="2000" dirty="0">
              <a:latin typeface="Arial"/>
              <a:cs typeface="Arial"/>
            </a:endParaRPr>
          </a:p>
          <a:p>
            <a:pPr marL="768350">
              <a:lnSpc>
                <a:spcPct val="100000"/>
              </a:lnSpc>
            </a:pPr>
            <a:r>
              <a:rPr sz="2000" b="1" spc="-5" dirty="0">
                <a:solidFill>
                  <a:srgbClr val="0000FF"/>
                </a:solidFill>
                <a:latin typeface="Arial"/>
                <a:cs typeface="Arial"/>
              </a:rPr>
              <a:t>}</a:t>
            </a:r>
            <a:endParaRPr sz="2000" dirty="0">
              <a:latin typeface="Arial"/>
              <a:cs typeface="Arial"/>
            </a:endParaRPr>
          </a:p>
          <a:p>
            <a:pPr marL="768350">
              <a:lnSpc>
                <a:spcPct val="100000"/>
              </a:lnSpc>
            </a:pPr>
            <a:r>
              <a:rPr sz="2000" b="1" spc="-10" dirty="0">
                <a:solidFill>
                  <a:srgbClr val="0000FF"/>
                </a:solidFill>
                <a:latin typeface="Arial"/>
                <a:cs typeface="Arial"/>
              </a:rPr>
              <a:t>fclose(fp);</a:t>
            </a:r>
            <a:endParaRPr sz="2000" dirty="0">
              <a:latin typeface="Arial"/>
              <a:cs typeface="Arial"/>
            </a:endParaRPr>
          </a:p>
          <a:p>
            <a:pPr marL="38100">
              <a:lnSpc>
                <a:spcPct val="100000"/>
              </a:lnSpc>
              <a:spcBef>
                <a:spcPts val="229"/>
              </a:spcBef>
            </a:pPr>
            <a:r>
              <a:rPr sz="3000" b="1" spc="-120" baseline="6944" dirty="0">
                <a:solidFill>
                  <a:srgbClr val="0000FF"/>
                </a:solidFill>
                <a:latin typeface="Arial"/>
                <a:cs typeface="Arial"/>
              </a:rPr>
              <a:t>}</a:t>
            </a:r>
            <a:endParaRPr sz="14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96573" y="940561"/>
            <a:ext cx="619633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rPr>
              <a:t>例：从文</a:t>
            </a:r>
            <a:r>
              <a:rPr sz="2400" spc="10" dirty="0">
                <a:solidFill>
                  <a:srgbClr val="000000"/>
                </a:solidFill>
              </a:rPr>
              <a:t>件</a:t>
            </a:r>
            <a:r>
              <a:rPr sz="2400" spc="-5" dirty="0">
                <a:solidFill>
                  <a:srgbClr val="000000"/>
                </a:solidFill>
                <a:latin typeface="Arial"/>
                <a:cs typeface="Arial"/>
              </a:rPr>
              <a:t>tt.txt</a:t>
            </a:r>
            <a:r>
              <a:rPr sz="2400" spc="10" dirty="0">
                <a:solidFill>
                  <a:srgbClr val="000000"/>
                </a:solidFill>
              </a:rPr>
              <a:t>中顺序读取字符并显示出来</a:t>
            </a:r>
            <a:r>
              <a:rPr sz="2400" dirty="0">
                <a:solidFill>
                  <a:srgbClr val="000000"/>
                </a:solidFill>
              </a:rPr>
              <a:t>。</a:t>
            </a:r>
            <a:endParaRPr sz="2400">
              <a:latin typeface="Arial"/>
              <a:cs typeface="Arial"/>
            </a:endParaRPr>
          </a:p>
        </p:txBody>
      </p:sp>
      <p:sp>
        <p:nvSpPr>
          <p:cNvPr id="8" name="object 8"/>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31</a:t>
            </a:r>
            <a:endParaRPr sz="1400">
              <a:latin typeface="Arial"/>
              <a:cs typeface="Arial"/>
            </a:endParaRPr>
          </a:p>
        </p:txBody>
      </p:sp>
      <p:sp>
        <p:nvSpPr>
          <p:cNvPr id="9" name="object 9"/>
          <p:cNvSpPr txBox="1"/>
          <p:nvPr/>
        </p:nvSpPr>
        <p:spPr>
          <a:xfrm>
            <a:off x="2453773" y="1407668"/>
            <a:ext cx="6927591" cy="5244384"/>
          </a:xfrm>
          <a:prstGeom prst="rect">
            <a:avLst/>
          </a:prstGeom>
        </p:spPr>
        <p:txBody>
          <a:bodyPr vert="horz" wrap="square" lIns="0" tIns="12065" rIns="0" bIns="0" rtlCol="0">
            <a:spAutoFit/>
          </a:bodyPr>
          <a:lstStyle/>
          <a:p>
            <a:pPr marL="12700" marR="1962785">
              <a:lnSpc>
                <a:spcPct val="100000"/>
              </a:lnSpc>
              <a:spcBef>
                <a:spcPts val="95"/>
              </a:spcBef>
            </a:pPr>
            <a:r>
              <a:rPr sz="2000" b="1" spc="-5" dirty="0">
                <a:solidFill>
                  <a:srgbClr val="0000FF"/>
                </a:solidFill>
                <a:latin typeface="Arial"/>
                <a:cs typeface="Arial"/>
              </a:rPr>
              <a:t>#include</a:t>
            </a:r>
            <a:r>
              <a:rPr sz="2000" b="1" spc="-30" dirty="0">
                <a:solidFill>
                  <a:srgbClr val="0000FF"/>
                </a:solidFill>
                <a:latin typeface="Arial"/>
                <a:cs typeface="Arial"/>
              </a:rPr>
              <a:t> </a:t>
            </a:r>
            <a:r>
              <a:rPr sz="2000" b="1" spc="-5" dirty="0">
                <a:solidFill>
                  <a:srgbClr val="0000FF"/>
                </a:solidFill>
                <a:latin typeface="Arial"/>
                <a:cs typeface="Arial"/>
              </a:rPr>
              <a:t>“stdio.h”  main()</a:t>
            </a:r>
            <a:endParaRPr sz="2000" dirty="0">
              <a:latin typeface="Arial"/>
              <a:cs typeface="Arial"/>
            </a:endParaRPr>
          </a:p>
          <a:p>
            <a:pPr marL="12700">
              <a:lnSpc>
                <a:spcPct val="100000"/>
              </a:lnSpc>
            </a:pPr>
            <a:r>
              <a:rPr sz="2000" b="1" spc="-5" dirty="0">
                <a:solidFill>
                  <a:srgbClr val="0000FF"/>
                </a:solidFill>
                <a:latin typeface="Arial"/>
                <a:cs typeface="Arial"/>
              </a:rPr>
              <a:t>{</a:t>
            </a:r>
            <a:endParaRPr sz="2000" dirty="0">
              <a:latin typeface="Arial"/>
              <a:cs typeface="Arial"/>
            </a:endParaRPr>
          </a:p>
          <a:p>
            <a:pPr marL="152400" marR="2966720">
              <a:lnSpc>
                <a:spcPct val="100000"/>
              </a:lnSpc>
            </a:pPr>
            <a:r>
              <a:rPr lang="en-US" altLang="zh-CN" sz="2000" b="1" spc="-5" dirty="0">
                <a:solidFill>
                  <a:srgbClr val="0000FF"/>
                </a:solidFill>
                <a:latin typeface="Arial"/>
                <a:cs typeface="Arial"/>
              </a:rPr>
              <a:t> </a:t>
            </a:r>
            <a:r>
              <a:rPr sz="2000" b="1" spc="-5" dirty="0">
                <a:solidFill>
                  <a:srgbClr val="0000FF"/>
                </a:solidFill>
                <a:latin typeface="Arial"/>
                <a:cs typeface="Arial"/>
              </a:rPr>
              <a:t>char </a:t>
            </a:r>
            <a:r>
              <a:rPr sz="2000" b="1" spc="-10" dirty="0">
                <a:solidFill>
                  <a:srgbClr val="0000FF"/>
                </a:solidFill>
                <a:latin typeface="Arial"/>
                <a:cs typeface="Arial"/>
              </a:rPr>
              <a:t>c;  </a:t>
            </a:r>
            <a:r>
              <a:rPr sz="2000" b="1" spc="-5" dirty="0">
                <a:solidFill>
                  <a:srgbClr val="0000FF"/>
                </a:solidFill>
                <a:latin typeface="Arial"/>
                <a:cs typeface="Arial"/>
              </a:rPr>
              <a:t>FILE</a:t>
            </a:r>
            <a:r>
              <a:rPr sz="2000" b="1" spc="-95" dirty="0">
                <a:solidFill>
                  <a:srgbClr val="0000FF"/>
                </a:solidFill>
                <a:latin typeface="Arial"/>
                <a:cs typeface="Arial"/>
              </a:rPr>
              <a:t> </a:t>
            </a:r>
            <a:r>
              <a:rPr sz="2000" b="1" spc="-5" dirty="0">
                <a:solidFill>
                  <a:srgbClr val="0000FF"/>
                </a:solidFill>
                <a:latin typeface="Arial"/>
                <a:cs typeface="Arial"/>
              </a:rPr>
              <a:t>*fp;</a:t>
            </a:r>
            <a:endParaRPr sz="2000" dirty="0">
              <a:latin typeface="Arial"/>
              <a:cs typeface="Arial"/>
            </a:endParaRPr>
          </a:p>
          <a:p>
            <a:pPr marL="609600" lvl="1"/>
            <a:r>
              <a:rPr sz="2000" b="1" spc="-10" dirty="0">
                <a:solidFill>
                  <a:srgbClr val="0000FF"/>
                </a:solidFill>
                <a:latin typeface="Arial"/>
                <a:cs typeface="Arial"/>
              </a:rPr>
              <a:t>if((fp=fopen(“tt.txt”,</a:t>
            </a:r>
            <a:r>
              <a:rPr sz="2000" b="1" spc="5" dirty="0">
                <a:solidFill>
                  <a:srgbClr val="0000FF"/>
                </a:solidFill>
                <a:latin typeface="Arial"/>
                <a:cs typeface="Arial"/>
              </a:rPr>
              <a:t> </a:t>
            </a:r>
            <a:r>
              <a:rPr sz="2000" b="1" spc="-10" dirty="0">
                <a:solidFill>
                  <a:srgbClr val="0000FF"/>
                </a:solidFill>
                <a:latin typeface="Arial"/>
                <a:cs typeface="Arial"/>
              </a:rPr>
              <a:t>“</a:t>
            </a:r>
            <a:r>
              <a:rPr sz="2000" b="1" spc="-10" dirty="0">
                <a:latin typeface="Arial"/>
                <a:cs typeface="Arial"/>
              </a:rPr>
              <a:t>r</a:t>
            </a:r>
            <a:r>
              <a:rPr sz="2000" b="1" spc="-10" dirty="0">
                <a:solidFill>
                  <a:srgbClr val="0000FF"/>
                </a:solidFill>
                <a:latin typeface="Arial"/>
                <a:cs typeface="Arial"/>
              </a:rPr>
              <a:t>”))==NULL)</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889000" marR="1671955" lvl="1"/>
            <a:r>
              <a:rPr sz="2000" b="1" spc="-5" dirty="0">
                <a:solidFill>
                  <a:srgbClr val="0000FF"/>
                </a:solidFill>
                <a:latin typeface="Arial"/>
                <a:cs typeface="Arial"/>
              </a:rPr>
              <a:t>printf</a:t>
            </a:r>
            <a:r>
              <a:rPr sz="2000" b="1" spc="-10" dirty="0">
                <a:solidFill>
                  <a:srgbClr val="0000FF"/>
                </a:solidFill>
                <a:latin typeface="Arial"/>
                <a:cs typeface="Arial"/>
              </a:rPr>
              <a:t>(</a:t>
            </a:r>
            <a:r>
              <a:rPr sz="2000" b="1" spc="-5" dirty="0">
                <a:solidFill>
                  <a:srgbClr val="0000FF"/>
                </a:solidFill>
                <a:latin typeface="Arial"/>
                <a:cs typeface="Arial"/>
              </a:rPr>
              <a:t>“error</a:t>
            </a:r>
            <a:r>
              <a:rPr sz="2000" b="1" spc="-15" dirty="0">
                <a:solidFill>
                  <a:srgbClr val="0000FF"/>
                </a:solidFill>
                <a:latin typeface="Arial"/>
                <a:cs typeface="Arial"/>
              </a:rPr>
              <a:t>!</a:t>
            </a:r>
            <a:r>
              <a:rPr sz="2000" b="1" spc="-10" dirty="0">
                <a:solidFill>
                  <a:srgbClr val="0000FF"/>
                </a:solidFill>
                <a:latin typeface="Arial"/>
                <a:cs typeface="Arial"/>
              </a:rPr>
              <a:t>\n</a:t>
            </a:r>
            <a:r>
              <a:rPr sz="2000" b="1" spc="-5" dirty="0">
                <a:solidFill>
                  <a:srgbClr val="0000FF"/>
                </a:solidFill>
                <a:latin typeface="Arial"/>
                <a:cs typeface="Arial"/>
              </a:rPr>
              <a:t>”):  exit(0);</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152400" marR="2310765">
              <a:lnSpc>
                <a:spcPct val="100000"/>
              </a:lnSpc>
            </a:pPr>
            <a:r>
              <a:rPr lang="en-US" altLang="zh-CN" sz="2000" b="1" spc="-10" dirty="0">
                <a:solidFill>
                  <a:srgbClr val="0000FF"/>
                </a:solidFill>
                <a:latin typeface="Arial"/>
                <a:cs typeface="Arial"/>
              </a:rPr>
              <a:t>  </a:t>
            </a:r>
          </a:p>
          <a:p>
            <a:pPr marL="152400" marR="2310765">
              <a:lnSpc>
                <a:spcPct val="100000"/>
              </a:lnSpc>
            </a:pPr>
            <a:r>
              <a:rPr lang="en-US" altLang="zh-CN" sz="2000" b="1" spc="-10" dirty="0">
                <a:solidFill>
                  <a:srgbClr val="0000FF"/>
                </a:solidFill>
                <a:latin typeface="Arial"/>
                <a:cs typeface="Arial"/>
              </a:rPr>
              <a:t>  </a:t>
            </a:r>
            <a:r>
              <a:rPr sz="2000" b="1" spc="-10" dirty="0">
                <a:solidFill>
                  <a:srgbClr val="0000FF"/>
                </a:solidFill>
                <a:latin typeface="Arial"/>
                <a:cs typeface="Arial"/>
              </a:rPr>
              <a:t>c=fgetc(fp);  </a:t>
            </a:r>
            <a:endParaRPr lang="en-US" altLang="zh-CN" sz="2000" b="1" spc="-10" dirty="0">
              <a:solidFill>
                <a:srgbClr val="0000FF"/>
              </a:solidFill>
              <a:latin typeface="Arial"/>
              <a:cs typeface="Arial"/>
            </a:endParaRPr>
          </a:p>
          <a:p>
            <a:pPr marL="609600" marR="2310765" lvl="1"/>
            <a:endParaRPr lang="en-US" altLang="zh-CN" sz="2000" b="1" spc="-10" dirty="0">
              <a:solidFill>
                <a:srgbClr val="0000FF"/>
              </a:solidFill>
              <a:latin typeface="Arial"/>
              <a:cs typeface="Arial"/>
            </a:endParaRPr>
          </a:p>
          <a:p>
            <a:pPr marL="609600" marR="2310765" lvl="1"/>
            <a:r>
              <a:rPr sz="2000" b="1" spc="-10" dirty="0">
                <a:solidFill>
                  <a:srgbClr val="0000FF"/>
                </a:solidFill>
                <a:latin typeface="Arial"/>
                <a:cs typeface="Arial"/>
              </a:rPr>
              <a:t>while(c</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EOF)</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817880" marR="2413000" lvl="1"/>
            <a:r>
              <a:rPr sz="2000" b="1" spc="-5" dirty="0">
                <a:solidFill>
                  <a:srgbClr val="0000FF"/>
                </a:solidFill>
                <a:latin typeface="Arial"/>
                <a:cs typeface="Arial"/>
              </a:rPr>
              <a:t>putchar(c);  </a:t>
            </a:r>
            <a:r>
              <a:rPr sz="2000" b="1" spc="-10" dirty="0">
                <a:solidFill>
                  <a:srgbClr val="0000FF"/>
                </a:solidFill>
                <a:latin typeface="Arial"/>
                <a:cs typeface="Arial"/>
              </a:rPr>
              <a:t>c=fgetc(fp);</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152400">
              <a:lnSpc>
                <a:spcPct val="100000"/>
              </a:lnSpc>
            </a:pPr>
            <a:r>
              <a:rPr lang="en-US" altLang="zh-CN" sz="2000" b="1" spc="-10" dirty="0">
                <a:solidFill>
                  <a:srgbClr val="0000FF"/>
                </a:solidFill>
                <a:latin typeface="Arial"/>
                <a:cs typeface="Arial"/>
              </a:rPr>
              <a:t>  </a:t>
            </a:r>
            <a:r>
              <a:rPr sz="2000" b="1" spc="-10" dirty="0" err="1">
                <a:solidFill>
                  <a:srgbClr val="0000FF"/>
                </a:solidFill>
                <a:latin typeface="Arial"/>
                <a:cs typeface="Arial"/>
              </a:rPr>
              <a:t>fclose</a:t>
            </a:r>
            <a:r>
              <a:rPr sz="2000" b="1" spc="-10" dirty="0">
                <a:solidFill>
                  <a:srgbClr val="0000FF"/>
                </a:solidFill>
                <a:latin typeface="Arial"/>
                <a:cs typeface="Arial"/>
              </a:rPr>
              <a:t>(</a:t>
            </a:r>
            <a:r>
              <a:rPr sz="2000" b="1" spc="-10" dirty="0" err="1">
                <a:solidFill>
                  <a:srgbClr val="0000FF"/>
                </a:solidFill>
                <a:latin typeface="Arial"/>
                <a:cs typeface="Arial"/>
              </a:rPr>
              <a:t>fp</a:t>
            </a:r>
            <a:r>
              <a:rPr sz="2000" b="1" spc="-10" dirty="0">
                <a:solidFill>
                  <a:srgbClr val="0000FF"/>
                </a:solidFill>
                <a:latin typeface="Arial"/>
                <a:cs typeface="Arial"/>
              </a:rPr>
              <a:t>);</a:t>
            </a:r>
            <a:endParaRPr lang="en-US" altLang="zh-CN" sz="2000" b="1" spc="-10" dirty="0">
              <a:solidFill>
                <a:srgbClr val="0000FF"/>
              </a:solidFill>
              <a:latin typeface="Arial"/>
              <a:cs typeface="Arial"/>
            </a:endParaRPr>
          </a:p>
          <a:p>
            <a:pPr marL="152400">
              <a:lnSpc>
                <a:spcPct val="100000"/>
              </a:lnSpc>
            </a:pPr>
            <a:r>
              <a:rPr lang="en-US" altLang="zh-CN" sz="2000" b="1" spc="-10" dirty="0">
                <a:solidFill>
                  <a:srgbClr val="0000FF"/>
                </a:solidFill>
                <a:latin typeface="Arial"/>
                <a:cs typeface="Arial"/>
              </a:rPr>
              <a:t>}</a:t>
            </a:r>
          </a:p>
          <a:p>
            <a:pPr marL="152400">
              <a:lnSpc>
                <a:spcPct val="100000"/>
              </a:lnSpc>
            </a:pPr>
            <a:endParaRPr sz="20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9477" y="926083"/>
            <a:ext cx="7911465" cy="513080"/>
          </a:xfrm>
          <a:prstGeom prst="rect">
            <a:avLst/>
          </a:prstGeom>
        </p:spPr>
        <p:txBody>
          <a:bodyPr vert="horz" wrap="square" lIns="0" tIns="12065" rIns="0" bIns="0" rtlCol="0">
            <a:spAutoFit/>
          </a:bodyPr>
          <a:lstStyle/>
          <a:p>
            <a:pPr marL="12700">
              <a:lnSpc>
                <a:spcPct val="100000"/>
              </a:lnSpc>
              <a:spcBef>
                <a:spcPts val="95"/>
              </a:spcBef>
            </a:pPr>
            <a:r>
              <a:rPr sz="3200" spc="5" dirty="0" err="1">
                <a:solidFill>
                  <a:srgbClr val="000000"/>
                </a:solidFill>
              </a:rPr>
              <a:t>三、文件的数据块读写</a:t>
            </a:r>
            <a:r>
              <a:rPr sz="3200" spc="-5" dirty="0">
                <a:solidFill>
                  <a:srgbClr val="000000"/>
                </a:solidFill>
                <a:latin typeface="Arial"/>
                <a:cs typeface="Arial"/>
              </a:rPr>
              <a:t>—</a:t>
            </a:r>
            <a:r>
              <a:rPr sz="2800" spc="-5" dirty="0">
                <a:solidFill>
                  <a:srgbClr val="000000"/>
                </a:solidFill>
                <a:latin typeface="Arial"/>
                <a:cs typeface="Arial"/>
              </a:rPr>
              <a:t>fread</a:t>
            </a:r>
            <a:r>
              <a:rPr sz="2800" dirty="0">
                <a:solidFill>
                  <a:srgbClr val="000000"/>
                </a:solidFill>
              </a:rPr>
              <a:t>和</a:t>
            </a:r>
            <a:r>
              <a:rPr sz="2800" spc="85" dirty="0">
                <a:solidFill>
                  <a:srgbClr val="000000"/>
                </a:solidFill>
              </a:rPr>
              <a:t> </a:t>
            </a:r>
            <a:r>
              <a:rPr sz="2800" dirty="0">
                <a:solidFill>
                  <a:srgbClr val="000000"/>
                </a:solidFill>
                <a:latin typeface="Arial"/>
                <a:cs typeface="Arial"/>
              </a:rPr>
              <a:t>fwrite</a:t>
            </a:r>
            <a:r>
              <a:rPr sz="2800" spc="10" dirty="0">
                <a:solidFill>
                  <a:srgbClr val="000000"/>
                </a:solidFill>
              </a:rPr>
              <a:t>函数</a:t>
            </a:r>
            <a:endParaRPr sz="2800" dirty="0">
              <a:latin typeface="Arial"/>
              <a:cs typeface="Arial"/>
            </a:endParaRPr>
          </a:p>
        </p:txBody>
      </p:sp>
      <p:sp>
        <p:nvSpPr>
          <p:cNvPr id="5" name="object 5"/>
          <p:cNvSpPr/>
          <p:nvPr/>
        </p:nvSpPr>
        <p:spPr>
          <a:xfrm>
            <a:off x="5138051" y="3747515"/>
            <a:ext cx="13970" cy="30480"/>
          </a:xfrm>
          <a:custGeom>
            <a:avLst/>
            <a:gdLst/>
            <a:ahLst/>
            <a:cxnLst/>
            <a:rect l="l" t="t" r="r" b="b"/>
            <a:pathLst>
              <a:path w="13970" h="30479">
                <a:moveTo>
                  <a:pt x="13907" y="30480"/>
                </a:moveTo>
                <a:lnTo>
                  <a:pt x="12191" y="0"/>
                </a:lnTo>
                <a:lnTo>
                  <a:pt x="0" y="762"/>
                </a:lnTo>
                <a:lnTo>
                  <a:pt x="1667" y="30480"/>
                </a:lnTo>
                <a:lnTo>
                  <a:pt x="13907" y="30480"/>
                </a:lnTo>
                <a:close/>
              </a:path>
            </a:pathLst>
          </a:custGeom>
          <a:solidFill>
            <a:srgbClr val="000000"/>
          </a:solidFill>
        </p:spPr>
        <p:txBody>
          <a:bodyPr wrap="square" lIns="0" tIns="0" rIns="0" bIns="0" rtlCol="0"/>
          <a:lstStyle/>
          <a:p>
            <a:endParaRPr/>
          </a:p>
        </p:txBody>
      </p:sp>
      <p:sp>
        <p:nvSpPr>
          <p:cNvPr id="6" name="object 6"/>
          <p:cNvSpPr/>
          <p:nvPr/>
        </p:nvSpPr>
        <p:spPr>
          <a:xfrm>
            <a:off x="7212215" y="3774947"/>
            <a:ext cx="1957705" cy="0"/>
          </a:xfrm>
          <a:custGeom>
            <a:avLst/>
            <a:gdLst/>
            <a:ahLst/>
            <a:cxnLst/>
            <a:rect l="l" t="t" r="r" b="b"/>
            <a:pathLst>
              <a:path w="1957704">
                <a:moveTo>
                  <a:pt x="0" y="0"/>
                </a:moveTo>
                <a:lnTo>
                  <a:pt x="1957577" y="0"/>
                </a:lnTo>
              </a:path>
            </a:pathLst>
          </a:custGeom>
          <a:ln w="6096">
            <a:solidFill>
              <a:srgbClr val="000000"/>
            </a:solidFill>
          </a:ln>
        </p:spPr>
        <p:txBody>
          <a:bodyPr wrap="square" lIns="0" tIns="0" rIns="0" bIns="0" rtlCol="0"/>
          <a:lstStyle/>
          <a:p>
            <a:endParaRPr/>
          </a:p>
        </p:txBody>
      </p:sp>
      <p:sp>
        <p:nvSpPr>
          <p:cNvPr id="7" name="object 7"/>
          <p:cNvSpPr/>
          <p:nvPr/>
        </p:nvSpPr>
        <p:spPr>
          <a:xfrm>
            <a:off x="6772529" y="3658361"/>
            <a:ext cx="106680" cy="120014"/>
          </a:xfrm>
          <a:custGeom>
            <a:avLst/>
            <a:gdLst/>
            <a:ahLst/>
            <a:cxnLst/>
            <a:rect l="l" t="t" r="r" b="b"/>
            <a:pathLst>
              <a:path w="106679" h="120014">
                <a:moveTo>
                  <a:pt x="106564" y="119634"/>
                </a:moveTo>
                <a:lnTo>
                  <a:pt x="9905" y="0"/>
                </a:lnTo>
                <a:lnTo>
                  <a:pt x="0" y="8381"/>
                </a:lnTo>
                <a:lnTo>
                  <a:pt x="89731" y="119634"/>
                </a:lnTo>
                <a:lnTo>
                  <a:pt x="106564" y="119634"/>
                </a:lnTo>
                <a:close/>
              </a:path>
            </a:pathLst>
          </a:custGeom>
          <a:solidFill>
            <a:srgbClr val="000000"/>
          </a:solidFill>
        </p:spPr>
        <p:txBody>
          <a:bodyPr wrap="square" lIns="0" tIns="0" rIns="0" bIns="0" rtlCol="0"/>
          <a:lstStyle/>
          <a:p>
            <a:endParaRPr/>
          </a:p>
        </p:txBody>
      </p:sp>
      <p:sp>
        <p:nvSpPr>
          <p:cNvPr id="8" name="object 8"/>
          <p:cNvSpPr/>
          <p:nvPr/>
        </p:nvSpPr>
        <p:spPr>
          <a:xfrm>
            <a:off x="5139718" y="3777996"/>
            <a:ext cx="60960" cy="857250"/>
          </a:xfrm>
          <a:custGeom>
            <a:avLst/>
            <a:gdLst/>
            <a:ahLst/>
            <a:cxnLst/>
            <a:rect l="l" t="t" r="r" b="b"/>
            <a:pathLst>
              <a:path w="60960" h="857250">
                <a:moveTo>
                  <a:pt x="60490" y="857250"/>
                </a:moveTo>
                <a:lnTo>
                  <a:pt x="12240" y="0"/>
                </a:lnTo>
                <a:lnTo>
                  <a:pt x="0" y="0"/>
                </a:lnTo>
                <a:lnTo>
                  <a:pt x="48086" y="857250"/>
                </a:lnTo>
                <a:lnTo>
                  <a:pt x="60490" y="857250"/>
                </a:lnTo>
                <a:close/>
              </a:path>
            </a:pathLst>
          </a:custGeom>
          <a:solidFill>
            <a:srgbClr val="000000"/>
          </a:solidFill>
        </p:spPr>
        <p:txBody>
          <a:bodyPr wrap="square" lIns="0" tIns="0" rIns="0" bIns="0" rtlCol="0"/>
          <a:lstStyle/>
          <a:p>
            <a:endParaRPr/>
          </a:p>
        </p:txBody>
      </p:sp>
      <p:sp>
        <p:nvSpPr>
          <p:cNvPr id="9" name="object 9"/>
          <p:cNvSpPr/>
          <p:nvPr/>
        </p:nvSpPr>
        <p:spPr>
          <a:xfrm>
            <a:off x="6061595" y="4635246"/>
            <a:ext cx="1668780" cy="0"/>
          </a:xfrm>
          <a:custGeom>
            <a:avLst/>
            <a:gdLst/>
            <a:ahLst/>
            <a:cxnLst/>
            <a:rect l="l" t="t" r="r" b="b"/>
            <a:pathLst>
              <a:path w="1668779">
                <a:moveTo>
                  <a:pt x="0" y="0"/>
                </a:moveTo>
                <a:lnTo>
                  <a:pt x="1668780" y="0"/>
                </a:lnTo>
              </a:path>
            </a:pathLst>
          </a:custGeom>
          <a:ln w="3175">
            <a:solidFill>
              <a:srgbClr val="000000"/>
            </a:solidFill>
          </a:ln>
        </p:spPr>
        <p:txBody>
          <a:bodyPr wrap="square" lIns="0" tIns="0" rIns="0" bIns="0" rtlCol="0"/>
          <a:lstStyle/>
          <a:p>
            <a:endParaRPr/>
          </a:p>
        </p:txBody>
      </p:sp>
      <p:sp>
        <p:nvSpPr>
          <p:cNvPr id="10" name="object 10"/>
          <p:cNvSpPr/>
          <p:nvPr/>
        </p:nvSpPr>
        <p:spPr>
          <a:xfrm>
            <a:off x="5774387" y="3777996"/>
            <a:ext cx="107314" cy="857250"/>
          </a:xfrm>
          <a:custGeom>
            <a:avLst/>
            <a:gdLst/>
            <a:ahLst/>
            <a:cxnLst/>
            <a:rect l="l" t="t" r="r" b="b"/>
            <a:pathLst>
              <a:path w="107314" h="857250">
                <a:moveTo>
                  <a:pt x="107034" y="857250"/>
                </a:moveTo>
                <a:lnTo>
                  <a:pt x="12368" y="0"/>
                </a:lnTo>
                <a:lnTo>
                  <a:pt x="0" y="0"/>
                </a:lnTo>
                <a:lnTo>
                  <a:pt x="94160" y="857250"/>
                </a:lnTo>
                <a:lnTo>
                  <a:pt x="107034" y="857250"/>
                </a:lnTo>
                <a:close/>
              </a:path>
            </a:pathLst>
          </a:custGeom>
          <a:solidFill>
            <a:srgbClr val="000000"/>
          </a:solidFill>
        </p:spPr>
        <p:txBody>
          <a:bodyPr wrap="square" lIns="0" tIns="0" rIns="0" bIns="0" rtlCol="0"/>
          <a:lstStyle/>
          <a:p>
            <a:endParaRPr/>
          </a:p>
        </p:txBody>
      </p:sp>
      <p:sp>
        <p:nvSpPr>
          <p:cNvPr id="11" name="object 11"/>
          <p:cNvSpPr/>
          <p:nvPr/>
        </p:nvSpPr>
        <p:spPr>
          <a:xfrm>
            <a:off x="7219074" y="3777996"/>
            <a:ext cx="1945005" cy="609600"/>
          </a:xfrm>
          <a:custGeom>
            <a:avLst/>
            <a:gdLst/>
            <a:ahLst/>
            <a:cxnLst/>
            <a:rect l="l" t="t" r="r" b="b"/>
            <a:pathLst>
              <a:path w="1945004" h="609600">
                <a:moveTo>
                  <a:pt x="0" y="0"/>
                </a:moveTo>
                <a:lnTo>
                  <a:pt x="0" y="609600"/>
                </a:lnTo>
                <a:lnTo>
                  <a:pt x="1944624" y="609600"/>
                </a:lnTo>
                <a:lnTo>
                  <a:pt x="1944624" y="0"/>
                </a:lnTo>
                <a:lnTo>
                  <a:pt x="0" y="0"/>
                </a:lnTo>
                <a:close/>
              </a:path>
            </a:pathLst>
          </a:custGeom>
          <a:solidFill>
            <a:srgbClr val="FFCC66"/>
          </a:solidFill>
        </p:spPr>
        <p:txBody>
          <a:bodyPr wrap="square" lIns="0" tIns="0" rIns="0" bIns="0" rtlCol="0"/>
          <a:lstStyle/>
          <a:p>
            <a:endParaRPr/>
          </a:p>
        </p:txBody>
      </p:sp>
      <p:sp>
        <p:nvSpPr>
          <p:cNvPr id="12" name="object 12"/>
          <p:cNvSpPr/>
          <p:nvPr/>
        </p:nvSpPr>
        <p:spPr>
          <a:xfrm>
            <a:off x="7212215" y="3777996"/>
            <a:ext cx="1957705" cy="616585"/>
          </a:xfrm>
          <a:custGeom>
            <a:avLst/>
            <a:gdLst/>
            <a:ahLst/>
            <a:cxnLst/>
            <a:rect l="l" t="t" r="r" b="b"/>
            <a:pathLst>
              <a:path w="1957704" h="616585">
                <a:moveTo>
                  <a:pt x="12953" y="0"/>
                </a:moveTo>
                <a:lnTo>
                  <a:pt x="0" y="0"/>
                </a:lnTo>
                <a:lnTo>
                  <a:pt x="0" y="616457"/>
                </a:lnTo>
                <a:lnTo>
                  <a:pt x="6858" y="616457"/>
                </a:lnTo>
                <a:lnTo>
                  <a:pt x="6858" y="6857"/>
                </a:lnTo>
                <a:lnTo>
                  <a:pt x="12953" y="0"/>
                </a:lnTo>
                <a:close/>
              </a:path>
              <a:path w="1957704" h="616585">
                <a:moveTo>
                  <a:pt x="1951482" y="6857"/>
                </a:moveTo>
                <a:lnTo>
                  <a:pt x="1944611" y="0"/>
                </a:lnTo>
                <a:lnTo>
                  <a:pt x="12953" y="0"/>
                </a:lnTo>
                <a:lnTo>
                  <a:pt x="6858" y="6857"/>
                </a:lnTo>
                <a:lnTo>
                  <a:pt x="1951482" y="6857"/>
                </a:lnTo>
                <a:close/>
              </a:path>
              <a:path w="1957704" h="616585">
                <a:moveTo>
                  <a:pt x="12953" y="603503"/>
                </a:moveTo>
                <a:lnTo>
                  <a:pt x="12953" y="6857"/>
                </a:lnTo>
                <a:lnTo>
                  <a:pt x="6858" y="6857"/>
                </a:lnTo>
                <a:lnTo>
                  <a:pt x="6858" y="603503"/>
                </a:lnTo>
                <a:lnTo>
                  <a:pt x="12953" y="603503"/>
                </a:lnTo>
                <a:close/>
              </a:path>
              <a:path w="1957704" h="616585">
                <a:moveTo>
                  <a:pt x="1951482" y="603503"/>
                </a:moveTo>
                <a:lnTo>
                  <a:pt x="6858" y="603503"/>
                </a:lnTo>
                <a:lnTo>
                  <a:pt x="12953" y="609600"/>
                </a:lnTo>
                <a:lnTo>
                  <a:pt x="12953" y="616457"/>
                </a:lnTo>
                <a:lnTo>
                  <a:pt x="1944611" y="616457"/>
                </a:lnTo>
                <a:lnTo>
                  <a:pt x="1944611" y="609600"/>
                </a:lnTo>
                <a:lnTo>
                  <a:pt x="1951482" y="603503"/>
                </a:lnTo>
                <a:close/>
              </a:path>
              <a:path w="1957704" h="616585">
                <a:moveTo>
                  <a:pt x="12953" y="616457"/>
                </a:moveTo>
                <a:lnTo>
                  <a:pt x="12953" y="609600"/>
                </a:lnTo>
                <a:lnTo>
                  <a:pt x="6858" y="603503"/>
                </a:lnTo>
                <a:lnTo>
                  <a:pt x="6858" y="616457"/>
                </a:lnTo>
                <a:lnTo>
                  <a:pt x="12953" y="616457"/>
                </a:lnTo>
                <a:close/>
              </a:path>
              <a:path w="1957704" h="616585">
                <a:moveTo>
                  <a:pt x="1957577" y="616457"/>
                </a:moveTo>
                <a:lnTo>
                  <a:pt x="1957577" y="0"/>
                </a:lnTo>
                <a:lnTo>
                  <a:pt x="1944611" y="0"/>
                </a:lnTo>
                <a:lnTo>
                  <a:pt x="1951482" y="6857"/>
                </a:lnTo>
                <a:lnTo>
                  <a:pt x="1951482" y="616457"/>
                </a:lnTo>
                <a:lnTo>
                  <a:pt x="1957577" y="616457"/>
                </a:lnTo>
                <a:close/>
              </a:path>
              <a:path w="1957704" h="616585">
                <a:moveTo>
                  <a:pt x="1951482" y="603503"/>
                </a:moveTo>
                <a:lnTo>
                  <a:pt x="1951482" y="6857"/>
                </a:lnTo>
                <a:lnTo>
                  <a:pt x="1944611" y="6857"/>
                </a:lnTo>
                <a:lnTo>
                  <a:pt x="1944611" y="603503"/>
                </a:lnTo>
                <a:lnTo>
                  <a:pt x="1951482" y="603503"/>
                </a:lnTo>
                <a:close/>
              </a:path>
              <a:path w="1957704" h="616585">
                <a:moveTo>
                  <a:pt x="1951482" y="616457"/>
                </a:moveTo>
                <a:lnTo>
                  <a:pt x="1951482" y="603503"/>
                </a:lnTo>
                <a:lnTo>
                  <a:pt x="1944611" y="609600"/>
                </a:lnTo>
                <a:lnTo>
                  <a:pt x="1944611" y="616457"/>
                </a:lnTo>
                <a:lnTo>
                  <a:pt x="1951482" y="616457"/>
                </a:lnTo>
                <a:close/>
              </a:path>
            </a:pathLst>
          </a:custGeom>
          <a:solidFill>
            <a:srgbClr val="000000"/>
          </a:solidFill>
        </p:spPr>
        <p:txBody>
          <a:bodyPr wrap="square" lIns="0" tIns="0" rIns="0" bIns="0" rtlCol="0"/>
          <a:lstStyle/>
          <a:p>
            <a:endParaRPr/>
          </a:p>
        </p:txBody>
      </p:sp>
      <p:sp>
        <p:nvSpPr>
          <p:cNvPr id="13" name="object 13"/>
          <p:cNvSpPr/>
          <p:nvPr/>
        </p:nvSpPr>
        <p:spPr>
          <a:xfrm>
            <a:off x="6862260" y="3777996"/>
            <a:ext cx="280670" cy="121285"/>
          </a:xfrm>
          <a:custGeom>
            <a:avLst/>
            <a:gdLst/>
            <a:ahLst/>
            <a:cxnLst/>
            <a:rect l="l" t="t" r="r" b="b"/>
            <a:pathLst>
              <a:path w="280670" h="121285">
                <a:moveTo>
                  <a:pt x="104255" y="108203"/>
                </a:moveTo>
                <a:lnTo>
                  <a:pt x="16832" y="0"/>
                </a:lnTo>
                <a:lnTo>
                  <a:pt x="0" y="0"/>
                </a:lnTo>
                <a:lnTo>
                  <a:pt x="97720" y="121157"/>
                </a:lnTo>
                <a:lnTo>
                  <a:pt x="100768" y="121157"/>
                </a:lnTo>
                <a:lnTo>
                  <a:pt x="100768" y="108203"/>
                </a:lnTo>
                <a:lnTo>
                  <a:pt x="104255" y="108203"/>
                </a:lnTo>
                <a:close/>
              </a:path>
              <a:path w="280670" h="121285">
                <a:moveTo>
                  <a:pt x="106102" y="110489"/>
                </a:moveTo>
                <a:lnTo>
                  <a:pt x="104255" y="108203"/>
                </a:lnTo>
                <a:lnTo>
                  <a:pt x="100768" y="108203"/>
                </a:lnTo>
                <a:lnTo>
                  <a:pt x="106102" y="110489"/>
                </a:lnTo>
                <a:close/>
              </a:path>
              <a:path w="280670" h="121285">
                <a:moveTo>
                  <a:pt x="106102" y="121157"/>
                </a:moveTo>
                <a:lnTo>
                  <a:pt x="106102" y="110489"/>
                </a:lnTo>
                <a:lnTo>
                  <a:pt x="100768" y="108203"/>
                </a:lnTo>
                <a:lnTo>
                  <a:pt x="100768" y="121157"/>
                </a:lnTo>
                <a:lnTo>
                  <a:pt x="106102" y="121157"/>
                </a:lnTo>
                <a:close/>
              </a:path>
              <a:path w="280670" h="121285">
                <a:moveTo>
                  <a:pt x="280600" y="121157"/>
                </a:moveTo>
                <a:lnTo>
                  <a:pt x="280600" y="108203"/>
                </a:lnTo>
                <a:lnTo>
                  <a:pt x="104255" y="108203"/>
                </a:lnTo>
                <a:lnTo>
                  <a:pt x="106102" y="110489"/>
                </a:lnTo>
                <a:lnTo>
                  <a:pt x="106102" y="121157"/>
                </a:lnTo>
                <a:lnTo>
                  <a:pt x="280600" y="121157"/>
                </a:lnTo>
                <a:close/>
              </a:path>
            </a:pathLst>
          </a:custGeom>
          <a:solidFill>
            <a:srgbClr val="000000"/>
          </a:solidFill>
        </p:spPr>
        <p:txBody>
          <a:bodyPr wrap="square" lIns="0" tIns="0" rIns="0" bIns="0" rtlCol="0"/>
          <a:lstStyle/>
          <a:p>
            <a:endParaRPr/>
          </a:p>
        </p:txBody>
      </p:sp>
      <p:sp>
        <p:nvSpPr>
          <p:cNvPr id="14" name="object 14"/>
          <p:cNvSpPr txBox="1"/>
          <p:nvPr/>
        </p:nvSpPr>
        <p:spPr>
          <a:xfrm>
            <a:off x="1920373" y="1750567"/>
            <a:ext cx="7243445" cy="265811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fwrite()</a:t>
            </a:r>
            <a:r>
              <a:rPr sz="2800" b="1" spc="10" dirty="0">
                <a:latin typeface="Microsoft JhengHei"/>
                <a:cs typeface="Microsoft JhengHei"/>
              </a:rPr>
              <a:t>函数的功能</a:t>
            </a:r>
            <a:r>
              <a:rPr sz="2800" b="1" dirty="0">
                <a:latin typeface="Microsoft JhengHei"/>
                <a:cs typeface="Microsoft JhengHei"/>
              </a:rPr>
              <a:t>：</a:t>
            </a:r>
            <a:endParaRPr sz="2800" dirty="0">
              <a:latin typeface="Microsoft JhengHei"/>
              <a:cs typeface="Microsoft JhengHei"/>
            </a:endParaRPr>
          </a:p>
          <a:p>
            <a:pPr marL="12700" marR="1097280">
              <a:lnSpc>
                <a:spcPct val="100000"/>
              </a:lnSpc>
              <a:spcBef>
                <a:spcPts val="5"/>
              </a:spcBef>
            </a:pPr>
            <a:r>
              <a:rPr sz="2400" b="1" spc="10" dirty="0">
                <a:latin typeface="Microsoft JhengHei"/>
                <a:cs typeface="Microsoft JhengHei"/>
              </a:rPr>
              <a:t>将内存中的一组数据写</a:t>
            </a:r>
            <a:r>
              <a:rPr sz="2400" b="1" dirty="0">
                <a:latin typeface="Microsoft JhengHei"/>
                <a:cs typeface="Microsoft JhengHei"/>
              </a:rPr>
              <a:t>到</a:t>
            </a:r>
            <a:r>
              <a:rPr sz="2400" b="1" spc="-5" dirty="0">
                <a:latin typeface="Arial"/>
                <a:cs typeface="Arial"/>
              </a:rPr>
              <a:t>fp</a:t>
            </a:r>
            <a:r>
              <a:rPr sz="2400" b="1" spc="10" dirty="0">
                <a:latin typeface="Microsoft JhengHei"/>
                <a:cs typeface="Microsoft JhengHei"/>
              </a:rPr>
              <a:t>所指向的文件中。 按照内存中的存储形式输出，为二进制文件。</a:t>
            </a:r>
            <a:endParaRPr sz="2400" dirty="0">
              <a:latin typeface="Microsoft JhengHei"/>
              <a:cs typeface="Microsoft JhengHei"/>
            </a:endParaRPr>
          </a:p>
          <a:p>
            <a:pPr>
              <a:lnSpc>
                <a:spcPct val="100000"/>
              </a:lnSpc>
              <a:spcBef>
                <a:spcPts val="20"/>
              </a:spcBef>
            </a:pPr>
            <a:endParaRPr sz="2050" dirty="0">
              <a:latin typeface="Times New Roman"/>
              <a:cs typeface="Times New Roman"/>
            </a:endParaRPr>
          </a:p>
          <a:p>
            <a:pPr marL="824865">
              <a:lnSpc>
                <a:spcPct val="100000"/>
              </a:lnSpc>
            </a:pPr>
            <a:r>
              <a:rPr sz="2800" b="1" dirty="0">
                <a:solidFill>
                  <a:srgbClr val="CC3300"/>
                </a:solidFill>
                <a:latin typeface="Arial"/>
                <a:cs typeface="Arial"/>
              </a:rPr>
              <a:t>fwrite(buff, size, count,</a:t>
            </a:r>
            <a:r>
              <a:rPr sz="2800" b="1" spc="-35" dirty="0">
                <a:solidFill>
                  <a:srgbClr val="CC3300"/>
                </a:solidFill>
                <a:latin typeface="Arial"/>
                <a:cs typeface="Arial"/>
              </a:rPr>
              <a:t> </a:t>
            </a:r>
            <a:r>
              <a:rPr sz="2800" b="1" dirty="0">
                <a:solidFill>
                  <a:srgbClr val="CC3300"/>
                </a:solidFill>
                <a:latin typeface="Arial"/>
                <a:cs typeface="Arial"/>
              </a:rPr>
              <a:t>fp)</a:t>
            </a:r>
            <a:endParaRPr sz="2800" dirty="0">
              <a:latin typeface="Arial"/>
              <a:cs typeface="Arial"/>
            </a:endParaRPr>
          </a:p>
          <a:p>
            <a:pPr marL="5887085" marR="199390" indent="-383540">
              <a:lnSpc>
                <a:spcPct val="100000"/>
              </a:lnSpc>
              <a:spcBef>
                <a:spcPts val="1065"/>
              </a:spcBef>
            </a:pPr>
            <a:r>
              <a:rPr sz="2000" b="1" spc="5" dirty="0">
                <a:latin typeface="Microsoft JhengHei"/>
                <a:cs typeface="Microsoft JhengHei"/>
              </a:rPr>
              <a:t>指向写入文件 的指针</a:t>
            </a:r>
            <a:endParaRPr sz="2000" dirty="0">
              <a:latin typeface="Microsoft JhengHei"/>
              <a:cs typeface="Microsoft JhengHei"/>
            </a:endParaRPr>
          </a:p>
        </p:txBody>
      </p:sp>
      <p:sp>
        <p:nvSpPr>
          <p:cNvPr id="15" name="object 15"/>
          <p:cNvSpPr/>
          <p:nvPr/>
        </p:nvSpPr>
        <p:spPr>
          <a:xfrm>
            <a:off x="1675523" y="4642103"/>
            <a:ext cx="2672080" cy="791845"/>
          </a:xfrm>
          <a:custGeom>
            <a:avLst/>
            <a:gdLst/>
            <a:ahLst/>
            <a:cxnLst/>
            <a:rect l="l" t="t" r="r" b="b"/>
            <a:pathLst>
              <a:path w="2672079" h="791845">
                <a:moveTo>
                  <a:pt x="0" y="0"/>
                </a:moveTo>
                <a:lnTo>
                  <a:pt x="0" y="791718"/>
                </a:lnTo>
                <a:lnTo>
                  <a:pt x="2671572" y="791718"/>
                </a:lnTo>
                <a:lnTo>
                  <a:pt x="2671572" y="0"/>
                </a:lnTo>
                <a:lnTo>
                  <a:pt x="0" y="0"/>
                </a:lnTo>
                <a:close/>
              </a:path>
            </a:pathLst>
          </a:custGeom>
          <a:solidFill>
            <a:srgbClr val="FFCC66"/>
          </a:solidFill>
        </p:spPr>
        <p:txBody>
          <a:bodyPr wrap="square" lIns="0" tIns="0" rIns="0" bIns="0" rtlCol="0"/>
          <a:lstStyle/>
          <a:p>
            <a:endParaRPr/>
          </a:p>
        </p:txBody>
      </p:sp>
      <p:sp>
        <p:nvSpPr>
          <p:cNvPr id="16" name="object 16"/>
          <p:cNvSpPr/>
          <p:nvPr/>
        </p:nvSpPr>
        <p:spPr>
          <a:xfrm>
            <a:off x="1668665" y="4635246"/>
            <a:ext cx="2684780" cy="805815"/>
          </a:xfrm>
          <a:custGeom>
            <a:avLst/>
            <a:gdLst/>
            <a:ahLst/>
            <a:cxnLst/>
            <a:rect l="l" t="t" r="r" b="b"/>
            <a:pathLst>
              <a:path w="2684779" h="805814">
                <a:moveTo>
                  <a:pt x="2684525" y="805434"/>
                </a:moveTo>
                <a:lnTo>
                  <a:pt x="2684525" y="0"/>
                </a:lnTo>
                <a:lnTo>
                  <a:pt x="0" y="0"/>
                </a:lnTo>
                <a:lnTo>
                  <a:pt x="0" y="805434"/>
                </a:lnTo>
                <a:lnTo>
                  <a:pt x="6858" y="805434"/>
                </a:lnTo>
                <a:lnTo>
                  <a:pt x="6858" y="12954"/>
                </a:lnTo>
                <a:lnTo>
                  <a:pt x="12954" y="6858"/>
                </a:lnTo>
                <a:lnTo>
                  <a:pt x="12954" y="12954"/>
                </a:lnTo>
                <a:lnTo>
                  <a:pt x="2672333" y="12954"/>
                </a:lnTo>
                <a:lnTo>
                  <a:pt x="2672333" y="6858"/>
                </a:lnTo>
                <a:lnTo>
                  <a:pt x="2678429" y="12954"/>
                </a:lnTo>
                <a:lnTo>
                  <a:pt x="2678429" y="805434"/>
                </a:lnTo>
                <a:lnTo>
                  <a:pt x="2684525" y="805434"/>
                </a:lnTo>
                <a:close/>
              </a:path>
              <a:path w="2684779" h="805814">
                <a:moveTo>
                  <a:pt x="12954" y="12954"/>
                </a:moveTo>
                <a:lnTo>
                  <a:pt x="12954" y="6858"/>
                </a:lnTo>
                <a:lnTo>
                  <a:pt x="6858" y="12954"/>
                </a:lnTo>
                <a:lnTo>
                  <a:pt x="12954" y="12954"/>
                </a:lnTo>
                <a:close/>
              </a:path>
              <a:path w="2684779" h="805814">
                <a:moveTo>
                  <a:pt x="12954" y="792480"/>
                </a:moveTo>
                <a:lnTo>
                  <a:pt x="12954" y="12954"/>
                </a:lnTo>
                <a:lnTo>
                  <a:pt x="6858" y="12954"/>
                </a:lnTo>
                <a:lnTo>
                  <a:pt x="6858" y="792480"/>
                </a:lnTo>
                <a:lnTo>
                  <a:pt x="12954" y="792480"/>
                </a:lnTo>
                <a:close/>
              </a:path>
              <a:path w="2684779" h="805814">
                <a:moveTo>
                  <a:pt x="2678429" y="792480"/>
                </a:moveTo>
                <a:lnTo>
                  <a:pt x="6858" y="792480"/>
                </a:lnTo>
                <a:lnTo>
                  <a:pt x="12954" y="798576"/>
                </a:lnTo>
                <a:lnTo>
                  <a:pt x="12954" y="805434"/>
                </a:lnTo>
                <a:lnTo>
                  <a:pt x="2672333" y="805434"/>
                </a:lnTo>
                <a:lnTo>
                  <a:pt x="2672333" y="798576"/>
                </a:lnTo>
                <a:lnTo>
                  <a:pt x="2678429" y="792480"/>
                </a:lnTo>
                <a:close/>
              </a:path>
              <a:path w="2684779" h="805814">
                <a:moveTo>
                  <a:pt x="12954" y="805434"/>
                </a:moveTo>
                <a:lnTo>
                  <a:pt x="12954" y="798576"/>
                </a:lnTo>
                <a:lnTo>
                  <a:pt x="6858" y="792480"/>
                </a:lnTo>
                <a:lnTo>
                  <a:pt x="6858" y="805434"/>
                </a:lnTo>
                <a:lnTo>
                  <a:pt x="12954" y="805434"/>
                </a:lnTo>
                <a:close/>
              </a:path>
              <a:path w="2684779" h="805814">
                <a:moveTo>
                  <a:pt x="2678429" y="12954"/>
                </a:moveTo>
                <a:lnTo>
                  <a:pt x="2672333" y="6858"/>
                </a:lnTo>
                <a:lnTo>
                  <a:pt x="2672333" y="12954"/>
                </a:lnTo>
                <a:lnTo>
                  <a:pt x="2678429" y="12954"/>
                </a:lnTo>
                <a:close/>
              </a:path>
              <a:path w="2684779" h="805814">
                <a:moveTo>
                  <a:pt x="2678429" y="792480"/>
                </a:moveTo>
                <a:lnTo>
                  <a:pt x="2678429" y="12954"/>
                </a:lnTo>
                <a:lnTo>
                  <a:pt x="2672333" y="12954"/>
                </a:lnTo>
                <a:lnTo>
                  <a:pt x="2672333" y="792480"/>
                </a:lnTo>
                <a:lnTo>
                  <a:pt x="2678429" y="792480"/>
                </a:lnTo>
                <a:close/>
              </a:path>
              <a:path w="2684779" h="805814">
                <a:moveTo>
                  <a:pt x="2678429" y="805434"/>
                </a:moveTo>
                <a:lnTo>
                  <a:pt x="2678429" y="792480"/>
                </a:lnTo>
                <a:lnTo>
                  <a:pt x="2672333" y="798576"/>
                </a:lnTo>
                <a:lnTo>
                  <a:pt x="2672333" y="805434"/>
                </a:lnTo>
                <a:lnTo>
                  <a:pt x="2678429" y="805434"/>
                </a:lnTo>
                <a:close/>
              </a:path>
            </a:pathLst>
          </a:custGeom>
          <a:solidFill>
            <a:srgbClr val="000000"/>
          </a:solidFill>
        </p:spPr>
        <p:txBody>
          <a:bodyPr wrap="square" lIns="0" tIns="0" rIns="0" bIns="0" rtlCol="0"/>
          <a:lstStyle/>
          <a:p>
            <a:endParaRPr/>
          </a:p>
        </p:txBody>
      </p:sp>
      <p:sp>
        <p:nvSpPr>
          <p:cNvPr id="17" name="object 17"/>
          <p:cNvSpPr/>
          <p:nvPr/>
        </p:nvSpPr>
        <p:spPr>
          <a:xfrm>
            <a:off x="4423388" y="3762755"/>
            <a:ext cx="0" cy="993775"/>
          </a:xfrm>
          <a:custGeom>
            <a:avLst/>
            <a:gdLst/>
            <a:ahLst/>
            <a:cxnLst/>
            <a:rect l="l" t="t" r="r" b="b"/>
            <a:pathLst>
              <a:path h="993775">
                <a:moveTo>
                  <a:pt x="0" y="0"/>
                </a:moveTo>
                <a:lnTo>
                  <a:pt x="0" y="993648"/>
                </a:lnTo>
              </a:path>
            </a:pathLst>
          </a:custGeom>
          <a:ln w="12377">
            <a:solidFill>
              <a:srgbClr val="000000"/>
            </a:solidFill>
          </a:ln>
        </p:spPr>
        <p:txBody>
          <a:bodyPr wrap="square" lIns="0" tIns="0" rIns="0" bIns="0" rtlCol="0"/>
          <a:lstStyle/>
          <a:p>
            <a:endParaRPr/>
          </a:p>
        </p:txBody>
      </p:sp>
      <p:sp>
        <p:nvSpPr>
          <p:cNvPr id="18" name="object 18"/>
          <p:cNvSpPr txBox="1"/>
          <p:nvPr/>
        </p:nvSpPr>
        <p:spPr>
          <a:xfrm>
            <a:off x="1675523" y="4728464"/>
            <a:ext cx="2672080" cy="635000"/>
          </a:xfrm>
          <a:prstGeom prst="rect">
            <a:avLst/>
          </a:prstGeom>
        </p:spPr>
        <p:txBody>
          <a:bodyPr vert="horz" wrap="square" lIns="0" tIns="12065" rIns="0" bIns="0" rtlCol="0">
            <a:spAutoFit/>
          </a:bodyPr>
          <a:lstStyle/>
          <a:p>
            <a:pPr marL="90170" marR="275590">
              <a:lnSpc>
                <a:spcPct val="100000"/>
              </a:lnSpc>
              <a:spcBef>
                <a:spcPts val="95"/>
              </a:spcBef>
            </a:pPr>
            <a:r>
              <a:rPr sz="2000" b="1" spc="5" dirty="0">
                <a:latin typeface="Microsoft JhengHei"/>
                <a:cs typeface="Microsoft JhengHei"/>
              </a:rPr>
              <a:t>所要写入文件的数据 在内存中的</a:t>
            </a:r>
            <a:r>
              <a:rPr sz="2000" b="1" spc="5" dirty="0">
                <a:solidFill>
                  <a:srgbClr val="FF0000"/>
                </a:solidFill>
                <a:latin typeface="Microsoft JhengHei"/>
                <a:cs typeface="Microsoft JhengHei"/>
              </a:rPr>
              <a:t>起始地址</a:t>
            </a:r>
            <a:endParaRPr sz="2000" dirty="0">
              <a:solidFill>
                <a:srgbClr val="FF0000"/>
              </a:solidFill>
              <a:latin typeface="Microsoft JhengHei"/>
              <a:cs typeface="Microsoft JhengHei"/>
            </a:endParaRPr>
          </a:p>
        </p:txBody>
      </p:sp>
      <p:sp>
        <p:nvSpPr>
          <p:cNvPr id="19" name="object 19"/>
          <p:cNvSpPr/>
          <p:nvPr/>
        </p:nvSpPr>
        <p:spPr>
          <a:xfrm>
            <a:off x="5418467" y="5433821"/>
            <a:ext cx="2016760" cy="58419"/>
          </a:xfrm>
          <a:custGeom>
            <a:avLst/>
            <a:gdLst/>
            <a:ahLst/>
            <a:cxnLst/>
            <a:rect l="l" t="t" r="r" b="b"/>
            <a:pathLst>
              <a:path w="2016759" h="58420">
                <a:moveTo>
                  <a:pt x="0" y="57912"/>
                </a:moveTo>
                <a:lnTo>
                  <a:pt x="2016252" y="57912"/>
                </a:lnTo>
                <a:lnTo>
                  <a:pt x="2016252" y="0"/>
                </a:lnTo>
                <a:lnTo>
                  <a:pt x="0" y="0"/>
                </a:lnTo>
                <a:lnTo>
                  <a:pt x="0" y="57912"/>
                </a:lnTo>
                <a:close/>
              </a:path>
            </a:pathLst>
          </a:custGeom>
          <a:solidFill>
            <a:srgbClr val="FFCC66"/>
          </a:solidFill>
        </p:spPr>
        <p:txBody>
          <a:bodyPr wrap="square" lIns="0" tIns="0" rIns="0" bIns="0" rtlCol="0"/>
          <a:lstStyle/>
          <a:p>
            <a:endParaRPr/>
          </a:p>
        </p:txBody>
      </p:sp>
      <p:sp>
        <p:nvSpPr>
          <p:cNvPr id="20" name="object 20"/>
          <p:cNvSpPr/>
          <p:nvPr/>
        </p:nvSpPr>
        <p:spPr>
          <a:xfrm>
            <a:off x="5412371" y="5427726"/>
            <a:ext cx="2028825" cy="64769"/>
          </a:xfrm>
          <a:custGeom>
            <a:avLst/>
            <a:gdLst/>
            <a:ahLst/>
            <a:cxnLst/>
            <a:rect l="l" t="t" r="r" b="b"/>
            <a:pathLst>
              <a:path w="2028825" h="64770">
                <a:moveTo>
                  <a:pt x="2028443" y="64770"/>
                </a:moveTo>
                <a:lnTo>
                  <a:pt x="2028443" y="0"/>
                </a:lnTo>
                <a:lnTo>
                  <a:pt x="0" y="0"/>
                </a:lnTo>
                <a:lnTo>
                  <a:pt x="0" y="64770"/>
                </a:lnTo>
                <a:lnTo>
                  <a:pt x="6096" y="64770"/>
                </a:lnTo>
                <a:lnTo>
                  <a:pt x="6096" y="12954"/>
                </a:lnTo>
                <a:lnTo>
                  <a:pt x="12953" y="6096"/>
                </a:lnTo>
                <a:lnTo>
                  <a:pt x="12953" y="12954"/>
                </a:lnTo>
                <a:lnTo>
                  <a:pt x="2016252" y="12953"/>
                </a:lnTo>
                <a:lnTo>
                  <a:pt x="2016252" y="6096"/>
                </a:lnTo>
                <a:lnTo>
                  <a:pt x="2022347" y="12953"/>
                </a:lnTo>
                <a:lnTo>
                  <a:pt x="2022347" y="64770"/>
                </a:lnTo>
                <a:lnTo>
                  <a:pt x="2028443" y="64770"/>
                </a:lnTo>
                <a:close/>
              </a:path>
              <a:path w="2028825" h="64770">
                <a:moveTo>
                  <a:pt x="12953" y="12954"/>
                </a:moveTo>
                <a:lnTo>
                  <a:pt x="12953" y="6096"/>
                </a:lnTo>
                <a:lnTo>
                  <a:pt x="6096" y="12954"/>
                </a:lnTo>
                <a:lnTo>
                  <a:pt x="12953" y="12954"/>
                </a:lnTo>
                <a:close/>
              </a:path>
              <a:path w="2028825" h="64770">
                <a:moveTo>
                  <a:pt x="12953" y="64770"/>
                </a:moveTo>
                <a:lnTo>
                  <a:pt x="12953" y="12954"/>
                </a:lnTo>
                <a:lnTo>
                  <a:pt x="6096" y="12954"/>
                </a:lnTo>
                <a:lnTo>
                  <a:pt x="6096" y="64770"/>
                </a:lnTo>
                <a:lnTo>
                  <a:pt x="12953" y="64770"/>
                </a:lnTo>
                <a:close/>
              </a:path>
              <a:path w="2028825" h="64770">
                <a:moveTo>
                  <a:pt x="2022347" y="12953"/>
                </a:moveTo>
                <a:lnTo>
                  <a:pt x="2016252" y="6096"/>
                </a:lnTo>
                <a:lnTo>
                  <a:pt x="2016252" y="12953"/>
                </a:lnTo>
                <a:lnTo>
                  <a:pt x="2022347" y="12953"/>
                </a:lnTo>
                <a:close/>
              </a:path>
              <a:path w="2028825" h="64770">
                <a:moveTo>
                  <a:pt x="2022347" y="64770"/>
                </a:moveTo>
                <a:lnTo>
                  <a:pt x="2022347" y="12953"/>
                </a:lnTo>
                <a:lnTo>
                  <a:pt x="2016252" y="12953"/>
                </a:lnTo>
                <a:lnTo>
                  <a:pt x="2016252" y="64770"/>
                </a:lnTo>
                <a:lnTo>
                  <a:pt x="2022347" y="64770"/>
                </a:lnTo>
                <a:close/>
              </a:path>
            </a:pathLst>
          </a:custGeom>
          <a:solidFill>
            <a:srgbClr val="000000"/>
          </a:solidFill>
        </p:spPr>
        <p:txBody>
          <a:bodyPr wrap="square" lIns="0" tIns="0" rIns="0" bIns="0" rtlCol="0"/>
          <a:lstStyle/>
          <a:p>
            <a:endParaRPr/>
          </a:p>
        </p:txBody>
      </p:sp>
      <p:sp>
        <p:nvSpPr>
          <p:cNvPr id="21" name="object 21"/>
          <p:cNvSpPr/>
          <p:nvPr/>
        </p:nvSpPr>
        <p:spPr>
          <a:xfrm>
            <a:off x="5187805" y="4635246"/>
            <a:ext cx="60960" cy="857250"/>
          </a:xfrm>
          <a:custGeom>
            <a:avLst/>
            <a:gdLst/>
            <a:ahLst/>
            <a:cxnLst/>
            <a:rect l="l" t="t" r="r" b="b"/>
            <a:pathLst>
              <a:path w="60960" h="857250">
                <a:moveTo>
                  <a:pt x="60653" y="857250"/>
                </a:moveTo>
                <a:lnTo>
                  <a:pt x="12403" y="0"/>
                </a:lnTo>
                <a:lnTo>
                  <a:pt x="0" y="0"/>
                </a:lnTo>
                <a:lnTo>
                  <a:pt x="48086" y="857250"/>
                </a:lnTo>
                <a:lnTo>
                  <a:pt x="60653" y="857250"/>
                </a:lnTo>
                <a:close/>
              </a:path>
            </a:pathLst>
          </a:custGeom>
          <a:solidFill>
            <a:srgbClr val="000000"/>
          </a:solidFill>
        </p:spPr>
        <p:txBody>
          <a:bodyPr wrap="square" lIns="0" tIns="0" rIns="0" bIns="0" rtlCol="0"/>
          <a:lstStyle/>
          <a:p>
            <a:endParaRPr/>
          </a:p>
        </p:txBody>
      </p:sp>
      <p:sp>
        <p:nvSpPr>
          <p:cNvPr id="22" name="object 22"/>
          <p:cNvSpPr/>
          <p:nvPr/>
        </p:nvSpPr>
        <p:spPr>
          <a:xfrm>
            <a:off x="6067691" y="4642103"/>
            <a:ext cx="1656080" cy="609600"/>
          </a:xfrm>
          <a:custGeom>
            <a:avLst/>
            <a:gdLst/>
            <a:ahLst/>
            <a:cxnLst/>
            <a:rect l="l" t="t" r="r" b="b"/>
            <a:pathLst>
              <a:path w="1656079" h="609600">
                <a:moveTo>
                  <a:pt x="0" y="0"/>
                </a:moveTo>
                <a:lnTo>
                  <a:pt x="0" y="609600"/>
                </a:lnTo>
                <a:lnTo>
                  <a:pt x="1655826" y="609600"/>
                </a:lnTo>
                <a:lnTo>
                  <a:pt x="1655826" y="0"/>
                </a:lnTo>
                <a:lnTo>
                  <a:pt x="0" y="0"/>
                </a:lnTo>
                <a:close/>
              </a:path>
            </a:pathLst>
          </a:custGeom>
          <a:solidFill>
            <a:srgbClr val="FFCC66"/>
          </a:solidFill>
        </p:spPr>
        <p:txBody>
          <a:bodyPr wrap="square" lIns="0" tIns="0" rIns="0" bIns="0" rtlCol="0"/>
          <a:lstStyle/>
          <a:p>
            <a:endParaRPr/>
          </a:p>
        </p:txBody>
      </p:sp>
      <p:sp>
        <p:nvSpPr>
          <p:cNvPr id="23" name="object 23"/>
          <p:cNvSpPr/>
          <p:nvPr/>
        </p:nvSpPr>
        <p:spPr>
          <a:xfrm>
            <a:off x="6061595" y="4635246"/>
            <a:ext cx="1668780" cy="622935"/>
          </a:xfrm>
          <a:custGeom>
            <a:avLst/>
            <a:gdLst/>
            <a:ahLst/>
            <a:cxnLst/>
            <a:rect l="l" t="t" r="r" b="b"/>
            <a:pathLst>
              <a:path w="1668779" h="622935">
                <a:moveTo>
                  <a:pt x="1668780" y="622553"/>
                </a:moveTo>
                <a:lnTo>
                  <a:pt x="1668780" y="0"/>
                </a:lnTo>
                <a:lnTo>
                  <a:pt x="0" y="0"/>
                </a:lnTo>
                <a:lnTo>
                  <a:pt x="0" y="622553"/>
                </a:lnTo>
                <a:lnTo>
                  <a:pt x="6096" y="622553"/>
                </a:lnTo>
                <a:lnTo>
                  <a:pt x="6096" y="12953"/>
                </a:lnTo>
                <a:lnTo>
                  <a:pt x="12953" y="6857"/>
                </a:lnTo>
                <a:lnTo>
                  <a:pt x="12953" y="12953"/>
                </a:lnTo>
                <a:lnTo>
                  <a:pt x="1655826" y="12953"/>
                </a:lnTo>
                <a:lnTo>
                  <a:pt x="1655826" y="6857"/>
                </a:lnTo>
                <a:lnTo>
                  <a:pt x="1661921" y="12953"/>
                </a:lnTo>
                <a:lnTo>
                  <a:pt x="1661921" y="622553"/>
                </a:lnTo>
                <a:lnTo>
                  <a:pt x="1668780" y="622553"/>
                </a:lnTo>
                <a:close/>
              </a:path>
              <a:path w="1668779" h="622935">
                <a:moveTo>
                  <a:pt x="12953" y="12953"/>
                </a:moveTo>
                <a:lnTo>
                  <a:pt x="12953" y="6857"/>
                </a:lnTo>
                <a:lnTo>
                  <a:pt x="6096" y="12953"/>
                </a:lnTo>
                <a:lnTo>
                  <a:pt x="12953" y="12953"/>
                </a:lnTo>
                <a:close/>
              </a:path>
              <a:path w="1668779" h="622935">
                <a:moveTo>
                  <a:pt x="12953" y="609600"/>
                </a:moveTo>
                <a:lnTo>
                  <a:pt x="12953" y="12953"/>
                </a:lnTo>
                <a:lnTo>
                  <a:pt x="6096" y="12953"/>
                </a:lnTo>
                <a:lnTo>
                  <a:pt x="6096" y="609600"/>
                </a:lnTo>
                <a:lnTo>
                  <a:pt x="12953" y="609600"/>
                </a:lnTo>
                <a:close/>
              </a:path>
              <a:path w="1668779" h="622935">
                <a:moveTo>
                  <a:pt x="1661921" y="609600"/>
                </a:moveTo>
                <a:lnTo>
                  <a:pt x="6096" y="609600"/>
                </a:lnTo>
                <a:lnTo>
                  <a:pt x="12953" y="616457"/>
                </a:lnTo>
                <a:lnTo>
                  <a:pt x="12953" y="622553"/>
                </a:lnTo>
                <a:lnTo>
                  <a:pt x="1655826" y="622553"/>
                </a:lnTo>
                <a:lnTo>
                  <a:pt x="1655826" y="616457"/>
                </a:lnTo>
                <a:lnTo>
                  <a:pt x="1661921" y="609600"/>
                </a:lnTo>
                <a:close/>
              </a:path>
              <a:path w="1668779" h="622935">
                <a:moveTo>
                  <a:pt x="12953" y="622553"/>
                </a:moveTo>
                <a:lnTo>
                  <a:pt x="12953" y="616457"/>
                </a:lnTo>
                <a:lnTo>
                  <a:pt x="6096" y="609600"/>
                </a:lnTo>
                <a:lnTo>
                  <a:pt x="6096" y="622553"/>
                </a:lnTo>
                <a:lnTo>
                  <a:pt x="12953" y="622553"/>
                </a:lnTo>
                <a:close/>
              </a:path>
              <a:path w="1668779" h="622935">
                <a:moveTo>
                  <a:pt x="1661921" y="12953"/>
                </a:moveTo>
                <a:lnTo>
                  <a:pt x="1655826" y="6857"/>
                </a:lnTo>
                <a:lnTo>
                  <a:pt x="1655826" y="12953"/>
                </a:lnTo>
                <a:lnTo>
                  <a:pt x="1661921" y="12953"/>
                </a:lnTo>
                <a:close/>
              </a:path>
              <a:path w="1668779" h="622935">
                <a:moveTo>
                  <a:pt x="1661921" y="609600"/>
                </a:moveTo>
                <a:lnTo>
                  <a:pt x="1661921" y="12953"/>
                </a:lnTo>
                <a:lnTo>
                  <a:pt x="1655826" y="12953"/>
                </a:lnTo>
                <a:lnTo>
                  <a:pt x="1655826" y="609600"/>
                </a:lnTo>
                <a:lnTo>
                  <a:pt x="1661921" y="609600"/>
                </a:lnTo>
                <a:close/>
              </a:path>
              <a:path w="1668779" h="622935">
                <a:moveTo>
                  <a:pt x="1661921" y="622553"/>
                </a:moveTo>
                <a:lnTo>
                  <a:pt x="1661921" y="609600"/>
                </a:lnTo>
                <a:lnTo>
                  <a:pt x="1655826" y="616457"/>
                </a:lnTo>
                <a:lnTo>
                  <a:pt x="1655826" y="622553"/>
                </a:lnTo>
                <a:lnTo>
                  <a:pt x="1661921" y="622553"/>
                </a:lnTo>
                <a:close/>
              </a:path>
            </a:pathLst>
          </a:custGeom>
          <a:solidFill>
            <a:srgbClr val="000000"/>
          </a:solidFill>
        </p:spPr>
        <p:txBody>
          <a:bodyPr wrap="square" lIns="0" tIns="0" rIns="0" bIns="0" rtlCol="0"/>
          <a:lstStyle/>
          <a:p>
            <a:endParaRPr/>
          </a:p>
        </p:txBody>
      </p:sp>
      <p:sp>
        <p:nvSpPr>
          <p:cNvPr id="24" name="object 24"/>
          <p:cNvSpPr/>
          <p:nvPr/>
        </p:nvSpPr>
        <p:spPr>
          <a:xfrm>
            <a:off x="5868547" y="4635246"/>
            <a:ext cx="122943" cy="127253"/>
          </a:xfrm>
          <a:prstGeom prst="rect">
            <a:avLst/>
          </a:prstGeom>
          <a:blipFill>
            <a:blip r:embed="rId2" cstate="print"/>
            <a:stretch>
              <a:fillRect/>
            </a:stretch>
          </a:blipFill>
        </p:spPr>
        <p:txBody>
          <a:bodyPr wrap="square" lIns="0" tIns="0" rIns="0" bIns="0" rtlCol="0"/>
          <a:lstStyle/>
          <a:p>
            <a:endParaRPr/>
          </a:p>
        </p:txBody>
      </p:sp>
      <p:sp>
        <p:nvSpPr>
          <p:cNvPr id="25" name="object 25"/>
          <p:cNvSpPr txBox="1"/>
          <p:nvPr/>
        </p:nvSpPr>
        <p:spPr>
          <a:xfrm>
            <a:off x="6067691" y="4637023"/>
            <a:ext cx="1656080" cy="621030"/>
          </a:xfrm>
          <a:prstGeom prst="rect">
            <a:avLst/>
          </a:prstGeom>
        </p:spPr>
        <p:txBody>
          <a:bodyPr vert="horz" wrap="square" lIns="0" tIns="33655" rIns="0" bIns="0" rtlCol="0">
            <a:spAutoFit/>
          </a:bodyPr>
          <a:lstStyle/>
          <a:p>
            <a:pPr marL="317500" marR="181610" indent="-128270">
              <a:lnSpc>
                <a:spcPts val="2290"/>
              </a:lnSpc>
              <a:spcBef>
                <a:spcPts val="265"/>
              </a:spcBef>
            </a:pPr>
            <a:r>
              <a:rPr sz="2000" b="1" spc="5" dirty="0">
                <a:latin typeface="Microsoft JhengHei"/>
                <a:cs typeface="Microsoft JhengHei"/>
              </a:rPr>
              <a:t>写入文件的 数据项数</a:t>
            </a:r>
            <a:endParaRPr sz="2000">
              <a:latin typeface="Microsoft JhengHei"/>
              <a:cs typeface="Microsoft JhengHei"/>
            </a:endParaRPr>
          </a:p>
        </p:txBody>
      </p:sp>
      <p:sp>
        <p:nvSpPr>
          <p:cNvPr id="26" name="object 26"/>
          <p:cNvSpPr/>
          <p:nvPr/>
        </p:nvSpPr>
        <p:spPr>
          <a:xfrm>
            <a:off x="5418467" y="5491734"/>
            <a:ext cx="2016760" cy="551815"/>
          </a:xfrm>
          <a:custGeom>
            <a:avLst/>
            <a:gdLst/>
            <a:ahLst/>
            <a:cxnLst/>
            <a:rect l="l" t="t" r="r" b="b"/>
            <a:pathLst>
              <a:path w="2016759" h="551814">
                <a:moveTo>
                  <a:pt x="0" y="0"/>
                </a:moveTo>
                <a:lnTo>
                  <a:pt x="0" y="551688"/>
                </a:lnTo>
                <a:lnTo>
                  <a:pt x="2016252" y="551688"/>
                </a:lnTo>
                <a:lnTo>
                  <a:pt x="2016252" y="0"/>
                </a:lnTo>
                <a:lnTo>
                  <a:pt x="0" y="0"/>
                </a:lnTo>
                <a:close/>
              </a:path>
            </a:pathLst>
          </a:custGeom>
          <a:solidFill>
            <a:srgbClr val="FFCC66"/>
          </a:solidFill>
        </p:spPr>
        <p:txBody>
          <a:bodyPr wrap="square" lIns="0" tIns="0" rIns="0" bIns="0" rtlCol="0"/>
          <a:lstStyle/>
          <a:p>
            <a:endParaRPr/>
          </a:p>
        </p:txBody>
      </p:sp>
      <p:sp>
        <p:nvSpPr>
          <p:cNvPr id="27" name="object 27"/>
          <p:cNvSpPr/>
          <p:nvPr/>
        </p:nvSpPr>
        <p:spPr>
          <a:xfrm>
            <a:off x="5412371" y="5492496"/>
            <a:ext cx="2028825" cy="558165"/>
          </a:xfrm>
          <a:custGeom>
            <a:avLst/>
            <a:gdLst/>
            <a:ahLst/>
            <a:cxnLst/>
            <a:rect l="l" t="t" r="r" b="b"/>
            <a:pathLst>
              <a:path w="2028825" h="558164">
                <a:moveTo>
                  <a:pt x="12954" y="544830"/>
                </a:moveTo>
                <a:lnTo>
                  <a:pt x="12953" y="0"/>
                </a:lnTo>
                <a:lnTo>
                  <a:pt x="0" y="0"/>
                </a:lnTo>
                <a:lnTo>
                  <a:pt x="0" y="557784"/>
                </a:lnTo>
                <a:lnTo>
                  <a:pt x="6096" y="557784"/>
                </a:lnTo>
                <a:lnTo>
                  <a:pt x="6096" y="544830"/>
                </a:lnTo>
                <a:lnTo>
                  <a:pt x="12954" y="544830"/>
                </a:lnTo>
                <a:close/>
              </a:path>
              <a:path w="2028825" h="558164">
                <a:moveTo>
                  <a:pt x="2022347" y="544829"/>
                </a:moveTo>
                <a:lnTo>
                  <a:pt x="6096" y="544830"/>
                </a:lnTo>
                <a:lnTo>
                  <a:pt x="12954" y="550926"/>
                </a:lnTo>
                <a:lnTo>
                  <a:pt x="12954" y="557784"/>
                </a:lnTo>
                <a:lnTo>
                  <a:pt x="2016252" y="557783"/>
                </a:lnTo>
                <a:lnTo>
                  <a:pt x="2016252" y="550926"/>
                </a:lnTo>
                <a:lnTo>
                  <a:pt x="2022347" y="544829"/>
                </a:lnTo>
                <a:close/>
              </a:path>
              <a:path w="2028825" h="558164">
                <a:moveTo>
                  <a:pt x="12954" y="557784"/>
                </a:moveTo>
                <a:lnTo>
                  <a:pt x="12954" y="550926"/>
                </a:lnTo>
                <a:lnTo>
                  <a:pt x="6096" y="544830"/>
                </a:lnTo>
                <a:lnTo>
                  <a:pt x="6096" y="557784"/>
                </a:lnTo>
                <a:lnTo>
                  <a:pt x="12954" y="557784"/>
                </a:lnTo>
                <a:close/>
              </a:path>
              <a:path w="2028825" h="558164">
                <a:moveTo>
                  <a:pt x="2028443" y="557783"/>
                </a:moveTo>
                <a:lnTo>
                  <a:pt x="2028443" y="0"/>
                </a:lnTo>
                <a:lnTo>
                  <a:pt x="2016252" y="0"/>
                </a:lnTo>
                <a:lnTo>
                  <a:pt x="2016252" y="544829"/>
                </a:lnTo>
                <a:lnTo>
                  <a:pt x="2022347" y="544829"/>
                </a:lnTo>
                <a:lnTo>
                  <a:pt x="2022347" y="557783"/>
                </a:lnTo>
                <a:lnTo>
                  <a:pt x="2028443" y="557783"/>
                </a:lnTo>
                <a:close/>
              </a:path>
              <a:path w="2028825" h="558164">
                <a:moveTo>
                  <a:pt x="2022347" y="557783"/>
                </a:moveTo>
                <a:lnTo>
                  <a:pt x="2022347" y="544829"/>
                </a:lnTo>
                <a:lnTo>
                  <a:pt x="2016252" y="550926"/>
                </a:lnTo>
                <a:lnTo>
                  <a:pt x="2016252" y="557783"/>
                </a:lnTo>
                <a:lnTo>
                  <a:pt x="2022347" y="557783"/>
                </a:lnTo>
                <a:close/>
              </a:path>
            </a:pathLst>
          </a:custGeom>
          <a:solidFill>
            <a:srgbClr val="000000"/>
          </a:solidFill>
        </p:spPr>
        <p:txBody>
          <a:bodyPr wrap="square" lIns="0" tIns="0" rIns="0" bIns="0" rtlCol="0"/>
          <a:lstStyle/>
          <a:p>
            <a:endParaRPr/>
          </a:p>
        </p:txBody>
      </p:sp>
      <p:sp>
        <p:nvSpPr>
          <p:cNvPr id="28" name="object 28"/>
          <p:cNvSpPr/>
          <p:nvPr/>
        </p:nvSpPr>
        <p:spPr>
          <a:xfrm>
            <a:off x="5235892" y="5492496"/>
            <a:ext cx="106680" cy="62865"/>
          </a:xfrm>
          <a:custGeom>
            <a:avLst/>
            <a:gdLst/>
            <a:ahLst/>
            <a:cxnLst/>
            <a:rect l="l" t="t" r="r" b="b"/>
            <a:pathLst>
              <a:path w="106679" h="62864">
                <a:moveTo>
                  <a:pt x="15353" y="49529"/>
                </a:moveTo>
                <a:lnTo>
                  <a:pt x="12566" y="0"/>
                </a:lnTo>
                <a:lnTo>
                  <a:pt x="0" y="0"/>
                </a:lnTo>
                <a:lnTo>
                  <a:pt x="3505" y="62483"/>
                </a:lnTo>
                <a:lnTo>
                  <a:pt x="9601" y="62483"/>
                </a:lnTo>
                <a:lnTo>
                  <a:pt x="9601" y="49529"/>
                </a:lnTo>
                <a:lnTo>
                  <a:pt x="15353" y="49529"/>
                </a:lnTo>
                <a:close/>
              </a:path>
              <a:path w="106679" h="62864">
                <a:moveTo>
                  <a:pt x="15697" y="55625"/>
                </a:moveTo>
                <a:lnTo>
                  <a:pt x="15353" y="49529"/>
                </a:lnTo>
                <a:lnTo>
                  <a:pt x="9601" y="49529"/>
                </a:lnTo>
                <a:lnTo>
                  <a:pt x="15697" y="55625"/>
                </a:lnTo>
                <a:close/>
              </a:path>
              <a:path w="106679" h="62864">
                <a:moveTo>
                  <a:pt x="15697" y="62483"/>
                </a:moveTo>
                <a:lnTo>
                  <a:pt x="15697" y="55625"/>
                </a:lnTo>
                <a:lnTo>
                  <a:pt x="9601" y="49529"/>
                </a:lnTo>
                <a:lnTo>
                  <a:pt x="9601" y="62483"/>
                </a:lnTo>
                <a:lnTo>
                  <a:pt x="15697" y="62483"/>
                </a:lnTo>
                <a:close/>
              </a:path>
              <a:path w="106679" h="62864">
                <a:moveTo>
                  <a:pt x="106375" y="62483"/>
                </a:moveTo>
                <a:lnTo>
                  <a:pt x="106375" y="49529"/>
                </a:lnTo>
                <a:lnTo>
                  <a:pt x="15353" y="49529"/>
                </a:lnTo>
                <a:lnTo>
                  <a:pt x="15697" y="55625"/>
                </a:lnTo>
                <a:lnTo>
                  <a:pt x="15697" y="62483"/>
                </a:lnTo>
                <a:lnTo>
                  <a:pt x="106375" y="62483"/>
                </a:lnTo>
                <a:close/>
              </a:path>
            </a:pathLst>
          </a:custGeom>
          <a:solidFill>
            <a:srgbClr val="000000"/>
          </a:solidFill>
        </p:spPr>
        <p:txBody>
          <a:bodyPr wrap="square" lIns="0" tIns="0" rIns="0" bIns="0" rtlCol="0"/>
          <a:lstStyle/>
          <a:p>
            <a:endParaRPr/>
          </a:p>
        </p:txBody>
      </p:sp>
      <p:sp>
        <p:nvSpPr>
          <p:cNvPr id="29" name="object 29"/>
          <p:cNvSpPr txBox="1"/>
          <p:nvPr/>
        </p:nvSpPr>
        <p:spPr>
          <a:xfrm>
            <a:off x="1972189" y="5429503"/>
            <a:ext cx="6024245" cy="1143000"/>
          </a:xfrm>
          <a:prstGeom prst="rect">
            <a:avLst/>
          </a:prstGeom>
        </p:spPr>
        <p:txBody>
          <a:bodyPr vert="horz" wrap="square" lIns="0" tIns="33655" rIns="0" bIns="0" rtlCol="0">
            <a:spAutoFit/>
          </a:bodyPr>
          <a:lstStyle/>
          <a:p>
            <a:pPr marL="3560445" marR="668655">
              <a:lnSpc>
                <a:spcPts val="2290"/>
              </a:lnSpc>
              <a:spcBef>
                <a:spcPts val="265"/>
              </a:spcBef>
            </a:pPr>
            <a:r>
              <a:rPr sz="2000" b="1" spc="5" dirty="0">
                <a:latin typeface="Microsoft JhengHei"/>
                <a:cs typeface="Microsoft JhengHei"/>
              </a:rPr>
              <a:t>写入文件的每个 数据项的字节数</a:t>
            </a:r>
            <a:endParaRPr sz="2000">
              <a:latin typeface="Microsoft JhengHei"/>
              <a:cs typeface="Microsoft JhengHei"/>
            </a:endParaRPr>
          </a:p>
          <a:p>
            <a:pPr marL="12700">
              <a:lnSpc>
                <a:spcPct val="100000"/>
              </a:lnSpc>
              <a:spcBef>
                <a:spcPts val="1170"/>
              </a:spcBef>
            </a:pPr>
            <a:r>
              <a:rPr sz="2400" b="1" spc="10" dirty="0">
                <a:latin typeface="Microsoft JhengHei"/>
                <a:cs typeface="Microsoft JhengHei"/>
              </a:rPr>
              <a:t>函数调用成功返回</a:t>
            </a:r>
            <a:r>
              <a:rPr sz="2400" b="1" spc="-5" dirty="0">
                <a:latin typeface="Arial"/>
                <a:cs typeface="Arial"/>
              </a:rPr>
              <a:t>count</a:t>
            </a:r>
            <a:r>
              <a:rPr sz="2400" b="1" spc="10" dirty="0">
                <a:latin typeface="Microsoft JhengHei"/>
                <a:cs typeface="Microsoft JhengHei"/>
              </a:rPr>
              <a:t>的值，否则返</a:t>
            </a:r>
            <a:r>
              <a:rPr sz="2400" b="1" spc="5" dirty="0">
                <a:latin typeface="Microsoft JhengHei"/>
                <a:cs typeface="Microsoft JhengHei"/>
              </a:rPr>
              <a:t>回</a:t>
            </a:r>
            <a:r>
              <a:rPr sz="2400" b="1" spc="-5" dirty="0">
                <a:latin typeface="Arial"/>
                <a:cs typeface="Arial"/>
              </a:rPr>
              <a:t>-1</a:t>
            </a:r>
            <a:r>
              <a:rPr sz="2400" b="1" dirty="0">
                <a:latin typeface="Microsoft JhengHei"/>
                <a:cs typeface="Microsoft JhengHei"/>
              </a:rPr>
              <a:t>。</a:t>
            </a:r>
            <a:endParaRPr sz="2400">
              <a:latin typeface="Microsoft JhengHei"/>
              <a:cs typeface="Microsoft JhengHe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32</a:t>
            </a:fld>
            <a:endParaRPr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4945" y="647527"/>
            <a:ext cx="4493260" cy="476884"/>
          </a:xfrm>
          <a:prstGeom prst="rect">
            <a:avLst/>
          </a:prstGeom>
        </p:spPr>
        <p:txBody>
          <a:bodyPr vert="horz" wrap="square" lIns="0" tIns="13970" rIns="0" bIns="0" rtlCol="0">
            <a:spAutoFit/>
          </a:bodyPr>
          <a:lstStyle/>
          <a:p>
            <a:pPr marL="12700">
              <a:lnSpc>
                <a:spcPct val="100000"/>
              </a:lnSpc>
              <a:spcBef>
                <a:spcPts val="110"/>
              </a:spcBef>
            </a:pPr>
            <a:r>
              <a:rPr sz="2950" spc="-160" dirty="0"/>
              <a:t>例</a:t>
            </a:r>
            <a:r>
              <a:rPr sz="2950" spc="-130" dirty="0"/>
              <a:t>1：</a:t>
            </a:r>
            <a:r>
              <a:rPr sz="2950" spc="-160" dirty="0"/>
              <a:t>文件的数据块写的操作</a:t>
            </a:r>
            <a:endParaRPr sz="2950"/>
          </a:p>
        </p:txBody>
      </p:sp>
      <p:sp>
        <p:nvSpPr>
          <p:cNvPr id="4" name="object 4"/>
          <p:cNvSpPr txBox="1"/>
          <p:nvPr/>
        </p:nvSpPr>
        <p:spPr>
          <a:xfrm>
            <a:off x="1966855" y="1458721"/>
            <a:ext cx="8409045" cy="3775393"/>
          </a:xfrm>
          <a:prstGeom prst="rect">
            <a:avLst/>
          </a:prstGeom>
        </p:spPr>
        <p:txBody>
          <a:bodyPr vert="horz" wrap="square" lIns="0" tIns="12700" rIns="0" bIns="0" rtlCol="0">
            <a:spAutoFit/>
          </a:bodyPr>
          <a:lstStyle/>
          <a:p>
            <a:pPr marL="12700">
              <a:lnSpc>
                <a:spcPct val="100000"/>
              </a:lnSpc>
              <a:spcBef>
                <a:spcPts val="100"/>
              </a:spcBef>
              <a:tabLst>
                <a:tab pos="2771775" algn="l"/>
              </a:tabLst>
            </a:pPr>
            <a:r>
              <a:rPr sz="2400" b="1" spc="-25" dirty="0" err="1">
                <a:latin typeface="Microsoft JhengHei"/>
                <a:cs typeface="Microsoft JhengHei"/>
              </a:rPr>
              <a:t>从键盘输入n个同</a:t>
            </a:r>
            <a:r>
              <a:rPr sz="2400" b="1" spc="-35" dirty="0" err="1">
                <a:latin typeface="Microsoft JhengHei"/>
                <a:cs typeface="Microsoft JhengHei"/>
              </a:rPr>
              <a:t>学</a:t>
            </a:r>
            <a:r>
              <a:rPr sz="2400" b="1" spc="10" dirty="0" err="1">
                <a:latin typeface="Microsoft JhengHei"/>
                <a:cs typeface="Microsoft JhengHei"/>
              </a:rPr>
              <a:t>的学号</a:t>
            </a:r>
            <a:r>
              <a:rPr lang="zh-CN" altLang="en-US" sz="2400" b="1" spc="10" dirty="0">
                <a:latin typeface="Microsoft JhengHei"/>
                <a:cs typeface="Microsoft JhengHei"/>
              </a:rPr>
              <a:t>、</a:t>
            </a:r>
            <a:r>
              <a:rPr sz="2400" b="1" spc="10" dirty="0" err="1">
                <a:latin typeface="Microsoft JhengHei"/>
                <a:cs typeface="Microsoft JhengHei"/>
              </a:rPr>
              <a:t>姓名和成绩</a:t>
            </a:r>
            <a:r>
              <a:rPr lang="zh-CN" altLang="en-US" sz="2400" b="1" spc="10" dirty="0">
                <a:latin typeface="Microsoft JhengHei"/>
                <a:cs typeface="Microsoft JhengHei"/>
              </a:rPr>
              <a:t>，然后</a:t>
            </a:r>
            <a:r>
              <a:rPr sz="2400" b="1" spc="10" dirty="0" err="1">
                <a:latin typeface="Microsoft JhengHei"/>
                <a:cs typeface="Microsoft JhengHei"/>
              </a:rPr>
              <a:t>存入文件</a:t>
            </a:r>
            <a:r>
              <a:rPr sz="2400" b="1" spc="10" dirty="0">
                <a:latin typeface="Microsoft JhengHei"/>
                <a:cs typeface="Microsoft JhengHei"/>
              </a:rPr>
              <a:t>。</a:t>
            </a:r>
            <a:endParaRPr sz="2400" dirty="0">
              <a:latin typeface="Microsoft JhengHei"/>
              <a:cs typeface="Microsoft JhengHei"/>
            </a:endParaRPr>
          </a:p>
          <a:p>
            <a:pPr>
              <a:lnSpc>
                <a:spcPct val="100000"/>
              </a:lnSpc>
              <a:spcBef>
                <a:spcPts val="45"/>
              </a:spcBef>
            </a:pPr>
            <a:endParaRPr sz="2850" dirty="0">
              <a:latin typeface="Times New Roman"/>
              <a:cs typeface="Times New Roman"/>
            </a:endParaRPr>
          </a:p>
          <a:p>
            <a:pPr marL="422909">
              <a:lnSpc>
                <a:spcPct val="100000"/>
              </a:lnSpc>
            </a:pPr>
            <a:r>
              <a:rPr sz="2400" b="1" spc="-5" dirty="0">
                <a:latin typeface="Arial"/>
                <a:cs typeface="Arial"/>
              </a:rPr>
              <a:t>#include</a:t>
            </a:r>
            <a:r>
              <a:rPr sz="2400" b="1" spc="-15" dirty="0">
                <a:latin typeface="Arial"/>
                <a:cs typeface="Arial"/>
              </a:rPr>
              <a:t> </a:t>
            </a:r>
            <a:r>
              <a:rPr sz="2400" b="1" spc="-5" dirty="0">
                <a:latin typeface="Arial"/>
                <a:cs typeface="Arial"/>
              </a:rPr>
              <a:t>“stdio.h”</a:t>
            </a:r>
            <a:endParaRPr sz="2400" dirty="0">
              <a:latin typeface="Arial"/>
              <a:cs typeface="Arial"/>
            </a:endParaRPr>
          </a:p>
          <a:p>
            <a:pPr marL="422909" marR="2425700">
              <a:lnSpc>
                <a:spcPct val="100000"/>
              </a:lnSpc>
            </a:pPr>
            <a:r>
              <a:rPr sz="2400" b="1" spc="-5" dirty="0">
                <a:latin typeface="Arial"/>
                <a:cs typeface="Arial"/>
              </a:rPr>
              <a:t>typedef </a:t>
            </a:r>
            <a:r>
              <a:rPr sz="2400" b="1" spc="-5" dirty="0">
                <a:highlight>
                  <a:srgbClr val="FFFF00"/>
                </a:highlight>
                <a:latin typeface="Arial"/>
                <a:cs typeface="Arial"/>
              </a:rPr>
              <a:t>struct student </a:t>
            </a:r>
            <a:r>
              <a:rPr sz="2400" b="1" spc="-5" dirty="0">
                <a:solidFill>
                  <a:srgbClr val="FF0000"/>
                </a:solidFill>
                <a:latin typeface="Arial"/>
                <a:cs typeface="Arial"/>
              </a:rPr>
              <a:t>STUD</a:t>
            </a:r>
            <a:r>
              <a:rPr sz="2400" b="1" spc="-5" dirty="0">
                <a:latin typeface="Arial"/>
                <a:cs typeface="Arial"/>
              </a:rPr>
              <a:t>;  </a:t>
            </a:r>
            <a:endParaRPr lang="en-US" altLang="zh-CN" sz="2400" b="1" spc="-5" dirty="0">
              <a:latin typeface="Arial"/>
              <a:cs typeface="Arial"/>
            </a:endParaRPr>
          </a:p>
          <a:p>
            <a:pPr marL="422909" marR="2425700">
              <a:lnSpc>
                <a:spcPct val="100000"/>
              </a:lnSpc>
            </a:pPr>
            <a:r>
              <a:rPr sz="2400" b="1" spc="-5" dirty="0">
                <a:latin typeface="Arial"/>
                <a:cs typeface="Arial"/>
              </a:rPr>
              <a:t>struct student</a:t>
            </a:r>
            <a:endParaRPr sz="2400" dirty="0">
              <a:latin typeface="Arial"/>
              <a:cs typeface="Arial"/>
            </a:endParaRPr>
          </a:p>
          <a:p>
            <a:pPr marL="422909">
              <a:lnSpc>
                <a:spcPct val="100000"/>
              </a:lnSpc>
            </a:pPr>
            <a:r>
              <a:rPr sz="2400" b="1" spc="-5" dirty="0">
                <a:latin typeface="Arial"/>
                <a:cs typeface="Arial"/>
              </a:rPr>
              <a:t>{</a:t>
            </a:r>
            <a:endParaRPr sz="2400" dirty="0">
              <a:latin typeface="Arial"/>
              <a:cs typeface="Arial"/>
            </a:endParaRPr>
          </a:p>
          <a:p>
            <a:pPr marL="590550">
              <a:lnSpc>
                <a:spcPct val="100000"/>
              </a:lnSpc>
            </a:pPr>
            <a:r>
              <a:rPr sz="2400" b="1" spc="-5" dirty="0">
                <a:latin typeface="Arial"/>
                <a:cs typeface="Arial"/>
              </a:rPr>
              <a:t>int</a:t>
            </a:r>
            <a:r>
              <a:rPr sz="2400" b="1" spc="-15" dirty="0">
                <a:latin typeface="Arial"/>
                <a:cs typeface="Arial"/>
              </a:rPr>
              <a:t> </a:t>
            </a:r>
            <a:r>
              <a:rPr sz="2400" b="1" spc="-5" dirty="0">
                <a:latin typeface="Arial"/>
                <a:cs typeface="Arial"/>
              </a:rPr>
              <a:t>num;</a:t>
            </a:r>
            <a:endParaRPr sz="2400" dirty="0">
              <a:latin typeface="Arial"/>
              <a:cs typeface="Arial"/>
            </a:endParaRPr>
          </a:p>
          <a:p>
            <a:pPr marL="590550" marR="4305300">
              <a:lnSpc>
                <a:spcPct val="100000"/>
              </a:lnSpc>
            </a:pPr>
            <a:r>
              <a:rPr sz="2400" b="1" spc="-5" dirty="0">
                <a:latin typeface="Arial"/>
                <a:cs typeface="Arial"/>
              </a:rPr>
              <a:t>char </a:t>
            </a:r>
            <a:r>
              <a:rPr sz="2400" b="1" spc="-10" dirty="0">
                <a:latin typeface="Arial"/>
                <a:cs typeface="Arial"/>
              </a:rPr>
              <a:t>name[12];  </a:t>
            </a:r>
            <a:r>
              <a:rPr sz="2400" b="1" spc="-5" dirty="0">
                <a:latin typeface="Arial"/>
                <a:cs typeface="Arial"/>
              </a:rPr>
              <a:t>int</a:t>
            </a:r>
            <a:r>
              <a:rPr sz="2400" b="1" spc="-20" dirty="0">
                <a:latin typeface="Arial"/>
                <a:cs typeface="Arial"/>
              </a:rPr>
              <a:t> </a:t>
            </a:r>
            <a:r>
              <a:rPr sz="2400" b="1" spc="-10" dirty="0">
                <a:latin typeface="Arial"/>
                <a:cs typeface="Arial"/>
              </a:rPr>
              <a:t>score;</a:t>
            </a:r>
            <a:endParaRPr sz="2400" dirty="0">
              <a:latin typeface="Arial"/>
              <a:cs typeface="Arial"/>
            </a:endParaRPr>
          </a:p>
          <a:p>
            <a:pPr marL="422909">
              <a:lnSpc>
                <a:spcPct val="100000"/>
              </a:lnSpc>
              <a:spcBef>
                <a:spcPts val="25"/>
              </a:spcBef>
            </a:pPr>
            <a:r>
              <a:rPr sz="2400" b="1" spc="-5" dirty="0">
                <a:latin typeface="Arial"/>
                <a:cs typeface="Arial"/>
              </a:rPr>
              <a:t>}</a:t>
            </a:r>
            <a:r>
              <a:rPr sz="2400" b="1" spc="-5" dirty="0">
                <a:latin typeface="SimSun"/>
                <a:cs typeface="SimSun"/>
              </a:rPr>
              <a:t>；</a:t>
            </a:r>
            <a:endParaRPr sz="2400" dirty="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019" y="566420"/>
            <a:ext cx="744220" cy="604520"/>
          </a:xfrm>
          <a:prstGeom prst="rect">
            <a:avLst/>
          </a:prstGeom>
        </p:spPr>
        <p:txBody>
          <a:bodyPr vert="horz" wrap="square" lIns="0" tIns="12065" rIns="0" bIns="0" rtlCol="0">
            <a:spAutoFit/>
          </a:bodyPr>
          <a:lstStyle/>
          <a:p>
            <a:pPr marL="12700">
              <a:lnSpc>
                <a:spcPts val="2280"/>
              </a:lnSpc>
              <a:spcBef>
                <a:spcPts val="95"/>
              </a:spcBef>
            </a:pPr>
            <a:r>
              <a:rPr sz="2000" b="0" spc="-10" dirty="0">
                <a:solidFill>
                  <a:srgbClr val="000000"/>
                </a:solidFill>
                <a:latin typeface="Arial"/>
                <a:cs typeface="Arial"/>
              </a:rPr>
              <a:t>main()</a:t>
            </a:r>
            <a:endParaRPr sz="2000">
              <a:latin typeface="Arial"/>
              <a:cs typeface="Arial"/>
            </a:endParaRPr>
          </a:p>
          <a:p>
            <a:pPr marL="12700">
              <a:lnSpc>
                <a:spcPts val="2280"/>
              </a:lnSpc>
            </a:pPr>
            <a:r>
              <a:rPr sz="2000" b="0" spc="-5" dirty="0">
                <a:solidFill>
                  <a:srgbClr val="000000"/>
                </a:solidFill>
                <a:latin typeface="Arial"/>
                <a:cs typeface="Arial"/>
              </a:rPr>
              <a:t>{</a:t>
            </a:r>
            <a:endParaRPr sz="2000">
              <a:latin typeface="Arial"/>
              <a:cs typeface="Arial"/>
            </a:endParaRPr>
          </a:p>
        </p:txBody>
      </p:sp>
      <p:sp>
        <p:nvSpPr>
          <p:cNvPr id="3" name="object 3"/>
          <p:cNvSpPr txBox="1"/>
          <p:nvPr/>
        </p:nvSpPr>
        <p:spPr>
          <a:xfrm>
            <a:off x="7562221" y="599947"/>
            <a:ext cx="132397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00FF"/>
                </a:solidFill>
                <a:latin typeface="Times New Roman"/>
                <a:cs typeface="Times New Roman"/>
              </a:rPr>
              <a:t>p</a:t>
            </a:r>
            <a:r>
              <a:rPr sz="2400" b="1" spc="-45" dirty="0">
                <a:solidFill>
                  <a:srgbClr val="0000FF"/>
                </a:solidFill>
                <a:latin typeface="Times New Roman"/>
                <a:cs typeface="Times New Roman"/>
              </a:rPr>
              <a:t>r</a:t>
            </a:r>
            <a:r>
              <a:rPr sz="2400" b="1" spc="-5" dirty="0">
                <a:solidFill>
                  <a:srgbClr val="0000FF"/>
                </a:solidFill>
                <a:latin typeface="Times New Roman"/>
                <a:cs typeface="Times New Roman"/>
              </a:rPr>
              <a:t>ogram1</a:t>
            </a:r>
            <a:endParaRPr sz="2400">
              <a:latin typeface="Times New Roman"/>
              <a:cs typeface="Times New Roman"/>
            </a:endParaRPr>
          </a:p>
        </p:txBody>
      </p:sp>
      <p:sp>
        <p:nvSpPr>
          <p:cNvPr id="5" name="object 5"/>
          <p:cNvSpPr txBox="1"/>
          <p:nvPr/>
        </p:nvSpPr>
        <p:spPr>
          <a:xfrm>
            <a:off x="1963797" y="1118107"/>
            <a:ext cx="4258945" cy="2832186"/>
          </a:xfrm>
          <a:prstGeom prst="rect">
            <a:avLst/>
          </a:prstGeom>
        </p:spPr>
        <p:txBody>
          <a:bodyPr vert="horz" wrap="square" lIns="0" tIns="43815" rIns="0" bIns="0" rtlCol="0">
            <a:spAutoFit/>
          </a:bodyPr>
          <a:lstStyle/>
          <a:p>
            <a:pPr marL="12700" marR="5080">
              <a:lnSpc>
                <a:spcPct val="89700"/>
              </a:lnSpc>
              <a:spcBef>
                <a:spcPts val="345"/>
              </a:spcBef>
              <a:tabLst>
                <a:tab pos="1464945" algn="l"/>
                <a:tab pos="3293745" algn="l"/>
              </a:tabLst>
            </a:pPr>
            <a:r>
              <a:rPr sz="2000" spc="-5" dirty="0">
                <a:solidFill>
                  <a:srgbClr val="FF0000"/>
                </a:solidFill>
                <a:latin typeface="Arial"/>
                <a:cs typeface="Arial"/>
              </a:rPr>
              <a:t>STUD</a:t>
            </a:r>
            <a:r>
              <a:rPr sz="2000" spc="20" dirty="0">
                <a:latin typeface="Arial"/>
                <a:cs typeface="Arial"/>
              </a:rPr>
              <a:t> </a:t>
            </a:r>
            <a:r>
              <a:rPr sz="2000" spc="-5" dirty="0">
                <a:solidFill>
                  <a:srgbClr val="0000FF"/>
                </a:solidFill>
                <a:latin typeface="Arial"/>
                <a:cs typeface="Arial"/>
              </a:rPr>
              <a:t>stu;	</a:t>
            </a:r>
            <a:r>
              <a:rPr sz="2000" spc="-5" dirty="0">
                <a:solidFill>
                  <a:srgbClr val="339A33"/>
                </a:solidFill>
                <a:latin typeface="Arial"/>
                <a:cs typeface="Arial"/>
              </a:rPr>
              <a:t>/*stu</a:t>
            </a:r>
            <a:r>
              <a:rPr sz="2000" spc="-5" dirty="0">
                <a:solidFill>
                  <a:srgbClr val="339A33"/>
                </a:solidFill>
                <a:latin typeface="SimSun"/>
                <a:cs typeface="SimSun"/>
              </a:rPr>
              <a:t>为结构体变</a:t>
            </a:r>
            <a:r>
              <a:rPr sz="2000" dirty="0">
                <a:solidFill>
                  <a:srgbClr val="339A33"/>
                </a:solidFill>
                <a:latin typeface="SimSun"/>
                <a:cs typeface="SimSun"/>
              </a:rPr>
              <a:t>量</a:t>
            </a:r>
            <a:r>
              <a:rPr sz="2000" spc="-10" dirty="0">
                <a:solidFill>
                  <a:srgbClr val="339A33"/>
                </a:solidFill>
                <a:latin typeface="Arial"/>
                <a:cs typeface="Arial"/>
              </a:rPr>
              <a:t>*/  </a:t>
            </a:r>
            <a:r>
              <a:rPr sz="2000" spc="-5" dirty="0">
                <a:latin typeface="Arial"/>
                <a:cs typeface="Arial"/>
              </a:rPr>
              <a:t>FILE *fp;</a:t>
            </a:r>
            <a:r>
              <a:rPr sz="2000" spc="40" dirty="0">
                <a:latin typeface="Arial"/>
                <a:cs typeface="Arial"/>
              </a:rPr>
              <a:t> </a:t>
            </a:r>
            <a:r>
              <a:rPr sz="2000" spc="-5" dirty="0">
                <a:latin typeface="Arial"/>
                <a:cs typeface="Arial"/>
              </a:rPr>
              <a:t>char</a:t>
            </a:r>
            <a:r>
              <a:rPr sz="2000" spc="35" dirty="0">
                <a:latin typeface="Arial"/>
                <a:cs typeface="Arial"/>
              </a:rPr>
              <a:t> </a:t>
            </a:r>
            <a:r>
              <a:rPr sz="2000" spc="-5" dirty="0">
                <a:latin typeface="Arial"/>
                <a:cs typeface="Arial"/>
              </a:rPr>
              <a:t>filename[12];	int i,n;  </a:t>
            </a:r>
            <a:r>
              <a:rPr sz="2000" spc="-10" dirty="0">
                <a:latin typeface="Arial"/>
                <a:cs typeface="Arial"/>
              </a:rPr>
              <a:t>scanf(“%s”,filename);  </a:t>
            </a:r>
            <a:r>
              <a:rPr sz="2000" spc="-5" dirty="0">
                <a:latin typeface="Arial"/>
                <a:cs typeface="Arial"/>
              </a:rPr>
              <a:t>if((fp=fopen(filename, </a:t>
            </a:r>
            <a:r>
              <a:rPr sz="2000" spc="-5" dirty="0">
                <a:solidFill>
                  <a:srgbClr val="0000FF"/>
                </a:solidFill>
                <a:latin typeface="Arial"/>
                <a:cs typeface="Arial"/>
              </a:rPr>
              <a:t>“wb”</a:t>
            </a:r>
            <a:r>
              <a:rPr sz="2000" spc="-30" dirty="0">
                <a:solidFill>
                  <a:srgbClr val="0000FF"/>
                </a:solidFill>
                <a:latin typeface="Arial"/>
                <a:cs typeface="Arial"/>
              </a:rPr>
              <a:t> </a:t>
            </a:r>
            <a:r>
              <a:rPr sz="2000" spc="-10" dirty="0">
                <a:latin typeface="Arial"/>
                <a:cs typeface="Arial"/>
              </a:rPr>
              <a:t>))==NULL)</a:t>
            </a:r>
            <a:endParaRPr sz="2000" dirty="0">
              <a:latin typeface="Arial"/>
              <a:cs typeface="Arial"/>
            </a:endParaRPr>
          </a:p>
          <a:p>
            <a:pPr marL="12700">
              <a:lnSpc>
                <a:spcPts val="2039"/>
              </a:lnSpc>
            </a:pPr>
            <a:r>
              <a:rPr sz="2000" spc="-5" dirty="0">
                <a:latin typeface="Arial"/>
                <a:cs typeface="Arial"/>
              </a:rPr>
              <a:t>{</a:t>
            </a:r>
            <a:endParaRPr sz="2000" dirty="0">
              <a:latin typeface="Arial"/>
              <a:cs typeface="Arial"/>
            </a:endParaRPr>
          </a:p>
          <a:p>
            <a:pPr marL="292100" marR="716915">
              <a:lnSpc>
                <a:spcPts val="2160"/>
              </a:lnSpc>
              <a:spcBef>
                <a:spcPts val="150"/>
              </a:spcBef>
            </a:pPr>
            <a:r>
              <a:rPr sz="2000" spc="-5" dirty="0">
                <a:latin typeface="Arial"/>
                <a:cs typeface="Arial"/>
              </a:rPr>
              <a:t>printf(“can’t open the file!\n”);  exit(0);</a:t>
            </a:r>
            <a:endParaRPr sz="2000" dirty="0">
              <a:latin typeface="Arial"/>
              <a:cs typeface="Arial"/>
            </a:endParaRPr>
          </a:p>
          <a:p>
            <a:pPr marL="12700">
              <a:lnSpc>
                <a:spcPts val="2010"/>
              </a:lnSpc>
            </a:pPr>
            <a:r>
              <a:rPr sz="2000" spc="-5" dirty="0">
                <a:latin typeface="Arial"/>
                <a:cs typeface="Arial"/>
              </a:rPr>
              <a:t>}</a:t>
            </a:r>
            <a:endParaRPr sz="2000" dirty="0">
              <a:latin typeface="Arial"/>
              <a:cs typeface="Arial"/>
            </a:endParaRPr>
          </a:p>
          <a:p>
            <a:pPr marL="12700">
              <a:lnSpc>
                <a:spcPts val="2160"/>
              </a:lnSpc>
            </a:pPr>
            <a:r>
              <a:rPr sz="2000" spc="-5" dirty="0">
                <a:latin typeface="Arial"/>
                <a:cs typeface="Arial"/>
              </a:rPr>
              <a:t>scanf(“%d”,</a:t>
            </a:r>
            <a:r>
              <a:rPr sz="2000" spc="-35" dirty="0">
                <a:latin typeface="Arial"/>
                <a:cs typeface="Arial"/>
              </a:rPr>
              <a:t> </a:t>
            </a:r>
            <a:r>
              <a:rPr sz="2000" spc="-5" dirty="0">
                <a:latin typeface="Arial"/>
                <a:cs typeface="Arial"/>
              </a:rPr>
              <a:t>&amp;n);</a:t>
            </a:r>
            <a:endParaRPr sz="2000" dirty="0">
              <a:latin typeface="Arial"/>
              <a:cs typeface="Arial"/>
            </a:endParaRPr>
          </a:p>
          <a:p>
            <a:pPr marL="12700">
              <a:lnSpc>
                <a:spcPts val="2280"/>
              </a:lnSpc>
            </a:pPr>
            <a:r>
              <a:rPr sz="2000" spc="-5" dirty="0">
                <a:solidFill>
                  <a:srgbClr val="0000FF"/>
                </a:solidFill>
                <a:latin typeface="Arial"/>
                <a:cs typeface="Arial"/>
              </a:rPr>
              <a:t>fwrite(&amp;n,2,1,fp);</a:t>
            </a:r>
            <a:endParaRPr sz="2000" dirty="0">
              <a:latin typeface="Arial"/>
              <a:cs typeface="Arial"/>
            </a:endParaRPr>
          </a:p>
        </p:txBody>
      </p:sp>
      <p:sp>
        <p:nvSpPr>
          <p:cNvPr id="9" name="object 9"/>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35</a:t>
            </a:r>
            <a:endParaRPr sz="1400">
              <a:latin typeface="Arial"/>
              <a:cs typeface="Arial"/>
            </a:endParaRPr>
          </a:p>
        </p:txBody>
      </p:sp>
      <p:sp>
        <p:nvSpPr>
          <p:cNvPr id="10" name="object 10"/>
          <p:cNvSpPr txBox="1"/>
          <p:nvPr/>
        </p:nvSpPr>
        <p:spPr>
          <a:xfrm>
            <a:off x="1307974" y="3936301"/>
            <a:ext cx="7849870" cy="3333605"/>
          </a:xfrm>
          <a:prstGeom prst="rect">
            <a:avLst/>
          </a:prstGeom>
        </p:spPr>
        <p:txBody>
          <a:bodyPr vert="horz" wrap="square" lIns="0" tIns="12065" rIns="0" bIns="0" rtlCol="0">
            <a:spAutoFit/>
          </a:bodyPr>
          <a:lstStyle/>
          <a:p>
            <a:pPr marL="690880">
              <a:lnSpc>
                <a:spcPts val="2280"/>
              </a:lnSpc>
              <a:spcBef>
                <a:spcPts val="95"/>
              </a:spcBef>
            </a:pPr>
            <a:r>
              <a:rPr sz="2000" spc="-10" dirty="0">
                <a:latin typeface="Arial"/>
                <a:cs typeface="Arial"/>
              </a:rPr>
              <a:t>for(i=0; </a:t>
            </a:r>
            <a:r>
              <a:rPr sz="2000" spc="-5" dirty="0">
                <a:latin typeface="Arial"/>
                <a:cs typeface="Arial"/>
              </a:rPr>
              <a:t>i&lt;n;</a:t>
            </a:r>
            <a:r>
              <a:rPr sz="2000" spc="-25" dirty="0">
                <a:latin typeface="Arial"/>
                <a:cs typeface="Arial"/>
              </a:rPr>
              <a:t> </a:t>
            </a:r>
            <a:r>
              <a:rPr sz="2000" spc="-10" dirty="0">
                <a:latin typeface="Arial"/>
                <a:cs typeface="Arial"/>
              </a:rPr>
              <a:t>i++)</a:t>
            </a:r>
            <a:endParaRPr sz="2000" dirty="0">
              <a:latin typeface="Arial"/>
              <a:cs typeface="Arial"/>
            </a:endParaRPr>
          </a:p>
          <a:p>
            <a:pPr marL="690880">
              <a:lnSpc>
                <a:spcPts val="2160"/>
              </a:lnSpc>
            </a:pPr>
            <a:r>
              <a:rPr sz="2000" spc="-5" dirty="0">
                <a:latin typeface="Arial"/>
                <a:cs typeface="Arial"/>
              </a:rPr>
              <a:t>{</a:t>
            </a:r>
            <a:endParaRPr sz="2000" dirty="0">
              <a:latin typeface="Arial"/>
              <a:cs typeface="Arial"/>
            </a:endParaRPr>
          </a:p>
          <a:p>
            <a:pPr marL="970280">
              <a:lnSpc>
                <a:spcPts val="2170"/>
              </a:lnSpc>
            </a:pPr>
            <a:r>
              <a:rPr sz="2000" spc="-5" dirty="0">
                <a:latin typeface="Arial"/>
                <a:cs typeface="Arial"/>
              </a:rPr>
              <a:t>scanf(“%d %s %d”, &amp;stu.num, stu.name,</a:t>
            </a:r>
            <a:r>
              <a:rPr sz="2000" spc="-55" dirty="0">
                <a:latin typeface="Arial"/>
                <a:cs typeface="Arial"/>
              </a:rPr>
              <a:t> </a:t>
            </a:r>
            <a:r>
              <a:rPr sz="2000" spc="-5" dirty="0">
                <a:latin typeface="Arial"/>
                <a:cs typeface="Arial"/>
              </a:rPr>
              <a:t>&amp;stu.score);</a:t>
            </a:r>
            <a:endParaRPr sz="2000" dirty="0">
              <a:latin typeface="Arial"/>
              <a:cs typeface="Arial"/>
            </a:endParaRPr>
          </a:p>
          <a:p>
            <a:pPr marL="970280">
              <a:lnSpc>
                <a:spcPts val="2160"/>
              </a:lnSpc>
              <a:tabLst>
                <a:tab pos="5694045" algn="l"/>
              </a:tabLst>
            </a:pPr>
            <a:r>
              <a:rPr sz="2000" spc="-5" dirty="0">
                <a:latin typeface="Arial"/>
                <a:cs typeface="Arial"/>
              </a:rPr>
              <a:t>if( </a:t>
            </a:r>
            <a:r>
              <a:rPr sz="2000" spc="-5" dirty="0">
                <a:solidFill>
                  <a:srgbClr val="0000FF"/>
                </a:solidFill>
                <a:latin typeface="Arial"/>
                <a:cs typeface="Arial"/>
              </a:rPr>
              <a:t>fwrite( &amp;stu, sizeof(STUD), 1, fp) !=</a:t>
            </a:r>
            <a:r>
              <a:rPr sz="2000" spc="50" dirty="0">
                <a:solidFill>
                  <a:srgbClr val="0000FF"/>
                </a:solidFill>
                <a:latin typeface="Arial"/>
                <a:cs typeface="Arial"/>
              </a:rPr>
              <a:t> </a:t>
            </a:r>
            <a:r>
              <a:rPr sz="2000" spc="-5" dirty="0">
                <a:solidFill>
                  <a:srgbClr val="0000FF"/>
                </a:solidFill>
                <a:latin typeface="Arial"/>
                <a:cs typeface="Arial"/>
              </a:rPr>
              <a:t>1</a:t>
            </a:r>
            <a:r>
              <a:rPr sz="2000" spc="10" dirty="0">
                <a:solidFill>
                  <a:srgbClr val="0000FF"/>
                </a:solidFill>
                <a:latin typeface="Arial"/>
                <a:cs typeface="Arial"/>
              </a:rPr>
              <a:t> </a:t>
            </a:r>
            <a:r>
              <a:rPr sz="2000" spc="-5" dirty="0">
                <a:latin typeface="Arial"/>
                <a:cs typeface="Arial"/>
              </a:rPr>
              <a:t>)	</a:t>
            </a:r>
            <a:r>
              <a:rPr sz="2000" spc="-5" dirty="0">
                <a:solidFill>
                  <a:srgbClr val="339A33"/>
                </a:solidFill>
                <a:latin typeface="Arial"/>
                <a:cs typeface="Arial"/>
              </a:rPr>
              <a:t>/*</a:t>
            </a:r>
            <a:r>
              <a:rPr sz="2000" spc="-5" dirty="0">
                <a:solidFill>
                  <a:srgbClr val="339A33"/>
                </a:solidFill>
                <a:latin typeface="SimSun"/>
                <a:cs typeface="SimSun"/>
              </a:rPr>
              <a:t>写入一个数据</a:t>
            </a:r>
            <a:r>
              <a:rPr sz="2000" dirty="0">
                <a:solidFill>
                  <a:srgbClr val="339A33"/>
                </a:solidFill>
                <a:latin typeface="SimSun"/>
                <a:cs typeface="SimSun"/>
              </a:rPr>
              <a:t>项</a:t>
            </a:r>
            <a:r>
              <a:rPr sz="2000" spc="-10" dirty="0">
                <a:solidFill>
                  <a:srgbClr val="339A33"/>
                </a:solidFill>
                <a:latin typeface="Arial"/>
                <a:cs typeface="Arial"/>
              </a:rPr>
              <a:t>*/</a:t>
            </a:r>
            <a:endParaRPr sz="2000" dirty="0">
              <a:latin typeface="Arial"/>
              <a:cs typeface="Arial"/>
            </a:endParaRPr>
          </a:p>
          <a:p>
            <a:pPr marL="970280">
              <a:lnSpc>
                <a:spcPts val="2150"/>
              </a:lnSpc>
            </a:pPr>
            <a:r>
              <a:rPr sz="2000" spc="-5" dirty="0">
                <a:latin typeface="Arial"/>
                <a:cs typeface="Arial"/>
              </a:rPr>
              <a:t>{</a:t>
            </a:r>
            <a:endParaRPr sz="2000" dirty="0">
              <a:latin typeface="Arial"/>
              <a:cs typeface="Arial"/>
            </a:endParaRPr>
          </a:p>
          <a:p>
            <a:pPr marL="1389380" marR="3871595">
              <a:lnSpc>
                <a:spcPts val="2160"/>
              </a:lnSpc>
              <a:spcBef>
                <a:spcPts val="155"/>
              </a:spcBef>
            </a:pPr>
            <a:r>
              <a:rPr sz="2000" spc="-5" dirty="0">
                <a:latin typeface="Arial"/>
                <a:cs typeface="Arial"/>
              </a:rPr>
              <a:t>printf(“file write error!”);  exit(0);</a:t>
            </a:r>
            <a:endParaRPr sz="2000" dirty="0">
              <a:latin typeface="Arial"/>
              <a:cs typeface="Arial"/>
            </a:endParaRPr>
          </a:p>
          <a:p>
            <a:pPr marL="1041400">
              <a:lnSpc>
                <a:spcPts val="2010"/>
              </a:lnSpc>
            </a:pPr>
            <a:r>
              <a:rPr sz="2000" spc="-5" dirty="0">
                <a:latin typeface="Arial"/>
                <a:cs typeface="Arial"/>
              </a:rPr>
              <a:t>}</a:t>
            </a:r>
            <a:endParaRPr sz="2000" dirty="0">
              <a:latin typeface="Arial"/>
              <a:cs typeface="Arial"/>
            </a:endParaRPr>
          </a:p>
          <a:p>
            <a:pPr marL="762000">
              <a:lnSpc>
                <a:spcPts val="2160"/>
              </a:lnSpc>
            </a:pPr>
            <a:r>
              <a:rPr sz="2000" spc="-5" dirty="0">
                <a:latin typeface="Arial"/>
                <a:cs typeface="Arial"/>
              </a:rPr>
              <a:t>}</a:t>
            </a:r>
            <a:endParaRPr sz="2000" dirty="0">
              <a:latin typeface="Arial"/>
              <a:cs typeface="Arial"/>
            </a:endParaRPr>
          </a:p>
          <a:p>
            <a:pPr marL="762000">
              <a:lnSpc>
                <a:spcPts val="2280"/>
              </a:lnSpc>
            </a:pPr>
            <a:r>
              <a:rPr sz="2000" spc="-5" dirty="0">
                <a:latin typeface="Arial"/>
                <a:cs typeface="Arial"/>
              </a:rPr>
              <a:t>fclose(fp);</a:t>
            </a:r>
            <a:endParaRPr sz="2000" dirty="0">
              <a:latin typeface="Arial"/>
              <a:cs typeface="Arial"/>
            </a:endParaRPr>
          </a:p>
          <a:p>
            <a:pPr marL="38100">
              <a:lnSpc>
                <a:spcPct val="100000"/>
              </a:lnSpc>
              <a:spcBef>
                <a:spcPts val="50"/>
              </a:spcBef>
            </a:pPr>
            <a:r>
              <a:rPr sz="3000" spc="-104" baseline="8333" dirty="0">
                <a:latin typeface="Arial"/>
                <a:cs typeface="Arial"/>
              </a:rPr>
              <a:t>}</a:t>
            </a:r>
            <a:endParaRPr sz="14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2221" y="599947"/>
            <a:ext cx="132397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p</a:t>
            </a:r>
            <a:r>
              <a:rPr sz="2400" spc="-45" dirty="0">
                <a:latin typeface="Times New Roman"/>
                <a:cs typeface="Times New Roman"/>
              </a:rPr>
              <a:t>r</a:t>
            </a:r>
            <a:r>
              <a:rPr sz="2400" spc="-5" dirty="0">
                <a:latin typeface="Times New Roman"/>
                <a:cs typeface="Times New Roman"/>
              </a:rPr>
              <a:t>ogram2</a:t>
            </a:r>
            <a:endParaRPr sz="2400">
              <a:latin typeface="Times New Roman"/>
              <a:cs typeface="Times New Roman"/>
            </a:endParaRPr>
          </a:p>
        </p:txBody>
      </p:sp>
      <p:sp>
        <p:nvSpPr>
          <p:cNvPr id="3" name="object 3"/>
          <p:cNvSpPr txBox="1"/>
          <p:nvPr/>
        </p:nvSpPr>
        <p:spPr>
          <a:xfrm>
            <a:off x="3913751" y="1477006"/>
            <a:ext cx="2649220" cy="3302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339A33"/>
                </a:solidFill>
                <a:latin typeface="Arial"/>
                <a:cs typeface="Arial"/>
              </a:rPr>
              <a:t>/*stu[30]</a:t>
            </a:r>
            <a:r>
              <a:rPr sz="2000" spc="-5" dirty="0">
                <a:solidFill>
                  <a:srgbClr val="339A33"/>
                </a:solidFill>
                <a:latin typeface="SimSun"/>
                <a:cs typeface="SimSun"/>
              </a:rPr>
              <a:t>为结构体数组</a:t>
            </a:r>
            <a:r>
              <a:rPr sz="2000" spc="-10" dirty="0">
                <a:solidFill>
                  <a:srgbClr val="339A33"/>
                </a:solidFill>
                <a:latin typeface="Arial"/>
                <a:cs typeface="Arial"/>
              </a:rPr>
              <a:t>*/</a:t>
            </a:r>
            <a:endParaRPr sz="2000">
              <a:latin typeface="Arial"/>
              <a:cs typeface="Arial"/>
            </a:endParaRPr>
          </a:p>
        </p:txBody>
      </p:sp>
      <p:sp>
        <p:nvSpPr>
          <p:cNvPr id="4" name="object 4"/>
          <p:cNvSpPr txBox="1"/>
          <p:nvPr/>
        </p:nvSpPr>
        <p:spPr>
          <a:xfrm>
            <a:off x="1691773" y="864362"/>
            <a:ext cx="1901825" cy="1244600"/>
          </a:xfrm>
          <a:prstGeom prst="rect">
            <a:avLst/>
          </a:prstGeom>
        </p:spPr>
        <p:txBody>
          <a:bodyPr vert="horz" wrap="square" lIns="0" tIns="12065" rIns="0" bIns="0" rtlCol="0">
            <a:spAutoFit/>
          </a:bodyPr>
          <a:lstStyle/>
          <a:p>
            <a:pPr marL="12700">
              <a:lnSpc>
                <a:spcPct val="100000"/>
              </a:lnSpc>
              <a:spcBef>
                <a:spcPts val="95"/>
              </a:spcBef>
            </a:pPr>
            <a:r>
              <a:rPr lang="en-US" altLang="zh-CN" sz="2000" spc="-10" dirty="0">
                <a:latin typeface="Arial"/>
                <a:cs typeface="Arial"/>
              </a:rPr>
              <a:t>int </a:t>
            </a:r>
            <a:r>
              <a:rPr sz="2000" spc="-10" dirty="0">
                <a:latin typeface="Arial"/>
                <a:cs typeface="Arial"/>
              </a:rPr>
              <a:t>main()</a:t>
            </a:r>
            <a:endParaRPr sz="2000" dirty="0">
              <a:latin typeface="Arial"/>
              <a:cs typeface="Arial"/>
            </a:endParaRPr>
          </a:p>
          <a:p>
            <a:pPr marL="12700">
              <a:lnSpc>
                <a:spcPct val="100000"/>
              </a:lnSpc>
            </a:pPr>
            <a:r>
              <a:rPr sz="2000" spc="-5" dirty="0">
                <a:latin typeface="Arial"/>
                <a:cs typeface="Arial"/>
              </a:rPr>
              <a:t>{</a:t>
            </a:r>
            <a:endParaRPr sz="2000" dirty="0">
              <a:latin typeface="Arial"/>
              <a:cs typeface="Arial"/>
            </a:endParaRPr>
          </a:p>
          <a:p>
            <a:pPr marL="292100">
              <a:lnSpc>
                <a:spcPts val="2390"/>
              </a:lnSpc>
              <a:spcBef>
                <a:spcPts val="25"/>
              </a:spcBef>
            </a:pPr>
            <a:r>
              <a:rPr sz="2000" spc="-10" dirty="0">
                <a:latin typeface="Arial"/>
                <a:cs typeface="Arial"/>
              </a:rPr>
              <a:t>STUD</a:t>
            </a:r>
            <a:r>
              <a:rPr sz="2000" spc="-25" dirty="0">
                <a:latin typeface="Arial"/>
                <a:cs typeface="Arial"/>
              </a:rPr>
              <a:t> </a:t>
            </a:r>
            <a:r>
              <a:rPr sz="2000" spc="-5" dirty="0">
                <a:solidFill>
                  <a:srgbClr val="0000FF"/>
                </a:solidFill>
                <a:latin typeface="Arial"/>
                <a:cs typeface="Arial"/>
              </a:rPr>
              <a:t>stu[30];</a:t>
            </a:r>
            <a:endParaRPr sz="2000" dirty="0">
              <a:latin typeface="Arial"/>
              <a:cs typeface="Arial"/>
            </a:endParaRPr>
          </a:p>
          <a:p>
            <a:pPr marL="292100">
              <a:lnSpc>
                <a:spcPts val="2390"/>
              </a:lnSpc>
            </a:pPr>
            <a:r>
              <a:rPr sz="2000" spc="-5" dirty="0">
                <a:latin typeface="Arial"/>
                <a:cs typeface="Arial"/>
              </a:rPr>
              <a:t>FILE</a:t>
            </a:r>
            <a:r>
              <a:rPr sz="2000" spc="-15" dirty="0">
                <a:latin typeface="Arial"/>
                <a:cs typeface="Arial"/>
              </a:rPr>
              <a:t> </a:t>
            </a:r>
            <a:r>
              <a:rPr sz="2000" spc="-5" dirty="0">
                <a:latin typeface="Arial"/>
                <a:cs typeface="Arial"/>
              </a:rPr>
              <a:t>*fp;</a:t>
            </a:r>
            <a:endParaRPr sz="2000" dirty="0">
              <a:latin typeface="Arial"/>
              <a:cs typeface="Arial"/>
            </a:endParaRPr>
          </a:p>
        </p:txBody>
      </p:sp>
      <p:sp>
        <p:nvSpPr>
          <p:cNvPr id="8" name="object 8"/>
          <p:cNvSpPr txBox="1"/>
          <p:nvPr/>
        </p:nvSpPr>
        <p:spPr>
          <a:xfrm>
            <a:off x="1691773" y="2083562"/>
            <a:ext cx="7077709" cy="4597400"/>
          </a:xfrm>
          <a:prstGeom prst="rect">
            <a:avLst/>
          </a:prstGeom>
        </p:spPr>
        <p:txBody>
          <a:bodyPr vert="horz" wrap="square" lIns="0" tIns="12065" rIns="0" bIns="0" rtlCol="0">
            <a:spAutoFit/>
          </a:bodyPr>
          <a:lstStyle/>
          <a:p>
            <a:pPr marL="292100" marR="2544445">
              <a:lnSpc>
                <a:spcPct val="100000"/>
              </a:lnSpc>
              <a:spcBef>
                <a:spcPts val="95"/>
              </a:spcBef>
              <a:tabLst>
                <a:tab pos="1107440" algn="l"/>
              </a:tabLst>
            </a:pPr>
            <a:r>
              <a:rPr sz="2000" spc="-5" dirty="0">
                <a:latin typeface="Arial"/>
                <a:cs typeface="Arial"/>
              </a:rPr>
              <a:t>int</a:t>
            </a:r>
            <a:r>
              <a:rPr sz="2000" spc="-10" dirty="0">
                <a:latin typeface="Arial"/>
                <a:cs typeface="Arial"/>
              </a:rPr>
              <a:t> </a:t>
            </a:r>
            <a:r>
              <a:rPr sz="2000" spc="-5" dirty="0">
                <a:latin typeface="Arial"/>
                <a:cs typeface="Arial"/>
              </a:rPr>
              <a:t>i,n;	char filename[12];  </a:t>
            </a:r>
            <a:r>
              <a:rPr sz="2000" spc="-10" dirty="0">
                <a:latin typeface="Arial"/>
                <a:cs typeface="Arial"/>
              </a:rPr>
              <a:t>scanf(“%s”,filename);  </a:t>
            </a:r>
            <a:r>
              <a:rPr sz="2000" spc="-5" dirty="0">
                <a:latin typeface="Arial"/>
                <a:cs typeface="Arial"/>
              </a:rPr>
              <a:t>if((fp=fopen(filename, </a:t>
            </a:r>
            <a:r>
              <a:rPr sz="2000" spc="-5" dirty="0">
                <a:solidFill>
                  <a:srgbClr val="0000FF"/>
                </a:solidFill>
                <a:latin typeface="Arial"/>
                <a:cs typeface="Arial"/>
              </a:rPr>
              <a:t>“wb”</a:t>
            </a:r>
            <a:r>
              <a:rPr sz="2000" spc="-45" dirty="0">
                <a:solidFill>
                  <a:srgbClr val="0000FF"/>
                </a:solidFill>
                <a:latin typeface="Arial"/>
                <a:cs typeface="Arial"/>
              </a:rPr>
              <a:t> </a:t>
            </a:r>
            <a:r>
              <a:rPr sz="2000" spc="-10" dirty="0">
                <a:latin typeface="Arial"/>
                <a:cs typeface="Arial"/>
              </a:rPr>
              <a:t>))==NULL)</a:t>
            </a:r>
            <a:endParaRPr sz="2000" dirty="0">
              <a:latin typeface="Arial"/>
              <a:cs typeface="Arial"/>
            </a:endParaRPr>
          </a:p>
          <a:p>
            <a:pPr marL="292100">
              <a:lnSpc>
                <a:spcPct val="100000"/>
              </a:lnSpc>
            </a:pPr>
            <a:r>
              <a:rPr sz="2000" spc="-5" dirty="0">
                <a:latin typeface="Arial"/>
                <a:cs typeface="Arial"/>
              </a:rPr>
              <a:t>{</a:t>
            </a:r>
            <a:endParaRPr sz="2000" dirty="0">
              <a:latin typeface="Arial"/>
              <a:cs typeface="Arial"/>
            </a:endParaRPr>
          </a:p>
          <a:p>
            <a:pPr marL="501015" marR="3326765">
              <a:lnSpc>
                <a:spcPct val="100000"/>
              </a:lnSpc>
            </a:pPr>
            <a:r>
              <a:rPr sz="2000" spc="-5" dirty="0">
                <a:latin typeface="Arial"/>
                <a:cs typeface="Arial"/>
              </a:rPr>
              <a:t>printf(“can’t open the file!\n”);  exit(0);</a:t>
            </a:r>
            <a:endParaRPr sz="2000" dirty="0">
              <a:latin typeface="Arial"/>
              <a:cs typeface="Arial"/>
            </a:endParaRPr>
          </a:p>
          <a:p>
            <a:pPr marL="292100">
              <a:lnSpc>
                <a:spcPct val="100000"/>
              </a:lnSpc>
            </a:pPr>
            <a:r>
              <a:rPr sz="2000" spc="-5" dirty="0">
                <a:latin typeface="Arial"/>
                <a:cs typeface="Arial"/>
              </a:rPr>
              <a:t>}</a:t>
            </a:r>
            <a:endParaRPr sz="2000" dirty="0">
              <a:latin typeface="Arial"/>
              <a:cs typeface="Arial"/>
            </a:endParaRPr>
          </a:p>
          <a:p>
            <a:pPr marL="292100">
              <a:lnSpc>
                <a:spcPct val="100000"/>
              </a:lnSpc>
            </a:pPr>
            <a:r>
              <a:rPr sz="2000" spc="-5" dirty="0">
                <a:latin typeface="Arial"/>
                <a:cs typeface="Arial"/>
              </a:rPr>
              <a:t>scanf(“%d”,&amp;n);</a:t>
            </a:r>
            <a:endParaRPr sz="2000" dirty="0">
              <a:latin typeface="Arial"/>
              <a:cs typeface="Arial"/>
            </a:endParaRPr>
          </a:p>
          <a:p>
            <a:pPr marL="292100" marR="4916170">
              <a:lnSpc>
                <a:spcPct val="100000"/>
              </a:lnSpc>
            </a:pPr>
            <a:r>
              <a:rPr sz="2000" spc="-5" dirty="0">
                <a:solidFill>
                  <a:srgbClr val="0000FF"/>
                </a:solidFill>
                <a:latin typeface="Arial"/>
                <a:cs typeface="Arial"/>
              </a:rPr>
              <a:t>f</a:t>
            </a:r>
            <a:r>
              <a:rPr sz="2000" spc="-10" dirty="0">
                <a:solidFill>
                  <a:srgbClr val="0000FF"/>
                </a:solidFill>
                <a:latin typeface="Arial"/>
                <a:cs typeface="Arial"/>
              </a:rPr>
              <a:t>w</a:t>
            </a:r>
            <a:r>
              <a:rPr sz="2000" spc="-5" dirty="0">
                <a:solidFill>
                  <a:srgbClr val="0000FF"/>
                </a:solidFill>
                <a:latin typeface="Arial"/>
                <a:cs typeface="Arial"/>
              </a:rPr>
              <a:t>rit</a:t>
            </a:r>
            <a:r>
              <a:rPr sz="2000" spc="-10" dirty="0">
                <a:solidFill>
                  <a:srgbClr val="0000FF"/>
                </a:solidFill>
                <a:latin typeface="Arial"/>
                <a:cs typeface="Arial"/>
              </a:rPr>
              <a:t>e</a:t>
            </a:r>
            <a:r>
              <a:rPr sz="2000" spc="-5" dirty="0">
                <a:solidFill>
                  <a:srgbClr val="0000FF"/>
                </a:solidFill>
                <a:latin typeface="Arial"/>
                <a:cs typeface="Arial"/>
              </a:rPr>
              <a:t>(</a:t>
            </a:r>
            <a:r>
              <a:rPr sz="2000" spc="-10" dirty="0">
                <a:solidFill>
                  <a:srgbClr val="0000FF"/>
                </a:solidFill>
                <a:latin typeface="Arial"/>
                <a:cs typeface="Arial"/>
              </a:rPr>
              <a:t>&amp;n</a:t>
            </a:r>
            <a:r>
              <a:rPr sz="2000" spc="-5" dirty="0">
                <a:solidFill>
                  <a:srgbClr val="0000FF"/>
                </a:solidFill>
                <a:latin typeface="Arial"/>
                <a:cs typeface="Arial"/>
              </a:rPr>
              <a:t>,</a:t>
            </a:r>
            <a:r>
              <a:rPr sz="2000" spc="-10" dirty="0">
                <a:solidFill>
                  <a:srgbClr val="0000FF"/>
                </a:solidFill>
                <a:latin typeface="Arial"/>
                <a:cs typeface="Arial"/>
              </a:rPr>
              <a:t>2</a:t>
            </a:r>
            <a:r>
              <a:rPr sz="2000" spc="-5" dirty="0">
                <a:solidFill>
                  <a:srgbClr val="0000FF"/>
                </a:solidFill>
                <a:latin typeface="Arial"/>
                <a:cs typeface="Arial"/>
              </a:rPr>
              <a:t>,</a:t>
            </a:r>
            <a:r>
              <a:rPr sz="2000" spc="-10" dirty="0">
                <a:solidFill>
                  <a:srgbClr val="0000FF"/>
                </a:solidFill>
                <a:latin typeface="Arial"/>
                <a:cs typeface="Arial"/>
              </a:rPr>
              <a:t>1</a:t>
            </a:r>
            <a:r>
              <a:rPr sz="2000" spc="-5" dirty="0">
                <a:solidFill>
                  <a:srgbClr val="0000FF"/>
                </a:solidFill>
                <a:latin typeface="Arial"/>
                <a:cs typeface="Arial"/>
              </a:rPr>
              <a:t>,</a:t>
            </a:r>
            <a:r>
              <a:rPr sz="2000" spc="-10" dirty="0">
                <a:solidFill>
                  <a:srgbClr val="0000FF"/>
                </a:solidFill>
                <a:latin typeface="Arial"/>
                <a:cs typeface="Arial"/>
              </a:rPr>
              <a:t>fp</a:t>
            </a:r>
            <a:r>
              <a:rPr sz="2000" spc="-15" dirty="0">
                <a:solidFill>
                  <a:srgbClr val="0000FF"/>
                </a:solidFill>
                <a:latin typeface="Arial"/>
                <a:cs typeface="Arial"/>
              </a:rPr>
              <a:t>)</a:t>
            </a:r>
            <a:r>
              <a:rPr sz="2000" spc="-5" dirty="0">
                <a:solidFill>
                  <a:srgbClr val="0000FF"/>
                </a:solidFill>
                <a:latin typeface="Arial"/>
                <a:cs typeface="Arial"/>
              </a:rPr>
              <a:t>;  </a:t>
            </a:r>
            <a:r>
              <a:rPr sz="2000" spc="-10" dirty="0">
                <a:latin typeface="Arial"/>
                <a:cs typeface="Arial"/>
              </a:rPr>
              <a:t>for(i=0; </a:t>
            </a:r>
            <a:r>
              <a:rPr sz="2000" spc="-5" dirty="0">
                <a:latin typeface="Arial"/>
                <a:cs typeface="Arial"/>
              </a:rPr>
              <a:t>i&lt;n;</a:t>
            </a:r>
            <a:r>
              <a:rPr sz="2000" spc="-55" dirty="0">
                <a:latin typeface="Arial"/>
                <a:cs typeface="Arial"/>
              </a:rPr>
              <a:t> </a:t>
            </a:r>
            <a:r>
              <a:rPr sz="2000" spc="-10" dirty="0">
                <a:latin typeface="Arial"/>
                <a:cs typeface="Arial"/>
              </a:rPr>
              <a:t>i++)</a:t>
            </a:r>
            <a:endParaRPr sz="2000" dirty="0">
              <a:latin typeface="Arial"/>
              <a:cs typeface="Arial"/>
            </a:endParaRPr>
          </a:p>
          <a:p>
            <a:pPr marL="501015">
              <a:lnSpc>
                <a:spcPct val="100000"/>
              </a:lnSpc>
            </a:pPr>
            <a:r>
              <a:rPr sz="2000" spc="-5" dirty="0">
                <a:latin typeface="Arial"/>
                <a:cs typeface="Arial"/>
              </a:rPr>
              <a:t>scanf(“%d %s %d”, &amp;stu[i]. num,stu[i].name,</a:t>
            </a:r>
            <a:r>
              <a:rPr sz="2000" spc="20" dirty="0">
                <a:latin typeface="Arial"/>
                <a:cs typeface="Arial"/>
              </a:rPr>
              <a:t> </a:t>
            </a:r>
            <a:r>
              <a:rPr sz="2000" spc="-5" dirty="0">
                <a:latin typeface="Arial"/>
                <a:cs typeface="Arial"/>
              </a:rPr>
              <a:t>&amp;stu[i].score);</a:t>
            </a:r>
            <a:endParaRPr sz="2000" dirty="0">
              <a:latin typeface="Arial"/>
              <a:cs typeface="Arial"/>
            </a:endParaRPr>
          </a:p>
          <a:p>
            <a:pPr>
              <a:lnSpc>
                <a:spcPct val="100000"/>
              </a:lnSpc>
              <a:spcBef>
                <a:spcPts val="50"/>
              </a:spcBef>
            </a:pPr>
            <a:endParaRPr sz="2150" dirty="0">
              <a:latin typeface="Times New Roman"/>
              <a:cs typeface="Times New Roman"/>
            </a:endParaRPr>
          </a:p>
          <a:p>
            <a:pPr marL="292100" marR="506095">
              <a:lnSpc>
                <a:spcPts val="2380"/>
              </a:lnSpc>
              <a:tabLst>
                <a:tab pos="4050029" algn="l"/>
              </a:tabLst>
            </a:pPr>
            <a:r>
              <a:rPr sz="2000" spc="-5" dirty="0">
                <a:solidFill>
                  <a:srgbClr val="0000FF"/>
                </a:solidFill>
                <a:latin typeface="Arial"/>
                <a:cs typeface="Arial"/>
              </a:rPr>
              <a:t>fwrite(</a:t>
            </a:r>
            <a:r>
              <a:rPr sz="2000" spc="-15" dirty="0">
                <a:solidFill>
                  <a:srgbClr val="0000FF"/>
                </a:solidFill>
                <a:latin typeface="Arial"/>
                <a:cs typeface="Arial"/>
              </a:rPr>
              <a:t> </a:t>
            </a:r>
            <a:r>
              <a:rPr sz="2000" spc="-5" dirty="0">
                <a:solidFill>
                  <a:srgbClr val="0000FF"/>
                </a:solidFill>
                <a:latin typeface="Arial"/>
                <a:cs typeface="Arial"/>
              </a:rPr>
              <a:t>stu,</a:t>
            </a:r>
            <a:r>
              <a:rPr sz="2000" spc="-15" dirty="0">
                <a:solidFill>
                  <a:srgbClr val="0000FF"/>
                </a:solidFill>
                <a:latin typeface="Arial"/>
                <a:cs typeface="Arial"/>
              </a:rPr>
              <a:t> </a:t>
            </a:r>
            <a:r>
              <a:rPr sz="2000" spc="-5" dirty="0">
                <a:solidFill>
                  <a:srgbClr val="0000FF"/>
                </a:solidFill>
                <a:latin typeface="Arial"/>
                <a:cs typeface="Arial"/>
              </a:rPr>
              <a:t>sizeof(STUD),</a:t>
            </a:r>
            <a:r>
              <a:rPr sz="2000" spc="5" dirty="0">
                <a:solidFill>
                  <a:srgbClr val="0000FF"/>
                </a:solidFill>
                <a:latin typeface="Arial"/>
                <a:cs typeface="Arial"/>
              </a:rPr>
              <a:t> </a:t>
            </a:r>
            <a:r>
              <a:rPr sz="2000" spc="-5" dirty="0">
                <a:solidFill>
                  <a:srgbClr val="0000FF"/>
                </a:solidFill>
                <a:latin typeface="Arial"/>
                <a:cs typeface="Arial"/>
              </a:rPr>
              <a:t>n,</a:t>
            </a:r>
            <a:r>
              <a:rPr sz="2000" spc="-15" dirty="0">
                <a:solidFill>
                  <a:srgbClr val="0000FF"/>
                </a:solidFill>
                <a:latin typeface="Arial"/>
                <a:cs typeface="Arial"/>
              </a:rPr>
              <a:t> </a:t>
            </a:r>
            <a:r>
              <a:rPr sz="2000" spc="-5" dirty="0">
                <a:solidFill>
                  <a:srgbClr val="0000FF"/>
                </a:solidFill>
                <a:latin typeface="Arial"/>
                <a:cs typeface="Arial"/>
              </a:rPr>
              <a:t>fp);</a:t>
            </a:r>
            <a:r>
              <a:rPr sz="2000" dirty="0">
                <a:solidFill>
                  <a:srgbClr val="0000FF"/>
                </a:solidFill>
                <a:latin typeface="Arial"/>
                <a:cs typeface="Arial"/>
              </a:rPr>
              <a:t>	</a:t>
            </a:r>
            <a:r>
              <a:rPr sz="2000" spc="-5" dirty="0">
                <a:solidFill>
                  <a:srgbClr val="339A33"/>
                </a:solidFill>
                <a:latin typeface="Arial"/>
                <a:cs typeface="Arial"/>
              </a:rPr>
              <a:t>/*</a:t>
            </a:r>
            <a:r>
              <a:rPr sz="2000" dirty="0">
                <a:solidFill>
                  <a:srgbClr val="339A33"/>
                </a:solidFill>
                <a:latin typeface="SimSun"/>
                <a:cs typeface="SimSun"/>
              </a:rPr>
              <a:t>一次写</a:t>
            </a:r>
            <a:r>
              <a:rPr sz="2000" spc="-5" dirty="0">
                <a:solidFill>
                  <a:srgbClr val="339A33"/>
                </a:solidFill>
                <a:latin typeface="SimSun"/>
                <a:cs typeface="SimSun"/>
              </a:rPr>
              <a:t>入</a:t>
            </a:r>
            <a:r>
              <a:rPr sz="2000" spc="-10" dirty="0">
                <a:solidFill>
                  <a:srgbClr val="339A33"/>
                </a:solidFill>
                <a:latin typeface="Arial"/>
                <a:cs typeface="Arial"/>
              </a:rPr>
              <a:t>n</a:t>
            </a:r>
            <a:r>
              <a:rPr sz="2000" spc="-5" dirty="0">
                <a:solidFill>
                  <a:srgbClr val="339A33"/>
                </a:solidFill>
                <a:latin typeface="SimSun"/>
                <a:cs typeface="SimSun"/>
              </a:rPr>
              <a:t>个数据</a:t>
            </a:r>
            <a:r>
              <a:rPr sz="2000" spc="-10" dirty="0">
                <a:solidFill>
                  <a:srgbClr val="339A33"/>
                </a:solidFill>
                <a:latin typeface="SimSun"/>
                <a:cs typeface="SimSun"/>
              </a:rPr>
              <a:t>项</a:t>
            </a:r>
            <a:r>
              <a:rPr sz="2000" spc="-10" dirty="0">
                <a:solidFill>
                  <a:srgbClr val="339A33"/>
                </a:solidFill>
                <a:latin typeface="Arial"/>
                <a:cs typeface="Arial"/>
              </a:rPr>
              <a:t>*/  </a:t>
            </a:r>
            <a:r>
              <a:rPr sz="2000" spc="-5" dirty="0">
                <a:latin typeface="Arial"/>
                <a:cs typeface="Arial"/>
              </a:rPr>
              <a:t>fclose(fp);</a:t>
            </a:r>
            <a:endParaRPr sz="2000" dirty="0">
              <a:latin typeface="Arial"/>
              <a:cs typeface="Arial"/>
            </a:endParaRPr>
          </a:p>
          <a:p>
            <a:pPr marL="12700">
              <a:lnSpc>
                <a:spcPts val="2320"/>
              </a:lnSpc>
            </a:pPr>
            <a:r>
              <a:rPr sz="2000" spc="-5" dirty="0">
                <a:latin typeface="Arial"/>
                <a:cs typeface="Arial"/>
              </a:rPr>
              <a:t>}</a:t>
            </a:r>
            <a:endParaRPr sz="2000" dirty="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35</a:t>
            </a:fld>
            <a:endParaRPr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4277" y="802640"/>
            <a:ext cx="2206625" cy="452755"/>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0000"/>
                </a:solidFill>
                <a:latin typeface="Arial"/>
                <a:cs typeface="Arial"/>
              </a:rPr>
              <a:t>frea</a:t>
            </a:r>
            <a:r>
              <a:rPr sz="2800" spc="-5" dirty="0">
                <a:solidFill>
                  <a:srgbClr val="000000"/>
                </a:solidFill>
                <a:latin typeface="Arial"/>
                <a:cs typeface="Arial"/>
              </a:rPr>
              <a:t>d</a:t>
            </a:r>
            <a:r>
              <a:rPr sz="2800" dirty="0">
                <a:solidFill>
                  <a:srgbClr val="000000"/>
                </a:solidFill>
                <a:latin typeface="Arial"/>
                <a:cs typeface="Arial"/>
              </a:rPr>
              <a:t>()</a:t>
            </a:r>
            <a:r>
              <a:rPr sz="2800" spc="10" dirty="0">
                <a:solidFill>
                  <a:srgbClr val="000000"/>
                </a:solidFill>
              </a:rPr>
              <a:t>函数：</a:t>
            </a:r>
            <a:endParaRPr sz="2800">
              <a:latin typeface="Arial"/>
              <a:cs typeface="Arial"/>
            </a:endParaRPr>
          </a:p>
        </p:txBody>
      </p:sp>
      <p:sp>
        <p:nvSpPr>
          <p:cNvPr id="4" name="object 4"/>
          <p:cNvSpPr/>
          <p:nvPr/>
        </p:nvSpPr>
        <p:spPr>
          <a:xfrm>
            <a:off x="4424587" y="3475482"/>
            <a:ext cx="0" cy="302895"/>
          </a:xfrm>
          <a:custGeom>
            <a:avLst/>
            <a:gdLst/>
            <a:ahLst/>
            <a:cxnLst/>
            <a:rect l="l" t="t" r="r" b="b"/>
            <a:pathLst>
              <a:path h="302895">
                <a:moveTo>
                  <a:pt x="0" y="0"/>
                </a:moveTo>
                <a:lnTo>
                  <a:pt x="0" y="302514"/>
                </a:lnTo>
              </a:path>
            </a:pathLst>
          </a:custGeom>
          <a:ln w="12655">
            <a:solidFill>
              <a:srgbClr val="000000"/>
            </a:solidFill>
          </a:ln>
        </p:spPr>
        <p:txBody>
          <a:bodyPr wrap="square" lIns="0" tIns="0" rIns="0" bIns="0" rtlCol="0"/>
          <a:lstStyle/>
          <a:p>
            <a:endParaRPr/>
          </a:p>
        </p:txBody>
      </p:sp>
      <p:sp>
        <p:nvSpPr>
          <p:cNvPr id="5" name="object 5"/>
          <p:cNvSpPr/>
          <p:nvPr/>
        </p:nvSpPr>
        <p:spPr>
          <a:xfrm>
            <a:off x="5152776" y="3460241"/>
            <a:ext cx="0" cy="318135"/>
          </a:xfrm>
          <a:custGeom>
            <a:avLst/>
            <a:gdLst/>
            <a:ahLst/>
            <a:cxnLst/>
            <a:rect l="l" t="t" r="r" b="b"/>
            <a:pathLst>
              <a:path h="318135">
                <a:moveTo>
                  <a:pt x="0" y="0"/>
                </a:moveTo>
                <a:lnTo>
                  <a:pt x="0" y="317754"/>
                </a:lnTo>
              </a:path>
            </a:pathLst>
          </a:custGeom>
          <a:ln w="30973">
            <a:solidFill>
              <a:srgbClr val="000000"/>
            </a:solidFill>
          </a:ln>
        </p:spPr>
        <p:txBody>
          <a:bodyPr wrap="square" lIns="0" tIns="0" rIns="0" bIns="0" rtlCol="0"/>
          <a:lstStyle/>
          <a:p>
            <a:endParaRPr/>
          </a:p>
        </p:txBody>
      </p:sp>
      <p:sp>
        <p:nvSpPr>
          <p:cNvPr id="6" name="object 6"/>
          <p:cNvSpPr/>
          <p:nvPr/>
        </p:nvSpPr>
        <p:spPr>
          <a:xfrm>
            <a:off x="5943364" y="3474720"/>
            <a:ext cx="0" cy="303530"/>
          </a:xfrm>
          <a:custGeom>
            <a:avLst/>
            <a:gdLst/>
            <a:ahLst/>
            <a:cxnLst/>
            <a:rect l="l" t="t" r="r" b="b"/>
            <a:pathLst>
              <a:path h="303529">
                <a:moveTo>
                  <a:pt x="0" y="0"/>
                </a:moveTo>
                <a:lnTo>
                  <a:pt x="0" y="303275"/>
                </a:lnTo>
              </a:path>
            </a:pathLst>
          </a:custGeom>
          <a:ln w="21094">
            <a:solidFill>
              <a:srgbClr val="000000"/>
            </a:solidFill>
          </a:ln>
        </p:spPr>
        <p:txBody>
          <a:bodyPr wrap="square" lIns="0" tIns="0" rIns="0" bIns="0" rtlCol="0"/>
          <a:lstStyle/>
          <a:p>
            <a:endParaRPr/>
          </a:p>
        </p:txBody>
      </p:sp>
      <p:sp>
        <p:nvSpPr>
          <p:cNvPr id="7" name="object 7"/>
          <p:cNvSpPr/>
          <p:nvPr/>
        </p:nvSpPr>
        <p:spPr>
          <a:xfrm>
            <a:off x="7219074" y="3490721"/>
            <a:ext cx="1945005" cy="287655"/>
          </a:xfrm>
          <a:custGeom>
            <a:avLst/>
            <a:gdLst/>
            <a:ahLst/>
            <a:cxnLst/>
            <a:rect l="l" t="t" r="r" b="b"/>
            <a:pathLst>
              <a:path w="1945004" h="287654">
                <a:moveTo>
                  <a:pt x="0" y="0"/>
                </a:moveTo>
                <a:lnTo>
                  <a:pt x="0" y="287274"/>
                </a:lnTo>
                <a:lnTo>
                  <a:pt x="1944624" y="287274"/>
                </a:lnTo>
                <a:lnTo>
                  <a:pt x="1944624" y="0"/>
                </a:lnTo>
                <a:lnTo>
                  <a:pt x="0" y="0"/>
                </a:lnTo>
                <a:close/>
              </a:path>
            </a:pathLst>
          </a:custGeom>
          <a:solidFill>
            <a:srgbClr val="FFCC66"/>
          </a:solidFill>
        </p:spPr>
        <p:txBody>
          <a:bodyPr wrap="square" lIns="0" tIns="0" rIns="0" bIns="0" rtlCol="0"/>
          <a:lstStyle/>
          <a:p>
            <a:endParaRPr/>
          </a:p>
        </p:txBody>
      </p:sp>
      <p:sp>
        <p:nvSpPr>
          <p:cNvPr id="8" name="object 8"/>
          <p:cNvSpPr/>
          <p:nvPr/>
        </p:nvSpPr>
        <p:spPr>
          <a:xfrm>
            <a:off x="7212215" y="3484626"/>
            <a:ext cx="1957705" cy="293370"/>
          </a:xfrm>
          <a:custGeom>
            <a:avLst/>
            <a:gdLst/>
            <a:ahLst/>
            <a:cxnLst/>
            <a:rect l="l" t="t" r="r" b="b"/>
            <a:pathLst>
              <a:path w="1957704" h="293370">
                <a:moveTo>
                  <a:pt x="1957577" y="293370"/>
                </a:moveTo>
                <a:lnTo>
                  <a:pt x="1957577" y="0"/>
                </a:lnTo>
                <a:lnTo>
                  <a:pt x="0" y="0"/>
                </a:lnTo>
                <a:lnTo>
                  <a:pt x="0" y="293370"/>
                </a:lnTo>
                <a:lnTo>
                  <a:pt x="6858" y="293370"/>
                </a:lnTo>
                <a:lnTo>
                  <a:pt x="6858" y="12953"/>
                </a:lnTo>
                <a:lnTo>
                  <a:pt x="12953" y="6096"/>
                </a:lnTo>
                <a:lnTo>
                  <a:pt x="12953" y="12953"/>
                </a:lnTo>
                <a:lnTo>
                  <a:pt x="1944611" y="12953"/>
                </a:lnTo>
                <a:lnTo>
                  <a:pt x="1944611" y="6096"/>
                </a:lnTo>
                <a:lnTo>
                  <a:pt x="1951482" y="12953"/>
                </a:lnTo>
                <a:lnTo>
                  <a:pt x="1951482" y="293370"/>
                </a:lnTo>
                <a:lnTo>
                  <a:pt x="1957577" y="293370"/>
                </a:lnTo>
                <a:close/>
              </a:path>
              <a:path w="1957704" h="293370">
                <a:moveTo>
                  <a:pt x="12953" y="12953"/>
                </a:moveTo>
                <a:lnTo>
                  <a:pt x="12953" y="6096"/>
                </a:lnTo>
                <a:lnTo>
                  <a:pt x="6858" y="12953"/>
                </a:lnTo>
                <a:lnTo>
                  <a:pt x="12953" y="12953"/>
                </a:lnTo>
                <a:close/>
              </a:path>
              <a:path w="1957704" h="293370">
                <a:moveTo>
                  <a:pt x="12953" y="293370"/>
                </a:moveTo>
                <a:lnTo>
                  <a:pt x="12953" y="12953"/>
                </a:lnTo>
                <a:lnTo>
                  <a:pt x="6858" y="12953"/>
                </a:lnTo>
                <a:lnTo>
                  <a:pt x="6858" y="293370"/>
                </a:lnTo>
                <a:lnTo>
                  <a:pt x="12953" y="293370"/>
                </a:lnTo>
                <a:close/>
              </a:path>
              <a:path w="1957704" h="293370">
                <a:moveTo>
                  <a:pt x="1951482" y="12953"/>
                </a:moveTo>
                <a:lnTo>
                  <a:pt x="1944611" y="6096"/>
                </a:lnTo>
                <a:lnTo>
                  <a:pt x="1944611" y="12953"/>
                </a:lnTo>
                <a:lnTo>
                  <a:pt x="1951482" y="12953"/>
                </a:lnTo>
                <a:close/>
              </a:path>
              <a:path w="1957704" h="293370">
                <a:moveTo>
                  <a:pt x="1951482" y="293370"/>
                </a:moveTo>
                <a:lnTo>
                  <a:pt x="1951482" y="12953"/>
                </a:lnTo>
                <a:lnTo>
                  <a:pt x="1944611" y="12953"/>
                </a:lnTo>
                <a:lnTo>
                  <a:pt x="1944611" y="293370"/>
                </a:lnTo>
                <a:lnTo>
                  <a:pt x="1951482" y="293370"/>
                </a:lnTo>
                <a:close/>
              </a:path>
            </a:pathLst>
          </a:custGeom>
          <a:solidFill>
            <a:srgbClr val="000000"/>
          </a:solidFill>
        </p:spPr>
        <p:txBody>
          <a:bodyPr wrap="square" lIns="0" tIns="0" rIns="0" bIns="0" rtlCol="0"/>
          <a:lstStyle/>
          <a:p>
            <a:endParaRPr/>
          </a:p>
        </p:txBody>
      </p:sp>
      <p:sp>
        <p:nvSpPr>
          <p:cNvPr id="9" name="object 9"/>
          <p:cNvSpPr/>
          <p:nvPr/>
        </p:nvSpPr>
        <p:spPr>
          <a:xfrm>
            <a:off x="6902068" y="3300984"/>
            <a:ext cx="241300" cy="311150"/>
          </a:xfrm>
          <a:custGeom>
            <a:avLst/>
            <a:gdLst/>
            <a:ahLst/>
            <a:cxnLst/>
            <a:rect l="l" t="t" r="r" b="b"/>
            <a:pathLst>
              <a:path w="241300" h="311150">
                <a:moveTo>
                  <a:pt x="128801" y="297942"/>
                </a:moveTo>
                <a:lnTo>
                  <a:pt x="11430" y="0"/>
                </a:lnTo>
                <a:lnTo>
                  <a:pt x="0" y="5334"/>
                </a:lnTo>
                <a:lnTo>
                  <a:pt x="120396" y="310896"/>
                </a:lnTo>
                <a:lnTo>
                  <a:pt x="124968" y="310896"/>
                </a:lnTo>
                <a:lnTo>
                  <a:pt x="124968" y="297942"/>
                </a:lnTo>
                <a:lnTo>
                  <a:pt x="128801" y="297942"/>
                </a:lnTo>
                <a:close/>
              </a:path>
              <a:path w="241300" h="311150">
                <a:moveTo>
                  <a:pt x="130302" y="301752"/>
                </a:moveTo>
                <a:lnTo>
                  <a:pt x="128801" y="297942"/>
                </a:lnTo>
                <a:lnTo>
                  <a:pt x="124968" y="297942"/>
                </a:lnTo>
                <a:lnTo>
                  <a:pt x="130302" y="301752"/>
                </a:lnTo>
                <a:close/>
              </a:path>
              <a:path w="241300" h="311150">
                <a:moveTo>
                  <a:pt x="130302" y="310896"/>
                </a:moveTo>
                <a:lnTo>
                  <a:pt x="130302" y="301752"/>
                </a:lnTo>
                <a:lnTo>
                  <a:pt x="124968" y="297942"/>
                </a:lnTo>
                <a:lnTo>
                  <a:pt x="124968" y="310896"/>
                </a:lnTo>
                <a:lnTo>
                  <a:pt x="130302" y="310896"/>
                </a:lnTo>
                <a:close/>
              </a:path>
              <a:path w="241300" h="311150">
                <a:moveTo>
                  <a:pt x="240792" y="310896"/>
                </a:moveTo>
                <a:lnTo>
                  <a:pt x="240792" y="297942"/>
                </a:lnTo>
                <a:lnTo>
                  <a:pt x="128801" y="297942"/>
                </a:lnTo>
                <a:lnTo>
                  <a:pt x="130302" y="301752"/>
                </a:lnTo>
                <a:lnTo>
                  <a:pt x="130302" y="310896"/>
                </a:lnTo>
                <a:lnTo>
                  <a:pt x="240792" y="310896"/>
                </a:lnTo>
                <a:close/>
              </a:path>
            </a:pathLst>
          </a:custGeom>
          <a:solidFill>
            <a:srgbClr val="000000"/>
          </a:solidFill>
        </p:spPr>
        <p:txBody>
          <a:bodyPr wrap="square" lIns="0" tIns="0" rIns="0" bIns="0" rtlCol="0"/>
          <a:lstStyle/>
          <a:p>
            <a:endParaRPr/>
          </a:p>
        </p:txBody>
      </p:sp>
      <p:sp>
        <p:nvSpPr>
          <p:cNvPr id="10" name="object 10"/>
          <p:cNvSpPr/>
          <p:nvPr/>
        </p:nvSpPr>
        <p:spPr>
          <a:xfrm>
            <a:off x="1962797" y="4354829"/>
            <a:ext cx="2384425" cy="280670"/>
          </a:xfrm>
          <a:custGeom>
            <a:avLst/>
            <a:gdLst/>
            <a:ahLst/>
            <a:cxnLst/>
            <a:rect l="l" t="t" r="r" b="b"/>
            <a:pathLst>
              <a:path w="2384425" h="280670">
                <a:moveTo>
                  <a:pt x="0" y="0"/>
                </a:moveTo>
                <a:lnTo>
                  <a:pt x="0" y="280415"/>
                </a:lnTo>
                <a:lnTo>
                  <a:pt x="2384297" y="280415"/>
                </a:lnTo>
                <a:lnTo>
                  <a:pt x="2384297" y="0"/>
                </a:lnTo>
                <a:lnTo>
                  <a:pt x="0" y="0"/>
                </a:lnTo>
                <a:close/>
              </a:path>
            </a:pathLst>
          </a:custGeom>
          <a:solidFill>
            <a:srgbClr val="FFCC66"/>
          </a:solidFill>
        </p:spPr>
        <p:txBody>
          <a:bodyPr wrap="square" lIns="0" tIns="0" rIns="0" bIns="0" rtlCol="0"/>
          <a:lstStyle/>
          <a:p>
            <a:endParaRPr/>
          </a:p>
        </p:txBody>
      </p:sp>
      <p:sp>
        <p:nvSpPr>
          <p:cNvPr id="11" name="object 11"/>
          <p:cNvSpPr/>
          <p:nvPr/>
        </p:nvSpPr>
        <p:spPr>
          <a:xfrm>
            <a:off x="1955939" y="4347971"/>
            <a:ext cx="2397760" cy="287655"/>
          </a:xfrm>
          <a:custGeom>
            <a:avLst/>
            <a:gdLst/>
            <a:ahLst/>
            <a:cxnLst/>
            <a:rect l="l" t="t" r="r" b="b"/>
            <a:pathLst>
              <a:path w="2397760" h="287654">
                <a:moveTo>
                  <a:pt x="2397251" y="287274"/>
                </a:moveTo>
                <a:lnTo>
                  <a:pt x="2397251" y="0"/>
                </a:lnTo>
                <a:lnTo>
                  <a:pt x="0" y="0"/>
                </a:lnTo>
                <a:lnTo>
                  <a:pt x="0" y="287274"/>
                </a:lnTo>
                <a:lnTo>
                  <a:pt x="6857" y="287274"/>
                </a:lnTo>
                <a:lnTo>
                  <a:pt x="6857" y="12954"/>
                </a:lnTo>
                <a:lnTo>
                  <a:pt x="12953" y="6858"/>
                </a:lnTo>
                <a:lnTo>
                  <a:pt x="12953" y="12954"/>
                </a:lnTo>
                <a:lnTo>
                  <a:pt x="2385059" y="12954"/>
                </a:lnTo>
                <a:lnTo>
                  <a:pt x="2385059" y="6858"/>
                </a:lnTo>
                <a:lnTo>
                  <a:pt x="2391155" y="12954"/>
                </a:lnTo>
                <a:lnTo>
                  <a:pt x="2391155" y="287274"/>
                </a:lnTo>
                <a:lnTo>
                  <a:pt x="2397251" y="287274"/>
                </a:lnTo>
                <a:close/>
              </a:path>
              <a:path w="2397760" h="287654">
                <a:moveTo>
                  <a:pt x="12953" y="12954"/>
                </a:moveTo>
                <a:lnTo>
                  <a:pt x="12953" y="6858"/>
                </a:lnTo>
                <a:lnTo>
                  <a:pt x="6857" y="12954"/>
                </a:lnTo>
                <a:lnTo>
                  <a:pt x="12953" y="12954"/>
                </a:lnTo>
                <a:close/>
              </a:path>
              <a:path w="2397760" h="287654">
                <a:moveTo>
                  <a:pt x="12953" y="287274"/>
                </a:moveTo>
                <a:lnTo>
                  <a:pt x="12953" y="12954"/>
                </a:lnTo>
                <a:lnTo>
                  <a:pt x="6857" y="12954"/>
                </a:lnTo>
                <a:lnTo>
                  <a:pt x="6857" y="287274"/>
                </a:lnTo>
                <a:lnTo>
                  <a:pt x="12953" y="287274"/>
                </a:lnTo>
                <a:close/>
              </a:path>
              <a:path w="2397760" h="287654">
                <a:moveTo>
                  <a:pt x="2391155" y="12954"/>
                </a:moveTo>
                <a:lnTo>
                  <a:pt x="2385059" y="6858"/>
                </a:lnTo>
                <a:lnTo>
                  <a:pt x="2385059" y="12954"/>
                </a:lnTo>
                <a:lnTo>
                  <a:pt x="2391155" y="12954"/>
                </a:lnTo>
                <a:close/>
              </a:path>
              <a:path w="2397760" h="287654">
                <a:moveTo>
                  <a:pt x="2391155" y="287274"/>
                </a:moveTo>
                <a:lnTo>
                  <a:pt x="2391155" y="12954"/>
                </a:lnTo>
                <a:lnTo>
                  <a:pt x="2385059" y="12954"/>
                </a:lnTo>
                <a:lnTo>
                  <a:pt x="2385059" y="287274"/>
                </a:lnTo>
                <a:lnTo>
                  <a:pt x="2391155" y="287274"/>
                </a:lnTo>
                <a:close/>
              </a:path>
            </a:pathLst>
          </a:custGeom>
          <a:solidFill>
            <a:srgbClr val="000000"/>
          </a:solidFill>
        </p:spPr>
        <p:txBody>
          <a:bodyPr wrap="square" lIns="0" tIns="0" rIns="0" bIns="0" rtlCol="0"/>
          <a:lstStyle/>
          <a:p>
            <a:endParaRPr/>
          </a:p>
        </p:txBody>
      </p:sp>
      <p:sp>
        <p:nvSpPr>
          <p:cNvPr id="12" name="object 12"/>
          <p:cNvSpPr/>
          <p:nvPr/>
        </p:nvSpPr>
        <p:spPr>
          <a:xfrm>
            <a:off x="4423825" y="3777996"/>
            <a:ext cx="0" cy="691515"/>
          </a:xfrm>
          <a:custGeom>
            <a:avLst/>
            <a:gdLst/>
            <a:ahLst/>
            <a:cxnLst/>
            <a:rect l="l" t="t" r="r" b="b"/>
            <a:pathLst>
              <a:path h="691514">
                <a:moveTo>
                  <a:pt x="0" y="0"/>
                </a:moveTo>
                <a:lnTo>
                  <a:pt x="0" y="691133"/>
                </a:lnTo>
              </a:path>
            </a:pathLst>
          </a:custGeom>
          <a:ln w="13252">
            <a:solidFill>
              <a:srgbClr val="000000"/>
            </a:solidFill>
          </a:ln>
        </p:spPr>
        <p:txBody>
          <a:bodyPr wrap="square" lIns="0" tIns="0" rIns="0" bIns="0" rtlCol="0"/>
          <a:lstStyle/>
          <a:p>
            <a:endParaRPr/>
          </a:p>
        </p:txBody>
      </p:sp>
      <p:sp>
        <p:nvSpPr>
          <p:cNvPr id="13" name="object 13"/>
          <p:cNvSpPr txBox="1"/>
          <p:nvPr/>
        </p:nvSpPr>
        <p:spPr>
          <a:xfrm>
            <a:off x="1962797" y="4365625"/>
            <a:ext cx="2384425" cy="330200"/>
          </a:xfrm>
          <a:prstGeom prst="rect">
            <a:avLst/>
          </a:prstGeom>
        </p:spPr>
        <p:txBody>
          <a:bodyPr vert="horz" wrap="square" lIns="0" tIns="12065" rIns="0" bIns="0" rtlCol="0">
            <a:spAutoFit/>
          </a:bodyPr>
          <a:lstStyle/>
          <a:p>
            <a:pPr marL="90170">
              <a:lnSpc>
                <a:spcPct val="100000"/>
              </a:lnSpc>
              <a:spcBef>
                <a:spcPts val="95"/>
              </a:spcBef>
            </a:pPr>
            <a:r>
              <a:rPr sz="2000" b="1" spc="5" dirty="0">
                <a:latin typeface="Microsoft JhengHei"/>
                <a:cs typeface="Microsoft JhengHei"/>
              </a:rPr>
              <a:t>待读文件的数据在</a:t>
            </a:r>
            <a:endParaRPr sz="2000" dirty="0">
              <a:latin typeface="Microsoft JhengHei"/>
              <a:cs typeface="Microsoft JhengHei"/>
            </a:endParaRPr>
          </a:p>
        </p:txBody>
      </p:sp>
      <p:sp>
        <p:nvSpPr>
          <p:cNvPr id="14" name="object 14"/>
          <p:cNvSpPr/>
          <p:nvPr/>
        </p:nvSpPr>
        <p:spPr>
          <a:xfrm>
            <a:off x="5155204" y="3777996"/>
            <a:ext cx="62230" cy="857250"/>
          </a:xfrm>
          <a:custGeom>
            <a:avLst/>
            <a:gdLst/>
            <a:ahLst/>
            <a:cxnLst/>
            <a:rect l="l" t="t" r="r" b="b"/>
            <a:pathLst>
              <a:path w="62229" h="857250">
                <a:moveTo>
                  <a:pt x="61670" y="857250"/>
                </a:moveTo>
                <a:lnTo>
                  <a:pt x="13057" y="0"/>
                </a:lnTo>
                <a:lnTo>
                  <a:pt x="0" y="0"/>
                </a:lnTo>
                <a:lnTo>
                  <a:pt x="48448" y="857250"/>
                </a:lnTo>
                <a:lnTo>
                  <a:pt x="61670" y="857250"/>
                </a:lnTo>
                <a:close/>
              </a:path>
            </a:pathLst>
          </a:custGeom>
          <a:solidFill>
            <a:srgbClr val="000000"/>
          </a:solidFill>
        </p:spPr>
        <p:txBody>
          <a:bodyPr wrap="square" lIns="0" tIns="0" rIns="0" bIns="0" rtlCol="0"/>
          <a:lstStyle/>
          <a:p>
            <a:endParaRPr/>
          </a:p>
        </p:txBody>
      </p:sp>
      <p:sp>
        <p:nvSpPr>
          <p:cNvPr id="15" name="object 15"/>
          <p:cNvSpPr/>
          <p:nvPr/>
        </p:nvSpPr>
        <p:spPr>
          <a:xfrm>
            <a:off x="6067691" y="4354829"/>
            <a:ext cx="1656080" cy="280670"/>
          </a:xfrm>
          <a:custGeom>
            <a:avLst/>
            <a:gdLst/>
            <a:ahLst/>
            <a:cxnLst/>
            <a:rect l="l" t="t" r="r" b="b"/>
            <a:pathLst>
              <a:path w="1656079" h="280670">
                <a:moveTo>
                  <a:pt x="0" y="0"/>
                </a:moveTo>
                <a:lnTo>
                  <a:pt x="0" y="280415"/>
                </a:lnTo>
                <a:lnTo>
                  <a:pt x="1655826" y="280415"/>
                </a:lnTo>
                <a:lnTo>
                  <a:pt x="1655826" y="0"/>
                </a:lnTo>
                <a:lnTo>
                  <a:pt x="0" y="0"/>
                </a:lnTo>
                <a:close/>
              </a:path>
            </a:pathLst>
          </a:custGeom>
          <a:solidFill>
            <a:srgbClr val="FFCC66"/>
          </a:solidFill>
        </p:spPr>
        <p:txBody>
          <a:bodyPr wrap="square" lIns="0" tIns="0" rIns="0" bIns="0" rtlCol="0"/>
          <a:lstStyle/>
          <a:p>
            <a:endParaRPr/>
          </a:p>
        </p:txBody>
      </p:sp>
      <p:sp>
        <p:nvSpPr>
          <p:cNvPr id="16" name="object 16"/>
          <p:cNvSpPr/>
          <p:nvPr/>
        </p:nvSpPr>
        <p:spPr>
          <a:xfrm>
            <a:off x="6061595" y="4347971"/>
            <a:ext cx="1668780" cy="287655"/>
          </a:xfrm>
          <a:custGeom>
            <a:avLst/>
            <a:gdLst/>
            <a:ahLst/>
            <a:cxnLst/>
            <a:rect l="l" t="t" r="r" b="b"/>
            <a:pathLst>
              <a:path w="1668779" h="287654">
                <a:moveTo>
                  <a:pt x="1668780" y="287274"/>
                </a:moveTo>
                <a:lnTo>
                  <a:pt x="1668780" y="0"/>
                </a:lnTo>
                <a:lnTo>
                  <a:pt x="0" y="0"/>
                </a:lnTo>
                <a:lnTo>
                  <a:pt x="0" y="287274"/>
                </a:lnTo>
                <a:lnTo>
                  <a:pt x="6096" y="287274"/>
                </a:lnTo>
                <a:lnTo>
                  <a:pt x="6096" y="12953"/>
                </a:lnTo>
                <a:lnTo>
                  <a:pt x="12953" y="6857"/>
                </a:lnTo>
                <a:lnTo>
                  <a:pt x="12953" y="12953"/>
                </a:lnTo>
                <a:lnTo>
                  <a:pt x="1655826" y="12953"/>
                </a:lnTo>
                <a:lnTo>
                  <a:pt x="1655826" y="6857"/>
                </a:lnTo>
                <a:lnTo>
                  <a:pt x="1661921" y="12953"/>
                </a:lnTo>
                <a:lnTo>
                  <a:pt x="1661921" y="287274"/>
                </a:lnTo>
                <a:lnTo>
                  <a:pt x="1668780" y="287274"/>
                </a:lnTo>
                <a:close/>
              </a:path>
              <a:path w="1668779" h="287654">
                <a:moveTo>
                  <a:pt x="12953" y="12953"/>
                </a:moveTo>
                <a:lnTo>
                  <a:pt x="12953" y="6857"/>
                </a:lnTo>
                <a:lnTo>
                  <a:pt x="6096" y="12953"/>
                </a:lnTo>
                <a:lnTo>
                  <a:pt x="12953" y="12953"/>
                </a:lnTo>
                <a:close/>
              </a:path>
              <a:path w="1668779" h="287654">
                <a:moveTo>
                  <a:pt x="12953" y="287274"/>
                </a:moveTo>
                <a:lnTo>
                  <a:pt x="12953" y="12953"/>
                </a:lnTo>
                <a:lnTo>
                  <a:pt x="6096" y="12953"/>
                </a:lnTo>
                <a:lnTo>
                  <a:pt x="6096" y="287274"/>
                </a:lnTo>
                <a:lnTo>
                  <a:pt x="12953" y="287274"/>
                </a:lnTo>
                <a:close/>
              </a:path>
              <a:path w="1668779" h="287654">
                <a:moveTo>
                  <a:pt x="1661921" y="12953"/>
                </a:moveTo>
                <a:lnTo>
                  <a:pt x="1655826" y="6857"/>
                </a:lnTo>
                <a:lnTo>
                  <a:pt x="1655826" y="12953"/>
                </a:lnTo>
                <a:lnTo>
                  <a:pt x="1661921" y="12953"/>
                </a:lnTo>
                <a:close/>
              </a:path>
              <a:path w="1668779" h="287654">
                <a:moveTo>
                  <a:pt x="1661921" y="287274"/>
                </a:moveTo>
                <a:lnTo>
                  <a:pt x="1661921" y="12953"/>
                </a:lnTo>
                <a:lnTo>
                  <a:pt x="1655826" y="12953"/>
                </a:lnTo>
                <a:lnTo>
                  <a:pt x="1655826" y="287274"/>
                </a:lnTo>
                <a:lnTo>
                  <a:pt x="1661921" y="287274"/>
                </a:lnTo>
                <a:close/>
              </a:path>
            </a:pathLst>
          </a:custGeom>
          <a:solidFill>
            <a:srgbClr val="000000"/>
          </a:solidFill>
        </p:spPr>
        <p:txBody>
          <a:bodyPr wrap="square" lIns="0" tIns="0" rIns="0" bIns="0" rtlCol="0"/>
          <a:lstStyle/>
          <a:p>
            <a:endParaRPr/>
          </a:p>
        </p:txBody>
      </p:sp>
      <p:sp>
        <p:nvSpPr>
          <p:cNvPr id="17" name="object 17"/>
          <p:cNvSpPr/>
          <p:nvPr/>
        </p:nvSpPr>
        <p:spPr>
          <a:xfrm>
            <a:off x="5941118" y="3777995"/>
            <a:ext cx="50800" cy="697230"/>
          </a:xfrm>
          <a:custGeom>
            <a:avLst/>
            <a:gdLst/>
            <a:ahLst/>
            <a:cxnLst/>
            <a:rect l="l" t="t" r="r" b="b"/>
            <a:pathLst>
              <a:path w="50800" h="697229">
                <a:moveTo>
                  <a:pt x="31159" y="684276"/>
                </a:moveTo>
                <a:lnTo>
                  <a:pt x="12793" y="0"/>
                </a:lnTo>
                <a:lnTo>
                  <a:pt x="0" y="0"/>
                </a:lnTo>
                <a:lnTo>
                  <a:pt x="19131" y="697230"/>
                </a:lnTo>
                <a:lnTo>
                  <a:pt x="25227" y="697230"/>
                </a:lnTo>
                <a:lnTo>
                  <a:pt x="25227" y="684276"/>
                </a:lnTo>
                <a:lnTo>
                  <a:pt x="31159" y="684276"/>
                </a:lnTo>
                <a:close/>
              </a:path>
              <a:path w="50800" h="697229">
                <a:moveTo>
                  <a:pt x="31323" y="690372"/>
                </a:moveTo>
                <a:lnTo>
                  <a:pt x="31159" y="684276"/>
                </a:lnTo>
                <a:lnTo>
                  <a:pt x="25227" y="684276"/>
                </a:lnTo>
                <a:lnTo>
                  <a:pt x="31323" y="690372"/>
                </a:lnTo>
                <a:close/>
              </a:path>
              <a:path w="50800" h="697229">
                <a:moveTo>
                  <a:pt x="31323" y="697230"/>
                </a:moveTo>
                <a:lnTo>
                  <a:pt x="31323" y="690372"/>
                </a:lnTo>
                <a:lnTo>
                  <a:pt x="25227" y="684276"/>
                </a:lnTo>
                <a:lnTo>
                  <a:pt x="25227" y="697230"/>
                </a:lnTo>
                <a:lnTo>
                  <a:pt x="31323" y="697230"/>
                </a:lnTo>
                <a:close/>
              </a:path>
              <a:path w="50800" h="697229">
                <a:moveTo>
                  <a:pt x="50373" y="697230"/>
                </a:moveTo>
                <a:lnTo>
                  <a:pt x="50373" y="684276"/>
                </a:lnTo>
                <a:lnTo>
                  <a:pt x="31159" y="684276"/>
                </a:lnTo>
                <a:lnTo>
                  <a:pt x="31323" y="690372"/>
                </a:lnTo>
                <a:lnTo>
                  <a:pt x="31323" y="697230"/>
                </a:lnTo>
                <a:lnTo>
                  <a:pt x="50373" y="697230"/>
                </a:lnTo>
                <a:close/>
              </a:path>
            </a:pathLst>
          </a:custGeom>
          <a:solidFill>
            <a:srgbClr val="000000"/>
          </a:solidFill>
        </p:spPr>
        <p:txBody>
          <a:bodyPr wrap="square" lIns="0" tIns="0" rIns="0" bIns="0" rtlCol="0"/>
          <a:lstStyle/>
          <a:p>
            <a:endParaRPr/>
          </a:p>
        </p:txBody>
      </p:sp>
      <p:sp>
        <p:nvSpPr>
          <p:cNvPr id="18" name="object 18"/>
          <p:cNvSpPr txBox="1"/>
          <p:nvPr/>
        </p:nvSpPr>
        <p:spPr>
          <a:xfrm>
            <a:off x="6067691" y="4349750"/>
            <a:ext cx="1656080" cy="330200"/>
          </a:xfrm>
          <a:prstGeom prst="rect">
            <a:avLst/>
          </a:prstGeom>
        </p:spPr>
        <p:txBody>
          <a:bodyPr vert="horz" wrap="square" lIns="0" tIns="12065" rIns="0" bIns="0" rtlCol="0">
            <a:spAutoFit/>
          </a:bodyPr>
          <a:lstStyle/>
          <a:p>
            <a:pPr marL="189230">
              <a:lnSpc>
                <a:spcPct val="100000"/>
              </a:lnSpc>
              <a:spcBef>
                <a:spcPts val="95"/>
              </a:spcBef>
            </a:pPr>
            <a:r>
              <a:rPr sz="2000" b="1" spc="5" dirty="0">
                <a:latin typeface="Microsoft JhengHei"/>
                <a:cs typeface="Microsoft JhengHei"/>
              </a:rPr>
              <a:t>从文件读入</a:t>
            </a:r>
            <a:endParaRPr sz="2000">
              <a:latin typeface="Microsoft JhengHei"/>
              <a:cs typeface="Microsoft JhengHei"/>
            </a:endParaRPr>
          </a:p>
        </p:txBody>
      </p:sp>
      <p:sp>
        <p:nvSpPr>
          <p:cNvPr id="19" name="object 19"/>
          <p:cNvSpPr/>
          <p:nvPr/>
        </p:nvSpPr>
        <p:spPr>
          <a:xfrm>
            <a:off x="7219074" y="3777234"/>
            <a:ext cx="1945005" cy="323215"/>
          </a:xfrm>
          <a:custGeom>
            <a:avLst/>
            <a:gdLst/>
            <a:ahLst/>
            <a:cxnLst/>
            <a:rect l="l" t="t" r="r" b="b"/>
            <a:pathLst>
              <a:path w="1945004" h="323214">
                <a:moveTo>
                  <a:pt x="0" y="0"/>
                </a:moveTo>
                <a:lnTo>
                  <a:pt x="0" y="323088"/>
                </a:lnTo>
                <a:lnTo>
                  <a:pt x="1944624" y="323088"/>
                </a:lnTo>
                <a:lnTo>
                  <a:pt x="1944624" y="0"/>
                </a:lnTo>
                <a:lnTo>
                  <a:pt x="0" y="0"/>
                </a:lnTo>
                <a:close/>
              </a:path>
            </a:pathLst>
          </a:custGeom>
          <a:solidFill>
            <a:srgbClr val="FFCC66"/>
          </a:solidFill>
        </p:spPr>
        <p:txBody>
          <a:bodyPr wrap="square" lIns="0" tIns="0" rIns="0" bIns="0" rtlCol="0"/>
          <a:lstStyle/>
          <a:p>
            <a:endParaRPr/>
          </a:p>
        </p:txBody>
      </p:sp>
      <p:sp>
        <p:nvSpPr>
          <p:cNvPr id="20" name="object 20"/>
          <p:cNvSpPr/>
          <p:nvPr/>
        </p:nvSpPr>
        <p:spPr>
          <a:xfrm>
            <a:off x="7212215" y="3777996"/>
            <a:ext cx="1957705" cy="329565"/>
          </a:xfrm>
          <a:custGeom>
            <a:avLst/>
            <a:gdLst/>
            <a:ahLst/>
            <a:cxnLst/>
            <a:rect l="l" t="t" r="r" b="b"/>
            <a:pathLst>
              <a:path w="1957704" h="329564">
                <a:moveTo>
                  <a:pt x="12953" y="316229"/>
                </a:moveTo>
                <a:lnTo>
                  <a:pt x="12953" y="0"/>
                </a:lnTo>
                <a:lnTo>
                  <a:pt x="0" y="0"/>
                </a:lnTo>
                <a:lnTo>
                  <a:pt x="0" y="329183"/>
                </a:lnTo>
                <a:lnTo>
                  <a:pt x="6858" y="329183"/>
                </a:lnTo>
                <a:lnTo>
                  <a:pt x="6858" y="316229"/>
                </a:lnTo>
                <a:lnTo>
                  <a:pt x="12953" y="316229"/>
                </a:lnTo>
                <a:close/>
              </a:path>
              <a:path w="1957704" h="329564">
                <a:moveTo>
                  <a:pt x="1951482" y="316229"/>
                </a:moveTo>
                <a:lnTo>
                  <a:pt x="6858" y="316229"/>
                </a:lnTo>
                <a:lnTo>
                  <a:pt x="12953" y="322325"/>
                </a:lnTo>
                <a:lnTo>
                  <a:pt x="12953" y="329183"/>
                </a:lnTo>
                <a:lnTo>
                  <a:pt x="1944611" y="329183"/>
                </a:lnTo>
                <a:lnTo>
                  <a:pt x="1944611" y="322325"/>
                </a:lnTo>
                <a:lnTo>
                  <a:pt x="1951482" y="316229"/>
                </a:lnTo>
                <a:close/>
              </a:path>
              <a:path w="1957704" h="329564">
                <a:moveTo>
                  <a:pt x="12953" y="329183"/>
                </a:moveTo>
                <a:lnTo>
                  <a:pt x="12953" y="322325"/>
                </a:lnTo>
                <a:lnTo>
                  <a:pt x="6858" y="316229"/>
                </a:lnTo>
                <a:lnTo>
                  <a:pt x="6858" y="329183"/>
                </a:lnTo>
                <a:lnTo>
                  <a:pt x="12953" y="329183"/>
                </a:lnTo>
                <a:close/>
              </a:path>
              <a:path w="1957704" h="329564">
                <a:moveTo>
                  <a:pt x="1957577" y="329183"/>
                </a:moveTo>
                <a:lnTo>
                  <a:pt x="1957577" y="0"/>
                </a:lnTo>
                <a:lnTo>
                  <a:pt x="1944611" y="0"/>
                </a:lnTo>
                <a:lnTo>
                  <a:pt x="1944611" y="316229"/>
                </a:lnTo>
                <a:lnTo>
                  <a:pt x="1951482" y="316229"/>
                </a:lnTo>
                <a:lnTo>
                  <a:pt x="1951482" y="329183"/>
                </a:lnTo>
                <a:lnTo>
                  <a:pt x="1957577" y="329183"/>
                </a:lnTo>
                <a:close/>
              </a:path>
              <a:path w="1957704" h="329564">
                <a:moveTo>
                  <a:pt x="1951482" y="329183"/>
                </a:moveTo>
                <a:lnTo>
                  <a:pt x="1951482" y="316229"/>
                </a:lnTo>
                <a:lnTo>
                  <a:pt x="1944611" y="322325"/>
                </a:lnTo>
                <a:lnTo>
                  <a:pt x="1944611" y="329183"/>
                </a:lnTo>
                <a:lnTo>
                  <a:pt x="1951482" y="329183"/>
                </a:lnTo>
                <a:close/>
              </a:path>
            </a:pathLst>
          </a:custGeom>
          <a:solidFill>
            <a:srgbClr val="000000"/>
          </a:solidFill>
        </p:spPr>
        <p:txBody>
          <a:bodyPr wrap="square" lIns="0" tIns="0" rIns="0" bIns="0" rtlCol="0"/>
          <a:lstStyle/>
          <a:p>
            <a:endParaRPr/>
          </a:p>
        </p:txBody>
      </p:sp>
      <p:sp>
        <p:nvSpPr>
          <p:cNvPr id="21" name="object 21"/>
          <p:cNvSpPr txBox="1"/>
          <p:nvPr/>
        </p:nvSpPr>
        <p:spPr>
          <a:xfrm>
            <a:off x="1896751" y="1501393"/>
            <a:ext cx="7661909" cy="2620010"/>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Microsoft JhengHei"/>
                <a:cs typeface="Microsoft JhengHei"/>
              </a:rPr>
              <a:t>功能：</a:t>
            </a:r>
            <a:endParaRPr sz="2800">
              <a:latin typeface="Microsoft JhengHei"/>
              <a:cs typeface="Microsoft JhengHei"/>
            </a:endParaRPr>
          </a:p>
          <a:p>
            <a:pPr marL="12700">
              <a:lnSpc>
                <a:spcPct val="100000"/>
              </a:lnSpc>
              <a:spcBef>
                <a:spcPts val="5"/>
              </a:spcBef>
            </a:pPr>
            <a:r>
              <a:rPr sz="2400" b="1" spc="5" dirty="0">
                <a:latin typeface="Microsoft JhengHei"/>
                <a:cs typeface="Microsoft JhengHei"/>
              </a:rPr>
              <a:t>在</a:t>
            </a:r>
            <a:r>
              <a:rPr sz="2400" b="1" spc="-5" dirty="0">
                <a:latin typeface="Arial"/>
                <a:cs typeface="Arial"/>
              </a:rPr>
              <a:t>fp</a:t>
            </a:r>
            <a:r>
              <a:rPr sz="2400" b="1" spc="10" dirty="0">
                <a:latin typeface="Microsoft JhengHei"/>
                <a:cs typeface="Microsoft JhengHei"/>
              </a:rPr>
              <a:t>所指向的文件中读取一组数据并将其放到内存中去</a:t>
            </a:r>
            <a:r>
              <a:rPr sz="2400" b="1" dirty="0">
                <a:latin typeface="Microsoft JhengHei"/>
                <a:cs typeface="Microsoft JhengHei"/>
              </a:rPr>
              <a:t>。</a:t>
            </a:r>
            <a:endParaRPr sz="2400">
              <a:latin typeface="Microsoft JhengHei"/>
              <a:cs typeface="Microsoft JhengHei"/>
            </a:endParaRPr>
          </a:p>
          <a:p>
            <a:pPr>
              <a:lnSpc>
                <a:spcPct val="100000"/>
              </a:lnSpc>
              <a:spcBef>
                <a:spcPts val="20"/>
              </a:spcBef>
            </a:pPr>
            <a:endParaRPr sz="3400">
              <a:latin typeface="Times New Roman"/>
              <a:cs typeface="Times New Roman"/>
            </a:endParaRPr>
          </a:p>
          <a:p>
            <a:pPr marL="950594">
              <a:lnSpc>
                <a:spcPct val="100000"/>
              </a:lnSpc>
            </a:pPr>
            <a:r>
              <a:rPr sz="2800" b="1" dirty="0">
                <a:solidFill>
                  <a:srgbClr val="CC3300"/>
                </a:solidFill>
                <a:latin typeface="Arial"/>
                <a:cs typeface="Arial"/>
              </a:rPr>
              <a:t>fread(buff, size, count,</a:t>
            </a:r>
            <a:r>
              <a:rPr sz="2800" b="1" spc="-20" dirty="0">
                <a:solidFill>
                  <a:srgbClr val="CC3300"/>
                </a:solidFill>
                <a:latin typeface="Arial"/>
                <a:cs typeface="Arial"/>
              </a:rPr>
              <a:t> </a:t>
            </a:r>
            <a:r>
              <a:rPr sz="2800" b="1" spc="-5" dirty="0">
                <a:solidFill>
                  <a:srgbClr val="CC3300"/>
                </a:solidFill>
                <a:latin typeface="Arial"/>
                <a:cs typeface="Arial"/>
              </a:rPr>
              <a:t>fp)</a:t>
            </a:r>
            <a:endParaRPr sz="2800">
              <a:latin typeface="Arial"/>
              <a:cs typeface="Arial"/>
            </a:endParaRPr>
          </a:p>
          <a:p>
            <a:pPr marL="5911215" marR="593725" indent="-383540">
              <a:lnSpc>
                <a:spcPct val="100000"/>
              </a:lnSpc>
              <a:spcBef>
                <a:spcPts val="2090"/>
              </a:spcBef>
            </a:pPr>
            <a:r>
              <a:rPr sz="2000" b="1" spc="5" dirty="0">
                <a:latin typeface="Microsoft JhengHei"/>
                <a:cs typeface="Microsoft JhengHei"/>
              </a:rPr>
              <a:t>指向待读文件 的指针</a:t>
            </a:r>
            <a:endParaRPr sz="2000">
              <a:latin typeface="Microsoft JhengHei"/>
              <a:cs typeface="Microsoft JhengHei"/>
            </a:endParaRPr>
          </a:p>
        </p:txBody>
      </p:sp>
      <p:sp>
        <p:nvSpPr>
          <p:cNvPr id="23" name="object 23"/>
          <p:cNvSpPr/>
          <p:nvPr/>
        </p:nvSpPr>
        <p:spPr>
          <a:xfrm>
            <a:off x="1962797" y="4634484"/>
            <a:ext cx="2384425" cy="512445"/>
          </a:xfrm>
          <a:custGeom>
            <a:avLst/>
            <a:gdLst/>
            <a:ahLst/>
            <a:cxnLst/>
            <a:rect l="l" t="t" r="r" b="b"/>
            <a:pathLst>
              <a:path w="2384425" h="512445">
                <a:moveTo>
                  <a:pt x="0" y="0"/>
                </a:moveTo>
                <a:lnTo>
                  <a:pt x="0" y="512063"/>
                </a:lnTo>
                <a:lnTo>
                  <a:pt x="2384297" y="512063"/>
                </a:lnTo>
                <a:lnTo>
                  <a:pt x="2384297" y="0"/>
                </a:lnTo>
                <a:lnTo>
                  <a:pt x="0" y="0"/>
                </a:lnTo>
                <a:close/>
              </a:path>
            </a:pathLst>
          </a:custGeom>
          <a:solidFill>
            <a:srgbClr val="FFCC66"/>
          </a:solidFill>
        </p:spPr>
        <p:txBody>
          <a:bodyPr wrap="square" lIns="0" tIns="0" rIns="0" bIns="0" rtlCol="0"/>
          <a:lstStyle/>
          <a:p>
            <a:endParaRPr/>
          </a:p>
        </p:txBody>
      </p:sp>
      <p:sp>
        <p:nvSpPr>
          <p:cNvPr id="24" name="object 24"/>
          <p:cNvSpPr/>
          <p:nvPr/>
        </p:nvSpPr>
        <p:spPr>
          <a:xfrm>
            <a:off x="1955939" y="4635246"/>
            <a:ext cx="2397760" cy="518159"/>
          </a:xfrm>
          <a:custGeom>
            <a:avLst/>
            <a:gdLst/>
            <a:ahLst/>
            <a:cxnLst/>
            <a:rect l="l" t="t" r="r" b="b"/>
            <a:pathLst>
              <a:path w="2397760" h="518160">
                <a:moveTo>
                  <a:pt x="12954" y="505205"/>
                </a:moveTo>
                <a:lnTo>
                  <a:pt x="12954" y="0"/>
                </a:lnTo>
                <a:lnTo>
                  <a:pt x="0" y="0"/>
                </a:lnTo>
                <a:lnTo>
                  <a:pt x="0" y="518159"/>
                </a:lnTo>
                <a:lnTo>
                  <a:pt x="6857" y="518159"/>
                </a:lnTo>
                <a:lnTo>
                  <a:pt x="6857" y="505205"/>
                </a:lnTo>
                <a:lnTo>
                  <a:pt x="12954" y="505205"/>
                </a:lnTo>
                <a:close/>
              </a:path>
              <a:path w="2397760" h="518160">
                <a:moveTo>
                  <a:pt x="2391155" y="505205"/>
                </a:moveTo>
                <a:lnTo>
                  <a:pt x="6857" y="505205"/>
                </a:lnTo>
                <a:lnTo>
                  <a:pt x="12954" y="511301"/>
                </a:lnTo>
                <a:lnTo>
                  <a:pt x="12953" y="518159"/>
                </a:lnTo>
                <a:lnTo>
                  <a:pt x="2385059" y="518159"/>
                </a:lnTo>
                <a:lnTo>
                  <a:pt x="2385059" y="511301"/>
                </a:lnTo>
                <a:lnTo>
                  <a:pt x="2391155" y="505205"/>
                </a:lnTo>
                <a:close/>
              </a:path>
              <a:path w="2397760" h="518160">
                <a:moveTo>
                  <a:pt x="12953" y="518159"/>
                </a:moveTo>
                <a:lnTo>
                  <a:pt x="12954" y="511301"/>
                </a:lnTo>
                <a:lnTo>
                  <a:pt x="6857" y="505205"/>
                </a:lnTo>
                <a:lnTo>
                  <a:pt x="6857" y="518159"/>
                </a:lnTo>
                <a:lnTo>
                  <a:pt x="12953" y="518159"/>
                </a:lnTo>
                <a:close/>
              </a:path>
              <a:path w="2397760" h="518160">
                <a:moveTo>
                  <a:pt x="2397251" y="518159"/>
                </a:moveTo>
                <a:lnTo>
                  <a:pt x="2397251" y="0"/>
                </a:lnTo>
                <a:lnTo>
                  <a:pt x="2385059" y="0"/>
                </a:lnTo>
                <a:lnTo>
                  <a:pt x="2385059" y="505205"/>
                </a:lnTo>
                <a:lnTo>
                  <a:pt x="2391155" y="505205"/>
                </a:lnTo>
                <a:lnTo>
                  <a:pt x="2391155" y="518159"/>
                </a:lnTo>
                <a:lnTo>
                  <a:pt x="2397251" y="518159"/>
                </a:lnTo>
                <a:close/>
              </a:path>
              <a:path w="2397760" h="518160">
                <a:moveTo>
                  <a:pt x="2391155" y="518159"/>
                </a:moveTo>
                <a:lnTo>
                  <a:pt x="2391155" y="505205"/>
                </a:lnTo>
                <a:lnTo>
                  <a:pt x="2385059" y="511301"/>
                </a:lnTo>
                <a:lnTo>
                  <a:pt x="2385059" y="518159"/>
                </a:lnTo>
                <a:lnTo>
                  <a:pt x="2391155" y="518159"/>
                </a:lnTo>
                <a:close/>
              </a:path>
            </a:pathLst>
          </a:custGeom>
          <a:solidFill>
            <a:srgbClr val="000000"/>
          </a:solidFill>
        </p:spPr>
        <p:txBody>
          <a:bodyPr wrap="square" lIns="0" tIns="0" rIns="0" bIns="0" rtlCol="0"/>
          <a:lstStyle/>
          <a:p>
            <a:endParaRPr/>
          </a:p>
        </p:txBody>
      </p:sp>
      <p:sp>
        <p:nvSpPr>
          <p:cNvPr id="25" name="object 25"/>
          <p:cNvSpPr txBox="1"/>
          <p:nvPr/>
        </p:nvSpPr>
        <p:spPr>
          <a:xfrm>
            <a:off x="1962797" y="4745989"/>
            <a:ext cx="2384425" cy="330200"/>
          </a:xfrm>
          <a:prstGeom prst="rect">
            <a:avLst/>
          </a:prstGeom>
        </p:spPr>
        <p:txBody>
          <a:bodyPr vert="horz" wrap="square" lIns="0" tIns="12065" rIns="0" bIns="0" rtlCol="0">
            <a:spAutoFit/>
          </a:bodyPr>
          <a:lstStyle/>
          <a:p>
            <a:pPr marL="90170">
              <a:lnSpc>
                <a:spcPct val="100000"/>
              </a:lnSpc>
              <a:spcBef>
                <a:spcPts val="95"/>
              </a:spcBef>
            </a:pPr>
            <a:r>
              <a:rPr sz="2000" b="1" spc="5" dirty="0">
                <a:solidFill>
                  <a:srgbClr val="FF0000"/>
                </a:solidFill>
                <a:latin typeface="Microsoft JhengHei"/>
                <a:cs typeface="Microsoft JhengHei"/>
              </a:rPr>
              <a:t>内存中的起始地址</a:t>
            </a:r>
            <a:endParaRPr sz="2000" dirty="0">
              <a:solidFill>
                <a:srgbClr val="FF0000"/>
              </a:solidFill>
              <a:latin typeface="Microsoft JhengHei"/>
              <a:cs typeface="Microsoft JhengHei"/>
            </a:endParaRPr>
          </a:p>
        </p:txBody>
      </p:sp>
      <p:sp>
        <p:nvSpPr>
          <p:cNvPr id="26" name="object 26"/>
          <p:cNvSpPr/>
          <p:nvPr/>
        </p:nvSpPr>
        <p:spPr>
          <a:xfrm>
            <a:off x="5418467" y="5146547"/>
            <a:ext cx="2305050" cy="346075"/>
          </a:xfrm>
          <a:custGeom>
            <a:avLst/>
            <a:gdLst/>
            <a:ahLst/>
            <a:cxnLst/>
            <a:rect l="l" t="t" r="r" b="b"/>
            <a:pathLst>
              <a:path w="2305050" h="346075">
                <a:moveTo>
                  <a:pt x="0" y="0"/>
                </a:moveTo>
                <a:lnTo>
                  <a:pt x="0" y="345948"/>
                </a:lnTo>
                <a:lnTo>
                  <a:pt x="2305050" y="345948"/>
                </a:lnTo>
                <a:lnTo>
                  <a:pt x="2305050" y="0"/>
                </a:lnTo>
                <a:lnTo>
                  <a:pt x="0" y="0"/>
                </a:lnTo>
                <a:close/>
              </a:path>
            </a:pathLst>
          </a:custGeom>
          <a:solidFill>
            <a:srgbClr val="FFCC66"/>
          </a:solidFill>
        </p:spPr>
        <p:txBody>
          <a:bodyPr wrap="square" lIns="0" tIns="0" rIns="0" bIns="0" rtlCol="0"/>
          <a:lstStyle/>
          <a:p>
            <a:endParaRPr/>
          </a:p>
        </p:txBody>
      </p:sp>
      <p:sp>
        <p:nvSpPr>
          <p:cNvPr id="27" name="object 27"/>
          <p:cNvSpPr/>
          <p:nvPr/>
        </p:nvSpPr>
        <p:spPr>
          <a:xfrm>
            <a:off x="5412371" y="5140452"/>
            <a:ext cx="2318385" cy="352425"/>
          </a:xfrm>
          <a:custGeom>
            <a:avLst/>
            <a:gdLst/>
            <a:ahLst/>
            <a:cxnLst/>
            <a:rect l="l" t="t" r="r" b="b"/>
            <a:pathLst>
              <a:path w="2318384" h="352425">
                <a:moveTo>
                  <a:pt x="2318004" y="352044"/>
                </a:moveTo>
                <a:lnTo>
                  <a:pt x="2318004" y="0"/>
                </a:lnTo>
                <a:lnTo>
                  <a:pt x="0" y="0"/>
                </a:lnTo>
                <a:lnTo>
                  <a:pt x="0" y="352044"/>
                </a:lnTo>
                <a:lnTo>
                  <a:pt x="6096" y="352044"/>
                </a:lnTo>
                <a:lnTo>
                  <a:pt x="6096" y="12954"/>
                </a:lnTo>
                <a:lnTo>
                  <a:pt x="12953" y="6096"/>
                </a:lnTo>
                <a:lnTo>
                  <a:pt x="12953" y="12954"/>
                </a:lnTo>
                <a:lnTo>
                  <a:pt x="2305050" y="12953"/>
                </a:lnTo>
                <a:lnTo>
                  <a:pt x="2305050" y="6096"/>
                </a:lnTo>
                <a:lnTo>
                  <a:pt x="2311145" y="12953"/>
                </a:lnTo>
                <a:lnTo>
                  <a:pt x="2311145" y="352044"/>
                </a:lnTo>
                <a:lnTo>
                  <a:pt x="2318004" y="352044"/>
                </a:lnTo>
                <a:close/>
              </a:path>
              <a:path w="2318384" h="352425">
                <a:moveTo>
                  <a:pt x="12953" y="12954"/>
                </a:moveTo>
                <a:lnTo>
                  <a:pt x="12953" y="6096"/>
                </a:lnTo>
                <a:lnTo>
                  <a:pt x="6096" y="12954"/>
                </a:lnTo>
                <a:lnTo>
                  <a:pt x="12953" y="12954"/>
                </a:lnTo>
                <a:close/>
              </a:path>
              <a:path w="2318384" h="352425">
                <a:moveTo>
                  <a:pt x="12953" y="352044"/>
                </a:moveTo>
                <a:lnTo>
                  <a:pt x="12953" y="12954"/>
                </a:lnTo>
                <a:lnTo>
                  <a:pt x="6096" y="12954"/>
                </a:lnTo>
                <a:lnTo>
                  <a:pt x="6096" y="352044"/>
                </a:lnTo>
                <a:lnTo>
                  <a:pt x="12953" y="352044"/>
                </a:lnTo>
                <a:close/>
              </a:path>
              <a:path w="2318384" h="352425">
                <a:moveTo>
                  <a:pt x="2311145" y="12953"/>
                </a:moveTo>
                <a:lnTo>
                  <a:pt x="2305050" y="6096"/>
                </a:lnTo>
                <a:lnTo>
                  <a:pt x="2305050" y="12953"/>
                </a:lnTo>
                <a:lnTo>
                  <a:pt x="2311145" y="12953"/>
                </a:lnTo>
                <a:close/>
              </a:path>
              <a:path w="2318384" h="352425">
                <a:moveTo>
                  <a:pt x="2311145" y="352044"/>
                </a:moveTo>
                <a:lnTo>
                  <a:pt x="2311145" y="12953"/>
                </a:lnTo>
                <a:lnTo>
                  <a:pt x="2305050" y="12953"/>
                </a:lnTo>
                <a:lnTo>
                  <a:pt x="2305050" y="352044"/>
                </a:lnTo>
                <a:lnTo>
                  <a:pt x="2311145" y="352044"/>
                </a:lnTo>
                <a:close/>
              </a:path>
            </a:pathLst>
          </a:custGeom>
          <a:solidFill>
            <a:srgbClr val="000000"/>
          </a:solidFill>
        </p:spPr>
        <p:txBody>
          <a:bodyPr wrap="square" lIns="0" tIns="0" rIns="0" bIns="0" rtlCol="0"/>
          <a:lstStyle/>
          <a:p>
            <a:endParaRPr/>
          </a:p>
        </p:txBody>
      </p:sp>
      <p:sp>
        <p:nvSpPr>
          <p:cNvPr id="28" name="object 28"/>
          <p:cNvSpPr/>
          <p:nvPr/>
        </p:nvSpPr>
        <p:spPr>
          <a:xfrm>
            <a:off x="5203653" y="4635246"/>
            <a:ext cx="139065" cy="632460"/>
          </a:xfrm>
          <a:custGeom>
            <a:avLst/>
            <a:gdLst/>
            <a:ahLst/>
            <a:cxnLst/>
            <a:rect l="l" t="t" r="r" b="b"/>
            <a:pathLst>
              <a:path w="139064" h="632460">
                <a:moveTo>
                  <a:pt x="48352" y="619505"/>
                </a:moveTo>
                <a:lnTo>
                  <a:pt x="13221" y="0"/>
                </a:lnTo>
                <a:lnTo>
                  <a:pt x="0" y="0"/>
                </a:lnTo>
                <a:lnTo>
                  <a:pt x="35744" y="632459"/>
                </a:lnTo>
                <a:lnTo>
                  <a:pt x="41840" y="632459"/>
                </a:lnTo>
                <a:lnTo>
                  <a:pt x="41840" y="619505"/>
                </a:lnTo>
                <a:lnTo>
                  <a:pt x="48352" y="619505"/>
                </a:lnTo>
                <a:close/>
              </a:path>
              <a:path w="139064" h="632460">
                <a:moveTo>
                  <a:pt x="48698" y="625601"/>
                </a:moveTo>
                <a:lnTo>
                  <a:pt x="48352" y="619505"/>
                </a:lnTo>
                <a:lnTo>
                  <a:pt x="41840" y="619505"/>
                </a:lnTo>
                <a:lnTo>
                  <a:pt x="48698" y="625601"/>
                </a:lnTo>
                <a:close/>
              </a:path>
              <a:path w="139064" h="632460">
                <a:moveTo>
                  <a:pt x="48698" y="632459"/>
                </a:moveTo>
                <a:lnTo>
                  <a:pt x="48698" y="625601"/>
                </a:lnTo>
                <a:lnTo>
                  <a:pt x="41840" y="619505"/>
                </a:lnTo>
                <a:lnTo>
                  <a:pt x="41840" y="632459"/>
                </a:lnTo>
                <a:lnTo>
                  <a:pt x="48698" y="632459"/>
                </a:lnTo>
                <a:close/>
              </a:path>
              <a:path w="139064" h="632460">
                <a:moveTo>
                  <a:pt x="138614" y="632459"/>
                </a:moveTo>
                <a:lnTo>
                  <a:pt x="138614" y="619505"/>
                </a:lnTo>
                <a:lnTo>
                  <a:pt x="48352" y="619505"/>
                </a:lnTo>
                <a:lnTo>
                  <a:pt x="48698" y="625601"/>
                </a:lnTo>
                <a:lnTo>
                  <a:pt x="48698" y="632459"/>
                </a:lnTo>
                <a:lnTo>
                  <a:pt x="138614" y="632459"/>
                </a:lnTo>
                <a:close/>
              </a:path>
            </a:pathLst>
          </a:custGeom>
          <a:solidFill>
            <a:srgbClr val="000000"/>
          </a:solidFill>
        </p:spPr>
        <p:txBody>
          <a:bodyPr wrap="square" lIns="0" tIns="0" rIns="0" bIns="0" rtlCol="0"/>
          <a:lstStyle/>
          <a:p>
            <a:endParaRPr/>
          </a:p>
        </p:txBody>
      </p:sp>
      <p:sp>
        <p:nvSpPr>
          <p:cNvPr id="29" name="object 29"/>
          <p:cNvSpPr/>
          <p:nvPr/>
        </p:nvSpPr>
        <p:spPr>
          <a:xfrm>
            <a:off x="6067691" y="4634484"/>
            <a:ext cx="1656080" cy="330200"/>
          </a:xfrm>
          <a:custGeom>
            <a:avLst/>
            <a:gdLst/>
            <a:ahLst/>
            <a:cxnLst/>
            <a:rect l="l" t="t" r="r" b="b"/>
            <a:pathLst>
              <a:path w="1656079" h="330200">
                <a:moveTo>
                  <a:pt x="0" y="0"/>
                </a:moveTo>
                <a:lnTo>
                  <a:pt x="0" y="329946"/>
                </a:lnTo>
                <a:lnTo>
                  <a:pt x="1655826" y="329946"/>
                </a:lnTo>
                <a:lnTo>
                  <a:pt x="1655826" y="0"/>
                </a:lnTo>
                <a:lnTo>
                  <a:pt x="0" y="0"/>
                </a:lnTo>
                <a:close/>
              </a:path>
            </a:pathLst>
          </a:custGeom>
          <a:solidFill>
            <a:srgbClr val="FFCC66"/>
          </a:solidFill>
        </p:spPr>
        <p:txBody>
          <a:bodyPr wrap="square" lIns="0" tIns="0" rIns="0" bIns="0" rtlCol="0"/>
          <a:lstStyle/>
          <a:p>
            <a:endParaRPr/>
          </a:p>
        </p:txBody>
      </p:sp>
      <p:sp>
        <p:nvSpPr>
          <p:cNvPr id="30" name="object 30"/>
          <p:cNvSpPr/>
          <p:nvPr/>
        </p:nvSpPr>
        <p:spPr>
          <a:xfrm>
            <a:off x="6061595" y="4635246"/>
            <a:ext cx="1668780" cy="335280"/>
          </a:xfrm>
          <a:custGeom>
            <a:avLst/>
            <a:gdLst/>
            <a:ahLst/>
            <a:cxnLst/>
            <a:rect l="l" t="t" r="r" b="b"/>
            <a:pathLst>
              <a:path w="1668779" h="335279">
                <a:moveTo>
                  <a:pt x="12953" y="322325"/>
                </a:moveTo>
                <a:lnTo>
                  <a:pt x="12953" y="0"/>
                </a:lnTo>
                <a:lnTo>
                  <a:pt x="0" y="0"/>
                </a:lnTo>
                <a:lnTo>
                  <a:pt x="0" y="335279"/>
                </a:lnTo>
                <a:lnTo>
                  <a:pt x="6096" y="335279"/>
                </a:lnTo>
                <a:lnTo>
                  <a:pt x="6096" y="322325"/>
                </a:lnTo>
                <a:lnTo>
                  <a:pt x="12953" y="322325"/>
                </a:lnTo>
                <a:close/>
              </a:path>
              <a:path w="1668779" h="335279">
                <a:moveTo>
                  <a:pt x="1661921" y="322325"/>
                </a:moveTo>
                <a:lnTo>
                  <a:pt x="6096" y="322325"/>
                </a:lnTo>
                <a:lnTo>
                  <a:pt x="12953" y="329183"/>
                </a:lnTo>
                <a:lnTo>
                  <a:pt x="12953" y="335279"/>
                </a:lnTo>
                <a:lnTo>
                  <a:pt x="1655826" y="335279"/>
                </a:lnTo>
                <a:lnTo>
                  <a:pt x="1655826" y="329183"/>
                </a:lnTo>
                <a:lnTo>
                  <a:pt x="1661921" y="322325"/>
                </a:lnTo>
                <a:close/>
              </a:path>
              <a:path w="1668779" h="335279">
                <a:moveTo>
                  <a:pt x="12953" y="335279"/>
                </a:moveTo>
                <a:lnTo>
                  <a:pt x="12953" y="329183"/>
                </a:lnTo>
                <a:lnTo>
                  <a:pt x="6096" y="322325"/>
                </a:lnTo>
                <a:lnTo>
                  <a:pt x="6096" y="335279"/>
                </a:lnTo>
                <a:lnTo>
                  <a:pt x="12953" y="335279"/>
                </a:lnTo>
                <a:close/>
              </a:path>
              <a:path w="1668779" h="335279">
                <a:moveTo>
                  <a:pt x="1668780" y="335279"/>
                </a:moveTo>
                <a:lnTo>
                  <a:pt x="1668780" y="0"/>
                </a:lnTo>
                <a:lnTo>
                  <a:pt x="1655826" y="0"/>
                </a:lnTo>
                <a:lnTo>
                  <a:pt x="1655826" y="322325"/>
                </a:lnTo>
                <a:lnTo>
                  <a:pt x="1661921" y="322325"/>
                </a:lnTo>
                <a:lnTo>
                  <a:pt x="1661921" y="335279"/>
                </a:lnTo>
                <a:lnTo>
                  <a:pt x="1668780" y="335279"/>
                </a:lnTo>
                <a:close/>
              </a:path>
              <a:path w="1668779" h="335279">
                <a:moveTo>
                  <a:pt x="1661921" y="335279"/>
                </a:moveTo>
                <a:lnTo>
                  <a:pt x="1661921" y="322325"/>
                </a:lnTo>
                <a:lnTo>
                  <a:pt x="1655826" y="329183"/>
                </a:lnTo>
                <a:lnTo>
                  <a:pt x="1655826" y="335279"/>
                </a:lnTo>
                <a:lnTo>
                  <a:pt x="1661921" y="335279"/>
                </a:lnTo>
                <a:close/>
              </a:path>
            </a:pathLst>
          </a:custGeom>
          <a:solidFill>
            <a:srgbClr val="000000"/>
          </a:solidFill>
        </p:spPr>
        <p:txBody>
          <a:bodyPr wrap="square" lIns="0" tIns="0" rIns="0" bIns="0" rtlCol="0"/>
          <a:lstStyle/>
          <a:p>
            <a:endParaRPr/>
          </a:p>
        </p:txBody>
      </p:sp>
      <p:sp>
        <p:nvSpPr>
          <p:cNvPr id="31" name="object 31"/>
          <p:cNvSpPr txBox="1"/>
          <p:nvPr/>
        </p:nvSpPr>
        <p:spPr>
          <a:xfrm>
            <a:off x="6067691" y="4640833"/>
            <a:ext cx="1656080" cy="330200"/>
          </a:xfrm>
          <a:prstGeom prst="rect">
            <a:avLst/>
          </a:prstGeom>
        </p:spPr>
        <p:txBody>
          <a:bodyPr vert="horz" wrap="square" lIns="0" tIns="12065" rIns="0" bIns="0" rtlCol="0">
            <a:spAutoFit/>
          </a:bodyPr>
          <a:lstStyle/>
          <a:p>
            <a:pPr marL="189230">
              <a:lnSpc>
                <a:spcPct val="100000"/>
              </a:lnSpc>
              <a:spcBef>
                <a:spcPts val="95"/>
              </a:spcBef>
            </a:pPr>
            <a:r>
              <a:rPr sz="2000" b="1" spc="5" dirty="0">
                <a:latin typeface="Microsoft JhengHei"/>
                <a:cs typeface="Microsoft JhengHei"/>
              </a:rPr>
              <a:t>的数据项数</a:t>
            </a:r>
            <a:endParaRPr sz="2000">
              <a:latin typeface="Microsoft JhengHei"/>
              <a:cs typeface="Microsoft JhengHei"/>
            </a:endParaRPr>
          </a:p>
        </p:txBody>
      </p:sp>
      <p:sp>
        <p:nvSpPr>
          <p:cNvPr id="32" name="object 32"/>
          <p:cNvSpPr/>
          <p:nvPr/>
        </p:nvSpPr>
        <p:spPr>
          <a:xfrm>
            <a:off x="5418467" y="5491734"/>
            <a:ext cx="2305050" cy="264795"/>
          </a:xfrm>
          <a:custGeom>
            <a:avLst/>
            <a:gdLst/>
            <a:ahLst/>
            <a:cxnLst/>
            <a:rect l="l" t="t" r="r" b="b"/>
            <a:pathLst>
              <a:path w="2305050" h="264795">
                <a:moveTo>
                  <a:pt x="0" y="0"/>
                </a:moveTo>
                <a:lnTo>
                  <a:pt x="0" y="264414"/>
                </a:lnTo>
                <a:lnTo>
                  <a:pt x="2305050" y="264413"/>
                </a:lnTo>
                <a:lnTo>
                  <a:pt x="2305050" y="0"/>
                </a:lnTo>
                <a:lnTo>
                  <a:pt x="0" y="0"/>
                </a:lnTo>
                <a:close/>
              </a:path>
            </a:pathLst>
          </a:custGeom>
          <a:solidFill>
            <a:srgbClr val="FFCC66"/>
          </a:solidFill>
        </p:spPr>
        <p:txBody>
          <a:bodyPr wrap="square" lIns="0" tIns="0" rIns="0" bIns="0" rtlCol="0"/>
          <a:lstStyle/>
          <a:p>
            <a:endParaRPr/>
          </a:p>
        </p:txBody>
      </p:sp>
      <p:sp>
        <p:nvSpPr>
          <p:cNvPr id="33" name="object 33"/>
          <p:cNvSpPr/>
          <p:nvPr/>
        </p:nvSpPr>
        <p:spPr>
          <a:xfrm>
            <a:off x="5412371" y="5492496"/>
            <a:ext cx="2318385" cy="270510"/>
          </a:xfrm>
          <a:custGeom>
            <a:avLst/>
            <a:gdLst/>
            <a:ahLst/>
            <a:cxnLst/>
            <a:rect l="l" t="t" r="r" b="b"/>
            <a:pathLst>
              <a:path w="2318384" h="270510">
                <a:moveTo>
                  <a:pt x="12953" y="257556"/>
                </a:moveTo>
                <a:lnTo>
                  <a:pt x="12953" y="0"/>
                </a:lnTo>
                <a:lnTo>
                  <a:pt x="0" y="0"/>
                </a:lnTo>
                <a:lnTo>
                  <a:pt x="0" y="270510"/>
                </a:lnTo>
                <a:lnTo>
                  <a:pt x="6096" y="270510"/>
                </a:lnTo>
                <a:lnTo>
                  <a:pt x="6096" y="257556"/>
                </a:lnTo>
                <a:lnTo>
                  <a:pt x="12953" y="257556"/>
                </a:lnTo>
                <a:close/>
              </a:path>
              <a:path w="2318384" h="270510">
                <a:moveTo>
                  <a:pt x="2311145" y="257555"/>
                </a:moveTo>
                <a:lnTo>
                  <a:pt x="6096" y="257556"/>
                </a:lnTo>
                <a:lnTo>
                  <a:pt x="12953" y="263652"/>
                </a:lnTo>
                <a:lnTo>
                  <a:pt x="12953" y="270510"/>
                </a:lnTo>
                <a:lnTo>
                  <a:pt x="2305050" y="270509"/>
                </a:lnTo>
                <a:lnTo>
                  <a:pt x="2305050" y="263651"/>
                </a:lnTo>
                <a:lnTo>
                  <a:pt x="2311145" y="257555"/>
                </a:lnTo>
                <a:close/>
              </a:path>
              <a:path w="2318384" h="270510">
                <a:moveTo>
                  <a:pt x="12953" y="270510"/>
                </a:moveTo>
                <a:lnTo>
                  <a:pt x="12953" y="263652"/>
                </a:lnTo>
                <a:lnTo>
                  <a:pt x="6096" y="257556"/>
                </a:lnTo>
                <a:lnTo>
                  <a:pt x="6096" y="270510"/>
                </a:lnTo>
                <a:lnTo>
                  <a:pt x="12953" y="270510"/>
                </a:lnTo>
                <a:close/>
              </a:path>
              <a:path w="2318384" h="270510">
                <a:moveTo>
                  <a:pt x="2318004" y="270509"/>
                </a:moveTo>
                <a:lnTo>
                  <a:pt x="2318004" y="0"/>
                </a:lnTo>
                <a:lnTo>
                  <a:pt x="2305050" y="0"/>
                </a:lnTo>
                <a:lnTo>
                  <a:pt x="2305050" y="257555"/>
                </a:lnTo>
                <a:lnTo>
                  <a:pt x="2311145" y="257555"/>
                </a:lnTo>
                <a:lnTo>
                  <a:pt x="2311145" y="270509"/>
                </a:lnTo>
                <a:lnTo>
                  <a:pt x="2318004" y="270509"/>
                </a:lnTo>
                <a:close/>
              </a:path>
              <a:path w="2318384" h="270510">
                <a:moveTo>
                  <a:pt x="2311145" y="270509"/>
                </a:moveTo>
                <a:lnTo>
                  <a:pt x="2311145" y="257555"/>
                </a:lnTo>
                <a:lnTo>
                  <a:pt x="2305050" y="263651"/>
                </a:lnTo>
                <a:lnTo>
                  <a:pt x="2305050" y="270509"/>
                </a:lnTo>
                <a:lnTo>
                  <a:pt x="2311145" y="270509"/>
                </a:lnTo>
                <a:close/>
              </a:path>
            </a:pathLst>
          </a:custGeom>
          <a:solidFill>
            <a:srgbClr val="000000"/>
          </a:solidFill>
        </p:spPr>
        <p:txBody>
          <a:bodyPr wrap="square" lIns="0" tIns="0" rIns="0" bIns="0" rtlCol="0"/>
          <a:lstStyle/>
          <a:p>
            <a:endParaRPr/>
          </a:p>
        </p:txBody>
      </p:sp>
      <p:sp>
        <p:nvSpPr>
          <p:cNvPr id="35" name="object 35"/>
          <p:cNvSpPr txBox="1"/>
          <p:nvPr/>
        </p:nvSpPr>
        <p:spPr>
          <a:xfrm>
            <a:off x="1825123" y="5142229"/>
            <a:ext cx="6023610" cy="1389380"/>
          </a:xfrm>
          <a:prstGeom prst="rect">
            <a:avLst/>
          </a:prstGeom>
        </p:spPr>
        <p:txBody>
          <a:bodyPr vert="horz" wrap="square" lIns="0" tIns="33655" rIns="0" bIns="0" rtlCol="0">
            <a:spAutoFit/>
          </a:bodyPr>
          <a:lstStyle/>
          <a:p>
            <a:pPr marL="3851910" marR="248920" indent="-128270">
              <a:lnSpc>
                <a:spcPts val="2290"/>
              </a:lnSpc>
              <a:spcBef>
                <a:spcPts val="265"/>
              </a:spcBef>
            </a:pPr>
            <a:r>
              <a:rPr sz="2000" b="1" spc="5" dirty="0">
                <a:latin typeface="Microsoft JhengHei"/>
                <a:cs typeface="Microsoft JhengHei"/>
              </a:rPr>
              <a:t>从文件读入的每个 数据项的字节数</a:t>
            </a:r>
            <a:endParaRPr sz="2000">
              <a:latin typeface="Microsoft JhengHei"/>
              <a:cs typeface="Microsoft JhengHei"/>
            </a:endParaRPr>
          </a:p>
          <a:p>
            <a:pPr>
              <a:lnSpc>
                <a:spcPct val="100000"/>
              </a:lnSpc>
              <a:spcBef>
                <a:spcPts val="10"/>
              </a:spcBef>
            </a:pPr>
            <a:endParaRPr sz="2700">
              <a:latin typeface="Times New Roman"/>
              <a:cs typeface="Times New Roman"/>
            </a:endParaRPr>
          </a:p>
          <a:p>
            <a:pPr marL="12700">
              <a:lnSpc>
                <a:spcPct val="100000"/>
              </a:lnSpc>
              <a:tabLst>
                <a:tab pos="4208145" algn="l"/>
              </a:tabLst>
            </a:pPr>
            <a:r>
              <a:rPr sz="2400" b="1" spc="5" dirty="0">
                <a:latin typeface="Microsoft JhengHei"/>
                <a:cs typeface="Microsoft JhengHei"/>
              </a:rPr>
              <a:t>函数调用成功返</a:t>
            </a:r>
            <a:r>
              <a:rPr sz="2400" b="1" spc="10" dirty="0">
                <a:latin typeface="Microsoft JhengHei"/>
                <a:cs typeface="Microsoft JhengHei"/>
              </a:rPr>
              <a:t>回</a:t>
            </a:r>
            <a:r>
              <a:rPr sz="2400" b="1" spc="-5" dirty="0">
                <a:latin typeface="Arial"/>
                <a:cs typeface="Arial"/>
              </a:rPr>
              <a:t>count</a:t>
            </a:r>
            <a:r>
              <a:rPr sz="2400" b="1" spc="10" dirty="0">
                <a:latin typeface="Microsoft JhengHei"/>
                <a:cs typeface="Microsoft JhengHei"/>
              </a:rPr>
              <a:t>的</a:t>
            </a:r>
            <a:r>
              <a:rPr sz="2400" b="1" dirty="0">
                <a:latin typeface="Microsoft JhengHei"/>
                <a:cs typeface="Microsoft JhengHei"/>
              </a:rPr>
              <a:t>值	</a:t>
            </a:r>
            <a:r>
              <a:rPr sz="2400" b="1" spc="10" dirty="0">
                <a:latin typeface="Microsoft JhengHei"/>
                <a:cs typeface="Microsoft JhengHei"/>
              </a:rPr>
              <a:t>否则返</a:t>
            </a:r>
            <a:r>
              <a:rPr sz="2400" b="1" spc="5" dirty="0">
                <a:latin typeface="Microsoft JhengHei"/>
                <a:cs typeface="Microsoft JhengHei"/>
              </a:rPr>
              <a:t>回</a:t>
            </a:r>
            <a:r>
              <a:rPr sz="2400" b="1" dirty="0">
                <a:latin typeface="Arial"/>
                <a:cs typeface="Arial"/>
              </a:rPr>
              <a:t>-</a:t>
            </a:r>
            <a:r>
              <a:rPr sz="2400" b="1" spc="-5" dirty="0">
                <a:latin typeface="Arial"/>
                <a:cs typeface="Arial"/>
              </a:rPr>
              <a:t>1</a:t>
            </a:r>
            <a:r>
              <a:rPr sz="2400" b="1" dirty="0">
                <a:latin typeface="Microsoft JhengHei"/>
                <a:cs typeface="Microsoft JhengHei"/>
              </a:rPr>
              <a:t>。</a:t>
            </a:r>
            <a:endParaRPr sz="2400">
              <a:latin typeface="Microsoft JhengHei"/>
              <a:cs typeface="Microsoft JhengHei"/>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7993" y="628477"/>
            <a:ext cx="4486275" cy="476884"/>
          </a:xfrm>
          <a:prstGeom prst="rect">
            <a:avLst/>
          </a:prstGeom>
        </p:spPr>
        <p:txBody>
          <a:bodyPr vert="horz" wrap="square" lIns="0" tIns="13970" rIns="0" bIns="0" rtlCol="0">
            <a:spAutoFit/>
          </a:bodyPr>
          <a:lstStyle/>
          <a:p>
            <a:pPr marL="12700">
              <a:lnSpc>
                <a:spcPct val="100000"/>
              </a:lnSpc>
              <a:spcBef>
                <a:spcPts val="110"/>
              </a:spcBef>
            </a:pPr>
            <a:r>
              <a:rPr sz="2950" spc="-155" dirty="0">
                <a:latin typeface="SimSun"/>
                <a:cs typeface="SimSun"/>
              </a:rPr>
              <a:t>例</a:t>
            </a:r>
            <a:r>
              <a:rPr sz="2800" spc="-80" dirty="0">
                <a:latin typeface="Times New Roman"/>
                <a:cs typeface="Times New Roman"/>
              </a:rPr>
              <a:t>2</a:t>
            </a:r>
            <a:r>
              <a:rPr sz="2950" spc="-80" dirty="0">
                <a:latin typeface="SimSun"/>
                <a:cs typeface="SimSun"/>
              </a:rPr>
              <a:t>：</a:t>
            </a:r>
            <a:r>
              <a:rPr sz="2950" spc="-155" dirty="0">
                <a:latin typeface="SimSun"/>
                <a:cs typeface="SimSun"/>
              </a:rPr>
              <a:t>文件的数据块读的操作</a:t>
            </a:r>
            <a:endParaRPr sz="2950" dirty="0">
              <a:latin typeface="SimSun"/>
              <a:cs typeface="SimSun"/>
            </a:endParaRPr>
          </a:p>
        </p:txBody>
      </p:sp>
      <p:sp>
        <p:nvSpPr>
          <p:cNvPr id="3" name="object 3"/>
          <p:cNvSpPr txBox="1"/>
          <p:nvPr/>
        </p:nvSpPr>
        <p:spPr>
          <a:xfrm>
            <a:off x="1753495" y="1101344"/>
            <a:ext cx="3861435" cy="112268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#include</a:t>
            </a:r>
            <a:r>
              <a:rPr sz="2400" b="1" spc="-15" dirty="0">
                <a:latin typeface="Times New Roman"/>
                <a:cs typeface="Times New Roman"/>
              </a:rPr>
              <a:t> </a:t>
            </a:r>
            <a:r>
              <a:rPr sz="2400" b="1" spc="-10" dirty="0">
                <a:latin typeface="Times New Roman"/>
                <a:cs typeface="Times New Roman"/>
              </a:rPr>
              <a:t>“stdio.h”</a:t>
            </a:r>
            <a:endParaRPr sz="2400">
              <a:latin typeface="Times New Roman"/>
              <a:cs typeface="Times New Roman"/>
            </a:endParaRPr>
          </a:p>
          <a:p>
            <a:pPr marL="12700" marR="5080">
              <a:lnSpc>
                <a:spcPct val="100000"/>
              </a:lnSpc>
            </a:pPr>
            <a:r>
              <a:rPr sz="2400" b="1" spc="-5" dirty="0">
                <a:latin typeface="Times New Roman"/>
                <a:cs typeface="Times New Roman"/>
              </a:rPr>
              <a:t>typedef struct student </a:t>
            </a:r>
            <a:r>
              <a:rPr sz="2400" b="1" spc="-10" dirty="0">
                <a:latin typeface="Times New Roman"/>
                <a:cs typeface="Times New Roman"/>
              </a:rPr>
              <a:t>STUD;  </a:t>
            </a:r>
            <a:r>
              <a:rPr sz="2400" b="1" spc="-5" dirty="0">
                <a:latin typeface="Times New Roman"/>
                <a:cs typeface="Times New Roman"/>
              </a:rPr>
              <a:t>struct</a:t>
            </a:r>
            <a:r>
              <a:rPr sz="2400" b="1" spc="-15" dirty="0">
                <a:latin typeface="Times New Roman"/>
                <a:cs typeface="Times New Roman"/>
              </a:rPr>
              <a:t> </a:t>
            </a:r>
            <a:r>
              <a:rPr sz="2400" b="1" spc="-5" dirty="0">
                <a:latin typeface="Times New Roman"/>
                <a:cs typeface="Times New Roman"/>
              </a:rPr>
              <a:t>student</a:t>
            </a:r>
            <a:endParaRPr sz="2400">
              <a:latin typeface="Times New Roman"/>
              <a:cs typeface="Times New Roman"/>
            </a:endParaRPr>
          </a:p>
        </p:txBody>
      </p:sp>
      <p:sp>
        <p:nvSpPr>
          <p:cNvPr id="5" name="object 5"/>
          <p:cNvSpPr txBox="1"/>
          <p:nvPr/>
        </p:nvSpPr>
        <p:spPr>
          <a:xfrm>
            <a:off x="1753495" y="2198623"/>
            <a:ext cx="1460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t>
            </a:r>
            <a:endParaRPr sz="2400">
              <a:latin typeface="Times New Roman"/>
              <a:cs typeface="Times New Roman"/>
            </a:endParaRPr>
          </a:p>
        </p:txBody>
      </p:sp>
      <p:sp>
        <p:nvSpPr>
          <p:cNvPr id="7" name="object 7"/>
          <p:cNvSpPr txBox="1"/>
          <p:nvPr/>
        </p:nvSpPr>
        <p:spPr>
          <a:xfrm>
            <a:off x="4345819" y="2287778"/>
            <a:ext cx="1635125" cy="1488440"/>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imes New Roman"/>
                <a:cs typeface="Times New Roman"/>
              </a:rPr>
              <a:t>int </a:t>
            </a:r>
            <a:r>
              <a:rPr sz="2400" b="1" spc="-10" dirty="0">
                <a:latin typeface="Times New Roman"/>
                <a:cs typeface="Times New Roman"/>
              </a:rPr>
              <a:t>main()</a:t>
            </a:r>
            <a:endParaRPr sz="2400" dirty="0">
              <a:latin typeface="Times New Roman"/>
              <a:cs typeface="Times New Roman"/>
            </a:endParaRPr>
          </a:p>
          <a:p>
            <a:pPr marL="12700">
              <a:lnSpc>
                <a:spcPct val="100000"/>
              </a:lnSpc>
            </a:pPr>
            <a:r>
              <a:rPr sz="2400" b="1" spc="-5" dirty="0">
                <a:latin typeface="Times New Roman"/>
                <a:cs typeface="Times New Roman"/>
              </a:rPr>
              <a:t>{</a:t>
            </a:r>
            <a:endParaRPr sz="2400" dirty="0">
              <a:latin typeface="Times New Roman"/>
              <a:cs typeface="Times New Roman"/>
            </a:endParaRPr>
          </a:p>
          <a:p>
            <a:pPr marL="163830" marR="5080" indent="76200">
              <a:lnSpc>
                <a:spcPct val="100000"/>
              </a:lnSpc>
            </a:pPr>
            <a:r>
              <a:rPr sz="2400" b="1" spc="-5" dirty="0">
                <a:latin typeface="Times New Roman"/>
                <a:cs typeface="Times New Roman"/>
              </a:rPr>
              <a:t>STUD</a:t>
            </a:r>
            <a:r>
              <a:rPr sz="2400" b="1" spc="-5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  FILE</a:t>
            </a:r>
            <a:r>
              <a:rPr sz="2400" b="1" spc="-45" dirty="0">
                <a:latin typeface="Times New Roman"/>
                <a:cs typeface="Times New Roman"/>
              </a:rPr>
              <a:t> </a:t>
            </a:r>
            <a:r>
              <a:rPr sz="2400" b="1" spc="-5" dirty="0">
                <a:latin typeface="Times New Roman"/>
                <a:cs typeface="Times New Roman"/>
              </a:rPr>
              <a:t>*fp;</a:t>
            </a:r>
            <a:endParaRPr sz="2400" dirty="0">
              <a:latin typeface="Times New Roman"/>
              <a:cs typeface="Times New Roman"/>
            </a:endParaRPr>
          </a:p>
        </p:txBody>
      </p:sp>
      <p:sp>
        <p:nvSpPr>
          <p:cNvPr id="8" name="object 8"/>
          <p:cNvSpPr txBox="1"/>
          <p:nvPr/>
        </p:nvSpPr>
        <p:spPr>
          <a:xfrm>
            <a:off x="1753495" y="2564384"/>
            <a:ext cx="2159635" cy="1492250"/>
          </a:xfrm>
          <a:prstGeom prst="rect">
            <a:avLst/>
          </a:prstGeom>
        </p:spPr>
        <p:txBody>
          <a:bodyPr vert="horz" wrap="square" lIns="0" tIns="12700" rIns="0" bIns="0" rtlCol="0">
            <a:spAutoFit/>
          </a:bodyPr>
          <a:lstStyle/>
          <a:p>
            <a:pPr marL="163830">
              <a:lnSpc>
                <a:spcPct val="100000"/>
              </a:lnSpc>
              <a:spcBef>
                <a:spcPts val="100"/>
              </a:spcBef>
            </a:pPr>
            <a:r>
              <a:rPr sz="2400" b="1" spc="-5" dirty="0">
                <a:latin typeface="Times New Roman"/>
                <a:cs typeface="Times New Roman"/>
              </a:rPr>
              <a:t>int</a:t>
            </a:r>
            <a:r>
              <a:rPr sz="2400" b="1" spc="-10" dirty="0">
                <a:latin typeface="Times New Roman"/>
                <a:cs typeface="Times New Roman"/>
              </a:rPr>
              <a:t> </a:t>
            </a:r>
            <a:r>
              <a:rPr sz="2400" b="1" spc="-5" dirty="0">
                <a:latin typeface="Times New Roman"/>
                <a:cs typeface="Times New Roman"/>
              </a:rPr>
              <a:t>num;</a:t>
            </a:r>
            <a:endParaRPr sz="2400">
              <a:latin typeface="Times New Roman"/>
              <a:cs typeface="Times New Roman"/>
            </a:endParaRPr>
          </a:p>
          <a:p>
            <a:pPr marL="163830" marR="5080">
              <a:lnSpc>
                <a:spcPct val="100000"/>
              </a:lnSpc>
            </a:pPr>
            <a:r>
              <a:rPr sz="2400" b="1" spc="-5" dirty="0">
                <a:latin typeface="Times New Roman"/>
                <a:cs typeface="Times New Roman"/>
              </a:rPr>
              <a:t>char</a:t>
            </a:r>
            <a:r>
              <a:rPr sz="2400" b="1" spc="-95" dirty="0">
                <a:latin typeface="Times New Roman"/>
                <a:cs typeface="Times New Roman"/>
              </a:rPr>
              <a:t> </a:t>
            </a:r>
            <a:r>
              <a:rPr sz="2400" b="1" spc="-10" dirty="0">
                <a:latin typeface="Times New Roman"/>
                <a:cs typeface="Times New Roman"/>
              </a:rPr>
              <a:t>name[12];  </a:t>
            </a:r>
            <a:r>
              <a:rPr sz="2400" b="1" spc="-5" dirty="0">
                <a:latin typeface="Times New Roman"/>
                <a:cs typeface="Times New Roman"/>
              </a:rPr>
              <a:t>int </a:t>
            </a:r>
            <a:r>
              <a:rPr sz="2400" b="1" spc="-10" dirty="0">
                <a:latin typeface="Times New Roman"/>
                <a:cs typeface="Times New Roman"/>
              </a:rPr>
              <a:t>score;</a:t>
            </a:r>
            <a:endParaRPr sz="2400">
              <a:latin typeface="Times New Roman"/>
              <a:cs typeface="Times New Roman"/>
            </a:endParaRPr>
          </a:p>
          <a:p>
            <a:pPr marL="12700">
              <a:lnSpc>
                <a:spcPct val="100000"/>
              </a:lnSpc>
              <a:spcBef>
                <a:spcPts val="30"/>
              </a:spcBef>
            </a:pPr>
            <a:r>
              <a:rPr sz="2400" b="1" spc="-5" dirty="0">
                <a:latin typeface="Times New Roman"/>
                <a:cs typeface="Times New Roman"/>
              </a:rPr>
              <a:t>}</a:t>
            </a:r>
            <a:r>
              <a:rPr sz="2400" b="1" spc="-5" dirty="0">
                <a:latin typeface="SimSun"/>
                <a:cs typeface="SimSun"/>
              </a:rPr>
              <a:t>；</a:t>
            </a:r>
            <a:endParaRPr sz="2400">
              <a:latin typeface="SimSun"/>
              <a:cs typeface="SimSun"/>
            </a:endParaRPr>
          </a:p>
        </p:txBody>
      </p:sp>
      <p:sp>
        <p:nvSpPr>
          <p:cNvPr id="9" name="object 9"/>
          <p:cNvSpPr txBox="1"/>
          <p:nvPr/>
        </p:nvSpPr>
        <p:spPr>
          <a:xfrm>
            <a:off x="4497457" y="3750817"/>
            <a:ext cx="5067935" cy="185420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int </a:t>
            </a:r>
            <a:r>
              <a:rPr sz="2400" b="1" spc="-10" dirty="0">
                <a:latin typeface="Times New Roman"/>
                <a:cs typeface="Times New Roman"/>
              </a:rPr>
              <a:t>i,n;</a:t>
            </a:r>
            <a:endParaRPr sz="2400" dirty="0">
              <a:latin typeface="Times New Roman"/>
              <a:cs typeface="Times New Roman"/>
            </a:endParaRPr>
          </a:p>
          <a:p>
            <a:pPr marL="12700" marR="5080">
              <a:lnSpc>
                <a:spcPct val="100000"/>
              </a:lnSpc>
            </a:pPr>
            <a:r>
              <a:rPr sz="2400" b="1" spc="-5" dirty="0">
                <a:latin typeface="Times New Roman"/>
                <a:cs typeface="Times New Roman"/>
              </a:rPr>
              <a:t>char </a:t>
            </a:r>
            <a:r>
              <a:rPr sz="2400" b="1" spc="-10" dirty="0">
                <a:highlight>
                  <a:srgbClr val="FFFF00"/>
                </a:highlight>
                <a:latin typeface="Times New Roman"/>
                <a:cs typeface="Times New Roman"/>
              </a:rPr>
              <a:t>filename</a:t>
            </a:r>
            <a:r>
              <a:rPr sz="2400" b="1" spc="-10" dirty="0">
                <a:latin typeface="Times New Roman"/>
                <a:cs typeface="Times New Roman"/>
              </a:rPr>
              <a:t>[12];  </a:t>
            </a:r>
            <a:r>
              <a:rPr sz="2400" b="1" spc="-5" dirty="0">
                <a:latin typeface="Times New Roman"/>
                <a:cs typeface="Times New Roman"/>
              </a:rPr>
              <a:t>scanf(“%s”,</a:t>
            </a:r>
            <a:r>
              <a:rPr sz="2400" b="1" spc="-5" dirty="0">
                <a:highlight>
                  <a:srgbClr val="FFFF00"/>
                </a:highlight>
                <a:latin typeface="Times New Roman"/>
                <a:cs typeface="Times New Roman"/>
              </a:rPr>
              <a:t>filename</a:t>
            </a:r>
            <a:r>
              <a:rPr sz="2400" b="1" spc="-5" dirty="0">
                <a:latin typeface="Times New Roman"/>
                <a:cs typeface="Times New Roman"/>
              </a:rPr>
              <a:t>);  </a:t>
            </a:r>
            <a:r>
              <a:rPr sz="2400" b="1" dirty="0">
                <a:latin typeface="Times New Roman"/>
                <a:cs typeface="Times New Roman"/>
              </a:rPr>
              <a:t>if((fp=fopen(</a:t>
            </a:r>
            <a:r>
              <a:rPr sz="2400" b="1" dirty="0">
                <a:highlight>
                  <a:srgbClr val="FFFF00"/>
                </a:highlight>
                <a:latin typeface="Times New Roman"/>
                <a:cs typeface="Times New Roman"/>
              </a:rPr>
              <a:t>filename</a:t>
            </a:r>
            <a:r>
              <a:rPr sz="2400" b="1" dirty="0">
                <a:latin typeface="Times New Roman"/>
                <a:cs typeface="Times New Roman"/>
              </a:rPr>
              <a:t>,</a:t>
            </a:r>
            <a:r>
              <a:rPr sz="2400" b="1" spc="-85" dirty="0">
                <a:latin typeface="Times New Roman"/>
                <a:cs typeface="Times New Roman"/>
              </a:rPr>
              <a:t> </a:t>
            </a:r>
            <a:r>
              <a:rPr sz="2400" b="1" spc="-5" dirty="0">
                <a:latin typeface="Times New Roman"/>
                <a:cs typeface="Times New Roman"/>
              </a:rPr>
              <a:t>“rb”))==NULL)</a:t>
            </a:r>
            <a:endParaRPr sz="2400" dirty="0">
              <a:latin typeface="Times New Roman"/>
              <a:cs typeface="Times New Roman"/>
            </a:endParaRPr>
          </a:p>
          <a:p>
            <a:pPr marL="12700">
              <a:lnSpc>
                <a:spcPct val="100000"/>
              </a:lnSpc>
            </a:pPr>
            <a:r>
              <a:rPr sz="2400" b="1" spc="-5" dirty="0">
                <a:latin typeface="Times New Roman"/>
                <a:cs typeface="Times New Roman"/>
              </a:rPr>
              <a:t>{</a:t>
            </a:r>
            <a:endParaRPr sz="2400" dirty="0">
              <a:latin typeface="Times New Roman"/>
              <a:cs typeface="Times New Roman"/>
            </a:endParaRPr>
          </a:p>
        </p:txBody>
      </p:sp>
      <p:sp>
        <p:nvSpPr>
          <p:cNvPr id="11" name="object 11"/>
          <p:cNvSpPr txBox="1"/>
          <p:nvPr/>
        </p:nvSpPr>
        <p:spPr>
          <a:xfrm>
            <a:off x="4497457" y="5579617"/>
            <a:ext cx="4842510" cy="1122680"/>
          </a:xfrm>
          <a:prstGeom prst="rect">
            <a:avLst/>
          </a:prstGeom>
        </p:spPr>
        <p:txBody>
          <a:bodyPr vert="horz" wrap="square" lIns="0" tIns="12700" rIns="0" bIns="0" rtlCol="0">
            <a:spAutoFit/>
          </a:bodyPr>
          <a:lstStyle/>
          <a:p>
            <a:pPr marL="775335" marR="5080" indent="-1270">
              <a:lnSpc>
                <a:spcPct val="100000"/>
              </a:lnSpc>
              <a:spcBef>
                <a:spcPts val="100"/>
              </a:spcBef>
            </a:pPr>
            <a:r>
              <a:rPr sz="2400" b="1" spc="-5" dirty="0">
                <a:latin typeface="Times New Roman"/>
                <a:cs typeface="Times New Roman"/>
              </a:rPr>
              <a:t>printf(“can’t open the </a:t>
            </a:r>
            <a:r>
              <a:rPr sz="2400" b="1" spc="-10" dirty="0">
                <a:latin typeface="Times New Roman"/>
                <a:cs typeface="Times New Roman"/>
              </a:rPr>
              <a:t>file!\n”);  exit(0);</a:t>
            </a:r>
            <a:endParaRPr sz="2400" dirty="0">
              <a:latin typeface="Times New Roman"/>
              <a:cs typeface="Times New Roman"/>
            </a:endParaRPr>
          </a:p>
          <a:p>
            <a:pPr marL="12700">
              <a:lnSpc>
                <a:spcPct val="100000"/>
              </a:lnSpc>
            </a:pPr>
            <a:r>
              <a:rPr sz="2400" b="1" spc="-5" dirty="0">
                <a:latin typeface="Times New Roman"/>
                <a:cs typeface="Times New Roman"/>
              </a:rPr>
              <a:t>}</a:t>
            </a:r>
            <a:endParaRPr sz="2400" dirty="0">
              <a:latin typeface="Times New Roman"/>
              <a:cs typeface="Times New Roman"/>
            </a:endParaRPr>
          </a:p>
        </p:txBody>
      </p:sp>
      <p:sp>
        <p:nvSpPr>
          <p:cNvPr id="12" name="object 12"/>
          <p:cNvSpPr txBox="1">
            <a:spLocks noGrp="1"/>
          </p:cNvSpPr>
          <p:nvPr>
            <p:ph type="dt" sz="half" idx="4294967295"/>
          </p:nvPr>
        </p:nvSpPr>
        <p:spPr>
          <a:xfrm>
            <a:off x="1310773" y="6731816"/>
            <a:ext cx="932180" cy="214802"/>
          </a:xfrm>
          <a:prstGeom prst="rect">
            <a:avLst/>
          </a:prstGeom>
        </p:spPr>
        <p:txBody>
          <a:bodyPr vert="horz" wrap="square" lIns="0" tIns="0" rIns="0" bIns="0" rtlCol="0">
            <a:spAutoFit/>
          </a:bodyPr>
          <a:lstStyle/>
          <a:p>
            <a:pPr marL="12700">
              <a:lnSpc>
                <a:spcPts val="1645"/>
              </a:lnSpc>
            </a:pPr>
            <a:endParaRPr spc="-1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37</a:t>
            </a:fld>
            <a:endParaRPr spc="-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162941" y="4468790"/>
            <a:ext cx="2302510" cy="337820"/>
          </a:xfrm>
          <a:prstGeom prst="rect">
            <a:avLst/>
          </a:prstGeom>
        </p:spPr>
        <p:txBody>
          <a:bodyPr vert="horz" wrap="square" lIns="0" tIns="0" rIns="0" bIns="0" rtlCol="0">
            <a:spAutoFit/>
          </a:bodyPr>
          <a:lstStyle/>
          <a:p>
            <a:pPr>
              <a:lnSpc>
                <a:spcPts val="2620"/>
              </a:lnSpc>
              <a:tabLst>
                <a:tab pos="2149475" algn="l"/>
              </a:tabLst>
            </a:pPr>
            <a:r>
              <a:rPr sz="2400" b="1" dirty="0">
                <a:latin typeface="Times New Roman"/>
                <a:cs typeface="Times New Roman"/>
              </a:rPr>
              <a:t>“	”</a:t>
            </a:r>
            <a:endParaRPr sz="2400">
              <a:latin typeface="Times New Roman"/>
              <a:cs typeface="Times New Roman"/>
            </a:endParaRPr>
          </a:p>
        </p:txBody>
      </p:sp>
      <p:sp>
        <p:nvSpPr>
          <p:cNvPr id="6" name="object 6"/>
          <p:cNvSpPr txBox="1"/>
          <p:nvPr/>
        </p:nvSpPr>
        <p:spPr>
          <a:xfrm>
            <a:off x="1755019" y="1460246"/>
            <a:ext cx="7686675" cy="4341495"/>
          </a:xfrm>
          <a:prstGeom prst="rect">
            <a:avLst/>
          </a:prstGeom>
        </p:spPr>
        <p:txBody>
          <a:bodyPr vert="horz" wrap="square" lIns="0" tIns="12700" rIns="0" bIns="0" rtlCol="0">
            <a:spAutoFit/>
          </a:bodyPr>
          <a:lstStyle/>
          <a:p>
            <a:pPr marL="163830">
              <a:lnSpc>
                <a:spcPts val="2735"/>
              </a:lnSpc>
              <a:spcBef>
                <a:spcPts val="100"/>
              </a:spcBef>
            </a:pPr>
            <a:r>
              <a:rPr sz="2400" b="1" spc="-10" dirty="0">
                <a:latin typeface="Times New Roman"/>
                <a:cs typeface="Times New Roman"/>
              </a:rPr>
              <a:t>fread(&amp;n,2,1,fp);</a:t>
            </a:r>
            <a:endParaRPr sz="2400" dirty="0">
              <a:latin typeface="Times New Roman"/>
              <a:cs typeface="Times New Roman"/>
            </a:endParaRPr>
          </a:p>
          <a:p>
            <a:pPr marL="163830" marR="5081905">
              <a:lnSpc>
                <a:spcPts val="2590"/>
              </a:lnSpc>
              <a:spcBef>
                <a:spcPts val="180"/>
              </a:spcBef>
            </a:pPr>
            <a:r>
              <a:rPr sz="2400" b="1" spc="-10" dirty="0">
                <a:latin typeface="Times New Roman"/>
                <a:cs typeface="Times New Roman"/>
              </a:rPr>
              <a:t>printf(</a:t>
            </a:r>
            <a:r>
              <a:rPr sz="2400" b="1" dirty="0">
                <a:latin typeface="Times New Roman"/>
                <a:cs typeface="Times New Roman"/>
              </a:rPr>
              <a:t>“</a:t>
            </a:r>
            <a:r>
              <a:rPr sz="2400" b="1" spc="-10" dirty="0">
                <a:latin typeface="Times New Roman"/>
                <a:cs typeface="Times New Roman"/>
              </a:rPr>
              <a:t>n</a:t>
            </a:r>
            <a:r>
              <a:rPr sz="2400" b="1" dirty="0">
                <a:latin typeface="Times New Roman"/>
                <a:cs typeface="Times New Roman"/>
              </a:rPr>
              <a:t>=%</a:t>
            </a:r>
            <a:r>
              <a:rPr sz="2400" b="1" spc="-5" dirty="0">
                <a:latin typeface="Times New Roman"/>
                <a:cs typeface="Times New Roman"/>
              </a:rPr>
              <a:t>d</a:t>
            </a:r>
            <a:r>
              <a:rPr sz="2400" b="1" dirty="0">
                <a:latin typeface="Times New Roman"/>
                <a:cs typeface="Times New Roman"/>
              </a:rPr>
              <a:t>”</a:t>
            </a:r>
            <a:r>
              <a:rPr sz="2400" b="1" spc="-10" dirty="0">
                <a:latin typeface="Times New Roman"/>
                <a:cs typeface="Times New Roman"/>
              </a:rPr>
              <a:t>,n);  </a:t>
            </a:r>
            <a:r>
              <a:rPr sz="2400" b="1" spc="-5" dirty="0">
                <a:latin typeface="Times New Roman"/>
                <a:cs typeface="Times New Roman"/>
              </a:rPr>
              <a:t>for(i=0; i&lt;n;</a:t>
            </a:r>
            <a:r>
              <a:rPr sz="2400" b="1" spc="-55" dirty="0">
                <a:latin typeface="Times New Roman"/>
                <a:cs typeface="Times New Roman"/>
              </a:rPr>
              <a:t> </a:t>
            </a:r>
            <a:r>
              <a:rPr sz="2400" b="1" spc="-5" dirty="0">
                <a:latin typeface="Times New Roman"/>
                <a:cs typeface="Times New Roman"/>
              </a:rPr>
              <a:t>i++)</a:t>
            </a:r>
            <a:endParaRPr sz="2400" dirty="0">
              <a:latin typeface="Times New Roman"/>
              <a:cs typeface="Times New Roman"/>
            </a:endParaRPr>
          </a:p>
          <a:p>
            <a:pPr marL="163830">
              <a:lnSpc>
                <a:spcPts val="2425"/>
              </a:lnSpc>
            </a:pPr>
            <a:r>
              <a:rPr sz="2400" b="1" spc="-5" dirty="0">
                <a:latin typeface="Times New Roman"/>
                <a:cs typeface="Times New Roman"/>
              </a:rPr>
              <a:t>{</a:t>
            </a:r>
            <a:endParaRPr sz="2400" dirty="0">
              <a:latin typeface="Times New Roman"/>
              <a:cs typeface="Times New Roman"/>
            </a:endParaRPr>
          </a:p>
          <a:p>
            <a:pPr marL="544830">
              <a:lnSpc>
                <a:spcPts val="2590"/>
              </a:lnSpc>
            </a:pPr>
            <a:r>
              <a:rPr sz="2400" b="1" spc="-10" dirty="0">
                <a:latin typeface="Times New Roman"/>
                <a:cs typeface="Times New Roman"/>
              </a:rPr>
              <a:t>if(fread( </a:t>
            </a:r>
            <a:r>
              <a:rPr sz="2400" b="1" spc="-5" dirty="0">
                <a:solidFill>
                  <a:srgbClr val="0000FF"/>
                </a:solidFill>
                <a:latin typeface="Times New Roman"/>
                <a:cs typeface="Times New Roman"/>
              </a:rPr>
              <a:t>&amp;stu</a:t>
            </a:r>
            <a:r>
              <a:rPr sz="2400" b="1" spc="-5" dirty="0">
                <a:latin typeface="Times New Roman"/>
                <a:cs typeface="Times New Roman"/>
              </a:rPr>
              <a:t>,</a:t>
            </a:r>
            <a:r>
              <a:rPr sz="2400" b="1" dirty="0">
                <a:latin typeface="Times New Roman"/>
                <a:cs typeface="Times New Roman"/>
              </a:rPr>
              <a:t> </a:t>
            </a:r>
            <a:r>
              <a:rPr sz="2400" b="1" spc="-5" dirty="0">
                <a:latin typeface="Times New Roman"/>
                <a:cs typeface="Times New Roman"/>
              </a:rPr>
              <a:t>sizeof(STUD),</a:t>
            </a:r>
            <a:r>
              <a:rPr sz="2400" b="1" dirty="0">
                <a:latin typeface="Times New Roman"/>
                <a:cs typeface="Times New Roman"/>
              </a:rPr>
              <a:t> </a:t>
            </a:r>
            <a:r>
              <a:rPr sz="2400" b="1" dirty="0">
                <a:solidFill>
                  <a:srgbClr val="0000FF"/>
                </a:solidFill>
                <a:latin typeface="Times New Roman"/>
                <a:cs typeface="Times New Roman"/>
              </a:rPr>
              <a:t>1</a:t>
            </a:r>
            <a:r>
              <a:rPr sz="2400" b="1" dirty="0">
                <a:latin typeface="Times New Roman"/>
                <a:cs typeface="Times New Roman"/>
              </a:rPr>
              <a:t>,</a:t>
            </a:r>
            <a:r>
              <a:rPr sz="2400" b="1" spc="-5" dirty="0">
                <a:latin typeface="Times New Roman"/>
                <a:cs typeface="Times New Roman"/>
              </a:rPr>
              <a:t> fp)</a:t>
            </a:r>
            <a:r>
              <a:rPr sz="2400" b="1" spc="5" dirty="0">
                <a:latin typeface="Times New Roman"/>
                <a:cs typeface="Times New Roman"/>
              </a:rPr>
              <a:t> </a:t>
            </a:r>
            <a:r>
              <a:rPr sz="2400" b="1" spc="-5" dirty="0">
                <a:latin typeface="Times New Roman"/>
                <a:cs typeface="Times New Roman"/>
              </a:rPr>
              <a:t>!=</a:t>
            </a:r>
            <a:r>
              <a:rPr sz="2400" b="1" spc="-15" dirty="0">
                <a:latin typeface="Times New Roman"/>
                <a:cs typeface="Times New Roman"/>
              </a:rPr>
              <a:t> </a:t>
            </a:r>
            <a:r>
              <a:rPr sz="2400" b="1" dirty="0">
                <a:solidFill>
                  <a:srgbClr val="0000FF"/>
                </a:solidFill>
                <a:latin typeface="Times New Roman"/>
                <a:cs typeface="Times New Roman"/>
              </a:rPr>
              <a:t>1</a:t>
            </a:r>
            <a:r>
              <a:rPr sz="2400" b="1" spc="-5" dirty="0">
                <a:solidFill>
                  <a:srgbClr val="0000FF"/>
                </a:solidFill>
                <a:latin typeface="Times New Roman"/>
                <a:cs typeface="Times New Roman"/>
              </a:rPr>
              <a:t> </a:t>
            </a:r>
            <a:r>
              <a:rPr sz="2400" b="1" spc="-5" dirty="0">
                <a:latin typeface="Times New Roman"/>
                <a:cs typeface="Times New Roman"/>
              </a:rPr>
              <a:t>)/*</a:t>
            </a:r>
            <a:r>
              <a:rPr sz="2400" b="1" spc="-5" dirty="0">
                <a:latin typeface="SimSun"/>
                <a:cs typeface="SimSun"/>
              </a:rPr>
              <a:t>读入一个</a:t>
            </a:r>
            <a:r>
              <a:rPr sz="2400" b="1" dirty="0">
                <a:latin typeface="Times New Roman"/>
                <a:cs typeface="Times New Roman"/>
              </a:rPr>
              <a:t>*/</a:t>
            </a:r>
            <a:endParaRPr sz="2400" dirty="0">
              <a:latin typeface="Times New Roman"/>
              <a:cs typeface="Times New Roman"/>
            </a:endParaRPr>
          </a:p>
          <a:p>
            <a:pPr marL="544830">
              <a:lnSpc>
                <a:spcPts val="2575"/>
              </a:lnSpc>
            </a:pPr>
            <a:r>
              <a:rPr sz="2400" b="1" spc="-5" dirty="0">
                <a:latin typeface="Times New Roman"/>
                <a:cs typeface="Times New Roman"/>
              </a:rPr>
              <a:t>{</a:t>
            </a:r>
            <a:endParaRPr sz="2400" dirty="0">
              <a:latin typeface="Times New Roman"/>
              <a:cs typeface="Times New Roman"/>
            </a:endParaRPr>
          </a:p>
          <a:p>
            <a:pPr marL="927100" marR="3446145" indent="-1270">
              <a:lnSpc>
                <a:spcPts val="2590"/>
              </a:lnSpc>
              <a:spcBef>
                <a:spcPts val="185"/>
              </a:spcBef>
            </a:pPr>
            <a:r>
              <a:rPr sz="2400" b="1" spc="-5" dirty="0">
                <a:latin typeface="Times New Roman"/>
                <a:cs typeface="Times New Roman"/>
              </a:rPr>
              <a:t>printf(“file </a:t>
            </a:r>
            <a:r>
              <a:rPr sz="2400" b="1" spc="-15" dirty="0">
                <a:latin typeface="Times New Roman"/>
                <a:cs typeface="Times New Roman"/>
              </a:rPr>
              <a:t>read </a:t>
            </a:r>
            <a:r>
              <a:rPr sz="2400" b="1" spc="-10" dirty="0">
                <a:latin typeface="Times New Roman"/>
                <a:cs typeface="Times New Roman"/>
              </a:rPr>
              <a:t>error!”);  exit(0);</a:t>
            </a:r>
            <a:endParaRPr sz="2400" dirty="0">
              <a:latin typeface="Times New Roman"/>
              <a:cs typeface="Times New Roman"/>
            </a:endParaRPr>
          </a:p>
          <a:p>
            <a:pPr marL="621030">
              <a:lnSpc>
                <a:spcPts val="2410"/>
              </a:lnSpc>
            </a:pPr>
            <a:r>
              <a:rPr sz="2400" b="1" spc="-5" dirty="0">
                <a:latin typeface="Times New Roman"/>
                <a:cs typeface="Times New Roman"/>
              </a:rPr>
              <a:t>}</a:t>
            </a:r>
            <a:endParaRPr sz="2400" dirty="0">
              <a:latin typeface="Times New Roman"/>
              <a:cs typeface="Times New Roman"/>
            </a:endParaRPr>
          </a:p>
          <a:p>
            <a:pPr marL="544830">
              <a:lnSpc>
                <a:spcPts val="2590"/>
              </a:lnSpc>
              <a:tabLst>
                <a:tab pos="1560195" algn="l"/>
                <a:tab pos="3709670" algn="l"/>
              </a:tabLst>
            </a:pPr>
            <a:r>
              <a:rPr sz="2400" b="1" spc="-5" dirty="0">
                <a:latin typeface="Times New Roman"/>
                <a:cs typeface="Times New Roman"/>
              </a:rPr>
              <a:t>printf(	%d\t%s\t%d\n	,</a:t>
            </a:r>
            <a:r>
              <a:rPr sz="2400" b="1" spc="-5" dirty="0">
                <a:solidFill>
                  <a:srgbClr val="0000FF"/>
                </a:solidFill>
                <a:latin typeface="Times New Roman"/>
                <a:cs typeface="Times New Roman"/>
              </a:rPr>
              <a:t>stu.</a:t>
            </a:r>
            <a:r>
              <a:rPr sz="2400" b="1" spc="-5" dirty="0">
                <a:latin typeface="Times New Roman"/>
                <a:cs typeface="Times New Roman"/>
              </a:rPr>
              <a:t>num, </a:t>
            </a:r>
            <a:r>
              <a:rPr sz="2400" b="1" spc="-5" dirty="0">
                <a:solidFill>
                  <a:srgbClr val="0000FF"/>
                </a:solidFill>
                <a:latin typeface="Times New Roman"/>
                <a:cs typeface="Times New Roman"/>
              </a:rPr>
              <a:t>stu.</a:t>
            </a:r>
            <a:r>
              <a:rPr sz="2400" b="1" spc="-5" dirty="0">
                <a:latin typeface="Times New Roman"/>
                <a:cs typeface="Times New Roman"/>
              </a:rPr>
              <a:t>name,</a:t>
            </a:r>
            <a:r>
              <a:rPr sz="2400" b="1" spc="10"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score);</a:t>
            </a:r>
            <a:endParaRPr sz="2400" dirty="0">
              <a:latin typeface="Times New Roman"/>
              <a:cs typeface="Times New Roman"/>
            </a:endParaRPr>
          </a:p>
          <a:p>
            <a:pPr marL="316230">
              <a:lnSpc>
                <a:spcPts val="2590"/>
              </a:lnSpc>
            </a:pPr>
            <a:r>
              <a:rPr sz="2400" b="1" spc="-5" dirty="0">
                <a:latin typeface="Times New Roman"/>
                <a:cs typeface="Times New Roman"/>
              </a:rPr>
              <a:t>}</a:t>
            </a:r>
            <a:endParaRPr sz="2400" dirty="0">
              <a:latin typeface="Times New Roman"/>
              <a:cs typeface="Times New Roman"/>
            </a:endParaRPr>
          </a:p>
          <a:p>
            <a:pPr marL="240029">
              <a:lnSpc>
                <a:spcPts val="2590"/>
              </a:lnSpc>
            </a:pPr>
            <a:r>
              <a:rPr sz="2400" b="1" spc="-10" dirty="0">
                <a:latin typeface="Times New Roman"/>
                <a:cs typeface="Times New Roman"/>
              </a:rPr>
              <a:t>fclose(fp);</a:t>
            </a:r>
            <a:endParaRPr sz="2400" dirty="0">
              <a:latin typeface="Times New Roman"/>
              <a:cs typeface="Times New Roman"/>
            </a:endParaRPr>
          </a:p>
          <a:p>
            <a:pPr marL="12700">
              <a:lnSpc>
                <a:spcPts val="2735"/>
              </a:lnSpc>
            </a:pPr>
            <a:r>
              <a:rPr sz="2400" b="1" spc="-5" dirty="0">
                <a:latin typeface="Times New Roman"/>
                <a:cs typeface="Times New Roman"/>
              </a:rPr>
              <a:t>}</a:t>
            </a:r>
            <a:endParaRPr sz="24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38</a:t>
            </a:fld>
            <a:endParaRPr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62233" y="993902"/>
            <a:ext cx="7106284" cy="5328920"/>
          </a:xfrm>
          <a:prstGeom prst="rect">
            <a:avLst/>
          </a:prstGeom>
        </p:spPr>
        <p:txBody>
          <a:bodyPr vert="horz" wrap="square" lIns="0" tIns="12700" rIns="0" bIns="0" rtlCol="0">
            <a:spAutoFit/>
          </a:bodyPr>
          <a:lstStyle/>
          <a:p>
            <a:pPr marL="12700">
              <a:lnSpc>
                <a:spcPts val="2735"/>
              </a:lnSpc>
              <a:spcBef>
                <a:spcPts val="100"/>
              </a:spcBef>
            </a:pPr>
            <a:r>
              <a:rPr sz="2400" b="1" spc="-10" dirty="0">
                <a:latin typeface="Times New Roman"/>
                <a:cs typeface="Times New Roman"/>
              </a:rPr>
              <a:t>main()</a:t>
            </a:r>
            <a:endParaRPr sz="2400" dirty="0">
              <a:latin typeface="Times New Roman"/>
              <a:cs typeface="Times New Roman"/>
            </a:endParaRPr>
          </a:p>
          <a:p>
            <a:pPr marL="12700">
              <a:lnSpc>
                <a:spcPts val="2590"/>
              </a:lnSpc>
            </a:pPr>
            <a:r>
              <a:rPr sz="2400" b="1" spc="-5" dirty="0">
                <a:latin typeface="Times New Roman"/>
                <a:cs typeface="Times New Roman"/>
              </a:rPr>
              <a:t>{</a:t>
            </a:r>
            <a:endParaRPr sz="2400" dirty="0">
              <a:latin typeface="Times New Roman"/>
              <a:cs typeface="Times New Roman"/>
            </a:endParaRPr>
          </a:p>
          <a:p>
            <a:pPr marL="164465">
              <a:lnSpc>
                <a:spcPts val="2590"/>
              </a:lnSpc>
              <a:tabLst>
                <a:tab pos="1131570" algn="l"/>
              </a:tabLst>
            </a:pPr>
            <a:r>
              <a:rPr sz="2400" b="1" spc="-5" dirty="0">
                <a:latin typeface="Times New Roman"/>
                <a:cs typeface="Times New Roman"/>
              </a:rPr>
              <a:t>STUD	</a:t>
            </a:r>
            <a:r>
              <a:rPr sz="2400" b="1" i="1" spc="-5" dirty="0">
                <a:solidFill>
                  <a:srgbClr val="0000FF"/>
                </a:solidFill>
                <a:latin typeface="Times New Roman"/>
                <a:cs typeface="Times New Roman"/>
              </a:rPr>
              <a:t>stu[20]</a:t>
            </a:r>
            <a:r>
              <a:rPr sz="2400" b="1" i="1" spc="-5" dirty="0">
                <a:latin typeface="Times New Roman"/>
                <a:cs typeface="Times New Roman"/>
              </a:rPr>
              <a:t>;</a:t>
            </a:r>
            <a:endParaRPr sz="2400" dirty="0">
              <a:latin typeface="Times New Roman"/>
              <a:cs typeface="Times New Roman"/>
            </a:endParaRPr>
          </a:p>
          <a:p>
            <a:pPr marL="165100">
              <a:lnSpc>
                <a:spcPts val="2590"/>
              </a:lnSpc>
            </a:pPr>
            <a:r>
              <a:rPr sz="2400" b="1" i="1" dirty="0">
                <a:latin typeface="Times New Roman"/>
                <a:cs typeface="Times New Roman"/>
              </a:rPr>
              <a:t>……</a:t>
            </a:r>
            <a:endParaRPr sz="2400" dirty="0">
              <a:latin typeface="Times New Roman"/>
              <a:cs typeface="Times New Roman"/>
            </a:endParaRPr>
          </a:p>
          <a:p>
            <a:pPr marL="165100">
              <a:lnSpc>
                <a:spcPts val="2590"/>
              </a:lnSpc>
            </a:pPr>
            <a:r>
              <a:rPr sz="2400" b="1" spc="-10" dirty="0">
                <a:latin typeface="Times New Roman"/>
                <a:cs typeface="Times New Roman"/>
              </a:rPr>
              <a:t>fread(&amp;n,2,1,fp);</a:t>
            </a:r>
            <a:endParaRPr sz="2400" dirty="0">
              <a:latin typeface="Times New Roman"/>
              <a:cs typeface="Times New Roman"/>
            </a:endParaRPr>
          </a:p>
          <a:p>
            <a:pPr marL="165100">
              <a:lnSpc>
                <a:spcPts val="2605"/>
              </a:lnSpc>
            </a:pPr>
            <a:r>
              <a:rPr sz="2400" b="1" spc="-5" dirty="0">
                <a:latin typeface="Times New Roman"/>
                <a:cs typeface="Times New Roman"/>
              </a:rPr>
              <a:t>printf(“n=%d”,n);</a:t>
            </a:r>
            <a:endParaRPr sz="2400" dirty="0">
              <a:latin typeface="Times New Roman"/>
              <a:cs typeface="Times New Roman"/>
            </a:endParaRPr>
          </a:p>
          <a:p>
            <a:pPr marL="165100">
              <a:lnSpc>
                <a:spcPts val="2590"/>
              </a:lnSpc>
            </a:pPr>
            <a:r>
              <a:rPr sz="2400" b="1" spc="-10" dirty="0">
                <a:latin typeface="Times New Roman"/>
                <a:cs typeface="Times New Roman"/>
              </a:rPr>
              <a:t>if(fread(</a:t>
            </a:r>
            <a:r>
              <a:rPr sz="2400" b="1" spc="-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a:t>
            </a:r>
            <a:r>
              <a:rPr sz="2400" b="1" spc="5" dirty="0">
                <a:latin typeface="Times New Roman"/>
                <a:cs typeface="Times New Roman"/>
              </a:rPr>
              <a:t> </a:t>
            </a:r>
            <a:r>
              <a:rPr sz="2400" b="1" spc="-5" dirty="0">
                <a:latin typeface="Times New Roman"/>
                <a:cs typeface="Times New Roman"/>
              </a:rPr>
              <a:t>sizeof(STUD)</a:t>
            </a:r>
            <a:r>
              <a:rPr sz="2400" b="1" spc="5" dirty="0">
                <a:latin typeface="Times New Roman"/>
                <a:cs typeface="Times New Roman"/>
              </a:rPr>
              <a:t> </a:t>
            </a:r>
            <a:r>
              <a:rPr sz="2400" b="1" dirty="0">
                <a:latin typeface="Times New Roman"/>
                <a:cs typeface="Times New Roman"/>
              </a:rPr>
              <a:t>,</a:t>
            </a:r>
            <a:r>
              <a:rPr sz="2400" b="1" spc="-5" dirty="0">
                <a:latin typeface="Times New Roman"/>
                <a:cs typeface="Times New Roman"/>
              </a:rPr>
              <a:t> </a:t>
            </a:r>
            <a:r>
              <a:rPr sz="2400" b="1" i="1" spc="-5" dirty="0">
                <a:solidFill>
                  <a:srgbClr val="0000FF"/>
                </a:solidFill>
                <a:latin typeface="Times New Roman"/>
                <a:cs typeface="Times New Roman"/>
              </a:rPr>
              <a:t>n</a:t>
            </a:r>
            <a:r>
              <a:rPr sz="2400" b="1" i="1" dirty="0">
                <a:solidFill>
                  <a:srgbClr val="0000FF"/>
                </a:solidFill>
                <a:latin typeface="Times New Roman"/>
                <a:cs typeface="Times New Roman"/>
              </a:rPr>
              <a:t> </a:t>
            </a:r>
            <a:r>
              <a:rPr sz="2400" b="1" dirty="0">
                <a:latin typeface="Times New Roman"/>
                <a:cs typeface="Times New Roman"/>
              </a:rPr>
              <a:t>, </a:t>
            </a:r>
            <a:r>
              <a:rPr sz="2400" b="1" spc="-5" dirty="0">
                <a:latin typeface="Times New Roman"/>
                <a:cs typeface="Times New Roman"/>
              </a:rPr>
              <a:t>fp</a:t>
            </a:r>
            <a:r>
              <a:rPr sz="2400" b="1" dirty="0">
                <a:latin typeface="Times New Roman"/>
                <a:cs typeface="Times New Roman"/>
              </a:rPr>
              <a:t> )</a:t>
            </a:r>
            <a:r>
              <a:rPr sz="2400" b="1" spc="5" dirty="0">
                <a:latin typeface="Times New Roman"/>
                <a:cs typeface="Times New Roman"/>
              </a:rPr>
              <a:t> </a:t>
            </a:r>
            <a:r>
              <a:rPr sz="2400" b="1" dirty="0">
                <a:latin typeface="Times New Roman"/>
                <a:cs typeface="Times New Roman"/>
              </a:rPr>
              <a:t>! =</a:t>
            </a:r>
            <a:r>
              <a:rPr sz="2400" b="1" spc="-10" dirty="0">
                <a:latin typeface="Times New Roman"/>
                <a:cs typeface="Times New Roman"/>
              </a:rPr>
              <a:t> </a:t>
            </a:r>
            <a:r>
              <a:rPr sz="2400" b="1" i="1" spc="-5" dirty="0">
                <a:solidFill>
                  <a:srgbClr val="CC3300"/>
                </a:solidFill>
                <a:latin typeface="Times New Roman"/>
                <a:cs typeface="Times New Roman"/>
              </a:rPr>
              <a:t>n</a:t>
            </a:r>
            <a:r>
              <a:rPr sz="2400" b="1" i="1" dirty="0">
                <a:solidFill>
                  <a:srgbClr val="CC3300"/>
                </a:solidFill>
                <a:latin typeface="Times New Roman"/>
                <a:cs typeface="Times New Roman"/>
              </a:rPr>
              <a:t> </a:t>
            </a:r>
            <a:r>
              <a:rPr sz="2400" b="1" spc="-5" dirty="0">
                <a:latin typeface="Times New Roman"/>
                <a:cs typeface="Times New Roman"/>
              </a:rPr>
              <a:t>)/*</a:t>
            </a:r>
            <a:r>
              <a:rPr sz="2400" b="1" spc="-5" dirty="0">
                <a:latin typeface="SimSun"/>
                <a:cs typeface="SimSun"/>
              </a:rPr>
              <a:t>读入</a:t>
            </a:r>
            <a:r>
              <a:rPr sz="2400" b="1" spc="-10" dirty="0">
                <a:latin typeface="Times New Roman"/>
                <a:cs typeface="Times New Roman"/>
              </a:rPr>
              <a:t>n</a:t>
            </a:r>
            <a:r>
              <a:rPr sz="2400" b="1" spc="-5" dirty="0">
                <a:latin typeface="SimSun"/>
                <a:cs typeface="SimSun"/>
              </a:rPr>
              <a:t>个</a:t>
            </a:r>
            <a:r>
              <a:rPr sz="2400" b="1" dirty="0">
                <a:latin typeface="Times New Roman"/>
                <a:cs typeface="Times New Roman"/>
              </a:rPr>
              <a:t>*/</a:t>
            </a:r>
            <a:endParaRPr sz="2400" dirty="0">
              <a:latin typeface="Times New Roman"/>
              <a:cs typeface="Times New Roman"/>
            </a:endParaRPr>
          </a:p>
          <a:p>
            <a:pPr marL="165100">
              <a:lnSpc>
                <a:spcPts val="2575"/>
              </a:lnSpc>
            </a:pPr>
            <a:r>
              <a:rPr sz="2400" b="1" spc="-5" dirty="0">
                <a:latin typeface="Times New Roman"/>
                <a:cs typeface="Times New Roman"/>
              </a:rPr>
              <a:t>{</a:t>
            </a:r>
            <a:endParaRPr sz="2400" dirty="0">
              <a:latin typeface="Times New Roman"/>
              <a:cs typeface="Times New Roman"/>
            </a:endParaRPr>
          </a:p>
          <a:p>
            <a:pPr marL="851535" marR="2941320" indent="-1270">
              <a:lnSpc>
                <a:spcPts val="2590"/>
              </a:lnSpc>
              <a:spcBef>
                <a:spcPts val="180"/>
              </a:spcBef>
            </a:pPr>
            <a:r>
              <a:rPr sz="2400" b="1" spc="-5" dirty="0">
                <a:latin typeface="Times New Roman"/>
                <a:cs typeface="Times New Roman"/>
              </a:rPr>
              <a:t>printf(“file </a:t>
            </a:r>
            <a:r>
              <a:rPr sz="2400" b="1" spc="-15" dirty="0">
                <a:latin typeface="Times New Roman"/>
                <a:cs typeface="Times New Roman"/>
              </a:rPr>
              <a:t>read </a:t>
            </a:r>
            <a:r>
              <a:rPr sz="2400" b="1" spc="-10" dirty="0">
                <a:latin typeface="Times New Roman"/>
                <a:cs typeface="Times New Roman"/>
              </a:rPr>
              <a:t>error!”);  </a:t>
            </a:r>
            <a:r>
              <a:rPr sz="2400" b="1" spc="-5" dirty="0">
                <a:latin typeface="Times New Roman"/>
                <a:cs typeface="Times New Roman"/>
              </a:rPr>
              <a:t>exit(0);</a:t>
            </a:r>
            <a:endParaRPr sz="2400" dirty="0">
              <a:latin typeface="Times New Roman"/>
              <a:cs typeface="Times New Roman"/>
            </a:endParaRPr>
          </a:p>
          <a:p>
            <a:pPr marL="241300">
              <a:lnSpc>
                <a:spcPts val="2410"/>
              </a:lnSpc>
            </a:pPr>
            <a:r>
              <a:rPr sz="2400" b="1" spc="-5" dirty="0">
                <a:latin typeface="Times New Roman"/>
                <a:cs typeface="Times New Roman"/>
              </a:rPr>
              <a:t>}</a:t>
            </a:r>
            <a:endParaRPr sz="2400" dirty="0">
              <a:latin typeface="Times New Roman"/>
              <a:cs typeface="Times New Roman"/>
            </a:endParaRPr>
          </a:p>
          <a:p>
            <a:pPr marL="850900" marR="3006725" indent="-609600">
              <a:lnSpc>
                <a:spcPts val="2590"/>
              </a:lnSpc>
              <a:spcBef>
                <a:spcPts val="185"/>
              </a:spcBef>
            </a:pPr>
            <a:r>
              <a:rPr sz="2400" b="1" spc="-5" dirty="0">
                <a:latin typeface="Times New Roman"/>
                <a:cs typeface="Times New Roman"/>
              </a:rPr>
              <a:t>for(i=0; i&lt;n; i++)  printf(“%d\t%s\t%d\n”,</a:t>
            </a:r>
            <a:endParaRPr sz="2400" dirty="0">
              <a:latin typeface="Times New Roman"/>
              <a:cs typeface="Times New Roman"/>
            </a:endParaRPr>
          </a:p>
          <a:p>
            <a:pPr marL="1765300">
              <a:lnSpc>
                <a:spcPts val="2410"/>
              </a:lnSpc>
            </a:pPr>
            <a:r>
              <a:rPr sz="2400" b="1" spc="-5" dirty="0">
                <a:solidFill>
                  <a:srgbClr val="0000FF"/>
                </a:solidFill>
                <a:latin typeface="Times New Roman"/>
                <a:cs typeface="Times New Roman"/>
              </a:rPr>
              <a:t>stu[i].</a:t>
            </a:r>
            <a:r>
              <a:rPr sz="2400" b="1" spc="-5" dirty="0">
                <a:latin typeface="Times New Roman"/>
                <a:cs typeface="Times New Roman"/>
              </a:rPr>
              <a:t>num, </a:t>
            </a:r>
            <a:r>
              <a:rPr sz="2400" b="1" spc="-5" dirty="0">
                <a:solidFill>
                  <a:srgbClr val="0000FF"/>
                </a:solidFill>
                <a:latin typeface="Times New Roman"/>
                <a:cs typeface="Times New Roman"/>
              </a:rPr>
              <a:t>stu[i].</a:t>
            </a:r>
            <a:r>
              <a:rPr sz="2400" b="1" spc="-5" dirty="0">
                <a:latin typeface="Times New Roman"/>
                <a:cs typeface="Times New Roman"/>
              </a:rPr>
              <a:t>name,</a:t>
            </a:r>
            <a:r>
              <a:rPr sz="2400" b="1" spc="20" dirty="0">
                <a:latin typeface="Times New Roman"/>
                <a:cs typeface="Times New Roman"/>
              </a:rPr>
              <a:t> </a:t>
            </a:r>
            <a:r>
              <a:rPr sz="2400" b="1" spc="-5" dirty="0">
                <a:solidFill>
                  <a:srgbClr val="0000FF"/>
                </a:solidFill>
                <a:latin typeface="Times New Roman"/>
                <a:cs typeface="Times New Roman"/>
              </a:rPr>
              <a:t>stu[i].</a:t>
            </a:r>
            <a:r>
              <a:rPr sz="2400" b="1" spc="-5" dirty="0">
                <a:latin typeface="Times New Roman"/>
                <a:cs typeface="Times New Roman"/>
              </a:rPr>
              <a:t>score);</a:t>
            </a:r>
            <a:endParaRPr sz="2400" dirty="0">
              <a:latin typeface="Times New Roman"/>
              <a:cs typeface="Times New Roman"/>
            </a:endParaRPr>
          </a:p>
          <a:p>
            <a:pPr marL="241300">
              <a:lnSpc>
                <a:spcPts val="2590"/>
              </a:lnSpc>
            </a:pPr>
            <a:r>
              <a:rPr sz="2400" b="1" spc="-10" dirty="0">
                <a:latin typeface="Times New Roman"/>
                <a:cs typeface="Times New Roman"/>
              </a:rPr>
              <a:t>fclose(fp);</a:t>
            </a:r>
            <a:endParaRPr sz="2400" dirty="0">
              <a:latin typeface="Times New Roman"/>
              <a:cs typeface="Times New Roman"/>
            </a:endParaRPr>
          </a:p>
          <a:p>
            <a:pPr marL="88900">
              <a:lnSpc>
                <a:spcPts val="2735"/>
              </a:lnSpc>
            </a:pPr>
            <a:r>
              <a:rPr sz="2400" b="1" spc="-5" dirty="0">
                <a:latin typeface="Times New Roman"/>
                <a:cs typeface="Times New Roman"/>
              </a:rPr>
              <a:t>}</a:t>
            </a:r>
            <a:endParaRPr sz="2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39</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3203" y="660385"/>
            <a:ext cx="7304405" cy="689291"/>
          </a:xfrm>
          <a:prstGeom prst="rect">
            <a:avLst/>
          </a:prstGeom>
        </p:spPr>
        <p:txBody>
          <a:bodyPr vert="horz" wrap="square" lIns="0" tIns="12065" rIns="0" bIns="0" rtlCol="0">
            <a:spAutoFit/>
          </a:bodyPr>
          <a:lstStyle/>
          <a:p>
            <a:pPr marL="12700">
              <a:lnSpc>
                <a:spcPct val="100000"/>
              </a:lnSpc>
              <a:spcBef>
                <a:spcPts val="95"/>
              </a:spcBef>
            </a:pPr>
            <a:r>
              <a:rPr sz="4400" spc="-10" dirty="0">
                <a:latin typeface="Times New Roman"/>
                <a:cs typeface="Times New Roman"/>
              </a:rPr>
              <a:t>DOS</a:t>
            </a:r>
            <a:r>
              <a:rPr spc="-245" dirty="0"/>
              <a:t>下的标准输入输出重定向</a:t>
            </a:r>
            <a:endParaRPr sz="4400" dirty="0">
              <a:latin typeface="Times New Roman"/>
              <a:cs typeface="Times New Roman"/>
            </a:endParaRPr>
          </a:p>
        </p:txBody>
      </p:sp>
      <p:sp>
        <p:nvSpPr>
          <p:cNvPr id="4" name="object 4"/>
          <p:cNvSpPr/>
          <p:nvPr/>
        </p:nvSpPr>
        <p:spPr>
          <a:xfrm>
            <a:off x="774839" y="2062733"/>
            <a:ext cx="9144000" cy="858519"/>
          </a:xfrm>
          <a:custGeom>
            <a:avLst/>
            <a:gdLst/>
            <a:ahLst/>
            <a:cxnLst/>
            <a:rect l="l" t="t" r="r" b="b"/>
            <a:pathLst>
              <a:path w="9144000" h="858519">
                <a:moveTo>
                  <a:pt x="0" y="0"/>
                </a:moveTo>
                <a:lnTo>
                  <a:pt x="0" y="858012"/>
                </a:lnTo>
                <a:lnTo>
                  <a:pt x="9144000" y="858011"/>
                </a:lnTo>
                <a:lnTo>
                  <a:pt x="9144000" y="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774839" y="2919983"/>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1540135" y="1815337"/>
            <a:ext cx="6901815" cy="4440555"/>
          </a:xfrm>
          <a:prstGeom prst="rect">
            <a:avLst/>
          </a:prstGeom>
        </p:spPr>
        <p:txBody>
          <a:bodyPr vert="horz" wrap="square" lIns="0" tIns="12700" rIns="0" bIns="0" rtlCol="0">
            <a:spAutoFit/>
          </a:bodyPr>
          <a:lstStyle/>
          <a:p>
            <a:pPr marL="387350" indent="-375285">
              <a:lnSpc>
                <a:spcPct val="100000"/>
              </a:lnSpc>
              <a:spcBef>
                <a:spcPts val="100"/>
              </a:spcBef>
              <a:buClr>
                <a:srgbClr val="FFCC65"/>
              </a:buClr>
              <a:buSzPct val="78571"/>
              <a:buFont typeface="Wingdings"/>
              <a:buChar char=""/>
              <a:tabLst>
                <a:tab pos="387350" algn="l"/>
                <a:tab pos="387985" algn="l"/>
              </a:tabLst>
            </a:pPr>
            <a:r>
              <a:rPr lang="zh-CN" altLang="en-US" sz="2800" b="1" spc="-5" dirty="0">
                <a:solidFill>
                  <a:srgbClr val="3365FF"/>
                </a:solidFill>
                <a:latin typeface="SimSun"/>
                <a:cs typeface="SimSun"/>
              </a:rPr>
              <a:t>如有</a:t>
            </a:r>
            <a:r>
              <a:rPr sz="2800" b="1" spc="-5" dirty="0" err="1">
                <a:solidFill>
                  <a:srgbClr val="3365FF"/>
                </a:solidFill>
                <a:latin typeface="SimSun"/>
                <a:cs typeface="SimSun"/>
              </a:rPr>
              <a:t>程序</a:t>
            </a:r>
            <a:r>
              <a:rPr sz="2800" b="1" spc="-5" dirty="0" err="1">
                <a:latin typeface="Courier New"/>
                <a:cs typeface="Courier New"/>
              </a:rPr>
              <a:t>prog</a:t>
            </a:r>
            <a:r>
              <a:rPr lang="zh-CN" altLang="en-US" sz="2800" b="1" spc="-5" dirty="0">
                <a:solidFill>
                  <a:srgbClr val="3365FF"/>
                </a:solidFill>
                <a:latin typeface="SimSun"/>
                <a:cs typeface="Courier New"/>
              </a:rPr>
              <a:t>定义：</a:t>
            </a:r>
            <a:endParaRPr sz="2800" dirty="0">
              <a:latin typeface="SimSun"/>
              <a:cs typeface="SimSun"/>
            </a:endParaRPr>
          </a:p>
          <a:p>
            <a:pPr marL="863600" lvl="1" indent="-286385">
              <a:lnSpc>
                <a:spcPts val="3195"/>
              </a:lnSpc>
              <a:spcBef>
                <a:spcPts val="70"/>
              </a:spcBef>
              <a:buClr>
                <a:srgbClr val="FFCC65"/>
              </a:buClr>
              <a:buSzPct val="114583"/>
              <a:buFont typeface="Courier New"/>
              <a:buChar char="–"/>
              <a:tabLst>
                <a:tab pos="864235" algn="l"/>
              </a:tabLst>
            </a:pPr>
            <a:r>
              <a:rPr sz="2400" b="1" spc="-10" dirty="0">
                <a:latin typeface="Courier New"/>
                <a:cs typeface="Courier New"/>
              </a:rPr>
              <a:t>main()</a:t>
            </a:r>
            <a:endParaRPr sz="2400" dirty="0">
              <a:latin typeface="Courier New"/>
              <a:cs typeface="Courier New"/>
            </a:endParaRPr>
          </a:p>
          <a:p>
            <a:pPr marL="863600">
              <a:lnSpc>
                <a:spcPts val="2700"/>
              </a:lnSpc>
            </a:pPr>
            <a:r>
              <a:rPr sz="2400" b="1" spc="-5" dirty="0">
                <a:latin typeface="Courier New"/>
                <a:cs typeface="Courier New"/>
              </a:rPr>
              <a:t>{</a:t>
            </a:r>
            <a:endParaRPr sz="2400" dirty="0">
              <a:latin typeface="Courier New"/>
              <a:cs typeface="Courier New"/>
            </a:endParaRPr>
          </a:p>
          <a:p>
            <a:pPr marL="1593850">
              <a:lnSpc>
                <a:spcPts val="2735"/>
              </a:lnSpc>
            </a:pPr>
            <a:r>
              <a:rPr sz="2400" b="1" spc="-5" dirty="0">
                <a:solidFill>
                  <a:srgbClr val="0000FF"/>
                </a:solidFill>
                <a:latin typeface="Courier New"/>
                <a:cs typeface="Courier New"/>
              </a:rPr>
              <a:t>char</a:t>
            </a:r>
            <a:r>
              <a:rPr sz="2400" b="1" spc="-25" dirty="0">
                <a:solidFill>
                  <a:srgbClr val="0000FF"/>
                </a:solidFill>
                <a:latin typeface="Courier New"/>
                <a:cs typeface="Courier New"/>
              </a:rPr>
              <a:t> </a:t>
            </a:r>
            <a:r>
              <a:rPr sz="2400" b="1" spc="-10" dirty="0">
                <a:latin typeface="Courier New"/>
                <a:cs typeface="Courier New"/>
              </a:rPr>
              <a:t>c;</a:t>
            </a:r>
            <a:endParaRPr sz="2400" dirty="0">
              <a:latin typeface="Courier New"/>
              <a:cs typeface="Courier New"/>
            </a:endParaRPr>
          </a:p>
          <a:p>
            <a:pPr marL="2323465" marR="5080" indent="-730250">
              <a:lnSpc>
                <a:spcPts val="2740"/>
              </a:lnSpc>
              <a:spcBef>
                <a:spcPts val="135"/>
              </a:spcBef>
            </a:pPr>
            <a:r>
              <a:rPr sz="2400" b="1" spc="-5" dirty="0">
                <a:solidFill>
                  <a:srgbClr val="0000FF"/>
                </a:solidFill>
                <a:latin typeface="Courier New"/>
                <a:cs typeface="Courier New"/>
              </a:rPr>
              <a:t>while </a:t>
            </a:r>
            <a:r>
              <a:rPr sz="2400" b="1" spc="-5" dirty="0">
                <a:latin typeface="Courier New"/>
                <a:cs typeface="Courier New"/>
              </a:rPr>
              <a:t>(</a:t>
            </a:r>
            <a:r>
              <a:rPr sz="2400" b="1" spc="-5" dirty="0">
                <a:solidFill>
                  <a:srgbClr val="FF0000"/>
                </a:solidFill>
                <a:latin typeface="Courier New"/>
                <a:cs typeface="Courier New"/>
              </a:rPr>
              <a:t>(</a:t>
            </a:r>
            <a:r>
              <a:rPr sz="2400" b="1" u="sng" spc="-5" dirty="0">
                <a:latin typeface="Courier New"/>
                <a:cs typeface="Courier New"/>
              </a:rPr>
              <a:t>c=getchar()</a:t>
            </a:r>
            <a:r>
              <a:rPr sz="2400" b="1" spc="-5" dirty="0">
                <a:solidFill>
                  <a:srgbClr val="FF0000"/>
                </a:solidFill>
                <a:latin typeface="Courier New"/>
                <a:cs typeface="Courier New"/>
              </a:rPr>
              <a:t>)</a:t>
            </a:r>
            <a:r>
              <a:rPr sz="2400" b="1" spc="-5" dirty="0">
                <a:latin typeface="Courier New"/>
                <a:cs typeface="Courier New"/>
              </a:rPr>
              <a:t> !=</a:t>
            </a:r>
            <a:r>
              <a:rPr sz="2400" b="1" spc="-130" dirty="0">
                <a:latin typeface="Courier New"/>
                <a:cs typeface="Courier New"/>
              </a:rPr>
              <a:t> </a:t>
            </a:r>
            <a:r>
              <a:rPr sz="2400" b="1" spc="-5" dirty="0">
                <a:latin typeface="Courier New"/>
                <a:cs typeface="Courier New"/>
              </a:rPr>
              <a:t>'\n')  </a:t>
            </a:r>
            <a:r>
              <a:rPr sz="2400" b="1" spc="-10" dirty="0">
                <a:latin typeface="Courier New"/>
                <a:cs typeface="Courier New"/>
              </a:rPr>
              <a:t>putchar(++c);</a:t>
            </a:r>
            <a:endParaRPr sz="2400" dirty="0">
              <a:latin typeface="Courier New"/>
              <a:cs typeface="Courier New"/>
            </a:endParaRPr>
          </a:p>
          <a:p>
            <a:pPr marL="863600">
              <a:lnSpc>
                <a:spcPts val="2665"/>
              </a:lnSpc>
            </a:pPr>
            <a:r>
              <a:rPr sz="2400" b="1" spc="-5" dirty="0">
                <a:latin typeface="Courier New"/>
                <a:cs typeface="Courier New"/>
              </a:rPr>
              <a:t>}</a:t>
            </a:r>
            <a:endParaRPr sz="2400" dirty="0">
              <a:latin typeface="Courier New"/>
              <a:cs typeface="Courier New"/>
            </a:endParaRPr>
          </a:p>
          <a:p>
            <a:pPr marL="387350" indent="-375285">
              <a:lnSpc>
                <a:spcPts val="3310"/>
              </a:lnSpc>
              <a:spcBef>
                <a:spcPts val="68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输入重定向</a:t>
            </a:r>
            <a:endParaRPr sz="2800" dirty="0">
              <a:latin typeface="SimSun"/>
              <a:cs typeface="SimSun"/>
            </a:endParaRPr>
          </a:p>
          <a:p>
            <a:pPr marL="863600" lvl="1" indent="-286385">
              <a:lnSpc>
                <a:spcPts val="3250"/>
              </a:lnSpc>
              <a:buClr>
                <a:srgbClr val="FFCC65"/>
              </a:buClr>
              <a:buSzPct val="114583"/>
              <a:buFont typeface="Courier New"/>
              <a:buChar char="–"/>
              <a:tabLst>
                <a:tab pos="864235" algn="l"/>
              </a:tabLst>
            </a:pPr>
            <a:r>
              <a:rPr sz="2400" b="1" spc="-5" dirty="0">
                <a:latin typeface="Courier New"/>
                <a:cs typeface="Courier New"/>
              </a:rPr>
              <a:t>prog &lt;</a:t>
            </a:r>
            <a:r>
              <a:rPr sz="2400" b="1" spc="-35" dirty="0">
                <a:latin typeface="Courier New"/>
                <a:cs typeface="Courier New"/>
              </a:rPr>
              <a:t> </a:t>
            </a:r>
            <a:r>
              <a:rPr sz="2400" b="1" spc="-10" dirty="0">
                <a:latin typeface="Courier New"/>
                <a:cs typeface="Courier New"/>
              </a:rPr>
              <a:t>infile</a:t>
            </a:r>
            <a:endParaRPr sz="2400" dirty="0">
              <a:latin typeface="Courier New"/>
              <a:cs typeface="Courier New"/>
            </a:endParaRPr>
          </a:p>
          <a:p>
            <a:pPr marL="387350" indent="-375285">
              <a:lnSpc>
                <a:spcPts val="3310"/>
              </a:lnSpc>
              <a:spcBef>
                <a:spcPts val="61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输出重定向</a:t>
            </a:r>
            <a:endParaRPr sz="2800" dirty="0">
              <a:latin typeface="SimSun"/>
              <a:cs typeface="SimSun"/>
            </a:endParaRPr>
          </a:p>
          <a:p>
            <a:pPr marL="863600" lvl="1" indent="-286385">
              <a:lnSpc>
                <a:spcPts val="3250"/>
              </a:lnSpc>
              <a:buClr>
                <a:srgbClr val="FFCC65"/>
              </a:buClr>
              <a:buSzPct val="114583"/>
              <a:buFont typeface="Courier New"/>
              <a:buChar char="–"/>
              <a:tabLst>
                <a:tab pos="864235" algn="l"/>
              </a:tabLst>
            </a:pPr>
            <a:r>
              <a:rPr sz="2400" b="1" spc="-5" dirty="0">
                <a:latin typeface="Courier New"/>
                <a:cs typeface="Courier New"/>
              </a:rPr>
              <a:t>prog &gt;</a:t>
            </a:r>
            <a:r>
              <a:rPr sz="2400" b="1" spc="-35" dirty="0">
                <a:latin typeface="Courier New"/>
                <a:cs typeface="Courier New"/>
              </a:rPr>
              <a:t> </a:t>
            </a:r>
            <a:r>
              <a:rPr sz="2400" b="1" spc="-10" dirty="0">
                <a:latin typeface="Courier New"/>
                <a:cs typeface="Courier New"/>
              </a:rPr>
              <a:t>outfile</a:t>
            </a:r>
            <a:endParaRPr sz="24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4</a:t>
            </a:fld>
            <a:endParaRPr spc="-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4623" y="602234"/>
            <a:ext cx="600392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0000"/>
                </a:solidFill>
                <a:latin typeface="SimSun"/>
                <a:cs typeface="SimSun"/>
              </a:rPr>
              <a:t>四、文件的</a:t>
            </a:r>
            <a:r>
              <a:rPr sz="3200" spc="-5" dirty="0">
                <a:solidFill>
                  <a:srgbClr val="FF0000"/>
                </a:solidFill>
                <a:latin typeface="仿宋" panose="02010609060101010101" pitchFamily="49" charset="-122"/>
                <a:ea typeface="仿宋" panose="02010609060101010101" pitchFamily="49" charset="-122"/>
                <a:cs typeface="SimSun"/>
              </a:rPr>
              <a:t>格式化</a:t>
            </a:r>
            <a:r>
              <a:rPr sz="3200" spc="-5" dirty="0">
                <a:solidFill>
                  <a:srgbClr val="000000"/>
                </a:solidFill>
                <a:latin typeface="SimSun"/>
                <a:cs typeface="SimSun"/>
              </a:rPr>
              <a:t>读</a:t>
            </a:r>
            <a:r>
              <a:rPr sz="3200" spc="-15" dirty="0">
                <a:solidFill>
                  <a:srgbClr val="000000"/>
                </a:solidFill>
                <a:latin typeface="SimSun"/>
                <a:cs typeface="SimSun"/>
              </a:rPr>
              <a:t>写</a:t>
            </a:r>
            <a:r>
              <a:rPr sz="3200" spc="-5" dirty="0">
                <a:solidFill>
                  <a:srgbClr val="000000"/>
                </a:solidFill>
                <a:latin typeface="Times New Roman"/>
                <a:cs typeface="Times New Roman"/>
              </a:rPr>
              <a:t>(</a:t>
            </a:r>
            <a:r>
              <a:rPr sz="3200" dirty="0">
                <a:solidFill>
                  <a:srgbClr val="000000"/>
                </a:solidFill>
                <a:latin typeface="SimSun"/>
                <a:cs typeface="SimSun"/>
              </a:rPr>
              <a:t>文本文</a:t>
            </a:r>
            <a:r>
              <a:rPr sz="3200" spc="-15" dirty="0">
                <a:solidFill>
                  <a:srgbClr val="000000"/>
                </a:solidFill>
                <a:latin typeface="SimSun"/>
                <a:cs typeface="SimSun"/>
              </a:rPr>
              <a:t>件</a:t>
            </a:r>
            <a:r>
              <a:rPr sz="3200" spc="-5" dirty="0">
                <a:solidFill>
                  <a:srgbClr val="000000"/>
                </a:solidFill>
                <a:latin typeface="Times New Roman"/>
                <a:cs typeface="Times New Roman"/>
              </a:rPr>
              <a:t>)</a:t>
            </a:r>
            <a:endParaRPr sz="3200" dirty="0">
              <a:latin typeface="Times New Roman"/>
              <a:cs typeface="Times New Roman"/>
            </a:endParaRPr>
          </a:p>
        </p:txBody>
      </p:sp>
      <p:sp>
        <p:nvSpPr>
          <p:cNvPr id="6" name="object 6"/>
          <p:cNvSpPr txBox="1"/>
          <p:nvPr/>
        </p:nvSpPr>
        <p:spPr>
          <a:xfrm>
            <a:off x="1615573" y="1014018"/>
            <a:ext cx="8065770" cy="5448300"/>
          </a:xfrm>
          <a:prstGeom prst="rect">
            <a:avLst/>
          </a:prstGeom>
        </p:spPr>
        <p:txBody>
          <a:bodyPr vert="horz" wrap="square" lIns="0" tIns="110489" rIns="0" bIns="0" rtlCol="0">
            <a:spAutoFit/>
          </a:bodyPr>
          <a:lstStyle/>
          <a:p>
            <a:pPr marL="240665">
              <a:lnSpc>
                <a:spcPct val="100000"/>
              </a:lnSpc>
              <a:spcBef>
                <a:spcPts val="869"/>
              </a:spcBef>
              <a:tabLst>
                <a:tab pos="793115" algn="l"/>
              </a:tabLst>
            </a:pPr>
            <a:r>
              <a:rPr sz="2800" spc="405" dirty="0">
                <a:solidFill>
                  <a:srgbClr val="0000FF"/>
                </a:solidFill>
                <a:latin typeface="Wingdings"/>
                <a:cs typeface="Wingdings"/>
              </a:rPr>
              <a:t></a:t>
            </a:r>
            <a:r>
              <a:rPr sz="2800" spc="405" dirty="0">
                <a:solidFill>
                  <a:srgbClr val="0000FF"/>
                </a:solidFill>
                <a:latin typeface="Times New Roman"/>
                <a:cs typeface="Times New Roman"/>
              </a:rPr>
              <a:t>	</a:t>
            </a:r>
            <a:r>
              <a:rPr sz="2800" b="1" spc="-5" dirty="0">
                <a:latin typeface="Comic Sans MS"/>
                <a:cs typeface="Comic Sans MS"/>
              </a:rPr>
              <a:t>fprintf</a:t>
            </a:r>
            <a:r>
              <a:rPr sz="2800" b="1" spc="-5" dirty="0">
                <a:latin typeface="SimSun"/>
                <a:cs typeface="SimSun"/>
              </a:rPr>
              <a:t>函</a:t>
            </a:r>
            <a:r>
              <a:rPr sz="2800" b="1" spc="-10" dirty="0">
                <a:latin typeface="SimSun"/>
                <a:cs typeface="SimSun"/>
              </a:rPr>
              <a:t>数</a:t>
            </a:r>
            <a:endParaRPr sz="2800" dirty="0">
              <a:latin typeface="SimSun"/>
              <a:cs typeface="SimSun"/>
            </a:endParaRPr>
          </a:p>
          <a:p>
            <a:pPr marL="68580">
              <a:lnSpc>
                <a:spcPct val="100000"/>
              </a:lnSpc>
              <a:spcBef>
                <a:spcPts val="775"/>
              </a:spcBef>
            </a:pPr>
            <a:r>
              <a:rPr sz="2800" b="1" spc="-5" dirty="0">
                <a:solidFill>
                  <a:srgbClr val="CC3300"/>
                </a:solidFill>
                <a:latin typeface="SimSun"/>
                <a:cs typeface="SimSun"/>
              </a:rPr>
              <a:t>格式：</a:t>
            </a:r>
            <a:r>
              <a:rPr sz="2400" b="1" spc="-5" dirty="0">
                <a:latin typeface="Comic Sans MS"/>
                <a:cs typeface="Comic Sans MS"/>
              </a:rPr>
              <a:t>fprintf(fp,format,arg1,arg2,…,argn);</a:t>
            </a:r>
            <a:endParaRPr sz="2400" dirty="0">
              <a:latin typeface="Comic Sans MS"/>
              <a:cs typeface="Comic Sans MS"/>
            </a:endParaRPr>
          </a:p>
          <a:p>
            <a:pPr marL="164465" marR="262255">
              <a:lnSpc>
                <a:spcPct val="100000"/>
              </a:lnSpc>
              <a:spcBef>
                <a:spcPts val="955"/>
              </a:spcBef>
            </a:pPr>
            <a:r>
              <a:rPr sz="2400" b="1" spc="-5" dirty="0">
                <a:latin typeface="SimSun"/>
                <a:cs typeface="SimSun"/>
              </a:rPr>
              <a:t>将输出项</a:t>
            </a:r>
            <a:r>
              <a:rPr sz="2400" b="1" spc="-5" dirty="0">
                <a:latin typeface="Times New Roman"/>
                <a:cs typeface="Times New Roman"/>
              </a:rPr>
              <a:t>arg1,arg2…argn</a:t>
            </a:r>
            <a:r>
              <a:rPr sz="2400" b="1" spc="-5" dirty="0">
                <a:latin typeface="SimSun"/>
                <a:cs typeface="SimSun"/>
              </a:rPr>
              <a:t>按指定</a:t>
            </a:r>
            <a:r>
              <a:rPr sz="2400" b="1" dirty="0">
                <a:latin typeface="Times New Roman"/>
                <a:cs typeface="Times New Roman"/>
              </a:rPr>
              <a:t>format</a:t>
            </a:r>
            <a:r>
              <a:rPr sz="2400" b="1" dirty="0">
                <a:latin typeface="SimSun"/>
                <a:cs typeface="SimSun"/>
              </a:rPr>
              <a:t>格式写入</a:t>
            </a:r>
            <a:r>
              <a:rPr sz="2400" b="1" spc="-5" dirty="0">
                <a:latin typeface="Times New Roman"/>
                <a:cs typeface="Times New Roman"/>
              </a:rPr>
              <a:t>fp</a:t>
            </a:r>
            <a:r>
              <a:rPr sz="2400" b="1" spc="5" dirty="0">
                <a:latin typeface="SimSun"/>
                <a:cs typeface="SimSun"/>
              </a:rPr>
              <a:t>所指的 </a:t>
            </a:r>
            <a:r>
              <a:rPr sz="2400" b="1" spc="-5" dirty="0">
                <a:latin typeface="SimSun"/>
                <a:cs typeface="SimSun"/>
              </a:rPr>
              <a:t>文件中</a:t>
            </a:r>
            <a:r>
              <a:rPr sz="2400" b="1" dirty="0">
                <a:latin typeface="Times New Roman"/>
                <a:cs typeface="Times New Roman"/>
              </a:rPr>
              <a:t>,</a:t>
            </a:r>
            <a:r>
              <a:rPr sz="2400" b="1" dirty="0">
                <a:latin typeface="SimSun"/>
                <a:cs typeface="SimSun"/>
              </a:rPr>
              <a:t>即输出到磁盘文件；</a:t>
            </a:r>
            <a:endParaRPr sz="2400" dirty="0">
              <a:latin typeface="SimSun"/>
              <a:cs typeface="SimSun"/>
            </a:endParaRPr>
          </a:p>
          <a:p>
            <a:pPr marL="241300">
              <a:lnSpc>
                <a:spcPct val="100000"/>
              </a:lnSpc>
              <a:spcBef>
                <a:spcPts val="490"/>
              </a:spcBef>
              <a:tabLst>
                <a:tab pos="793115" algn="l"/>
              </a:tabLst>
            </a:pPr>
            <a:r>
              <a:rPr sz="2800" spc="405" dirty="0">
                <a:solidFill>
                  <a:srgbClr val="0000FF"/>
                </a:solidFill>
                <a:latin typeface="Wingdings"/>
                <a:cs typeface="Wingdings"/>
              </a:rPr>
              <a:t></a:t>
            </a:r>
            <a:r>
              <a:rPr sz="2800" spc="405" dirty="0">
                <a:solidFill>
                  <a:srgbClr val="0000FF"/>
                </a:solidFill>
                <a:latin typeface="Times New Roman"/>
                <a:cs typeface="Times New Roman"/>
              </a:rPr>
              <a:t>	</a:t>
            </a:r>
            <a:r>
              <a:rPr sz="2800" b="1" spc="-5" dirty="0">
                <a:latin typeface="Comic Sans MS"/>
                <a:cs typeface="Comic Sans MS"/>
              </a:rPr>
              <a:t>fscanf</a:t>
            </a:r>
            <a:r>
              <a:rPr sz="2800" b="1" spc="-5" dirty="0">
                <a:latin typeface="SimSun"/>
                <a:cs typeface="SimSun"/>
              </a:rPr>
              <a:t>函数</a:t>
            </a:r>
            <a:endParaRPr sz="2800" dirty="0">
              <a:latin typeface="SimSun"/>
              <a:cs typeface="SimSun"/>
            </a:endParaRPr>
          </a:p>
          <a:p>
            <a:pPr marL="241935">
              <a:lnSpc>
                <a:spcPct val="100000"/>
              </a:lnSpc>
              <a:spcBef>
                <a:spcPts val="985"/>
              </a:spcBef>
            </a:pPr>
            <a:r>
              <a:rPr sz="2800" b="1" spc="-5" dirty="0">
                <a:solidFill>
                  <a:srgbClr val="CC3300"/>
                </a:solidFill>
                <a:latin typeface="SimSun"/>
                <a:cs typeface="SimSun"/>
              </a:rPr>
              <a:t>格式</a:t>
            </a:r>
            <a:r>
              <a:rPr sz="2800" b="1" spc="-10" dirty="0">
                <a:solidFill>
                  <a:srgbClr val="CC3300"/>
                </a:solidFill>
                <a:latin typeface="SimSun"/>
                <a:cs typeface="SimSun"/>
              </a:rPr>
              <a:t>：</a:t>
            </a:r>
            <a:r>
              <a:rPr sz="2800" b="1" spc="-800" dirty="0">
                <a:solidFill>
                  <a:srgbClr val="CC3300"/>
                </a:solidFill>
                <a:latin typeface="SimSun"/>
                <a:cs typeface="SimSun"/>
              </a:rPr>
              <a:t> </a:t>
            </a:r>
            <a:r>
              <a:rPr sz="2400" b="1" spc="-5" dirty="0">
                <a:latin typeface="Comic Sans MS"/>
                <a:cs typeface="Comic Sans MS"/>
              </a:rPr>
              <a:t>fscanf(fp,format,&amp;arg1,&amp;arg2,…&amp;argn);</a:t>
            </a:r>
            <a:endParaRPr sz="2400" dirty="0">
              <a:latin typeface="Comic Sans MS"/>
              <a:cs typeface="Comic Sans MS"/>
            </a:endParaRPr>
          </a:p>
          <a:p>
            <a:pPr marL="155575">
              <a:lnSpc>
                <a:spcPct val="100000"/>
              </a:lnSpc>
              <a:spcBef>
                <a:spcPts val="1045"/>
              </a:spcBef>
            </a:pPr>
            <a:r>
              <a:rPr sz="2400" b="1" spc="-5" dirty="0">
                <a:latin typeface="SimSun"/>
                <a:cs typeface="SimSun"/>
              </a:rPr>
              <a:t>按指定</a:t>
            </a:r>
            <a:r>
              <a:rPr sz="2400" b="1" spc="-5" dirty="0">
                <a:latin typeface="Times New Roman"/>
                <a:cs typeface="Times New Roman"/>
              </a:rPr>
              <a:t>format</a:t>
            </a:r>
            <a:r>
              <a:rPr sz="2400" b="1" dirty="0">
                <a:latin typeface="SimSun"/>
                <a:cs typeface="SimSun"/>
              </a:rPr>
              <a:t>格式</a:t>
            </a:r>
            <a:r>
              <a:rPr sz="2400" b="1" spc="-5" dirty="0">
                <a:latin typeface="SimSun"/>
                <a:cs typeface="SimSun"/>
              </a:rPr>
              <a:t>从</a:t>
            </a:r>
            <a:r>
              <a:rPr sz="2400" b="1" spc="-5" dirty="0">
                <a:latin typeface="Times New Roman"/>
                <a:cs typeface="Times New Roman"/>
              </a:rPr>
              <a:t>fp</a:t>
            </a:r>
            <a:r>
              <a:rPr sz="2400" b="1" dirty="0">
                <a:latin typeface="SimSun"/>
                <a:cs typeface="SimSun"/>
              </a:rPr>
              <a:t>所指的文件中读取数据依次送入</a:t>
            </a:r>
            <a:endParaRPr sz="2400" dirty="0">
              <a:latin typeface="SimSun"/>
              <a:cs typeface="SimSun"/>
            </a:endParaRPr>
          </a:p>
          <a:p>
            <a:pPr marL="155575">
              <a:lnSpc>
                <a:spcPct val="100000"/>
              </a:lnSpc>
            </a:pPr>
            <a:r>
              <a:rPr sz="2400" b="1" spc="-5" dirty="0">
                <a:latin typeface="Times New Roman"/>
                <a:cs typeface="Times New Roman"/>
              </a:rPr>
              <a:t>arg1,arg2…argn</a:t>
            </a:r>
            <a:r>
              <a:rPr sz="2400" b="1" spc="-5" dirty="0">
                <a:latin typeface="SimSun"/>
                <a:cs typeface="SimSun"/>
              </a:rPr>
              <a:t>的内存单元</a:t>
            </a:r>
            <a:r>
              <a:rPr sz="2400" b="1" spc="-10" dirty="0">
                <a:latin typeface="SimSun"/>
                <a:cs typeface="SimSun"/>
              </a:rPr>
              <a:t>；</a:t>
            </a:r>
            <a:endParaRPr sz="2400" dirty="0">
              <a:latin typeface="SimSun"/>
              <a:cs typeface="SimSun"/>
            </a:endParaRPr>
          </a:p>
          <a:p>
            <a:pPr marL="359410" indent="-346710">
              <a:lnSpc>
                <a:spcPct val="100000"/>
              </a:lnSpc>
              <a:spcBef>
                <a:spcPts val="840"/>
              </a:spcBef>
              <a:buClr>
                <a:srgbClr val="0000FF"/>
              </a:buClr>
              <a:buFont typeface="Wingdings"/>
              <a:buChar char=""/>
              <a:tabLst>
                <a:tab pos="359410" algn="l"/>
              </a:tabLst>
            </a:pPr>
            <a:r>
              <a:rPr sz="2400" b="1" spc="-5" dirty="0">
                <a:latin typeface="Times New Roman"/>
                <a:cs typeface="Times New Roman"/>
              </a:rPr>
              <a:t>fp:</a:t>
            </a:r>
            <a:r>
              <a:rPr sz="2400" b="1" spc="5" dirty="0">
                <a:latin typeface="Times New Roman"/>
                <a:cs typeface="Times New Roman"/>
              </a:rPr>
              <a:t> </a:t>
            </a:r>
            <a:r>
              <a:rPr sz="2400" b="1" spc="-5" dirty="0">
                <a:latin typeface="SimSun"/>
                <a:cs typeface="SimSun"/>
              </a:rPr>
              <a:t>为指向</a:t>
            </a:r>
            <a:r>
              <a:rPr sz="2400" b="1" spc="-5" dirty="0">
                <a:latin typeface="Times New Roman"/>
                <a:cs typeface="Times New Roman"/>
              </a:rPr>
              <a:t>fopen</a:t>
            </a:r>
            <a:r>
              <a:rPr sz="2400" b="1" dirty="0">
                <a:latin typeface="SimSun"/>
                <a:cs typeface="SimSun"/>
              </a:rPr>
              <a:t>函数打开的文件的指针</a:t>
            </a:r>
            <a:endParaRPr sz="2400" dirty="0">
              <a:latin typeface="SimSun"/>
              <a:cs typeface="SimSun"/>
            </a:endParaRPr>
          </a:p>
          <a:p>
            <a:pPr marL="359410" indent="-346710">
              <a:lnSpc>
                <a:spcPct val="100000"/>
              </a:lnSpc>
              <a:spcBef>
                <a:spcPts val="1320"/>
              </a:spcBef>
              <a:buClr>
                <a:srgbClr val="0000FF"/>
              </a:buClr>
              <a:buFont typeface="Wingdings"/>
              <a:buChar char=""/>
              <a:tabLst>
                <a:tab pos="359410" algn="l"/>
              </a:tabLst>
            </a:pPr>
            <a:r>
              <a:rPr sz="2400" b="1" spc="-5" dirty="0">
                <a:latin typeface="Times New Roman"/>
                <a:cs typeface="Times New Roman"/>
              </a:rPr>
              <a:t>format </a:t>
            </a:r>
            <a:r>
              <a:rPr sz="2400" b="1" dirty="0">
                <a:latin typeface="SimSun"/>
                <a:cs typeface="SimSun"/>
              </a:rPr>
              <a:t>：为格式字符串</a:t>
            </a:r>
            <a:endParaRPr sz="2400" dirty="0">
              <a:latin typeface="SimSun"/>
              <a:cs typeface="SimSun"/>
            </a:endParaRPr>
          </a:p>
          <a:p>
            <a:pPr marL="359410" indent="-346710">
              <a:lnSpc>
                <a:spcPct val="100000"/>
              </a:lnSpc>
              <a:spcBef>
                <a:spcPts val="1920"/>
              </a:spcBef>
              <a:buClr>
                <a:srgbClr val="0000FF"/>
              </a:buClr>
              <a:buFont typeface="Wingdings"/>
              <a:buChar char=""/>
              <a:tabLst>
                <a:tab pos="359410" algn="l"/>
              </a:tabLst>
            </a:pPr>
            <a:r>
              <a:rPr sz="2400" b="1" spc="-5" dirty="0">
                <a:latin typeface="Times New Roman"/>
                <a:cs typeface="Times New Roman"/>
              </a:rPr>
              <a:t>arg1,arg2,…argn(&amp;arg1,&amp;arg2,…&amp;argn)</a:t>
            </a:r>
            <a:r>
              <a:rPr sz="2400" b="1" spc="-5" dirty="0">
                <a:latin typeface="SimSun"/>
                <a:cs typeface="SimSun"/>
              </a:rPr>
              <a:t>输出</a:t>
            </a:r>
            <a:r>
              <a:rPr sz="2400" b="1" spc="-5" dirty="0">
                <a:latin typeface="Times New Roman"/>
                <a:cs typeface="Times New Roman"/>
              </a:rPr>
              <a:t>/</a:t>
            </a:r>
            <a:r>
              <a:rPr sz="2400" b="1" spc="-5" dirty="0">
                <a:latin typeface="SimSun"/>
                <a:cs typeface="SimSun"/>
              </a:rPr>
              <a:t>输入项表列</a:t>
            </a:r>
            <a:endParaRPr sz="24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40</a:t>
            </a:fld>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973" y="830833"/>
            <a:ext cx="4234815" cy="452755"/>
          </a:xfrm>
          <a:prstGeom prst="rect">
            <a:avLst/>
          </a:prstGeom>
        </p:spPr>
        <p:txBody>
          <a:bodyPr vert="horz" wrap="square" lIns="0" tIns="12700" rIns="0" bIns="0" rtlCol="0">
            <a:spAutoFit/>
          </a:bodyPr>
          <a:lstStyle/>
          <a:p>
            <a:pPr marL="12700">
              <a:lnSpc>
                <a:spcPct val="100000"/>
              </a:lnSpc>
              <a:spcBef>
                <a:spcPts val="100"/>
              </a:spcBef>
              <a:tabLst>
                <a:tab pos="564515" algn="l"/>
              </a:tabLst>
            </a:pPr>
            <a:r>
              <a:rPr sz="2800" b="0" spc="405" dirty="0">
                <a:latin typeface="Wingdings"/>
                <a:cs typeface="Wingdings"/>
              </a:rPr>
              <a:t></a:t>
            </a:r>
            <a:r>
              <a:rPr sz="2800" b="0" spc="405" dirty="0">
                <a:latin typeface="Times New Roman"/>
                <a:cs typeface="Times New Roman"/>
              </a:rPr>
              <a:t>	</a:t>
            </a:r>
            <a:r>
              <a:rPr sz="2800" spc="-5" dirty="0">
                <a:solidFill>
                  <a:srgbClr val="000000"/>
                </a:solidFill>
                <a:latin typeface="SimSun"/>
                <a:cs typeface="SimSun"/>
              </a:rPr>
              <a:t>最好给出长度</a:t>
            </a:r>
            <a:r>
              <a:rPr sz="2800" dirty="0">
                <a:solidFill>
                  <a:srgbClr val="000000"/>
                </a:solidFill>
                <a:latin typeface="Times New Roman"/>
                <a:cs typeface="Times New Roman"/>
              </a:rPr>
              <a:t>,</a:t>
            </a:r>
            <a:r>
              <a:rPr sz="2800" dirty="0">
                <a:solidFill>
                  <a:srgbClr val="000000"/>
                </a:solidFill>
                <a:latin typeface="SimSun"/>
                <a:cs typeface="SimSun"/>
              </a:rPr>
              <a:t>读写统</a:t>
            </a:r>
            <a:r>
              <a:rPr sz="2800" spc="-10" dirty="0">
                <a:solidFill>
                  <a:srgbClr val="000000"/>
                </a:solidFill>
                <a:latin typeface="SimSun"/>
                <a:cs typeface="SimSun"/>
              </a:rPr>
              <a:t>一</a:t>
            </a:r>
            <a:endParaRPr sz="2800">
              <a:latin typeface="SimSun"/>
              <a:cs typeface="SimSun"/>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78740">
              <a:lnSpc>
                <a:spcPct val="100000"/>
              </a:lnSpc>
              <a:spcBef>
                <a:spcPts val="100"/>
              </a:spcBef>
            </a:pPr>
            <a:r>
              <a:rPr spc="-5" dirty="0"/>
              <a:t>fprintf </a:t>
            </a:r>
            <a:r>
              <a:rPr dirty="0"/>
              <a:t>( </a:t>
            </a:r>
            <a:r>
              <a:rPr spc="-5" dirty="0"/>
              <a:t>fp,“%d,%6.2f”,i,t</a:t>
            </a:r>
            <a:r>
              <a:rPr spc="5" dirty="0"/>
              <a:t> </a:t>
            </a:r>
            <a:r>
              <a:rPr spc="10" dirty="0"/>
              <a:t>)</a:t>
            </a:r>
            <a:r>
              <a:rPr spc="10" dirty="0">
                <a:latin typeface="SimSun"/>
                <a:cs typeface="SimSun"/>
              </a:rPr>
              <a:t>；</a:t>
            </a:r>
          </a:p>
          <a:p>
            <a:pPr marL="43180" marR="5080">
              <a:lnSpc>
                <a:spcPct val="100000"/>
              </a:lnSpc>
              <a:spcBef>
                <a:spcPts val="2220"/>
              </a:spcBef>
            </a:pPr>
            <a:r>
              <a:rPr sz="2400" spc="-5" dirty="0">
                <a:latin typeface="SimSun"/>
                <a:cs typeface="SimSun"/>
              </a:rPr>
              <a:t>将整型变量</a:t>
            </a:r>
            <a:r>
              <a:rPr sz="2400" spc="5" dirty="0">
                <a:latin typeface="Times New Roman"/>
                <a:cs typeface="Times New Roman"/>
              </a:rPr>
              <a:t>i</a:t>
            </a:r>
            <a:r>
              <a:rPr sz="2400" dirty="0">
                <a:latin typeface="SimSun"/>
                <a:cs typeface="SimSun"/>
              </a:rPr>
              <a:t>和实型变量</a:t>
            </a:r>
            <a:r>
              <a:rPr sz="2400" dirty="0">
                <a:latin typeface="Times New Roman"/>
                <a:cs typeface="Times New Roman"/>
              </a:rPr>
              <a:t>t</a:t>
            </a:r>
            <a:r>
              <a:rPr sz="2400" dirty="0">
                <a:latin typeface="SimSun"/>
                <a:cs typeface="SimSun"/>
              </a:rPr>
              <a:t>的值</a:t>
            </a:r>
            <a:r>
              <a:rPr sz="2400" spc="-5" dirty="0">
                <a:latin typeface="SimSun"/>
                <a:cs typeface="SimSun"/>
              </a:rPr>
              <a:t>按</a:t>
            </a:r>
            <a:r>
              <a:rPr sz="2400" dirty="0">
                <a:latin typeface="Times New Roman"/>
                <a:cs typeface="Times New Roman"/>
              </a:rPr>
              <a:t>%</a:t>
            </a:r>
            <a:r>
              <a:rPr sz="2400" spc="-5" dirty="0">
                <a:latin typeface="Times New Roman"/>
                <a:cs typeface="Times New Roman"/>
              </a:rPr>
              <a:t>d</a:t>
            </a:r>
            <a:r>
              <a:rPr sz="2400" spc="-5" dirty="0">
                <a:latin typeface="SimSun"/>
                <a:cs typeface="SimSun"/>
              </a:rPr>
              <a:t>和</a:t>
            </a:r>
            <a:r>
              <a:rPr sz="2400" dirty="0">
                <a:latin typeface="Times New Roman"/>
                <a:cs typeface="Times New Roman"/>
              </a:rPr>
              <a:t>%6.</a:t>
            </a:r>
            <a:r>
              <a:rPr sz="2400" spc="5" dirty="0">
                <a:latin typeface="Times New Roman"/>
                <a:cs typeface="Times New Roman"/>
              </a:rPr>
              <a:t>2</a:t>
            </a:r>
            <a:r>
              <a:rPr sz="2400" dirty="0">
                <a:latin typeface="SimSun"/>
                <a:cs typeface="SimSun"/>
              </a:rPr>
              <a:t>的格式输 </a:t>
            </a:r>
            <a:r>
              <a:rPr sz="2400" spc="-5" dirty="0">
                <a:latin typeface="SimSun"/>
                <a:cs typeface="SimSun"/>
              </a:rPr>
              <a:t>出到</a:t>
            </a:r>
            <a:r>
              <a:rPr sz="2400" spc="-10" dirty="0">
                <a:latin typeface="Times New Roman"/>
                <a:cs typeface="Times New Roman"/>
              </a:rPr>
              <a:t>fp</a:t>
            </a:r>
            <a:r>
              <a:rPr sz="2400" dirty="0">
                <a:latin typeface="SimSun"/>
                <a:cs typeface="SimSun"/>
              </a:rPr>
              <a:t>指向的文件中。</a:t>
            </a:r>
            <a:endParaRPr sz="2400">
              <a:latin typeface="SimSun"/>
              <a:cs typeface="SimSun"/>
            </a:endParaRPr>
          </a:p>
          <a:p>
            <a:pPr marL="30480">
              <a:lnSpc>
                <a:spcPct val="100000"/>
              </a:lnSpc>
              <a:spcBef>
                <a:spcPts val="50"/>
              </a:spcBef>
            </a:pPr>
            <a:endParaRPr sz="3300">
              <a:latin typeface="Times New Roman"/>
              <a:cs typeface="Times New Roman"/>
            </a:endParaRPr>
          </a:p>
          <a:p>
            <a:pPr marL="134620">
              <a:lnSpc>
                <a:spcPct val="100000"/>
              </a:lnSpc>
            </a:pPr>
            <a:r>
              <a:rPr spc="-5" dirty="0"/>
              <a:t>fscanf </a:t>
            </a:r>
            <a:r>
              <a:rPr dirty="0"/>
              <a:t>( </a:t>
            </a:r>
            <a:r>
              <a:rPr spc="-5" dirty="0"/>
              <a:t>fp,“%d,%6.2f”,&amp;i,&amp;t</a:t>
            </a:r>
            <a:r>
              <a:rPr spc="10" dirty="0"/>
              <a:t> </a:t>
            </a:r>
            <a:r>
              <a:rPr spc="-15" dirty="0"/>
              <a:t>)</a:t>
            </a:r>
            <a:r>
              <a:rPr spc="-15" dirty="0">
                <a:latin typeface="SimSun"/>
                <a:cs typeface="SimSun"/>
              </a:rPr>
              <a: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41</a:t>
            </a:fld>
            <a:endParaRPr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301" y="628477"/>
            <a:ext cx="4130040" cy="476884"/>
          </a:xfrm>
          <a:prstGeom prst="rect">
            <a:avLst/>
          </a:prstGeom>
        </p:spPr>
        <p:txBody>
          <a:bodyPr vert="horz" wrap="square" lIns="0" tIns="13970" rIns="0" bIns="0" rtlCol="0">
            <a:spAutoFit/>
          </a:bodyPr>
          <a:lstStyle/>
          <a:p>
            <a:pPr marL="12700">
              <a:lnSpc>
                <a:spcPct val="100000"/>
              </a:lnSpc>
              <a:spcBef>
                <a:spcPts val="110"/>
              </a:spcBef>
            </a:pPr>
            <a:r>
              <a:rPr sz="2950" i="1" spc="-155" dirty="0">
                <a:latin typeface="SimSun"/>
                <a:cs typeface="SimSun"/>
              </a:rPr>
              <a:t>例</a:t>
            </a:r>
            <a:r>
              <a:rPr sz="2800" i="1" spc="-80" dirty="0">
                <a:latin typeface="Times New Roman"/>
                <a:cs typeface="Times New Roman"/>
              </a:rPr>
              <a:t>1</a:t>
            </a:r>
            <a:r>
              <a:rPr sz="2950" i="1" spc="-80" dirty="0">
                <a:latin typeface="SimSun"/>
                <a:cs typeface="SimSun"/>
              </a:rPr>
              <a:t>：</a:t>
            </a:r>
            <a:r>
              <a:rPr sz="2950" i="1" spc="-155" dirty="0">
                <a:latin typeface="SimSun"/>
                <a:cs typeface="SimSun"/>
              </a:rPr>
              <a:t>文件的格式化写操作</a:t>
            </a:r>
            <a:endParaRPr sz="2950">
              <a:latin typeface="SimSun"/>
              <a:cs typeface="SimSun"/>
            </a:endParaRPr>
          </a:p>
        </p:txBody>
      </p:sp>
      <p:sp>
        <p:nvSpPr>
          <p:cNvPr id="6" name="object 6"/>
          <p:cNvSpPr txBox="1"/>
          <p:nvPr/>
        </p:nvSpPr>
        <p:spPr>
          <a:xfrm>
            <a:off x="1767973" y="1111250"/>
            <a:ext cx="3861435" cy="5368136"/>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#include</a:t>
            </a:r>
            <a:r>
              <a:rPr sz="2400" b="1" spc="-15" dirty="0">
                <a:latin typeface="Times New Roman"/>
                <a:cs typeface="Times New Roman"/>
              </a:rPr>
              <a:t> </a:t>
            </a:r>
            <a:r>
              <a:rPr sz="2400" b="1" spc="-10" dirty="0">
                <a:latin typeface="Times New Roman"/>
                <a:cs typeface="Times New Roman"/>
              </a:rPr>
              <a:t>“stdio.h”</a:t>
            </a:r>
            <a:endParaRPr sz="2400" dirty="0">
              <a:latin typeface="Times New Roman"/>
              <a:cs typeface="Times New Roman"/>
            </a:endParaRPr>
          </a:p>
          <a:p>
            <a:pPr marL="12700" marR="5080">
              <a:lnSpc>
                <a:spcPct val="100000"/>
              </a:lnSpc>
            </a:pPr>
            <a:r>
              <a:rPr sz="2400" b="1" spc="-5" dirty="0">
                <a:latin typeface="Times New Roman"/>
                <a:cs typeface="Times New Roman"/>
              </a:rPr>
              <a:t>typedef struct student </a:t>
            </a:r>
            <a:r>
              <a:rPr sz="2400" b="1" spc="-10" dirty="0">
                <a:latin typeface="Times New Roman"/>
                <a:cs typeface="Times New Roman"/>
              </a:rPr>
              <a:t>STUD;  </a:t>
            </a:r>
            <a:r>
              <a:rPr sz="2400" b="1" spc="-5" dirty="0">
                <a:solidFill>
                  <a:schemeClr val="accent1"/>
                </a:solidFill>
                <a:latin typeface="Times New Roman"/>
                <a:cs typeface="Times New Roman"/>
              </a:rPr>
              <a:t>struct</a:t>
            </a:r>
            <a:r>
              <a:rPr sz="2400" b="1" spc="-15" dirty="0">
                <a:solidFill>
                  <a:schemeClr val="accent1"/>
                </a:solidFill>
                <a:latin typeface="Times New Roman"/>
                <a:cs typeface="Times New Roman"/>
              </a:rPr>
              <a:t> </a:t>
            </a:r>
            <a:r>
              <a:rPr sz="2400" b="1" spc="-5" dirty="0">
                <a:solidFill>
                  <a:schemeClr val="accent1"/>
                </a:solidFill>
                <a:latin typeface="Times New Roman"/>
                <a:cs typeface="Times New Roman"/>
              </a:rPr>
              <a:t>student</a:t>
            </a:r>
            <a:endParaRPr sz="2400" dirty="0">
              <a:solidFill>
                <a:schemeClr val="accent1"/>
              </a:solidFill>
              <a:latin typeface="Times New Roman"/>
              <a:cs typeface="Times New Roman"/>
            </a:endParaRPr>
          </a:p>
          <a:p>
            <a:pPr marL="12700">
              <a:lnSpc>
                <a:spcPct val="100000"/>
              </a:lnSpc>
            </a:pPr>
            <a:r>
              <a:rPr sz="2400" b="1" spc="-5" dirty="0">
                <a:solidFill>
                  <a:schemeClr val="accent1"/>
                </a:solidFill>
                <a:latin typeface="Times New Roman"/>
                <a:cs typeface="Times New Roman"/>
              </a:rPr>
              <a:t>{</a:t>
            </a:r>
            <a:endParaRPr sz="2400" dirty="0">
              <a:solidFill>
                <a:schemeClr val="accent1"/>
              </a:solidFill>
              <a:latin typeface="Times New Roman"/>
              <a:cs typeface="Times New Roman"/>
            </a:endParaRPr>
          </a:p>
          <a:p>
            <a:pPr marL="163830">
              <a:lnSpc>
                <a:spcPct val="100000"/>
              </a:lnSpc>
            </a:pPr>
            <a:r>
              <a:rPr sz="2400" b="1" spc="-5" dirty="0">
                <a:solidFill>
                  <a:schemeClr val="accent1"/>
                </a:solidFill>
                <a:latin typeface="Times New Roman"/>
                <a:cs typeface="Times New Roman"/>
              </a:rPr>
              <a:t>int num;</a:t>
            </a:r>
            <a:endParaRPr sz="2400" dirty="0">
              <a:solidFill>
                <a:schemeClr val="accent1"/>
              </a:solidFill>
              <a:latin typeface="Times New Roman"/>
              <a:cs typeface="Times New Roman"/>
            </a:endParaRPr>
          </a:p>
          <a:p>
            <a:pPr marL="163830" marR="1706245">
              <a:lnSpc>
                <a:spcPct val="100000"/>
              </a:lnSpc>
            </a:pPr>
            <a:r>
              <a:rPr sz="2400" b="1" spc="-5" dirty="0">
                <a:solidFill>
                  <a:schemeClr val="accent1"/>
                </a:solidFill>
                <a:latin typeface="Times New Roman"/>
                <a:cs typeface="Times New Roman"/>
              </a:rPr>
              <a:t>char</a:t>
            </a:r>
            <a:r>
              <a:rPr sz="2400" b="1" spc="-95" dirty="0">
                <a:solidFill>
                  <a:schemeClr val="accent1"/>
                </a:solidFill>
                <a:latin typeface="Times New Roman"/>
                <a:cs typeface="Times New Roman"/>
              </a:rPr>
              <a:t> </a:t>
            </a:r>
            <a:r>
              <a:rPr sz="2400" b="1" spc="-10" dirty="0">
                <a:solidFill>
                  <a:schemeClr val="accent1"/>
                </a:solidFill>
                <a:latin typeface="Times New Roman"/>
                <a:cs typeface="Times New Roman"/>
              </a:rPr>
              <a:t>name[12];  </a:t>
            </a:r>
            <a:r>
              <a:rPr sz="2400" b="1" spc="-5" dirty="0">
                <a:solidFill>
                  <a:schemeClr val="accent1"/>
                </a:solidFill>
                <a:latin typeface="Times New Roman"/>
                <a:cs typeface="Times New Roman"/>
              </a:rPr>
              <a:t>int </a:t>
            </a:r>
            <a:r>
              <a:rPr sz="2400" b="1" spc="-10" dirty="0">
                <a:solidFill>
                  <a:schemeClr val="accent1"/>
                </a:solidFill>
                <a:latin typeface="Times New Roman"/>
                <a:cs typeface="Times New Roman"/>
              </a:rPr>
              <a:t>score;</a:t>
            </a:r>
            <a:endParaRPr sz="2400" dirty="0">
              <a:solidFill>
                <a:schemeClr val="accent1"/>
              </a:solidFill>
              <a:latin typeface="Times New Roman"/>
              <a:cs typeface="Times New Roman"/>
            </a:endParaRPr>
          </a:p>
          <a:p>
            <a:pPr marL="12700" marR="2977515">
              <a:lnSpc>
                <a:spcPts val="2850"/>
              </a:lnSpc>
              <a:spcBef>
                <a:spcPts val="150"/>
              </a:spcBef>
            </a:pPr>
            <a:r>
              <a:rPr sz="2400" b="1" spc="-5" dirty="0">
                <a:solidFill>
                  <a:schemeClr val="accent1"/>
                </a:solidFill>
                <a:latin typeface="Times New Roman"/>
                <a:cs typeface="Times New Roman"/>
              </a:rPr>
              <a:t>}</a:t>
            </a:r>
            <a:r>
              <a:rPr sz="2400" b="1" spc="-5" dirty="0">
                <a:solidFill>
                  <a:schemeClr val="accent1"/>
                </a:solidFill>
                <a:latin typeface="SimSun"/>
                <a:cs typeface="SimSun"/>
              </a:rPr>
              <a:t>；  </a:t>
            </a:r>
            <a:r>
              <a:rPr sz="2400" b="1" spc="-10" dirty="0">
                <a:latin typeface="Times New Roman"/>
                <a:cs typeface="Times New Roman"/>
              </a:rPr>
              <a:t>main()</a:t>
            </a:r>
            <a:endParaRPr sz="2400" dirty="0">
              <a:latin typeface="Times New Roman"/>
              <a:cs typeface="Times New Roman"/>
            </a:endParaRPr>
          </a:p>
          <a:p>
            <a:pPr marL="12700">
              <a:lnSpc>
                <a:spcPts val="2360"/>
              </a:lnSpc>
            </a:pPr>
            <a:r>
              <a:rPr sz="2400" b="1" spc="-5" dirty="0">
                <a:latin typeface="Times New Roman"/>
                <a:cs typeface="Times New Roman"/>
              </a:rPr>
              <a:t>{</a:t>
            </a:r>
            <a:endParaRPr sz="2400" dirty="0">
              <a:latin typeface="Times New Roman"/>
              <a:cs typeface="Times New Roman"/>
            </a:endParaRPr>
          </a:p>
          <a:p>
            <a:pPr marL="163830" marR="2306955" algn="just">
              <a:lnSpc>
                <a:spcPts val="2590"/>
              </a:lnSpc>
              <a:spcBef>
                <a:spcPts val="180"/>
              </a:spcBef>
            </a:pPr>
            <a:r>
              <a:rPr sz="2400" b="1" spc="-5" dirty="0">
                <a:latin typeface="Times New Roman"/>
                <a:cs typeface="Times New Roman"/>
              </a:rPr>
              <a:t>STUD</a:t>
            </a:r>
            <a:r>
              <a:rPr sz="2400" b="1" spc="-5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  FILE *fp;  int</a:t>
            </a:r>
            <a:r>
              <a:rPr sz="2400" b="1" spc="-10" dirty="0">
                <a:latin typeface="Times New Roman"/>
                <a:cs typeface="Times New Roman"/>
              </a:rPr>
              <a:t> i,n;</a:t>
            </a:r>
            <a:endParaRPr sz="2400" dirty="0">
              <a:latin typeface="Times New Roman"/>
              <a:cs typeface="Times New Roman"/>
            </a:endParaRPr>
          </a:p>
          <a:p>
            <a:pPr marL="163830" marR="785495" algn="just">
              <a:lnSpc>
                <a:spcPts val="2590"/>
              </a:lnSpc>
              <a:spcBef>
                <a:spcPts val="10"/>
              </a:spcBef>
            </a:pPr>
            <a:r>
              <a:rPr sz="2400" b="1" spc="-5" dirty="0">
                <a:latin typeface="Times New Roman"/>
                <a:cs typeface="Times New Roman"/>
              </a:rPr>
              <a:t>char </a:t>
            </a:r>
            <a:r>
              <a:rPr sz="2400" b="1" spc="-10" dirty="0">
                <a:latin typeface="Times New Roman"/>
                <a:cs typeface="Times New Roman"/>
              </a:rPr>
              <a:t>filename[12];  </a:t>
            </a:r>
            <a:r>
              <a:rPr sz="2400" b="1" spc="-5" dirty="0">
                <a:latin typeface="Times New Roman"/>
                <a:cs typeface="Times New Roman"/>
              </a:rPr>
              <a:t>scan</a:t>
            </a:r>
            <a:r>
              <a:rPr sz="2400" b="1" spc="-10" dirty="0">
                <a:latin typeface="Times New Roman"/>
                <a:cs typeface="Times New Roman"/>
              </a:rPr>
              <a:t>f(</a:t>
            </a:r>
            <a:r>
              <a:rPr sz="2400" b="1" spc="-5" dirty="0">
                <a:latin typeface="Times New Roman"/>
                <a:cs typeface="Times New Roman"/>
              </a:rPr>
              <a:t>“%s”,</a:t>
            </a:r>
            <a:r>
              <a:rPr sz="2400" b="1" spc="-10" dirty="0">
                <a:latin typeface="Times New Roman"/>
                <a:cs typeface="Times New Roman"/>
              </a:rPr>
              <a:t>filenam</a:t>
            </a:r>
            <a:r>
              <a:rPr sz="2400" b="1" spc="-5" dirty="0">
                <a:latin typeface="Times New Roman"/>
                <a:cs typeface="Times New Roman"/>
              </a:rPr>
              <a:t>e</a:t>
            </a:r>
            <a:r>
              <a:rPr sz="2400" b="1" spc="-10" dirty="0">
                <a:latin typeface="Times New Roman"/>
                <a:cs typeface="Times New Roman"/>
              </a:rPr>
              <a:t>);</a:t>
            </a:r>
            <a:endParaRPr sz="2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42</a:t>
            </a:fld>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80343" y="1044194"/>
            <a:ext cx="8043545" cy="4813300"/>
          </a:xfrm>
          <a:prstGeom prst="rect">
            <a:avLst/>
          </a:prstGeom>
        </p:spPr>
        <p:txBody>
          <a:bodyPr vert="horz" wrap="square" lIns="0" tIns="12700" rIns="0" bIns="0" rtlCol="0">
            <a:spAutoFit/>
          </a:bodyPr>
          <a:lstStyle/>
          <a:p>
            <a:pPr marL="240029">
              <a:lnSpc>
                <a:spcPts val="2865"/>
              </a:lnSpc>
              <a:spcBef>
                <a:spcPts val="100"/>
              </a:spcBef>
              <a:tabLst>
                <a:tab pos="5348605" algn="l"/>
              </a:tabLst>
            </a:pPr>
            <a:r>
              <a:rPr sz="2400" b="1" spc="-5" dirty="0">
                <a:latin typeface="Times New Roman"/>
                <a:cs typeface="Times New Roman"/>
              </a:rPr>
              <a:t>if((fp=fopen(filename,</a:t>
            </a:r>
            <a:r>
              <a:rPr sz="2400" b="1" spc="25" dirty="0">
                <a:latin typeface="Times New Roman"/>
                <a:cs typeface="Times New Roman"/>
              </a:rPr>
              <a:t> </a:t>
            </a:r>
            <a:r>
              <a:rPr sz="2400" b="1" spc="-5" dirty="0">
                <a:latin typeface="Times New Roman"/>
                <a:cs typeface="Times New Roman"/>
              </a:rPr>
              <a:t>“w”))==NULL)	</a:t>
            </a:r>
            <a:r>
              <a:rPr sz="2400" b="1" spc="-5" dirty="0">
                <a:solidFill>
                  <a:srgbClr val="CC3300"/>
                </a:solidFill>
                <a:latin typeface="Times New Roman"/>
                <a:cs typeface="Times New Roman"/>
              </a:rPr>
              <a:t>/*</a:t>
            </a:r>
            <a:r>
              <a:rPr sz="2400" b="1" spc="-5" dirty="0">
                <a:solidFill>
                  <a:srgbClr val="CC3300"/>
                </a:solidFill>
                <a:latin typeface="SimSun"/>
                <a:cs typeface="SimSun"/>
              </a:rPr>
              <a:t>新建一</a:t>
            </a:r>
            <a:r>
              <a:rPr sz="2400" b="1" dirty="0">
                <a:solidFill>
                  <a:srgbClr val="CC3300"/>
                </a:solidFill>
                <a:latin typeface="SimSun"/>
                <a:cs typeface="SimSun"/>
              </a:rPr>
              <a:t>个文</a:t>
            </a:r>
            <a:r>
              <a:rPr sz="2400" b="1" spc="-5" dirty="0">
                <a:solidFill>
                  <a:srgbClr val="CC3300"/>
                </a:solidFill>
                <a:latin typeface="SimSun"/>
                <a:cs typeface="SimSun"/>
              </a:rPr>
              <a:t>件</a:t>
            </a:r>
            <a:r>
              <a:rPr sz="2400" b="1" dirty="0">
                <a:solidFill>
                  <a:srgbClr val="CC3300"/>
                </a:solidFill>
                <a:latin typeface="Times New Roman"/>
                <a:cs typeface="Times New Roman"/>
              </a:rPr>
              <a:t>*/</a:t>
            </a:r>
            <a:endParaRPr sz="2400" dirty="0">
              <a:latin typeface="Times New Roman"/>
              <a:cs typeface="Times New Roman"/>
            </a:endParaRPr>
          </a:p>
          <a:p>
            <a:pPr marL="240029">
              <a:lnSpc>
                <a:spcPts val="2865"/>
              </a:lnSpc>
            </a:pPr>
            <a:r>
              <a:rPr sz="2400" b="1" spc="-5" dirty="0">
                <a:latin typeface="Times New Roman"/>
                <a:cs typeface="Times New Roman"/>
              </a:rPr>
              <a:t>{</a:t>
            </a:r>
            <a:endParaRPr sz="2400" dirty="0">
              <a:latin typeface="Times New Roman"/>
              <a:cs typeface="Times New Roman"/>
            </a:endParaRPr>
          </a:p>
          <a:p>
            <a:pPr marL="544830" marR="3435350">
              <a:lnSpc>
                <a:spcPct val="100000"/>
              </a:lnSpc>
            </a:pPr>
            <a:r>
              <a:rPr sz="2400" b="1" spc="-5" dirty="0">
                <a:latin typeface="Times New Roman"/>
                <a:cs typeface="Times New Roman"/>
              </a:rPr>
              <a:t>printf(“can’t open the file!\n”);  exit(0);</a:t>
            </a:r>
            <a:endParaRPr sz="2400" dirty="0">
              <a:latin typeface="Times New Roman"/>
              <a:cs typeface="Times New Roman"/>
            </a:endParaRPr>
          </a:p>
          <a:p>
            <a:pPr marL="240029">
              <a:lnSpc>
                <a:spcPts val="2735"/>
              </a:lnSpc>
            </a:pPr>
            <a:r>
              <a:rPr sz="2400" b="1" spc="-5" dirty="0">
                <a:latin typeface="Times New Roman"/>
                <a:cs typeface="Times New Roman"/>
              </a:rPr>
              <a:t>}</a:t>
            </a:r>
            <a:endParaRPr sz="2400" dirty="0">
              <a:latin typeface="Times New Roman"/>
              <a:cs typeface="Times New Roman"/>
            </a:endParaRPr>
          </a:p>
          <a:p>
            <a:pPr marL="240029">
              <a:lnSpc>
                <a:spcPts val="2590"/>
              </a:lnSpc>
            </a:pPr>
            <a:r>
              <a:rPr sz="2400" b="1" spc="-10" dirty="0">
                <a:latin typeface="Times New Roman"/>
                <a:cs typeface="Times New Roman"/>
              </a:rPr>
              <a:t>scanf(“%d”,&amp;n);</a:t>
            </a:r>
            <a:endParaRPr sz="2400" dirty="0">
              <a:latin typeface="Times New Roman"/>
              <a:cs typeface="Times New Roman"/>
            </a:endParaRPr>
          </a:p>
          <a:p>
            <a:pPr marL="240029" marR="5026025">
              <a:lnSpc>
                <a:spcPts val="2590"/>
              </a:lnSpc>
              <a:spcBef>
                <a:spcPts val="180"/>
              </a:spcBef>
            </a:pPr>
            <a:r>
              <a:rPr sz="2400" b="1" spc="-5" dirty="0">
                <a:latin typeface="Times New Roman"/>
                <a:cs typeface="Times New Roman"/>
              </a:rPr>
              <a:t>fprintf(fp, “%4d”,n);  for(i=0; i&lt;n;</a:t>
            </a:r>
            <a:r>
              <a:rPr sz="2400" b="1" spc="-30" dirty="0">
                <a:latin typeface="Times New Roman"/>
                <a:cs typeface="Times New Roman"/>
              </a:rPr>
              <a:t> </a:t>
            </a:r>
            <a:r>
              <a:rPr sz="2400" b="1" spc="-5" dirty="0">
                <a:latin typeface="Times New Roman"/>
                <a:cs typeface="Times New Roman"/>
              </a:rPr>
              <a:t>i++)</a:t>
            </a:r>
            <a:endParaRPr sz="2400" dirty="0">
              <a:latin typeface="Times New Roman"/>
              <a:cs typeface="Times New Roman"/>
            </a:endParaRPr>
          </a:p>
          <a:p>
            <a:pPr marL="240029">
              <a:lnSpc>
                <a:spcPts val="2410"/>
              </a:lnSpc>
            </a:pPr>
            <a:r>
              <a:rPr sz="2400" b="1" spc="-5" dirty="0">
                <a:latin typeface="Times New Roman"/>
                <a:cs typeface="Times New Roman"/>
              </a:rPr>
              <a:t>{</a:t>
            </a:r>
            <a:endParaRPr sz="2400" dirty="0">
              <a:latin typeface="Times New Roman"/>
              <a:cs typeface="Times New Roman"/>
            </a:endParaRPr>
          </a:p>
          <a:p>
            <a:pPr marL="392430" marR="5080">
              <a:lnSpc>
                <a:spcPts val="2590"/>
              </a:lnSpc>
              <a:spcBef>
                <a:spcPts val="185"/>
              </a:spcBef>
            </a:pPr>
            <a:r>
              <a:rPr sz="2400" b="1" spc="-5" dirty="0">
                <a:latin typeface="Times New Roman"/>
                <a:cs typeface="Times New Roman"/>
              </a:rPr>
              <a:t>scanf(“%d%s%d”,&amp;stu.num, stu.name, &amp;stu.score);  fprintf(fp, “%6d%10s%3d”,stu.num, stu.name,</a:t>
            </a:r>
            <a:r>
              <a:rPr sz="2400" b="1" spc="30" dirty="0">
                <a:latin typeface="Times New Roman"/>
                <a:cs typeface="Times New Roman"/>
              </a:rPr>
              <a:t> </a:t>
            </a:r>
            <a:r>
              <a:rPr sz="2400" b="1" spc="-5" dirty="0">
                <a:latin typeface="Times New Roman"/>
                <a:cs typeface="Times New Roman"/>
              </a:rPr>
              <a:t>stu.score);</a:t>
            </a:r>
            <a:endParaRPr sz="2400" dirty="0">
              <a:latin typeface="Times New Roman"/>
              <a:cs typeface="Times New Roman"/>
            </a:endParaRPr>
          </a:p>
          <a:p>
            <a:pPr marL="316230">
              <a:lnSpc>
                <a:spcPts val="2410"/>
              </a:lnSpc>
            </a:pPr>
            <a:r>
              <a:rPr sz="2400" b="1" spc="-5" dirty="0">
                <a:latin typeface="Times New Roman"/>
                <a:cs typeface="Times New Roman"/>
              </a:rPr>
              <a:t>}</a:t>
            </a:r>
            <a:endParaRPr sz="2400" dirty="0">
              <a:latin typeface="Times New Roman"/>
              <a:cs typeface="Times New Roman"/>
            </a:endParaRPr>
          </a:p>
          <a:p>
            <a:pPr marL="240029">
              <a:lnSpc>
                <a:spcPts val="2590"/>
              </a:lnSpc>
            </a:pPr>
            <a:r>
              <a:rPr sz="2400" b="1" spc="-5" dirty="0">
                <a:latin typeface="Times New Roman"/>
                <a:cs typeface="Times New Roman"/>
              </a:rPr>
              <a:t>fclose(fp);</a:t>
            </a:r>
            <a:endParaRPr sz="2400" dirty="0">
              <a:latin typeface="Times New Roman"/>
              <a:cs typeface="Times New Roman"/>
            </a:endParaRPr>
          </a:p>
          <a:p>
            <a:pPr marL="12700">
              <a:lnSpc>
                <a:spcPts val="2735"/>
              </a:lnSpc>
            </a:pPr>
            <a:r>
              <a:rPr sz="2400" b="1" spc="-5" dirty="0">
                <a:latin typeface="Times New Roman"/>
                <a:cs typeface="Times New Roman"/>
              </a:rPr>
              <a:t>}</a:t>
            </a:r>
            <a:endParaRPr sz="2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43</a:t>
            </a:fld>
            <a:endParaRPr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301" y="628477"/>
            <a:ext cx="4130040" cy="476884"/>
          </a:xfrm>
          <a:prstGeom prst="rect">
            <a:avLst/>
          </a:prstGeom>
        </p:spPr>
        <p:txBody>
          <a:bodyPr vert="horz" wrap="square" lIns="0" tIns="13970" rIns="0" bIns="0" rtlCol="0">
            <a:spAutoFit/>
          </a:bodyPr>
          <a:lstStyle/>
          <a:p>
            <a:pPr marL="12700">
              <a:lnSpc>
                <a:spcPct val="100000"/>
              </a:lnSpc>
              <a:spcBef>
                <a:spcPts val="110"/>
              </a:spcBef>
            </a:pPr>
            <a:r>
              <a:rPr sz="2950" i="1" spc="-155" dirty="0">
                <a:latin typeface="SimSun"/>
                <a:cs typeface="SimSun"/>
              </a:rPr>
              <a:t>例</a:t>
            </a:r>
            <a:r>
              <a:rPr sz="2800" i="1" spc="-80" dirty="0">
                <a:latin typeface="Times New Roman"/>
                <a:cs typeface="Times New Roman"/>
              </a:rPr>
              <a:t>2</a:t>
            </a:r>
            <a:r>
              <a:rPr sz="2950" i="1" spc="-80" dirty="0">
                <a:latin typeface="SimSun"/>
                <a:cs typeface="SimSun"/>
              </a:rPr>
              <a:t>：</a:t>
            </a:r>
            <a:r>
              <a:rPr sz="2950" i="1" spc="-155" dirty="0">
                <a:latin typeface="SimSun"/>
                <a:cs typeface="SimSun"/>
              </a:rPr>
              <a:t>文件的格式化读操作</a:t>
            </a:r>
            <a:endParaRPr sz="2950">
              <a:latin typeface="SimSun"/>
              <a:cs typeface="SimSun"/>
            </a:endParaRPr>
          </a:p>
        </p:txBody>
      </p:sp>
      <p:sp>
        <p:nvSpPr>
          <p:cNvPr id="7" name="object 7"/>
          <p:cNvSpPr txBox="1"/>
          <p:nvPr/>
        </p:nvSpPr>
        <p:spPr>
          <a:xfrm>
            <a:off x="2148973" y="1351279"/>
            <a:ext cx="3862070" cy="529272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#include</a:t>
            </a:r>
            <a:r>
              <a:rPr sz="2400" b="1" spc="-15" dirty="0">
                <a:latin typeface="Times New Roman"/>
                <a:cs typeface="Times New Roman"/>
              </a:rPr>
              <a:t> </a:t>
            </a:r>
            <a:r>
              <a:rPr sz="2400" b="1" spc="-10" dirty="0">
                <a:latin typeface="Times New Roman"/>
                <a:cs typeface="Times New Roman"/>
              </a:rPr>
              <a:t>“stdio.h”</a:t>
            </a:r>
            <a:endParaRPr sz="2400">
              <a:latin typeface="Times New Roman"/>
              <a:cs typeface="Times New Roman"/>
            </a:endParaRPr>
          </a:p>
          <a:p>
            <a:pPr marL="12700" marR="5080">
              <a:lnSpc>
                <a:spcPct val="100000"/>
              </a:lnSpc>
            </a:pPr>
            <a:r>
              <a:rPr sz="2400" b="1" spc="-5" dirty="0">
                <a:latin typeface="Times New Roman"/>
                <a:cs typeface="Times New Roman"/>
              </a:rPr>
              <a:t>typedef struct student STUD;  struct</a:t>
            </a:r>
            <a:r>
              <a:rPr sz="2400" b="1" spc="-15" dirty="0">
                <a:latin typeface="Times New Roman"/>
                <a:cs typeface="Times New Roman"/>
              </a:rPr>
              <a:t> </a:t>
            </a:r>
            <a:r>
              <a:rPr sz="2400" b="1" spc="-10" dirty="0">
                <a:latin typeface="Times New Roman"/>
                <a:cs typeface="Times New Roman"/>
              </a:rPr>
              <a:t>student</a:t>
            </a:r>
            <a:endParaRPr sz="2400">
              <a:latin typeface="Times New Roman"/>
              <a:cs typeface="Times New Roman"/>
            </a:endParaRPr>
          </a:p>
          <a:p>
            <a:pPr marL="12700">
              <a:lnSpc>
                <a:spcPct val="100000"/>
              </a:lnSpc>
            </a:pPr>
            <a:r>
              <a:rPr sz="2400" b="1" spc="-5" dirty="0">
                <a:latin typeface="Times New Roman"/>
                <a:cs typeface="Times New Roman"/>
              </a:rPr>
              <a:t>{</a:t>
            </a:r>
            <a:endParaRPr sz="2400">
              <a:latin typeface="Times New Roman"/>
              <a:cs typeface="Times New Roman"/>
            </a:endParaRPr>
          </a:p>
          <a:p>
            <a:pPr marL="240029">
              <a:lnSpc>
                <a:spcPct val="100000"/>
              </a:lnSpc>
            </a:pPr>
            <a:r>
              <a:rPr sz="2400" b="1" spc="-5" dirty="0">
                <a:latin typeface="Times New Roman"/>
                <a:cs typeface="Times New Roman"/>
              </a:rPr>
              <a:t>int </a:t>
            </a:r>
            <a:r>
              <a:rPr sz="2400" b="1" spc="-10" dirty="0">
                <a:latin typeface="Times New Roman"/>
                <a:cs typeface="Times New Roman"/>
              </a:rPr>
              <a:t>num;</a:t>
            </a:r>
            <a:endParaRPr sz="2400">
              <a:latin typeface="Times New Roman"/>
              <a:cs typeface="Times New Roman"/>
            </a:endParaRPr>
          </a:p>
          <a:p>
            <a:pPr marL="240029" marR="1630680">
              <a:lnSpc>
                <a:spcPct val="100000"/>
              </a:lnSpc>
            </a:pPr>
            <a:r>
              <a:rPr sz="2400" b="1" spc="-5" dirty="0">
                <a:latin typeface="Times New Roman"/>
                <a:cs typeface="Times New Roman"/>
              </a:rPr>
              <a:t>char</a:t>
            </a:r>
            <a:r>
              <a:rPr sz="2400" b="1" spc="-95" dirty="0">
                <a:latin typeface="Times New Roman"/>
                <a:cs typeface="Times New Roman"/>
              </a:rPr>
              <a:t> </a:t>
            </a:r>
            <a:r>
              <a:rPr sz="2400" b="1" spc="-10" dirty="0">
                <a:latin typeface="Times New Roman"/>
                <a:cs typeface="Times New Roman"/>
              </a:rPr>
              <a:t>name[12];  </a:t>
            </a:r>
            <a:r>
              <a:rPr sz="2400" b="1" spc="-5" dirty="0">
                <a:latin typeface="Times New Roman"/>
                <a:cs typeface="Times New Roman"/>
              </a:rPr>
              <a:t>int </a:t>
            </a:r>
            <a:r>
              <a:rPr sz="2400" b="1" spc="-10" dirty="0">
                <a:latin typeface="Times New Roman"/>
                <a:cs typeface="Times New Roman"/>
              </a:rPr>
              <a:t>score;</a:t>
            </a:r>
            <a:endParaRPr sz="2400">
              <a:latin typeface="Times New Roman"/>
              <a:cs typeface="Times New Roman"/>
            </a:endParaRPr>
          </a:p>
          <a:p>
            <a:pPr marL="12700" marR="2978150">
              <a:lnSpc>
                <a:spcPts val="2850"/>
              </a:lnSpc>
              <a:spcBef>
                <a:spcPts val="150"/>
              </a:spcBef>
            </a:pPr>
            <a:r>
              <a:rPr sz="2400" b="1" spc="-5" dirty="0">
                <a:latin typeface="Times New Roman"/>
                <a:cs typeface="Times New Roman"/>
              </a:rPr>
              <a:t>}</a:t>
            </a:r>
            <a:r>
              <a:rPr sz="2400" b="1" spc="-5" dirty="0">
                <a:latin typeface="SimSun"/>
                <a:cs typeface="SimSun"/>
              </a:rPr>
              <a:t>；  </a:t>
            </a:r>
            <a:r>
              <a:rPr sz="2400" b="1" spc="-10" dirty="0">
                <a:latin typeface="Times New Roman"/>
                <a:cs typeface="Times New Roman"/>
              </a:rPr>
              <a:t>main()</a:t>
            </a:r>
            <a:endParaRPr sz="2400">
              <a:latin typeface="Times New Roman"/>
              <a:cs typeface="Times New Roman"/>
            </a:endParaRPr>
          </a:p>
          <a:p>
            <a:pPr marL="12700">
              <a:lnSpc>
                <a:spcPts val="2360"/>
              </a:lnSpc>
            </a:pPr>
            <a:r>
              <a:rPr sz="2400" b="1" spc="-5" dirty="0">
                <a:latin typeface="Times New Roman"/>
                <a:cs typeface="Times New Roman"/>
              </a:rPr>
              <a:t>{</a:t>
            </a:r>
            <a:endParaRPr sz="2400">
              <a:latin typeface="Times New Roman"/>
              <a:cs typeface="Times New Roman"/>
            </a:endParaRPr>
          </a:p>
          <a:p>
            <a:pPr marL="240029" marR="2231390" algn="just">
              <a:lnSpc>
                <a:spcPts val="2590"/>
              </a:lnSpc>
              <a:spcBef>
                <a:spcPts val="180"/>
              </a:spcBef>
            </a:pPr>
            <a:r>
              <a:rPr sz="2400" b="1" spc="-5" dirty="0">
                <a:latin typeface="Times New Roman"/>
                <a:cs typeface="Times New Roman"/>
              </a:rPr>
              <a:t>STUD</a:t>
            </a:r>
            <a:r>
              <a:rPr sz="2400" b="1" spc="-5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  </a:t>
            </a:r>
            <a:r>
              <a:rPr sz="2400" b="1" dirty="0">
                <a:latin typeface="Times New Roman"/>
                <a:cs typeface="Times New Roman"/>
              </a:rPr>
              <a:t>FILE </a:t>
            </a:r>
            <a:r>
              <a:rPr sz="2400" b="1" spc="-5" dirty="0">
                <a:latin typeface="Times New Roman"/>
                <a:cs typeface="Times New Roman"/>
              </a:rPr>
              <a:t>*fp;  int</a:t>
            </a:r>
            <a:r>
              <a:rPr sz="2400" b="1" spc="-10" dirty="0">
                <a:latin typeface="Times New Roman"/>
                <a:cs typeface="Times New Roman"/>
              </a:rPr>
              <a:t> i,n;</a:t>
            </a:r>
            <a:endParaRPr sz="2400">
              <a:latin typeface="Times New Roman"/>
              <a:cs typeface="Times New Roman"/>
            </a:endParaRPr>
          </a:p>
          <a:p>
            <a:pPr marL="240029" marR="709930" algn="just">
              <a:lnSpc>
                <a:spcPts val="2590"/>
              </a:lnSpc>
              <a:spcBef>
                <a:spcPts val="10"/>
              </a:spcBef>
            </a:pPr>
            <a:r>
              <a:rPr sz="2400" b="1" spc="-5" dirty="0">
                <a:latin typeface="Times New Roman"/>
                <a:cs typeface="Times New Roman"/>
              </a:rPr>
              <a:t>char </a:t>
            </a:r>
            <a:r>
              <a:rPr sz="2400" b="1" spc="-10" dirty="0">
                <a:latin typeface="Times New Roman"/>
                <a:cs typeface="Times New Roman"/>
              </a:rPr>
              <a:t>filename[12];  </a:t>
            </a:r>
            <a:r>
              <a:rPr sz="2400" b="1" spc="-5" dirty="0">
                <a:latin typeface="Times New Roman"/>
                <a:cs typeface="Times New Roman"/>
              </a:rPr>
              <a:t>scanf(“%s”,filename);</a:t>
            </a:r>
            <a:endParaRPr sz="24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44</a:t>
            </a:fld>
            <a:endParaRPr spc="-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64697" y="869696"/>
            <a:ext cx="8235950" cy="4813300"/>
          </a:xfrm>
          <a:prstGeom prst="rect">
            <a:avLst/>
          </a:prstGeom>
        </p:spPr>
        <p:txBody>
          <a:bodyPr vert="horz" wrap="square" lIns="0" tIns="12700" rIns="0" bIns="0" rtlCol="0">
            <a:spAutoFit/>
          </a:bodyPr>
          <a:lstStyle/>
          <a:p>
            <a:pPr marL="240029">
              <a:lnSpc>
                <a:spcPts val="2865"/>
              </a:lnSpc>
              <a:spcBef>
                <a:spcPts val="100"/>
              </a:spcBef>
              <a:tabLst>
                <a:tab pos="5263515" algn="l"/>
              </a:tabLst>
            </a:pPr>
            <a:r>
              <a:rPr sz="2400" b="1" spc="-5" dirty="0">
                <a:latin typeface="Times New Roman"/>
                <a:cs typeface="Times New Roman"/>
              </a:rPr>
              <a:t>if((fp=fopen(filename,</a:t>
            </a:r>
            <a:r>
              <a:rPr sz="2400" b="1" spc="20" dirty="0">
                <a:latin typeface="Times New Roman"/>
                <a:cs typeface="Times New Roman"/>
              </a:rPr>
              <a:t> </a:t>
            </a:r>
            <a:r>
              <a:rPr sz="2400" b="1" spc="-5" dirty="0">
                <a:latin typeface="Times New Roman"/>
                <a:cs typeface="Times New Roman"/>
              </a:rPr>
              <a:t>“r”))==NULL)	</a:t>
            </a:r>
            <a:r>
              <a:rPr sz="2400" b="1" spc="-5" dirty="0">
                <a:solidFill>
                  <a:srgbClr val="CC3300"/>
                </a:solidFill>
                <a:latin typeface="Times New Roman"/>
                <a:cs typeface="Times New Roman"/>
              </a:rPr>
              <a:t>/*</a:t>
            </a:r>
            <a:r>
              <a:rPr sz="2400" b="1" spc="-5" dirty="0">
                <a:solidFill>
                  <a:srgbClr val="CC3300"/>
                </a:solidFill>
                <a:latin typeface="SimSun"/>
                <a:cs typeface="SimSun"/>
              </a:rPr>
              <a:t>新建一</a:t>
            </a:r>
            <a:r>
              <a:rPr sz="2400" b="1" dirty="0">
                <a:solidFill>
                  <a:srgbClr val="CC3300"/>
                </a:solidFill>
                <a:latin typeface="SimSun"/>
                <a:cs typeface="SimSun"/>
              </a:rPr>
              <a:t>个文</a:t>
            </a:r>
            <a:r>
              <a:rPr sz="2400" b="1" spc="-5" dirty="0">
                <a:solidFill>
                  <a:srgbClr val="CC3300"/>
                </a:solidFill>
                <a:latin typeface="SimSun"/>
                <a:cs typeface="SimSun"/>
              </a:rPr>
              <a:t>件</a:t>
            </a:r>
            <a:r>
              <a:rPr sz="2400" b="1" dirty="0">
                <a:solidFill>
                  <a:srgbClr val="CC3300"/>
                </a:solidFill>
                <a:latin typeface="Times New Roman"/>
                <a:cs typeface="Times New Roman"/>
              </a:rPr>
              <a:t>*/</a:t>
            </a:r>
            <a:endParaRPr sz="2400" dirty="0">
              <a:latin typeface="Times New Roman"/>
              <a:cs typeface="Times New Roman"/>
            </a:endParaRPr>
          </a:p>
          <a:p>
            <a:pPr marL="240029">
              <a:lnSpc>
                <a:spcPts val="2865"/>
              </a:lnSpc>
            </a:pPr>
            <a:r>
              <a:rPr sz="2400" b="1" spc="-5" dirty="0">
                <a:latin typeface="Times New Roman"/>
                <a:cs typeface="Times New Roman"/>
              </a:rPr>
              <a:t>{</a:t>
            </a:r>
            <a:endParaRPr sz="2400" dirty="0">
              <a:latin typeface="Times New Roman"/>
              <a:cs typeface="Times New Roman"/>
            </a:endParaRPr>
          </a:p>
          <a:p>
            <a:pPr marL="697230" marR="3474720">
              <a:lnSpc>
                <a:spcPct val="100000"/>
              </a:lnSpc>
            </a:pPr>
            <a:r>
              <a:rPr sz="2400" b="1" spc="-5" dirty="0">
                <a:latin typeface="Times New Roman"/>
                <a:cs typeface="Times New Roman"/>
              </a:rPr>
              <a:t>printf(“can’t open the </a:t>
            </a:r>
            <a:r>
              <a:rPr sz="2400" b="1" spc="-10" dirty="0">
                <a:latin typeface="Times New Roman"/>
                <a:cs typeface="Times New Roman"/>
              </a:rPr>
              <a:t>file!\n”);  exit(0);</a:t>
            </a:r>
            <a:endParaRPr sz="2400" dirty="0">
              <a:latin typeface="Times New Roman"/>
              <a:cs typeface="Times New Roman"/>
            </a:endParaRPr>
          </a:p>
          <a:p>
            <a:pPr marL="240029">
              <a:lnSpc>
                <a:spcPts val="2735"/>
              </a:lnSpc>
            </a:pPr>
            <a:r>
              <a:rPr sz="2400" b="1" spc="-5" dirty="0">
                <a:latin typeface="Times New Roman"/>
                <a:cs typeface="Times New Roman"/>
              </a:rPr>
              <a:t>}</a:t>
            </a:r>
            <a:endParaRPr sz="2400" dirty="0">
              <a:latin typeface="Times New Roman"/>
              <a:cs typeface="Times New Roman"/>
            </a:endParaRPr>
          </a:p>
          <a:p>
            <a:pPr marL="163830">
              <a:lnSpc>
                <a:spcPts val="2590"/>
              </a:lnSpc>
            </a:pPr>
            <a:r>
              <a:rPr sz="2400" b="1" spc="-5" dirty="0">
                <a:latin typeface="Times New Roman"/>
                <a:cs typeface="Times New Roman"/>
              </a:rPr>
              <a:t>fscanf(fp,“%6d”,&amp;n);</a:t>
            </a:r>
            <a:endParaRPr sz="2400" dirty="0">
              <a:latin typeface="Times New Roman"/>
              <a:cs typeface="Times New Roman"/>
            </a:endParaRPr>
          </a:p>
          <a:p>
            <a:pPr marL="163830" marR="5848350">
              <a:lnSpc>
                <a:spcPts val="2590"/>
              </a:lnSpc>
              <a:spcBef>
                <a:spcPts val="185"/>
              </a:spcBef>
            </a:pPr>
            <a:r>
              <a:rPr sz="2400" b="1" spc="-10" dirty="0">
                <a:latin typeface="Times New Roman"/>
                <a:cs typeface="Times New Roman"/>
              </a:rPr>
              <a:t>printf(“n=\n”,n);  </a:t>
            </a:r>
            <a:r>
              <a:rPr sz="2400" b="1" spc="-5" dirty="0">
                <a:latin typeface="Times New Roman"/>
                <a:cs typeface="Times New Roman"/>
              </a:rPr>
              <a:t>for(i=0; i&lt;n;</a:t>
            </a:r>
            <a:r>
              <a:rPr sz="2400" b="1" spc="-100" dirty="0">
                <a:latin typeface="Times New Roman"/>
                <a:cs typeface="Times New Roman"/>
              </a:rPr>
              <a:t> </a:t>
            </a:r>
            <a:r>
              <a:rPr sz="2400" b="1" spc="-5" dirty="0">
                <a:latin typeface="Times New Roman"/>
                <a:cs typeface="Times New Roman"/>
              </a:rPr>
              <a:t>i++)</a:t>
            </a:r>
            <a:endParaRPr sz="2400" dirty="0">
              <a:latin typeface="Times New Roman"/>
              <a:cs typeface="Times New Roman"/>
            </a:endParaRPr>
          </a:p>
          <a:p>
            <a:pPr marL="163830">
              <a:lnSpc>
                <a:spcPts val="2410"/>
              </a:lnSpc>
            </a:pPr>
            <a:r>
              <a:rPr sz="2400" b="1" spc="-5" dirty="0">
                <a:latin typeface="Times New Roman"/>
                <a:cs typeface="Times New Roman"/>
              </a:rPr>
              <a:t>{</a:t>
            </a:r>
            <a:endParaRPr sz="2400" dirty="0">
              <a:latin typeface="Times New Roman"/>
              <a:cs typeface="Times New Roman"/>
            </a:endParaRPr>
          </a:p>
          <a:p>
            <a:pPr marL="316230" marR="5080">
              <a:lnSpc>
                <a:spcPts val="2590"/>
              </a:lnSpc>
              <a:spcBef>
                <a:spcPts val="180"/>
              </a:spcBef>
            </a:pPr>
            <a:r>
              <a:rPr sz="2400" b="1" spc="-5" dirty="0">
                <a:latin typeface="Times New Roman"/>
                <a:cs typeface="Times New Roman"/>
              </a:rPr>
              <a:t>fscanf(fp, “%6d%10s%3d”,&amp;stu.num,stu.name,&amp;stu.score);  printf(“%d\t%s\t%d\n”,stu.num,stu.name,stu.score);</a:t>
            </a:r>
            <a:endParaRPr sz="2400" dirty="0">
              <a:latin typeface="Times New Roman"/>
              <a:cs typeface="Times New Roman"/>
            </a:endParaRPr>
          </a:p>
          <a:p>
            <a:pPr marL="163830">
              <a:lnSpc>
                <a:spcPts val="2410"/>
              </a:lnSpc>
            </a:pPr>
            <a:r>
              <a:rPr sz="2400" b="1" spc="-5" dirty="0">
                <a:latin typeface="Times New Roman"/>
                <a:cs typeface="Times New Roman"/>
              </a:rPr>
              <a:t>}</a:t>
            </a:r>
            <a:endParaRPr sz="2400" dirty="0">
              <a:latin typeface="Times New Roman"/>
              <a:cs typeface="Times New Roman"/>
            </a:endParaRPr>
          </a:p>
          <a:p>
            <a:pPr marL="163830">
              <a:lnSpc>
                <a:spcPts val="2590"/>
              </a:lnSpc>
            </a:pPr>
            <a:r>
              <a:rPr sz="2400" b="1" spc="-10" dirty="0">
                <a:latin typeface="Times New Roman"/>
                <a:cs typeface="Times New Roman"/>
              </a:rPr>
              <a:t>fclose(fp);</a:t>
            </a:r>
            <a:endParaRPr sz="2400" dirty="0">
              <a:latin typeface="Times New Roman"/>
              <a:cs typeface="Times New Roman"/>
            </a:endParaRPr>
          </a:p>
          <a:p>
            <a:pPr marL="12700">
              <a:lnSpc>
                <a:spcPts val="2735"/>
              </a:lnSpc>
            </a:pPr>
            <a:r>
              <a:rPr sz="2400" b="1" spc="-5" dirty="0">
                <a:latin typeface="Times New Roman"/>
                <a:cs typeface="Times New Roman"/>
              </a:rPr>
              <a:t>}</a:t>
            </a:r>
            <a:endParaRPr sz="2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45</a:t>
            </a:fld>
            <a:endParaRPr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1773" y="754633"/>
            <a:ext cx="2879090" cy="51308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SimSun"/>
                <a:cs typeface="SimSun"/>
              </a:rPr>
              <a:t>五、</a:t>
            </a:r>
            <a:r>
              <a:rPr sz="3200" spc="-5" dirty="0">
                <a:solidFill>
                  <a:srgbClr val="000000"/>
                </a:solidFill>
                <a:latin typeface="SimSun"/>
                <a:cs typeface="SimSun"/>
              </a:rPr>
              <a:t>文件的定位</a:t>
            </a:r>
            <a:endParaRPr sz="3200">
              <a:latin typeface="SimSun"/>
              <a:cs typeface="SimSun"/>
            </a:endParaRPr>
          </a:p>
        </p:txBody>
      </p:sp>
      <p:sp>
        <p:nvSpPr>
          <p:cNvPr id="5" name="object 5"/>
          <p:cNvSpPr txBox="1"/>
          <p:nvPr/>
        </p:nvSpPr>
        <p:spPr>
          <a:xfrm>
            <a:off x="1822075" y="1333754"/>
            <a:ext cx="6861809" cy="4437753"/>
          </a:xfrm>
          <a:prstGeom prst="rect">
            <a:avLst/>
          </a:prstGeom>
        </p:spPr>
        <p:txBody>
          <a:bodyPr vert="horz" wrap="square" lIns="0" tIns="13335" rIns="0" bIns="0" rtlCol="0">
            <a:spAutoFit/>
          </a:bodyPr>
          <a:lstStyle/>
          <a:p>
            <a:pPr marL="34290" marR="5080" algn="just">
              <a:lnSpc>
                <a:spcPct val="99900"/>
              </a:lnSpc>
              <a:spcBef>
                <a:spcPts val="105"/>
              </a:spcBef>
            </a:pPr>
            <a:r>
              <a:rPr sz="2800" spc="405" dirty="0">
                <a:solidFill>
                  <a:srgbClr val="0000FF"/>
                </a:solidFill>
                <a:latin typeface="Wingdings"/>
                <a:cs typeface="Wingdings"/>
              </a:rPr>
              <a:t></a:t>
            </a:r>
            <a:r>
              <a:rPr sz="2800" spc="-45" dirty="0">
                <a:solidFill>
                  <a:srgbClr val="0000FF"/>
                </a:solidFill>
                <a:latin typeface="Times New Roman"/>
                <a:cs typeface="Times New Roman"/>
              </a:rPr>
              <a:t> </a:t>
            </a:r>
            <a:r>
              <a:rPr sz="2800" b="1" spc="-5" dirty="0">
                <a:latin typeface="SimSun"/>
                <a:cs typeface="SimSun"/>
              </a:rPr>
              <a:t>文件指</a:t>
            </a:r>
            <a:r>
              <a:rPr sz="2800" b="1" spc="610" dirty="0">
                <a:latin typeface="SimSun"/>
                <a:cs typeface="SimSun"/>
              </a:rPr>
              <a:t>针</a:t>
            </a:r>
            <a:r>
              <a:rPr sz="2400" b="1" dirty="0">
                <a:latin typeface="Times New Roman"/>
                <a:cs typeface="Times New Roman"/>
              </a:rPr>
              <a:t>:</a:t>
            </a:r>
            <a:r>
              <a:rPr sz="2400" b="1" spc="-30" dirty="0">
                <a:latin typeface="Times New Roman"/>
                <a:cs typeface="Times New Roman"/>
              </a:rPr>
              <a:t> </a:t>
            </a:r>
            <a:r>
              <a:rPr sz="2400" b="1" dirty="0">
                <a:latin typeface="SimSun"/>
                <a:cs typeface="SimSun"/>
              </a:rPr>
              <a:t>打开的文件中有一个位置指针指示 动迁的读写位</a:t>
            </a:r>
            <a:r>
              <a:rPr sz="2400" b="1" spc="-10" dirty="0">
                <a:latin typeface="SimSun"/>
                <a:cs typeface="SimSun"/>
              </a:rPr>
              <a:t>置</a:t>
            </a:r>
            <a:r>
              <a:rPr sz="2400" b="1" dirty="0">
                <a:latin typeface="SimSun"/>
                <a:cs typeface="SimSun"/>
              </a:rPr>
              <a:t>，对文件每进行一次读</a:t>
            </a:r>
            <a:r>
              <a:rPr sz="2400" b="1" spc="5" dirty="0">
                <a:latin typeface="SimSun"/>
                <a:cs typeface="SimSun"/>
              </a:rPr>
              <a:t>写</a:t>
            </a:r>
            <a:r>
              <a:rPr sz="2400" b="1" dirty="0">
                <a:latin typeface="SimSun"/>
                <a:cs typeface="SimSun"/>
              </a:rPr>
              <a:t>，文件指 针自动指向下一个读写位</a:t>
            </a:r>
            <a:r>
              <a:rPr sz="2400" b="1" spc="-10" dirty="0">
                <a:latin typeface="SimSun"/>
                <a:cs typeface="SimSun"/>
              </a:rPr>
              <a:t>置</a:t>
            </a:r>
            <a:r>
              <a:rPr sz="2400" b="1" spc="5" dirty="0">
                <a:latin typeface="Times New Roman"/>
                <a:cs typeface="Times New Roman"/>
              </a:rPr>
              <a:t>,</a:t>
            </a:r>
            <a:r>
              <a:rPr sz="2400" b="1" dirty="0">
                <a:latin typeface="SimSun"/>
                <a:cs typeface="SimSun"/>
              </a:rPr>
              <a:t>则可方便地进行</a:t>
            </a:r>
            <a:r>
              <a:rPr sz="2400" b="1" dirty="0">
                <a:solidFill>
                  <a:srgbClr val="0000FF"/>
                </a:solidFill>
                <a:latin typeface="SimSun"/>
                <a:cs typeface="SimSun"/>
              </a:rPr>
              <a:t>顺序读 </a:t>
            </a:r>
            <a:r>
              <a:rPr sz="2400" b="1" spc="-5" dirty="0">
                <a:solidFill>
                  <a:srgbClr val="0000FF"/>
                </a:solidFill>
                <a:latin typeface="SimSun"/>
                <a:cs typeface="SimSun"/>
              </a:rPr>
              <a:t>写</a:t>
            </a:r>
            <a:r>
              <a:rPr sz="2400" b="1" dirty="0">
                <a:latin typeface="Times New Roman"/>
                <a:cs typeface="Times New Roman"/>
              </a:rPr>
              <a:t>,</a:t>
            </a:r>
            <a:r>
              <a:rPr sz="2400" b="1" dirty="0">
                <a:latin typeface="SimSun"/>
                <a:cs typeface="SimSun"/>
              </a:rPr>
              <a:t>利用定位函数还可实现</a:t>
            </a:r>
            <a:r>
              <a:rPr sz="2400" b="1" dirty="0">
                <a:solidFill>
                  <a:srgbClr val="0000FF"/>
                </a:solidFill>
                <a:latin typeface="SimSun"/>
                <a:cs typeface="SimSun"/>
              </a:rPr>
              <a:t>随机读</a:t>
            </a:r>
            <a:r>
              <a:rPr sz="2400" b="1" spc="-5" dirty="0">
                <a:solidFill>
                  <a:srgbClr val="0000FF"/>
                </a:solidFill>
                <a:latin typeface="SimSun"/>
                <a:cs typeface="SimSun"/>
              </a:rPr>
              <a:t>写</a:t>
            </a:r>
            <a:r>
              <a:rPr sz="2400" b="1" dirty="0">
                <a:latin typeface="Times New Roman"/>
                <a:cs typeface="Times New Roman"/>
              </a:rPr>
              <a:t>.</a:t>
            </a:r>
            <a:endParaRPr sz="2400" dirty="0">
              <a:latin typeface="Times New Roman"/>
              <a:cs typeface="Times New Roman"/>
            </a:endParaRPr>
          </a:p>
          <a:p>
            <a:pPr>
              <a:lnSpc>
                <a:spcPct val="100000"/>
              </a:lnSpc>
              <a:spcBef>
                <a:spcPts val="5"/>
              </a:spcBef>
            </a:pPr>
            <a:endParaRPr sz="2600" dirty="0">
              <a:latin typeface="Times New Roman"/>
              <a:cs typeface="Times New Roman"/>
            </a:endParaRPr>
          </a:p>
          <a:p>
            <a:pPr marL="34290" algn="just">
              <a:lnSpc>
                <a:spcPct val="100000"/>
              </a:lnSpc>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spc="-10" dirty="0">
                <a:latin typeface="Times New Roman"/>
                <a:cs typeface="Times New Roman"/>
              </a:rPr>
              <a:t>rewind </a:t>
            </a:r>
            <a:r>
              <a:rPr sz="2800" b="1" dirty="0">
                <a:latin typeface="Times New Roman"/>
                <a:cs typeface="Times New Roman"/>
              </a:rPr>
              <a:t>()</a:t>
            </a:r>
            <a:r>
              <a:rPr sz="2800" b="1" spc="-5" dirty="0">
                <a:latin typeface="SimSun"/>
                <a:cs typeface="SimSun"/>
              </a:rPr>
              <a:t>函数</a:t>
            </a:r>
            <a:endParaRPr sz="2800" dirty="0">
              <a:latin typeface="SimSun"/>
              <a:cs typeface="SimSun"/>
            </a:endParaRPr>
          </a:p>
          <a:p>
            <a:pPr marL="948055" marR="693420" indent="-913765">
              <a:lnSpc>
                <a:spcPct val="100000"/>
              </a:lnSpc>
              <a:spcBef>
                <a:spcPts val="1085"/>
              </a:spcBef>
            </a:pPr>
            <a:r>
              <a:rPr sz="2400" b="1" dirty="0">
                <a:latin typeface="SimSun"/>
                <a:cs typeface="SimSun"/>
              </a:rPr>
              <a:t>功能：使文件指针重新指向文件的开头位置。 此函数没有返回值</a:t>
            </a:r>
            <a:endParaRPr sz="2400" dirty="0">
              <a:latin typeface="SimSun"/>
              <a:cs typeface="SimSun"/>
            </a:endParaRPr>
          </a:p>
          <a:p>
            <a:pPr marL="12700" algn="just">
              <a:lnSpc>
                <a:spcPct val="100000"/>
              </a:lnSpc>
              <a:spcBef>
                <a:spcPts val="810"/>
              </a:spcBef>
              <a:tabLst>
                <a:tab pos="2835275" algn="l"/>
              </a:tabLst>
            </a:pPr>
            <a:r>
              <a:rPr sz="2400" b="1" spc="-5" dirty="0" err="1">
                <a:latin typeface="SimSun"/>
                <a:cs typeface="SimSun"/>
              </a:rPr>
              <a:t>形式</a:t>
            </a:r>
            <a:r>
              <a:rPr sz="2400" b="1" spc="-10" dirty="0" err="1">
                <a:latin typeface="SimSun"/>
                <a:cs typeface="SimSun"/>
              </a:rPr>
              <a:t>：</a:t>
            </a:r>
            <a:r>
              <a:rPr sz="2400" b="1" spc="-5" dirty="0" err="1">
                <a:latin typeface="Comic Sans MS"/>
                <a:cs typeface="Comic Sans MS"/>
              </a:rPr>
              <a:t>rewind</a:t>
            </a:r>
            <a:r>
              <a:rPr sz="2400" b="1" spc="-5" dirty="0">
                <a:latin typeface="Comic Sans MS"/>
                <a:cs typeface="Comic Sans MS"/>
              </a:rPr>
              <a:t>(fp)</a:t>
            </a:r>
            <a:endParaRPr sz="2400" dirty="0">
              <a:latin typeface="Comic Sans MS"/>
              <a:cs typeface="Comic Sans MS"/>
            </a:endParaRPr>
          </a:p>
          <a:p>
            <a:pPr marL="34290">
              <a:lnSpc>
                <a:spcPct val="100000"/>
              </a:lnSpc>
              <a:spcBef>
                <a:spcPts val="2550"/>
              </a:spcBef>
            </a:pPr>
            <a:r>
              <a:rPr sz="2400" b="1" spc="-10" dirty="0">
                <a:latin typeface="Times New Roman"/>
                <a:cs typeface="Times New Roman"/>
              </a:rPr>
              <a:t>fp</a:t>
            </a:r>
            <a:r>
              <a:rPr sz="2400" b="1" spc="-5" dirty="0">
                <a:latin typeface="SimSun"/>
                <a:cs typeface="SimSun"/>
              </a:rPr>
              <a:t>为指向</a:t>
            </a:r>
            <a:r>
              <a:rPr sz="2400" b="1" spc="-5" dirty="0">
                <a:latin typeface="Times New Roman"/>
                <a:cs typeface="Times New Roman"/>
              </a:rPr>
              <a:t>fopen</a:t>
            </a:r>
            <a:r>
              <a:rPr sz="2400" b="1" dirty="0">
                <a:latin typeface="SimSun"/>
                <a:cs typeface="SimSun"/>
              </a:rPr>
              <a:t>函数打开的文件的指针</a:t>
            </a:r>
            <a:r>
              <a:rPr sz="2400" b="1" spc="-10" dirty="0">
                <a:latin typeface="SimSun"/>
                <a:cs typeface="SimSun"/>
              </a:rPr>
              <a:t>。</a:t>
            </a:r>
            <a:endParaRPr sz="2400" dirty="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46</a:t>
            </a:fld>
            <a:endParaRPr spc="-5"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4173" y="679195"/>
            <a:ext cx="2567940" cy="452755"/>
          </a:xfrm>
          <a:prstGeom prst="rect">
            <a:avLst/>
          </a:prstGeom>
        </p:spPr>
        <p:txBody>
          <a:bodyPr vert="horz" wrap="square" lIns="0" tIns="12700" rIns="0" bIns="0" rtlCol="0">
            <a:spAutoFit/>
          </a:bodyPr>
          <a:lstStyle/>
          <a:p>
            <a:pPr marL="12700">
              <a:lnSpc>
                <a:spcPct val="100000"/>
              </a:lnSpc>
              <a:spcBef>
                <a:spcPts val="100"/>
              </a:spcBef>
            </a:pPr>
            <a:r>
              <a:rPr sz="2800" b="0" spc="405" dirty="0">
                <a:latin typeface="Wingdings"/>
                <a:cs typeface="Wingdings"/>
              </a:rPr>
              <a:t></a:t>
            </a:r>
            <a:r>
              <a:rPr sz="2800" b="0" spc="-90" dirty="0">
                <a:latin typeface="Times New Roman"/>
                <a:cs typeface="Times New Roman"/>
              </a:rPr>
              <a:t> </a:t>
            </a:r>
            <a:r>
              <a:rPr sz="2800" dirty="0">
                <a:solidFill>
                  <a:srgbClr val="000000"/>
                </a:solidFill>
                <a:latin typeface="Times New Roman"/>
                <a:cs typeface="Times New Roman"/>
              </a:rPr>
              <a:t>fseek()</a:t>
            </a:r>
            <a:r>
              <a:rPr sz="2800" spc="-5" dirty="0">
                <a:solidFill>
                  <a:srgbClr val="000000"/>
                </a:solidFill>
                <a:latin typeface="SimSun"/>
                <a:cs typeface="SimSun"/>
              </a:rPr>
              <a:t>函数：</a:t>
            </a:r>
            <a:endParaRPr sz="2800">
              <a:latin typeface="SimSun"/>
              <a:cs typeface="SimSun"/>
            </a:endParaRPr>
          </a:p>
        </p:txBody>
      </p:sp>
      <p:sp>
        <p:nvSpPr>
          <p:cNvPr id="4" name="object 4"/>
          <p:cNvSpPr txBox="1"/>
          <p:nvPr/>
        </p:nvSpPr>
        <p:spPr>
          <a:xfrm>
            <a:off x="1675009" y="1125728"/>
            <a:ext cx="7892415" cy="2101850"/>
          </a:xfrm>
          <a:prstGeom prst="rect">
            <a:avLst/>
          </a:prstGeom>
        </p:spPr>
        <p:txBody>
          <a:bodyPr vert="horz" wrap="square" lIns="0" tIns="12700" rIns="0" bIns="0" rtlCol="0">
            <a:spAutoFit/>
          </a:bodyPr>
          <a:lstStyle/>
          <a:p>
            <a:pPr marL="334010" marR="215265" indent="-321945">
              <a:lnSpc>
                <a:spcPct val="144800"/>
              </a:lnSpc>
              <a:spcBef>
                <a:spcPts val="100"/>
              </a:spcBef>
              <a:tabLst>
                <a:tab pos="1515745" algn="l"/>
              </a:tabLst>
            </a:pPr>
            <a:r>
              <a:rPr sz="2400" b="1" dirty="0">
                <a:latin typeface="SimSun"/>
                <a:cs typeface="SimSun"/>
              </a:rPr>
              <a:t>利用该函数可以改变文件指针的位置，从而实现随机读写 </a:t>
            </a:r>
            <a:r>
              <a:rPr sz="2400" b="1" spc="-5" dirty="0">
                <a:latin typeface="SimSun"/>
                <a:cs typeface="SimSun"/>
              </a:rPr>
              <a:t>形式</a:t>
            </a:r>
            <a:r>
              <a:rPr sz="2400" b="1" spc="-10" dirty="0">
                <a:latin typeface="SimSun"/>
                <a:cs typeface="SimSun"/>
              </a:rPr>
              <a:t>：	</a:t>
            </a:r>
            <a:r>
              <a:rPr sz="2400" b="1" spc="-5" dirty="0">
                <a:latin typeface="Comic Sans MS"/>
                <a:cs typeface="Comic Sans MS"/>
              </a:rPr>
              <a:t>fseek(fp,offset,from)</a:t>
            </a:r>
            <a:r>
              <a:rPr sz="2400" b="1" spc="-5" dirty="0">
                <a:latin typeface="SimSun"/>
                <a:cs typeface="SimSun"/>
              </a:rPr>
              <a:t>；</a:t>
            </a:r>
            <a:endParaRPr sz="2400" dirty="0">
              <a:latin typeface="SimSun"/>
              <a:cs typeface="SimSun"/>
            </a:endParaRPr>
          </a:p>
          <a:p>
            <a:pPr marL="506095" indent="-272415">
              <a:lnSpc>
                <a:spcPct val="100000"/>
              </a:lnSpc>
              <a:spcBef>
                <a:spcPts val="1670"/>
              </a:spcBef>
              <a:buClr>
                <a:srgbClr val="0000FF"/>
              </a:buClr>
              <a:buSzPct val="95833"/>
              <a:buFont typeface="Wingdings"/>
              <a:buChar char=""/>
              <a:tabLst>
                <a:tab pos="506730" algn="l"/>
              </a:tabLst>
            </a:pPr>
            <a:r>
              <a:rPr sz="2400" b="1" spc="-5" dirty="0">
                <a:latin typeface="Times New Roman"/>
                <a:cs typeface="Times New Roman"/>
              </a:rPr>
              <a:t>fp</a:t>
            </a:r>
            <a:r>
              <a:rPr sz="2400" b="1" spc="-5" dirty="0">
                <a:latin typeface="SimSun"/>
                <a:cs typeface="SimSun"/>
              </a:rPr>
              <a:t>：为指向</a:t>
            </a:r>
            <a:r>
              <a:rPr sz="2400" b="1" spc="-5" dirty="0">
                <a:latin typeface="Times New Roman"/>
                <a:cs typeface="Times New Roman"/>
              </a:rPr>
              <a:t>fopen</a:t>
            </a:r>
            <a:r>
              <a:rPr sz="2400" b="1" dirty="0">
                <a:latin typeface="SimSun"/>
                <a:cs typeface="SimSun"/>
              </a:rPr>
              <a:t>函数打开的文件的指针；</a:t>
            </a:r>
            <a:endParaRPr sz="2400" dirty="0">
              <a:latin typeface="SimSun"/>
              <a:cs typeface="SimSun"/>
            </a:endParaRPr>
          </a:p>
          <a:p>
            <a:pPr marL="506095" indent="-272415">
              <a:lnSpc>
                <a:spcPct val="100000"/>
              </a:lnSpc>
              <a:spcBef>
                <a:spcPts val="580"/>
              </a:spcBef>
              <a:buClr>
                <a:srgbClr val="0000FF"/>
              </a:buClr>
              <a:buSzPct val="95833"/>
              <a:buFont typeface="Wingdings"/>
              <a:buChar char=""/>
              <a:tabLst>
                <a:tab pos="506730" algn="l"/>
              </a:tabLst>
            </a:pPr>
            <a:r>
              <a:rPr sz="2400" b="1" spc="-5" dirty="0">
                <a:latin typeface="Times New Roman"/>
                <a:cs typeface="Times New Roman"/>
              </a:rPr>
              <a:t>offset</a:t>
            </a:r>
            <a:r>
              <a:rPr sz="2400" b="1" spc="-5" dirty="0">
                <a:latin typeface="SimSun"/>
                <a:cs typeface="SimSun"/>
              </a:rPr>
              <a:t>：</a:t>
            </a:r>
            <a:r>
              <a:rPr sz="2400" b="1" dirty="0">
                <a:latin typeface="SimSun"/>
                <a:cs typeface="SimSun"/>
              </a:rPr>
              <a:t>文件指针的位移量，字节数</a:t>
            </a:r>
            <a:r>
              <a:rPr sz="2400" b="1" spc="-5" dirty="0">
                <a:latin typeface="SimSun"/>
                <a:cs typeface="SimSun"/>
              </a:rPr>
              <a:t>，</a:t>
            </a:r>
            <a:r>
              <a:rPr sz="2400" b="1" spc="-5" dirty="0">
                <a:latin typeface="Times New Roman"/>
                <a:cs typeface="Times New Roman"/>
              </a:rPr>
              <a:t>long</a:t>
            </a:r>
            <a:r>
              <a:rPr sz="2400" b="1" dirty="0">
                <a:latin typeface="SimSun"/>
                <a:cs typeface="SimSun"/>
              </a:rPr>
              <a:t>型，</a:t>
            </a:r>
            <a:r>
              <a:rPr sz="2400" b="1" spc="-5" dirty="0">
                <a:latin typeface="SimSun"/>
                <a:cs typeface="SimSun"/>
              </a:rPr>
              <a:t>加</a:t>
            </a:r>
            <a:r>
              <a:rPr sz="2400" b="1" spc="5" dirty="0">
                <a:latin typeface="Times New Roman"/>
                <a:cs typeface="Times New Roman"/>
              </a:rPr>
              <a:t>l</a:t>
            </a:r>
            <a:r>
              <a:rPr sz="2400" b="1" spc="-5" dirty="0">
                <a:latin typeface="SimSun"/>
                <a:cs typeface="SimSun"/>
              </a:rPr>
              <a:t>或</a:t>
            </a:r>
            <a:r>
              <a:rPr sz="2400" b="1" spc="-5" dirty="0">
                <a:latin typeface="Times New Roman"/>
                <a:cs typeface="Times New Roman"/>
              </a:rPr>
              <a:t>L</a:t>
            </a:r>
            <a:r>
              <a:rPr sz="2400" b="1" spc="-5" dirty="0">
                <a:latin typeface="SimSun"/>
                <a:cs typeface="SimSun"/>
              </a:rPr>
              <a:t>；</a:t>
            </a:r>
            <a:endParaRPr sz="24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47</a:t>
            </a:fld>
            <a:endParaRPr spc="-5" dirty="0"/>
          </a:p>
        </p:txBody>
      </p:sp>
      <p:sp>
        <p:nvSpPr>
          <p:cNvPr id="5" name="object 5"/>
          <p:cNvSpPr txBox="1"/>
          <p:nvPr/>
        </p:nvSpPr>
        <p:spPr>
          <a:xfrm>
            <a:off x="1896751" y="3275329"/>
            <a:ext cx="2462530" cy="391160"/>
          </a:xfrm>
          <a:prstGeom prst="rect">
            <a:avLst/>
          </a:prstGeom>
        </p:spPr>
        <p:txBody>
          <a:bodyPr vert="horz" wrap="square" lIns="0" tIns="12700" rIns="0" bIns="0" rtlCol="0">
            <a:spAutoFit/>
          </a:bodyPr>
          <a:lstStyle/>
          <a:p>
            <a:pPr marL="284480" indent="-272415">
              <a:lnSpc>
                <a:spcPct val="100000"/>
              </a:lnSpc>
              <a:spcBef>
                <a:spcPts val="100"/>
              </a:spcBef>
              <a:buClr>
                <a:srgbClr val="0000FF"/>
              </a:buClr>
              <a:buSzPct val="95833"/>
              <a:buFont typeface="Wingdings"/>
              <a:buChar char=""/>
              <a:tabLst>
                <a:tab pos="285115" algn="l"/>
              </a:tabLst>
            </a:pPr>
            <a:r>
              <a:rPr sz="2400" b="1" spc="-5" dirty="0">
                <a:latin typeface="Times New Roman"/>
                <a:cs typeface="Times New Roman"/>
              </a:rPr>
              <a:t>f</a:t>
            </a:r>
            <a:r>
              <a:rPr sz="2400" b="1" spc="-40" dirty="0">
                <a:latin typeface="Times New Roman"/>
                <a:cs typeface="Times New Roman"/>
              </a:rPr>
              <a:t>r</a:t>
            </a:r>
            <a:r>
              <a:rPr sz="2400" b="1" spc="-5" dirty="0">
                <a:latin typeface="Times New Roman"/>
                <a:cs typeface="Times New Roman"/>
              </a:rPr>
              <a:t>om</a:t>
            </a:r>
            <a:r>
              <a:rPr sz="2400" b="1" spc="-5" dirty="0">
                <a:latin typeface="SimSun"/>
                <a:cs typeface="SimSun"/>
              </a:rPr>
              <a:t>：起始位置</a:t>
            </a:r>
            <a:endParaRPr sz="2400">
              <a:latin typeface="SimSun"/>
              <a:cs typeface="SimSun"/>
            </a:endParaRPr>
          </a:p>
        </p:txBody>
      </p:sp>
      <p:sp>
        <p:nvSpPr>
          <p:cNvPr id="6" name="object 6"/>
          <p:cNvSpPr txBox="1"/>
          <p:nvPr/>
        </p:nvSpPr>
        <p:spPr>
          <a:xfrm>
            <a:off x="5020189" y="3202177"/>
            <a:ext cx="1909445" cy="1342390"/>
          </a:xfrm>
          <a:prstGeom prst="rect">
            <a:avLst/>
          </a:prstGeom>
        </p:spPr>
        <p:txBody>
          <a:bodyPr vert="horz" wrap="square" lIns="0" tIns="85725" rIns="0" bIns="0" rtlCol="0">
            <a:spAutoFit/>
          </a:bodyPr>
          <a:lstStyle/>
          <a:p>
            <a:pPr marL="14604">
              <a:lnSpc>
                <a:spcPct val="100000"/>
              </a:lnSpc>
              <a:spcBef>
                <a:spcPts val="675"/>
              </a:spcBef>
            </a:pPr>
            <a:r>
              <a:rPr sz="2400" b="1" spc="-5" dirty="0">
                <a:latin typeface="Times New Roman"/>
                <a:cs typeface="Times New Roman"/>
              </a:rPr>
              <a:t>0----</a:t>
            </a:r>
            <a:r>
              <a:rPr sz="2400" b="1" dirty="0">
                <a:latin typeface="SimSun"/>
                <a:cs typeface="SimSun"/>
              </a:rPr>
              <a:t>文件开始</a:t>
            </a:r>
            <a:endParaRPr sz="2400">
              <a:latin typeface="SimSun"/>
              <a:cs typeface="SimSun"/>
            </a:endParaRPr>
          </a:p>
          <a:p>
            <a:pPr marL="12700">
              <a:lnSpc>
                <a:spcPct val="100000"/>
              </a:lnSpc>
              <a:spcBef>
                <a:spcPts val="575"/>
              </a:spcBef>
            </a:pPr>
            <a:r>
              <a:rPr sz="2400" b="1" spc="-5" dirty="0">
                <a:latin typeface="Times New Roman"/>
                <a:cs typeface="Times New Roman"/>
              </a:rPr>
              <a:t>1-----</a:t>
            </a:r>
            <a:r>
              <a:rPr sz="2400" b="1" dirty="0">
                <a:latin typeface="SimSun"/>
                <a:cs typeface="SimSun"/>
              </a:rPr>
              <a:t>当前位置</a:t>
            </a:r>
            <a:endParaRPr sz="2400">
              <a:latin typeface="SimSun"/>
              <a:cs typeface="SimSun"/>
            </a:endParaRPr>
          </a:p>
          <a:p>
            <a:pPr marL="12700">
              <a:lnSpc>
                <a:spcPct val="100000"/>
              </a:lnSpc>
              <a:spcBef>
                <a:spcPts val="575"/>
              </a:spcBef>
            </a:pPr>
            <a:r>
              <a:rPr sz="2400" b="1" spc="-5" dirty="0">
                <a:latin typeface="Times New Roman"/>
                <a:cs typeface="Times New Roman"/>
              </a:rPr>
              <a:t>2-----</a:t>
            </a:r>
            <a:r>
              <a:rPr sz="2400" b="1" dirty="0">
                <a:latin typeface="SimSun"/>
                <a:cs typeface="SimSun"/>
              </a:rPr>
              <a:t>文件末尾</a:t>
            </a:r>
            <a:endParaRPr sz="2400">
              <a:latin typeface="SimSun"/>
              <a:cs typeface="SimSun"/>
            </a:endParaRPr>
          </a:p>
        </p:txBody>
      </p:sp>
      <p:sp>
        <p:nvSpPr>
          <p:cNvPr id="7" name="object 7"/>
          <p:cNvSpPr txBox="1"/>
          <p:nvPr/>
        </p:nvSpPr>
        <p:spPr>
          <a:xfrm>
            <a:off x="1920373" y="4717796"/>
            <a:ext cx="6889115" cy="1078230"/>
          </a:xfrm>
          <a:prstGeom prst="rect">
            <a:avLst/>
          </a:prstGeom>
        </p:spPr>
        <p:txBody>
          <a:bodyPr vert="horz" wrap="square" lIns="0" tIns="12700" rIns="0" bIns="0" rtlCol="0">
            <a:spAutoFit/>
          </a:bodyPr>
          <a:lstStyle/>
          <a:p>
            <a:pPr marL="12700">
              <a:lnSpc>
                <a:spcPct val="100000"/>
              </a:lnSpc>
              <a:spcBef>
                <a:spcPts val="100"/>
              </a:spcBef>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dirty="0">
                <a:latin typeface="Times New Roman"/>
                <a:cs typeface="Times New Roman"/>
              </a:rPr>
              <a:t>ftell()</a:t>
            </a:r>
            <a:r>
              <a:rPr sz="2800" b="1" spc="-5" dirty="0">
                <a:latin typeface="SimSun"/>
                <a:cs typeface="SimSun"/>
              </a:rPr>
              <a:t>函数：</a:t>
            </a:r>
            <a:endParaRPr sz="2800">
              <a:latin typeface="SimSun"/>
              <a:cs typeface="SimSun"/>
            </a:endParaRPr>
          </a:p>
          <a:p>
            <a:pPr marL="193675">
              <a:lnSpc>
                <a:spcPct val="100000"/>
              </a:lnSpc>
              <a:spcBef>
                <a:spcPts val="2045"/>
              </a:spcBef>
            </a:pPr>
            <a:r>
              <a:rPr sz="2400" b="1" dirty="0">
                <a:latin typeface="SimSun"/>
                <a:cs typeface="SimSun"/>
              </a:rPr>
              <a:t>取得文件指针的当前位置，用字节数</a:t>
            </a:r>
            <a:r>
              <a:rPr sz="2400" b="1" spc="-5" dirty="0">
                <a:latin typeface="SimSun"/>
                <a:cs typeface="SimSun"/>
              </a:rPr>
              <a:t>，</a:t>
            </a:r>
            <a:r>
              <a:rPr sz="2400" b="1" spc="-5" dirty="0">
                <a:latin typeface="Times New Roman"/>
                <a:cs typeface="Times New Roman"/>
              </a:rPr>
              <a:t>lon</a:t>
            </a:r>
            <a:r>
              <a:rPr sz="2400" b="1" dirty="0">
                <a:latin typeface="Times New Roman"/>
                <a:cs typeface="Times New Roman"/>
              </a:rPr>
              <a:t>g</a:t>
            </a:r>
            <a:r>
              <a:rPr sz="2400" b="1" dirty="0">
                <a:latin typeface="SimSun"/>
                <a:cs typeface="SimSun"/>
              </a:rPr>
              <a:t>类型</a:t>
            </a:r>
            <a:r>
              <a:rPr sz="2400" b="1" spc="-10" dirty="0">
                <a:latin typeface="SimSun"/>
                <a:cs typeface="SimSun"/>
              </a:rPr>
              <a:t>。</a:t>
            </a:r>
            <a:endParaRPr sz="2400">
              <a:latin typeface="SimSun"/>
              <a:cs typeface="SimSu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4173" y="708913"/>
            <a:ext cx="287845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0000"/>
                </a:solidFill>
                <a:latin typeface="SimSun"/>
                <a:cs typeface="SimSun"/>
              </a:rPr>
              <a:t>六、出错的控制</a:t>
            </a:r>
            <a:endParaRPr sz="3200">
              <a:latin typeface="SimSun"/>
              <a:cs typeface="SimSun"/>
            </a:endParaRPr>
          </a:p>
        </p:txBody>
      </p:sp>
      <p:sp>
        <p:nvSpPr>
          <p:cNvPr id="4" name="object 4"/>
          <p:cNvSpPr txBox="1"/>
          <p:nvPr/>
        </p:nvSpPr>
        <p:spPr>
          <a:xfrm>
            <a:off x="1886083" y="1472961"/>
            <a:ext cx="7635875" cy="3881120"/>
          </a:xfrm>
          <a:prstGeom prst="rect">
            <a:avLst/>
          </a:prstGeom>
        </p:spPr>
        <p:txBody>
          <a:bodyPr vert="horz" wrap="square" lIns="0" tIns="133350" rIns="0" bIns="0" rtlCol="0">
            <a:spAutoFit/>
          </a:bodyPr>
          <a:lstStyle/>
          <a:p>
            <a:pPr marL="122555">
              <a:lnSpc>
                <a:spcPct val="100000"/>
              </a:lnSpc>
              <a:spcBef>
                <a:spcPts val="1050"/>
              </a:spcBef>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spc="-10" dirty="0">
                <a:latin typeface="Times New Roman"/>
                <a:cs typeface="Times New Roman"/>
              </a:rPr>
              <a:t>ferror()</a:t>
            </a:r>
            <a:r>
              <a:rPr sz="2800" b="1" spc="-5" dirty="0">
                <a:latin typeface="SimSun"/>
                <a:cs typeface="SimSun"/>
              </a:rPr>
              <a:t>函数</a:t>
            </a:r>
            <a:endParaRPr sz="2800" dirty="0">
              <a:latin typeface="SimSun"/>
              <a:cs typeface="SimSun"/>
            </a:endParaRPr>
          </a:p>
          <a:p>
            <a:pPr marL="12700">
              <a:lnSpc>
                <a:spcPct val="100000"/>
              </a:lnSpc>
              <a:spcBef>
                <a:spcPts val="815"/>
              </a:spcBef>
            </a:pPr>
            <a:r>
              <a:rPr sz="2400" b="1" spc="-5" dirty="0">
                <a:latin typeface="SimSun"/>
                <a:cs typeface="SimSun"/>
              </a:rPr>
              <a:t>形式：</a:t>
            </a:r>
            <a:r>
              <a:rPr sz="2400" b="1" spc="-5" dirty="0">
                <a:latin typeface="Comic Sans MS"/>
                <a:cs typeface="Comic Sans MS"/>
              </a:rPr>
              <a:t>ferror(fp);</a:t>
            </a:r>
            <a:endParaRPr sz="2400" dirty="0">
              <a:latin typeface="Comic Sans MS"/>
              <a:cs typeface="Comic Sans MS"/>
            </a:endParaRPr>
          </a:p>
          <a:p>
            <a:pPr marL="120014" marR="5080">
              <a:lnSpc>
                <a:spcPct val="100000"/>
              </a:lnSpc>
              <a:spcBef>
                <a:spcPts val="2070"/>
              </a:spcBef>
            </a:pPr>
            <a:r>
              <a:rPr sz="2400" b="1" dirty="0">
                <a:latin typeface="SimSun"/>
                <a:cs typeface="SimSun"/>
              </a:rPr>
              <a:t>功能：检查输入输出函数的调用是否正确，返回</a:t>
            </a:r>
            <a:r>
              <a:rPr sz="2400" b="1" spc="-5" dirty="0">
                <a:latin typeface="SimSun"/>
                <a:cs typeface="SimSun"/>
              </a:rPr>
              <a:t>非</a:t>
            </a:r>
            <a:r>
              <a:rPr sz="2400" b="1" spc="5" dirty="0">
                <a:latin typeface="Times New Roman"/>
                <a:cs typeface="Times New Roman"/>
              </a:rPr>
              <a:t>0</a:t>
            </a:r>
            <a:r>
              <a:rPr sz="2400" b="1" dirty="0">
                <a:latin typeface="SimSun"/>
                <a:cs typeface="SimSun"/>
              </a:rPr>
              <a:t>值</a:t>
            </a:r>
            <a:r>
              <a:rPr sz="2400" b="1" spc="-10" dirty="0">
                <a:latin typeface="SimSun"/>
                <a:cs typeface="SimSun"/>
              </a:rPr>
              <a:t>， </a:t>
            </a:r>
            <a:r>
              <a:rPr sz="2400" b="1" spc="-5" dirty="0">
                <a:latin typeface="SimSun"/>
                <a:cs typeface="SimSun"/>
              </a:rPr>
              <a:t>表示出错。</a:t>
            </a:r>
            <a:endParaRPr sz="2400" dirty="0">
              <a:latin typeface="SimSun"/>
              <a:cs typeface="SimSun"/>
            </a:endParaRPr>
          </a:p>
          <a:p>
            <a:pPr marL="123189">
              <a:lnSpc>
                <a:spcPct val="100000"/>
              </a:lnSpc>
              <a:spcBef>
                <a:spcPts val="1315"/>
              </a:spcBef>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dirty="0">
                <a:latin typeface="Times New Roman"/>
                <a:cs typeface="Times New Roman"/>
              </a:rPr>
              <a:t>feof()</a:t>
            </a:r>
            <a:r>
              <a:rPr sz="2800" b="1" spc="-5" dirty="0">
                <a:latin typeface="SimSun"/>
                <a:cs typeface="SimSun"/>
              </a:rPr>
              <a:t>函数</a:t>
            </a:r>
            <a:endParaRPr sz="2800" dirty="0">
              <a:latin typeface="SimSun"/>
              <a:cs typeface="SimSun"/>
            </a:endParaRPr>
          </a:p>
          <a:p>
            <a:pPr marL="201295">
              <a:lnSpc>
                <a:spcPct val="100000"/>
              </a:lnSpc>
              <a:spcBef>
                <a:spcPts val="1415"/>
              </a:spcBef>
            </a:pPr>
            <a:r>
              <a:rPr sz="2400" b="1" spc="-5" dirty="0">
                <a:latin typeface="SimSun"/>
                <a:cs typeface="SimSun"/>
              </a:rPr>
              <a:t>形式：</a:t>
            </a:r>
            <a:r>
              <a:rPr sz="2400" b="1" spc="-5" dirty="0">
                <a:latin typeface="Comic Sans MS"/>
                <a:cs typeface="Comic Sans MS"/>
              </a:rPr>
              <a:t>feof(fp);</a:t>
            </a:r>
            <a:endParaRPr sz="2400" dirty="0">
              <a:latin typeface="Comic Sans MS"/>
              <a:cs typeface="Comic Sans MS"/>
            </a:endParaRPr>
          </a:p>
          <a:p>
            <a:pPr marL="352425">
              <a:lnSpc>
                <a:spcPct val="100000"/>
              </a:lnSpc>
              <a:spcBef>
                <a:spcPts val="2670"/>
              </a:spcBef>
            </a:pPr>
            <a:r>
              <a:rPr sz="2400" b="1" dirty="0">
                <a:latin typeface="SimSun"/>
                <a:cs typeface="SimSun"/>
              </a:rPr>
              <a:t>功能：检测文件是否结束，返回</a:t>
            </a:r>
            <a:r>
              <a:rPr sz="2400" b="1" spc="-10" dirty="0">
                <a:latin typeface="SimSun"/>
                <a:cs typeface="SimSun"/>
              </a:rPr>
              <a:t>非</a:t>
            </a:r>
            <a:r>
              <a:rPr sz="2400" b="1" spc="5" dirty="0">
                <a:latin typeface="Times New Roman"/>
                <a:cs typeface="Times New Roman"/>
              </a:rPr>
              <a:t>0</a:t>
            </a:r>
            <a:r>
              <a:rPr sz="2400" b="1" dirty="0">
                <a:latin typeface="SimSun"/>
                <a:cs typeface="SimSun"/>
              </a:rPr>
              <a:t>值，表示结束。</a:t>
            </a:r>
            <a:endParaRPr sz="2400" dirty="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48</a:t>
            </a:fld>
            <a:endParaRPr spc="-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EE1D756-F2F4-4190-883D-3C347B630832}"/>
              </a:ext>
            </a:extLst>
          </p:cNvPr>
          <p:cNvSpPr>
            <a:spLocks noGrp="1"/>
          </p:cNvSpPr>
          <p:nvPr>
            <p:ph type="body" idx="1"/>
          </p:nvPr>
        </p:nvSpPr>
        <p:spPr>
          <a:xfrm>
            <a:off x="1689100" y="2590800"/>
            <a:ext cx="6914146" cy="1477328"/>
          </a:xfrm>
        </p:spPr>
        <p:txBody>
          <a:bodyPr/>
          <a:lstStyle/>
          <a:p>
            <a:pPr algn="ctr"/>
            <a:r>
              <a:rPr lang="en-US" altLang="zh-CN" sz="9600" dirty="0">
                <a:latin typeface="Lucida Console" panose="020B0609040504020204" pitchFamily="49" charset="0"/>
              </a:rPr>
              <a:t>Thanks</a:t>
            </a:r>
            <a:r>
              <a:rPr lang="zh-CN" altLang="en-US" sz="9600" dirty="0">
                <a:latin typeface="Lucida Console" panose="020B0609040504020204" pitchFamily="49" charset="0"/>
              </a:rPr>
              <a:t>！</a:t>
            </a:r>
          </a:p>
        </p:txBody>
      </p:sp>
    </p:spTree>
    <p:extLst>
      <p:ext uri="{BB962C8B-B14F-4D97-AF65-F5344CB8AC3E}">
        <p14:creationId xmlns:p14="http://schemas.microsoft.com/office/powerpoint/2010/main" val="137967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0593" y="660385"/>
            <a:ext cx="3348990" cy="689291"/>
          </a:xfrm>
          <a:prstGeom prst="rect">
            <a:avLst/>
          </a:prstGeom>
        </p:spPr>
        <p:txBody>
          <a:bodyPr vert="horz" wrap="square" lIns="0" tIns="12065" rIns="0" bIns="0" rtlCol="0">
            <a:spAutoFit/>
          </a:bodyPr>
          <a:lstStyle/>
          <a:p>
            <a:pPr marL="12700">
              <a:lnSpc>
                <a:spcPct val="100000"/>
              </a:lnSpc>
              <a:spcBef>
                <a:spcPts val="95"/>
              </a:spcBef>
            </a:pPr>
            <a:r>
              <a:rPr spc="-250" dirty="0" err="1"/>
              <a:t>流（</a:t>
            </a:r>
            <a:r>
              <a:rPr lang="en-US" altLang="zh-CN" sz="4400" spc="-5" dirty="0" err="1">
                <a:latin typeface="Times New Roman"/>
                <a:cs typeface="Times New Roman"/>
              </a:rPr>
              <a:t>s</a:t>
            </a:r>
            <a:r>
              <a:rPr sz="4400" spc="-5" dirty="0" err="1">
                <a:latin typeface="Times New Roman"/>
                <a:cs typeface="Times New Roman"/>
              </a:rPr>
              <a:t>trea</a:t>
            </a:r>
            <a:r>
              <a:rPr sz="4400" dirty="0" err="1">
                <a:latin typeface="Times New Roman"/>
                <a:cs typeface="Times New Roman"/>
              </a:rPr>
              <a:t>m</a:t>
            </a:r>
            <a:r>
              <a:rPr spc="-254" dirty="0"/>
              <a:t>）</a:t>
            </a:r>
            <a:endParaRPr sz="4400" dirty="0">
              <a:latin typeface="Times New Roman"/>
              <a:cs typeface="Times New Roman"/>
            </a:endParaRPr>
          </a:p>
        </p:txBody>
      </p:sp>
      <p:sp>
        <p:nvSpPr>
          <p:cNvPr id="4" name="object 4"/>
          <p:cNvSpPr/>
          <p:nvPr/>
        </p:nvSpPr>
        <p:spPr>
          <a:xfrm>
            <a:off x="774839" y="5491734"/>
            <a:ext cx="9144000" cy="858519"/>
          </a:xfrm>
          <a:custGeom>
            <a:avLst/>
            <a:gdLst/>
            <a:ahLst/>
            <a:cxnLst/>
            <a:rect l="l" t="t" r="r" b="b"/>
            <a:pathLst>
              <a:path w="9144000" h="858520">
                <a:moveTo>
                  <a:pt x="0" y="0"/>
                </a:moveTo>
                <a:lnTo>
                  <a:pt x="0" y="858012"/>
                </a:lnTo>
                <a:lnTo>
                  <a:pt x="9143999" y="858012"/>
                </a:lnTo>
                <a:lnTo>
                  <a:pt x="9143999" y="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774561" y="1836674"/>
            <a:ext cx="9067939" cy="4337085"/>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水流</a:t>
            </a:r>
          </a:p>
          <a:p>
            <a:pPr marL="863600" lvl="1" indent="-286385" algn="just">
              <a:lnSpc>
                <a:spcPct val="100000"/>
              </a:lnSpc>
              <a:spcBef>
                <a:spcPts val="90"/>
              </a:spcBef>
              <a:buClr>
                <a:srgbClr val="FFCC65"/>
              </a:buClr>
              <a:buSzPct val="114583"/>
              <a:buFont typeface="Times New Roman"/>
              <a:buChar char="–"/>
              <a:tabLst>
                <a:tab pos="864235" algn="l"/>
              </a:tabLst>
            </a:pPr>
            <a:r>
              <a:rPr sz="2400" b="1" dirty="0">
                <a:latin typeface="仿宋" panose="02010609060101010101" pitchFamily="49" charset="-122"/>
                <a:ea typeface="仿宋" panose="02010609060101010101" pitchFamily="49" charset="-122"/>
                <a:cs typeface="SimSun"/>
              </a:rPr>
              <a:t>“子在川上曰：逝者如斯夫”</a:t>
            </a:r>
            <a:endParaRPr sz="2400" dirty="0">
              <a:latin typeface="仿宋" panose="02010609060101010101" pitchFamily="49" charset="-122"/>
              <a:ea typeface="仿宋" panose="02010609060101010101" pitchFamily="49" charset="-122"/>
              <a:cs typeface="SimSun"/>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计算机中的流的概念</a:t>
            </a:r>
          </a:p>
          <a:p>
            <a:pPr marL="863600" marR="33655" lvl="1" indent="-286385" algn="just">
              <a:spcBef>
                <a:spcPts val="90"/>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rPr>
              <a:t>一般称为数据流，也有叫做字节流、比特流的，还有很具体的文件流、视频流、音频流等</a:t>
            </a:r>
            <a:endParaRPr sz="2400" b="1" dirty="0">
              <a:latin typeface="仿宋" panose="02010609060101010101" pitchFamily="49" charset="-122"/>
              <a:ea typeface="仿宋" panose="02010609060101010101" pitchFamily="49" charset="-122"/>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时光不能倒流，但计算机中的很多流都是会倒流的</a:t>
            </a:r>
          </a:p>
          <a:p>
            <a:pPr marL="863600" marR="33655" lvl="1" indent="-286385" algn="just">
              <a:spcBef>
                <a:spcPts val="90"/>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rPr>
              <a:t>如果你想重新读已经读过的数据，或者要修改已经写入的数据，可以发出流控（Flow</a:t>
            </a:r>
            <a:r>
              <a:rPr sz="2400" b="1" dirty="0">
                <a:latin typeface="仿宋" panose="02010609060101010101" pitchFamily="49" charset="-122"/>
                <a:ea typeface="仿宋" panose="02010609060101010101" pitchFamily="49" charset="-122"/>
              </a:rPr>
              <a:t> Control）命令</a:t>
            </a:r>
          </a:p>
          <a:p>
            <a:pPr marL="863600" marR="33655" lvl="1" indent="-286385" algn="just">
              <a:spcBef>
                <a:spcPts val="90"/>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rPr>
              <a:t>不会倒流的数据流也很多，例如网络上的数据流。网络和数据线等介质只有很小的数据缓冲区，没有大量存储的能力</a:t>
            </a:r>
            <a:endParaRPr sz="2400" b="1" dirty="0">
              <a:latin typeface="仿宋" panose="02010609060101010101" pitchFamily="49" charset="-122"/>
              <a:ea typeface="仿宋" panose="02010609060101010101" pitchFamily="49"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16ED5A2B-05C6-354D-D9C4-093FA00B16D5}"/>
              </a:ext>
            </a:extLst>
          </p:cNvPr>
          <p:cNvSpPr txBox="1"/>
          <p:nvPr/>
        </p:nvSpPr>
        <p:spPr>
          <a:xfrm>
            <a:off x="850900" y="1341013"/>
            <a:ext cx="9144000" cy="5322483"/>
          </a:xfrm>
          <a:prstGeom prst="rect">
            <a:avLst/>
          </a:prstGeom>
        </p:spPr>
        <p:txBody>
          <a:bodyPr vert="horz" wrap="square" lIns="0" tIns="93345" rIns="0" bIns="0" rtlCol="0">
            <a:spAutoFit/>
          </a:bodyPr>
          <a:lstStyle/>
          <a:p>
            <a:pPr marL="387350" marR="639445" indent="-375285">
              <a:lnSpc>
                <a:spcPts val="2710"/>
              </a:lnSpc>
              <a:spcBef>
                <a:spcPts val="735"/>
              </a:spcBef>
              <a:buClr>
                <a:srgbClr val="FFCC65"/>
              </a:buClr>
              <a:buSzPct val="78571"/>
              <a:buFont typeface="Wingdings"/>
              <a:buChar char=""/>
              <a:tabLst>
                <a:tab pos="387350" algn="l"/>
                <a:tab pos="387985" algn="l"/>
              </a:tabLst>
            </a:pPr>
            <a:r>
              <a:rPr sz="2400" b="1" spc="-5" dirty="0" err="1">
                <a:solidFill>
                  <a:srgbClr val="3365FF"/>
                </a:solidFill>
                <a:latin typeface="SimSun"/>
                <a:cs typeface="SimSun"/>
              </a:rPr>
              <a:t>计算机的内存</a:t>
            </a:r>
            <a:r>
              <a:rPr lang="zh-CN" altLang="en-US" sz="2400" b="1" spc="-5" dirty="0">
                <a:solidFill>
                  <a:srgbClr val="3365FF"/>
                </a:solidFill>
                <a:latin typeface="SimSun"/>
                <a:cs typeface="SimSun"/>
              </a:rPr>
              <a:t>具有“挥发性”</a:t>
            </a:r>
            <a:r>
              <a:rPr sz="2400" b="1" dirty="0">
                <a:solidFill>
                  <a:srgbClr val="3365FF"/>
                </a:solidFill>
                <a:latin typeface="SimSun"/>
                <a:cs typeface="SimSun"/>
              </a:rPr>
              <a:t>，</a:t>
            </a:r>
            <a:r>
              <a:rPr sz="2400" b="1" dirty="0" err="1">
                <a:solidFill>
                  <a:srgbClr val="3365FF"/>
                </a:solidFill>
                <a:latin typeface="SimSun"/>
                <a:cs typeface="SimSun"/>
              </a:rPr>
              <a:t>所以数据必须保存在硬</a:t>
            </a:r>
            <a:r>
              <a:rPr sz="2400" b="1" spc="-5" dirty="0" err="1">
                <a:solidFill>
                  <a:srgbClr val="3365FF"/>
                </a:solidFill>
                <a:latin typeface="SimSun"/>
                <a:cs typeface="SimSun"/>
              </a:rPr>
              <a:t>盘、软盘、光盘和磁带等“不</a:t>
            </a:r>
            <a:r>
              <a:rPr lang="zh-CN" altLang="en-US" sz="2400" b="1" spc="-5" dirty="0">
                <a:solidFill>
                  <a:srgbClr val="3365FF"/>
                </a:solidFill>
                <a:latin typeface="SimSun"/>
                <a:cs typeface="SimSun"/>
              </a:rPr>
              <a:t>挥发</a:t>
            </a:r>
            <a:r>
              <a:rPr sz="2400" b="1" spc="-5" dirty="0">
                <a:solidFill>
                  <a:srgbClr val="3365FF"/>
                </a:solidFill>
                <a:latin typeface="SimSun"/>
                <a:cs typeface="SimSun"/>
              </a:rPr>
              <a:t>”</a:t>
            </a:r>
            <a:r>
              <a:rPr sz="2400" b="1" spc="-5" dirty="0" err="1">
                <a:solidFill>
                  <a:srgbClr val="3365FF"/>
                </a:solidFill>
                <a:latin typeface="SimSun"/>
                <a:cs typeface="SimSun"/>
              </a:rPr>
              <a:t>的外存上</a:t>
            </a:r>
            <a:endParaRPr sz="2400" dirty="0">
              <a:latin typeface="SimSun"/>
              <a:cs typeface="SimSun"/>
            </a:endParaRPr>
          </a:p>
          <a:p>
            <a:pPr marL="387350" marR="281940" indent="-375285">
              <a:lnSpc>
                <a:spcPts val="2710"/>
              </a:lnSpc>
              <a:spcBef>
                <a:spcPts val="960"/>
              </a:spcBef>
              <a:buClr>
                <a:srgbClr val="FFCC65"/>
              </a:buClr>
              <a:buSzPct val="78571"/>
              <a:buFont typeface="Wingdings"/>
              <a:buChar char=""/>
              <a:tabLst>
                <a:tab pos="387350" algn="l"/>
                <a:tab pos="387985" algn="l"/>
              </a:tabLst>
            </a:pPr>
            <a:r>
              <a:rPr sz="2400" b="1" spc="-5" dirty="0">
                <a:solidFill>
                  <a:srgbClr val="3365FF"/>
                </a:solidFill>
                <a:latin typeface="SimSun"/>
                <a:cs typeface="SimSun"/>
              </a:rPr>
              <a:t>这些能大量、</a:t>
            </a:r>
            <a:r>
              <a:rPr sz="2400" b="1" dirty="0">
                <a:solidFill>
                  <a:srgbClr val="3365FF"/>
                </a:solidFill>
                <a:latin typeface="SimSun"/>
                <a:cs typeface="SimSun"/>
              </a:rPr>
              <a:t>永久保存信息的媒介，一般都以</a:t>
            </a:r>
            <a:r>
              <a:rPr sz="2400" b="1" dirty="0">
                <a:solidFill>
                  <a:srgbClr val="FF0000"/>
                </a:solidFill>
                <a:latin typeface="仿宋" panose="02010609060101010101" pitchFamily="49" charset="-122"/>
                <a:ea typeface="仿宋" panose="02010609060101010101" pitchFamily="49" charset="-122"/>
                <a:cs typeface="SimSun"/>
              </a:rPr>
              <a:t>文件</a:t>
            </a:r>
            <a:r>
              <a:rPr sz="2400" b="1" dirty="0">
                <a:solidFill>
                  <a:srgbClr val="3365FF"/>
                </a:solidFill>
                <a:latin typeface="SimSun"/>
                <a:cs typeface="SimSun"/>
              </a:rPr>
              <a:t> </a:t>
            </a:r>
            <a:r>
              <a:rPr sz="2400" b="1" spc="-5" dirty="0">
                <a:solidFill>
                  <a:srgbClr val="3365FF"/>
                </a:solidFill>
                <a:latin typeface="SimSun"/>
                <a:cs typeface="SimSun"/>
              </a:rPr>
              <a:t>的形式给用户及应用程序使用</a:t>
            </a:r>
            <a:endParaRPr sz="2400" dirty="0">
              <a:latin typeface="SimSun"/>
              <a:cs typeface="SimSun"/>
            </a:endParaRPr>
          </a:p>
          <a:p>
            <a:pPr marL="387350" indent="-375285">
              <a:lnSpc>
                <a:spcPts val="3260"/>
              </a:lnSpc>
              <a:spcBef>
                <a:spcPts val="90"/>
              </a:spcBef>
              <a:buClr>
                <a:srgbClr val="FFCC65"/>
              </a:buClr>
              <a:buSzPct val="78571"/>
              <a:buFont typeface="Wingdings"/>
              <a:buChar char=""/>
              <a:tabLst>
                <a:tab pos="387350" algn="l"/>
                <a:tab pos="387985" algn="l"/>
              </a:tabLst>
            </a:pPr>
            <a:r>
              <a:rPr sz="2800" b="1" spc="-5" dirty="0">
                <a:solidFill>
                  <a:srgbClr val="0000FF"/>
                </a:solidFill>
                <a:latin typeface="仿宋" panose="02010609060101010101" pitchFamily="49" charset="-122"/>
                <a:ea typeface="仿宋" panose="02010609060101010101" pitchFamily="49" charset="-122"/>
              </a:rPr>
              <a:t>文件</a:t>
            </a:r>
          </a:p>
          <a:p>
            <a:pPr marL="863600" marR="5080" lvl="1" indent="-285750">
              <a:lnSpc>
                <a:spcPct val="120000"/>
              </a:lnSpc>
              <a:spcBef>
                <a:spcPts val="675"/>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cs typeface="SimSun"/>
              </a:rPr>
              <a:t>一般指存储在外部介质上具有名字（文件名）的一组相关</a:t>
            </a:r>
            <a:r>
              <a:rPr sz="2400" b="1" spc="-5" dirty="0" err="1">
                <a:latin typeface="仿宋" panose="02010609060101010101" pitchFamily="49" charset="-122"/>
                <a:ea typeface="仿宋" panose="02010609060101010101" pitchFamily="49" charset="-122"/>
                <a:cs typeface="SimSun"/>
              </a:rPr>
              <a:t>数据的集合</a:t>
            </a:r>
            <a:endParaRPr sz="2400" dirty="0">
              <a:latin typeface="仿宋" panose="02010609060101010101" pitchFamily="49" charset="-122"/>
              <a:ea typeface="仿宋" panose="02010609060101010101" pitchFamily="49" charset="-122"/>
              <a:cs typeface="SimSun"/>
            </a:endParaRPr>
          </a:p>
          <a:p>
            <a:pPr marL="863600" lvl="1" indent="-286385">
              <a:lnSpc>
                <a:spcPct val="120000"/>
              </a:lnSpc>
              <a:buClr>
                <a:srgbClr val="FFCC65"/>
              </a:buClr>
              <a:buSzPct val="114583"/>
              <a:buFont typeface="Times New Roman"/>
              <a:buChar char="–"/>
              <a:tabLst>
                <a:tab pos="864235" algn="l"/>
              </a:tabLst>
            </a:pPr>
            <a:r>
              <a:rPr sz="2400" b="1" spc="-5" dirty="0">
                <a:latin typeface="仿宋" panose="02010609060101010101" pitchFamily="49" charset="-122"/>
                <a:ea typeface="仿宋" panose="02010609060101010101" pitchFamily="49" charset="-122"/>
                <a:cs typeface="SimSun"/>
              </a:rPr>
              <a:t>用文件可</a:t>
            </a:r>
            <a:r>
              <a:rPr sz="2400" b="1" dirty="0">
                <a:latin typeface="仿宋" panose="02010609060101010101" pitchFamily="49" charset="-122"/>
                <a:ea typeface="仿宋" panose="02010609060101010101" pitchFamily="49" charset="-122"/>
                <a:cs typeface="SimSun"/>
              </a:rPr>
              <a:t>长期保存数据，并实现数据共享</a:t>
            </a:r>
            <a:endParaRPr sz="2400" dirty="0">
              <a:latin typeface="仿宋" panose="02010609060101010101" pitchFamily="49" charset="-122"/>
              <a:ea typeface="仿宋" panose="02010609060101010101" pitchFamily="49" charset="-122"/>
              <a:cs typeface="SimSun"/>
            </a:endParaRPr>
          </a:p>
          <a:p>
            <a:pPr marL="387350" indent="-375285">
              <a:lnSpc>
                <a:spcPts val="3260"/>
              </a:lnSpc>
              <a:spcBef>
                <a:spcPts val="90"/>
              </a:spcBef>
              <a:buClr>
                <a:srgbClr val="FFCC65"/>
              </a:buClr>
              <a:buSzPct val="78571"/>
              <a:buFont typeface="Wingdings"/>
              <a:buChar char=""/>
              <a:tabLst>
                <a:tab pos="387350" algn="l"/>
                <a:tab pos="387985" algn="l"/>
              </a:tabLst>
            </a:pPr>
            <a:r>
              <a:rPr sz="2800" b="1" spc="-5" dirty="0">
                <a:solidFill>
                  <a:srgbClr val="0000FF"/>
                </a:solidFill>
                <a:latin typeface="仿宋" panose="02010609060101010101" pitchFamily="49" charset="-122"/>
                <a:ea typeface="仿宋" panose="02010609060101010101" pitchFamily="49" charset="-122"/>
                <a:cs typeface="SimSun"/>
              </a:rPr>
              <a:t>程序中的文件</a:t>
            </a:r>
            <a:endParaRPr sz="2800" dirty="0">
              <a:latin typeface="仿宋" panose="02010609060101010101" pitchFamily="49" charset="-122"/>
              <a:ea typeface="仿宋" panose="02010609060101010101" pitchFamily="49" charset="-122"/>
              <a:cs typeface="SimSun"/>
            </a:endParaRPr>
          </a:p>
          <a:p>
            <a:pPr marL="863600" marR="5080" lvl="1" indent="-285750">
              <a:lnSpc>
                <a:spcPct val="120000"/>
              </a:lnSpc>
              <a:spcBef>
                <a:spcPts val="430"/>
              </a:spcBef>
              <a:buClr>
                <a:srgbClr val="FFCC65"/>
              </a:buClr>
              <a:buSzPct val="114583"/>
              <a:buFont typeface="Times New Roman"/>
              <a:buChar char="–"/>
              <a:tabLst>
                <a:tab pos="939165" algn="l"/>
                <a:tab pos="939800" algn="l"/>
              </a:tabLst>
            </a:pPr>
            <a:r>
              <a:rPr sz="2400" b="1" dirty="0">
                <a:latin typeface="仿宋" panose="02010609060101010101" pitchFamily="49" charset="-122"/>
                <a:ea typeface="仿宋" panose="02010609060101010101" pitchFamily="49" charset="-122"/>
              </a:rPr>
              <a:t>	</a:t>
            </a:r>
            <a:r>
              <a:rPr sz="2400" b="1" spc="-5" dirty="0">
                <a:latin typeface="仿宋" panose="02010609060101010101" pitchFamily="49" charset="-122"/>
                <a:ea typeface="仿宋" panose="02010609060101010101" pitchFamily="49" charset="-122"/>
              </a:rPr>
              <a:t>在程序运行时由程序在磁盘上建立一个文件，并通过写操作将数据存入该文件；或由程序打开磁盘上的某个已有文件并通过读操作将文件中的数据读入内存供程序使用</a:t>
            </a:r>
          </a:p>
        </p:txBody>
      </p:sp>
      <p:sp>
        <p:nvSpPr>
          <p:cNvPr id="7" name="object 2">
            <a:extLst>
              <a:ext uri="{FF2B5EF4-FFF2-40B4-BE49-F238E27FC236}">
                <a16:creationId xmlns:a16="http://schemas.microsoft.com/office/drawing/2014/main" id="{D53CD6F7-D12C-7F7F-6DCD-688477B0AE12}"/>
              </a:ext>
            </a:extLst>
          </p:cNvPr>
          <p:cNvSpPr txBox="1">
            <a:spLocks noGrp="1"/>
          </p:cNvSpPr>
          <p:nvPr>
            <p:ph type="title"/>
          </p:nvPr>
        </p:nvSpPr>
        <p:spPr>
          <a:xfrm>
            <a:off x="2908300" y="504825"/>
            <a:ext cx="4876800" cy="627736"/>
          </a:xfrm>
          <a:prstGeom prst="rect">
            <a:avLst/>
          </a:prstGeom>
        </p:spPr>
        <p:txBody>
          <a:bodyPr vert="horz" wrap="square" lIns="0" tIns="12065" rIns="0" bIns="0" rtlCol="0">
            <a:spAutoFit/>
          </a:bodyPr>
          <a:lstStyle/>
          <a:p>
            <a:pPr marL="12700">
              <a:lnSpc>
                <a:spcPct val="100000"/>
              </a:lnSpc>
              <a:spcBef>
                <a:spcPts val="95"/>
              </a:spcBef>
            </a:pPr>
            <a:r>
              <a:rPr sz="4000" spc="-250" dirty="0"/>
              <a:t>文件</a:t>
            </a:r>
            <a:r>
              <a:rPr sz="4000" spc="-85" dirty="0"/>
              <a:t>（</a:t>
            </a:r>
            <a:r>
              <a:rPr sz="4000" spc="-85" dirty="0">
                <a:latin typeface="Times New Roman"/>
                <a:cs typeface="Times New Roman"/>
              </a:rPr>
              <a:t>File</a:t>
            </a:r>
            <a:r>
              <a:rPr sz="4000" spc="-85" dirty="0"/>
              <a:t>）</a:t>
            </a:r>
            <a:r>
              <a:rPr sz="4000" spc="-245" dirty="0"/>
              <a:t>的概念</a:t>
            </a:r>
            <a:endParaRPr sz="4000" dirty="0">
              <a:latin typeface="Times New Roman"/>
              <a:cs typeface="Times New Roman"/>
            </a:endParaRPr>
          </a:p>
        </p:txBody>
      </p:sp>
    </p:spTree>
    <p:extLst>
      <p:ext uri="{BB962C8B-B14F-4D97-AF65-F5344CB8AC3E}">
        <p14:creationId xmlns:p14="http://schemas.microsoft.com/office/powerpoint/2010/main" val="152470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文件与流</a:t>
            </a:r>
          </a:p>
        </p:txBody>
      </p:sp>
      <p:sp>
        <p:nvSpPr>
          <p:cNvPr id="4" name="object 4"/>
          <p:cNvSpPr txBox="1"/>
          <p:nvPr/>
        </p:nvSpPr>
        <p:spPr>
          <a:xfrm>
            <a:off x="850900" y="1800225"/>
            <a:ext cx="8988165" cy="4442460"/>
          </a:xfrm>
          <a:prstGeom prst="rect">
            <a:avLst/>
          </a:prstGeom>
        </p:spPr>
        <p:txBody>
          <a:bodyPr vert="horz" wrap="square" lIns="0" tIns="44450" rIns="0" bIns="0" rtlCol="0">
            <a:spAutoFit/>
          </a:bodyPr>
          <a:lstStyle/>
          <a:p>
            <a:pPr marL="387350" marR="104775" indent="-375285">
              <a:lnSpc>
                <a:spcPts val="3190"/>
              </a:lnSpc>
              <a:spcBef>
                <a:spcPts val="350"/>
              </a:spcBef>
              <a:buClr>
                <a:srgbClr val="FFCC65"/>
              </a:buClr>
              <a:buSzPct val="78571"/>
              <a:buFont typeface="Wingdings"/>
              <a:buChar char=""/>
              <a:tabLst>
                <a:tab pos="387350" algn="l"/>
                <a:tab pos="387985" algn="l"/>
              </a:tabLst>
            </a:pPr>
            <a:r>
              <a:rPr sz="2800" b="1" spc="-5" dirty="0" err="1">
                <a:solidFill>
                  <a:srgbClr val="0000FF"/>
                </a:solidFill>
                <a:latin typeface="仿宋" panose="02010609060101010101" pitchFamily="49" charset="-122"/>
                <a:ea typeface="仿宋" panose="02010609060101010101" pitchFamily="49" charset="-122"/>
                <a:cs typeface="SimSun"/>
              </a:rPr>
              <a:t>在</a:t>
            </a:r>
            <a:r>
              <a:rPr sz="2800" b="1" spc="-5" dirty="0" err="1">
                <a:solidFill>
                  <a:srgbClr val="0000FF"/>
                </a:solidFill>
                <a:latin typeface="仿宋" panose="02010609060101010101" pitchFamily="49" charset="-122"/>
                <a:ea typeface="仿宋" panose="02010609060101010101" pitchFamily="49" charset="-122"/>
                <a:cs typeface="Times New Roman"/>
              </a:rPr>
              <a:t>C</a:t>
            </a:r>
            <a:r>
              <a:rPr sz="2800" b="1" spc="-5" dirty="0" err="1">
                <a:solidFill>
                  <a:srgbClr val="0000FF"/>
                </a:solidFill>
                <a:latin typeface="仿宋" panose="02010609060101010101" pitchFamily="49" charset="-122"/>
                <a:ea typeface="仿宋" panose="02010609060101010101" pitchFamily="49" charset="-122"/>
                <a:cs typeface="SimSun"/>
              </a:rPr>
              <a:t>语言中，</a:t>
            </a:r>
            <a:r>
              <a:rPr sz="2800" b="1" dirty="0" err="1">
                <a:solidFill>
                  <a:srgbClr val="0000FF"/>
                </a:solidFill>
                <a:latin typeface="仿宋" panose="02010609060101010101" pitchFamily="49" charset="-122"/>
                <a:ea typeface="仿宋" panose="02010609060101010101" pitchFamily="49" charset="-122"/>
                <a:cs typeface="SimSun"/>
              </a:rPr>
              <a:t>文件可以是磁盘文件、终端显示</a:t>
            </a:r>
            <a:r>
              <a:rPr sz="2800" b="1" spc="-5" dirty="0" err="1">
                <a:solidFill>
                  <a:srgbClr val="0000FF"/>
                </a:solidFill>
                <a:latin typeface="仿宋" panose="02010609060101010101" pitchFamily="49" charset="-122"/>
                <a:ea typeface="仿宋" panose="02010609060101010101" pitchFamily="49" charset="-122"/>
                <a:cs typeface="SimSun"/>
              </a:rPr>
              <a:t>器或打印机等等</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marR="5080" indent="-375285">
              <a:lnSpc>
                <a:spcPts val="3040"/>
              </a:lnSpc>
              <a:spcBef>
                <a:spcPts val="944"/>
              </a:spcBef>
              <a:buClr>
                <a:srgbClr val="FFCC65"/>
              </a:buClr>
              <a:buSzPct val="78571"/>
              <a:buFont typeface="Wingdings"/>
              <a:buChar char=""/>
              <a:tabLst>
                <a:tab pos="387350" algn="l"/>
                <a:tab pos="387985" algn="l"/>
              </a:tabLst>
            </a:pPr>
            <a:r>
              <a:rPr sz="2800" b="1" spc="-5" dirty="0" err="1">
                <a:solidFill>
                  <a:srgbClr val="0000FF"/>
                </a:solidFill>
                <a:latin typeface="仿宋" panose="02010609060101010101" pitchFamily="49" charset="-122"/>
                <a:ea typeface="仿宋" panose="02010609060101010101" pitchFamily="49" charset="-122"/>
                <a:cs typeface="SimSun"/>
              </a:rPr>
              <a:t>程序通过打开操作把流与设备联系起来，</a:t>
            </a:r>
            <a:r>
              <a:rPr sz="2800" b="1" dirty="0" err="1">
                <a:solidFill>
                  <a:srgbClr val="0000FF"/>
                </a:solidFill>
                <a:latin typeface="仿宋" panose="02010609060101010101" pitchFamily="49" charset="-122"/>
                <a:ea typeface="仿宋" panose="02010609060101010101" pitchFamily="49" charset="-122"/>
                <a:cs typeface="SimSun"/>
              </a:rPr>
              <a:t>文件</a:t>
            </a:r>
            <a:r>
              <a:rPr sz="2800" b="1" spc="-5" dirty="0" err="1">
                <a:solidFill>
                  <a:srgbClr val="0000FF"/>
                </a:solidFill>
                <a:latin typeface="仿宋" panose="02010609060101010101" pitchFamily="49" charset="-122"/>
                <a:ea typeface="仿宋" panose="02010609060101010101" pitchFamily="49" charset="-122"/>
                <a:cs typeface="SimSun"/>
              </a:rPr>
              <a:t>打开后，可以在程序和文件之间交换数据</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indent="-375285">
              <a:lnSpc>
                <a:spcPct val="100000"/>
              </a:lnSpc>
              <a:spcBef>
                <a:spcPts val="455"/>
              </a:spcBef>
              <a:buClr>
                <a:srgbClr val="FFCC65"/>
              </a:buClr>
              <a:buSzPct val="78571"/>
              <a:buFont typeface="Wingdings"/>
              <a:buChar char=""/>
              <a:tabLst>
                <a:tab pos="387350" algn="l"/>
                <a:tab pos="387985" algn="l"/>
              </a:tabLst>
            </a:pPr>
            <a:r>
              <a:rPr sz="2800" b="1" spc="-5" dirty="0">
                <a:solidFill>
                  <a:srgbClr val="0000FF"/>
                </a:solidFill>
                <a:latin typeface="仿宋" panose="02010609060101010101" pitchFamily="49" charset="-122"/>
                <a:ea typeface="仿宋" panose="02010609060101010101" pitchFamily="49" charset="-122"/>
                <a:cs typeface="SimSun"/>
              </a:rPr>
              <a:t>程序通过关闭操作断开流与文件的联系</a:t>
            </a:r>
            <a:r>
              <a:rPr sz="2800" b="1" spc="-10"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marR="5080" indent="-375285" algn="just">
              <a:lnSpc>
                <a:spcPct val="92800"/>
              </a:lnSpc>
              <a:spcBef>
                <a:spcPts val="900"/>
              </a:spcBef>
              <a:buClr>
                <a:srgbClr val="FFCC65"/>
              </a:buClr>
              <a:buSzPct val="78571"/>
              <a:buFont typeface="Wingdings"/>
              <a:buChar char=""/>
              <a:tabLst>
                <a:tab pos="387985" algn="l"/>
              </a:tabLst>
            </a:pPr>
            <a:r>
              <a:rPr sz="2800" b="1" spc="-5" dirty="0" err="1">
                <a:solidFill>
                  <a:srgbClr val="FF0000"/>
                </a:solidFill>
                <a:latin typeface="仿宋" panose="02010609060101010101" pitchFamily="49" charset="-122"/>
                <a:ea typeface="仿宋" panose="02010609060101010101" pitchFamily="49" charset="-122"/>
                <a:cs typeface="SimSun"/>
              </a:rPr>
              <a:t>所有流的性质都一样</a:t>
            </a:r>
            <a:r>
              <a:rPr sz="2800" b="1" spc="-5" dirty="0" err="1">
                <a:solidFill>
                  <a:srgbClr val="0000FF"/>
                </a:solidFill>
                <a:latin typeface="仿宋" panose="02010609060101010101" pitchFamily="49" charset="-122"/>
                <a:ea typeface="仿宋" panose="02010609060101010101" pitchFamily="49" charset="-122"/>
                <a:cs typeface="SimSun"/>
              </a:rPr>
              <a:t>。因为流与设备无关，所以能写入</a:t>
            </a:r>
            <a:r>
              <a:rPr sz="2800" b="1" dirty="0" err="1">
                <a:solidFill>
                  <a:srgbClr val="0000FF"/>
                </a:solidFill>
                <a:latin typeface="仿宋" panose="02010609060101010101" pitchFamily="49" charset="-122"/>
                <a:ea typeface="仿宋" panose="02010609060101010101" pitchFamily="49" charset="-122"/>
                <a:cs typeface="SimSun"/>
              </a:rPr>
              <a:t>磁盘文件的</a:t>
            </a:r>
            <a:r>
              <a:rPr sz="2800" b="1" spc="-10" dirty="0" err="1">
                <a:solidFill>
                  <a:srgbClr val="0000FF"/>
                </a:solidFill>
                <a:latin typeface="仿宋" panose="02010609060101010101" pitchFamily="49" charset="-122"/>
                <a:ea typeface="仿宋" panose="02010609060101010101" pitchFamily="49" charset="-122"/>
                <a:cs typeface="SimSun"/>
              </a:rPr>
              <a:t>同</a:t>
            </a:r>
            <a:r>
              <a:rPr sz="2800" b="1" dirty="0" err="1">
                <a:solidFill>
                  <a:srgbClr val="0000FF"/>
                </a:solidFill>
                <a:latin typeface="仿宋" panose="02010609060101010101" pitchFamily="49" charset="-122"/>
                <a:ea typeface="仿宋" panose="02010609060101010101" pitchFamily="49" charset="-122"/>
                <a:cs typeface="SimSun"/>
              </a:rPr>
              <a:t>一函数也能写入</a:t>
            </a:r>
            <a:r>
              <a:rPr sz="2800" b="1" spc="-5" dirty="0" err="1">
                <a:solidFill>
                  <a:srgbClr val="0000FF"/>
                </a:solidFill>
                <a:latin typeface="仿宋" panose="02010609060101010101" pitchFamily="49" charset="-122"/>
                <a:ea typeface="仿宋" panose="02010609060101010101" pitchFamily="49" charset="-122"/>
                <a:cs typeface="SimSun"/>
              </a:rPr>
              <a:t>另</a:t>
            </a:r>
            <a:r>
              <a:rPr sz="2800" b="1" dirty="0" err="1">
                <a:solidFill>
                  <a:srgbClr val="0000FF"/>
                </a:solidFill>
                <a:latin typeface="仿宋" panose="02010609060101010101" pitchFamily="49" charset="-122"/>
                <a:ea typeface="仿宋" panose="02010609060101010101" pitchFamily="49" charset="-122"/>
                <a:cs typeface="SimSun"/>
              </a:rPr>
              <a:t>一</a:t>
            </a:r>
            <a:r>
              <a:rPr sz="2800" b="1" spc="-10" dirty="0" err="1">
                <a:solidFill>
                  <a:srgbClr val="0000FF"/>
                </a:solidFill>
                <a:latin typeface="仿宋" panose="02010609060101010101" pitchFamily="49" charset="-122"/>
                <a:ea typeface="仿宋" panose="02010609060101010101" pitchFamily="49" charset="-122"/>
                <a:cs typeface="SimSun"/>
              </a:rPr>
              <a:t>设</a:t>
            </a:r>
            <a:r>
              <a:rPr sz="2800" b="1" spc="-5" dirty="0" err="1">
                <a:solidFill>
                  <a:srgbClr val="0000FF"/>
                </a:solidFill>
                <a:latin typeface="仿宋" panose="02010609060101010101" pitchFamily="49" charset="-122"/>
                <a:ea typeface="仿宋" panose="02010609060101010101" pitchFamily="49" charset="-122"/>
                <a:cs typeface="SimSun"/>
              </a:rPr>
              <a:t>备，如控制台终端等</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marR="5080" indent="-375285" algn="just">
              <a:lnSpc>
                <a:spcPts val="3040"/>
              </a:lnSpc>
              <a:spcBef>
                <a:spcPts val="1019"/>
              </a:spcBef>
              <a:buClr>
                <a:srgbClr val="FFCC65"/>
              </a:buClr>
              <a:buSzPct val="78571"/>
              <a:buFont typeface="Wingdings"/>
              <a:buChar char=""/>
              <a:tabLst>
                <a:tab pos="387985" algn="l"/>
              </a:tabLst>
            </a:pPr>
            <a:r>
              <a:rPr sz="2800" b="1" spc="-5" dirty="0" err="1">
                <a:solidFill>
                  <a:srgbClr val="FF0000"/>
                </a:solidFill>
                <a:latin typeface="仿宋" panose="02010609060101010101" pitchFamily="49" charset="-122"/>
                <a:ea typeface="仿宋" panose="02010609060101010101" pitchFamily="49" charset="-122"/>
                <a:cs typeface="SimSun"/>
              </a:rPr>
              <a:t>但文件的能力则可能不同</a:t>
            </a:r>
            <a:r>
              <a:rPr sz="2800" b="1" spc="-5" dirty="0" err="1">
                <a:solidFill>
                  <a:srgbClr val="0000FF"/>
                </a:solidFill>
                <a:latin typeface="仿宋" panose="02010609060101010101" pitchFamily="49" charset="-122"/>
                <a:ea typeface="仿宋" panose="02010609060101010101" pitchFamily="49" charset="-122"/>
                <a:cs typeface="SimSun"/>
              </a:rPr>
              <a:t>。例如，磁盘文件可以支持随机存取，而键盘则不行</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483" y="660385"/>
            <a:ext cx="2824480" cy="734060"/>
          </a:xfrm>
          <a:prstGeom prst="rect">
            <a:avLst/>
          </a:prstGeom>
        </p:spPr>
        <p:txBody>
          <a:bodyPr vert="horz" wrap="square" lIns="0" tIns="12065" rIns="0" bIns="0" rtlCol="0">
            <a:spAutoFit/>
          </a:bodyPr>
          <a:lstStyle/>
          <a:p>
            <a:pPr marL="12700">
              <a:lnSpc>
                <a:spcPct val="100000"/>
              </a:lnSpc>
              <a:spcBef>
                <a:spcPts val="95"/>
              </a:spcBef>
            </a:pPr>
            <a:r>
              <a:rPr spc="-250" dirty="0"/>
              <a:t>文件的存放</a:t>
            </a:r>
          </a:p>
        </p:txBody>
      </p:sp>
      <p:sp>
        <p:nvSpPr>
          <p:cNvPr id="4" name="object 4"/>
          <p:cNvSpPr/>
          <p:nvPr/>
        </p:nvSpPr>
        <p:spPr>
          <a:xfrm>
            <a:off x="7047624" y="2012442"/>
            <a:ext cx="152400" cy="5105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47624" y="2012442"/>
            <a:ext cx="152400" cy="51435"/>
          </a:xfrm>
          <a:custGeom>
            <a:avLst/>
            <a:gdLst/>
            <a:ahLst/>
            <a:cxnLst/>
            <a:rect l="l" t="t" r="r" b="b"/>
            <a:pathLst>
              <a:path w="152400" h="51435">
                <a:moveTo>
                  <a:pt x="152399" y="51054"/>
                </a:moveTo>
                <a:lnTo>
                  <a:pt x="152399" y="34289"/>
                </a:lnTo>
                <a:lnTo>
                  <a:pt x="149880" y="23355"/>
                </a:lnTo>
                <a:lnTo>
                  <a:pt x="146037" y="14916"/>
                </a:lnTo>
                <a:lnTo>
                  <a:pt x="140041" y="7972"/>
                </a:lnTo>
                <a:lnTo>
                  <a:pt x="131063" y="1523"/>
                </a:lnTo>
                <a:lnTo>
                  <a:pt x="125730" y="0"/>
                </a:lnTo>
                <a:lnTo>
                  <a:pt x="26669" y="0"/>
                </a:lnTo>
                <a:lnTo>
                  <a:pt x="0" y="26669"/>
                </a:lnTo>
                <a:lnTo>
                  <a:pt x="0" y="51054"/>
                </a:lnTo>
                <a:lnTo>
                  <a:pt x="16001" y="51054"/>
                </a:lnTo>
                <a:lnTo>
                  <a:pt x="16001" y="30479"/>
                </a:lnTo>
                <a:lnTo>
                  <a:pt x="17525" y="26669"/>
                </a:lnTo>
                <a:lnTo>
                  <a:pt x="19811" y="25145"/>
                </a:lnTo>
                <a:lnTo>
                  <a:pt x="21335" y="21335"/>
                </a:lnTo>
                <a:lnTo>
                  <a:pt x="22859" y="19811"/>
                </a:lnTo>
                <a:lnTo>
                  <a:pt x="26669" y="18288"/>
                </a:lnTo>
                <a:lnTo>
                  <a:pt x="30479" y="18287"/>
                </a:lnTo>
                <a:lnTo>
                  <a:pt x="34289" y="16001"/>
                </a:lnTo>
                <a:lnTo>
                  <a:pt x="118109" y="16001"/>
                </a:lnTo>
                <a:lnTo>
                  <a:pt x="121919" y="18287"/>
                </a:lnTo>
                <a:lnTo>
                  <a:pt x="123443" y="18287"/>
                </a:lnTo>
                <a:lnTo>
                  <a:pt x="127253" y="19811"/>
                </a:lnTo>
                <a:lnTo>
                  <a:pt x="134111" y="26669"/>
                </a:lnTo>
                <a:lnTo>
                  <a:pt x="134111" y="51054"/>
                </a:lnTo>
                <a:lnTo>
                  <a:pt x="152399" y="51054"/>
                </a:lnTo>
                <a:close/>
              </a:path>
            </a:pathLst>
          </a:custGeom>
          <a:solidFill>
            <a:srgbClr val="7898B5"/>
          </a:solidFill>
        </p:spPr>
        <p:txBody>
          <a:bodyPr wrap="square" lIns="0" tIns="0" rIns="0" bIns="0" rtlCol="0"/>
          <a:lstStyle/>
          <a:p>
            <a:endParaRPr/>
          </a:p>
        </p:txBody>
      </p:sp>
      <p:sp>
        <p:nvSpPr>
          <p:cNvPr id="6" name="object 6"/>
          <p:cNvSpPr/>
          <p:nvPr/>
        </p:nvSpPr>
        <p:spPr>
          <a:xfrm>
            <a:off x="7113905" y="2046732"/>
            <a:ext cx="17780" cy="17145"/>
          </a:xfrm>
          <a:custGeom>
            <a:avLst/>
            <a:gdLst/>
            <a:ahLst/>
            <a:cxnLst/>
            <a:rect l="l" t="t" r="r" b="b"/>
            <a:pathLst>
              <a:path w="17779" h="17144">
                <a:moveTo>
                  <a:pt x="0" y="16763"/>
                </a:moveTo>
                <a:lnTo>
                  <a:pt x="17526" y="16763"/>
                </a:lnTo>
                <a:lnTo>
                  <a:pt x="17526" y="0"/>
                </a:lnTo>
                <a:lnTo>
                  <a:pt x="0" y="0"/>
                </a:lnTo>
                <a:lnTo>
                  <a:pt x="0" y="16763"/>
                </a:lnTo>
                <a:close/>
              </a:path>
            </a:pathLst>
          </a:custGeom>
          <a:solidFill>
            <a:srgbClr val="000000"/>
          </a:solidFill>
        </p:spPr>
        <p:txBody>
          <a:bodyPr wrap="square" lIns="0" tIns="0" rIns="0" bIns="0" rtlCol="0"/>
          <a:lstStyle/>
          <a:p>
            <a:endParaRPr/>
          </a:p>
        </p:txBody>
      </p:sp>
      <p:sp>
        <p:nvSpPr>
          <p:cNvPr id="7" name="object 7"/>
          <p:cNvSpPr/>
          <p:nvPr/>
        </p:nvSpPr>
        <p:spPr>
          <a:xfrm>
            <a:off x="7343189" y="2565844"/>
            <a:ext cx="254597" cy="17002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309751" y="2080260"/>
            <a:ext cx="17780" cy="17145"/>
          </a:xfrm>
          <a:custGeom>
            <a:avLst/>
            <a:gdLst/>
            <a:ahLst/>
            <a:cxnLst/>
            <a:rect l="l" t="t" r="r" b="b"/>
            <a:pathLst>
              <a:path w="17779" h="17144">
                <a:moveTo>
                  <a:pt x="17525" y="16763"/>
                </a:moveTo>
                <a:lnTo>
                  <a:pt x="17525" y="0"/>
                </a:lnTo>
                <a:lnTo>
                  <a:pt x="0" y="0"/>
                </a:lnTo>
                <a:lnTo>
                  <a:pt x="0" y="16763"/>
                </a:lnTo>
                <a:lnTo>
                  <a:pt x="17525" y="16763"/>
                </a:lnTo>
                <a:close/>
              </a:path>
            </a:pathLst>
          </a:custGeom>
          <a:solidFill>
            <a:srgbClr val="ACA89A"/>
          </a:solidFill>
        </p:spPr>
        <p:txBody>
          <a:bodyPr wrap="square" lIns="0" tIns="0" rIns="0" bIns="0" rtlCol="0"/>
          <a:lstStyle/>
          <a:p>
            <a:endParaRPr/>
          </a:p>
        </p:txBody>
      </p:sp>
      <p:sp>
        <p:nvSpPr>
          <p:cNvPr id="9" name="object 9"/>
          <p:cNvSpPr/>
          <p:nvPr/>
        </p:nvSpPr>
        <p:spPr>
          <a:xfrm>
            <a:off x="7259459" y="2080260"/>
            <a:ext cx="16510" cy="17145"/>
          </a:xfrm>
          <a:custGeom>
            <a:avLst/>
            <a:gdLst/>
            <a:ahLst/>
            <a:cxnLst/>
            <a:rect l="l" t="t" r="r" b="b"/>
            <a:pathLst>
              <a:path w="16509" h="17144">
                <a:moveTo>
                  <a:pt x="16002" y="16763"/>
                </a:moveTo>
                <a:lnTo>
                  <a:pt x="16002" y="0"/>
                </a:lnTo>
                <a:lnTo>
                  <a:pt x="0" y="0"/>
                </a:lnTo>
                <a:lnTo>
                  <a:pt x="0" y="16763"/>
                </a:lnTo>
                <a:lnTo>
                  <a:pt x="16002" y="16763"/>
                </a:lnTo>
                <a:close/>
              </a:path>
            </a:pathLst>
          </a:custGeom>
          <a:solidFill>
            <a:srgbClr val="ACA89A"/>
          </a:solidFill>
        </p:spPr>
        <p:txBody>
          <a:bodyPr wrap="square" lIns="0" tIns="0" rIns="0" bIns="0" rtlCol="0"/>
          <a:lstStyle/>
          <a:p>
            <a:endParaRPr/>
          </a:p>
        </p:txBody>
      </p:sp>
      <p:sp>
        <p:nvSpPr>
          <p:cNvPr id="10" name="object 10"/>
          <p:cNvSpPr/>
          <p:nvPr/>
        </p:nvSpPr>
        <p:spPr>
          <a:xfrm>
            <a:off x="7206881" y="2080260"/>
            <a:ext cx="18415" cy="17145"/>
          </a:xfrm>
          <a:custGeom>
            <a:avLst/>
            <a:gdLst/>
            <a:ahLst/>
            <a:cxnLst/>
            <a:rect l="l" t="t" r="r" b="b"/>
            <a:pathLst>
              <a:path w="18415" h="17144">
                <a:moveTo>
                  <a:pt x="18288" y="16763"/>
                </a:moveTo>
                <a:lnTo>
                  <a:pt x="18288" y="0"/>
                </a:lnTo>
                <a:lnTo>
                  <a:pt x="0" y="0"/>
                </a:lnTo>
                <a:lnTo>
                  <a:pt x="0" y="16763"/>
                </a:lnTo>
                <a:lnTo>
                  <a:pt x="18288" y="16763"/>
                </a:lnTo>
                <a:close/>
              </a:path>
            </a:pathLst>
          </a:custGeom>
          <a:solidFill>
            <a:srgbClr val="ACA89A"/>
          </a:solidFill>
        </p:spPr>
        <p:txBody>
          <a:bodyPr wrap="square" lIns="0" tIns="0" rIns="0" bIns="0" rtlCol="0"/>
          <a:lstStyle/>
          <a:p>
            <a:endParaRPr/>
          </a:p>
        </p:txBody>
      </p:sp>
      <p:sp>
        <p:nvSpPr>
          <p:cNvPr id="11" name="object 11"/>
          <p:cNvSpPr/>
          <p:nvPr/>
        </p:nvSpPr>
        <p:spPr>
          <a:xfrm>
            <a:off x="7309751" y="2080260"/>
            <a:ext cx="17780" cy="17145"/>
          </a:xfrm>
          <a:custGeom>
            <a:avLst/>
            <a:gdLst/>
            <a:ahLst/>
            <a:cxnLst/>
            <a:rect l="l" t="t" r="r" b="b"/>
            <a:pathLst>
              <a:path w="17779" h="17144">
                <a:moveTo>
                  <a:pt x="17525" y="0"/>
                </a:moveTo>
                <a:lnTo>
                  <a:pt x="17525" y="16763"/>
                </a:lnTo>
                <a:lnTo>
                  <a:pt x="0" y="16763"/>
                </a:lnTo>
                <a:lnTo>
                  <a:pt x="0" y="0"/>
                </a:lnTo>
                <a:lnTo>
                  <a:pt x="17525" y="0"/>
                </a:lnTo>
                <a:close/>
              </a:path>
            </a:pathLst>
          </a:custGeom>
          <a:ln w="3175">
            <a:solidFill>
              <a:srgbClr val="ACA89A"/>
            </a:solidFill>
          </a:ln>
        </p:spPr>
        <p:txBody>
          <a:bodyPr wrap="square" lIns="0" tIns="0" rIns="0" bIns="0" rtlCol="0"/>
          <a:lstStyle/>
          <a:p>
            <a:endParaRPr/>
          </a:p>
        </p:txBody>
      </p:sp>
      <p:sp>
        <p:nvSpPr>
          <p:cNvPr id="12" name="object 12"/>
          <p:cNvSpPr/>
          <p:nvPr/>
        </p:nvSpPr>
        <p:spPr>
          <a:xfrm>
            <a:off x="7259459" y="2080260"/>
            <a:ext cx="16510" cy="17145"/>
          </a:xfrm>
          <a:custGeom>
            <a:avLst/>
            <a:gdLst/>
            <a:ahLst/>
            <a:cxnLst/>
            <a:rect l="l" t="t" r="r" b="b"/>
            <a:pathLst>
              <a:path w="16509" h="17144">
                <a:moveTo>
                  <a:pt x="16002" y="0"/>
                </a:moveTo>
                <a:lnTo>
                  <a:pt x="16002" y="16763"/>
                </a:lnTo>
                <a:lnTo>
                  <a:pt x="0" y="16763"/>
                </a:lnTo>
                <a:lnTo>
                  <a:pt x="0" y="0"/>
                </a:lnTo>
                <a:lnTo>
                  <a:pt x="16002" y="0"/>
                </a:lnTo>
                <a:close/>
              </a:path>
            </a:pathLst>
          </a:custGeom>
          <a:ln w="3175">
            <a:solidFill>
              <a:srgbClr val="ACA89A"/>
            </a:solidFill>
          </a:ln>
        </p:spPr>
        <p:txBody>
          <a:bodyPr wrap="square" lIns="0" tIns="0" rIns="0" bIns="0" rtlCol="0"/>
          <a:lstStyle/>
          <a:p>
            <a:endParaRPr/>
          </a:p>
        </p:txBody>
      </p:sp>
      <p:sp>
        <p:nvSpPr>
          <p:cNvPr id="13" name="object 13"/>
          <p:cNvSpPr/>
          <p:nvPr/>
        </p:nvSpPr>
        <p:spPr>
          <a:xfrm>
            <a:off x="7206881" y="2080260"/>
            <a:ext cx="18415" cy="17145"/>
          </a:xfrm>
          <a:custGeom>
            <a:avLst/>
            <a:gdLst/>
            <a:ahLst/>
            <a:cxnLst/>
            <a:rect l="l" t="t" r="r" b="b"/>
            <a:pathLst>
              <a:path w="18415" h="17144">
                <a:moveTo>
                  <a:pt x="18288" y="0"/>
                </a:moveTo>
                <a:lnTo>
                  <a:pt x="18288" y="16763"/>
                </a:lnTo>
                <a:lnTo>
                  <a:pt x="0" y="16763"/>
                </a:lnTo>
                <a:lnTo>
                  <a:pt x="0" y="0"/>
                </a:lnTo>
                <a:lnTo>
                  <a:pt x="18288" y="0"/>
                </a:lnTo>
                <a:close/>
              </a:path>
            </a:pathLst>
          </a:custGeom>
          <a:ln w="3175">
            <a:solidFill>
              <a:srgbClr val="ACA89A"/>
            </a:solidFill>
          </a:ln>
        </p:spPr>
        <p:txBody>
          <a:bodyPr wrap="square" lIns="0" tIns="0" rIns="0" bIns="0" rtlCol="0"/>
          <a:lstStyle/>
          <a:p>
            <a:endParaRPr/>
          </a:p>
        </p:txBody>
      </p:sp>
      <p:sp>
        <p:nvSpPr>
          <p:cNvPr id="14" name="object 14"/>
          <p:cNvSpPr/>
          <p:nvPr/>
        </p:nvSpPr>
        <p:spPr>
          <a:xfrm>
            <a:off x="7156589" y="2080260"/>
            <a:ext cx="18415" cy="17145"/>
          </a:xfrm>
          <a:custGeom>
            <a:avLst/>
            <a:gdLst/>
            <a:ahLst/>
            <a:cxnLst/>
            <a:rect l="l" t="t" r="r" b="b"/>
            <a:pathLst>
              <a:path w="18415" h="17144">
                <a:moveTo>
                  <a:pt x="18288" y="0"/>
                </a:moveTo>
                <a:lnTo>
                  <a:pt x="18288" y="16763"/>
                </a:lnTo>
                <a:lnTo>
                  <a:pt x="0" y="16763"/>
                </a:lnTo>
                <a:lnTo>
                  <a:pt x="0" y="0"/>
                </a:lnTo>
                <a:lnTo>
                  <a:pt x="18288" y="0"/>
                </a:lnTo>
                <a:close/>
              </a:path>
            </a:pathLst>
          </a:custGeom>
          <a:ln w="3175">
            <a:solidFill>
              <a:srgbClr val="ACA89A"/>
            </a:solidFill>
          </a:ln>
        </p:spPr>
        <p:txBody>
          <a:bodyPr wrap="square" lIns="0" tIns="0" rIns="0" bIns="0" rtlCol="0"/>
          <a:lstStyle/>
          <a:p>
            <a:endParaRPr/>
          </a:p>
        </p:txBody>
      </p:sp>
      <p:sp>
        <p:nvSpPr>
          <p:cNvPr id="15" name="object 15"/>
          <p:cNvSpPr/>
          <p:nvPr/>
        </p:nvSpPr>
        <p:spPr>
          <a:xfrm>
            <a:off x="7047624" y="2063495"/>
            <a:ext cx="152400" cy="10134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059815" y="2098548"/>
            <a:ext cx="127635" cy="0"/>
          </a:xfrm>
          <a:custGeom>
            <a:avLst/>
            <a:gdLst/>
            <a:ahLst/>
            <a:cxnLst/>
            <a:rect l="l" t="t" r="r" b="b"/>
            <a:pathLst>
              <a:path w="127634">
                <a:moveTo>
                  <a:pt x="0" y="0"/>
                </a:moveTo>
                <a:lnTo>
                  <a:pt x="127253" y="0"/>
                </a:lnTo>
              </a:path>
            </a:pathLst>
          </a:custGeom>
          <a:ln w="3175">
            <a:solidFill>
              <a:srgbClr val="F6F5F1"/>
            </a:solidFill>
          </a:ln>
        </p:spPr>
        <p:txBody>
          <a:bodyPr wrap="square" lIns="0" tIns="0" rIns="0" bIns="0" rtlCol="0"/>
          <a:lstStyle/>
          <a:p>
            <a:endParaRPr/>
          </a:p>
        </p:txBody>
      </p:sp>
      <p:sp>
        <p:nvSpPr>
          <p:cNvPr id="17" name="object 17"/>
          <p:cNvSpPr/>
          <p:nvPr/>
        </p:nvSpPr>
        <p:spPr>
          <a:xfrm>
            <a:off x="7059815" y="2099310"/>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18" name="object 18"/>
          <p:cNvSpPr/>
          <p:nvPr/>
        </p:nvSpPr>
        <p:spPr>
          <a:xfrm>
            <a:off x="7059815" y="2101215"/>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19" name="object 19"/>
          <p:cNvSpPr/>
          <p:nvPr/>
        </p:nvSpPr>
        <p:spPr>
          <a:xfrm>
            <a:off x="7059815" y="2103120"/>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20" name="object 20"/>
          <p:cNvSpPr/>
          <p:nvPr/>
        </p:nvSpPr>
        <p:spPr>
          <a:xfrm>
            <a:off x="7059815" y="2104644"/>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21" name="object 21"/>
          <p:cNvSpPr/>
          <p:nvPr/>
        </p:nvSpPr>
        <p:spPr>
          <a:xfrm>
            <a:off x="7059815" y="2106549"/>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22" name="object 22"/>
          <p:cNvSpPr/>
          <p:nvPr/>
        </p:nvSpPr>
        <p:spPr>
          <a:xfrm>
            <a:off x="7059815" y="2108454"/>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23" name="object 23"/>
          <p:cNvSpPr/>
          <p:nvPr/>
        </p:nvSpPr>
        <p:spPr>
          <a:xfrm>
            <a:off x="7059815" y="2109977"/>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24" name="object 24"/>
          <p:cNvSpPr/>
          <p:nvPr/>
        </p:nvSpPr>
        <p:spPr>
          <a:xfrm>
            <a:off x="7059815" y="2111883"/>
            <a:ext cx="127635" cy="0"/>
          </a:xfrm>
          <a:custGeom>
            <a:avLst/>
            <a:gdLst/>
            <a:ahLst/>
            <a:cxnLst/>
            <a:rect l="l" t="t" r="r" b="b"/>
            <a:pathLst>
              <a:path w="127634">
                <a:moveTo>
                  <a:pt x="0" y="0"/>
                </a:moveTo>
                <a:lnTo>
                  <a:pt x="127253" y="0"/>
                </a:lnTo>
              </a:path>
            </a:pathLst>
          </a:custGeom>
          <a:ln w="3175">
            <a:solidFill>
              <a:srgbClr val="E9E6E0"/>
            </a:solidFill>
          </a:ln>
        </p:spPr>
        <p:txBody>
          <a:bodyPr wrap="square" lIns="0" tIns="0" rIns="0" bIns="0" rtlCol="0"/>
          <a:lstStyle/>
          <a:p>
            <a:endParaRPr/>
          </a:p>
        </p:txBody>
      </p:sp>
      <p:sp>
        <p:nvSpPr>
          <p:cNvPr id="25" name="object 25"/>
          <p:cNvSpPr/>
          <p:nvPr/>
        </p:nvSpPr>
        <p:spPr>
          <a:xfrm>
            <a:off x="7059815" y="2113788"/>
            <a:ext cx="127635" cy="0"/>
          </a:xfrm>
          <a:custGeom>
            <a:avLst/>
            <a:gdLst/>
            <a:ahLst/>
            <a:cxnLst/>
            <a:rect l="l" t="t" r="r" b="b"/>
            <a:pathLst>
              <a:path w="127634">
                <a:moveTo>
                  <a:pt x="0" y="0"/>
                </a:moveTo>
                <a:lnTo>
                  <a:pt x="127253" y="0"/>
                </a:lnTo>
              </a:path>
            </a:pathLst>
          </a:custGeom>
          <a:ln w="3175">
            <a:solidFill>
              <a:srgbClr val="E8E4DD"/>
            </a:solidFill>
          </a:ln>
        </p:spPr>
        <p:txBody>
          <a:bodyPr wrap="square" lIns="0" tIns="0" rIns="0" bIns="0" rtlCol="0"/>
          <a:lstStyle/>
          <a:p>
            <a:endParaRPr/>
          </a:p>
        </p:txBody>
      </p:sp>
      <p:sp>
        <p:nvSpPr>
          <p:cNvPr id="26" name="object 26"/>
          <p:cNvSpPr/>
          <p:nvPr/>
        </p:nvSpPr>
        <p:spPr>
          <a:xfrm>
            <a:off x="7059815" y="2115693"/>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27" name="object 27"/>
          <p:cNvSpPr/>
          <p:nvPr/>
        </p:nvSpPr>
        <p:spPr>
          <a:xfrm>
            <a:off x="7059815" y="2117598"/>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28" name="object 28"/>
          <p:cNvSpPr/>
          <p:nvPr/>
        </p:nvSpPr>
        <p:spPr>
          <a:xfrm>
            <a:off x="7059815" y="2119122"/>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29" name="object 29"/>
          <p:cNvSpPr/>
          <p:nvPr/>
        </p:nvSpPr>
        <p:spPr>
          <a:xfrm>
            <a:off x="7059815" y="2121027"/>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30" name="object 30"/>
          <p:cNvSpPr/>
          <p:nvPr/>
        </p:nvSpPr>
        <p:spPr>
          <a:xfrm>
            <a:off x="7059815" y="2122932"/>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31" name="object 31"/>
          <p:cNvSpPr/>
          <p:nvPr/>
        </p:nvSpPr>
        <p:spPr>
          <a:xfrm>
            <a:off x="7059815" y="2124455"/>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32" name="object 32"/>
          <p:cNvSpPr/>
          <p:nvPr/>
        </p:nvSpPr>
        <p:spPr>
          <a:xfrm>
            <a:off x="7059815" y="2126361"/>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33" name="object 33"/>
          <p:cNvSpPr/>
          <p:nvPr/>
        </p:nvSpPr>
        <p:spPr>
          <a:xfrm>
            <a:off x="7059815" y="2128266"/>
            <a:ext cx="127635" cy="0"/>
          </a:xfrm>
          <a:custGeom>
            <a:avLst/>
            <a:gdLst/>
            <a:ahLst/>
            <a:cxnLst/>
            <a:rect l="l" t="t" r="r" b="b"/>
            <a:pathLst>
              <a:path w="127634">
                <a:moveTo>
                  <a:pt x="0" y="0"/>
                </a:moveTo>
                <a:lnTo>
                  <a:pt x="127253" y="0"/>
                </a:lnTo>
              </a:path>
            </a:pathLst>
          </a:custGeom>
          <a:ln w="3175">
            <a:solidFill>
              <a:srgbClr val="DBD5CC"/>
            </a:solidFill>
          </a:ln>
        </p:spPr>
        <p:txBody>
          <a:bodyPr wrap="square" lIns="0" tIns="0" rIns="0" bIns="0" rtlCol="0"/>
          <a:lstStyle/>
          <a:p>
            <a:endParaRPr/>
          </a:p>
        </p:txBody>
      </p:sp>
      <p:sp>
        <p:nvSpPr>
          <p:cNvPr id="34" name="object 34"/>
          <p:cNvSpPr/>
          <p:nvPr/>
        </p:nvSpPr>
        <p:spPr>
          <a:xfrm>
            <a:off x="7059815" y="2129789"/>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35" name="object 35"/>
          <p:cNvSpPr/>
          <p:nvPr/>
        </p:nvSpPr>
        <p:spPr>
          <a:xfrm>
            <a:off x="7059815" y="2131695"/>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36" name="object 36"/>
          <p:cNvSpPr/>
          <p:nvPr/>
        </p:nvSpPr>
        <p:spPr>
          <a:xfrm>
            <a:off x="7059815" y="2133600"/>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37" name="object 37"/>
          <p:cNvSpPr/>
          <p:nvPr/>
        </p:nvSpPr>
        <p:spPr>
          <a:xfrm>
            <a:off x="7059815" y="2135124"/>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38" name="object 38"/>
          <p:cNvSpPr/>
          <p:nvPr/>
        </p:nvSpPr>
        <p:spPr>
          <a:xfrm>
            <a:off x="7059815" y="2137028"/>
            <a:ext cx="127635" cy="0"/>
          </a:xfrm>
          <a:custGeom>
            <a:avLst/>
            <a:gdLst/>
            <a:ahLst/>
            <a:cxnLst/>
            <a:rect l="l" t="t" r="r" b="b"/>
            <a:pathLst>
              <a:path w="127634">
                <a:moveTo>
                  <a:pt x="0" y="0"/>
                </a:moveTo>
                <a:lnTo>
                  <a:pt x="127253" y="0"/>
                </a:lnTo>
              </a:path>
            </a:pathLst>
          </a:custGeom>
          <a:ln w="3175">
            <a:solidFill>
              <a:srgbClr val="D3CCC0"/>
            </a:solidFill>
          </a:ln>
        </p:spPr>
        <p:txBody>
          <a:bodyPr wrap="square" lIns="0" tIns="0" rIns="0" bIns="0" rtlCol="0"/>
          <a:lstStyle/>
          <a:p>
            <a:endParaRPr/>
          </a:p>
        </p:txBody>
      </p:sp>
      <p:sp>
        <p:nvSpPr>
          <p:cNvPr id="39" name="object 39"/>
          <p:cNvSpPr/>
          <p:nvPr/>
        </p:nvSpPr>
        <p:spPr>
          <a:xfrm>
            <a:off x="7059815" y="2138933"/>
            <a:ext cx="127635" cy="0"/>
          </a:xfrm>
          <a:custGeom>
            <a:avLst/>
            <a:gdLst/>
            <a:ahLst/>
            <a:cxnLst/>
            <a:rect l="l" t="t" r="r" b="b"/>
            <a:pathLst>
              <a:path w="127634">
                <a:moveTo>
                  <a:pt x="0" y="0"/>
                </a:moveTo>
                <a:lnTo>
                  <a:pt x="127253" y="0"/>
                </a:lnTo>
              </a:path>
            </a:pathLst>
          </a:custGeom>
          <a:ln w="3175">
            <a:solidFill>
              <a:srgbClr val="D1CABE"/>
            </a:solidFill>
          </a:ln>
        </p:spPr>
        <p:txBody>
          <a:bodyPr wrap="square" lIns="0" tIns="0" rIns="0" bIns="0" rtlCol="0"/>
          <a:lstStyle/>
          <a:p>
            <a:endParaRPr/>
          </a:p>
        </p:txBody>
      </p:sp>
      <p:sp>
        <p:nvSpPr>
          <p:cNvPr id="40" name="object 40"/>
          <p:cNvSpPr/>
          <p:nvPr/>
        </p:nvSpPr>
        <p:spPr>
          <a:xfrm>
            <a:off x="7059815" y="2140839"/>
            <a:ext cx="127635" cy="0"/>
          </a:xfrm>
          <a:custGeom>
            <a:avLst/>
            <a:gdLst/>
            <a:ahLst/>
            <a:cxnLst/>
            <a:rect l="l" t="t" r="r" b="b"/>
            <a:pathLst>
              <a:path w="127634">
                <a:moveTo>
                  <a:pt x="0" y="0"/>
                </a:moveTo>
                <a:lnTo>
                  <a:pt x="127253" y="0"/>
                </a:lnTo>
              </a:path>
            </a:pathLst>
          </a:custGeom>
          <a:ln w="3175">
            <a:solidFill>
              <a:srgbClr val="D0C8BB"/>
            </a:solidFill>
          </a:ln>
        </p:spPr>
        <p:txBody>
          <a:bodyPr wrap="square" lIns="0" tIns="0" rIns="0" bIns="0" rtlCol="0"/>
          <a:lstStyle/>
          <a:p>
            <a:endParaRPr/>
          </a:p>
        </p:txBody>
      </p:sp>
      <p:sp>
        <p:nvSpPr>
          <p:cNvPr id="41" name="object 41"/>
          <p:cNvSpPr/>
          <p:nvPr/>
        </p:nvSpPr>
        <p:spPr>
          <a:xfrm>
            <a:off x="7059815" y="2142744"/>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42" name="object 42"/>
          <p:cNvSpPr/>
          <p:nvPr/>
        </p:nvSpPr>
        <p:spPr>
          <a:xfrm>
            <a:off x="7059815" y="2144268"/>
            <a:ext cx="127635" cy="0"/>
          </a:xfrm>
          <a:custGeom>
            <a:avLst/>
            <a:gdLst/>
            <a:ahLst/>
            <a:cxnLst/>
            <a:rect l="l" t="t" r="r" b="b"/>
            <a:pathLst>
              <a:path w="127634">
                <a:moveTo>
                  <a:pt x="0" y="0"/>
                </a:moveTo>
                <a:lnTo>
                  <a:pt x="127253" y="0"/>
                </a:lnTo>
              </a:path>
            </a:pathLst>
          </a:custGeom>
          <a:ln w="3175">
            <a:solidFill>
              <a:srgbClr val="CDC5B7"/>
            </a:solidFill>
          </a:ln>
        </p:spPr>
        <p:txBody>
          <a:bodyPr wrap="square" lIns="0" tIns="0" rIns="0" bIns="0" rtlCol="0"/>
          <a:lstStyle/>
          <a:p>
            <a:endParaRPr/>
          </a:p>
        </p:txBody>
      </p:sp>
      <p:sp>
        <p:nvSpPr>
          <p:cNvPr id="43" name="object 43"/>
          <p:cNvSpPr/>
          <p:nvPr/>
        </p:nvSpPr>
        <p:spPr>
          <a:xfrm>
            <a:off x="7059815" y="2146172"/>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44" name="object 44"/>
          <p:cNvSpPr/>
          <p:nvPr/>
        </p:nvSpPr>
        <p:spPr>
          <a:xfrm>
            <a:off x="7059815" y="2148077"/>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45" name="object 45"/>
          <p:cNvSpPr/>
          <p:nvPr/>
        </p:nvSpPr>
        <p:spPr>
          <a:xfrm>
            <a:off x="7059815" y="2149602"/>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46" name="object 46"/>
          <p:cNvSpPr/>
          <p:nvPr/>
        </p:nvSpPr>
        <p:spPr>
          <a:xfrm>
            <a:off x="7059815" y="2151506"/>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47" name="object 47"/>
          <p:cNvSpPr/>
          <p:nvPr/>
        </p:nvSpPr>
        <p:spPr>
          <a:xfrm>
            <a:off x="7047624" y="2063496"/>
            <a:ext cx="152400" cy="101600"/>
          </a:xfrm>
          <a:custGeom>
            <a:avLst/>
            <a:gdLst/>
            <a:ahLst/>
            <a:cxnLst/>
            <a:rect l="l" t="t" r="r" b="b"/>
            <a:pathLst>
              <a:path w="152400" h="101600">
                <a:moveTo>
                  <a:pt x="152399" y="67055"/>
                </a:moveTo>
                <a:lnTo>
                  <a:pt x="152399" y="0"/>
                </a:lnTo>
                <a:lnTo>
                  <a:pt x="134111" y="0"/>
                </a:lnTo>
                <a:lnTo>
                  <a:pt x="134111" y="74675"/>
                </a:lnTo>
                <a:lnTo>
                  <a:pt x="127253" y="81533"/>
                </a:lnTo>
                <a:lnTo>
                  <a:pt x="123443" y="83819"/>
                </a:lnTo>
                <a:lnTo>
                  <a:pt x="121919" y="83819"/>
                </a:lnTo>
                <a:lnTo>
                  <a:pt x="118109" y="85343"/>
                </a:lnTo>
                <a:lnTo>
                  <a:pt x="34289" y="85343"/>
                </a:lnTo>
                <a:lnTo>
                  <a:pt x="30479" y="83819"/>
                </a:lnTo>
                <a:lnTo>
                  <a:pt x="26669" y="83819"/>
                </a:lnTo>
                <a:lnTo>
                  <a:pt x="22859" y="81533"/>
                </a:lnTo>
                <a:lnTo>
                  <a:pt x="21335" y="80009"/>
                </a:lnTo>
                <a:lnTo>
                  <a:pt x="19811" y="76199"/>
                </a:lnTo>
                <a:lnTo>
                  <a:pt x="17525" y="74675"/>
                </a:lnTo>
                <a:lnTo>
                  <a:pt x="16001" y="70865"/>
                </a:lnTo>
                <a:lnTo>
                  <a:pt x="16001" y="0"/>
                </a:lnTo>
                <a:lnTo>
                  <a:pt x="0" y="0"/>
                </a:lnTo>
                <a:lnTo>
                  <a:pt x="0" y="74676"/>
                </a:lnTo>
                <a:lnTo>
                  <a:pt x="1523" y="80009"/>
                </a:lnTo>
                <a:lnTo>
                  <a:pt x="5333" y="86867"/>
                </a:lnTo>
                <a:lnTo>
                  <a:pt x="14477" y="96011"/>
                </a:lnTo>
                <a:lnTo>
                  <a:pt x="19811" y="97535"/>
                </a:lnTo>
                <a:lnTo>
                  <a:pt x="26669" y="101345"/>
                </a:lnTo>
                <a:lnTo>
                  <a:pt x="125729" y="101345"/>
                </a:lnTo>
                <a:lnTo>
                  <a:pt x="134963" y="96083"/>
                </a:lnTo>
                <a:lnTo>
                  <a:pt x="141427" y="91454"/>
                </a:lnTo>
                <a:lnTo>
                  <a:pt x="146328" y="85102"/>
                </a:lnTo>
                <a:lnTo>
                  <a:pt x="150875" y="74675"/>
                </a:lnTo>
                <a:lnTo>
                  <a:pt x="152399" y="67055"/>
                </a:lnTo>
                <a:close/>
              </a:path>
            </a:pathLst>
          </a:custGeom>
          <a:solidFill>
            <a:srgbClr val="7898B5"/>
          </a:solidFill>
        </p:spPr>
        <p:txBody>
          <a:bodyPr wrap="square" lIns="0" tIns="0" rIns="0" bIns="0" rtlCol="0"/>
          <a:lstStyle/>
          <a:p>
            <a:endParaRPr/>
          </a:p>
        </p:txBody>
      </p:sp>
      <p:sp>
        <p:nvSpPr>
          <p:cNvPr id="48" name="object 48"/>
          <p:cNvSpPr/>
          <p:nvPr/>
        </p:nvSpPr>
        <p:spPr>
          <a:xfrm>
            <a:off x="7081913" y="2063496"/>
            <a:ext cx="83820" cy="67310"/>
          </a:xfrm>
          <a:custGeom>
            <a:avLst/>
            <a:gdLst/>
            <a:ahLst/>
            <a:cxnLst/>
            <a:rect l="l" t="t" r="r" b="b"/>
            <a:pathLst>
              <a:path w="83820" h="67310">
                <a:moveTo>
                  <a:pt x="31991" y="33527"/>
                </a:moveTo>
                <a:lnTo>
                  <a:pt x="31991" y="16763"/>
                </a:lnTo>
                <a:lnTo>
                  <a:pt x="0" y="16763"/>
                </a:lnTo>
                <a:lnTo>
                  <a:pt x="0" y="33527"/>
                </a:lnTo>
                <a:lnTo>
                  <a:pt x="31991" y="33527"/>
                </a:lnTo>
                <a:close/>
              </a:path>
              <a:path w="83820" h="67310">
                <a:moveTo>
                  <a:pt x="49517" y="67055"/>
                </a:moveTo>
                <a:lnTo>
                  <a:pt x="49517" y="0"/>
                </a:lnTo>
                <a:lnTo>
                  <a:pt x="31991" y="0"/>
                </a:lnTo>
                <a:lnTo>
                  <a:pt x="31991" y="67055"/>
                </a:lnTo>
                <a:lnTo>
                  <a:pt x="49517" y="67055"/>
                </a:lnTo>
                <a:close/>
              </a:path>
              <a:path w="83820" h="67310">
                <a:moveTo>
                  <a:pt x="83807" y="33527"/>
                </a:moveTo>
                <a:lnTo>
                  <a:pt x="83807" y="16763"/>
                </a:lnTo>
                <a:lnTo>
                  <a:pt x="49517" y="16763"/>
                </a:lnTo>
                <a:lnTo>
                  <a:pt x="49517" y="33527"/>
                </a:lnTo>
                <a:lnTo>
                  <a:pt x="83807" y="33527"/>
                </a:lnTo>
                <a:close/>
              </a:path>
            </a:pathLst>
          </a:custGeom>
          <a:solidFill>
            <a:srgbClr val="000000"/>
          </a:solidFill>
        </p:spPr>
        <p:txBody>
          <a:bodyPr wrap="square" lIns="0" tIns="0" rIns="0" bIns="0" rtlCol="0"/>
          <a:lstStyle/>
          <a:p>
            <a:endParaRPr/>
          </a:p>
        </p:txBody>
      </p:sp>
      <p:sp>
        <p:nvSpPr>
          <p:cNvPr id="49" name="object 49"/>
          <p:cNvSpPr txBox="1"/>
          <p:nvPr/>
        </p:nvSpPr>
        <p:spPr>
          <a:xfrm>
            <a:off x="7669663" y="1940338"/>
            <a:ext cx="140970" cy="255904"/>
          </a:xfrm>
          <a:prstGeom prst="rect">
            <a:avLst/>
          </a:prstGeom>
        </p:spPr>
        <p:txBody>
          <a:bodyPr vert="horz" wrap="square" lIns="0" tIns="13970" rIns="0" bIns="0" rtlCol="0">
            <a:spAutoFit/>
          </a:bodyPr>
          <a:lstStyle/>
          <a:p>
            <a:pPr marL="12700">
              <a:lnSpc>
                <a:spcPct val="100000"/>
              </a:lnSpc>
              <a:spcBef>
                <a:spcPts val="110"/>
              </a:spcBef>
            </a:pPr>
            <a:r>
              <a:rPr sz="1500" spc="5" dirty="0">
                <a:latin typeface="Tahoma"/>
                <a:cs typeface="Tahoma"/>
              </a:rPr>
              <a:t>A</a:t>
            </a:r>
            <a:endParaRPr sz="1500">
              <a:latin typeface="Tahoma"/>
              <a:cs typeface="Tahoma"/>
            </a:endParaRPr>
          </a:p>
        </p:txBody>
      </p:sp>
      <p:sp>
        <p:nvSpPr>
          <p:cNvPr id="50" name="object 50"/>
          <p:cNvSpPr/>
          <p:nvPr/>
        </p:nvSpPr>
        <p:spPr>
          <a:xfrm>
            <a:off x="7309751" y="2622804"/>
            <a:ext cx="17780" cy="17780"/>
          </a:xfrm>
          <a:custGeom>
            <a:avLst/>
            <a:gdLst/>
            <a:ahLst/>
            <a:cxnLst/>
            <a:rect l="l" t="t" r="r" b="b"/>
            <a:pathLst>
              <a:path w="17779" h="17780">
                <a:moveTo>
                  <a:pt x="17525" y="17525"/>
                </a:moveTo>
                <a:lnTo>
                  <a:pt x="17525" y="0"/>
                </a:lnTo>
                <a:lnTo>
                  <a:pt x="0" y="0"/>
                </a:lnTo>
                <a:lnTo>
                  <a:pt x="0" y="17525"/>
                </a:lnTo>
                <a:lnTo>
                  <a:pt x="17525" y="17525"/>
                </a:lnTo>
                <a:close/>
              </a:path>
            </a:pathLst>
          </a:custGeom>
          <a:solidFill>
            <a:srgbClr val="ACA89A"/>
          </a:solidFill>
        </p:spPr>
        <p:txBody>
          <a:bodyPr wrap="square" lIns="0" tIns="0" rIns="0" bIns="0" rtlCol="0"/>
          <a:lstStyle/>
          <a:p>
            <a:endParaRPr/>
          </a:p>
        </p:txBody>
      </p:sp>
      <p:sp>
        <p:nvSpPr>
          <p:cNvPr id="51" name="object 51"/>
          <p:cNvSpPr/>
          <p:nvPr/>
        </p:nvSpPr>
        <p:spPr>
          <a:xfrm>
            <a:off x="7259459" y="2622804"/>
            <a:ext cx="16510" cy="17780"/>
          </a:xfrm>
          <a:custGeom>
            <a:avLst/>
            <a:gdLst/>
            <a:ahLst/>
            <a:cxnLst/>
            <a:rect l="l" t="t" r="r" b="b"/>
            <a:pathLst>
              <a:path w="16509" h="17780">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52" name="object 52"/>
          <p:cNvSpPr/>
          <p:nvPr/>
        </p:nvSpPr>
        <p:spPr>
          <a:xfrm>
            <a:off x="7206881" y="2622804"/>
            <a:ext cx="18415" cy="17780"/>
          </a:xfrm>
          <a:custGeom>
            <a:avLst/>
            <a:gdLst/>
            <a:ahLst/>
            <a:cxnLst/>
            <a:rect l="l" t="t" r="r" b="b"/>
            <a:pathLst>
              <a:path w="18415" h="17780">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53" name="object 53"/>
          <p:cNvSpPr/>
          <p:nvPr/>
        </p:nvSpPr>
        <p:spPr>
          <a:xfrm>
            <a:off x="7113917" y="2513076"/>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54" name="object 54"/>
          <p:cNvSpPr/>
          <p:nvPr/>
        </p:nvSpPr>
        <p:spPr>
          <a:xfrm>
            <a:off x="7113917" y="2461260"/>
            <a:ext cx="17780" cy="17780"/>
          </a:xfrm>
          <a:custGeom>
            <a:avLst/>
            <a:gdLst/>
            <a:ahLst/>
            <a:cxnLst/>
            <a:rect l="l" t="t" r="r" b="b"/>
            <a:pathLst>
              <a:path w="17779" h="17780">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55" name="object 55"/>
          <p:cNvSpPr/>
          <p:nvPr/>
        </p:nvSpPr>
        <p:spPr>
          <a:xfrm>
            <a:off x="7047610" y="2554223"/>
            <a:ext cx="152400" cy="152400"/>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7059815" y="2640329"/>
            <a:ext cx="127635" cy="0"/>
          </a:xfrm>
          <a:custGeom>
            <a:avLst/>
            <a:gdLst/>
            <a:ahLst/>
            <a:cxnLst/>
            <a:rect l="l" t="t" r="r" b="b"/>
            <a:pathLst>
              <a:path w="127634">
                <a:moveTo>
                  <a:pt x="0" y="0"/>
                </a:moveTo>
                <a:lnTo>
                  <a:pt x="127253" y="0"/>
                </a:lnTo>
              </a:path>
            </a:pathLst>
          </a:custGeom>
          <a:ln w="3175">
            <a:solidFill>
              <a:srgbClr val="F7F5F2"/>
            </a:solidFill>
          </a:ln>
        </p:spPr>
        <p:txBody>
          <a:bodyPr wrap="square" lIns="0" tIns="0" rIns="0" bIns="0" rtlCol="0"/>
          <a:lstStyle/>
          <a:p>
            <a:endParaRPr/>
          </a:p>
        </p:txBody>
      </p:sp>
      <p:sp>
        <p:nvSpPr>
          <p:cNvPr id="57" name="object 57"/>
          <p:cNvSpPr/>
          <p:nvPr/>
        </p:nvSpPr>
        <p:spPr>
          <a:xfrm>
            <a:off x="7059815" y="2641092"/>
            <a:ext cx="127635" cy="0"/>
          </a:xfrm>
          <a:custGeom>
            <a:avLst/>
            <a:gdLst/>
            <a:ahLst/>
            <a:cxnLst/>
            <a:rect l="l" t="t" r="r" b="b"/>
            <a:pathLst>
              <a:path w="127634">
                <a:moveTo>
                  <a:pt x="0" y="0"/>
                </a:moveTo>
                <a:lnTo>
                  <a:pt x="127253" y="0"/>
                </a:lnTo>
              </a:path>
            </a:pathLst>
          </a:custGeom>
          <a:ln w="3175">
            <a:solidFill>
              <a:srgbClr val="F5F4F0"/>
            </a:solidFill>
          </a:ln>
        </p:spPr>
        <p:txBody>
          <a:bodyPr wrap="square" lIns="0" tIns="0" rIns="0" bIns="0" rtlCol="0"/>
          <a:lstStyle/>
          <a:p>
            <a:endParaRPr/>
          </a:p>
        </p:txBody>
      </p:sp>
      <p:sp>
        <p:nvSpPr>
          <p:cNvPr id="58" name="object 58"/>
          <p:cNvSpPr/>
          <p:nvPr/>
        </p:nvSpPr>
        <p:spPr>
          <a:xfrm>
            <a:off x="7059815" y="2642997"/>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59" name="object 59"/>
          <p:cNvSpPr/>
          <p:nvPr/>
        </p:nvSpPr>
        <p:spPr>
          <a:xfrm>
            <a:off x="7059815" y="2644901"/>
            <a:ext cx="127635" cy="0"/>
          </a:xfrm>
          <a:custGeom>
            <a:avLst/>
            <a:gdLst/>
            <a:ahLst/>
            <a:cxnLst/>
            <a:rect l="l" t="t" r="r" b="b"/>
            <a:pathLst>
              <a:path w="127634">
                <a:moveTo>
                  <a:pt x="0" y="0"/>
                </a:moveTo>
                <a:lnTo>
                  <a:pt x="127253" y="0"/>
                </a:lnTo>
              </a:path>
            </a:pathLst>
          </a:custGeom>
          <a:ln w="3175">
            <a:solidFill>
              <a:srgbClr val="F2F0EC"/>
            </a:solidFill>
          </a:ln>
        </p:spPr>
        <p:txBody>
          <a:bodyPr wrap="square" lIns="0" tIns="0" rIns="0" bIns="0" rtlCol="0"/>
          <a:lstStyle/>
          <a:p>
            <a:endParaRPr/>
          </a:p>
        </p:txBody>
      </p:sp>
      <p:sp>
        <p:nvSpPr>
          <p:cNvPr id="60" name="object 60"/>
          <p:cNvSpPr/>
          <p:nvPr/>
        </p:nvSpPr>
        <p:spPr>
          <a:xfrm>
            <a:off x="7059815" y="2646807"/>
            <a:ext cx="127635" cy="0"/>
          </a:xfrm>
          <a:custGeom>
            <a:avLst/>
            <a:gdLst/>
            <a:ahLst/>
            <a:cxnLst/>
            <a:rect l="l" t="t" r="r" b="b"/>
            <a:pathLst>
              <a:path w="127634">
                <a:moveTo>
                  <a:pt x="0" y="0"/>
                </a:moveTo>
                <a:lnTo>
                  <a:pt x="127253" y="0"/>
                </a:lnTo>
              </a:path>
            </a:pathLst>
          </a:custGeom>
          <a:ln w="3175">
            <a:solidFill>
              <a:srgbClr val="F1EFE9"/>
            </a:solidFill>
          </a:ln>
        </p:spPr>
        <p:txBody>
          <a:bodyPr wrap="square" lIns="0" tIns="0" rIns="0" bIns="0" rtlCol="0"/>
          <a:lstStyle/>
          <a:p>
            <a:endParaRPr/>
          </a:p>
        </p:txBody>
      </p:sp>
      <p:sp>
        <p:nvSpPr>
          <p:cNvPr id="61" name="object 61"/>
          <p:cNvSpPr/>
          <p:nvPr/>
        </p:nvSpPr>
        <p:spPr>
          <a:xfrm>
            <a:off x="7059815" y="2648711"/>
            <a:ext cx="127635" cy="0"/>
          </a:xfrm>
          <a:custGeom>
            <a:avLst/>
            <a:gdLst/>
            <a:ahLst/>
            <a:cxnLst/>
            <a:rect l="l" t="t" r="r" b="b"/>
            <a:pathLst>
              <a:path w="127634">
                <a:moveTo>
                  <a:pt x="0" y="0"/>
                </a:moveTo>
                <a:lnTo>
                  <a:pt x="127253" y="0"/>
                </a:lnTo>
              </a:path>
            </a:pathLst>
          </a:custGeom>
          <a:ln w="3175">
            <a:solidFill>
              <a:srgbClr val="EFEDE7"/>
            </a:solidFill>
          </a:ln>
        </p:spPr>
        <p:txBody>
          <a:bodyPr wrap="square" lIns="0" tIns="0" rIns="0" bIns="0" rtlCol="0"/>
          <a:lstStyle/>
          <a:p>
            <a:endParaRPr/>
          </a:p>
        </p:txBody>
      </p:sp>
      <p:sp>
        <p:nvSpPr>
          <p:cNvPr id="62" name="object 62"/>
          <p:cNvSpPr/>
          <p:nvPr/>
        </p:nvSpPr>
        <p:spPr>
          <a:xfrm>
            <a:off x="7059815" y="2650235"/>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63" name="object 63"/>
          <p:cNvSpPr/>
          <p:nvPr/>
        </p:nvSpPr>
        <p:spPr>
          <a:xfrm>
            <a:off x="7059815" y="2652141"/>
            <a:ext cx="127635" cy="0"/>
          </a:xfrm>
          <a:custGeom>
            <a:avLst/>
            <a:gdLst/>
            <a:ahLst/>
            <a:cxnLst/>
            <a:rect l="l" t="t" r="r" b="b"/>
            <a:pathLst>
              <a:path w="127634">
                <a:moveTo>
                  <a:pt x="0" y="0"/>
                </a:moveTo>
                <a:lnTo>
                  <a:pt x="127253" y="0"/>
                </a:lnTo>
              </a:path>
            </a:pathLst>
          </a:custGeom>
          <a:ln w="3175">
            <a:solidFill>
              <a:srgbClr val="EBE9E3"/>
            </a:solidFill>
          </a:ln>
        </p:spPr>
        <p:txBody>
          <a:bodyPr wrap="square" lIns="0" tIns="0" rIns="0" bIns="0" rtlCol="0"/>
          <a:lstStyle/>
          <a:p>
            <a:endParaRPr/>
          </a:p>
        </p:txBody>
      </p:sp>
      <p:sp>
        <p:nvSpPr>
          <p:cNvPr id="64" name="object 64"/>
          <p:cNvSpPr/>
          <p:nvPr/>
        </p:nvSpPr>
        <p:spPr>
          <a:xfrm>
            <a:off x="7059815" y="2654045"/>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65" name="object 65"/>
          <p:cNvSpPr/>
          <p:nvPr/>
        </p:nvSpPr>
        <p:spPr>
          <a:xfrm>
            <a:off x="7059815" y="2655570"/>
            <a:ext cx="127635" cy="0"/>
          </a:xfrm>
          <a:custGeom>
            <a:avLst/>
            <a:gdLst/>
            <a:ahLst/>
            <a:cxnLst/>
            <a:rect l="l" t="t" r="r" b="b"/>
            <a:pathLst>
              <a:path w="127634">
                <a:moveTo>
                  <a:pt x="0" y="0"/>
                </a:moveTo>
                <a:lnTo>
                  <a:pt x="127253" y="0"/>
                </a:lnTo>
              </a:path>
            </a:pathLst>
          </a:custGeom>
          <a:ln w="3175">
            <a:solidFill>
              <a:srgbClr val="E8E5DE"/>
            </a:solidFill>
          </a:ln>
        </p:spPr>
        <p:txBody>
          <a:bodyPr wrap="square" lIns="0" tIns="0" rIns="0" bIns="0" rtlCol="0"/>
          <a:lstStyle/>
          <a:p>
            <a:endParaRPr/>
          </a:p>
        </p:txBody>
      </p:sp>
      <p:sp>
        <p:nvSpPr>
          <p:cNvPr id="66" name="object 66"/>
          <p:cNvSpPr/>
          <p:nvPr/>
        </p:nvSpPr>
        <p:spPr>
          <a:xfrm>
            <a:off x="7059815" y="2657475"/>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67" name="object 67"/>
          <p:cNvSpPr/>
          <p:nvPr/>
        </p:nvSpPr>
        <p:spPr>
          <a:xfrm>
            <a:off x="7059815" y="2659379"/>
            <a:ext cx="127635" cy="0"/>
          </a:xfrm>
          <a:custGeom>
            <a:avLst/>
            <a:gdLst/>
            <a:ahLst/>
            <a:cxnLst/>
            <a:rect l="l" t="t" r="r" b="b"/>
            <a:pathLst>
              <a:path w="127634">
                <a:moveTo>
                  <a:pt x="0" y="0"/>
                </a:moveTo>
                <a:lnTo>
                  <a:pt x="127253" y="0"/>
                </a:lnTo>
              </a:path>
            </a:pathLst>
          </a:custGeom>
          <a:ln w="3175">
            <a:solidFill>
              <a:srgbClr val="E5E1DA"/>
            </a:solidFill>
          </a:ln>
        </p:spPr>
        <p:txBody>
          <a:bodyPr wrap="square" lIns="0" tIns="0" rIns="0" bIns="0" rtlCol="0"/>
          <a:lstStyle/>
          <a:p>
            <a:endParaRPr/>
          </a:p>
        </p:txBody>
      </p:sp>
      <p:sp>
        <p:nvSpPr>
          <p:cNvPr id="68" name="object 68"/>
          <p:cNvSpPr/>
          <p:nvPr/>
        </p:nvSpPr>
        <p:spPr>
          <a:xfrm>
            <a:off x="7059815" y="2660904"/>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69" name="object 69"/>
          <p:cNvSpPr/>
          <p:nvPr/>
        </p:nvSpPr>
        <p:spPr>
          <a:xfrm>
            <a:off x="7059815" y="2662808"/>
            <a:ext cx="127635" cy="0"/>
          </a:xfrm>
          <a:custGeom>
            <a:avLst/>
            <a:gdLst/>
            <a:ahLst/>
            <a:cxnLst/>
            <a:rect l="l" t="t" r="r" b="b"/>
            <a:pathLst>
              <a:path w="127634">
                <a:moveTo>
                  <a:pt x="0" y="0"/>
                </a:moveTo>
                <a:lnTo>
                  <a:pt x="127253" y="0"/>
                </a:lnTo>
              </a:path>
            </a:pathLst>
          </a:custGeom>
          <a:ln w="3175">
            <a:solidFill>
              <a:srgbClr val="E2DED5"/>
            </a:solidFill>
          </a:ln>
        </p:spPr>
        <p:txBody>
          <a:bodyPr wrap="square" lIns="0" tIns="0" rIns="0" bIns="0" rtlCol="0"/>
          <a:lstStyle/>
          <a:p>
            <a:endParaRPr/>
          </a:p>
        </p:txBody>
      </p:sp>
      <p:sp>
        <p:nvSpPr>
          <p:cNvPr id="70" name="object 70"/>
          <p:cNvSpPr/>
          <p:nvPr/>
        </p:nvSpPr>
        <p:spPr>
          <a:xfrm>
            <a:off x="7059815" y="2664714"/>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71" name="object 71"/>
          <p:cNvSpPr/>
          <p:nvPr/>
        </p:nvSpPr>
        <p:spPr>
          <a:xfrm>
            <a:off x="7059815" y="2666238"/>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72" name="object 72"/>
          <p:cNvSpPr/>
          <p:nvPr/>
        </p:nvSpPr>
        <p:spPr>
          <a:xfrm>
            <a:off x="7059815" y="2668143"/>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73" name="object 73"/>
          <p:cNvSpPr/>
          <p:nvPr/>
        </p:nvSpPr>
        <p:spPr>
          <a:xfrm>
            <a:off x="7059815" y="2670048"/>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74" name="object 74"/>
          <p:cNvSpPr/>
          <p:nvPr/>
        </p:nvSpPr>
        <p:spPr>
          <a:xfrm>
            <a:off x="7059815" y="2671952"/>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75" name="object 75"/>
          <p:cNvSpPr/>
          <p:nvPr/>
        </p:nvSpPr>
        <p:spPr>
          <a:xfrm>
            <a:off x="7059815" y="2673858"/>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76" name="object 76"/>
          <p:cNvSpPr/>
          <p:nvPr/>
        </p:nvSpPr>
        <p:spPr>
          <a:xfrm>
            <a:off x="7059815" y="2675382"/>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77" name="object 77"/>
          <p:cNvSpPr/>
          <p:nvPr/>
        </p:nvSpPr>
        <p:spPr>
          <a:xfrm>
            <a:off x="7059815" y="2677286"/>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78" name="object 78"/>
          <p:cNvSpPr/>
          <p:nvPr/>
        </p:nvSpPr>
        <p:spPr>
          <a:xfrm>
            <a:off x="7059815" y="2679192"/>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79" name="object 79"/>
          <p:cNvSpPr/>
          <p:nvPr/>
        </p:nvSpPr>
        <p:spPr>
          <a:xfrm>
            <a:off x="7059815" y="2680716"/>
            <a:ext cx="127635" cy="0"/>
          </a:xfrm>
          <a:custGeom>
            <a:avLst/>
            <a:gdLst/>
            <a:ahLst/>
            <a:cxnLst/>
            <a:rect l="l" t="t" r="r" b="b"/>
            <a:pathLst>
              <a:path w="127634">
                <a:moveTo>
                  <a:pt x="0" y="0"/>
                </a:moveTo>
                <a:lnTo>
                  <a:pt x="127253" y="0"/>
                </a:lnTo>
              </a:path>
            </a:pathLst>
          </a:custGeom>
          <a:ln w="3175">
            <a:solidFill>
              <a:srgbClr val="D2CBBF"/>
            </a:solidFill>
          </a:ln>
        </p:spPr>
        <p:txBody>
          <a:bodyPr wrap="square" lIns="0" tIns="0" rIns="0" bIns="0" rtlCol="0"/>
          <a:lstStyle/>
          <a:p>
            <a:endParaRPr/>
          </a:p>
        </p:txBody>
      </p:sp>
      <p:sp>
        <p:nvSpPr>
          <p:cNvPr id="80" name="object 80"/>
          <p:cNvSpPr/>
          <p:nvPr/>
        </p:nvSpPr>
        <p:spPr>
          <a:xfrm>
            <a:off x="7059815" y="2682620"/>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81" name="object 81"/>
          <p:cNvSpPr/>
          <p:nvPr/>
        </p:nvSpPr>
        <p:spPr>
          <a:xfrm>
            <a:off x="7059815" y="2684526"/>
            <a:ext cx="127635" cy="0"/>
          </a:xfrm>
          <a:custGeom>
            <a:avLst/>
            <a:gdLst/>
            <a:ahLst/>
            <a:cxnLst/>
            <a:rect l="l" t="t" r="r" b="b"/>
            <a:pathLst>
              <a:path w="127634">
                <a:moveTo>
                  <a:pt x="0" y="0"/>
                </a:moveTo>
                <a:lnTo>
                  <a:pt x="127253" y="0"/>
                </a:lnTo>
              </a:path>
            </a:pathLst>
          </a:custGeom>
          <a:ln w="3175">
            <a:solidFill>
              <a:srgbClr val="CFC7BA"/>
            </a:solidFill>
          </a:ln>
        </p:spPr>
        <p:txBody>
          <a:bodyPr wrap="square" lIns="0" tIns="0" rIns="0" bIns="0" rtlCol="0"/>
          <a:lstStyle/>
          <a:p>
            <a:endParaRPr/>
          </a:p>
        </p:txBody>
      </p:sp>
      <p:sp>
        <p:nvSpPr>
          <p:cNvPr id="82" name="object 82"/>
          <p:cNvSpPr/>
          <p:nvPr/>
        </p:nvSpPr>
        <p:spPr>
          <a:xfrm>
            <a:off x="7059815" y="2686050"/>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83" name="object 83"/>
          <p:cNvSpPr/>
          <p:nvPr/>
        </p:nvSpPr>
        <p:spPr>
          <a:xfrm>
            <a:off x="7059815" y="2687954"/>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84" name="object 84"/>
          <p:cNvSpPr/>
          <p:nvPr/>
        </p:nvSpPr>
        <p:spPr>
          <a:xfrm>
            <a:off x="7059815" y="2689860"/>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85" name="object 85"/>
          <p:cNvSpPr/>
          <p:nvPr/>
        </p:nvSpPr>
        <p:spPr>
          <a:xfrm>
            <a:off x="7059815" y="2691383"/>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86" name="object 86"/>
          <p:cNvSpPr/>
          <p:nvPr/>
        </p:nvSpPr>
        <p:spPr>
          <a:xfrm>
            <a:off x="7059815" y="2693289"/>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87" name="object 87"/>
          <p:cNvSpPr/>
          <p:nvPr/>
        </p:nvSpPr>
        <p:spPr>
          <a:xfrm>
            <a:off x="7059815" y="2695194"/>
            <a:ext cx="127635" cy="0"/>
          </a:xfrm>
          <a:custGeom>
            <a:avLst/>
            <a:gdLst/>
            <a:ahLst/>
            <a:cxnLst/>
            <a:rect l="l" t="t" r="r" b="b"/>
            <a:pathLst>
              <a:path w="127634">
                <a:moveTo>
                  <a:pt x="0" y="0"/>
                </a:moveTo>
                <a:lnTo>
                  <a:pt x="127253" y="0"/>
                </a:lnTo>
              </a:path>
            </a:pathLst>
          </a:custGeom>
          <a:ln w="3175">
            <a:solidFill>
              <a:srgbClr val="C5BCAD"/>
            </a:solidFill>
          </a:ln>
        </p:spPr>
        <p:txBody>
          <a:bodyPr wrap="square" lIns="0" tIns="0" rIns="0" bIns="0" rtlCol="0"/>
          <a:lstStyle/>
          <a:p>
            <a:endParaRPr/>
          </a:p>
        </p:txBody>
      </p:sp>
      <p:sp>
        <p:nvSpPr>
          <p:cNvPr id="88" name="object 88"/>
          <p:cNvSpPr/>
          <p:nvPr/>
        </p:nvSpPr>
        <p:spPr>
          <a:xfrm>
            <a:off x="7047624" y="2554223"/>
            <a:ext cx="152400" cy="152400"/>
          </a:xfrm>
          <a:custGeom>
            <a:avLst/>
            <a:gdLst/>
            <a:ahLst/>
            <a:cxnLst/>
            <a:rect l="l" t="t" r="r" b="b"/>
            <a:pathLst>
              <a:path w="152400" h="152400">
                <a:moveTo>
                  <a:pt x="152400" y="118872"/>
                </a:moveTo>
                <a:lnTo>
                  <a:pt x="152400" y="34290"/>
                </a:lnTo>
                <a:lnTo>
                  <a:pt x="149764" y="23853"/>
                </a:lnTo>
                <a:lnTo>
                  <a:pt x="118110" y="0"/>
                </a:lnTo>
                <a:lnTo>
                  <a:pt x="34290" y="0"/>
                </a:lnTo>
                <a:lnTo>
                  <a:pt x="0" y="26670"/>
                </a:lnTo>
                <a:lnTo>
                  <a:pt x="0" y="118872"/>
                </a:lnTo>
                <a:lnTo>
                  <a:pt x="491" y="128941"/>
                </a:lnTo>
                <a:lnTo>
                  <a:pt x="4800" y="137731"/>
                </a:lnTo>
                <a:lnTo>
                  <a:pt x="11662" y="145093"/>
                </a:lnTo>
                <a:lnTo>
                  <a:pt x="16002" y="148172"/>
                </a:lnTo>
                <a:lnTo>
                  <a:pt x="16002" y="30480"/>
                </a:lnTo>
                <a:lnTo>
                  <a:pt x="17526" y="28956"/>
                </a:lnTo>
                <a:lnTo>
                  <a:pt x="19812" y="25146"/>
                </a:lnTo>
                <a:lnTo>
                  <a:pt x="21336" y="23622"/>
                </a:lnTo>
                <a:lnTo>
                  <a:pt x="22860" y="19812"/>
                </a:lnTo>
                <a:lnTo>
                  <a:pt x="26670" y="19812"/>
                </a:lnTo>
                <a:lnTo>
                  <a:pt x="30480" y="18288"/>
                </a:lnTo>
                <a:lnTo>
                  <a:pt x="121920" y="18287"/>
                </a:lnTo>
                <a:lnTo>
                  <a:pt x="123444" y="19811"/>
                </a:lnTo>
                <a:lnTo>
                  <a:pt x="127254" y="19811"/>
                </a:lnTo>
                <a:lnTo>
                  <a:pt x="128778" y="23621"/>
                </a:lnTo>
                <a:lnTo>
                  <a:pt x="132588" y="25145"/>
                </a:lnTo>
                <a:lnTo>
                  <a:pt x="134112" y="28955"/>
                </a:lnTo>
                <a:lnTo>
                  <a:pt x="134112" y="148918"/>
                </a:lnTo>
                <a:lnTo>
                  <a:pt x="134559" y="148732"/>
                </a:lnTo>
                <a:lnTo>
                  <a:pt x="141960" y="142627"/>
                </a:lnTo>
                <a:lnTo>
                  <a:pt x="147532" y="134740"/>
                </a:lnTo>
                <a:lnTo>
                  <a:pt x="150876" y="125730"/>
                </a:lnTo>
                <a:lnTo>
                  <a:pt x="152400" y="118872"/>
                </a:lnTo>
                <a:close/>
              </a:path>
              <a:path w="152400" h="152400">
                <a:moveTo>
                  <a:pt x="134112" y="148918"/>
                </a:moveTo>
                <a:lnTo>
                  <a:pt x="134112" y="125730"/>
                </a:lnTo>
                <a:lnTo>
                  <a:pt x="132588" y="129539"/>
                </a:lnTo>
                <a:lnTo>
                  <a:pt x="128778" y="131064"/>
                </a:lnTo>
                <a:lnTo>
                  <a:pt x="127254" y="132588"/>
                </a:lnTo>
                <a:lnTo>
                  <a:pt x="123444" y="134874"/>
                </a:lnTo>
                <a:lnTo>
                  <a:pt x="121920" y="136398"/>
                </a:lnTo>
                <a:lnTo>
                  <a:pt x="30480" y="136398"/>
                </a:lnTo>
                <a:lnTo>
                  <a:pt x="26670" y="134874"/>
                </a:lnTo>
                <a:lnTo>
                  <a:pt x="22860" y="132588"/>
                </a:lnTo>
                <a:lnTo>
                  <a:pt x="19812" y="129539"/>
                </a:lnTo>
                <a:lnTo>
                  <a:pt x="17526" y="125730"/>
                </a:lnTo>
                <a:lnTo>
                  <a:pt x="16002" y="121920"/>
                </a:lnTo>
                <a:lnTo>
                  <a:pt x="16002" y="148172"/>
                </a:lnTo>
                <a:lnTo>
                  <a:pt x="19812" y="150876"/>
                </a:lnTo>
                <a:lnTo>
                  <a:pt x="26670" y="152400"/>
                </a:lnTo>
                <a:lnTo>
                  <a:pt x="125730" y="152400"/>
                </a:lnTo>
                <a:lnTo>
                  <a:pt x="134112" y="148918"/>
                </a:lnTo>
                <a:close/>
              </a:path>
            </a:pathLst>
          </a:custGeom>
          <a:solidFill>
            <a:srgbClr val="7898B5"/>
          </a:solidFill>
        </p:spPr>
        <p:txBody>
          <a:bodyPr wrap="square" lIns="0" tIns="0" rIns="0" bIns="0" rtlCol="0"/>
          <a:lstStyle/>
          <a:p>
            <a:endParaRPr/>
          </a:p>
        </p:txBody>
      </p:sp>
      <p:sp>
        <p:nvSpPr>
          <p:cNvPr id="89" name="object 89"/>
          <p:cNvSpPr/>
          <p:nvPr/>
        </p:nvSpPr>
        <p:spPr>
          <a:xfrm>
            <a:off x="7081901" y="2588514"/>
            <a:ext cx="83820" cy="85090"/>
          </a:xfrm>
          <a:custGeom>
            <a:avLst/>
            <a:gdLst/>
            <a:ahLst/>
            <a:cxnLst/>
            <a:rect l="l" t="t" r="r" b="b"/>
            <a:pathLst>
              <a:path w="83820" h="85089">
                <a:moveTo>
                  <a:pt x="32004" y="51815"/>
                </a:moveTo>
                <a:lnTo>
                  <a:pt x="32004" y="34289"/>
                </a:lnTo>
                <a:lnTo>
                  <a:pt x="0" y="34289"/>
                </a:lnTo>
                <a:lnTo>
                  <a:pt x="0" y="51815"/>
                </a:lnTo>
                <a:lnTo>
                  <a:pt x="32004" y="51815"/>
                </a:lnTo>
                <a:close/>
              </a:path>
              <a:path w="83820" h="85089">
                <a:moveTo>
                  <a:pt x="49530" y="84581"/>
                </a:moveTo>
                <a:lnTo>
                  <a:pt x="49529" y="0"/>
                </a:lnTo>
                <a:lnTo>
                  <a:pt x="32003" y="0"/>
                </a:lnTo>
                <a:lnTo>
                  <a:pt x="32004" y="84581"/>
                </a:lnTo>
                <a:lnTo>
                  <a:pt x="49530" y="84581"/>
                </a:lnTo>
                <a:close/>
              </a:path>
              <a:path w="83820" h="85089">
                <a:moveTo>
                  <a:pt x="83820" y="51815"/>
                </a:moveTo>
                <a:lnTo>
                  <a:pt x="83820" y="34289"/>
                </a:lnTo>
                <a:lnTo>
                  <a:pt x="49530" y="34289"/>
                </a:lnTo>
                <a:lnTo>
                  <a:pt x="49530" y="51815"/>
                </a:lnTo>
                <a:lnTo>
                  <a:pt x="83820" y="51815"/>
                </a:lnTo>
                <a:close/>
              </a:path>
            </a:pathLst>
          </a:custGeom>
          <a:solidFill>
            <a:srgbClr val="000000"/>
          </a:solidFill>
        </p:spPr>
        <p:txBody>
          <a:bodyPr wrap="square" lIns="0" tIns="0" rIns="0" bIns="0" rtlCol="0"/>
          <a:lstStyle/>
          <a:p>
            <a:endParaRPr/>
          </a:p>
        </p:txBody>
      </p:sp>
      <p:sp>
        <p:nvSpPr>
          <p:cNvPr id="90" name="object 90"/>
          <p:cNvSpPr/>
          <p:nvPr/>
        </p:nvSpPr>
        <p:spPr>
          <a:xfrm>
            <a:off x="7648079" y="2893314"/>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91" name="object 91"/>
          <p:cNvSpPr/>
          <p:nvPr/>
        </p:nvSpPr>
        <p:spPr>
          <a:xfrm>
            <a:off x="7327277" y="1956054"/>
            <a:ext cx="270509" cy="541781"/>
          </a:xfrm>
          <a:prstGeom prst="rect">
            <a:avLst/>
          </a:prstGeom>
          <a:blipFill>
            <a:blip r:embed="rId6" cstate="print"/>
            <a:stretch>
              <a:fillRect/>
            </a:stretch>
          </a:blipFill>
        </p:spPr>
        <p:txBody>
          <a:bodyPr wrap="square" lIns="0" tIns="0" rIns="0" bIns="0" rtlCol="0"/>
          <a:lstStyle/>
          <a:p>
            <a:endParaRPr/>
          </a:p>
        </p:txBody>
      </p:sp>
      <p:sp>
        <p:nvSpPr>
          <p:cNvPr id="92" name="object 92"/>
          <p:cNvSpPr/>
          <p:nvPr/>
        </p:nvSpPr>
        <p:spPr>
          <a:xfrm>
            <a:off x="7597787" y="2893314"/>
            <a:ext cx="17145" cy="18415"/>
          </a:xfrm>
          <a:custGeom>
            <a:avLst/>
            <a:gdLst/>
            <a:ahLst/>
            <a:cxnLst/>
            <a:rect l="l" t="t" r="r" b="b"/>
            <a:pathLst>
              <a:path w="17145" h="18414">
                <a:moveTo>
                  <a:pt x="16763" y="18287"/>
                </a:moveTo>
                <a:lnTo>
                  <a:pt x="16763" y="0"/>
                </a:lnTo>
                <a:lnTo>
                  <a:pt x="0" y="0"/>
                </a:lnTo>
                <a:lnTo>
                  <a:pt x="0" y="18287"/>
                </a:lnTo>
                <a:lnTo>
                  <a:pt x="16763" y="18287"/>
                </a:lnTo>
                <a:close/>
              </a:path>
            </a:pathLst>
          </a:custGeom>
          <a:solidFill>
            <a:srgbClr val="ACA89A"/>
          </a:solidFill>
        </p:spPr>
        <p:txBody>
          <a:bodyPr wrap="square" lIns="0" tIns="0" rIns="0" bIns="0" rtlCol="0"/>
          <a:lstStyle/>
          <a:p>
            <a:endParaRPr/>
          </a:p>
        </p:txBody>
      </p:sp>
      <p:sp>
        <p:nvSpPr>
          <p:cNvPr id="93" name="object 93"/>
          <p:cNvSpPr/>
          <p:nvPr/>
        </p:nvSpPr>
        <p:spPr>
          <a:xfrm>
            <a:off x="7545972" y="2893314"/>
            <a:ext cx="18415" cy="18415"/>
          </a:xfrm>
          <a:custGeom>
            <a:avLst/>
            <a:gdLst/>
            <a:ahLst/>
            <a:cxnLst/>
            <a:rect l="l" t="t" r="r" b="b"/>
            <a:pathLst>
              <a:path w="18415" h="18414">
                <a:moveTo>
                  <a:pt x="18286" y="18287"/>
                </a:moveTo>
                <a:lnTo>
                  <a:pt x="18286" y="0"/>
                </a:lnTo>
                <a:lnTo>
                  <a:pt x="0" y="0"/>
                </a:lnTo>
                <a:lnTo>
                  <a:pt x="0" y="18287"/>
                </a:lnTo>
                <a:lnTo>
                  <a:pt x="18286" y="18287"/>
                </a:lnTo>
                <a:close/>
              </a:path>
            </a:pathLst>
          </a:custGeom>
          <a:solidFill>
            <a:srgbClr val="ACA89A"/>
          </a:solidFill>
        </p:spPr>
        <p:txBody>
          <a:bodyPr wrap="square" lIns="0" tIns="0" rIns="0" bIns="0" rtlCol="0"/>
          <a:lstStyle/>
          <a:p>
            <a:endParaRPr/>
          </a:p>
        </p:txBody>
      </p:sp>
      <p:sp>
        <p:nvSpPr>
          <p:cNvPr id="94" name="object 94"/>
          <p:cNvSpPr/>
          <p:nvPr/>
        </p:nvSpPr>
        <p:spPr>
          <a:xfrm>
            <a:off x="7453007" y="278434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95" name="object 95"/>
          <p:cNvSpPr/>
          <p:nvPr/>
        </p:nvSpPr>
        <p:spPr>
          <a:xfrm>
            <a:off x="7386713" y="2827020"/>
            <a:ext cx="152400" cy="93725"/>
          </a:xfrm>
          <a:prstGeom prst="rect">
            <a:avLst/>
          </a:prstGeom>
          <a:blipFill>
            <a:blip r:embed="rId7" cstate="print"/>
            <a:stretch>
              <a:fillRect/>
            </a:stretch>
          </a:blipFill>
        </p:spPr>
        <p:txBody>
          <a:bodyPr wrap="square" lIns="0" tIns="0" rIns="0" bIns="0" rtlCol="0"/>
          <a:lstStyle/>
          <a:p>
            <a:endParaRPr/>
          </a:p>
        </p:txBody>
      </p:sp>
      <p:sp>
        <p:nvSpPr>
          <p:cNvPr id="96" name="object 96"/>
          <p:cNvSpPr/>
          <p:nvPr/>
        </p:nvSpPr>
        <p:spPr>
          <a:xfrm>
            <a:off x="7398905" y="2911601"/>
            <a:ext cx="127635" cy="0"/>
          </a:xfrm>
          <a:custGeom>
            <a:avLst/>
            <a:gdLst/>
            <a:ahLst/>
            <a:cxnLst/>
            <a:rect l="l" t="t" r="r" b="b"/>
            <a:pathLst>
              <a:path w="127634">
                <a:moveTo>
                  <a:pt x="0" y="0"/>
                </a:moveTo>
                <a:lnTo>
                  <a:pt x="127253" y="0"/>
                </a:lnTo>
              </a:path>
            </a:pathLst>
          </a:custGeom>
          <a:ln w="3175">
            <a:solidFill>
              <a:srgbClr val="F7F6F3"/>
            </a:solidFill>
          </a:ln>
        </p:spPr>
        <p:txBody>
          <a:bodyPr wrap="square" lIns="0" tIns="0" rIns="0" bIns="0" rtlCol="0"/>
          <a:lstStyle/>
          <a:p>
            <a:endParaRPr/>
          </a:p>
        </p:txBody>
      </p:sp>
      <p:sp>
        <p:nvSpPr>
          <p:cNvPr id="97" name="object 97"/>
          <p:cNvSpPr/>
          <p:nvPr/>
        </p:nvSpPr>
        <p:spPr>
          <a:xfrm>
            <a:off x="7398905" y="2912364"/>
            <a:ext cx="127635" cy="0"/>
          </a:xfrm>
          <a:custGeom>
            <a:avLst/>
            <a:gdLst/>
            <a:ahLst/>
            <a:cxnLst/>
            <a:rect l="l" t="t" r="r" b="b"/>
            <a:pathLst>
              <a:path w="127634">
                <a:moveTo>
                  <a:pt x="0" y="0"/>
                </a:moveTo>
                <a:lnTo>
                  <a:pt x="127253" y="0"/>
                </a:lnTo>
              </a:path>
            </a:pathLst>
          </a:custGeom>
          <a:ln w="3175">
            <a:solidFill>
              <a:srgbClr val="F5F4F0"/>
            </a:solidFill>
          </a:ln>
        </p:spPr>
        <p:txBody>
          <a:bodyPr wrap="square" lIns="0" tIns="0" rIns="0" bIns="0" rtlCol="0"/>
          <a:lstStyle/>
          <a:p>
            <a:endParaRPr/>
          </a:p>
        </p:txBody>
      </p:sp>
      <p:sp>
        <p:nvSpPr>
          <p:cNvPr id="98" name="object 98"/>
          <p:cNvSpPr/>
          <p:nvPr/>
        </p:nvSpPr>
        <p:spPr>
          <a:xfrm>
            <a:off x="7398905" y="2913888"/>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99" name="object 99"/>
          <p:cNvSpPr/>
          <p:nvPr/>
        </p:nvSpPr>
        <p:spPr>
          <a:xfrm>
            <a:off x="7398905" y="2915792"/>
            <a:ext cx="127635" cy="0"/>
          </a:xfrm>
          <a:custGeom>
            <a:avLst/>
            <a:gdLst/>
            <a:ahLst/>
            <a:cxnLst/>
            <a:rect l="l" t="t" r="r" b="b"/>
            <a:pathLst>
              <a:path w="127634">
                <a:moveTo>
                  <a:pt x="0" y="0"/>
                </a:moveTo>
                <a:lnTo>
                  <a:pt x="127253" y="0"/>
                </a:lnTo>
              </a:path>
            </a:pathLst>
          </a:custGeom>
          <a:ln w="3175">
            <a:solidFill>
              <a:srgbClr val="F2F0EC"/>
            </a:solidFill>
          </a:ln>
        </p:spPr>
        <p:txBody>
          <a:bodyPr wrap="square" lIns="0" tIns="0" rIns="0" bIns="0" rtlCol="0"/>
          <a:lstStyle/>
          <a:p>
            <a:endParaRPr/>
          </a:p>
        </p:txBody>
      </p:sp>
      <p:sp>
        <p:nvSpPr>
          <p:cNvPr id="100" name="object 100"/>
          <p:cNvSpPr/>
          <p:nvPr/>
        </p:nvSpPr>
        <p:spPr>
          <a:xfrm>
            <a:off x="7398905" y="2917698"/>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101" name="object 101"/>
          <p:cNvSpPr/>
          <p:nvPr/>
        </p:nvSpPr>
        <p:spPr>
          <a:xfrm>
            <a:off x="7398905" y="2919222"/>
            <a:ext cx="127635" cy="0"/>
          </a:xfrm>
          <a:custGeom>
            <a:avLst/>
            <a:gdLst/>
            <a:ahLst/>
            <a:cxnLst/>
            <a:rect l="l" t="t" r="r" b="b"/>
            <a:pathLst>
              <a:path w="127634">
                <a:moveTo>
                  <a:pt x="0" y="0"/>
                </a:moveTo>
                <a:lnTo>
                  <a:pt x="127253" y="0"/>
                </a:lnTo>
              </a:path>
            </a:pathLst>
          </a:custGeom>
          <a:ln w="3175">
            <a:solidFill>
              <a:srgbClr val="EFEDE7"/>
            </a:solidFill>
          </a:ln>
        </p:spPr>
        <p:txBody>
          <a:bodyPr wrap="square" lIns="0" tIns="0" rIns="0" bIns="0" rtlCol="0"/>
          <a:lstStyle/>
          <a:p>
            <a:endParaRPr/>
          </a:p>
        </p:txBody>
      </p:sp>
      <p:sp>
        <p:nvSpPr>
          <p:cNvPr id="102" name="object 102"/>
          <p:cNvSpPr/>
          <p:nvPr/>
        </p:nvSpPr>
        <p:spPr>
          <a:xfrm>
            <a:off x="7386713" y="2825495"/>
            <a:ext cx="152400" cy="95250"/>
          </a:xfrm>
          <a:custGeom>
            <a:avLst/>
            <a:gdLst/>
            <a:ahLst/>
            <a:cxnLst/>
            <a:rect l="l" t="t" r="r" b="b"/>
            <a:pathLst>
              <a:path w="152400" h="95250">
                <a:moveTo>
                  <a:pt x="152400" y="95249"/>
                </a:moveTo>
                <a:lnTo>
                  <a:pt x="152400" y="33527"/>
                </a:lnTo>
                <a:lnTo>
                  <a:pt x="149062" y="23902"/>
                </a:lnTo>
                <a:lnTo>
                  <a:pt x="118110" y="0"/>
                </a:lnTo>
                <a:lnTo>
                  <a:pt x="33528" y="0"/>
                </a:lnTo>
                <a:lnTo>
                  <a:pt x="0" y="28194"/>
                </a:lnTo>
                <a:lnTo>
                  <a:pt x="0" y="95249"/>
                </a:lnTo>
                <a:lnTo>
                  <a:pt x="16002" y="95249"/>
                </a:lnTo>
                <a:lnTo>
                  <a:pt x="16002" y="30480"/>
                </a:lnTo>
                <a:lnTo>
                  <a:pt x="17526" y="28194"/>
                </a:lnTo>
                <a:lnTo>
                  <a:pt x="19812" y="25146"/>
                </a:lnTo>
                <a:lnTo>
                  <a:pt x="21336" y="22860"/>
                </a:lnTo>
                <a:lnTo>
                  <a:pt x="22860" y="21336"/>
                </a:lnTo>
                <a:lnTo>
                  <a:pt x="26670" y="19812"/>
                </a:lnTo>
                <a:lnTo>
                  <a:pt x="30480" y="17526"/>
                </a:lnTo>
                <a:lnTo>
                  <a:pt x="121920" y="17525"/>
                </a:lnTo>
                <a:lnTo>
                  <a:pt x="123444" y="19811"/>
                </a:lnTo>
                <a:lnTo>
                  <a:pt x="127254" y="21335"/>
                </a:lnTo>
                <a:lnTo>
                  <a:pt x="128778" y="22859"/>
                </a:lnTo>
                <a:lnTo>
                  <a:pt x="132588" y="25145"/>
                </a:lnTo>
                <a:lnTo>
                  <a:pt x="132588" y="28193"/>
                </a:lnTo>
                <a:lnTo>
                  <a:pt x="134112" y="30479"/>
                </a:lnTo>
                <a:lnTo>
                  <a:pt x="134112" y="95249"/>
                </a:lnTo>
                <a:lnTo>
                  <a:pt x="152400" y="95249"/>
                </a:lnTo>
                <a:close/>
              </a:path>
            </a:pathLst>
          </a:custGeom>
          <a:solidFill>
            <a:srgbClr val="7898B5"/>
          </a:solidFill>
        </p:spPr>
        <p:txBody>
          <a:bodyPr wrap="square" lIns="0" tIns="0" rIns="0" bIns="0" rtlCol="0"/>
          <a:lstStyle/>
          <a:p>
            <a:endParaRPr/>
          </a:p>
        </p:txBody>
      </p:sp>
      <p:sp>
        <p:nvSpPr>
          <p:cNvPr id="103" name="object 103"/>
          <p:cNvSpPr/>
          <p:nvPr/>
        </p:nvSpPr>
        <p:spPr>
          <a:xfrm>
            <a:off x="7420241" y="2893314"/>
            <a:ext cx="85090" cy="18415"/>
          </a:xfrm>
          <a:custGeom>
            <a:avLst/>
            <a:gdLst/>
            <a:ahLst/>
            <a:cxnLst/>
            <a:rect l="l" t="t" r="r" b="b"/>
            <a:pathLst>
              <a:path w="85090" h="18414">
                <a:moveTo>
                  <a:pt x="0" y="0"/>
                </a:moveTo>
                <a:lnTo>
                  <a:pt x="0" y="18288"/>
                </a:lnTo>
                <a:lnTo>
                  <a:pt x="84581" y="18288"/>
                </a:lnTo>
                <a:lnTo>
                  <a:pt x="84581" y="0"/>
                </a:lnTo>
                <a:lnTo>
                  <a:pt x="0" y="0"/>
                </a:lnTo>
                <a:close/>
              </a:path>
            </a:pathLst>
          </a:custGeom>
          <a:solidFill>
            <a:srgbClr val="000000"/>
          </a:solidFill>
        </p:spPr>
        <p:txBody>
          <a:bodyPr wrap="square" lIns="0" tIns="0" rIns="0" bIns="0" rtlCol="0"/>
          <a:lstStyle/>
          <a:p>
            <a:endParaRPr/>
          </a:p>
        </p:txBody>
      </p:sp>
      <p:sp>
        <p:nvSpPr>
          <p:cNvPr id="104" name="object 104"/>
          <p:cNvSpPr txBox="1"/>
          <p:nvPr/>
        </p:nvSpPr>
        <p:spPr>
          <a:xfrm>
            <a:off x="8008753" y="2754917"/>
            <a:ext cx="497840" cy="255904"/>
          </a:xfrm>
          <a:prstGeom prst="rect">
            <a:avLst/>
          </a:prstGeom>
        </p:spPr>
        <p:txBody>
          <a:bodyPr vert="horz" wrap="square" lIns="0" tIns="13970" rIns="0" bIns="0" rtlCol="0">
            <a:spAutoFit/>
          </a:bodyPr>
          <a:lstStyle/>
          <a:p>
            <a:pPr marL="12700">
              <a:lnSpc>
                <a:spcPct val="100000"/>
              </a:lnSpc>
              <a:spcBef>
                <a:spcPts val="110"/>
              </a:spcBef>
            </a:pPr>
            <a:r>
              <a:rPr sz="1500" spc="-5" dirty="0">
                <a:latin typeface="Tahoma"/>
                <a:cs typeface="Tahoma"/>
              </a:rPr>
              <a:t>ho</a:t>
            </a:r>
            <a:r>
              <a:rPr sz="1500" spc="5" dirty="0">
                <a:latin typeface="Tahoma"/>
                <a:cs typeface="Tahoma"/>
              </a:rPr>
              <a:t>me</a:t>
            </a:r>
            <a:endParaRPr sz="1500">
              <a:latin typeface="Tahoma"/>
              <a:cs typeface="Tahoma"/>
            </a:endParaRPr>
          </a:p>
        </p:txBody>
      </p:sp>
      <p:sp>
        <p:nvSpPr>
          <p:cNvPr id="105" name="object 105"/>
          <p:cNvSpPr/>
          <p:nvPr/>
        </p:nvSpPr>
        <p:spPr>
          <a:xfrm>
            <a:off x="7666367" y="2803990"/>
            <a:ext cx="270509" cy="116755"/>
          </a:xfrm>
          <a:prstGeom prst="rect">
            <a:avLst/>
          </a:prstGeom>
          <a:blipFill>
            <a:blip r:embed="rId8" cstate="print"/>
            <a:stretch>
              <a:fillRect/>
            </a:stretch>
          </a:blipFill>
        </p:spPr>
        <p:txBody>
          <a:bodyPr wrap="square" lIns="0" tIns="0" rIns="0" bIns="0" rtlCol="0"/>
          <a:lstStyle/>
          <a:p>
            <a:endParaRPr/>
          </a:p>
        </p:txBody>
      </p:sp>
      <p:sp>
        <p:nvSpPr>
          <p:cNvPr id="106" name="object 106"/>
          <p:cNvSpPr/>
          <p:nvPr/>
        </p:nvSpPr>
        <p:spPr>
          <a:xfrm>
            <a:off x="7115441" y="28864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07" name="object 107"/>
          <p:cNvSpPr/>
          <p:nvPr/>
        </p:nvSpPr>
        <p:spPr>
          <a:xfrm>
            <a:off x="7115441" y="2833877"/>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108" name="object 108"/>
          <p:cNvSpPr/>
          <p:nvPr/>
        </p:nvSpPr>
        <p:spPr>
          <a:xfrm>
            <a:off x="7115441" y="278434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09" name="object 109"/>
          <p:cNvSpPr/>
          <p:nvPr/>
        </p:nvSpPr>
        <p:spPr>
          <a:xfrm>
            <a:off x="7115441" y="27340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10" name="object 110"/>
          <p:cNvSpPr/>
          <p:nvPr/>
        </p:nvSpPr>
        <p:spPr>
          <a:xfrm>
            <a:off x="7309751" y="2351532"/>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111" name="object 111"/>
          <p:cNvSpPr/>
          <p:nvPr/>
        </p:nvSpPr>
        <p:spPr>
          <a:xfrm>
            <a:off x="7259459" y="2351532"/>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12" name="object 112"/>
          <p:cNvSpPr/>
          <p:nvPr/>
        </p:nvSpPr>
        <p:spPr>
          <a:xfrm>
            <a:off x="7206881" y="2351532"/>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113" name="object 113"/>
          <p:cNvSpPr/>
          <p:nvPr/>
        </p:nvSpPr>
        <p:spPr>
          <a:xfrm>
            <a:off x="7113917" y="2240279"/>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114" name="object 114"/>
          <p:cNvSpPr/>
          <p:nvPr/>
        </p:nvSpPr>
        <p:spPr>
          <a:xfrm>
            <a:off x="7113917" y="2189988"/>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115" name="object 115"/>
          <p:cNvSpPr/>
          <p:nvPr/>
        </p:nvSpPr>
        <p:spPr>
          <a:xfrm>
            <a:off x="7047610" y="2283714"/>
            <a:ext cx="152400" cy="152400"/>
          </a:xfrm>
          <a:prstGeom prst="rect">
            <a:avLst/>
          </a:prstGeom>
          <a:blipFill>
            <a:blip r:embed="rId9" cstate="print"/>
            <a:stretch>
              <a:fillRect/>
            </a:stretch>
          </a:blipFill>
        </p:spPr>
        <p:txBody>
          <a:bodyPr wrap="square" lIns="0" tIns="0" rIns="0" bIns="0" rtlCol="0"/>
          <a:lstStyle/>
          <a:p>
            <a:endParaRPr/>
          </a:p>
        </p:txBody>
      </p:sp>
      <p:sp>
        <p:nvSpPr>
          <p:cNvPr id="116" name="object 116"/>
          <p:cNvSpPr/>
          <p:nvPr/>
        </p:nvSpPr>
        <p:spPr>
          <a:xfrm>
            <a:off x="7059815" y="2370582"/>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117" name="object 117"/>
          <p:cNvSpPr/>
          <p:nvPr/>
        </p:nvSpPr>
        <p:spPr>
          <a:xfrm>
            <a:off x="7059815" y="2372105"/>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118" name="object 118"/>
          <p:cNvSpPr/>
          <p:nvPr/>
        </p:nvSpPr>
        <p:spPr>
          <a:xfrm>
            <a:off x="7059815" y="2374010"/>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119" name="object 119"/>
          <p:cNvSpPr/>
          <p:nvPr/>
        </p:nvSpPr>
        <p:spPr>
          <a:xfrm>
            <a:off x="7059815" y="2375916"/>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120" name="object 120"/>
          <p:cNvSpPr/>
          <p:nvPr/>
        </p:nvSpPr>
        <p:spPr>
          <a:xfrm>
            <a:off x="7059815" y="2377439"/>
            <a:ext cx="127635" cy="0"/>
          </a:xfrm>
          <a:custGeom>
            <a:avLst/>
            <a:gdLst/>
            <a:ahLst/>
            <a:cxnLst/>
            <a:rect l="l" t="t" r="r" b="b"/>
            <a:pathLst>
              <a:path w="127634">
                <a:moveTo>
                  <a:pt x="0" y="0"/>
                </a:moveTo>
                <a:lnTo>
                  <a:pt x="127253" y="0"/>
                </a:lnTo>
              </a:path>
            </a:pathLst>
          </a:custGeom>
          <a:ln w="3175">
            <a:solidFill>
              <a:srgbClr val="EEECE7"/>
            </a:solidFill>
          </a:ln>
        </p:spPr>
        <p:txBody>
          <a:bodyPr wrap="square" lIns="0" tIns="0" rIns="0" bIns="0" rtlCol="0"/>
          <a:lstStyle/>
          <a:p>
            <a:endParaRPr/>
          </a:p>
        </p:txBody>
      </p:sp>
      <p:sp>
        <p:nvSpPr>
          <p:cNvPr id="121" name="object 121"/>
          <p:cNvSpPr/>
          <p:nvPr/>
        </p:nvSpPr>
        <p:spPr>
          <a:xfrm>
            <a:off x="7059815" y="2379345"/>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122" name="object 122"/>
          <p:cNvSpPr/>
          <p:nvPr/>
        </p:nvSpPr>
        <p:spPr>
          <a:xfrm>
            <a:off x="7059815" y="2381250"/>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123" name="object 123"/>
          <p:cNvSpPr/>
          <p:nvPr/>
        </p:nvSpPr>
        <p:spPr>
          <a:xfrm>
            <a:off x="7059815" y="2382773"/>
            <a:ext cx="127635" cy="0"/>
          </a:xfrm>
          <a:custGeom>
            <a:avLst/>
            <a:gdLst/>
            <a:ahLst/>
            <a:cxnLst/>
            <a:rect l="l" t="t" r="r" b="b"/>
            <a:pathLst>
              <a:path w="127634">
                <a:moveTo>
                  <a:pt x="0" y="0"/>
                </a:moveTo>
                <a:lnTo>
                  <a:pt x="127253" y="0"/>
                </a:lnTo>
              </a:path>
            </a:pathLst>
          </a:custGeom>
          <a:ln w="3175">
            <a:solidFill>
              <a:srgbClr val="EAE6E0"/>
            </a:solidFill>
          </a:ln>
        </p:spPr>
        <p:txBody>
          <a:bodyPr wrap="square" lIns="0" tIns="0" rIns="0" bIns="0" rtlCol="0"/>
          <a:lstStyle/>
          <a:p>
            <a:endParaRPr/>
          </a:p>
        </p:txBody>
      </p:sp>
      <p:sp>
        <p:nvSpPr>
          <p:cNvPr id="124" name="object 124"/>
          <p:cNvSpPr/>
          <p:nvPr/>
        </p:nvSpPr>
        <p:spPr>
          <a:xfrm>
            <a:off x="7059815" y="2384678"/>
            <a:ext cx="127635" cy="0"/>
          </a:xfrm>
          <a:custGeom>
            <a:avLst/>
            <a:gdLst/>
            <a:ahLst/>
            <a:cxnLst/>
            <a:rect l="l" t="t" r="r" b="b"/>
            <a:pathLst>
              <a:path w="127634">
                <a:moveTo>
                  <a:pt x="0" y="0"/>
                </a:moveTo>
                <a:lnTo>
                  <a:pt x="127253" y="0"/>
                </a:lnTo>
              </a:path>
            </a:pathLst>
          </a:custGeom>
          <a:ln w="3175">
            <a:solidFill>
              <a:srgbClr val="E8E4DE"/>
            </a:solidFill>
          </a:ln>
        </p:spPr>
        <p:txBody>
          <a:bodyPr wrap="square" lIns="0" tIns="0" rIns="0" bIns="0" rtlCol="0"/>
          <a:lstStyle/>
          <a:p>
            <a:endParaRPr/>
          </a:p>
        </p:txBody>
      </p:sp>
      <p:sp>
        <p:nvSpPr>
          <p:cNvPr id="125" name="object 125"/>
          <p:cNvSpPr/>
          <p:nvPr/>
        </p:nvSpPr>
        <p:spPr>
          <a:xfrm>
            <a:off x="7059815" y="2386583"/>
            <a:ext cx="127635" cy="0"/>
          </a:xfrm>
          <a:custGeom>
            <a:avLst/>
            <a:gdLst/>
            <a:ahLst/>
            <a:cxnLst/>
            <a:rect l="l" t="t" r="r" b="b"/>
            <a:pathLst>
              <a:path w="127634">
                <a:moveTo>
                  <a:pt x="0" y="0"/>
                </a:moveTo>
                <a:lnTo>
                  <a:pt x="127253" y="0"/>
                </a:lnTo>
              </a:path>
            </a:pathLst>
          </a:custGeom>
          <a:ln w="3175">
            <a:solidFill>
              <a:srgbClr val="E7E3DB"/>
            </a:solidFill>
          </a:ln>
        </p:spPr>
        <p:txBody>
          <a:bodyPr wrap="square" lIns="0" tIns="0" rIns="0" bIns="0" rtlCol="0"/>
          <a:lstStyle/>
          <a:p>
            <a:endParaRPr/>
          </a:p>
        </p:txBody>
      </p:sp>
      <p:sp>
        <p:nvSpPr>
          <p:cNvPr id="126" name="object 126"/>
          <p:cNvSpPr/>
          <p:nvPr/>
        </p:nvSpPr>
        <p:spPr>
          <a:xfrm>
            <a:off x="7059815" y="2388108"/>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127" name="object 127"/>
          <p:cNvSpPr/>
          <p:nvPr/>
        </p:nvSpPr>
        <p:spPr>
          <a:xfrm>
            <a:off x="7059815" y="2390013"/>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128" name="object 128"/>
          <p:cNvSpPr/>
          <p:nvPr/>
        </p:nvSpPr>
        <p:spPr>
          <a:xfrm>
            <a:off x="7059815" y="2391918"/>
            <a:ext cx="127635" cy="0"/>
          </a:xfrm>
          <a:custGeom>
            <a:avLst/>
            <a:gdLst/>
            <a:ahLst/>
            <a:cxnLst/>
            <a:rect l="l" t="t" r="r" b="b"/>
            <a:pathLst>
              <a:path w="127634">
                <a:moveTo>
                  <a:pt x="0" y="0"/>
                </a:moveTo>
                <a:lnTo>
                  <a:pt x="127253" y="0"/>
                </a:lnTo>
              </a:path>
            </a:pathLst>
          </a:custGeom>
          <a:ln w="3175">
            <a:solidFill>
              <a:srgbClr val="E2DED5"/>
            </a:solidFill>
          </a:ln>
        </p:spPr>
        <p:txBody>
          <a:bodyPr wrap="square" lIns="0" tIns="0" rIns="0" bIns="0" rtlCol="0"/>
          <a:lstStyle/>
          <a:p>
            <a:endParaRPr/>
          </a:p>
        </p:txBody>
      </p:sp>
      <p:sp>
        <p:nvSpPr>
          <p:cNvPr id="129" name="object 129"/>
          <p:cNvSpPr/>
          <p:nvPr/>
        </p:nvSpPr>
        <p:spPr>
          <a:xfrm>
            <a:off x="7059815" y="2393822"/>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130" name="object 130"/>
          <p:cNvSpPr/>
          <p:nvPr/>
        </p:nvSpPr>
        <p:spPr>
          <a:xfrm>
            <a:off x="7059815" y="2395727"/>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131" name="object 131"/>
          <p:cNvSpPr/>
          <p:nvPr/>
        </p:nvSpPr>
        <p:spPr>
          <a:xfrm>
            <a:off x="7059815" y="2397251"/>
            <a:ext cx="127635" cy="0"/>
          </a:xfrm>
          <a:custGeom>
            <a:avLst/>
            <a:gdLst/>
            <a:ahLst/>
            <a:cxnLst/>
            <a:rect l="l" t="t" r="r" b="b"/>
            <a:pathLst>
              <a:path w="127634">
                <a:moveTo>
                  <a:pt x="0" y="0"/>
                </a:moveTo>
                <a:lnTo>
                  <a:pt x="127253" y="0"/>
                </a:lnTo>
              </a:path>
            </a:pathLst>
          </a:custGeom>
          <a:ln w="3175">
            <a:solidFill>
              <a:srgbClr val="DDD8CE"/>
            </a:solidFill>
          </a:ln>
        </p:spPr>
        <p:txBody>
          <a:bodyPr wrap="square" lIns="0" tIns="0" rIns="0" bIns="0" rtlCol="0"/>
          <a:lstStyle/>
          <a:p>
            <a:endParaRPr/>
          </a:p>
        </p:txBody>
      </p:sp>
      <p:sp>
        <p:nvSpPr>
          <p:cNvPr id="132" name="object 132"/>
          <p:cNvSpPr/>
          <p:nvPr/>
        </p:nvSpPr>
        <p:spPr>
          <a:xfrm>
            <a:off x="7059815" y="2399157"/>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133" name="object 133"/>
          <p:cNvSpPr/>
          <p:nvPr/>
        </p:nvSpPr>
        <p:spPr>
          <a:xfrm>
            <a:off x="7059815" y="2401061"/>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134" name="object 134"/>
          <p:cNvSpPr/>
          <p:nvPr/>
        </p:nvSpPr>
        <p:spPr>
          <a:xfrm>
            <a:off x="7059815" y="2402585"/>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135" name="object 135"/>
          <p:cNvSpPr/>
          <p:nvPr/>
        </p:nvSpPr>
        <p:spPr>
          <a:xfrm>
            <a:off x="7059815" y="2404491"/>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136" name="object 136"/>
          <p:cNvSpPr/>
          <p:nvPr/>
        </p:nvSpPr>
        <p:spPr>
          <a:xfrm>
            <a:off x="7059815" y="2406395"/>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137" name="object 137"/>
          <p:cNvSpPr/>
          <p:nvPr/>
        </p:nvSpPr>
        <p:spPr>
          <a:xfrm>
            <a:off x="7059815" y="2407920"/>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138" name="object 138"/>
          <p:cNvSpPr/>
          <p:nvPr/>
        </p:nvSpPr>
        <p:spPr>
          <a:xfrm>
            <a:off x="7059815" y="2409825"/>
            <a:ext cx="127635" cy="0"/>
          </a:xfrm>
          <a:custGeom>
            <a:avLst/>
            <a:gdLst/>
            <a:ahLst/>
            <a:cxnLst/>
            <a:rect l="l" t="t" r="r" b="b"/>
            <a:pathLst>
              <a:path w="127634">
                <a:moveTo>
                  <a:pt x="0" y="0"/>
                </a:moveTo>
                <a:lnTo>
                  <a:pt x="127253" y="0"/>
                </a:lnTo>
              </a:path>
            </a:pathLst>
          </a:custGeom>
          <a:ln w="3175">
            <a:solidFill>
              <a:srgbClr val="D1CBBE"/>
            </a:solidFill>
          </a:ln>
        </p:spPr>
        <p:txBody>
          <a:bodyPr wrap="square" lIns="0" tIns="0" rIns="0" bIns="0" rtlCol="0"/>
          <a:lstStyle/>
          <a:p>
            <a:endParaRPr/>
          </a:p>
        </p:txBody>
      </p:sp>
      <p:sp>
        <p:nvSpPr>
          <p:cNvPr id="139" name="object 139"/>
          <p:cNvSpPr/>
          <p:nvPr/>
        </p:nvSpPr>
        <p:spPr>
          <a:xfrm>
            <a:off x="7059815" y="2411729"/>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140" name="object 140"/>
          <p:cNvSpPr/>
          <p:nvPr/>
        </p:nvSpPr>
        <p:spPr>
          <a:xfrm>
            <a:off x="7059815" y="2413254"/>
            <a:ext cx="127635" cy="0"/>
          </a:xfrm>
          <a:custGeom>
            <a:avLst/>
            <a:gdLst/>
            <a:ahLst/>
            <a:cxnLst/>
            <a:rect l="l" t="t" r="r" b="b"/>
            <a:pathLst>
              <a:path w="127634">
                <a:moveTo>
                  <a:pt x="0" y="0"/>
                </a:moveTo>
                <a:lnTo>
                  <a:pt x="127253" y="0"/>
                </a:lnTo>
              </a:path>
            </a:pathLst>
          </a:custGeom>
          <a:ln w="3175">
            <a:solidFill>
              <a:srgbClr val="CEC7BA"/>
            </a:solidFill>
          </a:ln>
        </p:spPr>
        <p:txBody>
          <a:bodyPr wrap="square" lIns="0" tIns="0" rIns="0" bIns="0" rtlCol="0"/>
          <a:lstStyle/>
          <a:p>
            <a:endParaRPr/>
          </a:p>
        </p:txBody>
      </p:sp>
      <p:sp>
        <p:nvSpPr>
          <p:cNvPr id="141" name="object 141"/>
          <p:cNvSpPr/>
          <p:nvPr/>
        </p:nvSpPr>
        <p:spPr>
          <a:xfrm>
            <a:off x="7059815" y="2415158"/>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142" name="object 142"/>
          <p:cNvSpPr/>
          <p:nvPr/>
        </p:nvSpPr>
        <p:spPr>
          <a:xfrm>
            <a:off x="7059815" y="2417064"/>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143" name="object 143"/>
          <p:cNvSpPr/>
          <p:nvPr/>
        </p:nvSpPr>
        <p:spPr>
          <a:xfrm>
            <a:off x="7059815" y="2418588"/>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144" name="object 144"/>
          <p:cNvSpPr/>
          <p:nvPr/>
        </p:nvSpPr>
        <p:spPr>
          <a:xfrm>
            <a:off x="7059815" y="2420493"/>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145" name="object 145"/>
          <p:cNvSpPr/>
          <p:nvPr/>
        </p:nvSpPr>
        <p:spPr>
          <a:xfrm>
            <a:off x="7059815" y="2422398"/>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146" name="object 146"/>
          <p:cNvSpPr/>
          <p:nvPr/>
        </p:nvSpPr>
        <p:spPr>
          <a:xfrm>
            <a:off x="7047624" y="2283714"/>
            <a:ext cx="152400" cy="152400"/>
          </a:xfrm>
          <a:custGeom>
            <a:avLst/>
            <a:gdLst/>
            <a:ahLst/>
            <a:cxnLst/>
            <a:rect l="l" t="t" r="r" b="b"/>
            <a:pathLst>
              <a:path w="152400" h="152400">
                <a:moveTo>
                  <a:pt x="152400" y="118110"/>
                </a:moveTo>
                <a:lnTo>
                  <a:pt x="152400" y="33527"/>
                </a:lnTo>
                <a:lnTo>
                  <a:pt x="149907" y="23988"/>
                </a:lnTo>
                <a:lnTo>
                  <a:pt x="118110" y="0"/>
                </a:lnTo>
                <a:lnTo>
                  <a:pt x="34290" y="0"/>
                </a:lnTo>
                <a:lnTo>
                  <a:pt x="26670" y="1524"/>
                </a:lnTo>
                <a:lnTo>
                  <a:pt x="19812" y="3048"/>
                </a:lnTo>
                <a:lnTo>
                  <a:pt x="14478" y="5334"/>
                </a:lnTo>
                <a:lnTo>
                  <a:pt x="9144" y="10668"/>
                </a:lnTo>
                <a:lnTo>
                  <a:pt x="5334" y="13716"/>
                </a:lnTo>
                <a:lnTo>
                  <a:pt x="1524" y="21336"/>
                </a:lnTo>
                <a:lnTo>
                  <a:pt x="0" y="26670"/>
                </a:lnTo>
                <a:lnTo>
                  <a:pt x="0" y="118110"/>
                </a:lnTo>
                <a:lnTo>
                  <a:pt x="409" y="128232"/>
                </a:lnTo>
                <a:lnTo>
                  <a:pt x="4467" y="137312"/>
                </a:lnTo>
                <a:lnTo>
                  <a:pt x="11244" y="144791"/>
                </a:lnTo>
                <a:lnTo>
                  <a:pt x="16002" y="147747"/>
                </a:lnTo>
                <a:lnTo>
                  <a:pt x="16002" y="30480"/>
                </a:lnTo>
                <a:lnTo>
                  <a:pt x="17526" y="26670"/>
                </a:lnTo>
                <a:lnTo>
                  <a:pt x="19812" y="25146"/>
                </a:lnTo>
                <a:lnTo>
                  <a:pt x="21336" y="21336"/>
                </a:lnTo>
                <a:lnTo>
                  <a:pt x="22860" y="19050"/>
                </a:lnTo>
                <a:lnTo>
                  <a:pt x="26670" y="17526"/>
                </a:lnTo>
                <a:lnTo>
                  <a:pt x="123444" y="17525"/>
                </a:lnTo>
                <a:lnTo>
                  <a:pt x="127254" y="19049"/>
                </a:lnTo>
                <a:lnTo>
                  <a:pt x="128778" y="21335"/>
                </a:lnTo>
                <a:lnTo>
                  <a:pt x="134112" y="26669"/>
                </a:lnTo>
                <a:lnTo>
                  <a:pt x="134112" y="148432"/>
                </a:lnTo>
                <a:lnTo>
                  <a:pt x="135238" y="147899"/>
                </a:lnTo>
                <a:lnTo>
                  <a:pt x="142322" y="142379"/>
                </a:lnTo>
                <a:lnTo>
                  <a:pt x="147396" y="135012"/>
                </a:lnTo>
                <a:lnTo>
                  <a:pt x="150876" y="124968"/>
                </a:lnTo>
                <a:lnTo>
                  <a:pt x="152400" y="118110"/>
                </a:lnTo>
                <a:close/>
              </a:path>
              <a:path w="152400" h="152400">
                <a:moveTo>
                  <a:pt x="134112" y="148432"/>
                </a:moveTo>
                <a:lnTo>
                  <a:pt x="134112" y="124968"/>
                </a:lnTo>
                <a:lnTo>
                  <a:pt x="132588" y="128778"/>
                </a:lnTo>
                <a:lnTo>
                  <a:pt x="128778" y="130302"/>
                </a:lnTo>
                <a:lnTo>
                  <a:pt x="127254" y="132588"/>
                </a:lnTo>
                <a:lnTo>
                  <a:pt x="123444" y="134112"/>
                </a:lnTo>
                <a:lnTo>
                  <a:pt x="121920" y="135636"/>
                </a:lnTo>
                <a:lnTo>
                  <a:pt x="30480" y="135636"/>
                </a:lnTo>
                <a:lnTo>
                  <a:pt x="21221" y="132715"/>
                </a:lnTo>
                <a:lnTo>
                  <a:pt x="20904" y="130886"/>
                </a:lnTo>
                <a:lnTo>
                  <a:pt x="16002" y="121920"/>
                </a:lnTo>
                <a:lnTo>
                  <a:pt x="16002" y="147747"/>
                </a:lnTo>
                <a:lnTo>
                  <a:pt x="19812" y="150114"/>
                </a:lnTo>
                <a:lnTo>
                  <a:pt x="26670" y="152400"/>
                </a:lnTo>
                <a:lnTo>
                  <a:pt x="125730" y="152400"/>
                </a:lnTo>
                <a:lnTo>
                  <a:pt x="134112" y="148432"/>
                </a:lnTo>
                <a:close/>
              </a:path>
            </a:pathLst>
          </a:custGeom>
          <a:solidFill>
            <a:srgbClr val="7898B5"/>
          </a:solidFill>
        </p:spPr>
        <p:txBody>
          <a:bodyPr wrap="square" lIns="0" tIns="0" rIns="0" bIns="0" rtlCol="0"/>
          <a:lstStyle/>
          <a:p>
            <a:endParaRPr/>
          </a:p>
        </p:txBody>
      </p:sp>
      <p:sp>
        <p:nvSpPr>
          <p:cNvPr id="147" name="object 147"/>
          <p:cNvSpPr/>
          <p:nvPr/>
        </p:nvSpPr>
        <p:spPr>
          <a:xfrm>
            <a:off x="7081901" y="2317242"/>
            <a:ext cx="83820" cy="85090"/>
          </a:xfrm>
          <a:custGeom>
            <a:avLst/>
            <a:gdLst/>
            <a:ahLst/>
            <a:cxnLst/>
            <a:rect l="l" t="t" r="r" b="b"/>
            <a:pathLst>
              <a:path w="83820" h="85089">
                <a:moveTo>
                  <a:pt x="32004" y="50291"/>
                </a:moveTo>
                <a:lnTo>
                  <a:pt x="32004" y="34289"/>
                </a:lnTo>
                <a:lnTo>
                  <a:pt x="0" y="34289"/>
                </a:lnTo>
                <a:lnTo>
                  <a:pt x="0" y="50291"/>
                </a:lnTo>
                <a:lnTo>
                  <a:pt x="32004" y="50291"/>
                </a:lnTo>
                <a:close/>
              </a:path>
              <a:path w="83820" h="85089">
                <a:moveTo>
                  <a:pt x="49530" y="84581"/>
                </a:moveTo>
                <a:lnTo>
                  <a:pt x="49529" y="0"/>
                </a:lnTo>
                <a:lnTo>
                  <a:pt x="32003" y="0"/>
                </a:lnTo>
                <a:lnTo>
                  <a:pt x="32004" y="84581"/>
                </a:lnTo>
                <a:lnTo>
                  <a:pt x="49530" y="84581"/>
                </a:lnTo>
                <a:close/>
              </a:path>
              <a:path w="83820" h="85089">
                <a:moveTo>
                  <a:pt x="83820" y="50291"/>
                </a:moveTo>
                <a:lnTo>
                  <a:pt x="83820" y="34289"/>
                </a:lnTo>
                <a:lnTo>
                  <a:pt x="49530" y="34289"/>
                </a:lnTo>
                <a:lnTo>
                  <a:pt x="49530" y="50291"/>
                </a:lnTo>
                <a:lnTo>
                  <a:pt x="83820" y="50291"/>
                </a:lnTo>
                <a:close/>
              </a:path>
            </a:pathLst>
          </a:custGeom>
          <a:solidFill>
            <a:srgbClr val="000000"/>
          </a:solidFill>
        </p:spPr>
        <p:txBody>
          <a:bodyPr wrap="square" lIns="0" tIns="0" rIns="0" bIns="0" rtlCol="0"/>
          <a:lstStyle/>
          <a:p>
            <a:endParaRPr/>
          </a:p>
        </p:txBody>
      </p:sp>
      <p:sp>
        <p:nvSpPr>
          <p:cNvPr id="148" name="object 148"/>
          <p:cNvSpPr txBox="1"/>
          <p:nvPr/>
        </p:nvSpPr>
        <p:spPr>
          <a:xfrm>
            <a:off x="7669663" y="2172252"/>
            <a:ext cx="222250" cy="568325"/>
          </a:xfrm>
          <a:prstGeom prst="rect">
            <a:avLst/>
          </a:prstGeom>
        </p:spPr>
        <p:txBody>
          <a:bodyPr vert="horz" wrap="square" lIns="0" tIns="54610" rIns="0" bIns="0" rtlCol="0">
            <a:spAutoFit/>
          </a:bodyPr>
          <a:lstStyle/>
          <a:p>
            <a:pPr marL="12700">
              <a:lnSpc>
                <a:spcPct val="100000"/>
              </a:lnSpc>
              <a:spcBef>
                <a:spcPts val="430"/>
              </a:spcBef>
            </a:pPr>
            <a:r>
              <a:rPr sz="1500" dirty="0">
                <a:latin typeface="Tahoma"/>
                <a:cs typeface="Tahoma"/>
              </a:rPr>
              <a:t>C:</a:t>
            </a:r>
            <a:endParaRPr sz="1500">
              <a:latin typeface="Tahoma"/>
              <a:cs typeface="Tahoma"/>
            </a:endParaRPr>
          </a:p>
          <a:p>
            <a:pPr marL="12700">
              <a:lnSpc>
                <a:spcPct val="100000"/>
              </a:lnSpc>
              <a:spcBef>
                <a:spcPts val="340"/>
              </a:spcBef>
            </a:pPr>
            <a:r>
              <a:rPr sz="1500" spc="-5" dirty="0">
                <a:latin typeface="Tahoma"/>
                <a:cs typeface="Tahoma"/>
              </a:rPr>
              <a:t>D:</a:t>
            </a:r>
            <a:endParaRPr sz="1500">
              <a:latin typeface="Tahoma"/>
              <a:cs typeface="Tahoma"/>
            </a:endParaRPr>
          </a:p>
        </p:txBody>
      </p:sp>
      <p:sp>
        <p:nvSpPr>
          <p:cNvPr id="150" name="object 150"/>
          <p:cNvSpPr txBox="1"/>
          <p:nvPr/>
        </p:nvSpPr>
        <p:spPr>
          <a:xfrm>
            <a:off x="1104271" y="1950211"/>
            <a:ext cx="6096000" cy="1202055"/>
          </a:xfrm>
          <a:prstGeom prst="rect">
            <a:avLst/>
          </a:prstGeom>
        </p:spPr>
        <p:txBody>
          <a:bodyPr vert="horz" wrap="square" lIns="0" tIns="12700" rIns="0" bIns="0" rtlCol="0">
            <a:spAutoFit/>
          </a:bodyPr>
          <a:lstStyle/>
          <a:p>
            <a:pPr marL="355600" indent="-342900">
              <a:lnSpc>
                <a:spcPts val="3190"/>
              </a:lnSpc>
              <a:spcBef>
                <a:spcPts val="100"/>
              </a:spcBef>
              <a:buClr>
                <a:srgbClr val="FFCC65"/>
              </a:buClr>
              <a:buSzPct val="78571"/>
              <a:buFont typeface="Wingdings"/>
              <a:buChar char=""/>
              <a:tabLst>
                <a:tab pos="354965" algn="l"/>
                <a:tab pos="355600" algn="l"/>
                <a:tab pos="5955030" algn="l"/>
              </a:tabLst>
            </a:pPr>
            <a:r>
              <a:rPr sz="2800" b="1" spc="-5" dirty="0">
                <a:solidFill>
                  <a:srgbClr val="3365FF"/>
                </a:solidFill>
                <a:latin typeface="SimSun"/>
                <a:cs typeface="SimSun"/>
              </a:rPr>
              <a:t>可以建立若干目</a:t>
            </a:r>
            <a:r>
              <a:rPr sz="2800" b="1" dirty="0">
                <a:solidFill>
                  <a:srgbClr val="3365FF"/>
                </a:solidFill>
                <a:latin typeface="SimSun"/>
                <a:cs typeface="SimSun"/>
              </a:rPr>
              <a:t>录（</a:t>
            </a:r>
            <a:r>
              <a:rPr sz="2800" b="1" spc="-5" dirty="0">
                <a:solidFill>
                  <a:srgbClr val="3365FF"/>
                </a:solidFill>
                <a:latin typeface="SimSun"/>
                <a:cs typeface="SimSun"/>
              </a:rPr>
              <a:t>文件</a:t>
            </a:r>
            <a:r>
              <a:rPr sz="2800" b="1" dirty="0">
                <a:solidFill>
                  <a:srgbClr val="3365FF"/>
                </a:solidFill>
                <a:latin typeface="SimSun"/>
                <a:cs typeface="SimSun"/>
              </a:rPr>
              <a:t>夹）</a:t>
            </a:r>
            <a:r>
              <a:rPr sz="2800" b="1" spc="-10" dirty="0">
                <a:solidFill>
                  <a:srgbClr val="3365FF"/>
                </a:solidFill>
                <a:latin typeface="SimSun"/>
                <a:cs typeface="SimSun"/>
              </a:rPr>
              <a:t>，</a:t>
            </a:r>
            <a:r>
              <a:rPr sz="2800" b="1" dirty="0">
                <a:solidFill>
                  <a:srgbClr val="3365FF"/>
                </a:solidFill>
                <a:latin typeface="SimSun"/>
                <a:cs typeface="SimSun"/>
              </a:rPr>
              <a:t>	</a:t>
            </a:r>
            <a:r>
              <a:rPr sz="2800" b="1" u="sng" dirty="0">
                <a:solidFill>
                  <a:srgbClr val="3365FF"/>
                </a:solidFill>
                <a:uFill>
                  <a:solidFill>
                    <a:srgbClr val="F6F5F2"/>
                  </a:solidFill>
                </a:uFill>
                <a:latin typeface="Times New Roman"/>
                <a:cs typeface="Times New Roman"/>
              </a:rPr>
              <a:t> </a:t>
            </a:r>
            <a:r>
              <a:rPr sz="2800" b="1" u="sng" spc="-400" dirty="0">
                <a:solidFill>
                  <a:srgbClr val="3365FF"/>
                </a:solidFill>
                <a:uFill>
                  <a:solidFill>
                    <a:srgbClr val="F6F5F2"/>
                  </a:solidFill>
                </a:uFill>
                <a:latin typeface="Times New Roman"/>
                <a:cs typeface="Times New Roman"/>
              </a:rPr>
              <a:t> </a:t>
            </a:r>
            <a:endParaRPr sz="2800">
              <a:latin typeface="Times New Roman"/>
              <a:cs typeface="Times New Roman"/>
            </a:endParaRPr>
          </a:p>
          <a:p>
            <a:pPr marL="355600" marR="734060">
              <a:lnSpc>
                <a:spcPts val="2870"/>
              </a:lnSpc>
              <a:spcBef>
                <a:spcPts val="335"/>
              </a:spcBef>
            </a:pPr>
            <a:r>
              <a:rPr sz="2800" b="1" spc="-5" dirty="0">
                <a:solidFill>
                  <a:srgbClr val="3365FF"/>
                </a:solidFill>
                <a:latin typeface="SimSun"/>
                <a:cs typeface="SimSun"/>
              </a:rPr>
              <a:t>在目录里保存文件，同一级目录 里保存的文件不能同</a:t>
            </a:r>
            <a:r>
              <a:rPr sz="2800" b="1" spc="-10" dirty="0">
                <a:solidFill>
                  <a:srgbClr val="3365FF"/>
                </a:solidFill>
                <a:latin typeface="SimSun"/>
                <a:cs typeface="SimSun"/>
              </a:rPr>
              <a:t>名。</a:t>
            </a:r>
            <a:endParaRPr sz="2800">
              <a:latin typeface="SimSun"/>
              <a:cs typeface="SimSun"/>
            </a:endParaRPr>
          </a:p>
        </p:txBody>
      </p:sp>
      <p:sp>
        <p:nvSpPr>
          <p:cNvPr id="151" name="object 151"/>
          <p:cNvSpPr/>
          <p:nvPr/>
        </p:nvSpPr>
        <p:spPr>
          <a:xfrm>
            <a:off x="7453007" y="3767328"/>
            <a:ext cx="17780" cy="10160"/>
          </a:xfrm>
          <a:custGeom>
            <a:avLst/>
            <a:gdLst/>
            <a:ahLst/>
            <a:cxnLst/>
            <a:rect l="l" t="t" r="r" b="b"/>
            <a:pathLst>
              <a:path w="17779" h="10160">
                <a:moveTo>
                  <a:pt x="0" y="9905"/>
                </a:moveTo>
                <a:lnTo>
                  <a:pt x="17524" y="9905"/>
                </a:lnTo>
                <a:lnTo>
                  <a:pt x="17524" y="0"/>
                </a:lnTo>
                <a:lnTo>
                  <a:pt x="0" y="0"/>
                </a:lnTo>
                <a:lnTo>
                  <a:pt x="0" y="9905"/>
                </a:lnTo>
                <a:close/>
              </a:path>
            </a:pathLst>
          </a:custGeom>
          <a:solidFill>
            <a:srgbClr val="ACA89A"/>
          </a:solidFill>
        </p:spPr>
        <p:txBody>
          <a:bodyPr wrap="square" lIns="0" tIns="0" rIns="0" bIns="0" rtlCol="0"/>
          <a:lstStyle/>
          <a:p>
            <a:endParaRPr/>
          </a:p>
        </p:txBody>
      </p:sp>
      <p:sp>
        <p:nvSpPr>
          <p:cNvPr id="152" name="object 152"/>
          <p:cNvSpPr/>
          <p:nvPr/>
        </p:nvSpPr>
        <p:spPr>
          <a:xfrm>
            <a:off x="7453007" y="3717035"/>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153" name="object 153"/>
          <p:cNvSpPr/>
          <p:nvPr/>
        </p:nvSpPr>
        <p:spPr>
          <a:xfrm>
            <a:off x="7453007" y="366522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154" name="object 154"/>
          <p:cNvSpPr/>
          <p:nvPr/>
        </p:nvSpPr>
        <p:spPr>
          <a:xfrm>
            <a:off x="7453007" y="36149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155" name="object 155"/>
          <p:cNvSpPr/>
          <p:nvPr/>
        </p:nvSpPr>
        <p:spPr>
          <a:xfrm>
            <a:off x="7453007" y="3564635"/>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156" name="object 156"/>
          <p:cNvSpPr/>
          <p:nvPr/>
        </p:nvSpPr>
        <p:spPr>
          <a:xfrm>
            <a:off x="7453007" y="351282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157" name="object 157"/>
          <p:cNvSpPr/>
          <p:nvPr/>
        </p:nvSpPr>
        <p:spPr>
          <a:xfrm>
            <a:off x="7453007" y="34625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158" name="object 158"/>
          <p:cNvSpPr/>
          <p:nvPr/>
        </p:nvSpPr>
        <p:spPr>
          <a:xfrm>
            <a:off x="7453007" y="340995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159" name="object 159"/>
          <p:cNvSpPr/>
          <p:nvPr/>
        </p:nvSpPr>
        <p:spPr>
          <a:xfrm>
            <a:off x="7453007" y="3359658"/>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160" name="object 160"/>
          <p:cNvSpPr/>
          <p:nvPr/>
        </p:nvSpPr>
        <p:spPr>
          <a:xfrm>
            <a:off x="7453007" y="3309365"/>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161" name="object 161"/>
          <p:cNvSpPr/>
          <p:nvPr/>
        </p:nvSpPr>
        <p:spPr>
          <a:xfrm>
            <a:off x="7453007" y="325755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162" name="object 162"/>
          <p:cNvSpPr/>
          <p:nvPr/>
        </p:nvSpPr>
        <p:spPr>
          <a:xfrm>
            <a:off x="7453007" y="3207257"/>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163" name="object 163"/>
          <p:cNvSpPr/>
          <p:nvPr/>
        </p:nvSpPr>
        <p:spPr>
          <a:xfrm>
            <a:off x="7453007" y="3156966"/>
            <a:ext cx="17780" cy="17145"/>
          </a:xfrm>
          <a:custGeom>
            <a:avLst/>
            <a:gdLst/>
            <a:ahLst/>
            <a:cxnLst/>
            <a:rect l="l" t="t" r="r" b="b"/>
            <a:pathLst>
              <a:path w="17779" h="17144">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164" name="object 164"/>
          <p:cNvSpPr/>
          <p:nvPr/>
        </p:nvSpPr>
        <p:spPr>
          <a:xfrm>
            <a:off x="7453007" y="310515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165" name="object 165"/>
          <p:cNvSpPr/>
          <p:nvPr/>
        </p:nvSpPr>
        <p:spPr>
          <a:xfrm>
            <a:off x="7453007" y="305485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166" name="object 166"/>
          <p:cNvSpPr/>
          <p:nvPr/>
        </p:nvSpPr>
        <p:spPr>
          <a:xfrm>
            <a:off x="7386713" y="2920745"/>
            <a:ext cx="152400" cy="99822"/>
          </a:xfrm>
          <a:prstGeom prst="rect">
            <a:avLst/>
          </a:prstGeom>
          <a:blipFill>
            <a:blip r:embed="rId10" cstate="print"/>
            <a:stretch>
              <a:fillRect/>
            </a:stretch>
          </a:blipFill>
        </p:spPr>
        <p:txBody>
          <a:bodyPr wrap="square" lIns="0" tIns="0" rIns="0" bIns="0" rtlCol="0"/>
          <a:lstStyle/>
          <a:p>
            <a:endParaRPr/>
          </a:p>
        </p:txBody>
      </p:sp>
      <p:sp>
        <p:nvSpPr>
          <p:cNvPr id="167" name="object 167"/>
          <p:cNvSpPr/>
          <p:nvPr/>
        </p:nvSpPr>
        <p:spPr>
          <a:xfrm>
            <a:off x="7398905" y="2921508"/>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168" name="object 168"/>
          <p:cNvSpPr/>
          <p:nvPr/>
        </p:nvSpPr>
        <p:spPr>
          <a:xfrm>
            <a:off x="7398905" y="2923032"/>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169" name="object 169"/>
          <p:cNvSpPr/>
          <p:nvPr/>
        </p:nvSpPr>
        <p:spPr>
          <a:xfrm>
            <a:off x="7398905" y="2924936"/>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170" name="object 170"/>
          <p:cNvSpPr/>
          <p:nvPr/>
        </p:nvSpPr>
        <p:spPr>
          <a:xfrm>
            <a:off x="7398905" y="2926842"/>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171" name="object 171"/>
          <p:cNvSpPr/>
          <p:nvPr/>
        </p:nvSpPr>
        <p:spPr>
          <a:xfrm>
            <a:off x="7398905" y="2928366"/>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172" name="object 172"/>
          <p:cNvSpPr/>
          <p:nvPr/>
        </p:nvSpPr>
        <p:spPr>
          <a:xfrm>
            <a:off x="7398905" y="2930271"/>
            <a:ext cx="127635" cy="0"/>
          </a:xfrm>
          <a:custGeom>
            <a:avLst/>
            <a:gdLst/>
            <a:ahLst/>
            <a:cxnLst/>
            <a:rect l="l" t="t" r="r" b="b"/>
            <a:pathLst>
              <a:path w="127634">
                <a:moveTo>
                  <a:pt x="0" y="0"/>
                </a:moveTo>
                <a:lnTo>
                  <a:pt x="127253" y="0"/>
                </a:lnTo>
              </a:path>
            </a:pathLst>
          </a:custGeom>
          <a:ln w="3175">
            <a:solidFill>
              <a:srgbClr val="E6E2DA"/>
            </a:solidFill>
          </a:ln>
        </p:spPr>
        <p:txBody>
          <a:bodyPr wrap="square" lIns="0" tIns="0" rIns="0" bIns="0" rtlCol="0"/>
          <a:lstStyle/>
          <a:p>
            <a:endParaRPr/>
          </a:p>
        </p:txBody>
      </p:sp>
      <p:sp>
        <p:nvSpPr>
          <p:cNvPr id="173" name="object 173"/>
          <p:cNvSpPr/>
          <p:nvPr/>
        </p:nvSpPr>
        <p:spPr>
          <a:xfrm>
            <a:off x="7398905" y="2932176"/>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174" name="object 174"/>
          <p:cNvSpPr/>
          <p:nvPr/>
        </p:nvSpPr>
        <p:spPr>
          <a:xfrm>
            <a:off x="7398905" y="2933700"/>
            <a:ext cx="127635" cy="0"/>
          </a:xfrm>
          <a:custGeom>
            <a:avLst/>
            <a:gdLst/>
            <a:ahLst/>
            <a:cxnLst/>
            <a:rect l="l" t="t" r="r" b="b"/>
            <a:pathLst>
              <a:path w="127634">
                <a:moveTo>
                  <a:pt x="0" y="0"/>
                </a:moveTo>
                <a:lnTo>
                  <a:pt x="127253" y="0"/>
                </a:lnTo>
              </a:path>
            </a:pathLst>
          </a:custGeom>
          <a:ln w="3175">
            <a:solidFill>
              <a:srgbClr val="E2DED6"/>
            </a:solidFill>
          </a:ln>
        </p:spPr>
        <p:txBody>
          <a:bodyPr wrap="square" lIns="0" tIns="0" rIns="0" bIns="0" rtlCol="0"/>
          <a:lstStyle/>
          <a:p>
            <a:endParaRPr/>
          </a:p>
        </p:txBody>
      </p:sp>
      <p:sp>
        <p:nvSpPr>
          <p:cNvPr id="175" name="object 175"/>
          <p:cNvSpPr/>
          <p:nvPr/>
        </p:nvSpPr>
        <p:spPr>
          <a:xfrm>
            <a:off x="7398905" y="2935604"/>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176" name="object 176"/>
          <p:cNvSpPr/>
          <p:nvPr/>
        </p:nvSpPr>
        <p:spPr>
          <a:xfrm>
            <a:off x="7398905" y="2937510"/>
            <a:ext cx="127635" cy="0"/>
          </a:xfrm>
          <a:custGeom>
            <a:avLst/>
            <a:gdLst/>
            <a:ahLst/>
            <a:cxnLst/>
            <a:rect l="l" t="t" r="r" b="b"/>
            <a:pathLst>
              <a:path w="127634">
                <a:moveTo>
                  <a:pt x="0" y="0"/>
                </a:moveTo>
                <a:lnTo>
                  <a:pt x="127253" y="0"/>
                </a:lnTo>
              </a:path>
            </a:pathLst>
          </a:custGeom>
          <a:ln w="3175">
            <a:solidFill>
              <a:srgbClr val="DFDAD1"/>
            </a:solidFill>
          </a:ln>
        </p:spPr>
        <p:txBody>
          <a:bodyPr wrap="square" lIns="0" tIns="0" rIns="0" bIns="0" rtlCol="0"/>
          <a:lstStyle/>
          <a:p>
            <a:endParaRPr/>
          </a:p>
        </p:txBody>
      </p:sp>
      <p:sp>
        <p:nvSpPr>
          <p:cNvPr id="177" name="object 177"/>
          <p:cNvSpPr/>
          <p:nvPr/>
        </p:nvSpPr>
        <p:spPr>
          <a:xfrm>
            <a:off x="7398905" y="2939033"/>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178" name="object 178"/>
          <p:cNvSpPr/>
          <p:nvPr/>
        </p:nvSpPr>
        <p:spPr>
          <a:xfrm>
            <a:off x="7398905" y="2940939"/>
            <a:ext cx="127635" cy="0"/>
          </a:xfrm>
          <a:custGeom>
            <a:avLst/>
            <a:gdLst/>
            <a:ahLst/>
            <a:cxnLst/>
            <a:rect l="l" t="t" r="r" b="b"/>
            <a:pathLst>
              <a:path w="127634">
                <a:moveTo>
                  <a:pt x="0" y="0"/>
                </a:moveTo>
                <a:lnTo>
                  <a:pt x="127253" y="0"/>
                </a:lnTo>
              </a:path>
            </a:pathLst>
          </a:custGeom>
          <a:ln w="3175">
            <a:solidFill>
              <a:srgbClr val="DCD6CD"/>
            </a:solidFill>
          </a:ln>
        </p:spPr>
        <p:txBody>
          <a:bodyPr wrap="square" lIns="0" tIns="0" rIns="0" bIns="0" rtlCol="0"/>
          <a:lstStyle/>
          <a:p>
            <a:endParaRPr/>
          </a:p>
        </p:txBody>
      </p:sp>
      <p:sp>
        <p:nvSpPr>
          <p:cNvPr id="179" name="object 179"/>
          <p:cNvSpPr/>
          <p:nvPr/>
        </p:nvSpPr>
        <p:spPr>
          <a:xfrm>
            <a:off x="7398905" y="2942844"/>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180" name="object 180"/>
          <p:cNvSpPr/>
          <p:nvPr/>
        </p:nvSpPr>
        <p:spPr>
          <a:xfrm>
            <a:off x="7398905" y="2944367"/>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181" name="object 181"/>
          <p:cNvSpPr/>
          <p:nvPr/>
        </p:nvSpPr>
        <p:spPr>
          <a:xfrm>
            <a:off x="7398905" y="2946272"/>
            <a:ext cx="127635" cy="0"/>
          </a:xfrm>
          <a:custGeom>
            <a:avLst/>
            <a:gdLst/>
            <a:ahLst/>
            <a:cxnLst/>
            <a:rect l="l" t="t" r="r" b="b"/>
            <a:pathLst>
              <a:path w="127634">
                <a:moveTo>
                  <a:pt x="0" y="0"/>
                </a:moveTo>
                <a:lnTo>
                  <a:pt x="127253" y="0"/>
                </a:lnTo>
              </a:path>
            </a:pathLst>
          </a:custGeom>
          <a:ln w="3175">
            <a:solidFill>
              <a:srgbClr val="D7D1C6"/>
            </a:solidFill>
          </a:ln>
        </p:spPr>
        <p:txBody>
          <a:bodyPr wrap="square" lIns="0" tIns="0" rIns="0" bIns="0" rtlCol="0"/>
          <a:lstStyle/>
          <a:p>
            <a:endParaRPr/>
          </a:p>
        </p:txBody>
      </p:sp>
      <p:sp>
        <p:nvSpPr>
          <p:cNvPr id="182" name="object 182"/>
          <p:cNvSpPr/>
          <p:nvPr/>
        </p:nvSpPr>
        <p:spPr>
          <a:xfrm>
            <a:off x="7398905" y="2948177"/>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183" name="object 183"/>
          <p:cNvSpPr/>
          <p:nvPr/>
        </p:nvSpPr>
        <p:spPr>
          <a:xfrm>
            <a:off x="7398905" y="2950083"/>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184" name="object 184"/>
          <p:cNvSpPr/>
          <p:nvPr/>
        </p:nvSpPr>
        <p:spPr>
          <a:xfrm>
            <a:off x="7398905" y="2951988"/>
            <a:ext cx="127635" cy="0"/>
          </a:xfrm>
          <a:custGeom>
            <a:avLst/>
            <a:gdLst/>
            <a:ahLst/>
            <a:cxnLst/>
            <a:rect l="l" t="t" r="r" b="b"/>
            <a:pathLst>
              <a:path w="127634">
                <a:moveTo>
                  <a:pt x="0" y="0"/>
                </a:moveTo>
                <a:lnTo>
                  <a:pt x="127253" y="0"/>
                </a:lnTo>
              </a:path>
            </a:pathLst>
          </a:custGeom>
          <a:ln w="3175">
            <a:solidFill>
              <a:srgbClr val="D2CBBF"/>
            </a:solidFill>
          </a:ln>
        </p:spPr>
        <p:txBody>
          <a:bodyPr wrap="square" lIns="0" tIns="0" rIns="0" bIns="0" rtlCol="0"/>
          <a:lstStyle/>
          <a:p>
            <a:endParaRPr/>
          </a:p>
        </p:txBody>
      </p:sp>
      <p:sp>
        <p:nvSpPr>
          <p:cNvPr id="185" name="object 185"/>
          <p:cNvSpPr/>
          <p:nvPr/>
        </p:nvSpPr>
        <p:spPr>
          <a:xfrm>
            <a:off x="7398905" y="2953511"/>
            <a:ext cx="127635" cy="0"/>
          </a:xfrm>
          <a:custGeom>
            <a:avLst/>
            <a:gdLst/>
            <a:ahLst/>
            <a:cxnLst/>
            <a:rect l="l" t="t" r="r" b="b"/>
            <a:pathLst>
              <a:path w="127634">
                <a:moveTo>
                  <a:pt x="0" y="0"/>
                </a:moveTo>
                <a:lnTo>
                  <a:pt x="127253" y="0"/>
                </a:lnTo>
              </a:path>
            </a:pathLst>
          </a:custGeom>
          <a:ln w="3175">
            <a:solidFill>
              <a:srgbClr val="D0CABD"/>
            </a:solidFill>
          </a:ln>
        </p:spPr>
        <p:txBody>
          <a:bodyPr wrap="square" lIns="0" tIns="0" rIns="0" bIns="0" rtlCol="0"/>
          <a:lstStyle/>
          <a:p>
            <a:endParaRPr/>
          </a:p>
        </p:txBody>
      </p:sp>
      <p:sp>
        <p:nvSpPr>
          <p:cNvPr id="186" name="object 186"/>
          <p:cNvSpPr/>
          <p:nvPr/>
        </p:nvSpPr>
        <p:spPr>
          <a:xfrm>
            <a:off x="7398905" y="2955416"/>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187" name="object 187"/>
          <p:cNvSpPr/>
          <p:nvPr/>
        </p:nvSpPr>
        <p:spPr>
          <a:xfrm>
            <a:off x="7398905" y="2957322"/>
            <a:ext cx="127635" cy="0"/>
          </a:xfrm>
          <a:custGeom>
            <a:avLst/>
            <a:gdLst/>
            <a:ahLst/>
            <a:cxnLst/>
            <a:rect l="l" t="t" r="r" b="b"/>
            <a:pathLst>
              <a:path w="127634">
                <a:moveTo>
                  <a:pt x="0" y="0"/>
                </a:moveTo>
                <a:lnTo>
                  <a:pt x="127253" y="0"/>
                </a:lnTo>
              </a:path>
            </a:pathLst>
          </a:custGeom>
          <a:ln w="3175">
            <a:solidFill>
              <a:srgbClr val="CDC6B9"/>
            </a:solidFill>
          </a:ln>
        </p:spPr>
        <p:txBody>
          <a:bodyPr wrap="square" lIns="0" tIns="0" rIns="0" bIns="0" rtlCol="0"/>
          <a:lstStyle/>
          <a:p>
            <a:endParaRPr/>
          </a:p>
        </p:txBody>
      </p:sp>
      <p:sp>
        <p:nvSpPr>
          <p:cNvPr id="188" name="object 188"/>
          <p:cNvSpPr/>
          <p:nvPr/>
        </p:nvSpPr>
        <p:spPr>
          <a:xfrm>
            <a:off x="7398905" y="2958845"/>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189" name="object 189"/>
          <p:cNvSpPr/>
          <p:nvPr/>
        </p:nvSpPr>
        <p:spPr>
          <a:xfrm>
            <a:off x="7398905" y="2960751"/>
            <a:ext cx="127635" cy="0"/>
          </a:xfrm>
          <a:custGeom>
            <a:avLst/>
            <a:gdLst/>
            <a:ahLst/>
            <a:cxnLst/>
            <a:rect l="l" t="t" r="r" b="b"/>
            <a:pathLst>
              <a:path w="127634">
                <a:moveTo>
                  <a:pt x="0" y="0"/>
                </a:moveTo>
                <a:lnTo>
                  <a:pt x="127253" y="0"/>
                </a:lnTo>
              </a:path>
            </a:pathLst>
          </a:custGeom>
          <a:ln w="3175">
            <a:solidFill>
              <a:srgbClr val="CAC2B4"/>
            </a:solidFill>
          </a:ln>
        </p:spPr>
        <p:txBody>
          <a:bodyPr wrap="square" lIns="0" tIns="0" rIns="0" bIns="0" rtlCol="0"/>
          <a:lstStyle/>
          <a:p>
            <a:endParaRPr/>
          </a:p>
        </p:txBody>
      </p:sp>
      <p:sp>
        <p:nvSpPr>
          <p:cNvPr id="190" name="object 190"/>
          <p:cNvSpPr/>
          <p:nvPr/>
        </p:nvSpPr>
        <p:spPr>
          <a:xfrm>
            <a:off x="7398905" y="2962655"/>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191" name="object 191"/>
          <p:cNvSpPr/>
          <p:nvPr/>
        </p:nvSpPr>
        <p:spPr>
          <a:xfrm>
            <a:off x="7398905" y="2964179"/>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192" name="object 192"/>
          <p:cNvSpPr/>
          <p:nvPr/>
        </p:nvSpPr>
        <p:spPr>
          <a:xfrm>
            <a:off x="7398905" y="2966084"/>
            <a:ext cx="127635" cy="0"/>
          </a:xfrm>
          <a:custGeom>
            <a:avLst/>
            <a:gdLst/>
            <a:ahLst/>
            <a:cxnLst/>
            <a:rect l="l" t="t" r="r" b="b"/>
            <a:pathLst>
              <a:path w="127634">
                <a:moveTo>
                  <a:pt x="0" y="0"/>
                </a:moveTo>
                <a:lnTo>
                  <a:pt x="127253" y="0"/>
                </a:lnTo>
              </a:path>
            </a:pathLst>
          </a:custGeom>
          <a:ln w="3175">
            <a:solidFill>
              <a:srgbClr val="C5BDAD"/>
            </a:solidFill>
          </a:ln>
        </p:spPr>
        <p:txBody>
          <a:bodyPr wrap="square" lIns="0" tIns="0" rIns="0" bIns="0" rtlCol="0"/>
          <a:lstStyle/>
          <a:p>
            <a:endParaRPr/>
          </a:p>
        </p:txBody>
      </p:sp>
      <p:sp>
        <p:nvSpPr>
          <p:cNvPr id="193" name="object 193"/>
          <p:cNvSpPr/>
          <p:nvPr/>
        </p:nvSpPr>
        <p:spPr>
          <a:xfrm>
            <a:off x="7386713" y="2920745"/>
            <a:ext cx="152400" cy="59055"/>
          </a:xfrm>
          <a:custGeom>
            <a:avLst/>
            <a:gdLst/>
            <a:ahLst/>
            <a:cxnLst/>
            <a:rect l="l" t="t" r="r" b="b"/>
            <a:pathLst>
              <a:path w="152400" h="59055">
                <a:moveTo>
                  <a:pt x="152400" y="24384"/>
                </a:moveTo>
                <a:lnTo>
                  <a:pt x="152400" y="0"/>
                </a:lnTo>
                <a:lnTo>
                  <a:pt x="134112" y="0"/>
                </a:lnTo>
                <a:lnTo>
                  <a:pt x="134112" y="28194"/>
                </a:lnTo>
                <a:lnTo>
                  <a:pt x="132588" y="30480"/>
                </a:lnTo>
                <a:lnTo>
                  <a:pt x="132588" y="33528"/>
                </a:lnTo>
                <a:lnTo>
                  <a:pt x="128778" y="35814"/>
                </a:lnTo>
                <a:lnTo>
                  <a:pt x="127254" y="37338"/>
                </a:lnTo>
                <a:lnTo>
                  <a:pt x="123444" y="38862"/>
                </a:lnTo>
                <a:lnTo>
                  <a:pt x="121920" y="41148"/>
                </a:lnTo>
                <a:lnTo>
                  <a:pt x="25577" y="41110"/>
                </a:lnTo>
                <a:lnTo>
                  <a:pt x="19621" y="34836"/>
                </a:lnTo>
                <a:lnTo>
                  <a:pt x="16002" y="28194"/>
                </a:lnTo>
                <a:lnTo>
                  <a:pt x="16002" y="0"/>
                </a:lnTo>
                <a:lnTo>
                  <a:pt x="0" y="0"/>
                </a:lnTo>
                <a:lnTo>
                  <a:pt x="0" y="24384"/>
                </a:lnTo>
                <a:lnTo>
                  <a:pt x="681" y="34107"/>
                </a:lnTo>
                <a:lnTo>
                  <a:pt x="33528" y="58674"/>
                </a:lnTo>
                <a:lnTo>
                  <a:pt x="118110" y="58674"/>
                </a:lnTo>
                <a:lnTo>
                  <a:pt x="150114" y="30480"/>
                </a:lnTo>
                <a:lnTo>
                  <a:pt x="152400" y="24384"/>
                </a:lnTo>
                <a:close/>
              </a:path>
            </a:pathLst>
          </a:custGeom>
          <a:solidFill>
            <a:srgbClr val="7898B5"/>
          </a:solidFill>
        </p:spPr>
        <p:txBody>
          <a:bodyPr wrap="square" lIns="0" tIns="0" rIns="0" bIns="0" rtlCol="0"/>
          <a:lstStyle/>
          <a:p>
            <a:endParaRPr/>
          </a:p>
        </p:txBody>
      </p:sp>
      <p:sp>
        <p:nvSpPr>
          <p:cNvPr id="194" name="object 194"/>
          <p:cNvSpPr/>
          <p:nvPr/>
        </p:nvSpPr>
        <p:spPr>
          <a:xfrm>
            <a:off x="7666367" y="2920745"/>
            <a:ext cx="270509" cy="119634"/>
          </a:xfrm>
          <a:prstGeom prst="rect">
            <a:avLst/>
          </a:prstGeom>
          <a:blipFill>
            <a:blip r:embed="rId11" cstate="print"/>
            <a:stretch>
              <a:fillRect/>
            </a:stretch>
          </a:blipFill>
        </p:spPr>
        <p:txBody>
          <a:bodyPr wrap="square" lIns="0" tIns="0" rIns="0" bIns="0" rtlCol="0"/>
          <a:lstStyle/>
          <a:p>
            <a:endParaRPr/>
          </a:p>
        </p:txBody>
      </p:sp>
      <p:sp>
        <p:nvSpPr>
          <p:cNvPr id="195" name="object 195"/>
          <p:cNvSpPr/>
          <p:nvPr/>
        </p:nvSpPr>
        <p:spPr>
          <a:xfrm>
            <a:off x="7115441" y="3749040"/>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196" name="object 196"/>
          <p:cNvSpPr/>
          <p:nvPr/>
        </p:nvSpPr>
        <p:spPr>
          <a:xfrm>
            <a:off x="7115441" y="3698747"/>
            <a:ext cx="16510" cy="18415"/>
          </a:xfrm>
          <a:custGeom>
            <a:avLst/>
            <a:gdLst/>
            <a:ahLst/>
            <a:cxnLst/>
            <a:rect l="l" t="t" r="r" b="b"/>
            <a:pathLst>
              <a:path w="16509" h="18414">
                <a:moveTo>
                  <a:pt x="16002" y="18288"/>
                </a:moveTo>
                <a:lnTo>
                  <a:pt x="16002" y="0"/>
                </a:lnTo>
                <a:lnTo>
                  <a:pt x="0" y="0"/>
                </a:lnTo>
                <a:lnTo>
                  <a:pt x="0" y="18288"/>
                </a:lnTo>
                <a:lnTo>
                  <a:pt x="16002" y="18288"/>
                </a:lnTo>
                <a:close/>
              </a:path>
            </a:pathLst>
          </a:custGeom>
          <a:solidFill>
            <a:srgbClr val="ACA89A"/>
          </a:solidFill>
        </p:spPr>
        <p:txBody>
          <a:bodyPr wrap="square" lIns="0" tIns="0" rIns="0" bIns="0" rtlCol="0"/>
          <a:lstStyle/>
          <a:p>
            <a:endParaRPr/>
          </a:p>
        </p:txBody>
      </p:sp>
      <p:sp>
        <p:nvSpPr>
          <p:cNvPr id="197" name="object 197"/>
          <p:cNvSpPr/>
          <p:nvPr/>
        </p:nvSpPr>
        <p:spPr>
          <a:xfrm>
            <a:off x="7115441" y="36492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198" name="object 198"/>
          <p:cNvSpPr/>
          <p:nvPr/>
        </p:nvSpPr>
        <p:spPr>
          <a:xfrm>
            <a:off x="7115441" y="3596640"/>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199" name="object 199"/>
          <p:cNvSpPr/>
          <p:nvPr/>
        </p:nvSpPr>
        <p:spPr>
          <a:xfrm>
            <a:off x="7115441" y="3546347"/>
            <a:ext cx="16510" cy="18415"/>
          </a:xfrm>
          <a:custGeom>
            <a:avLst/>
            <a:gdLst/>
            <a:ahLst/>
            <a:cxnLst/>
            <a:rect l="l" t="t" r="r" b="b"/>
            <a:pathLst>
              <a:path w="16509" h="18414">
                <a:moveTo>
                  <a:pt x="16002" y="18288"/>
                </a:moveTo>
                <a:lnTo>
                  <a:pt x="16002" y="0"/>
                </a:lnTo>
                <a:lnTo>
                  <a:pt x="0" y="0"/>
                </a:lnTo>
                <a:lnTo>
                  <a:pt x="0" y="18288"/>
                </a:lnTo>
                <a:lnTo>
                  <a:pt x="16002" y="18288"/>
                </a:lnTo>
                <a:close/>
              </a:path>
            </a:pathLst>
          </a:custGeom>
          <a:solidFill>
            <a:srgbClr val="ACA89A"/>
          </a:solidFill>
        </p:spPr>
        <p:txBody>
          <a:bodyPr wrap="square" lIns="0" tIns="0" rIns="0" bIns="0" rtlCol="0"/>
          <a:lstStyle/>
          <a:p>
            <a:endParaRPr/>
          </a:p>
        </p:txBody>
      </p:sp>
      <p:sp>
        <p:nvSpPr>
          <p:cNvPr id="200" name="object 200"/>
          <p:cNvSpPr/>
          <p:nvPr/>
        </p:nvSpPr>
        <p:spPr>
          <a:xfrm>
            <a:off x="7115441" y="3496055"/>
            <a:ext cx="16510" cy="17145"/>
          </a:xfrm>
          <a:custGeom>
            <a:avLst/>
            <a:gdLst/>
            <a:ahLst/>
            <a:cxnLst/>
            <a:rect l="l" t="t" r="r" b="b"/>
            <a:pathLst>
              <a:path w="16509" h="17145">
                <a:moveTo>
                  <a:pt x="16002" y="16763"/>
                </a:moveTo>
                <a:lnTo>
                  <a:pt x="16002" y="0"/>
                </a:lnTo>
                <a:lnTo>
                  <a:pt x="0" y="0"/>
                </a:lnTo>
                <a:lnTo>
                  <a:pt x="0" y="16763"/>
                </a:lnTo>
                <a:lnTo>
                  <a:pt x="16002" y="16763"/>
                </a:lnTo>
                <a:close/>
              </a:path>
            </a:pathLst>
          </a:custGeom>
          <a:solidFill>
            <a:srgbClr val="ACA89A"/>
          </a:solidFill>
        </p:spPr>
        <p:txBody>
          <a:bodyPr wrap="square" lIns="0" tIns="0" rIns="0" bIns="0" rtlCol="0"/>
          <a:lstStyle/>
          <a:p>
            <a:endParaRPr/>
          </a:p>
        </p:txBody>
      </p:sp>
      <p:sp>
        <p:nvSpPr>
          <p:cNvPr id="201" name="object 201"/>
          <p:cNvSpPr/>
          <p:nvPr/>
        </p:nvSpPr>
        <p:spPr>
          <a:xfrm>
            <a:off x="7115441" y="3444240"/>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202" name="object 202"/>
          <p:cNvSpPr/>
          <p:nvPr/>
        </p:nvSpPr>
        <p:spPr>
          <a:xfrm>
            <a:off x="7115441" y="3393947"/>
            <a:ext cx="16510" cy="18415"/>
          </a:xfrm>
          <a:custGeom>
            <a:avLst/>
            <a:gdLst/>
            <a:ahLst/>
            <a:cxnLst/>
            <a:rect l="l" t="t" r="r" b="b"/>
            <a:pathLst>
              <a:path w="16509" h="18414">
                <a:moveTo>
                  <a:pt x="16002" y="18288"/>
                </a:moveTo>
                <a:lnTo>
                  <a:pt x="16002" y="0"/>
                </a:lnTo>
                <a:lnTo>
                  <a:pt x="0" y="0"/>
                </a:lnTo>
                <a:lnTo>
                  <a:pt x="0" y="18288"/>
                </a:lnTo>
                <a:lnTo>
                  <a:pt x="16002" y="18288"/>
                </a:lnTo>
                <a:close/>
              </a:path>
            </a:pathLst>
          </a:custGeom>
          <a:solidFill>
            <a:srgbClr val="ACA89A"/>
          </a:solidFill>
        </p:spPr>
        <p:txBody>
          <a:bodyPr wrap="square" lIns="0" tIns="0" rIns="0" bIns="0" rtlCol="0"/>
          <a:lstStyle/>
          <a:p>
            <a:endParaRPr/>
          </a:p>
        </p:txBody>
      </p:sp>
      <p:sp>
        <p:nvSpPr>
          <p:cNvPr id="203" name="object 203"/>
          <p:cNvSpPr/>
          <p:nvPr/>
        </p:nvSpPr>
        <p:spPr>
          <a:xfrm>
            <a:off x="7115441" y="33436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04" name="object 204"/>
          <p:cNvSpPr/>
          <p:nvPr/>
        </p:nvSpPr>
        <p:spPr>
          <a:xfrm>
            <a:off x="7115441" y="3291840"/>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205" name="object 205"/>
          <p:cNvSpPr/>
          <p:nvPr/>
        </p:nvSpPr>
        <p:spPr>
          <a:xfrm>
            <a:off x="7115441" y="3241548"/>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206" name="object 206"/>
          <p:cNvSpPr/>
          <p:nvPr/>
        </p:nvSpPr>
        <p:spPr>
          <a:xfrm>
            <a:off x="7115441" y="31912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07" name="object 207"/>
          <p:cNvSpPr/>
          <p:nvPr/>
        </p:nvSpPr>
        <p:spPr>
          <a:xfrm>
            <a:off x="7115441" y="3139439"/>
            <a:ext cx="16510" cy="17780"/>
          </a:xfrm>
          <a:custGeom>
            <a:avLst/>
            <a:gdLst/>
            <a:ahLst/>
            <a:cxnLst/>
            <a:rect l="l" t="t" r="r" b="b"/>
            <a:pathLst>
              <a:path w="16509" h="17780">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208" name="object 208"/>
          <p:cNvSpPr/>
          <p:nvPr/>
        </p:nvSpPr>
        <p:spPr>
          <a:xfrm>
            <a:off x="7115441" y="3089148"/>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209" name="object 209"/>
          <p:cNvSpPr/>
          <p:nvPr/>
        </p:nvSpPr>
        <p:spPr>
          <a:xfrm>
            <a:off x="7115441" y="30388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10" name="object 210"/>
          <p:cNvSpPr/>
          <p:nvPr/>
        </p:nvSpPr>
        <p:spPr>
          <a:xfrm>
            <a:off x="7115441" y="2987039"/>
            <a:ext cx="16510" cy="17780"/>
          </a:xfrm>
          <a:custGeom>
            <a:avLst/>
            <a:gdLst/>
            <a:ahLst/>
            <a:cxnLst/>
            <a:rect l="l" t="t" r="r" b="b"/>
            <a:pathLst>
              <a:path w="16509" h="17780">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211" name="object 211"/>
          <p:cNvSpPr/>
          <p:nvPr/>
        </p:nvSpPr>
        <p:spPr>
          <a:xfrm>
            <a:off x="7115441" y="2936748"/>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212" name="object 212"/>
          <p:cNvSpPr/>
          <p:nvPr/>
        </p:nvSpPr>
        <p:spPr>
          <a:xfrm>
            <a:off x="7987169" y="3164585"/>
            <a:ext cx="18415" cy="17780"/>
          </a:xfrm>
          <a:custGeom>
            <a:avLst/>
            <a:gdLst/>
            <a:ahLst/>
            <a:cxnLst/>
            <a:rect l="l" t="t" r="r" b="b"/>
            <a:pathLst>
              <a:path w="18415" h="17780">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213" name="object 213"/>
          <p:cNvSpPr/>
          <p:nvPr/>
        </p:nvSpPr>
        <p:spPr>
          <a:xfrm>
            <a:off x="7936877" y="3164585"/>
            <a:ext cx="16510" cy="17780"/>
          </a:xfrm>
          <a:custGeom>
            <a:avLst/>
            <a:gdLst/>
            <a:ahLst/>
            <a:cxnLst/>
            <a:rect l="l" t="t" r="r" b="b"/>
            <a:pathLst>
              <a:path w="16509" h="17780">
                <a:moveTo>
                  <a:pt x="16001" y="17525"/>
                </a:moveTo>
                <a:lnTo>
                  <a:pt x="16001" y="0"/>
                </a:lnTo>
                <a:lnTo>
                  <a:pt x="0" y="0"/>
                </a:lnTo>
                <a:lnTo>
                  <a:pt x="0" y="17525"/>
                </a:lnTo>
                <a:lnTo>
                  <a:pt x="16001" y="17525"/>
                </a:lnTo>
                <a:close/>
              </a:path>
            </a:pathLst>
          </a:custGeom>
          <a:solidFill>
            <a:srgbClr val="ACA89A"/>
          </a:solidFill>
        </p:spPr>
        <p:txBody>
          <a:bodyPr wrap="square" lIns="0" tIns="0" rIns="0" bIns="0" rtlCol="0"/>
          <a:lstStyle/>
          <a:p>
            <a:endParaRPr/>
          </a:p>
        </p:txBody>
      </p:sp>
      <p:sp>
        <p:nvSpPr>
          <p:cNvPr id="214" name="object 214"/>
          <p:cNvSpPr/>
          <p:nvPr/>
        </p:nvSpPr>
        <p:spPr>
          <a:xfrm>
            <a:off x="7885061" y="3164585"/>
            <a:ext cx="18415" cy="17780"/>
          </a:xfrm>
          <a:custGeom>
            <a:avLst/>
            <a:gdLst/>
            <a:ahLst/>
            <a:cxnLst/>
            <a:rect l="l" t="t" r="r" b="b"/>
            <a:pathLst>
              <a:path w="18415" h="17780">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215" name="object 215"/>
          <p:cNvSpPr/>
          <p:nvPr/>
        </p:nvSpPr>
        <p:spPr>
          <a:xfrm>
            <a:off x="7792098" y="305485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216" name="object 216"/>
          <p:cNvSpPr/>
          <p:nvPr/>
        </p:nvSpPr>
        <p:spPr>
          <a:xfrm>
            <a:off x="7725803" y="3098292"/>
            <a:ext cx="152400" cy="152400"/>
          </a:xfrm>
          <a:prstGeom prst="rect">
            <a:avLst/>
          </a:prstGeom>
          <a:blipFill>
            <a:blip r:embed="rId12" cstate="print"/>
            <a:stretch>
              <a:fillRect/>
            </a:stretch>
          </a:blipFill>
        </p:spPr>
        <p:txBody>
          <a:bodyPr wrap="square" lIns="0" tIns="0" rIns="0" bIns="0" rtlCol="0"/>
          <a:lstStyle/>
          <a:p>
            <a:endParaRPr/>
          </a:p>
        </p:txBody>
      </p:sp>
      <p:sp>
        <p:nvSpPr>
          <p:cNvPr id="217" name="object 217"/>
          <p:cNvSpPr/>
          <p:nvPr/>
        </p:nvSpPr>
        <p:spPr>
          <a:xfrm>
            <a:off x="7737995" y="3185159"/>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218" name="object 218"/>
          <p:cNvSpPr/>
          <p:nvPr/>
        </p:nvSpPr>
        <p:spPr>
          <a:xfrm>
            <a:off x="7737995" y="3186683"/>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219" name="object 219"/>
          <p:cNvSpPr/>
          <p:nvPr/>
        </p:nvSpPr>
        <p:spPr>
          <a:xfrm>
            <a:off x="7737995" y="3188588"/>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220" name="object 220"/>
          <p:cNvSpPr/>
          <p:nvPr/>
        </p:nvSpPr>
        <p:spPr>
          <a:xfrm>
            <a:off x="7737995" y="3190493"/>
            <a:ext cx="127635" cy="0"/>
          </a:xfrm>
          <a:custGeom>
            <a:avLst/>
            <a:gdLst/>
            <a:ahLst/>
            <a:cxnLst/>
            <a:rect l="l" t="t" r="r" b="b"/>
            <a:pathLst>
              <a:path w="127634">
                <a:moveTo>
                  <a:pt x="0" y="0"/>
                </a:moveTo>
                <a:lnTo>
                  <a:pt x="127253" y="0"/>
                </a:lnTo>
              </a:path>
            </a:pathLst>
          </a:custGeom>
          <a:ln w="3175">
            <a:solidFill>
              <a:srgbClr val="EFEDE8"/>
            </a:solidFill>
          </a:ln>
        </p:spPr>
        <p:txBody>
          <a:bodyPr wrap="square" lIns="0" tIns="0" rIns="0" bIns="0" rtlCol="0"/>
          <a:lstStyle/>
          <a:p>
            <a:endParaRPr/>
          </a:p>
        </p:txBody>
      </p:sp>
      <p:sp>
        <p:nvSpPr>
          <p:cNvPr id="221" name="object 221"/>
          <p:cNvSpPr/>
          <p:nvPr/>
        </p:nvSpPr>
        <p:spPr>
          <a:xfrm>
            <a:off x="7737995" y="3192017"/>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222" name="object 222"/>
          <p:cNvSpPr/>
          <p:nvPr/>
        </p:nvSpPr>
        <p:spPr>
          <a:xfrm>
            <a:off x="7737995" y="3193922"/>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223" name="object 223"/>
          <p:cNvSpPr/>
          <p:nvPr/>
        </p:nvSpPr>
        <p:spPr>
          <a:xfrm>
            <a:off x="7737995" y="3195827"/>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224" name="object 224"/>
          <p:cNvSpPr/>
          <p:nvPr/>
        </p:nvSpPr>
        <p:spPr>
          <a:xfrm>
            <a:off x="7737995" y="3197351"/>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225" name="object 225"/>
          <p:cNvSpPr/>
          <p:nvPr/>
        </p:nvSpPr>
        <p:spPr>
          <a:xfrm>
            <a:off x="7737995" y="3199256"/>
            <a:ext cx="127635" cy="0"/>
          </a:xfrm>
          <a:custGeom>
            <a:avLst/>
            <a:gdLst/>
            <a:ahLst/>
            <a:cxnLst/>
            <a:rect l="l" t="t" r="r" b="b"/>
            <a:pathLst>
              <a:path w="127634">
                <a:moveTo>
                  <a:pt x="0" y="0"/>
                </a:moveTo>
                <a:lnTo>
                  <a:pt x="127253" y="0"/>
                </a:lnTo>
              </a:path>
            </a:pathLst>
          </a:custGeom>
          <a:ln w="3175">
            <a:solidFill>
              <a:srgbClr val="E7E3DD"/>
            </a:solidFill>
          </a:ln>
        </p:spPr>
        <p:txBody>
          <a:bodyPr wrap="square" lIns="0" tIns="0" rIns="0" bIns="0" rtlCol="0"/>
          <a:lstStyle/>
          <a:p>
            <a:endParaRPr/>
          </a:p>
        </p:txBody>
      </p:sp>
      <p:sp>
        <p:nvSpPr>
          <p:cNvPr id="226" name="object 226"/>
          <p:cNvSpPr/>
          <p:nvPr/>
        </p:nvSpPr>
        <p:spPr>
          <a:xfrm>
            <a:off x="7737995" y="3201161"/>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227" name="object 227"/>
          <p:cNvSpPr/>
          <p:nvPr/>
        </p:nvSpPr>
        <p:spPr>
          <a:xfrm>
            <a:off x="7737995" y="3203066"/>
            <a:ext cx="127635" cy="0"/>
          </a:xfrm>
          <a:custGeom>
            <a:avLst/>
            <a:gdLst/>
            <a:ahLst/>
            <a:cxnLst/>
            <a:rect l="l" t="t" r="r" b="b"/>
            <a:pathLst>
              <a:path w="127634">
                <a:moveTo>
                  <a:pt x="0" y="0"/>
                </a:moveTo>
                <a:lnTo>
                  <a:pt x="127253" y="0"/>
                </a:lnTo>
              </a:path>
            </a:pathLst>
          </a:custGeom>
          <a:ln w="3175">
            <a:solidFill>
              <a:srgbClr val="E4E0D9"/>
            </a:solidFill>
          </a:ln>
        </p:spPr>
        <p:txBody>
          <a:bodyPr wrap="square" lIns="0" tIns="0" rIns="0" bIns="0" rtlCol="0"/>
          <a:lstStyle/>
          <a:p>
            <a:endParaRPr/>
          </a:p>
        </p:txBody>
      </p:sp>
      <p:sp>
        <p:nvSpPr>
          <p:cNvPr id="228" name="object 228"/>
          <p:cNvSpPr/>
          <p:nvPr/>
        </p:nvSpPr>
        <p:spPr>
          <a:xfrm>
            <a:off x="7737995" y="3204972"/>
            <a:ext cx="127635" cy="0"/>
          </a:xfrm>
          <a:custGeom>
            <a:avLst/>
            <a:gdLst/>
            <a:ahLst/>
            <a:cxnLst/>
            <a:rect l="l" t="t" r="r" b="b"/>
            <a:pathLst>
              <a:path w="127634">
                <a:moveTo>
                  <a:pt x="0" y="0"/>
                </a:moveTo>
                <a:lnTo>
                  <a:pt x="127253" y="0"/>
                </a:lnTo>
              </a:path>
            </a:pathLst>
          </a:custGeom>
          <a:ln w="3175">
            <a:solidFill>
              <a:srgbClr val="E3DFD6"/>
            </a:solidFill>
          </a:ln>
        </p:spPr>
        <p:txBody>
          <a:bodyPr wrap="square" lIns="0" tIns="0" rIns="0" bIns="0" rtlCol="0"/>
          <a:lstStyle/>
          <a:p>
            <a:endParaRPr/>
          </a:p>
        </p:txBody>
      </p:sp>
      <p:sp>
        <p:nvSpPr>
          <p:cNvPr id="229" name="object 229"/>
          <p:cNvSpPr/>
          <p:nvPr/>
        </p:nvSpPr>
        <p:spPr>
          <a:xfrm>
            <a:off x="7737995" y="3206495"/>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230" name="object 230"/>
          <p:cNvSpPr/>
          <p:nvPr/>
        </p:nvSpPr>
        <p:spPr>
          <a:xfrm>
            <a:off x="7737995" y="3208400"/>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231" name="object 231"/>
          <p:cNvSpPr/>
          <p:nvPr/>
        </p:nvSpPr>
        <p:spPr>
          <a:xfrm>
            <a:off x="7737995" y="3210305"/>
            <a:ext cx="127635" cy="0"/>
          </a:xfrm>
          <a:custGeom>
            <a:avLst/>
            <a:gdLst/>
            <a:ahLst/>
            <a:cxnLst/>
            <a:rect l="l" t="t" r="r" b="b"/>
            <a:pathLst>
              <a:path w="127634">
                <a:moveTo>
                  <a:pt x="0" y="0"/>
                </a:moveTo>
                <a:lnTo>
                  <a:pt x="127253" y="0"/>
                </a:lnTo>
              </a:path>
            </a:pathLst>
          </a:custGeom>
          <a:ln w="3175">
            <a:solidFill>
              <a:srgbClr val="DDD9D0"/>
            </a:solidFill>
          </a:ln>
        </p:spPr>
        <p:txBody>
          <a:bodyPr wrap="square" lIns="0" tIns="0" rIns="0" bIns="0" rtlCol="0"/>
          <a:lstStyle/>
          <a:p>
            <a:endParaRPr/>
          </a:p>
        </p:txBody>
      </p:sp>
      <p:sp>
        <p:nvSpPr>
          <p:cNvPr id="232" name="object 232"/>
          <p:cNvSpPr/>
          <p:nvPr/>
        </p:nvSpPr>
        <p:spPr>
          <a:xfrm>
            <a:off x="7737995" y="3211829"/>
            <a:ext cx="127635" cy="0"/>
          </a:xfrm>
          <a:custGeom>
            <a:avLst/>
            <a:gdLst/>
            <a:ahLst/>
            <a:cxnLst/>
            <a:rect l="l" t="t" r="r" b="b"/>
            <a:pathLst>
              <a:path w="127634">
                <a:moveTo>
                  <a:pt x="0" y="0"/>
                </a:moveTo>
                <a:lnTo>
                  <a:pt x="127253" y="0"/>
                </a:lnTo>
              </a:path>
            </a:pathLst>
          </a:custGeom>
          <a:ln w="3175">
            <a:solidFill>
              <a:srgbClr val="DCD7CD"/>
            </a:solidFill>
          </a:ln>
        </p:spPr>
        <p:txBody>
          <a:bodyPr wrap="square" lIns="0" tIns="0" rIns="0" bIns="0" rtlCol="0"/>
          <a:lstStyle/>
          <a:p>
            <a:endParaRPr/>
          </a:p>
        </p:txBody>
      </p:sp>
      <p:sp>
        <p:nvSpPr>
          <p:cNvPr id="233" name="object 233"/>
          <p:cNvSpPr/>
          <p:nvPr/>
        </p:nvSpPr>
        <p:spPr>
          <a:xfrm>
            <a:off x="7737995" y="3213734"/>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234" name="object 234"/>
          <p:cNvSpPr/>
          <p:nvPr/>
        </p:nvSpPr>
        <p:spPr>
          <a:xfrm>
            <a:off x="7737995" y="3215639"/>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235" name="object 235"/>
          <p:cNvSpPr/>
          <p:nvPr/>
        </p:nvSpPr>
        <p:spPr>
          <a:xfrm>
            <a:off x="7737995" y="3217163"/>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236" name="object 236"/>
          <p:cNvSpPr/>
          <p:nvPr/>
        </p:nvSpPr>
        <p:spPr>
          <a:xfrm>
            <a:off x="7737995" y="3219068"/>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237" name="object 237"/>
          <p:cNvSpPr/>
          <p:nvPr/>
        </p:nvSpPr>
        <p:spPr>
          <a:xfrm>
            <a:off x="7737995" y="3220973"/>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238" name="object 238"/>
          <p:cNvSpPr/>
          <p:nvPr/>
        </p:nvSpPr>
        <p:spPr>
          <a:xfrm>
            <a:off x="7737995" y="3222497"/>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239" name="object 239"/>
          <p:cNvSpPr/>
          <p:nvPr/>
        </p:nvSpPr>
        <p:spPr>
          <a:xfrm>
            <a:off x="7737995" y="3224402"/>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240" name="object 240"/>
          <p:cNvSpPr/>
          <p:nvPr/>
        </p:nvSpPr>
        <p:spPr>
          <a:xfrm>
            <a:off x="7737995" y="3226307"/>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241" name="object 241"/>
          <p:cNvSpPr/>
          <p:nvPr/>
        </p:nvSpPr>
        <p:spPr>
          <a:xfrm>
            <a:off x="7737995" y="3227831"/>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242" name="object 242"/>
          <p:cNvSpPr/>
          <p:nvPr/>
        </p:nvSpPr>
        <p:spPr>
          <a:xfrm>
            <a:off x="7737995" y="3229736"/>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243" name="object 243"/>
          <p:cNvSpPr/>
          <p:nvPr/>
        </p:nvSpPr>
        <p:spPr>
          <a:xfrm>
            <a:off x="7737995" y="3231641"/>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244" name="object 244"/>
          <p:cNvSpPr/>
          <p:nvPr/>
        </p:nvSpPr>
        <p:spPr>
          <a:xfrm>
            <a:off x="7737995" y="323354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245" name="object 245"/>
          <p:cNvSpPr/>
          <p:nvPr/>
        </p:nvSpPr>
        <p:spPr>
          <a:xfrm>
            <a:off x="7737995" y="3235451"/>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246" name="object 246"/>
          <p:cNvSpPr/>
          <p:nvPr/>
        </p:nvSpPr>
        <p:spPr>
          <a:xfrm>
            <a:off x="7737995" y="3236975"/>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247" name="object 247"/>
          <p:cNvSpPr/>
          <p:nvPr/>
        </p:nvSpPr>
        <p:spPr>
          <a:xfrm>
            <a:off x="7725791" y="3098292"/>
            <a:ext cx="152400" cy="152400"/>
          </a:xfrm>
          <a:custGeom>
            <a:avLst/>
            <a:gdLst/>
            <a:ahLst/>
            <a:cxnLst/>
            <a:rect l="l" t="t" r="r" b="b"/>
            <a:pathLst>
              <a:path w="152400" h="152400">
                <a:moveTo>
                  <a:pt x="152399" y="118110"/>
                </a:moveTo>
                <a:lnTo>
                  <a:pt x="152399" y="33527"/>
                </a:lnTo>
                <a:lnTo>
                  <a:pt x="149082" y="22369"/>
                </a:lnTo>
                <a:lnTo>
                  <a:pt x="145713" y="14344"/>
                </a:lnTo>
                <a:lnTo>
                  <a:pt x="140162" y="7910"/>
                </a:lnTo>
                <a:lnTo>
                  <a:pt x="130301" y="1523"/>
                </a:lnTo>
                <a:lnTo>
                  <a:pt x="124967" y="0"/>
                </a:lnTo>
                <a:lnTo>
                  <a:pt x="26669" y="0"/>
                </a:lnTo>
                <a:lnTo>
                  <a:pt x="0" y="26670"/>
                </a:lnTo>
                <a:lnTo>
                  <a:pt x="0" y="118110"/>
                </a:lnTo>
                <a:lnTo>
                  <a:pt x="678" y="127694"/>
                </a:lnTo>
                <a:lnTo>
                  <a:pt x="4700" y="136226"/>
                </a:lnTo>
                <a:lnTo>
                  <a:pt x="11135" y="143320"/>
                </a:lnTo>
                <a:lnTo>
                  <a:pt x="16001" y="146560"/>
                </a:lnTo>
                <a:lnTo>
                  <a:pt x="16001" y="30480"/>
                </a:lnTo>
                <a:lnTo>
                  <a:pt x="19049" y="22860"/>
                </a:lnTo>
                <a:lnTo>
                  <a:pt x="21335" y="21336"/>
                </a:lnTo>
                <a:lnTo>
                  <a:pt x="22859" y="19812"/>
                </a:lnTo>
                <a:lnTo>
                  <a:pt x="26669" y="17526"/>
                </a:lnTo>
                <a:lnTo>
                  <a:pt x="30479" y="16002"/>
                </a:lnTo>
                <a:lnTo>
                  <a:pt x="121919" y="16001"/>
                </a:lnTo>
                <a:lnTo>
                  <a:pt x="123443" y="17525"/>
                </a:lnTo>
                <a:lnTo>
                  <a:pt x="127253" y="19811"/>
                </a:lnTo>
                <a:lnTo>
                  <a:pt x="128777" y="21335"/>
                </a:lnTo>
                <a:lnTo>
                  <a:pt x="132587" y="22859"/>
                </a:lnTo>
                <a:lnTo>
                  <a:pt x="132587" y="26669"/>
                </a:lnTo>
                <a:lnTo>
                  <a:pt x="134111" y="30479"/>
                </a:lnTo>
                <a:lnTo>
                  <a:pt x="134111" y="146365"/>
                </a:lnTo>
                <a:lnTo>
                  <a:pt x="141279" y="141260"/>
                </a:lnTo>
                <a:lnTo>
                  <a:pt x="146551" y="134306"/>
                </a:lnTo>
                <a:lnTo>
                  <a:pt x="150113" y="124968"/>
                </a:lnTo>
                <a:lnTo>
                  <a:pt x="152399" y="118110"/>
                </a:lnTo>
                <a:close/>
              </a:path>
              <a:path w="152400" h="152400">
                <a:moveTo>
                  <a:pt x="134111" y="146365"/>
                </a:moveTo>
                <a:lnTo>
                  <a:pt x="134111" y="121920"/>
                </a:lnTo>
                <a:lnTo>
                  <a:pt x="132587" y="123444"/>
                </a:lnTo>
                <a:lnTo>
                  <a:pt x="132587" y="127254"/>
                </a:lnTo>
                <a:lnTo>
                  <a:pt x="128777" y="128778"/>
                </a:lnTo>
                <a:lnTo>
                  <a:pt x="127253" y="132588"/>
                </a:lnTo>
                <a:lnTo>
                  <a:pt x="123443" y="134112"/>
                </a:lnTo>
                <a:lnTo>
                  <a:pt x="26669" y="134112"/>
                </a:lnTo>
                <a:lnTo>
                  <a:pt x="22859" y="132588"/>
                </a:lnTo>
                <a:lnTo>
                  <a:pt x="21335" y="128778"/>
                </a:lnTo>
                <a:lnTo>
                  <a:pt x="19049" y="127254"/>
                </a:lnTo>
                <a:lnTo>
                  <a:pt x="17525" y="123444"/>
                </a:lnTo>
                <a:lnTo>
                  <a:pt x="16001" y="121920"/>
                </a:lnTo>
                <a:lnTo>
                  <a:pt x="16001" y="146560"/>
                </a:lnTo>
                <a:lnTo>
                  <a:pt x="19049" y="148590"/>
                </a:lnTo>
                <a:lnTo>
                  <a:pt x="26669" y="150114"/>
                </a:lnTo>
                <a:lnTo>
                  <a:pt x="33527" y="152400"/>
                </a:lnTo>
                <a:lnTo>
                  <a:pt x="118109" y="152400"/>
                </a:lnTo>
                <a:lnTo>
                  <a:pt x="124967" y="150114"/>
                </a:lnTo>
                <a:lnTo>
                  <a:pt x="134111" y="146365"/>
                </a:lnTo>
                <a:close/>
              </a:path>
            </a:pathLst>
          </a:custGeom>
          <a:solidFill>
            <a:srgbClr val="7898B5"/>
          </a:solidFill>
        </p:spPr>
        <p:txBody>
          <a:bodyPr wrap="square" lIns="0" tIns="0" rIns="0" bIns="0" rtlCol="0"/>
          <a:lstStyle/>
          <a:p>
            <a:endParaRPr/>
          </a:p>
        </p:txBody>
      </p:sp>
      <p:sp>
        <p:nvSpPr>
          <p:cNvPr id="248" name="object 248"/>
          <p:cNvSpPr/>
          <p:nvPr/>
        </p:nvSpPr>
        <p:spPr>
          <a:xfrm>
            <a:off x="7759331" y="3164585"/>
            <a:ext cx="85090" cy="17780"/>
          </a:xfrm>
          <a:custGeom>
            <a:avLst/>
            <a:gdLst/>
            <a:ahLst/>
            <a:cxnLst/>
            <a:rect l="l" t="t" r="r" b="b"/>
            <a:pathLst>
              <a:path w="85090" h="17780">
                <a:moveTo>
                  <a:pt x="0" y="0"/>
                </a:moveTo>
                <a:lnTo>
                  <a:pt x="0" y="17526"/>
                </a:lnTo>
                <a:lnTo>
                  <a:pt x="84581" y="17526"/>
                </a:lnTo>
                <a:lnTo>
                  <a:pt x="84581" y="0"/>
                </a:lnTo>
                <a:lnTo>
                  <a:pt x="0" y="0"/>
                </a:lnTo>
                <a:close/>
              </a:path>
            </a:pathLst>
          </a:custGeom>
          <a:solidFill>
            <a:srgbClr val="000000"/>
          </a:solidFill>
        </p:spPr>
        <p:txBody>
          <a:bodyPr wrap="square" lIns="0" tIns="0" rIns="0" bIns="0" rtlCol="0"/>
          <a:lstStyle/>
          <a:p>
            <a:endParaRPr/>
          </a:p>
        </p:txBody>
      </p:sp>
      <p:sp>
        <p:nvSpPr>
          <p:cNvPr id="249" name="object 249"/>
          <p:cNvSpPr/>
          <p:nvPr/>
        </p:nvSpPr>
        <p:spPr>
          <a:xfrm>
            <a:off x="8005457" y="3041142"/>
            <a:ext cx="270509" cy="270509"/>
          </a:xfrm>
          <a:prstGeom prst="rect">
            <a:avLst/>
          </a:prstGeom>
          <a:blipFill>
            <a:blip r:embed="rId13" cstate="print"/>
            <a:stretch>
              <a:fillRect/>
            </a:stretch>
          </a:blipFill>
        </p:spPr>
        <p:txBody>
          <a:bodyPr wrap="square" lIns="0" tIns="0" rIns="0" bIns="0" rtlCol="0"/>
          <a:lstStyle/>
          <a:p>
            <a:endParaRPr/>
          </a:p>
        </p:txBody>
      </p:sp>
      <p:sp>
        <p:nvSpPr>
          <p:cNvPr id="250" name="object 250"/>
          <p:cNvSpPr/>
          <p:nvPr/>
        </p:nvSpPr>
        <p:spPr>
          <a:xfrm>
            <a:off x="7792098" y="374904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251" name="object 251"/>
          <p:cNvSpPr/>
          <p:nvPr/>
        </p:nvSpPr>
        <p:spPr>
          <a:xfrm>
            <a:off x="7792098" y="3698747"/>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252" name="object 252"/>
          <p:cNvSpPr/>
          <p:nvPr/>
        </p:nvSpPr>
        <p:spPr>
          <a:xfrm>
            <a:off x="7792098" y="3649217"/>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253" name="object 253"/>
          <p:cNvSpPr/>
          <p:nvPr/>
        </p:nvSpPr>
        <p:spPr>
          <a:xfrm>
            <a:off x="7792098" y="359664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254" name="object 254"/>
          <p:cNvSpPr/>
          <p:nvPr/>
        </p:nvSpPr>
        <p:spPr>
          <a:xfrm>
            <a:off x="7792098" y="3546347"/>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255" name="object 255"/>
          <p:cNvSpPr/>
          <p:nvPr/>
        </p:nvSpPr>
        <p:spPr>
          <a:xfrm>
            <a:off x="7792098" y="3496055"/>
            <a:ext cx="17780" cy="17145"/>
          </a:xfrm>
          <a:custGeom>
            <a:avLst/>
            <a:gdLst/>
            <a:ahLst/>
            <a:cxnLst/>
            <a:rect l="l" t="t" r="r" b="b"/>
            <a:pathLst>
              <a:path w="17779" h="17145">
                <a:moveTo>
                  <a:pt x="17525" y="16763"/>
                </a:moveTo>
                <a:lnTo>
                  <a:pt x="17525" y="0"/>
                </a:lnTo>
                <a:lnTo>
                  <a:pt x="0" y="0"/>
                </a:lnTo>
                <a:lnTo>
                  <a:pt x="0" y="16763"/>
                </a:lnTo>
                <a:lnTo>
                  <a:pt x="17525" y="16763"/>
                </a:lnTo>
                <a:close/>
              </a:path>
            </a:pathLst>
          </a:custGeom>
          <a:solidFill>
            <a:srgbClr val="ACA89A"/>
          </a:solidFill>
        </p:spPr>
        <p:txBody>
          <a:bodyPr wrap="square" lIns="0" tIns="0" rIns="0" bIns="0" rtlCol="0"/>
          <a:lstStyle/>
          <a:p>
            <a:endParaRPr/>
          </a:p>
        </p:txBody>
      </p:sp>
      <p:sp>
        <p:nvSpPr>
          <p:cNvPr id="256" name="object 256"/>
          <p:cNvSpPr/>
          <p:nvPr/>
        </p:nvSpPr>
        <p:spPr>
          <a:xfrm>
            <a:off x="7792098" y="344424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257" name="object 257"/>
          <p:cNvSpPr/>
          <p:nvPr/>
        </p:nvSpPr>
        <p:spPr>
          <a:xfrm>
            <a:off x="7792098" y="3393947"/>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258" name="object 258"/>
          <p:cNvSpPr/>
          <p:nvPr/>
        </p:nvSpPr>
        <p:spPr>
          <a:xfrm>
            <a:off x="7792098" y="3343655"/>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259" name="object 259"/>
          <p:cNvSpPr/>
          <p:nvPr/>
        </p:nvSpPr>
        <p:spPr>
          <a:xfrm>
            <a:off x="7792098" y="3291840"/>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260" name="object 260"/>
          <p:cNvSpPr/>
          <p:nvPr/>
        </p:nvSpPr>
        <p:spPr>
          <a:xfrm>
            <a:off x="8326246" y="3437382"/>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261" name="object 261"/>
          <p:cNvSpPr/>
          <p:nvPr/>
        </p:nvSpPr>
        <p:spPr>
          <a:xfrm>
            <a:off x="8275955" y="3437382"/>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62" name="object 262"/>
          <p:cNvSpPr/>
          <p:nvPr/>
        </p:nvSpPr>
        <p:spPr>
          <a:xfrm>
            <a:off x="8224139" y="3437382"/>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263" name="object 263"/>
          <p:cNvSpPr/>
          <p:nvPr/>
        </p:nvSpPr>
        <p:spPr>
          <a:xfrm>
            <a:off x="8131175" y="3326129"/>
            <a:ext cx="17780" cy="17780"/>
          </a:xfrm>
          <a:custGeom>
            <a:avLst/>
            <a:gdLst/>
            <a:ahLst/>
            <a:cxnLst/>
            <a:rect l="l" t="t" r="r" b="b"/>
            <a:pathLst>
              <a:path w="17779" h="17779">
                <a:moveTo>
                  <a:pt x="17526" y="17525"/>
                </a:moveTo>
                <a:lnTo>
                  <a:pt x="17526" y="0"/>
                </a:lnTo>
                <a:lnTo>
                  <a:pt x="0" y="0"/>
                </a:lnTo>
                <a:lnTo>
                  <a:pt x="0" y="17525"/>
                </a:lnTo>
                <a:lnTo>
                  <a:pt x="17526" y="17525"/>
                </a:lnTo>
                <a:close/>
              </a:path>
            </a:pathLst>
          </a:custGeom>
          <a:solidFill>
            <a:srgbClr val="ACA89A"/>
          </a:solidFill>
        </p:spPr>
        <p:txBody>
          <a:bodyPr wrap="square" lIns="0" tIns="0" rIns="0" bIns="0" rtlCol="0"/>
          <a:lstStyle/>
          <a:p>
            <a:endParaRPr/>
          </a:p>
        </p:txBody>
      </p:sp>
      <p:sp>
        <p:nvSpPr>
          <p:cNvPr id="264" name="object 264"/>
          <p:cNvSpPr/>
          <p:nvPr/>
        </p:nvSpPr>
        <p:spPr>
          <a:xfrm>
            <a:off x="8064131" y="3368802"/>
            <a:ext cx="150875" cy="152400"/>
          </a:xfrm>
          <a:prstGeom prst="rect">
            <a:avLst/>
          </a:prstGeom>
          <a:blipFill>
            <a:blip r:embed="rId14" cstate="print"/>
            <a:stretch>
              <a:fillRect/>
            </a:stretch>
          </a:blipFill>
        </p:spPr>
        <p:txBody>
          <a:bodyPr wrap="square" lIns="0" tIns="0" rIns="0" bIns="0" rtlCol="0"/>
          <a:lstStyle/>
          <a:p>
            <a:endParaRPr/>
          </a:p>
        </p:txBody>
      </p:sp>
      <p:sp>
        <p:nvSpPr>
          <p:cNvPr id="265" name="object 265"/>
          <p:cNvSpPr/>
          <p:nvPr/>
        </p:nvSpPr>
        <p:spPr>
          <a:xfrm>
            <a:off x="8077086" y="3456051"/>
            <a:ext cx="127635" cy="0"/>
          </a:xfrm>
          <a:custGeom>
            <a:avLst/>
            <a:gdLst/>
            <a:ahLst/>
            <a:cxnLst/>
            <a:rect l="l" t="t" r="r" b="b"/>
            <a:pathLst>
              <a:path w="127634">
                <a:moveTo>
                  <a:pt x="0" y="0"/>
                </a:moveTo>
                <a:lnTo>
                  <a:pt x="127253" y="0"/>
                </a:lnTo>
              </a:path>
            </a:pathLst>
          </a:custGeom>
          <a:ln w="3175">
            <a:solidFill>
              <a:srgbClr val="F4F3EF"/>
            </a:solidFill>
          </a:ln>
        </p:spPr>
        <p:txBody>
          <a:bodyPr wrap="square" lIns="0" tIns="0" rIns="0" bIns="0" rtlCol="0"/>
          <a:lstStyle/>
          <a:p>
            <a:endParaRPr/>
          </a:p>
        </p:txBody>
      </p:sp>
      <p:sp>
        <p:nvSpPr>
          <p:cNvPr id="266" name="object 266"/>
          <p:cNvSpPr/>
          <p:nvPr/>
        </p:nvSpPr>
        <p:spPr>
          <a:xfrm>
            <a:off x="8077086" y="3457955"/>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267" name="object 267"/>
          <p:cNvSpPr/>
          <p:nvPr/>
        </p:nvSpPr>
        <p:spPr>
          <a:xfrm>
            <a:off x="8077086" y="3459479"/>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268" name="object 268"/>
          <p:cNvSpPr/>
          <p:nvPr/>
        </p:nvSpPr>
        <p:spPr>
          <a:xfrm>
            <a:off x="8077086" y="3461384"/>
            <a:ext cx="127635" cy="0"/>
          </a:xfrm>
          <a:custGeom>
            <a:avLst/>
            <a:gdLst/>
            <a:ahLst/>
            <a:cxnLst/>
            <a:rect l="l" t="t" r="r" b="b"/>
            <a:pathLst>
              <a:path w="127634">
                <a:moveTo>
                  <a:pt x="0" y="0"/>
                </a:moveTo>
                <a:lnTo>
                  <a:pt x="127253" y="0"/>
                </a:lnTo>
              </a:path>
            </a:pathLst>
          </a:custGeom>
          <a:ln w="3175">
            <a:solidFill>
              <a:srgbClr val="F0EEE8"/>
            </a:solidFill>
          </a:ln>
        </p:spPr>
        <p:txBody>
          <a:bodyPr wrap="square" lIns="0" tIns="0" rIns="0" bIns="0" rtlCol="0"/>
          <a:lstStyle/>
          <a:p>
            <a:endParaRPr/>
          </a:p>
        </p:txBody>
      </p:sp>
      <p:sp>
        <p:nvSpPr>
          <p:cNvPr id="269" name="object 269"/>
          <p:cNvSpPr/>
          <p:nvPr/>
        </p:nvSpPr>
        <p:spPr>
          <a:xfrm>
            <a:off x="8077086" y="3463290"/>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270" name="object 270"/>
          <p:cNvSpPr/>
          <p:nvPr/>
        </p:nvSpPr>
        <p:spPr>
          <a:xfrm>
            <a:off x="8077086" y="3464814"/>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271" name="object 271"/>
          <p:cNvSpPr/>
          <p:nvPr/>
        </p:nvSpPr>
        <p:spPr>
          <a:xfrm>
            <a:off x="8077086" y="3466719"/>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272" name="object 272"/>
          <p:cNvSpPr/>
          <p:nvPr/>
        </p:nvSpPr>
        <p:spPr>
          <a:xfrm>
            <a:off x="8077086" y="3468623"/>
            <a:ext cx="127635" cy="0"/>
          </a:xfrm>
          <a:custGeom>
            <a:avLst/>
            <a:gdLst/>
            <a:ahLst/>
            <a:cxnLst/>
            <a:rect l="l" t="t" r="r" b="b"/>
            <a:pathLst>
              <a:path w="127634">
                <a:moveTo>
                  <a:pt x="0" y="0"/>
                </a:moveTo>
                <a:lnTo>
                  <a:pt x="127253" y="0"/>
                </a:lnTo>
              </a:path>
            </a:pathLst>
          </a:custGeom>
          <a:ln w="3175">
            <a:solidFill>
              <a:srgbClr val="E9E6E0"/>
            </a:solidFill>
          </a:ln>
        </p:spPr>
        <p:txBody>
          <a:bodyPr wrap="square" lIns="0" tIns="0" rIns="0" bIns="0" rtlCol="0"/>
          <a:lstStyle/>
          <a:p>
            <a:endParaRPr/>
          </a:p>
        </p:txBody>
      </p:sp>
      <p:sp>
        <p:nvSpPr>
          <p:cNvPr id="273" name="object 273"/>
          <p:cNvSpPr/>
          <p:nvPr/>
        </p:nvSpPr>
        <p:spPr>
          <a:xfrm>
            <a:off x="8077086" y="3470147"/>
            <a:ext cx="127635" cy="0"/>
          </a:xfrm>
          <a:custGeom>
            <a:avLst/>
            <a:gdLst/>
            <a:ahLst/>
            <a:cxnLst/>
            <a:rect l="l" t="t" r="r" b="b"/>
            <a:pathLst>
              <a:path w="127634">
                <a:moveTo>
                  <a:pt x="0" y="0"/>
                </a:moveTo>
                <a:lnTo>
                  <a:pt x="127253" y="0"/>
                </a:lnTo>
              </a:path>
            </a:pathLst>
          </a:custGeom>
          <a:ln w="3175">
            <a:solidFill>
              <a:srgbClr val="E8E4DD"/>
            </a:solidFill>
          </a:ln>
        </p:spPr>
        <p:txBody>
          <a:bodyPr wrap="square" lIns="0" tIns="0" rIns="0" bIns="0" rtlCol="0"/>
          <a:lstStyle/>
          <a:p>
            <a:endParaRPr/>
          </a:p>
        </p:txBody>
      </p:sp>
      <p:sp>
        <p:nvSpPr>
          <p:cNvPr id="274" name="object 274"/>
          <p:cNvSpPr/>
          <p:nvPr/>
        </p:nvSpPr>
        <p:spPr>
          <a:xfrm>
            <a:off x="8077086" y="3472052"/>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275" name="object 275"/>
          <p:cNvSpPr/>
          <p:nvPr/>
        </p:nvSpPr>
        <p:spPr>
          <a:xfrm>
            <a:off x="8077086" y="3473958"/>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276" name="object 276"/>
          <p:cNvSpPr/>
          <p:nvPr/>
        </p:nvSpPr>
        <p:spPr>
          <a:xfrm>
            <a:off x="8077086" y="3475482"/>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277" name="object 277"/>
          <p:cNvSpPr/>
          <p:nvPr/>
        </p:nvSpPr>
        <p:spPr>
          <a:xfrm>
            <a:off x="8077086" y="3477386"/>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278" name="object 278"/>
          <p:cNvSpPr/>
          <p:nvPr/>
        </p:nvSpPr>
        <p:spPr>
          <a:xfrm>
            <a:off x="8077086" y="3479291"/>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279" name="object 279"/>
          <p:cNvSpPr/>
          <p:nvPr/>
        </p:nvSpPr>
        <p:spPr>
          <a:xfrm>
            <a:off x="8077086" y="3481196"/>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280" name="object 280"/>
          <p:cNvSpPr/>
          <p:nvPr/>
        </p:nvSpPr>
        <p:spPr>
          <a:xfrm>
            <a:off x="8077086" y="3483102"/>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281" name="object 281"/>
          <p:cNvSpPr/>
          <p:nvPr/>
        </p:nvSpPr>
        <p:spPr>
          <a:xfrm>
            <a:off x="8077086" y="3484626"/>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282" name="object 282"/>
          <p:cNvSpPr/>
          <p:nvPr/>
        </p:nvSpPr>
        <p:spPr>
          <a:xfrm>
            <a:off x="8077086" y="3486530"/>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283" name="object 283"/>
          <p:cNvSpPr/>
          <p:nvPr/>
        </p:nvSpPr>
        <p:spPr>
          <a:xfrm>
            <a:off x="8077086" y="3488435"/>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284" name="object 284"/>
          <p:cNvSpPr/>
          <p:nvPr/>
        </p:nvSpPr>
        <p:spPr>
          <a:xfrm>
            <a:off x="8077086" y="3489959"/>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285" name="object 285"/>
          <p:cNvSpPr/>
          <p:nvPr/>
        </p:nvSpPr>
        <p:spPr>
          <a:xfrm>
            <a:off x="8077086" y="3491864"/>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286" name="object 286"/>
          <p:cNvSpPr/>
          <p:nvPr/>
        </p:nvSpPr>
        <p:spPr>
          <a:xfrm>
            <a:off x="8077086" y="3493770"/>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287" name="object 287"/>
          <p:cNvSpPr/>
          <p:nvPr/>
        </p:nvSpPr>
        <p:spPr>
          <a:xfrm>
            <a:off x="8077086" y="3495294"/>
            <a:ext cx="127635" cy="0"/>
          </a:xfrm>
          <a:custGeom>
            <a:avLst/>
            <a:gdLst/>
            <a:ahLst/>
            <a:cxnLst/>
            <a:rect l="l" t="t" r="r" b="b"/>
            <a:pathLst>
              <a:path w="127634">
                <a:moveTo>
                  <a:pt x="0" y="0"/>
                </a:moveTo>
                <a:lnTo>
                  <a:pt x="127253" y="0"/>
                </a:lnTo>
              </a:path>
            </a:pathLst>
          </a:custGeom>
          <a:ln w="3175">
            <a:solidFill>
              <a:srgbClr val="D1CABE"/>
            </a:solidFill>
          </a:ln>
        </p:spPr>
        <p:txBody>
          <a:bodyPr wrap="square" lIns="0" tIns="0" rIns="0" bIns="0" rtlCol="0"/>
          <a:lstStyle/>
          <a:p>
            <a:endParaRPr/>
          </a:p>
        </p:txBody>
      </p:sp>
      <p:sp>
        <p:nvSpPr>
          <p:cNvPr id="288" name="object 288"/>
          <p:cNvSpPr/>
          <p:nvPr/>
        </p:nvSpPr>
        <p:spPr>
          <a:xfrm>
            <a:off x="8077086" y="3497198"/>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289" name="object 289"/>
          <p:cNvSpPr/>
          <p:nvPr/>
        </p:nvSpPr>
        <p:spPr>
          <a:xfrm>
            <a:off x="8077086" y="3499103"/>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290" name="object 290"/>
          <p:cNvSpPr/>
          <p:nvPr/>
        </p:nvSpPr>
        <p:spPr>
          <a:xfrm>
            <a:off x="8077086" y="3500628"/>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291" name="object 291"/>
          <p:cNvSpPr/>
          <p:nvPr/>
        </p:nvSpPr>
        <p:spPr>
          <a:xfrm>
            <a:off x="8077086" y="3502533"/>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292" name="object 292"/>
          <p:cNvSpPr/>
          <p:nvPr/>
        </p:nvSpPr>
        <p:spPr>
          <a:xfrm>
            <a:off x="8077086" y="350443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293" name="object 293"/>
          <p:cNvSpPr/>
          <p:nvPr/>
        </p:nvSpPr>
        <p:spPr>
          <a:xfrm>
            <a:off x="8077086" y="3505961"/>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294" name="object 294"/>
          <p:cNvSpPr/>
          <p:nvPr/>
        </p:nvSpPr>
        <p:spPr>
          <a:xfrm>
            <a:off x="8077086" y="3507866"/>
            <a:ext cx="127635" cy="0"/>
          </a:xfrm>
          <a:custGeom>
            <a:avLst/>
            <a:gdLst/>
            <a:ahLst/>
            <a:cxnLst/>
            <a:rect l="l" t="t" r="r" b="b"/>
            <a:pathLst>
              <a:path w="127634">
                <a:moveTo>
                  <a:pt x="0" y="0"/>
                </a:moveTo>
                <a:lnTo>
                  <a:pt x="127253" y="0"/>
                </a:lnTo>
              </a:path>
            </a:pathLst>
          </a:custGeom>
          <a:ln w="3175">
            <a:solidFill>
              <a:srgbClr val="C6BDAE"/>
            </a:solidFill>
          </a:ln>
        </p:spPr>
        <p:txBody>
          <a:bodyPr wrap="square" lIns="0" tIns="0" rIns="0" bIns="0" rtlCol="0"/>
          <a:lstStyle/>
          <a:p>
            <a:endParaRPr/>
          </a:p>
        </p:txBody>
      </p:sp>
      <p:sp>
        <p:nvSpPr>
          <p:cNvPr id="295" name="object 295"/>
          <p:cNvSpPr/>
          <p:nvPr/>
        </p:nvSpPr>
        <p:spPr>
          <a:xfrm>
            <a:off x="8064131" y="3368802"/>
            <a:ext cx="152400" cy="152400"/>
          </a:xfrm>
          <a:custGeom>
            <a:avLst/>
            <a:gdLst/>
            <a:ahLst/>
            <a:cxnLst/>
            <a:rect l="l" t="t" r="r" b="b"/>
            <a:pathLst>
              <a:path w="152400" h="152400">
                <a:moveTo>
                  <a:pt x="152400" y="118872"/>
                </a:moveTo>
                <a:lnTo>
                  <a:pt x="152400" y="34290"/>
                </a:lnTo>
                <a:lnTo>
                  <a:pt x="150561" y="24256"/>
                </a:lnTo>
                <a:lnTo>
                  <a:pt x="146318" y="15163"/>
                </a:lnTo>
                <a:lnTo>
                  <a:pt x="139782" y="7633"/>
                </a:lnTo>
                <a:lnTo>
                  <a:pt x="131064" y="2285"/>
                </a:lnTo>
                <a:lnTo>
                  <a:pt x="125730" y="0"/>
                </a:lnTo>
                <a:lnTo>
                  <a:pt x="27432" y="0"/>
                </a:lnTo>
                <a:lnTo>
                  <a:pt x="0" y="26670"/>
                </a:lnTo>
                <a:lnTo>
                  <a:pt x="0" y="125730"/>
                </a:lnTo>
                <a:lnTo>
                  <a:pt x="2286" y="131064"/>
                </a:lnTo>
                <a:lnTo>
                  <a:pt x="5334" y="137922"/>
                </a:lnTo>
                <a:lnTo>
                  <a:pt x="14478" y="147066"/>
                </a:lnTo>
                <a:lnTo>
                  <a:pt x="16764" y="148045"/>
                </a:lnTo>
                <a:lnTo>
                  <a:pt x="16764" y="30480"/>
                </a:lnTo>
                <a:lnTo>
                  <a:pt x="18376" y="25222"/>
                </a:lnTo>
                <a:lnTo>
                  <a:pt x="21602" y="19519"/>
                </a:lnTo>
                <a:lnTo>
                  <a:pt x="27432" y="18288"/>
                </a:lnTo>
                <a:lnTo>
                  <a:pt x="30480" y="16002"/>
                </a:lnTo>
                <a:lnTo>
                  <a:pt x="121920" y="16001"/>
                </a:lnTo>
                <a:lnTo>
                  <a:pt x="124206" y="18287"/>
                </a:lnTo>
                <a:lnTo>
                  <a:pt x="128016" y="19811"/>
                </a:lnTo>
                <a:lnTo>
                  <a:pt x="129540" y="21335"/>
                </a:lnTo>
                <a:lnTo>
                  <a:pt x="133350" y="23621"/>
                </a:lnTo>
                <a:lnTo>
                  <a:pt x="133350" y="26669"/>
                </a:lnTo>
                <a:lnTo>
                  <a:pt x="134874" y="30479"/>
                </a:lnTo>
                <a:lnTo>
                  <a:pt x="134874" y="147719"/>
                </a:lnTo>
                <a:lnTo>
                  <a:pt x="136398" y="147066"/>
                </a:lnTo>
                <a:lnTo>
                  <a:pt x="145542" y="137922"/>
                </a:lnTo>
                <a:lnTo>
                  <a:pt x="149352" y="131064"/>
                </a:lnTo>
                <a:lnTo>
                  <a:pt x="150876" y="125730"/>
                </a:lnTo>
                <a:lnTo>
                  <a:pt x="152400" y="118872"/>
                </a:lnTo>
                <a:close/>
              </a:path>
              <a:path w="152400" h="152400">
                <a:moveTo>
                  <a:pt x="134874" y="147719"/>
                </a:moveTo>
                <a:lnTo>
                  <a:pt x="134874" y="121920"/>
                </a:lnTo>
                <a:lnTo>
                  <a:pt x="133350" y="125730"/>
                </a:lnTo>
                <a:lnTo>
                  <a:pt x="133350" y="127254"/>
                </a:lnTo>
                <a:lnTo>
                  <a:pt x="128016" y="132588"/>
                </a:lnTo>
                <a:lnTo>
                  <a:pt x="124206" y="134874"/>
                </a:lnTo>
                <a:lnTo>
                  <a:pt x="27432" y="134874"/>
                </a:lnTo>
                <a:lnTo>
                  <a:pt x="23622" y="132588"/>
                </a:lnTo>
                <a:lnTo>
                  <a:pt x="22098" y="131064"/>
                </a:lnTo>
                <a:lnTo>
                  <a:pt x="19812" y="127254"/>
                </a:lnTo>
                <a:lnTo>
                  <a:pt x="18288" y="125730"/>
                </a:lnTo>
                <a:lnTo>
                  <a:pt x="16764" y="121920"/>
                </a:lnTo>
                <a:lnTo>
                  <a:pt x="16764" y="148045"/>
                </a:lnTo>
                <a:lnTo>
                  <a:pt x="19812" y="149352"/>
                </a:lnTo>
                <a:lnTo>
                  <a:pt x="27432" y="150876"/>
                </a:lnTo>
                <a:lnTo>
                  <a:pt x="32766" y="152400"/>
                </a:lnTo>
                <a:lnTo>
                  <a:pt x="118872" y="152400"/>
                </a:lnTo>
                <a:lnTo>
                  <a:pt x="125730" y="150876"/>
                </a:lnTo>
                <a:lnTo>
                  <a:pt x="131064" y="149352"/>
                </a:lnTo>
                <a:lnTo>
                  <a:pt x="134874" y="147719"/>
                </a:lnTo>
                <a:close/>
              </a:path>
            </a:pathLst>
          </a:custGeom>
          <a:solidFill>
            <a:srgbClr val="7898B5"/>
          </a:solidFill>
        </p:spPr>
        <p:txBody>
          <a:bodyPr wrap="square" lIns="0" tIns="0" rIns="0" bIns="0" rtlCol="0"/>
          <a:lstStyle/>
          <a:p>
            <a:endParaRPr/>
          </a:p>
        </p:txBody>
      </p:sp>
      <p:sp>
        <p:nvSpPr>
          <p:cNvPr id="296" name="object 296"/>
          <p:cNvSpPr/>
          <p:nvPr/>
        </p:nvSpPr>
        <p:spPr>
          <a:xfrm>
            <a:off x="8096898" y="3403091"/>
            <a:ext cx="86360" cy="85090"/>
          </a:xfrm>
          <a:custGeom>
            <a:avLst/>
            <a:gdLst/>
            <a:ahLst/>
            <a:cxnLst/>
            <a:rect l="l" t="t" r="r" b="b"/>
            <a:pathLst>
              <a:path w="86359" h="85089">
                <a:moveTo>
                  <a:pt x="34290" y="50291"/>
                </a:moveTo>
                <a:lnTo>
                  <a:pt x="34290" y="34289"/>
                </a:lnTo>
                <a:lnTo>
                  <a:pt x="0" y="34289"/>
                </a:lnTo>
                <a:lnTo>
                  <a:pt x="0" y="50291"/>
                </a:lnTo>
                <a:lnTo>
                  <a:pt x="34290" y="50291"/>
                </a:lnTo>
                <a:close/>
              </a:path>
              <a:path w="86359" h="85089">
                <a:moveTo>
                  <a:pt x="51816" y="84581"/>
                </a:moveTo>
                <a:lnTo>
                  <a:pt x="51816" y="0"/>
                </a:lnTo>
                <a:lnTo>
                  <a:pt x="34290" y="0"/>
                </a:lnTo>
                <a:lnTo>
                  <a:pt x="34290" y="84581"/>
                </a:lnTo>
                <a:lnTo>
                  <a:pt x="51816" y="84581"/>
                </a:lnTo>
                <a:close/>
              </a:path>
              <a:path w="86359" h="85089">
                <a:moveTo>
                  <a:pt x="86106" y="50291"/>
                </a:moveTo>
                <a:lnTo>
                  <a:pt x="86106" y="34289"/>
                </a:lnTo>
                <a:lnTo>
                  <a:pt x="51816" y="34289"/>
                </a:lnTo>
                <a:lnTo>
                  <a:pt x="51816" y="50291"/>
                </a:lnTo>
                <a:lnTo>
                  <a:pt x="86106" y="50291"/>
                </a:lnTo>
                <a:close/>
              </a:path>
            </a:pathLst>
          </a:custGeom>
          <a:solidFill>
            <a:srgbClr val="000000"/>
          </a:solidFill>
        </p:spPr>
        <p:txBody>
          <a:bodyPr wrap="square" lIns="0" tIns="0" rIns="0" bIns="0" rtlCol="0"/>
          <a:lstStyle/>
          <a:p>
            <a:endParaRPr/>
          </a:p>
        </p:txBody>
      </p:sp>
      <p:sp>
        <p:nvSpPr>
          <p:cNvPr id="297" name="object 297"/>
          <p:cNvSpPr/>
          <p:nvPr/>
        </p:nvSpPr>
        <p:spPr>
          <a:xfrm>
            <a:off x="8344548" y="3312414"/>
            <a:ext cx="270509" cy="270509"/>
          </a:xfrm>
          <a:prstGeom prst="rect">
            <a:avLst/>
          </a:prstGeom>
          <a:blipFill>
            <a:blip r:embed="rId15" cstate="print"/>
            <a:stretch>
              <a:fillRect/>
            </a:stretch>
          </a:blipFill>
        </p:spPr>
        <p:txBody>
          <a:bodyPr wrap="square" lIns="0" tIns="0" rIns="0" bIns="0" rtlCol="0"/>
          <a:lstStyle/>
          <a:p>
            <a:endParaRPr/>
          </a:p>
        </p:txBody>
      </p:sp>
      <p:sp>
        <p:nvSpPr>
          <p:cNvPr id="298" name="object 298"/>
          <p:cNvSpPr/>
          <p:nvPr/>
        </p:nvSpPr>
        <p:spPr>
          <a:xfrm>
            <a:off x="8326246" y="3707891"/>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299" name="object 299"/>
          <p:cNvSpPr/>
          <p:nvPr/>
        </p:nvSpPr>
        <p:spPr>
          <a:xfrm>
            <a:off x="8275955" y="3707891"/>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00" name="object 300"/>
          <p:cNvSpPr/>
          <p:nvPr/>
        </p:nvSpPr>
        <p:spPr>
          <a:xfrm>
            <a:off x="8224139" y="3707891"/>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01" name="object 301"/>
          <p:cNvSpPr/>
          <p:nvPr/>
        </p:nvSpPr>
        <p:spPr>
          <a:xfrm>
            <a:off x="8173846" y="3707891"/>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302" name="object 302"/>
          <p:cNvSpPr/>
          <p:nvPr/>
        </p:nvSpPr>
        <p:spPr>
          <a:xfrm>
            <a:off x="8131175" y="3698747"/>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303" name="object 303"/>
          <p:cNvSpPr/>
          <p:nvPr/>
        </p:nvSpPr>
        <p:spPr>
          <a:xfrm>
            <a:off x="8131175" y="3649217"/>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04" name="object 304"/>
          <p:cNvSpPr/>
          <p:nvPr/>
        </p:nvSpPr>
        <p:spPr>
          <a:xfrm>
            <a:off x="8131175" y="3596640"/>
            <a:ext cx="17780" cy="18415"/>
          </a:xfrm>
          <a:custGeom>
            <a:avLst/>
            <a:gdLst/>
            <a:ahLst/>
            <a:cxnLst/>
            <a:rect l="l" t="t" r="r" b="b"/>
            <a:pathLst>
              <a:path w="17779" h="18414">
                <a:moveTo>
                  <a:pt x="17526" y="18287"/>
                </a:moveTo>
                <a:lnTo>
                  <a:pt x="17526" y="0"/>
                </a:lnTo>
                <a:lnTo>
                  <a:pt x="0" y="0"/>
                </a:lnTo>
                <a:lnTo>
                  <a:pt x="0" y="18287"/>
                </a:lnTo>
                <a:lnTo>
                  <a:pt x="17526" y="18287"/>
                </a:lnTo>
                <a:close/>
              </a:path>
            </a:pathLst>
          </a:custGeom>
          <a:solidFill>
            <a:srgbClr val="ACA89A"/>
          </a:solidFill>
        </p:spPr>
        <p:txBody>
          <a:bodyPr wrap="square" lIns="0" tIns="0" rIns="0" bIns="0" rtlCol="0"/>
          <a:lstStyle/>
          <a:p>
            <a:endParaRPr/>
          </a:p>
        </p:txBody>
      </p:sp>
      <p:sp>
        <p:nvSpPr>
          <p:cNvPr id="305" name="object 305"/>
          <p:cNvSpPr/>
          <p:nvPr/>
        </p:nvSpPr>
        <p:spPr>
          <a:xfrm>
            <a:off x="8131175" y="3546347"/>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306" name="object 306"/>
          <p:cNvSpPr/>
          <p:nvPr/>
        </p:nvSpPr>
        <p:spPr>
          <a:xfrm>
            <a:off x="8342248" y="3581400"/>
            <a:ext cx="279654" cy="278129"/>
          </a:xfrm>
          <a:prstGeom prst="rect">
            <a:avLst/>
          </a:prstGeom>
          <a:blipFill>
            <a:blip r:embed="rId16" cstate="print"/>
            <a:stretch>
              <a:fillRect/>
            </a:stretch>
          </a:blipFill>
        </p:spPr>
        <p:txBody>
          <a:bodyPr wrap="square" lIns="0" tIns="0" rIns="0" bIns="0" rtlCol="0"/>
          <a:lstStyle/>
          <a:p>
            <a:endParaRPr/>
          </a:p>
        </p:txBody>
      </p:sp>
      <p:sp>
        <p:nvSpPr>
          <p:cNvPr id="307" name="object 307"/>
          <p:cNvSpPr/>
          <p:nvPr/>
        </p:nvSpPr>
        <p:spPr>
          <a:xfrm>
            <a:off x="8131175" y="3717035"/>
            <a:ext cx="17780" cy="60960"/>
          </a:xfrm>
          <a:custGeom>
            <a:avLst/>
            <a:gdLst/>
            <a:ahLst/>
            <a:cxnLst/>
            <a:rect l="l" t="t" r="r" b="b"/>
            <a:pathLst>
              <a:path w="17779" h="60960">
                <a:moveTo>
                  <a:pt x="17526" y="60960"/>
                </a:moveTo>
                <a:lnTo>
                  <a:pt x="17526" y="50291"/>
                </a:lnTo>
                <a:lnTo>
                  <a:pt x="0" y="50291"/>
                </a:lnTo>
                <a:lnTo>
                  <a:pt x="0" y="60960"/>
                </a:lnTo>
                <a:lnTo>
                  <a:pt x="17526" y="60960"/>
                </a:lnTo>
                <a:close/>
              </a:path>
              <a:path w="17779" h="6096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08" name="object 308"/>
          <p:cNvSpPr/>
          <p:nvPr/>
        </p:nvSpPr>
        <p:spPr>
          <a:xfrm>
            <a:off x="774839" y="3777234"/>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309" name="object 309"/>
          <p:cNvSpPr/>
          <p:nvPr/>
        </p:nvSpPr>
        <p:spPr>
          <a:xfrm>
            <a:off x="7453007" y="4632197"/>
            <a:ext cx="17780" cy="3175"/>
          </a:xfrm>
          <a:custGeom>
            <a:avLst/>
            <a:gdLst/>
            <a:ahLst/>
            <a:cxnLst/>
            <a:rect l="l" t="t" r="r" b="b"/>
            <a:pathLst>
              <a:path w="17779" h="3175">
                <a:moveTo>
                  <a:pt x="17524" y="3047"/>
                </a:moveTo>
                <a:lnTo>
                  <a:pt x="17524" y="0"/>
                </a:lnTo>
                <a:lnTo>
                  <a:pt x="0" y="0"/>
                </a:lnTo>
                <a:lnTo>
                  <a:pt x="0" y="3047"/>
                </a:lnTo>
                <a:lnTo>
                  <a:pt x="17524" y="3047"/>
                </a:lnTo>
                <a:close/>
              </a:path>
            </a:pathLst>
          </a:custGeom>
          <a:solidFill>
            <a:srgbClr val="ACA89A"/>
          </a:solidFill>
        </p:spPr>
        <p:txBody>
          <a:bodyPr wrap="square" lIns="0" tIns="0" rIns="0" bIns="0" rtlCol="0"/>
          <a:lstStyle/>
          <a:p>
            <a:endParaRPr/>
          </a:p>
        </p:txBody>
      </p:sp>
      <p:sp>
        <p:nvSpPr>
          <p:cNvPr id="310" name="object 310"/>
          <p:cNvSpPr txBox="1"/>
          <p:nvPr/>
        </p:nvSpPr>
        <p:spPr>
          <a:xfrm>
            <a:off x="7872361" y="4083811"/>
            <a:ext cx="146050" cy="452755"/>
          </a:xfrm>
          <a:prstGeom prst="rect">
            <a:avLst/>
          </a:prstGeom>
        </p:spPr>
        <p:txBody>
          <a:bodyPr vert="horz" wrap="square" lIns="0" tIns="12700" rIns="0" bIns="0" rtlCol="0">
            <a:spAutoFit/>
          </a:bodyPr>
          <a:lstStyle/>
          <a:p>
            <a:pPr marL="12700">
              <a:lnSpc>
                <a:spcPct val="100000"/>
              </a:lnSpc>
              <a:spcBef>
                <a:spcPts val="100"/>
              </a:spcBef>
            </a:pPr>
            <a:r>
              <a:rPr sz="2800" b="1" u="heavy" spc="245" dirty="0">
                <a:solidFill>
                  <a:srgbClr val="3365FF"/>
                </a:solidFill>
                <a:uFill>
                  <a:solidFill>
                    <a:srgbClr val="ACA89A"/>
                  </a:solidFill>
                </a:uFill>
                <a:latin typeface="Times New Roman"/>
                <a:cs typeface="Times New Roman"/>
              </a:rPr>
              <a:t> </a:t>
            </a:r>
            <a:endParaRPr sz="2800">
              <a:latin typeface="Times New Roman"/>
              <a:cs typeface="Times New Roman"/>
            </a:endParaRPr>
          </a:p>
        </p:txBody>
      </p:sp>
      <p:sp>
        <p:nvSpPr>
          <p:cNvPr id="311" name="object 311"/>
          <p:cNvSpPr/>
          <p:nvPr/>
        </p:nvSpPr>
        <p:spPr>
          <a:xfrm>
            <a:off x="7453007" y="4580382"/>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312" name="object 312"/>
          <p:cNvSpPr/>
          <p:nvPr/>
        </p:nvSpPr>
        <p:spPr>
          <a:xfrm>
            <a:off x="7453007" y="453009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313" name="object 313"/>
          <p:cNvSpPr/>
          <p:nvPr/>
        </p:nvSpPr>
        <p:spPr>
          <a:xfrm>
            <a:off x="7453007" y="4479797"/>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14" name="object 314"/>
          <p:cNvSpPr/>
          <p:nvPr/>
        </p:nvSpPr>
        <p:spPr>
          <a:xfrm>
            <a:off x="7453007" y="442722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315" name="object 315"/>
          <p:cNvSpPr/>
          <p:nvPr/>
        </p:nvSpPr>
        <p:spPr>
          <a:xfrm>
            <a:off x="7453007" y="4377690"/>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16" name="object 316"/>
          <p:cNvSpPr/>
          <p:nvPr/>
        </p:nvSpPr>
        <p:spPr>
          <a:xfrm>
            <a:off x="7453007" y="4327397"/>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17" name="object 317"/>
          <p:cNvSpPr/>
          <p:nvPr/>
        </p:nvSpPr>
        <p:spPr>
          <a:xfrm>
            <a:off x="7453007" y="427482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318" name="object 318"/>
          <p:cNvSpPr/>
          <p:nvPr/>
        </p:nvSpPr>
        <p:spPr>
          <a:xfrm>
            <a:off x="7453007" y="4224528"/>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319" name="object 319"/>
          <p:cNvSpPr/>
          <p:nvPr/>
        </p:nvSpPr>
        <p:spPr>
          <a:xfrm>
            <a:off x="7453007" y="4174235"/>
            <a:ext cx="17780" cy="17145"/>
          </a:xfrm>
          <a:custGeom>
            <a:avLst/>
            <a:gdLst/>
            <a:ahLst/>
            <a:cxnLst/>
            <a:rect l="l" t="t" r="r" b="b"/>
            <a:pathLst>
              <a:path w="17779" h="17145">
                <a:moveTo>
                  <a:pt x="17524" y="16764"/>
                </a:moveTo>
                <a:lnTo>
                  <a:pt x="17524" y="0"/>
                </a:lnTo>
                <a:lnTo>
                  <a:pt x="0" y="0"/>
                </a:lnTo>
                <a:lnTo>
                  <a:pt x="0" y="16764"/>
                </a:lnTo>
                <a:lnTo>
                  <a:pt x="17524" y="16764"/>
                </a:lnTo>
                <a:close/>
              </a:path>
            </a:pathLst>
          </a:custGeom>
          <a:solidFill>
            <a:srgbClr val="ACA89A"/>
          </a:solidFill>
        </p:spPr>
        <p:txBody>
          <a:bodyPr wrap="square" lIns="0" tIns="0" rIns="0" bIns="0" rtlCol="0"/>
          <a:lstStyle/>
          <a:p>
            <a:endParaRPr/>
          </a:p>
        </p:txBody>
      </p:sp>
      <p:sp>
        <p:nvSpPr>
          <p:cNvPr id="320" name="object 320"/>
          <p:cNvSpPr/>
          <p:nvPr/>
        </p:nvSpPr>
        <p:spPr>
          <a:xfrm>
            <a:off x="7453007" y="412242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321" name="object 321"/>
          <p:cNvSpPr/>
          <p:nvPr/>
        </p:nvSpPr>
        <p:spPr>
          <a:xfrm>
            <a:off x="7453007" y="40721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22" name="object 322"/>
          <p:cNvSpPr/>
          <p:nvPr/>
        </p:nvSpPr>
        <p:spPr>
          <a:xfrm>
            <a:off x="7453007" y="4021835"/>
            <a:ext cx="17780" cy="17145"/>
          </a:xfrm>
          <a:custGeom>
            <a:avLst/>
            <a:gdLst/>
            <a:ahLst/>
            <a:cxnLst/>
            <a:rect l="l" t="t" r="r" b="b"/>
            <a:pathLst>
              <a:path w="17779" h="17145">
                <a:moveTo>
                  <a:pt x="17524" y="16764"/>
                </a:moveTo>
                <a:lnTo>
                  <a:pt x="17524" y="0"/>
                </a:lnTo>
                <a:lnTo>
                  <a:pt x="0" y="0"/>
                </a:lnTo>
                <a:lnTo>
                  <a:pt x="0" y="16764"/>
                </a:lnTo>
                <a:lnTo>
                  <a:pt x="17524" y="16764"/>
                </a:lnTo>
                <a:close/>
              </a:path>
            </a:pathLst>
          </a:custGeom>
          <a:solidFill>
            <a:srgbClr val="ACA89A"/>
          </a:solidFill>
        </p:spPr>
        <p:txBody>
          <a:bodyPr wrap="square" lIns="0" tIns="0" rIns="0" bIns="0" rtlCol="0"/>
          <a:lstStyle/>
          <a:p>
            <a:endParaRPr/>
          </a:p>
        </p:txBody>
      </p:sp>
      <p:sp>
        <p:nvSpPr>
          <p:cNvPr id="323" name="object 323"/>
          <p:cNvSpPr/>
          <p:nvPr/>
        </p:nvSpPr>
        <p:spPr>
          <a:xfrm>
            <a:off x="7453007" y="397002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324" name="object 324"/>
          <p:cNvSpPr/>
          <p:nvPr/>
        </p:nvSpPr>
        <p:spPr>
          <a:xfrm>
            <a:off x="7453007" y="39197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25" name="object 325"/>
          <p:cNvSpPr/>
          <p:nvPr/>
        </p:nvSpPr>
        <p:spPr>
          <a:xfrm>
            <a:off x="7453007" y="3869435"/>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326" name="object 326"/>
          <p:cNvSpPr/>
          <p:nvPr/>
        </p:nvSpPr>
        <p:spPr>
          <a:xfrm>
            <a:off x="7453007" y="381762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327" name="object 327"/>
          <p:cNvSpPr/>
          <p:nvPr/>
        </p:nvSpPr>
        <p:spPr>
          <a:xfrm>
            <a:off x="7453007" y="3777996"/>
            <a:ext cx="17780" cy="5715"/>
          </a:xfrm>
          <a:custGeom>
            <a:avLst/>
            <a:gdLst/>
            <a:ahLst/>
            <a:cxnLst/>
            <a:rect l="l" t="t" r="r" b="b"/>
            <a:pathLst>
              <a:path w="17779" h="5714">
                <a:moveTo>
                  <a:pt x="17524" y="5334"/>
                </a:moveTo>
                <a:lnTo>
                  <a:pt x="17524" y="0"/>
                </a:lnTo>
                <a:lnTo>
                  <a:pt x="0" y="0"/>
                </a:lnTo>
                <a:lnTo>
                  <a:pt x="0" y="5334"/>
                </a:lnTo>
                <a:lnTo>
                  <a:pt x="17524" y="5334"/>
                </a:lnTo>
                <a:close/>
              </a:path>
            </a:pathLst>
          </a:custGeom>
          <a:solidFill>
            <a:srgbClr val="ACA89A"/>
          </a:solidFill>
        </p:spPr>
        <p:txBody>
          <a:bodyPr wrap="square" lIns="0" tIns="0" rIns="0" bIns="0" rtlCol="0"/>
          <a:lstStyle/>
          <a:p>
            <a:endParaRPr/>
          </a:p>
        </p:txBody>
      </p:sp>
      <p:sp>
        <p:nvSpPr>
          <p:cNvPr id="328" name="object 328"/>
          <p:cNvSpPr/>
          <p:nvPr/>
        </p:nvSpPr>
        <p:spPr>
          <a:xfrm>
            <a:off x="7115441" y="4613909"/>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329" name="object 329"/>
          <p:cNvSpPr/>
          <p:nvPr/>
        </p:nvSpPr>
        <p:spPr>
          <a:xfrm>
            <a:off x="7115441" y="4563617"/>
            <a:ext cx="16510" cy="17145"/>
          </a:xfrm>
          <a:custGeom>
            <a:avLst/>
            <a:gdLst/>
            <a:ahLst/>
            <a:cxnLst/>
            <a:rect l="l" t="t" r="r" b="b"/>
            <a:pathLst>
              <a:path w="16509" h="17145">
                <a:moveTo>
                  <a:pt x="16002" y="16764"/>
                </a:moveTo>
                <a:lnTo>
                  <a:pt x="16002" y="0"/>
                </a:lnTo>
                <a:lnTo>
                  <a:pt x="0" y="0"/>
                </a:lnTo>
                <a:lnTo>
                  <a:pt x="0" y="16764"/>
                </a:lnTo>
                <a:lnTo>
                  <a:pt x="16002" y="16764"/>
                </a:lnTo>
                <a:close/>
              </a:path>
            </a:pathLst>
          </a:custGeom>
          <a:solidFill>
            <a:srgbClr val="ACA89A"/>
          </a:solidFill>
        </p:spPr>
        <p:txBody>
          <a:bodyPr wrap="square" lIns="0" tIns="0" rIns="0" bIns="0" rtlCol="0"/>
          <a:lstStyle/>
          <a:p>
            <a:endParaRPr/>
          </a:p>
        </p:txBody>
      </p:sp>
      <p:sp>
        <p:nvSpPr>
          <p:cNvPr id="330" name="object 330"/>
          <p:cNvSpPr/>
          <p:nvPr/>
        </p:nvSpPr>
        <p:spPr>
          <a:xfrm>
            <a:off x="7115441" y="45140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31" name="object 331"/>
          <p:cNvSpPr/>
          <p:nvPr/>
        </p:nvSpPr>
        <p:spPr>
          <a:xfrm>
            <a:off x="7115441" y="4461509"/>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332" name="object 332"/>
          <p:cNvSpPr/>
          <p:nvPr/>
        </p:nvSpPr>
        <p:spPr>
          <a:xfrm>
            <a:off x="7115441" y="44112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33" name="object 333"/>
          <p:cNvSpPr/>
          <p:nvPr/>
        </p:nvSpPr>
        <p:spPr>
          <a:xfrm>
            <a:off x="7115441" y="4360926"/>
            <a:ext cx="16510" cy="17145"/>
          </a:xfrm>
          <a:custGeom>
            <a:avLst/>
            <a:gdLst/>
            <a:ahLst/>
            <a:cxnLst/>
            <a:rect l="l" t="t" r="r" b="b"/>
            <a:pathLst>
              <a:path w="16509" h="17145">
                <a:moveTo>
                  <a:pt x="16002" y="16763"/>
                </a:moveTo>
                <a:lnTo>
                  <a:pt x="16002" y="0"/>
                </a:lnTo>
                <a:lnTo>
                  <a:pt x="0" y="0"/>
                </a:lnTo>
                <a:lnTo>
                  <a:pt x="0" y="16763"/>
                </a:lnTo>
                <a:lnTo>
                  <a:pt x="16002" y="16763"/>
                </a:lnTo>
                <a:close/>
              </a:path>
            </a:pathLst>
          </a:custGeom>
          <a:solidFill>
            <a:srgbClr val="ACA89A"/>
          </a:solidFill>
        </p:spPr>
        <p:txBody>
          <a:bodyPr wrap="square" lIns="0" tIns="0" rIns="0" bIns="0" rtlCol="0"/>
          <a:lstStyle/>
          <a:p>
            <a:endParaRPr/>
          </a:p>
        </p:txBody>
      </p:sp>
      <p:sp>
        <p:nvSpPr>
          <p:cNvPr id="334" name="object 334"/>
          <p:cNvSpPr/>
          <p:nvPr/>
        </p:nvSpPr>
        <p:spPr>
          <a:xfrm>
            <a:off x="7115441" y="4309109"/>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335" name="object 335"/>
          <p:cNvSpPr/>
          <p:nvPr/>
        </p:nvSpPr>
        <p:spPr>
          <a:xfrm>
            <a:off x="7115441" y="42588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36" name="object 336"/>
          <p:cNvSpPr/>
          <p:nvPr/>
        </p:nvSpPr>
        <p:spPr>
          <a:xfrm>
            <a:off x="7115441" y="4208526"/>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37" name="object 337"/>
          <p:cNvSpPr/>
          <p:nvPr/>
        </p:nvSpPr>
        <p:spPr>
          <a:xfrm>
            <a:off x="7115441" y="4156709"/>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338" name="object 338"/>
          <p:cNvSpPr/>
          <p:nvPr/>
        </p:nvSpPr>
        <p:spPr>
          <a:xfrm>
            <a:off x="7115441" y="41064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39" name="object 339"/>
          <p:cNvSpPr/>
          <p:nvPr/>
        </p:nvSpPr>
        <p:spPr>
          <a:xfrm>
            <a:off x="7115441" y="4056126"/>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40" name="object 340"/>
          <p:cNvSpPr/>
          <p:nvPr/>
        </p:nvSpPr>
        <p:spPr>
          <a:xfrm>
            <a:off x="7115441" y="4004309"/>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341" name="object 341"/>
          <p:cNvSpPr/>
          <p:nvPr/>
        </p:nvSpPr>
        <p:spPr>
          <a:xfrm>
            <a:off x="7115441" y="39540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42" name="object 342"/>
          <p:cNvSpPr/>
          <p:nvPr/>
        </p:nvSpPr>
        <p:spPr>
          <a:xfrm>
            <a:off x="7115441" y="3903726"/>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43" name="object 343"/>
          <p:cNvSpPr/>
          <p:nvPr/>
        </p:nvSpPr>
        <p:spPr>
          <a:xfrm>
            <a:off x="7115441" y="3851909"/>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344" name="object 344"/>
          <p:cNvSpPr/>
          <p:nvPr/>
        </p:nvSpPr>
        <p:spPr>
          <a:xfrm>
            <a:off x="7115441" y="38016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45" name="object 345"/>
          <p:cNvSpPr/>
          <p:nvPr/>
        </p:nvSpPr>
        <p:spPr>
          <a:xfrm>
            <a:off x="7792098" y="4411217"/>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346" name="object 346"/>
          <p:cNvSpPr/>
          <p:nvPr/>
        </p:nvSpPr>
        <p:spPr>
          <a:xfrm>
            <a:off x="7792098" y="4360926"/>
            <a:ext cx="17780" cy="17145"/>
          </a:xfrm>
          <a:custGeom>
            <a:avLst/>
            <a:gdLst/>
            <a:ahLst/>
            <a:cxnLst/>
            <a:rect l="l" t="t" r="r" b="b"/>
            <a:pathLst>
              <a:path w="17779" h="17145">
                <a:moveTo>
                  <a:pt x="17525" y="16763"/>
                </a:moveTo>
                <a:lnTo>
                  <a:pt x="17525" y="0"/>
                </a:lnTo>
                <a:lnTo>
                  <a:pt x="0" y="0"/>
                </a:lnTo>
                <a:lnTo>
                  <a:pt x="0" y="16763"/>
                </a:lnTo>
                <a:lnTo>
                  <a:pt x="17525" y="16763"/>
                </a:lnTo>
                <a:close/>
              </a:path>
            </a:pathLst>
          </a:custGeom>
          <a:solidFill>
            <a:srgbClr val="ACA89A"/>
          </a:solidFill>
        </p:spPr>
        <p:txBody>
          <a:bodyPr wrap="square" lIns="0" tIns="0" rIns="0" bIns="0" rtlCol="0"/>
          <a:lstStyle/>
          <a:p>
            <a:endParaRPr/>
          </a:p>
        </p:txBody>
      </p:sp>
      <p:sp>
        <p:nvSpPr>
          <p:cNvPr id="347" name="object 347"/>
          <p:cNvSpPr/>
          <p:nvPr/>
        </p:nvSpPr>
        <p:spPr>
          <a:xfrm>
            <a:off x="7792098" y="4309109"/>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348" name="object 348"/>
          <p:cNvSpPr/>
          <p:nvPr/>
        </p:nvSpPr>
        <p:spPr>
          <a:xfrm>
            <a:off x="7792098" y="42588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49" name="object 349"/>
          <p:cNvSpPr/>
          <p:nvPr/>
        </p:nvSpPr>
        <p:spPr>
          <a:xfrm>
            <a:off x="7792098" y="4208526"/>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350" name="object 350"/>
          <p:cNvSpPr/>
          <p:nvPr/>
        </p:nvSpPr>
        <p:spPr>
          <a:xfrm>
            <a:off x="7792098" y="4156709"/>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1" name="object 351"/>
          <p:cNvSpPr/>
          <p:nvPr/>
        </p:nvSpPr>
        <p:spPr>
          <a:xfrm>
            <a:off x="7792098" y="41064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52" name="object 352"/>
          <p:cNvSpPr/>
          <p:nvPr/>
        </p:nvSpPr>
        <p:spPr>
          <a:xfrm>
            <a:off x="7792098" y="4056126"/>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353" name="object 353"/>
          <p:cNvSpPr/>
          <p:nvPr/>
        </p:nvSpPr>
        <p:spPr>
          <a:xfrm>
            <a:off x="7792098" y="4004309"/>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4" name="object 354"/>
          <p:cNvSpPr/>
          <p:nvPr/>
        </p:nvSpPr>
        <p:spPr>
          <a:xfrm>
            <a:off x="7792098" y="39540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55" name="object 355"/>
          <p:cNvSpPr/>
          <p:nvPr/>
        </p:nvSpPr>
        <p:spPr>
          <a:xfrm>
            <a:off x="7792098" y="3902202"/>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6" name="object 356"/>
          <p:cNvSpPr/>
          <p:nvPr/>
        </p:nvSpPr>
        <p:spPr>
          <a:xfrm>
            <a:off x="7792098" y="3851909"/>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7" name="object 357"/>
          <p:cNvSpPr/>
          <p:nvPr/>
        </p:nvSpPr>
        <p:spPr>
          <a:xfrm>
            <a:off x="7792098" y="38016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58" name="object 358"/>
          <p:cNvSpPr/>
          <p:nvPr/>
        </p:nvSpPr>
        <p:spPr>
          <a:xfrm>
            <a:off x="7725803" y="4454652"/>
            <a:ext cx="152400" cy="152400"/>
          </a:xfrm>
          <a:prstGeom prst="rect">
            <a:avLst/>
          </a:prstGeom>
          <a:blipFill>
            <a:blip r:embed="rId17" cstate="print"/>
            <a:stretch>
              <a:fillRect/>
            </a:stretch>
          </a:blipFill>
        </p:spPr>
        <p:txBody>
          <a:bodyPr wrap="square" lIns="0" tIns="0" rIns="0" bIns="0" rtlCol="0"/>
          <a:lstStyle/>
          <a:p>
            <a:endParaRPr/>
          </a:p>
        </p:txBody>
      </p:sp>
      <p:sp>
        <p:nvSpPr>
          <p:cNvPr id="359" name="object 359"/>
          <p:cNvSpPr/>
          <p:nvPr/>
        </p:nvSpPr>
        <p:spPr>
          <a:xfrm>
            <a:off x="7737995" y="4539614"/>
            <a:ext cx="127635" cy="0"/>
          </a:xfrm>
          <a:custGeom>
            <a:avLst/>
            <a:gdLst/>
            <a:ahLst/>
            <a:cxnLst/>
            <a:rect l="l" t="t" r="r" b="b"/>
            <a:pathLst>
              <a:path w="127634">
                <a:moveTo>
                  <a:pt x="0" y="0"/>
                </a:moveTo>
                <a:lnTo>
                  <a:pt x="127253" y="0"/>
                </a:lnTo>
              </a:path>
            </a:pathLst>
          </a:custGeom>
          <a:ln w="3175">
            <a:solidFill>
              <a:srgbClr val="F6F4F1"/>
            </a:solidFill>
          </a:ln>
        </p:spPr>
        <p:txBody>
          <a:bodyPr wrap="square" lIns="0" tIns="0" rIns="0" bIns="0" rtlCol="0"/>
          <a:lstStyle/>
          <a:p>
            <a:endParaRPr/>
          </a:p>
        </p:txBody>
      </p:sp>
      <p:sp>
        <p:nvSpPr>
          <p:cNvPr id="360" name="object 360"/>
          <p:cNvSpPr/>
          <p:nvPr/>
        </p:nvSpPr>
        <p:spPr>
          <a:xfrm>
            <a:off x="7737995" y="4541520"/>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361" name="object 361"/>
          <p:cNvSpPr/>
          <p:nvPr/>
        </p:nvSpPr>
        <p:spPr>
          <a:xfrm>
            <a:off x="7737995" y="4543425"/>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362" name="object 362"/>
          <p:cNvSpPr/>
          <p:nvPr/>
        </p:nvSpPr>
        <p:spPr>
          <a:xfrm>
            <a:off x="7737995" y="4545329"/>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363" name="object 363"/>
          <p:cNvSpPr/>
          <p:nvPr/>
        </p:nvSpPr>
        <p:spPr>
          <a:xfrm>
            <a:off x="7737995" y="4546853"/>
            <a:ext cx="127635" cy="0"/>
          </a:xfrm>
          <a:custGeom>
            <a:avLst/>
            <a:gdLst/>
            <a:ahLst/>
            <a:cxnLst/>
            <a:rect l="l" t="t" r="r" b="b"/>
            <a:pathLst>
              <a:path w="127634">
                <a:moveTo>
                  <a:pt x="0" y="0"/>
                </a:moveTo>
                <a:lnTo>
                  <a:pt x="127253" y="0"/>
                </a:lnTo>
              </a:path>
            </a:pathLst>
          </a:custGeom>
          <a:ln w="3175">
            <a:solidFill>
              <a:srgbClr val="EFEDE8"/>
            </a:solidFill>
          </a:ln>
        </p:spPr>
        <p:txBody>
          <a:bodyPr wrap="square" lIns="0" tIns="0" rIns="0" bIns="0" rtlCol="0"/>
          <a:lstStyle/>
          <a:p>
            <a:endParaRPr/>
          </a:p>
        </p:txBody>
      </p:sp>
      <p:sp>
        <p:nvSpPr>
          <p:cNvPr id="364" name="object 364"/>
          <p:cNvSpPr/>
          <p:nvPr/>
        </p:nvSpPr>
        <p:spPr>
          <a:xfrm>
            <a:off x="7737995" y="4548758"/>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365" name="object 365"/>
          <p:cNvSpPr/>
          <p:nvPr/>
        </p:nvSpPr>
        <p:spPr>
          <a:xfrm>
            <a:off x="7737995" y="4550664"/>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366" name="object 366"/>
          <p:cNvSpPr/>
          <p:nvPr/>
        </p:nvSpPr>
        <p:spPr>
          <a:xfrm>
            <a:off x="7737995" y="4552188"/>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367" name="object 367"/>
          <p:cNvSpPr/>
          <p:nvPr/>
        </p:nvSpPr>
        <p:spPr>
          <a:xfrm>
            <a:off x="7737995" y="4554092"/>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368" name="object 368"/>
          <p:cNvSpPr/>
          <p:nvPr/>
        </p:nvSpPr>
        <p:spPr>
          <a:xfrm>
            <a:off x="7737995" y="4555997"/>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369" name="object 369"/>
          <p:cNvSpPr/>
          <p:nvPr/>
        </p:nvSpPr>
        <p:spPr>
          <a:xfrm>
            <a:off x="7737995" y="4557521"/>
            <a:ext cx="127635" cy="0"/>
          </a:xfrm>
          <a:custGeom>
            <a:avLst/>
            <a:gdLst/>
            <a:ahLst/>
            <a:cxnLst/>
            <a:rect l="l" t="t" r="r" b="b"/>
            <a:pathLst>
              <a:path w="127634">
                <a:moveTo>
                  <a:pt x="0" y="0"/>
                </a:moveTo>
                <a:lnTo>
                  <a:pt x="127253" y="0"/>
                </a:lnTo>
              </a:path>
            </a:pathLst>
          </a:custGeom>
          <a:ln w="3175">
            <a:solidFill>
              <a:srgbClr val="E6E2DA"/>
            </a:solidFill>
          </a:ln>
        </p:spPr>
        <p:txBody>
          <a:bodyPr wrap="square" lIns="0" tIns="0" rIns="0" bIns="0" rtlCol="0"/>
          <a:lstStyle/>
          <a:p>
            <a:endParaRPr/>
          </a:p>
        </p:txBody>
      </p:sp>
      <p:sp>
        <p:nvSpPr>
          <p:cNvPr id="370" name="object 370"/>
          <p:cNvSpPr/>
          <p:nvPr/>
        </p:nvSpPr>
        <p:spPr>
          <a:xfrm>
            <a:off x="7737995" y="4559427"/>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371" name="object 371"/>
          <p:cNvSpPr/>
          <p:nvPr/>
        </p:nvSpPr>
        <p:spPr>
          <a:xfrm>
            <a:off x="7737995" y="4561332"/>
            <a:ext cx="127635" cy="0"/>
          </a:xfrm>
          <a:custGeom>
            <a:avLst/>
            <a:gdLst/>
            <a:ahLst/>
            <a:cxnLst/>
            <a:rect l="l" t="t" r="r" b="b"/>
            <a:pathLst>
              <a:path w="127634">
                <a:moveTo>
                  <a:pt x="0" y="0"/>
                </a:moveTo>
                <a:lnTo>
                  <a:pt x="127253" y="0"/>
                </a:lnTo>
              </a:path>
            </a:pathLst>
          </a:custGeom>
          <a:ln w="3175">
            <a:solidFill>
              <a:srgbClr val="E2DED6"/>
            </a:solidFill>
          </a:ln>
        </p:spPr>
        <p:txBody>
          <a:bodyPr wrap="square" lIns="0" tIns="0" rIns="0" bIns="0" rtlCol="0"/>
          <a:lstStyle/>
          <a:p>
            <a:endParaRPr/>
          </a:p>
        </p:txBody>
      </p:sp>
      <p:sp>
        <p:nvSpPr>
          <p:cNvPr id="372" name="object 372"/>
          <p:cNvSpPr/>
          <p:nvPr/>
        </p:nvSpPr>
        <p:spPr>
          <a:xfrm>
            <a:off x="7737995" y="4562855"/>
            <a:ext cx="127635" cy="0"/>
          </a:xfrm>
          <a:custGeom>
            <a:avLst/>
            <a:gdLst/>
            <a:ahLst/>
            <a:cxnLst/>
            <a:rect l="l" t="t" r="r" b="b"/>
            <a:pathLst>
              <a:path w="127634">
                <a:moveTo>
                  <a:pt x="0" y="0"/>
                </a:moveTo>
                <a:lnTo>
                  <a:pt x="127253" y="0"/>
                </a:lnTo>
              </a:path>
            </a:pathLst>
          </a:custGeom>
          <a:ln w="3175">
            <a:solidFill>
              <a:srgbClr val="E0DCD4"/>
            </a:solidFill>
          </a:ln>
        </p:spPr>
        <p:txBody>
          <a:bodyPr wrap="square" lIns="0" tIns="0" rIns="0" bIns="0" rtlCol="0"/>
          <a:lstStyle/>
          <a:p>
            <a:endParaRPr/>
          </a:p>
        </p:txBody>
      </p:sp>
      <p:sp>
        <p:nvSpPr>
          <p:cNvPr id="373" name="object 373"/>
          <p:cNvSpPr/>
          <p:nvPr/>
        </p:nvSpPr>
        <p:spPr>
          <a:xfrm>
            <a:off x="7737995" y="4564760"/>
            <a:ext cx="127635" cy="0"/>
          </a:xfrm>
          <a:custGeom>
            <a:avLst/>
            <a:gdLst/>
            <a:ahLst/>
            <a:cxnLst/>
            <a:rect l="l" t="t" r="r" b="b"/>
            <a:pathLst>
              <a:path w="127634">
                <a:moveTo>
                  <a:pt x="0" y="0"/>
                </a:moveTo>
                <a:lnTo>
                  <a:pt x="127253" y="0"/>
                </a:lnTo>
              </a:path>
            </a:pathLst>
          </a:custGeom>
          <a:ln w="3175">
            <a:solidFill>
              <a:srgbClr val="DFDAD1"/>
            </a:solidFill>
          </a:ln>
        </p:spPr>
        <p:txBody>
          <a:bodyPr wrap="square" lIns="0" tIns="0" rIns="0" bIns="0" rtlCol="0"/>
          <a:lstStyle/>
          <a:p>
            <a:endParaRPr/>
          </a:p>
        </p:txBody>
      </p:sp>
      <p:sp>
        <p:nvSpPr>
          <p:cNvPr id="374" name="object 374"/>
          <p:cNvSpPr/>
          <p:nvPr/>
        </p:nvSpPr>
        <p:spPr>
          <a:xfrm>
            <a:off x="7737995" y="4566665"/>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375" name="object 375"/>
          <p:cNvSpPr/>
          <p:nvPr/>
        </p:nvSpPr>
        <p:spPr>
          <a:xfrm>
            <a:off x="7737995" y="4568570"/>
            <a:ext cx="127635" cy="0"/>
          </a:xfrm>
          <a:custGeom>
            <a:avLst/>
            <a:gdLst/>
            <a:ahLst/>
            <a:cxnLst/>
            <a:rect l="l" t="t" r="r" b="b"/>
            <a:pathLst>
              <a:path w="127634">
                <a:moveTo>
                  <a:pt x="0" y="0"/>
                </a:moveTo>
                <a:lnTo>
                  <a:pt x="127253" y="0"/>
                </a:lnTo>
              </a:path>
            </a:pathLst>
          </a:custGeom>
          <a:ln w="3175">
            <a:solidFill>
              <a:srgbClr val="DCD6CD"/>
            </a:solidFill>
          </a:ln>
        </p:spPr>
        <p:txBody>
          <a:bodyPr wrap="square" lIns="0" tIns="0" rIns="0" bIns="0" rtlCol="0"/>
          <a:lstStyle/>
          <a:p>
            <a:endParaRPr/>
          </a:p>
        </p:txBody>
      </p:sp>
      <p:sp>
        <p:nvSpPr>
          <p:cNvPr id="376" name="object 376"/>
          <p:cNvSpPr/>
          <p:nvPr/>
        </p:nvSpPr>
        <p:spPr>
          <a:xfrm>
            <a:off x="7737995" y="4570476"/>
            <a:ext cx="127635" cy="0"/>
          </a:xfrm>
          <a:custGeom>
            <a:avLst/>
            <a:gdLst/>
            <a:ahLst/>
            <a:cxnLst/>
            <a:rect l="l" t="t" r="r" b="b"/>
            <a:pathLst>
              <a:path w="127634">
                <a:moveTo>
                  <a:pt x="0" y="0"/>
                </a:moveTo>
                <a:lnTo>
                  <a:pt x="127253" y="0"/>
                </a:lnTo>
              </a:path>
            </a:pathLst>
          </a:custGeom>
          <a:ln w="3175">
            <a:solidFill>
              <a:srgbClr val="DAD5CB"/>
            </a:solidFill>
          </a:ln>
        </p:spPr>
        <p:txBody>
          <a:bodyPr wrap="square" lIns="0" tIns="0" rIns="0" bIns="0" rtlCol="0"/>
          <a:lstStyle/>
          <a:p>
            <a:endParaRPr/>
          </a:p>
        </p:txBody>
      </p:sp>
      <p:sp>
        <p:nvSpPr>
          <p:cNvPr id="377" name="object 377"/>
          <p:cNvSpPr/>
          <p:nvPr/>
        </p:nvSpPr>
        <p:spPr>
          <a:xfrm>
            <a:off x="7737995" y="4571999"/>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378" name="object 378"/>
          <p:cNvSpPr/>
          <p:nvPr/>
        </p:nvSpPr>
        <p:spPr>
          <a:xfrm>
            <a:off x="7737995" y="4573904"/>
            <a:ext cx="127635" cy="0"/>
          </a:xfrm>
          <a:custGeom>
            <a:avLst/>
            <a:gdLst/>
            <a:ahLst/>
            <a:cxnLst/>
            <a:rect l="l" t="t" r="r" b="b"/>
            <a:pathLst>
              <a:path w="127634">
                <a:moveTo>
                  <a:pt x="0" y="0"/>
                </a:moveTo>
                <a:lnTo>
                  <a:pt x="127253" y="0"/>
                </a:lnTo>
              </a:path>
            </a:pathLst>
          </a:custGeom>
          <a:ln w="3175">
            <a:solidFill>
              <a:srgbClr val="D7D1C6"/>
            </a:solidFill>
          </a:ln>
        </p:spPr>
        <p:txBody>
          <a:bodyPr wrap="square" lIns="0" tIns="0" rIns="0" bIns="0" rtlCol="0"/>
          <a:lstStyle/>
          <a:p>
            <a:endParaRPr/>
          </a:p>
        </p:txBody>
      </p:sp>
      <p:sp>
        <p:nvSpPr>
          <p:cNvPr id="379" name="object 379"/>
          <p:cNvSpPr/>
          <p:nvPr/>
        </p:nvSpPr>
        <p:spPr>
          <a:xfrm>
            <a:off x="7737995" y="4575809"/>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380" name="object 380"/>
          <p:cNvSpPr/>
          <p:nvPr/>
        </p:nvSpPr>
        <p:spPr>
          <a:xfrm>
            <a:off x="7737995" y="4577334"/>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381" name="object 381"/>
          <p:cNvSpPr/>
          <p:nvPr/>
        </p:nvSpPr>
        <p:spPr>
          <a:xfrm>
            <a:off x="7737995" y="4579239"/>
            <a:ext cx="127635" cy="0"/>
          </a:xfrm>
          <a:custGeom>
            <a:avLst/>
            <a:gdLst/>
            <a:ahLst/>
            <a:cxnLst/>
            <a:rect l="l" t="t" r="r" b="b"/>
            <a:pathLst>
              <a:path w="127634">
                <a:moveTo>
                  <a:pt x="0" y="0"/>
                </a:moveTo>
                <a:lnTo>
                  <a:pt x="127253" y="0"/>
                </a:lnTo>
              </a:path>
            </a:pathLst>
          </a:custGeom>
          <a:ln w="3175">
            <a:solidFill>
              <a:srgbClr val="D2CCBF"/>
            </a:solidFill>
          </a:ln>
        </p:spPr>
        <p:txBody>
          <a:bodyPr wrap="square" lIns="0" tIns="0" rIns="0" bIns="0" rtlCol="0"/>
          <a:lstStyle/>
          <a:p>
            <a:endParaRPr/>
          </a:p>
        </p:txBody>
      </p:sp>
      <p:sp>
        <p:nvSpPr>
          <p:cNvPr id="382" name="object 382"/>
          <p:cNvSpPr/>
          <p:nvPr/>
        </p:nvSpPr>
        <p:spPr>
          <a:xfrm>
            <a:off x="7737995" y="4581144"/>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383" name="object 383"/>
          <p:cNvSpPr/>
          <p:nvPr/>
        </p:nvSpPr>
        <p:spPr>
          <a:xfrm>
            <a:off x="7737995" y="4582667"/>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384" name="object 384"/>
          <p:cNvSpPr/>
          <p:nvPr/>
        </p:nvSpPr>
        <p:spPr>
          <a:xfrm>
            <a:off x="7737995" y="4584572"/>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385" name="object 385"/>
          <p:cNvSpPr/>
          <p:nvPr/>
        </p:nvSpPr>
        <p:spPr>
          <a:xfrm>
            <a:off x="7737995" y="4586478"/>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386" name="object 386"/>
          <p:cNvSpPr/>
          <p:nvPr/>
        </p:nvSpPr>
        <p:spPr>
          <a:xfrm>
            <a:off x="7737995" y="4588002"/>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387" name="object 387"/>
          <p:cNvSpPr/>
          <p:nvPr/>
        </p:nvSpPr>
        <p:spPr>
          <a:xfrm>
            <a:off x="7737995" y="458990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388" name="object 388"/>
          <p:cNvSpPr/>
          <p:nvPr/>
        </p:nvSpPr>
        <p:spPr>
          <a:xfrm>
            <a:off x="7737995" y="4591811"/>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389" name="object 389"/>
          <p:cNvSpPr/>
          <p:nvPr/>
        </p:nvSpPr>
        <p:spPr>
          <a:xfrm>
            <a:off x="7737995" y="4593335"/>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390" name="object 390"/>
          <p:cNvSpPr/>
          <p:nvPr/>
        </p:nvSpPr>
        <p:spPr>
          <a:xfrm>
            <a:off x="7725791" y="4454652"/>
            <a:ext cx="152400" cy="152400"/>
          </a:xfrm>
          <a:custGeom>
            <a:avLst/>
            <a:gdLst/>
            <a:ahLst/>
            <a:cxnLst/>
            <a:rect l="l" t="t" r="r" b="b"/>
            <a:pathLst>
              <a:path w="152400" h="152400">
                <a:moveTo>
                  <a:pt x="152399" y="118110"/>
                </a:moveTo>
                <a:lnTo>
                  <a:pt x="152399" y="32003"/>
                </a:lnTo>
                <a:lnTo>
                  <a:pt x="148848" y="21810"/>
                </a:lnTo>
                <a:lnTo>
                  <a:pt x="145099" y="14111"/>
                </a:lnTo>
                <a:lnTo>
                  <a:pt x="139475" y="7738"/>
                </a:lnTo>
                <a:lnTo>
                  <a:pt x="130301" y="1523"/>
                </a:lnTo>
                <a:lnTo>
                  <a:pt x="124967" y="0"/>
                </a:lnTo>
                <a:lnTo>
                  <a:pt x="26669" y="0"/>
                </a:lnTo>
                <a:lnTo>
                  <a:pt x="0" y="26670"/>
                </a:lnTo>
                <a:lnTo>
                  <a:pt x="0" y="125730"/>
                </a:lnTo>
                <a:lnTo>
                  <a:pt x="1523" y="131064"/>
                </a:lnTo>
                <a:lnTo>
                  <a:pt x="5333" y="136398"/>
                </a:lnTo>
                <a:lnTo>
                  <a:pt x="8381" y="141732"/>
                </a:lnTo>
                <a:lnTo>
                  <a:pt x="13715" y="145542"/>
                </a:lnTo>
                <a:lnTo>
                  <a:pt x="16001" y="146848"/>
                </a:lnTo>
                <a:lnTo>
                  <a:pt x="16001" y="30480"/>
                </a:lnTo>
                <a:lnTo>
                  <a:pt x="19049" y="22860"/>
                </a:lnTo>
                <a:lnTo>
                  <a:pt x="21335" y="21336"/>
                </a:lnTo>
                <a:lnTo>
                  <a:pt x="22859" y="19812"/>
                </a:lnTo>
                <a:lnTo>
                  <a:pt x="26669" y="17526"/>
                </a:lnTo>
                <a:lnTo>
                  <a:pt x="30479" y="16002"/>
                </a:lnTo>
                <a:lnTo>
                  <a:pt x="121919" y="16001"/>
                </a:lnTo>
                <a:lnTo>
                  <a:pt x="123443" y="17525"/>
                </a:lnTo>
                <a:lnTo>
                  <a:pt x="127253" y="19811"/>
                </a:lnTo>
                <a:lnTo>
                  <a:pt x="128777" y="21335"/>
                </a:lnTo>
                <a:lnTo>
                  <a:pt x="132587" y="22859"/>
                </a:lnTo>
                <a:lnTo>
                  <a:pt x="132587" y="26669"/>
                </a:lnTo>
                <a:lnTo>
                  <a:pt x="134111" y="30479"/>
                </a:lnTo>
                <a:lnTo>
                  <a:pt x="134111" y="146643"/>
                </a:lnTo>
                <a:lnTo>
                  <a:pt x="141022" y="141646"/>
                </a:lnTo>
                <a:lnTo>
                  <a:pt x="146458" y="134784"/>
                </a:lnTo>
                <a:lnTo>
                  <a:pt x="150113" y="125730"/>
                </a:lnTo>
                <a:lnTo>
                  <a:pt x="152399" y="118110"/>
                </a:lnTo>
                <a:close/>
              </a:path>
              <a:path w="152400" h="152400">
                <a:moveTo>
                  <a:pt x="134111" y="146643"/>
                </a:moveTo>
                <a:lnTo>
                  <a:pt x="134111" y="121920"/>
                </a:lnTo>
                <a:lnTo>
                  <a:pt x="132587" y="123444"/>
                </a:lnTo>
                <a:lnTo>
                  <a:pt x="132587" y="127254"/>
                </a:lnTo>
                <a:lnTo>
                  <a:pt x="128777" y="128778"/>
                </a:lnTo>
                <a:lnTo>
                  <a:pt x="127253" y="132588"/>
                </a:lnTo>
                <a:lnTo>
                  <a:pt x="123443" y="132588"/>
                </a:lnTo>
                <a:lnTo>
                  <a:pt x="121919" y="134112"/>
                </a:lnTo>
                <a:lnTo>
                  <a:pt x="30479" y="134112"/>
                </a:lnTo>
                <a:lnTo>
                  <a:pt x="26669" y="132588"/>
                </a:lnTo>
                <a:lnTo>
                  <a:pt x="22859" y="132588"/>
                </a:lnTo>
                <a:lnTo>
                  <a:pt x="21335" y="128778"/>
                </a:lnTo>
                <a:lnTo>
                  <a:pt x="19049" y="127254"/>
                </a:lnTo>
                <a:lnTo>
                  <a:pt x="17525" y="123444"/>
                </a:lnTo>
                <a:lnTo>
                  <a:pt x="16001" y="121920"/>
                </a:lnTo>
                <a:lnTo>
                  <a:pt x="16001" y="146848"/>
                </a:lnTo>
                <a:lnTo>
                  <a:pt x="19049" y="148590"/>
                </a:lnTo>
                <a:lnTo>
                  <a:pt x="26669" y="150876"/>
                </a:lnTo>
                <a:lnTo>
                  <a:pt x="33527" y="152400"/>
                </a:lnTo>
                <a:lnTo>
                  <a:pt x="118109" y="152400"/>
                </a:lnTo>
                <a:lnTo>
                  <a:pt x="124967" y="150876"/>
                </a:lnTo>
                <a:lnTo>
                  <a:pt x="133845" y="146836"/>
                </a:lnTo>
                <a:lnTo>
                  <a:pt x="134111" y="146643"/>
                </a:lnTo>
                <a:close/>
              </a:path>
            </a:pathLst>
          </a:custGeom>
          <a:solidFill>
            <a:srgbClr val="7898B5"/>
          </a:solidFill>
        </p:spPr>
        <p:txBody>
          <a:bodyPr wrap="square" lIns="0" tIns="0" rIns="0" bIns="0" rtlCol="0"/>
          <a:lstStyle/>
          <a:p>
            <a:endParaRPr/>
          </a:p>
        </p:txBody>
      </p:sp>
      <p:sp>
        <p:nvSpPr>
          <p:cNvPr id="391" name="object 391"/>
          <p:cNvSpPr/>
          <p:nvPr/>
        </p:nvSpPr>
        <p:spPr>
          <a:xfrm>
            <a:off x="7759331" y="4486655"/>
            <a:ext cx="85090" cy="86360"/>
          </a:xfrm>
          <a:custGeom>
            <a:avLst/>
            <a:gdLst/>
            <a:ahLst/>
            <a:cxnLst/>
            <a:rect l="l" t="t" r="r" b="b"/>
            <a:pathLst>
              <a:path w="85090" h="86360">
                <a:moveTo>
                  <a:pt x="32766" y="51815"/>
                </a:moveTo>
                <a:lnTo>
                  <a:pt x="32766" y="34289"/>
                </a:lnTo>
                <a:lnTo>
                  <a:pt x="0" y="34289"/>
                </a:lnTo>
                <a:lnTo>
                  <a:pt x="0" y="51815"/>
                </a:lnTo>
                <a:lnTo>
                  <a:pt x="32766" y="51815"/>
                </a:lnTo>
                <a:close/>
              </a:path>
              <a:path w="85090" h="86360">
                <a:moveTo>
                  <a:pt x="50292" y="86105"/>
                </a:moveTo>
                <a:lnTo>
                  <a:pt x="50291" y="0"/>
                </a:lnTo>
                <a:lnTo>
                  <a:pt x="32765" y="0"/>
                </a:lnTo>
                <a:lnTo>
                  <a:pt x="32766" y="86105"/>
                </a:lnTo>
                <a:lnTo>
                  <a:pt x="50292" y="86105"/>
                </a:lnTo>
                <a:close/>
              </a:path>
              <a:path w="85090" h="86360">
                <a:moveTo>
                  <a:pt x="84582" y="51815"/>
                </a:moveTo>
                <a:lnTo>
                  <a:pt x="84582" y="34289"/>
                </a:lnTo>
                <a:lnTo>
                  <a:pt x="50292" y="34289"/>
                </a:lnTo>
                <a:lnTo>
                  <a:pt x="50292" y="51815"/>
                </a:lnTo>
                <a:lnTo>
                  <a:pt x="84582" y="51815"/>
                </a:lnTo>
                <a:close/>
              </a:path>
            </a:pathLst>
          </a:custGeom>
          <a:solidFill>
            <a:srgbClr val="000000"/>
          </a:solidFill>
        </p:spPr>
        <p:txBody>
          <a:bodyPr wrap="square" lIns="0" tIns="0" rIns="0" bIns="0" rtlCol="0"/>
          <a:lstStyle/>
          <a:p>
            <a:endParaRPr/>
          </a:p>
        </p:txBody>
      </p:sp>
      <p:sp>
        <p:nvSpPr>
          <p:cNvPr id="392" name="object 392"/>
          <p:cNvSpPr/>
          <p:nvPr/>
        </p:nvSpPr>
        <p:spPr>
          <a:xfrm>
            <a:off x="8326246" y="3979164"/>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393" name="object 393"/>
          <p:cNvSpPr/>
          <p:nvPr/>
        </p:nvSpPr>
        <p:spPr>
          <a:xfrm>
            <a:off x="8275955" y="3979164"/>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94" name="object 394"/>
          <p:cNvSpPr/>
          <p:nvPr/>
        </p:nvSpPr>
        <p:spPr>
          <a:xfrm>
            <a:off x="8224139" y="3979164"/>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95" name="object 395"/>
          <p:cNvSpPr/>
          <p:nvPr/>
        </p:nvSpPr>
        <p:spPr>
          <a:xfrm>
            <a:off x="8173846" y="3979164"/>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396" name="object 396"/>
          <p:cNvSpPr/>
          <p:nvPr/>
        </p:nvSpPr>
        <p:spPr>
          <a:xfrm>
            <a:off x="8131175" y="3970020"/>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397" name="object 397"/>
          <p:cNvSpPr/>
          <p:nvPr/>
        </p:nvSpPr>
        <p:spPr>
          <a:xfrm>
            <a:off x="8131175" y="3919728"/>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98" name="object 398"/>
          <p:cNvSpPr/>
          <p:nvPr/>
        </p:nvSpPr>
        <p:spPr>
          <a:xfrm>
            <a:off x="8131175" y="3869435"/>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99" name="object 399"/>
          <p:cNvSpPr/>
          <p:nvPr/>
        </p:nvSpPr>
        <p:spPr>
          <a:xfrm>
            <a:off x="8131175" y="3817620"/>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00" name="object 400"/>
          <p:cNvSpPr/>
          <p:nvPr/>
        </p:nvSpPr>
        <p:spPr>
          <a:xfrm>
            <a:off x="8131175" y="3777996"/>
            <a:ext cx="17780" cy="5715"/>
          </a:xfrm>
          <a:custGeom>
            <a:avLst/>
            <a:gdLst/>
            <a:ahLst/>
            <a:cxnLst/>
            <a:rect l="l" t="t" r="r" b="b"/>
            <a:pathLst>
              <a:path w="17779" h="5714">
                <a:moveTo>
                  <a:pt x="17526" y="5333"/>
                </a:moveTo>
                <a:lnTo>
                  <a:pt x="17526" y="0"/>
                </a:lnTo>
                <a:lnTo>
                  <a:pt x="0" y="0"/>
                </a:lnTo>
                <a:lnTo>
                  <a:pt x="0" y="5333"/>
                </a:lnTo>
                <a:lnTo>
                  <a:pt x="17526" y="5333"/>
                </a:lnTo>
                <a:close/>
              </a:path>
            </a:pathLst>
          </a:custGeom>
          <a:solidFill>
            <a:srgbClr val="ACA89A"/>
          </a:solidFill>
        </p:spPr>
        <p:txBody>
          <a:bodyPr wrap="square" lIns="0" tIns="0" rIns="0" bIns="0" rtlCol="0"/>
          <a:lstStyle/>
          <a:p>
            <a:endParaRPr/>
          </a:p>
        </p:txBody>
      </p:sp>
      <p:sp>
        <p:nvSpPr>
          <p:cNvPr id="401" name="object 401"/>
          <p:cNvSpPr/>
          <p:nvPr/>
        </p:nvSpPr>
        <p:spPr>
          <a:xfrm>
            <a:off x="8342248" y="3581400"/>
            <a:ext cx="279654" cy="821436"/>
          </a:xfrm>
          <a:prstGeom prst="rect">
            <a:avLst/>
          </a:prstGeom>
          <a:blipFill>
            <a:blip r:embed="rId18" cstate="print"/>
            <a:stretch>
              <a:fillRect/>
            </a:stretch>
          </a:blipFill>
        </p:spPr>
        <p:txBody>
          <a:bodyPr wrap="square" lIns="0" tIns="0" rIns="0" bIns="0" rtlCol="0"/>
          <a:lstStyle/>
          <a:p>
            <a:endParaRPr/>
          </a:p>
        </p:txBody>
      </p:sp>
      <p:sp>
        <p:nvSpPr>
          <p:cNvPr id="402" name="object 402"/>
          <p:cNvSpPr/>
          <p:nvPr/>
        </p:nvSpPr>
        <p:spPr>
          <a:xfrm>
            <a:off x="8326246" y="4249673"/>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03" name="object 403"/>
          <p:cNvSpPr/>
          <p:nvPr/>
        </p:nvSpPr>
        <p:spPr>
          <a:xfrm>
            <a:off x="8275955" y="4249673"/>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404" name="object 404"/>
          <p:cNvSpPr/>
          <p:nvPr/>
        </p:nvSpPr>
        <p:spPr>
          <a:xfrm>
            <a:off x="8224139" y="4249673"/>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405" name="object 405"/>
          <p:cNvSpPr/>
          <p:nvPr/>
        </p:nvSpPr>
        <p:spPr>
          <a:xfrm>
            <a:off x="8173846" y="4249673"/>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06" name="object 406"/>
          <p:cNvSpPr/>
          <p:nvPr/>
        </p:nvSpPr>
        <p:spPr>
          <a:xfrm>
            <a:off x="8131175" y="4241291"/>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07" name="object 407"/>
          <p:cNvSpPr/>
          <p:nvPr/>
        </p:nvSpPr>
        <p:spPr>
          <a:xfrm>
            <a:off x="8131175" y="4191000"/>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08" name="object 408"/>
          <p:cNvSpPr/>
          <p:nvPr/>
        </p:nvSpPr>
        <p:spPr>
          <a:xfrm>
            <a:off x="8131175" y="4140708"/>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409" name="object 409"/>
          <p:cNvSpPr/>
          <p:nvPr/>
        </p:nvSpPr>
        <p:spPr>
          <a:xfrm>
            <a:off x="8131175" y="4088129"/>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410" name="object 410"/>
          <p:cNvSpPr/>
          <p:nvPr/>
        </p:nvSpPr>
        <p:spPr>
          <a:xfrm>
            <a:off x="8131175" y="4038600"/>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11" name="object 411"/>
          <p:cNvSpPr/>
          <p:nvPr/>
        </p:nvSpPr>
        <p:spPr>
          <a:xfrm>
            <a:off x="8005457" y="4397502"/>
            <a:ext cx="270509" cy="270510"/>
          </a:xfrm>
          <a:prstGeom prst="rect">
            <a:avLst/>
          </a:prstGeom>
          <a:blipFill>
            <a:blip r:embed="rId19" cstate="print"/>
            <a:stretch>
              <a:fillRect/>
            </a:stretch>
          </a:blipFill>
        </p:spPr>
        <p:txBody>
          <a:bodyPr wrap="square" lIns="0" tIns="0" rIns="0" bIns="0" rtlCol="0"/>
          <a:lstStyle/>
          <a:p>
            <a:endParaRPr/>
          </a:p>
        </p:txBody>
      </p:sp>
      <p:sp>
        <p:nvSpPr>
          <p:cNvPr id="412" name="object 412"/>
          <p:cNvSpPr/>
          <p:nvPr/>
        </p:nvSpPr>
        <p:spPr>
          <a:xfrm>
            <a:off x="8131175" y="3988308"/>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413" name="object 413"/>
          <p:cNvSpPr txBox="1"/>
          <p:nvPr/>
        </p:nvSpPr>
        <p:spPr>
          <a:xfrm>
            <a:off x="8347843" y="2986067"/>
            <a:ext cx="1172845" cy="1656080"/>
          </a:xfrm>
          <a:prstGeom prst="rect">
            <a:avLst/>
          </a:prstGeom>
        </p:spPr>
        <p:txBody>
          <a:bodyPr vert="horz" wrap="square" lIns="0" tIns="53975" rIns="0" bIns="0" rtlCol="0">
            <a:spAutoFit/>
          </a:bodyPr>
          <a:lstStyle/>
          <a:p>
            <a:pPr marL="12700">
              <a:lnSpc>
                <a:spcPct val="100000"/>
              </a:lnSpc>
              <a:spcBef>
                <a:spcPts val="425"/>
              </a:spcBef>
            </a:pPr>
            <a:r>
              <a:rPr sz="1500" spc="-5" dirty="0">
                <a:latin typeface="Tahoma"/>
                <a:cs typeface="Tahoma"/>
              </a:rPr>
              <a:t>Sunner</a:t>
            </a:r>
            <a:endParaRPr sz="1500">
              <a:latin typeface="Tahoma"/>
              <a:cs typeface="Tahoma"/>
            </a:endParaRPr>
          </a:p>
          <a:p>
            <a:pPr marL="351155" marR="5080">
              <a:lnSpc>
                <a:spcPts val="2140"/>
              </a:lnSpc>
              <a:spcBef>
                <a:spcPts val="120"/>
              </a:spcBef>
            </a:pPr>
            <a:r>
              <a:rPr sz="1500" spc="-5" dirty="0">
                <a:latin typeface="Tahoma"/>
                <a:cs typeface="Tahoma"/>
              </a:rPr>
              <a:t>Secrets  </a:t>
            </a:r>
            <a:r>
              <a:rPr sz="1500" dirty="0">
                <a:latin typeface="Tahoma"/>
                <a:cs typeface="Tahoma"/>
              </a:rPr>
              <a:t>g</a:t>
            </a:r>
            <a:r>
              <a:rPr sz="1500" spc="-5" dirty="0">
                <a:latin typeface="Tahoma"/>
                <a:cs typeface="Tahoma"/>
              </a:rPr>
              <a:t>e</a:t>
            </a:r>
            <a:r>
              <a:rPr sz="1500" dirty="0">
                <a:latin typeface="Tahoma"/>
                <a:cs typeface="Tahoma"/>
              </a:rPr>
              <a:t>t</a:t>
            </a:r>
            <a:r>
              <a:rPr sz="1500" spc="-5" dirty="0">
                <a:latin typeface="Tahoma"/>
                <a:cs typeface="Tahoma"/>
              </a:rPr>
              <a:t>nu</a:t>
            </a:r>
            <a:r>
              <a:rPr sz="1500" spc="5" dirty="0">
                <a:latin typeface="Tahoma"/>
                <a:cs typeface="Tahoma"/>
              </a:rPr>
              <a:t>m</a:t>
            </a:r>
            <a:r>
              <a:rPr sz="1500" spc="-10" dirty="0">
                <a:latin typeface="Tahoma"/>
                <a:cs typeface="Tahoma"/>
              </a:rPr>
              <a:t>.</a:t>
            </a:r>
            <a:r>
              <a:rPr sz="1500" spc="5" dirty="0">
                <a:latin typeface="Tahoma"/>
                <a:cs typeface="Tahoma"/>
              </a:rPr>
              <a:t>h</a:t>
            </a:r>
            <a:endParaRPr sz="1500">
              <a:latin typeface="Tahoma"/>
              <a:cs typeface="Tahoma"/>
            </a:endParaRPr>
          </a:p>
          <a:p>
            <a:pPr marL="351155" marR="24130">
              <a:lnSpc>
                <a:spcPts val="2130"/>
              </a:lnSpc>
              <a:spcBef>
                <a:spcPts val="10"/>
              </a:spcBef>
            </a:pPr>
            <a:r>
              <a:rPr sz="1500" spc="-5" dirty="0">
                <a:latin typeface="Tahoma"/>
                <a:cs typeface="Tahoma"/>
              </a:rPr>
              <a:t>ge</a:t>
            </a:r>
            <a:r>
              <a:rPr sz="1500" dirty="0">
                <a:latin typeface="Tahoma"/>
                <a:cs typeface="Tahoma"/>
              </a:rPr>
              <a:t>t</a:t>
            </a:r>
            <a:r>
              <a:rPr sz="1500" spc="-5" dirty="0">
                <a:latin typeface="Tahoma"/>
                <a:cs typeface="Tahoma"/>
              </a:rPr>
              <a:t>nu</a:t>
            </a:r>
            <a:r>
              <a:rPr sz="1500" spc="5" dirty="0">
                <a:latin typeface="Tahoma"/>
                <a:cs typeface="Tahoma"/>
              </a:rPr>
              <a:t>m</a:t>
            </a:r>
            <a:r>
              <a:rPr sz="1500" spc="-10" dirty="0">
                <a:latin typeface="Tahoma"/>
                <a:cs typeface="Tahoma"/>
              </a:rPr>
              <a:t>.c  </a:t>
            </a:r>
            <a:r>
              <a:rPr sz="1500" dirty="0">
                <a:latin typeface="Tahoma"/>
                <a:cs typeface="Tahoma"/>
              </a:rPr>
              <a:t>main.c</a:t>
            </a:r>
            <a:endParaRPr sz="1500">
              <a:latin typeface="Tahoma"/>
              <a:cs typeface="Tahoma"/>
            </a:endParaRPr>
          </a:p>
          <a:p>
            <a:pPr marL="12700">
              <a:lnSpc>
                <a:spcPct val="100000"/>
              </a:lnSpc>
              <a:spcBef>
                <a:spcPts val="240"/>
              </a:spcBef>
            </a:pPr>
            <a:r>
              <a:rPr sz="1500" spc="5" dirty="0">
                <a:latin typeface="SimSun"/>
                <a:cs typeface="SimSun"/>
              </a:rPr>
              <a:t>苏小红</a:t>
            </a:r>
            <a:endParaRPr sz="1500">
              <a:latin typeface="SimSun"/>
              <a:cs typeface="SimSun"/>
            </a:endParaRPr>
          </a:p>
        </p:txBody>
      </p:sp>
      <p:sp>
        <p:nvSpPr>
          <p:cNvPr id="414" name="object 414"/>
          <p:cNvSpPr txBox="1"/>
          <p:nvPr/>
        </p:nvSpPr>
        <p:spPr>
          <a:xfrm>
            <a:off x="1104271" y="3678428"/>
            <a:ext cx="5366385" cy="1244600"/>
          </a:xfrm>
          <a:prstGeom prst="rect">
            <a:avLst/>
          </a:prstGeom>
        </p:spPr>
        <p:txBody>
          <a:bodyPr vert="horz" wrap="square" lIns="0" tIns="43180" rIns="0" bIns="0" rtlCol="0">
            <a:spAutoFit/>
          </a:bodyPr>
          <a:lstStyle/>
          <a:p>
            <a:pPr marL="355600" marR="5080" indent="-342900" algn="just">
              <a:lnSpc>
                <a:spcPct val="92800"/>
              </a:lnSpc>
              <a:spcBef>
                <a:spcPts val="340"/>
              </a:spcBef>
              <a:buClr>
                <a:srgbClr val="FFCC65"/>
              </a:buClr>
              <a:buSzPct val="78571"/>
              <a:buFont typeface="Wingdings"/>
              <a:buChar char=""/>
              <a:tabLst>
                <a:tab pos="355600" algn="l"/>
              </a:tabLst>
            </a:pPr>
            <a:r>
              <a:rPr sz="2800" b="1" spc="-5" dirty="0">
                <a:solidFill>
                  <a:srgbClr val="3365FF"/>
                </a:solidFill>
                <a:latin typeface="SimSun"/>
                <a:cs typeface="SimSun"/>
              </a:rPr>
              <a:t>对使用者而言</a:t>
            </a:r>
            <a:r>
              <a:rPr sz="2800" b="1" dirty="0">
                <a:solidFill>
                  <a:srgbClr val="3365FF"/>
                </a:solidFill>
                <a:latin typeface="SimSun"/>
                <a:cs typeface="SimSun"/>
              </a:rPr>
              <a:t>，只要知道文件的 </a:t>
            </a:r>
            <a:r>
              <a:rPr sz="2800" b="1" spc="-5" dirty="0">
                <a:solidFill>
                  <a:srgbClr val="3365FF"/>
                </a:solidFill>
                <a:latin typeface="SimSun"/>
                <a:cs typeface="SimSun"/>
              </a:rPr>
              <a:t>路径（全目录）和文件名，就能 使用该文件</a:t>
            </a:r>
            <a:endParaRPr sz="2800">
              <a:latin typeface="SimSun"/>
              <a:cs typeface="SimSun"/>
            </a:endParaRPr>
          </a:p>
        </p:txBody>
      </p:sp>
      <p:sp>
        <p:nvSpPr>
          <p:cNvPr id="415" name="object 415"/>
          <p:cNvSpPr/>
          <p:nvPr/>
        </p:nvSpPr>
        <p:spPr>
          <a:xfrm>
            <a:off x="7648079" y="4793741"/>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416" name="object 416"/>
          <p:cNvSpPr/>
          <p:nvPr/>
        </p:nvSpPr>
        <p:spPr>
          <a:xfrm>
            <a:off x="7597787" y="4793741"/>
            <a:ext cx="17145" cy="16510"/>
          </a:xfrm>
          <a:custGeom>
            <a:avLst/>
            <a:gdLst/>
            <a:ahLst/>
            <a:cxnLst/>
            <a:rect l="l" t="t" r="r" b="b"/>
            <a:pathLst>
              <a:path w="17145" h="16510">
                <a:moveTo>
                  <a:pt x="16763" y="16001"/>
                </a:moveTo>
                <a:lnTo>
                  <a:pt x="16763" y="0"/>
                </a:lnTo>
                <a:lnTo>
                  <a:pt x="0" y="0"/>
                </a:lnTo>
                <a:lnTo>
                  <a:pt x="0" y="16001"/>
                </a:lnTo>
                <a:lnTo>
                  <a:pt x="16763" y="16001"/>
                </a:lnTo>
                <a:close/>
              </a:path>
            </a:pathLst>
          </a:custGeom>
          <a:solidFill>
            <a:srgbClr val="ACA89A"/>
          </a:solidFill>
        </p:spPr>
        <p:txBody>
          <a:bodyPr wrap="square" lIns="0" tIns="0" rIns="0" bIns="0" rtlCol="0"/>
          <a:lstStyle/>
          <a:p>
            <a:endParaRPr/>
          </a:p>
        </p:txBody>
      </p:sp>
      <p:sp>
        <p:nvSpPr>
          <p:cNvPr id="417" name="object 417"/>
          <p:cNvSpPr/>
          <p:nvPr/>
        </p:nvSpPr>
        <p:spPr>
          <a:xfrm>
            <a:off x="7545972" y="4793741"/>
            <a:ext cx="18415" cy="16510"/>
          </a:xfrm>
          <a:custGeom>
            <a:avLst/>
            <a:gdLst/>
            <a:ahLst/>
            <a:cxnLst/>
            <a:rect l="l" t="t" r="r" b="b"/>
            <a:pathLst>
              <a:path w="18415" h="16510">
                <a:moveTo>
                  <a:pt x="18286" y="16001"/>
                </a:moveTo>
                <a:lnTo>
                  <a:pt x="18286" y="0"/>
                </a:lnTo>
                <a:lnTo>
                  <a:pt x="0" y="0"/>
                </a:lnTo>
                <a:lnTo>
                  <a:pt x="0" y="16001"/>
                </a:lnTo>
                <a:lnTo>
                  <a:pt x="18286" y="16001"/>
                </a:lnTo>
                <a:close/>
              </a:path>
            </a:pathLst>
          </a:custGeom>
          <a:solidFill>
            <a:srgbClr val="ACA89A"/>
          </a:solidFill>
        </p:spPr>
        <p:txBody>
          <a:bodyPr wrap="square" lIns="0" tIns="0" rIns="0" bIns="0" rtlCol="0"/>
          <a:lstStyle/>
          <a:p>
            <a:endParaRPr/>
          </a:p>
        </p:txBody>
      </p:sp>
      <p:sp>
        <p:nvSpPr>
          <p:cNvPr id="418" name="object 418"/>
          <p:cNvSpPr/>
          <p:nvPr/>
        </p:nvSpPr>
        <p:spPr>
          <a:xfrm>
            <a:off x="7453007" y="468249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419" name="object 419"/>
          <p:cNvSpPr/>
          <p:nvPr/>
        </p:nvSpPr>
        <p:spPr>
          <a:xfrm>
            <a:off x="7453007" y="4635246"/>
            <a:ext cx="17780" cy="13335"/>
          </a:xfrm>
          <a:custGeom>
            <a:avLst/>
            <a:gdLst/>
            <a:ahLst/>
            <a:cxnLst/>
            <a:rect l="l" t="t" r="r" b="b"/>
            <a:pathLst>
              <a:path w="17779" h="13335">
                <a:moveTo>
                  <a:pt x="17524" y="12954"/>
                </a:moveTo>
                <a:lnTo>
                  <a:pt x="17524" y="0"/>
                </a:lnTo>
                <a:lnTo>
                  <a:pt x="0" y="0"/>
                </a:lnTo>
                <a:lnTo>
                  <a:pt x="0" y="12954"/>
                </a:lnTo>
                <a:lnTo>
                  <a:pt x="17524" y="12954"/>
                </a:lnTo>
                <a:close/>
              </a:path>
            </a:pathLst>
          </a:custGeom>
          <a:solidFill>
            <a:srgbClr val="ACA89A"/>
          </a:solidFill>
        </p:spPr>
        <p:txBody>
          <a:bodyPr wrap="square" lIns="0" tIns="0" rIns="0" bIns="0" rtlCol="0"/>
          <a:lstStyle/>
          <a:p>
            <a:endParaRPr/>
          </a:p>
        </p:txBody>
      </p:sp>
      <p:sp>
        <p:nvSpPr>
          <p:cNvPr id="420" name="object 420"/>
          <p:cNvSpPr/>
          <p:nvPr/>
        </p:nvSpPr>
        <p:spPr>
          <a:xfrm>
            <a:off x="7386701" y="4725161"/>
            <a:ext cx="152400" cy="153162"/>
          </a:xfrm>
          <a:prstGeom prst="rect">
            <a:avLst/>
          </a:prstGeom>
          <a:blipFill>
            <a:blip r:embed="rId20" cstate="print"/>
            <a:stretch>
              <a:fillRect/>
            </a:stretch>
          </a:blipFill>
        </p:spPr>
        <p:txBody>
          <a:bodyPr wrap="square" lIns="0" tIns="0" rIns="0" bIns="0" rtlCol="0"/>
          <a:lstStyle/>
          <a:p>
            <a:endParaRPr/>
          </a:p>
        </p:txBody>
      </p:sp>
      <p:sp>
        <p:nvSpPr>
          <p:cNvPr id="421" name="object 421"/>
          <p:cNvSpPr/>
          <p:nvPr/>
        </p:nvSpPr>
        <p:spPr>
          <a:xfrm>
            <a:off x="7398905" y="4812410"/>
            <a:ext cx="127635" cy="0"/>
          </a:xfrm>
          <a:custGeom>
            <a:avLst/>
            <a:gdLst/>
            <a:ahLst/>
            <a:cxnLst/>
            <a:rect l="l" t="t" r="r" b="b"/>
            <a:pathLst>
              <a:path w="127634">
                <a:moveTo>
                  <a:pt x="0" y="0"/>
                </a:moveTo>
                <a:lnTo>
                  <a:pt x="127253" y="0"/>
                </a:lnTo>
              </a:path>
            </a:pathLst>
          </a:custGeom>
          <a:ln w="3175">
            <a:solidFill>
              <a:srgbClr val="F4F2EF"/>
            </a:solidFill>
          </a:ln>
        </p:spPr>
        <p:txBody>
          <a:bodyPr wrap="square" lIns="0" tIns="0" rIns="0" bIns="0" rtlCol="0"/>
          <a:lstStyle/>
          <a:p>
            <a:endParaRPr/>
          </a:p>
        </p:txBody>
      </p:sp>
      <p:sp>
        <p:nvSpPr>
          <p:cNvPr id="422" name="object 422"/>
          <p:cNvSpPr/>
          <p:nvPr/>
        </p:nvSpPr>
        <p:spPr>
          <a:xfrm>
            <a:off x="7398905" y="4814315"/>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423" name="object 423"/>
          <p:cNvSpPr/>
          <p:nvPr/>
        </p:nvSpPr>
        <p:spPr>
          <a:xfrm>
            <a:off x="7398905" y="4815840"/>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424" name="object 424"/>
          <p:cNvSpPr/>
          <p:nvPr/>
        </p:nvSpPr>
        <p:spPr>
          <a:xfrm>
            <a:off x="7398905" y="4817745"/>
            <a:ext cx="127635" cy="0"/>
          </a:xfrm>
          <a:custGeom>
            <a:avLst/>
            <a:gdLst/>
            <a:ahLst/>
            <a:cxnLst/>
            <a:rect l="l" t="t" r="r" b="b"/>
            <a:pathLst>
              <a:path w="127634">
                <a:moveTo>
                  <a:pt x="0" y="0"/>
                </a:moveTo>
                <a:lnTo>
                  <a:pt x="127253" y="0"/>
                </a:lnTo>
              </a:path>
            </a:pathLst>
          </a:custGeom>
          <a:ln w="3175">
            <a:solidFill>
              <a:srgbClr val="F0EEE8"/>
            </a:solidFill>
          </a:ln>
        </p:spPr>
        <p:txBody>
          <a:bodyPr wrap="square" lIns="0" tIns="0" rIns="0" bIns="0" rtlCol="0"/>
          <a:lstStyle/>
          <a:p>
            <a:endParaRPr/>
          </a:p>
        </p:txBody>
      </p:sp>
      <p:sp>
        <p:nvSpPr>
          <p:cNvPr id="425" name="object 425"/>
          <p:cNvSpPr/>
          <p:nvPr/>
        </p:nvSpPr>
        <p:spPr>
          <a:xfrm>
            <a:off x="7398905" y="4819650"/>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426" name="object 426"/>
          <p:cNvSpPr/>
          <p:nvPr/>
        </p:nvSpPr>
        <p:spPr>
          <a:xfrm>
            <a:off x="7398905" y="4821554"/>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427" name="object 427"/>
          <p:cNvSpPr/>
          <p:nvPr/>
        </p:nvSpPr>
        <p:spPr>
          <a:xfrm>
            <a:off x="7398905" y="4823459"/>
            <a:ext cx="127635" cy="0"/>
          </a:xfrm>
          <a:custGeom>
            <a:avLst/>
            <a:gdLst/>
            <a:ahLst/>
            <a:cxnLst/>
            <a:rect l="l" t="t" r="r" b="b"/>
            <a:pathLst>
              <a:path w="127634">
                <a:moveTo>
                  <a:pt x="0" y="0"/>
                </a:moveTo>
                <a:lnTo>
                  <a:pt x="127253" y="0"/>
                </a:lnTo>
              </a:path>
            </a:pathLst>
          </a:custGeom>
          <a:ln w="3175">
            <a:solidFill>
              <a:srgbClr val="EAE8E2"/>
            </a:solidFill>
          </a:ln>
        </p:spPr>
        <p:txBody>
          <a:bodyPr wrap="square" lIns="0" tIns="0" rIns="0" bIns="0" rtlCol="0"/>
          <a:lstStyle/>
          <a:p>
            <a:endParaRPr/>
          </a:p>
        </p:txBody>
      </p:sp>
      <p:sp>
        <p:nvSpPr>
          <p:cNvPr id="428" name="object 428"/>
          <p:cNvSpPr/>
          <p:nvPr/>
        </p:nvSpPr>
        <p:spPr>
          <a:xfrm>
            <a:off x="7398905" y="4824984"/>
            <a:ext cx="127635" cy="0"/>
          </a:xfrm>
          <a:custGeom>
            <a:avLst/>
            <a:gdLst/>
            <a:ahLst/>
            <a:cxnLst/>
            <a:rect l="l" t="t" r="r" b="b"/>
            <a:pathLst>
              <a:path w="127634">
                <a:moveTo>
                  <a:pt x="0" y="0"/>
                </a:moveTo>
                <a:lnTo>
                  <a:pt x="127253" y="0"/>
                </a:lnTo>
              </a:path>
            </a:pathLst>
          </a:custGeom>
          <a:ln w="3175">
            <a:solidFill>
              <a:srgbClr val="E9E6DF"/>
            </a:solidFill>
          </a:ln>
        </p:spPr>
        <p:txBody>
          <a:bodyPr wrap="square" lIns="0" tIns="0" rIns="0" bIns="0" rtlCol="0"/>
          <a:lstStyle/>
          <a:p>
            <a:endParaRPr/>
          </a:p>
        </p:txBody>
      </p:sp>
      <p:sp>
        <p:nvSpPr>
          <p:cNvPr id="429" name="object 429"/>
          <p:cNvSpPr/>
          <p:nvPr/>
        </p:nvSpPr>
        <p:spPr>
          <a:xfrm>
            <a:off x="7398905" y="4826889"/>
            <a:ext cx="127635" cy="0"/>
          </a:xfrm>
          <a:custGeom>
            <a:avLst/>
            <a:gdLst/>
            <a:ahLst/>
            <a:cxnLst/>
            <a:rect l="l" t="t" r="r" b="b"/>
            <a:pathLst>
              <a:path w="127634">
                <a:moveTo>
                  <a:pt x="0" y="0"/>
                </a:moveTo>
                <a:lnTo>
                  <a:pt x="127253" y="0"/>
                </a:lnTo>
              </a:path>
            </a:pathLst>
          </a:custGeom>
          <a:ln w="3175">
            <a:solidFill>
              <a:srgbClr val="E7E4DD"/>
            </a:solidFill>
          </a:ln>
        </p:spPr>
        <p:txBody>
          <a:bodyPr wrap="square" lIns="0" tIns="0" rIns="0" bIns="0" rtlCol="0"/>
          <a:lstStyle/>
          <a:p>
            <a:endParaRPr/>
          </a:p>
        </p:txBody>
      </p:sp>
      <p:sp>
        <p:nvSpPr>
          <p:cNvPr id="430" name="object 430"/>
          <p:cNvSpPr/>
          <p:nvPr/>
        </p:nvSpPr>
        <p:spPr>
          <a:xfrm>
            <a:off x="7398905" y="4828794"/>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431" name="object 431"/>
          <p:cNvSpPr/>
          <p:nvPr/>
        </p:nvSpPr>
        <p:spPr>
          <a:xfrm>
            <a:off x="7398905" y="4830317"/>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432" name="object 432"/>
          <p:cNvSpPr/>
          <p:nvPr/>
        </p:nvSpPr>
        <p:spPr>
          <a:xfrm>
            <a:off x="7398905" y="4832222"/>
            <a:ext cx="127635" cy="0"/>
          </a:xfrm>
          <a:custGeom>
            <a:avLst/>
            <a:gdLst/>
            <a:ahLst/>
            <a:cxnLst/>
            <a:rect l="l" t="t" r="r" b="b"/>
            <a:pathLst>
              <a:path w="127634">
                <a:moveTo>
                  <a:pt x="0" y="0"/>
                </a:moveTo>
                <a:lnTo>
                  <a:pt x="127253" y="0"/>
                </a:lnTo>
              </a:path>
            </a:pathLst>
          </a:custGeom>
          <a:ln w="3175">
            <a:solidFill>
              <a:srgbClr val="E3DFD6"/>
            </a:solidFill>
          </a:ln>
        </p:spPr>
        <p:txBody>
          <a:bodyPr wrap="square" lIns="0" tIns="0" rIns="0" bIns="0" rtlCol="0"/>
          <a:lstStyle/>
          <a:p>
            <a:endParaRPr/>
          </a:p>
        </p:txBody>
      </p:sp>
      <p:sp>
        <p:nvSpPr>
          <p:cNvPr id="433" name="object 433"/>
          <p:cNvSpPr/>
          <p:nvPr/>
        </p:nvSpPr>
        <p:spPr>
          <a:xfrm>
            <a:off x="7398905" y="4834128"/>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434" name="object 434"/>
          <p:cNvSpPr/>
          <p:nvPr/>
        </p:nvSpPr>
        <p:spPr>
          <a:xfrm>
            <a:off x="7398905" y="4835652"/>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435" name="object 435"/>
          <p:cNvSpPr/>
          <p:nvPr/>
        </p:nvSpPr>
        <p:spPr>
          <a:xfrm>
            <a:off x="7398905" y="4837557"/>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436" name="object 436"/>
          <p:cNvSpPr/>
          <p:nvPr/>
        </p:nvSpPr>
        <p:spPr>
          <a:xfrm>
            <a:off x="7398905" y="4839461"/>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437" name="object 437"/>
          <p:cNvSpPr/>
          <p:nvPr/>
        </p:nvSpPr>
        <p:spPr>
          <a:xfrm>
            <a:off x="7398905" y="4840985"/>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438" name="object 438"/>
          <p:cNvSpPr/>
          <p:nvPr/>
        </p:nvSpPr>
        <p:spPr>
          <a:xfrm>
            <a:off x="7398905" y="4842890"/>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439" name="object 439"/>
          <p:cNvSpPr/>
          <p:nvPr/>
        </p:nvSpPr>
        <p:spPr>
          <a:xfrm>
            <a:off x="7398905" y="4844796"/>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440" name="object 440"/>
          <p:cNvSpPr/>
          <p:nvPr/>
        </p:nvSpPr>
        <p:spPr>
          <a:xfrm>
            <a:off x="7398905" y="4846701"/>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441" name="object 441"/>
          <p:cNvSpPr/>
          <p:nvPr/>
        </p:nvSpPr>
        <p:spPr>
          <a:xfrm>
            <a:off x="7398905" y="4848605"/>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442" name="object 442"/>
          <p:cNvSpPr/>
          <p:nvPr/>
        </p:nvSpPr>
        <p:spPr>
          <a:xfrm>
            <a:off x="7398905" y="4850129"/>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443" name="object 443"/>
          <p:cNvSpPr/>
          <p:nvPr/>
        </p:nvSpPr>
        <p:spPr>
          <a:xfrm>
            <a:off x="7398905" y="4852034"/>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444" name="object 444"/>
          <p:cNvSpPr/>
          <p:nvPr/>
        </p:nvSpPr>
        <p:spPr>
          <a:xfrm>
            <a:off x="7398905" y="4853940"/>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445" name="object 445"/>
          <p:cNvSpPr/>
          <p:nvPr/>
        </p:nvSpPr>
        <p:spPr>
          <a:xfrm>
            <a:off x="7398905" y="4855464"/>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446" name="object 446"/>
          <p:cNvSpPr/>
          <p:nvPr/>
        </p:nvSpPr>
        <p:spPr>
          <a:xfrm>
            <a:off x="7398905" y="4857369"/>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447" name="object 447"/>
          <p:cNvSpPr/>
          <p:nvPr/>
        </p:nvSpPr>
        <p:spPr>
          <a:xfrm>
            <a:off x="7398905" y="4859273"/>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448" name="object 448"/>
          <p:cNvSpPr/>
          <p:nvPr/>
        </p:nvSpPr>
        <p:spPr>
          <a:xfrm>
            <a:off x="7398905" y="486079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449" name="object 449"/>
          <p:cNvSpPr/>
          <p:nvPr/>
        </p:nvSpPr>
        <p:spPr>
          <a:xfrm>
            <a:off x="7398905" y="4862702"/>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450" name="object 450"/>
          <p:cNvSpPr/>
          <p:nvPr/>
        </p:nvSpPr>
        <p:spPr>
          <a:xfrm>
            <a:off x="7398905" y="4864608"/>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451" name="object 451"/>
          <p:cNvSpPr/>
          <p:nvPr/>
        </p:nvSpPr>
        <p:spPr>
          <a:xfrm>
            <a:off x="7386713" y="4725161"/>
            <a:ext cx="152400" cy="153670"/>
          </a:xfrm>
          <a:custGeom>
            <a:avLst/>
            <a:gdLst/>
            <a:ahLst/>
            <a:cxnLst/>
            <a:rect l="l" t="t" r="r" b="b"/>
            <a:pathLst>
              <a:path w="152400" h="153670">
                <a:moveTo>
                  <a:pt x="152400" y="118872"/>
                </a:moveTo>
                <a:lnTo>
                  <a:pt x="152400" y="34290"/>
                </a:lnTo>
                <a:lnTo>
                  <a:pt x="149712" y="24563"/>
                </a:lnTo>
                <a:lnTo>
                  <a:pt x="145751" y="15363"/>
                </a:lnTo>
                <a:lnTo>
                  <a:pt x="139780" y="7625"/>
                </a:lnTo>
                <a:lnTo>
                  <a:pt x="131064" y="2285"/>
                </a:lnTo>
                <a:lnTo>
                  <a:pt x="124968" y="0"/>
                </a:lnTo>
                <a:lnTo>
                  <a:pt x="26670" y="0"/>
                </a:lnTo>
                <a:lnTo>
                  <a:pt x="0" y="27432"/>
                </a:lnTo>
                <a:lnTo>
                  <a:pt x="0" y="125730"/>
                </a:lnTo>
                <a:lnTo>
                  <a:pt x="1524" y="131064"/>
                </a:lnTo>
                <a:lnTo>
                  <a:pt x="5334" y="136398"/>
                </a:lnTo>
                <a:lnTo>
                  <a:pt x="8382" y="141732"/>
                </a:lnTo>
                <a:lnTo>
                  <a:pt x="14478" y="147066"/>
                </a:lnTo>
                <a:lnTo>
                  <a:pt x="16002" y="147719"/>
                </a:lnTo>
                <a:lnTo>
                  <a:pt x="16002" y="30480"/>
                </a:lnTo>
                <a:lnTo>
                  <a:pt x="17526" y="27432"/>
                </a:lnTo>
                <a:lnTo>
                  <a:pt x="19812" y="23622"/>
                </a:lnTo>
                <a:lnTo>
                  <a:pt x="21336" y="22098"/>
                </a:lnTo>
                <a:lnTo>
                  <a:pt x="22860" y="19812"/>
                </a:lnTo>
                <a:lnTo>
                  <a:pt x="30480" y="16764"/>
                </a:lnTo>
                <a:lnTo>
                  <a:pt x="121920" y="16763"/>
                </a:lnTo>
                <a:lnTo>
                  <a:pt x="123444" y="18287"/>
                </a:lnTo>
                <a:lnTo>
                  <a:pt x="127254" y="19811"/>
                </a:lnTo>
                <a:lnTo>
                  <a:pt x="128778" y="22097"/>
                </a:lnTo>
                <a:lnTo>
                  <a:pt x="132588" y="23621"/>
                </a:lnTo>
                <a:lnTo>
                  <a:pt x="132588" y="27431"/>
                </a:lnTo>
                <a:lnTo>
                  <a:pt x="134112" y="30479"/>
                </a:lnTo>
                <a:lnTo>
                  <a:pt x="134112" y="148045"/>
                </a:lnTo>
                <a:lnTo>
                  <a:pt x="136398" y="147066"/>
                </a:lnTo>
                <a:lnTo>
                  <a:pt x="141732" y="141732"/>
                </a:lnTo>
                <a:lnTo>
                  <a:pt x="144780" y="136398"/>
                </a:lnTo>
                <a:lnTo>
                  <a:pt x="148590" y="131064"/>
                </a:lnTo>
                <a:lnTo>
                  <a:pt x="150114" y="125730"/>
                </a:lnTo>
                <a:lnTo>
                  <a:pt x="152400" y="118872"/>
                </a:lnTo>
                <a:close/>
              </a:path>
              <a:path w="152400" h="153670">
                <a:moveTo>
                  <a:pt x="134112" y="148045"/>
                </a:moveTo>
                <a:lnTo>
                  <a:pt x="134112" y="122682"/>
                </a:lnTo>
                <a:lnTo>
                  <a:pt x="132588" y="125730"/>
                </a:lnTo>
                <a:lnTo>
                  <a:pt x="132588" y="128016"/>
                </a:lnTo>
                <a:lnTo>
                  <a:pt x="128778" y="131064"/>
                </a:lnTo>
                <a:lnTo>
                  <a:pt x="127254" y="133350"/>
                </a:lnTo>
                <a:lnTo>
                  <a:pt x="123444" y="134874"/>
                </a:lnTo>
                <a:lnTo>
                  <a:pt x="26670" y="134874"/>
                </a:lnTo>
                <a:lnTo>
                  <a:pt x="22860" y="133350"/>
                </a:lnTo>
                <a:lnTo>
                  <a:pt x="21336" y="131064"/>
                </a:lnTo>
                <a:lnTo>
                  <a:pt x="19812" y="128016"/>
                </a:lnTo>
                <a:lnTo>
                  <a:pt x="17526" y="125730"/>
                </a:lnTo>
                <a:lnTo>
                  <a:pt x="16002" y="122682"/>
                </a:lnTo>
                <a:lnTo>
                  <a:pt x="16002" y="147719"/>
                </a:lnTo>
                <a:lnTo>
                  <a:pt x="19812" y="149352"/>
                </a:lnTo>
                <a:lnTo>
                  <a:pt x="26670" y="150876"/>
                </a:lnTo>
                <a:lnTo>
                  <a:pt x="33528" y="153162"/>
                </a:lnTo>
                <a:lnTo>
                  <a:pt x="118110" y="153162"/>
                </a:lnTo>
                <a:lnTo>
                  <a:pt x="124968" y="150876"/>
                </a:lnTo>
                <a:lnTo>
                  <a:pt x="131064" y="149352"/>
                </a:lnTo>
                <a:lnTo>
                  <a:pt x="134112" y="148045"/>
                </a:lnTo>
                <a:close/>
              </a:path>
            </a:pathLst>
          </a:custGeom>
          <a:solidFill>
            <a:srgbClr val="7898B5"/>
          </a:solidFill>
        </p:spPr>
        <p:txBody>
          <a:bodyPr wrap="square" lIns="0" tIns="0" rIns="0" bIns="0" rtlCol="0"/>
          <a:lstStyle/>
          <a:p>
            <a:endParaRPr/>
          </a:p>
        </p:txBody>
      </p:sp>
      <p:sp>
        <p:nvSpPr>
          <p:cNvPr id="452" name="object 452"/>
          <p:cNvSpPr/>
          <p:nvPr/>
        </p:nvSpPr>
        <p:spPr>
          <a:xfrm>
            <a:off x="7420241" y="4793741"/>
            <a:ext cx="85090" cy="16510"/>
          </a:xfrm>
          <a:custGeom>
            <a:avLst/>
            <a:gdLst/>
            <a:ahLst/>
            <a:cxnLst/>
            <a:rect l="l" t="t" r="r" b="b"/>
            <a:pathLst>
              <a:path w="85090" h="16510">
                <a:moveTo>
                  <a:pt x="0" y="0"/>
                </a:moveTo>
                <a:lnTo>
                  <a:pt x="0" y="16001"/>
                </a:lnTo>
                <a:lnTo>
                  <a:pt x="84581" y="16001"/>
                </a:lnTo>
                <a:lnTo>
                  <a:pt x="84581" y="0"/>
                </a:lnTo>
                <a:lnTo>
                  <a:pt x="0" y="0"/>
                </a:lnTo>
                <a:close/>
              </a:path>
            </a:pathLst>
          </a:custGeom>
          <a:solidFill>
            <a:srgbClr val="000000"/>
          </a:solidFill>
        </p:spPr>
        <p:txBody>
          <a:bodyPr wrap="square" lIns="0" tIns="0" rIns="0" bIns="0" rtlCol="0"/>
          <a:lstStyle/>
          <a:p>
            <a:endParaRPr/>
          </a:p>
        </p:txBody>
      </p:sp>
      <p:sp>
        <p:nvSpPr>
          <p:cNvPr id="453" name="object 453"/>
          <p:cNvSpPr/>
          <p:nvPr/>
        </p:nvSpPr>
        <p:spPr>
          <a:xfrm>
            <a:off x="7666367" y="4702587"/>
            <a:ext cx="270509" cy="236696"/>
          </a:xfrm>
          <a:prstGeom prst="rect">
            <a:avLst/>
          </a:prstGeom>
          <a:blipFill>
            <a:blip r:embed="rId21" cstate="print"/>
            <a:stretch>
              <a:fillRect/>
            </a:stretch>
          </a:blipFill>
        </p:spPr>
        <p:txBody>
          <a:bodyPr wrap="square" lIns="0" tIns="0" rIns="0" bIns="0" rtlCol="0"/>
          <a:lstStyle/>
          <a:p>
            <a:endParaRPr/>
          </a:p>
        </p:txBody>
      </p:sp>
      <p:sp>
        <p:nvSpPr>
          <p:cNvPr id="454" name="object 454"/>
          <p:cNvSpPr/>
          <p:nvPr/>
        </p:nvSpPr>
        <p:spPr>
          <a:xfrm>
            <a:off x="7115441" y="5478779"/>
            <a:ext cx="16510" cy="13970"/>
          </a:xfrm>
          <a:custGeom>
            <a:avLst/>
            <a:gdLst/>
            <a:ahLst/>
            <a:cxnLst/>
            <a:rect l="l" t="t" r="r" b="b"/>
            <a:pathLst>
              <a:path w="16509" h="13970">
                <a:moveTo>
                  <a:pt x="16001" y="13716"/>
                </a:moveTo>
                <a:lnTo>
                  <a:pt x="16001" y="0"/>
                </a:lnTo>
                <a:lnTo>
                  <a:pt x="0" y="0"/>
                </a:lnTo>
                <a:lnTo>
                  <a:pt x="0" y="13716"/>
                </a:lnTo>
                <a:lnTo>
                  <a:pt x="16001" y="13716"/>
                </a:lnTo>
                <a:close/>
              </a:path>
            </a:pathLst>
          </a:custGeom>
          <a:solidFill>
            <a:srgbClr val="ACA89A"/>
          </a:solidFill>
        </p:spPr>
        <p:txBody>
          <a:bodyPr wrap="square" lIns="0" tIns="0" rIns="0" bIns="0" rtlCol="0"/>
          <a:lstStyle/>
          <a:p>
            <a:endParaRPr/>
          </a:p>
        </p:txBody>
      </p:sp>
      <p:sp>
        <p:nvSpPr>
          <p:cNvPr id="455" name="object 455"/>
          <p:cNvSpPr/>
          <p:nvPr/>
        </p:nvSpPr>
        <p:spPr>
          <a:xfrm>
            <a:off x="7115441" y="5428488"/>
            <a:ext cx="16510" cy="17145"/>
          </a:xfrm>
          <a:custGeom>
            <a:avLst/>
            <a:gdLst/>
            <a:ahLst/>
            <a:cxnLst/>
            <a:rect l="l" t="t" r="r" b="b"/>
            <a:pathLst>
              <a:path w="16509" h="17145">
                <a:moveTo>
                  <a:pt x="16001" y="16763"/>
                </a:moveTo>
                <a:lnTo>
                  <a:pt x="16001" y="0"/>
                </a:lnTo>
                <a:lnTo>
                  <a:pt x="0" y="0"/>
                </a:lnTo>
                <a:lnTo>
                  <a:pt x="0" y="16763"/>
                </a:lnTo>
                <a:lnTo>
                  <a:pt x="16001" y="16763"/>
                </a:lnTo>
                <a:close/>
              </a:path>
            </a:pathLst>
          </a:custGeom>
          <a:solidFill>
            <a:srgbClr val="ACA89A"/>
          </a:solidFill>
        </p:spPr>
        <p:txBody>
          <a:bodyPr wrap="square" lIns="0" tIns="0" rIns="0" bIns="0" rtlCol="0"/>
          <a:lstStyle/>
          <a:p>
            <a:endParaRPr/>
          </a:p>
        </p:txBody>
      </p:sp>
      <p:sp>
        <p:nvSpPr>
          <p:cNvPr id="456" name="object 456"/>
          <p:cNvSpPr/>
          <p:nvPr/>
        </p:nvSpPr>
        <p:spPr>
          <a:xfrm>
            <a:off x="7115441" y="53789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457" name="object 457"/>
          <p:cNvSpPr/>
          <p:nvPr/>
        </p:nvSpPr>
        <p:spPr>
          <a:xfrm>
            <a:off x="7115441" y="5326379"/>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58" name="object 458"/>
          <p:cNvSpPr/>
          <p:nvPr/>
        </p:nvSpPr>
        <p:spPr>
          <a:xfrm>
            <a:off x="7115441" y="527608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459" name="object 459"/>
          <p:cNvSpPr/>
          <p:nvPr/>
        </p:nvSpPr>
        <p:spPr>
          <a:xfrm>
            <a:off x="7115441" y="5225796"/>
            <a:ext cx="16510" cy="17145"/>
          </a:xfrm>
          <a:custGeom>
            <a:avLst/>
            <a:gdLst/>
            <a:ahLst/>
            <a:cxnLst/>
            <a:rect l="l" t="t" r="r" b="b"/>
            <a:pathLst>
              <a:path w="16509" h="17145">
                <a:moveTo>
                  <a:pt x="16001" y="16764"/>
                </a:moveTo>
                <a:lnTo>
                  <a:pt x="16001" y="0"/>
                </a:lnTo>
                <a:lnTo>
                  <a:pt x="0" y="0"/>
                </a:lnTo>
                <a:lnTo>
                  <a:pt x="0" y="16764"/>
                </a:lnTo>
                <a:lnTo>
                  <a:pt x="16001" y="16764"/>
                </a:lnTo>
                <a:close/>
              </a:path>
            </a:pathLst>
          </a:custGeom>
          <a:solidFill>
            <a:srgbClr val="ACA89A"/>
          </a:solidFill>
        </p:spPr>
        <p:txBody>
          <a:bodyPr wrap="square" lIns="0" tIns="0" rIns="0" bIns="0" rtlCol="0"/>
          <a:lstStyle/>
          <a:p>
            <a:endParaRPr/>
          </a:p>
        </p:txBody>
      </p:sp>
      <p:sp>
        <p:nvSpPr>
          <p:cNvPr id="460" name="object 460"/>
          <p:cNvSpPr/>
          <p:nvPr/>
        </p:nvSpPr>
        <p:spPr>
          <a:xfrm>
            <a:off x="7115441" y="5173979"/>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61" name="object 461"/>
          <p:cNvSpPr/>
          <p:nvPr/>
        </p:nvSpPr>
        <p:spPr>
          <a:xfrm>
            <a:off x="7115441" y="512368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462" name="object 462"/>
          <p:cNvSpPr/>
          <p:nvPr/>
        </p:nvSpPr>
        <p:spPr>
          <a:xfrm>
            <a:off x="7115441" y="5073396"/>
            <a:ext cx="16510" cy="16510"/>
          </a:xfrm>
          <a:custGeom>
            <a:avLst/>
            <a:gdLst/>
            <a:ahLst/>
            <a:cxnLst/>
            <a:rect l="l" t="t" r="r" b="b"/>
            <a:pathLst>
              <a:path w="16509" h="16510">
                <a:moveTo>
                  <a:pt x="16001" y="16002"/>
                </a:moveTo>
                <a:lnTo>
                  <a:pt x="16001" y="0"/>
                </a:lnTo>
                <a:lnTo>
                  <a:pt x="0" y="0"/>
                </a:lnTo>
                <a:lnTo>
                  <a:pt x="0" y="16002"/>
                </a:lnTo>
                <a:lnTo>
                  <a:pt x="16001" y="16002"/>
                </a:lnTo>
                <a:close/>
              </a:path>
            </a:pathLst>
          </a:custGeom>
          <a:solidFill>
            <a:srgbClr val="ACA89A"/>
          </a:solidFill>
        </p:spPr>
        <p:txBody>
          <a:bodyPr wrap="square" lIns="0" tIns="0" rIns="0" bIns="0" rtlCol="0"/>
          <a:lstStyle/>
          <a:p>
            <a:endParaRPr/>
          </a:p>
        </p:txBody>
      </p:sp>
      <p:sp>
        <p:nvSpPr>
          <p:cNvPr id="463" name="object 463"/>
          <p:cNvSpPr/>
          <p:nvPr/>
        </p:nvSpPr>
        <p:spPr>
          <a:xfrm>
            <a:off x="7115441" y="5021579"/>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4" name="object 464"/>
          <p:cNvSpPr/>
          <p:nvPr/>
        </p:nvSpPr>
        <p:spPr>
          <a:xfrm>
            <a:off x="7115441" y="49712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465" name="object 465"/>
          <p:cNvSpPr/>
          <p:nvPr/>
        </p:nvSpPr>
        <p:spPr>
          <a:xfrm>
            <a:off x="7115441" y="4919471"/>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6" name="object 466"/>
          <p:cNvSpPr/>
          <p:nvPr/>
        </p:nvSpPr>
        <p:spPr>
          <a:xfrm>
            <a:off x="7115441" y="4869179"/>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7" name="object 467"/>
          <p:cNvSpPr/>
          <p:nvPr/>
        </p:nvSpPr>
        <p:spPr>
          <a:xfrm>
            <a:off x="7115441" y="48188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468" name="object 468"/>
          <p:cNvSpPr/>
          <p:nvPr/>
        </p:nvSpPr>
        <p:spPr>
          <a:xfrm>
            <a:off x="7115441" y="4767071"/>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9" name="object 469"/>
          <p:cNvSpPr/>
          <p:nvPr/>
        </p:nvSpPr>
        <p:spPr>
          <a:xfrm>
            <a:off x="7115441" y="4716779"/>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70" name="object 470"/>
          <p:cNvSpPr/>
          <p:nvPr/>
        </p:nvSpPr>
        <p:spPr>
          <a:xfrm>
            <a:off x="7115441" y="46664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471" name="object 471"/>
          <p:cNvSpPr/>
          <p:nvPr/>
        </p:nvSpPr>
        <p:spPr>
          <a:xfrm>
            <a:off x="7987169" y="5064252"/>
            <a:ext cx="18415" cy="17145"/>
          </a:xfrm>
          <a:custGeom>
            <a:avLst/>
            <a:gdLst/>
            <a:ahLst/>
            <a:cxnLst/>
            <a:rect l="l" t="t" r="r" b="b"/>
            <a:pathLst>
              <a:path w="18415" h="17145">
                <a:moveTo>
                  <a:pt x="18288" y="16763"/>
                </a:moveTo>
                <a:lnTo>
                  <a:pt x="18288" y="0"/>
                </a:lnTo>
                <a:lnTo>
                  <a:pt x="0" y="0"/>
                </a:lnTo>
                <a:lnTo>
                  <a:pt x="0" y="16763"/>
                </a:lnTo>
                <a:lnTo>
                  <a:pt x="18288" y="16763"/>
                </a:lnTo>
                <a:close/>
              </a:path>
            </a:pathLst>
          </a:custGeom>
          <a:solidFill>
            <a:srgbClr val="ACA89A"/>
          </a:solidFill>
        </p:spPr>
        <p:txBody>
          <a:bodyPr wrap="square" lIns="0" tIns="0" rIns="0" bIns="0" rtlCol="0"/>
          <a:lstStyle/>
          <a:p>
            <a:endParaRPr/>
          </a:p>
        </p:txBody>
      </p:sp>
      <p:sp>
        <p:nvSpPr>
          <p:cNvPr id="472" name="object 472"/>
          <p:cNvSpPr/>
          <p:nvPr/>
        </p:nvSpPr>
        <p:spPr>
          <a:xfrm>
            <a:off x="7936877" y="5064252"/>
            <a:ext cx="16510" cy="17145"/>
          </a:xfrm>
          <a:custGeom>
            <a:avLst/>
            <a:gdLst/>
            <a:ahLst/>
            <a:cxnLst/>
            <a:rect l="l" t="t" r="r" b="b"/>
            <a:pathLst>
              <a:path w="16509" h="17145">
                <a:moveTo>
                  <a:pt x="16001" y="16763"/>
                </a:moveTo>
                <a:lnTo>
                  <a:pt x="16001" y="0"/>
                </a:lnTo>
                <a:lnTo>
                  <a:pt x="0" y="0"/>
                </a:lnTo>
                <a:lnTo>
                  <a:pt x="0" y="16763"/>
                </a:lnTo>
                <a:lnTo>
                  <a:pt x="16001" y="16763"/>
                </a:lnTo>
                <a:close/>
              </a:path>
            </a:pathLst>
          </a:custGeom>
          <a:solidFill>
            <a:srgbClr val="ACA89A"/>
          </a:solidFill>
        </p:spPr>
        <p:txBody>
          <a:bodyPr wrap="square" lIns="0" tIns="0" rIns="0" bIns="0" rtlCol="0"/>
          <a:lstStyle/>
          <a:p>
            <a:endParaRPr/>
          </a:p>
        </p:txBody>
      </p:sp>
      <p:sp>
        <p:nvSpPr>
          <p:cNvPr id="473" name="object 473"/>
          <p:cNvSpPr/>
          <p:nvPr/>
        </p:nvSpPr>
        <p:spPr>
          <a:xfrm>
            <a:off x="7885061" y="5064252"/>
            <a:ext cx="18415" cy="17145"/>
          </a:xfrm>
          <a:custGeom>
            <a:avLst/>
            <a:gdLst/>
            <a:ahLst/>
            <a:cxnLst/>
            <a:rect l="l" t="t" r="r" b="b"/>
            <a:pathLst>
              <a:path w="18415" h="17145">
                <a:moveTo>
                  <a:pt x="18288" y="16763"/>
                </a:moveTo>
                <a:lnTo>
                  <a:pt x="18288" y="0"/>
                </a:lnTo>
                <a:lnTo>
                  <a:pt x="0" y="0"/>
                </a:lnTo>
                <a:lnTo>
                  <a:pt x="0" y="16763"/>
                </a:lnTo>
                <a:lnTo>
                  <a:pt x="18288" y="16763"/>
                </a:lnTo>
                <a:close/>
              </a:path>
            </a:pathLst>
          </a:custGeom>
          <a:solidFill>
            <a:srgbClr val="ACA89A"/>
          </a:solidFill>
        </p:spPr>
        <p:txBody>
          <a:bodyPr wrap="square" lIns="0" tIns="0" rIns="0" bIns="0" rtlCol="0"/>
          <a:lstStyle/>
          <a:p>
            <a:endParaRPr/>
          </a:p>
        </p:txBody>
      </p:sp>
      <p:sp>
        <p:nvSpPr>
          <p:cNvPr id="474" name="object 474"/>
          <p:cNvSpPr/>
          <p:nvPr/>
        </p:nvSpPr>
        <p:spPr>
          <a:xfrm>
            <a:off x="7792098" y="4953000"/>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475" name="object 475"/>
          <p:cNvSpPr/>
          <p:nvPr/>
        </p:nvSpPr>
        <p:spPr>
          <a:xfrm>
            <a:off x="7725803" y="4996434"/>
            <a:ext cx="152400" cy="152400"/>
          </a:xfrm>
          <a:prstGeom prst="rect">
            <a:avLst/>
          </a:prstGeom>
          <a:blipFill>
            <a:blip r:embed="rId22" cstate="print"/>
            <a:stretch>
              <a:fillRect/>
            </a:stretch>
          </a:blipFill>
        </p:spPr>
        <p:txBody>
          <a:bodyPr wrap="square" lIns="0" tIns="0" rIns="0" bIns="0" rtlCol="0"/>
          <a:lstStyle/>
          <a:p>
            <a:endParaRPr/>
          </a:p>
        </p:txBody>
      </p:sp>
      <p:sp>
        <p:nvSpPr>
          <p:cNvPr id="476" name="object 476"/>
          <p:cNvSpPr/>
          <p:nvPr/>
        </p:nvSpPr>
        <p:spPr>
          <a:xfrm>
            <a:off x="7737995" y="5083302"/>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477" name="object 477"/>
          <p:cNvSpPr/>
          <p:nvPr/>
        </p:nvSpPr>
        <p:spPr>
          <a:xfrm>
            <a:off x="7737995" y="5085207"/>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478" name="object 478"/>
          <p:cNvSpPr/>
          <p:nvPr/>
        </p:nvSpPr>
        <p:spPr>
          <a:xfrm>
            <a:off x="7737995" y="5087111"/>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479" name="object 479"/>
          <p:cNvSpPr/>
          <p:nvPr/>
        </p:nvSpPr>
        <p:spPr>
          <a:xfrm>
            <a:off x="7737995" y="5088635"/>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480" name="object 480"/>
          <p:cNvSpPr/>
          <p:nvPr/>
        </p:nvSpPr>
        <p:spPr>
          <a:xfrm>
            <a:off x="7737995" y="5090540"/>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481" name="object 481"/>
          <p:cNvSpPr/>
          <p:nvPr/>
        </p:nvSpPr>
        <p:spPr>
          <a:xfrm>
            <a:off x="7737995" y="5092446"/>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482" name="object 482"/>
          <p:cNvSpPr/>
          <p:nvPr/>
        </p:nvSpPr>
        <p:spPr>
          <a:xfrm>
            <a:off x="7737995" y="5093970"/>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483" name="object 483"/>
          <p:cNvSpPr/>
          <p:nvPr/>
        </p:nvSpPr>
        <p:spPr>
          <a:xfrm>
            <a:off x="7737995" y="5095875"/>
            <a:ext cx="127635" cy="0"/>
          </a:xfrm>
          <a:custGeom>
            <a:avLst/>
            <a:gdLst/>
            <a:ahLst/>
            <a:cxnLst/>
            <a:rect l="l" t="t" r="r" b="b"/>
            <a:pathLst>
              <a:path w="127634">
                <a:moveTo>
                  <a:pt x="0" y="0"/>
                </a:moveTo>
                <a:lnTo>
                  <a:pt x="127253" y="0"/>
                </a:lnTo>
              </a:path>
            </a:pathLst>
          </a:custGeom>
          <a:ln w="3175">
            <a:solidFill>
              <a:srgbClr val="E9E6E0"/>
            </a:solidFill>
          </a:ln>
        </p:spPr>
        <p:txBody>
          <a:bodyPr wrap="square" lIns="0" tIns="0" rIns="0" bIns="0" rtlCol="0"/>
          <a:lstStyle/>
          <a:p>
            <a:endParaRPr/>
          </a:p>
        </p:txBody>
      </p:sp>
      <p:sp>
        <p:nvSpPr>
          <p:cNvPr id="484" name="object 484"/>
          <p:cNvSpPr/>
          <p:nvPr/>
        </p:nvSpPr>
        <p:spPr>
          <a:xfrm>
            <a:off x="7737995" y="5097779"/>
            <a:ext cx="127635" cy="0"/>
          </a:xfrm>
          <a:custGeom>
            <a:avLst/>
            <a:gdLst/>
            <a:ahLst/>
            <a:cxnLst/>
            <a:rect l="l" t="t" r="r" b="b"/>
            <a:pathLst>
              <a:path w="127634">
                <a:moveTo>
                  <a:pt x="0" y="0"/>
                </a:moveTo>
                <a:lnTo>
                  <a:pt x="127253" y="0"/>
                </a:lnTo>
              </a:path>
            </a:pathLst>
          </a:custGeom>
          <a:ln w="3175">
            <a:solidFill>
              <a:srgbClr val="E8E4DD"/>
            </a:solidFill>
          </a:ln>
        </p:spPr>
        <p:txBody>
          <a:bodyPr wrap="square" lIns="0" tIns="0" rIns="0" bIns="0" rtlCol="0"/>
          <a:lstStyle/>
          <a:p>
            <a:endParaRPr/>
          </a:p>
        </p:txBody>
      </p:sp>
      <p:sp>
        <p:nvSpPr>
          <p:cNvPr id="485" name="object 485"/>
          <p:cNvSpPr/>
          <p:nvPr/>
        </p:nvSpPr>
        <p:spPr>
          <a:xfrm>
            <a:off x="7737995" y="5099684"/>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486" name="object 486"/>
          <p:cNvSpPr/>
          <p:nvPr/>
        </p:nvSpPr>
        <p:spPr>
          <a:xfrm>
            <a:off x="7737995" y="5101590"/>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487" name="object 487"/>
          <p:cNvSpPr/>
          <p:nvPr/>
        </p:nvSpPr>
        <p:spPr>
          <a:xfrm>
            <a:off x="7737995" y="5103114"/>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488" name="object 488"/>
          <p:cNvSpPr/>
          <p:nvPr/>
        </p:nvSpPr>
        <p:spPr>
          <a:xfrm>
            <a:off x="7737995" y="5105019"/>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489" name="object 489"/>
          <p:cNvSpPr/>
          <p:nvPr/>
        </p:nvSpPr>
        <p:spPr>
          <a:xfrm>
            <a:off x="7737995" y="5106923"/>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490" name="object 490"/>
          <p:cNvSpPr/>
          <p:nvPr/>
        </p:nvSpPr>
        <p:spPr>
          <a:xfrm>
            <a:off x="7737995" y="5108447"/>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491" name="object 491"/>
          <p:cNvSpPr/>
          <p:nvPr/>
        </p:nvSpPr>
        <p:spPr>
          <a:xfrm>
            <a:off x="7737995" y="5110352"/>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492" name="object 492"/>
          <p:cNvSpPr/>
          <p:nvPr/>
        </p:nvSpPr>
        <p:spPr>
          <a:xfrm>
            <a:off x="7737995" y="5112258"/>
            <a:ext cx="127635" cy="0"/>
          </a:xfrm>
          <a:custGeom>
            <a:avLst/>
            <a:gdLst/>
            <a:ahLst/>
            <a:cxnLst/>
            <a:rect l="l" t="t" r="r" b="b"/>
            <a:pathLst>
              <a:path w="127634">
                <a:moveTo>
                  <a:pt x="0" y="0"/>
                </a:moveTo>
                <a:lnTo>
                  <a:pt x="127253" y="0"/>
                </a:lnTo>
              </a:path>
            </a:pathLst>
          </a:custGeom>
          <a:ln w="3175">
            <a:solidFill>
              <a:srgbClr val="DBD5CC"/>
            </a:solidFill>
          </a:ln>
        </p:spPr>
        <p:txBody>
          <a:bodyPr wrap="square" lIns="0" tIns="0" rIns="0" bIns="0" rtlCol="0"/>
          <a:lstStyle/>
          <a:p>
            <a:endParaRPr/>
          </a:p>
        </p:txBody>
      </p:sp>
      <p:sp>
        <p:nvSpPr>
          <p:cNvPr id="493" name="object 493"/>
          <p:cNvSpPr/>
          <p:nvPr/>
        </p:nvSpPr>
        <p:spPr>
          <a:xfrm>
            <a:off x="7737995" y="5113782"/>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494" name="object 494"/>
          <p:cNvSpPr/>
          <p:nvPr/>
        </p:nvSpPr>
        <p:spPr>
          <a:xfrm>
            <a:off x="7737995" y="5115686"/>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495" name="object 495"/>
          <p:cNvSpPr/>
          <p:nvPr/>
        </p:nvSpPr>
        <p:spPr>
          <a:xfrm>
            <a:off x="7737995" y="5117591"/>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496" name="object 496"/>
          <p:cNvSpPr/>
          <p:nvPr/>
        </p:nvSpPr>
        <p:spPr>
          <a:xfrm>
            <a:off x="7737995" y="5119115"/>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497" name="object 497"/>
          <p:cNvSpPr/>
          <p:nvPr/>
        </p:nvSpPr>
        <p:spPr>
          <a:xfrm>
            <a:off x="7737995" y="5121020"/>
            <a:ext cx="127635" cy="0"/>
          </a:xfrm>
          <a:custGeom>
            <a:avLst/>
            <a:gdLst/>
            <a:ahLst/>
            <a:cxnLst/>
            <a:rect l="l" t="t" r="r" b="b"/>
            <a:pathLst>
              <a:path w="127634">
                <a:moveTo>
                  <a:pt x="0" y="0"/>
                </a:moveTo>
                <a:lnTo>
                  <a:pt x="127253" y="0"/>
                </a:lnTo>
              </a:path>
            </a:pathLst>
          </a:custGeom>
          <a:ln w="3175">
            <a:solidFill>
              <a:srgbClr val="D3CCC0"/>
            </a:solidFill>
          </a:ln>
        </p:spPr>
        <p:txBody>
          <a:bodyPr wrap="square" lIns="0" tIns="0" rIns="0" bIns="0" rtlCol="0"/>
          <a:lstStyle/>
          <a:p>
            <a:endParaRPr/>
          </a:p>
        </p:txBody>
      </p:sp>
      <p:sp>
        <p:nvSpPr>
          <p:cNvPr id="498" name="object 498"/>
          <p:cNvSpPr/>
          <p:nvPr/>
        </p:nvSpPr>
        <p:spPr>
          <a:xfrm>
            <a:off x="7737995" y="5122925"/>
            <a:ext cx="127635" cy="0"/>
          </a:xfrm>
          <a:custGeom>
            <a:avLst/>
            <a:gdLst/>
            <a:ahLst/>
            <a:cxnLst/>
            <a:rect l="l" t="t" r="r" b="b"/>
            <a:pathLst>
              <a:path w="127634">
                <a:moveTo>
                  <a:pt x="0" y="0"/>
                </a:moveTo>
                <a:lnTo>
                  <a:pt x="127253" y="0"/>
                </a:lnTo>
              </a:path>
            </a:pathLst>
          </a:custGeom>
          <a:ln w="3175">
            <a:solidFill>
              <a:srgbClr val="D1CABE"/>
            </a:solidFill>
          </a:ln>
        </p:spPr>
        <p:txBody>
          <a:bodyPr wrap="square" lIns="0" tIns="0" rIns="0" bIns="0" rtlCol="0"/>
          <a:lstStyle/>
          <a:p>
            <a:endParaRPr/>
          </a:p>
        </p:txBody>
      </p:sp>
      <p:sp>
        <p:nvSpPr>
          <p:cNvPr id="499" name="object 499"/>
          <p:cNvSpPr/>
          <p:nvPr/>
        </p:nvSpPr>
        <p:spPr>
          <a:xfrm>
            <a:off x="7737995" y="5124450"/>
            <a:ext cx="127635" cy="0"/>
          </a:xfrm>
          <a:custGeom>
            <a:avLst/>
            <a:gdLst/>
            <a:ahLst/>
            <a:cxnLst/>
            <a:rect l="l" t="t" r="r" b="b"/>
            <a:pathLst>
              <a:path w="127634">
                <a:moveTo>
                  <a:pt x="0" y="0"/>
                </a:moveTo>
                <a:lnTo>
                  <a:pt x="127253" y="0"/>
                </a:lnTo>
              </a:path>
            </a:pathLst>
          </a:custGeom>
          <a:ln w="3175">
            <a:solidFill>
              <a:srgbClr val="D0C8BB"/>
            </a:solidFill>
          </a:ln>
        </p:spPr>
        <p:txBody>
          <a:bodyPr wrap="square" lIns="0" tIns="0" rIns="0" bIns="0" rtlCol="0"/>
          <a:lstStyle/>
          <a:p>
            <a:endParaRPr/>
          </a:p>
        </p:txBody>
      </p:sp>
      <p:sp>
        <p:nvSpPr>
          <p:cNvPr id="500" name="object 500"/>
          <p:cNvSpPr/>
          <p:nvPr/>
        </p:nvSpPr>
        <p:spPr>
          <a:xfrm>
            <a:off x="7737995" y="5126354"/>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501" name="object 501"/>
          <p:cNvSpPr/>
          <p:nvPr/>
        </p:nvSpPr>
        <p:spPr>
          <a:xfrm>
            <a:off x="7737995" y="5128259"/>
            <a:ext cx="127635" cy="0"/>
          </a:xfrm>
          <a:custGeom>
            <a:avLst/>
            <a:gdLst/>
            <a:ahLst/>
            <a:cxnLst/>
            <a:rect l="l" t="t" r="r" b="b"/>
            <a:pathLst>
              <a:path w="127634">
                <a:moveTo>
                  <a:pt x="0" y="0"/>
                </a:moveTo>
                <a:lnTo>
                  <a:pt x="127253" y="0"/>
                </a:lnTo>
              </a:path>
            </a:pathLst>
          </a:custGeom>
          <a:ln w="3175">
            <a:solidFill>
              <a:srgbClr val="CDC5B7"/>
            </a:solidFill>
          </a:ln>
        </p:spPr>
        <p:txBody>
          <a:bodyPr wrap="square" lIns="0" tIns="0" rIns="0" bIns="0" rtlCol="0"/>
          <a:lstStyle/>
          <a:p>
            <a:endParaRPr/>
          </a:p>
        </p:txBody>
      </p:sp>
      <p:sp>
        <p:nvSpPr>
          <p:cNvPr id="502" name="object 502"/>
          <p:cNvSpPr/>
          <p:nvPr/>
        </p:nvSpPr>
        <p:spPr>
          <a:xfrm>
            <a:off x="7737995" y="5130164"/>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503" name="object 503"/>
          <p:cNvSpPr/>
          <p:nvPr/>
        </p:nvSpPr>
        <p:spPr>
          <a:xfrm>
            <a:off x="7737995" y="5132070"/>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504" name="object 504"/>
          <p:cNvSpPr/>
          <p:nvPr/>
        </p:nvSpPr>
        <p:spPr>
          <a:xfrm>
            <a:off x="7737995" y="5133594"/>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505" name="object 505"/>
          <p:cNvSpPr/>
          <p:nvPr/>
        </p:nvSpPr>
        <p:spPr>
          <a:xfrm>
            <a:off x="7737995" y="5135498"/>
            <a:ext cx="127635" cy="0"/>
          </a:xfrm>
          <a:custGeom>
            <a:avLst/>
            <a:gdLst/>
            <a:ahLst/>
            <a:cxnLst/>
            <a:rect l="l" t="t" r="r" b="b"/>
            <a:pathLst>
              <a:path w="127634">
                <a:moveTo>
                  <a:pt x="0" y="0"/>
                </a:moveTo>
                <a:lnTo>
                  <a:pt x="127253" y="0"/>
                </a:lnTo>
              </a:path>
            </a:pathLst>
          </a:custGeom>
          <a:ln w="3175">
            <a:solidFill>
              <a:srgbClr val="C6BEAE"/>
            </a:solidFill>
          </a:ln>
        </p:spPr>
        <p:txBody>
          <a:bodyPr wrap="square" lIns="0" tIns="0" rIns="0" bIns="0" rtlCol="0"/>
          <a:lstStyle/>
          <a:p>
            <a:endParaRPr/>
          </a:p>
        </p:txBody>
      </p:sp>
      <p:sp>
        <p:nvSpPr>
          <p:cNvPr id="506" name="object 506"/>
          <p:cNvSpPr/>
          <p:nvPr/>
        </p:nvSpPr>
        <p:spPr>
          <a:xfrm>
            <a:off x="7725791" y="4996434"/>
            <a:ext cx="152400" cy="152400"/>
          </a:xfrm>
          <a:custGeom>
            <a:avLst/>
            <a:gdLst/>
            <a:ahLst/>
            <a:cxnLst/>
            <a:rect l="l" t="t" r="r" b="b"/>
            <a:pathLst>
              <a:path w="152400" h="152400">
                <a:moveTo>
                  <a:pt x="152399" y="118110"/>
                </a:moveTo>
                <a:lnTo>
                  <a:pt x="152399" y="34290"/>
                </a:lnTo>
                <a:lnTo>
                  <a:pt x="149331" y="23173"/>
                </a:lnTo>
                <a:lnTo>
                  <a:pt x="124967" y="0"/>
                </a:lnTo>
                <a:lnTo>
                  <a:pt x="26669" y="0"/>
                </a:lnTo>
                <a:lnTo>
                  <a:pt x="0" y="26670"/>
                </a:lnTo>
                <a:lnTo>
                  <a:pt x="0" y="125730"/>
                </a:lnTo>
                <a:lnTo>
                  <a:pt x="16001" y="147719"/>
                </a:lnTo>
                <a:lnTo>
                  <a:pt x="16001" y="30480"/>
                </a:lnTo>
                <a:lnTo>
                  <a:pt x="17525" y="26670"/>
                </a:lnTo>
                <a:lnTo>
                  <a:pt x="19049" y="25146"/>
                </a:lnTo>
                <a:lnTo>
                  <a:pt x="21335" y="21336"/>
                </a:lnTo>
                <a:lnTo>
                  <a:pt x="22859" y="19812"/>
                </a:lnTo>
                <a:lnTo>
                  <a:pt x="26669" y="17526"/>
                </a:lnTo>
                <a:lnTo>
                  <a:pt x="30479" y="17526"/>
                </a:lnTo>
                <a:lnTo>
                  <a:pt x="33527" y="16002"/>
                </a:lnTo>
                <a:lnTo>
                  <a:pt x="118109" y="16001"/>
                </a:lnTo>
                <a:lnTo>
                  <a:pt x="121919" y="17525"/>
                </a:lnTo>
                <a:lnTo>
                  <a:pt x="123443" y="17525"/>
                </a:lnTo>
                <a:lnTo>
                  <a:pt x="130378" y="21932"/>
                </a:lnTo>
                <a:lnTo>
                  <a:pt x="132079" y="22821"/>
                </a:lnTo>
                <a:lnTo>
                  <a:pt x="134111" y="30479"/>
                </a:lnTo>
                <a:lnTo>
                  <a:pt x="134111" y="118110"/>
                </a:lnTo>
                <a:lnTo>
                  <a:pt x="134823" y="126238"/>
                </a:lnTo>
                <a:lnTo>
                  <a:pt x="134823" y="146700"/>
                </a:lnTo>
                <a:lnTo>
                  <a:pt x="140155" y="143308"/>
                </a:lnTo>
                <a:lnTo>
                  <a:pt x="145654" y="136856"/>
                </a:lnTo>
                <a:lnTo>
                  <a:pt x="150113" y="125730"/>
                </a:lnTo>
                <a:lnTo>
                  <a:pt x="152399" y="118110"/>
                </a:lnTo>
                <a:close/>
              </a:path>
              <a:path w="152400" h="152400">
                <a:moveTo>
                  <a:pt x="134823" y="146700"/>
                </a:moveTo>
                <a:lnTo>
                  <a:pt x="134823" y="126238"/>
                </a:lnTo>
                <a:lnTo>
                  <a:pt x="130200" y="131216"/>
                </a:lnTo>
                <a:lnTo>
                  <a:pt x="123443" y="134874"/>
                </a:lnTo>
                <a:lnTo>
                  <a:pt x="121919" y="134874"/>
                </a:lnTo>
                <a:lnTo>
                  <a:pt x="118109" y="136398"/>
                </a:lnTo>
                <a:lnTo>
                  <a:pt x="33527" y="136398"/>
                </a:lnTo>
                <a:lnTo>
                  <a:pt x="30479" y="134874"/>
                </a:lnTo>
                <a:lnTo>
                  <a:pt x="26669" y="134874"/>
                </a:lnTo>
                <a:lnTo>
                  <a:pt x="22859" y="132588"/>
                </a:lnTo>
                <a:lnTo>
                  <a:pt x="21335" y="131064"/>
                </a:lnTo>
                <a:lnTo>
                  <a:pt x="19049" y="127254"/>
                </a:lnTo>
                <a:lnTo>
                  <a:pt x="17525" y="125730"/>
                </a:lnTo>
                <a:lnTo>
                  <a:pt x="16001" y="121920"/>
                </a:lnTo>
                <a:lnTo>
                  <a:pt x="16001" y="147719"/>
                </a:lnTo>
                <a:lnTo>
                  <a:pt x="19049" y="148590"/>
                </a:lnTo>
                <a:lnTo>
                  <a:pt x="26669" y="152400"/>
                </a:lnTo>
                <a:lnTo>
                  <a:pt x="124967" y="152400"/>
                </a:lnTo>
                <a:lnTo>
                  <a:pt x="133349" y="147638"/>
                </a:lnTo>
                <a:lnTo>
                  <a:pt x="134823" y="146700"/>
                </a:lnTo>
                <a:close/>
              </a:path>
            </a:pathLst>
          </a:custGeom>
          <a:solidFill>
            <a:srgbClr val="7898B5"/>
          </a:solidFill>
        </p:spPr>
        <p:txBody>
          <a:bodyPr wrap="square" lIns="0" tIns="0" rIns="0" bIns="0" rtlCol="0"/>
          <a:lstStyle/>
          <a:p>
            <a:endParaRPr/>
          </a:p>
        </p:txBody>
      </p:sp>
      <p:sp>
        <p:nvSpPr>
          <p:cNvPr id="507" name="object 507"/>
          <p:cNvSpPr/>
          <p:nvPr/>
        </p:nvSpPr>
        <p:spPr>
          <a:xfrm>
            <a:off x="7759331" y="5030723"/>
            <a:ext cx="85090" cy="83820"/>
          </a:xfrm>
          <a:custGeom>
            <a:avLst/>
            <a:gdLst/>
            <a:ahLst/>
            <a:cxnLst/>
            <a:rect l="l" t="t" r="r" b="b"/>
            <a:pathLst>
              <a:path w="85090" h="83820">
                <a:moveTo>
                  <a:pt x="32766" y="50292"/>
                </a:moveTo>
                <a:lnTo>
                  <a:pt x="32766" y="33528"/>
                </a:lnTo>
                <a:lnTo>
                  <a:pt x="0" y="33528"/>
                </a:lnTo>
                <a:lnTo>
                  <a:pt x="0" y="50292"/>
                </a:lnTo>
                <a:lnTo>
                  <a:pt x="32766" y="50292"/>
                </a:lnTo>
                <a:close/>
              </a:path>
              <a:path w="85090" h="83820">
                <a:moveTo>
                  <a:pt x="50292" y="83820"/>
                </a:moveTo>
                <a:lnTo>
                  <a:pt x="50291" y="0"/>
                </a:lnTo>
                <a:lnTo>
                  <a:pt x="32765" y="0"/>
                </a:lnTo>
                <a:lnTo>
                  <a:pt x="32766" y="83820"/>
                </a:lnTo>
                <a:lnTo>
                  <a:pt x="50292" y="83820"/>
                </a:lnTo>
                <a:close/>
              </a:path>
              <a:path w="85090" h="83820">
                <a:moveTo>
                  <a:pt x="84582" y="50292"/>
                </a:moveTo>
                <a:lnTo>
                  <a:pt x="84582" y="33528"/>
                </a:lnTo>
                <a:lnTo>
                  <a:pt x="50292" y="33528"/>
                </a:lnTo>
                <a:lnTo>
                  <a:pt x="50292" y="50292"/>
                </a:lnTo>
                <a:lnTo>
                  <a:pt x="84582" y="50292"/>
                </a:lnTo>
                <a:close/>
              </a:path>
            </a:pathLst>
          </a:custGeom>
          <a:solidFill>
            <a:srgbClr val="000000"/>
          </a:solidFill>
        </p:spPr>
        <p:txBody>
          <a:bodyPr wrap="square" lIns="0" tIns="0" rIns="0" bIns="0" rtlCol="0"/>
          <a:lstStyle/>
          <a:p>
            <a:endParaRPr/>
          </a:p>
        </p:txBody>
      </p:sp>
      <p:sp>
        <p:nvSpPr>
          <p:cNvPr id="508" name="object 508"/>
          <p:cNvSpPr txBox="1"/>
          <p:nvPr/>
        </p:nvSpPr>
        <p:spPr>
          <a:xfrm>
            <a:off x="7725295" y="4924331"/>
            <a:ext cx="153035" cy="255904"/>
          </a:xfrm>
          <a:prstGeom prst="rect">
            <a:avLst/>
          </a:prstGeom>
        </p:spPr>
        <p:txBody>
          <a:bodyPr vert="horz" wrap="square" lIns="0" tIns="13970" rIns="0" bIns="0" rtlCol="0">
            <a:spAutoFit/>
          </a:bodyPr>
          <a:lstStyle/>
          <a:p>
            <a:pPr marL="12700">
              <a:lnSpc>
                <a:spcPct val="100000"/>
              </a:lnSpc>
              <a:spcBef>
                <a:spcPts val="110"/>
              </a:spcBef>
            </a:pPr>
            <a:r>
              <a:rPr sz="1500" u="sng" dirty="0">
                <a:uFill>
                  <a:solidFill>
                    <a:srgbClr val="F6F5F2"/>
                  </a:solidFill>
                </a:uFill>
                <a:latin typeface="Tahoma"/>
                <a:cs typeface="Tahoma"/>
              </a:rPr>
              <a:t> </a:t>
            </a:r>
            <a:r>
              <a:rPr sz="1500" u="sng" spc="60" dirty="0">
                <a:uFill>
                  <a:solidFill>
                    <a:srgbClr val="F6F5F2"/>
                  </a:solidFill>
                </a:uFill>
                <a:latin typeface="Tahoma"/>
                <a:cs typeface="Tahoma"/>
              </a:rPr>
              <a:t> </a:t>
            </a:r>
            <a:endParaRPr sz="1500">
              <a:latin typeface="Tahoma"/>
              <a:cs typeface="Tahoma"/>
            </a:endParaRPr>
          </a:p>
        </p:txBody>
      </p:sp>
      <p:sp>
        <p:nvSpPr>
          <p:cNvPr id="509" name="object 509"/>
          <p:cNvSpPr/>
          <p:nvPr/>
        </p:nvSpPr>
        <p:spPr>
          <a:xfrm>
            <a:off x="7987169" y="5335523"/>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510" name="object 510"/>
          <p:cNvSpPr/>
          <p:nvPr/>
        </p:nvSpPr>
        <p:spPr>
          <a:xfrm>
            <a:off x="7936877" y="5335523"/>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11" name="object 511"/>
          <p:cNvSpPr/>
          <p:nvPr/>
        </p:nvSpPr>
        <p:spPr>
          <a:xfrm>
            <a:off x="7885061" y="5335523"/>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512" name="object 512"/>
          <p:cNvSpPr/>
          <p:nvPr/>
        </p:nvSpPr>
        <p:spPr>
          <a:xfrm>
            <a:off x="7792098" y="5224271"/>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513" name="object 513"/>
          <p:cNvSpPr/>
          <p:nvPr/>
        </p:nvSpPr>
        <p:spPr>
          <a:xfrm>
            <a:off x="7792098" y="5173979"/>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514" name="object 514"/>
          <p:cNvSpPr/>
          <p:nvPr/>
        </p:nvSpPr>
        <p:spPr>
          <a:xfrm>
            <a:off x="7725803" y="5267705"/>
            <a:ext cx="152400" cy="152400"/>
          </a:xfrm>
          <a:prstGeom prst="rect">
            <a:avLst/>
          </a:prstGeom>
          <a:blipFill>
            <a:blip r:embed="rId23" cstate="print"/>
            <a:stretch>
              <a:fillRect/>
            </a:stretch>
          </a:blipFill>
        </p:spPr>
        <p:txBody>
          <a:bodyPr wrap="square" lIns="0" tIns="0" rIns="0" bIns="0" rtlCol="0"/>
          <a:lstStyle/>
          <a:p>
            <a:endParaRPr/>
          </a:p>
        </p:txBody>
      </p:sp>
      <p:sp>
        <p:nvSpPr>
          <p:cNvPr id="515" name="object 515"/>
          <p:cNvSpPr/>
          <p:nvPr/>
        </p:nvSpPr>
        <p:spPr>
          <a:xfrm>
            <a:off x="7737995" y="5354573"/>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516" name="object 516"/>
          <p:cNvSpPr/>
          <p:nvPr/>
        </p:nvSpPr>
        <p:spPr>
          <a:xfrm>
            <a:off x="7737995" y="5356097"/>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517" name="object 517"/>
          <p:cNvSpPr/>
          <p:nvPr/>
        </p:nvSpPr>
        <p:spPr>
          <a:xfrm>
            <a:off x="7737995" y="5358002"/>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518" name="object 518"/>
          <p:cNvSpPr/>
          <p:nvPr/>
        </p:nvSpPr>
        <p:spPr>
          <a:xfrm>
            <a:off x="7737995" y="5359908"/>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519" name="object 519"/>
          <p:cNvSpPr/>
          <p:nvPr/>
        </p:nvSpPr>
        <p:spPr>
          <a:xfrm>
            <a:off x="7737995" y="5361432"/>
            <a:ext cx="127635" cy="0"/>
          </a:xfrm>
          <a:custGeom>
            <a:avLst/>
            <a:gdLst/>
            <a:ahLst/>
            <a:cxnLst/>
            <a:rect l="l" t="t" r="r" b="b"/>
            <a:pathLst>
              <a:path w="127634">
                <a:moveTo>
                  <a:pt x="0" y="0"/>
                </a:moveTo>
                <a:lnTo>
                  <a:pt x="127253" y="0"/>
                </a:lnTo>
              </a:path>
            </a:pathLst>
          </a:custGeom>
          <a:ln w="3175">
            <a:solidFill>
              <a:srgbClr val="EEECE7"/>
            </a:solidFill>
          </a:ln>
        </p:spPr>
        <p:txBody>
          <a:bodyPr wrap="square" lIns="0" tIns="0" rIns="0" bIns="0" rtlCol="0"/>
          <a:lstStyle/>
          <a:p>
            <a:endParaRPr/>
          </a:p>
        </p:txBody>
      </p:sp>
      <p:sp>
        <p:nvSpPr>
          <p:cNvPr id="520" name="object 520"/>
          <p:cNvSpPr/>
          <p:nvPr/>
        </p:nvSpPr>
        <p:spPr>
          <a:xfrm>
            <a:off x="7737995" y="5363336"/>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521" name="object 521"/>
          <p:cNvSpPr/>
          <p:nvPr/>
        </p:nvSpPr>
        <p:spPr>
          <a:xfrm>
            <a:off x="7737995" y="5365242"/>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522" name="object 522"/>
          <p:cNvSpPr/>
          <p:nvPr/>
        </p:nvSpPr>
        <p:spPr>
          <a:xfrm>
            <a:off x="7737995" y="5366765"/>
            <a:ext cx="127635" cy="0"/>
          </a:xfrm>
          <a:custGeom>
            <a:avLst/>
            <a:gdLst/>
            <a:ahLst/>
            <a:cxnLst/>
            <a:rect l="l" t="t" r="r" b="b"/>
            <a:pathLst>
              <a:path w="127634">
                <a:moveTo>
                  <a:pt x="0" y="0"/>
                </a:moveTo>
                <a:lnTo>
                  <a:pt x="127253" y="0"/>
                </a:lnTo>
              </a:path>
            </a:pathLst>
          </a:custGeom>
          <a:ln w="3175">
            <a:solidFill>
              <a:srgbClr val="EAE6E0"/>
            </a:solidFill>
          </a:ln>
        </p:spPr>
        <p:txBody>
          <a:bodyPr wrap="square" lIns="0" tIns="0" rIns="0" bIns="0" rtlCol="0"/>
          <a:lstStyle/>
          <a:p>
            <a:endParaRPr/>
          </a:p>
        </p:txBody>
      </p:sp>
      <p:sp>
        <p:nvSpPr>
          <p:cNvPr id="523" name="object 523"/>
          <p:cNvSpPr/>
          <p:nvPr/>
        </p:nvSpPr>
        <p:spPr>
          <a:xfrm>
            <a:off x="7737995" y="5368670"/>
            <a:ext cx="127635" cy="0"/>
          </a:xfrm>
          <a:custGeom>
            <a:avLst/>
            <a:gdLst/>
            <a:ahLst/>
            <a:cxnLst/>
            <a:rect l="l" t="t" r="r" b="b"/>
            <a:pathLst>
              <a:path w="127634">
                <a:moveTo>
                  <a:pt x="0" y="0"/>
                </a:moveTo>
                <a:lnTo>
                  <a:pt x="127253" y="0"/>
                </a:lnTo>
              </a:path>
            </a:pathLst>
          </a:custGeom>
          <a:ln w="3175">
            <a:solidFill>
              <a:srgbClr val="E8E4DE"/>
            </a:solidFill>
          </a:ln>
        </p:spPr>
        <p:txBody>
          <a:bodyPr wrap="square" lIns="0" tIns="0" rIns="0" bIns="0" rtlCol="0"/>
          <a:lstStyle/>
          <a:p>
            <a:endParaRPr/>
          </a:p>
        </p:txBody>
      </p:sp>
      <p:sp>
        <p:nvSpPr>
          <p:cNvPr id="524" name="object 524"/>
          <p:cNvSpPr/>
          <p:nvPr/>
        </p:nvSpPr>
        <p:spPr>
          <a:xfrm>
            <a:off x="7737995" y="5370576"/>
            <a:ext cx="127635" cy="0"/>
          </a:xfrm>
          <a:custGeom>
            <a:avLst/>
            <a:gdLst/>
            <a:ahLst/>
            <a:cxnLst/>
            <a:rect l="l" t="t" r="r" b="b"/>
            <a:pathLst>
              <a:path w="127634">
                <a:moveTo>
                  <a:pt x="0" y="0"/>
                </a:moveTo>
                <a:lnTo>
                  <a:pt x="127253" y="0"/>
                </a:lnTo>
              </a:path>
            </a:pathLst>
          </a:custGeom>
          <a:ln w="3175">
            <a:solidFill>
              <a:srgbClr val="E7E3DB"/>
            </a:solidFill>
          </a:ln>
        </p:spPr>
        <p:txBody>
          <a:bodyPr wrap="square" lIns="0" tIns="0" rIns="0" bIns="0" rtlCol="0"/>
          <a:lstStyle/>
          <a:p>
            <a:endParaRPr/>
          </a:p>
        </p:txBody>
      </p:sp>
      <p:sp>
        <p:nvSpPr>
          <p:cNvPr id="525" name="object 525"/>
          <p:cNvSpPr/>
          <p:nvPr/>
        </p:nvSpPr>
        <p:spPr>
          <a:xfrm>
            <a:off x="7737995" y="5372100"/>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526" name="object 526"/>
          <p:cNvSpPr/>
          <p:nvPr/>
        </p:nvSpPr>
        <p:spPr>
          <a:xfrm>
            <a:off x="8005457" y="4940046"/>
            <a:ext cx="270509" cy="541781"/>
          </a:xfrm>
          <a:prstGeom prst="rect">
            <a:avLst/>
          </a:prstGeom>
          <a:blipFill>
            <a:blip r:embed="rId24" cstate="print"/>
            <a:stretch>
              <a:fillRect/>
            </a:stretch>
          </a:blipFill>
        </p:spPr>
        <p:txBody>
          <a:bodyPr wrap="square" lIns="0" tIns="0" rIns="0" bIns="0" rtlCol="0"/>
          <a:lstStyle/>
          <a:p>
            <a:endParaRPr/>
          </a:p>
        </p:txBody>
      </p:sp>
      <p:sp>
        <p:nvSpPr>
          <p:cNvPr id="527" name="object 527"/>
          <p:cNvSpPr/>
          <p:nvPr/>
        </p:nvSpPr>
        <p:spPr>
          <a:xfrm>
            <a:off x="7737995" y="5374004"/>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528" name="object 528"/>
          <p:cNvSpPr/>
          <p:nvPr/>
        </p:nvSpPr>
        <p:spPr>
          <a:xfrm>
            <a:off x="7737995" y="5375909"/>
            <a:ext cx="127635" cy="0"/>
          </a:xfrm>
          <a:custGeom>
            <a:avLst/>
            <a:gdLst/>
            <a:ahLst/>
            <a:cxnLst/>
            <a:rect l="l" t="t" r="r" b="b"/>
            <a:pathLst>
              <a:path w="127634">
                <a:moveTo>
                  <a:pt x="0" y="0"/>
                </a:moveTo>
                <a:lnTo>
                  <a:pt x="127253" y="0"/>
                </a:lnTo>
              </a:path>
            </a:pathLst>
          </a:custGeom>
          <a:ln w="3175">
            <a:solidFill>
              <a:srgbClr val="E1DDD5"/>
            </a:solidFill>
          </a:ln>
        </p:spPr>
        <p:txBody>
          <a:bodyPr wrap="square" lIns="0" tIns="0" rIns="0" bIns="0" rtlCol="0"/>
          <a:lstStyle/>
          <a:p>
            <a:endParaRPr/>
          </a:p>
        </p:txBody>
      </p:sp>
      <p:sp>
        <p:nvSpPr>
          <p:cNvPr id="529" name="object 529"/>
          <p:cNvSpPr/>
          <p:nvPr/>
        </p:nvSpPr>
        <p:spPr>
          <a:xfrm>
            <a:off x="7737995" y="5377814"/>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530" name="object 530"/>
          <p:cNvSpPr/>
          <p:nvPr/>
        </p:nvSpPr>
        <p:spPr>
          <a:xfrm>
            <a:off x="7737995" y="5379720"/>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531" name="object 531"/>
          <p:cNvSpPr/>
          <p:nvPr/>
        </p:nvSpPr>
        <p:spPr>
          <a:xfrm>
            <a:off x="7737995" y="5381244"/>
            <a:ext cx="127635" cy="0"/>
          </a:xfrm>
          <a:custGeom>
            <a:avLst/>
            <a:gdLst/>
            <a:ahLst/>
            <a:cxnLst/>
            <a:rect l="l" t="t" r="r" b="b"/>
            <a:pathLst>
              <a:path w="127634">
                <a:moveTo>
                  <a:pt x="0" y="0"/>
                </a:moveTo>
                <a:lnTo>
                  <a:pt x="127253" y="0"/>
                </a:lnTo>
              </a:path>
            </a:pathLst>
          </a:custGeom>
          <a:ln w="3175">
            <a:solidFill>
              <a:srgbClr val="DDD8CE"/>
            </a:solidFill>
          </a:ln>
        </p:spPr>
        <p:txBody>
          <a:bodyPr wrap="square" lIns="0" tIns="0" rIns="0" bIns="0" rtlCol="0"/>
          <a:lstStyle/>
          <a:p>
            <a:endParaRPr/>
          </a:p>
        </p:txBody>
      </p:sp>
      <p:sp>
        <p:nvSpPr>
          <p:cNvPr id="532" name="object 532"/>
          <p:cNvSpPr/>
          <p:nvPr/>
        </p:nvSpPr>
        <p:spPr>
          <a:xfrm>
            <a:off x="7737995" y="5383148"/>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533" name="object 533"/>
          <p:cNvSpPr/>
          <p:nvPr/>
        </p:nvSpPr>
        <p:spPr>
          <a:xfrm>
            <a:off x="7737995" y="5385053"/>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534" name="object 534"/>
          <p:cNvSpPr/>
          <p:nvPr/>
        </p:nvSpPr>
        <p:spPr>
          <a:xfrm>
            <a:off x="7737995" y="5386578"/>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535" name="object 535"/>
          <p:cNvSpPr/>
          <p:nvPr/>
        </p:nvSpPr>
        <p:spPr>
          <a:xfrm>
            <a:off x="7737995" y="5388483"/>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536" name="object 536"/>
          <p:cNvSpPr/>
          <p:nvPr/>
        </p:nvSpPr>
        <p:spPr>
          <a:xfrm>
            <a:off x="7737995" y="5390388"/>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537" name="object 537"/>
          <p:cNvSpPr/>
          <p:nvPr/>
        </p:nvSpPr>
        <p:spPr>
          <a:xfrm>
            <a:off x="7737995" y="5391911"/>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538" name="object 538"/>
          <p:cNvSpPr/>
          <p:nvPr/>
        </p:nvSpPr>
        <p:spPr>
          <a:xfrm>
            <a:off x="7737995" y="5393816"/>
            <a:ext cx="127635" cy="0"/>
          </a:xfrm>
          <a:custGeom>
            <a:avLst/>
            <a:gdLst/>
            <a:ahLst/>
            <a:cxnLst/>
            <a:rect l="l" t="t" r="r" b="b"/>
            <a:pathLst>
              <a:path w="127634">
                <a:moveTo>
                  <a:pt x="0" y="0"/>
                </a:moveTo>
                <a:lnTo>
                  <a:pt x="127253" y="0"/>
                </a:lnTo>
              </a:path>
            </a:pathLst>
          </a:custGeom>
          <a:ln w="3175">
            <a:solidFill>
              <a:srgbClr val="D1CBBE"/>
            </a:solidFill>
          </a:ln>
        </p:spPr>
        <p:txBody>
          <a:bodyPr wrap="square" lIns="0" tIns="0" rIns="0" bIns="0" rtlCol="0"/>
          <a:lstStyle/>
          <a:p>
            <a:endParaRPr/>
          </a:p>
        </p:txBody>
      </p:sp>
      <p:sp>
        <p:nvSpPr>
          <p:cNvPr id="539" name="object 539"/>
          <p:cNvSpPr/>
          <p:nvPr/>
        </p:nvSpPr>
        <p:spPr>
          <a:xfrm>
            <a:off x="7737995" y="5395721"/>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540" name="object 540"/>
          <p:cNvSpPr/>
          <p:nvPr/>
        </p:nvSpPr>
        <p:spPr>
          <a:xfrm>
            <a:off x="7737995" y="5397246"/>
            <a:ext cx="127635" cy="0"/>
          </a:xfrm>
          <a:custGeom>
            <a:avLst/>
            <a:gdLst/>
            <a:ahLst/>
            <a:cxnLst/>
            <a:rect l="l" t="t" r="r" b="b"/>
            <a:pathLst>
              <a:path w="127634">
                <a:moveTo>
                  <a:pt x="0" y="0"/>
                </a:moveTo>
                <a:lnTo>
                  <a:pt x="127253" y="0"/>
                </a:lnTo>
              </a:path>
            </a:pathLst>
          </a:custGeom>
          <a:ln w="3175">
            <a:solidFill>
              <a:srgbClr val="CEC7BA"/>
            </a:solidFill>
          </a:ln>
        </p:spPr>
        <p:txBody>
          <a:bodyPr wrap="square" lIns="0" tIns="0" rIns="0" bIns="0" rtlCol="0"/>
          <a:lstStyle/>
          <a:p>
            <a:endParaRPr/>
          </a:p>
        </p:txBody>
      </p:sp>
      <p:sp>
        <p:nvSpPr>
          <p:cNvPr id="541" name="object 541"/>
          <p:cNvSpPr/>
          <p:nvPr/>
        </p:nvSpPr>
        <p:spPr>
          <a:xfrm>
            <a:off x="7737995" y="5399151"/>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542" name="object 542"/>
          <p:cNvSpPr/>
          <p:nvPr/>
        </p:nvSpPr>
        <p:spPr>
          <a:xfrm>
            <a:off x="7737995" y="5401055"/>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543" name="object 543"/>
          <p:cNvSpPr/>
          <p:nvPr/>
        </p:nvSpPr>
        <p:spPr>
          <a:xfrm>
            <a:off x="7737995" y="5402580"/>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544" name="object 544"/>
          <p:cNvSpPr/>
          <p:nvPr/>
        </p:nvSpPr>
        <p:spPr>
          <a:xfrm>
            <a:off x="7737995" y="5404484"/>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545" name="object 545"/>
          <p:cNvSpPr/>
          <p:nvPr/>
        </p:nvSpPr>
        <p:spPr>
          <a:xfrm>
            <a:off x="7737995" y="5406390"/>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546" name="object 546"/>
          <p:cNvSpPr/>
          <p:nvPr/>
        </p:nvSpPr>
        <p:spPr>
          <a:xfrm>
            <a:off x="7725791" y="5267705"/>
            <a:ext cx="152400" cy="152400"/>
          </a:xfrm>
          <a:custGeom>
            <a:avLst/>
            <a:gdLst/>
            <a:ahLst/>
            <a:cxnLst/>
            <a:rect l="l" t="t" r="r" b="b"/>
            <a:pathLst>
              <a:path w="152400" h="152400">
                <a:moveTo>
                  <a:pt x="152399" y="118110"/>
                </a:moveTo>
                <a:lnTo>
                  <a:pt x="152399" y="33527"/>
                </a:lnTo>
                <a:lnTo>
                  <a:pt x="149445" y="23950"/>
                </a:lnTo>
                <a:lnTo>
                  <a:pt x="118109" y="0"/>
                </a:lnTo>
                <a:lnTo>
                  <a:pt x="33527" y="0"/>
                </a:lnTo>
                <a:lnTo>
                  <a:pt x="26669" y="1524"/>
                </a:lnTo>
                <a:lnTo>
                  <a:pt x="19049" y="3048"/>
                </a:lnTo>
                <a:lnTo>
                  <a:pt x="13715" y="5334"/>
                </a:lnTo>
                <a:lnTo>
                  <a:pt x="5333" y="13716"/>
                </a:lnTo>
                <a:lnTo>
                  <a:pt x="1523" y="21336"/>
                </a:lnTo>
                <a:lnTo>
                  <a:pt x="0" y="26670"/>
                </a:lnTo>
                <a:lnTo>
                  <a:pt x="0" y="118110"/>
                </a:lnTo>
                <a:lnTo>
                  <a:pt x="406" y="127948"/>
                </a:lnTo>
                <a:lnTo>
                  <a:pt x="4243" y="137212"/>
                </a:lnTo>
                <a:lnTo>
                  <a:pt x="10720" y="144925"/>
                </a:lnTo>
                <a:lnTo>
                  <a:pt x="16001" y="148215"/>
                </a:lnTo>
                <a:lnTo>
                  <a:pt x="16001" y="30480"/>
                </a:lnTo>
                <a:lnTo>
                  <a:pt x="17525" y="26670"/>
                </a:lnTo>
                <a:lnTo>
                  <a:pt x="19049" y="24384"/>
                </a:lnTo>
                <a:lnTo>
                  <a:pt x="21335" y="21336"/>
                </a:lnTo>
                <a:lnTo>
                  <a:pt x="22859" y="19050"/>
                </a:lnTo>
                <a:lnTo>
                  <a:pt x="26669" y="17526"/>
                </a:lnTo>
                <a:lnTo>
                  <a:pt x="123443" y="17525"/>
                </a:lnTo>
                <a:lnTo>
                  <a:pt x="127253" y="19049"/>
                </a:lnTo>
                <a:lnTo>
                  <a:pt x="128777" y="21335"/>
                </a:lnTo>
                <a:lnTo>
                  <a:pt x="132587" y="24383"/>
                </a:lnTo>
                <a:lnTo>
                  <a:pt x="132587" y="26669"/>
                </a:lnTo>
                <a:lnTo>
                  <a:pt x="134111" y="30479"/>
                </a:lnTo>
                <a:lnTo>
                  <a:pt x="134111" y="148203"/>
                </a:lnTo>
                <a:lnTo>
                  <a:pt x="141822" y="142346"/>
                </a:lnTo>
                <a:lnTo>
                  <a:pt x="147422" y="134635"/>
                </a:lnTo>
                <a:lnTo>
                  <a:pt x="150113" y="124968"/>
                </a:lnTo>
                <a:lnTo>
                  <a:pt x="152399" y="118110"/>
                </a:lnTo>
                <a:close/>
              </a:path>
              <a:path w="152400" h="152400">
                <a:moveTo>
                  <a:pt x="134111" y="148203"/>
                </a:moveTo>
                <a:lnTo>
                  <a:pt x="134111" y="121920"/>
                </a:lnTo>
                <a:lnTo>
                  <a:pt x="132587" y="124968"/>
                </a:lnTo>
                <a:lnTo>
                  <a:pt x="132587" y="128778"/>
                </a:lnTo>
                <a:lnTo>
                  <a:pt x="128777" y="130302"/>
                </a:lnTo>
                <a:lnTo>
                  <a:pt x="127253" y="132588"/>
                </a:lnTo>
                <a:lnTo>
                  <a:pt x="123443" y="134112"/>
                </a:lnTo>
                <a:lnTo>
                  <a:pt x="121919" y="135636"/>
                </a:lnTo>
                <a:lnTo>
                  <a:pt x="30479" y="135636"/>
                </a:lnTo>
                <a:lnTo>
                  <a:pt x="22859" y="132588"/>
                </a:lnTo>
                <a:lnTo>
                  <a:pt x="21335" y="130302"/>
                </a:lnTo>
                <a:lnTo>
                  <a:pt x="19049" y="128778"/>
                </a:lnTo>
                <a:lnTo>
                  <a:pt x="17525" y="124968"/>
                </a:lnTo>
                <a:lnTo>
                  <a:pt x="16001" y="121920"/>
                </a:lnTo>
                <a:lnTo>
                  <a:pt x="16001" y="148215"/>
                </a:lnTo>
                <a:lnTo>
                  <a:pt x="19049" y="150114"/>
                </a:lnTo>
                <a:lnTo>
                  <a:pt x="26669" y="152400"/>
                </a:lnTo>
                <a:lnTo>
                  <a:pt x="124967" y="152400"/>
                </a:lnTo>
                <a:lnTo>
                  <a:pt x="134111" y="148203"/>
                </a:lnTo>
                <a:close/>
              </a:path>
            </a:pathLst>
          </a:custGeom>
          <a:solidFill>
            <a:srgbClr val="7898B5"/>
          </a:solidFill>
        </p:spPr>
        <p:txBody>
          <a:bodyPr wrap="square" lIns="0" tIns="0" rIns="0" bIns="0" rtlCol="0"/>
          <a:lstStyle/>
          <a:p>
            <a:endParaRPr/>
          </a:p>
        </p:txBody>
      </p:sp>
      <p:sp>
        <p:nvSpPr>
          <p:cNvPr id="547" name="object 547"/>
          <p:cNvSpPr/>
          <p:nvPr/>
        </p:nvSpPr>
        <p:spPr>
          <a:xfrm>
            <a:off x="7759331" y="5301234"/>
            <a:ext cx="85090" cy="85090"/>
          </a:xfrm>
          <a:custGeom>
            <a:avLst/>
            <a:gdLst/>
            <a:ahLst/>
            <a:cxnLst/>
            <a:rect l="l" t="t" r="r" b="b"/>
            <a:pathLst>
              <a:path w="85090" h="85089">
                <a:moveTo>
                  <a:pt x="32766" y="50291"/>
                </a:moveTo>
                <a:lnTo>
                  <a:pt x="32766" y="34289"/>
                </a:lnTo>
                <a:lnTo>
                  <a:pt x="0" y="34289"/>
                </a:lnTo>
                <a:lnTo>
                  <a:pt x="0" y="50291"/>
                </a:lnTo>
                <a:lnTo>
                  <a:pt x="32766" y="50291"/>
                </a:lnTo>
                <a:close/>
              </a:path>
              <a:path w="85090" h="85089">
                <a:moveTo>
                  <a:pt x="50292" y="84581"/>
                </a:moveTo>
                <a:lnTo>
                  <a:pt x="50291" y="0"/>
                </a:lnTo>
                <a:lnTo>
                  <a:pt x="32765" y="0"/>
                </a:lnTo>
                <a:lnTo>
                  <a:pt x="32766" y="84581"/>
                </a:lnTo>
                <a:lnTo>
                  <a:pt x="50292" y="84581"/>
                </a:lnTo>
                <a:close/>
              </a:path>
              <a:path w="85090" h="85089">
                <a:moveTo>
                  <a:pt x="84582" y="50291"/>
                </a:moveTo>
                <a:lnTo>
                  <a:pt x="84582" y="34289"/>
                </a:lnTo>
                <a:lnTo>
                  <a:pt x="50292" y="34289"/>
                </a:lnTo>
                <a:lnTo>
                  <a:pt x="50292" y="50291"/>
                </a:lnTo>
                <a:lnTo>
                  <a:pt x="84582" y="50291"/>
                </a:lnTo>
                <a:close/>
              </a:path>
            </a:pathLst>
          </a:custGeom>
          <a:solidFill>
            <a:srgbClr val="000000"/>
          </a:solidFill>
        </p:spPr>
        <p:txBody>
          <a:bodyPr wrap="square" lIns="0" tIns="0" rIns="0" bIns="0" rtlCol="0"/>
          <a:lstStyle/>
          <a:p>
            <a:endParaRPr/>
          </a:p>
        </p:txBody>
      </p:sp>
      <p:sp>
        <p:nvSpPr>
          <p:cNvPr id="548" name="object 548"/>
          <p:cNvSpPr/>
          <p:nvPr/>
        </p:nvSpPr>
        <p:spPr>
          <a:xfrm>
            <a:off x="7453007" y="5445252"/>
            <a:ext cx="17780" cy="17780"/>
          </a:xfrm>
          <a:custGeom>
            <a:avLst/>
            <a:gdLst/>
            <a:ahLst/>
            <a:cxnLst/>
            <a:rect l="l" t="t" r="r" b="b"/>
            <a:pathLst>
              <a:path w="17779" h="17779">
                <a:moveTo>
                  <a:pt x="17524" y="17525"/>
                </a:moveTo>
                <a:lnTo>
                  <a:pt x="17524" y="0"/>
                </a:lnTo>
                <a:lnTo>
                  <a:pt x="0" y="0"/>
                </a:lnTo>
                <a:lnTo>
                  <a:pt x="0" y="17525"/>
                </a:lnTo>
                <a:lnTo>
                  <a:pt x="17524" y="17525"/>
                </a:lnTo>
                <a:close/>
              </a:path>
            </a:pathLst>
          </a:custGeom>
          <a:solidFill>
            <a:srgbClr val="ACA89A"/>
          </a:solidFill>
        </p:spPr>
        <p:txBody>
          <a:bodyPr wrap="square" lIns="0" tIns="0" rIns="0" bIns="0" rtlCol="0"/>
          <a:lstStyle/>
          <a:p>
            <a:endParaRPr/>
          </a:p>
        </p:txBody>
      </p:sp>
      <p:sp>
        <p:nvSpPr>
          <p:cNvPr id="549" name="object 549"/>
          <p:cNvSpPr/>
          <p:nvPr/>
        </p:nvSpPr>
        <p:spPr>
          <a:xfrm>
            <a:off x="7453007" y="5394959"/>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0" name="object 550"/>
          <p:cNvSpPr/>
          <p:nvPr/>
        </p:nvSpPr>
        <p:spPr>
          <a:xfrm>
            <a:off x="7453007" y="534466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1" name="object 551"/>
          <p:cNvSpPr/>
          <p:nvPr/>
        </p:nvSpPr>
        <p:spPr>
          <a:xfrm>
            <a:off x="7453007" y="529209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552" name="object 552"/>
          <p:cNvSpPr/>
          <p:nvPr/>
        </p:nvSpPr>
        <p:spPr>
          <a:xfrm>
            <a:off x="7453007" y="5242559"/>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3" name="object 553"/>
          <p:cNvSpPr/>
          <p:nvPr/>
        </p:nvSpPr>
        <p:spPr>
          <a:xfrm>
            <a:off x="7453007" y="5192267"/>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554" name="object 554"/>
          <p:cNvSpPr/>
          <p:nvPr/>
        </p:nvSpPr>
        <p:spPr>
          <a:xfrm>
            <a:off x="7453007" y="513969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555" name="object 555"/>
          <p:cNvSpPr/>
          <p:nvPr/>
        </p:nvSpPr>
        <p:spPr>
          <a:xfrm>
            <a:off x="7453007" y="5089397"/>
            <a:ext cx="17780" cy="17145"/>
          </a:xfrm>
          <a:custGeom>
            <a:avLst/>
            <a:gdLst/>
            <a:ahLst/>
            <a:cxnLst/>
            <a:rect l="l" t="t" r="r" b="b"/>
            <a:pathLst>
              <a:path w="17779" h="17145">
                <a:moveTo>
                  <a:pt x="17524" y="16764"/>
                </a:moveTo>
                <a:lnTo>
                  <a:pt x="17524" y="0"/>
                </a:lnTo>
                <a:lnTo>
                  <a:pt x="0" y="0"/>
                </a:lnTo>
                <a:lnTo>
                  <a:pt x="0" y="16764"/>
                </a:lnTo>
                <a:lnTo>
                  <a:pt x="17524" y="16764"/>
                </a:lnTo>
                <a:close/>
              </a:path>
            </a:pathLst>
          </a:custGeom>
          <a:solidFill>
            <a:srgbClr val="ACA89A"/>
          </a:solidFill>
        </p:spPr>
        <p:txBody>
          <a:bodyPr wrap="square" lIns="0" tIns="0" rIns="0" bIns="0" rtlCol="0"/>
          <a:lstStyle/>
          <a:p>
            <a:endParaRPr/>
          </a:p>
        </p:txBody>
      </p:sp>
      <p:sp>
        <p:nvSpPr>
          <p:cNvPr id="556" name="object 556"/>
          <p:cNvSpPr/>
          <p:nvPr/>
        </p:nvSpPr>
        <p:spPr>
          <a:xfrm>
            <a:off x="7453007" y="5039105"/>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557" name="object 557"/>
          <p:cNvSpPr/>
          <p:nvPr/>
        </p:nvSpPr>
        <p:spPr>
          <a:xfrm>
            <a:off x="7453007" y="498729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558" name="object 558"/>
          <p:cNvSpPr/>
          <p:nvPr/>
        </p:nvSpPr>
        <p:spPr>
          <a:xfrm>
            <a:off x="7453007" y="493699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9" name="object 559"/>
          <p:cNvSpPr/>
          <p:nvPr/>
        </p:nvSpPr>
        <p:spPr>
          <a:xfrm>
            <a:off x="7453007" y="4886705"/>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560" name="object 560"/>
          <p:cNvSpPr/>
          <p:nvPr/>
        </p:nvSpPr>
        <p:spPr>
          <a:xfrm>
            <a:off x="7666367" y="5487161"/>
            <a:ext cx="270510" cy="0"/>
          </a:xfrm>
          <a:custGeom>
            <a:avLst/>
            <a:gdLst/>
            <a:ahLst/>
            <a:cxnLst/>
            <a:rect l="l" t="t" r="r" b="b"/>
            <a:pathLst>
              <a:path w="270509">
                <a:moveTo>
                  <a:pt x="0" y="0"/>
                </a:moveTo>
                <a:lnTo>
                  <a:pt x="270509" y="0"/>
                </a:lnTo>
              </a:path>
            </a:pathLst>
          </a:custGeom>
          <a:ln w="10667">
            <a:solidFill>
              <a:srgbClr val="FEFEFE"/>
            </a:solidFill>
          </a:ln>
        </p:spPr>
        <p:txBody>
          <a:bodyPr wrap="square" lIns="0" tIns="0" rIns="0" bIns="0" rtlCol="0"/>
          <a:lstStyle/>
          <a:p>
            <a:endParaRPr/>
          </a:p>
        </p:txBody>
      </p:sp>
      <p:sp>
        <p:nvSpPr>
          <p:cNvPr id="561" name="object 561"/>
          <p:cNvSpPr txBox="1"/>
          <p:nvPr/>
        </p:nvSpPr>
        <p:spPr>
          <a:xfrm>
            <a:off x="1561471" y="4986914"/>
            <a:ext cx="3416935" cy="792525"/>
          </a:xfrm>
          <a:prstGeom prst="rect">
            <a:avLst/>
          </a:prstGeom>
        </p:spPr>
        <p:txBody>
          <a:bodyPr vert="horz" wrap="square" lIns="0" tIns="0" rIns="0" bIns="0" rtlCol="0">
            <a:spAutoFit/>
          </a:bodyPr>
          <a:lstStyle/>
          <a:p>
            <a:pPr marL="298450" indent="-285750">
              <a:lnSpc>
                <a:spcPts val="3215"/>
              </a:lnSpc>
              <a:buClr>
                <a:srgbClr val="FFCC65"/>
              </a:buClr>
              <a:buSzPct val="114583"/>
              <a:buFont typeface="Times New Roman"/>
              <a:buChar char="–"/>
              <a:tabLst>
                <a:tab pos="298450" algn="l"/>
              </a:tabLst>
            </a:pPr>
            <a:r>
              <a:rPr lang="en-US" sz="2400" b="1" spc="-5" dirty="0">
                <a:solidFill>
                  <a:srgbClr val="CC00CC"/>
                </a:solidFill>
                <a:latin typeface="Times New Roman"/>
                <a:cs typeface="Times New Roman"/>
              </a:rPr>
              <a:t>D</a:t>
            </a:r>
            <a:r>
              <a:rPr sz="2400" b="1" spc="-5" dirty="0">
                <a:solidFill>
                  <a:srgbClr val="CC00CC"/>
                </a:solidFill>
                <a:latin typeface="Times New Roman"/>
                <a:cs typeface="Times New Roman"/>
              </a:rPr>
              <a:t>:\home\Sunner\main.c</a:t>
            </a:r>
            <a:endParaRPr sz="2400" dirty="0">
              <a:latin typeface="Times New Roman"/>
              <a:cs typeface="Times New Roman"/>
            </a:endParaRPr>
          </a:p>
          <a:p>
            <a:pPr marL="298450" indent="-285750">
              <a:lnSpc>
                <a:spcPct val="100000"/>
              </a:lnSpc>
              <a:spcBef>
                <a:spcPts val="130"/>
              </a:spcBef>
              <a:buClr>
                <a:srgbClr val="FFCC65"/>
              </a:buClr>
              <a:buSzPct val="114583"/>
              <a:buFont typeface="Times New Roman"/>
              <a:buChar char="–"/>
              <a:tabLst>
                <a:tab pos="298450" algn="l"/>
              </a:tabLst>
            </a:pPr>
            <a:r>
              <a:rPr sz="2400" b="1" spc="-5" dirty="0">
                <a:solidFill>
                  <a:srgbClr val="CC00CC"/>
                </a:solidFill>
                <a:latin typeface="SimSun"/>
                <a:cs typeface="SimSun"/>
              </a:rPr>
              <a:t>这都是托</a:t>
            </a:r>
            <a:r>
              <a:rPr sz="2400" b="1" spc="-5" dirty="0">
                <a:solidFill>
                  <a:srgbClr val="CC00CC"/>
                </a:solidFill>
                <a:latin typeface="Times New Roman"/>
                <a:cs typeface="Times New Roman"/>
              </a:rPr>
              <a:t>OS</a:t>
            </a:r>
            <a:r>
              <a:rPr sz="2400" b="1" dirty="0">
                <a:solidFill>
                  <a:srgbClr val="CC00CC"/>
                </a:solidFill>
                <a:latin typeface="SimSun"/>
                <a:cs typeface="SimSun"/>
              </a:rPr>
              <a:t>的福</a:t>
            </a:r>
            <a:endParaRPr sz="2400" dirty="0">
              <a:latin typeface="SimSun"/>
              <a:cs typeface="SimSun"/>
            </a:endParaRPr>
          </a:p>
        </p:txBody>
      </p:sp>
      <p:sp>
        <p:nvSpPr>
          <p:cNvPr id="562" name="object 562"/>
          <p:cNvSpPr/>
          <p:nvPr/>
        </p:nvSpPr>
        <p:spPr>
          <a:xfrm>
            <a:off x="7309751" y="6150102"/>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563" name="object 563"/>
          <p:cNvSpPr/>
          <p:nvPr/>
        </p:nvSpPr>
        <p:spPr>
          <a:xfrm>
            <a:off x="7259459" y="6150102"/>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564" name="object 564"/>
          <p:cNvSpPr/>
          <p:nvPr/>
        </p:nvSpPr>
        <p:spPr>
          <a:xfrm>
            <a:off x="7206881" y="6150102"/>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565" name="object 565"/>
          <p:cNvSpPr/>
          <p:nvPr/>
        </p:nvSpPr>
        <p:spPr>
          <a:xfrm>
            <a:off x="7115441" y="6038850"/>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566" name="object 566"/>
          <p:cNvSpPr/>
          <p:nvPr/>
        </p:nvSpPr>
        <p:spPr>
          <a:xfrm>
            <a:off x="7115441" y="5988558"/>
            <a:ext cx="16510" cy="16510"/>
          </a:xfrm>
          <a:custGeom>
            <a:avLst/>
            <a:gdLst/>
            <a:ahLst/>
            <a:cxnLst/>
            <a:rect l="l" t="t" r="r" b="b"/>
            <a:pathLst>
              <a:path w="16509" h="16510">
                <a:moveTo>
                  <a:pt x="16001" y="16002"/>
                </a:moveTo>
                <a:lnTo>
                  <a:pt x="16001" y="0"/>
                </a:lnTo>
                <a:lnTo>
                  <a:pt x="0" y="0"/>
                </a:lnTo>
                <a:lnTo>
                  <a:pt x="0" y="16002"/>
                </a:lnTo>
                <a:lnTo>
                  <a:pt x="16001" y="16002"/>
                </a:lnTo>
                <a:close/>
              </a:path>
            </a:pathLst>
          </a:custGeom>
          <a:solidFill>
            <a:srgbClr val="ACA89A"/>
          </a:solidFill>
        </p:spPr>
        <p:txBody>
          <a:bodyPr wrap="square" lIns="0" tIns="0" rIns="0" bIns="0" rtlCol="0"/>
          <a:lstStyle/>
          <a:p>
            <a:endParaRPr/>
          </a:p>
        </p:txBody>
      </p:sp>
      <p:sp>
        <p:nvSpPr>
          <p:cNvPr id="567" name="object 567"/>
          <p:cNvSpPr/>
          <p:nvPr/>
        </p:nvSpPr>
        <p:spPr>
          <a:xfrm>
            <a:off x="7115441" y="5936741"/>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68" name="object 568"/>
          <p:cNvSpPr/>
          <p:nvPr/>
        </p:nvSpPr>
        <p:spPr>
          <a:xfrm>
            <a:off x="7115441" y="5886450"/>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69" name="object 569"/>
          <p:cNvSpPr/>
          <p:nvPr/>
        </p:nvSpPr>
        <p:spPr>
          <a:xfrm>
            <a:off x="7115441" y="58361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0" name="object 570"/>
          <p:cNvSpPr/>
          <p:nvPr/>
        </p:nvSpPr>
        <p:spPr>
          <a:xfrm>
            <a:off x="7115441" y="5784341"/>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71" name="object 571"/>
          <p:cNvSpPr/>
          <p:nvPr/>
        </p:nvSpPr>
        <p:spPr>
          <a:xfrm>
            <a:off x="7115441" y="5734050"/>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2" name="object 572"/>
          <p:cNvSpPr/>
          <p:nvPr/>
        </p:nvSpPr>
        <p:spPr>
          <a:xfrm>
            <a:off x="7115441" y="56837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3" name="object 573"/>
          <p:cNvSpPr/>
          <p:nvPr/>
        </p:nvSpPr>
        <p:spPr>
          <a:xfrm>
            <a:off x="7115441" y="5631941"/>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74" name="object 574"/>
          <p:cNvSpPr/>
          <p:nvPr/>
        </p:nvSpPr>
        <p:spPr>
          <a:xfrm>
            <a:off x="7115441" y="5581650"/>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5" name="object 575"/>
          <p:cNvSpPr/>
          <p:nvPr/>
        </p:nvSpPr>
        <p:spPr>
          <a:xfrm>
            <a:off x="7115441" y="55313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6" name="object 576"/>
          <p:cNvSpPr/>
          <p:nvPr/>
        </p:nvSpPr>
        <p:spPr>
          <a:xfrm>
            <a:off x="7115441" y="5492496"/>
            <a:ext cx="16510" cy="5080"/>
          </a:xfrm>
          <a:custGeom>
            <a:avLst/>
            <a:gdLst/>
            <a:ahLst/>
            <a:cxnLst/>
            <a:rect l="l" t="t" r="r" b="b"/>
            <a:pathLst>
              <a:path w="16509" h="5079">
                <a:moveTo>
                  <a:pt x="16001" y="4571"/>
                </a:moveTo>
                <a:lnTo>
                  <a:pt x="16001" y="0"/>
                </a:lnTo>
                <a:lnTo>
                  <a:pt x="0" y="0"/>
                </a:lnTo>
                <a:lnTo>
                  <a:pt x="0" y="4571"/>
                </a:lnTo>
                <a:lnTo>
                  <a:pt x="16001" y="4571"/>
                </a:lnTo>
                <a:close/>
              </a:path>
            </a:pathLst>
          </a:custGeom>
          <a:solidFill>
            <a:srgbClr val="ACA89A"/>
          </a:solidFill>
        </p:spPr>
        <p:txBody>
          <a:bodyPr wrap="square" lIns="0" tIns="0" rIns="0" bIns="0" rtlCol="0"/>
          <a:lstStyle/>
          <a:p>
            <a:endParaRPr/>
          </a:p>
        </p:txBody>
      </p:sp>
      <p:sp>
        <p:nvSpPr>
          <p:cNvPr id="577" name="object 577"/>
          <p:cNvSpPr/>
          <p:nvPr/>
        </p:nvSpPr>
        <p:spPr>
          <a:xfrm>
            <a:off x="7047610" y="6082284"/>
            <a:ext cx="152400" cy="152400"/>
          </a:xfrm>
          <a:prstGeom prst="rect">
            <a:avLst/>
          </a:prstGeom>
          <a:blipFill>
            <a:blip r:embed="rId25" cstate="print"/>
            <a:stretch>
              <a:fillRect/>
            </a:stretch>
          </a:blipFill>
        </p:spPr>
        <p:txBody>
          <a:bodyPr wrap="square" lIns="0" tIns="0" rIns="0" bIns="0" rtlCol="0"/>
          <a:lstStyle/>
          <a:p>
            <a:endParaRPr/>
          </a:p>
        </p:txBody>
      </p:sp>
      <p:sp>
        <p:nvSpPr>
          <p:cNvPr id="578" name="object 578"/>
          <p:cNvSpPr/>
          <p:nvPr/>
        </p:nvSpPr>
        <p:spPr>
          <a:xfrm>
            <a:off x="7059815" y="6168390"/>
            <a:ext cx="127635" cy="0"/>
          </a:xfrm>
          <a:custGeom>
            <a:avLst/>
            <a:gdLst/>
            <a:ahLst/>
            <a:cxnLst/>
            <a:rect l="l" t="t" r="r" b="b"/>
            <a:pathLst>
              <a:path w="127634">
                <a:moveTo>
                  <a:pt x="0" y="0"/>
                </a:moveTo>
                <a:lnTo>
                  <a:pt x="127253" y="0"/>
                </a:lnTo>
              </a:path>
            </a:pathLst>
          </a:custGeom>
          <a:ln w="3175">
            <a:solidFill>
              <a:srgbClr val="F6F4F1"/>
            </a:solidFill>
          </a:ln>
        </p:spPr>
        <p:txBody>
          <a:bodyPr wrap="square" lIns="0" tIns="0" rIns="0" bIns="0" rtlCol="0"/>
          <a:lstStyle/>
          <a:p>
            <a:endParaRPr/>
          </a:p>
        </p:txBody>
      </p:sp>
      <p:sp>
        <p:nvSpPr>
          <p:cNvPr id="579" name="object 579"/>
          <p:cNvSpPr/>
          <p:nvPr/>
        </p:nvSpPr>
        <p:spPr>
          <a:xfrm>
            <a:off x="7059815" y="6169152"/>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580" name="object 580"/>
          <p:cNvSpPr/>
          <p:nvPr/>
        </p:nvSpPr>
        <p:spPr>
          <a:xfrm>
            <a:off x="7059815" y="6170676"/>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581" name="object 581"/>
          <p:cNvSpPr/>
          <p:nvPr/>
        </p:nvSpPr>
        <p:spPr>
          <a:xfrm>
            <a:off x="7059815" y="6172580"/>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582" name="object 582"/>
          <p:cNvSpPr/>
          <p:nvPr/>
        </p:nvSpPr>
        <p:spPr>
          <a:xfrm>
            <a:off x="7059815" y="6174485"/>
            <a:ext cx="127635" cy="0"/>
          </a:xfrm>
          <a:custGeom>
            <a:avLst/>
            <a:gdLst/>
            <a:ahLst/>
            <a:cxnLst/>
            <a:rect l="l" t="t" r="r" b="b"/>
            <a:pathLst>
              <a:path w="127634">
                <a:moveTo>
                  <a:pt x="0" y="0"/>
                </a:moveTo>
                <a:lnTo>
                  <a:pt x="127253" y="0"/>
                </a:lnTo>
              </a:path>
            </a:pathLst>
          </a:custGeom>
          <a:ln w="3175">
            <a:solidFill>
              <a:srgbClr val="EFEDE8"/>
            </a:solidFill>
          </a:ln>
        </p:spPr>
        <p:txBody>
          <a:bodyPr wrap="square" lIns="0" tIns="0" rIns="0" bIns="0" rtlCol="0"/>
          <a:lstStyle/>
          <a:p>
            <a:endParaRPr/>
          </a:p>
        </p:txBody>
      </p:sp>
      <p:sp>
        <p:nvSpPr>
          <p:cNvPr id="583" name="object 583"/>
          <p:cNvSpPr/>
          <p:nvPr/>
        </p:nvSpPr>
        <p:spPr>
          <a:xfrm>
            <a:off x="7059815" y="6176009"/>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584" name="object 584"/>
          <p:cNvSpPr/>
          <p:nvPr/>
        </p:nvSpPr>
        <p:spPr>
          <a:xfrm>
            <a:off x="7059815" y="6177914"/>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585" name="object 585"/>
          <p:cNvSpPr/>
          <p:nvPr/>
        </p:nvSpPr>
        <p:spPr>
          <a:xfrm>
            <a:off x="7059815" y="6179820"/>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586" name="object 586"/>
          <p:cNvSpPr/>
          <p:nvPr/>
        </p:nvSpPr>
        <p:spPr>
          <a:xfrm>
            <a:off x="7059815" y="6181344"/>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587" name="object 587"/>
          <p:cNvSpPr/>
          <p:nvPr/>
        </p:nvSpPr>
        <p:spPr>
          <a:xfrm>
            <a:off x="7059815" y="6183248"/>
            <a:ext cx="127635" cy="0"/>
          </a:xfrm>
          <a:custGeom>
            <a:avLst/>
            <a:gdLst/>
            <a:ahLst/>
            <a:cxnLst/>
            <a:rect l="l" t="t" r="r" b="b"/>
            <a:pathLst>
              <a:path w="127634">
                <a:moveTo>
                  <a:pt x="0" y="0"/>
                </a:moveTo>
                <a:lnTo>
                  <a:pt x="127253" y="0"/>
                </a:lnTo>
              </a:path>
            </a:pathLst>
          </a:custGeom>
          <a:ln w="3175">
            <a:solidFill>
              <a:srgbClr val="E7E3DD"/>
            </a:solidFill>
          </a:ln>
        </p:spPr>
        <p:txBody>
          <a:bodyPr wrap="square" lIns="0" tIns="0" rIns="0" bIns="0" rtlCol="0"/>
          <a:lstStyle/>
          <a:p>
            <a:endParaRPr/>
          </a:p>
        </p:txBody>
      </p:sp>
      <p:sp>
        <p:nvSpPr>
          <p:cNvPr id="588" name="object 588"/>
          <p:cNvSpPr/>
          <p:nvPr/>
        </p:nvSpPr>
        <p:spPr>
          <a:xfrm>
            <a:off x="7059815" y="6185153"/>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589" name="object 589"/>
          <p:cNvSpPr/>
          <p:nvPr/>
        </p:nvSpPr>
        <p:spPr>
          <a:xfrm>
            <a:off x="7059815" y="6187058"/>
            <a:ext cx="127635" cy="0"/>
          </a:xfrm>
          <a:custGeom>
            <a:avLst/>
            <a:gdLst/>
            <a:ahLst/>
            <a:cxnLst/>
            <a:rect l="l" t="t" r="r" b="b"/>
            <a:pathLst>
              <a:path w="127634">
                <a:moveTo>
                  <a:pt x="0" y="0"/>
                </a:moveTo>
                <a:lnTo>
                  <a:pt x="127253" y="0"/>
                </a:lnTo>
              </a:path>
            </a:pathLst>
          </a:custGeom>
          <a:ln w="3175">
            <a:solidFill>
              <a:srgbClr val="E4E0D9"/>
            </a:solidFill>
          </a:ln>
        </p:spPr>
        <p:txBody>
          <a:bodyPr wrap="square" lIns="0" tIns="0" rIns="0" bIns="0" rtlCol="0"/>
          <a:lstStyle/>
          <a:p>
            <a:endParaRPr/>
          </a:p>
        </p:txBody>
      </p:sp>
      <p:sp>
        <p:nvSpPr>
          <p:cNvPr id="590" name="object 590"/>
          <p:cNvSpPr/>
          <p:nvPr/>
        </p:nvSpPr>
        <p:spPr>
          <a:xfrm>
            <a:off x="7059815" y="6188964"/>
            <a:ext cx="127635" cy="0"/>
          </a:xfrm>
          <a:custGeom>
            <a:avLst/>
            <a:gdLst/>
            <a:ahLst/>
            <a:cxnLst/>
            <a:rect l="l" t="t" r="r" b="b"/>
            <a:pathLst>
              <a:path w="127634">
                <a:moveTo>
                  <a:pt x="0" y="0"/>
                </a:moveTo>
                <a:lnTo>
                  <a:pt x="127253" y="0"/>
                </a:lnTo>
              </a:path>
            </a:pathLst>
          </a:custGeom>
          <a:ln w="3175">
            <a:solidFill>
              <a:srgbClr val="E3DFD6"/>
            </a:solidFill>
          </a:ln>
        </p:spPr>
        <p:txBody>
          <a:bodyPr wrap="square" lIns="0" tIns="0" rIns="0" bIns="0" rtlCol="0"/>
          <a:lstStyle/>
          <a:p>
            <a:endParaRPr/>
          </a:p>
        </p:txBody>
      </p:sp>
      <p:sp>
        <p:nvSpPr>
          <p:cNvPr id="591" name="object 591"/>
          <p:cNvSpPr/>
          <p:nvPr/>
        </p:nvSpPr>
        <p:spPr>
          <a:xfrm>
            <a:off x="7059815" y="6190488"/>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592" name="object 592"/>
          <p:cNvSpPr/>
          <p:nvPr/>
        </p:nvSpPr>
        <p:spPr>
          <a:xfrm>
            <a:off x="7059815" y="6192392"/>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593" name="object 593"/>
          <p:cNvSpPr/>
          <p:nvPr/>
        </p:nvSpPr>
        <p:spPr>
          <a:xfrm>
            <a:off x="7059815" y="6194297"/>
            <a:ext cx="127635" cy="0"/>
          </a:xfrm>
          <a:custGeom>
            <a:avLst/>
            <a:gdLst/>
            <a:ahLst/>
            <a:cxnLst/>
            <a:rect l="l" t="t" r="r" b="b"/>
            <a:pathLst>
              <a:path w="127634">
                <a:moveTo>
                  <a:pt x="0" y="0"/>
                </a:moveTo>
                <a:lnTo>
                  <a:pt x="127253" y="0"/>
                </a:lnTo>
              </a:path>
            </a:pathLst>
          </a:custGeom>
          <a:ln w="3175">
            <a:solidFill>
              <a:srgbClr val="DDD9D0"/>
            </a:solidFill>
          </a:ln>
        </p:spPr>
        <p:txBody>
          <a:bodyPr wrap="square" lIns="0" tIns="0" rIns="0" bIns="0" rtlCol="0"/>
          <a:lstStyle/>
          <a:p>
            <a:endParaRPr/>
          </a:p>
        </p:txBody>
      </p:sp>
      <p:sp>
        <p:nvSpPr>
          <p:cNvPr id="594" name="object 594"/>
          <p:cNvSpPr/>
          <p:nvPr/>
        </p:nvSpPr>
        <p:spPr>
          <a:xfrm>
            <a:off x="7059815" y="6195821"/>
            <a:ext cx="127635" cy="0"/>
          </a:xfrm>
          <a:custGeom>
            <a:avLst/>
            <a:gdLst/>
            <a:ahLst/>
            <a:cxnLst/>
            <a:rect l="l" t="t" r="r" b="b"/>
            <a:pathLst>
              <a:path w="127634">
                <a:moveTo>
                  <a:pt x="0" y="0"/>
                </a:moveTo>
                <a:lnTo>
                  <a:pt x="127253" y="0"/>
                </a:lnTo>
              </a:path>
            </a:pathLst>
          </a:custGeom>
          <a:ln w="3175">
            <a:solidFill>
              <a:srgbClr val="DCD7CD"/>
            </a:solidFill>
          </a:ln>
        </p:spPr>
        <p:txBody>
          <a:bodyPr wrap="square" lIns="0" tIns="0" rIns="0" bIns="0" rtlCol="0"/>
          <a:lstStyle/>
          <a:p>
            <a:endParaRPr/>
          </a:p>
        </p:txBody>
      </p:sp>
      <p:sp>
        <p:nvSpPr>
          <p:cNvPr id="595" name="object 595"/>
          <p:cNvSpPr/>
          <p:nvPr/>
        </p:nvSpPr>
        <p:spPr>
          <a:xfrm>
            <a:off x="7059815" y="6197727"/>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596" name="object 596"/>
          <p:cNvSpPr/>
          <p:nvPr/>
        </p:nvSpPr>
        <p:spPr>
          <a:xfrm>
            <a:off x="7059815" y="6199632"/>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597" name="object 597"/>
          <p:cNvSpPr/>
          <p:nvPr/>
        </p:nvSpPr>
        <p:spPr>
          <a:xfrm>
            <a:off x="7059815" y="6201155"/>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598" name="object 598"/>
          <p:cNvSpPr/>
          <p:nvPr/>
        </p:nvSpPr>
        <p:spPr>
          <a:xfrm>
            <a:off x="7059815" y="6203061"/>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599" name="object 599"/>
          <p:cNvSpPr/>
          <p:nvPr/>
        </p:nvSpPr>
        <p:spPr>
          <a:xfrm>
            <a:off x="7059815" y="6204965"/>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600" name="object 600"/>
          <p:cNvSpPr/>
          <p:nvPr/>
        </p:nvSpPr>
        <p:spPr>
          <a:xfrm>
            <a:off x="7059815" y="6206490"/>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601" name="object 601"/>
          <p:cNvSpPr/>
          <p:nvPr/>
        </p:nvSpPr>
        <p:spPr>
          <a:xfrm>
            <a:off x="7059815" y="6208395"/>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602" name="object 602"/>
          <p:cNvSpPr/>
          <p:nvPr/>
        </p:nvSpPr>
        <p:spPr>
          <a:xfrm>
            <a:off x="7059815" y="6210300"/>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603" name="object 603"/>
          <p:cNvSpPr/>
          <p:nvPr/>
        </p:nvSpPr>
        <p:spPr>
          <a:xfrm>
            <a:off x="7059815" y="6211823"/>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604" name="object 604"/>
          <p:cNvSpPr/>
          <p:nvPr/>
        </p:nvSpPr>
        <p:spPr>
          <a:xfrm>
            <a:off x="7059815" y="6213728"/>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605" name="object 605"/>
          <p:cNvSpPr/>
          <p:nvPr/>
        </p:nvSpPr>
        <p:spPr>
          <a:xfrm>
            <a:off x="7059815" y="6215634"/>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606" name="object 606"/>
          <p:cNvSpPr/>
          <p:nvPr/>
        </p:nvSpPr>
        <p:spPr>
          <a:xfrm>
            <a:off x="7059815" y="6217539"/>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607" name="object 607"/>
          <p:cNvSpPr/>
          <p:nvPr/>
        </p:nvSpPr>
        <p:spPr>
          <a:xfrm>
            <a:off x="7059815" y="6219444"/>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608" name="object 608"/>
          <p:cNvSpPr/>
          <p:nvPr/>
        </p:nvSpPr>
        <p:spPr>
          <a:xfrm>
            <a:off x="7059815" y="6220967"/>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609" name="object 609"/>
          <p:cNvSpPr/>
          <p:nvPr/>
        </p:nvSpPr>
        <p:spPr>
          <a:xfrm>
            <a:off x="7047624" y="6082284"/>
            <a:ext cx="152400" cy="152400"/>
          </a:xfrm>
          <a:custGeom>
            <a:avLst/>
            <a:gdLst/>
            <a:ahLst/>
            <a:cxnLst/>
            <a:rect l="l" t="t" r="r" b="b"/>
            <a:pathLst>
              <a:path w="152400" h="152400">
                <a:moveTo>
                  <a:pt x="152400" y="118110"/>
                </a:moveTo>
                <a:lnTo>
                  <a:pt x="152400" y="33527"/>
                </a:lnTo>
                <a:lnTo>
                  <a:pt x="149766" y="22512"/>
                </a:lnTo>
                <a:lnTo>
                  <a:pt x="146170" y="14344"/>
                </a:lnTo>
                <a:lnTo>
                  <a:pt x="140355" y="7767"/>
                </a:lnTo>
                <a:lnTo>
                  <a:pt x="131064" y="1523"/>
                </a:lnTo>
                <a:lnTo>
                  <a:pt x="125730" y="0"/>
                </a:lnTo>
                <a:lnTo>
                  <a:pt x="26670" y="0"/>
                </a:lnTo>
                <a:lnTo>
                  <a:pt x="0" y="26670"/>
                </a:lnTo>
                <a:lnTo>
                  <a:pt x="0" y="118110"/>
                </a:lnTo>
                <a:lnTo>
                  <a:pt x="657" y="127842"/>
                </a:lnTo>
                <a:lnTo>
                  <a:pt x="4976" y="136297"/>
                </a:lnTo>
                <a:lnTo>
                  <a:pt x="11760" y="143279"/>
                </a:lnTo>
                <a:lnTo>
                  <a:pt x="16002" y="146076"/>
                </a:lnTo>
                <a:lnTo>
                  <a:pt x="16002" y="30480"/>
                </a:lnTo>
                <a:lnTo>
                  <a:pt x="17526" y="26670"/>
                </a:lnTo>
                <a:lnTo>
                  <a:pt x="19812" y="22860"/>
                </a:lnTo>
                <a:lnTo>
                  <a:pt x="21336" y="21336"/>
                </a:lnTo>
                <a:lnTo>
                  <a:pt x="22860" y="19050"/>
                </a:lnTo>
                <a:lnTo>
                  <a:pt x="30480" y="16002"/>
                </a:lnTo>
                <a:lnTo>
                  <a:pt x="121920" y="16001"/>
                </a:lnTo>
                <a:lnTo>
                  <a:pt x="123444" y="17525"/>
                </a:lnTo>
                <a:lnTo>
                  <a:pt x="127254" y="19049"/>
                </a:lnTo>
                <a:lnTo>
                  <a:pt x="128778" y="21335"/>
                </a:lnTo>
                <a:lnTo>
                  <a:pt x="132588" y="22859"/>
                </a:lnTo>
                <a:lnTo>
                  <a:pt x="134112" y="26669"/>
                </a:lnTo>
                <a:lnTo>
                  <a:pt x="134112" y="146805"/>
                </a:lnTo>
                <a:lnTo>
                  <a:pt x="134457" y="146668"/>
                </a:lnTo>
                <a:lnTo>
                  <a:pt x="141679" y="141041"/>
                </a:lnTo>
                <a:lnTo>
                  <a:pt x="147213" y="133663"/>
                </a:lnTo>
                <a:lnTo>
                  <a:pt x="150876" y="124968"/>
                </a:lnTo>
                <a:lnTo>
                  <a:pt x="152400" y="118110"/>
                </a:lnTo>
                <a:close/>
              </a:path>
              <a:path w="152400" h="152400">
                <a:moveTo>
                  <a:pt x="134112" y="146805"/>
                </a:moveTo>
                <a:lnTo>
                  <a:pt x="134112" y="123444"/>
                </a:lnTo>
                <a:lnTo>
                  <a:pt x="132588" y="127254"/>
                </a:lnTo>
                <a:lnTo>
                  <a:pt x="128778" y="128778"/>
                </a:lnTo>
                <a:lnTo>
                  <a:pt x="127254" y="132588"/>
                </a:lnTo>
                <a:lnTo>
                  <a:pt x="123444" y="134112"/>
                </a:lnTo>
                <a:lnTo>
                  <a:pt x="26670" y="134112"/>
                </a:lnTo>
                <a:lnTo>
                  <a:pt x="22860" y="132588"/>
                </a:lnTo>
                <a:lnTo>
                  <a:pt x="21336" y="128778"/>
                </a:lnTo>
                <a:lnTo>
                  <a:pt x="19812" y="127254"/>
                </a:lnTo>
                <a:lnTo>
                  <a:pt x="17526" y="123444"/>
                </a:lnTo>
                <a:lnTo>
                  <a:pt x="16002" y="121920"/>
                </a:lnTo>
                <a:lnTo>
                  <a:pt x="16002" y="146076"/>
                </a:lnTo>
                <a:lnTo>
                  <a:pt x="19812" y="148590"/>
                </a:lnTo>
                <a:lnTo>
                  <a:pt x="26670" y="150114"/>
                </a:lnTo>
                <a:lnTo>
                  <a:pt x="34290" y="152400"/>
                </a:lnTo>
                <a:lnTo>
                  <a:pt x="118110" y="152400"/>
                </a:lnTo>
                <a:lnTo>
                  <a:pt x="125730" y="150114"/>
                </a:lnTo>
                <a:lnTo>
                  <a:pt x="134112" y="146805"/>
                </a:lnTo>
                <a:close/>
              </a:path>
            </a:pathLst>
          </a:custGeom>
          <a:solidFill>
            <a:srgbClr val="7898B5"/>
          </a:solidFill>
        </p:spPr>
        <p:txBody>
          <a:bodyPr wrap="square" lIns="0" tIns="0" rIns="0" bIns="0" rtlCol="0"/>
          <a:lstStyle/>
          <a:p>
            <a:endParaRPr/>
          </a:p>
        </p:txBody>
      </p:sp>
      <p:sp>
        <p:nvSpPr>
          <p:cNvPr id="610" name="object 610"/>
          <p:cNvSpPr/>
          <p:nvPr/>
        </p:nvSpPr>
        <p:spPr>
          <a:xfrm>
            <a:off x="7081901" y="6115811"/>
            <a:ext cx="83820" cy="85090"/>
          </a:xfrm>
          <a:custGeom>
            <a:avLst/>
            <a:gdLst/>
            <a:ahLst/>
            <a:cxnLst/>
            <a:rect l="l" t="t" r="r" b="b"/>
            <a:pathLst>
              <a:path w="83820" h="85089">
                <a:moveTo>
                  <a:pt x="33528" y="50291"/>
                </a:moveTo>
                <a:lnTo>
                  <a:pt x="33528" y="34289"/>
                </a:lnTo>
                <a:lnTo>
                  <a:pt x="0" y="34289"/>
                </a:lnTo>
                <a:lnTo>
                  <a:pt x="0" y="50291"/>
                </a:lnTo>
                <a:lnTo>
                  <a:pt x="33528" y="50291"/>
                </a:lnTo>
                <a:close/>
              </a:path>
              <a:path w="83820" h="85089">
                <a:moveTo>
                  <a:pt x="49530" y="84581"/>
                </a:moveTo>
                <a:lnTo>
                  <a:pt x="49529" y="0"/>
                </a:lnTo>
                <a:lnTo>
                  <a:pt x="33527" y="0"/>
                </a:lnTo>
                <a:lnTo>
                  <a:pt x="33528" y="84581"/>
                </a:lnTo>
                <a:lnTo>
                  <a:pt x="49530" y="84581"/>
                </a:lnTo>
                <a:close/>
              </a:path>
              <a:path w="83820" h="85089">
                <a:moveTo>
                  <a:pt x="83820" y="50291"/>
                </a:moveTo>
                <a:lnTo>
                  <a:pt x="83820" y="34289"/>
                </a:lnTo>
                <a:lnTo>
                  <a:pt x="49530" y="34289"/>
                </a:lnTo>
                <a:lnTo>
                  <a:pt x="49530" y="50291"/>
                </a:lnTo>
                <a:lnTo>
                  <a:pt x="83820" y="50291"/>
                </a:lnTo>
                <a:close/>
              </a:path>
            </a:pathLst>
          </a:custGeom>
          <a:solidFill>
            <a:srgbClr val="000000"/>
          </a:solidFill>
        </p:spPr>
        <p:txBody>
          <a:bodyPr wrap="square" lIns="0" tIns="0" rIns="0" bIns="0" rtlCol="0"/>
          <a:lstStyle/>
          <a:p>
            <a:endParaRPr/>
          </a:p>
        </p:txBody>
      </p:sp>
      <p:sp>
        <p:nvSpPr>
          <p:cNvPr id="611" name="object 611"/>
          <p:cNvSpPr txBox="1"/>
          <p:nvPr/>
        </p:nvSpPr>
        <p:spPr>
          <a:xfrm>
            <a:off x="7669663" y="6010181"/>
            <a:ext cx="200660"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Tahoma"/>
                <a:cs typeface="Tahoma"/>
              </a:rPr>
              <a:t>E:</a:t>
            </a:r>
            <a:endParaRPr sz="1500">
              <a:latin typeface="Tahoma"/>
              <a:cs typeface="Tahoma"/>
            </a:endParaRPr>
          </a:p>
        </p:txBody>
      </p:sp>
      <p:sp>
        <p:nvSpPr>
          <p:cNvPr id="612" name="object 612"/>
          <p:cNvSpPr/>
          <p:nvPr/>
        </p:nvSpPr>
        <p:spPr>
          <a:xfrm>
            <a:off x="7343189" y="6025134"/>
            <a:ext cx="254597" cy="270510"/>
          </a:xfrm>
          <a:prstGeom prst="rect">
            <a:avLst/>
          </a:prstGeom>
          <a:blipFill>
            <a:blip r:embed="rId26" cstate="print"/>
            <a:stretch>
              <a:fillRect/>
            </a:stretch>
          </a:blipFill>
        </p:spPr>
        <p:txBody>
          <a:bodyPr wrap="square" lIns="0" tIns="0" rIns="0" bIns="0" rtlCol="0"/>
          <a:lstStyle/>
          <a:p>
            <a:endParaRPr/>
          </a:p>
        </p:txBody>
      </p:sp>
      <p:sp>
        <p:nvSpPr>
          <p:cNvPr id="613" name="object 613"/>
          <p:cNvSpPr/>
          <p:nvPr/>
        </p:nvSpPr>
        <p:spPr>
          <a:xfrm>
            <a:off x="7648079" y="5606796"/>
            <a:ext cx="18415" cy="17780"/>
          </a:xfrm>
          <a:custGeom>
            <a:avLst/>
            <a:gdLst/>
            <a:ahLst/>
            <a:cxnLst/>
            <a:rect l="l" t="t" r="r" b="b"/>
            <a:pathLst>
              <a:path w="18415" h="17779">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614" name="object 614"/>
          <p:cNvSpPr/>
          <p:nvPr/>
        </p:nvSpPr>
        <p:spPr>
          <a:xfrm>
            <a:off x="7597787" y="5606796"/>
            <a:ext cx="17145" cy="17780"/>
          </a:xfrm>
          <a:custGeom>
            <a:avLst/>
            <a:gdLst/>
            <a:ahLst/>
            <a:cxnLst/>
            <a:rect l="l" t="t" r="r" b="b"/>
            <a:pathLst>
              <a:path w="17145" h="17779">
                <a:moveTo>
                  <a:pt x="16763" y="17525"/>
                </a:moveTo>
                <a:lnTo>
                  <a:pt x="16763" y="0"/>
                </a:lnTo>
                <a:lnTo>
                  <a:pt x="0" y="0"/>
                </a:lnTo>
                <a:lnTo>
                  <a:pt x="0" y="17525"/>
                </a:lnTo>
                <a:lnTo>
                  <a:pt x="16763" y="17525"/>
                </a:lnTo>
                <a:close/>
              </a:path>
            </a:pathLst>
          </a:custGeom>
          <a:solidFill>
            <a:srgbClr val="ACA89A"/>
          </a:solidFill>
        </p:spPr>
        <p:txBody>
          <a:bodyPr wrap="square" lIns="0" tIns="0" rIns="0" bIns="0" rtlCol="0"/>
          <a:lstStyle/>
          <a:p>
            <a:endParaRPr/>
          </a:p>
        </p:txBody>
      </p:sp>
      <p:sp>
        <p:nvSpPr>
          <p:cNvPr id="615" name="object 615"/>
          <p:cNvSpPr/>
          <p:nvPr/>
        </p:nvSpPr>
        <p:spPr>
          <a:xfrm>
            <a:off x="7545972" y="5606796"/>
            <a:ext cx="18415" cy="17780"/>
          </a:xfrm>
          <a:custGeom>
            <a:avLst/>
            <a:gdLst/>
            <a:ahLst/>
            <a:cxnLst/>
            <a:rect l="l" t="t" r="r" b="b"/>
            <a:pathLst>
              <a:path w="18415" h="17779">
                <a:moveTo>
                  <a:pt x="18286" y="17525"/>
                </a:moveTo>
                <a:lnTo>
                  <a:pt x="18286" y="0"/>
                </a:lnTo>
                <a:lnTo>
                  <a:pt x="0" y="0"/>
                </a:lnTo>
                <a:lnTo>
                  <a:pt x="0" y="17525"/>
                </a:lnTo>
                <a:lnTo>
                  <a:pt x="18286" y="17525"/>
                </a:lnTo>
                <a:close/>
              </a:path>
            </a:pathLst>
          </a:custGeom>
          <a:solidFill>
            <a:srgbClr val="ACA89A"/>
          </a:solidFill>
        </p:spPr>
        <p:txBody>
          <a:bodyPr wrap="square" lIns="0" tIns="0" rIns="0" bIns="0" rtlCol="0"/>
          <a:lstStyle/>
          <a:p>
            <a:endParaRPr/>
          </a:p>
        </p:txBody>
      </p:sp>
      <p:sp>
        <p:nvSpPr>
          <p:cNvPr id="616" name="object 616"/>
          <p:cNvSpPr/>
          <p:nvPr/>
        </p:nvSpPr>
        <p:spPr>
          <a:xfrm>
            <a:off x="7453007" y="549706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617" name="object 617"/>
          <p:cNvSpPr/>
          <p:nvPr/>
        </p:nvSpPr>
        <p:spPr>
          <a:xfrm>
            <a:off x="7386701" y="5539740"/>
            <a:ext cx="152400" cy="150875"/>
          </a:xfrm>
          <a:prstGeom prst="rect">
            <a:avLst/>
          </a:prstGeom>
          <a:blipFill>
            <a:blip r:embed="rId27" cstate="print"/>
            <a:stretch>
              <a:fillRect/>
            </a:stretch>
          </a:blipFill>
        </p:spPr>
        <p:txBody>
          <a:bodyPr wrap="square" lIns="0" tIns="0" rIns="0" bIns="0" rtlCol="0"/>
          <a:lstStyle/>
          <a:p>
            <a:endParaRPr/>
          </a:p>
        </p:txBody>
      </p:sp>
      <p:sp>
        <p:nvSpPr>
          <p:cNvPr id="618" name="object 618"/>
          <p:cNvSpPr/>
          <p:nvPr/>
        </p:nvSpPr>
        <p:spPr>
          <a:xfrm>
            <a:off x="7398905" y="5624321"/>
            <a:ext cx="127635" cy="0"/>
          </a:xfrm>
          <a:custGeom>
            <a:avLst/>
            <a:gdLst/>
            <a:ahLst/>
            <a:cxnLst/>
            <a:rect l="l" t="t" r="r" b="b"/>
            <a:pathLst>
              <a:path w="127634">
                <a:moveTo>
                  <a:pt x="0" y="0"/>
                </a:moveTo>
                <a:lnTo>
                  <a:pt x="127253" y="0"/>
                </a:lnTo>
              </a:path>
            </a:pathLst>
          </a:custGeom>
          <a:ln w="3175">
            <a:solidFill>
              <a:srgbClr val="F7F5F2"/>
            </a:solidFill>
          </a:ln>
        </p:spPr>
        <p:txBody>
          <a:bodyPr wrap="square" lIns="0" tIns="0" rIns="0" bIns="0" rtlCol="0"/>
          <a:lstStyle/>
          <a:p>
            <a:endParaRPr/>
          </a:p>
        </p:txBody>
      </p:sp>
      <p:sp>
        <p:nvSpPr>
          <p:cNvPr id="619" name="object 619"/>
          <p:cNvSpPr/>
          <p:nvPr/>
        </p:nvSpPr>
        <p:spPr>
          <a:xfrm>
            <a:off x="7398905" y="5625084"/>
            <a:ext cx="127635" cy="0"/>
          </a:xfrm>
          <a:custGeom>
            <a:avLst/>
            <a:gdLst/>
            <a:ahLst/>
            <a:cxnLst/>
            <a:rect l="l" t="t" r="r" b="b"/>
            <a:pathLst>
              <a:path w="127634">
                <a:moveTo>
                  <a:pt x="0" y="0"/>
                </a:moveTo>
                <a:lnTo>
                  <a:pt x="127253" y="0"/>
                </a:lnTo>
              </a:path>
            </a:pathLst>
          </a:custGeom>
          <a:ln w="3175">
            <a:solidFill>
              <a:srgbClr val="F5F4F0"/>
            </a:solidFill>
          </a:ln>
        </p:spPr>
        <p:txBody>
          <a:bodyPr wrap="square" lIns="0" tIns="0" rIns="0" bIns="0" rtlCol="0"/>
          <a:lstStyle/>
          <a:p>
            <a:endParaRPr/>
          </a:p>
        </p:txBody>
      </p:sp>
      <p:sp>
        <p:nvSpPr>
          <p:cNvPr id="620" name="object 620"/>
          <p:cNvSpPr/>
          <p:nvPr/>
        </p:nvSpPr>
        <p:spPr>
          <a:xfrm>
            <a:off x="7398905" y="5626989"/>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621" name="object 621"/>
          <p:cNvSpPr/>
          <p:nvPr/>
        </p:nvSpPr>
        <p:spPr>
          <a:xfrm>
            <a:off x="7398905" y="5628894"/>
            <a:ext cx="127635" cy="0"/>
          </a:xfrm>
          <a:custGeom>
            <a:avLst/>
            <a:gdLst/>
            <a:ahLst/>
            <a:cxnLst/>
            <a:rect l="l" t="t" r="r" b="b"/>
            <a:pathLst>
              <a:path w="127634">
                <a:moveTo>
                  <a:pt x="0" y="0"/>
                </a:moveTo>
                <a:lnTo>
                  <a:pt x="127253" y="0"/>
                </a:lnTo>
              </a:path>
            </a:pathLst>
          </a:custGeom>
          <a:ln w="3175">
            <a:solidFill>
              <a:srgbClr val="F2F0EC"/>
            </a:solidFill>
          </a:ln>
        </p:spPr>
        <p:txBody>
          <a:bodyPr wrap="square" lIns="0" tIns="0" rIns="0" bIns="0" rtlCol="0"/>
          <a:lstStyle/>
          <a:p>
            <a:endParaRPr/>
          </a:p>
        </p:txBody>
      </p:sp>
      <p:sp>
        <p:nvSpPr>
          <p:cNvPr id="622" name="object 622"/>
          <p:cNvSpPr/>
          <p:nvPr/>
        </p:nvSpPr>
        <p:spPr>
          <a:xfrm>
            <a:off x="7398905" y="5630798"/>
            <a:ext cx="127635" cy="0"/>
          </a:xfrm>
          <a:custGeom>
            <a:avLst/>
            <a:gdLst/>
            <a:ahLst/>
            <a:cxnLst/>
            <a:rect l="l" t="t" r="r" b="b"/>
            <a:pathLst>
              <a:path w="127634">
                <a:moveTo>
                  <a:pt x="0" y="0"/>
                </a:moveTo>
                <a:lnTo>
                  <a:pt x="127253" y="0"/>
                </a:lnTo>
              </a:path>
            </a:pathLst>
          </a:custGeom>
          <a:ln w="3175">
            <a:solidFill>
              <a:srgbClr val="F1EFE9"/>
            </a:solidFill>
          </a:ln>
        </p:spPr>
        <p:txBody>
          <a:bodyPr wrap="square" lIns="0" tIns="0" rIns="0" bIns="0" rtlCol="0"/>
          <a:lstStyle/>
          <a:p>
            <a:endParaRPr/>
          </a:p>
        </p:txBody>
      </p:sp>
      <p:sp>
        <p:nvSpPr>
          <p:cNvPr id="623" name="object 623"/>
          <p:cNvSpPr/>
          <p:nvPr/>
        </p:nvSpPr>
        <p:spPr>
          <a:xfrm>
            <a:off x="7398905" y="5632704"/>
            <a:ext cx="127635" cy="0"/>
          </a:xfrm>
          <a:custGeom>
            <a:avLst/>
            <a:gdLst/>
            <a:ahLst/>
            <a:cxnLst/>
            <a:rect l="l" t="t" r="r" b="b"/>
            <a:pathLst>
              <a:path w="127634">
                <a:moveTo>
                  <a:pt x="0" y="0"/>
                </a:moveTo>
                <a:lnTo>
                  <a:pt x="127253" y="0"/>
                </a:lnTo>
              </a:path>
            </a:pathLst>
          </a:custGeom>
          <a:ln w="3175">
            <a:solidFill>
              <a:srgbClr val="EFEDE7"/>
            </a:solidFill>
          </a:ln>
        </p:spPr>
        <p:txBody>
          <a:bodyPr wrap="square" lIns="0" tIns="0" rIns="0" bIns="0" rtlCol="0"/>
          <a:lstStyle/>
          <a:p>
            <a:endParaRPr/>
          </a:p>
        </p:txBody>
      </p:sp>
      <p:sp>
        <p:nvSpPr>
          <p:cNvPr id="624" name="object 624"/>
          <p:cNvSpPr/>
          <p:nvPr/>
        </p:nvSpPr>
        <p:spPr>
          <a:xfrm>
            <a:off x="7398905" y="5634228"/>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625" name="object 625"/>
          <p:cNvSpPr/>
          <p:nvPr/>
        </p:nvSpPr>
        <p:spPr>
          <a:xfrm>
            <a:off x="7398905" y="5636133"/>
            <a:ext cx="127635" cy="0"/>
          </a:xfrm>
          <a:custGeom>
            <a:avLst/>
            <a:gdLst/>
            <a:ahLst/>
            <a:cxnLst/>
            <a:rect l="l" t="t" r="r" b="b"/>
            <a:pathLst>
              <a:path w="127634">
                <a:moveTo>
                  <a:pt x="0" y="0"/>
                </a:moveTo>
                <a:lnTo>
                  <a:pt x="127253" y="0"/>
                </a:lnTo>
              </a:path>
            </a:pathLst>
          </a:custGeom>
          <a:ln w="3175">
            <a:solidFill>
              <a:srgbClr val="EBE9E3"/>
            </a:solidFill>
          </a:ln>
        </p:spPr>
        <p:txBody>
          <a:bodyPr wrap="square" lIns="0" tIns="0" rIns="0" bIns="0" rtlCol="0"/>
          <a:lstStyle/>
          <a:p>
            <a:endParaRPr/>
          </a:p>
        </p:txBody>
      </p:sp>
      <p:sp>
        <p:nvSpPr>
          <p:cNvPr id="626" name="object 626"/>
          <p:cNvSpPr/>
          <p:nvPr/>
        </p:nvSpPr>
        <p:spPr>
          <a:xfrm>
            <a:off x="7398905" y="5638038"/>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627" name="object 627"/>
          <p:cNvSpPr/>
          <p:nvPr/>
        </p:nvSpPr>
        <p:spPr>
          <a:xfrm>
            <a:off x="7398905" y="5639561"/>
            <a:ext cx="127635" cy="0"/>
          </a:xfrm>
          <a:custGeom>
            <a:avLst/>
            <a:gdLst/>
            <a:ahLst/>
            <a:cxnLst/>
            <a:rect l="l" t="t" r="r" b="b"/>
            <a:pathLst>
              <a:path w="127634">
                <a:moveTo>
                  <a:pt x="0" y="0"/>
                </a:moveTo>
                <a:lnTo>
                  <a:pt x="127253" y="0"/>
                </a:lnTo>
              </a:path>
            </a:pathLst>
          </a:custGeom>
          <a:ln w="3175">
            <a:solidFill>
              <a:srgbClr val="E8E5DE"/>
            </a:solidFill>
          </a:ln>
        </p:spPr>
        <p:txBody>
          <a:bodyPr wrap="square" lIns="0" tIns="0" rIns="0" bIns="0" rtlCol="0"/>
          <a:lstStyle/>
          <a:p>
            <a:endParaRPr/>
          </a:p>
        </p:txBody>
      </p:sp>
      <p:sp>
        <p:nvSpPr>
          <p:cNvPr id="628" name="object 628"/>
          <p:cNvSpPr/>
          <p:nvPr/>
        </p:nvSpPr>
        <p:spPr>
          <a:xfrm>
            <a:off x="7398905" y="5641466"/>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629" name="object 629"/>
          <p:cNvSpPr/>
          <p:nvPr/>
        </p:nvSpPr>
        <p:spPr>
          <a:xfrm>
            <a:off x="7398905" y="5643371"/>
            <a:ext cx="127635" cy="0"/>
          </a:xfrm>
          <a:custGeom>
            <a:avLst/>
            <a:gdLst/>
            <a:ahLst/>
            <a:cxnLst/>
            <a:rect l="l" t="t" r="r" b="b"/>
            <a:pathLst>
              <a:path w="127634">
                <a:moveTo>
                  <a:pt x="0" y="0"/>
                </a:moveTo>
                <a:lnTo>
                  <a:pt x="127253" y="0"/>
                </a:lnTo>
              </a:path>
            </a:pathLst>
          </a:custGeom>
          <a:ln w="3175">
            <a:solidFill>
              <a:srgbClr val="E5E1DA"/>
            </a:solidFill>
          </a:ln>
        </p:spPr>
        <p:txBody>
          <a:bodyPr wrap="square" lIns="0" tIns="0" rIns="0" bIns="0" rtlCol="0"/>
          <a:lstStyle/>
          <a:p>
            <a:endParaRPr/>
          </a:p>
        </p:txBody>
      </p:sp>
      <p:sp>
        <p:nvSpPr>
          <p:cNvPr id="630" name="object 630"/>
          <p:cNvSpPr/>
          <p:nvPr/>
        </p:nvSpPr>
        <p:spPr>
          <a:xfrm>
            <a:off x="7398905" y="5644896"/>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631" name="object 631"/>
          <p:cNvSpPr/>
          <p:nvPr/>
        </p:nvSpPr>
        <p:spPr>
          <a:xfrm>
            <a:off x="7398905" y="5646801"/>
            <a:ext cx="127635" cy="0"/>
          </a:xfrm>
          <a:custGeom>
            <a:avLst/>
            <a:gdLst/>
            <a:ahLst/>
            <a:cxnLst/>
            <a:rect l="l" t="t" r="r" b="b"/>
            <a:pathLst>
              <a:path w="127634">
                <a:moveTo>
                  <a:pt x="0" y="0"/>
                </a:moveTo>
                <a:lnTo>
                  <a:pt x="127253" y="0"/>
                </a:lnTo>
              </a:path>
            </a:pathLst>
          </a:custGeom>
          <a:ln w="3175">
            <a:solidFill>
              <a:srgbClr val="E2DED5"/>
            </a:solidFill>
          </a:ln>
        </p:spPr>
        <p:txBody>
          <a:bodyPr wrap="square" lIns="0" tIns="0" rIns="0" bIns="0" rtlCol="0"/>
          <a:lstStyle/>
          <a:p>
            <a:endParaRPr/>
          </a:p>
        </p:txBody>
      </p:sp>
      <p:sp>
        <p:nvSpPr>
          <p:cNvPr id="632" name="object 632"/>
          <p:cNvSpPr/>
          <p:nvPr/>
        </p:nvSpPr>
        <p:spPr>
          <a:xfrm>
            <a:off x="7398905" y="5648705"/>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633" name="object 633"/>
          <p:cNvSpPr/>
          <p:nvPr/>
        </p:nvSpPr>
        <p:spPr>
          <a:xfrm>
            <a:off x="7398905" y="5650229"/>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634" name="object 634"/>
          <p:cNvSpPr/>
          <p:nvPr/>
        </p:nvSpPr>
        <p:spPr>
          <a:xfrm>
            <a:off x="7398905" y="5652135"/>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635" name="object 635"/>
          <p:cNvSpPr/>
          <p:nvPr/>
        </p:nvSpPr>
        <p:spPr>
          <a:xfrm>
            <a:off x="7398905" y="5654040"/>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636" name="object 636"/>
          <p:cNvSpPr/>
          <p:nvPr/>
        </p:nvSpPr>
        <p:spPr>
          <a:xfrm>
            <a:off x="7398905" y="5655945"/>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637" name="object 637"/>
          <p:cNvSpPr/>
          <p:nvPr/>
        </p:nvSpPr>
        <p:spPr>
          <a:xfrm>
            <a:off x="7398905" y="5657850"/>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638" name="object 638"/>
          <p:cNvSpPr/>
          <p:nvPr/>
        </p:nvSpPr>
        <p:spPr>
          <a:xfrm>
            <a:off x="7398905" y="5659373"/>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639" name="object 639"/>
          <p:cNvSpPr/>
          <p:nvPr/>
        </p:nvSpPr>
        <p:spPr>
          <a:xfrm>
            <a:off x="7398905" y="5661278"/>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640" name="object 640"/>
          <p:cNvSpPr/>
          <p:nvPr/>
        </p:nvSpPr>
        <p:spPr>
          <a:xfrm>
            <a:off x="7398905" y="5663184"/>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641" name="object 641"/>
          <p:cNvSpPr/>
          <p:nvPr/>
        </p:nvSpPr>
        <p:spPr>
          <a:xfrm>
            <a:off x="7398905" y="5664708"/>
            <a:ext cx="127635" cy="0"/>
          </a:xfrm>
          <a:custGeom>
            <a:avLst/>
            <a:gdLst/>
            <a:ahLst/>
            <a:cxnLst/>
            <a:rect l="l" t="t" r="r" b="b"/>
            <a:pathLst>
              <a:path w="127634">
                <a:moveTo>
                  <a:pt x="0" y="0"/>
                </a:moveTo>
                <a:lnTo>
                  <a:pt x="127253" y="0"/>
                </a:lnTo>
              </a:path>
            </a:pathLst>
          </a:custGeom>
          <a:ln w="3175">
            <a:solidFill>
              <a:srgbClr val="D2CBBF"/>
            </a:solidFill>
          </a:ln>
        </p:spPr>
        <p:txBody>
          <a:bodyPr wrap="square" lIns="0" tIns="0" rIns="0" bIns="0" rtlCol="0"/>
          <a:lstStyle/>
          <a:p>
            <a:endParaRPr/>
          </a:p>
        </p:txBody>
      </p:sp>
      <p:sp>
        <p:nvSpPr>
          <p:cNvPr id="642" name="object 642"/>
          <p:cNvSpPr/>
          <p:nvPr/>
        </p:nvSpPr>
        <p:spPr>
          <a:xfrm>
            <a:off x="7398905" y="5666613"/>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643" name="object 643"/>
          <p:cNvSpPr/>
          <p:nvPr/>
        </p:nvSpPr>
        <p:spPr>
          <a:xfrm>
            <a:off x="7398905" y="5668517"/>
            <a:ext cx="127635" cy="0"/>
          </a:xfrm>
          <a:custGeom>
            <a:avLst/>
            <a:gdLst/>
            <a:ahLst/>
            <a:cxnLst/>
            <a:rect l="l" t="t" r="r" b="b"/>
            <a:pathLst>
              <a:path w="127634">
                <a:moveTo>
                  <a:pt x="0" y="0"/>
                </a:moveTo>
                <a:lnTo>
                  <a:pt x="127253" y="0"/>
                </a:lnTo>
              </a:path>
            </a:pathLst>
          </a:custGeom>
          <a:ln w="3175">
            <a:solidFill>
              <a:srgbClr val="CFC7BA"/>
            </a:solidFill>
          </a:ln>
        </p:spPr>
        <p:txBody>
          <a:bodyPr wrap="square" lIns="0" tIns="0" rIns="0" bIns="0" rtlCol="0"/>
          <a:lstStyle/>
          <a:p>
            <a:endParaRPr/>
          </a:p>
        </p:txBody>
      </p:sp>
      <p:sp>
        <p:nvSpPr>
          <p:cNvPr id="644" name="object 644"/>
          <p:cNvSpPr/>
          <p:nvPr/>
        </p:nvSpPr>
        <p:spPr>
          <a:xfrm>
            <a:off x="7398905" y="5670042"/>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645" name="object 645"/>
          <p:cNvSpPr/>
          <p:nvPr/>
        </p:nvSpPr>
        <p:spPr>
          <a:xfrm>
            <a:off x="7398905" y="5671946"/>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646" name="object 646"/>
          <p:cNvSpPr/>
          <p:nvPr/>
        </p:nvSpPr>
        <p:spPr>
          <a:xfrm>
            <a:off x="7398905" y="5673852"/>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647" name="object 647"/>
          <p:cNvSpPr/>
          <p:nvPr/>
        </p:nvSpPr>
        <p:spPr>
          <a:xfrm>
            <a:off x="7398905" y="5675376"/>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648" name="object 648"/>
          <p:cNvSpPr/>
          <p:nvPr/>
        </p:nvSpPr>
        <p:spPr>
          <a:xfrm>
            <a:off x="7398905" y="5677280"/>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649" name="object 649"/>
          <p:cNvSpPr/>
          <p:nvPr/>
        </p:nvSpPr>
        <p:spPr>
          <a:xfrm>
            <a:off x="7666367" y="5481828"/>
            <a:ext cx="270509" cy="272034"/>
          </a:xfrm>
          <a:prstGeom prst="rect">
            <a:avLst/>
          </a:prstGeom>
          <a:blipFill>
            <a:blip r:embed="rId28" cstate="print"/>
            <a:stretch>
              <a:fillRect/>
            </a:stretch>
          </a:blipFill>
        </p:spPr>
        <p:txBody>
          <a:bodyPr wrap="square" lIns="0" tIns="0" rIns="0" bIns="0" rtlCol="0"/>
          <a:lstStyle/>
          <a:p>
            <a:endParaRPr/>
          </a:p>
        </p:txBody>
      </p:sp>
      <p:sp>
        <p:nvSpPr>
          <p:cNvPr id="650" name="object 650"/>
          <p:cNvSpPr/>
          <p:nvPr/>
        </p:nvSpPr>
        <p:spPr>
          <a:xfrm>
            <a:off x="7398905" y="5679185"/>
            <a:ext cx="127635" cy="0"/>
          </a:xfrm>
          <a:custGeom>
            <a:avLst/>
            <a:gdLst/>
            <a:ahLst/>
            <a:cxnLst/>
            <a:rect l="l" t="t" r="r" b="b"/>
            <a:pathLst>
              <a:path w="127634">
                <a:moveTo>
                  <a:pt x="0" y="0"/>
                </a:moveTo>
                <a:lnTo>
                  <a:pt x="127253" y="0"/>
                </a:lnTo>
              </a:path>
            </a:pathLst>
          </a:custGeom>
          <a:ln w="3175">
            <a:solidFill>
              <a:srgbClr val="C5BCAD"/>
            </a:solidFill>
          </a:ln>
        </p:spPr>
        <p:txBody>
          <a:bodyPr wrap="square" lIns="0" tIns="0" rIns="0" bIns="0" rtlCol="0"/>
          <a:lstStyle/>
          <a:p>
            <a:endParaRPr/>
          </a:p>
        </p:txBody>
      </p:sp>
      <p:sp>
        <p:nvSpPr>
          <p:cNvPr id="651" name="object 651"/>
          <p:cNvSpPr/>
          <p:nvPr/>
        </p:nvSpPr>
        <p:spPr>
          <a:xfrm>
            <a:off x="7386713" y="5538215"/>
            <a:ext cx="152400" cy="152400"/>
          </a:xfrm>
          <a:custGeom>
            <a:avLst/>
            <a:gdLst/>
            <a:ahLst/>
            <a:cxnLst/>
            <a:rect l="l" t="t" r="r" b="b"/>
            <a:pathLst>
              <a:path w="152400" h="152400">
                <a:moveTo>
                  <a:pt x="152400" y="118872"/>
                </a:moveTo>
                <a:lnTo>
                  <a:pt x="152400" y="34290"/>
                </a:lnTo>
                <a:lnTo>
                  <a:pt x="149314" y="23992"/>
                </a:lnTo>
                <a:lnTo>
                  <a:pt x="118110" y="0"/>
                </a:lnTo>
                <a:lnTo>
                  <a:pt x="33528" y="0"/>
                </a:lnTo>
                <a:lnTo>
                  <a:pt x="0" y="26670"/>
                </a:lnTo>
                <a:lnTo>
                  <a:pt x="0" y="118872"/>
                </a:lnTo>
                <a:lnTo>
                  <a:pt x="538" y="129007"/>
                </a:lnTo>
                <a:lnTo>
                  <a:pt x="4724" y="137888"/>
                </a:lnTo>
                <a:lnTo>
                  <a:pt x="11501" y="145262"/>
                </a:lnTo>
                <a:lnTo>
                  <a:pt x="16002" y="148302"/>
                </a:lnTo>
                <a:lnTo>
                  <a:pt x="16002" y="30480"/>
                </a:lnTo>
                <a:lnTo>
                  <a:pt x="17526" y="28956"/>
                </a:lnTo>
                <a:lnTo>
                  <a:pt x="19812" y="25146"/>
                </a:lnTo>
                <a:lnTo>
                  <a:pt x="21336" y="23622"/>
                </a:lnTo>
                <a:lnTo>
                  <a:pt x="22860" y="19812"/>
                </a:lnTo>
                <a:lnTo>
                  <a:pt x="26670" y="19812"/>
                </a:lnTo>
                <a:lnTo>
                  <a:pt x="30480" y="18288"/>
                </a:lnTo>
                <a:lnTo>
                  <a:pt x="121920" y="18287"/>
                </a:lnTo>
                <a:lnTo>
                  <a:pt x="123444" y="19811"/>
                </a:lnTo>
                <a:lnTo>
                  <a:pt x="127254" y="19811"/>
                </a:lnTo>
                <a:lnTo>
                  <a:pt x="128778" y="23621"/>
                </a:lnTo>
                <a:lnTo>
                  <a:pt x="132588" y="25145"/>
                </a:lnTo>
                <a:lnTo>
                  <a:pt x="134112" y="28955"/>
                </a:lnTo>
                <a:lnTo>
                  <a:pt x="134112" y="148698"/>
                </a:lnTo>
                <a:lnTo>
                  <a:pt x="141732" y="143256"/>
                </a:lnTo>
                <a:lnTo>
                  <a:pt x="144780" y="137922"/>
                </a:lnTo>
                <a:lnTo>
                  <a:pt x="148590" y="132588"/>
                </a:lnTo>
                <a:lnTo>
                  <a:pt x="150114" y="125730"/>
                </a:lnTo>
                <a:lnTo>
                  <a:pt x="152400" y="118872"/>
                </a:lnTo>
                <a:close/>
              </a:path>
              <a:path w="152400" h="152400">
                <a:moveTo>
                  <a:pt x="134112" y="148698"/>
                </a:moveTo>
                <a:lnTo>
                  <a:pt x="134112" y="125730"/>
                </a:lnTo>
                <a:lnTo>
                  <a:pt x="132588" y="129539"/>
                </a:lnTo>
                <a:lnTo>
                  <a:pt x="128778" y="131064"/>
                </a:lnTo>
                <a:lnTo>
                  <a:pt x="127254" y="132588"/>
                </a:lnTo>
                <a:lnTo>
                  <a:pt x="123444" y="134874"/>
                </a:lnTo>
                <a:lnTo>
                  <a:pt x="121920" y="136398"/>
                </a:lnTo>
                <a:lnTo>
                  <a:pt x="30480" y="136398"/>
                </a:lnTo>
                <a:lnTo>
                  <a:pt x="26670" y="134874"/>
                </a:lnTo>
                <a:lnTo>
                  <a:pt x="22860" y="132588"/>
                </a:lnTo>
                <a:lnTo>
                  <a:pt x="19812" y="129539"/>
                </a:lnTo>
                <a:lnTo>
                  <a:pt x="17526" y="125730"/>
                </a:lnTo>
                <a:lnTo>
                  <a:pt x="16002" y="121920"/>
                </a:lnTo>
                <a:lnTo>
                  <a:pt x="16002" y="148302"/>
                </a:lnTo>
                <a:lnTo>
                  <a:pt x="19812" y="150876"/>
                </a:lnTo>
                <a:lnTo>
                  <a:pt x="26670" y="152400"/>
                </a:lnTo>
                <a:lnTo>
                  <a:pt x="124968" y="152400"/>
                </a:lnTo>
                <a:lnTo>
                  <a:pt x="131064" y="150876"/>
                </a:lnTo>
                <a:lnTo>
                  <a:pt x="134112" y="148698"/>
                </a:lnTo>
                <a:close/>
              </a:path>
            </a:pathLst>
          </a:custGeom>
          <a:solidFill>
            <a:srgbClr val="7898B5"/>
          </a:solidFill>
        </p:spPr>
        <p:txBody>
          <a:bodyPr wrap="square" lIns="0" tIns="0" rIns="0" bIns="0" rtlCol="0"/>
          <a:lstStyle/>
          <a:p>
            <a:endParaRPr/>
          </a:p>
        </p:txBody>
      </p:sp>
      <p:sp>
        <p:nvSpPr>
          <p:cNvPr id="652" name="object 652"/>
          <p:cNvSpPr/>
          <p:nvPr/>
        </p:nvSpPr>
        <p:spPr>
          <a:xfrm>
            <a:off x="7420241" y="5606796"/>
            <a:ext cx="85090" cy="17780"/>
          </a:xfrm>
          <a:custGeom>
            <a:avLst/>
            <a:gdLst/>
            <a:ahLst/>
            <a:cxnLst/>
            <a:rect l="l" t="t" r="r" b="b"/>
            <a:pathLst>
              <a:path w="85090" h="17779">
                <a:moveTo>
                  <a:pt x="0" y="0"/>
                </a:moveTo>
                <a:lnTo>
                  <a:pt x="0" y="17525"/>
                </a:lnTo>
                <a:lnTo>
                  <a:pt x="84581" y="17525"/>
                </a:lnTo>
                <a:lnTo>
                  <a:pt x="84581" y="0"/>
                </a:lnTo>
                <a:lnTo>
                  <a:pt x="0" y="0"/>
                </a:lnTo>
                <a:close/>
              </a:path>
            </a:pathLst>
          </a:custGeom>
          <a:solidFill>
            <a:srgbClr val="000000"/>
          </a:solidFill>
        </p:spPr>
        <p:txBody>
          <a:bodyPr wrap="square" lIns="0" tIns="0" rIns="0" bIns="0" rtlCol="0"/>
          <a:lstStyle/>
          <a:p>
            <a:endParaRPr/>
          </a:p>
        </p:txBody>
      </p:sp>
      <p:sp>
        <p:nvSpPr>
          <p:cNvPr id="653" name="object 653"/>
          <p:cNvSpPr/>
          <p:nvPr/>
        </p:nvSpPr>
        <p:spPr>
          <a:xfrm>
            <a:off x="7987169" y="5877305"/>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654" name="object 654"/>
          <p:cNvSpPr/>
          <p:nvPr/>
        </p:nvSpPr>
        <p:spPr>
          <a:xfrm>
            <a:off x="7936877" y="5877305"/>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655" name="object 655"/>
          <p:cNvSpPr/>
          <p:nvPr/>
        </p:nvSpPr>
        <p:spPr>
          <a:xfrm>
            <a:off x="7885061" y="5877305"/>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656" name="object 656"/>
          <p:cNvSpPr/>
          <p:nvPr/>
        </p:nvSpPr>
        <p:spPr>
          <a:xfrm>
            <a:off x="7834769" y="5877305"/>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657" name="object 657"/>
          <p:cNvSpPr/>
          <p:nvPr/>
        </p:nvSpPr>
        <p:spPr>
          <a:xfrm>
            <a:off x="7792098" y="587044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658" name="object 658"/>
          <p:cNvSpPr/>
          <p:nvPr/>
        </p:nvSpPr>
        <p:spPr>
          <a:xfrm>
            <a:off x="7792098" y="581787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659" name="object 659"/>
          <p:cNvSpPr/>
          <p:nvPr/>
        </p:nvSpPr>
        <p:spPr>
          <a:xfrm>
            <a:off x="7792098" y="5768340"/>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660" name="object 660"/>
          <p:cNvSpPr txBox="1"/>
          <p:nvPr/>
        </p:nvSpPr>
        <p:spPr>
          <a:xfrm>
            <a:off x="8008753" y="4613700"/>
            <a:ext cx="942340" cy="1381125"/>
          </a:xfrm>
          <a:prstGeom prst="rect">
            <a:avLst/>
          </a:prstGeom>
        </p:spPr>
        <p:txBody>
          <a:bodyPr vert="horz" wrap="square" lIns="0" tIns="53975" rIns="0" bIns="0" rtlCol="0">
            <a:spAutoFit/>
          </a:bodyPr>
          <a:lstStyle/>
          <a:p>
            <a:pPr marL="12700">
              <a:lnSpc>
                <a:spcPct val="100000"/>
              </a:lnSpc>
              <a:spcBef>
                <a:spcPts val="425"/>
              </a:spcBef>
            </a:pPr>
            <a:r>
              <a:rPr sz="1500" spc="-5" dirty="0">
                <a:latin typeface="Tahoma"/>
                <a:cs typeface="Tahoma"/>
              </a:rPr>
              <a:t>Software</a:t>
            </a:r>
            <a:endParaRPr sz="1500">
              <a:latin typeface="Tahoma"/>
              <a:cs typeface="Tahoma"/>
            </a:endParaRPr>
          </a:p>
          <a:p>
            <a:pPr marL="351790">
              <a:lnSpc>
                <a:spcPct val="100000"/>
              </a:lnSpc>
              <a:spcBef>
                <a:spcPts val="330"/>
              </a:spcBef>
            </a:pPr>
            <a:r>
              <a:rPr sz="1500" spc="-5" dirty="0">
                <a:latin typeface="Tahoma"/>
                <a:cs typeface="Tahoma"/>
              </a:rPr>
              <a:t>TC20</a:t>
            </a:r>
            <a:endParaRPr sz="1500">
              <a:latin typeface="Tahoma"/>
              <a:cs typeface="Tahoma"/>
            </a:endParaRPr>
          </a:p>
          <a:p>
            <a:pPr marL="12700" marR="5080" indent="339090">
              <a:lnSpc>
                <a:spcPct val="118700"/>
              </a:lnSpc>
              <a:spcBef>
                <a:spcPts val="15"/>
              </a:spcBef>
            </a:pPr>
            <a:r>
              <a:rPr sz="1500" spc="-5" dirty="0">
                <a:latin typeface="Tahoma"/>
                <a:cs typeface="Tahoma"/>
              </a:rPr>
              <a:t>Win</a:t>
            </a:r>
            <a:r>
              <a:rPr sz="1500" spc="5" dirty="0">
                <a:latin typeface="Tahoma"/>
                <a:cs typeface="Tahoma"/>
              </a:rPr>
              <a:t>Z</a:t>
            </a:r>
            <a:r>
              <a:rPr sz="1500" spc="-10" dirty="0">
                <a:latin typeface="Tahoma"/>
                <a:cs typeface="Tahoma"/>
              </a:rPr>
              <a:t>ip  </a:t>
            </a:r>
            <a:r>
              <a:rPr sz="1500" spc="-5" dirty="0">
                <a:latin typeface="Tahoma"/>
                <a:cs typeface="Tahoma"/>
              </a:rPr>
              <a:t>Backup</a:t>
            </a:r>
            <a:endParaRPr sz="1500">
              <a:latin typeface="Tahoma"/>
              <a:cs typeface="Tahoma"/>
            </a:endParaRPr>
          </a:p>
          <a:p>
            <a:pPr marL="351790">
              <a:lnSpc>
                <a:spcPct val="100000"/>
              </a:lnSpc>
              <a:spcBef>
                <a:spcPts val="330"/>
              </a:spcBef>
            </a:pPr>
            <a:r>
              <a:rPr sz="1500" dirty="0">
                <a:latin typeface="Tahoma"/>
                <a:cs typeface="Tahoma"/>
              </a:rPr>
              <a:t>main.c</a:t>
            </a:r>
            <a:endParaRPr sz="1500">
              <a:latin typeface="Tahoma"/>
              <a:cs typeface="Tahoma"/>
            </a:endParaRPr>
          </a:p>
        </p:txBody>
      </p:sp>
      <p:sp>
        <p:nvSpPr>
          <p:cNvPr id="661" name="object 661"/>
          <p:cNvSpPr/>
          <p:nvPr/>
        </p:nvSpPr>
        <p:spPr>
          <a:xfrm>
            <a:off x="8038224" y="5750814"/>
            <a:ext cx="192785" cy="262175"/>
          </a:xfrm>
          <a:prstGeom prst="rect">
            <a:avLst/>
          </a:prstGeom>
          <a:blipFill>
            <a:blip r:embed="rId29" cstate="print"/>
            <a:stretch>
              <a:fillRect/>
            </a:stretch>
          </a:blipFill>
        </p:spPr>
        <p:txBody>
          <a:bodyPr wrap="square" lIns="0" tIns="0" rIns="0" bIns="0" rtlCol="0"/>
          <a:lstStyle/>
          <a:p>
            <a:endParaRPr/>
          </a:p>
        </p:txBody>
      </p:sp>
      <p:sp>
        <p:nvSpPr>
          <p:cNvPr id="663" name="object 663"/>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483" y="660385"/>
            <a:ext cx="2824480" cy="734060"/>
          </a:xfrm>
          <a:prstGeom prst="rect">
            <a:avLst/>
          </a:prstGeom>
        </p:spPr>
        <p:txBody>
          <a:bodyPr vert="horz" wrap="square" lIns="0" tIns="12065" rIns="0" bIns="0" rtlCol="0">
            <a:spAutoFit/>
          </a:bodyPr>
          <a:lstStyle/>
          <a:p>
            <a:pPr marL="12700">
              <a:lnSpc>
                <a:spcPct val="100000"/>
              </a:lnSpc>
              <a:spcBef>
                <a:spcPts val="95"/>
              </a:spcBef>
            </a:pPr>
            <a:r>
              <a:rPr spc="-250" dirty="0"/>
              <a:t>文件的格式</a:t>
            </a:r>
          </a:p>
        </p:txBody>
      </p:sp>
      <p:sp>
        <p:nvSpPr>
          <p:cNvPr id="5" name="object 5"/>
          <p:cNvSpPr txBox="1"/>
          <p:nvPr/>
        </p:nvSpPr>
        <p:spPr>
          <a:xfrm>
            <a:off x="1249814" y="1578355"/>
            <a:ext cx="8070215" cy="4180632"/>
          </a:xfrm>
          <a:prstGeom prst="rect">
            <a:avLst/>
          </a:prstGeom>
        </p:spPr>
        <p:txBody>
          <a:bodyPr vert="horz" wrap="square" lIns="0" tIns="12700" rIns="0" bIns="0" rtlCol="0">
            <a:spAutoFit/>
          </a:bodyPr>
          <a:lstStyle/>
          <a:p>
            <a:pPr marL="387350" indent="-375285">
              <a:lnSpc>
                <a:spcPts val="3270"/>
              </a:lnSpc>
              <a:spcBef>
                <a:spcPts val="10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二进制文件</a:t>
            </a:r>
            <a:endParaRPr sz="2800" dirty="0">
              <a:latin typeface="SimSun"/>
              <a:cs typeface="SimSun"/>
            </a:endParaRPr>
          </a:p>
          <a:p>
            <a:pPr marL="577850">
              <a:lnSpc>
                <a:spcPts val="3065"/>
              </a:lnSpc>
            </a:pPr>
            <a:r>
              <a:rPr lang="en-US" altLang="zh-CN" sz="2750" spc="5" dirty="0">
                <a:solidFill>
                  <a:srgbClr val="FFCC65"/>
                </a:solidFill>
                <a:latin typeface="Arial"/>
                <a:cs typeface="Arial"/>
              </a:rPr>
              <a:t>–</a:t>
            </a:r>
            <a:r>
              <a:rPr sz="2750" spc="-55" dirty="0">
                <a:latin typeface="Arial"/>
                <a:cs typeface="Arial"/>
              </a:rPr>
              <a:t> </a:t>
            </a:r>
            <a:r>
              <a:rPr sz="2400" b="1" dirty="0">
                <a:latin typeface="SimSun"/>
                <a:cs typeface="SimSun"/>
              </a:rPr>
              <a:t>是一种字节序列，没有字符变换</a:t>
            </a:r>
            <a:endParaRPr sz="2400" dirty="0">
              <a:latin typeface="SimSun"/>
              <a:cs typeface="SimSun"/>
            </a:endParaRPr>
          </a:p>
          <a:p>
            <a:pPr marL="863600" indent="-286385">
              <a:lnSpc>
                <a:spcPts val="3020"/>
              </a:lnSpc>
              <a:buClr>
                <a:srgbClr val="FFCC65"/>
              </a:buClr>
              <a:buSzPct val="114583"/>
              <a:buFont typeface="Times New Roman"/>
              <a:buChar char="–"/>
              <a:tabLst>
                <a:tab pos="864235" algn="l"/>
              </a:tabLst>
            </a:pPr>
            <a:r>
              <a:rPr sz="2400" b="1" dirty="0">
                <a:latin typeface="SimSun"/>
                <a:cs typeface="SimSun"/>
              </a:rPr>
              <a:t>按照数据在内存中的存储形式存储到文件</a:t>
            </a:r>
            <a:endParaRPr sz="2400" dirty="0">
              <a:latin typeface="SimSun"/>
              <a:cs typeface="SimSun"/>
            </a:endParaRPr>
          </a:p>
          <a:p>
            <a:pPr marL="863600" indent="-286385">
              <a:lnSpc>
                <a:spcPts val="2910"/>
              </a:lnSpc>
              <a:buClr>
                <a:srgbClr val="FFCC65"/>
              </a:buClr>
              <a:buSzPct val="114583"/>
              <a:buFont typeface="Times New Roman"/>
              <a:buChar char="–"/>
              <a:tabLst>
                <a:tab pos="864235" algn="l"/>
              </a:tabLst>
            </a:pPr>
            <a:r>
              <a:rPr sz="2400" b="1" spc="-5" dirty="0">
                <a:latin typeface="SimSun"/>
                <a:cs typeface="SimSun"/>
              </a:rPr>
              <a:t>如整数</a:t>
            </a:r>
            <a:r>
              <a:rPr sz="2400" b="1" spc="-5" dirty="0">
                <a:latin typeface="Times New Roman"/>
                <a:cs typeface="Times New Roman"/>
              </a:rPr>
              <a:t>127</a:t>
            </a:r>
            <a:r>
              <a:rPr sz="2400" b="1" spc="-5" dirty="0">
                <a:latin typeface="SimSun"/>
                <a:cs typeface="SimSun"/>
              </a:rPr>
              <a:t>，</a:t>
            </a:r>
            <a:r>
              <a:rPr sz="2400" b="1" dirty="0">
                <a:latin typeface="SimSun"/>
                <a:cs typeface="SimSun"/>
              </a:rPr>
              <a:t>在内存</a:t>
            </a:r>
            <a:r>
              <a:rPr sz="2400" b="1" spc="-5" dirty="0">
                <a:latin typeface="SimSun"/>
                <a:cs typeface="SimSun"/>
              </a:rPr>
              <a:t>占</a:t>
            </a:r>
            <a:r>
              <a:rPr sz="2400" b="1" spc="5" dirty="0">
                <a:latin typeface="Times New Roman"/>
                <a:cs typeface="Times New Roman"/>
              </a:rPr>
              <a:t>2</a:t>
            </a:r>
            <a:r>
              <a:rPr sz="2400" b="1" dirty="0">
                <a:latin typeface="SimSun"/>
                <a:cs typeface="SimSun"/>
              </a:rPr>
              <a:t>个字节，</a:t>
            </a:r>
            <a:r>
              <a:rPr sz="2400" b="1" spc="-10" dirty="0">
                <a:latin typeface="SimSun"/>
                <a:cs typeface="SimSun"/>
              </a:rPr>
              <a:t>为</a:t>
            </a:r>
            <a:endParaRPr sz="2400" dirty="0">
              <a:latin typeface="SimSun"/>
              <a:cs typeface="SimSun"/>
            </a:endParaRPr>
          </a:p>
          <a:p>
            <a:pPr marL="863600">
              <a:lnSpc>
                <a:spcPts val="2415"/>
              </a:lnSpc>
            </a:pPr>
            <a:r>
              <a:rPr sz="2400" b="1" dirty="0">
                <a:latin typeface="Times New Roman"/>
                <a:cs typeface="Times New Roman"/>
              </a:rPr>
              <a:t>0000000001111111</a:t>
            </a:r>
            <a:r>
              <a:rPr sz="2400" b="1" dirty="0">
                <a:latin typeface="SimSun"/>
                <a:cs typeface="SimSun"/>
              </a:rPr>
              <a:t>，则文件中也存储为</a:t>
            </a:r>
            <a:endParaRPr sz="2400" dirty="0">
              <a:latin typeface="SimSun"/>
              <a:cs typeface="SimSun"/>
            </a:endParaRPr>
          </a:p>
          <a:p>
            <a:pPr marL="863600">
              <a:lnSpc>
                <a:spcPts val="2665"/>
              </a:lnSpc>
            </a:pPr>
            <a:r>
              <a:rPr sz="2400" b="1" spc="-5" dirty="0">
                <a:latin typeface="Times New Roman"/>
                <a:cs typeface="Times New Roman"/>
              </a:rPr>
              <a:t>0000000001111111</a:t>
            </a:r>
            <a:r>
              <a:rPr sz="2400" b="1" spc="-5" dirty="0">
                <a:latin typeface="SimSun"/>
                <a:cs typeface="SimSun"/>
              </a:rPr>
              <a:t>，占</a:t>
            </a:r>
            <a:r>
              <a:rPr sz="2400" b="1" dirty="0">
                <a:latin typeface="Times New Roman"/>
                <a:cs typeface="Times New Roman"/>
              </a:rPr>
              <a:t>2</a:t>
            </a:r>
            <a:r>
              <a:rPr sz="2400" b="1" spc="-5" dirty="0">
                <a:latin typeface="SimSun"/>
                <a:cs typeface="SimSun"/>
              </a:rPr>
              <a:t>个字节</a:t>
            </a:r>
            <a:endParaRPr sz="2400" dirty="0">
              <a:latin typeface="SimSun"/>
              <a:cs typeface="SimSun"/>
            </a:endParaRPr>
          </a:p>
          <a:p>
            <a:pPr marL="387350" indent="-375285">
              <a:lnSpc>
                <a:spcPts val="3270"/>
              </a:lnSpc>
              <a:spcBef>
                <a:spcPts val="16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文本文件</a:t>
            </a:r>
            <a:r>
              <a:rPr sz="2800" b="1" dirty="0">
                <a:solidFill>
                  <a:srgbClr val="3365FF"/>
                </a:solidFill>
                <a:latin typeface="Times New Roman"/>
                <a:cs typeface="Times New Roman"/>
              </a:rPr>
              <a:t>/ASCII</a:t>
            </a:r>
            <a:r>
              <a:rPr sz="2800" b="1" spc="-5" dirty="0">
                <a:solidFill>
                  <a:srgbClr val="3365FF"/>
                </a:solidFill>
                <a:latin typeface="SimSun"/>
                <a:cs typeface="SimSun"/>
              </a:rPr>
              <a:t>码文件</a:t>
            </a:r>
            <a:endParaRPr sz="2800" dirty="0">
              <a:latin typeface="SimSun"/>
              <a:cs typeface="SimSun"/>
            </a:endParaRPr>
          </a:p>
          <a:p>
            <a:pPr marL="577850">
              <a:lnSpc>
                <a:spcPts val="3065"/>
              </a:lnSpc>
            </a:pPr>
            <a:r>
              <a:rPr sz="2750" spc="5" dirty="0">
                <a:solidFill>
                  <a:srgbClr val="FFCC65"/>
                </a:solidFill>
                <a:latin typeface="Arial"/>
                <a:cs typeface="Arial"/>
              </a:rPr>
              <a:t>–</a:t>
            </a:r>
            <a:r>
              <a:rPr sz="2750" spc="-55" dirty="0">
                <a:solidFill>
                  <a:srgbClr val="FFCC65"/>
                </a:solidFill>
                <a:latin typeface="Arial"/>
                <a:cs typeface="Arial"/>
              </a:rPr>
              <a:t> </a:t>
            </a:r>
            <a:r>
              <a:rPr sz="2400" b="1" dirty="0">
                <a:latin typeface="SimSun"/>
                <a:cs typeface="SimSun"/>
              </a:rPr>
              <a:t>是一种字符序列</a:t>
            </a:r>
            <a:endParaRPr sz="2400" dirty="0">
              <a:latin typeface="SimSun"/>
              <a:cs typeface="SimSun"/>
            </a:endParaRPr>
          </a:p>
          <a:p>
            <a:pPr marL="863600" indent="-286385">
              <a:lnSpc>
                <a:spcPts val="3020"/>
              </a:lnSpc>
              <a:buClr>
                <a:srgbClr val="FFCC65"/>
              </a:buClr>
              <a:buSzPct val="114583"/>
              <a:buFont typeface="Times New Roman"/>
              <a:buChar char="–"/>
              <a:tabLst>
                <a:tab pos="864235" algn="l"/>
              </a:tabLst>
            </a:pPr>
            <a:r>
              <a:rPr sz="2400" b="1" dirty="0">
                <a:latin typeface="SimSun"/>
                <a:cs typeface="SimSun"/>
              </a:rPr>
              <a:t>文件中存储每个字符</a:t>
            </a:r>
            <a:r>
              <a:rPr sz="2400" b="1" spc="-10" dirty="0">
                <a:latin typeface="SimSun"/>
                <a:cs typeface="SimSun"/>
              </a:rPr>
              <a:t>的</a:t>
            </a:r>
            <a:r>
              <a:rPr sz="2400" b="1" dirty="0">
                <a:latin typeface="Times New Roman"/>
                <a:cs typeface="Times New Roman"/>
              </a:rPr>
              <a:t>ASCII</a:t>
            </a:r>
            <a:r>
              <a:rPr sz="2400" b="1" spc="-10" dirty="0">
                <a:latin typeface="SimSun"/>
                <a:cs typeface="SimSun"/>
              </a:rPr>
              <a:t>码</a:t>
            </a:r>
            <a:endParaRPr sz="2400" dirty="0">
              <a:latin typeface="SimSun"/>
              <a:cs typeface="SimSun"/>
            </a:endParaRPr>
          </a:p>
          <a:p>
            <a:pPr marL="863600" indent="-286385">
              <a:lnSpc>
                <a:spcPts val="2910"/>
              </a:lnSpc>
              <a:buClr>
                <a:srgbClr val="FFCC65"/>
              </a:buClr>
              <a:buSzPct val="114583"/>
              <a:buFont typeface="Times New Roman"/>
              <a:buChar char="–"/>
              <a:tabLst>
                <a:tab pos="864235" algn="l"/>
              </a:tabLst>
            </a:pPr>
            <a:r>
              <a:rPr sz="2400" b="1" spc="-5" dirty="0">
                <a:latin typeface="SimSun"/>
                <a:cs typeface="SimSun"/>
              </a:rPr>
              <a:t>如整数</a:t>
            </a:r>
            <a:r>
              <a:rPr sz="2400" b="1" dirty="0">
                <a:latin typeface="Times New Roman"/>
                <a:cs typeface="Times New Roman"/>
              </a:rPr>
              <a:t>127</a:t>
            </a:r>
            <a:r>
              <a:rPr sz="2400" b="1" dirty="0">
                <a:latin typeface="SimSun"/>
                <a:cs typeface="SimSun"/>
              </a:rPr>
              <a:t>在文件中</a:t>
            </a:r>
            <a:r>
              <a:rPr sz="2400" b="1" spc="-5" dirty="0">
                <a:latin typeface="SimSun"/>
                <a:cs typeface="SimSun"/>
              </a:rPr>
              <a:t>占</a:t>
            </a:r>
            <a:r>
              <a:rPr sz="2400" b="1" spc="5" dirty="0">
                <a:latin typeface="Times New Roman"/>
                <a:cs typeface="Times New Roman"/>
              </a:rPr>
              <a:t>3</a:t>
            </a:r>
            <a:r>
              <a:rPr sz="2400" b="1" dirty="0">
                <a:latin typeface="SimSun"/>
                <a:cs typeface="SimSun"/>
              </a:rPr>
              <a:t>个字节，分别存放</a:t>
            </a:r>
            <a:r>
              <a:rPr sz="2400" b="1" spc="-5" dirty="0">
                <a:latin typeface="SimSun"/>
                <a:cs typeface="SimSun"/>
              </a:rPr>
              <a:t>这</a:t>
            </a:r>
            <a:r>
              <a:rPr sz="2400" b="1" spc="5" dirty="0">
                <a:latin typeface="Times New Roman"/>
                <a:cs typeface="Times New Roman"/>
              </a:rPr>
              <a:t>3</a:t>
            </a:r>
            <a:r>
              <a:rPr sz="2400" b="1" dirty="0">
                <a:latin typeface="SimSun"/>
                <a:cs typeface="SimSun"/>
              </a:rPr>
              <a:t>个字符的</a:t>
            </a:r>
            <a:endParaRPr sz="2400" dirty="0">
              <a:latin typeface="SimSun"/>
              <a:cs typeface="SimSun"/>
            </a:endParaRPr>
          </a:p>
          <a:p>
            <a:pPr marL="863600">
              <a:lnSpc>
                <a:spcPts val="2630"/>
              </a:lnSpc>
            </a:pPr>
            <a:r>
              <a:rPr sz="2400" b="1" spc="-5" dirty="0">
                <a:latin typeface="Times New Roman"/>
                <a:cs typeface="Times New Roman"/>
              </a:rPr>
              <a:t>ASCII</a:t>
            </a:r>
            <a:r>
              <a:rPr sz="2400" b="1" spc="-5" dirty="0">
                <a:latin typeface="SimSun"/>
                <a:cs typeface="SimSun"/>
              </a:rPr>
              <a:t>码</a:t>
            </a:r>
            <a:r>
              <a:rPr sz="2400" b="1" dirty="0">
                <a:latin typeface="SimSun"/>
                <a:cs typeface="SimSun"/>
              </a:rPr>
              <a:t>，</a:t>
            </a:r>
            <a:r>
              <a:rPr sz="2400" b="1" spc="-5" dirty="0">
                <a:latin typeface="SimSun"/>
                <a:cs typeface="SimSun"/>
              </a:rPr>
              <a:t>即</a:t>
            </a:r>
            <a:r>
              <a:rPr sz="2400" b="1" dirty="0">
                <a:latin typeface="Times New Roman"/>
                <a:cs typeface="Times New Roman"/>
              </a:rPr>
              <a:t>49</a:t>
            </a:r>
            <a:r>
              <a:rPr sz="2400" b="1" dirty="0">
                <a:latin typeface="SimSun"/>
                <a:cs typeface="SimSun"/>
              </a:rPr>
              <a:t>，</a:t>
            </a:r>
            <a:r>
              <a:rPr sz="2400" b="1" dirty="0">
                <a:latin typeface="Times New Roman"/>
                <a:cs typeface="Times New Roman"/>
              </a:rPr>
              <a:t>50</a:t>
            </a:r>
            <a:r>
              <a:rPr sz="2400" b="1" dirty="0">
                <a:latin typeface="SimSun"/>
                <a:cs typeface="SimSun"/>
              </a:rPr>
              <a:t>，</a:t>
            </a:r>
            <a:r>
              <a:rPr sz="2400" b="1" dirty="0">
                <a:latin typeface="Times New Roman"/>
                <a:cs typeface="Times New Roman"/>
              </a:rPr>
              <a:t>55</a:t>
            </a:r>
            <a:endParaRPr sz="24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00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458</TotalTime>
  <Words>3188</Words>
  <Application>Microsoft Office PowerPoint</Application>
  <PresentationFormat>自定义</PresentationFormat>
  <Paragraphs>578</Paragraphs>
  <Slides>49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49</vt:i4>
      </vt:variant>
    </vt:vector>
  </HeadingPairs>
  <TitlesOfParts>
    <vt:vector size="66" baseType="lpstr">
      <vt:lpstr>Microsoft JhengHei</vt:lpstr>
      <vt:lpstr>等线</vt:lpstr>
      <vt:lpstr>仿宋</vt:lpstr>
      <vt:lpstr>黑体</vt:lpstr>
      <vt:lpstr>楷体</vt:lpstr>
      <vt:lpstr>SimSun</vt:lpstr>
      <vt:lpstr>SimSun</vt:lpstr>
      <vt:lpstr>Arial</vt:lpstr>
      <vt:lpstr>Calibri</vt:lpstr>
      <vt:lpstr>Comic Sans MS</vt:lpstr>
      <vt:lpstr>Courier New</vt:lpstr>
      <vt:lpstr>Lucida Console</vt:lpstr>
      <vt:lpstr>Tahoma</vt:lpstr>
      <vt:lpstr>Times New Roman</vt:lpstr>
      <vt:lpstr>Wingdings</vt:lpstr>
      <vt:lpstr>Wingdings 2</vt:lpstr>
      <vt:lpstr>Office Theme</vt:lpstr>
      <vt:lpstr>PowerPoint 演示文稿</vt:lpstr>
      <vt:lpstr>一、I/O设备</vt:lpstr>
      <vt:lpstr>标准输入输出</vt:lpstr>
      <vt:lpstr>DOS下的标准输入输出重定向</vt:lpstr>
      <vt:lpstr>流（stream）</vt:lpstr>
      <vt:lpstr>文件（File）的概念</vt:lpstr>
      <vt:lpstr>文件与流</vt:lpstr>
      <vt:lpstr>文件的存放</vt:lpstr>
      <vt:lpstr>文件的格式</vt:lpstr>
      <vt:lpstr>文件的格式</vt:lpstr>
      <vt:lpstr>文件访问</vt:lpstr>
      <vt:lpstr>C语言中的文件访问</vt:lpstr>
      <vt:lpstr>C语言中的文件读</vt:lpstr>
      <vt:lpstr>PowerPoint 演示文稿</vt:lpstr>
      <vt:lpstr>C语言中的文件关闭</vt:lpstr>
      <vt:lpstr>C语言中的文件访问</vt:lpstr>
      <vt:lpstr>C语言独特的文件访问</vt:lpstr>
      <vt:lpstr>PowerPoint 演示文稿</vt:lpstr>
      <vt:lpstr>文件指针</vt:lpstr>
      <vt:lpstr>文件指针（File Pointer）</vt:lpstr>
      <vt:lpstr>C语言独特的文件访问</vt:lpstr>
      <vt:lpstr>C语言独特的文件访问</vt:lpstr>
      <vt:lpstr>错误处理</vt:lpstr>
      <vt:lpstr>错误处理——例1</vt:lpstr>
      <vt:lpstr>两种方式的区别</vt:lpstr>
      <vt:lpstr>从文件说开去</vt:lpstr>
      <vt:lpstr>PowerPoint 演示文稿</vt:lpstr>
      <vt:lpstr>文件的关闭 : fclose函数</vt:lpstr>
      <vt:lpstr>二、文件的字符读写</vt:lpstr>
      <vt:lpstr>例：将键盘输入的字符顺序存入磁盘文件tt.txt中， 输入ctrl+z结束</vt:lpstr>
      <vt:lpstr>例：从文件tt.txt中顺序读取字符并显示出来。</vt:lpstr>
      <vt:lpstr>三、文件的数据块读写—fread和 fwrite函数</vt:lpstr>
      <vt:lpstr>例1：文件的数据块写的操作</vt:lpstr>
      <vt:lpstr>main() {</vt:lpstr>
      <vt:lpstr>program2</vt:lpstr>
      <vt:lpstr>fread()函数：</vt:lpstr>
      <vt:lpstr>例2：文件的数据块读的操作</vt:lpstr>
      <vt:lpstr>PowerPoint 演示文稿</vt:lpstr>
      <vt:lpstr>PowerPoint 演示文稿</vt:lpstr>
      <vt:lpstr>四、文件的格式化读写(文本文件)</vt:lpstr>
      <vt:lpstr> 最好给出长度,读写统一</vt:lpstr>
      <vt:lpstr>例1：文件的格式化写操作</vt:lpstr>
      <vt:lpstr>PowerPoint 演示文稿</vt:lpstr>
      <vt:lpstr>例2：文件的格式化读操作</vt:lpstr>
      <vt:lpstr>PowerPoint 演示文稿</vt:lpstr>
      <vt:lpstr>五、文件的定位</vt:lpstr>
      <vt:lpstr> fseek()函数：</vt:lpstr>
      <vt:lpstr>六、出错的控制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&lt;4D6963726F736F667420506F776572506F696E74202D20B5DA3130D5C220CEC4BCFEB2D9D7F7205BBCE6C8DDC4A3CABD5D&gt;</dc:title>
  <dc:creator>Sunner Sun</dc:creator>
  <cp:lastModifiedBy>Administrator</cp:lastModifiedBy>
  <cp:revision>39</cp:revision>
  <dcterms:created xsi:type="dcterms:W3CDTF">2019-08-01T07:36:38Z</dcterms:created>
  <dcterms:modified xsi:type="dcterms:W3CDTF">2025-07-27T06:24:59Z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2007-05-26T00:00:00Z</vt:filetime>
  </property>
  <property fmtid="{D5CDD505-2E9C-101B-9397-08002B2CF9AE}" pid="3" name="Creator">
    <vt:lpwstr>PScript5.dll Version 5.2</vt:lpwstr>
  </property>
  <property fmtid="{D5CDD505-2E9C-101B-9397-08002B2CF9AE}" pid="4" name="LastSaved">
    <vt:filetime>2019-08-01T00:00:00Z</vt:filetime>
  </property>
</Properties>
</file>