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8"/>
  </p:notesMasterIdLst>
  <p:sldIdLst>
    <p:sldId id="385" r:id="rId3"/>
    <p:sldId id="382" r:id="rId4"/>
    <p:sldId id="331" r:id="rId5"/>
    <p:sldId id="332" r:id="rId6"/>
    <p:sldId id="333" r:id="rId7"/>
    <p:sldId id="334" r:id="rId8"/>
    <p:sldId id="384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6" r:id="rId19"/>
    <p:sldId id="347" r:id="rId20"/>
    <p:sldId id="348" r:id="rId21"/>
    <p:sldId id="349" r:id="rId22"/>
    <p:sldId id="386" r:id="rId23"/>
    <p:sldId id="350" r:id="rId24"/>
    <p:sldId id="351" r:id="rId25"/>
    <p:sldId id="352" r:id="rId26"/>
    <p:sldId id="355" r:id="rId27"/>
    <p:sldId id="354" r:id="rId28"/>
    <p:sldId id="356" r:id="rId29"/>
    <p:sldId id="357" r:id="rId30"/>
    <p:sldId id="358" r:id="rId31"/>
    <p:sldId id="359" r:id="rId32"/>
    <p:sldId id="360" r:id="rId33"/>
    <p:sldId id="380" r:id="rId34"/>
    <p:sldId id="381" r:id="rId35"/>
    <p:sldId id="362" r:id="rId36"/>
    <p:sldId id="328" r:id="rId37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903"/>
    <a:srgbClr val="441FCD"/>
    <a:srgbClr val="B10F15"/>
    <a:srgbClr val="130658"/>
    <a:srgbClr val="000000"/>
    <a:srgbClr val="99CCFF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/>
    <p:restoredTop sz="94660"/>
  </p:normalViewPr>
  <p:slideViewPr>
    <p:cSldViewPr showGuides="1">
      <p:cViewPr varScale="1">
        <p:scale>
          <a:sx n="114" d="100"/>
          <a:sy n="114" d="100"/>
        </p:scale>
        <p:origin x="1506" y="84"/>
      </p:cViewPr>
      <p:guideLst>
        <p:guide orient="horz" pos="2160"/>
        <p:guide pos="29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00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4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4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4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‹#›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使用方法：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【</a:t>
            </a:r>
            <a:r>
              <a:rPr lang="zh-CN" altLang="en-US" dirty="0">
                <a:ea typeface="宋体" panose="02010600030101010101" pitchFamily="2" charset="-122"/>
              </a:rPr>
              <a:t>更改文字</a:t>
            </a:r>
            <a:r>
              <a:rPr lang="en-US" altLang="zh-CN" dirty="0">
                <a:ea typeface="宋体" panose="02010600030101010101" pitchFamily="2" charset="-122"/>
              </a:rPr>
              <a:t>】</a:t>
            </a:r>
            <a:r>
              <a:rPr lang="zh-CN" altLang="en-US" dirty="0">
                <a:ea typeface="宋体" panose="02010600030101010101" pitchFamily="2" charset="-122"/>
              </a:rPr>
              <a:t>：将标题框及正文框中的文字可直接改为您所需文字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【</a:t>
            </a:r>
            <a:r>
              <a:rPr lang="zh-CN" altLang="en-US" dirty="0">
                <a:ea typeface="宋体" panose="02010600030101010101" pitchFamily="2" charset="-122"/>
              </a:rPr>
              <a:t>更改图片</a:t>
            </a:r>
            <a:r>
              <a:rPr lang="en-US" altLang="zh-CN" dirty="0">
                <a:ea typeface="宋体" panose="02010600030101010101" pitchFamily="2" charset="-122"/>
              </a:rPr>
              <a:t>】</a:t>
            </a:r>
            <a:r>
              <a:rPr lang="zh-CN" altLang="en-US" dirty="0">
                <a:ea typeface="宋体" panose="02010600030101010101" pitchFamily="2" charset="-122"/>
              </a:rPr>
              <a:t>：点中图片</a:t>
            </a:r>
            <a:r>
              <a:rPr lang="en-US" altLang="zh-CN" dirty="0">
                <a:ea typeface="宋体" panose="02010600030101010101" pitchFamily="2" charset="-122"/>
              </a:rPr>
              <a:t>》</a:t>
            </a:r>
            <a:r>
              <a:rPr lang="zh-CN" altLang="en-US" dirty="0">
                <a:ea typeface="宋体" panose="02010600030101010101" pitchFamily="2" charset="-122"/>
              </a:rPr>
              <a:t>绘图工具</a:t>
            </a:r>
            <a:r>
              <a:rPr lang="en-US" altLang="zh-CN" dirty="0">
                <a:ea typeface="宋体" panose="02010600030101010101" pitchFamily="2" charset="-122"/>
              </a:rPr>
              <a:t>》</a:t>
            </a:r>
            <a:r>
              <a:rPr lang="zh-CN" altLang="en-US" dirty="0">
                <a:ea typeface="宋体" panose="02010600030101010101" pitchFamily="2" charset="-122"/>
              </a:rPr>
              <a:t>格式</a:t>
            </a:r>
            <a:r>
              <a:rPr lang="en-US" altLang="zh-CN" dirty="0">
                <a:ea typeface="宋体" panose="02010600030101010101" pitchFamily="2" charset="-122"/>
              </a:rPr>
              <a:t>》</a:t>
            </a:r>
            <a:r>
              <a:rPr lang="zh-CN" altLang="en-US" dirty="0">
                <a:ea typeface="宋体" panose="02010600030101010101" pitchFamily="2" charset="-122"/>
              </a:rPr>
              <a:t>填充</a:t>
            </a:r>
            <a:r>
              <a:rPr lang="en-US" altLang="zh-CN" dirty="0">
                <a:ea typeface="宋体" panose="02010600030101010101" pitchFamily="2" charset="-122"/>
              </a:rPr>
              <a:t>》</a:t>
            </a:r>
            <a:r>
              <a:rPr lang="zh-CN" altLang="en-US" dirty="0">
                <a:ea typeface="宋体" panose="02010600030101010101" pitchFamily="2" charset="-122"/>
              </a:rPr>
              <a:t>图片</a:t>
            </a:r>
            <a:r>
              <a:rPr lang="en-US" altLang="zh-CN" dirty="0">
                <a:ea typeface="宋体" panose="02010600030101010101" pitchFamily="2" charset="-122"/>
              </a:rPr>
              <a:t>》</a:t>
            </a:r>
            <a:r>
              <a:rPr lang="zh-CN" altLang="en-US" dirty="0">
                <a:ea typeface="宋体" panose="02010600030101010101" pitchFamily="2" charset="-122"/>
              </a:rPr>
              <a:t>选择您需要展示的图片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【</a:t>
            </a:r>
            <a:r>
              <a:rPr lang="zh-CN" altLang="en-US" dirty="0">
                <a:ea typeface="宋体" panose="02010600030101010101" pitchFamily="2" charset="-122"/>
              </a:rPr>
              <a:t>增加减少图片</a:t>
            </a:r>
            <a:r>
              <a:rPr lang="en-US" altLang="zh-CN" dirty="0">
                <a:ea typeface="宋体" panose="02010600030101010101" pitchFamily="2" charset="-122"/>
              </a:rPr>
              <a:t>】</a:t>
            </a:r>
            <a:r>
              <a:rPr lang="zh-CN" altLang="en-US" dirty="0">
                <a:ea typeface="宋体" panose="02010600030101010101" pitchFamily="2" charset="-122"/>
              </a:rPr>
              <a:t>：直接复制粘贴图片来增加图片数，复制后更改方法见</a:t>
            </a:r>
            <a:r>
              <a:rPr lang="en-US" altLang="zh-CN" dirty="0">
                <a:ea typeface="宋体" panose="02010600030101010101" pitchFamily="2" charset="-122"/>
              </a:rPr>
              <a:t>【</a:t>
            </a:r>
            <a:r>
              <a:rPr lang="zh-CN" altLang="en-US" dirty="0">
                <a:ea typeface="宋体" panose="02010600030101010101" pitchFamily="2" charset="-122"/>
              </a:rPr>
              <a:t>更改图片</a:t>
            </a:r>
            <a:r>
              <a:rPr lang="en-US" altLang="zh-CN" dirty="0">
                <a:ea typeface="宋体" panose="02010600030101010101" pitchFamily="2" charset="-122"/>
              </a:rPr>
              <a:t>】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【</a:t>
            </a:r>
            <a:r>
              <a:rPr lang="zh-CN" altLang="en-US" dirty="0">
                <a:ea typeface="宋体" panose="02010600030101010101" pitchFamily="2" charset="-122"/>
              </a:rPr>
              <a:t>更改图片色彩</a:t>
            </a:r>
            <a:r>
              <a:rPr lang="en-US" altLang="zh-CN" dirty="0">
                <a:ea typeface="宋体" panose="02010600030101010101" pitchFamily="2" charset="-122"/>
              </a:rPr>
              <a:t>】</a:t>
            </a:r>
            <a:r>
              <a:rPr lang="zh-CN" altLang="en-US" dirty="0">
                <a:ea typeface="宋体" panose="02010600030101010101" pitchFamily="2" charset="-122"/>
              </a:rPr>
              <a:t>：点中图片</a:t>
            </a:r>
            <a:r>
              <a:rPr lang="en-US" altLang="zh-CN" dirty="0">
                <a:ea typeface="宋体" panose="02010600030101010101" pitchFamily="2" charset="-122"/>
              </a:rPr>
              <a:t>》</a:t>
            </a:r>
            <a:r>
              <a:rPr lang="zh-CN" altLang="en-US" dirty="0">
                <a:ea typeface="宋体" panose="02010600030101010101" pitchFamily="2" charset="-122"/>
              </a:rPr>
              <a:t>图片工具</a:t>
            </a:r>
            <a:r>
              <a:rPr lang="en-US" altLang="zh-CN" dirty="0">
                <a:ea typeface="宋体" panose="02010600030101010101" pitchFamily="2" charset="-122"/>
              </a:rPr>
              <a:t>》</a:t>
            </a:r>
            <a:r>
              <a:rPr lang="zh-CN" altLang="en-US" dirty="0">
                <a:ea typeface="宋体" panose="02010600030101010101" pitchFamily="2" charset="-122"/>
              </a:rPr>
              <a:t>格式</a:t>
            </a:r>
            <a:r>
              <a:rPr lang="en-US" altLang="zh-CN" dirty="0">
                <a:ea typeface="宋体" panose="02010600030101010101" pitchFamily="2" charset="-122"/>
              </a:rPr>
              <a:t>》</a:t>
            </a:r>
            <a:r>
              <a:rPr lang="zh-CN" altLang="en-US" dirty="0">
                <a:ea typeface="宋体" panose="02010600030101010101" pitchFamily="2" charset="-122"/>
              </a:rPr>
              <a:t>色彩（重新着色）</a:t>
            </a:r>
            <a:r>
              <a:rPr lang="en-US" altLang="zh-CN" dirty="0">
                <a:ea typeface="宋体" panose="02010600030101010101" pitchFamily="2" charset="-122"/>
              </a:rPr>
              <a:t>》</a:t>
            </a:r>
            <a:r>
              <a:rPr lang="zh-CN" altLang="en-US" dirty="0">
                <a:ea typeface="宋体" panose="02010600030101010101" pitchFamily="2" charset="-122"/>
              </a:rPr>
              <a:t>选择您喜欢的色彩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下载更多模板、视频教程：</a:t>
            </a:r>
            <a:r>
              <a:rPr lang="en-US" altLang="zh-CN" dirty="0">
                <a:ea typeface="宋体" panose="02010600030101010101" pitchFamily="2" charset="-122"/>
              </a:rPr>
              <a:t>http://www.mysoeasy.com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fld>
            <a:endParaRPr lang="zh-CN" altLang="en-US" sz="12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11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软件工程级：软件工程</a:t>
            </a: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大型系统级：系统工程</a:t>
            </a:r>
          </a:p>
          <a:p>
            <a:pPr lvl="1" eaLnBrk="1" hangingPunct="1"/>
            <a:endParaRPr lang="zh-CN" altLang="en-US" dirty="0">
              <a:solidFill>
                <a:srgbClr val="FF33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12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软件工程级：软件工程</a:t>
            </a: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大型系统级：系统工程</a:t>
            </a:r>
          </a:p>
          <a:p>
            <a:pPr lvl="1" eaLnBrk="1" hangingPunct="1"/>
            <a:endParaRPr lang="zh-CN" altLang="en-US" dirty="0">
              <a:solidFill>
                <a:srgbClr val="FF33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15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为什么是</a:t>
            </a:r>
            <a:r>
              <a:rPr lang="en-US" altLang="zh-CN" dirty="0">
                <a:ea typeface="宋体" panose="02010600030101010101" pitchFamily="2" charset="-122"/>
              </a:rPr>
              <a:t>C？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19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优点大于缺点，因此被广泛接受，具有不可替代的位置。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23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怎么讲？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25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怎么学？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27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怎么学？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28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做好习题：是否可以优化？是否可以简化？是否可靠和稳定？等等。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42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31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3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为什么讲这门课？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4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讲什么？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5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即使将来不从事程序设计，不在</a:t>
            </a:r>
            <a:r>
              <a:rPr lang="en-US" altLang="zh-CN" dirty="0">
                <a:ea typeface="宋体" panose="02010600030101010101" pitchFamily="2" charset="-122"/>
              </a:rPr>
              <a:t>IT</a:t>
            </a:r>
            <a:r>
              <a:rPr lang="zh-CN" altLang="en-US" dirty="0">
                <a:ea typeface="宋体" panose="02010600030101010101" pitchFamily="2" charset="-122"/>
              </a:rPr>
              <a:t>业内工作，对问题的分析能力、对思想到实际的转化能力、追求卓越的精神，都是一个人成功必不可少的基本素质。</a:t>
            </a:r>
          </a:p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6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即使将来不从事程序设计，不在</a:t>
            </a:r>
            <a:r>
              <a:rPr lang="en-US" altLang="zh-CN" dirty="0">
                <a:ea typeface="宋体" panose="02010600030101010101" pitchFamily="2" charset="-122"/>
              </a:rPr>
              <a:t>IT</a:t>
            </a:r>
            <a:r>
              <a:rPr lang="zh-CN" altLang="en-US" dirty="0">
                <a:ea typeface="宋体" panose="02010600030101010101" pitchFamily="2" charset="-122"/>
              </a:rPr>
              <a:t>业内工作，对问题的分析能力、对思想到实际的转化能力、追求卓越的精神，都是一个人成功必不可少的基本素质。</a:t>
            </a:r>
          </a:p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7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17411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  <a:t>7</a:t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  <p:sp>
        <p:nvSpPr>
          <p:cNvPr id="1741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3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8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1" eaLnBrk="1" hangingPunct="1"/>
            <a:r>
              <a:rPr lang="zh-CN" altLang="en-US" dirty="0">
                <a:solidFill>
                  <a:srgbClr val="FF3300"/>
                </a:solidFill>
                <a:ea typeface="宋体" panose="02010600030101010101" pitchFamily="2" charset="-122"/>
              </a:rPr>
              <a:t>语言基础级：掌握程序设计语言的基本要素和使用方法。基本要素：语言的基本元素、语法规则、语义、程序的基本结构、计算和控制。</a:t>
            </a:r>
          </a:p>
          <a:p>
            <a:pPr lvl="1" eaLnBrk="1" hangingPunct="1"/>
            <a:r>
              <a:rPr lang="zh-CN" altLang="en-US" dirty="0">
                <a:solidFill>
                  <a:srgbClr val="FF3300"/>
                </a:solidFill>
                <a:ea typeface="宋体" panose="02010600030101010101" pitchFamily="2" charset="-122"/>
              </a:rPr>
              <a:t>算法技巧级：使用程序设计语言解决小型的问题。基本要素：问题分析算法、对语言的熟练掌握、语言的使用技巧、常用模式、程序的调试和检验。</a:t>
            </a:r>
          </a:p>
          <a:p>
            <a:pPr lvl="1" eaLnBrk="1" hangingPunct="1"/>
            <a:r>
              <a:rPr lang="zh-CN" altLang="en-US" dirty="0">
                <a:solidFill>
                  <a:srgbClr val="9966FF"/>
                </a:solidFill>
                <a:ea typeface="宋体" panose="02010600030101010101" pitchFamily="2" charset="-122"/>
              </a:rPr>
              <a:t>工具程序级</a:t>
            </a:r>
            <a:r>
              <a:rPr lang="zh-CN" altLang="en-US" dirty="0">
                <a:solidFill>
                  <a:srgbClr val="FF3300"/>
                </a:solidFill>
                <a:ea typeface="宋体" panose="02010600030101010101" pitchFamily="2" charset="-122"/>
              </a:rPr>
              <a:t>：使用程序设计语言解决一般规模的实际问题。基本要素：系统分析，程序的结构、程序应用环境的考虑、程序的可靠性、可维护性、可扩展性、可移植性、错误处理、程序的优化、程序的风格</a:t>
            </a: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软件工程级：软件工程</a:t>
            </a: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大型系统级：系统工程</a:t>
            </a:r>
          </a:p>
          <a:p>
            <a:pPr lvl="1" eaLnBrk="1" hangingPunct="1"/>
            <a:endParaRPr lang="zh-CN" altLang="en-US" dirty="0">
              <a:solidFill>
                <a:srgbClr val="FF33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9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1" eaLnBrk="1" hangingPunct="1"/>
            <a:r>
              <a:rPr lang="zh-CN" altLang="en-US" dirty="0">
                <a:solidFill>
                  <a:srgbClr val="FF3300"/>
                </a:solidFill>
                <a:ea typeface="宋体" panose="02010600030101010101" pitchFamily="2" charset="-122"/>
              </a:rPr>
              <a:t>算法技巧级：使用程序设计语言解决小型的问题。基本要素：问题分析、算法、对语言的熟练掌握、语言的使用技巧、常用模式、程序的调试和检验。</a:t>
            </a:r>
          </a:p>
          <a:p>
            <a:pPr lvl="1" eaLnBrk="1" hangingPunct="1"/>
            <a:r>
              <a:rPr lang="zh-CN" altLang="en-US" dirty="0">
                <a:solidFill>
                  <a:srgbClr val="9966FF"/>
                </a:solidFill>
                <a:ea typeface="宋体" panose="02010600030101010101" pitchFamily="2" charset="-122"/>
              </a:rPr>
              <a:t>工具程序级</a:t>
            </a:r>
            <a:r>
              <a:rPr lang="zh-CN" altLang="en-US" dirty="0">
                <a:solidFill>
                  <a:srgbClr val="FF3300"/>
                </a:solidFill>
                <a:ea typeface="宋体" panose="02010600030101010101" pitchFamily="2" charset="-122"/>
              </a:rPr>
              <a:t>：使用程序设计语言解决一般规模的实际问题。基本要素：系统分析，程序的结构、程序应用环境的考虑、程序的可靠性、可维护性、可扩展性、可移植性、错误处理、程序的优化、程序的风格</a:t>
            </a: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软件工程级：软件工程</a:t>
            </a: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大型系统级：系统工程</a:t>
            </a:r>
          </a:p>
          <a:p>
            <a:pPr lvl="1" eaLnBrk="1" hangingPunct="1"/>
            <a:endParaRPr lang="zh-CN" altLang="en-US" dirty="0">
              <a:solidFill>
                <a:srgbClr val="FF33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10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1" eaLnBrk="1" hangingPunct="1"/>
            <a:r>
              <a:rPr lang="zh-CN" altLang="en-US" dirty="0">
                <a:solidFill>
                  <a:srgbClr val="9966FF"/>
                </a:solidFill>
                <a:ea typeface="宋体" panose="02010600030101010101" pitchFamily="2" charset="-122"/>
              </a:rPr>
              <a:t>工具程序级</a:t>
            </a:r>
            <a:r>
              <a:rPr lang="zh-CN" altLang="en-US" dirty="0">
                <a:solidFill>
                  <a:srgbClr val="FF3300"/>
                </a:solidFill>
                <a:ea typeface="宋体" panose="02010600030101010101" pitchFamily="2" charset="-122"/>
              </a:rPr>
              <a:t>：使用程序设计语言解决一般规模的实际问题。基本要素：系统分析，程序的结构、程序应用环境的考虑、程序的可靠性、可维护性、可扩展性、可移植性、错误处理、程序的优化、程序的风格</a:t>
            </a: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软件工程级：软件工程</a:t>
            </a: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大型系统级：系统工程</a:t>
            </a:r>
          </a:p>
          <a:p>
            <a:pPr lvl="1" eaLnBrk="1" hangingPunct="1"/>
            <a:endParaRPr lang="zh-CN" altLang="en-US" dirty="0">
              <a:solidFill>
                <a:srgbClr val="FF33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0"/>
            <a:ext cx="6934200" cy="942975"/>
          </a:xfrm>
          <a:effectLst>
            <a:outerShdw dist="35921" dir="2700000" algn="ctr" rotWithShape="0">
              <a:srgbClr val="FFFFFF"/>
            </a:outerShdw>
          </a:effectLst>
        </p:spPr>
        <p:txBody>
          <a:bodyPr/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352800"/>
            <a:ext cx="5791200" cy="304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85800" y="6537325"/>
            <a:ext cx="19812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228600" y="6537325"/>
            <a:ext cx="381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algn="ctr" eaLnBrk="1" hangingPunct="1"/>
            <a:fld id="{9A0DB2DC-4C9A-4742-B13C-FB6460FD3503}" type="slidenum">
              <a:rPr lang="zh-CN" altLang="en-US" sz="1200" dirty="0">
                <a:solidFill>
                  <a:schemeClr val="bg1"/>
                </a:solidFill>
                <a:ea typeface="宋体" panose="02010600030101010101" pitchFamily="2" charset="-122"/>
              </a:rPr>
              <a:t>‹#›</a:t>
            </a:fld>
            <a:endParaRPr lang="zh-CN" altLang="en-US" sz="12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3" name="Rectangle 3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292725" y="6497638"/>
            <a:ext cx="2808288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http://xinxi.xaufe.edu.cn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http://xinxi.xaufe.edu.cn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7025" y="304800"/>
            <a:ext cx="2047875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4800"/>
            <a:ext cx="5991225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http://xinxi.xaufe.edu.cn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http://xinxi.xaufe.edu.cn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http://xinxi.xaufe.edu.cn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http://xinxi.xaufe.edu.cn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http://xinxi.xaufe.edu.cn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http://xinxi.xaufe.edu.cn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10580"/>
          </a:xfrm>
        </p:spPr>
        <p:txBody>
          <a:bodyPr/>
          <a:lstStyle>
            <a:lvl1pPr algn="l">
              <a:defRPr sz="21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http://xinxi.xaufe.edu.cn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http://xinxi.xaufe.edu.cn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http://xinxi.xaufe.edu.cn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1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b="1">
                <a:latin typeface="仿宋" panose="02010609060101010101" pitchFamily="49" charset="-122"/>
                <a:ea typeface="仿宋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http://xinxi.xaufe.edu.cn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http://xinxi.xaufe.edu.cn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http://xinxi.xaufe.edu.cn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http://xinxi.xaufe.edu.cn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http://xinxi.xaufe.edu.cn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990600"/>
            <a:ext cx="401955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990600"/>
            <a:ext cx="401955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http://xinxi.xaufe.edu.cn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http://xinxi.xaufe.edu.cn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http://xinxi.xaufe.edu.cn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http://xinxi.xaufe.edu.cn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http://xinxi.xaufe.edu.cn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http://xinxi.xaufe.edu.cn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5" descr="4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5815013"/>
            <a:ext cx="9131300" cy="1042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8" name="Rectangle 104"/>
          <p:cNvSpPr>
            <a:spLocks noChangeArrowheads="1"/>
          </p:cNvSpPr>
          <p:nvPr/>
        </p:nvSpPr>
        <p:spPr bwMode="gray">
          <a:xfrm>
            <a:off x="0" y="0"/>
            <a:ext cx="9144000" cy="2286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8" name="Rectangle 3"/>
          <p:cNvSpPr>
            <a:spLocks noGrp="1"/>
          </p:cNvSpPr>
          <p:nvPr>
            <p:ph type="body" idx="1"/>
          </p:nvPr>
        </p:nvSpPr>
        <p:spPr>
          <a:xfrm>
            <a:off x="533400" y="990600"/>
            <a:ext cx="81915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505575"/>
            <a:ext cx="838200" cy="2619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ea typeface="宋体" panose="02010600030101010101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086600" cy="4873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05575"/>
            <a:ext cx="1905000" cy="2619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0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2" name="Picture 101" descr="arrow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7200" y="228600"/>
            <a:ext cx="609600" cy="60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31" name="Rectangle 107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364163" y="6497638"/>
            <a:ext cx="2736850" cy="360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600" b="1" i="1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http://xinxi.xaufe.edu.cn</a:t>
            </a:r>
          </a:p>
        </p:txBody>
      </p:sp>
      <p:pic>
        <p:nvPicPr>
          <p:cNvPr id="1034" name="图片 16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532813" y="6284913"/>
            <a:ext cx="577850" cy="5730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1"/>
          </a:solidFill>
          <a:latin typeface="仿宋_GB2312" panose="02010609030101010101" pitchFamily="49" charset="-122"/>
          <a:ea typeface="仿宋_GB2312" panose="0201060903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隶书" panose="02010509060101010101" pitchFamily="49" charset="-122"/>
          <a:ea typeface="隶书" panose="020105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方正姚体" panose="02010601030101010101" pitchFamily="2" charset="-122"/>
          <a:ea typeface="方正姚体" panose="02010601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http://xinxi.xaufe.edu.cn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F7F7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F7F7F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F7F7F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F7F7F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F7F7F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57175" indent="-25717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7F7F7F"/>
          </a:solidFill>
          <a:latin typeface="+mn-lt"/>
          <a:ea typeface="+mn-ea"/>
          <a:cs typeface="+mn-cs"/>
        </a:defRPr>
      </a:lvl1pPr>
      <a:lvl2pPr marL="557530" indent="-21463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300" kern="1200">
          <a:solidFill>
            <a:srgbClr val="7F7F7F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rgbClr val="7F7F7F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000" kern="1200">
          <a:solidFill>
            <a:srgbClr val="7F7F7F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000" kern="1200">
          <a:solidFill>
            <a:srgbClr val="7F7F7F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2"/>
          <p:cNvSpPr/>
          <p:nvPr/>
        </p:nvSpPr>
        <p:spPr>
          <a:xfrm>
            <a:off x="1136650" y="857250"/>
            <a:ext cx="3473450" cy="3397250"/>
          </a:xfrm>
          <a:custGeom>
            <a:avLst/>
            <a:gdLst>
              <a:gd name="connsiteX0" fmla="*/ 0 w 3779912"/>
              <a:gd name="connsiteY0" fmla="*/ 0 h 2808312"/>
              <a:gd name="connsiteX1" fmla="*/ 3779912 w 3779912"/>
              <a:gd name="connsiteY1" fmla="*/ 0 h 2808312"/>
              <a:gd name="connsiteX2" fmla="*/ 3779912 w 3779912"/>
              <a:gd name="connsiteY2" fmla="*/ 2808312 h 2808312"/>
              <a:gd name="connsiteX3" fmla="*/ 0 w 3779912"/>
              <a:gd name="connsiteY3" fmla="*/ 2808312 h 2808312"/>
              <a:gd name="connsiteX4" fmla="*/ 0 w 3779912"/>
              <a:gd name="connsiteY4" fmla="*/ 0 h 2808312"/>
              <a:gd name="connsiteX0-1" fmla="*/ 0 w 3779912"/>
              <a:gd name="connsiteY0-2" fmla="*/ 0 h 2808312"/>
              <a:gd name="connsiteX1-3" fmla="*/ 3779912 w 3779912"/>
              <a:gd name="connsiteY1-4" fmla="*/ 0 h 2808312"/>
              <a:gd name="connsiteX2-5" fmla="*/ 3433548 w 3779912"/>
              <a:gd name="connsiteY2-6" fmla="*/ 2808312 h 2808312"/>
              <a:gd name="connsiteX3-7" fmla="*/ 0 w 3779912"/>
              <a:gd name="connsiteY3-8" fmla="*/ 2808312 h 2808312"/>
              <a:gd name="connsiteX4-9" fmla="*/ 0 w 3779912"/>
              <a:gd name="connsiteY4-10" fmla="*/ 0 h 2808312"/>
              <a:gd name="connsiteX0-11" fmla="*/ 0 w 3779912"/>
              <a:gd name="connsiteY0-12" fmla="*/ 0 h 2808312"/>
              <a:gd name="connsiteX1-13" fmla="*/ 3779912 w 3779912"/>
              <a:gd name="connsiteY1-14" fmla="*/ 0 h 2808312"/>
              <a:gd name="connsiteX2-15" fmla="*/ 3267293 w 3779912"/>
              <a:gd name="connsiteY2-16" fmla="*/ 2794457 h 2808312"/>
              <a:gd name="connsiteX3-17" fmla="*/ 0 w 3779912"/>
              <a:gd name="connsiteY3-18" fmla="*/ 2808312 h 2808312"/>
              <a:gd name="connsiteX4-19" fmla="*/ 0 w 3779912"/>
              <a:gd name="connsiteY4-20" fmla="*/ 0 h 2808312"/>
              <a:gd name="connsiteX0-21" fmla="*/ 0 w 3779912"/>
              <a:gd name="connsiteY0-22" fmla="*/ 0 h 2808312"/>
              <a:gd name="connsiteX1-23" fmla="*/ 3779912 w 3779912"/>
              <a:gd name="connsiteY1-24" fmla="*/ 0 h 2808312"/>
              <a:gd name="connsiteX2-25" fmla="*/ 3087184 w 3779912"/>
              <a:gd name="connsiteY2-26" fmla="*/ 2794457 h 2808312"/>
              <a:gd name="connsiteX3-27" fmla="*/ 0 w 3779912"/>
              <a:gd name="connsiteY3-28" fmla="*/ 2808312 h 2808312"/>
              <a:gd name="connsiteX4-29" fmla="*/ 0 w 3779912"/>
              <a:gd name="connsiteY4-30" fmla="*/ 0 h 2808312"/>
              <a:gd name="connsiteX0-31" fmla="*/ 0 w 3779912"/>
              <a:gd name="connsiteY0-32" fmla="*/ 0 h 2808312"/>
              <a:gd name="connsiteX1-33" fmla="*/ 3779912 w 3779912"/>
              <a:gd name="connsiteY1-34" fmla="*/ 0 h 2808312"/>
              <a:gd name="connsiteX2-35" fmla="*/ 3087184 w 3779912"/>
              <a:gd name="connsiteY2-36" fmla="*/ 2794457 h 2808312"/>
              <a:gd name="connsiteX3-37" fmla="*/ 0 w 3779912"/>
              <a:gd name="connsiteY3-38" fmla="*/ 2808312 h 2808312"/>
              <a:gd name="connsiteX4-39" fmla="*/ 79866 w 3779912"/>
              <a:gd name="connsiteY4-40" fmla="*/ 76207 h 2808312"/>
              <a:gd name="connsiteX0-41" fmla="*/ 0 w 3779912"/>
              <a:gd name="connsiteY0-42" fmla="*/ 0 h 2808312"/>
              <a:gd name="connsiteX1-43" fmla="*/ 3779912 w 3779912"/>
              <a:gd name="connsiteY1-44" fmla="*/ 0 h 2808312"/>
              <a:gd name="connsiteX2-45" fmla="*/ 3087184 w 3779912"/>
              <a:gd name="connsiteY2-46" fmla="*/ 2794457 h 2808312"/>
              <a:gd name="connsiteX3-47" fmla="*/ 0 w 3779912"/>
              <a:gd name="connsiteY3-48" fmla="*/ 2808312 h 2808312"/>
              <a:gd name="connsiteX0-49" fmla="*/ 0 w 3779912"/>
              <a:gd name="connsiteY0-50" fmla="*/ 0 h 2808312"/>
              <a:gd name="connsiteX1-51" fmla="*/ 3779912 w 3779912"/>
              <a:gd name="connsiteY1-52" fmla="*/ 0 h 2808312"/>
              <a:gd name="connsiteX2-53" fmla="*/ 3050881 w 3779912"/>
              <a:gd name="connsiteY2-54" fmla="*/ 2794457 h 2808312"/>
              <a:gd name="connsiteX3-55" fmla="*/ 0 w 3779912"/>
              <a:gd name="connsiteY3-56" fmla="*/ 2808312 h 2808312"/>
              <a:gd name="connsiteX0-57" fmla="*/ 0 w 3985628"/>
              <a:gd name="connsiteY0-58" fmla="*/ 0 h 2808312"/>
              <a:gd name="connsiteX1-59" fmla="*/ 3985628 w 3985628"/>
              <a:gd name="connsiteY1-60" fmla="*/ 0 h 2808312"/>
              <a:gd name="connsiteX2-61" fmla="*/ 3050881 w 3985628"/>
              <a:gd name="connsiteY2-62" fmla="*/ 2794457 h 2808312"/>
              <a:gd name="connsiteX3-63" fmla="*/ 0 w 3985628"/>
              <a:gd name="connsiteY3-64" fmla="*/ 2808312 h 2808312"/>
              <a:gd name="connsiteX0-65" fmla="*/ 0 w 4046133"/>
              <a:gd name="connsiteY0-66" fmla="*/ 0 h 2808312"/>
              <a:gd name="connsiteX1-67" fmla="*/ 4046133 w 4046133"/>
              <a:gd name="connsiteY1-68" fmla="*/ 0 h 2808312"/>
              <a:gd name="connsiteX2-69" fmla="*/ 3050881 w 4046133"/>
              <a:gd name="connsiteY2-70" fmla="*/ 2794457 h 2808312"/>
              <a:gd name="connsiteX3-71" fmla="*/ 0 w 4046133"/>
              <a:gd name="connsiteY3-72" fmla="*/ 2808312 h 28083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046133" h="2808312">
                <a:moveTo>
                  <a:pt x="0" y="0"/>
                </a:moveTo>
                <a:lnTo>
                  <a:pt x="4046133" y="0"/>
                </a:lnTo>
                <a:lnTo>
                  <a:pt x="3050881" y="2794457"/>
                </a:lnTo>
                <a:lnTo>
                  <a:pt x="0" y="2808312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36650" y="2062163"/>
            <a:ext cx="2830513" cy="2103438"/>
          </a:xfrm>
          <a:custGeom>
            <a:avLst/>
            <a:gdLst>
              <a:gd name="connsiteX0" fmla="*/ 0 w 3779912"/>
              <a:gd name="connsiteY0" fmla="*/ 0 h 2808312"/>
              <a:gd name="connsiteX1" fmla="*/ 3779912 w 3779912"/>
              <a:gd name="connsiteY1" fmla="*/ 0 h 2808312"/>
              <a:gd name="connsiteX2" fmla="*/ 3779912 w 3779912"/>
              <a:gd name="connsiteY2" fmla="*/ 2808312 h 2808312"/>
              <a:gd name="connsiteX3" fmla="*/ 0 w 3779912"/>
              <a:gd name="connsiteY3" fmla="*/ 2808312 h 2808312"/>
              <a:gd name="connsiteX4" fmla="*/ 0 w 3779912"/>
              <a:gd name="connsiteY4" fmla="*/ 0 h 2808312"/>
              <a:gd name="connsiteX0-1" fmla="*/ 0 w 3779912"/>
              <a:gd name="connsiteY0-2" fmla="*/ 0 h 2808312"/>
              <a:gd name="connsiteX1-3" fmla="*/ 3779912 w 3779912"/>
              <a:gd name="connsiteY1-4" fmla="*/ 0 h 2808312"/>
              <a:gd name="connsiteX2-5" fmla="*/ 3433548 w 3779912"/>
              <a:gd name="connsiteY2-6" fmla="*/ 2808312 h 2808312"/>
              <a:gd name="connsiteX3-7" fmla="*/ 0 w 3779912"/>
              <a:gd name="connsiteY3-8" fmla="*/ 2808312 h 2808312"/>
              <a:gd name="connsiteX4-9" fmla="*/ 0 w 3779912"/>
              <a:gd name="connsiteY4-10" fmla="*/ 0 h 2808312"/>
              <a:gd name="connsiteX0-11" fmla="*/ 0 w 3779912"/>
              <a:gd name="connsiteY0-12" fmla="*/ 0 h 2808312"/>
              <a:gd name="connsiteX1-13" fmla="*/ 3779912 w 3779912"/>
              <a:gd name="connsiteY1-14" fmla="*/ 0 h 2808312"/>
              <a:gd name="connsiteX2-15" fmla="*/ 3267293 w 3779912"/>
              <a:gd name="connsiteY2-16" fmla="*/ 2794457 h 2808312"/>
              <a:gd name="connsiteX3-17" fmla="*/ 0 w 3779912"/>
              <a:gd name="connsiteY3-18" fmla="*/ 2808312 h 2808312"/>
              <a:gd name="connsiteX4-19" fmla="*/ 0 w 3779912"/>
              <a:gd name="connsiteY4-20" fmla="*/ 0 h 2808312"/>
              <a:gd name="connsiteX0-21" fmla="*/ 0 w 3779912"/>
              <a:gd name="connsiteY0-22" fmla="*/ 0 h 2808312"/>
              <a:gd name="connsiteX1-23" fmla="*/ 3779912 w 3779912"/>
              <a:gd name="connsiteY1-24" fmla="*/ 0 h 2808312"/>
              <a:gd name="connsiteX2-25" fmla="*/ 3087184 w 3779912"/>
              <a:gd name="connsiteY2-26" fmla="*/ 2794457 h 2808312"/>
              <a:gd name="connsiteX3-27" fmla="*/ 0 w 3779912"/>
              <a:gd name="connsiteY3-28" fmla="*/ 2808312 h 2808312"/>
              <a:gd name="connsiteX4-29" fmla="*/ 0 w 3779912"/>
              <a:gd name="connsiteY4-30" fmla="*/ 0 h 28083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779912" h="2808312">
                <a:moveTo>
                  <a:pt x="0" y="0"/>
                </a:moveTo>
                <a:lnTo>
                  <a:pt x="3779912" y="0"/>
                </a:lnTo>
                <a:lnTo>
                  <a:pt x="3087184" y="2794457"/>
                </a:lnTo>
                <a:lnTo>
                  <a:pt x="0" y="2808312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24288" y="3216275"/>
            <a:ext cx="4187825" cy="2105025"/>
          </a:xfrm>
          <a:custGeom>
            <a:avLst/>
            <a:gdLst>
              <a:gd name="connsiteX0" fmla="*/ 0 w 4932040"/>
              <a:gd name="connsiteY0" fmla="*/ 0 h 2808312"/>
              <a:gd name="connsiteX1" fmla="*/ 4932040 w 4932040"/>
              <a:gd name="connsiteY1" fmla="*/ 0 h 2808312"/>
              <a:gd name="connsiteX2" fmla="*/ 4932040 w 4932040"/>
              <a:gd name="connsiteY2" fmla="*/ 2808312 h 2808312"/>
              <a:gd name="connsiteX3" fmla="*/ 0 w 4932040"/>
              <a:gd name="connsiteY3" fmla="*/ 2808312 h 2808312"/>
              <a:gd name="connsiteX4" fmla="*/ 0 w 4932040"/>
              <a:gd name="connsiteY4" fmla="*/ 0 h 2808312"/>
              <a:gd name="connsiteX0-1" fmla="*/ 457200 w 5389240"/>
              <a:gd name="connsiteY0-2" fmla="*/ 0 h 2808312"/>
              <a:gd name="connsiteX1-3" fmla="*/ 5389240 w 5389240"/>
              <a:gd name="connsiteY1-4" fmla="*/ 0 h 2808312"/>
              <a:gd name="connsiteX2-5" fmla="*/ 5389240 w 5389240"/>
              <a:gd name="connsiteY2-6" fmla="*/ 2808312 h 2808312"/>
              <a:gd name="connsiteX3-7" fmla="*/ 0 w 5389240"/>
              <a:gd name="connsiteY3-8" fmla="*/ 2808312 h 2808312"/>
              <a:gd name="connsiteX4-9" fmla="*/ 457200 w 5389240"/>
              <a:gd name="connsiteY4-10" fmla="*/ 0 h 2808312"/>
              <a:gd name="connsiteX0-11" fmla="*/ 651164 w 5583204"/>
              <a:gd name="connsiteY0-12" fmla="*/ 0 h 2808312"/>
              <a:gd name="connsiteX1-13" fmla="*/ 5583204 w 5583204"/>
              <a:gd name="connsiteY1-14" fmla="*/ 0 h 2808312"/>
              <a:gd name="connsiteX2-15" fmla="*/ 5583204 w 5583204"/>
              <a:gd name="connsiteY2-16" fmla="*/ 2808312 h 2808312"/>
              <a:gd name="connsiteX3-17" fmla="*/ 0 w 5583204"/>
              <a:gd name="connsiteY3-18" fmla="*/ 2766749 h 2808312"/>
              <a:gd name="connsiteX4-19" fmla="*/ 651164 w 5583204"/>
              <a:gd name="connsiteY4-20" fmla="*/ 0 h 28083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583204" h="2808312">
                <a:moveTo>
                  <a:pt x="651164" y="0"/>
                </a:moveTo>
                <a:lnTo>
                  <a:pt x="5583204" y="0"/>
                </a:lnTo>
                <a:lnTo>
                  <a:pt x="5583204" y="2808312"/>
                </a:lnTo>
                <a:lnTo>
                  <a:pt x="0" y="2766749"/>
                </a:lnTo>
                <a:lnTo>
                  <a:pt x="651164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30575" y="1257300"/>
            <a:ext cx="4670425" cy="715963"/>
          </a:xfrm>
          <a:custGeom>
            <a:avLst/>
            <a:gdLst>
              <a:gd name="connsiteX0" fmla="*/ 0 w 6228184"/>
              <a:gd name="connsiteY0" fmla="*/ 0 h 936104"/>
              <a:gd name="connsiteX1" fmla="*/ 6228184 w 6228184"/>
              <a:gd name="connsiteY1" fmla="*/ 0 h 936104"/>
              <a:gd name="connsiteX2" fmla="*/ 6228184 w 6228184"/>
              <a:gd name="connsiteY2" fmla="*/ 936104 h 936104"/>
              <a:gd name="connsiteX3" fmla="*/ 0 w 6228184"/>
              <a:gd name="connsiteY3" fmla="*/ 936104 h 936104"/>
              <a:gd name="connsiteX4" fmla="*/ 0 w 6228184"/>
              <a:gd name="connsiteY4" fmla="*/ 0 h 936104"/>
              <a:gd name="connsiteX0-1" fmla="*/ 6228184 w 6319624"/>
              <a:gd name="connsiteY0-2" fmla="*/ 0 h 936104"/>
              <a:gd name="connsiteX1-3" fmla="*/ 6228184 w 6319624"/>
              <a:gd name="connsiteY1-4" fmla="*/ 936104 h 936104"/>
              <a:gd name="connsiteX2-5" fmla="*/ 0 w 6319624"/>
              <a:gd name="connsiteY2-6" fmla="*/ 936104 h 936104"/>
              <a:gd name="connsiteX3-7" fmla="*/ 0 w 6319624"/>
              <a:gd name="connsiteY3-8" fmla="*/ 0 h 936104"/>
              <a:gd name="connsiteX4-9" fmla="*/ 6319624 w 6319624"/>
              <a:gd name="connsiteY4-10" fmla="*/ 91440 h 936104"/>
              <a:gd name="connsiteX0-11" fmla="*/ 6228184 w 6250351"/>
              <a:gd name="connsiteY0-12" fmla="*/ 0 h 936104"/>
              <a:gd name="connsiteX1-13" fmla="*/ 6228184 w 6250351"/>
              <a:gd name="connsiteY1-14" fmla="*/ 936104 h 936104"/>
              <a:gd name="connsiteX2-15" fmla="*/ 0 w 6250351"/>
              <a:gd name="connsiteY2-16" fmla="*/ 936104 h 936104"/>
              <a:gd name="connsiteX3-17" fmla="*/ 0 w 6250351"/>
              <a:gd name="connsiteY3-18" fmla="*/ 0 h 936104"/>
              <a:gd name="connsiteX4-19" fmla="*/ 6250351 w 6250351"/>
              <a:gd name="connsiteY4-20" fmla="*/ 22167 h 936104"/>
              <a:gd name="connsiteX0-21" fmla="*/ 6228184 w 6228184"/>
              <a:gd name="connsiteY0-22" fmla="*/ 19397 h 955501"/>
              <a:gd name="connsiteX1-23" fmla="*/ 6228184 w 6228184"/>
              <a:gd name="connsiteY1-24" fmla="*/ 955501 h 955501"/>
              <a:gd name="connsiteX2-25" fmla="*/ 0 w 6228184"/>
              <a:gd name="connsiteY2-26" fmla="*/ 955501 h 955501"/>
              <a:gd name="connsiteX3-27" fmla="*/ 0 w 6228184"/>
              <a:gd name="connsiteY3-28" fmla="*/ 19397 h 955501"/>
              <a:gd name="connsiteX4-29" fmla="*/ 6222642 w 6228184"/>
              <a:gd name="connsiteY4-30" fmla="*/ 0 h 955501"/>
              <a:gd name="connsiteX0-31" fmla="*/ 6228184 w 6228184"/>
              <a:gd name="connsiteY0-32" fmla="*/ 102524 h 955501"/>
              <a:gd name="connsiteX1-33" fmla="*/ 6228184 w 6228184"/>
              <a:gd name="connsiteY1-34" fmla="*/ 955501 h 955501"/>
              <a:gd name="connsiteX2-35" fmla="*/ 0 w 6228184"/>
              <a:gd name="connsiteY2-36" fmla="*/ 955501 h 955501"/>
              <a:gd name="connsiteX3-37" fmla="*/ 0 w 6228184"/>
              <a:gd name="connsiteY3-38" fmla="*/ 19397 h 955501"/>
              <a:gd name="connsiteX4-39" fmla="*/ 6222642 w 6228184"/>
              <a:gd name="connsiteY4-40" fmla="*/ 0 h 955501"/>
              <a:gd name="connsiteX0-41" fmla="*/ 6228184 w 6228184"/>
              <a:gd name="connsiteY0-42" fmla="*/ 955501 h 955501"/>
              <a:gd name="connsiteX1-43" fmla="*/ 0 w 6228184"/>
              <a:gd name="connsiteY1-44" fmla="*/ 955501 h 955501"/>
              <a:gd name="connsiteX2-45" fmla="*/ 0 w 6228184"/>
              <a:gd name="connsiteY2-46" fmla="*/ 19397 h 955501"/>
              <a:gd name="connsiteX3-47" fmla="*/ 6222642 w 6228184"/>
              <a:gd name="connsiteY3-48" fmla="*/ 0 h 9555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228184" h="955501">
                <a:moveTo>
                  <a:pt x="6228184" y="955501"/>
                </a:moveTo>
                <a:lnTo>
                  <a:pt x="0" y="955501"/>
                </a:lnTo>
                <a:lnTo>
                  <a:pt x="0" y="19397"/>
                </a:lnTo>
                <a:lnTo>
                  <a:pt x="6222642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 How to Program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6" name="Text Box 54"/>
          <p:cNvSpPr txBox="1"/>
          <p:nvPr/>
        </p:nvSpPr>
        <p:spPr>
          <a:xfrm>
            <a:off x="260350" y="4538663"/>
            <a:ext cx="3706813" cy="1477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57175" indent="-2571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3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0066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王浩鸣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66CC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 </a:t>
            </a:r>
            <a:r>
              <a:rPr lang="en-US" altLang="zh-CN" sz="1800" dirty="0">
                <a:solidFill>
                  <a:srgbClr val="0066CC"/>
                </a:solidFill>
                <a:latin typeface="Arial" panose="020B0604020202020204" pitchFamily="34" charset="0"/>
              </a:rPr>
              <a:t>wang.haoming@126.com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*"/>
            </a:pPr>
            <a:r>
              <a:rPr lang="en-US" altLang="zh-CN" sz="1800" dirty="0">
                <a:solidFill>
                  <a:srgbClr val="0066CC"/>
                </a:solidFill>
                <a:latin typeface="Arial" panose="020B0604020202020204" pitchFamily="34" charset="0"/>
              </a:rPr>
              <a:t> haoming.wang@gmail.com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*"/>
            </a:pPr>
            <a:r>
              <a:rPr lang="en-US" altLang="zh-CN" sz="1800" dirty="0">
                <a:solidFill>
                  <a:srgbClr val="0066CC"/>
                </a:solidFill>
                <a:latin typeface="Arial" panose="020B0604020202020204" pitchFamily="34" charset="0"/>
              </a:rPr>
              <a:t> haoming_wang@xaufe.edu.cn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66CC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</a:t>
            </a: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66CC"/>
                </a:solidFill>
                <a:latin typeface="Arial" panose="020B0604020202020204" pitchFamily="34" charset="0"/>
              </a:rPr>
              <a:t>85781661  18829266628</a:t>
            </a:r>
            <a:endParaRPr lang="zh-CN" altLang="en-US" sz="1800" dirty="0">
              <a:solidFill>
                <a:srgbClr val="0066CC"/>
              </a:solidFill>
              <a:latin typeface="Arial" panose="020B0604020202020204" pitchFamily="34" charset="0"/>
            </a:endParaRPr>
          </a:p>
        </p:txBody>
      </p:sp>
      <p:sp>
        <p:nvSpPr>
          <p:cNvPr id="5127" name="TextBox 9"/>
          <p:cNvSpPr txBox="1"/>
          <p:nvPr/>
        </p:nvSpPr>
        <p:spPr>
          <a:xfrm>
            <a:off x="3387725" y="6237288"/>
            <a:ext cx="3565525" cy="573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西安财经大学 信息学院</a:t>
            </a:r>
          </a:p>
        </p:txBody>
      </p:sp>
      <p:pic>
        <p:nvPicPr>
          <p:cNvPr id="5128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8100" y="5326063"/>
            <a:ext cx="1485900" cy="1484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9" name="灯片编号占位符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898989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1</a:t>
            </a:fld>
            <a:endParaRPr lang="zh-CN" altLang="en-US" sz="900" dirty="0">
              <a:solidFill>
                <a:srgbClr val="898989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5"/>
          <p:cNvSpPr txBox="1">
            <a:spLocks noGrp="1"/>
          </p:cNvSpPr>
          <p:nvPr>
            <p:ph type="ftr" sz="quarter" idx="12"/>
          </p:nvPr>
        </p:nvSpPr>
        <p:spPr>
          <a:xfrm>
            <a:off x="5364163" y="6497638"/>
            <a:ext cx="2736850" cy="360362"/>
          </a:xfrm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 i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http://xinxi.xaufe.edu.cn</a:t>
            </a: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0" dirty="0"/>
              <a:t>之三：工具程序级</a:t>
            </a:r>
          </a:p>
        </p:txBody>
      </p:sp>
      <p:sp>
        <p:nvSpPr>
          <p:cNvPr id="2253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使用程序设计解决一般规模的实际问题</a:t>
            </a:r>
          </a:p>
          <a:p>
            <a:pPr eaLnBrk="1" hangingPunct="1"/>
            <a:r>
              <a:rPr lang="zh-CN" altLang="en-US" dirty="0"/>
              <a:t>基本要素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系统分析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程序的结构化设计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程序应用环境的考虑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程序的可靠性、可维护性、可扩展性、可移植性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错误处理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程序的优化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程序的风格</a:t>
            </a:r>
          </a:p>
        </p:txBody>
      </p:sp>
      <p:sp>
        <p:nvSpPr>
          <p:cNvPr id="22533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10</a:t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页脚占位符 5"/>
          <p:cNvSpPr txBox="1">
            <a:spLocks noGrp="1"/>
          </p:cNvSpPr>
          <p:nvPr>
            <p:ph type="ftr" sz="quarter" idx="12"/>
          </p:nvPr>
        </p:nvSpPr>
        <p:spPr>
          <a:xfrm>
            <a:off x="5364163" y="6497638"/>
            <a:ext cx="2736850" cy="360362"/>
          </a:xfrm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 i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http://xinxi.xaufe.edu.cn</a:t>
            </a: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0" dirty="0"/>
              <a:t>之四：软件工程级</a:t>
            </a:r>
          </a:p>
        </p:txBody>
      </p:sp>
      <p:sp>
        <p:nvSpPr>
          <p:cNvPr id="2458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设计和实现大型软件</a:t>
            </a:r>
          </a:p>
          <a:p>
            <a:pPr eaLnBrk="1" hangingPunct="1"/>
            <a:r>
              <a:rPr lang="zh-CN" altLang="en-US" dirty="0"/>
              <a:t>基本要素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系统分析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软件工程</a:t>
            </a:r>
          </a:p>
        </p:txBody>
      </p:sp>
      <p:sp>
        <p:nvSpPr>
          <p:cNvPr id="24581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11</a:t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5"/>
          <p:cNvSpPr txBox="1">
            <a:spLocks noGrp="1"/>
          </p:cNvSpPr>
          <p:nvPr>
            <p:ph type="ftr" sz="quarter" idx="12"/>
          </p:nvPr>
        </p:nvSpPr>
        <p:spPr>
          <a:xfrm>
            <a:off x="5364163" y="6497638"/>
            <a:ext cx="2736850" cy="360362"/>
          </a:xfrm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 i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http://xinxi.xaufe.edu.cn</a:t>
            </a: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0" dirty="0"/>
              <a:t>之五：大型系统级</a:t>
            </a:r>
          </a:p>
        </p:txBody>
      </p:sp>
      <p:sp>
        <p:nvSpPr>
          <p:cNvPr id="2662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设计和实现大型系统</a:t>
            </a:r>
          </a:p>
          <a:p>
            <a:pPr eaLnBrk="1" hangingPunct="1"/>
            <a:r>
              <a:rPr lang="zh-CN" altLang="en-US" dirty="0"/>
              <a:t>基本要素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系统分析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软件过程管理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系统工程</a:t>
            </a:r>
          </a:p>
        </p:txBody>
      </p:sp>
      <p:sp>
        <p:nvSpPr>
          <p:cNvPr id="26629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12</a:t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页脚占位符 5"/>
          <p:cNvSpPr txBox="1">
            <a:spLocks noGrp="1"/>
          </p:cNvSpPr>
          <p:nvPr>
            <p:ph type="ftr" sz="quarter" idx="12"/>
          </p:nvPr>
        </p:nvSpPr>
        <p:spPr>
          <a:xfrm>
            <a:off x="5364163" y="6497638"/>
            <a:ext cx="2736850" cy="360362"/>
          </a:xfrm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 i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http://xinxi.xaufe.edu.cn</a:t>
            </a: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0" dirty="0"/>
              <a:t>程序设计技术的层次(续)</a:t>
            </a:r>
          </a:p>
        </p:txBody>
      </p:sp>
      <p:graphicFrame>
        <p:nvGraphicFramePr>
          <p:cNvPr id="189443" name="Group 3"/>
          <p:cNvGraphicFramePr>
            <a:graphicFrameLocks noGrp="1"/>
          </p:cNvGraphicFramePr>
          <p:nvPr/>
        </p:nvGraphicFramePr>
        <p:xfrm>
          <a:off x="611188" y="1268413"/>
          <a:ext cx="7848600" cy="419100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7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7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anose="02010609030101010101" pitchFamily="49" charset="-122"/>
                          <a:ea typeface="仿宋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层  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anose="02010609030101010101" pitchFamily="49" charset="-122"/>
                          <a:ea typeface="仿宋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程序尺度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anose="02010609030101010101" pitchFamily="49" charset="-122"/>
                          <a:ea typeface="仿宋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相关工具和理论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anose="02010609030101010101" pitchFamily="49" charset="-122"/>
                          <a:ea typeface="仿宋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语言基础级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anose="02010609030101010101" pitchFamily="49" charset="-122"/>
                          <a:ea typeface="仿宋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</a:t>
                      </a:r>
                      <a:r>
                        <a:rPr kumimoji="0" lang="zh-CN" altLang="en-US" sz="2400" b="0" i="0" u="none" strike="noStrike" cap="none" normalizeH="0" baseline="3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anose="02010609030101010101" pitchFamily="49" charset="-122"/>
                          <a:ea typeface="仿宋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语言基本要素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anose="02010609030101010101" pitchFamily="49" charset="-122"/>
                          <a:ea typeface="仿宋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算法技巧级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anose="02010609030101010101" pitchFamily="49" charset="-122"/>
                          <a:ea typeface="仿宋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</a:t>
                      </a:r>
                      <a:r>
                        <a:rPr kumimoji="0" lang="zh-CN" altLang="en-US" sz="2400" b="0" i="0" u="none" strike="noStrike" cap="none" normalizeH="0" baseline="3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anose="02010609030101010101" pitchFamily="49" charset="-122"/>
                          <a:ea typeface="仿宋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基本算法、数据结构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anose="02010609030101010101" pitchFamily="49" charset="-122"/>
                          <a:ea typeface="仿宋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工具程序级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anose="02010609030101010101" pitchFamily="49" charset="-122"/>
                          <a:ea typeface="仿宋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</a:t>
                      </a:r>
                      <a:r>
                        <a:rPr kumimoji="0" lang="zh-CN" altLang="en-US" sz="2400" b="0" i="0" u="none" strike="noStrike" cap="none" normalizeH="0" baseline="3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anose="02010609030101010101" pitchFamily="49" charset="-122"/>
                          <a:ea typeface="仿宋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系统分析、结构化设计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anose="02010609030101010101" pitchFamily="49" charset="-122"/>
                          <a:ea typeface="仿宋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软件工程级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anose="02010609030101010101" pitchFamily="49" charset="-122"/>
                          <a:ea typeface="仿宋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</a:t>
                      </a:r>
                      <a:r>
                        <a:rPr kumimoji="0" lang="zh-CN" altLang="en-US" sz="2400" b="0" i="0" u="none" strike="noStrike" cap="none" normalizeH="0" baseline="3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anose="02010609030101010101" pitchFamily="49" charset="-122"/>
                          <a:ea typeface="仿宋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软件工程、系统分析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anose="02010609030101010101" pitchFamily="49" charset="-122"/>
                          <a:ea typeface="仿宋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大型系统级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anose="02010609030101010101" pitchFamily="49" charset="-122"/>
                          <a:ea typeface="仿宋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</a:t>
                      </a:r>
                      <a:r>
                        <a:rPr kumimoji="0" lang="zh-CN" altLang="en-US" sz="2400" b="0" i="0" u="none" strike="noStrike" cap="none" normalizeH="0" baseline="3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5+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anose="02010609030101010101" pitchFamily="49" charset="-122"/>
                          <a:ea typeface="仿宋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软件过程、系统工程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706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13</a:t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页脚占位符 5"/>
          <p:cNvSpPr txBox="1">
            <a:spLocks noGrp="1"/>
          </p:cNvSpPr>
          <p:nvPr>
            <p:ph type="ftr" sz="quarter" idx="12"/>
          </p:nvPr>
        </p:nvSpPr>
        <p:spPr>
          <a:xfrm>
            <a:off x="5364163" y="6497638"/>
            <a:ext cx="2736850" cy="360362"/>
          </a:xfrm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 i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http://xinxi.xaufe.edu.cn</a:t>
            </a: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0" dirty="0"/>
              <a:t>程序设计技术</a:t>
            </a:r>
          </a:p>
        </p:txBody>
      </p:sp>
      <p:sp>
        <p:nvSpPr>
          <p:cNvPr id="29700" name="Rectangle 3"/>
          <p:cNvSpPr>
            <a:spLocks noGrp="1"/>
          </p:cNvSpPr>
          <p:nvPr>
            <p:ph idx="1"/>
          </p:nvPr>
        </p:nvSpPr>
        <p:spPr>
          <a:xfrm>
            <a:off x="539750" y="1341438"/>
            <a:ext cx="8191500" cy="49530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设计</a:t>
            </a:r>
          </a:p>
          <a:p>
            <a:pPr eaLnBrk="1" hangingPunct="1"/>
            <a:r>
              <a:rPr lang="zh-CN" altLang="en-US" dirty="0"/>
              <a:t>分析</a:t>
            </a:r>
          </a:p>
          <a:p>
            <a:pPr eaLnBrk="1" hangingPunct="1"/>
            <a:r>
              <a:rPr lang="zh-CN" altLang="en-US" dirty="0"/>
              <a:t>编码和调试</a:t>
            </a:r>
          </a:p>
          <a:p>
            <a:pPr eaLnBrk="1" hangingPunct="1"/>
            <a:r>
              <a:rPr lang="zh-CN" altLang="en-US" dirty="0"/>
              <a:t>工程管理</a:t>
            </a:r>
          </a:p>
        </p:txBody>
      </p:sp>
      <p:sp>
        <p:nvSpPr>
          <p:cNvPr id="29701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14</a:t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页脚占位符 5"/>
          <p:cNvSpPr txBox="1">
            <a:spLocks noGrp="1"/>
          </p:cNvSpPr>
          <p:nvPr>
            <p:ph type="ftr" sz="quarter" idx="12"/>
          </p:nvPr>
        </p:nvSpPr>
        <p:spPr>
          <a:xfrm>
            <a:off x="5364163" y="6497638"/>
            <a:ext cx="2736850" cy="360362"/>
          </a:xfrm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 i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http://xinxi.xaufe.edu.cn</a:t>
            </a:r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0" dirty="0"/>
              <a:t>为什么选择</a:t>
            </a:r>
            <a:r>
              <a:rPr lang="en-US" altLang="zh-CN" b="0" dirty="0"/>
              <a:t>C</a:t>
            </a:r>
            <a:r>
              <a:rPr lang="zh-CN" altLang="en-US" b="0" dirty="0"/>
              <a:t>语言</a:t>
            </a:r>
          </a:p>
        </p:txBody>
      </p:sp>
      <p:sp>
        <p:nvSpPr>
          <p:cNvPr id="3072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专业人员的第一语言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语言精炼、灵活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生成的代码效率高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适用领域宽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与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操作系统</a:t>
            </a:r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结合紧密</a:t>
            </a:r>
          </a:p>
          <a:p>
            <a:pPr lvl="2" eaLnBrk="1" hangingPunct="1"/>
            <a:r>
              <a:rPr lang="zh-CN" altLang="en-US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效率</a:t>
            </a:r>
          </a:p>
          <a:p>
            <a:pPr lvl="2" eaLnBrk="1" hangingPunct="1"/>
            <a:r>
              <a:rPr lang="zh-CN" altLang="en-US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执行机制</a:t>
            </a:r>
          </a:p>
        </p:txBody>
      </p:sp>
      <p:sp>
        <p:nvSpPr>
          <p:cNvPr id="30725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15</a:t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页脚占位符 5"/>
          <p:cNvSpPr txBox="1">
            <a:spLocks noGrp="1"/>
          </p:cNvSpPr>
          <p:nvPr>
            <p:ph type="ftr" sz="quarter" idx="12"/>
          </p:nvPr>
        </p:nvSpPr>
        <p:spPr>
          <a:xfrm>
            <a:off x="5364163" y="6497638"/>
            <a:ext cx="2736850" cy="360362"/>
          </a:xfrm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 i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http://xinxi.xaufe.edu.cn</a:t>
            </a: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0" dirty="0"/>
              <a:t>为什么选择</a:t>
            </a:r>
            <a:r>
              <a:rPr lang="en-US" altLang="zh-CN" b="0" dirty="0"/>
              <a:t>C</a:t>
            </a:r>
            <a:r>
              <a:rPr lang="zh-CN" altLang="en-US" b="0" dirty="0"/>
              <a:t>语言</a:t>
            </a:r>
          </a:p>
        </p:txBody>
      </p:sp>
      <p:sp>
        <p:nvSpPr>
          <p:cNvPr id="3277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概念简单、表达简练</a:t>
            </a:r>
          </a:p>
          <a:p>
            <a:pPr eaLnBrk="1" hangingPunct="1"/>
            <a:r>
              <a:rPr lang="zh-CN" altLang="en-US" dirty="0"/>
              <a:t>功能完善，适用领域宽广</a:t>
            </a:r>
          </a:p>
          <a:p>
            <a:pPr lvl="1" eaLnBrk="1" hangingPunct="1"/>
            <a:r>
              <a:rPr lang="zh-CN" altLang="en-US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兼具</a:t>
            </a:r>
            <a:r>
              <a:rPr lang="zh-CN" altLang="en-US" kern="12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高级语言</a:t>
            </a:r>
            <a:r>
              <a:rPr lang="zh-CN" altLang="en-US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和</a:t>
            </a:r>
            <a:r>
              <a:rPr lang="zh-CN" altLang="en-US" kern="12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低级语言</a:t>
            </a:r>
            <a:r>
              <a:rPr lang="zh-CN" altLang="en-US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的特点</a:t>
            </a:r>
          </a:p>
          <a:p>
            <a:pPr eaLnBrk="1" hangingPunct="1"/>
            <a:r>
              <a:rPr lang="zh-CN" altLang="en-US" dirty="0"/>
              <a:t>其它语言的基础</a:t>
            </a:r>
          </a:p>
          <a:p>
            <a:pPr lvl="1" eaLnBrk="1" hangingPunct="1"/>
            <a:r>
              <a:rPr lang="en-US" altLang="zh-CN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C++</a:t>
            </a:r>
          </a:p>
          <a:p>
            <a:pPr lvl="1" eaLnBrk="1" hangingPunct="1"/>
            <a:r>
              <a:rPr lang="en-US" altLang="zh-CN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C#</a:t>
            </a:r>
          </a:p>
          <a:p>
            <a:pPr lvl="1" eaLnBrk="1" hangingPunct="1"/>
            <a:r>
              <a:rPr lang="en-US" altLang="zh-CN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Java</a:t>
            </a:r>
          </a:p>
        </p:txBody>
      </p:sp>
      <p:sp>
        <p:nvSpPr>
          <p:cNvPr id="32773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16</a:t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页脚占位符 5"/>
          <p:cNvSpPr txBox="1">
            <a:spLocks noGrp="1"/>
          </p:cNvSpPr>
          <p:nvPr>
            <p:ph type="ftr" sz="quarter" idx="12"/>
          </p:nvPr>
        </p:nvSpPr>
        <p:spPr>
          <a:xfrm>
            <a:off x="5364163" y="6497638"/>
            <a:ext cx="2736850" cy="360362"/>
          </a:xfrm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 i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http://xinxi.xaufe.edu.cn</a:t>
            </a: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 dirty="0"/>
              <a:t>C</a:t>
            </a:r>
            <a:r>
              <a:rPr lang="zh-CN" altLang="en-US" b="0" dirty="0"/>
              <a:t>语言的适用领域</a:t>
            </a:r>
          </a:p>
        </p:txBody>
      </p:sp>
      <p:sp>
        <p:nvSpPr>
          <p:cNvPr id="33796" name="Rectangle 3"/>
          <p:cNvSpPr>
            <a:spLocks noGrp="1"/>
          </p:cNvSpPr>
          <p:nvPr>
            <p:ph idx="1"/>
          </p:nvPr>
        </p:nvSpPr>
        <p:spPr>
          <a:xfrm>
            <a:off x="684213" y="1196975"/>
            <a:ext cx="7904162" cy="4664075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系统程序设计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操作系统</a:t>
            </a:r>
            <a:r>
              <a:rPr lang="en-US" altLang="zh-CN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(</a:t>
            </a:r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如：</a:t>
            </a:r>
            <a:r>
              <a:rPr lang="en-US" altLang="zh-CN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Windows)</a:t>
            </a:r>
            <a:endParaRPr lang="zh-CN" altLang="en-US" kern="12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编译系统</a:t>
            </a:r>
            <a:r>
              <a:rPr lang="en-US" altLang="zh-CN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(</a:t>
            </a:r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计算机世界的语言</a:t>
            </a:r>
            <a:r>
              <a:rPr lang="en-US" altLang="zh-CN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-</a:t>
            </a:r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人类世界的语言</a:t>
            </a:r>
            <a:r>
              <a:rPr lang="en-US" altLang="zh-CN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)</a:t>
            </a:r>
            <a:endParaRPr lang="zh-CN" altLang="en-US" kern="12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程序开发环境</a:t>
            </a:r>
          </a:p>
          <a:p>
            <a:pPr eaLnBrk="1" hangingPunct="1"/>
            <a:r>
              <a:rPr lang="zh-CN" altLang="en-US" dirty="0"/>
              <a:t>应用程序设计</a:t>
            </a:r>
          </a:p>
          <a:p>
            <a:pPr eaLnBrk="1" hangingPunct="1"/>
            <a:r>
              <a:rPr lang="zh-CN" altLang="en-US" dirty="0"/>
              <a:t>数值计算（如计算圆周率）</a:t>
            </a:r>
          </a:p>
          <a:p>
            <a:pPr eaLnBrk="1" hangingPunct="1"/>
            <a:r>
              <a:rPr lang="zh-CN" altLang="en-US" dirty="0"/>
              <a:t>嵌入式应用</a:t>
            </a:r>
          </a:p>
        </p:txBody>
      </p:sp>
      <p:sp>
        <p:nvSpPr>
          <p:cNvPr id="33797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17</a:t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页脚占位符 5"/>
          <p:cNvSpPr txBox="1">
            <a:spLocks noGrp="1"/>
          </p:cNvSpPr>
          <p:nvPr>
            <p:ph type="ftr" sz="quarter" idx="12"/>
          </p:nvPr>
        </p:nvSpPr>
        <p:spPr>
          <a:xfrm>
            <a:off x="5364163" y="6497638"/>
            <a:ext cx="2736850" cy="360362"/>
          </a:xfrm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 i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http://xinxi.xaufe.edu.cn</a:t>
            </a:r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 dirty="0"/>
              <a:t>C</a:t>
            </a:r>
            <a:r>
              <a:rPr lang="zh-CN" altLang="en-US" b="0" dirty="0"/>
              <a:t>语言的优点</a:t>
            </a:r>
          </a:p>
        </p:txBody>
      </p:sp>
      <p:sp>
        <p:nvSpPr>
          <p:cNvPr id="3482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支持结构化程序设计</a:t>
            </a:r>
          </a:p>
          <a:p>
            <a:pPr eaLnBrk="1" hangingPunct="1"/>
            <a:r>
              <a:rPr lang="zh-CN" altLang="en-US" dirty="0"/>
              <a:t>兼具高级语言和低级语言的特点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适用范围广泛</a:t>
            </a:r>
          </a:p>
          <a:p>
            <a:pPr eaLnBrk="1" hangingPunct="1"/>
            <a:r>
              <a:rPr lang="zh-CN" altLang="en-US" dirty="0"/>
              <a:t>语法精炼，便于掌握</a:t>
            </a:r>
          </a:p>
          <a:p>
            <a:pPr eaLnBrk="1" hangingPunct="1"/>
            <a:r>
              <a:rPr lang="zh-CN" altLang="en-US" dirty="0"/>
              <a:t>可以分块编译，便于大型程序的组织</a:t>
            </a:r>
          </a:p>
        </p:txBody>
      </p:sp>
      <p:sp>
        <p:nvSpPr>
          <p:cNvPr id="34821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18</a:t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页脚占位符 5"/>
          <p:cNvSpPr txBox="1">
            <a:spLocks noGrp="1"/>
          </p:cNvSpPr>
          <p:nvPr>
            <p:ph type="ftr" sz="quarter" idx="12"/>
          </p:nvPr>
        </p:nvSpPr>
        <p:spPr>
          <a:xfrm>
            <a:off x="5364163" y="6497638"/>
            <a:ext cx="2736850" cy="360362"/>
          </a:xfrm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 i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http://xinxi.xaufe.edu.cn</a:t>
            </a: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 dirty="0"/>
              <a:t>C</a:t>
            </a:r>
            <a:r>
              <a:rPr lang="zh-CN" altLang="en-US" b="0" dirty="0"/>
              <a:t>语言的缺点</a:t>
            </a:r>
          </a:p>
        </p:txBody>
      </p:sp>
      <p:sp>
        <p:nvSpPr>
          <p:cNvPr id="3584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运算符优先级过多，难以记忆</a:t>
            </a:r>
          </a:p>
          <a:p>
            <a:pPr eaLnBrk="1" hangingPunct="1"/>
            <a:r>
              <a:rPr lang="zh-CN" altLang="en-US" dirty="0"/>
              <a:t>指针使用无限制，容易产生错误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语法过于灵活，容易产生歧义</a:t>
            </a:r>
          </a:p>
          <a:p>
            <a:pPr eaLnBrk="1" hangingPunct="1"/>
            <a:r>
              <a:rPr lang="zh-CN" altLang="en-US" dirty="0"/>
              <a:t>语言过于精练，一些拼写错误较难发现</a:t>
            </a:r>
          </a:p>
          <a:p>
            <a:pPr eaLnBrk="1" hangingPunct="1"/>
            <a:r>
              <a:rPr lang="zh-CN" altLang="en-US" dirty="0"/>
              <a:t>类型定义较复杂，不容易理解</a:t>
            </a:r>
          </a:p>
        </p:txBody>
      </p:sp>
      <p:sp>
        <p:nvSpPr>
          <p:cNvPr id="35845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19</a:t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3"/>
          <p:cNvSpPr txBox="1">
            <a:spLocks noGrp="1"/>
          </p:cNvSpPr>
          <p:nvPr>
            <p:ph type="ftr" sz="quarter" idx="12"/>
          </p:nvPr>
        </p:nvSpPr>
        <p:spPr>
          <a:xfrm>
            <a:off x="5364163" y="6497638"/>
            <a:ext cx="2736850" cy="360362"/>
          </a:xfrm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 i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http://xinxi.xaufe.edu.cn</a:t>
            </a:r>
          </a:p>
        </p:txBody>
      </p:sp>
      <p:sp>
        <p:nvSpPr>
          <p:cNvPr id="7171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0" dirty="0"/>
              <a:t>前 言</a:t>
            </a:r>
            <a:endParaRPr lang="en-US" altLang="zh-CN" b="0" dirty="0"/>
          </a:p>
        </p:txBody>
      </p:sp>
      <p:sp>
        <p:nvSpPr>
          <p:cNvPr id="7172" name="AutoShape 3"/>
          <p:cNvSpPr/>
          <p:nvPr/>
        </p:nvSpPr>
        <p:spPr>
          <a:xfrm>
            <a:off x="1179513" y="2036763"/>
            <a:ext cx="6272212" cy="5937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FCFCFC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rgbClr val="001D3A">
                <a:alpha val="50000"/>
              </a:srgbClr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3" name="AutoShape 4"/>
          <p:cNvSpPr/>
          <p:nvPr/>
        </p:nvSpPr>
        <p:spPr>
          <a:xfrm>
            <a:off x="1179513" y="1341438"/>
            <a:ext cx="6272212" cy="59372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8575" cap="flat" cmpd="sng">
            <a:solidFill>
              <a:srgbClr val="FCFCFC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rgbClr val="001D3A">
                <a:alpha val="50000"/>
              </a:srgbClr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174" name="Group 5"/>
          <p:cNvGrpSpPr/>
          <p:nvPr/>
        </p:nvGrpSpPr>
        <p:grpSpPr>
          <a:xfrm>
            <a:off x="7134225" y="1689100"/>
            <a:ext cx="174625" cy="601663"/>
            <a:chOff x="960" y="1764"/>
            <a:chExt cx="130" cy="418"/>
          </a:xfrm>
        </p:grpSpPr>
        <p:sp>
          <p:nvSpPr>
            <p:cNvPr id="7206" name="Oval 6"/>
            <p:cNvSpPr/>
            <p:nvPr/>
          </p:nvSpPr>
          <p:spPr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v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 kern="1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07" name="Oval 7"/>
            <p:cNvSpPr/>
            <p:nvPr/>
          </p:nvSpPr>
          <p:spPr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v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 kern="1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08" name="AutoShape 8"/>
            <p:cNvSpPr/>
            <p:nvPr/>
          </p:nvSpPr>
          <p:spPr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  <a:tileRect/>
            </a:gradFill>
            <a:ln w="381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v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 kern="1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5" name="Group 9"/>
          <p:cNvGrpSpPr/>
          <p:nvPr/>
        </p:nvGrpSpPr>
        <p:grpSpPr>
          <a:xfrm>
            <a:off x="1331913" y="1677988"/>
            <a:ext cx="174625" cy="601662"/>
            <a:chOff x="960" y="1764"/>
            <a:chExt cx="130" cy="418"/>
          </a:xfrm>
        </p:grpSpPr>
        <p:sp>
          <p:nvSpPr>
            <p:cNvPr id="7203" name="Oval 10"/>
            <p:cNvSpPr/>
            <p:nvPr/>
          </p:nvSpPr>
          <p:spPr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v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 kern="1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04" name="Oval 11"/>
            <p:cNvSpPr/>
            <p:nvPr/>
          </p:nvSpPr>
          <p:spPr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v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 kern="1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05" name="AutoShape 12"/>
            <p:cNvSpPr/>
            <p:nvPr/>
          </p:nvSpPr>
          <p:spPr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  <a:tileRect/>
            </a:gradFill>
            <a:ln w="381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v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 kern="1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176" name="Text Box 13"/>
          <p:cNvSpPr txBox="1"/>
          <p:nvPr/>
        </p:nvSpPr>
        <p:spPr>
          <a:xfrm>
            <a:off x="2162175" y="1406525"/>
            <a:ext cx="4354513" cy="457200"/>
          </a:xfrm>
          <a:prstGeom prst="rect">
            <a:avLst/>
          </a:prstGeom>
          <a:noFill/>
          <a:ln w="9525">
            <a:noFill/>
          </a:ln>
          <a:effectLst>
            <a:outerShdw dist="17961" dir="2699999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defRPr>
            </a:lvl5pPr>
          </a:lstStyle>
          <a:p>
            <a:pPr marL="457200" lvl="0" indent="-457200" algn="ctr" eaLnBrk="1" hangingPunct="1">
              <a:spcBef>
                <a:spcPct val="50000"/>
              </a:spcBef>
              <a:buClr>
                <a:schemeClr val="tx1"/>
              </a:buClr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课程的目的</a:t>
            </a:r>
            <a:endParaRPr lang="en-US" altLang="zh-CN" sz="2400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77" name="AutoShape 14"/>
          <p:cNvSpPr/>
          <p:nvPr/>
        </p:nvSpPr>
        <p:spPr>
          <a:xfrm>
            <a:off x="1179513" y="2762250"/>
            <a:ext cx="6272212" cy="59372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8575" cap="flat" cmpd="sng">
            <a:solidFill>
              <a:srgbClr val="FCFCFC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rgbClr val="001D3A">
                <a:alpha val="50000"/>
              </a:srgbClr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8" name="AutoShape 15"/>
          <p:cNvSpPr/>
          <p:nvPr/>
        </p:nvSpPr>
        <p:spPr>
          <a:xfrm>
            <a:off x="1179513" y="3500438"/>
            <a:ext cx="6272212" cy="5937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FCFCFC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rgbClr val="001D3A">
                <a:alpha val="50000"/>
              </a:srgbClr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179" name="Group 16"/>
          <p:cNvGrpSpPr/>
          <p:nvPr/>
        </p:nvGrpSpPr>
        <p:grpSpPr>
          <a:xfrm>
            <a:off x="7134225" y="3146425"/>
            <a:ext cx="174625" cy="601663"/>
            <a:chOff x="960" y="1764"/>
            <a:chExt cx="130" cy="418"/>
          </a:xfrm>
        </p:grpSpPr>
        <p:sp>
          <p:nvSpPr>
            <p:cNvPr id="7200" name="Oval 17"/>
            <p:cNvSpPr/>
            <p:nvPr/>
          </p:nvSpPr>
          <p:spPr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v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 kern="1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01" name="Oval 18"/>
            <p:cNvSpPr/>
            <p:nvPr/>
          </p:nvSpPr>
          <p:spPr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v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 kern="1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02" name="AutoShape 19"/>
            <p:cNvSpPr/>
            <p:nvPr/>
          </p:nvSpPr>
          <p:spPr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  <a:tileRect/>
            </a:gradFill>
            <a:ln w="381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v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 kern="1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80" name="Group 20"/>
          <p:cNvGrpSpPr/>
          <p:nvPr/>
        </p:nvGrpSpPr>
        <p:grpSpPr>
          <a:xfrm>
            <a:off x="1331913" y="3117850"/>
            <a:ext cx="174625" cy="601663"/>
            <a:chOff x="960" y="1764"/>
            <a:chExt cx="130" cy="418"/>
          </a:xfrm>
        </p:grpSpPr>
        <p:sp>
          <p:nvSpPr>
            <p:cNvPr id="7197" name="Oval 21"/>
            <p:cNvSpPr/>
            <p:nvPr/>
          </p:nvSpPr>
          <p:spPr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v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 kern="1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8" name="Oval 22"/>
            <p:cNvSpPr/>
            <p:nvPr/>
          </p:nvSpPr>
          <p:spPr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v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 kern="1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9" name="AutoShape 23"/>
            <p:cNvSpPr/>
            <p:nvPr/>
          </p:nvSpPr>
          <p:spPr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  <a:tileRect/>
            </a:gradFill>
            <a:ln w="381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v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 kern="1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181" name="AutoShape 24"/>
          <p:cNvSpPr/>
          <p:nvPr/>
        </p:nvSpPr>
        <p:spPr>
          <a:xfrm>
            <a:off x="1179513" y="4202113"/>
            <a:ext cx="6272212" cy="59372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8575" cap="flat" cmpd="sng">
            <a:solidFill>
              <a:srgbClr val="FCFCFC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rgbClr val="001D3A">
                <a:alpha val="50000"/>
              </a:srgbClr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2" name="Text Box 25"/>
          <p:cNvSpPr txBox="1"/>
          <p:nvPr/>
        </p:nvSpPr>
        <p:spPr>
          <a:xfrm>
            <a:off x="2162175" y="2109788"/>
            <a:ext cx="4354513" cy="457200"/>
          </a:xfrm>
          <a:prstGeom prst="rect">
            <a:avLst/>
          </a:prstGeom>
          <a:noFill/>
          <a:ln w="9525">
            <a:noFill/>
          </a:ln>
          <a:effectLst>
            <a:outerShdw dist="17961" dir="2699999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defRPr>
            </a:lvl5pPr>
          </a:lstStyle>
          <a:p>
            <a:pPr marL="457200" lvl="0" indent="-457200" algn="ctr" eaLnBrk="1" hangingPunct="1">
              <a:spcBef>
                <a:spcPct val="50000"/>
              </a:spcBef>
              <a:buClr>
                <a:schemeClr val="tx1"/>
              </a:buClr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课程的内容</a:t>
            </a:r>
            <a:endParaRPr lang="en-US" altLang="zh-CN" sz="2400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83" name="Text Box 26"/>
          <p:cNvSpPr txBox="1"/>
          <p:nvPr/>
        </p:nvSpPr>
        <p:spPr>
          <a:xfrm>
            <a:off x="2162175" y="2833688"/>
            <a:ext cx="4354513" cy="457200"/>
          </a:xfrm>
          <a:prstGeom prst="rect">
            <a:avLst/>
          </a:prstGeom>
          <a:noFill/>
          <a:ln w="9525">
            <a:noFill/>
          </a:ln>
          <a:effectLst>
            <a:outerShdw dist="17961" dir="2699999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defRPr>
            </a:lvl5pPr>
          </a:lstStyle>
          <a:p>
            <a:pPr marL="457200" lvl="0" indent="-457200" algn="ctr" eaLnBrk="1" hangingPunct="1">
              <a:spcBef>
                <a:spcPct val="50000"/>
              </a:spcBef>
              <a:buClr>
                <a:schemeClr val="tx1"/>
              </a:buClr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2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授课的方法</a:t>
            </a:r>
            <a:endParaRPr lang="en-US" altLang="zh-CN" sz="2400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84" name="Text Box 27"/>
          <p:cNvSpPr txBox="1"/>
          <p:nvPr/>
        </p:nvSpPr>
        <p:spPr>
          <a:xfrm>
            <a:off x="2162175" y="3538538"/>
            <a:ext cx="4354513" cy="457200"/>
          </a:xfrm>
          <a:prstGeom prst="rect">
            <a:avLst/>
          </a:prstGeom>
          <a:noFill/>
          <a:ln w="9525">
            <a:noFill/>
          </a:ln>
          <a:effectLst>
            <a:outerShdw dist="17961" dir="2699999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defRPr>
            </a:lvl5pPr>
          </a:lstStyle>
          <a:p>
            <a:pPr marL="457200" lvl="0" indent="-457200" algn="ctr" eaLnBrk="1" hangingPunct="1">
              <a:spcBef>
                <a:spcPct val="50000"/>
              </a:spcBef>
              <a:buClr>
                <a:schemeClr val="tx1"/>
              </a:buClr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sz="2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学习的目的</a:t>
            </a:r>
            <a:endParaRPr lang="en-US" altLang="zh-CN" sz="2400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85" name="Text Box 28"/>
          <p:cNvSpPr txBox="1"/>
          <p:nvPr/>
        </p:nvSpPr>
        <p:spPr>
          <a:xfrm>
            <a:off x="2162175" y="4264025"/>
            <a:ext cx="4354513" cy="457200"/>
          </a:xfrm>
          <a:prstGeom prst="rect">
            <a:avLst/>
          </a:prstGeom>
          <a:noFill/>
          <a:ln w="9525">
            <a:noFill/>
          </a:ln>
          <a:effectLst>
            <a:outerShdw dist="17961" dir="2699999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defRPr>
            </a:lvl5pPr>
          </a:lstStyle>
          <a:p>
            <a:pPr marL="457200" lvl="0" indent="-457200" algn="ctr" eaLnBrk="1" hangingPunct="1">
              <a:spcBef>
                <a:spcPct val="50000"/>
              </a:spcBef>
              <a:buClr>
                <a:schemeClr val="tx1"/>
              </a:buClr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5.</a:t>
            </a:r>
            <a:r>
              <a:rPr lang="zh-CN" altLang="en-US" sz="2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学习的方法</a:t>
            </a:r>
            <a:endParaRPr lang="en-US" altLang="zh-CN" sz="2400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86" name="AutoShape 29"/>
          <p:cNvSpPr/>
          <p:nvPr/>
        </p:nvSpPr>
        <p:spPr>
          <a:xfrm>
            <a:off x="1179513" y="4960938"/>
            <a:ext cx="6272212" cy="5937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FCFCFC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rgbClr val="001D3A">
                <a:alpha val="50000"/>
              </a:srgbClr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7" name="Text Box 30"/>
          <p:cNvSpPr txBox="1"/>
          <p:nvPr/>
        </p:nvSpPr>
        <p:spPr>
          <a:xfrm>
            <a:off x="2162175" y="5022850"/>
            <a:ext cx="4354513" cy="457200"/>
          </a:xfrm>
          <a:prstGeom prst="rect">
            <a:avLst/>
          </a:prstGeom>
          <a:noFill/>
          <a:ln w="9525">
            <a:noFill/>
          </a:ln>
          <a:effectLst>
            <a:outerShdw dist="17961" dir="2699999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defRPr>
            </a:lvl5pPr>
          </a:lstStyle>
          <a:p>
            <a:pPr marL="457200" lvl="0" indent="-457200" algn="ctr" eaLnBrk="1" hangingPunct="1">
              <a:spcBef>
                <a:spcPct val="50000"/>
              </a:spcBef>
              <a:buClr>
                <a:schemeClr val="tx1"/>
              </a:buClr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6.</a:t>
            </a:r>
            <a:r>
              <a:rPr lang="zh-CN" altLang="en-US" sz="2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练习和考核</a:t>
            </a:r>
            <a:endParaRPr lang="en-US" altLang="zh-CN" sz="2400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7188" name="Group 31"/>
          <p:cNvGrpSpPr/>
          <p:nvPr/>
        </p:nvGrpSpPr>
        <p:grpSpPr>
          <a:xfrm>
            <a:off x="7134225" y="4603750"/>
            <a:ext cx="174625" cy="601663"/>
            <a:chOff x="960" y="1764"/>
            <a:chExt cx="130" cy="418"/>
          </a:xfrm>
        </p:grpSpPr>
        <p:sp>
          <p:nvSpPr>
            <p:cNvPr id="7194" name="Oval 32"/>
            <p:cNvSpPr/>
            <p:nvPr/>
          </p:nvSpPr>
          <p:spPr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v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 kern="1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5" name="Oval 33"/>
            <p:cNvSpPr/>
            <p:nvPr/>
          </p:nvSpPr>
          <p:spPr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v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 kern="1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6" name="AutoShape 34"/>
            <p:cNvSpPr/>
            <p:nvPr/>
          </p:nvSpPr>
          <p:spPr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  <a:tileRect/>
            </a:gradFill>
            <a:ln w="381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v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 kern="1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89" name="Group 35"/>
          <p:cNvGrpSpPr/>
          <p:nvPr/>
        </p:nvGrpSpPr>
        <p:grpSpPr>
          <a:xfrm>
            <a:off x="1331913" y="4560888"/>
            <a:ext cx="174625" cy="601662"/>
            <a:chOff x="960" y="1764"/>
            <a:chExt cx="130" cy="418"/>
          </a:xfrm>
        </p:grpSpPr>
        <p:sp>
          <p:nvSpPr>
            <p:cNvPr id="7191" name="Oval 36"/>
            <p:cNvSpPr/>
            <p:nvPr/>
          </p:nvSpPr>
          <p:spPr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v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 kern="1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2" name="Oval 37"/>
            <p:cNvSpPr/>
            <p:nvPr/>
          </p:nvSpPr>
          <p:spPr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v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 kern="1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3" name="AutoShape 38"/>
            <p:cNvSpPr/>
            <p:nvPr/>
          </p:nvSpPr>
          <p:spPr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  <a:tileRect/>
            </a:gradFill>
            <a:ln w="381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v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 kern="1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190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页脚占位符 5"/>
          <p:cNvSpPr txBox="1">
            <a:spLocks noGrp="1"/>
          </p:cNvSpPr>
          <p:nvPr>
            <p:ph type="ftr" sz="quarter" idx="12"/>
          </p:nvPr>
        </p:nvSpPr>
        <p:spPr>
          <a:xfrm>
            <a:off x="5364163" y="6497638"/>
            <a:ext cx="2736850" cy="360362"/>
          </a:xfrm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 i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http://xinxi.xaufe.edu.cn</a:t>
            </a: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 dirty="0">
                <a:solidFill>
                  <a:srgbClr val="FF0000"/>
                </a:solidFill>
              </a:rPr>
              <a:t>2.</a:t>
            </a:r>
            <a:r>
              <a:rPr lang="zh-CN" altLang="en-US" b="0" dirty="0">
                <a:solidFill>
                  <a:srgbClr val="FF0000"/>
                </a:solidFill>
              </a:rPr>
              <a:t>课程的内容</a:t>
            </a:r>
          </a:p>
        </p:txBody>
      </p:sp>
      <p:sp>
        <p:nvSpPr>
          <p:cNvPr id="37892" name="Rectangle 3"/>
          <p:cNvSpPr>
            <a:spLocks noGrp="1"/>
          </p:cNvSpPr>
          <p:nvPr>
            <p:ph idx="1"/>
          </p:nvPr>
        </p:nvSpPr>
        <p:spPr>
          <a:xfrm>
            <a:off x="533400" y="1125538"/>
            <a:ext cx="8191500" cy="4818062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spcBef>
                <a:spcPts val="275"/>
              </a:spcBef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应当深入理解的包括：</a:t>
            </a:r>
          </a:p>
          <a:p>
            <a:pPr lvl="1" eaLnBrk="1" hangingPunct="1">
              <a:spcBef>
                <a:spcPts val="275"/>
              </a:spcBef>
            </a:pPr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数值和变量</a:t>
            </a:r>
          </a:p>
          <a:p>
            <a:pPr lvl="1" eaLnBrk="1" hangingPunct="1">
              <a:spcBef>
                <a:spcPts val="275"/>
              </a:spcBef>
            </a:pPr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指针、结构和类型</a:t>
            </a:r>
          </a:p>
          <a:p>
            <a:pPr lvl="1" eaLnBrk="1" hangingPunct="1">
              <a:spcBef>
                <a:spcPts val="275"/>
              </a:spcBef>
            </a:pPr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函数和递归</a:t>
            </a:r>
          </a:p>
          <a:p>
            <a:pPr lvl="1" eaLnBrk="1" hangingPunct="1">
              <a:spcBef>
                <a:spcPts val="275"/>
              </a:spcBef>
            </a:pPr>
            <a:r>
              <a:rPr lang="zh-CN" altLang="en-US" kern="1200" dirty="0">
                <a:solidFill>
                  <a:srgbClr val="000000"/>
                </a:solidFill>
                <a:latin typeface="宋体" panose="02010600030101010101" pitchFamily="2" charset="-122"/>
                <a:ea typeface="楷体" panose="02010609060101010101" pitchFamily="49" charset="-122"/>
                <a:cs typeface="+mn-cs"/>
              </a:rPr>
              <a:t>风格和技巧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程序的组织结构</a:t>
            </a:r>
          </a:p>
          <a:p>
            <a:pPr lvl="1" eaLnBrk="1" hangingPunct="1">
              <a:spcBef>
                <a:spcPts val="275"/>
              </a:spcBef>
            </a:pPr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程序的预处理</a:t>
            </a:r>
            <a:endParaRPr lang="zh-CN" altLang="en-US" kern="1200" dirty="0">
              <a:solidFill>
                <a:srgbClr val="000000"/>
              </a:solidFill>
              <a:latin typeface="宋体" panose="02010600030101010101" pitchFamily="2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7893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20</a:t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21</a:t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5" name="页脚占位符 4"/>
          <p:cNvSpPr txBox="1">
            <a:spLocks noGrp="1"/>
          </p:cNvSpPr>
          <p:nvPr>
            <p:ph type="ftr" sz="quarter" idx="12"/>
          </p:nvPr>
        </p:nvSpPr>
        <p:spPr>
          <a:xfrm>
            <a:off x="5364163" y="6497638"/>
            <a:ext cx="2736850" cy="360362"/>
          </a:xfrm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 i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http://xinxi.xaufe.edu.cn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891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788" y="0"/>
            <a:ext cx="5940425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页脚占位符 5"/>
          <p:cNvSpPr txBox="1">
            <a:spLocks noGrp="1"/>
          </p:cNvSpPr>
          <p:nvPr>
            <p:ph type="ftr" sz="quarter" idx="12"/>
          </p:nvPr>
        </p:nvSpPr>
        <p:spPr>
          <a:xfrm>
            <a:off x="5364163" y="6497638"/>
            <a:ext cx="2736850" cy="360362"/>
          </a:xfrm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 i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http://xinxi.xaufe.edu.cn</a:t>
            </a: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0" dirty="0"/>
              <a:t>续</a:t>
            </a:r>
          </a:p>
        </p:txBody>
      </p:sp>
      <p:sp>
        <p:nvSpPr>
          <p:cNvPr id="39940" name="Rectangle 3"/>
          <p:cNvSpPr>
            <a:spLocks noGrp="1"/>
          </p:cNvSpPr>
          <p:nvPr>
            <p:ph idx="1"/>
          </p:nvPr>
        </p:nvSpPr>
        <p:spPr>
          <a:xfrm>
            <a:off x="755650" y="1196975"/>
            <a:ext cx="7772400" cy="4383088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spcBef>
                <a:spcPts val="275"/>
              </a:spcBef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程序设计方面应当加强的内容</a:t>
            </a:r>
          </a:p>
          <a:p>
            <a:pPr lvl="1" eaLnBrk="1" hangingPunct="1">
              <a:spcBef>
                <a:spcPts val="275"/>
              </a:spcBef>
            </a:pPr>
            <a:r>
              <a:rPr lang="zh-CN" altLang="en-US" kern="1200" dirty="0">
                <a:solidFill>
                  <a:srgbClr val="000000"/>
                </a:solidFill>
                <a:latin typeface="宋体" panose="02010600030101010101" pitchFamily="2" charset="-122"/>
                <a:ea typeface="楷体" panose="02010609060101010101" pitchFamily="49" charset="-122"/>
                <a:cs typeface="+mn-cs"/>
              </a:rPr>
              <a:t>程序设计的基本过程和方法</a:t>
            </a:r>
          </a:p>
          <a:p>
            <a:pPr lvl="1" eaLnBrk="1" hangingPunct="1">
              <a:spcBef>
                <a:spcPts val="275"/>
              </a:spcBef>
            </a:pPr>
            <a:r>
              <a:rPr lang="zh-CN" altLang="en-US" kern="1200" dirty="0">
                <a:solidFill>
                  <a:srgbClr val="000000"/>
                </a:solidFill>
                <a:latin typeface="宋体" panose="02010600030101010101" pitchFamily="2" charset="-122"/>
                <a:ea typeface="楷体" panose="02010609060101010101" pitchFamily="49" charset="-122"/>
                <a:cs typeface="+mn-cs"/>
              </a:rPr>
              <a:t>常用的算法和数据结构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编译调试</a:t>
            </a:r>
            <a:r>
              <a:rPr lang="zh-CN" altLang="en-US" kern="1200" dirty="0">
                <a:latin typeface="宋体" panose="02010600030101010101" pitchFamily="2" charset="-122"/>
                <a:ea typeface="楷体" panose="02010609060101010101" pitchFamily="49" charset="-122"/>
                <a:cs typeface="+mn-cs"/>
              </a:rPr>
              <a:t>/</a:t>
            </a:r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测试技术</a:t>
            </a:r>
            <a:endParaRPr lang="en-US" altLang="zh-CN" kern="12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lvl="1" eaLnBrk="1" hangingPunct="1">
              <a:spcBef>
                <a:spcPts val="925"/>
              </a:spcBef>
              <a:spcAft>
                <a:spcPts val="365"/>
              </a:spcAft>
            </a:pPr>
            <a:r>
              <a:rPr lang="zh-CN" altLang="en-US" kern="1200" dirty="0">
                <a:solidFill>
                  <a:srgbClr val="000000"/>
                </a:solidFill>
                <a:latin typeface="宋体" panose="02010600030101010101" pitchFamily="2" charset="-122"/>
                <a:ea typeface="楷体" panose="02010609060101010101" pitchFamily="49" charset="-122"/>
                <a:cs typeface="+mn-cs"/>
              </a:rPr>
              <a:t>程序的优化</a:t>
            </a:r>
            <a:endParaRPr lang="en-US" altLang="zh-CN" kern="12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常用的库函数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常见的程序模式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常用的工具</a:t>
            </a:r>
          </a:p>
        </p:txBody>
      </p:sp>
      <p:sp>
        <p:nvSpPr>
          <p:cNvPr id="39941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22</a:t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页脚占位符 5"/>
          <p:cNvSpPr txBox="1">
            <a:spLocks noGrp="1"/>
          </p:cNvSpPr>
          <p:nvPr>
            <p:ph type="ftr" sz="quarter" idx="12"/>
          </p:nvPr>
        </p:nvSpPr>
        <p:spPr>
          <a:xfrm>
            <a:off x="5364163" y="6497638"/>
            <a:ext cx="2736850" cy="360362"/>
          </a:xfrm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 i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http://xinxi.xaufe.edu.cn</a:t>
            </a:r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 dirty="0">
                <a:solidFill>
                  <a:srgbClr val="FF0000"/>
                </a:solidFill>
              </a:rPr>
              <a:t>3.</a:t>
            </a:r>
            <a:r>
              <a:rPr lang="zh-CN" altLang="en-US" b="0" dirty="0">
                <a:solidFill>
                  <a:srgbClr val="FF0000"/>
                </a:solidFill>
              </a:rPr>
              <a:t>授课的方法</a:t>
            </a:r>
          </a:p>
        </p:txBody>
      </p:sp>
      <p:sp>
        <p:nvSpPr>
          <p:cNvPr id="40964" name="Rectangle 3"/>
          <p:cNvSpPr>
            <a:spLocks noGrp="1"/>
          </p:cNvSpPr>
          <p:nvPr>
            <p:ph idx="1"/>
          </p:nvPr>
        </p:nvSpPr>
        <p:spPr>
          <a:xfrm>
            <a:off x="539750" y="1125538"/>
            <a:ext cx="8191500" cy="49530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重点讲授：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基本概念和方法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程序设计的方法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语言的细节以自学为主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巩固概念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课前预习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课后复习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上机练习</a:t>
            </a:r>
          </a:p>
        </p:txBody>
      </p:sp>
      <p:sp>
        <p:nvSpPr>
          <p:cNvPr id="40965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23</a:t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页脚占位符 5"/>
          <p:cNvSpPr txBox="1">
            <a:spLocks noGrp="1"/>
          </p:cNvSpPr>
          <p:nvPr>
            <p:ph type="ftr" sz="quarter" idx="12"/>
          </p:nvPr>
        </p:nvSpPr>
        <p:spPr>
          <a:xfrm>
            <a:off x="5364163" y="6497638"/>
            <a:ext cx="2736850" cy="360362"/>
          </a:xfrm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 i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http://xinxi.xaufe.edu.cn</a:t>
            </a: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0" dirty="0"/>
              <a:t>续</a:t>
            </a:r>
          </a:p>
        </p:txBody>
      </p:sp>
      <p:sp>
        <p:nvSpPr>
          <p:cNvPr id="4301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课堂讨论</a:t>
            </a:r>
          </a:p>
          <a:p>
            <a:pPr eaLnBrk="1" hangingPunct="1"/>
            <a:r>
              <a:rPr lang="zh-CN" altLang="en-US" dirty="0"/>
              <a:t>课堂答疑</a:t>
            </a:r>
          </a:p>
          <a:p>
            <a:pPr eaLnBrk="1" hangingPunct="1"/>
            <a:r>
              <a:rPr lang="zh-CN" altLang="en-US" dirty="0"/>
              <a:t>上机练习时答疑</a:t>
            </a:r>
          </a:p>
          <a:p>
            <a:pPr eaLnBrk="1" hangingPunct="1"/>
            <a:r>
              <a:rPr lang="zh-CN" altLang="en-US" dirty="0"/>
              <a:t>网上讨论</a:t>
            </a:r>
          </a:p>
          <a:p>
            <a:pPr eaLnBrk="1" hangingPunct="1"/>
            <a:r>
              <a:rPr lang="zh-CN" altLang="en-US" dirty="0"/>
              <a:t>课堂纪律</a:t>
            </a:r>
          </a:p>
        </p:txBody>
      </p:sp>
      <p:sp>
        <p:nvSpPr>
          <p:cNvPr id="43013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24</a:t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页脚占位符 5"/>
          <p:cNvSpPr txBox="1">
            <a:spLocks noGrp="1"/>
          </p:cNvSpPr>
          <p:nvPr>
            <p:ph type="ftr" sz="quarter" idx="12"/>
          </p:nvPr>
        </p:nvSpPr>
        <p:spPr>
          <a:xfrm>
            <a:off x="5364163" y="6497638"/>
            <a:ext cx="2736850" cy="360362"/>
          </a:xfrm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 i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http://xinxi.xaufe.edu.cn</a:t>
            </a:r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 dirty="0">
                <a:solidFill>
                  <a:srgbClr val="FF0000"/>
                </a:solidFill>
              </a:rPr>
              <a:t>4.</a:t>
            </a:r>
            <a:r>
              <a:rPr lang="zh-CN" altLang="en-US" b="0" dirty="0">
                <a:solidFill>
                  <a:srgbClr val="FF0000"/>
                </a:solidFill>
              </a:rPr>
              <a:t>学习的目的</a:t>
            </a:r>
          </a:p>
        </p:txBody>
      </p:sp>
      <p:sp>
        <p:nvSpPr>
          <p:cNvPr id="44036" name="Rectangle 3"/>
          <p:cNvSpPr>
            <a:spLocks noGrp="1"/>
          </p:cNvSpPr>
          <p:nvPr>
            <p:ph idx="1"/>
          </p:nvPr>
        </p:nvSpPr>
        <p:spPr>
          <a:xfrm>
            <a:off x="539750" y="1196975"/>
            <a:ext cx="8380413" cy="440055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能力的培养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学习的能力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分析的能力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实践的能力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解决问题的能力</a:t>
            </a:r>
          </a:p>
          <a:p>
            <a:pPr eaLnBrk="1" hangingPunct="1"/>
            <a:r>
              <a:rPr lang="zh-CN" altLang="en-US" dirty="0"/>
              <a:t>大学与中学的差别</a:t>
            </a:r>
          </a:p>
          <a:p>
            <a:pPr lvl="1" eaLnBrk="1" hangingPunct="1"/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自主学习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面向未来</a:t>
            </a:r>
          </a:p>
        </p:txBody>
      </p:sp>
      <p:sp>
        <p:nvSpPr>
          <p:cNvPr id="44037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25</a:t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页脚占位符 5"/>
          <p:cNvSpPr txBox="1">
            <a:spLocks noGrp="1"/>
          </p:cNvSpPr>
          <p:nvPr>
            <p:ph type="ftr" sz="quarter" idx="12"/>
          </p:nvPr>
        </p:nvSpPr>
        <p:spPr>
          <a:xfrm>
            <a:off x="5364163" y="6497638"/>
            <a:ext cx="2736850" cy="360362"/>
          </a:xfrm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 i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http://xinxi.xaufe.edu.cn</a:t>
            </a: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 dirty="0">
                <a:solidFill>
                  <a:srgbClr val="FF0000"/>
                </a:solidFill>
              </a:rPr>
              <a:t>5.</a:t>
            </a:r>
            <a:r>
              <a:rPr lang="zh-CN" altLang="en-US" b="0" dirty="0">
                <a:solidFill>
                  <a:srgbClr val="FF0000"/>
                </a:solidFill>
              </a:rPr>
              <a:t>学习的方法</a:t>
            </a:r>
          </a:p>
        </p:txBody>
      </p:sp>
      <p:sp>
        <p:nvSpPr>
          <p:cNvPr id="46084" name="Rectangle 3"/>
          <p:cNvSpPr>
            <a:spLocks noGrp="1"/>
          </p:cNvSpPr>
          <p:nvPr>
            <p:ph idx="1"/>
          </p:nvPr>
        </p:nvSpPr>
        <p:spPr>
          <a:xfrm>
            <a:off x="684213" y="1341438"/>
            <a:ext cx="8001000" cy="41148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学用结合，重视实践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语法和语义：在实践中加深记忆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语言的运用：在实践中理解和掌握</a:t>
            </a:r>
          </a:p>
          <a:p>
            <a:pPr eaLnBrk="1" hangingPunct="1"/>
            <a:r>
              <a:rPr lang="zh-CN" altLang="en-US" dirty="0"/>
              <a:t>认真分析范例，掌握语言要素的运用方式</a:t>
            </a:r>
          </a:p>
          <a:p>
            <a:pPr eaLnBrk="1" hangingPunct="1"/>
            <a:r>
              <a:rPr lang="zh-CN" altLang="en-US" dirty="0"/>
              <a:t>注意程序的整体结构和风格</a:t>
            </a:r>
          </a:p>
          <a:p>
            <a:pPr eaLnBrk="1" hangingPunct="1"/>
            <a:r>
              <a:rPr lang="zh-CN" altLang="en-US" dirty="0"/>
              <a:t>深入透彻地掌握一种基本语言</a:t>
            </a:r>
          </a:p>
          <a:p>
            <a:pPr eaLnBrk="1" hangingPunct="1"/>
            <a:r>
              <a:rPr lang="zh-CN" altLang="en-US" dirty="0"/>
              <a:t>勤于思考，不断改进</a:t>
            </a:r>
          </a:p>
        </p:txBody>
      </p:sp>
      <p:sp>
        <p:nvSpPr>
          <p:cNvPr id="46085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26</a:t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页脚占位符 5"/>
          <p:cNvSpPr txBox="1">
            <a:spLocks noGrp="1"/>
          </p:cNvSpPr>
          <p:nvPr>
            <p:ph type="ftr" sz="quarter" idx="12"/>
          </p:nvPr>
        </p:nvSpPr>
        <p:spPr>
          <a:xfrm>
            <a:off x="5364163" y="6497638"/>
            <a:ext cx="2736850" cy="360362"/>
          </a:xfrm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 i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http://xinxi.xaufe.edu.cn</a:t>
            </a: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0" dirty="0"/>
              <a:t>续</a:t>
            </a:r>
          </a:p>
        </p:txBody>
      </p:sp>
      <p:sp>
        <p:nvSpPr>
          <p:cNvPr id="47108" name="Rectangle 3"/>
          <p:cNvSpPr>
            <a:spLocks noGrp="1"/>
          </p:cNvSpPr>
          <p:nvPr>
            <p:ph idx="1"/>
          </p:nvPr>
        </p:nvSpPr>
        <p:spPr>
          <a:xfrm>
            <a:off x="395288" y="1125538"/>
            <a:ext cx="8305800" cy="41148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多读、多想、多写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多读</a:t>
            </a:r>
          </a:p>
          <a:p>
            <a:pPr lvl="2" eaLnBrk="1" hangingPunct="1"/>
            <a:r>
              <a:rPr lang="zh-CN" altLang="en-US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阅读经典程序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多想</a:t>
            </a:r>
          </a:p>
          <a:p>
            <a:pPr lvl="2" eaLnBrk="1" hangingPunct="1"/>
            <a:r>
              <a:rPr lang="zh-CN" altLang="en-US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思考经典程序中语言的使用方法</a:t>
            </a:r>
          </a:p>
          <a:p>
            <a:pPr lvl="2" eaLnBrk="1" hangingPunct="1"/>
            <a:r>
              <a:rPr lang="zh-CN" altLang="en-US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思考学习、工作、生活中的问题如何用程序求解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多写</a:t>
            </a:r>
          </a:p>
          <a:p>
            <a:pPr lvl="2" eaLnBrk="1" hangingPunct="1"/>
            <a:r>
              <a:rPr lang="zh-CN" altLang="en-US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自学的过程中以程序设计练习为主</a:t>
            </a:r>
          </a:p>
        </p:txBody>
      </p:sp>
      <p:sp>
        <p:nvSpPr>
          <p:cNvPr id="47109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27</a:t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页脚占位符 5"/>
          <p:cNvSpPr txBox="1">
            <a:spLocks noGrp="1"/>
          </p:cNvSpPr>
          <p:nvPr>
            <p:ph type="ftr" sz="quarter" idx="12"/>
          </p:nvPr>
        </p:nvSpPr>
        <p:spPr>
          <a:xfrm>
            <a:off x="5364163" y="6497638"/>
            <a:ext cx="2736850" cy="360362"/>
          </a:xfrm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 i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http://xinxi.xaufe.edu.cn</a:t>
            </a:r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0" dirty="0"/>
              <a:t>续</a:t>
            </a:r>
          </a:p>
        </p:txBody>
      </p:sp>
      <p:sp>
        <p:nvSpPr>
          <p:cNvPr id="49156" name="Rectangle 3"/>
          <p:cNvSpPr>
            <a:spLocks noGrp="1"/>
          </p:cNvSpPr>
          <p:nvPr>
            <p:ph idx="1"/>
          </p:nvPr>
        </p:nvSpPr>
        <p:spPr>
          <a:xfrm>
            <a:off x="539750" y="981075"/>
            <a:ext cx="7772400" cy="4459288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程序设计练习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多做习题</a:t>
            </a:r>
          </a:p>
          <a:p>
            <a:pPr lvl="2" eaLnBrk="1" hangingPunct="1"/>
            <a:r>
              <a:rPr lang="zh-CN" altLang="en-US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注意习题的难度</a:t>
            </a:r>
          </a:p>
          <a:p>
            <a:pPr lvl="2" eaLnBrk="1" hangingPunct="1"/>
            <a:r>
              <a:rPr lang="zh-CN" altLang="en-US" kern="12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做对习题</a:t>
            </a:r>
            <a:r>
              <a:rPr lang="zh-CN" altLang="en-US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：掌握基本方法和要领</a:t>
            </a:r>
          </a:p>
          <a:p>
            <a:pPr lvl="2" eaLnBrk="1" hangingPunct="1"/>
            <a:r>
              <a:rPr lang="zh-CN" altLang="en-US" kern="12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做好习题</a:t>
            </a:r>
            <a:r>
              <a:rPr lang="zh-CN" altLang="en-US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：养成专业的习惯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通过改正错误掌握细节</a:t>
            </a:r>
          </a:p>
          <a:p>
            <a:pPr lvl="2" eaLnBrk="1" hangingPunct="1"/>
            <a:r>
              <a:rPr lang="zh-CN" altLang="en-US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使用编译系统作为查错的工具</a:t>
            </a:r>
          </a:p>
          <a:p>
            <a:pPr lvl="2" eaLnBrk="1" hangingPunct="1"/>
            <a:r>
              <a:rPr lang="zh-CN" altLang="en-US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对细节掌握的程度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熟练掌握手册的使用</a:t>
            </a:r>
          </a:p>
        </p:txBody>
      </p:sp>
      <p:sp>
        <p:nvSpPr>
          <p:cNvPr id="49157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28</a:t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页脚占位符 5"/>
          <p:cNvSpPr txBox="1">
            <a:spLocks noGrp="1"/>
          </p:cNvSpPr>
          <p:nvPr>
            <p:ph type="ftr" sz="quarter" idx="12"/>
          </p:nvPr>
        </p:nvSpPr>
        <p:spPr>
          <a:xfrm>
            <a:off x="5364163" y="6497638"/>
            <a:ext cx="2736850" cy="360362"/>
          </a:xfrm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 i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http://xinxi.xaufe.edu.cn</a:t>
            </a:r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0" dirty="0"/>
              <a:t>续</a:t>
            </a:r>
          </a:p>
        </p:txBody>
      </p:sp>
      <p:sp>
        <p:nvSpPr>
          <p:cNvPr id="5120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能力的培养与知识的掌握</a:t>
            </a:r>
          </a:p>
          <a:p>
            <a:pPr eaLnBrk="1" hangingPunct="1"/>
            <a:r>
              <a:rPr lang="zh-CN" altLang="en-US" dirty="0"/>
              <a:t>读书和实践</a:t>
            </a:r>
            <a:endParaRPr lang="en-US" altLang="zh-CN" dirty="0"/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对于应用学科来说，实践是根本</a:t>
            </a:r>
            <a:endParaRPr lang="en-US" altLang="zh-CN" kern="12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如果不多多读书，会在探索的路上迷失方向</a:t>
            </a:r>
          </a:p>
        </p:txBody>
      </p:sp>
      <p:sp>
        <p:nvSpPr>
          <p:cNvPr id="51205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29</a:t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5"/>
          <p:cNvSpPr txBox="1">
            <a:spLocks noGrp="1"/>
          </p:cNvSpPr>
          <p:nvPr>
            <p:ph type="ftr" sz="quarter" idx="12"/>
          </p:nvPr>
        </p:nvSpPr>
        <p:spPr>
          <a:xfrm>
            <a:off x="5364163" y="6497638"/>
            <a:ext cx="2736850" cy="360362"/>
          </a:xfrm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 i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http://xinxi.xaufe.edu.cn</a:t>
            </a: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1187450" y="260350"/>
            <a:ext cx="7086600" cy="487363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 dirty="0">
                <a:solidFill>
                  <a:srgbClr val="FF0000"/>
                </a:solidFill>
              </a:rPr>
              <a:t>1.</a:t>
            </a:r>
            <a:r>
              <a:rPr lang="zh-CN" altLang="en-US" b="0" dirty="0">
                <a:solidFill>
                  <a:srgbClr val="FF0000"/>
                </a:solidFill>
              </a:rPr>
              <a:t>课程的目的</a:t>
            </a:r>
          </a:p>
        </p:txBody>
      </p:sp>
      <p:sp>
        <p:nvSpPr>
          <p:cNvPr id="8196" name="Rectangle 3"/>
          <p:cNvSpPr>
            <a:spLocks noGrp="1"/>
          </p:cNvSpPr>
          <p:nvPr>
            <p:ph idx="1"/>
          </p:nvPr>
        </p:nvSpPr>
        <p:spPr>
          <a:xfrm>
            <a:off x="827088" y="1125538"/>
            <a:ext cx="7772400" cy="44958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提高程序设计水平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学生程序设计能力是专业水平的一个指标</a:t>
            </a:r>
          </a:p>
          <a:p>
            <a:pPr eaLnBrk="1" hangingPunct="1"/>
            <a:r>
              <a:rPr lang="zh-CN" altLang="en-US" dirty="0"/>
              <a:t>培养专业水平的程序设计能力基础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业余和专业</a:t>
            </a:r>
          </a:p>
          <a:p>
            <a:pPr lvl="2" eaLnBrk="1" hangingPunct="1"/>
            <a:r>
              <a:rPr lang="zh-CN" altLang="en-US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对问题的理解</a:t>
            </a:r>
          </a:p>
          <a:p>
            <a:pPr lvl="2" eaLnBrk="1" hangingPunct="1"/>
            <a:r>
              <a:rPr lang="zh-CN" altLang="en-US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技术</a:t>
            </a:r>
          </a:p>
          <a:p>
            <a:pPr lvl="2" eaLnBrk="1" hangingPunct="1"/>
            <a:r>
              <a:rPr lang="zh-CN" altLang="en-US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规范</a:t>
            </a:r>
          </a:p>
          <a:p>
            <a:pPr lvl="2" eaLnBrk="1" hangingPunct="1"/>
            <a:r>
              <a:rPr lang="zh-CN" altLang="en-US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思维方法</a:t>
            </a:r>
          </a:p>
          <a:p>
            <a:pPr lvl="2" eaLnBrk="1" hangingPunct="1"/>
            <a:r>
              <a:rPr lang="zh-CN" altLang="en-US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工作习惯</a:t>
            </a:r>
          </a:p>
        </p:txBody>
      </p:sp>
      <p:sp>
        <p:nvSpPr>
          <p:cNvPr id="8197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页脚占位符 5"/>
          <p:cNvSpPr txBox="1">
            <a:spLocks noGrp="1"/>
          </p:cNvSpPr>
          <p:nvPr>
            <p:ph type="ftr" sz="quarter" idx="12"/>
          </p:nvPr>
        </p:nvSpPr>
        <p:spPr>
          <a:xfrm>
            <a:off x="5364163" y="6497638"/>
            <a:ext cx="2736850" cy="360362"/>
          </a:xfrm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 i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http://xinxi.xaufe.edu.cn</a:t>
            </a:r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0" dirty="0"/>
              <a:t>相关课程</a:t>
            </a:r>
          </a:p>
        </p:txBody>
      </p:sp>
      <p:sp>
        <p:nvSpPr>
          <p:cNvPr id="52228" name="Rectangle 3"/>
          <p:cNvSpPr>
            <a:spLocks noGrp="1"/>
          </p:cNvSpPr>
          <p:nvPr>
            <p:ph idx="1"/>
          </p:nvPr>
        </p:nvSpPr>
        <p:spPr>
          <a:xfrm>
            <a:off x="468313" y="1125538"/>
            <a:ext cx="8191500" cy="49530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数据结构</a:t>
            </a:r>
          </a:p>
          <a:p>
            <a:pPr eaLnBrk="1" hangingPunct="1"/>
            <a:r>
              <a:rPr lang="zh-CN" altLang="en-US" dirty="0"/>
              <a:t>算法分析</a:t>
            </a:r>
          </a:p>
          <a:p>
            <a:pPr eaLnBrk="1" hangingPunct="1"/>
            <a:r>
              <a:rPr lang="zh-CN" altLang="en-US" dirty="0"/>
              <a:t>编译系统</a:t>
            </a:r>
          </a:p>
          <a:p>
            <a:pPr eaLnBrk="1" hangingPunct="1"/>
            <a:r>
              <a:rPr lang="zh-CN" altLang="en-US" dirty="0"/>
              <a:t>操作系统</a:t>
            </a:r>
          </a:p>
        </p:txBody>
      </p:sp>
      <p:sp>
        <p:nvSpPr>
          <p:cNvPr id="52229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30</a:t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页脚占位符 5"/>
          <p:cNvSpPr txBox="1">
            <a:spLocks noGrp="1"/>
          </p:cNvSpPr>
          <p:nvPr>
            <p:ph type="ftr" sz="quarter" idx="12"/>
          </p:nvPr>
        </p:nvSpPr>
        <p:spPr>
          <a:xfrm>
            <a:off x="5364163" y="6497638"/>
            <a:ext cx="2736850" cy="360362"/>
          </a:xfrm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 i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http://xinxi.xaufe.edu.cn</a:t>
            </a:r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0" dirty="0"/>
              <a:t>参考书目</a:t>
            </a:r>
          </a:p>
        </p:txBody>
      </p:sp>
      <p:pic>
        <p:nvPicPr>
          <p:cNvPr id="5325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775" y="1196975"/>
            <a:ext cx="1439863" cy="2266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5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563" y="1196975"/>
            <a:ext cx="2266950" cy="2266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54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3088" y="3757613"/>
            <a:ext cx="1757362" cy="2266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55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8125" y="3752850"/>
            <a:ext cx="1598613" cy="2235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56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6638" y="3748088"/>
            <a:ext cx="1604962" cy="2239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57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3088" y="1196975"/>
            <a:ext cx="1774825" cy="2266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58" name="灯片编号占位符 10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31</a:t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页脚占位符 5"/>
          <p:cNvSpPr txBox="1">
            <a:spLocks noGrp="1"/>
          </p:cNvSpPr>
          <p:nvPr>
            <p:ph type="ftr" sz="quarter" idx="12"/>
          </p:nvPr>
        </p:nvSpPr>
        <p:spPr>
          <a:xfrm>
            <a:off x="5364163" y="6497638"/>
            <a:ext cx="2736850" cy="360362"/>
          </a:xfrm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 i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http://xinxi.xaufe.edu.cn</a:t>
            </a: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>
          <a:xfrm>
            <a:off x="1187450" y="188913"/>
            <a:ext cx="5688013" cy="647700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b="0" dirty="0">
                <a:solidFill>
                  <a:srgbClr val="FF0000"/>
                </a:solidFill>
              </a:rPr>
              <a:t>6.</a:t>
            </a:r>
            <a:r>
              <a:rPr lang="zh-CN" altLang="en-US" sz="3600" b="0" dirty="0">
                <a:solidFill>
                  <a:srgbClr val="FF0000"/>
                </a:solidFill>
              </a:rPr>
              <a:t>作业与考核</a:t>
            </a:r>
          </a:p>
        </p:txBody>
      </p:sp>
      <p:sp>
        <p:nvSpPr>
          <p:cNvPr id="55300" name="Rectangle 3"/>
          <p:cNvSpPr>
            <a:spLocks noGrp="1"/>
          </p:cNvSpPr>
          <p:nvPr>
            <p:ph idx="1"/>
          </p:nvPr>
        </p:nvSpPr>
        <p:spPr>
          <a:xfrm>
            <a:off x="250825" y="981075"/>
            <a:ext cx="8569325" cy="5327650"/>
          </a:xfrm>
          <a:ln/>
        </p:spPr>
        <p:txBody>
          <a:bodyPr vert="horz" wrap="square" lIns="91440" tIns="45720" rIns="91440" bIns="45720" anchor="t" anchorCtr="0"/>
          <a:lstStyle/>
          <a:p>
            <a:pPr lvl="1" defTabSz="914400" eaLnBrk="1" hangingPunct="1">
              <a:lnSpc>
                <a:spcPct val="130000"/>
              </a:lnSpc>
              <a:tabLst>
                <a:tab pos="1343025" algn="l"/>
              </a:tabLst>
            </a:pPr>
            <a:r>
              <a:rPr lang="zh-CN" altLang="en-US" sz="3200" kern="12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课程要求：</a:t>
            </a:r>
          </a:p>
          <a:p>
            <a:pPr lvl="2" defTabSz="914400" eaLnBrk="1" hangingPunct="1">
              <a:lnSpc>
                <a:spcPct val="130000"/>
              </a:lnSpc>
              <a:tabLst>
                <a:tab pos="1343025" algn="l"/>
              </a:tabLst>
            </a:pPr>
            <a:r>
              <a:rPr lang="zh-CN" altLang="en-US" sz="2800" kern="1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课前请做好预习</a:t>
            </a:r>
          </a:p>
          <a:p>
            <a:pPr lvl="2" defTabSz="914400" eaLnBrk="1" hangingPunct="1">
              <a:lnSpc>
                <a:spcPct val="130000"/>
              </a:lnSpc>
              <a:tabLst>
                <a:tab pos="1343025" algn="l"/>
              </a:tabLst>
            </a:pPr>
            <a:r>
              <a:rPr lang="zh-CN" altLang="en-US" sz="2800" kern="1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保持课堂安静，头脑清醒</a:t>
            </a:r>
          </a:p>
          <a:p>
            <a:pPr lvl="2" defTabSz="914400" eaLnBrk="1" hangingPunct="1">
              <a:lnSpc>
                <a:spcPct val="130000"/>
              </a:lnSpc>
              <a:tabLst>
                <a:tab pos="1343025" algn="l"/>
              </a:tabLst>
            </a:pPr>
            <a:r>
              <a:rPr lang="zh-CN" altLang="en-US" sz="2800" kern="1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认真、独立、按时完成并提交作业</a:t>
            </a:r>
          </a:p>
          <a:p>
            <a:pPr lvl="2" defTabSz="914400" eaLnBrk="1" hangingPunct="1">
              <a:lnSpc>
                <a:spcPct val="130000"/>
              </a:lnSpc>
              <a:tabLst>
                <a:tab pos="1343025" algn="l"/>
              </a:tabLst>
            </a:pPr>
            <a:r>
              <a:rPr lang="zh-CN" altLang="en-US" sz="2800" kern="1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重视上机实践，有效利用宝贵的上机时间</a:t>
            </a:r>
          </a:p>
        </p:txBody>
      </p:sp>
      <p:sp>
        <p:nvSpPr>
          <p:cNvPr id="55301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32</a:t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页脚占位符 5"/>
          <p:cNvSpPr txBox="1">
            <a:spLocks noGrp="1"/>
          </p:cNvSpPr>
          <p:nvPr>
            <p:ph type="ftr" sz="quarter" idx="12"/>
          </p:nvPr>
        </p:nvSpPr>
        <p:spPr>
          <a:xfrm>
            <a:off x="5364163" y="6497638"/>
            <a:ext cx="2736850" cy="360362"/>
          </a:xfrm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 i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http://xinxi.xaufe.edu.cn</a:t>
            </a:r>
          </a:p>
        </p:txBody>
      </p:sp>
      <p:sp>
        <p:nvSpPr>
          <p:cNvPr id="5632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0" dirty="0"/>
              <a:t>续</a:t>
            </a:r>
          </a:p>
        </p:txBody>
      </p:sp>
      <p:sp>
        <p:nvSpPr>
          <p:cNvPr id="5632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lvl="1" eaLnBrk="1" hangingPunct="1">
              <a:lnSpc>
                <a:spcPct val="130000"/>
              </a:lnSpc>
            </a:pPr>
            <a:r>
              <a:rPr lang="zh-CN" altLang="en-US" sz="3200" kern="12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作业要求</a:t>
            </a:r>
            <a:r>
              <a:rPr lang="en-US" altLang="zh-CN" sz="3200" kern="12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:</a:t>
            </a:r>
          </a:p>
          <a:p>
            <a:pPr lvl="2" eaLnBrk="1" hangingPunct="1"/>
            <a:r>
              <a:rPr lang="zh-CN" altLang="en-US" sz="2800" kern="1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所有作业必须</a:t>
            </a:r>
            <a:r>
              <a:rPr lang="zh-CN" altLang="en-US" sz="2800" kern="12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独立</a:t>
            </a:r>
            <a:r>
              <a:rPr lang="zh-CN" altLang="en-US" sz="2800" kern="1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完成</a:t>
            </a:r>
          </a:p>
          <a:p>
            <a:pPr lvl="2" eaLnBrk="1" hangingPunct="1">
              <a:lnSpc>
                <a:spcPct val="130000"/>
              </a:lnSpc>
            </a:pPr>
            <a:r>
              <a:rPr lang="zh-CN" altLang="en-US" sz="2800" kern="1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作业必须经</a:t>
            </a:r>
            <a:r>
              <a:rPr lang="zh-CN" altLang="en-US" sz="2800" kern="12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上机调试</a:t>
            </a:r>
            <a:r>
              <a:rPr lang="zh-CN" altLang="en-US" sz="2800" kern="1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通过</a:t>
            </a:r>
          </a:p>
          <a:p>
            <a:pPr lvl="2" eaLnBrk="1" hangingPunct="1">
              <a:lnSpc>
                <a:spcPct val="130000"/>
              </a:lnSpc>
            </a:pPr>
            <a:r>
              <a:rPr lang="zh-CN" altLang="en-US" sz="2800" kern="1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上机考勤</a:t>
            </a:r>
            <a:r>
              <a:rPr lang="en-US" altLang="zh-CN" sz="2800" kern="12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3</a:t>
            </a:r>
            <a:r>
              <a:rPr lang="zh-CN" altLang="en-US" sz="2800" kern="12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次</a:t>
            </a:r>
            <a:r>
              <a:rPr lang="zh-CN" altLang="en-US" sz="2800" kern="1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缺席，按不及格处理</a:t>
            </a:r>
          </a:p>
          <a:p>
            <a:pPr lvl="2" eaLnBrk="1" hangingPunct="1">
              <a:lnSpc>
                <a:spcPct val="130000"/>
              </a:lnSpc>
            </a:pPr>
            <a:r>
              <a:rPr lang="zh-CN" altLang="en-US" sz="2800" kern="1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发现上机时间</a:t>
            </a:r>
            <a:r>
              <a:rPr lang="zh-CN" altLang="en-US" sz="2800" kern="12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干与课程无关</a:t>
            </a:r>
            <a:r>
              <a:rPr lang="zh-CN" altLang="en-US" sz="2800" kern="1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的事情，按缺席一次处理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56325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33</a:t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页脚占位符 5"/>
          <p:cNvSpPr txBox="1">
            <a:spLocks noGrp="1"/>
          </p:cNvSpPr>
          <p:nvPr>
            <p:ph type="ftr" sz="quarter" idx="12"/>
          </p:nvPr>
        </p:nvSpPr>
        <p:spPr>
          <a:xfrm>
            <a:off x="5364163" y="6497638"/>
            <a:ext cx="2736850" cy="360362"/>
          </a:xfrm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 i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http://xinxi.xaufe.edu.cn</a:t>
            </a:r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>
          <a:xfrm>
            <a:off x="1116013" y="188913"/>
            <a:ext cx="7315200" cy="668337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0" dirty="0"/>
              <a:t>续</a:t>
            </a:r>
          </a:p>
        </p:txBody>
      </p:sp>
      <p:sp>
        <p:nvSpPr>
          <p:cNvPr id="57348" name="Rectangle 3"/>
          <p:cNvSpPr>
            <a:spLocks noGrp="1"/>
          </p:cNvSpPr>
          <p:nvPr>
            <p:ph idx="1"/>
          </p:nvPr>
        </p:nvSpPr>
        <p:spPr>
          <a:xfrm>
            <a:off x="827088" y="1125538"/>
            <a:ext cx="7513637" cy="4941887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课后作业、实验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上机练习，现场辅导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占总成绩的10% </a:t>
            </a:r>
          </a:p>
          <a:p>
            <a:pPr eaLnBrk="1" hangingPunct="1"/>
            <a:r>
              <a:rPr lang="zh-CN" altLang="en-US" dirty="0"/>
              <a:t>小测验（可能</a:t>
            </a:r>
            <a:r>
              <a:rPr lang="en-US" altLang="zh-CN" dirty="0"/>
              <a:t>4-5</a:t>
            </a:r>
            <a:r>
              <a:rPr lang="zh-CN" altLang="en-US" dirty="0"/>
              <a:t>次）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上机测验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占总成绩的</a:t>
            </a:r>
            <a:r>
              <a:rPr lang="en-US" altLang="zh-CN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50% </a:t>
            </a:r>
          </a:p>
          <a:p>
            <a:pPr eaLnBrk="1" hangingPunct="1"/>
            <a:r>
              <a:rPr lang="zh-CN" altLang="en-US" dirty="0"/>
              <a:t>期末考试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上机考试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占总成绩的</a:t>
            </a:r>
            <a:r>
              <a:rPr lang="en-US" altLang="zh-CN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40%</a:t>
            </a:r>
            <a:endParaRPr lang="zh-CN" altLang="en-US" kern="12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7349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34</a:t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5"/>
          <p:cNvSpPr txBox="1">
            <a:spLocks noGrp="1"/>
          </p:cNvSpPr>
          <p:nvPr>
            <p:ph type="ftr" sz="quarter" idx="3"/>
          </p:nvPr>
        </p:nvSpPr>
        <p:spPr>
          <a:xfrm>
            <a:off x="5292725" y="6497638"/>
            <a:ext cx="2808288" cy="360362"/>
          </a:xfrm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 i="1" kern="12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http://xinxi.xaufe.edu.cn</a:t>
            </a:r>
          </a:p>
        </p:txBody>
      </p:sp>
      <p:sp>
        <p:nvSpPr>
          <p:cNvPr id="58371" name="WordArt 2"/>
          <p:cNvSpPr>
            <a:spLocks noTextEdit="1"/>
          </p:cNvSpPr>
          <p:nvPr/>
        </p:nvSpPr>
        <p:spPr>
          <a:xfrm>
            <a:off x="2268538" y="2205038"/>
            <a:ext cx="4608512" cy="865187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normAutofit/>
          </a:bodyPr>
          <a:lstStyle/>
          <a:p>
            <a:pPr algn="ctr"/>
            <a:r>
              <a:rPr lang="zh-CN" altLang="en-US" sz="5400" b="1"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  <a:effectLst>
                  <a:outerShdw dist="107763" dir="2699999" algn="ctr" rotWithShape="0">
                    <a:schemeClr val="bg2">
                      <a:alpha val="50000"/>
                    </a:schemeClr>
                  </a:outerShdw>
                </a:effectLst>
                <a:latin typeface="Monotype Corsiva" panose="03010101010201010101" charset="0"/>
                <a:ea typeface="Monotype Corsiva" panose="03010101010201010101" charset="0"/>
              </a:rPr>
              <a:t>Thank You !</a:t>
            </a:r>
          </a:p>
        </p:txBody>
      </p:sp>
      <p:sp>
        <p:nvSpPr>
          <p:cNvPr id="58372" name="Text Box 3"/>
          <p:cNvSpPr txBox="1">
            <a:spLocks noChangeArrowheads="1"/>
          </p:cNvSpPr>
          <p:nvPr/>
        </p:nvSpPr>
        <p:spPr bwMode="auto">
          <a:xfrm>
            <a:off x="2268538" y="4437063"/>
            <a:ext cx="5040313" cy="19383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王浩鸣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*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wang.haoming@126.com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*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haoming_wang@xaufe.edu.cn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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haoming.wang@gmail.com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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81556903  18829266628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373" name="灯片编号占位符 1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35</a:t>
            </a:fld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5"/>
          <p:cNvSpPr txBox="1">
            <a:spLocks noGrp="1"/>
          </p:cNvSpPr>
          <p:nvPr>
            <p:ph type="ftr" sz="quarter" idx="12"/>
          </p:nvPr>
        </p:nvSpPr>
        <p:spPr>
          <a:xfrm>
            <a:off x="5364163" y="6497638"/>
            <a:ext cx="2736850" cy="360362"/>
          </a:xfrm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 i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http://xinxi.xaufe.edu.cn</a:t>
            </a: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1187450" y="260350"/>
            <a:ext cx="7086600" cy="487363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0" dirty="0"/>
              <a:t>需要区分的几个问题</a:t>
            </a:r>
          </a:p>
        </p:txBody>
      </p:sp>
      <p:sp>
        <p:nvSpPr>
          <p:cNvPr id="10244" name="Rectangle 3"/>
          <p:cNvSpPr>
            <a:spLocks noGrp="1"/>
          </p:cNvSpPr>
          <p:nvPr>
            <p:ph idx="1"/>
          </p:nvPr>
        </p:nvSpPr>
        <p:spPr>
          <a:xfrm>
            <a:off x="533400" y="1196975"/>
            <a:ext cx="8191500" cy="4746625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语言程序设计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程序设计语言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程序的可运行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程序的正确性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程序的功能原型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软件产品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可使用性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可维护性和可扩展性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可靠性与安全性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效率和性能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一般程序设计能力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专业程序设计能力</a:t>
            </a:r>
          </a:p>
        </p:txBody>
      </p:sp>
      <p:sp>
        <p:nvSpPr>
          <p:cNvPr id="10245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5"/>
          <p:cNvSpPr txBox="1">
            <a:spLocks noGrp="1"/>
          </p:cNvSpPr>
          <p:nvPr>
            <p:ph type="ftr" sz="quarter" idx="12"/>
          </p:nvPr>
        </p:nvSpPr>
        <p:spPr>
          <a:xfrm>
            <a:off x="5364163" y="6497638"/>
            <a:ext cx="2736850" cy="360362"/>
          </a:xfrm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 i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http://xinxi.xaufe.edu.cn</a:t>
            </a: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0" dirty="0"/>
              <a:t>专业程序设计能力的构成</a:t>
            </a:r>
          </a:p>
        </p:txBody>
      </p:sp>
      <p:sp>
        <p:nvSpPr>
          <p:cNvPr id="12292" name="Rectangle 3"/>
          <p:cNvSpPr>
            <a:spLocks noGrp="1"/>
          </p:cNvSpPr>
          <p:nvPr>
            <p:ph idx="1"/>
          </p:nvPr>
        </p:nvSpPr>
        <p:spPr>
          <a:xfrm>
            <a:off x="533400" y="1196975"/>
            <a:ext cx="8191500" cy="4746625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对程序设计语言的掌握</a:t>
            </a:r>
          </a:p>
          <a:p>
            <a:pPr eaLnBrk="1" hangingPunct="1"/>
            <a:r>
              <a:rPr lang="zh-CN" altLang="en-US" dirty="0"/>
              <a:t>对常用算法和数据结构的掌握</a:t>
            </a:r>
          </a:p>
          <a:p>
            <a:pPr eaLnBrk="1" hangingPunct="1"/>
            <a:r>
              <a:rPr lang="zh-CN" altLang="en-US" dirty="0"/>
              <a:t>对程序结构</a:t>
            </a:r>
            <a:r>
              <a:rPr lang="zh-CN" altLang="en-US" dirty="0">
                <a:latin typeface="宋体" panose="02010600030101010101" pitchFamily="2" charset="-122"/>
              </a:rPr>
              <a:t>/模式</a:t>
            </a:r>
            <a:r>
              <a:rPr lang="zh-CN" altLang="en-US" dirty="0"/>
              <a:t>的掌握</a:t>
            </a:r>
          </a:p>
          <a:p>
            <a:pPr eaLnBrk="1" hangingPunct="1"/>
            <a:r>
              <a:rPr lang="zh-CN" altLang="en-US" dirty="0"/>
              <a:t>对程序测试和调试方法的掌握</a:t>
            </a:r>
          </a:p>
          <a:p>
            <a:pPr eaLnBrk="1" hangingPunct="1"/>
            <a:r>
              <a:rPr lang="zh-CN" altLang="en-US" dirty="0"/>
              <a:t>对相关系统</a:t>
            </a:r>
            <a:r>
              <a:rPr lang="zh-CN" altLang="en-US" dirty="0">
                <a:latin typeface="宋体" panose="02010600030101010101" pitchFamily="2" charset="-122"/>
              </a:rPr>
              <a:t>/系统</a:t>
            </a:r>
            <a:r>
              <a:rPr lang="zh-CN" altLang="en-US" dirty="0"/>
              <a:t>软件的理解</a:t>
            </a:r>
          </a:p>
          <a:p>
            <a:pPr eaLnBrk="1" hangingPunct="1"/>
            <a:r>
              <a:rPr lang="zh-CN" altLang="en-US" dirty="0"/>
              <a:t>良好的程序设计风格</a:t>
            </a:r>
          </a:p>
        </p:txBody>
      </p:sp>
      <p:sp>
        <p:nvSpPr>
          <p:cNvPr id="12293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5"/>
          <p:cNvSpPr txBox="1">
            <a:spLocks noGrp="1"/>
          </p:cNvSpPr>
          <p:nvPr>
            <p:ph type="ftr" sz="quarter" idx="12"/>
          </p:nvPr>
        </p:nvSpPr>
        <p:spPr>
          <a:xfrm>
            <a:off x="5364163" y="6497638"/>
            <a:ext cx="2736850" cy="360362"/>
          </a:xfrm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 i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http://xinxi.xaufe.edu.cn</a:t>
            </a: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0" dirty="0"/>
              <a:t>续</a:t>
            </a:r>
            <a:endParaRPr lang="en-US" altLang="zh-CN" b="0" dirty="0"/>
          </a:p>
        </p:txBody>
      </p:sp>
      <p:sp>
        <p:nvSpPr>
          <p:cNvPr id="1434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对问题的分析能力和对要点的把握</a:t>
            </a:r>
          </a:p>
          <a:p>
            <a:pPr eaLnBrk="1" hangingPunct="1"/>
            <a:r>
              <a:rPr lang="zh-CN" altLang="en-US" dirty="0"/>
              <a:t>对需求和规范的理解和遵守</a:t>
            </a:r>
          </a:p>
          <a:p>
            <a:pPr eaLnBrk="1" hangingPunct="1"/>
            <a:r>
              <a:rPr lang="zh-CN" altLang="en-US" dirty="0"/>
              <a:t>严肃认真的工作态度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好奇心和求知的欲望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探索的勇气和毅力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追求卓越的精神</a:t>
            </a:r>
          </a:p>
        </p:txBody>
      </p:sp>
      <p:sp>
        <p:nvSpPr>
          <p:cNvPr id="14341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6</a:t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3"/>
          <p:cNvSpPr txBox="1">
            <a:spLocks noGrp="1"/>
          </p:cNvSpPr>
          <p:nvPr>
            <p:ph type="ftr" sz="quarter" idx="12"/>
          </p:nvPr>
        </p:nvSpPr>
        <p:spPr>
          <a:xfrm>
            <a:off x="5364163" y="6497638"/>
            <a:ext cx="2736850" cy="360362"/>
          </a:xfrm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 i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http://xinxi.xaufe.edu.cn</a:t>
            </a:r>
          </a:p>
        </p:txBody>
      </p:sp>
      <p:sp>
        <p:nvSpPr>
          <p:cNvPr id="16387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0" dirty="0"/>
              <a:t>程序设计技术的层次</a:t>
            </a:r>
            <a:endParaRPr lang="en-US" altLang="zh-CN" b="0" dirty="0"/>
          </a:p>
        </p:txBody>
      </p:sp>
      <p:grpSp>
        <p:nvGrpSpPr>
          <p:cNvPr id="16388" name="Group 79"/>
          <p:cNvGrpSpPr/>
          <p:nvPr/>
        </p:nvGrpSpPr>
        <p:grpSpPr>
          <a:xfrm>
            <a:off x="247650" y="1341438"/>
            <a:ext cx="8724900" cy="3911600"/>
            <a:chOff x="100" y="1071"/>
            <a:chExt cx="5496" cy="2464"/>
          </a:xfrm>
        </p:grpSpPr>
        <p:sp>
          <p:nvSpPr>
            <p:cNvPr id="16390" name="AutoShape 3"/>
            <p:cNvSpPr/>
            <p:nvPr/>
          </p:nvSpPr>
          <p:spPr>
            <a:xfrm flipV="1">
              <a:off x="1253" y="2693"/>
              <a:ext cx="984" cy="842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959595">
                    <a:alpha val="20000"/>
                  </a:srgbClr>
                </a:gs>
                <a:gs pos="50000">
                  <a:srgbClr val="EAEAEA">
                    <a:alpha val="20000"/>
                  </a:srgbClr>
                </a:gs>
                <a:gs pos="100000">
                  <a:srgbClr val="959595">
                    <a:alpha val="2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rot="10800000"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v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 kern="1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1" name="AutoShape 4"/>
            <p:cNvSpPr/>
            <p:nvPr/>
          </p:nvSpPr>
          <p:spPr>
            <a:xfrm flipV="1">
              <a:off x="2373" y="2385"/>
              <a:ext cx="983" cy="1150"/>
            </a:xfrm>
            <a:prstGeom prst="can">
              <a:avLst>
                <a:gd name="adj" fmla="val 21801"/>
              </a:avLst>
            </a:prstGeom>
            <a:gradFill rotWithShape="1">
              <a:gsLst>
                <a:gs pos="0">
                  <a:srgbClr val="959595">
                    <a:alpha val="20000"/>
                  </a:srgbClr>
                </a:gs>
                <a:gs pos="50000">
                  <a:srgbClr val="EAEAEA">
                    <a:alpha val="20000"/>
                  </a:srgbClr>
                </a:gs>
                <a:gs pos="100000">
                  <a:srgbClr val="959595">
                    <a:alpha val="2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rot="10800000"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v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 kern="1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2" name="AutoShape 5"/>
            <p:cNvSpPr/>
            <p:nvPr/>
          </p:nvSpPr>
          <p:spPr>
            <a:xfrm flipV="1">
              <a:off x="3499" y="1977"/>
              <a:ext cx="977" cy="1558"/>
            </a:xfrm>
            <a:prstGeom prst="can">
              <a:avLst>
                <a:gd name="adj" fmla="val 21347"/>
              </a:avLst>
            </a:prstGeom>
            <a:gradFill rotWithShape="1">
              <a:gsLst>
                <a:gs pos="0">
                  <a:srgbClr val="959595">
                    <a:alpha val="20000"/>
                  </a:srgbClr>
                </a:gs>
                <a:gs pos="50000">
                  <a:srgbClr val="EAEAEA">
                    <a:alpha val="20000"/>
                  </a:srgbClr>
                </a:gs>
                <a:gs pos="100000">
                  <a:srgbClr val="959595">
                    <a:alpha val="2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rot="10800000"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v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 kern="1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3" name="AutoShape 6"/>
            <p:cNvSpPr/>
            <p:nvPr/>
          </p:nvSpPr>
          <p:spPr>
            <a:xfrm flipV="1">
              <a:off x="4619" y="1579"/>
              <a:ext cx="977" cy="1956"/>
            </a:xfrm>
            <a:prstGeom prst="can">
              <a:avLst>
                <a:gd name="adj" fmla="val 21009"/>
              </a:avLst>
            </a:prstGeom>
            <a:gradFill rotWithShape="1">
              <a:gsLst>
                <a:gs pos="0">
                  <a:srgbClr val="959595">
                    <a:alpha val="20000"/>
                  </a:srgbClr>
                </a:gs>
                <a:gs pos="50000">
                  <a:srgbClr val="EAEAEA">
                    <a:alpha val="20000"/>
                  </a:srgbClr>
                </a:gs>
                <a:gs pos="100000">
                  <a:srgbClr val="959595">
                    <a:alpha val="2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rot="10800000"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v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 kern="1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6394" name="Group 7"/>
            <p:cNvGrpSpPr/>
            <p:nvPr/>
          </p:nvGrpSpPr>
          <p:grpSpPr>
            <a:xfrm>
              <a:off x="3499" y="1964"/>
              <a:ext cx="977" cy="276"/>
              <a:chOff x="1003" y="2400"/>
              <a:chExt cx="1089" cy="336"/>
            </a:xfrm>
          </p:grpSpPr>
          <p:sp>
            <p:nvSpPr>
              <p:cNvPr id="16449" name="Oval 8"/>
              <p:cNvSpPr/>
              <p:nvPr/>
            </p:nvSpPr>
            <p:spPr>
              <a:xfrm>
                <a:off x="1006" y="2427"/>
                <a:ext cx="1086" cy="309"/>
              </a:xfrm>
              <a:prstGeom prst="ellipse">
                <a:avLst/>
              </a:prstGeom>
              <a:gradFill rotWithShape="1">
                <a:gsLst>
                  <a:gs pos="0">
                    <a:srgbClr val="925800"/>
                  </a:gs>
                  <a:gs pos="50000">
                    <a:srgbClr val="FF9900"/>
                  </a:gs>
                  <a:gs pos="100000">
                    <a:srgbClr val="92580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 kern="1200">
                    <a:solidFill>
                      <a:schemeClr val="tx1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50" name="Oval 9"/>
              <p:cNvSpPr/>
              <p:nvPr/>
            </p:nvSpPr>
            <p:spPr>
              <a:xfrm>
                <a:off x="1003" y="2400"/>
                <a:ext cx="1086" cy="309"/>
              </a:xfrm>
              <a:prstGeom prst="ellipse">
                <a:avLst/>
              </a:prstGeom>
              <a:gradFill rotWithShape="1">
                <a:gsLst>
                  <a:gs pos="0">
                    <a:srgbClr val="FFE2B6"/>
                  </a:gs>
                  <a:gs pos="100000">
                    <a:srgbClr val="FF9900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 kern="1200">
                    <a:solidFill>
                      <a:schemeClr val="tx1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395" name="Group 10"/>
            <p:cNvGrpSpPr/>
            <p:nvPr/>
          </p:nvGrpSpPr>
          <p:grpSpPr>
            <a:xfrm>
              <a:off x="4618" y="1569"/>
              <a:ext cx="977" cy="277"/>
              <a:chOff x="1003" y="2400"/>
              <a:chExt cx="1089" cy="336"/>
            </a:xfrm>
          </p:grpSpPr>
          <p:sp>
            <p:nvSpPr>
              <p:cNvPr id="16447" name="Oval 11"/>
              <p:cNvSpPr/>
              <p:nvPr/>
            </p:nvSpPr>
            <p:spPr>
              <a:xfrm>
                <a:off x="1006" y="2427"/>
                <a:ext cx="1086" cy="309"/>
              </a:xfrm>
              <a:prstGeom prst="ellipse">
                <a:avLst/>
              </a:prstGeom>
              <a:gradFill rotWithShape="1">
                <a:gsLst>
                  <a:gs pos="0">
                    <a:srgbClr val="3A5800"/>
                  </a:gs>
                  <a:gs pos="50000">
                    <a:srgbClr val="669900"/>
                  </a:gs>
                  <a:gs pos="100000">
                    <a:srgbClr val="3A580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 kern="1200">
                    <a:solidFill>
                      <a:schemeClr val="tx1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8" name="Oval 12"/>
              <p:cNvSpPr/>
              <p:nvPr/>
            </p:nvSpPr>
            <p:spPr>
              <a:xfrm>
                <a:off x="1003" y="2400"/>
                <a:ext cx="1086" cy="309"/>
              </a:xfrm>
              <a:prstGeom prst="ellipse">
                <a:avLst/>
              </a:prstGeom>
              <a:gradFill rotWithShape="1">
                <a:gsLst>
                  <a:gs pos="0">
                    <a:srgbClr val="D3E2B6"/>
                  </a:gs>
                  <a:gs pos="100000">
                    <a:srgbClr val="669900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 kern="1200">
                    <a:solidFill>
                      <a:schemeClr val="tx1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396" name="Group 13"/>
            <p:cNvGrpSpPr/>
            <p:nvPr/>
          </p:nvGrpSpPr>
          <p:grpSpPr>
            <a:xfrm>
              <a:off x="1257" y="2674"/>
              <a:ext cx="977" cy="276"/>
              <a:chOff x="1003" y="2400"/>
              <a:chExt cx="1089" cy="336"/>
            </a:xfrm>
          </p:grpSpPr>
          <p:sp>
            <p:nvSpPr>
              <p:cNvPr id="14350" name="Oval 14"/>
              <p:cNvSpPr>
                <a:spLocks noChangeArrowheads="1"/>
              </p:cNvSpPr>
              <p:nvPr/>
            </p:nvSpPr>
            <p:spPr bwMode="gray">
              <a:xfrm>
                <a:off x="1006" y="2427"/>
                <a:ext cx="1086" cy="309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5725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57255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51" name="Oval 15"/>
              <p:cNvSpPr>
                <a:spLocks noChangeArrowheads="1"/>
              </p:cNvSpPr>
              <p:nvPr/>
            </p:nvSpPr>
            <p:spPr bwMode="gray">
              <a:xfrm>
                <a:off x="1003" y="2400"/>
                <a:ext cx="1086" cy="309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31765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6397" name="Group 16"/>
            <p:cNvGrpSpPr/>
            <p:nvPr/>
          </p:nvGrpSpPr>
          <p:grpSpPr>
            <a:xfrm>
              <a:off x="2379" y="2358"/>
              <a:ext cx="977" cy="277"/>
              <a:chOff x="1003" y="2400"/>
              <a:chExt cx="1089" cy="336"/>
            </a:xfrm>
          </p:grpSpPr>
          <p:sp>
            <p:nvSpPr>
              <p:cNvPr id="14353" name="Oval 17"/>
              <p:cNvSpPr>
                <a:spLocks noChangeArrowheads="1"/>
              </p:cNvSpPr>
              <p:nvPr/>
            </p:nvSpPr>
            <p:spPr bwMode="gray">
              <a:xfrm>
                <a:off x="1006" y="2427"/>
                <a:ext cx="1086" cy="30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7255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7255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54" name="Oval 18"/>
              <p:cNvSpPr>
                <a:spLocks noChangeArrowheads="1"/>
              </p:cNvSpPr>
              <p:nvPr/>
            </p:nvSpPr>
            <p:spPr bwMode="gray">
              <a:xfrm>
                <a:off x="1003" y="2400"/>
                <a:ext cx="1086" cy="30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1765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6398" name="Rectangle 20"/>
            <p:cNvSpPr/>
            <p:nvPr/>
          </p:nvSpPr>
          <p:spPr>
            <a:xfrm>
              <a:off x="1247" y="3023"/>
              <a:ext cx="94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v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 kern="1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b="1" dirty="0">
                  <a:solidFill>
                    <a:srgbClr val="01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算法技巧级</a:t>
              </a:r>
            </a:p>
          </p:txBody>
        </p:sp>
        <p:sp>
          <p:nvSpPr>
            <p:cNvPr id="16399" name="Rectangle 21"/>
            <p:cNvSpPr/>
            <p:nvPr/>
          </p:nvSpPr>
          <p:spPr>
            <a:xfrm>
              <a:off x="2375" y="3023"/>
              <a:ext cx="94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v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 kern="1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b="1" dirty="0">
                  <a:solidFill>
                    <a:srgbClr val="01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工具程序级</a:t>
              </a:r>
            </a:p>
          </p:txBody>
        </p:sp>
        <p:sp>
          <p:nvSpPr>
            <p:cNvPr id="16400" name="Rectangle 22"/>
            <p:cNvSpPr/>
            <p:nvPr/>
          </p:nvSpPr>
          <p:spPr>
            <a:xfrm>
              <a:off x="3509" y="3024"/>
              <a:ext cx="94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v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 kern="1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b="1" dirty="0">
                  <a:solidFill>
                    <a:srgbClr val="01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软件工程级</a:t>
              </a:r>
            </a:p>
          </p:txBody>
        </p:sp>
        <p:sp>
          <p:nvSpPr>
            <p:cNvPr id="16401" name="Rectangle 23"/>
            <p:cNvSpPr/>
            <p:nvPr/>
          </p:nvSpPr>
          <p:spPr>
            <a:xfrm>
              <a:off x="4631" y="3023"/>
              <a:ext cx="94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v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 kern="1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b="1" dirty="0">
                  <a:solidFill>
                    <a:srgbClr val="01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大型系统级</a:t>
              </a:r>
            </a:p>
          </p:txBody>
        </p:sp>
        <p:pic>
          <p:nvPicPr>
            <p:cNvPr id="16402" name="Picture 24" descr="shadow_1_m"/>
            <p:cNvPicPr>
              <a:picLocks noChangeAspect="1"/>
            </p:cNvPicPr>
            <p:nvPr/>
          </p:nvPicPr>
          <p:blipFill>
            <a:blip r:embed="rId3">
              <a:lum bright="12000"/>
            </a:blip>
            <a:stretch>
              <a:fillRect/>
            </a:stretch>
          </p:blipFill>
          <p:spPr>
            <a:xfrm>
              <a:off x="4734" y="1642"/>
              <a:ext cx="689" cy="119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16403" name="Group 25"/>
            <p:cNvGrpSpPr/>
            <p:nvPr/>
          </p:nvGrpSpPr>
          <p:grpSpPr>
            <a:xfrm>
              <a:off x="4722" y="1071"/>
              <a:ext cx="729" cy="646"/>
              <a:chOff x="887" y="2040"/>
              <a:chExt cx="433" cy="422"/>
            </a:xfrm>
          </p:grpSpPr>
          <p:pic>
            <p:nvPicPr>
              <p:cNvPr id="16438" name="Picture 26" descr="circuler_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" name="Oval 27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rgbClr val="99CC00">
                      <a:alpha val="55000"/>
                    </a:srgbClr>
                  </a:gs>
                  <a:gs pos="50000">
                    <a:srgbClr val="99CC00">
                      <a:gamma/>
                      <a:shade val="46275"/>
                      <a:invGamma/>
                      <a:alpha val="89999"/>
                    </a:srgbClr>
                  </a:gs>
                  <a:gs pos="100000">
                    <a:srgbClr val="99CC00">
                      <a:alpha val="55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pic>
            <p:nvPicPr>
              <p:cNvPr id="16442" name="Picture 28" descr="Picture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16404" name="Rectangle 29"/>
            <p:cNvSpPr/>
            <p:nvPr/>
          </p:nvSpPr>
          <p:spPr>
            <a:xfrm>
              <a:off x="4928" y="1198"/>
              <a:ext cx="26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v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 kern="1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>
                  <a:srgbClr val="FF0066"/>
                </a:buClr>
                <a:buSzPct val="75000"/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rgbClr val="FE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pic>
          <p:nvPicPr>
            <p:cNvPr id="16405" name="Picture 30" descr="shadow_1_m"/>
            <p:cNvPicPr>
              <a:picLocks noChangeAspect="1"/>
            </p:cNvPicPr>
            <p:nvPr/>
          </p:nvPicPr>
          <p:blipFill>
            <a:blip r:embed="rId6">
              <a:lum bright="12000"/>
            </a:blip>
            <a:stretch>
              <a:fillRect/>
            </a:stretch>
          </p:blipFill>
          <p:spPr>
            <a:xfrm>
              <a:off x="3630" y="2021"/>
              <a:ext cx="689" cy="118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16406" name="Group 31"/>
            <p:cNvGrpSpPr/>
            <p:nvPr/>
          </p:nvGrpSpPr>
          <p:grpSpPr>
            <a:xfrm>
              <a:off x="3618" y="1450"/>
              <a:ext cx="728" cy="646"/>
              <a:chOff x="887" y="2040"/>
              <a:chExt cx="433" cy="422"/>
            </a:xfrm>
          </p:grpSpPr>
          <p:pic>
            <p:nvPicPr>
              <p:cNvPr id="16433" name="Picture 32" descr="circuler_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4369" name="Oval 33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rgbClr val="FF9900">
                      <a:alpha val="55000"/>
                    </a:srgbClr>
                  </a:gs>
                  <a:gs pos="50000">
                    <a:srgbClr val="FF9900">
                      <a:gamma/>
                      <a:shade val="46275"/>
                      <a:invGamma/>
                      <a:alpha val="89999"/>
                    </a:srgbClr>
                  </a:gs>
                  <a:gs pos="100000">
                    <a:srgbClr val="FF9900">
                      <a:alpha val="55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pic>
            <p:nvPicPr>
              <p:cNvPr id="16437" name="Picture 34" descr="Picture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16407" name="Rectangle 35"/>
            <p:cNvSpPr/>
            <p:nvPr/>
          </p:nvSpPr>
          <p:spPr>
            <a:xfrm>
              <a:off x="3833" y="1570"/>
              <a:ext cx="2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v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 kern="1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>
                  <a:srgbClr val="FF0066"/>
                </a:buClr>
                <a:buSzPct val="75000"/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rgbClr val="FE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pic>
          <p:nvPicPr>
            <p:cNvPr id="16408" name="Picture 36" descr="shadow_1_m"/>
            <p:cNvPicPr>
              <a:picLocks noChangeAspect="1"/>
            </p:cNvPicPr>
            <p:nvPr/>
          </p:nvPicPr>
          <p:blipFill>
            <a:blip r:embed="rId3">
              <a:lum bright="12000"/>
            </a:blip>
            <a:stretch>
              <a:fillRect/>
            </a:stretch>
          </p:blipFill>
          <p:spPr>
            <a:xfrm>
              <a:off x="2519" y="2428"/>
              <a:ext cx="689" cy="119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16409" name="Group 37"/>
            <p:cNvGrpSpPr/>
            <p:nvPr/>
          </p:nvGrpSpPr>
          <p:grpSpPr>
            <a:xfrm>
              <a:off x="2508" y="1857"/>
              <a:ext cx="728" cy="646"/>
              <a:chOff x="887" y="2040"/>
              <a:chExt cx="433" cy="422"/>
            </a:xfrm>
          </p:grpSpPr>
          <p:pic>
            <p:nvPicPr>
              <p:cNvPr id="16430" name="Picture 38" descr="circuler_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4375" name="Oval 39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55000"/>
                    </a:schemeClr>
                  </a:gs>
                  <a:gs pos="50000">
                    <a:schemeClr val="accent2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accent2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pic>
            <p:nvPicPr>
              <p:cNvPr id="16432" name="Picture 40" descr="Picture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16410" name="Rectangle 41"/>
            <p:cNvSpPr/>
            <p:nvPr/>
          </p:nvSpPr>
          <p:spPr>
            <a:xfrm>
              <a:off x="2699" y="2024"/>
              <a:ext cx="2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v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 kern="1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>
                  <a:srgbClr val="FF0066"/>
                </a:buClr>
                <a:buSzPct val="75000"/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rgbClr val="FE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  <p:pic>
          <p:nvPicPr>
            <p:cNvPr id="16411" name="Picture 42" descr="shadow_1_m"/>
            <p:cNvPicPr>
              <a:picLocks noChangeAspect="1"/>
            </p:cNvPicPr>
            <p:nvPr/>
          </p:nvPicPr>
          <p:blipFill>
            <a:blip r:embed="rId3">
              <a:lum bright="12000"/>
            </a:blip>
            <a:stretch>
              <a:fillRect/>
            </a:stretch>
          </p:blipFill>
          <p:spPr>
            <a:xfrm>
              <a:off x="1385" y="2738"/>
              <a:ext cx="688" cy="119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16412" name="Group 43"/>
            <p:cNvGrpSpPr/>
            <p:nvPr/>
          </p:nvGrpSpPr>
          <p:grpSpPr>
            <a:xfrm>
              <a:off x="1373" y="2167"/>
              <a:ext cx="729" cy="646"/>
              <a:chOff x="887" y="2040"/>
              <a:chExt cx="433" cy="422"/>
            </a:xfrm>
          </p:grpSpPr>
          <p:pic>
            <p:nvPicPr>
              <p:cNvPr id="16427" name="Picture 44" descr="circuler_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4381" name="Oval 4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55000"/>
                    </a:schemeClr>
                  </a:gs>
                  <a:gs pos="50000">
                    <a:schemeClr val="accent1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accent1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pic>
            <p:nvPicPr>
              <p:cNvPr id="16429" name="Picture 46" descr="Picture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16413" name="Rectangle 47"/>
            <p:cNvSpPr/>
            <p:nvPr/>
          </p:nvSpPr>
          <p:spPr>
            <a:xfrm>
              <a:off x="1565" y="2359"/>
              <a:ext cx="2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v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 kern="1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>
                  <a:srgbClr val="FF0066"/>
                </a:buClr>
                <a:buSzPct val="75000"/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rgbClr val="FE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6414" name="AutoShape 6"/>
            <p:cNvSpPr/>
            <p:nvPr/>
          </p:nvSpPr>
          <p:spPr>
            <a:xfrm flipV="1">
              <a:off x="101" y="3022"/>
              <a:ext cx="977" cy="511"/>
            </a:xfrm>
            <a:prstGeom prst="can">
              <a:avLst>
                <a:gd name="adj" fmla="val 10495"/>
              </a:avLst>
            </a:prstGeom>
            <a:gradFill rotWithShape="1">
              <a:gsLst>
                <a:gs pos="0">
                  <a:srgbClr val="959595">
                    <a:alpha val="20000"/>
                  </a:srgbClr>
                </a:gs>
                <a:gs pos="50000">
                  <a:srgbClr val="EAEAEA">
                    <a:alpha val="20000"/>
                  </a:srgbClr>
                </a:gs>
                <a:gs pos="100000">
                  <a:srgbClr val="959595">
                    <a:alpha val="2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rot="10800000"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v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 kern="1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6415" name="Group 10"/>
            <p:cNvGrpSpPr/>
            <p:nvPr/>
          </p:nvGrpSpPr>
          <p:grpSpPr>
            <a:xfrm>
              <a:off x="100" y="2976"/>
              <a:ext cx="977" cy="277"/>
              <a:chOff x="1003" y="2400"/>
              <a:chExt cx="1089" cy="336"/>
            </a:xfrm>
          </p:grpSpPr>
          <p:sp>
            <p:nvSpPr>
              <p:cNvPr id="16425" name="Oval 11"/>
              <p:cNvSpPr/>
              <p:nvPr/>
            </p:nvSpPr>
            <p:spPr>
              <a:xfrm>
                <a:off x="1006" y="2427"/>
                <a:ext cx="1086" cy="309"/>
              </a:xfrm>
              <a:prstGeom prst="ellipse">
                <a:avLst/>
              </a:prstGeom>
              <a:gradFill rotWithShape="1">
                <a:gsLst>
                  <a:gs pos="0">
                    <a:srgbClr val="3A5800"/>
                  </a:gs>
                  <a:gs pos="50000">
                    <a:srgbClr val="669900"/>
                  </a:gs>
                  <a:gs pos="100000">
                    <a:srgbClr val="3A580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 kern="1200">
                    <a:solidFill>
                      <a:schemeClr val="tx1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26" name="Oval 12"/>
              <p:cNvSpPr/>
              <p:nvPr/>
            </p:nvSpPr>
            <p:spPr>
              <a:xfrm>
                <a:off x="1003" y="2400"/>
                <a:ext cx="1086" cy="309"/>
              </a:xfrm>
              <a:prstGeom prst="ellipse">
                <a:avLst/>
              </a:prstGeom>
              <a:gradFill rotWithShape="1">
                <a:gsLst>
                  <a:gs pos="0">
                    <a:srgbClr val="D3E2B6"/>
                  </a:gs>
                  <a:gs pos="100000">
                    <a:srgbClr val="669900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 kern="1200">
                    <a:solidFill>
                      <a:schemeClr val="tx1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416" name="Rectangle 23"/>
            <p:cNvSpPr/>
            <p:nvPr/>
          </p:nvSpPr>
          <p:spPr>
            <a:xfrm>
              <a:off x="113" y="3309"/>
              <a:ext cx="94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v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 kern="1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b="1" dirty="0">
                  <a:solidFill>
                    <a:srgbClr val="01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语言基础级</a:t>
              </a:r>
            </a:p>
          </p:txBody>
        </p:sp>
        <p:pic>
          <p:nvPicPr>
            <p:cNvPr id="16417" name="Picture 24" descr="shadow_1_m"/>
            <p:cNvPicPr>
              <a:picLocks noChangeAspect="1"/>
            </p:cNvPicPr>
            <p:nvPr/>
          </p:nvPicPr>
          <p:blipFill>
            <a:blip r:embed="rId8">
              <a:lum bright="12000"/>
            </a:blip>
            <a:stretch>
              <a:fillRect/>
            </a:stretch>
          </p:blipFill>
          <p:spPr>
            <a:xfrm>
              <a:off x="216" y="3049"/>
              <a:ext cx="689" cy="221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16418" name="Group 25"/>
            <p:cNvGrpSpPr/>
            <p:nvPr/>
          </p:nvGrpSpPr>
          <p:grpSpPr>
            <a:xfrm>
              <a:off x="246" y="2523"/>
              <a:ext cx="729" cy="646"/>
              <a:chOff x="887" y="2040"/>
              <a:chExt cx="433" cy="422"/>
            </a:xfrm>
          </p:grpSpPr>
          <p:pic>
            <p:nvPicPr>
              <p:cNvPr id="16420" name="Picture 26" descr="circuler_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4363" name="Oval 27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rgbClr val="99CC00">
                      <a:alpha val="55000"/>
                    </a:srgbClr>
                  </a:gs>
                  <a:gs pos="50000">
                    <a:srgbClr val="99CC00">
                      <a:gamma/>
                      <a:shade val="46275"/>
                      <a:invGamma/>
                      <a:alpha val="89999"/>
                    </a:srgbClr>
                  </a:gs>
                  <a:gs pos="100000">
                    <a:srgbClr val="99CC00">
                      <a:alpha val="55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pic>
            <p:nvPicPr>
              <p:cNvPr id="16424" name="Picture 28" descr="Picture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16419" name="Rectangle 29"/>
            <p:cNvSpPr/>
            <p:nvPr/>
          </p:nvSpPr>
          <p:spPr>
            <a:xfrm>
              <a:off x="467" y="2663"/>
              <a:ext cx="2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v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 kern="1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>
                  <a:srgbClr val="FF0066"/>
                </a:buClr>
                <a:buSzPct val="75000"/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rgbClr val="FE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16389" name="灯片编号占位符 2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7</a:t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5"/>
          <p:cNvSpPr txBox="1">
            <a:spLocks noGrp="1"/>
          </p:cNvSpPr>
          <p:nvPr>
            <p:ph type="ftr" sz="quarter" idx="12"/>
          </p:nvPr>
        </p:nvSpPr>
        <p:spPr>
          <a:xfrm>
            <a:off x="5364163" y="6497638"/>
            <a:ext cx="2736850" cy="360362"/>
          </a:xfrm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 i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http://xinxi.xaufe.edu.cn</a:t>
            </a: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0" dirty="0"/>
              <a:t>之一：语言基础级</a:t>
            </a:r>
          </a:p>
        </p:txBody>
      </p:sp>
      <p:sp>
        <p:nvSpPr>
          <p:cNvPr id="1843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掌握编程语言的基本要素和使用方法</a:t>
            </a:r>
          </a:p>
          <a:p>
            <a:pPr eaLnBrk="1" hangingPunct="1"/>
            <a:r>
              <a:rPr lang="zh-CN" altLang="en-US" dirty="0"/>
              <a:t>基本要素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语言的基本元素和语句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语法规则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语义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程序的基本结构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计算和控制</a:t>
            </a:r>
          </a:p>
        </p:txBody>
      </p:sp>
      <p:sp>
        <p:nvSpPr>
          <p:cNvPr id="18437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8</a:t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5"/>
          <p:cNvSpPr txBox="1">
            <a:spLocks noGrp="1"/>
          </p:cNvSpPr>
          <p:nvPr>
            <p:ph type="ftr" sz="quarter" idx="12"/>
          </p:nvPr>
        </p:nvSpPr>
        <p:spPr>
          <a:xfrm>
            <a:off x="5364163" y="6497638"/>
            <a:ext cx="2736850" cy="360362"/>
          </a:xfrm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 i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http://xinxi.xaufe.edu.cn</a:t>
            </a: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0" dirty="0"/>
              <a:t>之二：算法技巧级</a:t>
            </a:r>
          </a:p>
        </p:txBody>
      </p:sp>
      <p:sp>
        <p:nvSpPr>
          <p:cNvPr id="20484" name="Rectangle 3"/>
          <p:cNvSpPr>
            <a:spLocks noGrp="1"/>
          </p:cNvSpPr>
          <p:nvPr>
            <p:ph idx="1"/>
          </p:nvPr>
        </p:nvSpPr>
        <p:spPr>
          <a:xfrm>
            <a:off x="684213" y="1268413"/>
            <a:ext cx="7772400" cy="4306887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使用程序设计解决小型问题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习题</a:t>
            </a:r>
            <a:r>
              <a:rPr lang="zh-CN" altLang="en-US" kern="1200" dirty="0">
                <a:latin typeface="宋体" panose="02010600030101010101" pitchFamily="2" charset="-122"/>
                <a:ea typeface="楷体" panose="02010609060101010101" pitchFamily="49" charset="-122"/>
                <a:cs typeface="+mn-cs"/>
              </a:rPr>
              <a:t>/竞赛</a:t>
            </a:r>
          </a:p>
          <a:p>
            <a:pPr eaLnBrk="1" hangingPunct="1"/>
            <a:r>
              <a:rPr lang="zh-CN" altLang="en-US" dirty="0"/>
              <a:t>基本要素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问题分析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基本算法和数据结构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语言的使用技巧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常用模式</a:t>
            </a:r>
          </a:p>
          <a:p>
            <a:pPr lvl="1" eaLnBrk="1" hangingPunct="1"/>
            <a:r>
              <a:rPr lang="zh-CN" altLang="en-US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程序的调试和检验</a:t>
            </a:r>
          </a:p>
        </p:txBody>
      </p:sp>
      <p:sp>
        <p:nvSpPr>
          <p:cNvPr id="20485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9</a:t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U2Y2IzM2IzZDY3YjJlOWY3ZWZhMmM4OTY2ZGFhOWMifQ=="/>
</p:tagLst>
</file>

<file path=ppt/theme/theme1.xml><?xml version="1.0" encoding="utf-8"?>
<a:theme xmlns:a="http://schemas.openxmlformats.org/drawingml/2006/main" name="海际风情[蓝]">
  <a:themeElements>
    <a:clrScheme name="海际风情[蓝] 3">
      <a:dk1>
        <a:srgbClr val="000000"/>
      </a:dk1>
      <a:lt1>
        <a:srgbClr val="FFFFFF"/>
      </a:lt1>
      <a:dk2>
        <a:srgbClr val="130658"/>
      </a:dk2>
      <a:lt2>
        <a:srgbClr val="C0C0C0"/>
      </a:lt2>
      <a:accent1>
        <a:srgbClr val="2353D9"/>
      </a:accent1>
      <a:accent2>
        <a:srgbClr val="38A0DA"/>
      </a:accent2>
      <a:accent3>
        <a:srgbClr val="FFFFFF"/>
      </a:accent3>
      <a:accent4>
        <a:srgbClr val="000000"/>
      </a:accent4>
      <a:accent5>
        <a:srgbClr val="ACB3E9"/>
      </a:accent5>
      <a:accent6>
        <a:srgbClr val="3291C5"/>
      </a:accent6>
      <a:hlink>
        <a:srgbClr val="009999"/>
      </a:hlink>
      <a:folHlink>
        <a:srgbClr val="D77A5D"/>
      </a:folHlink>
    </a:clrScheme>
    <a:fontScheme name="海际风情[蓝]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海际风情[蓝] 1">
        <a:dk1>
          <a:srgbClr val="000000"/>
        </a:dk1>
        <a:lt1>
          <a:srgbClr val="FFFFFF"/>
        </a:lt1>
        <a:dk2>
          <a:srgbClr val="660033"/>
        </a:dk2>
        <a:lt2>
          <a:srgbClr val="C0C0C0"/>
        </a:lt2>
        <a:accent1>
          <a:srgbClr val="0E50A8"/>
        </a:accent1>
        <a:accent2>
          <a:srgbClr val="E3892F"/>
        </a:accent2>
        <a:accent3>
          <a:srgbClr val="FFFFFF"/>
        </a:accent3>
        <a:accent4>
          <a:srgbClr val="000000"/>
        </a:accent4>
        <a:accent5>
          <a:srgbClr val="AAB3D1"/>
        </a:accent5>
        <a:accent6>
          <a:srgbClr val="CE7C2A"/>
        </a:accent6>
        <a:hlink>
          <a:srgbClr val="0099CC"/>
        </a:hlink>
        <a:folHlink>
          <a:srgbClr val="736F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际风情[蓝]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64B4DC"/>
        </a:accent1>
        <a:accent2>
          <a:srgbClr val="EA4A46"/>
        </a:accent2>
        <a:accent3>
          <a:srgbClr val="FFFFFF"/>
        </a:accent3>
        <a:accent4>
          <a:srgbClr val="000000"/>
        </a:accent4>
        <a:accent5>
          <a:srgbClr val="B8D6EB"/>
        </a:accent5>
        <a:accent6>
          <a:srgbClr val="D4423F"/>
        </a:accent6>
        <a:hlink>
          <a:srgbClr val="441FCD"/>
        </a:hlink>
        <a:folHlink>
          <a:srgbClr val="AAC85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际风情[蓝] 3">
        <a:dk1>
          <a:srgbClr val="000000"/>
        </a:dk1>
        <a:lt1>
          <a:srgbClr val="FFFFFF"/>
        </a:lt1>
        <a:dk2>
          <a:srgbClr val="130658"/>
        </a:dk2>
        <a:lt2>
          <a:srgbClr val="C0C0C0"/>
        </a:lt2>
        <a:accent1>
          <a:srgbClr val="2353D9"/>
        </a:accent1>
        <a:accent2>
          <a:srgbClr val="38A0DA"/>
        </a:accent2>
        <a:accent3>
          <a:srgbClr val="FFFFFF"/>
        </a:accent3>
        <a:accent4>
          <a:srgbClr val="000000"/>
        </a:accent4>
        <a:accent5>
          <a:srgbClr val="ACB3E9"/>
        </a:accent5>
        <a:accent6>
          <a:srgbClr val="3291C5"/>
        </a:accent6>
        <a:hlink>
          <a:srgbClr val="009999"/>
        </a:hlink>
        <a:folHlink>
          <a:srgbClr val="D77A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从 www.mysoeasy.com 下载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宋体"/>
        <a:cs typeface=""/>
      </a:majorFont>
      <a:minorFont>
        <a:latin typeface="微软雅黑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模板从 www.mysoeasy.com 下载 1">
        <a:dk1>
          <a:srgbClr val="8064A2"/>
        </a:dk1>
        <a:lt1>
          <a:srgbClr val="9BBB59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CBDAB5"/>
        </a:accent3>
        <a:accent4>
          <a:srgbClr val="6C548A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海际风情[蓝]</Template>
  <TotalTime>0</TotalTime>
  <Words>2012</Words>
  <Application>Microsoft Office PowerPoint</Application>
  <PresentationFormat>全屏显示(4:3)</PresentationFormat>
  <Paragraphs>378</Paragraphs>
  <Slides>35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51" baseType="lpstr">
      <vt:lpstr>方正姚体</vt:lpstr>
      <vt:lpstr>仿宋</vt:lpstr>
      <vt:lpstr>仿宋_GB2312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Monotype Corsiva</vt:lpstr>
      <vt:lpstr>Times New Roman</vt:lpstr>
      <vt:lpstr>Wingdings</vt:lpstr>
      <vt:lpstr>海际风情[蓝]</vt:lpstr>
      <vt:lpstr>模板从 www.mysoeasy.com 下载</vt:lpstr>
      <vt:lpstr>PowerPoint 演示文稿</vt:lpstr>
      <vt:lpstr>前 言</vt:lpstr>
      <vt:lpstr>1.课程的目的</vt:lpstr>
      <vt:lpstr>需要区分的几个问题</vt:lpstr>
      <vt:lpstr>专业程序设计能力的构成</vt:lpstr>
      <vt:lpstr>续</vt:lpstr>
      <vt:lpstr>程序设计技术的层次</vt:lpstr>
      <vt:lpstr>之一：语言基础级</vt:lpstr>
      <vt:lpstr>之二：算法技巧级</vt:lpstr>
      <vt:lpstr>之三：工具程序级</vt:lpstr>
      <vt:lpstr>之四：软件工程级</vt:lpstr>
      <vt:lpstr>之五：大型系统级</vt:lpstr>
      <vt:lpstr>程序设计技术的层次(续)</vt:lpstr>
      <vt:lpstr>程序设计技术</vt:lpstr>
      <vt:lpstr>为什么选择C语言</vt:lpstr>
      <vt:lpstr>为什么选择C语言</vt:lpstr>
      <vt:lpstr>C语言的适用领域</vt:lpstr>
      <vt:lpstr>C语言的优点</vt:lpstr>
      <vt:lpstr>C语言的缺点</vt:lpstr>
      <vt:lpstr>2.课程的内容</vt:lpstr>
      <vt:lpstr>PowerPoint 演示文稿</vt:lpstr>
      <vt:lpstr>续</vt:lpstr>
      <vt:lpstr>3.授课的方法</vt:lpstr>
      <vt:lpstr>续</vt:lpstr>
      <vt:lpstr>4.学习的目的</vt:lpstr>
      <vt:lpstr>5.学习的方法</vt:lpstr>
      <vt:lpstr>续</vt:lpstr>
      <vt:lpstr>续</vt:lpstr>
      <vt:lpstr>续</vt:lpstr>
      <vt:lpstr>相关课程</vt:lpstr>
      <vt:lpstr>参考书目</vt:lpstr>
      <vt:lpstr>6.作业与考核</vt:lpstr>
      <vt:lpstr>续</vt:lpstr>
      <vt:lpstr>续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pptcn  站长素材 SC.CHINAZ.COMe</dc:title>
  <dc:creator>keke</dc:creator>
  <cp:lastModifiedBy>Administrator</cp:lastModifiedBy>
  <cp:revision>64</cp:revision>
  <dcterms:created xsi:type="dcterms:W3CDTF">2009-01-09T07:10:16Z</dcterms:created>
  <dcterms:modified xsi:type="dcterms:W3CDTF">2025-07-26T11:14:38Z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386CBBF5B9D047428671BEC1ADA03825_12</vt:lpwstr>
  </property>
  <property fmtid="{D5CDD505-2E9C-101B-9397-08002B2CF9AE}" pid="3" name="KSOProductBuildVer">
    <vt:lpwstr>2052-12.1.0.15374</vt:lpwstr>
  </property>
</Properties>
</file>