
<file path=[Content_Types].xml><?xml version="1.0" encoding="utf-8"?>
<Types xmlns="http://schemas.openxmlformats.org/package/2006/content-types">
  <Default Extension="gif" ContentType="image/gif"/>
  <Default Extension="jpeg" ContentType="image/jpeg"/>
  <Default Extension="jpg" ContentType="image/gi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notesSlides/notesSlide1.xml" ContentType="application/vnd.openxmlformats-officedocument.presentationml.notesSlide+xml"/>
  <Override PartName="/ppt/theme/themeOverride2.xml" ContentType="application/vnd.openxmlformats-officedocument.themeOverr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media/image7.jpg" ContentType="image/jpeg"/>
  <Override PartName="/ppt/theme/themeOverride3.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4.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heme/themeOverride5.xml" ContentType="application/vnd.openxmlformats-officedocument.themeOverr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6"/>
  </p:notesMasterIdLst>
  <p:handoutMasterIdLst>
    <p:handoutMasterId r:id="rId37"/>
  </p:handoutMasterIdLst>
  <p:sldIdLst>
    <p:sldId id="482" r:id="rId2"/>
    <p:sldId id="385" r:id="rId3"/>
    <p:sldId id="322" r:id="rId4"/>
    <p:sldId id="453" r:id="rId5"/>
    <p:sldId id="468" r:id="rId6"/>
    <p:sldId id="455" r:id="rId7"/>
    <p:sldId id="469" r:id="rId8"/>
    <p:sldId id="470" r:id="rId9"/>
    <p:sldId id="471" r:id="rId10"/>
    <p:sldId id="454" r:id="rId11"/>
    <p:sldId id="321" r:id="rId12"/>
    <p:sldId id="475" r:id="rId13"/>
    <p:sldId id="456" r:id="rId14"/>
    <p:sldId id="457" r:id="rId15"/>
    <p:sldId id="357" r:id="rId16"/>
    <p:sldId id="458" r:id="rId17"/>
    <p:sldId id="459" r:id="rId18"/>
    <p:sldId id="460" r:id="rId19"/>
    <p:sldId id="461" r:id="rId20"/>
    <p:sldId id="462" r:id="rId21"/>
    <p:sldId id="463" r:id="rId22"/>
    <p:sldId id="473" r:id="rId23"/>
    <p:sldId id="474" r:id="rId24"/>
    <p:sldId id="464" r:id="rId25"/>
    <p:sldId id="465" r:id="rId26"/>
    <p:sldId id="466" r:id="rId27"/>
    <p:sldId id="476" r:id="rId28"/>
    <p:sldId id="477" r:id="rId29"/>
    <p:sldId id="478" r:id="rId30"/>
    <p:sldId id="479" r:id="rId31"/>
    <p:sldId id="320" r:id="rId32"/>
    <p:sldId id="480" r:id="rId33"/>
    <p:sldId id="481" r:id="rId34"/>
    <p:sldId id="452" r:id="rId35"/>
  </p:sldIdLst>
  <p:sldSz cx="9144000" cy="5143500" type="screen16x9"/>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p15:clr>
            <a:srgbClr val="A4A3A4"/>
          </p15:clr>
        </p15:guide>
        <p15:guide id="2" orient="horz" pos="162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9F624F"/>
    <a:srgbClr val="595959"/>
    <a:srgbClr val="709776"/>
    <a:srgbClr val="859E8C"/>
    <a:srgbClr val="F2C091"/>
    <a:srgbClr val="E6C1B9"/>
    <a:srgbClr val="8F847D"/>
    <a:srgbClr val="5AAD9E"/>
    <a:srgbClr val="256C8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949" autoAdjust="0"/>
    <p:restoredTop sz="94660" autoAdjust="0"/>
  </p:normalViewPr>
  <p:slideViewPr>
    <p:cSldViewPr>
      <p:cViewPr varScale="1">
        <p:scale>
          <a:sx n="151" d="100"/>
          <a:sy n="151" d="100"/>
        </p:scale>
        <p:origin x="630" y="132"/>
      </p:cViewPr>
      <p:guideLst>
        <p:guide pos="2880"/>
        <p:guide orient="horz" pos="16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2025/7/26</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75025696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2025/7/26</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4098183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21042954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t>http://www.mysoeasy.com</a:t>
            </a:r>
          </a:p>
        </p:txBody>
      </p:sp>
      <p:sp>
        <p:nvSpPr>
          <p:cNvPr id="4" name="灯片编号占位符 3"/>
          <p:cNvSpPr>
            <a:spLocks noGrp="1"/>
          </p:cNvSpPr>
          <p:nvPr>
            <p:ph type="sldNum" sz="quarter" idx="10"/>
          </p:nvPr>
        </p:nvSpPr>
        <p:spPr/>
        <p:txBody>
          <a:bodyPr/>
          <a:lstStyle/>
          <a:p>
            <a:fld id="{4AE1D939-3E60-4063-B05E-56844F97CE60}" type="slidenum">
              <a:rPr lang="zh-CN" altLang="en-US" smtClean="0"/>
              <a:t>13</a:t>
            </a:fld>
            <a:endParaRPr lang="zh-CN" altLang="en-US"/>
          </a:p>
        </p:txBody>
      </p:sp>
    </p:spTree>
    <p:extLst>
      <p:ext uri="{BB962C8B-B14F-4D97-AF65-F5344CB8AC3E}">
        <p14:creationId xmlns:p14="http://schemas.microsoft.com/office/powerpoint/2010/main" val="20090714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3637421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0FE1283-74C2-43F1-9582-36F0326533D4}" type="slidenum">
              <a:rPr lang="zh-CN" altLang="en-US"/>
              <a:pPr/>
              <a:t>23</a:t>
            </a:fld>
            <a:endParaRPr lang="en-US" altLang="zh-CN"/>
          </a:p>
        </p:txBody>
      </p:sp>
      <p:sp>
        <p:nvSpPr>
          <p:cNvPr id="182274" name="Rectangle 2"/>
          <p:cNvSpPr>
            <a:spLocks noGrp="1" noRot="1" noChangeAspect="1" noChangeArrowheads="1" noTextEdit="1"/>
          </p:cNvSpPr>
          <p:nvPr>
            <p:ph type="sldImg"/>
          </p:nvPr>
        </p:nvSpPr>
        <p:spPr>
          <a:ln/>
        </p:spPr>
      </p:sp>
      <p:sp>
        <p:nvSpPr>
          <p:cNvPr id="182275" name="Rectangle 3"/>
          <p:cNvSpPr>
            <a:spLocks noGrp="1" noChangeArrowheads="1"/>
          </p:cNvSpPr>
          <p:nvPr>
            <p:ph type="body" idx="1"/>
          </p:nvPr>
        </p:nvSpPr>
        <p:spPr>
          <a:xfrm>
            <a:off x="687388" y="4343400"/>
            <a:ext cx="5484812" cy="4114800"/>
          </a:xfrm>
          <a:noFill/>
          <a:ln/>
        </p:spPr>
        <p:txBody>
          <a:bodyPr/>
          <a:lstStyle/>
          <a:p>
            <a:r>
              <a:rPr lang="zh-CN" altLang="en-US"/>
              <a:t>程序设计语言是人与计算机进行交流的语言，有很多种，分别适合做不同的事情。现在还只能人主动学计算机的语言，做不到计算机学会人的语言。当计算机懂了人语，就几乎不再需要编程，想让计算机干什么，尽管对着它说好了。</a:t>
            </a:r>
          </a:p>
        </p:txBody>
      </p:sp>
    </p:spTree>
    <p:extLst>
      <p:ext uri="{BB962C8B-B14F-4D97-AF65-F5344CB8AC3E}">
        <p14:creationId xmlns:p14="http://schemas.microsoft.com/office/powerpoint/2010/main" val="256543980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31</a:t>
            </a:fld>
            <a:endParaRPr lang="zh-CN" altLang="en-US"/>
          </a:p>
        </p:txBody>
      </p:sp>
    </p:spTree>
    <p:extLst>
      <p:ext uri="{BB962C8B-B14F-4D97-AF65-F5344CB8AC3E}">
        <p14:creationId xmlns:p14="http://schemas.microsoft.com/office/powerpoint/2010/main" val="24723305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14520422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ltLang="zh-CN"/>
              <a:t>http://www.mysoeasy.com</a:t>
            </a:r>
            <a:endParaRPr lang="zh-CN" alt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t>4</a:t>
            </a:fld>
            <a:endParaRPr lang="zh-CN" altLang="en-US"/>
          </a:p>
        </p:txBody>
      </p:sp>
    </p:spTree>
    <p:extLst>
      <p:ext uri="{BB962C8B-B14F-4D97-AF65-F5344CB8AC3E}">
        <p14:creationId xmlns:p14="http://schemas.microsoft.com/office/powerpoint/2010/main" val="1021024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66D68E9-DFF7-41B1-ACC5-24BD7C91B243}" type="slidenum">
              <a:rPr lang="zh-CN" altLang="en-US"/>
              <a:pPr/>
              <a:t>5</a:t>
            </a:fld>
            <a:endParaRPr lang="en-US" altLang="zh-CN"/>
          </a:p>
        </p:txBody>
      </p:sp>
      <p:sp>
        <p:nvSpPr>
          <p:cNvPr id="169986" name="Rectangle 2"/>
          <p:cNvSpPr>
            <a:spLocks noGrp="1" noRot="1" noChangeAspect="1" noChangeArrowheads="1" noTextEdit="1"/>
          </p:cNvSpPr>
          <p:nvPr>
            <p:ph type="sldImg"/>
          </p:nvPr>
        </p:nvSpPr>
        <p:spPr>
          <a:ln/>
        </p:spPr>
      </p:sp>
      <p:sp>
        <p:nvSpPr>
          <p:cNvPr id="169987" name="Rectangle 3"/>
          <p:cNvSpPr>
            <a:spLocks noGrp="1" noChangeArrowheads="1"/>
          </p:cNvSpPr>
          <p:nvPr>
            <p:ph type="body" idx="1"/>
          </p:nvPr>
        </p:nvSpPr>
        <p:spPr>
          <a:xfrm>
            <a:off x="687388" y="4343400"/>
            <a:ext cx="5484812" cy="4114800"/>
          </a:xfrm>
          <a:noFill/>
          <a:ln/>
        </p:spPr>
        <p:txBody>
          <a:bodyPr/>
          <a:lstStyle/>
          <a:p>
            <a:r>
              <a:rPr lang="zh-CN" altLang="en-US"/>
              <a:t>使用输入设备输入数字（例如</a:t>
            </a:r>
            <a:r>
              <a:rPr lang="en-US" altLang="zh-CN"/>
              <a:t>2</a:t>
            </a:r>
            <a:r>
              <a:rPr lang="zh-CN" altLang="en-US"/>
              <a:t>和</a:t>
            </a:r>
            <a:r>
              <a:rPr lang="en-US" altLang="zh-CN"/>
              <a:t>7</a:t>
            </a:r>
            <a:r>
              <a:rPr lang="zh-CN" altLang="en-US"/>
              <a:t>）及输入指令</a:t>
            </a:r>
            <a:r>
              <a:rPr lang="en-US" altLang="zh-CN"/>
              <a:t>ADD</a:t>
            </a:r>
            <a:r>
              <a:rPr lang="zh-CN" altLang="en-US"/>
              <a:t>，指令和数字被临时存放在内存里。计算机取回数字和指令，然后执行加法来处理数字，结果</a:t>
            </a:r>
            <a:r>
              <a:rPr lang="en-US" altLang="zh-CN"/>
              <a:t>9</a:t>
            </a:r>
            <a:r>
              <a:rPr lang="zh-CN" altLang="en-US"/>
              <a:t>被临时存放在内存。该结果可以从内存输出或被存储起来。计算机使用打印机或监视器屏幕作为输出设备，输出处理结果。当数据不需要立即处理时，它们被存储到磁盘上。</a:t>
            </a:r>
          </a:p>
          <a:p>
            <a:endParaRPr lang="zh-CN" altLang="en-US"/>
          </a:p>
        </p:txBody>
      </p:sp>
    </p:spTree>
    <p:extLst>
      <p:ext uri="{BB962C8B-B14F-4D97-AF65-F5344CB8AC3E}">
        <p14:creationId xmlns:p14="http://schemas.microsoft.com/office/powerpoint/2010/main" val="136963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ltLang="zh-CN"/>
              <a:t>http://www.mysoeasy.com</a:t>
            </a:r>
            <a:endParaRPr lang="zh-CN" alt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t>6</a:t>
            </a:fld>
            <a:endParaRPr lang="zh-CN" altLang="en-US"/>
          </a:p>
        </p:txBody>
      </p:sp>
    </p:spTree>
    <p:extLst>
      <p:ext uri="{BB962C8B-B14F-4D97-AF65-F5344CB8AC3E}">
        <p14:creationId xmlns:p14="http://schemas.microsoft.com/office/powerpoint/2010/main" val="10467416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0D691B99-B138-4B6F-A107-D8E1AECC3A82}" type="slidenum">
              <a:rPr lang="zh-CN" altLang="en-US"/>
              <a:pPr/>
              <a:t>8</a:t>
            </a:fld>
            <a:endParaRPr lang="en-US" altLang="zh-CN"/>
          </a:p>
        </p:txBody>
      </p:sp>
      <p:sp>
        <p:nvSpPr>
          <p:cNvPr id="173058" name="Rectangle 2"/>
          <p:cNvSpPr>
            <a:spLocks noGrp="1" noRot="1" noChangeAspect="1" noChangeArrowheads="1" noTextEdit="1"/>
          </p:cNvSpPr>
          <p:nvPr>
            <p:ph type="sldImg"/>
          </p:nvPr>
        </p:nvSpPr>
        <p:spPr>
          <a:ln/>
        </p:spPr>
      </p:sp>
      <p:sp>
        <p:nvSpPr>
          <p:cNvPr id="173059" name="Rectangle 3"/>
          <p:cNvSpPr>
            <a:spLocks noGrp="1" noChangeArrowheads="1"/>
          </p:cNvSpPr>
          <p:nvPr>
            <p:ph type="body" idx="1"/>
          </p:nvPr>
        </p:nvSpPr>
        <p:spPr>
          <a:xfrm>
            <a:off x="687388" y="4343400"/>
            <a:ext cx="5484812" cy="4114800"/>
          </a:xfrm>
          <a:noFill/>
          <a:ln/>
        </p:spPr>
        <p:txBody>
          <a:bodyPr/>
          <a:lstStyle/>
          <a:p>
            <a:r>
              <a:rPr lang="zh-CN" altLang="en-US"/>
              <a:t>如果计算机是乐队，那么程序员就是指挥家，程序就是乐谱。</a:t>
            </a:r>
          </a:p>
          <a:p>
            <a:r>
              <a:rPr lang="zh-CN" altLang="en-US"/>
              <a:t>如果计算机是军队，那么程序员就是总司令，程序就是作战计划。</a:t>
            </a:r>
          </a:p>
        </p:txBody>
      </p:sp>
    </p:spTree>
    <p:extLst>
      <p:ext uri="{BB962C8B-B14F-4D97-AF65-F5344CB8AC3E}">
        <p14:creationId xmlns:p14="http://schemas.microsoft.com/office/powerpoint/2010/main" val="7892667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C0D5A4-3C31-4C63-BE80-DDF9BAB1075A}" type="slidenum">
              <a:rPr lang="zh-CN" altLang="en-US"/>
              <a:pPr/>
              <a:t>9</a:t>
            </a:fld>
            <a:endParaRPr lang="en-US" altLang="zh-CN"/>
          </a:p>
        </p:txBody>
      </p:sp>
      <p:sp>
        <p:nvSpPr>
          <p:cNvPr id="175106" name="Rectangle 2"/>
          <p:cNvSpPr>
            <a:spLocks noGrp="1" noRot="1" noChangeAspect="1" noChangeArrowheads="1" noTextEdit="1"/>
          </p:cNvSpPr>
          <p:nvPr>
            <p:ph type="sldImg"/>
          </p:nvPr>
        </p:nvSpPr>
        <p:spPr>
          <a:ln/>
        </p:spPr>
      </p:sp>
      <p:sp>
        <p:nvSpPr>
          <p:cNvPr id="175107" name="Rectangle 3"/>
          <p:cNvSpPr>
            <a:spLocks noGrp="1" noChangeArrowheads="1"/>
          </p:cNvSpPr>
          <p:nvPr>
            <p:ph type="body" idx="1"/>
          </p:nvPr>
        </p:nvSpPr>
        <p:spPr>
          <a:xfrm>
            <a:off x="687388" y="4343400"/>
            <a:ext cx="5484812" cy="4114800"/>
          </a:xfrm>
          <a:noFill/>
          <a:ln/>
        </p:spPr>
        <p:txBody>
          <a:bodyPr/>
          <a:lstStyle/>
          <a:p>
            <a:r>
              <a:rPr lang="zh-CN" altLang="en-US"/>
              <a:t>如果计算机是乐队，那么程序员就是指挥家，程序就是乐谱。</a:t>
            </a:r>
          </a:p>
          <a:p>
            <a:r>
              <a:rPr lang="zh-CN" altLang="en-US"/>
              <a:t>如果计算机是军队，那么程序员就是总司令，程序就是作战计划。</a:t>
            </a:r>
          </a:p>
          <a:p>
            <a:endParaRPr lang="zh-CN" altLang="en-US"/>
          </a:p>
        </p:txBody>
      </p:sp>
    </p:spTree>
    <p:extLst>
      <p:ext uri="{BB962C8B-B14F-4D97-AF65-F5344CB8AC3E}">
        <p14:creationId xmlns:p14="http://schemas.microsoft.com/office/powerpoint/2010/main" val="38027853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381000" y="685800"/>
            <a:ext cx="6096000" cy="3429000"/>
          </a:xfrm>
        </p:spPr>
      </p:sp>
      <p:sp>
        <p:nvSpPr>
          <p:cNvPr id="3" name="备注占位符 2"/>
          <p:cNvSpPr>
            <a:spLocks noGrp="1"/>
          </p:cNvSpPr>
          <p:nvPr>
            <p:ph type="body" idx="1"/>
          </p:nvPr>
        </p:nvSpPr>
        <p:spPr/>
        <p:txBody>
          <a:bodyPr/>
          <a:lstStyle/>
          <a:p>
            <a:r>
              <a:rPr lang="zh-CN" altLang="en-US"/>
              <a:t>使用方法：</a:t>
            </a:r>
            <a:br>
              <a:rPr lang="zh-CN" altLang="en-US"/>
            </a:br>
            <a:r>
              <a:rPr lang="en-US" altLang="zh-CN"/>
              <a:t>【</a:t>
            </a:r>
            <a:r>
              <a:rPr lang="zh-CN" altLang="en-US"/>
              <a:t>更改文字</a:t>
            </a:r>
            <a:r>
              <a:rPr lang="en-US" altLang="zh-CN"/>
              <a:t>】</a:t>
            </a:r>
            <a:r>
              <a:rPr lang="zh-CN" altLang="en-US"/>
              <a:t>：将标题框及正文框中的文字可直接改为您所需文字</a:t>
            </a:r>
            <a:br>
              <a:rPr lang="zh-CN" altLang="en-US"/>
            </a:br>
            <a:r>
              <a:rPr lang="en-US" altLang="zh-CN"/>
              <a:t>【</a:t>
            </a:r>
            <a:r>
              <a:rPr lang="zh-CN" altLang="en-US"/>
              <a:t>更改图片</a:t>
            </a:r>
            <a:r>
              <a:rPr lang="en-US" altLang="zh-CN"/>
              <a:t>】</a:t>
            </a:r>
            <a:r>
              <a:rPr lang="zh-CN" altLang="en-US"/>
              <a:t>：点中图片</a:t>
            </a:r>
            <a:r>
              <a:rPr lang="en-US" altLang="zh-CN"/>
              <a:t>》</a:t>
            </a:r>
            <a:r>
              <a:rPr lang="zh-CN" altLang="en-US"/>
              <a:t>绘图工具</a:t>
            </a:r>
            <a:r>
              <a:rPr lang="en-US" altLang="zh-CN"/>
              <a:t>》</a:t>
            </a:r>
            <a:r>
              <a:rPr lang="zh-CN" altLang="en-US"/>
              <a:t>格式</a:t>
            </a:r>
            <a:r>
              <a:rPr lang="en-US" altLang="zh-CN"/>
              <a:t>》</a:t>
            </a:r>
            <a:r>
              <a:rPr lang="zh-CN" altLang="en-US"/>
              <a:t>填充</a:t>
            </a:r>
            <a:r>
              <a:rPr lang="en-US" altLang="zh-CN"/>
              <a:t>》</a:t>
            </a:r>
            <a:r>
              <a:rPr lang="zh-CN" altLang="en-US"/>
              <a:t>图片</a:t>
            </a:r>
            <a:r>
              <a:rPr lang="en-US" altLang="zh-CN"/>
              <a:t>》</a:t>
            </a:r>
            <a:r>
              <a:rPr lang="zh-CN" altLang="en-US"/>
              <a:t>选择您需要展示的图片</a:t>
            </a:r>
            <a:br>
              <a:rPr lang="zh-CN" altLang="en-US"/>
            </a:br>
            <a:r>
              <a:rPr lang="en-US" altLang="zh-CN"/>
              <a:t>【</a:t>
            </a:r>
            <a:r>
              <a:rPr lang="zh-CN" altLang="en-US"/>
              <a:t>增加减少图片</a:t>
            </a:r>
            <a:r>
              <a:rPr lang="en-US" altLang="zh-CN"/>
              <a:t>】</a:t>
            </a:r>
            <a:r>
              <a:rPr lang="zh-CN" altLang="en-US"/>
              <a:t>：直接复制粘贴图片来增加图片数，复制后更改方法见</a:t>
            </a:r>
            <a:r>
              <a:rPr lang="en-US" altLang="zh-CN"/>
              <a:t>【</a:t>
            </a:r>
            <a:r>
              <a:rPr lang="zh-CN" altLang="en-US"/>
              <a:t>更改图片</a:t>
            </a:r>
            <a:r>
              <a:rPr lang="en-US" altLang="zh-CN"/>
              <a:t>】</a:t>
            </a:r>
            <a:br>
              <a:rPr lang="en-US" altLang="zh-CN"/>
            </a:br>
            <a:r>
              <a:rPr lang="en-US" altLang="zh-CN"/>
              <a:t>【</a:t>
            </a:r>
            <a:r>
              <a:rPr lang="zh-CN" altLang="en-US"/>
              <a:t>更改图片色彩</a:t>
            </a:r>
            <a:r>
              <a:rPr lang="en-US" altLang="zh-CN"/>
              <a:t>】</a:t>
            </a:r>
            <a:r>
              <a:rPr lang="zh-CN" altLang="en-US"/>
              <a:t>：点中图片</a:t>
            </a:r>
            <a:r>
              <a:rPr lang="en-US" altLang="zh-CN"/>
              <a:t>》</a:t>
            </a:r>
            <a:r>
              <a:rPr lang="zh-CN" altLang="en-US"/>
              <a:t>图片工具</a:t>
            </a:r>
            <a:r>
              <a:rPr lang="en-US" altLang="zh-CN"/>
              <a:t>》</a:t>
            </a:r>
            <a:r>
              <a:rPr lang="zh-CN" altLang="en-US"/>
              <a:t>格式</a:t>
            </a:r>
            <a:r>
              <a:rPr lang="en-US" altLang="zh-CN"/>
              <a:t>》</a:t>
            </a:r>
            <a:r>
              <a:rPr lang="zh-CN" altLang="en-US"/>
              <a:t>色彩（重新着色）</a:t>
            </a:r>
            <a:r>
              <a:rPr lang="en-US" altLang="zh-CN"/>
              <a:t>》</a:t>
            </a:r>
            <a:r>
              <a:rPr lang="zh-CN" altLang="en-US"/>
              <a:t>选择您喜欢的色彩</a:t>
            </a:r>
            <a:br>
              <a:rPr lang="zh-CN" altLang="en-US"/>
            </a:br>
            <a:r>
              <a:rPr lang="zh-CN" altLang="en-US"/>
              <a:t>下载更多模板、视频教程：</a:t>
            </a:r>
            <a:r>
              <a:rPr lang="en-US" altLang="zh-CN"/>
              <a:t>http://www.mysoeasy.com</a:t>
            </a:r>
            <a:endParaRPr lang="zh-CN" altLang="en-US"/>
          </a:p>
        </p:txBody>
      </p:sp>
      <p:sp>
        <p:nvSpPr>
          <p:cNvPr id="4" name="灯片编号占位符 3"/>
          <p:cNvSpPr>
            <a:spLocks noGrp="1"/>
          </p:cNvSpPr>
          <p:nvPr>
            <p:ph type="sldNum" sz="quarter" idx="10"/>
          </p:nvPr>
        </p:nvSpPr>
        <p:spPr/>
        <p:txBody>
          <a:bodyPr/>
          <a:lstStyle/>
          <a:p>
            <a:fld id="{4AE1D939-3E60-4063-B05E-56844F97CE60}" type="slidenum">
              <a:rPr lang="zh-CN" altLang="en-US" smtClean="0"/>
              <a:t>10</a:t>
            </a:fld>
            <a:endParaRPr lang="zh-CN" altLang="en-US"/>
          </a:p>
        </p:txBody>
      </p:sp>
    </p:spTree>
    <p:extLst>
      <p:ext uri="{BB962C8B-B14F-4D97-AF65-F5344CB8AC3E}">
        <p14:creationId xmlns:p14="http://schemas.microsoft.com/office/powerpoint/2010/main" val="1033319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24004285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1_标题幻灯片">
    <p:spTree>
      <p:nvGrpSpPr>
        <p:cNvPr id="1" name=""/>
        <p:cNvGrpSpPr/>
        <p:nvPr/>
      </p:nvGrpSpPr>
      <p:grpSpPr>
        <a:xfrm>
          <a:off x="0" y="0"/>
          <a:ext cx="0" cy="0"/>
          <a:chOff x="0" y="0"/>
          <a:chExt cx="0" cy="0"/>
        </a:xfrm>
      </p:grpSpPr>
      <p:sp>
        <p:nvSpPr>
          <p:cNvPr id="2" name="Rectangle 2"/>
          <p:cNvSpPr>
            <a:spLocks noChangeArrowheads="1"/>
          </p:cNvSpPr>
          <p:nvPr/>
        </p:nvSpPr>
        <p:spPr bwMode="ltGray">
          <a:xfrm>
            <a:off x="0" y="4800600"/>
            <a:ext cx="9144000" cy="340519"/>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500"/>
          </a:p>
        </p:txBody>
      </p:sp>
      <p:sp>
        <p:nvSpPr>
          <p:cNvPr id="3" name="Rectangle 6"/>
          <p:cNvSpPr>
            <a:spLocks noChangeArrowheads="1"/>
          </p:cNvSpPr>
          <p:nvPr/>
        </p:nvSpPr>
        <p:spPr bwMode="ltGray">
          <a:xfrm>
            <a:off x="0" y="0"/>
            <a:ext cx="9144000" cy="571500"/>
          </a:xfrm>
          <a:prstGeom prst="rect">
            <a:avLst/>
          </a:prstGeom>
          <a:solidFill>
            <a:srgbClr val="7889FB"/>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sz="1500"/>
          </a:p>
        </p:txBody>
      </p:sp>
      <p:sp>
        <p:nvSpPr>
          <p:cNvPr id="5" name="Text Box 10"/>
          <p:cNvSpPr txBox="1">
            <a:spLocks noChangeArrowheads="1"/>
          </p:cNvSpPr>
          <p:nvPr userDrawn="1"/>
        </p:nvSpPr>
        <p:spPr bwMode="auto">
          <a:xfrm>
            <a:off x="5105400" y="3200401"/>
            <a:ext cx="3563938" cy="11310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Aft>
                <a:spcPct val="0"/>
              </a:spcAft>
              <a:buClrTx/>
              <a:buFontTx/>
              <a:buNone/>
              <a:defRPr/>
            </a:pPr>
            <a:r>
              <a:rPr kumimoji="1" lang="zh-CN" altLang="en-US" sz="1350" b="1" dirty="0">
                <a:solidFill>
                  <a:srgbClr val="0066CC"/>
                </a:solidFill>
                <a:latin typeface="楷体" panose="02010609060101010101" pitchFamily="49" charset="-122"/>
                <a:ea typeface="楷体" panose="02010609060101010101" pitchFamily="49" charset="-122"/>
              </a:rPr>
              <a:t>王浩鸣</a:t>
            </a:r>
          </a:p>
          <a:p>
            <a:pPr eaLnBrk="1" hangingPunct="1">
              <a:spcAft>
                <a:spcPct val="0"/>
              </a:spcAft>
              <a:buClrTx/>
              <a:buFontTx/>
              <a:buNone/>
              <a:defRPr/>
            </a:pPr>
            <a:r>
              <a:rPr kumimoji="1" lang="zh-CN" altLang="en-US" sz="1350" dirty="0">
                <a:solidFill>
                  <a:srgbClr val="0066CC"/>
                </a:solidFill>
                <a:sym typeface="Wingdings" panose="05000000000000000000" pitchFamily="2" charset="2"/>
              </a:rPr>
              <a:t> </a:t>
            </a:r>
            <a:r>
              <a:rPr kumimoji="1" lang="en-US" altLang="zh-CN" sz="1350" dirty="0">
                <a:solidFill>
                  <a:srgbClr val="0066CC"/>
                </a:solidFill>
                <a:sym typeface="Wingdings" panose="05000000000000000000" pitchFamily="2" charset="2"/>
              </a:rPr>
              <a:t>haoming_</a:t>
            </a:r>
            <a:r>
              <a:rPr kumimoji="1" lang="en-US" altLang="zh-CN" sz="1350" dirty="0">
                <a:solidFill>
                  <a:srgbClr val="0066CC"/>
                </a:solidFill>
              </a:rPr>
              <a:t>wang@xaufe.edu.cn</a:t>
            </a:r>
          </a:p>
          <a:p>
            <a:pPr eaLnBrk="1" hangingPunct="1">
              <a:spcAft>
                <a:spcPct val="0"/>
              </a:spcAft>
              <a:buClrTx/>
              <a:buFont typeface="Wingdings" panose="05000000000000000000" pitchFamily="2" charset="2"/>
              <a:buChar char="*"/>
              <a:defRPr/>
            </a:pPr>
            <a:r>
              <a:rPr kumimoji="1" lang="en-US" altLang="zh-CN" sz="1350" dirty="0">
                <a:solidFill>
                  <a:srgbClr val="0066CC"/>
                </a:solidFill>
              </a:rPr>
              <a:t> haoming.wang@gmail.com</a:t>
            </a:r>
          </a:p>
          <a:p>
            <a:pPr eaLnBrk="1" hangingPunct="1">
              <a:spcAft>
                <a:spcPct val="0"/>
              </a:spcAft>
              <a:buClrTx/>
              <a:buFont typeface="Wingdings" panose="05000000000000000000" pitchFamily="2" charset="2"/>
              <a:buChar char="*"/>
              <a:defRPr/>
            </a:pPr>
            <a:r>
              <a:rPr kumimoji="1" lang="en-US" altLang="zh-CN" sz="1350" dirty="0">
                <a:solidFill>
                  <a:srgbClr val="0066CC"/>
                </a:solidFill>
              </a:rPr>
              <a:t> wang.haoming@126.com</a:t>
            </a:r>
          </a:p>
          <a:p>
            <a:pPr eaLnBrk="1" hangingPunct="1">
              <a:spcAft>
                <a:spcPct val="0"/>
              </a:spcAft>
              <a:buClrTx/>
              <a:buFontTx/>
              <a:buNone/>
              <a:defRPr/>
            </a:pPr>
            <a:r>
              <a:rPr kumimoji="1" lang="en-US" altLang="zh-CN" sz="1350" dirty="0">
                <a:solidFill>
                  <a:srgbClr val="0066CC"/>
                </a:solidFill>
                <a:sym typeface="Wingdings" panose="05000000000000000000" pitchFamily="2" charset="2"/>
              </a:rPr>
              <a:t></a:t>
            </a:r>
            <a:r>
              <a:rPr kumimoji="1" lang="en-US" altLang="zh-CN" sz="1350" b="1" dirty="0"/>
              <a:t> </a:t>
            </a:r>
            <a:r>
              <a:rPr kumimoji="1" lang="en-US" altLang="zh-CN" sz="1350" dirty="0">
                <a:solidFill>
                  <a:srgbClr val="0066CC"/>
                </a:solidFill>
              </a:rPr>
              <a:t>85781661  18829266628</a:t>
            </a:r>
          </a:p>
        </p:txBody>
      </p:sp>
      <p:sp>
        <p:nvSpPr>
          <p:cNvPr id="6" name="Text Box 11"/>
          <p:cNvSpPr txBox="1">
            <a:spLocks noChangeArrowheads="1"/>
          </p:cNvSpPr>
          <p:nvPr userDrawn="1"/>
        </p:nvSpPr>
        <p:spPr bwMode="auto">
          <a:xfrm>
            <a:off x="152400" y="57151"/>
            <a:ext cx="6248400" cy="5078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eaLnBrk="1" hangingPunct="1">
              <a:spcBef>
                <a:spcPct val="50000"/>
              </a:spcBef>
              <a:spcAft>
                <a:spcPct val="0"/>
              </a:spcAft>
              <a:buClrTx/>
              <a:buFontTx/>
              <a:buNone/>
              <a:defRPr/>
            </a:pPr>
            <a:r>
              <a:rPr lang="en-US" altLang="zh-CN" sz="2700" b="1" dirty="0">
                <a:solidFill>
                  <a:schemeClr val="bg1"/>
                </a:solidFill>
                <a:latin typeface="Courier New" panose="02070309020205020404" pitchFamily="49" charset="0"/>
              </a:rPr>
              <a:t>C How to Program</a:t>
            </a:r>
          </a:p>
        </p:txBody>
      </p:sp>
      <p:sp>
        <p:nvSpPr>
          <p:cNvPr id="8" name="Text Box 13"/>
          <p:cNvSpPr txBox="1">
            <a:spLocks noChangeArrowheads="1"/>
          </p:cNvSpPr>
          <p:nvPr userDrawn="1"/>
        </p:nvSpPr>
        <p:spPr bwMode="auto">
          <a:xfrm>
            <a:off x="6019800" y="4880372"/>
            <a:ext cx="2514600" cy="2308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FF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1pPr>
            <a:lvl2pPr marL="742950" indent="-28575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2pPr>
            <a:lvl3pPr marL="11430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3pPr>
            <a:lvl4pPr marL="16002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4pPr>
            <a:lvl5pPr marL="2057400" indent="-228600">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20000"/>
              </a:spcAft>
              <a:buClr>
                <a:schemeClr val="hlink"/>
              </a:buClr>
              <a:buFont typeface="Wingdings 2" panose="05020102010507070707" pitchFamily="18" charset="2"/>
              <a:buChar char="³"/>
              <a:defRPr sz="2000">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spcAft>
                <a:spcPct val="0"/>
              </a:spcAft>
              <a:buClrTx/>
              <a:buFontTx/>
              <a:buNone/>
              <a:defRPr/>
            </a:pPr>
            <a:r>
              <a:rPr lang="en-US" altLang="zh-CN" sz="900" b="1" i="1">
                <a:solidFill>
                  <a:schemeClr val="bg1"/>
                </a:solidFill>
                <a:latin typeface="Courier New" panose="02070309020205020404" pitchFamily="49" charset="0"/>
              </a:rPr>
              <a:t>http://xinxi.xaufe.edu.cn</a:t>
            </a:r>
          </a:p>
        </p:txBody>
      </p:sp>
      <p:pic>
        <p:nvPicPr>
          <p:cNvPr id="12" name="Picture 9"/>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553" y="571500"/>
            <a:ext cx="4622800" cy="422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图片 3"/>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604448" y="4605595"/>
            <a:ext cx="539552" cy="535524"/>
          </a:xfrm>
          <a:prstGeom prst="rect">
            <a:avLst/>
          </a:prstGeom>
        </p:spPr>
      </p:pic>
    </p:spTree>
    <p:extLst>
      <p:ext uri="{BB962C8B-B14F-4D97-AF65-F5344CB8AC3E}">
        <p14:creationId xmlns:p14="http://schemas.microsoft.com/office/powerpoint/2010/main" val="28328162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cSld name="3_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lvl1pPr>
              <a:defRPr sz="4000"/>
            </a:lvl1pPr>
          </a:lstStyle>
          <a:p>
            <a:r>
              <a:rPr lang="zh-CN" altLang="en-US" dirty="0"/>
              <a:t>单击此处编辑母版标题样式</a:t>
            </a:r>
          </a:p>
        </p:txBody>
      </p:sp>
      <p:sp>
        <p:nvSpPr>
          <p:cNvPr id="3" name="内容占位符 2"/>
          <p:cNvSpPr>
            <a:spLocks noGrp="1"/>
          </p:cNvSpPr>
          <p:nvPr>
            <p:ph idx="1"/>
          </p:nvPr>
        </p:nvSpPr>
        <p:spPr/>
        <p:txBody>
          <a:bodyPr/>
          <a:lstStyle>
            <a:lvl1pPr>
              <a:defRPr sz="3200"/>
            </a:lvl1pPr>
            <a:lvl2pPr>
              <a:defRPr sz="2400" b="1">
                <a:solidFill>
                  <a:srgbClr val="0070C0"/>
                </a:solidFill>
                <a:latin typeface="仿宋" panose="02010609060101010101" pitchFamily="49" charset="-122"/>
                <a:ea typeface="仿宋" panose="02010609060101010101" pitchFamily="49" charset="-122"/>
              </a:defRPr>
            </a:lvl2pPr>
            <a:lvl3pPr>
              <a:defRPr sz="2000"/>
            </a:lvl3pPr>
            <a:lvl4pPr>
              <a:defRPr sz="1600"/>
            </a:lvl4pPr>
            <a:lvl5pPr>
              <a:defRPr sz="12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zh-CN"/>
              <a:t>http://xinxi.xaufe.edu.cn</a:t>
            </a:r>
          </a:p>
        </p:txBody>
      </p:sp>
      <p:sp>
        <p:nvSpPr>
          <p:cNvPr id="5" name="Rectangle 6"/>
          <p:cNvSpPr>
            <a:spLocks noGrp="1" noChangeArrowheads="1"/>
          </p:cNvSpPr>
          <p:nvPr>
            <p:ph type="sldNum" sz="quarter" idx="11"/>
          </p:nvPr>
        </p:nvSpPr>
        <p:spPr>
          <a:ln/>
        </p:spPr>
        <p:txBody>
          <a:bodyPr/>
          <a:lstStyle>
            <a:lvl1pPr>
              <a:defRPr/>
            </a:lvl1pPr>
          </a:lstStyle>
          <a:p>
            <a:pPr>
              <a:defRPr/>
            </a:pPr>
            <a:fld id="{DB3469B7-CFA4-4225-AA06-3F62F7876DA8}" type="slidenum">
              <a:rPr lang="zh-CN" altLang="en-US"/>
              <a:pPr>
                <a:defRPr/>
              </a:pPr>
              <a:t>‹#›</a:t>
            </a:fld>
            <a:endParaRPr lang="en-US" altLang="zh-CN"/>
          </a:p>
        </p:txBody>
      </p:sp>
      <p:sp>
        <p:nvSpPr>
          <p:cNvPr id="6" name="Rectangle 4"/>
          <p:cNvSpPr>
            <a:spLocks noGrp="1" noChangeArrowheads="1"/>
          </p:cNvSpPr>
          <p:nvPr>
            <p:ph type="dt" sz="half" idx="12"/>
          </p:nvPr>
        </p:nvSpPr>
        <p:spPr>
          <a:ln/>
        </p:spPr>
        <p:txBody>
          <a:bodyPr/>
          <a:lstStyle>
            <a:lvl1pPr>
              <a:defRPr/>
            </a:lvl1pPr>
          </a:lstStyle>
          <a:p>
            <a:pPr>
              <a:defRPr/>
            </a:pPr>
            <a:endParaRPr lang="en-US" altLang="zh-CN"/>
          </a:p>
        </p:txBody>
      </p:sp>
    </p:spTree>
    <p:extLst>
      <p:ext uri="{BB962C8B-B14F-4D97-AF65-F5344CB8AC3E}">
        <p14:creationId xmlns:p14="http://schemas.microsoft.com/office/powerpoint/2010/main" val="179086889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2025/7/26</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2025/7/26</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标题幻灯片">
    <p:bg>
      <p:bgPr>
        <a:solidFill>
          <a:srgbClr val="EBE9EA"/>
        </a:solidFill>
        <a:effectLst/>
      </p:bgPr>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219200" y="228600"/>
            <a:ext cx="7086600" cy="365522"/>
          </a:xfrm>
        </p:spPr>
        <p:txBody>
          <a:bodyPr/>
          <a:lstStyle/>
          <a:p>
            <a:r>
              <a:rPr lang="zh-CN" altLang="en-US"/>
              <a:t>单击此处编辑母版标题样式</a:t>
            </a:r>
          </a:p>
        </p:txBody>
      </p:sp>
      <p:sp>
        <p:nvSpPr>
          <p:cNvPr id="3" name="文本占位符 2"/>
          <p:cNvSpPr>
            <a:spLocks noGrp="1"/>
          </p:cNvSpPr>
          <p:nvPr>
            <p:ph type="body" sz="half" idx="1"/>
          </p:nvPr>
        </p:nvSpPr>
        <p:spPr>
          <a:xfrm>
            <a:off x="533400" y="742950"/>
            <a:ext cx="4019550" cy="3714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05350" y="742950"/>
            <a:ext cx="4019550" cy="37147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灯片编号占位符 4"/>
          <p:cNvSpPr>
            <a:spLocks noGrp="1"/>
          </p:cNvSpPr>
          <p:nvPr>
            <p:ph type="sldNum" sz="quarter" idx="10"/>
          </p:nvPr>
        </p:nvSpPr>
        <p:spPr>
          <a:xfrm>
            <a:off x="4191000" y="4879181"/>
            <a:ext cx="838200" cy="196454"/>
          </a:xfrm>
        </p:spPr>
        <p:txBody>
          <a:bodyPr/>
          <a:lstStyle>
            <a:lvl1pPr>
              <a:defRPr/>
            </a:lvl1pPr>
          </a:lstStyle>
          <a:p>
            <a:fld id="{9C40DFC0-F404-4619-99DD-9590C5FB1D71}" type="slidenum">
              <a:rPr lang="zh-CN" altLang="en-US"/>
              <a:pPr/>
              <a:t>‹#›</a:t>
            </a:fld>
            <a:endParaRPr lang="en-US" altLang="zh-CN"/>
          </a:p>
        </p:txBody>
      </p:sp>
      <p:sp>
        <p:nvSpPr>
          <p:cNvPr id="6" name="日期占位符 5"/>
          <p:cNvSpPr>
            <a:spLocks noGrp="1"/>
          </p:cNvSpPr>
          <p:nvPr>
            <p:ph type="dt" sz="half" idx="11"/>
          </p:nvPr>
        </p:nvSpPr>
        <p:spPr>
          <a:xfrm>
            <a:off x="381000" y="4879181"/>
            <a:ext cx="1905000" cy="196454"/>
          </a:xfrm>
        </p:spPr>
        <p:txBody>
          <a:bodyPr/>
          <a:lstStyle>
            <a:lvl1pPr>
              <a:defRPr/>
            </a:lvl1pPr>
          </a:lstStyle>
          <a:p>
            <a:endParaRPr lang="en-US" altLang="zh-CN"/>
          </a:p>
        </p:txBody>
      </p:sp>
      <p:sp>
        <p:nvSpPr>
          <p:cNvPr id="7" name="页脚占位符 6"/>
          <p:cNvSpPr>
            <a:spLocks noGrp="1"/>
          </p:cNvSpPr>
          <p:nvPr>
            <p:ph type="ftr" sz="quarter" idx="12"/>
          </p:nvPr>
        </p:nvSpPr>
        <p:spPr>
          <a:xfrm>
            <a:off x="5364163" y="4873228"/>
            <a:ext cx="2736850" cy="270272"/>
          </a:xfrm>
        </p:spPr>
        <p:txBody>
          <a:bodyPr/>
          <a:lstStyle>
            <a:lvl1pPr>
              <a:defRPr/>
            </a:lvl1pPr>
          </a:lstStyle>
          <a:p>
            <a:r>
              <a:rPr lang="en-US" altLang="zh-CN"/>
              <a:t>http://xinxi.xaufe.edu.cn</a:t>
            </a:r>
          </a:p>
        </p:txBody>
      </p:sp>
    </p:spTree>
    <p:extLst>
      <p:ext uri="{BB962C8B-B14F-4D97-AF65-F5344CB8AC3E}">
        <p14:creationId xmlns:p14="http://schemas.microsoft.com/office/powerpoint/2010/main" val="7430973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2025/7/26</a:t>
            </a:fld>
            <a:endParaRPr lang="zh-CN" altLang="en-US"/>
          </a:p>
        </p:txBody>
      </p:sp>
      <p:sp>
        <p:nvSpPr>
          <p:cNvPr id="5" name="页脚占位符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
        <p:nvSpPr>
          <p:cNvPr id="7" name="矩形 6"/>
          <p:cNvSpPr/>
          <p:nvPr userDrawn="1"/>
        </p:nvSpPr>
        <p:spPr>
          <a:xfrm>
            <a:off x="0" y="0"/>
            <a:ext cx="9144000" cy="514350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7" r:id="rId1"/>
    <p:sldLayoutId id="2147483655" r:id="rId2"/>
    <p:sldLayoutId id="2147483649" r:id="rId3"/>
    <p:sldLayoutId id="2147483650" r:id="rId4"/>
    <p:sldLayoutId id="2147483651" r:id="rId5"/>
    <p:sldLayoutId id="2147483652" r:id="rId6"/>
    <p:sldLayoutId id="2147483653" r:id="rId7"/>
    <p:sldLayoutId id="2147483654" r:id="rId8"/>
    <p:sldLayoutId id="2147483656" r:id="rId9"/>
  </p:sldLayoutIdLst>
  <mc:AlternateContent xmlns:mc="http://schemas.openxmlformats.org/markup-compatibility/2006" xmlns:p14="http://schemas.microsoft.com/office/powerpoint/2010/main">
    <mc:Choice Requires="p14">
      <p:transition spd="slow" p14:dur="999"/>
    </mc:Choice>
    <mc:Fallback xmlns="">
      <p:transition spd="slow"/>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hyperlink" Target="https://baike.baidu.com/item/%E6%88%88%E7%99%BB%C2%B7%E6%91%A9%E5%B0%94" TargetMode="Externa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hemeOverride" Target="../theme/themeOverride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hemeOverride" Target="../theme/themeOverr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6.xml"/><Relationship Id="rId1" Type="http://schemas.openxmlformats.org/officeDocument/2006/relationships/themeOverride" Target="../theme/themeOverr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1.wmf"/><Relationship Id="rId4" Type="http://schemas.openxmlformats.org/officeDocument/2006/relationships/image" Target="../media/image10.gi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baike.baidu.com/item/B%E8%AF%AD%E8%A8%80" TargetMode="External"/><Relationship Id="rId7" Type="http://schemas.openxmlformats.org/officeDocument/2006/relationships/hyperlink" Target="https://baike.baidu.com/item/Dennis%20M.Ritchie" TargetMode="External"/><Relationship Id="rId2" Type="http://schemas.openxmlformats.org/officeDocument/2006/relationships/hyperlink" Target="https://baike.baidu.com/item/Ken%20Thompson" TargetMode="External"/><Relationship Id="rId1" Type="http://schemas.openxmlformats.org/officeDocument/2006/relationships/slideLayout" Target="../slideLayouts/slideLayout2.xml"/><Relationship Id="rId6" Type="http://schemas.openxmlformats.org/officeDocument/2006/relationships/hyperlink" Target="https://baike.baidu.com/item/%E8%B4%9D%E5%B0%94%E5%AE%9E%E9%AA%8C%E5%AE%A4" TargetMode="External"/><Relationship Id="rId5" Type="http://schemas.openxmlformats.org/officeDocument/2006/relationships/hyperlink" Target="https://baike.baidu.com/item/BCPL" TargetMode="External"/><Relationship Id="rId4" Type="http://schemas.openxmlformats.org/officeDocument/2006/relationships/hyperlink" Target="https://baike.baidu.com/item/%E5%89%91%E6%A1%A5%E5%A4%A7%E5%AD%A6" TargetMode="External"/></Relationships>
</file>

<file path=ppt/slides/_rels/slide28.xml.rels><?xml version="1.0" encoding="UTF-8" standalone="yes"?>
<Relationships xmlns="http://schemas.openxmlformats.org/package/2006/relationships"><Relationship Id="rId3" Type="http://schemas.openxmlformats.org/officeDocument/2006/relationships/hyperlink" Target="https://baike.baidu.com/item/ANSI%20C" TargetMode="External"/><Relationship Id="rId2" Type="http://schemas.openxmlformats.org/officeDocument/2006/relationships/hyperlink" Target="https://baike.baidu.com/item/ANSI/14955" TargetMode="External"/><Relationship Id="rId1" Type="http://schemas.openxmlformats.org/officeDocument/2006/relationships/slideLayout" Target="../slideLayouts/slideLayout2.xml"/><Relationship Id="rId5" Type="http://schemas.openxmlformats.org/officeDocument/2006/relationships/hyperlink" Target="https://baike.baidu.com/item/C11" TargetMode="External"/><Relationship Id="rId4" Type="http://schemas.openxmlformats.org/officeDocument/2006/relationships/hyperlink" Target="https://baike.baidu.com/item/C99"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xml"/><Relationship Id="rId1" Type="http://schemas.openxmlformats.org/officeDocument/2006/relationships/themeOverride" Target="../theme/themeOverride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hemeOverride" Target="../theme/themeOverride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20911;&#35834;&#20381;&#26364;.JPG" TargetMode="External"/><Relationship Id="rId2" Type="http://schemas.openxmlformats.org/officeDocument/2006/relationships/notesSlide" Target="../notesSlides/notesSlide3.xml"/><Relationship Id="rId1" Type="http://schemas.openxmlformats.org/officeDocument/2006/relationships/slideLayout" Target="../slideLayouts/slideLayout6.xml"/><Relationship Id="rId5" Type="http://schemas.openxmlformats.org/officeDocument/2006/relationships/hyperlink" Target="https://baike.baidu.com/item/%E7%BA%A6%E7%BF%B0%C2%B7%E5%86%AF%C2%B7%E8%AF%BA%E4%BE%9D%E6%9B%BC/986797?fromtitle=%E8%AF%BA%E4%BE%9D%E6%9B%BC&amp;fromid=30397&amp;fr=aladdin" TargetMode="External"/><Relationship Id="rId4" Type="http://schemas.openxmlformats.org/officeDocument/2006/relationships/hyperlink" Target="https://zh.wikipedia.org/wiki/%E7%BA%A6%E7%BF%B0%C2%B7%E5%86%AF%C2%B7%E8%AF%BA%E4%BC%8A%E6%9B%BC"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5.jpg"/></Relationships>
</file>

<file path=ppt/slides/_rels/slide7.x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11"/>
          <p:cNvSpPr txBox="1"/>
          <p:nvPr/>
        </p:nvSpPr>
        <p:spPr>
          <a:xfrm>
            <a:off x="5220072" y="1275606"/>
            <a:ext cx="3096341" cy="648072"/>
          </a:xfrm>
          <a:prstGeom prst="rect">
            <a:avLst/>
          </a:prstGeom>
          <a:noFill/>
        </p:spPr>
        <p:txBody>
          <a:bodyPr wrap="none" anchor="ctr">
            <a:normAutofit fontScale="92500" lnSpcReduction="10000"/>
          </a:bodyPr>
          <a:lstStyle/>
          <a:p>
            <a:pPr algn="ctr"/>
            <a:r>
              <a:rPr lang="zh-CN" altLang="en-US" sz="4000" dirty="0">
                <a:solidFill>
                  <a:srgbClr val="0070C0"/>
                </a:solidFill>
                <a:cs typeface="+mn-ea"/>
                <a:sym typeface="+mn-lt"/>
              </a:rPr>
              <a:t>第一讲：简介</a:t>
            </a:r>
            <a:endParaRPr lang="en-US" altLang="zh-CN" sz="4000" dirty="0">
              <a:solidFill>
                <a:srgbClr val="0070C0"/>
              </a:solidFill>
              <a:cs typeface="+mn-ea"/>
              <a:sym typeface="+mn-lt"/>
            </a:endParaRPr>
          </a:p>
        </p:txBody>
      </p:sp>
    </p:spTree>
    <p:extLst>
      <p:ext uri="{BB962C8B-B14F-4D97-AF65-F5344CB8AC3E}">
        <p14:creationId xmlns:p14="http://schemas.microsoft.com/office/powerpoint/2010/main" val="34062085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直接连接符 2"/>
          <p:cNvCxnSpPr/>
          <p:nvPr/>
        </p:nvCxnSpPr>
        <p:spPr>
          <a:xfrm>
            <a:off x="6840252" y="1385627"/>
            <a:ext cx="1160748"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6851138" y="1385628"/>
            <a:ext cx="0" cy="102410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5701275" y="2409732"/>
            <a:ext cx="1160748"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5712161" y="2409733"/>
            <a:ext cx="0" cy="102410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4567149" y="3433837"/>
            <a:ext cx="1160748"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4578035" y="3433838"/>
            <a:ext cx="0" cy="1024105"/>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443909" y="4457942"/>
            <a:ext cx="1160748" cy="0"/>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3454794" y="4457941"/>
            <a:ext cx="0" cy="685559"/>
          </a:xfrm>
          <a:prstGeom prst="line">
            <a:avLst/>
          </a:prstGeom>
          <a:ln w="2857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7" name="椭圆 16"/>
          <p:cNvSpPr/>
          <p:nvPr/>
        </p:nvSpPr>
        <p:spPr>
          <a:xfrm>
            <a:off x="7002271" y="627535"/>
            <a:ext cx="758093" cy="758093"/>
          </a:xfrm>
          <a:prstGeom prst="ellipse">
            <a:avLst/>
          </a:prstGeom>
          <a:noFill/>
          <a:ln w="38100">
            <a:solidFill>
              <a:srgbClr val="C8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89800"/>
              </a:solidFill>
            </a:endParaRPr>
          </a:p>
        </p:txBody>
      </p:sp>
      <p:sp>
        <p:nvSpPr>
          <p:cNvPr id="19" name="椭圆 18"/>
          <p:cNvSpPr/>
          <p:nvPr/>
        </p:nvSpPr>
        <p:spPr>
          <a:xfrm>
            <a:off x="7082664" y="707928"/>
            <a:ext cx="597305" cy="597305"/>
          </a:xfrm>
          <a:prstGeom prst="ellipse">
            <a:avLst/>
          </a:prstGeom>
          <a:noFill/>
          <a:ln>
            <a:solidFill>
              <a:srgbClr val="C898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20" name="TextBox 19"/>
          <p:cNvSpPr txBox="1"/>
          <p:nvPr/>
        </p:nvSpPr>
        <p:spPr>
          <a:xfrm>
            <a:off x="7152796" y="699542"/>
            <a:ext cx="445956" cy="600164"/>
          </a:xfrm>
          <a:prstGeom prst="rect">
            <a:avLst/>
          </a:prstGeom>
          <a:noFill/>
        </p:spPr>
        <p:txBody>
          <a:bodyPr wrap="none" rtlCol="0">
            <a:spAutoFit/>
          </a:bodyPr>
          <a:lstStyle/>
          <a:p>
            <a:r>
              <a:rPr lang="en-US" altLang="zh-CN" sz="3300" b="1" dirty="0">
                <a:solidFill>
                  <a:srgbClr val="C89800"/>
                </a:solidFill>
              </a:rPr>
              <a:t>4</a:t>
            </a:r>
            <a:endParaRPr lang="zh-CN" altLang="en-US" sz="3300" b="1" dirty="0">
              <a:solidFill>
                <a:srgbClr val="C89800"/>
              </a:solidFill>
            </a:endParaRPr>
          </a:p>
        </p:txBody>
      </p:sp>
      <p:cxnSp>
        <p:nvCxnSpPr>
          <p:cNvPr id="23" name="直接箭头连接符 22"/>
          <p:cNvCxnSpPr/>
          <p:nvPr/>
        </p:nvCxnSpPr>
        <p:spPr>
          <a:xfrm>
            <a:off x="1405194" y="1167594"/>
            <a:ext cx="5597076" cy="1"/>
          </a:xfrm>
          <a:prstGeom prst="straightConnector1">
            <a:avLst/>
          </a:prstGeom>
          <a:ln w="28575">
            <a:solidFill>
              <a:srgbClr val="C898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387806" y="409076"/>
            <a:ext cx="4861718" cy="632481"/>
          </a:xfrm>
          <a:prstGeom prst="rect">
            <a:avLst/>
          </a:prstGeom>
          <a:noFill/>
        </p:spPr>
        <p:txBody>
          <a:bodyPr wrap="square" rtlCol="0">
            <a:spAutoFit/>
          </a:bodyPr>
          <a:lstStyle/>
          <a:p>
            <a:pPr>
              <a:lnSpc>
                <a:spcPct val="130000"/>
              </a:lnSpc>
            </a:pPr>
            <a:r>
              <a:rPr lang="zh-CN" altLang="en-US" sz="900" dirty="0"/>
              <a:t>该定律不仅适用于对存储器芯片的描述，也精确地说明了处理机能力和磁盘驱动器存储容量的发展，成为许多工业对于性能预测的基础。在</a:t>
            </a:r>
            <a:r>
              <a:rPr lang="en-US" altLang="zh-CN" sz="900" dirty="0"/>
              <a:t>26</a:t>
            </a:r>
            <a:r>
              <a:rPr lang="zh-CN" altLang="en-US" sz="900" dirty="0"/>
              <a:t>年的时间里，芯片上的晶体管数量增加了</a:t>
            </a:r>
            <a:r>
              <a:rPr lang="en-US" altLang="zh-CN" sz="900" dirty="0"/>
              <a:t>3200</a:t>
            </a:r>
            <a:r>
              <a:rPr lang="zh-CN" altLang="en-US" sz="900" dirty="0"/>
              <a:t>多倍，从</a:t>
            </a:r>
            <a:r>
              <a:rPr lang="en-US" altLang="zh-CN" sz="900" dirty="0"/>
              <a:t>1971</a:t>
            </a:r>
            <a:r>
              <a:rPr lang="zh-CN" altLang="en-US" sz="900" dirty="0"/>
              <a:t>年推出的第一款</a:t>
            </a:r>
            <a:r>
              <a:rPr lang="en-US" altLang="zh-CN" sz="900" dirty="0"/>
              <a:t>4004</a:t>
            </a:r>
            <a:r>
              <a:rPr lang="zh-CN" altLang="en-US" sz="900" dirty="0"/>
              <a:t>的</a:t>
            </a:r>
            <a:r>
              <a:rPr lang="en-US" altLang="zh-CN" sz="900" dirty="0"/>
              <a:t>2300</a:t>
            </a:r>
            <a:r>
              <a:rPr lang="zh-CN" altLang="en-US" sz="900" dirty="0"/>
              <a:t>个增加到奔腾</a:t>
            </a:r>
            <a:r>
              <a:rPr lang="en-US" altLang="zh-CN" sz="900" dirty="0"/>
              <a:t>II</a:t>
            </a:r>
            <a:r>
              <a:rPr lang="zh-CN" altLang="en-US" sz="900" dirty="0"/>
              <a:t>处理器的</a:t>
            </a:r>
            <a:r>
              <a:rPr lang="en-US" altLang="zh-CN" sz="900" dirty="0"/>
              <a:t>750</a:t>
            </a:r>
            <a:r>
              <a:rPr lang="zh-CN" altLang="en-US" sz="900" dirty="0"/>
              <a:t>万个。</a:t>
            </a:r>
            <a:endParaRPr lang="en-US" altLang="zh-CN" sz="900" dirty="0">
              <a:solidFill>
                <a:schemeClr val="bg1">
                  <a:lumMod val="50000"/>
                </a:schemeClr>
              </a:solidFill>
              <a:latin typeface="微软雅黑" pitchFamily="34" charset="-122"/>
              <a:ea typeface="微软雅黑" pitchFamily="34" charset="-122"/>
            </a:endParaRPr>
          </a:p>
        </p:txBody>
      </p:sp>
      <p:sp>
        <p:nvSpPr>
          <p:cNvPr id="30" name="椭圆 29"/>
          <p:cNvSpPr/>
          <p:nvPr/>
        </p:nvSpPr>
        <p:spPr>
          <a:xfrm>
            <a:off x="5902603" y="1651640"/>
            <a:ext cx="758093" cy="758093"/>
          </a:xfrm>
          <a:prstGeom prst="ellipse">
            <a:avLst/>
          </a:prstGeom>
          <a:noFill/>
          <a:ln w="38100">
            <a:solidFill>
              <a:srgbClr val="C8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89800"/>
              </a:solidFill>
            </a:endParaRPr>
          </a:p>
        </p:txBody>
      </p:sp>
      <p:sp>
        <p:nvSpPr>
          <p:cNvPr id="31" name="椭圆 30"/>
          <p:cNvSpPr/>
          <p:nvPr/>
        </p:nvSpPr>
        <p:spPr>
          <a:xfrm>
            <a:off x="5982996" y="1732033"/>
            <a:ext cx="597305" cy="597305"/>
          </a:xfrm>
          <a:prstGeom prst="ellipse">
            <a:avLst/>
          </a:prstGeom>
          <a:noFill/>
          <a:ln>
            <a:solidFill>
              <a:srgbClr val="C898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2" name="TextBox 31"/>
          <p:cNvSpPr txBox="1"/>
          <p:nvPr/>
        </p:nvSpPr>
        <p:spPr>
          <a:xfrm>
            <a:off x="6084168" y="1755562"/>
            <a:ext cx="445956" cy="600164"/>
          </a:xfrm>
          <a:prstGeom prst="rect">
            <a:avLst/>
          </a:prstGeom>
          <a:noFill/>
        </p:spPr>
        <p:txBody>
          <a:bodyPr wrap="none" rtlCol="0">
            <a:spAutoFit/>
          </a:bodyPr>
          <a:lstStyle/>
          <a:p>
            <a:r>
              <a:rPr lang="en-US" altLang="zh-CN" sz="3300" b="1" dirty="0">
                <a:solidFill>
                  <a:srgbClr val="C89800"/>
                </a:solidFill>
              </a:rPr>
              <a:t>3</a:t>
            </a:r>
            <a:endParaRPr lang="zh-CN" altLang="en-US" sz="3300" b="1" dirty="0">
              <a:solidFill>
                <a:srgbClr val="C89800"/>
              </a:solidFill>
            </a:endParaRPr>
          </a:p>
        </p:txBody>
      </p:sp>
      <p:cxnSp>
        <p:nvCxnSpPr>
          <p:cNvPr id="33" name="直接箭头连接符 32"/>
          <p:cNvCxnSpPr/>
          <p:nvPr/>
        </p:nvCxnSpPr>
        <p:spPr>
          <a:xfrm>
            <a:off x="1405194" y="2173066"/>
            <a:ext cx="4497408" cy="18634"/>
          </a:xfrm>
          <a:prstGeom prst="straightConnector1">
            <a:avLst/>
          </a:prstGeom>
          <a:ln w="28575">
            <a:solidFill>
              <a:srgbClr val="C898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1365250" y="1808697"/>
            <a:ext cx="658713" cy="300082"/>
          </a:xfrm>
          <a:prstGeom prst="rect">
            <a:avLst/>
          </a:prstGeom>
          <a:noFill/>
        </p:spPr>
        <p:txBody>
          <a:bodyPr wrap="square" rtlCol="0">
            <a:spAutoFit/>
          </a:bodyPr>
          <a:lstStyle/>
          <a:p>
            <a:r>
              <a:rPr lang="zh-CN" altLang="en-US" sz="1350" b="1" dirty="0">
                <a:solidFill>
                  <a:srgbClr val="C89800"/>
                </a:solidFill>
                <a:latin typeface="微软雅黑" pitchFamily="34" charset="-122"/>
                <a:ea typeface="微软雅黑" pitchFamily="34" charset="-122"/>
              </a:rPr>
              <a:t>版本</a:t>
            </a:r>
            <a:r>
              <a:rPr lang="en-US" altLang="zh-CN" sz="1350" b="1" dirty="0">
                <a:solidFill>
                  <a:srgbClr val="C89800"/>
                </a:solidFill>
                <a:latin typeface="微软雅黑" pitchFamily="34" charset="-122"/>
                <a:ea typeface="微软雅黑" pitchFamily="34" charset="-122"/>
              </a:rPr>
              <a:t>3</a:t>
            </a:r>
            <a:endParaRPr lang="zh-CN" altLang="en-US" sz="1350" b="1" dirty="0">
              <a:solidFill>
                <a:srgbClr val="C89800"/>
              </a:solidFill>
              <a:latin typeface="微软雅黑" pitchFamily="34" charset="-122"/>
              <a:ea typeface="微软雅黑" pitchFamily="34" charset="-122"/>
            </a:endParaRPr>
          </a:p>
        </p:txBody>
      </p:sp>
      <p:sp>
        <p:nvSpPr>
          <p:cNvPr id="35" name="TextBox 34"/>
          <p:cNvSpPr txBox="1"/>
          <p:nvPr/>
        </p:nvSpPr>
        <p:spPr>
          <a:xfrm>
            <a:off x="2319839" y="1652877"/>
            <a:ext cx="2827684" cy="434863"/>
          </a:xfrm>
          <a:prstGeom prst="rect">
            <a:avLst/>
          </a:prstGeom>
          <a:noFill/>
        </p:spPr>
        <p:txBody>
          <a:bodyPr wrap="square" rtlCol="0">
            <a:spAutoFit/>
          </a:bodyPr>
          <a:lstStyle/>
          <a:p>
            <a:pPr>
              <a:lnSpc>
                <a:spcPct val="130000"/>
              </a:lnSpc>
            </a:pPr>
            <a:r>
              <a:rPr lang="zh-CN" altLang="en-US" sz="900" dirty="0"/>
              <a:t>用一个美元所能买到的计算机性能，每隔</a:t>
            </a:r>
            <a:r>
              <a:rPr lang="en-US" altLang="zh-CN" sz="900" dirty="0"/>
              <a:t>18</a:t>
            </a:r>
            <a:r>
              <a:rPr lang="zh-CN" altLang="en-US" sz="900" dirty="0"/>
              <a:t>个月翻两倍</a:t>
            </a:r>
            <a:endParaRPr lang="en-US" altLang="zh-CN" sz="900" dirty="0">
              <a:solidFill>
                <a:schemeClr val="bg1">
                  <a:lumMod val="50000"/>
                </a:schemeClr>
              </a:solidFill>
              <a:latin typeface="微软雅黑" pitchFamily="34" charset="-122"/>
              <a:ea typeface="微软雅黑" pitchFamily="34" charset="-122"/>
            </a:endParaRPr>
          </a:p>
        </p:txBody>
      </p:sp>
      <p:sp>
        <p:nvSpPr>
          <p:cNvPr id="37" name="椭圆 36"/>
          <p:cNvSpPr/>
          <p:nvPr/>
        </p:nvSpPr>
        <p:spPr>
          <a:xfrm>
            <a:off x="4760641" y="2667079"/>
            <a:ext cx="758093" cy="758093"/>
          </a:xfrm>
          <a:prstGeom prst="ellipse">
            <a:avLst/>
          </a:prstGeom>
          <a:noFill/>
          <a:ln w="38100">
            <a:solidFill>
              <a:srgbClr val="C8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89800"/>
              </a:solidFill>
            </a:endParaRPr>
          </a:p>
        </p:txBody>
      </p:sp>
      <p:sp>
        <p:nvSpPr>
          <p:cNvPr id="38" name="椭圆 37"/>
          <p:cNvSpPr/>
          <p:nvPr/>
        </p:nvSpPr>
        <p:spPr>
          <a:xfrm>
            <a:off x="4841034" y="2747471"/>
            <a:ext cx="597305" cy="597305"/>
          </a:xfrm>
          <a:prstGeom prst="ellipse">
            <a:avLst/>
          </a:prstGeom>
          <a:noFill/>
          <a:ln>
            <a:solidFill>
              <a:srgbClr val="C898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39" name="TextBox 38"/>
          <p:cNvSpPr txBox="1"/>
          <p:nvPr/>
        </p:nvSpPr>
        <p:spPr>
          <a:xfrm>
            <a:off x="4932040" y="2763674"/>
            <a:ext cx="445956" cy="600164"/>
          </a:xfrm>
          <a:prstGeom prst="rect">
            <a:avLst/>
          </a:prstGeom>
          <a:noFill/>
        </p:spPr>
        <p:txBody>
          <a:bodyPr wrap="none" rtlCol="0">
            <a:spAutoFit/>
          </a:bodyPr>
          <a:lstStyle/>
          <a:p>
            <a:r>
              <a:rPr lang="en-US" altLang="zh-CN" sz="3300" b="1" dirty="0">
                <a:solidFill>
                  <a:srgbClr val="C89800"/>
                </a:solidFill>
              </a:rPr>
              <a:t>2</a:t>
            </a:r>
            <a:endParaRPr lang="zh-CN" altLang="en-US" sz="3300" b="1" dirty="0">
              <a:solidFill>
                <a:srgbClr val="C89800"/>
              </a:solidFill>
            </a:endParaRPr>
          </a:p>
        </p:txBody>
      </p:sp>
      <p:cxnSp>
        <p:nvCxnSpPr>
          <p:cNvPr id="40" name="直接箭头连接符 39"/>
          <p:cNvCxnSpPr/>
          <p:nvPr/>
        </p:nvCxnSpPr>
        <p:spPr>
          <a:xfrm>
            <a:off x="1405194" y="3181149"/>
            <a:ext cx="3355446" cy="25990"/>
          </a:xfrm>
          <a:prstGeom prst="straightConnector1">
            <a:avLst/>
          </a:prstGeom>
          <a:ln w="28575">
            <a:solidFill>
              <a:srgbClr val="C898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1365250" y="2787774"/>
            <a:ext cx="658713" cy="300082"/>
          </a:xfrm>
          <a:prstGeom prst="rect">
            <a:avLst/>
          </a:prstGeom>
          <a:noFill/>
        </p:spPr>
        <p:txBody>
          <a:bodyPr wrap="square" rtlCol="0">
            <a:spAutoFit/>
          </a:bodyPr>
          <a:lstStyle/>
          <a:p>
            <a:r>
              <a:rPr lang="zh-CN" altLang="en-US" sz="1350" b="1" dirty="0">
                <a:solidFill>
                  <a:srgbClr val="C89800"/>
                </a:solidFill>
                <a:latin typeface="微软雅黑" pitchFamily="34" charset="-122"/>
                <a:ea typeface="微软雅黑" pitchFamily="34" charset="-122"/>
              </a:rPr>
              <a:t>版本</a:t>
            </a:r>
            <a:r>
              <a:rPr lang="en-US" altLang="zh-CN" sz="1350" b="1" dirty="0">
                <a:solidFill>
                  <a:srgbClr val="C89800"/>
                </a:solidFill>
                <a:latin typeface="微软雅黑" pitchFamily="34" charset="-122"/>
                <a:ea typeface="微软雅黑" pitchFamily="34" charset="-122"/>
              </a:rPr>
              <a:t>2</a:t>
            </a:r>
            <a:endParaRPr lang="zh-CN" altLang="en-US" sz="1350" b="1" dirty="0">
              <a:solidFill>
                <a:srgbClr val="C89800"/>
              </a:solidFill>
              <a:latin typeface="微软雅黑" pitchFamily="34" charset="-122"/>
              <a:ea typeface="微软雅黑" pitchFamily="34" charset="-122"/>
            </a:endParaRPr>
          </a:p>
        </p:txBody>
      </p:sp>
      <p:sp>
        <p:nvSpPr>
          <p:cNvPr id="42" name="TextBox 41"/>
          <p:cNvSpPr txBox="1"/>
          <p:nvPr/>
        </p:nvSpPr>
        <p:spPr>
          <a:xfrm>
            <a:off x="2257286" y="2693688"/>
            <a:ext cx="1968582" cy="434863"/>
          </a:xfrm>
          <a:prstGeom prst="rect">
            <a:avLst/>
          </a:prstGeom>
          <a:noFill/>
        </p:spPr>
        <p:txBody>
          <a:bodyPr wrap="square" rtlCol="0">
            <a:spAutoFit/>
          </a:bodyPr>
          <a:lstStyle/>
          <a:p>
            <a:pPr>
              <a:lnSpc>
                <a:spcPct val="130000"/>
              </a:lnSpc>
            </a:pPr>
            <a:r>
              <a:rPr lang="zh-CN" altLang="en-US" sz="900" dirty="0"/>
              <a:t>微处理器的性能每隔</a:t>
            </a:r>
            <a:r>
              <a:rPr lang="en-US" altLang="zh-CN" sz="900" dirty="0"/>
              <a:t>18</a:t>
            </a:r>
            <a:r>
              <a:rPr lang="zh-CN" altLang="en-US" sz="900" dirty="0"/>
              <a:t>个月提高一倍，或价格下降一半</a:t>
            </a:r>
            <a:endParaRPr lang="en-US" altLang="zh-CN" sz="900" dirty="0">
              <a:solidFill>
                <a:schemeClr val="bg1">
                  <a:lumMod val="50000"/>
                </a:schemeClr>
              </a:solidFill>
              <a:latin typeface="微软雅黑" pitchFamily="34" charset="-122"/>
              <a:ea typeface="微软雅黑" pitchFamily="34" charset="-122"/>
            </a:endParaRPr>
          </a:p>
        </p:txBody>
      </p:sp>
      <p:sp>
        <p:nvSpPr>
          <p:cNvPr id="44" name="椭圆 43"/>
          <p:cNvSpPr/>
          <p:nvPr/>
        </p:nvSpPr>
        <p:spPr>
          <a:xfrm>
            <a:off x="3618679" y="3703657"/>
            <a:ext cx="758093" cy="758093"/>
          </a:xfrm>
          <a:prstGeom prst="ellipse">
            <a:avLst/>
          </a:prstGeom>
          <a:noFill/>
          <a:ln w="38100">
            <a:solidFill>
              <a:srgbClr val="C898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solidFill>
                <a:srgbClr val="C89800"/>
              </a:solidFill>
            </a:endParaRPr>
          </a:p>
        </p:txBody>
      </p:sp>
      <p:sp>
        <p:nvSpPr>
          <p:cNvPr id="45" name="椭圆 44"/>
          <p:cNvSpPr/>
          <p:nvPr/>
        </p:nvSpPr>
        <p:spPr>
          <a:xfrm>
            <a:off x="3699072" y="3784049"/>
            <a:ext cx="597305" cy="597305"/>
          </a:xfrm>
          <a:prstGeom prst="ellipse">
            <a:avLst/>
          </a:prstGeom>
          <a:noFill/>
          <a:ln>
            <a:solidFill>
              <a:srgbClr val="C898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46" name="TextBox 45"/>
          <p:cNvSpPr txBox="1"/>
          <p:nvPr/>
        </p:nvSpPr>
        <p:spPr>
          <a:xfrm>
            <a:off x="3779912" y="3795886"/>
            <a:ext cx="445956" cy="600164"/>
          </a:xfrm>
          <a:prstGeom prst="rect">
            <a:avLst/>
          </a:prstGeom>
          <a:noFill/>
        </p:spPr>
        <p:txBody>
          <a:bodyPr wrap="none" rtlCol="0">
            <a:spAutoFit/>
          </a:bodyPr>
          <a:lstStyle/>
          <a:p>
            <a:pPr algn="ctr"/>
            <a:r>
              <a:rPr lang="en-US" altLang="zh-CN" sz="3300" b="1" dirty="0">
                <a:solidFill>
                  <a:srgbClr val="C89800"/>
                </a:solidFill>
              </a:rPr>
              <a:t>1</a:t>
            </a:r>
            <a:endParaRPr lang="zh-CN" altLang="en-US" sz="3300" b="1" dirty="0">
              <a:solidFill>
                <a:srgbClr val="C89800"/>
              </a:solidFill>
            </a:endParaRPr>
          </a:p>
        </p:txBody>
      </p:sp>
      <p:cxnSp>
        <p:nvCxnSpPr>
          <p:cNvPr id="47" name="直接箭头连接符 46"/>
          <p:cNvCxnSpPr/>
          <p:nvPr/>
        </p:nvCxnSpPr>
        <p:spPr>
          <a:xfrm>
            <a:off x="1385646" y="4243716"/>
            <a:ext cx="2233032" cy="1"/>
          </a:xfrm>
          <a:prstGeom prst="straightConnector1">
            <a:avLst/>
          </a:prstGeom>
          <a:ln w="28575">
            <a:solidFill>
              <a:srgbClr val="C89800"/>
            </a:solidFill>
            <a:prstDash val="dashDot"/>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1365250" y="3860925"/>
            <a:ext cx="658713" cy="300082"/>
          </a:xfrm>
          <a:prstGeom prst="rect">
            <a:avLst/>
          </a:prstGeom>
          <a:noFill/>
        </p:spPr>
        <p:txBody>
          <a:bodyPr wrap="square" rtlCol="0">
            <a:spAutoFit/>
          </a:bodyPr>
          <a:lstStyle/>
          <a:p>
            <a:r>
              <a:rPr lang="zh-CN" altLang="en-US" sz="1350" b="1" dirty="0">
                <a:solidFill>
                  <a:srgbClr val="C89800"/>
                </a:solidFill>
                <a:latin typeface="微软雅黑" pitchFamily="34" charset="-122"/>
                <a:ea typeface="微软雅黑" pitchFamily="34" charset="-122"/>
              </a:rPr>
              <a:t>版本</a:t>
            </a:r>
            <a:r>
              <a:rPr lang="en-US" altLang="zh-CN" sz="1350" b="1" dirty="0">
                <a:solidFill>
                  <a:srgbClr val="C89800"/>
                </a:solidFill>
                <a:latin typeface="微软雅黑" pitchFamily="34" charset="-122"/>
                <a:ea typeface="微软雅黑" pitchFamily="34" charset="-122"/>
              </a:rPr>
              <a:t>1</a:t>
            </a:r>
            <a:endParaRPr lang="zh-CN" altLang="en-US" sz="1350" b="1" dirty="0">
              <a:solidFill>
                <a:srgbClr val="C89800"/>
              </a:solidFill>
              <a:latin typeface="微软雅黑" pitchFamily="34" charset="-122"/>
              <a:ea typeface="微软雅黑" pitchFamily="34" charset="-122"/>
            </a:endParaRPr>
          </a:p>
        </p:txBody>
      </p:sp>
      <p:sp>
        <p:nvSpPr>
          <p:cNvPr id="49" name="TextBox 48"/>
          <p:cNvSpPr txBox="1"/>
          <p:nvPr/>
        </p:nvSpPr>
        <p:spPr>
          <a:xfrm>
            <a:off x="2034849" y="3582533"/>
            <a:ext cx="1491043" cy="632481"/>
          </a:xfrm>
          <a:prstGeom prst="rect">
            <a:avLst/>
          </a:prstGeom>
          <a:noFill/>
        </p:spPr>
        <p:txBody>
          <a:bodyPr wrap="square" rtlCol="0">
            <a:spAutoFit/>
          </a:bodyPr>
          <a:lstStyle/>
          <a:p>
            <a:pPr>
              <a:lnSpc>
                <a:spcPct val="130000"/>
              </a:lnSpc>
            </a:pPr>
            <a:r>
              <a:rPr lang="zh-CN" altLang="en-US" sz="900" dirty="0"/>
              <a:t>集成电路芯片上所集成的电路的数目，每隔</a:t>
            </a:r>
            <a:r>
              <a:rPr lang="en-US" altLang="zh-CN" sz="900" dirty="0"/>
              <a:t>18</a:t>
            </a:r>
            <a:r>
              <a:rPr lang="zh-CN" altLang="en-US" sz="900" dirty="0"/>
              <a:t>个月就翻一倍。</a:t>
            </a:r>
            <a:endParaRPr lang="en-US" altLang="zh-CN" sz="900" dirty="0">
              <a:solidFill>
                <a:schemeClr val="bg1">
                  <a:lumMod val="50000"/>
                </a:schemeClr>
              </a:solidFill>
              <a:latin typeface="微软雅黑" pitchFamily="34" charset="-122"/>
              <a:ea typeface="微软雅黑" pitchFamily="34" charset="-122"/>
            </a:endParaRPr>
          </a:p>
        </p:txBody>
      </p:sp>
      <p:sp>
        <p:nvSpPr>
          <p:cNvPr id="53" name="TextBox 52"/>
          <p:cNvSpPr txBox="1"/>
          <p:nvPr/>
        </p:nvSpPr>
        <p:spPr>
          <a:xfrm>
            <a:off x="6156176" y="3515273"/>
            <a:ext cx="2789070" cy="907941"/>
          </a:xfrm>
          <a:prstGeom prst="rect">
            <a:avLst/>
          </a:prstGeom>
          <a:noFill/>
        </p:spPr>
        <p:txBody>
          <a:bodyPr wrap="square" rtlCol="0">
            <a:spAutoFit/>
          </a:bodyPr>
          <a:lstStyle/>
          <a:p>
            <a:pPr algn="ctr"/>
            <a:r>
              <a:rPr lang="zh-CN" altLang="en-US" sz="3300" b="1" dirty="0">
                <a:solidFill>
                  <a:srgbClr val="C89800"/>
                </a:solidFill>
                <a:latin typeface="微软雅黑" pitchFamily="34" charset="-122"/>
                <a:ea typeface="微软雅黑" pitchFamily="34" charset="-122"/>
              </a:rPr>
              <a:t>摩尔定律</a:t>
            </a:r>
            <a:endParaRPr lang="en-US" altLang="zh-CN" sz="3300" b="1" dirty="0">
              <a:solidFill>
                <a:srgbClr val="C89800"/>
              </a:solidFill>
              <a:latin typeface="微软雅黑" pitchFamily="34" charset="-122"/>
              <a:ea typeface="微软雅黑" pitchFamily="34" charset="-122"/>
            </a:endParaRPr>
          </a:p>
          <a:p>
            <a:pPr algn="ctr"/>
            <a:r>
              <a:rPr lang="zh-CN" altLang="en-US" sz="2000" b="1" dirty="0">
                <a:solidFill>
                  <a:srgbClr val="C89800"/>
                </a:solidFill>
                <a:latin typeface="微软雅黑" pitchFamily="34" charset="-122"/>
                <a:ea typeface="微软雅黑" pitchFamily="34" charset="-122"/>
              </a:rPr>
              <a:t>（</a:t>
            </a:r>
            <a:r>
              <a:rPr lang="en-US" altLang="zh-CN" sz="2000" b="1" dirty="0"/>
              <a:t>Moore’s  Law</a:t>
            </a:r>
            <a:r>
              <a:rPr lang="zh-CN" altLang="en-US" sz="2000" b="1" dirty="0">
                <a:solidFill>
                  <a:srgbClr val="C89800"/>
                </a:solidFill>
                <a:latin typeface="微软雅黑" pitchFamily="34" charset="-122"/>
                <a:ea typeface="微软雅黑" pitchFamily="34" charset="-122"/>
              </a:rPr>
              <a:t>）</a:t>
            </a:r>
          </a:p>
        </p:txBody>
      </p:sp>
      <p:cxnSp>
        <p:nvCxnSpPr>
          <p:cNvPr id="4" name="直接箭头连接符 3"/>
          <p:cNvCxnSpPr/>
          <p:nvPr/>
        </p:nvCxnSpPr>
        <p:spPr>
          <a:xfrm>
            <a:off x="3454794" y="4803998"/>
            <a:ext cx="114986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直接连接符 6"/>
          <p:cNvCxnSpPr/>
          <p:nvPr/>
        </p:nvCxnSpPr>
        <p:spPr>
          <a:xfrm>
            <a:off x="4567149" y="4457941"/>
            <a:ext cx="10886" cy="685559"/>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4567149" y="4457941"/>
            <a:ext cx="1160748" cy="0"/>
          </a:xfrm>
          <a:prstGeom prst="line">
            <a:avLst/>
          </a:prstGeom>
          <a:ln>
            <a:prstDash val="dashDot"/>
          </a:ln>
        </p:spPr>
        <p:style>
          <a:lnRef idx="1">
            <a:schemeClr val="accent1"/>
          </a:lnRef>
          <a:fillRef idx="0">
            <a:schemeClr val="accent1"/>
          </a:fillRef>
          <a:effectRef idx="0">
            <a:schemeClr val="accent1"/>
          </a:effectRef>
          <a:fontRef idx="minor">
            <a:schemeClr val="tx1"/>
          </a:fontRef>
        </p:style>
      </p:cxnSp>
      <p:cxnSp>
        <p:nvCxnSpPr>
          <p:cNvPr id="43" name="直接箭头连接符 42"/>
          <p:cNvCxnSpPr/>
          <p:nvPr/>
        </p:nvCxnSpPr>
        <p:spPr>
          <a:xfrm>
            <a:off x="5004048" y="3433837"/>
            <a:ext cx="0" cy="102410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文本框 20"/>
          <p:cNvSpPr txBox="1"/>
          <p:nvPr/>
        </p:nvSpPr>
        <p:spPr>
          <a:xfrm>
            <a:off x="3504063" y="4587974"/>
            <a:ext cx="1063086" cy="276999"/>
          </a:xfrm>
          <a:prstGeom prst="rect">
            <a:avLst/>
          </a:prstGeom>
          <a:noFill/>
        </p:spPr>
        <p:txBody>
          <a:bodyPr wrap="square" rtlCol="0">
            <a:spAutoFit/>
          </a:bodyPr>
          <a:lstStyle/>
          <a:p>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   1.5~2 </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年</a:t>
            </a:r>
          </a:p>
        </p:txBody>
      </p:sp>
      <p:sp>
        <p:nvSpPr>
          <p:cNvPr id="50" name="文本框 49"/>
          <p:cNvSpPr txBox="1"/>
          <p:nvPr/>
        </p:nvSpPr>
        <p:spPr>
          <a:xfrm>
            <a:off x="5014935" y="3651870"/>
            <a:ext cx="968061" cy="553998"/>
          </a:xfrm>
          <a:prstGeom prst="rect">
            <a:avLst/>
          </a:prstGeom>
          <a:noFill/>
        </p:spPr>
        <p:txBody>
          <a:bodyPr wrap="square" rtlCol="0">
            <a:spAutoFit/>
          </a:bodyPr>
          <a:lstStyle/>
          <a:p>
            <a:r>
              <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rPr>
              <a:t>相同面积下的晶体管数量提升</a:t>
            </a:r>
            <a:r>
              <a:rPr lang="en-US" altLang="zh-CN" sz="1000" dirty="0">
                <a:solidFill>
                  <a:schemeClr val="tx1">
                    <a:lumMod val="75000"/>
                    <a:lumOff val="25000"/>
                  </a:schemeClr>
                </a:solidFill>
                <a:latin typeface="微软雅黑" panose="020B0503020204020204" pitchFamily="34" charset="-122"/>
                <a:ea typeface="微软雅黑" panose="020B0503020204020204" pitchFamily="34" charset="-122"/>
              </a:rPr>
              <a:t>100%</a:t>
            </a:r>
            <a:endParaRPr lang="zh-CN" altLang="en-US" sz="1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pic>
        <p:nvPicPr>
          <p:cNvPr id="22" name="图片 2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52796" y="2466885"/>
            <a:ext cx="1460463" cy="982493"/>
          </a:xfrm>
          <a:prstGeom prst="rect">
            <a:avLst/>
          </a:prstGeom>
        </p:spPr>
      </p:pic>
      <p:sp>
        <p:nvSpPr>
          <p:cNvPr id="24" name="矩形 23"/>
          <p:cNvSpPr/>
          <p:nvPr/>
        </p:nvSpPr>
        <p:spPr>
          <a:xfrm>
            <a:off x="6890389" y="1820554"/>
            <a:ext cx="2097360" cy="646331"/>
          </a:xfrm>
          <a:prstGeom prst="rect">
            <a:avLst/>
          </a:prstGeom>
        </p:spPr>
        <p:txBody>
          <a:bodyPr wrap="square">
            <a:spAutoFit/>
          </a:bodyPr>
          <a:lstStyle/>
          <a:p>
            <a:r>
              <a:rPr lang="zh-CN" altLang="en-US" sz="1200" dirty="0">
                <a:solidFill>
                  <a:srgbClr val="136EC2"/>
                </a:solidFill>
                <a:latin typeface="arial" panose="020B0604020202020204" pitchFamily="34" charset="0"/>
                <a:hlinkClick r:id="rId4"/>
              </a:rPr>
              <a:t>戈登</a:t>
            </a:r>
            <a:r>
              <a:rPr lang="en-US" altLang="zh-CN" sz="1200" dirty="0">
                <a:solidFill>
                  <a:srgbClr val="136EC2"/>
                </a:solidFill>
                <a:latin typeface="arial" panose="020B0604020202020204" pitchFamily="34" charset="0"/>
                <a:hlinkClick r:id="rId4"/>
              </a:rPr>
              <a:t>·</a:t>
            </a:r>
            <a:r>
              <a:rPr lang="zh-CN" altLang="en-US" sz="1200" dirty="0">
                <a:solidFill>
                  <a:srgbClr val="136EC2"/>
                </a:solidFill>
                <a:latin typeface="arial" panose="020B0604020202020204" pitchFamily="34" charset="0"/>
                <a:hlinkClick r:id="rId4"/>
              </a:rPr>
              <a:t>摩尔</a:t>
            </a:r>
            <a:r>
              <a:rPr lang="zh-CN" altLang="en-US" sz="1200" dirty="0">
                <a:solidFill>
                  <a:srgbClr val="333333"/>
                </a:solidFill>
                <a:latin typeface="arial" panose="020B0604020202020204" pitchFamily="34" charset="0"/>
              </a:rPr>
              <a:t>（</a:t>
            </a:r>
            <a:r>
              <a:rPr lang="en-US" altLang="zh-CN" sz="1200" dirty="0">
                <a:solidFill>
                  <a:srgbClr val="333333"/>
                </a:solidFill>
                <a:latin typeface="arial" panose="020B0604020202020204" pitchFamily="34" charset="0"/>
              </a:rPr>
              <a:t>Gordon Moore,1929-</a:t>
            </a:r>
            <a:r>
              <a:rPr lang="zh-CN" altLang="en-US" sz="1200" dirty="0">
                <a:solidFill>
                  <a:srgbClr val="333333"/>
                </a:solidFill>
                <a:latin typeface="arial" panose="020B0604020202020204" pitchFamily="34" charset="0"/>
              </a:rPr>
              <a:t>）：英特尔公司（</a:t>
            </a:r>
            <a:r>
              <a:rPr lang="en-US" altLang="zh-CN" sz="1200" dirty="0">
                <a:solidFill>
                  <a:srgbClr val="333333"/>
                </a:solidFill>
                <a:latin typeface="arial" panose="020B0604020202020204" pitchFamily="34" charset="0"/>
              </a:rPr>
              <a:t>Intel</a:t>
            </a:r>
            <a:r>
              <a:rPr lang="zh-CN" altLang="en-US" sz="1200" dirty="0">
                <a:solidFill>
                  <a:srgbClr val="333333"/>
                </a:solidFill>
                <a:latin typeface="arial" panose="020B0604020202020204" pitchFamily="34" charset="0"/>
              </a:rPr>
              <a:t>）的创始人之一。</a:t>
            </a:r>
            <a:endParaRPr lang="zh-CN" altLang="en-US" sz="1200" dirty="0"/>
          </a:p>
        </p:txBody>
      </p:sp>
    </p:spTree>
    <p:extLst>
      <p:ext uri="{BB962C8B-B14F-4D97-AF65-F5344CB8AC3E}">
        <p14:creationId xmlns:p14="http://schemas.microsoft.com/office/powerpoint/2010/main" val="279564502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 name="TextBox 48"/>
          <p:cNvSpPr txBox="1"/>
          <p:nvPr/>
        </p:nvSpPr>
        <p:spPr>
          <a:xfrm>
            <a:off x="2555900" y="2581371"/>
            <a:ext cx="4032448" cy="677108"/>
          </a:xfrm>
          <a:prstGeom prst="rect">
            <a:avLst/>
          </a:prstGeom>
          <a:noFill/>
        </p:spPr>
        <p:txBody>
          <a:bodyPr wrap="square" lIns="0" tIns="0" rIns="0" bIns="0" rtlCol="0">
            <a:spAutoFit/>
          </a:bodyPr>
          <a:lstStyle/>
          <a:p>
            <a:r>
              <a:rPr lang="zh-CN" altLang="en-US" sz="4400" dirty="0">
                <a:solidFill>
                  <a:schemeClr val="tx1">
                    <a:lumMod val="65000"/>
                    <a:lumOff val="35000"/>
                  </a:schemeClr>
                </a:solidFill>
                <a:cs typeface="+mn-ea"/>
                <a:sym typeface="+mn-lt"/>
              </a:rPr>
              <a:t>数据的层次结构</a:t>
            </a:r>
            <a:endParaRPr lang="en-GB" altLang="zh-CN" sz="4400" dirty="0">
              <a:solidFill>
                <a:schemeClr val="tx1">
                  <a:lumMod val="65000"/>
                  <a:lumOff val="35000"/>
                </a:schemeClr>
              </a:solidFill>
              <a:cs typeface="+mn-ea"/>
              <a:sym typeface="+mn-lt"/>
            </a:endParaRPr>
          </a:p>
        </p:txBody>
      </p:sp>
      <p:sp>
        <p:nvSpPr>
          <p:cNvPr id="15" name="TextBox 49"/>
          <p:cNvSpPr txBox="1"/>
          <p:nvPr/>
        </p:nvSpPr>
        <p:spPr>
          <a:xfrm>
            <a:off x="3182055" y="3405261"/>
            <a:ext cx="2830106" cy="492443"/>
          </a:xfrm>
          <a:prstGeom prst="rect">
            <a:avLst/>
          </a:prstGeom>
          <a:noFill/>
        </p:spPr>
        <p:txBody>
          <a:bodyPr wrap="square" lIns="0" tIns="0" rIns="0" bIns="0" rtlCol="0">
            <a:spAutoFit/>
          </a:bodyPr>
          <a:lstStyle/>
          <a:p>
            <a:pPr algn="ctr" eaLnBrk="0" hangingPunct="0"/>
            <a:r>
              <a:rPr lang="zh-CN" altLang="en-US" sz="1600" dirty="0">
                <a:solidFill>
                  <a:schemeClr val="tx1">
                    <a:lumMod val="65000"/>
                    <a:lumOff val="35000"/>
                  </a:schemeClr>
                </a:solidFill>
                <a:cs typeface="+mn-ea"/>
                <a:sym typeface="+mn-lt"/>
              </a:rPr>
              <a:t>以人与机器的不同视角来观察计算机处理的原料</a:t>
            </a:r>
          </a:p>
        </p:txBody>
      </p:sp>
      <p:grpSp>
        <p:nvGrpSpPr>
          <p:cNvPr id="16" name="组合 15"/>
          <p:cNvGrpSpPr/>
          <p:nvPr/>
        </p:nvGrpSpPr>
        <p:grpSpPr>
          <a:xfrm>
            <a:off x="4032064" y="1206537"/>
            <a:ext cx="1116000" cy="1080120"/>
            <a:chOff x="4032064" y="1206537"/>
            <a:chExt cx="1116000" cy="1080120"/>
          </a:xfrm>
        </p:grpSpPr>
        <p:sp>
          <p:nvSpPr>
            <p:cNvPr id="17" name="矩形 16"/>
            <p:cNvSpPr/>
            <p:nvPr/>
          </p:nvSpPr>
          <p:spPr>
            <a:xfrm>
              <a:off x="4032064" y="1206537"/>
              <a:ext cx="1080120" cy="10801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TextBox 48"/>
            <p:cNvSpPr txBox="1"/>
            <p:nvPr/>
          </p:nvSpPr>
          <p:spPr>
            <a:xfrm>
              <a:off x="4179383" y="1308705"/>
              <a:ext cx="968681" cy="830997"/>
            </a:xfrm>
            <a:prstGeom prst="rect">
              <a:avLst/>
            </a:prstGeom>
            <a:noFill/>
          </p:spPr>
          <p:txBody>
            <a:bodyPr wrap="square" lIns="0" tIns="0" rIns="0" bIns="0" rtlCol="0">
              <a:spAutoFit/>
            </a:bodyPr>
            <a:lstStyle/>
            <a:p>
              <a:r>
                <a:rPr lang="en-US" altLang="zh-CN" sz="5400" dirty="0">
                  <a:solidFill>
                    <a:schemeClr val="bg1"/>
                  </a:solidFill>
                  <a:cs typeface="+mn-ea"/>
                  <a:sym typeface="+mn-lt"/>
                </a:rPr>
                <a:t>02</a:t>
              </a:r>
              <a:endParaRPr lang="en-GB" altLang="zh-CN" sz="54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AE431E88-0BEA-4A67-9BB9-FCB3AEE268B9}" type="slidenum">
              <a:rPr lang="zh-CN" altLang="en-US"/>
              <a:pPr/>
              <a:t>12</a:t>
            </a:fld>
            <a:endParaRPr lang="en-US" altLang="zh-CN"/>
          </a:p>
        </p:txBody>
      </p:sp>
      <p:sp>
        <p:nvSpPr>
          <p:cNvPr id="6" name="页脚占位符 5"/>
          <p:cNvSpPr>
            <a:spLocks noGrp="1"/>
          </p:cNvSpPr>
          <p:nvPr>
            <p:ph type="ftr" sz="quarter" idx="12"/>
          </p:nvPr>
        </p:nvSpPr>
        <p:spPr/>
        <p:txBody>
          <a:bodyPr/>
          <a:lstStyle/>
          <a:p>
            <a:r>
              <a:rPr lang="en-US" altLang="zh-CN"/>
              <a:t>http://xinxi.xaufe.edu.cn</a:t>
            </a:r>
          </a:p>
        </p:txBody>
      </p:sp>
      <p:sp>
        <p:nvSpPr>
          <p:cNvPr id="179203" name="Rectangle 3"/>
          <p:cNvSpPr>
            <a:spLocks noGrp="1" noChangeArrowheads="1"/>
          </p:cNvSpPr>
          <p:nvPr>
            <p:ph type="body" idx="1"/>
          </p:nvPr>
        </p:nvSpPr>
        <p:spPr>
          <a:xfrm>
            <a:off x="539552" y="699542"/>
            <a:ext cx="8424936" cy="3451622"/>
          </a:xfrm>
        </p:spPr>
        <p:txBody>
          <a:bodyPr/>
          <a:lstStyle/>
          <a:p>
            <a:r>
              <a:rPr lang="zh-CN" altLang="en-US" b="1" dirty="0">
                <a:latin typeface="黑体" panose="02010609060101010101" pitchFamily="49" charset="-122"/>
                <a:ea typeface="黑体" panose="02010609060101010101" pitchFamily="49" charset="-122"/>
              </a:rPr>
              <a:t>什么是进制？什么是二进制？什么是十进制？</a:t>
            </a:r>
            <a:endParaRPr lang="en-US" altLang="zh-CN" b="1" dirty="0">
              <a:latin typeface="黑体" panose="02010609060101010101" pitchFamily="49" charset="-122"/>
              <a:ea typeface="黑体" panose="02010609060101010101" pitchFamily="49" charset="-122"/>
            </a:endParaRPr>
          </a:p>
          <a:p>
            <a:r>
              <a:rPr lang="zh-CN" altLang="en-US" b="1" dirty="0">
                <a:latin typeface="黑体" panose="02010609060101010101" pitchFamily="49" charset="-122"/>
                <a:ea typeface="黑体" panose="02010609060101010101" pitchFamily="49" charset="-122"/>
              </a:rPr>
              <a:t>计算机采用二进制而不是常用的十进制</a:t>
            </a:r>
          </a:p>
          <a:p>
            <a:pPr lvl="1"/>
            <a:r>
              <a:rPr lang="zh-CN" altLang="en-US" b="1" dirty="0">
                <a:latin typeface="楷体" panose="02010609060101010101" pitchFamily="49" charset="-122"/>
                <a:ea typeface="楷体" panose="02010609060101010101" pitchFamily="49" charset="-122"/>
              </a:rPr>
              <a:t>二进制在在电器元件中容易实现（只需要二个稳定的电路状态）  </a:t>
            </a:r>
          </a:p>
          <a:p>
            <a:pPr lvl="1"/>
            <a:r>
              <a:rPr lang="zh-CN" altLang="en-US" b="1" dirty="0">
                <a:latin typeface="楷体" panose="02010609060101010101" pitchFamily="49" charset="-122"/>
                <a:ea typeface="楷体" panose="02010609060101010101" pitchFamily="49" charset="-122"/>
              </a:rPr>
              <a:t>计算机进行二进制运算比进行十进制运算要</a:t>
            </a:r>
            <a:r>
              <a:rPr lang="zh-CN" altLang="en-US" b="1" dirty="0">
                <a:solidFill>
                  <a:srgbClr val="FF0000"/>
                </a:solidFill>
                <a:latin typeface="楷体" panose="02010609060101010101" pitchFamily="49" charset="-122"/>
                <a:ea typeface="楷体" panose="02010609060101010101" pitchFamily="49" charset="-122"/>
              </a:rPr>
              <a:t>简单</a:t>
            </a:r>
            <a:r>
              <a:rPr lang="zh-CN" altLang="en-US" b="1" dirty="0">
                <a:latin typeface="楷体" panose="02010609060101010101" pitchFamily="49" charset="-122"/>
                <a:ea typeface="楷体" panose="02010609060101010101" pitchFamily="49" charset="-122"/>
              </a:rPr>
              <a:t>得多</a:t>
            </a:r>
          </a:p>
        </p:txBody>
      </p:sp>
    </p:spTree>
    <p:extLst>
      <p:ext uri="{BB962C8B-B14F-4D97-AF65-F5344CB8AC3E}">
        <p14:creationId xmlns:p14="http://schemas.microsoft.com/office/powerpoint/2010/main" val="153999436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p:cNvGrpSpPr/>
          <p:nvPr/>
        </p:nvGrpSpPr>
        <p:grpSpPr>
          <a:xfrm>
            <a:off x="2376319" y="2824533"/>
            <a:ext cx="4205744" cy="2492293"/>
            <a:chOff x="2555776" y="2204864"/>
            <a:chExt cx="3456384" cy="3456384"/>
          </a:xfrm>
          <a:scene3d>
            <a:camera prst="isometricOffAxis1Top">
              <a:rot lat="17411170" lon="18596411" rev="2947935"/>
            </a:camera>
            <a:lightRig rig="threePt" dir="t"/>
          </a:scene3d>
        </p:grpSpPr>
        <p:sp>
          <p:nvSpPr>
            <p:cNvPr id="26" name="椭圆 25"/>
            <p:cNvSpPr/>
            <p:nvPr/>
          </p:nvSpPr>
          <p:spPr>
            <a:xfrm>
              <a:off x="2555776" y="2204864"/>
              <a:ext cx="3456384" cy="3456384"/>
            </a:xfrm>
            <a:prstGeom prst="ellipse">
              <a:avLst/>
            </a:prstGeom>
            <a:solidFill>
              <a:srgbClr val="76A22E"/>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zh-CN" altLang="en-US" sz="1350" kern="0">
                <a:solidFill>
                  <a:sysClr val="window" lastClr="FFFFFF"/>
                </a:solidFill>
                <a:latin typeface="Calibri"/>
                <a:ea typeface="宋体"/>
              </a:endParaRPr>
            </a:p>
          </p:txBody>
        </p:sp>
        <p:sp>
          <p:nvSpPr>
            <p:cNvPr id="27" name="椭圆 26"/>
            <p:cNvSpPr/>
            <p:nvPr/>
          </p:nvSpPr>
          <p:spPr>
            <a:xfrm>
              <a:off x="2652028" y="2302296"/>
              <a:ext cx="3263879" cy="3263879"/>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zh-CN" altLang="en-US" sz="1350" kern="0">
                <a:solidFill>
                  <a:sysClr val="window" lastClr="FFFFFF"/>
                </a:solidFill>
                <a:latin typeface="Calibri"/>
                <a:ea typeface="宋体"/>
              </a:endParaRPr>
            </a:p>
          </p:txBody>
        </p:sp>
        <p:sp>
          <p:nvSpPr>
            <p:cNvPr id="28" name="椭圆 27"/>
            <p:cNvSpPr/>
            <p:nvPr/>
          </p:nvSpPr>
          <p:spPr>
            <a:xfrm>
              <a:off x="2927938" y="2577026"/>
              <a:ext cx="2712060" cy="2712060"/>
            </a:xfrm>
            <a:prstGeom prst="ellipse">
              <a:avLst/>
            </a:prstGeom>
            <a:solidFill>
              <a:srgbClr val="668C28"/>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zh-CN" altLang="en-US" sz="1350" kern="0">
                <a:solidFill>
                  <a:sysClr val="window" lastClr="FFFFFF"/>
                </a:solidFill>
                <a:latin typeface="Calibri"/>
                <a:ea typeface="宋体"/>
              </a:endParaRPr>
            </a:p>
          </p:txBody>
        </p:sp>
        <p:sp>
          <p:nvSpPr>
            <p:cNvPr id="29" name="椭圆 28"/>
            <p:cNvSpPr/>
            <p:nvPr/>
          </p:nvSpPr>
          <p:spPr>
            <a:xfrm>
              <a:off x="3298562" y="2948830"/>
              <a:ext cx="1970812" cy="1970812"/>
            </a:xfrm>
            <a:prstGeom prst="ellipse">
              <a:avLst/>
            </a:prstGeom>
            <a:solidFill>
              <a:sysClr val="window" lastClr="FFFFFF"/>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zh-CN" altLang="en-US" sz="1350" kern="0">
                <a:solidFill>
                  <a:sysClr val="window" lastClr="FFFFFF"/>
                </a:solidFill>
                <a:latin typeface="Calibri"/>
                <a:ea typeface="宋体"/>
              </a:endParaRPr>
            </a:p>
          </p:txBody>
        </p:sp>
        <p:sp>
          <p:nvSpPr>
            <p:cNvPr id="30" name="椭圆 29"/>
            <p:cNvSpPr/>
            <p:nvPr/>
          </p:nvSpPr>
          <p:spPr>
            <a:xfrm>
              <a:off x="3743908" y="3392996"/>
              <a:ext cx="1080120" cy="1080120"/>
            </a:xfrm>
            <a:prstGeom prst="ellipse">
              <a:avLst/>
            </a:prstGeom>
            <a:solidFill>
              <a:sysClr val="window" lastClr="FFFFFF"/>
            </a:solidFill>
            <a:ln w="25400" cap="flat" cmpd="sng" algn="ctr">
              <a:solidFill>
                <a:srgbClr val="76A22E"/>
              </a:solid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zh-CN" altLang="en-US" sz="1350" kern="0">
                <a:solidFill>
                  <a:sysClr val="window" lastClr="FFFFFF"/>
                </a:solidFill>
                <a:latin typeface="Calibri"/>
                <a:ea typeface="宋体"/>
              </a:endParaRPr>
            </a:p>
          </p:txBody>
        </p:sp>
        <p:sp>
          <p:nvSpPr>
            <p:cNvPr id="31" name="椭圆 30"/>
            <p:cNvSpPr/>
            <p:nvPr/>
          </p:nvSpPr>
          <p:spPr>
            <a:xfrm>
              <a:off x="3851672" y="3500760"/>
              <a:ext cx="864592" cy="864592"/>
            </a:xfrm>
            <a:prstGeom prst="ellipse">
              <a:avLst/>
            </a:prstGeom>
            <a:solidFill>
              <a:srgbClr val="668C28"/>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zh-CN" altLang="en-US" sz="1350" kern="0">
                <a:solidFill>
                  <a:sysClr val="window" lastClr="FFFFFF"/>
                </a:solidFill>
                <a:latin typeface="Calibri"/>
                <a:ea typeface="宋体"/>
              </a:endParaRPr>
            </a:p>
          </p:txBody>
        </p:sp>
      </p:grpSp>
      <p:sp>
        <p:nvSpPr>
          <p:cNvPr id="32" name="等腰三角形 31"/>
          <p:cNvSpPr/>
          <p:nvPr/>
        </p:nvSpPr>
        <p:spPr>
          <a:xfrm flipV="1">
            <a:off x="3887607" y="3308929"/>
            <a:ext cx="1183167" cy="778663"/>
          </a:xfrm>
          <a:prstGeom prst="triangle">
            <a:avLst/>
          </a:prstGeom>
          <a:gradFill flip="none" rotWithShape="1">
            <a:gsLst>
              <a:gs pos="0">
                <a:srgbClr val="668C28">
                  <a:shade val="30000"/>
                  <a:satMod val="115000"/>
                </a:srgbClr>
              </a:gs>
              <a:gs pos="17000">
                <a:srgbClr val="668C28">
                  <a:shade val="67500"/>
                  <a:satMod val="115000"/>
                </a:srgbClr>
              </a:gs>
              <a:gs pos="31000">
                <a:srgbClr val="668C28">
                  <a:shade val="100000"/>
                  <a:satMod val="115000"/>
                </a:srgbClr>
              </a:gs>
            </a:gsLst>
            <a:lin ang="540000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zh-CN" altLang="en-US" sz="1350" kern="0">
              <a:solidFill>
                <a:sysClr val="window" lastClr="FFFFFF"/>
              </a:solidFill>
              <a:latin typeface="Calibri"/>
              <a:ea typeface="宋体"/>
            </a:endParaRPr>
          </a:p>
        </p:txBody>
      </p:sp>
      <p:sp>
        <p:nvSpPr>
          <p:cNvPr id="33" name="矩形 14"/>
          <p:cNvSpPr/>
          <p:nvPr/>
        </p:nvSpPr>
        <p:spPr>
          <a:xfrm>
            <a:off x="3882776" y="3209584"/>
            <a:ext cx="1183167" cy="99344"/>
          </a:xfrm>
          <a:custGeom>
            <a:avLst/>
            <a:gdLst>
              <a:gd name="connsiteX0" fmla="*/ 0 w 1640851"/>
              <a:gd name="connsiteY0" fmla="*/ 0 h 149806"/>
              <a:gd name="connsiteX1" fmla="*/ 1640851 w 1640851"/>
              <a:gd name="connsiteY1" fmla="*/ 0 h 149806"/>
              <a:gd name="connsiteX2" fmla="*/ 1640851 w 1640851"/>
              <a:gd name="connsiteY2" fmla="*/ 149806 h 149806"/>
              <a:gd name="connsiteX3" fmla="*/ 0 w 1640851"/>
              <a:gd name="connsiteY3" fmla="*/ 149806 h 149806"/>
              <a:gd name="connsiteX4" fmla="*/ 0 w 1640851"/>
              <a:gd name="connsiteY4" fmla="*/ 0 h 149806"/>
              <a:gd name="connsiteX0" fmla="*/ 144379 w 1640851"/>
              <a:gd name="connsiteY0" fmla="*/ 12032 h 149806"/>
              <a:gd name="connsiteX1" fmla="*/ 1640851 w 1640851"/>
              <a:gd name="connsiteY1" fmla="*/ 0 h 149806"/>
              <a:gd name="connsiteX2" fmla="*/ 1640851 w 1640851"/>
              <a:gd name="connsiteY2" fmla="*/ 149806 h 149806"/>
              <a:gd name="connsiteX3" fmla="*/ 0 w 1640851"/>
              <a:gd name="connsiteY3" fmla="*/ 149806 h 149806"/>
              <a:gd name="connsiteX4" fmla="*/ 144379 w 1640851"/>
              <a:gd name="connsiteY4" fmla="*/ 12032 h 149806"/>
              <a:gd name="connsiteX0" fmla="*/ 144379 w 1640851"/>
              <a:gd name="connsiteY0" fmla="*/ 24064 h 161838"/>
              <a:gd name="connsiteX1" fmla="*/ 1508504 w 1640851"/>
              <a:gd name="connsiteY1" fmla="*/ 0 h 161838"/>
              <a:gd name="connsiteX2" fmla="*/ 1640851 w 1640851"/>
              <a:gd name="connsiteY2" fmla="*/ 161838 h 161838"/>
              <a:gd name="connsiteX3" fmla="*/ 0 w 1640851"/>
              <a:gd name="connsiteY3" fmla="*/ 161838 h 161838"/>
              <a:gd name="connsiteX4" fmla="*/ 144379 w 1640851"/>
              <a:gd name="connsiteY4" fmla="*/ 24064 h 161838"/>
              <a:gd name="connsiteX0" fmla="*/ 144379 w 1640851"/>
              <a:gd name="connsiteY0" fmla="*/ 0 h 137774"/>
              <a:gd name="connsiteX1" fmla="*/ 1544599 w 1640851"/>
              <a:gd name="connsiteY1" fmla="*/ 0 h 137774"/>
              <a:gd name="connsiteX2" fmla="*/ 1640851 w 1640851"/>
              <a:gd name="connsiteY2" fmla="*/ 137774 h 137774"/>
              <a:gd name="connsiteX3" fmla="*/ 0 w 1640851"/>
              <a:gd name="connsiteY3" fmla="*/ 137774 h 137774"/>
              <a:gd name="connsiteX4" fmla="*/ 144379 w 1640851"/>
              <a:gd name="connsiteY4" fmla="*/ 0 h 13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851" h="137774">
                <a:moveTo>
                  <a:pt x="144379" y="0"/>
                </a:moveTo>
                <a:lnTo>
                  <a:pt x="1544599" y="0"/>
                </a:lnTo>
                <a:lnTo>
                  <a:pt x="1640851" y="137774"/>
                </a:lnTo>
                <a:lnTo>
                  <a:pt x="0" y="137774"/>
                </a:lnTo>
                <a:lnTo>
                  <a:pt x="144379" y="0"/>
                </a:lnTo>
                <a:close/>
              </a:path>
            </a:pathLst>
          </a:custGeom>
          <a:gradFill flip="none" rotWithShape="1">
            <a:gsLst>
              <a:gs pos="0">
                <a:srgbClr val="3F5719">
                  <a:shade val="30000"/>
                  <a:satMod val="115000"/>
                </a:srgbClr>
              </a:gs>
              <a:gs pos="50000">
                <a:srgbClr val="3F5719">
                  <a:shade val="67500"/>
                  <a:satMod val="115000"/>
                </a:srgbClr>
              </a:gs>
              <a:gs pos="100000">
                <a:srgbClr val="3F5719">
                  <a:shade val="100000"/>
                  <a:satMod val="115000"/>
                </a:srgbClr>
              </a:gs>
            </a:gsLst>
            <a:lin ang="540000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zh-CN" altLang="en-US" sz="1350" kern="0">
              <a:solidFill>
                <a:sysClr val="window" lastClr="FFFFFF"/>
              </a:solidFill>
              <a:latin typeface="Calibri"/>
              <a:ea typeface="宋体"/>
            </a:endParaRPr>
          </a:p>
        </p:txBody>
      </p:sp>
      <p:sp>
        <p:nvSpPr>
          <p:cNvPr id="34" name="矩形 15"/>
          <p:cNvSpPr/>
          <p:nvPr/>
        </p:nvSpPr>
        <p:spPr>
          <a:xfrm>
            <a:off x="3367047" y="2564919"/>
            <a:ext cx="2207723" cy="675847"/>
          </a:xfrm>
          <a:custGeom>
            <a:avLst/>
            <a:gdLst/>
            <a:ahLst/>
            <a:cxnLst/>
            <a:rect l="l" t="t" r="r" b="b"/>
            <a:pathLst>
              <a:path w="3061735" h="937284">
                <a:moveTo>
                  <a:pt x="0" y="0"/>
                </a:moveTo>
                <a:lnTo>
                  <a:pt x="3061735" y="0"/>
                </a:lnTo>
                <a:lnTo>
                  <a:pt x="2493758" y="937284"/>
                </a:lnTo>
                <a:lnTo>
                  <a:pt x="567977" y="937284"/>
                </a:lnTo>
                <a:close/>
              </a:path>
            </a:pathLst>
          </a:custGeom>
          <a:solidFill>
            <a:srgbClr val="FFC000"/>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zh-CN" altLang="en-US" sz="1350" kern="0">
              <a:solidFill>
                <a:sysClr val="window" lastClr="FFFFFF"/>
              </a:solidFill>
              <a:latin typeface="Calibri"/>
              <a:ea typeface="宋体"/>
            </a:endParaRPr>
          </a:p>
        </p:txBody>
      </p:sp>
      <p:sp>
        <p:nvSpPr>
          <p:cNvPr id="35" name="矩形 17"/>
          <p:cNvSpPr/>
          <p:nvPr/>
        </p:nvSpPr>
        <p:spPr>
          <a:xfrm>
            <a:off x="2895082" y="1786078"/>
            <a:ext cx="3151652" cy="675847"/>
          </a:xfrm>
          <a:custGeom>
            <a:avLst/>
            <a:gdLst/>
            <a:ahLst/>
            <a:cxnLst/>
            <a:rect l="l" t="t" r="r" b="b"/>
            <a:pathLst>
              <a:path w="4370803" h="937284">
                <a:moveTo>
                  <a:pt x="0" y="0"/>
                </a:moveTo>
                <a:lnTo>
                  <a:pt x="4370803" y="0"/>
                </a:lnTo>
                <a:lnTo>
                  <a:pt x="3802825" y="937284"/>
                </a:lnTo>
                <a:lnTo>
                  <a:pt x="567978" y="937284"/>
                </a:lnTo>
                <a:close/>
              </a:path>
            </a:pathLst>
          </a:custGeom>
          <a:solidFill>
            <a:srgbClr val="FFC000"/>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zh-CN" altLang="en-US" sz="1350" kern="0">
              <a:solidFill>
                <a:sysClr val="window" lastClr="FFFFFF"/>
              </a:solidFill>
              <a:latin typeface="Calibri"/>
              <a:ea typeface="宋体"/>
            </a:endParaRPr>
          </a:p>
        </p:txBody>
      </p:sp>
      <p:sp>
        <p:nvSpPr>
          <p:cNvPr id="36" name="矩形 18"/>
          <p:cNvSpPr/>
          <p:nvPr/>
        </p:nvSpPr>
        <p:spPr>
          <a:xfrm>
            <a:off x="2427747" y="1007237"/>
            <a:ext cx="4088623" cy="675847"/>
          </a:xfrm>
          <a:custGeom>
            <a:avLst/>
            <a:gdLst/>
            <a:ahLst/>
            <a:cxnLst/>
            <a:rect l="l" t="t" r="r" b="b"/>
            <a:pathLst>
              <a:path w="5670222" h="937284">
                <a:moveTo>
                  <a:pt x="0" y="0"/>
                </a:moveTo>
                <a:lnTo>
                  <a:pt x="5670222" y="0"/>
                </a:lnTo>
                <a:lnTo>
                  <a:pt x="5670222" y="5327"/>
                </a:lnTo>
                <a:lnTo>
                  <a:pt x="5105473" y="937284"/>
                </a:lnTo>
                <a:lnTo>
                  <a:pt x="561559" y="937284"/>
                </a:lnTo>
                <a:lnTo>
                  <a:pt x="0" y="10591"/>
                </a:lnTo>
                <a:close/>
              </a:path>
            </a:pathLst>
          </a:custGeom>
          <a:solidFill>
            <a:srgbClr val="FFC000"/>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zh-CN" altLang="en-US" sz="1350" kern="0">
              <a:solidFill>
                <a:sysClr val="window" lastClr="FFFFFF"/>
              </a:solidFill>
              <a:latin typeface="Calibri"/>
              <a:ea typeface="宋体"/>
            </a:endParaRPr>
          </a:p>
        </p:txBody>
      </p:sp>
      <p:sp>
        <p:nvSpPr>
          <p:cNvPr id="37" name="矩形 14"/>
          <p:cNvSpPr/>
          <p:nvPr/>
        </p:nvSpPr>
        <p:spPr>
          <a:xfrm>
            <a:off x="3367047" y="2465575"/>
            <a:ext cx="2207723" cy="99344"/>
          </a:xfrm>
          <a:custGeom>
            <a:avLst/>
            <a:gdLst>
              <a:gd name="connsiteX0" fmla="*/ 0 w 1640851"/>
              <a:gd name="connsiteY0" fmla="*/ 0 h 149806"/>
              <a:gd name="connsiteX1" fmla="*/ 1640851 w 1640851"/>
              <a:gd name="connsiteY1" fmla="*/ 0 h 149806"/>
              <a:gd name="connsiteX2" fmla="*/ 1640851 w 1640851"/>
              <a:gd name="connsiteY2" fmla="*/ 149806 h 149806"/>
              <a:gd name="connsiteX3" fmla="*/ 0 w 1640851"/>
              <a:gd name="connsiteY3" fmla="*/ 149806 h 149806"/>
              <a:gd name="connsiteX4" fmla="*/ 0 w 1640851"/>
              <a:gd name="connsiteY4" fmla="*/ 0 h 149806"/>
              <a:gd name="connsiteX0" fmla="*/ 144379 w 1640851"/>
              <a:gd name="connsiteY0" fmla="*/ 12032 h 149806"/>
              <a:gd name="connsiteX1" fmla="*/ 1640851 w 1640851"/>
              <a:gd name="connsiteY1" fmla="*/ 0 h 149806"/>
              <a:gd name="connsiteX2" fmla="*/ 1640851 w 1640851"/>
              <a:gd name="connsiteY2" fmla="*/ 149806 h 149806"/>
              <a:gd name="connsiteX3" fmla="*/ 0 w 1640851"/>
              <a:gd name="connsiteY3" fmla="*/ 149806 h 149806"/>
              <a:gd name="connsiteX4" fmla="*/ 144379 w 1640851"/>
              <a:gd name="connsiteY4" fmla="*/ 12032 h 149806"/>
              <a:gd name="connsiteX0" fmla="*/ 144379 w 1640851"/>
              <a:gd name="connsiteY0" fmla="*/ 24064 h 161838"/>
              <a:gd name="connsiteX1" fmla="*/ 1508504 w 1640851"/>
              <a:gd name="connsiteY1" fmla="*/ 0 h 161838"/>
              <a:gd name="connsiteX2" fmla="*/ 1640851 w 1640851"/>
              <a:gd name="connsiteY2" fmla="*/ 161838 h 161838"/>
              <a:gd name="connsiteX3" fmla="*/ 0 w 1640851"/>
              <a:gd name="connsiteY3" fmla="*/ 161838 h 161838"/>
              <a:gd name="connsiteX4" fmla="*/ 144379 w 1640851"/>
              <a:gd name="connsiteY4" fmla="*/ 24064 h 161838"/>
              <a:gd name="connsiteX0" fmla="*/ 144379 w 1640851"/>
              <a:gd name="connsiteY0" fmla="*/ 0 h 137774"/>
              <a:gd name="connsiteX1" fmla="*/ 1544599 w 1640851"/>
              <a:gd name="connsiteY1" fmla="*/ 0 h 137774"/>
              <a:gd name="connsiteX2" fmla="*/ 1640851 w 1640851"/>
              <a:gd name="connsiteY2" fmla="*/ 137774 h 137774"/>
              <a:gd name="connsiteX3" fmla="*/ 0 w 1640851"/>
              <a:gd name="connsiteY3" fmla="*/ 137774 h 137774"/>
              <a:gd name="connsiteX4" fmla="*/ 144379 w 1640851"/>
              <a:gd name="connsiteY4" fmla="*/ 0 h 13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851" h="137774">
                <a:moveTo>
                  <a:pt x="144379" y="0"/>
                </a:moveTo>
                <a:lnTo>
                  <a:pt x="1544599" y="0"/>
                </a:lnTo>
                <a:lnTo>
                  <a:pt x="1640851" y="137774"/>
                </a:lnTo>
                <a:lnTo>
                  <a:pt x="0" y="137774"/>
                </a:lnTo>
                <a:lnTo>
                  <a:pt x="144379" y="0"/>
                </a:lnTo>
                <a:close/>
              </a:path>
            </a:pathLst>
          </a:custGeom>
          <a:gradFill flip="none" rotWithShape="1">
            <a:gsLst>
              <a:gs pos="0">
                <a:srgbClr val="B08600">
                  <a:shade val="30000"/>
                  <a:satMod val="115000"/>
                </a:srgbClr>
              </a:gs>
              <a:gs pos="50000">
                <a:srgbClr val="B08600">
                  <a:shade val="67500"/>
                  <a:satMod val="115000"/>
                </a:srgbClr>
              </a:gs>
              <a:gs pos="100000">
                <a:srgbClr val="B08600">
                  <a:shade val="100000"/>
                  <a:satMod val="115000"/>
                </a:srgbClr>
              </a:gs>
            </a:gsLst>
            <a:lin ang="540000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zh-CN" altLang="en-US" sz="1350" kern="0">
              <a:solidFill>
                <a:sysClr val="window" lastClr="FFFFFF"/>
              </a:solidFill>
              <a:latin typeface="Calibri"/>
              <a:ea typeface="宋体"/>
            </a:endParaRPr>
          </a:p>
        </p:txBody>
      </p:sp>
      <p:sp>
        <p:nvSpPr>
          <p:cNvPr id="38" name="矩形 14"/>
          <p:cNvSpPr/>
          <p:nvPr/>
        </p:nvSpPr>
        <p:spPr>
          <a:xfrm>
            <a:off x="2895082" y="1686734"/>
            <a:ext cx="3151652" cy="99344"/>
          </a:xfrm>
          <a:custGeom>
            <a:avLst/>
            <a:gdLst>
              <a:gd name="connsiteX0" fmla="*/ 0 w 1640851"/>
              <a:gd name="connsiteY0" fmla="*/ 0 h 149806"/>
              <a:gd name="connsiteX1" fmla="*/ 1640851 w 1640851"/>
              <a:gd name="connsiteY1" fmla="*/ 0 h 149806"/>
              <a:gd name="connsiteX2" fmla="*/ 1640851 w 1640851"/>
              <a:gd name="connsiteY2" fmla="*/ 149806 h 149806"/>
              <a:gd name="connsiteX3" fmla="*/ 0 w 1640851"/>
              <a:gd name="connsiteY3" fmla="*/ 149806 h 149806"/>
              <a:gd name="connsiteX4" fmla="*/ 0 w 1640851"/>
              <a:gd name="connsiteY4" fmla="*/ 0 h 149806"/>
              <a:gd name="connsiteX0" fmla="*/ 144379 w 1640851"/>
              <a:gd name="connsiteY0" fmla="*/ 12032 h 149806"/>
              <a:gd name="connsiteX1" fmla="*/ 1640851 w 1640851"/>
              <a:gd name="connsiteY1" fmla="*/ 0 h 149806"/>
              <a:gd name="connsiteX2" fmla="*/ 1640851 w 1640851"/>
              <a:gd name="connsiteY2" fmla="*/ 149806 h 149806"/>
              <a:gd name="connsiteX3" fmla="*/ 0 w 1640851"/>
              <a:gd name="connsiteY3" fmla="*/ 149806 h 149806"/>
              <a:gd name="connsiteX4" fmla="*/ 144379 w 1640851"/>
              <a:gd name="connsiteY4" fmla="*/ 12032 h 149806"/>
              <a:gd name="connsiteX0" fmla="*/ 144379 w 1640851"/>
              <a:gd name="connsiteY0" fmla="*/ 24064 h 161838"/>
              <a:gd name="connsiteX1" fmla="*/ 1508504 w 1640851"/>
              <a:gd name="connsiteY1" fmla="*/ 0 h 161838"/>
              <a:gd name="connsiteX2" fmla="*/ 1640851 w 1640851"/>
              <a:gd name="connsiteY2" fmla="*/ 161838 h 161838"/>
              <a:gd name="connsiteX3" fmla="*/ 0 w 1640851"/>
              <a:gd name="connsiteY3" fmla="*/ 161838 h 161838"/>
              <a:gd name="connsiteX4" fmla="*/ 144379 w 1640851"/>
              <a:gd name="connsiteY4" fmla="*/ 24064 h 161838"/>
              <a:gd name="connsiteX0" fmla="*/ 144379 w 1640851"/>
              <a:gd name="connsiteY0" fmla="*/ 0 h 137774"/>
              <a:gd name="connsiteX1" fmla="*/ 1544599 w 1640851"/>
              <a:gd name="connsiteY1" fmla="*/ 0 h 137774"/>
              <a:gd name="connsiteX2" fmla="*/ 1640851 w 1640851"/>
              <a:gd name="connsiteY2" fmla="*/ 137774 h 137774"/>
              <a:gd name="connsiteX3" fmla="*/ 0 w 1640851"/>
              <a:gd name="connsiteY3" fmla="*/ 137774 h 137774"/>
              <a:gd name="connsiteX4" fmla="*/ 144379 w 1640851"/>
              <a:gd name="connsiteY4" fmla="*/ 0 h 13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851" h="137774">
                <a:moveTo>
                  <a:pt x="144379" y="0"/>
                </a:moveTo>
                <a:lnTo>
                  <a:pt x="1544599" y="0"/>
                </a:lnTo>
                <a:lnTo>
                  <a:pt x="1640851" y="137774"/>
                </a:lnTo>
                <a:lnTo>
                  <a:pt x="0" y="137774"/>
                </a:lnTo>
                <a:lnTo>
                  <a:pt x="144379" y="0"/>
                </a:lnTo>
                <a:close/>
              </a:path>
            </a:pathLst>
          </a:custGeom>
          <a:gradFill flip="none" rotWithShape="1">
            <a:gsLst>
              <a:gs pos="0">
                <a:srgbClr val="B08600">
                  <a:shade val="30000"/>
                  <a:satMod val="115000"/>
                </a:srgbClr>
              </a:gs>
              <a:gs pos="50000">
                <a:srgbClr val="B08600">
                  <a:shade val="67500"/>
                  <a:satMod val="115000"/>
                </a:srgbClr>
              </a:gs>
              <a:gs pos="100000">
                <a:srgbClr val="B08600">
                  <a:shade val="100000"/>
                  <a:satMod val="115000"/>
                </a:srgbClr>
              </a:gs>
            </a:gsLst>
            <a:lin ang="540000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zh-CN" altLang="en-US" sz="1350" kern="0">
              <a:solidFill>
                <a:sysClr val="window" lastClr="FFFFFF"/>
              </a:solidFill>
              <a:latin typeface="Calibri"/>
              <a:ea typeface="宋体"/>
            </a:endParaRPr>
          </a:p>
        </p:txBody>
      </p:sp>
      <p:sp>
        <p:nvSpPr>
          <p:cNvPr id="39" name="矩形 14"/>
          <p:cNvSpPr/>
          <p:nvPr/>
        </p:nvSpPr>
        <p:spPr>
          <a:xfrm>
            <a:off x="2427747" y="904345"/>
            <a:ext cx="4088623" cy="102891"/>
          </a:xfrm>
          <a:custGeom>
            <a:avLst/>
            <a:gdLst>
              <a:gd name="connsiteX0" fmla="*/ 0 w 1640851"/>
              <a:gd name="connsiteY0" fmla="*/ 0 h 149806"/>
              <a:gd name="connsiteX1" fmla="*/ 1640851 w 1640851"/>
              <a:gd name="connsiteY1" fmla="*/ 0 h 149806"/>
              <a:gd name="connsiteX2" fmla="*/ 1640851 w 1640851"/>
              <a:gd name="connsiteY2" fmla="*/ 149806 h 149806"/>
              <a:gd name="connsiteX3" fmla="*/ 0 w 1640851"/>
              <a:gd name="connsiteY3" fmla="*/ 149806 h 149806"/>
              <a:gd name="connsiteX4" fmla="*/ 0 w 1640851"/>
              <a:gd name="connsiteY4" fmla="*/ 0 h 149806"/>
              <a:gd name="connsiteX0" fmla="*/ 144379 w 1640851"/>
              <a:gd name="connsiteY0" fmla="*/ 12032 h 149806"/>
              <a:gd name="connsiteX1" fmla="*/ 1640851 w 1640851"/>
              <a:gd name="connsiteY1" fmla="*/ 0 h 149806"/>
              <a:gd name="connsiteX2" fmla="*/ 1640851 w 1640851"/>
              <a:gd name="connsiteY2" fmla="*/ 149806 h 149806"/>
              <a:gd name="connsiteX3" fmla="*/ 0 w 1640851"/>
              <a:gd name="connsiteY3" fmla="*/ 149806 h 149806"/>
              <a:gd name="connsiteX4" fmla="*/ 144379 w 1640851"/>
              <a:gd name="connsiteY4" fmla="*/ 12032 h 149806"/>
              <a:gd name="connsiteX0" fmla="*/ 144379 w 1640851"/>
              <a:gd name="connsiteY0" fmla="*/ 24064 h 161838"/>
              <a:gd name="connsiteX1" fmla="*/ 1508504 w 1640851"/>
              <a:gd name="connsiteY1" fmla="*/ 0 h 161838"/>
              <a:gd name="connsiteX2" fmla="*/ 1640851 w 1640851"/>
              <a:gd name="connsiteY2" fmla="*/ 161838 h 161838"/>
              <a:gd name="connsiteX3" fmla="*/ 0 w 1640851"/>
              <a:gd name="connsiteY3" fmla="*/ 161838 h 161838"/>
              <a:gd name="connsiteX4" fmla="*/ 144379 w 1640851"/>
              <a:gd name="connsiteY4" fmla="*/ 24064 h 161838"/>
              <a:gd name="connsiteX0" fmla="*/ 144379 w 1640851"/>
              <a:gd name="connsiteY0" fmla="*/ 0 h 137774"/>
              <a:gd name="connsiteX1" fmla="*/ 1544599 w 1640851"/>
              <a:gd name="connsiteY1" fmla="*/ 0 h 137774"/>
              <a:gd name="connsiteX2" fmla="*/ 1640851 w 1640851"/>
              <a:gd name="connsiteY2" fmla="*/ 137774 h 137774"/>
              <a:gd name="connsiteX3" fmla="*/ 0 w 1640851"/>
              <a:gd name="connsiteY3" fmla="*/ 137774 h 137774"/>
              <a:gd name="connsiteX4" fmla="*/ 144379 w 1640851"/>
              <a:gd name="connsiteY4" fmla="*/ 0 h 13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851" h="137774">
                <a:moveTo>
                  <a:pt x="144379" y="0"/>
                </a:moveTo>
                <a:lnTo>
                  <a:pt x="1544599" y="0"/>
                </a:lnTo>
                <a:lnTo>
                  <a:pt x="1640851" y="137774"/>
                </a:lnTo>
                <a:lnTo>
                  <a:pt x="0" y="137774"/>
                </a:lnTo>
                <a:lnTo>
                  <a:pt x="144379" y="0"/>
                </a:lnTo>
                <a:close/>
              </a:path>
            </a:pathLst>
          </a:custGeom>
          <a:gradFill flip="none" rotWithShape="1">
            <a:gsLst>
              <a:gs pos="0">
                <a:srgbClr val="B08600">
                  <a:shade val="30000"/>
                  <a:satMod val="115000"/>
                </a:srgbClr>
              </a:gs>
              <a:gs pos="50000">
                <a:srgbClr val="B08600">
                  <a:shade val="67500"/>
                  <a:satMod val="115000"/>
                </a:srgbClr>
              </a:gs>
              <a:gs pos="100000">
                <a:srgbClr val="B08600">
                  <a:shade val="100000"/>
                  <a:satMod val="115000"/>
                </a:srgbClr>
              </a:gs>
            </a:gsLst>
            <a:lin ang="540000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zh-CN" altLang="en-US" sz="1350" kern="0">
              <a:solidFill>
                <a:sysClr val="window" lastClr="FFFFFF"/>
              </a:solidFill>
              <a:latin typeface="Calibri"/>
              <a:ea typeface="宋体"/>
            </a:endParaRPr>
          </a:p>
        </p:txBody>
      </p:sp>
      <p:sp>
        <p:nvSpPr>
          <p:cNvPr id="40" name="TextBox 39"/>
          <p:cNvSpPr txBox="1"/>
          <p:nvPr/>
        </p:nvSpPr>
        <p:spPr>
          <a:xfrm>
            <a:off x="2934196" y="1163005"/>
            <a:ext cx="3195020" cy="345094"/>
          </a:xfrm>
          <a:prstGeom prst="rect">
            <a:avLst/>
          </a:prstGeom>
          <a:noFill/>
        </p:spPr>
        <p:txBody>
          <a:bodyPr wrap="square" rtlCol="0">
            <a:spAutoFit/>
          </a:bodyPr>
          <a:lstStyle/>
          <a:p>
            <a:pPr algn="ctr">
              <a:lnSpc>
                <a:spcPct val="130000"/>
              </a:lnSpc>
            </a:pPr>
            <a:r>
              <a:rPr lang="en-US" altLang="zh-CN" sz="1400" b="1" i="1" dirty="0"/>
              <a:t>Records</a:t>
            </a:r>
            <a:r>
              <a:rPr lang="en-US" altLang="zh-CN" sz="1400" dirty="0"/>
              <a:t> </a:t>
            </a:r>
            <a:endParaRPr lang="en-US" altLang="zh-CN" sz="1350" dirty="0">
              <a:solidFill>
                <a:srgbClr val="765A00"/>
              </a:solidFill>
              <a:latin typeface="微软雅黑" pitchFamily="34" charset="-122"/>
              <a:ea typeface="微软雅黑" pitchFamily="34" charset="-122"/>
            </a:endParaRPr>
          </a:p>
        </p:txBody>
      </p:sp>
      <p:sp>
        <p:nvSpPr>
          <p:cNvPr id="41" name="TextBox 40"/>
          <p:cNvSpPr txBox="1"/>
          <p:nvPr/>
        </p:nvSpPr>
        <p:spPr>
          <a:xfrm>
            <a:off x="3373246" y="1973530"/>
            <a:ext cx="2204438" cy="345094"/>
          </a:xfrm>
          <a:prstGeom prst="rect">
            <a:avLst/>
          </a:prstGeom>
          <a:noFill/>
        </p:spPr>
        <p:txBody>
          <a:bodyPr wrap="square" rtlCol="0">
            <a:spAutoFit/>
          </a:bodyPr>
          <a:lstStyle/>
          <a:p>
            <a:pPr algn="ctr">
              <a:lnSpc>
                <a:spcPct val="130000"/>
              </a:lnSpc>
            </a:pPr>
            <a:r>
              <a:rPr lang="en-US" altLang="zh-CN" sz="1400" b="1" i="1" dirty="0"/>
              <a:t>Fields</a:t>
            </a:r>
            <a:r>
              <a:rPr lang="en-US" altLang="zh-CN" sz="1400" dirty="0"/>
              <a:t> </a:t>
            </a:r>
            <a:endParaRPr lang="en-US" altLang="zh-CN" sz="1350" dirty="0">
              <a:solidFill>
                <a:srgbClr val="765A00"/>
              </a:solidFill>
              <a:latin typeface="微软雅黑" pitchFamily="34" charset="-122"/>
              <a:ea typeface="微软雅黑" pitchFamily="34" charset="-122"/>
            </a:endParaRPr>
          </a:p>
        </p:txBody>
      </p:sp>
      <p:sp>
        <p:nvSpPr>
          <p:cNvPr id="42" name="TextBox 41"/>
          <p:cNvSpPr txBox="1"/>
          <p:nvPr/>
        </p:nvSpPr>
        <p:spPr>
          <a:xfrm>
            <a:off x="3732796" y="2611893"/>
            <a:ext cx="1593685" cy="932563"/>
          </a:xfrm>
          <a:prstGeom prst="rect">
            <a:avLst/>
          </a:prstGeom>
          <a:noFill/>
        </p:spPr>
        <p:txBody>
          <a:bodyPr wrap="square" rtlCol="0">
            <a:spAutoFit/>
          </a:bodyPr>
          <a:lstStyle/>
          <a:p>
            <a:pPr algn="ctr">
              <a:lnSpc>
                <a:spcPct val="130000"/>
              </a:lnSpc>
            </a:pPr>
            <a:r>
              <a:rPr lang="en-US" altLang="zh-CN" sz="1400" b="1" i="1" dirty="0"/>
              <a:t>Characters</a:t>
            </a:r>
            <a:r>
              <a:rPr lang="zh-CN" altLang="en-US" sz="1400" b="1" i="1" dirty="0"/>
              <a:t>（</a:t>
            </a:r>
            <a:r>
              <a:rPr lang="en-US" altLang="zh-CN" sz="1400" b="1" i="1" dirty="0"/>
              <a:t>bytes</a:t>
            </a:r>
            <a:r>
              <a:rPr lang="zh-CN" altLang="en-US" sz="1400" b="1" i="1" dirty="0"/>
              <a:t>）</a:t>
            </a:r>
            <a:endParaRPr lang="en-US" altLang="zh-CN" sz="1400" b="1" i="1" dirty="0"/>
          </a:p>
          <a:p>
            <a:pPr algn="ctr">
              <a:lnSpc>
                <a:spcPct val="130000"/>
              </a:lnSpc>
            </a:pPr>
            <a:r>
              <a:rPr lang="en-US" altLang="zh-CN" sz="1400" dirty="0"/>
              <a:t> </a:t>
            </a:r>
            <a:endParaRPr lang="en-US" altLang="zh-CN" sz="1350" dirty="0">
              <a:solidFill>
                <a:srgbClr val="765A00"/>
              </a:solidFill>
              <a:latin typeface="微软雅黑" pitchFamily="34" charset="-122"/>
              <a:ea typeface="微软雅黑" pitchFamily="34" charset="-122"/>
            </a:endParaRPr>
          </a:p>
        </p:txBody>
      </p:sp>
      <p:sp>
        <p:nvSpPr>
          <p:cNvPr id="43" name="TextBox 42"/>
          <p:cNvSpPr txBox="1"/>
          <p:nvPr/>
        </p:nvSpPr>
        <p:spPr>
          <a:xfrm>
            <a:off x="4065568" y="3340110"/>
            <a:ext cx="796842" cy="652486"/>
          </a:xfrm>
          <a:prstGeom prst="rect">
            <a:avLst/>
          </a:prstGeom>
          <a:noFill/>
        </p:spPr>
        <p:txBody>
          <a:bodyPr wrap="square" rtlCol="0">
            <a:spAutoFit/>
          </a:bodyPr>
          <a:lstStyle/>
          <a:p>
            <a:pPr algn="ctr">
              <a:lnSpc>
                <a:spcPct val="130000"/>
              </a:lnSpc>
              <a:defRPr/>
            </a:pPr>
            <a:r>
              <a:rPr lang="en-US" altLang="zh-CN" sz="1400" b="1" i="1" dirty="0"/>
              <a:t>Bits</a:t>
            </a:r>
          </a:p>
          <a:p>
            <a:pPr algn="ctr">
              <a:lnSpc>
                <a:spcPct val="130000"/>
              </a:lnSpc>
              <a:defRPr/>
            </a:pPr>
            <a:r>
              <a:rPr lang="zh-CN" altLang="en-US" sz="1400" b="1" i="1" dirty="0"/>
              <a:t>位</a:t>
            </a:r>
            <a:r>
              <a:rPr lang="en-US" altLang="zh-CN" sz="1400" dirty="0"/>
              <a:t> </a:t>
            </a:r>
            <a:endParaRPr lang="en-US" altLang="zh-CN" sz="1350" kern="0" dirty="0">
              <a:solidFill>
                <a:sysClr val="window" lastClr="FFFFFF"/>
              </a:solidFill>
              <a:latin typeface="微软雅黑" pitchFamily="34" charset="-122"/>
              <a:ea typeface="微软雅黑" pitchFamily="34" charset="-122"/>
            </a:endParaRPr>
          </a:p>
        </p:txBody>
      </p:sp>
      <p:sp>
        <p:nvSpPr>
          <p:cNvPr id="44" name="矩形 18"/>
          <p:cNvSpPr/>
          <p:nvPr/>
        </p:nvSpPr>
        <p:spPr>
          <a:xfrm>
            <a:off x="1817695" y="244372"/>
            <a:ext cx="5292588" cy="675847"/>
          </a:xfrm>
          <a:custGeom>
            <a:avLst/>
            <a:gdLst/>
            <a:ahLst/>
            <a:cxnLst/>
            <a:rect l="l" t="t" r="r" b="b"/>
            <a:pathLst>
              <a:path w="5670222" h="937284">
                <a:moveTo>
                  <a:pt x="0" y="0"/>
                </a:moveTo>
                <a:lnTo>
                  <a:pt x="5670222" y="0"/>
                </a:lnTo>
                <a:lnTo>
                  <a:pt x="5670222" y="5327"/>
                </a:lnTo>
                <a:lnTo>
                  <a:pt x="5105473" y="937284"/>
                </a:lnTo>
                <a:lnTo>
                  <a:pt x="561559" y="937284"/>
                </a:lnTo>
                <a:lnTo>
                  <a:pt x="0" y="10591"/>
                </a:lnTo>
                <a:close/>
              </a:path>
            </a:pathLst>
          </a:custGeom>
          <a:solidFill>
            <a:srgbClr val="FFC000"/>
          </a:soli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zh-CN" altLang="en-US" sz="1350" kern="0">
              <a:solidFill>
                <a:sysClr val="window" lastClr="FFFFFF"/>
              </a:solidFill>
              <a:latin typeface="Calibri"/>
              <a:ea typeface="宋体"/>
            </a:endParaRPr>
          </a:p>
        </p:txBody>
      </p:sp>
      <p:sp>
        <p:nvSpPr>
          <p:cNvPr id="45" name="矩形 14"/>
          <p:cNvSpPr/>
          <p:nvPr/>
        </p:nvSpPr>
        <p:spPr>
          <a:xfrm>
            <a:off x="1817695" y="141480"/>
            <a:ext cx="5292588" cy="102891"/>
          </a:xfrm>
          <a:custGeom>
            <a:avLst/>
            <a:gdLst>
              <a:gd name="connsiteX0" fmla="*/ 0 w 1640851"/>
              <a:gd name="connsiteY0" fmla="*/ 0 h 149806"/>
              <a:gd name="connsiteX1" fmla="*/ 1640851 w 1640851"/>
              <a:gd name="connsiteY1" fmla="*/ 0 h 149806"/>
              <a:gd name="connsiteX2" fmla="*/ 1640851 w 1640851"/>
              <a:gd name="connsiteY2" fmla="*/ 149806 h 149806"/>
              <a:gd name="connsiteX3" fmla="*/ 0 w 1640851"/>
              <a:gd name="connsiteY3" fmla="*/ 149806 h 149806"/>
              <a:gd name="connsiteX4" fmla="*/ 0 w 1640851"/>
              <a:gd name="connsiteY4" fmla="*/ 0 h 149806"/>
              <a:gd name="connsiteX0" fmla="*/ 144379 w 1640851"/>
              <a:gd name="connsiteY0" fmla="*/ 12032 h 149806"/>
              <a:gd name="connsiteX1" fmla="*/ 1640851 w 1640851"/>
              <a:gd name="connsiteY1" fmla="*/ 0 h 149806"/>
              <a:gd name="connsiteX2" fmla="*/ 1640851 w 1640851"/>
              <a:gd name="connsiteY2" fmla="*/ 149806 h 149806"/>
              <a:gd name="connsiteX3" fmla="*/ 0 w 1640851"/>
              <a:gd name="connsiteY3" fmla="*/ 149806 h 149806"/>
              <a:gd name="connsiteX4" fmla="*/ 144379 w 1640851"/>
              <a:gd name="connsiteY4" fmla="*/ 12032 h 149806"/>
              <a:gd name="connsiteX0" fmla="*/ 144379 w 1640851"/>
              <a:gd name="connsiteY0" fmla="*/ 24064 h 161838"/>
              <a:gd name="connsiteX1" fmla="*/ 1508504 w 1640851"/>
              <a:gd name="connsiteY1" fmla="*/ 0 h 161838"/>
              <a:gd name="connsiteX2" fmla="*/ 1640851 w 1640851"/>
              <a:gd name="connsiteY2" fmla="*/ 161838 h 161838"/>
              <a:gd name="connsiteX3" fmla="*/ 0 w 1640851"/>
              <a:gd name="connsiteY3" fmla="*/ 161838 h 161838"/>
              <a:gd name="connsiteX4" fmla="*/ 144379 w 1640851"/>
              <a:gd name="connsiteY4" fmla="*/ 24064 h 161838"/>
              <a:gd name="connsiteX0" fmla="*/ 144379 w 1640851"/>
              <a:gd name="connsiteY0" fmla="*/ 0 h 137774"/>
              <a:gd name="connsiteX1" fmla="*/ 1544599 w 1640851"/>
              <a:gd name="connsiteY1" fmla="*/ 0 h 137774"/>
              <a:gd name="connsiteX2" fmla="*/ 1640851 w 1640851"/>
              <a:gd name="connsiteY2" fmla="*/ 137774 h 137774"/>
              <a:gd name="connsiteX3" fmla="*/ 0 w 1640851"/>
              <a:gd name="connsiteY3" fmla="*/ 137774 h 137774"/>
              <a:gd name="connsiteX4" fmla="*/ 144379 w 1640851"/>
              <a:gd name="connsiteY4" fmla="*/ 0 h 1377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40851" h="137774">
                <a:moveTo>
                  <a:pt x="144379" y="0"/>
                </a:moveTo>
                <a:lnTo>
                  <a:pt x="1544599" y="0"/>
                </a:lnTo>
                <a:lnTo>
                  <a:pt x="1640851" y="137774"/>
                </a:lnTo>
                <a:lnTo>
                  <a:pt x="0" y="137774"/>
                </a:lnTo>
                <a:lnTo>
                  <a:pt x="144379" y="0"/>
                </a:lnTo>
                <a:close/>
              </a:path>
            </a:pathLst>
          </a:custGeom>
          <a:gradFill flip="none" rotWithShape="1">
            <a:gsLst>
              <a:gs pos="0">
                <a:srgbClr val="B08600">
                  <a:shade val="30000"/>
                  <a:satMod val="115000"/>
                </a:srgbClr>
              </a:gs>
              <a:gs pos="50000">
                <a:srgbClr val="B08600">
                  <a:shade val="67500"/>
                  <a:satMod val="115000"/>
                </a:srgbClr>
              </a:gs>
              <a:gs pos="100000">
                <a:srgbClr val="B08600">
                  <a:shade val="100000"/>
                  <a:satMod val="115000"/>
                </a:srgbClr>
              </a:gs>
            </a:gsLst>
            <a:lin ang="5400000" scaled="1"/>
            <a:tileRect/>
          </a:gradFill>
          <a:ln w="25400" cap="flat" cmpd="sng" algn="ctr">
            <a:noFill/>
            <a:prstDash val="solid"/>
          </a:ln>
          <a:effectLst/>
        </p:spPr>
        <p:txBody>
          <a:bodyPr rot="0" spcFirstLastPara="0" vertOverflow="overflow" horzOverflow="overflow" vert="horz" wrap="square" lIns="68580" tIns="34290" rIns="68580" bIns="34290" numCol="1" spcCol="0" rtlCol="0" fromWordArt="0" anchor="ctr" anchorCtr="0" forceAA="0" compatLnSpc="1">
            <a:prstTxWarp prst="textNoShape">
              <a:avLst/>
            </a:prstTxWarp>
            <a:noAutofit/>
          </a:bodyPr>
          <a:lstStyle/>
          <a:p>
            <a:pPr algn="ctr">
              <a:defRPr/>
            </a:pPr>
            <a:endParaRPr lang="zh-CN" altLang="en-US" sz="1350" kern="0">
              <a:solidFill>
                <a:sysClr val="window" lastClr="FFFFFF"/>
              </a:solidFill>
              <a:latin typeface="Calibri"/>
              <a:ea typeface="宋体"/>
            </a:endParaRPr>
          </a:p>
        </p:txBody>
      </p:sp>
      <p:sp>
        <p:nvSpPr>
          <p:cNvPr id="46" name="TextBox 45"/>
          <p:cNvSpPr txBox="1"/>
          <p:nvPr/>
        </p:nvSpPr>
        <p:spPr>
          <a:xfrm>
            <a:off x="2141731" y="386992"/>
            <a:ext cx="4662142" cy="345094"/>
          </a:xfrm>
          <a:prstGeom prst="rect">
            <a:avLst/>
          </a:prstGeom>
          <a:noFill/>
        </p:spPr>
        <p:txBody>
          <a:bodyPr wrap="square" rtlCol="0">
            <a:spAutoFit/>
          </a:bodyPr>
          <a:lstStyle/>
          <a:p>
            <a:pPr algn="ctr">
              <a:lnSpc>
                <a:spcPct val="130000"/>
              </a:lnSpc>
            </a:pPr>
            <a:r>
              <a:rPr lang="en-US" altLang="zh-CN" sz="1400" b="1" i="1" dirty="0"/>
              <a:t>Files</a:t>
            </a:r>
            <a:r>
              <a:rPr lang="en-US" altLang="zh-CN" sz="1400" dirty="0"/>
              <a:t> </a:t>
            </a:r>
            <a:endParaRPr lang="en-US" altLang="zh-CN" sz="1350" dirty="0">
              <a:solidFill>
                <a:srgbClr val="765A00"/>
              </a:solidFill>
              <a:latin typeface="微软雅黑" pitchFamily="34" charset="-122"/>
              <a:ea typeface="微软雅黑" pitchFamily="34" charset="-122"/>
            </a:endParaRPr>
          </a:p>
        </p:txBody>
      </p:sp>
      <p:sp>
        <p:nvSpPr>
          <p:cNvPr id="47" name="TextBox 46"/>
          <p:cNvSpPr txBox="1"/>
          <p:nvPr/>
        </p:nvSpPr>
        <p:spPr>
          <a:xfrm rot="16200000">
            <a:off x="4256673" y="1708525"/>
            <a:ext cx="738664" cy="5940661"/>
          </a:xfrm>
          <a:prstGeom prst="rect">
            <a:avLst/>
          </a:prstGeom>
          <a:noFill/>
        </p:spPr>
        <p:txBody>
          <a:bodyPr vert="eaVert" wrap="square" rtlCol="0">
            <a:spAutoFit/>
          </a:bodyPr>
          <a:lstStyle/>
          <a:p>
            <a:pPr algn="ctr">
              <a:defRPr/>
            </a:pPr>
            <a:r>
              <a:rPr lang="zh-CN" altLang="en-US" sz="3600" b="1" kern="0" dirty="0">
                <a:solidFill>
                  <a:srgbClr val="9BBB59">
                    <a:lumMod val="50000"/>
                  </a:srgbClr>
                </a:solidFill>
                <a:latin typeface="Baskerville Old Face" pitchFamily="18" charset="0"/>
              </a:rPr>
              <a:t>数据层次结构</a:t>
            </a:r>
          </a:p>
        </p:txBody>
      </p:sp>
      <p:cxnSp>
        <p:nvCxnSpPr>
          <p:cNvPr id="3" name="直接箭头连接符 2"/>
          <p:cNvCxnSpPr/>
          <p:nvPr/>
        </p:nvCxnSpPr>
        <p:spPr>
          <a:xfrm>
            <a:off x="7020272" y="920219"/>
            <a:ext cx="0" cy="294767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文本框 3"/>
          <p:cNvSpPr txBox="1"/>
          <p:nvPr/>
        </p:nvSpPr>
        <p:spPr>
          <a:xfrm>
            <a:off x="7126422" y="920219"/>
            <a:ext cx="1261884" cy="276999"/>
          </a:xfrm>
          <a:prstGeom prst="rect">
            <a:avLst/>
          </a:prstGeom>
          <a:noFill/>
        </p:spPr>
        <p:txBody>
          <a:bodyPr wrap="non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接近于人的思维</a:t>
            </a:r>
          </a:p>
        </p:txBody>
      </p:sp>
      <p:sp>
        <p:nvSpPr>
          <p:cNvPr id="48" name="文本框 47"/>
          <p:cNvSpPr txBox="1"/>
          <p:nvPr/>
        </p:nvSpPr>
        <p:spPr>
          <a:xfrm>
            <a:off x="7038175" y="3542759"/>
            <a:ext cx="1723549" cy="276999"/>
          </a:xfrm>
          <a:prstGeom prst="rect">
            <a:avLst/>
          </a:prstGeom>
          <a:noFill/>
        </p:spPr>
        <p:txBody>
          <a:bodyPr wrap="non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接近于机器处理的本质</a:t>
            </a:r>
          </a:p>
        </p:txBody>
      </p:sp>
      <p:sp>
        <p:nvSpPr>
          <p:cNvPr id="2" name="文本框 1">
            <a:extLst>
              <a:ext uri="{FF2B5EF4-FFF2-40B4-BE49-F238E27FC236}">
                <a16:creationId xmlns:a16="http://schemas.microsoft.com/office/drawing/2014/main" id="{1FB8F571-620E-4EC1-B776-55E9DBB01D3E}"/>
              </a:ext>
            </a:extLst>
          </p:cNvPr>
          <p:cNvSpPr txBox="1"/>
          <p:nvPr/>
        </p:nvSpPr>
        <p:spPr>
          <a:xfrm>
            <a:off x="593557" y="504863"/>
            <a:ext cx="1440160" cy="276999"/>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一个班的学生名单</a:t>
            </a:r>
          </a:p>
        </p:txBody>
      </p:sp>
      <p:sp>
        <p:nvSpPr>
          <p:cNvPr id="5" name="文本框 4">
            <a:extLst>
              <a:ext uri="{FF2B5EF4-FFF2-40B4-BE49-F238E27FC236}">
                <a16:creationId xmlns:a16="http://schemas.microsoft.com/office/drawing/2014/main" id="{DB8EB1FB-2693-42AD-8207-D58E52A84EE2}"/>
              </a:ext>
            </a:extLst>
          </p:cNvPr>
          <p:cNvSpPr txBox="1"/>
          <p:nvPr/>
        </p:nvSpPr>
        <p:spPr>
          <a:xfrm>
            <a:off x="1043612" y="1282826"/>
            <a:ext cx="1600313" cy="276999"/>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一名学生的全部信息</a:t>
            </a:r>
          </a:p>
        </p:txBody>
      </p:sp>
      <p:sp>
        <p:nvSpPr>
          <p:cNvPr id="6" name="文本框 5">
            <a:extLst>
              <a:ext uri="{FF2B5EF4-FFF2-40B4-BE49-F238E27FC236}">
                <a16:creationId xmlns:a16="http://schemas.microsoft.com/office/drawing/2014/main" id="{480A87B9-CA22-4C59-9103-2D17B1C89BDB}"/>
              </a:ext>
            </a:extLst>
          </p:cNvPr>
          <p:cNvSpPr txBox="1"/>
          <p:nvPr/>
        </p:nvSpPr>
        <p:spPr>
          <a:xfrm>
            <a:off x="1369976" y="2041625"/>
            <a:ext cx="1764188" cy="461665"/>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一名学生某方面的信息</a:t>
            </a:r>
            <a:endParaRPr lang="en-GB"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张三、计算机系</a:t>
            </a:r>
            <a:endParaRPr lang="zh-CN" altLang="en-US" dirty="0"/>
          </a:p>
        </p:txBody>
      </p:sp>
      <p:sp>
        <p:nvSpPr>
          <p:cNvPr id="7" name="文本框 6">
            <a:extLst>
              <a:ext uri="{FF2B5EF4-FFF2-40B4-BE49-F238E27FC236}">
                <a16:creationId xmlns:a16="http://schemas.microsoft.com/office/drawing/2014/main" id="{C29BE68F-3E2C-47FB-BC58-8762444737D8}"/>
              </a:ext>
            </a:extLst>
          </p:cNvPr>
          <p:cNvSpPr txBox="1"/>
          <p:nvPr/>
        </p:nvSpPr>
        <p:spPr>
          <a:xfrm>
            <a:off x="2620066" y="2819985"/>
            <a:ext cx="1068875" cy="461665"/>
          </a:xfrm>
          <a:prstGeom prst="rect">
            <a:avLst/>
          </a:prstGeom>
          <a:noFill/>
        </p:spPr>
        <p:txBody>
          <a:bodyPr wrap="squar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一个字符</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张、</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rPr>
              <a:t>21</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、男</a:t>
            </a:r>
          </a:p>
        </p:txBody>
      </p:sp>
    </p:spTree>
    <p:extLst>
      <p:ext uri="{BB962C8B-B14F-4D97-AF65-F5344CB8AC3E}">
        <p14:creationId xmlns:p14="http://schemas.microsoft.com/office/powerpoint/2010/main" val="7586778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46"/>
          <p:cNvSpPr txBox="1"/>
          <p:nvPr/>
        </p:nvSpPr>
        <p:spPr>
          <a:xfrm rot="16200000">
            <a:off x="4076656" y="1482919"/>
            <a:ext cx="738664" cy="5940661"/>
          </a:xfrm>
          <a:prstGeom prst="rect">
            <a:avLst/>
          </a:prstGeom>
          <a:noFill/>
        </p:spPr>
        <p:txBody>
          <a:bodyPr vert="eaVert" wrap="square" rtlCol="0">
            <a:spAutoFit/>
          </a:bodyPr>
          <a:lstStyle/>
          <a:p>
            <a:pPr algn="ctr">
              <a:defRPr/>
            </a:pPr>
            <a:r>
              <a:rPr lang="zh-CN" altLang="en-US" sz="3600" b="1" kern="0" dirty="0">
                <a:solidFill>
                  <a:srgbClr val="9BBB59">
                    <a:lumMod val="50000"/>
                  </a:srgbClr>
                </a:solidFill>
                <a:latin typeface="Baskerville Old Face" pitchFamily="18" charset="0"/>
              </a:rPr>
              <a:t>数据量的表示方法</a:t>
            </a:r>
          </a:p>
        </p:txBody>
      </p:sp>
      <p:pic>
        <p:nvPicPr>
          <p:cNvPr id="4" name="图片 3"/>
          <p:cNvPicPr>
            <a:picLocks noChangeAspect="1"/>
          </p:cNvPicPr>
          <p:nvPr/>
        </p:nvPicPr>
        <p:blipFill>
          <a:blip r:embed="rId2"/>
          <a:stretch>
            <a:fillRect/>
          </a:stretch>
        </p:blipFill>
        <p:spPr>
          <a:xfrm>
            <a:off x="19050" y="572244"/>
            <a:ext cx="9105900" cy="3295650"/>
          </a:xfrm>
          <a:prstGeom prst="rect">
            <a:avLst/>
          </a:prstGeom>
        </p:spPr>
      </p:pic>
    </p:spTree>
    <p:extLst>
      <p:ext uri="{BB962C8B-B14F-4D97-AF65-F5344CB8AC3E}">
        <p14:creationId xmlns:p14="http://schemas.microsoft.com/office/powerpoint/2010/main" val="3760957912"/>
      </p:ext>
    </p:extLst>
  </p:cSld>
  <p:clrMapOvr>
    <a:masterClrMapping/>
  </p:clrMapOvr>
  <mc:AlternateContent xmlns:mc="http://schemas.openxmlformats.org/markup-compatibility/2006" xmlns:p14="http://schemas.microsoft.com/office/powerpoint/2010/main">
    <mc:Choice Requires="p14">
      <p:transition spd="med" p14:dur="699">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48"/>
          <p:cNvSpPr txBox="1"/>
          <p:nvPr/>
        </p:nvSpPr>
        <p:spPr>
          <a:xfrm>
            <a:off x="2591904" y="2570623"/>
            <a:ext cx="3960440" cy="677108"/>
          </a:xfrm>
          <a:prstGeom prst="rect">
            <a:avLst/>
          </a:prstGeom>
          <a:noFill/>
        </p:spPr>
        <p:txBody>
          <a:bodyPr wrap="square" lIns="0" tIns="0" rIns="0" bIns="0" rtlCol="0">
            <a:spAutoFit/>
          </a:bodyPr>
          <a:lstStyle/>
          <a:p>
            <a:pPr algn="ctr"/>
            <a:r>
              <a:rPr lang="en-US" altLang="zh-CN" sz="4400" dirty="0">
                <a:solidFill>
                  <a:schemeClr val="tx1">
                    <a:lumMod val="65000"/>
                    <a:lumOff val="35000"/>
                  </a:schemeClr>
                </a:solidFill>
                <a:cs typeface="+mn-ea"/>
                <a:sym typeface="+mn-lt"/>
              </a:rPr>
              <a:t>C</a:t>
            </a:r>
            <a:r>
              <a:rPr lang="zh-CN" altLang="en-US" sz="4400" dirty="0">
                <a:solidFill>
                  <a:schemeClr val="tx1">
                    <a:lumMod val="65000"/>
                    <a:lumOff val="35000"/>
                  </a:schemeClr>
                </a:solidFill>
                <a:cs typeface="+mn-ea"/>
                <a:sym typeface="+mn-lt"/>
              </a:rPr>
              <a:t>语言与标准库</a:t>
            </a:r>
            <a:endParaRPr lang="en-GB" altLang="zh-CN" sz="4400" dirty="0">
              <a:solidFill>
                <a:schemeClr val="tx1">
                  <a:lumMod val="65000"/>
                  <a:lumOff val="35000"/>
                </a:schemeClr>
              </a:solidFill>
              <a:cs typeface="+mn-ea"/>
              <a:sym typeface="+mn-lt"/>
            </a:endParaRPr>
          </a:p>
        </p:txBody>
      </p:sp>
      <p:sp>
        <p:nvSpPr>
          <p:cNvPr id="11" name="TextBox 49"/>
          <p:cNvSpPr txBox="1"/>
          <p:nvPr/>
        </p:nvSpPr>
        <p:spPr>
          <a:xfrm>
            <a:off x="3182055" y="3408586"/>
            <a:ext cx="2780138" cy="246221"/>
          </a:xfrm>
          <a:prstGeom prst="rect">
            <a:avLst/>
          </a:prstGeom>
          <a:noFill/>
        </p:spPr>
        <p:txBody>
          <a:bodyPr wrap="square" lIns="0" tIns="0" rIns="0" bIns="0" rtlCol="0">
            <a:spAutoFit/>
          </a:bodyPr>
          <a:lstStyle/>
          <a:p>
            <a:pPr algn="ctr" eaLnBrk="0" hangingPunct="0"/>
            <a:r>
              <a:rPr lang="en-US" altLang="zh-CN" sz="1600" dirty="0">
                <a:solidFill>
                  <a:schemeClr val="tx1">
                    <a:lumMod val="65000"/>
                    <a:lumOff val="35000"/>
                  </a:schemeClr>
                </a:solidFill>
                <a:cs typeface="+mn-ea"/>
                <a:sym typeface="+mn-lt"/>
              </a:rPr>
              <a:t>C </a:t>
            </a:r>
            <a:r>
              <a:rPr lang="zh-CN" altLang="en-US" sz="1600" dirty="0">
                <a:solidFill>
                  <a:schemeClr val="tx1">
                    <a:lumMod val="65000"/>
                    <a:lumOff val="35000"/>
                  </a:schemeClr>
                </a:solidFill>
                <a:cs typeface="+mn-ea"/>
                <a:sym typeface="+mn-lt"/>
              </a:rPr>
              <a:t>语言的前世、今生与未来</a:t>
            </a:r>
          </a:p>
        </p:txBody>
      </p:sp>
      <p:grpSp>
        <p:nvGrpSpPr>
          <p:cNvPr id="12" name="组合 11"/>
          <p:cNvGrpSpPr/>
          <p:nvPr/>
        </p:nvGrpSpPr>
        <p:grpSpPr>
          <a:xfrm>
            <a:off x="4032064" y="1206537"/>
            <a:ext cx="1116000" cy="1080120"/>
            <a:chOff x="4032064" y="1206537"/>
            <a:chExt cx="1116000" cy="1080120"/>
          </a:xfrm>
        </p:grpSpPr>
        <p:sp>
          <p:nvSpPr>
            <p:cNvPr id="13" name="矩形 12"/>
            <p:cNvSpPr/>
            <p:nvPr/>
          </p:nvSpPr>
          <p:spPr>
            <a:xfrm>
              <a:off x="4032064" y="1206537"/>
              <a:ext cx="1080120" cy="10801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TextBox 48"/>
            <p:cNvSpPr txBox="1"/>
            <p:nvPr/>
          </p:nvSpPr>
          <p:spPr>
            <a:xfrm>
              <a:off x="4179383" y="1308705"/>
              <a:ext cx="968681" cy="830997"/>
            </a:xfrm>
            <a:prstGeom prst="rect">
              <a:avLst/>
            </a:prstGeom>
            <a:noFill/>
          </p:spPr>
          <p:txBody>
            <a:bodyPr wrap="square" lIns="0" tIns="0" rIns="0" bIns="0" rtlCol="0">
              <a:spAutoFit/>
            </a:bodyPr>
            <a:lstStyle/>
            <a:p>
              <a:r>
                <a:rPr lang="en-US" altLang="zh-CN" sz="5400" dirty="0">
                  <a:solidFill>
                    <a:schemeClr val="bg1"/>
                  </a:solidFill>
                  <a:cs typeface="+mn-ea"/>
                  <a:sym typeface="+mn-lt"/>
                </a:rPr>
                <a:t>03</a:t>
              </a:r>
              <a:endParaRPr lang="en-GB" altLang="zh-CN" sz="54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页脚占位符 3"/>
          <p:cNvSpPr txBox="1">
            <a:spLocks noGrp="1"/>
          </p:cNvSpPr>
          <p:nvPr/>
        </p:nvSpPr>
        <p:spPr bwMode="auto">
          <a:xfrm>
            <a:off x="6428185" y="4786313"/>
            <a:ext cx="1600200" cy="183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r>
              <a:rPr lang="en-US" altLang="zh-CN" sz="1350"/>
              <a:t>   </a:t>
            </a:r>
          </a:p>
          <a:p>
            <a:pPr eaLnBrk="1" hangingPunct="1"/>
            <a:r>
              <a:rPr lang="en-US" altLang="zh-CN" sz="1350"/>
              <a:t>   </a:t>
            </a:r>
          </a:p>
        </p:txBody>
      </p:sp>
      <p:sp>
        <p:nvSpPr>
          <p:cNvPr id="12291" name="Rectangle 2"/>
          <p:cNvSpPr>
            <a:spLocks noGrp="1" noChangeArrowheads="1"/>
          </p:cNvSpPr>
          <p:nvPr>
            <p:ph type="title" idx="4294967295"/>
          </p:nvPr>
        </p:nvSpPr>
        <p:spPr/>
        <p:txBody>
          <a:bodyPr/>
          <a:lstStyle/>
          <a:p>
            <a:pPr eaLnBrk="1" hangingPunct="1"/>
            <a:r>
              <a:rPr lang="zh-CN" altLang="en-US" dirty="0"/>
              <a:t>编程语言进化图</a:t>
            </a:r>
            <a:endParaRPr lang="en-US" altLang="zh-CN" dirty="0"/>
          </a:p>
        </p:txBody>
      </p:sp>
      <p:sp>
        <p:nvSpPr>
          <p:cNvPr id="12292" name="Freeform 33"/>
          <p:cNvSpPr>
            <a:spLocks noEditPoints="1"/>
          </p:cNvSpPr>
          <p:nvPr/>
        </p:nvSpPr>
        <p:spPr bwMode="gray">
          <a:xfrm>
            <a:off x="1943100" y="1485900"/>
            <a:ext cx="4457700" cy="3028950"/>
          </a:xfrm>
          <a:custGeom>
            <a:avLst/>
            <a:gdLst>
              <a:gd name="T0" fmla="*/ 2301564 w 2820"/>
              <a:gd name="T1" fmla="*/ 69344 h 2912"/>
              <a:gd name="T2" fmla="*/ 1732496 w 2820"/>
              <a:gd name="T3" fmla="*/ 232996 h 2912"/>
              <a:gd name="T4" fmla="*/ 1251950 w 2820"/>
              <a:gd name="T5" fmla="*/ 416065 h 2912"/>
              <a:gd name="T6" fmla="*/ 855710 w 2820"/>
              <a:gd name="T7" fmla="*/ 618549 h 2912"/>
              <a:gd name="T8" fmla="*/ 535346 w 2820"/>
              <a:gd name="T9" fmla="*/ 837677 h 2912"/>
              <a:gd name="T10" fmla="*/ 295072 w 2820"/>
              <a:gd name="T11" fmla="*/ 1070673 h 2912"/>
              <a:gd name="T12" fmla="*/ 126460 w 2820"/>
              <a:gd name="T13" fmla="*/ 1309216 h 2912"/>
              <a:gd name="T14" fmla="*/ 29507 w 2820"/>
              <a:gd name="T15" fmla="*/ 1556081 h 2912"/>
              <a:gd name="T16" fmla="*/ 0 w 2820"/>
              <a:gd name="T17" fmla="*/ 1802946 h 2912"/>
              <a:gd name="T18" fmla="*/ 37938 w 2820"/>
              <a:gd name="T19" fmla="*/ 2047038 h 2912"/>
              <a:gd name="T20" fmla="*/ 134890 w 2820"/>
              <a:gd name="T21" fmla="*/ 2288355 h 2912"/>
              <a:gd name="T22" fmla="*/ 290857 w 2820"/>
              <a:gd name="T23" fmla="*/ 2521351 h 2912"/>
              <a:gd name="T24" fmla="*/ 501623 w 2820"/>
              <a:gd name="T25" fmla="*/ 2743252 h 2912"/>
              <a:gd name="T26" fmla="*/ 767188 w 2820"/>
              <a:gd name="T27" fmla="*/ 2948511 h 2912"/>
              <a:gd name="T28" fmla="*/ 1079122 w 2820"/>
              <a:gd name="T29" fmla="*/ 3137127 h 2912"/>
              <a:gd name="T30" fmla="*/ 1441639 w 2820"/>
              <a:gd name="T31" fmla="*/ 3303553 h 2912"/>
              <a:gd name="T32" fmla="*/ 1842094 w 2820"/>
              <a:gd name="T33" fmla="*/ 3445015 h 2912"/>
              <a:gd name="T34" fmla="*/ 2288918 w 2820"/>
              <a:gd name="T35" fmla="*/ 3555965 h 2912"/>
              <a:gd name="T36" fmla="*/ 2769465 w 2820"/>
              <a:gd name="T37" fmla="*/ 3636404 h 2912"/>
              <a:gd name="T38" fmla="*/ 3283734 w 2820"/>
              <a:gd name="T39" fmla="*/ 3680784 h 2912"/>
              <a:gd name="T40" fmla="*/ 3831725 w 2820"/>
              <a:gd name="T41" fmla="*/ 3686332 h 2912"/>
              <a:gd name="T42" fmla="*/ 4405009 w 2820"/>
              <a:gd name="T43" fmla="*/ 3650273 h 2912"/>
              <a:gd name="T44" fmla="*/ 5003584 w 2820"/>
              <a:gd name="T45" fmla="*/ 3569834 h 2912"/>
              <a:gd name="T46" fmla="*/ 5361886 w 2820"/>
              <a:gd name="T47" fmla="*/ 4038600 h 2912"/>
              <a:gd name="T48" fmla="*/ 3937108 w 2820"/>
              <a:gd name="T49" fmla="*/ 2152441 h 2912"/>
              <a:gd name="T50" fmla="*/ 4122582 w 2820"/>
              <a:gd name="T51" fmla="*/ 2654492 h 2912"/>
              <a:gd name="T52" fmla="*/ 3768495 w 2820"/>
              <a:gd name="T53" fmla="*/ 2685003 h 2912"/>
              <a:gd name="T54" fmla="*/ 3405978 w 2820"/>
              <a:gd name="T55" fmla="*/ 2682230 h 2912"/>
              <a:gd name="T56" fmla="*/ 3039245 w 2820"/>
              <a:gd name="T57" fmla="*/ 2651718 h 2912"/>
              <a:gd name="T58" fmla="*/ 2680943 w 2820"/>
              <a:gd name="T59" fmla="*/ 2596243 h 2912"/>
              <a:gd name="T60" fmla="*/ 2335287 w 2820"/>
              <a:gd name="T61" fmla="*/ 2513030 h 2912"/>
              <a:gd name="T62" fmla="*/ 2006492 w 2820"/>
              <a:gd name="T63" fmla="*/ 2407627 h 2912"/>
              <a:gd name="T64" fmla="*/ 1707204 w 2820"/>
              <a:gd name="T65" fmla="*/ 2282808 h 2912"/>
              <a:gd name="T66" fmla="*/ 1441639 w 2820"/>
              <a:gd name="T67" fmla="*/ 2138572 h 2912"/>
              <a:gd name="T68" fmla="*/ 1218227 w 2820"/>
              <a:gd name="T69" fmla="*/ 1980467 h 2912"/>
              <a:gd name="T70" fmla="*/ 1041184 w 2820"/>
              <a:gd name="T71" fmla="*/ 1808494 h 2912"/>
              <a:gd name="T72" fmla="*/ 923155 w 2820"/>
              <a:gd name="T73" fmla="*/ 1622652 h 2912"/>
              <a:gd name="T74" fmla="*/ 864140 w 2820"/>
              <a:gd name="T75" fmla="*/ 1431262 h 2912"/>
              <a:gd name="T76" fmla="*/ 876786 w 2820"/>
              <a:gd name="T77" fmla="*/ 1231551 h 2912"/>
              <a:gd name="T78" fmla="*/ 969523 w 2820"/>
              <a:gd name="T79" fmla="*/ 1029066 h 2912"/>
              <a:gd name="T80" fmla="*/ 1146567 w 2820"/>
              <a:gd name="T81" fmla="*/ 821034 h 2912"/>
              <a:gd name="T82" fmla="*/ 1412132 w 2820"/>
              <a:gd name="T83" fmla="*/ 615776 h 2912"/>
              <a:gd name="T84" fmla="*/ 1778865 w 2820"/>
              <a:gd name="T85" fmla="*/ 413291 h 2912"/>
              <a:gd name="T86" fmla="*/ 2255196 w 2820"/>
              <a:gd name="T87" fmla="*/ 213580 h 2912"/>
              <a:gd name="T88" fmla="*/ 2841125 w 2820"/>
              <a:gd name="T89" fmla="*/ 22190 h 2912"/>
              <a:gd name="T90" fmla="*/ 2621929 w 2820"/>
              <a:gd name="T91" fmla="*/ 0 h 2912"/>
              <a:gd name="T92" fmla="*/ 5943600 w 2820"/>
              <a:gd name="T93" fmla="*/ 2682230 h 2912"/>
              <a:gd name="T94" fmla="*/ 5943600 w 2820"/>
              <a:gd name="T95" fmla="*/ 2682230 h 2912"/>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Lst>
            <a:ahLst/>
            <a:cxnLst>
              <a:cxn ang="T96">
                <a:pos x="T0" y="T1"/>
              </a:cxn>
              <a:cxn ang="T97">
                <a:pos x="T2" y="T3"/>
              </a:cxn>
              <a:cxn ang="T98">
                <a:pos x="T4" y="T5"/>
              </a:cxn>
              <a:cxn ang="T99">
                <a:pos x="T6" y="T7"/>
              </a:cxn>
              <a:cxn ang="T100">
                <a:pos x="T8" y="T9"/>
              </a:cxn>
              <a:cxn ang="T101">
                <a:pos x="T10" y="T11"/>
              </a:cxn>
              <a:cxn ang="T102">
                <a:pos x="T12" y="T13"/>
              </a:cxn>
              <a:cxn ang="T103">
                <a:pos x="T14" y="T15"/>
              </a:cxn>
              <a:cxn ang="T104">
                <a:pos x="T16" y="T17"/>
              </a:cxn>
              <a:cxn ang="T105">
                <a:pos x="T18" y="T19"/>
              </a:cxn>
              <a:cxn ang="T106">
                <a:pos x="T20" y="T21"/>
              </a:cxn>
              <a:cxn ang="T107">
                <a:pos x="T22" y="T23"/>
              </a:cxn>
              <a:cxn ang="T108">
                <a:pos x="T24" y="T25"/>
              </a:cxn>
              <a:cxn ang="T109">
                <a:pos x="T26" y="T27"/>
              </a:cxn>
              <a:cxn ang="T110">
                <a:pos x="T28" y="T29"/>
              </a:cxn>
              <a:cxn ang="T111">
                <a:pos x="T30" y="T31"/>
              </a:cxn>
              <a:cxn ang="T112">
                <a:pos x="T32" y="T33"/>
              </a:cxn>
              <a:cxn ang="T113">
                <a:pos x="T34" y="T35"/>
              </a:cxn>
              <a:cxn ang="T114">
                <a:pos x="T36" y="T37"/>
              </a:cxn>
              <a:cxn ang="T115">
                <a:pos x="T38" y="T39"/>
              </a:cxn>
              <a:cxn ang="T116">
                <a:pos x="T40" y="T41"/>
              </a:cxn>
              <a:cxn ang="T117">
                <a:pos x="T42" y="T43"/>
              </a:cxn>
              <a:cxn ang="T118">
                <a:pos x="T44" y="T45"/>
              </a:cxn>
              <a:cxn ang="T119">
                <a:pos x="T46" y="T47"/>
              </a:cxn>
              <a:cxn ang="T120">
                <a:pos x="T48" y="T49"/>
              </a:cxn>
              <a:cxn ang="T121">
                <a:pos x="T50" y="T51"/>
              </a:cxn>
              <a:cxn ang="T122">
                <a:pos x="T52" y="T53"/>
              </a:cxn>
              <a:cxn ang="T123">
                <a:pos x="T54" y="T55"/>
              </a:cxn>
              <a:cxn ang="T124">
                <a:pos x="T56" y="T57"/>
              </a:cxn>
              <a:cxn ang="T125">
                <a:pos x="T58" y="T59"/>
              </a:cxn>
              <a:cxn ang="T126">
                <a:pos x="T60" y="T61"/>
              </a:cxn>
              <a:cxn ang="T127">
                <a:pos x="T62" y="T63"/>
              </a:cxn>
              <a:cxn ang="T128">
                <a:pos x="T64" y="T65"/>
              </a:cxn>
              <a:cxn ang="T129">
                <a:pos x="T66" y="T67"/>
              </a:cxn>
              <a:cxn ang="T130">
                <a:pos x="T68" y="T69"/>
              </a:cxn>
              <a:cxn ang="T131">
                <a:pos x="T70" y="T71"/>
              </a:cxn>
              <a:cxn ang="T132">
                <a:pos x="T72" y="T73"/>
              </a:cxn>
              <a:cxn ang="T133">
                <a:pos x="T74" y="T75"/>
              </a:cxn>
              <a:cxn ang="T134">
                <a:pos x="T76" y="T77"/>
              </a:cxn>
              <a:cxn ang="T135">
                <a:pos x="T78" y="T79"/>
              </a:cxn>
              <a:cxn ang="T136">
                <a:pos x="T80" y="T81"/>
              </a:cxn>
              <a:cxn ang="T137">
                <a:pos x="T82" y="T83"/>
              </a:cxn>
              <a:cxn ang="T138">
                <a:pos x="T84" y="T85"/>
              </a:cxn>
              <a:cxn ang="T139">
                <a:pos x="T86" y="T87"/>
              </a:cxn>
              <a:cxn ang="T140">
                <a:pos x="T88" y="T89"/>
              </a:cxn>
              <a:cxn ang="T141">
                <a:pos x="T90" y="T91"/>
              </a:cxn>
              <a:cxn ang="T142">
                <a:pos x="T92" y="T93"/>
              </a:cxn>
              <a:cxn ang="T143">
                <a:pos x="T94" y="T95"/>
              </a:cxn>
            </a:cxnLst>
            <a:rect l="0" t="0" r="r" b="b"/>
            <a:pathLst>
              <a:path w="2820" h="2912">
                <a:moveTo>
                  <a:pt x="1244" y="0"/>
                </a:moveTo>
                <a:lnTo>
                  <a:pt x="1092" y="50"/>
                </a:lnTo>
                <a:lnTo>
                  <a:pt x="952" y="106"/>
                </a:lnTo>
                <a:lnTo>
                  <a:pt x="822" y="168"/>
                </a:lnTo>
                <a:lnTo>
                  <a:pt x="704" y="232"/>
                </a:lnTo>
                <a:lnTo>
                  <a:pt x="594" y="300"/>
                </a:lnTo>
                <a:lnTo>
                  <a:pt x="494" y="372"/>
                </a:lnTo>
                <a:lnTo>
                  <a:pt x="406" y="446"/>
                </a:lnTo>
                <a:lnTo>
                  <a:pt x="324" y="524"/>
                </a:lnTo>
                <a:lnTo>
                  <a:pt x="254" y="604"/>
                </a:lnTo>
                <a:lnTo>
                  <a:pt x="192" y="686"/>
                </a:lnTo>
                <a:lnTo>
                  <a:pt x="140" y="772"/>
                </a:lnTo>
                <a:lnTo>
                  <a:pt x="96" y="856"/>
                </a:lnTo>
                <a:lnTo>
                  <a:pt x="60" y="944"/>
                </a:lnTo>
                <a:lnTo>
                  <a:pt x="32" y="1032"/>
                </a:lnTo>
                <a:lnTo>
                  <a:pt x="14" y="1122"/>
                </a:lnTo>
                <a:lnTo>
                  <a:pt x="2" y="1210"/>
                </a:lnTo>
                <a:lnTo>
                  <a:pt x="0" y="1300"/>
                </a:lnTo>
                <a:lnTo>
                  <a:pt x="4" y="1388"/>
                </a:lnTo>
                <a:lnTo>
                  <a:pt x="18" y="1476"/>
                </a:lnTo>
                <a:lnTo>
                  <a:pt x="36" y="1564"/>
                </a:lnTo>
                <a:lnTo>
                  <a:pt x="64" y="1650"/>
                </a:lnTo>
                <a:lnTo>
                  <a:pt x="96" y="1736"/>
                </a:lnTo>
                <a:lnTo>
                  <a:pt x="138" y="1818"/>
                </a:lnTo>
                <a:lnTo>
                  <a:pt x="184" y="1900"/>
                </a:lnTo>
                <a:lnTo>
                  <a:pt x="238" y="1978"/>
                </a:lnTo>
                <a:lnTo>
                  <a:pt x="298" y="2054"/>
                </a:lnTo>
                <a:lnTo>
                  <a:pt x="364" y="2126"/>
                </a:lnTo>
                <a:lnTo>
                  <a:pt x="434" y="2196"/>
                </a:lnTo>
                <a:lnTo>
                  <a:pt x="512" y="2262"/>
                </a:lnTo>
                <a:lnTo>
                  <a:pt x="596" y="2324"/>
                </a:lnTo>
                <a:lnTo>
                  <a:pt x="684" y="2382"/>
                </a:lnTo>
                <a:lnTo>
                  <a:pt x="776" y="2436"/>
                </a:lnTo>
                <a:lnTo>
                  <a:pt x="874" y="2484"/>
                </a:lnTo>
                <a:lnTo>
                  <a:pt x="978" y="2526"/>
                </a:lnTo>
                <a:lnTo>
                  <a:pt x="1086" y="2564"/>
                </a:lnTo>
                <a:lnTo>
                  <a:pt x="1198" y="2596"/>
                </a:lnTo>
                <a:lnTo>
                  <a:pt x="1314" y="2622"/>
                </a:lnTo>
                <a:lnTo>
                  <a:pt x="1434" y="2642"/>
                </a:lnTo>
                <a:lnTo>
                  <a:pt x="1558" y="2654"/>
                </a:lnTo>
                <a:lnTo>
                  <a:pt x="1686" y="2660"/>
                </a:lnTo>
                <a:lnTo>
                  <a:pt x="1818" y="2658"/>
                </a:lnTo>
                <a:lnTo>
                  <a:pt x="1952" y="2650"/>
                </a:lnTo>
                <a:lnTo>
                  <a:pt x="2090" y="2632"/>
                </a:lnTo>
                <a:lnTo>
                  <a:pt x="2230" y="2608"/>
                </a:lnTo>
                <a:lnTo>
                  <a:pt x="2374" y="2574"/>
                </a:lnTo>
                <a:lnTo>
                  <a:pt x="2542" y="2912"/>
                </a:lnTo>
                <a:lnTo>
                  <a:pt x="2544" y="2912"/>
                </a:lnTo>
                <a:lnTo>
                  <a:pt x="2820" y="1934"/>
                </a:lnTo>
                <a:lnTo>
                  <a:pt x="1868" y="1552"/>
                </a:lnTo>
                <a:lnTo>
                  <a:pt x="2036" y="1894"/>
                </a:lnTo>
                <a:lnTo>
                  <a:pt x="1956" y="1914"/>
                </a:lnTo>
                <a:lnTo>
                  <a:pt x="1872" y="1928"/>
                </a:lnTo>
                <a:lnTo>
                  <a:pt x="1788" y="1936"/>
                </a:lnTo>
                <a:lnTo>
                  <a:pt x="1702" y="1938"/>
                </a:lnTo>
                <a:lnTo>
                  <a:pt x="1616" y="1934"/>
                </a:lnTo>
                <a:lnTo>
                  <a:pt x="1528" y="1926"/>
                </a:lnTo>
                <a:lnTo>
                  <a:pt x="1442" y="1912"/>
                </a:lnTo>
                <a:lnTo>
                  <a:pt x="1356" y="1894"/>
                </a:lnTo>
                <a:lnTo>
                  <a:pt x="1272" y="1872"/>
                </a:lnTo>
                <a:lnTo>
                  <a:pt x="1188" y="1844"/>
                </a:lnTo>
                <a:lnTo>
                  <a:pt x="1108" y="1812"/>
                </a:lnTo>
                <a:lnTo>
                  <a:pt x="1028" y="1776"/>
                </a:lnTo>
                <a:lnTo>
                  <a:pt x="952" y="1736"/>
                </a:lnTo>
                <a:lnTo>
                  <a:pt x="880" y="1692"/>
                </a:lnTo>
                <a:lnTo>
                  <a:pt x="810" y="1646"/>
                </a:lnTo>
                <a:lnTo>
                  <a:pt x="744" y="1596"/>
                </a:lnTo>
                <a:lnTo>
                  <a:pt x="684" y="1542"/>
                </a:lnTo>
                <a:lnTo>
                  <a:pt x="628" y="1486"/>
                </a:lnTo>
                <a:lnTo>
                  <a:pt x="578" y="1428"/>
                </a:lnTo>
                <a:lnTo>
                  <a:pt x="532" y="1366"/>
                </a:lnTo>
                <a:lnTo>
                  <a:pt x="494" y="1304"/>
                </a:lnTo>
                <a:lnTo>
                  <a:pt x="462" y="1238"/>
                </a:lnTo>
                <a:lnTo>
                  <a:pt x="438" y="1170"/>
                </a:lnTo>
                <a:lnTo>
                  <a:pt x="420" y="1102"/>
                </a:lnTo>
                <a:lnTo>
                  <a:pt x="410" y="1032"/>
                </a:lnTo>
                <a:lnTo>
                  <a:pt x="410" y="960"/>
                </a:lnTo>
                <a:lnTo>
                  <a:pt x="416" y="888"/>
                </a:lnTo>
                <a:lnTo>
                  <a:pt x="434" y="816"/>
                </a:lnTo>
                <a:lnTo>
                  <a:pt x="460" y="742"/>
                </a:lnTo>
                <a:lnTo>
                  <a:pt x="496" y="668"/>
                </a:lnTo>
                <a:lnTo>
                  <a:pt x="544" y="592"/>
                </a:lnTo>
                <a:lnTo>
                  <a:pt x="602" y="518"/>
                </a:lnTo>
                <a:lnTo>
                  <a:pt x="670" y="444"/>
                </a:lnTo>
                <a:lnTo>
                  <a:pt x="752" y="370"/>
                </a:lnTo>
                <a:lnTo>
                  <a:pt x="844" y="298"/>
                </a:lnTo>
                <a:lnTo>
                  <a:pt x="950" y="226"/>
                </a:lnTo>
                <a:lnTo>
                  <a:pt x="1070" y="154"/>
                </a:lnTo>
                <a:lnTo>
                  <a:pt x="1202" y="84"/>
                </a:lnTo>
                <a:lnTo>
                  <a:pt x="1348" y="16"/>
                </a:lnTo>
                <a:lnTo>
                  <a:pt x="1244" y="0"/>
                </a:lnTo>
                <a:close/>
                <a:moveTo>
                  <a:pt x="2820" y="1934"/>
                </a:moveTo>
                <a:lnTo>
                  <a:pt x="2820" y="1934"/>
                </a:lnTo>
                <a:close/>
              </a:path>
            </a:pathLst>
          </a:custGeom>
          <a:gradFill rotWithShape="1">
            <a:gsLst>
              <a:gs pos="0">
                <a:schemeClr val="bg2"/>
              </a:gs>
              <a:gs pos="100000">
                <a:schemeClr val="hlink"/>
              </a:gs>
            </a:gsLst>
            <a:lin ang="5400000" scaled="1"/>
          </a:gradFill>
          <a:ln>
            <a:noFill/>
          </a:ln>
          <a:effectLst>
            <a:outerShdw dist="206741" dir="8249373" algn="ctr" rotWithShape="0">
              <a:srgbClr val="000000">
                <a:alpha val="50000"/>
              </a:srgbClr>
            </a:outerShdw>
          </a:effectLst>
          <a:extLst>
            <a:ext uri="{91240B29-F687-4F45-9708-019B960494DF}">
              <a14:hiddenLine xmlns:a14="http://schemas.microsoft.com/office/drawing/2010/main" w="0">
                <a:solidFill>
                  <a:srgbClr val="000000"/>
                </a:solidFill>
                <a:prstDash val="solid"/>
                <a:round/>
                <a:headEnd/>
                <a:tailEnd/>
              </a14:hiddenLine>
            </a:ext>
          </a:extLst>
        </p:spPr>
        <p:txBody>
          <a:bodyPr/>
          <a:lstStyle/>
          <a:p>
            <a:endParaRPr lang="zh-CN" altLang="en-US" sz="1350"/>
          </a:p>
        </p:txBody>
      </p:sp>
      <p:sp>
        <p:nvSpPr>
          <p:cNvPr id="86078" name="Text Box 62"/>
          <p:cNvSpPr txBox="1">
            <a:spLocks noChangeArrowheads="1"/>
          </p:cNvSpPr>
          <p:nvPr/>
        </p:nvSpPr>
        <p:spPr bwMode="auto">
          <a:xfrm>
            <a:off x="5441156" y="2832919"/>
            <a:ext cx="2114550" cy="300082"/>
          </a:xfrm>
          <a:prstGeom prst="rect">
            <a:avLst/>
          </a:prstGeom>
          <a:noFill/>
          <a:ln w="9525" algn="ctr">
            <a:noFill/>
            <a:miter lim="800000"/>
            <a:headEnd/>
            <a:tailEnd/>
          </a:ln>
          <a:effectLst/>
        </p:spPr>
        <p:txBody>
          <a:bodyPr>
            <a:spAutoFit/>
          </a:bodyPr>
          <a:lstStyle/>
          <a:p>
            <a:pPr>
              <a:defRPr/>
            </a:pPr>
            <a:r>
              <a:rPr lang="zh-CN" altLang="en-US" sz="1350" dirty="0"/>
              <a:t>向更高级的语言进化</a:t>
            </a:r>
            <a:endParaRPr lang="en-US" altLang="zh-CN" sz="1350" dirty="0"/>
          </a:p>
        </p:txBody>
      </p:sp>
      <p:sp>
        <p:nvSpPr>
          <p:cNvPr id="12294" name="Oval 66"/>
          <p:cNvSpPr>
            <a:spLocks noChangeArrowheads="1"/>
          </p:cNvSpPr>
          <p:nvPr/>
        </p:nvSpPr>
        <p:spPr bwMode="gray">
          <a:xfrm rot="-723406">
            <a:off x="3469482" y="3807619"/>
            <a:ext cx="1078706" cy="500063"/>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1350"/>
          </a:p>
        </p:txBody>
      </p:sp>
      <p:sp>
        <p:nvSpPr>
          <p:cNvPr id="12295" name="Oval 67"/>
          <p:cNvSpPr>
            <a:spLocks noChangeArrowheads="1"/>
          </p:cNvSpPr>
          <p:nvPr/>
        </p:nvSpPr>
        <p:spPr bwMode="gray">
          <a:xfrm>
            <a:off x="3418285" y="2893219"/>
            <a:ext cx="1278731" cy="1279922"/>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zh-CN" sz="1350"/>
          </a:p>
        </p:txBody>
      </p:sp>
      <p:sp>
        <p:nvSpPr>
          <p:cNvPr id="12296" name="Oval 68"/>
          <p:cNvSpPr>
            <a:spLocks noChangeArrowheads="1"/>
          </p:cNvSpPr>
          <p:nvPr/>
        </p:nvSpPr>
        <p:spPr bwMode="gray">
          <a:xfrm>
            <a:off x="3433763" y="2900363"/>
            <a:ext cx="1248966" cy="1247775"/>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zh-CN" sz="1350"/>
          </a:p>
        </p:txBody>
      </p:sp>
      <p:sp>
        <p:nvSpPr>
          <p:cNvPr id="12297" name="Oval 69"/>
          <p:cNvSpPr>
            <a:spLocks noChangeArrowheads="1"/>
          </p:cNvSpPr>
          <p:nvPr/>
        </p:nvSpPr>
        <p:spPr bwMode="gray">
          <a:xfrm>
            <a:off x="3446860" y="2912269"/>
            <a:ext cx="1188244" cy="1166813"/>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zh-CN" sz="1350"/>
          </a:p>
        </p:txBody>
      </p:sp>
      <p:sp>
        <p:nvSpPr>
          <p:cNvPr id="12298" name="Oval 70"/>
          <p:cNvSpPr>
            <a:spLocks noChangeArrowheads="1"/>
          </p:cNvSpPr>
          <p:nvPr/>
        </p:nvSpPr>
        <p:spPr bwMode="gray">
          <a:xfrm>
            <a:off x="3515916" y="2945607"/>
            <a:ext cx="1057275" cy="946547"/>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zh-CN" sz="1350"/>
          </a:p>
        </p:txBody>
      </p:sp>
      <p:sp>
        <p:nvSpPr>
          <p:cNvPr id="12299" name="Text Box 71"/>
          <p:cNvSpPr txBox="1">
            <a:spLocks noChangeArrowheads="1"/>
          </p:cNvSpPr>
          <p:nvPr/>
        </p:nvSpPr>
        <p:spPr bwMode="gray">
          <a:xfrm>
            <a:off x="3803002" y="3363516"/>
            <a:ext cx="511680"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350" dirty="0">
                <a:solidFill>
                  <a:srgbClr val="FF0000"/>
                </a:solidFill>
              </a:rPr>
              <a:t>C++</a:t>
            </a:r>
          </a:p>
        </p:txBody>
      </p:sp>
      <p:sp>
        <p:nvSpPr>
          <p:cNvPr id="12300" name="Oval 72"/>
          <p:cNvSpPr>
            <a:spLocks noChangeArrowheads="1"/>
          </p:cNvSpPr>
          <p:nvPr/>
        </p:nvSpPr>
        <p:spPr bwMode="gray">
          <a:xfrm rot="-772996">
            <a:off x="2097882" y="3350419"/>
            <a:ext cx="850106" cy="45720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1350"/>
          </a:p>
        </p:txBody>
      </p:sp>
      <p:grpSp>
        <p:nvGrpSpPr>
          <p:cNvPr id="12301" name="Group 73"/>
          <p:cNvGrpSpPr>
            <a:grpSpLocks/>
          </p:cNvGrpSpPr>
          <p:nvPr/>
        </p:nvGrpSpPr>
        <p:grpSpPr bwMode="auto">
          <a:xfrm>
            <a:off x="2040731" y="2607469"/>
            <a:ext cx="1028700" cy="1081088"/>
            <a:chOff x="732" y="2112"/>
            <a:chExt cx="842" cy="860"/>
          </a:xfrm>
        </p:grpSpPr>
        <p:sp>
          <p:nvSpPr>
            <p:cNvPr id="12314" name="Oval 74"/>
            <p:cNvSpPr>
              <a:spLocks noChangeArrowheads="1"/>
            </p:cNvSpPr>
            <p:nvPr/>
          </p:nvSpPr>
          <p:spPr bwMode="gray">
            <a:xfrm>
              <a:off x="732" y="2112"/>
              <a:ext cx="842" cy="860"/>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zh-CN" sz="1350"/>
            </a:p>
          </p:txBody>
        </p:sp>
        <p:sp>
          <p:nvSpPr>
            <p:cNvPr id="12315" name="Oval 75"/>
            <p:cNvSpPr>
              <a:spLocks noChangeArrowheads="1"/>
            </p:cNvSpPr>
            <p:nvPr/>
          </p:nvSpPr>
          <p:spPr bwMode="gray">
            <a:xfrm>
              <a:off x="743" y="2117"/>
              <a:ext cx="821" cy="838"/>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zh-CN" sz="1350"/>
            </a:p>
          </p:txBody>
        </p:sp>
        <p:sp>
          <p:nvSpPr>
            <p:cNvPr id="12316" name="Oval 76"/>
            <p:cNvSpPr>
              <a:spLocks noChangeArrowheads="1"/>
            </p:cNvSpPr>
            <p:nvPr/>
          </p:nvSpPr>
          <p:spPr bwMode="gray">
            <a:xfrm>
              <a:off x="751" y="2125"/>
              <a:ext cx="781" cy="784"/>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zh-CN" sz="1350"/>
            </a:p>
          </p:txBody>
        </p:sp>
        <p:sp>
          <p:nvSpPr>
            <p:cNvPr id="12317" name="Oval 77"/>
            <p:cNvSpPr>
              <a:spLocks noChangeArrowheads="1"/>
            </p:cNvSpPr>
            <p:nvPr/>
          </p:nvSpPr>
          <p:spPr bwMode="gray">
            <a:xfrm>
              <a:off x="795" y="2147"/>
              <a:ext cx="695" cy="636"/>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zh-CN" sz="1350"/>
            </a:p>
          </p:txBody>
        </p:sp>
        <p:sp>
          <p:nvSpPr>
            <p:cNvPr id="12318" name="Text Box 78"/>
            <p:cNvSpPr txBox="1">
              <a:spLocks noChangeArrowheads="1"/>
            </p:cNvSpPr>
            <p:nvPr/>
          </p:nvSpPr>
          <p:spPr bwMode="gray">
            <a:xfrm>
              <a:off x="1013" y="2414"/>
              <a:ext cx="253" cy="2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en-US" altLang="zh-CN" sz="1350" dirty="0">
                  <a:solidFill>
                    <a:srgbClr val="FF0000"/>
                  </a:solidFill>
                </a:rPr>
                <a:t>C</a:t>
              </a:r>
            </a:p>
          </p:txBody>
        </p:sp>
      </p:grpSp>
      <p:sp>
        <p:nvSpPr>
          <p:cNvPr id="12302" name="Oval 79"/>
          <p:cNvSpPr>
            <a:spLocks noChangeArrowheads="1"/>
          </p:cNvSpPr>
          <p:nvPr/>
        </p:nvSpPr>
        <p:spPr bwMode="gray">
          <a:xfrm>
            <a:off x="1901429" y="2033588"/>
            <a:ext cx="685800" cy="40005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1350"/>
          </a:p>
        </p:txBody>
      </p:sp>
      <p:sp>
        <p:nvSpPr>
          <p:cNvPr id="12303" name="Oval 80"/>
          <p:cNvSpPr>
            <a:spLocks noChangeArrowheads="1"/>
          </p:cNvSpPr>
          <p:nvPr/>
        </p:nvSpPr>
        <p:spPr bwMode="gray">
          <a:xfrm>
            <a:off x="1958579" y="1578769"/>
            <a:ext cx="767953" cy="767954"/>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zh-CN" sz="1350"/>
          </a:p>
        </p:txBody>
      </p:sp>
      <p:sp>
        <p:nvSpPr>
          <p:cNvPr id="12304" name="Oval 81"/>
          <p:cNvSpPr>
            <a:spLocks noChangeArrowheads="1"/>
          </p:cNvSpPr>
          <p:nvPr/>
        </p:nvSpPr>
        <p:spPr bwMode="gray">
          <a:xfrm>
            <a:off x="1968104" y="1582341"/>
            <a:ext cx="750094" cy="750094"/>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zh-CN" sz="1350"/>
          </a:p>
        </p:txBody>
      </p:sp>
      <p:sp>
        <p:nvSpPr>
          <p:cNvPr id="12305" name="Oval 82"/>
          <p:cNvSpPr>
            <a:spLocks noChangeArrowheads="1"/>
          </p:cNvSpPr>
          <p:nvPr/>
        </p:nvSpPr>
        <p:spPr bwMode="gray">
          <a:xfrm>
            <a:off x="1976438" y="1590675"/>
            <a:ext cx="713185" cy="700088"/>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zh-CN" sz="1350"/>
          </a:p>
        </p:txBody>
      </p:sp>
      <p:sp>
        <p:nvSpPr>
          <p:cNvPr id="12306" name="Oval 83"/>
          <p:cNvSpPr>
            <a:spLocks noChangeArrowheads="1"/>
          </p:cNvSpPr>
          <p:nvPr/>
        </p:nvSpPr>
        <p:spPr bwMode="gray">
          <a:xfrm>
            <a:off x="2016919" y="1609725"/>
            <a:ext cx="635794" cy="56792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zh-CN" sz="1350"/>
          </a:p>
        </p:txBody>
      </p:sp>
      <p:sp>
        <p:nvSpPr>
          <p:cNvPr id="12307" name="Text Box 84"/>
          <p:cNvSpPr txBox="1">
            <a:spLocks noChangeArrowheads="1"/>
          </p:cNvSpPr>
          <p:nvPr/>
        </p:nvSpPr>
        <p:spPr bwMode="gray">
          <a:xfrm>
            <a:off x="1911714" y="1840706"/>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350" dirty="0">
                <a:solidFill>
                  <a:srgbClr val="9F624F"/>
                </a:solidFill>
              </a:rPr>
              <a:t>汇编语言</a:t>
            </a:r>
            <a:endParaRPr lang="en-US" altLang="zh-CN" sz="1350" dirty="0">
              <a:solidFill>
                <a:srgbClr val="9F624F"/>
              </a:solidFill>
            </a:endParaRPr>
          </a:p>
        </p:txBody>
      </p:sp>
      <p:sp>
        <p:nvSpPr>
          <p:cNvPr id="12308" name="Oval 85"/>
          <p:cNvSpPr>
            <a:spLocks noChangeArrowheads="1"/>
          </p:cNvSpPr>
          <p:nvPr/>
        </p:nvSpPr>
        <p:spPr bwMode="gray">
          <a:xfrm>
            <a:off x="2955131" y="1635919"/>
            <a:ext cx="514350" cy="171450"/>
          </a:xfrm>
          <a:prstGeom prst="ellipse">
            <a:avLst/>
          </a:prstGeom>
          <a:solidFill>
            <a:srgbClr val="0F2145">
              <a:alpha val="30196"/>
            </a:srgbClr>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zh-CN" sz="1350"/>
          </a:p>
        </p:txBody>
      </p:sp>
      <p:sp>
        <p:nvSpPr>
          <p:cNvPr id="12309" name="Oval 86"/>
          <p:cNvSpPr>
            <a:spLocks noChangeArrowheads="1"/>
          </p:cNvSpPr>
          <p:nvPr/>
        </p:nvSpPr>
        <p:spPr bwMode="gray">
          <a:xfrm>
            <a:off x="3046810" y="1235869"/>
            <a:ext cx="511969" cy="511969"/>
          </a:xfrm>
          <a:prstGeom prst="ellipse">
            <a:avLst/>
          </a:prstGeom>
          <a:gradFill rotWithShape="1">
            <a:gsLst>
              <a:gs pos="0">
                <a:srgbClr val="636869"/>
              </a:gs>
              <a:gs pos="100000">
                <a:srgbClr val="D6E1E2"/>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zh-CN" sz="1350"/>
          </a:p>
        </p:txBody>
      </p:sp>
      <p:sp>
        <p:nvSpPr>
          <p:cNvPr id="12310" name="Oval 87"/>
          <p:cNvSpPr>
            <a:spLocks noChangeArrowheads="1"/>
          </p:cNvSpPr>
          <p:nvPr/>
        </p:nvSpPr>
        <p:spPr bwMode="gray">
          <a:xfrm>
            <a:off x="3053953" y="1238250"/>
            <a:ext cx="498872" cy="500063"/>
          </a:xfrm>
          <a:prstGeom prst="ellipse">
            <a:avLst/>
          </a:prstGeom>
          <a:gradFill rotWithShape="1">
            <a:gsLst>
              <a:gs pos="0">
                <a:srgbClr val="D6E1E2">
                  <a:alpha val="0"/>
                </a:srgbClr>
              </a:gs>
              <a:gs pos="100000">
                <a:srgbClr val="F1F5F5"/>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zh-CN" sz="1350"/>
          </a:p>
        </p:txBody>
      </p:sp>
      <p:sp>
        <p:nvSpPr>
          <p:cNvPr id="12311" name="Oval 88"/>
          <p:cNvSpPr>
            <a:spLocks noChangeArrowheads="1"/>
          </p:cNvSpPr>
          <p:nvPr/>
        </p:nvSpPr>
        <p:spPr bwMode="gray">
          <a:xfrm>
            <a:off x="3058716" y="1243013"/>
            <a:ext cx="475059" cy="466725"/>
          </a:xfrm>
          <a:prstGeom prst="ellipse">
            <a:avLst/>
          </a:prstGeom>
          <a:gradFill rotWithShape="1">
            <a:gsLst>
              <a:gs pos="0">
                <a:srgbClr val="AAB2B3"/>
              </a:gs>
              <a:gs pos="100000">
                <a:srgbClr val="D6E1E2">
                  <a:alpha val="48000"/>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zh-CN" sz="1350"/>
          </a:p>
        </p:txBody>
      </p:sp>
      <p:sp>
        <p:nvSpPr>
          <p:cNvPr id="12312" name="Oval 89"/>
          <p:cNvSpPr>
            <a:spLocks noChangeArrowheads="1"/>
          </p:cNvSpPr>
          <p:nvPr/>
        </p:nvSpPr>
        <p:spPr bwMode="gray">
          <a:xfrm>
            <a:off x="3086101" y="1257300"/>
            <a:ext cx="422672" cy="377429"/>
          </a:xfrm>
          <a:prstGeom prst="ellipse">
            <a:avLst/>
          </a:prstGeom>
          <a:gradFill rotWithShape="1">
            <a:gsLst>
              <a:gs pos="0">
                <a:srgbClr val="FFFFFF"/>
              </a:gs>
              <a:gs pos="100000">
                <a:srgbClr val="D6E1E2">
                  <a:alpha val="37999"/>
                </a:srgbClr>
              </a:gs>
            </a:gsLst>
            <a:lin ang="540000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vert="eaVert" wrap="none" anchor="ctr"/>
          <a:lstStyle/>
          <a:p>
            <a:endParaRPr lang="zh-CN" altLang="zh-CN" sz="1350"/>
          </a:p>
        </p:txBody>
      </p:sp>
      <p:sp>
        <p:nvSpPr>
          <p:cNvPr id="12313" name="Text Box 90"/>
          <p:cNvSpPr txBox="1">
            <a:spLocks noChangeArrowheads="1"/>
          </p:cNvSpPr>
          <p:nvPr/>
        </p:nvSpPr>
        <p:spPr bwMode="gray">
          <a:xfrm>
            <a:off x="2865999" y="1403747"/>
            <a:ext cx="87716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eaLnBrk="1" hangingPunct="1"/>
            <a:r>
              <a:rPr lang="zh-CN" altLang="en-US" sz="1350" dirty="0">
                <a:solidFill>
                  <a:srgbClr val="00B050"/>
                </a:solidFill>
              </a:rPr>
              <a:t>机器语言</a:t>
            </a:r>
            <a:endParaRPr lang="en-US" altLang="zh-CN" sz="1350" dirty="0">
              <a:solidFill>
                <a:srgbClr val="00B050"/>
              </a:solidFill>
            </a:endParaRPr>
          </a:p>
        </p:txBody>
      </p:sp>
    </p:spTree>
    <p:extLst>
      <p:ext uri="{BB962C8B-B14F-4D97-AF65-F5344CB8AC3E}">
        <p14:creationId xmlns:p14="http://schemas.microsoft.com/office/powerpoint/2010/main" val="34939968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http://xinxi.xaufe.edu.cn</a:t>
            </a:r>
          </a:p>
        </p:txBody>
      </p:sp>
      <p:sp>
        <p:nvSpPr>
          <p:cNvPr id="25603"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anose="02010609030101010101" pitchFamily="49" charset="-122"/>
                <a:ea typeface="楷体_GB2312" panose="02010609030101010101" pitchFamily="49" charset="-122"/>
              </a:defRPr>
            </a:lvl1pPr>
            <a:lvl2pPr marL="557213" indent="-214313">
              <a:spcBef>
                <a:spcPct val="20000"/>
              </a:spcBef>
              <a:buClr>
                <a:schemeClr val="accent1"/>
              </a:buClr>
              <a:buFont typeface="Wingdings" panose="05000000000000000000" pitchFamily="2" charset="2"/>
              <a:buChar char="§"/>
              <a:defRPr sz="2100">
                <a:solidFill>
                  <a:schemeClr val="tx1"/>
                </a:solidFill>
                <a:latin typeface="华文新魏" panose="02010800040101010101" pitchFamily="2" charset="-122"/>
                <a:ea typeface="华文新魏" panose="02010800040101010101" pitchFamily="2" charset="-122"/>
              </a:defRPr>
            </a:lvl2pPr>
            <a:lvl3pPr marL="857250" indent="-171450">
              <a:spcBef>
                <a:spcPct val="20000"/>
              </a:spcBef>
              <a:buClr>
                <a:schemeClr val="accent2"/>
              </a:buClr>
              <a:buChar char="•"/>
              <a:defRPr sz="1800">
                <a:solidFill>
                  <a:schemeClr val="tx1"/>
                </a:solidFill>
                <a:latin typeface="仿宋_GB2312" panose="02010609030101010101" pitchFamily="49" charset="-122"/>
                <a:ea typeface="仿宋_GB2312" panose="02010609030101010101" pitchFamily="49" charset="-122"/>
              </a:defRPr>
            </a:lvl3pPr>
            <a:lvl4pPr marL="1200150" indent="-171450">
              <a:spcBef>
                <a:spcPct val="20000"/>
              </a:spcBef>
              <a:buChar char="–"/>
              <a:defRPr sz="1200">
                <a:solidFill>
                  <a:schemeClr val="tx1"/>
                </a:solidFill>
                <a:latin typeface="隶书" panose="02010509060101010101" pitchFamily="49" charset="-122"/>
                <a:ea typeface="隶书" panose="02010509060101010101" pitchFamily="49" charset="-122"/>
              </a:defRPr>
            </a:lvl4pPr>
            <a:lvl5pPr marL="1543050" indent="-171450">
              <a:spcBef>
                <a:spcPct val="20000"/>
              </a:spcBef>
              <a:buChar char="»"/>
              <a:defRPr sz="1500">
                <a:solidFill>
                  <a:schemeClr val="tx1"/>
                </a:solidFill>
                <a:latin typeface="Arial" panose="020B0604020202020204" pitchFamily="34" charset="0"/>
                <a:ea typeface="隶书" panose="02010509060101010101" pitchFamily="49" charset="-122"/>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A5281F79-C44A-4F01-B3E1-E5880137AAA8}" type="slidenum">
              <a:rPr lang="zh-CN" altLang="en-US" sz="750">
                <a:latin typeface="Arial" panose="020B0604020202020204" pitchFamily="34" charset="0"/>
                <a:ea typeface="宋体" panose="02010600030101010101" pitchFamily="2" charset="-122"/>
              </a:rPr>
              <a:pPr>
                <a:spcBef>
                  <a:spcPct val="0"/>
                </a:spcBef>
                <a:buClrTx/>
                <a:buFontTx/>
                <a:buNone/>
              </a:pPr>
              <a:t>17</a:t>
            </a:fld>
            <a:endParaRPr lang="en-US" altLang="zh-CN" sz="750">
              <a:latin typeface="Arial" panose="020B0604020202020204" pitchFamily="34" charset="0"/>
              <a:ea typeface="宋体" panose="02010600030101010101" pitchFamily="2" charset="-122"/>
            </a:endParaRPr>
          </a:p>
        </p:txBody>
      </p:sp>
      <p:sp>
        <p:nvSpPr>
          <p:cNvPr id="25604" name="Rectangle 2"/>
          <p:cNvSpPr>
            <a:spLocks noGrp="1" noChangeArrowheads="1"/>
          </p:cNvSpPr>
          <p:nvPr>
            <p:ph type="title"/>
          </p:nvPr>
        </p:nvSpPr>
        <p:spPr/>
        <p:txBody>
          <a:bodyPr vert="horz" lIns="91440" tIns="45720" rIns="91440" bIns="45720" rtlCol="0" anchor="ctr">
            <a:normAutofit fontScale="90000"/>
          </a:bodyPr>
          <a:lstStyle/>
          <a:p>
            <a:r>
              <a:rPr lang="zh-CN" altLang="en-US" sz="4000" dirty="0">
                <a:latin typeface="黑体" panose="02010609060101010101" pitchFamily="49" charset="-122"/>
                <a:ea typeface="黑体" panose="02010609060101010101" pitchFamily="49" charset="-122"/>
              </a:rPr>
              <a:t>程序设计语言：人与计算机</a:t>
            </a:r>
            <a:r>
              <a:rPr lang="zh-CN" altLang="en-US" dirty="0">
                <a:latin typeface="黑体" panose="02010609060101010101" pitchFamily="49" charset="-122"/>
                <a:ea typeface="黑体" panose="02010609060101010101" pitchFamily="49" charset="-122"/>
              </a:rPr>
              <a:t>交互语言</a:t>
            </a:r>
            <a:endParaRPr lang="zh-CN" altLang="en-US" sz="4000" dirty="0">
              <a:latin typeface="黑体" panose="02010609060101010101" pitchFamily="49" charset="-122"/>
              <a:ea typeface="黑体" panose="02010609060101010101" pitchFamily="49" charset="-122"/>
            </a:endParaRPr>
          </a:p>
        </p:txBody>
      </p:sp>
      <p:sp>
        <p:nvSpPr>
          <p:cNvPr id="25605" name="Rectangle 3"/>
          <p:cNvSpPr>
            <a:spLocks noGrp="1" noChangeArrowheads="1"/>
          </p:cNvSpPr>
          <p:nvPr>
            <p:ph type="body" idx="1"/>
          </p:nvPr>
        </p:nvSpPr>
        <p:spPr/>
        <p:txBody>
          <a:bodyPr>
            <a:normAutofit/>
          </a:bodyPr>
          <a:lstStyle/>
          <a:p>
            <a:pPr eaLnBrk="1" hangingPunct="1"/>
            <a:r>
              <a:rPr lang="zh-CN" altLang="en-US" dirty="0">
                <a:latin typeface="宋体" panose="02010600030101010101" pitchFamily="2" charset="-122"/>
                <a:ea typeface="宋体" panose="02010600030101010101" pitchFamily="2" charset="-122"/>
              </a:rPr>
              <a:t>两个说不同语言人的对话方式</a:t>
            </a:r>
            <a:r>
              <a:rPr lang="zh-CN" altLang="en-US" dirty="0"/>
              <a:t>：</a:t>
            </a:r>
          </a:p>
          <a:p>
            <a:pPr lvl="1" eaLnBrk="1" hangingPunct="1"/>
            <a:r>
              <a:rPr lang="zh-CN" altLang="en-US" dirty="0"/>
              <a:t>一方学习另一方的语言</a:t>
            </a:r>
          </a:p>
          <a:p>
            <a:pPr lvl="1" eaLnBrk="1" hangingPunct="1"/>
            <a:r>
              <a:rPr lang="zh-CN" altLang="en-US" dirty="0"/>
              <a:t>双方都学习另一种第三方语言</a:t>
            </a:r>
          </a:p>
          <a:p>
            <a:pPr eaLnBrk="1" hangingPunct="1"/>
            <a:r>
              <a:rPr lang="zh-CN" altLang="en-US" dirty="0">
                <a:latin typeface="宋体" panose="02010600030101010101" pitchFamily="2" charset="-122"/>
                <a:ea typeface="宋体" panose="02010600030101010101" pitchFamily="2" charset="-122"/>
              </a:rPr>
              <a:t>人与计算机的对话方式：</a:t>
            </a:r>
          </a:p>
          <a:p>
            <a:pPr lvl="1" eaLnBrk="1" hangingPunct="1"/>
            <a:r>
              <a:rPr lang="zh-CN" altLang="en-US" dirty="0"/>
              <a:t>计算机学习人的语言：</a:t>
            </a:r>
            <a:r>
              <a:rPr lang="zh-CN" altLang="en-US" dirty="0">
                <a:solidFill>
                  <a:srgbClr val="FF0000"/>
                </a:solidFill>
              </a:rPr>
              <a:t>自然语言</a:t>
            </a:r>
          </a:p>
          <a:p>
            <a:pPr lvl="1" eaLnBrk="1" hangingPunct="1"/>
            <a:r>
              <a:rPr lang="zh-CN" altLang="en-US" dirty="0"/>
              <a:t>人学习计算机的语言：</a:t>
            </a:r>
            <a:r>
              <a:rPr lang="zh-CN" altLang="en-US" dirty="0">
                <a:solidFill>
                  <a:srgbClr val="FF0000"/>
                </a:solidFill>
              </a:rPr>
              <a:t>机器语言</a:t>
            </a:r>
          </a:p>
          <a:p>
            <a:pPr lvl="1" eaLnBrk="1" hangingPunct="1"/>
            <a:r>
              <a:rPr lang="zh-CN" altLang="en-US" dirty="0"/>
              <a:t>学习第三方语言：</a:t>
            </a:r>
            <a:r>
              <a:rPr lang="zh-CN" altLang="en-US" dirty="0">
                <a:solidFill>
                  <a:srgbClr val="FF0000"/>
                </a:solidFill>
              </a:rPr>
              <a:t>高级程序设计语言 </a:t>
            </a:r>
          </a:p>
        </p:txBody>
      </p:sp>
    </p:spTree>
    <p:extLst>
      <p:ext uri="{BB962C8B-B14F-4D97-AF65-F5344CB8AC3E}">
        <p14:creationId xmlns:p14="http://schemas.microsoft.com/office/powerpoint/2010/main" val="139572345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页脚占位符 3"/>
          <p:cNvSpPr>
            <a:spLocks noGrp="1"/>
          </p:cNvSpPr>
          <p:nvPr>
            <p:ph type="ftr" sz="quarter" idx="10"/>
          </p:nvPr>
        </p:nvSpPr>
        <p:spPr/>
        <p:txBody>
          <a:bodyPr/>
          <a:lstStyle/>
          <a:p>
            <a:pPr>
              <a:defRPr/>
            </a:pPr>
            <a:r>
              <a:rPr lang="en-US" altLang="zh-CN"/>
              <a:t>http://xinxi.xaufe.edu.cn</a:t>
            </a:r>
          </a:p>
        </p:txBody>
      </p:sp>
      <p:sp>
        <p:nvSpPr>
          <p:cNvPr id="26627"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anose="02010609030101010101" pitchFamily="49" charset="-122"/>
                <a:ea typeface="楷体_GB2312" panose="02010609030101010101" pitchFamily="49" charset="-122"/>
              </a:defRPr>
            </a:lvl1pPr>
            <a:lvl2pPr marL="557213" indent="-214313">
              <a:spcBef>
                <a:spcPct val="20000"/>
              </a:spcBef>
              <a:buClr>
                <a:schemeClr val="accent1"/>
              </a:buClr>
              <a:buFont typeface="Wingdings" panose="05000000000000000000" pitchFamily="2" charset="2"/>
              <a:buChar char="§"/>
              <a:defRPr sz="2100">
                <a:solidFill>
                  <a:schemeClr val="tx1"/>
                </a:solidFill>
                <a:latin typeface="华文新魏" panose="02010800040101010101" pitchFamily="2" charset="-122"/>
                <a:ea typeface="华文新魏" panose="02010800040101010101" pitchFamily="2" charset="-122"/>
              </a:defRPr>
            </a:lvl2pPr>
            <a:lvl3pPr marL="857250" indent="-171450">
              <a:spcBef>
                <a:spcPct val="20000"/>
              </a:spcBef>
              <a:buClr>
                <a:schemeClr val="accent2"/>
              </a:buClr>
              <a:buChar char="•"/>
              <a:defRPr sz="1800">
                <a:solidFill>
                  <a:schemeClr val="tx1"/>
                </a:solidFill>
                <a:latin typeface="仿宋_GB2312" panose="02010609030101010101" pitchFamily="49" charset="-122"/>
                <a:ea typeface="仿宋_GB2312" panose="02010609030101010101" pitchFamily="49" charset="-122"/>
              </a:defRPr>
            </a:lvl3pPr>
            <a:lvl4pPr marL="1200150" indent="-171450">
              <a:spcBef>
                <a:spcPct val="20000"/>
              </a:spcBef>
              <a:buChar char="–"/>
              <a:defRPr sz="1200">
                <a:solidFill>
                  <a:schemeClr val="tx1"/>
                </a:solidFill>
                <a:latin typeface="隶书" panose="02010509060101010101" pitchFamily="49" charset="-122"/>
                <a:ea typeface="隶书" panose="02010509060101010101" pitchFamily="49" charset="-122"/>
              </a:defRPr>
            </a:lvl4pPr>
            <a:lvl5pPr marL="1543050" indent="-171450">
              <a:spcBef>
                <a:spcPct val="20000"/>
              </a:spcBef>
              <a:buChar char="»"/>
              <a:defRPr sz="1500">
                <a:solidFill>
                  <a:schemeClr val="tx1"/>
                </a:solidFill>
                <a:latin typeface="Arial" panose="020B0604020202020204" pitchFamily="34" charset="0"/>
                <a:ea typeface="隶书" panose="02010509060101010101" pitchFamily="49" charset="-122"/>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43707305-6B71-4F95-918C-71B9B1C35DF2}" type="slidenum">
              <a:rPr lang="zh-CN" altLang="en-US" sz="750">
                <a:latin typeface="Arial" panose="020B0604020202020204" pitchFamily="34" charset="0"/>
                <a:ea typeface="宋体" panose="02010600030101010101" pitchFamily="2" charset="-122"/>
              </a:rPr>
              <a:pPr>
                <a:spcBef>
                  <a:spcPct val="0"/>
                </a:spcBef>
                <a:buClrTx/>
                <a:buFontTx/>
                <a:buNone/>
              </a:pPr>
              <a:t>18</a:t>
            </a:fld>
            <a:endParaRPr lang="en-US" altLang="zh-CN" sz="750">
              <a:latin typeface="Arial" panose="020B0604020202020204" pitchFamily="34" charset="0"/>
              <a:ea typeface="宋体" panose="02010600030101010101" pitchFamily="2" charset="-122"/>
            </a:endParaRPr>
          </a:p>
        </p:txBody>
      </p:sp>
      <p:sp>
        <p:nvSpPr>
          <p:cNvPr id="26628" name="Rectangle 2"/>
          <p:cNvSpPr>
            <a:spLocks noGrp="1" noChangeArrowheads="1"/>
          </p:cNvSpPr>
          <p:nvPr>
            <p:ph type="title"/>
          </p:nvPr>
        </p:nvSpPr>
        <p:spPr/>
        <p:txBody>
          <a:bodyPr>
            <a:normAutofit/>
          </a:bodyPr>
          <a:lstStyle/>
          <a:p>
            <a:r>
              <a:rPr lang="zh-CN" altLang="en-US" dirty="0"/>
              <a:t>机器语言</a:t>
            </a:r>
          </a:p>
        </p:txBody>
      </p:sp>
      <p:sp>
        <p:nvSpPr>
          <p:cNvPr id="394243" name="Rectangle 3"/>
          <p:cNvSpPr>
            <a:spLocks noGrp="1" noChangeArrowheads="1"/>
          </p:cNvSpPr>
          <p:nvPr>
            <p:ph type="body" idx="1"/>
          </p:nvPr>
        </p:nvSpPr>
        <p:spPr>
          <a:xfrm>
            <a:off x="1485900" y="1437085"/>
            <a:ext cx="6200775" cy="864394"/>
          </a:xfrm>
        </p:spPr>
        <p:txBody>
          <a:bodyPr/>
          <a:lstStyle/>
          <a:p>
            <a:pPr eaLnBrk="1" hangingPunct="1"/>
            <a:r>
              <a:rPr lang="zh-CN" altLang="en-US"/>
              <a:t>问题：</a:t>
            </a:r>
            <a:r>
              <a:rPr lang="en-US" altLang="zh-CN"/>
              <a:t>1+1=?</a:t>
            </a:r>
          </a:p>
        </p:txBody>
      </p:sp>
      <p:sp>
        <p:nvSpPr>
          <p:cNvPr id="26630" name="Text Box 4"/>
          <p:cNvSpPr txBox="1">
            <a:spLocks noChangeArrowheads="1"/>
          </p:cNvSpPr>
          <p:nvPr/>
        </p:nvSpPr>
        <p:spPr bwMode="auto">
          <a:xfrm>
            <a:off x="3383757" y="2518172"/>
            <a:ext cx="2159794" cy="1754326"/>
          </a:xfrm>
          <a:prstGeom prst="rect">
            <a:avLst/>
          </a:prstGeom>
          <a:solidFill>
            <a:srgbClr val="C0C0C0"/>
          </a:solidFill>
          <a:ln w="9525">
            <a:solidFill>
              <a:srgbClr val="333333"/>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2"/>
              </a:buClr>
              <a:buFont typeface="Wingdings" panose="05000000000000000000" pitchFamily="2" charset="2"/>
              <a:buChar char="v"/>
              <a:defRPr sz="3200">
                <a:solidFill>
                  <a:schemeClr val="tx1"/>
                </a:solidFill>
                <a:latin typeface="楷体_GB2312" panose="02010609030101010101" pitchFamily="49" charset="-122"/>
                <a:ea typeface="楷体_GB2312" panose="02010609030101010101" pitchFamily="49"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400">
                <a:solidFill>
                  <a:schemeClr val="tx1"/>
                </a:solidFill>
                <a:latin typeface="仿宋_GB2312" panose="02010609030101010101" pitchFamily="49" charset="-122"/>
                <a:ea typeface="仿宋_GB2312" panose="02010609030101010101" pitchFamily="49" charset="-122"/>
              </a:defRPr>
            </a:lvl3pPr>
            <a:lvl4pPr marL="1600200" indent="-228600">
              <a:spcBef>
                <a:spcPct val="20000"/>
              </a:spcBef>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kumimoji="1" lang="zh-CN" altLang="en-US" sz="1800">
                <a:latin typeface="Tahoma" panose="020B0604030504040204" pitchFamily="34" charset="0"/>
                <a:ea typeface="宋体" panose="02010600030101010101" pitchFamily="2" charset="-122"/>
              </a:rPr>
              <a:t>	</a:t>
            </a:r>
            <a:r>
              <a:rPr kumimoji="1" lang="en-US" altLang="zh-CN" sz="1800">
                <a:latin typeface="Tahoma" panose="020B0604030504040204" pitchFamily="34" charset="0"/>
                <a:ea typeface="宋体" panose="02010600030101010101" pitchFamily="2" charset="-122"/>
              </a:rPr>
              <a:t>10111000</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	01000001</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	00000000</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	00000101</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	01000001</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	00000000</a:t>
            </a:r>
          </a:p>
        </p:txBody>
      </p:sp>
    </p:spTree>
    <p:extLst>
      <p:ext uri="{BB962C8B-B14F-4D97-AF65-F5344CB8AC3E}">
        <p14:creationId xmlns:p14="http://schemas.microsoft.com/office/powerpoint/2010/main" val="134983684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a:spLocks noGrp="1"/>
          </p:cNvSpPr>
          <p:nvPr>
            <p:ph type="ftr" sz="quarter" idx="10"/>
          </p:nvPr>
        </p:nvSpPr>
        <p:spPr/>
        <p:txBody>
          <a:bodyPr/>
          <a:lstStyle/>
          <a:p>
            <a:pPr>
              <a:defRPr/>
            </a:pPr>
            <a:r>
              <a:rPr lang="en-US" altLang="zh-CN"/>
              <a:t>http://xinxi.xaufe.edu.cn</a:t>
            </a:r>
          </a:p>
        </p:txBody>
      </p:sp>
      <p:sp>
        <p:nvSpPr>
          <p:cNvPr id="27651"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anose="02010609030101010101" pitchFamily="49" charset="-122"/>
                <a:ea typeface="楷体_GB2312" panose="02010609030101010101" pitchFamily="49" charset="-122"/>
              </a:defRPr>
            </a:lvl1pPr>
            <a:lvl2pPr marL="557213" indent="-214313">
              <a:spcBef>
                <a:spcPct val="20000"/>
              </a:spcBef>
              <a:buClr>
                <a:schemeClr val="accent1"/>
              </a:buClr>
              <a:buFont typeface="Wingdings" panose="05000000000000000000" pitchFamily="2" charset="2"/>
              <a:buChar char="§"/>
              <a:defRPr sz="2100">
                <a:solidFill>
                  <a:schemeClr val="tx1"/>
                </a:solidFill>
                <a:latin typeface="华文新魏" panose="02010800040101010101" pitchFamily="2" charset="-122"/>
                <a:ea typeface="华文新魏" panose="02010800040101010101" pitchFamily="2" charset="-122"/>
              </a:defRPr>
            </a:lvl2pPr>
            <a:lvl3pPr marL="857250" indent="-171450">
              <a:spcBef>
                <a:spcPct val="20000"/>
              </a:spcBef>
              <a:buClr>
                <a:schemeClr val="accent2"/>
              </a:buClr>
              <a:buChar char="•"/>
              <a:defRPr sz="1800">
                <a:solidFill>
                  <a:schemeClr val="tx1"/>
                </a:solidFill>
                <a:latin typeface="仿宋_GB2312" panose="02010609030101010101" pitchFamily="49" charset="-122"/>
                <a:ea typeface="仿宋_GB2312" panose="02010609030101010101" pitchFamily="49" charset="-122"/>
              </a:defRPr>
            </a:lvl3pPr>
            <a:lvl4pPr marL="1200150" indent="-171450">
              <a:spcBef>
                <a:spcPct val="20000"/>
              </a:spcBef>
              <a:buChar char="–"/>
              <a:defRPr sz="1200">
                <a:solidFill>
                  <a:schemeClr val="tx1"/>
                </a:solidFill>
                <a:latin typeface="隶书" panose="02010509060101010101" pitchFamily="49" charset="-122"/>
                <a:ea typeface="隶书" panose="02010509060101010101" pitchFamily="49" charset="-122"/>
              </a:defRPr>
            </a:lvl4pPr>
            <a:lvl5pPr marL="1543050" indent="-171450">
              <a:spcBef>
                <a:spcPct val="20000"/>
              </a:spcBef>
              <a:buChar char="»"/>
              <a:defRPr sz="1500">
                <a:solidFill>
                  <a:schemeClr val="tx1"/>
                </a:solidFill>
                <a:latin typeface="Arial" panose="020B0604020202020204" pitchFamily="34" charset="0"/>
                <a:ea typeface="隶书" panose="02010509060101010101" pitchFamily="49" charset="-122"/>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6909E848-1F42-4B1F-811A-7EE2C4E09199}" type="slidenum">
              <a:rPr lang="zh-CN" altLang="en-US" sz="750">
                <a:latin typeface="Arial" panose="020B0604020202020204" pitchFamily="34" charset="0"/>
                <a:ea typeface="宋体" panose="02010600030101010101" pitchFamily="2" charset="-122"/>
              </a:rPr>
              <a:pPr>
                <a:spcBef>
                  <a:spcPct val="0"/>
                </a:spcBef>
                <a:buClrTx/>
                <a:buFontTx/>
                <a:buNone/>
              </a:pPr>
              <a:t>19</a:t>
            </a:fld>
            <a:endParaRPr lang="en-US" altLang="zh-CN" sz="750">
              <a:latin typeface="Arial" panose="020B0604020202020204" pitchFamily="34" charset="0"/>
              <a:ea typeface="宋体" panose="02010600030101010101" pitchFamily="2" charset="-122"/>
            </a:endParaRPr>
          </a:p>
        </p:txBody>
      </p:sp>
      <p:sp>
        <p:nvSpPr>
          <p:cNvPr id="27652" name="Rectangle 2"/>
          <p:cNvSpPr>
            <a:spLocks noGrp="1" noChangeArrowheads="1"/>
          </p:cNvSpPr>
          <p:nvPr>
            <p:ph type="title"/>
          </p:nvPr>
        </p:nvSpPr>
        <p:spPr/>
        <p:txBody>
          <a:bodyPr>
            <a:normAutofit/>
          </a:bodyPr>
          <a:lstStyle/>
          <a:p>
            <a:r>
              <a:rPr lang="zh-CN" altLang="en-US" dirty="0"/>
              <a:t>汇编语言</a:t>
            </a:r>
          </a:p>
        </p:txBody>
      </p:sp>
      <p:sp>
        <p:nvSpPr>
          <p:cNvPr id="27653" name="Text Box 3"/>
          <p:cNvSpPr txBox="1">
            <a:spLocks noChangeArrowheads="1"/>
          </p:cNvSpPr>
          <p:nvPr/>
        </p:nvSpPr>
        <p:spPr bwMode="auto">
          <a:xfrm>
            <a:off x="4949428" y="1600200"/>
            <a:ext cx="2214563" cy="1754326"/>
          </a:xfrm>
          <a:prstGeom prst="rect">
            <a:avLst/>
          </a:prstGeom>
          <a:solidFill>
            <a:srgbClr val="C0C0C0"/>
          </a:solidFill>
          <a:ln w="9525">
            <a:solidFill>
              <a:srgbClr val="333333"/>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2"/>
              </a:buClr>
              <a:buFont typeface="Wingdings" panose="05000000000000000000" pitchFamily="2" charset="2"/>
              <a:buChar char="v"/>
              <a:defRPr sz="3200">
                <a:solidFill>
                  <a:schemeClr val="tx1"/>
                </a:solidFill>
                <a:latin typeface="楷体_GB2312" panose="02010609030101010101" pitchFamily="49" charset="-122"/>
                <a:ea typeface="楷体_GB2312" panose="02010609030101010101" pitchFamily="49"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400">
                <a:solidFill>
                  <a:schemeClr val="tx1"/>
                </a:solidFill>
                <a:latin typeface="仿宋_GB2312" panose="02010609030101010101" pitchFamily="49" charset="-122"/>
                <a:ea typeface="仿宋_GB2312" panose="02010609030101010101" pitchFamily="49" charset="-122"/>
              </a:defRPr>
            </a:lvl3pPr>
            <a:lvl4pPr marL="1600200" indent="-228600">
              <a:spcBef>
                <a:spcPct val="20000"/>
              </a:spcBef>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kumimoji="1" lang="zh-CN" altLang="en-US" sz="1800">
                <a:latin typeface="Tahoma" panose="020B0604030504040204" pitchFamily="34" charset="0"/>
                <a:ea typeface="宋体" panose="02010600030101010101" pitchFamily="2" charset="-122"/>
              </a:rPr>
              <a:t>	</a:t>
            </a:r>
            <a:r>
              <a:rPr kumimoji="1" lang="en-US" altLang="zh-CN" sz="1800">
                <a:latin typeface="Tahoma" panose="020B0604030504040204" pitchFamily="34" charset="0"/>
                <a:ea typeface="宋体" panose="02010600030101010101" pitchFamily="2" charset="-122"/>
              </a:rPr>
              <a:t>10111000</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	01000001</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	00000000</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	00000101</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	00100001</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	00000000</a:t>
            </a:r>
          </a:p>
        </p:txBody>
      </p:sp>
      <p:grpSp>
        <p:nvGrpSpPr>
          <p:cNvPr id="395268" name="Group 4"/>
          <p:cNvGrpSpPr>
            <a:grpSpLocks/>
          </p:cNvGrpSpPr>
          <p:nvPr/>
        </p:nvGrpSpPr>
        <p:grpSpPr bwMode="auto">
          <a:xfrm>
            <a:off x="1654969" y="1977630"/>
            <a:ext cx="5941219" cy="922735"/>
            <a:chOff x="158" y="1661"/>
            <a:chExt cx="4990" cy="775"/>
          </a:xfrm>
        </p:grpSpPr>
        <p:sp>
          <p:nvSpPr>
            <p:cNvPr id="27655" name="Text Box 5"/>
            <p:cNvSpPr txBox="1">
              <a:spLocks noChangeArrowheads="1"/>
            </p:cNvSpPr>
            <p:nvPr/>
          </p:nvSpPr>
          <p:spPr bwMode="auto">
            <a:xfrm>
              <a:off x="249" y="1661"/>
              <a:ext cx="1815" cy="775"/>
            </a:xfrm>
            <a:prstGeom prst="rect">
              <a:avLst/>
            </a:prstGeom>
            <a:solidFill>
              <a:srgbClr val="C0C0C0"/>
            </a:solidFill>
            <a:ln w="9525">
              <a:solidFill>
                <a:srgbClr val="333333"/>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2"/>
                </a:buClr>
                <a:buFont typeface="Wingdings" panose="05000000000000000000" pitchFamily="2" charset="2"/>
                <a:buChar char="v"/>
                <a:defRPr sz="3200">
                  <a:solidFill>
                    <a:schemeClr val="tx1"/>
                  </a:solidFill>
                  <a:latin typeface="楷体_GB2312" panose="02010609030101010101" pitchFamily="49" charset="-122"/>
                  <a:ea typeface="楷体_GB2312" panose="02010609030101010101" pitchFamily="49"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400">
                  <a:solidFill>
                    <a:schemeClr val="tx1"/>
                  </a:solidFill>
                  <a:latin typeface="仿宋_GB2312" panose="02010609030101010101" pitchFamily="49" charset="-122"/>
                  <a:ea typeface="仿宋_GB2312" panose="02010609030101010101" pitchFamily="49" charset="-122"/>
                </a:defRPr>
              </a:lvl3pPr>
              <a:lvl4pPr marL="1600200" indent="-228600">
                <a:spcBef>
                  <a:spcPct val="20000"/>
                </a:spcBef>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kumimoji="1" lang="zh-CN" altLang="en-US" sz="1800">
                  <a:latin typeface="Tahoma" panose="020B0604030504040204" pitchFamily="34" charset="0"/>
                  <a:ea typeface="宋体" panose="02010600030101010101" pitchFamily="2" charset="-122"/>
                </a:rPr>
                <a:t>	</a:t>
              </a:r>
              <a:r>
                <a:rPr kumimoji="1" lang="en-US" altLang="zh-CN" sz="1800">
                  <a:latin typeface="Tahoma" panose="020B0604030504040204" pitchFamily="34" charset="0"/>
                  <a:ea typeface="宋体" panose="02010600030101010101" pitchFamily="2" charset="-122"/>
                </a:rPr>
                <a:t>MOV AX, 1</a:t>
              </a:r>
            </a:p>
            <a:p>
              <a:pPr eaLnBrk="1" hangingPunct="1">
                <a:spcBef>
                  <a:spcPct val="0"/>
                </a:spcBef>
                <a:buClrTx/>
                <a:buFontTx/>
                <a:buNone/>
              </a:pPr>
              <a:endParaRPr kumimoji="1" lang="en-US" altLang="zh-CN" sz="1800">
                <a:latin typeface="Tahoma" panose="020B0604030504040204" pitchFamily="34" charset="0"/>
                <a:ea typeface="宋体" panose="02010600030101010101" pitchFamily="2" charset="-122"/>
              </a:endParaRP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	ADD AX, 1</a:t>
              </a:r>
            </a:p>
          </p:txBody>
        </p:sp>
        <p:sp>
          <p:nvSpPr>
            <p:cNvPr id="27656" name="Line 6"/>
            <p:cNvSpPr>
              <a:spLocks noChangeShapeType="1"/>
            </p:cNvSpPr>
            <p:nvPr/>
          </p:nvSpPr>
          <p:spPr bwMode="auto">
            <a:xfrm>
              <a:off x="158" y="2069"/>
              <a:ext cx="4990" cy="0"/>
            </a:xfrm>
            <a:prstGeom prst="line">
              <a:avLst/>
            </a:prstGeom>
            <a:noFill/>
            <a:ln w="38100">
              <a:solidFill>
                <a:srgbClr val="FF0000"/>
              </a:solidFill>
              <a:prstDash val="dash"/>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1350"/>
            </a:p>
          </p:txBody>
        </p:sp>
      </p:grpSp>
    </p:spTree>
    <p:extLst>
      <p:ext uri="{BB962C8B-B14F-4D97-AF65-F5344CB8AC3E}">
        <p14:creationId xmlns:p14="http://schemas.microsoft.com/office/powerpoint/2010/main" val="284115351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矩形 24"/>
          <p:cNvSpPr/>
          <p:nvPr/>
        </p:nvSpPr>
        <p:spPr>
          <a:xfrm>
            <a:off x="0" y="1118081"/>
            <a:ext cx="8244409" cy="157525"/>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grpSp>
        <p:nvGrpSpPr>
          <p:cNvPr id="5" name="Group 10"/>
          <p:cNvGrpSpPr/>
          <p:nvPr/>
        </p:nvGrpSpPr>
        <p:grpSpPr>
          <a:xfrm>
            <a:off x="1750046" y="1873729"/>
            <a:ext cx="3312422" cy="530914"/>
            <a:chOff x="6764723" y="1520469"/>
            <a:chExt cx="4416563" cy="707886"/>
          </a:xfrm>
        </p:grpSpPr>
        <p:sp>
          <p:nvSpPr>
            <p:cNvPr id="21" name="TextBox 11"/>
            <p:cNvSpPr txBox="1"/>
            <p:nvPr/>
          </p:nvSpPr>
          <p:spPr>
            <a:xfrm>
              <a:off x="6764723" y="1520469"/>
              <a:ext cx="655949" cy="707886"/>
            </a:xfrm>
            <a:prstGeom prst="rect">
              <a:avLst/>
            </a:prstGeom>
            <a:noFill/>
          </p:spPr>
          <p:txBody>
            <a:bodyPr wrap="none" anchor="ctr">
              <a:normAutofit fontScale="85000" lnSpcReduction="20000"/>
            </a:bodyPr>
            <a:lstStyle/>
            <a:p>
              <a:pPr algn="ctr"/>
              <a:r>
                <a:rPr lang="en-US" altLang="zh-CN" sz="4000">
                  <a:solidFill>
                    <a:srgbClr val="0070C0"/>
                  </a:solidFill>
                  <a:cs typeface="+mn-ea"/>
                  <a:sym typeface="+mn-lt"/>
                </a:rPr>
                <a:t>01</a:t>
              </a:r>
            </a:p>
          </p:txBody>
        </p:sp>
        <p:grpSp>
          <p:nvGrpSpPr>
            <p:cNvPr id="22" name="Group 12"/>
            <p:cNvGrpSpPr/>
            <p:nvPr/>
          </p:nvGrpSpPr>
          <p:grpSpPr>
            <a:xfrm>
              <a:off x="7218712" y="1592796"/>
              <a:ext cx="3962574" cy="563232"/>
              <a:chOff x="3943834" y="704409"/>
              <a:chExt cx="3962574" cy="563232"/>
            </a:xfrm>
          </p:grpSpPr>
          <p:sp>
            <p:nvSpPr>
              <p:cNvPr id="23" name="TextBox 13"/>
              <p:cNvSpPr txBox="1"/>
              <p:nvPr/>
            </p:nvSpPr>
            <p:spPr>
              <a:xfrm>
                <a:off x="3943834" y="704409"/>
                <a:ext cx="3962574" cy="242864"/>
              </a:xfrm>
              <a:prstGeom prst="rect">
                <a:avLst/>
              </a:prstGeom>
              <a:noFill/>
            </p:spPr>
            <p:txBody>
              <a:bodyPr wrap="none" lIns="360000" tIns="0" rIns="0" bIns="0" anchor="b" anchorCtr="0">
                <a:normAutofit fontScale="85000" lnSpcReduction="20000"/>
              </a:bodyPr>
              <a:lstStyle/>
              <a:p>
                <a:r>
                  <a:rPr lang="zh-CN" altLang="en-US" sz="1600" b="1" dirty="0">
                    <a:solidFill>
                      <a:srgbClr val="0070C0"/>
                    </a:solidFill>
                    <a:cs typeface="+mn-ea"/>
                    <a:sym typeface="+mn-lt"/>
                  </a:rPr>
                  <a:t>计算机硬件与软件</a:t>
                </a:r>
              </a:p>
            </p:txBody>
          </p:sp>
          <p:sp>
            <p:nvSpPr>
              <p:cNvPr id="24" name="TextBox 14"/>
              <p:cNvSpPr txBox="1"/>
              <p:nvPr/>
            </p:nvSpPr>
            <p:spPr>
              <a:xfrm>
                <a:off x="3943834" y="947273"/>
                <a:ext cx="3962574" cy="320368"/>
              </a:xfrm>
              <a:prstGeom prst="rect">
                <a:avLst/>
              </a:prstGeom>
            </p:spPr>
            <p:txBody>
              <a:bodyPr vert="horz" wrap="square" lIns="360000" tIns="0" rIns="0" bIns="0" anchor="ctr" anchorCtr="0">
                <a:normAutofit/>
              </a:bodyPr>
              <a:lstStyle/>
              <a:p>
                <a:pPr algn="l">
                  <a:lnSpc>
                    <a:spcPct val="120000"/>
                  </a:lnSpc>
                </a:pPr>
                <a:r>
                  <a:rPr lang="zh-CN" altLang="en-US" sz="1050" dirty="0">
                    <a:solidFill>
                      <a:srgbClr val="0070C0"/>
                    </a:solidFill>
                    <a:cs typeface="+mn-ea"/>
                    <a:sym typeface="+mn-lt"/>
                  </a:rPr>
                  <a:t>程序运行的前提条件</a:t>
                </a:r>
              </a:p>
            </p:txBody>
          </p:sp>
        </p:grpSp>
      </p:grpSp>
      <p:grpSp>
        <p:nvGrpSpPr>
          <p:cNvPr id="6" name="Group 15"/>
          <p:cNvGrpSpPr/>
          <p:nvPr/>
        </p:nvGrpSpPr>
        <p:grpSpPr>
          <a:xfrm>
            <a:off x="4860032" y="1851670"/>
            <a:ext cx="3335866" cy="530914"/>
            <a:chOff x="6733465" y="2527404"/>
            <a:chExt cx="4447821" cy="707886"/>
          </a:xfrm>
        </p:grpSpPr>
        <p:sp>
          <p:nvSpPr>
            <p:cNvPr id="17" name="TextBox 16"/>
            <p:cNvSpPr txBox="1"/>
            <p:nvPr/>
          </p:nvSpPr>
          <p:spPr>
            <a:xfrm>
              <a:off x="6733465" y="2527404"/>
              <a:ext cx="718466" cy="707886"/>
            </a:xfrm>
            <a:prstGeom prst="rect">
              <a:avLst/>
            </a:prstGeom>
            <a:noFill/>
          </p:spPr>
          <p:txBody>
            <a:bodyPr wrap="none" anchor="ctr">
              <a:normAutofit fontScale="85000" lnSpcReduction="20000"/>
            </a:bodyPr>
            <a:lstStyle/>
            <a:p>
              <a:pPr algn="ctr"/>
              <a:r>
                <a:rPr lang="en-US" altLang="zh-CN" sz="4000">
                  <a:solidFill>
                    <a:srgbClr val="0070C0"/>
                  </a:solidFill>
                  <a:cs typeface="+mn-ea"/>
                  <a:sym typeface="+mn-lt"/>
                </a:rPr>
                <a:t>02</a:t>
              </a:r>
            </a:p>
          </p:txBody>
        </p:sp>
        <p:grpSp>
          <p:nvGrpSpPr>
            <p:cNvPr id="18" name="Group 17"/>
            <p:cNvGrpSpPr/>
            <p:nvPr/>
          </p:nvGrpSpPr>
          <p:grpSpPr>
            <a:xfrm>
              <a:off x="7218712" y="2599731"/>
              <a:ext cx="3962574" cy="563232"/>
              <a:chOff x="3943834" y="704409"/>
              <a:chExt cx="3962574" cy="563232"/>
            </a:xfrm>
          </p:grpSpPr>
          <p:sp>
            <p:nvSpPr>
              <p:cNvPr id="19" name="TextBox 18"/>
              <p:cNvSpPr txBox="1"/>
              <p:nvPr/>
            </p:nvSpPr>
            <p:spPr>
              <a:xfrm>
                <a:off x="3943834" y="704409"/>
                <a:ext cx="3962574" cy="242864"/>
              </a:xfrm>
              <a:prstGeom prst="rect">
                <a:avLst/>
              </a:prstGeom>
              <a:noFill/>
            </p:spPr>
            <p:txBody>
              <a:bodyPr wrap="none" lIns="360000" tIns="0" rIns="0" bIns="0" anchor="b" anchorCtr="0">
                <a:normAutofit fontScale="85000" lnSpcReduction="20000"/>
              </a:bodyPr>
              <a:lstStyle/>
              <a:p>
                <a:r>
                  <a:rPr lang="zh-CN" altLang="en-US" sz="1600" b="1" dirty="0">
                    <a:solidFill>
                      <a:srgbClr val="0070C0"/>
                    </a:solidFill>
                    <a:cs typeface="+mn-ea"/>
                    <a:sym typeface="+mn-lt"/>
                  </a:rPr>
                  <a:t>数据的层次结构</a:t>
                </a:r>
              </a:p>
            </p:txBody>
          </p:sp>
          <p:sp>
            <p:nvSpPr>
              <p:cNvPr id="20" name="TextBox 19"/>
              <p:cNvSpPr txBox="1"/>
              <p:nvPr/>
            </p:nvSpPr>
            <p:spPr>
              <a:xfrm>
                <a:off x="3943834" y="947273"/>
                <a:ext cx="3962574" cy="320368"/>
              </a:xfrm>
              <a:prstGeom prst="rect">
                <a:avLst/>
              </a:prstGeom>
            </p:spPr>
            <p:txBody>
              <a:bodyPr vert="horz" wrap="square" lIns="360000" tIns="0" rIns="0" bIns="0" anchor="ctr" anchorCtr="0">
                <a:normAutofit/>
              </a:bodyPr>
              <a:lstStyle/>
              <a:p>
                <a:pPr algn="l">
                  <a:lnSpc>
                    <a:spcPct val="120000"/>
                  </a:lnSpc>
                </a:pPr>
                <a:r>
                  <a:rPr lang="zh-CN" altLang="en-US" sz="1050" dirty="0">
                    <a:solidFill>
                      <a:srgbClr val="0070C0"/>
                    </a:solidFill>
                    <a:cs typeface="+mn-ea"/>
                    <a:sym typeface="+mn-lt"/>
                  </a:rPr>
                  <a:t>数据在计算机中的存放模式</a:t>
                </a:r>
              </a:p>
            </p:txBody>
          </p:sp>
        </p:grpSp>
      </p:grpSp>
      <p:grpSp>
        <p:nvGrpSpPr>
          <p:cNvPr id="7" name="Group 20"/>
          <p:cNvGrpSpPr/>
          <p:nvPr/>
        </p:nvGrpSpPr>
        <p:grpSpPr>
          <a:xfrm>
            <a:off x="1721192" y="2637016"/>
            <a:ext cx="3341276" cy="530914"/>
            <a:chOff x="6726251" y="3534339"/>
            <a:chExt cx="4455035" cy="707886"/>
          </a:xfrm>
        </p:grpSpPr>
        <p:sp>
          <p:nvSpPr>
            <p:cNvPr id="13" name="TextBox 21"/>
            <p:cNvSpPr txBox="1"/>
            <p:nvPr/>
          </p:nvSpPr>
          <p:spPr>
            <a:xfrm>
              <a:off x="6726251" y="3534339"/>
              <a:ext cx="732893" cy="707886"/>
            </a:xfrm>
            <a:prstGeom prst="rect">
              <a:avLst/>
            </a:prstGeom>
            <a:noFill/>
          </p:spPr>
          <p:txBody>
            <a:bodyPr wrap="none" anchor="ctr">
              <a:normAutofit fontScale="85000" lnSpcReduction="20000"/>
            </a:bodyPr>
            <a:lstStyle/>
            <a:p>
              <a:pPr algn="ctr"/>
              <a:r>
                <a:rPr lang="en-US" altLang="zh-CN" sz="4000">
                  <a:solidFill>
                    <a:schemeClr val="tx1">
                      <a:lumMod val="65000"/>
                      <a:lumOff val="35000"/>
                    </a:schemeClr>
                  </a:solidFill>
                  <a:cs typeface="+mn-ea"/>
                  <a:sym typeface="+mn-lt"/>
                </a:rPr>
                <a:t>03</a:t>
              </a:r>
            </a:p>
          </p:txBody>
        </p:sp>
        <p:grpSp>
          <p:nvGrpSpPr>
            <p:cNvPr id="14" name="Group 22"/>
            <p:cNvGrpSpPr/>
            <p:nvPr/>
          </p:nvGrpSpPr>
          <p:grpSpPr>
            <a:xfrm>
              <a:off x="7218712" y="3606666"/>
              <a:ext cx="3962574" cy="563232"/>
              <a:chOff x="3943834" y="704409"/>
              <a:chExt cx="3962574" cy="563232"/>
            </a:xfrm>
          </p:grpSpPr>
          <p:sp>
            <p:nvSpPr>
              <p:cNvPr id="15" name="TextBox 23"/>
              <p:cNvSpPr txBox="1"/>
              <p:nvPr/>
            </p:nvSpPr>
            <p:spPr>
              <a:xfrm>
                <a:off x="3943834" y="704409"/>
                <a:ext cx="3962574" cy="242864"/>
              </a:xfrm>
              <a:prstGeom prst="rect">
                <a:avLst/>
              </a:prstGeom>
              <a:noFill/>
            </p:spPr>
            <p:txBody>
              <a:bodyPr wrap="none" lIns="360000" tIns="0" rIns="0" bIns="0" anchor="b" anchorCtr="0">
                <a:normAutofit fontScale="85000" lnSpcReduction="20000"/>
              </a:bodyPr>
              <a:lstStyle/>
              <a:p>
                <a:r>
                  <a:rPr lang="en-US" altLang="zh-CN" sz="1600" b="1" dirty="0">
                    <a:solidFill>
                      <a:schemeClr val="tx1">
                        <a:lumMod val="65000"/>
                        <a:lumOff val="35000"/>
                      </a:schemeClr>
                    </a:solidFill>
                    <a:cs typeface="+mn-ea"/>
                    <a:sym typeface="+mn-lt"/>
                  </a:rPr>
                  <a:t>C</a:t>
                </a:r>
                <a:r>
                  <a:rPr lang="zh-CN" altLang="en-US" sz="1600" b="1" dirty="0">
                    <a:solidFill>
                      <a:schemeClr val="tx1">
                        <a:lumMod val="65000"/>
                        <a:lumOff val="35000"/>
                      </a:schemeClr>
                    </a:solidFill>
                    <a:cs typeface="+mn-ea"/>
                    <a:sym typeface="+mn-lt"/>
                  </a:rPr>
                  <a:t>语言与标准库</a:t>
                </a:r>
              </a:p>
            </p:txBody>
          </p:sp>
          <p:sp>
            <p:nvSpPr>
              <p:cNvPr id="16" name="TextBox 24"/>
              <p:cNvSpPr txBox="1"/>
              <p:nvPr/>
            </p:nvSpPr>
            <p:spPr>
              <a:xfrm>
                <a:off x="3943834" y="947273"/>
                <a:ext cx="3962574" cy="320368"/>
              </a:xfrm>
              <a:prstGeom prst="rect">
                <a:avLst/>
              </a:prstGeom>
            </p:spPr>
            <p:txBody>
              <a:bodyPr vert="horz" wrap="square" lIns="360000" tIns="0" rIns="0" bIns="0" anchor="ctr" anchorCtr="0">
                <a:normAutofit/>
              </a:bodyPr>
              <a:lstStyle/>
              <a:p>
                <a:pPr algn="l">
                  <a:lnSpc>
                    <a:spcPct val="120000"/>
                  </a:lnSpc>
                </a:pPr>
                <a:r>
                  <a:rPr lang="en-US" altLang="zh-CN" sz="1050" dirty="0">
                    <a:solidFill>
                      <a:schemeClr val="tx1">
                        <a:lumMod val="65000"/>
                        <a:lumOff val="35000"/>
                      </a:schemeClr>
                    </a:solidFill>
                    <a:cs typeface="+mn-ea"/>
                    <a:sym typeface="+mn-lt"/>
                  </a:rPr>
                  <a:t>C</a:t>
                </a:r>
                <a:r>
                  <a:rPr lang="zh-CN" altLang="en-US" sz="1050" dirty="0">
                    <a:solidFill>
                      <a:schemeClr val="tx1">
                        <a:lumMod val="65000"/>
                        <a:lumOff val="35000"/>
                      </a:schemeClr>
                    </a:solidFill>
                    <a:cs typeface="+mn-ea"/>
                    <a:sym typeface="+mn-lt"/>
                  </a:rPr>
                  <a:t>语言开发的环境与步骤</a:t>
                </a:r>
              </a:p>
            </p:txBody>
          </p:sp>
        </p:grpSp>
      </p:grpSp>
      <p:grpSp>
        <p:nvGrpSpPr>
          <p:cNvPr id="8" name="Group 25"/>
          <p:cNvGrpSpPr/>
          <p:nvPr/>
        </p:nvGrpSpPr>
        <p:grpSpPr>
          <a:xfrm>
            <a:off x="4860633" y="2614957"/>
            <a:ext cx="3335265" cy="530914"/>
            <a:chOff x="6734266" y="4541274"/>
            <a:chExt cx="4447020" cy="707886"/>
          </a:xfrm>
        </p:grpSpPr>
        <p:sp>
          <p:nvSpPr>
            <p:cNvPr id="9" name="TextBox 26"/>
            <p:cNvSpPr txBox="1"/>
            <p:nvPr/>
          </p:nvSpPr>
          <p:spPr>
            <a:xfrm>
              <a:off x="6734266" y="4541274"/>
              <a:ext cx="716863" cy="707886"/>
            </a:xfrm>
            <a:prstGeom prst="rect">
              <a:avLst/>
            </a:prstGeom>
            <a:noFill/>
          </p:spPr>
          <p:txBody>
            <a:bodyPr wrap="none" anchor="ctr">
              <a:normAutofit fontScale="85000" lnSpcReduction="20000"/>
            </a:bodyPr>
            <a:lstStyle/>
            <a:p>
              <a:pPr algn="ctr"/>
              <a:r>
                <a:rPr lang="en-US" altLang="zh-CN" sz="4000">
                  <a:solidFill>
                    <a:schemeClr val="tx1">
                      <a:lumMod val="65000"/>
                      <a:lumOff val="35000"/>
                    </a:schemeClr>
                  </a:solidFill>
                  <a:cs typeface="+mn-ea"/>
                  <a:sym typeface="+mn-lt"/>
                </a:rPr>
                <a:t>04</a:t>
              </a:r>
            </a:p>
          </p:txBody>
        </p:sp>
        <p:grpSp>
          <p:nvGrpSpPr>
            <p:cNvPr id="10" name="Group 27"/>
            <p:cNvGrpSpPr/>
            <p:nvPr/>
          </p:nvGrpSpPr>
          <p:grpSpPr>
            <a:xfrm>
              <a:off x="7218712" y="4613601"/>
              <a:ext cx="3962574" cy="563232"/>
              <a:chOff x="3943834" y="704409"/>
              <a:chExt cx="3962574" cy="563232"/>
            </a:xfrm>
          </p:grpSpPr>
          <p:sp>
            <p:nvSpPr>
              <p:cNvPr id="11" name="TextBox 28"/>
              <p:cNvSpPr txBox="1"/>
              <p:nvPr/>
            </p:nvSpPr>
            <p:spPr>
              <a:xfrm>
                <a:off x="3943834" y="704409"/>
                <a:ext cx="3962574" cy="242864"/>
              </a:xfrm>
              <a:prstGeom prst="rect">
                <a:avLst/>
              </a:prstGeom>
              <a:noFill/>
            </p:spPr>
            <p:txBody>
              <a:bodyPr wrap="none" lIns="360000" tIns="0" rIns="0" bIns="0" anchor="b" anchorCtr="0">
                <a:normAutofit fontScale="85000" lnSpcReduction="20000"/>
              </a:bodyPr>
              <a:lstStyle/>
              <a:p>
                <a:r>
                  <a:rPr lang="en-US" altLang="zh-CN" sz="1600" b="1" dirty="0">
                    <a:solidFill>
                      <a:schemeClr val="tx1">
                        <a:lumMod val="65000"/>
                        <a:lumOff val="35000"/>
                      </a:schemeClr>
                    </a:solidFill>
                    <a:cs typeface="+mn-ea"/>
                    <a:sym typeface="+mn-lt"/>
                  </a:rPr>
                  <a:t>Internet </a:t>
                </a:r>
                <a:r>
                  <a:rPr lang="zh-CN" altLang="en-US" sz="1600" b="1" dirty="0">
                    <a:solidFill>
                      <a:schemeClr val="tx1">
                        <a:lumMod val="65000"/>
                        <a:lumOff val="35000"/>
                      </a:schemeClr>
                    </a:solidFill>
                    <a:cs typeface="+mn-ea"/>
                    <a:sym typeface="+mn-lt"/>
                  </a:rPr>
                  <a:t>与</a:t>
                </a:r>
                <a:r>
                  <a:rPr lang="en-US" altLang="zh-CN" sz="1600" b="1" dirty="0">
                    <a:solidFill>
                      <a:schemeClr val="tx1">
                        <a:lumMod val="65000"/>
                        <a:lumOff val="35000"/>
                      </a:schemeClr>
                    </a:solidFill>
                    <a:cs typeface="+mn-ea"/>
                    <a:sym typeface="+mn-lt"/>
                  </a:rPr>
                  <a:t> www</a:t>
                </a:r>
                <a:endParaRPr lang="zh-CN" altLang="en-US" sz="1600" b="1" dirty="0">
                  <a:solidFill>
                    <a:schemeClr val="tx1">
                      <a:lumMod val="65000"/>
                      <a:lumOff val="35000"/>
                    </a:schemeClr>
                  </a:solidFill>
                  <a:cs typeface="+mn-ea"/>
                  <a:sym typeface="+mn-lt"/>
                </a:endParaRPr>
              </a:p>
            </p:txBody>
          </p:sp>
          <p:sp>
            <p:nvSpPr>
              <p:cNvPr id="12" name="TextBox 29"/>
              <p:cNvSpPr txBox="1"/>
              <p:nvPr/>
            </p:nvSpPr>
            <p:spPr>
              <a:xfrm>
                <a:off x="3943834" y="947273"/>
                <a:ext cx="3962574" cy="320368"/>
              </a:xfrm>
              <a:prstGeom prst="rect">
                <a:avLst/>
              </a:prstGeom>
            </p:spPr>
            <p:txBody>
              <a:bodyPr vert="horz" wrap="square" lIns="360000" tIns="0" rIns="0" bIns="0" anchor="ctr" anchorCtr="0">
                <a:normAutofit/>
              </a:bodyPr>
              <a:lstStyle/>
              <a:p>
                <a:pPr algn="l">
                  <a:lnSpc>
                    <a:spcPct val="120000"/>
                  </a:lnSpc>
                </a:pPr>
                <a:r>
                  <a:rPr lang="zh-CN" altLang="en-US" sz="1050" dirty="0">
                    <a:solidFill>
                      <a:schemeClr val="tx1">
                        <a:lumMod val="65000"/>
                        <a:lumOff val="35000"/>
                      </a:schemeClr>
                    </a:solidFill>
                    <a:cs typeface="+mn-ea"/>
                    <a:sym typeface="+mn-lt"/>
                  </a:rPr>
                  <a:t>目前流行的网络环境</a:t>
                </a:r>
              </a:p>
            </p:txBody>
          </p:sp>
        </p:grpSp>
      </p:grpSp>
      <p:sp>
        <p:nvSpPr>
          <p:cNvPr id="29" name="矩形 28"/>
          <p:cNvSpPr/>
          <p:nvPr/>
        </p:nvSpPr>
        <p:spPr>
          <a:xfrm>
            <a:off x="467544" y="0"/>
            <a:ext cx="1105844" cy="3346293"/>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8" name="组合 27"/>
          <p:cNvGrpSpPr/>
          <p:nvPr/>
        </p:nvGrpSpPr>
        <p:grpSpPr>
          <a:xfrm>
            <a:off x="344112" y="1879252"/>
            <a:ext cx="1350150" cy="768991"/>
            <a:chOff x="3896925" y="1205017"/>
            <a:chExt cx="1350150" cy="768991"/>
          </a:xfrm>
        </p:grpSpPr>
        <p:sp>
          <p:nvSpPr>
            <p:cNvPr id="26" name="TextBox 7"/>
            <p:cNvSpPr txBox="1"/>
            <p:nvPr/>
          </p:nvSpPr>
          <p:spPr>
            <a:xfrm>
              <a:off x="3896925" y="1589445"/>
              <a:ext cx="1350150" cy="384563"/>
            </a:xfrm>
            <a:prstGeom prst="rect">
              <a:avLst/>
            </a:prstGeom>
            <a:noFill/>
          </p:spPr>
          <p:txBody>
            <a:bodyPr wrap="square" lIns="0" tIns="0" rIns="0" bIns="0" anchor="b" anchorCtr="0">
              <a:normAutofit/>
            </a:bodyPr>
            <a:lstStyle/>
            <a:p>
              <a:pPr algn="ctr"/>
              <a:r>
                <a:rPr lang="en-US" altLang="zh-CN" sz="1600" dirty="0">
                  <a:solidFill>
                    <a:schemeClr val="bg1"/>
                  </a:solidFill>
                  <a:cs typeface="+mn-ea"/>
                  <a:sym typeface="+mn-lt"/>
                </a:rPr>
                <a:t>Contents</a:t>
              </a:r>
            </a:p>
          </p:txBody>
        </p:sp>
        <p:sp>
          <p:nvSpPr>
            <p:cNvPr id="27" name="Rectangle 9"/>
            <p:cNvSpPr/>
            <p:nvPr/>
          </p:nvSpPr>
          <p:spPr>
            <a:xfrm>
              <a:off x="3896925" y="1205017"/>
              <a:ext cx="1350150" cy="692498"/>
            </a:xfrm>
            <a:prstGeom prst="rect">
              <a:avLst/>
            </a:prstGeom>
          </p:spPr>
          <p:txBody>
            <a:bodyPr wrap="square">
              <a:normAutofit/>
            </a:bodyPr>
            <a:lstStyle/>
            <a:p>
              <a:pPr algn="ctr"/>
              <a:r>
                <a:rPr lang="zh-CN" altLang="en-US" sz="2800" b="1" dirty="0">
                  <a:solidFill>
                    <a:schemeClr val="bg1"/>
                  </a:solidFill>
                  <a:cs typeface="+mn-ea"/>
                  <a:sym typeface="+mn-lt"/>
                </a:rPr>
                <a:t>目录</a:t>
              </a:r>
            </a:p>
          </p:txBody>
        </p: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http://xinxi.xaufe.edu.cn</a:t>
            </a:r>
          </a:p>
        </p:txBody>
      </p:sp>
      <p:sp>
        <p:nvSpPr>
          <p:cNvPr id="28675"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anose="02010609030101010101" pitchFamily="49" charset="-122"/>
                <a:ea typeface="楷体_GB2312" panose="02010609030101010101" pitchFamily="49" charset="-122"/>
              </a:defRPr>
            </a:lvl1pPr>
            <a:lvl2pPr marL="557213" indent="-214313">
              <a:spcBef>
                <a:spcPct val="20000"/>
              </a:spcBef>
              <a:buClr>
                <a:schemeClr val="accent1"/>
              </a:buClr>
              <a:buFont typeface="Wingdings" panose="05000000000000000000" pitchFamily="2" charset="2"/>
              <a:buChar char="§"/>
              <a:defRPr sz="2100">
                <a:solidFill>
                  <a:schemeClr val="tx1"/>
                </a:solidFill>
                <a:latin typeface="华文新魏" panose="02010800040101010101" pitchFamily="2" charset="-122"/>
                <a:ea typeface="华文新魏" panose="02010800040101010101" pitchFamily="2" charset="-122"/>
              </a:defRPr>
            </a:lvl2pPr>
            <a:lvl3pPr marL="857250" indent="-171450">
              <a:spcBef>
                <a:spcPct val="20000"/>
              </a:spcBef>
              <a:buClr>
                <a:schemeClr val="accent2"/>
              </a:buClr>
              <a:buChar char="•"/>
              <a:defRPr sz="1800">
                <a:solidFill>
                  <a:schemeClr val="tx1"/>
                </a:solidFill>
                <a:latin typeface="仿宋_GB2312" panose="02010609030101010101" pitchFamily="49" charset="-122"/>
                <a:ea typeface="仿宋_GB2312" panose="02010609030101010101" pitchFamily="49" charset="-122"/>
              </a:defRPr>
            </a:lvl3pPr>
            <a:lvl4pPr marL="1200150" indent="-171450">
              <a:spcBef>
                <a:spcPct val="20000"/>
              </a:spcBef>
              <a:buChar char="–"/>
              <a:defRPr sz="1200">
                <a:solidFill>
                  <a:schemeClr val="tx1"/>
                </a:solidFill>
                <a:latin typeface="隶书" panose="02010509060101010101" pitchFamily="49" charset="-122"/>
                <a:ea typeface="隶书" panose="02010509060101010101" pitchFamily="49" charset="-122"/>
              </a:defRPr>
            </a:lvl4pPr>
            <a:lvl5pPr marL="1543050" indent="-171450">
              <a:spcBef>
                <a:spcPct val="20000"/>
              </a:spcBef>
              <a:buChar char="»"/>
              <a:defRPr sz="1500">
                <a:solidFill>
                  <a:schemeClr val="tx1"/>
                </a:solidFill>
                <a:latin typeface="Arial" panose="020B0604020202020204" pitchFamily="34" charset="0"/>
                <a:ea typeface="隶书" panose="02010509060101010101" pitchFamily="49" charset="-122"/>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9B487A05-D7B6-487D-AF32-060B1D7019E1}" type="slidenum">
              <a:rPr lang="zh-CN" altLang="en-US" sz="750">
                <a:latin typeface="Arial" panose="020B0604020202020204" pitchFamily="34" charset="0"/>
                <a:ea typeface="宋体" panose="02010600030101010101" pitchFamily="2" charset="-122"/>
              </a:rPr>
              <a:pPr>
                <a:spcBef>
                  <a:spcPct val="0"/>
                </a:spcBef>
                <a:buClrTx/>
                <a:buFontTx/>
                <a:buNone/>
              </a:pPr>
              <a:t>20</a:t>
            </a:fld>
            <a:endParaRPr lang="en-US" altLang="zh-CN" sz="750">
              <a:latin typeface="Arial" panose="020B0604020202020204" pitchFamily="34" charset="0"/>
              <a:ea typeface="宋体" panose="02010600030101010101" pitchFamily="2" charset="-122"/>
            </a:endParaRPr>
          </a:p>
        </p:txBody>
      </p:sp>
      <p:sp>
        <p:nvSpPr>
          <p:cNvPr id="28676" name="Rectangle 2"/>
          <p:cNvSpPr>
            <a:spLocks noGrp="1" noChangeArrowheads="1"/>
          </p:cNvSpPr>
          <p:nvPr>
            <p:ph type="title"/>
          </p:nvPr>
        </p:nvSpPr>
        <p:spPr/>
        <p:txBody>
          <a:bodyPr>
            <a:normAutofit/>
          </a:bodyPr>
          <a:lstStyle/>
          <a:p>
            <a:r>
              <a:rPr lang="en-US" altLang="zh-CN" dirty="0"/>
              <a:t>C</a:t>
            </a:r>
            <a:r>
              <a:rPr lang="zh-CN" altLang="en-US" dirty="0"/>
              <a:t>语言</a:t>
            </a:r>
          </a:p>
        </p:txBody>
      </p:sp>
      <p:sp>
        <p:nvSpPr>
          <p:cNvPr id="396291" name="Text Box 3"/>
          <p:cNvSpPr txBox="1">
            <a:spLocks noChangeArrowheads="1"/>
          </p:cNvSpPr>
          <p:nvPr/>
        </p:nvSpPr>
        <p:spPr bwMode="auto">
          <a:xfrm>
            <a:off x="2843213" y="1666875"/>
            <a:ext cx="3402806" cy="1477328"/>
          </a:xfrm>
          <a:prstGeom prst="rect">
            <a:avLst/>
          </a:prstGeom>
          <a:solidFill>
            <a:srgbClr val="C0C0C0"/>
          </a:solidFill>
          <a:ln w="9525">
            <a:solidFill>
              <a:srgbClr val="333333"/>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2"/>
              </a:buClr>
              <a:buFont typeface="Wingdings" panose="05000000000000000000" pitchFamily="2" charset="2"/>
              <a:buChar char="v"/>
              <a:defRPr sz="3200">
                <a:solidFill>
                  <a:schemeClr val="tx1"/>
                </a:solidFill>
                <a:latin typeface="楷体_GB2312" panose="02010609030101010101" pitchFamily="49" charset="-122"/>
                <a:ea typeface="楷体_GB2312" panose="02010609030101010101" pitchFamily="49"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400">
                <a:solidFill>
                  <a:schemeClr val="tx1"/>
                </a:solidFill>
                <a:latin typeface="仿宋_GB2312" panose="02010609030101010101" pitchFamily="49" charset="-122"/>
                <a:ea typeface="仿宋_GB2312" panose="02010609030101010101" pitchFamily="49" charset="-122"/>
              </a:defRPr>
            </a:lvl3pPr>
            <a:lvl4pPr marL="1600200" indent="-228600">
              <a:spcBef>
                <a:spcPct val="20000"/>
              </a:spcBef>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#include &lt;stdio.h&gt;</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main()</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	printf("%d\n", 1+1);</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a:t>
            </a:r>
          </a:p>
        </p:txBody>
      </p:sp>
    </p:spTree>
    <p:extLst>
      <p:ext uri="{BB962C8B-B14F-4D97-AF65-F5344CB8AC3E}">
        <p14:creationId xmlns:p14="http://schemas.microsoft.com/office/powerpoint/2010/main" val="3884926367"/>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页脚占位符 3"/>
          <p:cNvSpPr>
            <a:spLocks noGrp="1"/>
          </p:cNvSpPr>
          <p:nvPr>
            <p:ph type="ftr" sz="quarter" idx="10"/>
          </p:nvPr>
        </p:nvSpPr>
        <p:spPr/>
        <p:txBody>
          <a:bodyPr/>
          <a:lstStyle/>
          <a:p>
            <a:pPr>
              <a:defRPr/>
            </a:pPr>
            <a:r>
              <a:rPr lang="en-US" altLang="zh-CN"/>
              <a:t>http://xinxi.xaufe.edu.cn</a:t>
            </a:r>
          </a:p>
        </p:txBody>
      </p:sp>
      <p:sp>
        <p:nvSpPr>
          <p:cNvPr id="29699"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anose="02010609030101010101" pitchFamily="49" charset="-122"/>
                <a:ea typeface="楷体_GB2312" panose="02010609030101010101" pitchFamily="49" charset="-122"/>
              </a:defRPr>
            </a:lvl1pPr>
            <a:lvl2pPr marL="557213" indent="-214313">
              <a:spcBef>
                <a:spcPct val="20000"/>
              </a:spcBef>
              <a:buClr>
                <a:schemeClr val="accent1"/>
              </a:buClr>
              <a:buFont typeface="Wingdings" panose="05000000000000000000" pitchFamily="2" charset="2"/>
              <a:buChar char="§"/>
              <a:defRPr sz="2100">
                <a:solidFill>
                  <a:schemeClr val="tx1"/>
                </a:solidFill>
                <a:latin typeface="华文新魏" panose="02010800040101010101" pitchFamily="2" charset="-122"/>
                <a:ea typeface="华文新魏" panose="02010800040101010101" pitchFamily="2" charset="-122"/>
              </a:defRPr>
            </a:lvl2pPr>
            <a:lvl3pPr marL="857250" indent="-171450">
              <a:spcBef>
                <a:spcPct val="20000"/>
              </a:spcBef>
              <a:buClr>
                <a:schemeClr val="accent2"/>
              </a:buClr>
              <a:buChar char="•"/>
              <a:defRPr sz="1800">
                <a:solidFill>
                  <a:schemeClr val="tx1"/>
                </a:solidFill>
                <a:latin typeface="仿宋_GB2312" panose="02010609030101010101" pitchFamily="49" charset="-122"/>
                <a:ea typeface="仿宋_GB2312" panose="02010609030101010101" pitchFamily="49" charset="-122"/>
              </a:defRPr>
            </a:lvl3pPr>
            <a:lvl4pPr marL="1200150" indent="-171450">
              <a:spcBef>
                <a:spcPct val="20000"/>
              </a:spcBef>
              <a:buChar char="–"/>
              <a:defRPr sz="1200">
                <a:solidFill>
                  <a:schemeClr val="tx1"/>
                </a:solidFill>
                <a:latin typeface="隶书" panose="02010509060101010101" pitchFamily="49" charset="-122"/>
                <a:ea typeface="隶书" panose="02010509060101010101" pitchFamily="49" charset="-122"/>
              </a:defRPr>
            </a:lvl4pPr>
            <a:lvl5pPr marL="1543050" indent="-171450">
              <a:spcBef>
                <a:spcPct val="20000"/>
              </a:spcBef>
              <a:buChar char="»"/>
              <a:defRPr sz="1500">
                <a:solidFill>
                  <a:schemeClr val="tx1"/>
                </a:solidFill>
                <a:latin typeface="Arial" panose="020B0604020202020204" pitchFamily="34" charset="0"/>
                <a:ea typeface="隶书" panose="02010509060101010101" pitchFamily="49" charset="-122"/>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04388E53-55F9-4DA5-8476-0F88C1B1B420}" type="slidenum">
              <a:rPr lang="zh-CN" altLang="en-US" sz="750">
                <a:latin typeface="Arial" panose="020B0604020202020204" pitchFamily="34" charset="0"/>
                <a:ea typeface="宋体" panose="02010600030101010101" pitchFamily="2" charset="-122"/>
              </a:rPr>
              <a:pPr>
                <a:spcBef>
                  <a:spcPct val="0"/>
                </a:spcBef>
                <a:buClrTx/>
                <a:buFontTx/>
                <a:buNone/>
              </a:pPr>
              <a:t>21</a:t>
            </a:fld>
            <a:endParaRPr lang="en-US" altLang="zh-CN" sz="750">
              <a:latin typeface="Arial" panose="020B0604020202020204" pitchFamily="34" charset="0"/>
              <a:ea typeface="宋体" panose="02010600030101010101" pitchFamily="2" charset="-122"/>
            </a:endParaRPr>
          </a:p>
        </p:txBody>
      </p:sp>
      <p:sp>
        <p:nvSpPr>
          <p:cNvPr id="29700" name="Rectangle 2"/>
          <p:cNvSpPr>
            <a:spLocks noGrp="1" noChangeArrowheads="1"/>
          </p:cNvSpPr>
          <p:nvPr>
            <p:ph type="title"/>
          </p:nvPr>
        </p:nvSpPr>
        <p:spPr/>
        <p:txBody>
          <a:bodyPr>
            <a:normAutofit/>
          </a:bodyPr>
          <a:lstStyle/>
          <a:p>
            <a:r>
              <a:rPr lang="en-US" altLang="zh-CN" dirty="0"/>
              <a:t>C++ / </a:t>
            </a:r>
            <a:r>
              <a:rPr lang="zh-CN" altLang="en-US" dirty="0"/>
              <a:t>标准</a:t>
            </a:r>
            <a:r>
              <a:rPr lang="en-US" altLang="zh-CN" dirty="0"/>
              <a:t>C++</a:t>
            </a:r>
            <a:endParaRPr lang="zh-CN" altLang="en-US" dirty="0"/>
          </a:p>
        </p:txBody>
      </p:sp>
      <p:sp>
        <p:nvSpPr>
          <p:cNvPr id="397315" name="Text Box 3"/>
          <p:cNvSpPr txBox="1">
            <a:spLocks noChangeArrowheads="1"/>
          </p:cNvSpPr>
          <p:nvPr/>
        </p:nvSpPr>
        <p:spPr bwMode="auto">
          <a:xfrm>
            <a:off x="2844404" y="1168004"/>
            <a:ext cx="3402806" cy="1477328"/>
          </a:xfrm>
          <a:prstGeom prst="rect">
            <a:avLst/>
          </a:prstGeom>
          <a:solidFill>
            <a:srgbClr val="C0C0C0"/>
          </a:solidFill>
          <a:ln w="9525">
            <a:solidFill>
              <a:srgbClr val="333333"/>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2"/>
              </a:buClr>
              <a:buFont typeface="Wingdings" panose="05000000000000000000" pitchFamily="2" charset="2"/>
              <a:buChar char="v"/>
              <a:defRPr sz="3200">
                <a:solidFill>
                  <a:schemeClr val="tx1"/>
                </a:solidFill>
                <a:latin typeface="楷体_GB2312" panose="02010609030101010101" pitchFamily="49" charset="-122"/>
                <a:ea typeface="楷体_GB2312" panose="02010609030101010101" pitchFamily="49"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400">
                <a:solidFill>
                  <a:schemeClr val="tx1"/>
                </a:solidFill>
                <a:latin typeface="仿宋_GB2312" panose="02010609030101010101" pitchFamily="49" charset="-122"/>
                <a:ea typeface="仿宋_GB2312" panose="02010609030101010101" pitchFamily="49" charset="-122"/>
              </a:defRPr>
            </a:lvl3pPr>
            <a:lvl4pPr marL="1600200" indent="-228600">
              <a:spcBef>
                <a:spcPct val="20000"/>
              </a:spcBef>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#include &lt;</a:t>
            </a:r>
            <a:r>
              <a:rPr kumimoji="1" lang="en-US" altLang="zh-CN" sz="1800">
                <a:solidFill>
                  <a:srgbClr val="FF3300"/>
                </a:solidFill>
                <a:latin typeface="Tahoma" panose="020B0604030504040204" pitchFamily="34" charset="0"/>
                <a:ea typeface="宋体" panose="02010600030101010101" pitchFamily="2" charset="-122"/>
              </a:rPr>
              <a:t>iostream.h</a:t>
            </a:r>
            <a:r>
              <a:rPr kumimoji="1" lang="en-US" altLang="zh-CN" sz="1800">
                <a:latin typeface="Tahoma" panose="020B0604030504040204" pitchFamily="34" charset="0"/>
                <a:ea typeface="宋体" panose="02010600030101010101" pitchFamily="2" charset="-122"/>
              </a:rPr>
              <a:t>&gt;</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int main()</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	</a:t>
            </a:r>
            <a:r>
              <a:rPr kumimoji="1" lang="en-US" altLang="zh-CN" sz="1800">
                <a:solidFill>
                  <a:srgbClr val="FF3300"/>
                </a:solidFill>
                <a:latin typeface="Tahoma" panose="020B0604030504040204" pitchFamily="34" charset="0"/>
                <a:ea typeface="宋体" panose="02010600030101010101" pitchFamily="2" charset="-122"/>
              </a:rPr>
              <a:t>cout</a:t>
            </a:r>
            <a:r>
              <a:rPr kumimoji="1" lang="en-US" altLang="zh-CN" sz="1800">
                <a:latin typeface="Tahoma" panose="020B0604030504040204" pitchFamily="34" charset="0"/>
                <a:ea typeface="宋体" panose="02010600030101010101" pitchFamily="2" charset="-122"/>
              </a:rPr>
              <a:t>&lt;&lt;1+1&lt;&lt;endl;</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a:t>
            </a:r>
          </a:p>
        </p:txBody>
      </p:sp>
      <p:sp>
        <p:nvSpPr>
          <p:cNvPr id="397316" name="Text Box 4"/>
          <p:cNvSpPr txBox="1">
            <a:spLocks noChangeArrowheads="1"/>
          </p:cNvSpPr>
          <p:nvPr/>
        </p:nvSpPr>
        <p:spPr bwMode="auto">
          <a:xfrm>
            <a:off x="2847519" y="2750107"/>
            <a:ext cx="3402806" cy="1938992"/>
          </a:xfrm>
          <a:prstGeom prst="rect">
            <a:avLst/>
          </a:prstGeom>
          <a:solidFill>
            <a:srgbClr val="C0C0C0"/>
          </a:solidFill>
          <a:ln w="9525">
            <a:solidFill>
              <a:srgbClr val="333333"/>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spcBef>
                <a:spcPct val="20000"/>
              </a:spcBef>
              <a:buClr>
                <a:schemeClr val="tx2"/>
              </a:buClr>
              <a:buFont typeface="Wingdings" panose="05000000000000000000" pitchFamily="2" charset="2"/>
              <a:buChar char="v"/>
              <a:defRPr sz="3200">
                <a:solidFill>
                  <a:schemeClr val="tx1"/>
                </a:solidFill>
                <a:latin typeface="楷体_GB2312" panose="02010609030101010101" pitchFamily="49" charset="-122"/>
                <a:ea typeface="楷体_GB2312" panose="02010609030101010101" pitchFamily="49"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400">
                <a:solidFill>
                  <a:schemeClr val="tx1"/>
                </a:solidFill>
                <a:latin typeface="仿宋_GB2312" panose="02010609030101010101" pitchFamily="49" charset="-122"/>
                <a:ea typeface="仿宋_GB2312" panose="02010609030101010101" pitchFamily="49" charset="-122"/>
              </a:defRPr>
            </a:lvl3pPr>
            <a:lvl4pPr marL="1600200" indent="-228600">
              <a:spcBef>
                <a:spcPct val="20000"/>
              </a:spcBef>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#include &lt;</a:t>
            </a:r>
            <a:r>
              <a:rPr kumimoji="1" lang="en-US" altLang="zh-CN" sz="1800">
                <a:solidFill>
                  <a:srgbClr val="FF3300"/>
                </a:solidFill>
                <a:latin typeface="Tahoma" panose="020B0604030504040204" pitchFamily="34" charset="0"/>
                <a:ea typeface="宋体" panose="02010600030101010101" pitchFamily="2" charset="-122"/>
              </a:rPr>
              <a:t>iostream</a:t>
            </a:r>
            <a:r>
              <a:rPr kumimoji="1" lang="en-US" altLang="zh-CN" sz="1800">
                <a:latin typeface="Tahoma" panose="020B0604030504040204" pitchFamily="34" charset="0"/>
                <a:ea typeface="宋体" panose="02010600030101010101" pitchFamily="2" charset="-122"/>
              </a:rPr>
              <a:t>&gt;</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int main()</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	</a:t>
            </a:r>
            <a:r>
              <a:rPr kumimoji="1" lang="en-US" altLang="zh-CN" sz="1800">
                <a:solidFill>
                  <a:srgbClr val="FF3300"/>
                </a:solidFill>
                <a:latin typeface="Tahoma" panose="020B0604030504040204" pitchFamily="34" charset="0"/>
                <a:ea typeface="宋体" panose="02010600030101010101" pitchFamily="2" charset="-122"/>
              </a:rPr>
              <a:t>std::cout</a:t>
            </a:r>
            <a:r>
              <a:rPr kumimoji="1" lang="en-US" altLang="zh-CN" sz="1800">
                <a:latin typeface="Tahoma" panose="020B0604030504040204" pitchFamily="34" charset="0"/>
                <a:ea typeface="宋体" panose="02010600030101010101" pitchFamily="2" charset="-122"/>
              </a:rPr>
              <a:t>&lt;&lt;1+1&lt;&lt; </a:t>
            </a:r>
            <a:r>
              <a:rPr kumimoji="1" lang="en-US" altLang="zh-CN" sz="1800">
                <a:solidFill>
                  <a:srgbClr val="FF3300"/>
                </a:solidFill>
                <a:latin typeface="Tahoma" panose="020B0604030504040204" pitchFamily="34" charset="0"/>
                <a:ea typeface="宋体" panose="02010600030101010101" pitchFamily="2" charset="-122"/>
              </a:rPr>
              <a:t>std::</a:t>
            </a:r>
            <a:r>
              <a:rPr kumimoji="1" lang="en-US" altLang="zh-CN" sz="3000">
                <a:latin typeface="Arial" panose="020B0604020202020204" pitchFamily="34" charset="0"/>
                <a:ea typeface="宋体" panose="02010600030101010101" pitchFamily="2" charset="-122"/>
              </a:rPr>
              <a:t> </a:t>
            </a:r>
            <a:r>
              <a:rPr kumimoji="1" lang="en-US" altLang="zh-CN" sz="1800">
                <a:latin typeface="Tahoma" panose="020B0604030504040204" pitchFamily="34" charset="0"/>
                <a:ea typeface="宋体" panose="02010600030101010101" pitchFamily="2" charset="-122"/>
              </a:rPr>
              <a:t>endl;</a:t>
            </a:r>
          </a:p>
          <a:p>
            <a:pPr eaLnBrk="1" hangingPunct="1">
              <a:spcBef>
                <a:spcPct val="0"/>
              </a:spcBef>
              <a:buClrTx/>
              <a:buFontTx/>
              <a:buNone/>
            </a:pPr>
            <a:r>
              <a:rPr kumimoji="1" lang="en-US" altLang="zh-CN" sz="1800">
                <a:latin typeface="Tahoma" panose="020B0604030504040204" pitchFamily="34" charset="0"/>
                <a:ea typeface="宋体" panose="02010600030101010101" pitchFamily="2" charset="-122"/>
              </a:rPr>
              <a:t>}</a:t>
            </a:r>
          </a:p>
        </p:txBody>
      </p:sp>
      <p:sp>
        <p:nvSpPr>
          <p:cNvPr id="29703" name="Text Box 5"/>
          <p:cNvSpPr txBox="1">
            <a:spLocks noChangeArrowheads="1"/>
          </p:cNvSpPr>
          <p:nvPr/>
        </p:nvSpPr>
        <p:spPr bwMode="auto">
          <a:xfrm>
            <a:off x="6354366" y="1545431"/>
            <a:ext cx="140374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v"/>
              <a:defRPr sz="3200">
                <a:solidFill>
                  <a:schemeClr val="tx1"/>
                </a:solidFill>
                <a:latin typeface="楷体_GB2312" panose="02010609030101010101" pitchFamily="49" charset="-122"/>
                <a:ea typeface="楷体_GB2312" panose="02010609030101010101" pitchFamily="49"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400">
                <a:solidFill>
                  <a:schemeClr val="tx1"/>
                </a:solidFill>
                <a:latin typeface="仿宋_GB2312" panose="02010609030101010101" pitchFamily="49" charset="-122"/>
                <a:ea typeface="仿宋_GB2312" panose="02010609030101010101" pitchFamily="49" charset="-122"/>
              </a:defRPr>
            </a:lvl3pPr>
            <a:lvl4pPr marL="1600200" indent="-228600">
              <a:spcBef>
                <a:spcPct val="20000"/>
              </a:spcBef>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ClrTx/>
              <a:buFontTx/>
              <a:buNone/>
            </a:pPr>
            <a:r>
              <a:rPr lang="en-US" altLang="zh-CN" sz="3000">
                <a:latin typeface="Arial" panose="020B0604020202020204" pitchFamily="34" charset="0"/>
                <a:ea typeface="宋体" panose="02010600030101010101" pitchFamily="2" charset="-122"/>
              </a:rPr>
              <a:t>C++</a:t>
            </a:r>
          </a:p>
        </p:txBody>
      </p:sp>
      <p:sp>
        <p:nvSpPr>
          <p:cNvPr id="29704" name="Text Box 6"/>
          <p:cNvSpPr txBox="1">
            <a:spLocks noChangeArrowheads="1"/>
          </p:cNvSpPr>
          <p:nvPr/>
        </p:nvSpPr>
        <p:spPr bwMode="auto">
          <a:xfrm>
            <a:off x="6407944" y="3327797"/>
            <a:ext cx="1403747"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Font typeface="Wingdings" panose="05000000000000000000" pitchFamily="2" charset="2"/>
              <a:buChar char="v"/>
              <a:defRPr sz="3200">
                <a:solidFill>
                  <a:schemeClr val="tx1"/>
                </a:solidFill>
                <a:latin typeface="楷体_GB2312" panose="02010609030101010101" pitchFamily="49" charset="-122"/>
                <a:ea typeface="楷体_GB2312" panose="02010609030101010101" pitchFamily="49" charset="-122"/>
              </a:defRPr>
            </a:lvl1pPr>
            <a:lvl2pPr marL="742950" indent="-285750">
              <a:spcBef>
                <a:spcPct val="20000"/>
              </a:spcBef>
              <a:buClr>
                <a:schemeClr val="accent1"/>
              </a:buClr>
              <a:buFont typeface="Wingdings" panose="05000000000000000000" pitchFamily="2" charset="2"/>
              <a:buChar char="§"/>
              <a:defRPr sz="2800">
                <a:solidFill>
                  <a:schemeClr val="tx1"/>
                </a:solidFill>
                <a:latin typeface="华文新魏" panose="02010800040101010101" pitchFamily="2" charset="-122"/>
                <a:ea typeface="华文新魏" panose="02010800040101010101" pitchFamily="2" charset="-122"/>
              </a:defRPr>
            </a:lvl2pPr>
            <a:lvl3pPr marL="1143000" indent="-228600">
              <a:spcBef>
                <a:spcPct val="20000"/>
              </a:spcBef>
              <a:buClr>
                <a:schemeClr val="accent2"/>
              </a:buClr>
              <a:buChar char="•"/>
              <a:defRPr sz="2400">
                <a:solidFill>
                  <a:schemeClr val="tx1"/>
                </a:solidFill>
                <a:latin typeface="仿宋_GB2312" panose="02010609030101010101" pitchFamily="49" charset="-122"/>
                <a:ea typeface="仿宋_GB2312" panose="02010609030101010101" pitchFamily="49" charset="-122"/>
              </a:defRPr>
            </a:lvl3pPr>
            <a:lvl4pPr marL="1600200" indent="-228600">
              <a:spcBef>
                <a:spcPct val="20000"/>
              </a:spcBef>
              <a:buChar char="–"/>
              <a:defRPr sz="1600">
                <a:solidFill>
                  <a:schemeClr val="tx1"/>
                </a:solidFill>
                <a:latin typeface="隶书" panose="02010509060101010101" pitchFamily="49" charset="-122"/>
                <a:ea typeface="隶书" panose="02010509060101010101" pitchFamily="49" charset="-122"/>
              </a:defRPr>
            </a:lvl4pPr>
            <a:lvl5pPr marL="2057400" indent="-228600">
              <a:spcBef>
                <a:spcPct val="20000"/>
              </a:spcBef>
              <a:buChar char="»"/>
              <a:defRPr sz="2000">
                <a:solidFill>
                  <a:schemeClr val="tx1"/>
                </a:solidFill>
                <a:latin typeface="Arial" panose="020B0604020202020204" pitchFamily="34" charset="0"/>
                <a:ea typeface="隶书" panose="02010509060101010101" pitchFamily="49"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隶书" panose="02010509060101010101" pitchFamily="49" charset="-122"/>
              </a:defRPr>
            </a:lvl9pPr>
          </a:lstStyle>
          <a:p>
            <a:pPr eaLnBrk="1" hangingPunct="1">
              <a:spcBef>
                <a:spcPct val="50000"/>
              </a:spcBef>
              <a:buClrTx/>
              <a:buFontTx/>
              <a:buNone/>
            </a:pPr>
            <a:r>
              <a:rPr lang="zh-CN" altLang="en-US" sz="3000">
                <a:latin typeface="Arial" panose="020B0604020202020204" pitchFamily="34" charset="0"/>
                <a:ea typeface="宋体" panose="02010600030101010101" pitchFamily="2" charset="-122"/>
              </a:rPr>
              <a:t>标准</a:t>
            </a:r>
            <a:r>
              <a:rPr lang="en-US" altLang="zh-CN" sz="3000">
                <a:latin typeface="Arial" panose="020B0604020202020204" pitchFamily="34" charset="0"/>
                <a:ea typeface="宋体" panose="02010600030101010101" pitchFamily="2" charset="-122"/>
              </a:rPr>
              <a:t>C++</a:t>
            </a:r>
          </a:p>
        </p:txBody>
      </p:sp>
    </p:spTree>
    <p:extLst>
      <p:ext uri="{BB962C8B-B14F-4D97-AF65-F5344CB8AC3E}">
        <p14:creationId xmlns:p14="http://schemas.microsoft.com/office/powerpoint/2010/main" val="118982689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97997BB7-7262-4705-814D-993662CA26AD}" type="slidenum">
              <a:rPr lang="zh-CN" altLang="en-US"/>
              <a:pPr/>
              <a:t>22</a:t>
            </a:fld>
            <a:endParaRPr lang="en-US" altLang="zh-CN"/>
          </a:p>
        </p:txBody>
      </p:sp>
      <p:sp>
        <p:nvSpPr>
          <p:cNvPr id="6" name="页脚占位符 5"/>
          <p:cNvSpPr>
            <a:spLocks noGrp="1"/>
          </p:cNvSpPr>
          <p:nvPr>
            <p:ph type="ftr" sz="quarter" idx="12"/>
          </p:nvPr>
        </p:nvSpPr>
        <p:spPr/>
        <p:txBody>
          <a:bodyPr/>
          <a:lstStyle/>
          <a:p>
            <a:r>
              <a:rPr lang="en-US" altLang="zh-CN"/>
              <a:t>http://xinxi.xaufe.edu.cn</a:t>
            </a:r>
          </a:p>
        </p:txBody>
      </p:sp>
      <p:sp>
        <p:nvSpPr>
          <p:cNvPr id="215043" name="Rectangle 3"/>
          <p:cNvSpPr>
            <a:spLocks noGrp="1" noChangeArrowheads="1"/>
          </p:cNvSpPr>
          <p:nvPr>
            <p:ph type="body" idx="1"/>
          </p:nvPr>
        </p:nvSpPr>
        <p:spPr>
          <a:xfrm>
            <a:off x="457200" y="1076762"/>
            <a:ext cx="8229600" cy="3394472"/>
          </a:xfrm>
        </p:spPr>
        <p:txBody>
          <a:bodyPr/>
          <a:lstStyle/>
          <a:p>
            <a:r>
              <a:rPr lang="zh-CN" altLang="en-US" b="1" dirty="0">
                <a:solidFill>
                  <a:srgbClr val="800000"/>
                </a:solidFill>
                <a:latin typeface="楷体" panose="02010609060101010101" pitchFamily="49" charset="-122"/>
                <a:ea typeface="楷体" panose="02010609060101010101" pitchFamily="49" charset="-122"/>
              </a:rPr>
              <a:t>编译</a:t>
            </a:r>
          </a:p>
          <a:p>
            <a:pPr lvl="1"/>
            <a:r>
              <a:rPr lang="zh-CN" altLang="en-US" b="1" dirty="0"/>
              <a:t>采用某种程序设计语言设计的程序需要被翻译成计算机语言后才能被计算机所识别并执行，这个过程称为</a:t>
            </a:r>
            <a:r>
              <a:rPr lang="zh-CN" altLang="en-US" dirty="0">
                <a:solidFill>
                  <a:srgbClr val="800000"/>
                </a:solidFill>
              </a:rPr>
              <a:t>编译</a:t>
            </a:r>
            <a:r>
              <a:rPr lang="zh-CN" altLang="en-US" b="1" dirty="0"/>
              <a:t>（</a:t>
            </a:r>
            <a:r>
              <a:rPr lang="en-US" altLang="zh-CN" b="1" dirty="0"/>
              <a:t>Compiled</a:t>
            </a:r>
            <a:r>
              <a:rPr lang="zh-CN" altLang="en-US" b="1" dirty="0"/>
              <a:t>）。</a:t>
            </a:r>
          </a:p>
          <a:p>
            <a:pPr lvl="1"/>
            <a:r>
              <a:rPr lang="zh-CN" altLang="en-US" b="1" dirty="0"/>
              <a:t>因此，</a:t>
            </a:r>
            <a:r>
              <a:rPr lang="zh-CN" altLang="en-US" b="1" dirty="0">
                <a:solidFill>
                  <a:srgbClr val="800000"/>
                </a:solidFill>
              </a:rPr>
              <a:t>编译</a:t>
            </a:r>
            <a:r>
              <a:rPr lang="zh-CN" altLang="en-US" b="1" dirty="0"/>
              <a:t>是指将所要翻译的高级语言编写的程序代码作为一个整体进行翻译，生成可以被计算机所识别的二进制代码的过程。</a:t>
            </a:r>
          </a:p>
        </p:txBody>
      </p:sp>
      <p:sp>
        <p:nvSpPr>
          <p:cNvPr id="5" name="Rectangle 2"/>
          <p:cNvSpPr>
            <a:spLocks noGrp="1" noChangeArrowheads="1"/>
          </p:cNvSpPr>
          <p:nvPr>
            <p:ph type="title"/>
          </p:nvPr>
        </p:nvSpPr>
        <p:spPr>
          <a:xfrm>
            <a:off x="457200" y="205979"/>
            <a:ext cx="8229600" cy="857250"/>
          </a:xfrm>
        </p:spPr>
        <p:txBody>
          <a:bodyPr vert="horz" lIns="91440" tIns="45720" rIns="91440" bIns="45720" rtlCol="0" anchor="ctr">
            <a:normAutofit/>
          </a:bodyPr>
          <a:lstStyle/>
          <a:p>
            <a:r>
              <a:rPr lang="zh-CN" altLang="en-US" sz="4000" dirty="0"/>
              <a:t>人怎样与计算机对话</a:t>
            </a:r>
          </a:p>
        </p:txBody>
      </p:sp>
    </p:spTree>
    <p:extLst>
      <p:ext uri="{BB962C8B-B14F-4D97-AF65-F5344CB8AC3E}">
        <p14:creationId xmlns:p14="http://schemas.microsoft.com/office/powerpoint/2010/main" val="360873174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 name="灯片编号占位符 3"/>
          <p:cNvSpPr>
            <a:spLocks noGrp="1"/>
          </p:cNvSpPr>
          <p:nvPr>
            <p:ph type="sldNum" sz="quarter" idx="10"/>
          </p:nvPr>
        </p:nvSpPr>
        <p:spPr/>
        <p:txBody>
          <a:bodyPr/>
          <a:lstStyle/>
          <a:p>
            <a:fld id="{32F6BD69-9298-41BC-9F43-21ED1EA87016}" type="slidenum">
              <a:rPr lang="zh-CN" altLang="en-US"/>
              <a:pPr/>
              <a:t>23</a:t>
            </a:fld>
            <a:endParaRPr lang="en-US" altLang="zh-CN"/>
          </a:p>
        </p:txBody>
      </p:sp>
      <p:sp>
        <p:nvSpPr>
          <p:cNvPr id="14" name="页脚占位符 5"/>
          <p:cNvSpPr>
            <a:spLocks noGrp="1"/>
          </p:cNvSpPr>
          <p:nvPr>
            <p:ph type="ftr" sz="quarter" idx="12"/>
          </p:nvPr>
        </p:nvSpPr>
        <p:spPr/>
        <p:txBody>
          <a:bodyPr/>
          <a:lstStyle/>
          <a:p>
            <a:r>
              <a:rPr lang="en-US" altLang="zh-CN"/>
              <a:t>http://xinxi.xaufe.edu.cn</a:t>
            </a:r>
          </a:p>
        </p:txBody>
      </p:sp>
      <p:sp>
        <p:nvSpPr>
          <p:cNvPr id="181251" name="Rectangle 3"/>
          <p:cNvSpPr>
            <a:spLocks noGrp="1" noChangeArrowheads="1"/>
          </p:cNvSpPr>
          <p:nvPr>
            <p:ph type="body" idx="1"/>
          </p:nvPr>
        </p:nvSpPr>
        <p:spPr>
          <a:xfrm>
            <a:off x="312564" y="246461"/>
            <a:ext cx="8435900" cy="3342084"/>
          </a:xfrm>
        </p:spPr>
        <p:txBody>
          <a:bodyPr/>
          <a:lstStyle/>
          <a:p>
            <a:r>
              <a:rPr lang="zh-CN" altLang="en-US" b="1" dirty="0">
                <a:solidFill>
                  <a:srgbClr val="800000"/>
                </a:solidFill>
                <a:latin typeface="楷体_GB2312" panose="02010609030101010101" pitchFamily="49" charset="-122"/>
                <a:ea typeface="楷体_GB2312" panose="02010609030101010101" pitchFamily="49" charset="-122"/>
              </a:rPr>
              <a:t>交互过程</a:t>
            </a:r>
          </a:p>
          <a:p>
            <a:pPr lvl="1"/>
            <a:r>
              <a:rPr lang="zh-CN" altLang="en-US" b="1" dirty="0">
                <a:latin typeface="楷体" panose="02010609060101010101" pitchFamily="49" charset="-122"/>
                <a:ea typeface="楷体" panose="02010609060101010101" pitchFamily="49" charset="-122"/>
              </a:rPr>
              <a:t>一种程序设计语言对应一种编译器</a:t>
            </a:r>
          </a:p>
          <a:p>
            <a:pPr lvl="1"/>
            <a:r>
              <a:rPr lang="zh-CN" altLang="en-US" b="1" dirty="0">
                <a:latin typeface="楷体" panose="02010609060101010101" pitchFamily="49" charset="-122"/>
                <a:ea typeface="楷体" panose="02010609060101010101" pitchFamily="49" charset="-122"/>
              </a:rPr>
              <a:t>程序员按照该语言的语法编写程序源代码，把自己的意图融入到代码中</a:t>
            </a:r>
          </a:p>
          <a:p>
            <a:pPr lvl="1"/>
            <a:r>
              <a:rPr lang="zh-CN" altLang="en-US" b="1" dirty="0">
                <a:latin typeface="楷体" panose="02010609060101010101" pitchFamily="49" charset="-122"/>
                <a:ea typeface="楷体" panose="02010609060101010101" pitchFamily="49" charset="-122"/>
              </a:rPr>
              <a:t>编译器读入源代码，把程序员的意图转换成可执行程序，供他人使用</a:t>
            </a:r>
          </a:p>
        </p:txBody>
      </p:sp>
      <p:pic>
        <p:nvPicPr>
          <p:cNvPr id="181252" name="Picture 4" descr="j0189219"/>
          <p:cNvPicPr>
            <a:picLocks noChangeAspect="1" noChangeArrowheads="1" noCrop="1"/>
          </p:cNvPicPr>
          <p:nvPr/>
        </p:nvPicPr>
        <p:blipFill>
          <a:blip r:embed="rId3">
            <a:extLst>
              <a:ext uri="{28A0092B-C50C-407E-A947-70E740481C1C}">
                <a14:useLocalDpi xmlns:a14="http://schemas.microsoft.com/office/drawing/2010/main" val="0"/>
              </a:ext>
            </a:extLst>
          </a:blip>
          <a:srcRect/>
          <a:stretch>
            <a:fillRect/>
          </a:stretch>
        </p:blipFill>
        <p:spPr bwMode="auto">
          <a:xfrm flipH="1">
            <a:off x="1494235" y="2842023"/>
            <a:ext cx="1170384" cy="1012031"/>
          </a:xfrm>
          <a:prstGeom prst="rect">
            <a:avLst/>
          </a:prstGeom>
          <a:noFill/>
          <a:extLst>
            <a:ext uri="{909E8E84-426E-40DD-AFC4-6F175D3DCCD1}">
              <a14:hiddenFill xmlns:a14="http://schemas.microsoft.com/office/drawing/2010/main">
                <a:solidFill>
                  <a:srgbClr val="FFFFFF"/>
                </a:solidFill>
              </a14:hiddenFill>
            </a:ext>
          </a:extLst>
        </p:spPr>
      </p:pic>
      <p:pic>
        <p:nvPicPr>
          <p:cNvPr id="181253" name="Picture 5" descr="j0295184"/>
          <p:cNvPicPr>
            <a:picLocks noChangeAspect="1" noChangeArrowheads="1" noCrop="1"/>
          </p:cNvPicPr>
          <p:nvPr/>
        </p:nvPicPr>
        <p:blipFill>
          <a:blip r:embed="rId4">
            <a:extLst>
              <a:ext uri="{28A0092B-C50C-407E-A947-70E740481C1C}">
                <a14:useLocalDpi xmlns:a14="http://schemas.microsoft.com/office/drawing/2010/main" val="0"/>
              </a:ext>
            </a:extLst>
          </a:blip>
          <a:srcRect/>
          <a:stretch>
            <a:fillRect/>
          </a:stretch>
        </p:blipFill>
        <p:spPr bwMode="auto">
          <a:xfrm>
            <a:off x="6462713" y="3813573"/>
            <a:ext cx="1079897" cy="796528"/>
          </a:xfrm>
          <a:prstGeom prst="rect">
            <a:avLst/>
          </a:prstGeom>
          <a:noFill/>
          <a:extLst>
            <a:ext uri="{909E8E84-426E-40DD-AFC4-6F175D3DCCD1}">
              <a14:hiddenFill xmlns:a14="http://schemas.microsoft.com/office/drawing/2010/main">
                <a:solidFill>
                  <a:srgbClr val="FFFFFF"/>
                </a:solidFill>
              </a14:hiddenFill>
            </a:ext>
          </a:extLst>
        </p:spPr>
      </p:pic>
      <p:pic>
        <p:nvPicPr>
          <p:cNvPr id="181254" name="Picture 6" descr="j0160152[1]"/>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4193382" y="3327797"/>
            <a:ext cx="732235" cy="1079897"/>
          </a:xfrm>
          <a:prstGeom prst="rect">
            <a:avLst/>
          </a:prstGeom>
          <a:noFill/>
          <a:extLst>
            <a:ext uri="{909E8E84-426E-40DD-AFC4-6F175D3DCCD1}">
              <a14:hiddenFill xmlns:a14="http://schemas.microsoft.com/office/drawing/2010/main">
                <a:solidFill>
                  <a:srgbClr val="FFFFFF"/>
                </a:solidFill>
              </a14:hiddenFill>
            </a:ext>
          </a:extLst>
        </p:spPr>
      </p:pic>
      <p:sp>
        <p:nvSpPr>
          <p:cNvPr id="181255" name="Freeform 7"/>
          <p:cNvSpPr>
            <a:spLocks/>
          </p:cNvSpPr>
          <p:nvPr/>
        </p:nvSpPr>
        <p:spPr bwMode="auto">
          <a:xfrm>
            <a:off x="2609850" y="3343276"/>
            <a:ext cx="1972866" cy="497681"/>
          </a:xfrm>
          <a:custGeom>
            <a:avLst/>
            <a:gdLst>
              <a:gd name="T0" fmla="*/ 0 w 1657"/>
              <a:gd name="T1" fmla="*/ 418 h 418"/>
              <a:gd name="T2" fmla="*/ 461 w 1657"/>
              <a:gd name="T3" fmla="*/ 134 h 418"/>
              <a:gd name="T4" fmla="*/ 939 w 1657"/>
              <a:gd name="T5" fmla="*/ 10 h 418"/>
              <a:gd name="T6" fmla="*/ 1471 w 1657"/>
              <a:gd name="T7" fmla="*/ 72 h 418"/>
              <a:gd name="T8" fmla="*/ 1657 w 1657"/>
              <a:gd name="T9" fmla="*/ 240 h 418"/>
            </a:gdLst>
            <a:ahLst/>
            <a:cxnLst>
              <a:cxn ang="0">
                <a:pos x="T0" y="T1"/>
              </a:cxn>
              <a:cxn ang="0">
                <a:pos x="T2" y="T3"/>
              </a:cxn>
              <a:cxn ang="0">
                <a:pos x="T4" y="T5"/>
              </a:cxn>
              <a:cxn ang="0">
                <a:pos x="T6" y="T7"/>
              </a:cxn>
              <a:cxn ang="0">
                <a:pos x="T8" y="T9"/>
              </a:cxn>
            </a:cxnLst>
            <a:rect l="0" t="0" r="r" b="b"/>
            <a:pathLst>
              <a:path w="1657" h="418">
                <a:moveTo>
                  <a:pt x="0" y="418"/>
                </a:moveTo>
                <a:cubicBezTo>
                  <a:pt x="77" y="371"/>
                  <a:pt x="305" y="202"/>
                  <a:pt x="461" y="134"/>
                </a:cubicBezTo>
                <a:cubicBezTo>
                  <a:pt x="617" y="66"/>
                  <a:pt x="771" y="20"/>
                  <a:pt x="939" y="10"/>
                </a:cubicBezTo>
                <a:cubicBezTo>
                  <a:pt x="1107" y="0"/>
                  <a:pt x="1351" y="34"/>
                  <a:pt x="1471" y="72"/>
                </a:cubicBezTo>
                <a:cubicBezTo>
                  <a:pt x="1591" y="110"/>
                  <a:pt x="1618" y="205"/>
                  <a:pt x="1657" y="240"/>
                </a:cubicBezTo>
              </a:path>
            </a:pathLst>
          </a:custGeom>
          <a:noFill/>
          <a:ln w="38100" cap="flat" cmpd="sng">
            <a:solidFill>
              <a:srgbClr val="33CCCC"/>
            </a:solidFill>
            <a:prstDash val="solid"/>
            <a:round/>
            <a:headEnd type="oval" w="med" len="sm"/>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181256" name="Text Box 8"/>
          <p:cNvSpPr txBox="1">
            <a:spLocks noChangeArrowheads="1"/>
          </p:cNvSpPr>
          <p:nvPr/>
        </p:nvSpPr>
        <p:spPr bwMode="auto">
          <a:xfrm>
            <a:off x="3221832" y="3381375"/>
            <a:ext cx="864394"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pPr>
            <a:r>
              <a:rPr lang="en-US" altLang="zh-CN" sz="1350">
                <a:solidFill>
                  <a:srgbClr val="FF0066"/>
                </a:solidFill>
                <a:effectLst>
                  <a:outerShdw blurRad="38100" dist="38100" dir="2700000" algn="tl">
                    <a:srgbClr val="C0C0C0"/>
                  </a:outerShdw>
                </a:effectLst>
              </a:rPr>
              <a:t>C</a:t>
            </a:r>
            <a:r>
              <a:rPr lang="zh-CN" altLang="en-US" sz="1350">
                <a:solidFill>
                  <a:srgbClr val="FF0066"/>
                </a:solidFill>
                <a:effectLst>
                  <a:outerShdw blurRad="38100" dist="38100" dir="2700000" algn="tl">
                    <a:srgbClr val="C0C0C0"/>
                  </a:outerShdw>
                </a:effectLst>
              </a:rPr>
              <a:t>语言</a:t>
            </a:r>
          </a:p>
        </p:txBody>
      </p:sp>
      <p:sp>
        <p:nvSpPr>
          <p:cNvPr id="181257" name="Freeform 9"/>
          <p:cNvSpPr>
            <a:spLocks/>
          </p:cNvSpPr>
          <p:nvPr/>
        </p:nvSpPr>
        <p:spPr bwMode="auto">
          <a:xfrm>
            <a:off x="4645819" y="4462463"/>
            <a:ext cx="1962150" cy="372666"/>
          </a:xfrm>
          <a:custGeom>
            <a:avLst/>
            <a:gdLst>
              <a:gd name="T0" fmla="*/ 0 w 1648"/>
              <a:gd name="T1" fmla="*/ 0 h 304"/>
              <a:gd name="T2" fmla="*/ 310 w 1648"/>
              <a:gd name="T3" fmla="*/ 151 h 304"/>
              <a:gd name="T4" fmla="*/ 727 w 1648"/>
              <a:gd name="T5" fmla="*/ 275 h 304"/>
              <a:gd name="T6" fmla="*/ 1205 w 1648"/>
              <a:gd name="T7" fmla="*/ 266 h 304"/>
              <a:gd name="T8" fmla="*/ 1648 w 1648"/>
              <a:gd name="T9" fmla="*/ 45 h 304"/>
            </a:gdLst>
            <a:ahLst/>
            <a:cxnLst>
              <a:cxn ang="0">
                <a:pos x="T0" y="T1"/>
              </a:cxn>
              <a:cxn ang="0">
                <a:pos x="T2" y="T3"/>
              </a:cxn>
              <a:cxn ang="0">
                <a:pos x="T4" y="T5"/>
              </a:cxn>
              <a:cxn ang="0">
                <a:pos x="T6" y="T7"/>
              </a:cxn>
              <a:cxn ang="0">
                <a:pos x="T8" y="T9"/>
              </a:cxn>
            </a:cxnLst>
            <a:rect l="0" t="0" r="r" b="b"/>
            <a:pathLst>
              <a:path w="1648" h="304">
                <a:moveTo>
                  <a:pt x="0" y="0"/>
                </a:moveTo>
                <a:cubicBezTo>
                  <a:pt x="52" y="25"/>
                  <a:pt x="189" y="105"/>
                  <a:pt x="310" y="151"/>
                </a:cubicBezTo>
                <a:cubicBezTo>
                  <a:pt x="431" y="197"/>
                  <a:pt x="578" y="256"/>
                  <a:pt x="727" y="275"/>
                </a:cubicBezTo>
                <a:cubicBezTo>
                  <a:pt x="876" y="294"/>
                  <a:pt x="1051" y="304"/>
                  <a:pt x="1205" y="266"/>
                </a:cubicBezTo>
                <a:cubicBezTo>
                  <a:pt x="1359" y="228"/>
                  <a:pt x="1556" y="91"/>
                  <a:pt x="1648" y="45"/>
                </a:cubicBezTo>
              </a:path>
            </a:pathLst>
          </a:custGeom>
          <a:noFill/>
          <a:ln w="38100" cap="flat" cmpd="sng">
            <a:solidFill>
              <a:srgbClr val="33CCCC"/>
            </a:solidFill>
            <a:prstDash val="solid"/>
            <a:round/>
            <a:headEnd type="oval" w="med" len="sm"/>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350"/>
          </a:p>
        </p:txBody>
      </p:sp>
      <p:sp>
        <p:nvSpPr>
          <p:cNvPr id="181258" name="Text Box 10"/>
          <p:cNvSpPr txBox="1">
            <a:spLocks noChangeArrowheads="1"/>
          </p:cNvSpPr>
          <p:nvPr/>
        </p:nvSpPr>
        <p:spPr bwMode="auto">
          <a:xfrm>
            <a:off x="5057775" y="4245769"/>
            <a:ext cx="1296591" cy="3000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lnSpc>
                <a:spcPct val="100000"/>
              </a:lnSpc>
            </a:pPr>
            <a:r>
              <a:rPr lang="zh-CN" altLang="en-US" sz="1350">
                <a:solidFill>
                  <a:srgbClr val="FF0066"/>
                </a:solidFill>
                <a:effectLst>
                  <a:outerShdw blurRad="38100" dist="38100" dir="2700000" algn="tl">
                    <a:srgbClr val="C0C0C0"/>
                  </a:outerShdw>
                </a:effectLst>
              </a:rPr>
              <a:t>可执行程序</a:t>
            </a:r>
          </a:p>
        </p:txBody>
      </p:sp>
      <p:sp>
        <p:nvSpPr>
          <p:cNvPr id="181259" name="AutoShape 11"/>
          <p:cNvSpPr>
            <a:spLocks noChangeArrowheads="1"/>
          </p:cNvSpPr>
          <p:nvPr/>
        </p:nvSpPr>
        <p:spPr bwMode="auto">
          <a:xfrm>
            <a:off x="5381625" y="2949179"/>
            <a:ext cx="919163" cy="378619"/>
          </a:xfrm>
          <a:prstGeom prst="wedgeRectCallout">
            <a:avLst>
              <a:gd name="adj1" fmla="val -108810"/>
              <a:gd name="adj2" fmla="val 132389"/>
            </a:avLst>
          </a:prstGeom>
          <a:noFill/>
          <a:ln w="127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eaLnBrk="0" hangingPunct="0">
              <a:lnSpc>
                <a:spcPct val="100000"/>
              </a:lnSpc>
            </a:pPr>
            <a:r>
              <a:rPr lang="zh-CN" altLang="en-US" sz="1350">
                <a:effectLst>
                  <a:outerShdw blurRad="38100" dist="38100" dir="2700000" algn="tl">
                    <a:srgbClr val="C0C0C0"/>
                  </a:outerShdw>
                </a:effectLst>
              </a:rPr>
              <a:t>编译器</a:t>
            </a:r>
          </a:p>
        </p:txBody>
      </p:sp>
    </p:spTree>
    <p:extLst>
      <p:ext uri="{BB962C8B-B14F-4D97-AF65-F5344CB8AC3E}">
        <p14:creationId xmlns:p14="http://schemas.microsoft.com/office/powerpoint/2010/main" val="2821093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http://xinxi.xaufe.edu.cn</a:t>
            </a:r>
          </a:p>
        </p:txBody>
      </p:sp>
      <p:sp>
        <p:nvSpPr>
          <p:cNvPr id="30723"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anose="02010609030101010101" pitchFamily="49" charset="-122"/>
                <a:ea typeface="楷体_GB2312" panose="02010609030101010101" pitchFamily="49" charset="-122"/>
              </a:defRPr>
            </a:lvl1pPr>
            <a:lvl2pPr marL="557213" indent="-214313">
              <a:spcBef>
                <a:spcPct val="20000"/>
              </a:spcBef>
              <a:buClr>
                <a:schemeClr val="accent1"/>
              </a:buClr>
              <a:buFont typeface="Wingdings" panose="05000000000000000000" pitchFamily="2" charset="2"/>
              <a:buChar char="§"/>
              <a:defRPr sz="2100">
                <a:solidFill>
                  <a:schemeClr val="tx1"/>
                </a:solidFill>
                <a:latin typeface="华文新魏" panose="02010800040101010101" pitchFamily="2" charset="-122"/>
                <a:ea typeface="华文新魏" panose="02010800040101010101" pitchFamily="2" charset="-122"/>
              </a:defRPr>
            </a:lvl2pPr>
            <a:lvl3pPr marL="857250" indent="-171450">
              <a:spcBef>
                <a:spcPct val="20000"/>
              </a:spcBef>
              <a:buClr>
                <a:schemeClr val="accent2"/>
              </a:buClr>
              <a:buChar char="•"/>
              <a:defRPr sz="1800">
                <a:solidFill>
                  <a:schemeClr val="tx1"/>
                </a:solidFill>
                <a:latin typeface="仿宋_GB2312" panose="02010609030101010101" pitchFamily="49" charset="-122"/>
                <a:ea typeface="仿宋_GB2312" panose="02010609030101010101" pitchFamily="49" charset="-122"/>
              </a:defRPr>
            </a:lvl3pPr>
            <a:lvl4pPr marL="1200150" indent="-171450">
              <a:spcBef>
                <a:spcPct val="20000"/>
              </a:spcBef>
              <a:buChar char="–"/>
              <a:defRPr sz="1200">
                <a:solidFill>
                  <a:schemeClr val="tx1"/>
                </a:solidFill>
                <a:latin typeface="隶书" panose="02010509060101010101" pitchFamily="49" charset="-122"/>
                <a:ea typeface="隶书" panose="02010509060101010101" pitchFamily="49" charset="-122"/>
              </a:defRPr>
            </a:lvl4pPr>
            <a:lvl5pPr marL="1543050" indent="-171450">
              <a:spcBef>
                <a:spcPct val="20000"/>
              </a:spcBef>
              <a:buChar char="»"/>
              <a:defRPr sz="1500">
                <a:solidFill>
                  <a:schemeClr val="tx1"/>
                </a:solidFill>
                <a:latin typeface="Arial" panose="020B0604020202020204" pitchFamily="34" charset="0"/>
                <a:ea typeface="隶书" panose="02010509060101010101" pitchFamily="49" charset="-122"/>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872AF886-A8B4-41D4-A0CC-5BC0BB695962}" type="slidenum">
              <a:rPr lang="zh-CN" altLang="en-US" sz="750">
                <a:latin typeface="Arial" panose="020B0604020202020204" pitchFamily="34" charset="0"/>
                <a:ea typeface="宋体" panose="02010600030101010101" pitchFamily="2" charset="-122"/>
              </a:rPr>
              <a:pPr>
                <a:spcBef>
                  <a:spcPct val="0"/>
                </a:spcBef>
                <a:buClrTx/>
                <a:buFontTx/>
                <a:buNone/>
              </a:pPr>
              <a:t>24</a:t>
            </a:fld>
            <a:endParaRPr lang="en-US" altLang="zh-CN" sz="750">
              <a:latin typeface="Arial" panose="020B0604020202020204" pitchFamily="34" charset="0"/>
              <a:ea typeface="宋体" panose="02010600030101010101" pitchFamily="2" charset="-122"/>
            </a:endParaRPr>
          </a:p>
        </p:txBody>
      </p:sp>
      <p:sp>
        <p:nvSpPr>
          <p:cNvPr id="30724" name="Rectangle 2"/>
          <p:cNvSpPr>
            <a:spLocks noGrp="1" noChangeArrowheads="1"/>
          </p:cNvSpPr>
          <p:nvPr>
            <p:ph type="title"/>
          </p:nvPr>
        </p:nvSpPr>
        <p:spPr/>
        <p:txBody>
          <a:bodyPr>
            <a:normAutofit/>
          </a:bodyPr>
          <a:lstStyle/>
          <a:p>
            <a:r>
              <a:rPr lang="zh-CN" altLang="en-US" dirty="0"/>
              <a:t>高级程序设计语言的发展</a:t>
            </a:r>
            <a:endParaRPr lang="en-US" altLang="zh-CN" dirty="0"/>
          </a:p>
        </p:txBody>
      </p:sp>
      <p:sp>
        <p:nvSpPr>
          <p:cNvPr id="30725" name="Rectangle 3"/>
          <p:cNvSpPr>
            <a:spLocks noGrp="1" noChangeArrowheads="1"/>
          </p:cNvSpPr>
          <p:nvPr>
            <p:ph type="body" idx="1"/>
          </p:nvPr>
        </p:nvSpPr>
        <p:spPr/>
        <p:txBody>
          <a:bodyPr/>
          <a:lstStyle/>
          <a:p>
            <a:pPr eaLnBrk="1" hangingPunct="1">
              <a:lnSpc>
                <a:spcPct val="90000"/>
              </a:lnSpc>
            </a:pPr>
            <a:r>
              <a:rPr lang="en-US" altLang="zh-CN" sz="1800" dirty="0"/>
              <a:t>50</a:t>
            </a:r>
            <a:r>
              <a:rPr lang="zh-CN" altLang="en-US" sz="1800" dirty="0"/>
              <a:t>年代高级语言出现</a:t>
            </a:r>
          </a:p>
          <a:p>
            <a:pPr lvl="1" eaLnBrk="1" hangingPunct="1">
              <a:lnSpc>
                <a:spcPct val="90000"/>
              </a:lnSpc>
            </a:pPr>
            <a:r>
              <a:rPr lang="en-US" altLang="zh-CN" sz="1650" dirty="0"/>
              <a:t>1951 Fortran I </a:t>
            </a:r>
            <a:r>
              <a:rPr lang="zh-CN" altLang="en-US" sz="1650" dirty="0"/>
              <a:t>，</a:t>
            </a:r>
            <a:r>
              <a:rPr lang="en-US" altLang="zh-CN" sz="1650" dirty="0"/>
              <a:t>1954 Fortran II</a:t>
            </a:r>
          </a:p>
          <a:p>
            <a:pPr lvl="1" eaLnBrk="1" hangingPunct="1">
              <a:lnSpc>
                <a:spcPct val="90000"/>
              </a:lnSpc>
            </a:pPr>
            <a:r>
              <a:rPr lang="en-US" altLang="zh-CN" sz="1650" dirty="0"/>
              <a:t>ALGOL 58</a:t>
            </a:r>
            <a:r>
              <a:rPr lang="zh-CN" altLang="en-US" sz="1650" dirty="0"/>
              <a:t>，</a:t>
            </a:r>
            <a:r>
              <a:rPr lang="en-US" altLang="zh-CN" sz="1650" dirty="0"/>
              <a:t>ALGOL 60</a:t>
            </a:r>
          </a:p>
          <a:p>
            <a:pPr lvl="1" eaLnBrk="1" hangingPunct="1">
              <a:lnSpc>
                <a:spcPct val="90000"/>
              </a:lnSpc>
            </a:pPr>
            <a:r>
              <a:rPr lang="en-US" altLang="zh-CN" sz="1650" dirty="0"/>
              <a:t>COBOL 60</a:t>
            </a:r>
          </a:p>
          <a:p>
            <a:pPr eaLnBrk="1" hangingPunct="1">
              <a:lnSpc>
                <a:spcPct val="90000"/>
              </a:lnSpc>
            </a:pPr>
            <a:r>
              <a:rPr lang="en-US" altLang="zh-CN" sz="1800" dirty="0"/>
              <a:t>60</a:t>
            </a:r>
            <a:r>
              <a:rPr lang="zh-CN" altLang="en-US" sz="1800" dirty="0"/>
              <a:t>年代奠基性研究</a:t>
            </a:r>
          </a:p>
          <a:p>
            <a:pPr lvl="1" eaLnBrk="1" hangingPunct="1">
              <a:lnSpc>
                <a:spcPct val="90000"/>
              </a:lnSpc>
            </a:pPr>
            <a:r>
              <a:rPr lang="zh-CN" altLang="en-US" sz="1650" dirty="0"/>
              <a:t>编译技术的完善</a:t>
            </a:r>
          </a:p>
          <a:p>
            <a:pPr lvl="1" eaLnBrk="1" hangingPunct="1">
              <a:lnSpc>
                <a:spcPct val="90000"/>
              </a:lnSpc>
            </a:pPr>
            <a:r>
              <a:rPr lang="en-US" altLang="zh-CN" sz="1650" dirty="0"/>
              <a:t>1967 BASIC </a:t>
            </a:r>
            <a:r>
              <a:rPr lang="zh-CN" altLang="en-US" sz="1650" dirty="0"/>
              <a:t>（对促进中国的科技人员使用计算机功不可没）</a:t>
            </a:r>
          </a:p>
          <a:p>
            <a:pPr lvl="1" eaLnBrk="1" hangingPunct="1">
              <a:lnSpc>
                <a:spcPct val="90000"/>
              </a:lnSpc>
            </a:pPr>
            <a:r>
              <a:rPr lang="en-US" altLang="zh-CN" sz="1650" dirty="0"/>
              <a:t>1971 PASCAL</a:t>
            </a:r>
            <a:r>
              <a:rPr lang="zh-CN" altLang="en-US" sz="1650" dirty="0"/>
              <a:t>（在中国作为教学语言，没有推广使用）</a:t>
            </a:r>
          </a:p>
          <a:p>
            <a:pPr eaLnBrk="1" hangingPunct="1">
              <a:lnSpc>
                <a:spcPct val="90000"/>
              </a:lnSpc>
            </a:pPr>
            <a:r>
              <a:rPr lang="en-US" altLang="zh-CN" sz="1800" dirty="0"/>
              <a:t>70</a:t>
            </a:r>
            <a:r>
              <a:rPr lang="zh-CN" altLang="en-US" sz="1800" dirty="0"/>
              <a:t>年代完善的软件工程工具</a:t>
            </a:r>
          </a:p>
          <a:p>
            <a:pPr lvl="1" eaLnBrk="1" hangingPunct="1">
              <a:lnSpc>
                <a:spcPct val="90000"/>
              </a:lnSpc>
            </a:pPr>
            <a:r>
              <a:rPr lang="en-US" altLang="zh-CN" sz="1650" dirty="0">
                <a:solidFill>
                  <a:srgbClr val="FF3300"/>
                </a:solidFill>
              </a:rPr>
              <a:t>1972 C</a:t>
            </a:r>
          </a:p>
          <a:p>
            <a:pPr lvl="1" eaLnBrk="1" hangingPunct="1">
              <a:lnSpc>
                <a:spcPct val="90000"/>
              </a:lnSpc>
            </a:pPr>
            <a:r>
              <a:rPr lang="en-US" altLang="zh-CN" sz="1650" dirty="0"/>
              <a:t>Ada 1975</a:t>
            </a:r>
            <a:r>
              <a:rPr lang="zh-CN" altLang="en-US" sz="1650" dirty="0"/>
              <a:t>年，美国军方，历时</a:t>
            </a:r>
            <a:r>
              <a:rPr lang="en-US" altLang="zh-CN" sz="1650" dirty="0"/>
              <a:t>8</a:t>
            </a:r>
            <a:r>
              <a:rPr lang="zh-CN" altLang="en-US" sz="1650" dirty="0"/>
              <a:t>年</a:t>
            </a:r>
          </a:p>
        </p:txBody>
      </p:sp>
    </p:spTree>
    <p:extLst>
      <p:ext uri="{BB962C8B-B14F-4D97-AF65-F5344CB8AC3E}">
        <p14:creationId xmlns:p14="http://schemas.microsoft.com/office/powerpoint/2010/main" val="29776562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http://xinxi.xaufe.edu.cn</a:t>
            </a:r>
          </a:p>
        </p:txBody>
      </p:sp>
      <p:sp>
        <p:nvSpPr>
          <p:cNvPr id="31747"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anose="02010609030101010101" pitchFamily="49" charset="-122"/>
                <a:ea typeface="楷体_GB2312" panose="02010609030101010101" pitchFamily="49" charset="-122"/>
              </a:defRPr>
            </a:lvl1pPr>
            <a:lvl2pPr marL="557213" indent="-214313">
              <a:spcBef>
                <a:spcPct val="20000"/>
              </a:spcBef>
              <a:buClr>
                <a:schemeClr val="accent1"/>
              </a:buClr>
              <a:buFont typeface="Wingdings" panose="05000000000000000000" pitchFamily="2" charset="2"/>
              <a:buChar char="§"/>
              <a:defRPr sz="2100">
                <a:solidFill>
                  <a:schemeClr val="tx1"/>
                </a:solidFill>
                <a:latin typeface="华文新魏" panose="02010800040101010101" pitchFamily="2" charset="-122"/>
                <a:ea typeface="华文新魏" panose="02010800040101010101" pitchFamily="2" charset="-122"/>
              </a:defRPr>
            </a:lvl2pPr>
            <a:lvl3pPr marL="857250" indent="-171450">
              <a:spcBef>
                <a:spcPct val="20000"/>
              </a:spcBef>
              <a:buClr>
                <a:schemeClr val="accent2"/>
              </a:buClr>
              <a:buChar char="•"/>
              <a:defRPr sz="1800">
                <a:solidFill>
                  <a:schemeClr val="tx1"/>
                </a:solidFill>
                <a:latin typeface="仿宋_GB2312" panose="02010609030101010101" pitchFamily="49" charset="-122"/>
                <a:ea typeface="仿宋_GB2312" panose="02010609030101010101" pitchFamily="49" charset="-122"/>
              </a:defRPr>
            </a:lvl3pPr>
            <a:lvl4pPr marL="1200150" indent="-171450">
              <a:spcBef>
                <a:spcPct val="20000"/>
              </a:spcBef>
              <a:buChar char="–"/>
              <a:defRPr sz="1200">
                <a:solidFill>
                  <a:schemeClr val="tx1"/>
                </a:solidFill>
                <a:latin typeface="隶书" panose="02010509060101010101" pitchFamily="49" charset="-122"/>
                <a:ea typeface="隶书" panose="02010509060101010101" pitchFamily="49" charset="-122"/>
              </a:defRPr>
            </a:lvl4pPr>
            <a:lvl5pPr marL="1543050" indent="-171450">
              <a:spcBef>
                <a:spcPct val="20000"/>
              </a:spcBef>
              <a:buChar char="»"/>
              <a:defRPr sz="1500">
                <a:solidFill>
                  <a:schemeClr val="tx1"/>
                </a:solidFill>
                <a:latin typeface="Arial" panose="020B0604020202020204" pitchFamily="34" charset="0"/>
                <a:ea typeface="隶书" panose="02010509060101010101" pitchFamily="49" charset="-122"/>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424C13EE-6A48-494F-988D-E44773B4C3A3}" type="slidenum">
              <a:rPr lang="zh-CN" altLang="en-US" sz="750">
                <a:latin typeface="Arial" panose="020B0604020202020204" pitchFamily="34" charset="0"/>
                <a:ea typeface="宋体" panose="02010600030101010101" pitchFamily="2" charset="-122"/>
              </a:rPr>
              <a:pPr>
                <a:spcBef>
                  <a:spcPct val="0"/>
                </a:spcBef>
                <a:buClrTx/>
                <a:buFontTx/>
                <a:buNone/>
              </a:pPr>
              <a:t>25</a:t>
            </a:fld>
            <a:endParaRPr lang="en-US" altLang="zh-CN" sz="750">
              <a:latin typeface="Arial" panose="020B0604020202020204" pitchFamily="34" charset="0"/>
              <a:ea typeface="宋体" panose="02010600030101010101" pitchFamily="2" charset="-122"/>
            </a:endParaRPr>
          </a:p>
        </p:txBody>
      </p:sp>
      <p:sp>
        <p:nvSpPr>
          <p:cNvPr id="31748" name="Rectangle 2"/>
          <p:cNvSpPr>
            <a:spLocks noGrp="1" noChangeArrowheads="1"/>
          </p:cNvSpPr>
          <p:nvPr>
            <p:ph type="title"/>
          </p:nvPr>
        </p:nvSpPr>
        <p:spPr/>
        <p:txBody>
          <a:bodyPr>
            <a:normAutofit/>
          </a:bodyPr>
          <a:lstStyle/>
          <a:p>
            <a:r>
              <a:rPr lang="zh-CN" altLang="en-US" dirty="0"/>
              <a:t>续</a:t>
            </a:r>
            <a:endParaRPr lang="en-US" altLang="zh-CN" dirty="0"/>
          </a:p>
        </p:txBody>
      </p:sp>
      <p:sp>
        <p:nvSpPr>
          <p:cNvPr id="31749" name="Rectangle 3"/>
          <p:cNvSpPr>
            <a:spLocks noGrp="1" noChangeArrowheads="1"/>
          </p:cNvSpPr>
          <p:nvPr>
            <p:ph type="body" idx="1"/>
          </p:nvPr>
        </p:nvSpPr>
        <p:spPr/>
        <p:txBody>
          <a:bodyPr/>
          <a:lstStyle/>
          <a:p>
            <a:pPr eaLnBrk="1" hangingPunct="1">
              <a:lnSpc>
                <a:spcPct val="90000"/>
              </a:lnSpc>
            </a:pPr>
            <a:r>
              <a:rPr lang="en-US" altLang="en-US" sz="2100"/>
              <a:t>80年代面向对象发展</a:t>
            </a:r>
          </a:p>
          <a:p>
            <a:pPr lvl="1" eaLnBrk="1" hangingPunct="1">
              <a:lnSpc>
                <a:spcPct val="90000"/>
              </a:lnSpc>
            </a:pPr>
            <a:r>
              <a:rPr lang="en-US" altLang="en-US" sz="1875"/>
              <a:t>1980 Smalltalk-80</a:t>
            </a:r>
          </a:p>
          <a:p>
            <a:pPr lvl="1" eaLnBrk="1" hangingPunct="1">
              <a:lnSpc>
                <a:spcPct val="90000"/>
              </a:lnSpc>
            </a:pPr>
            <a:r>
              <a:rPr lang="en-US" altLang="en-US" sz="1875"/>
              <a:t>1982-1986 Object Pascal、</a:t>
            </a:r>
            <a:br>
              <a:rPr lang="zh-CN" altLang="en-US" sz="1875"/>
            </a:br>
            <a:r>
              <a:rPr lang="en-US" altLang="en-US" sz="1875"/>
              <a:t>Objective-C、Obje</a:t>
            </a:r>
            <a:r>
              <a:rPr lang="en-US" altLang="zh-CN" sz="1875"/>
              <a:t>c</a:t>
            </a:r>
            <a:r>
              <a:rPr lang="en-US" altLang="en-US" sz="1875"/>
              <a:t>t Assemble</a:t>
            </a:r>
          </a:p>
          <a:p>
            <a:pPr lvl="1" eaLnBrk="1" hangingPunct="1">
              <a:lnSpc>
                <a:spcPct val="90000"/>
              </a:lnSpc>
            </a:pPr>
            <a:r>
              <a:rPr lang="en-US" altLang="en-US" sz="1875">
                <a:solidFill>
                  <a:srgbClr val="FF3300"/>
                </a:solidFill>
              </a:rPr>
              <a:t>1985 C++</a:t>
            </a:r>
          </a:p>
          <a:p>
            <a:pPr eaLnBrk="1" hangingPunct="1">
              <a:lnSpc>
                <a:spcPct val="90000"/>
              </a:lnSpc>
            </a:pPr>
            <a:r>
              <a:rPr lang="en-US" altLang="en-US" sz="2100"/>
              <a:t>90年代网络计算语言</a:t>
            </a:r>
          </a:p>
          <a:p>
            <a:pPr lvl="1" eaLnBrk="1" hangingPunct="1">
              <a:lnSpc>
                <a:spcPct val="90000"/>
              </a:lnSpc>
            </a:pPr>
            <a:r>
              <a:rPr lang="en-US" altLang="en-US" sz="1875"/>
              <a:t>多范型、持久化、多媒体、平台无关</a:t>
            </a:r>
          </a:p>
          <a:p>
            <a:pPr lvl="1" eaLnBrk="1" hangingPunct="1">
              <a:lnSpc>
                <a:spcPct val="90000"/>
              </a:lnSpc>
            </a:pPr>
            <a:r>
              <a:rPr lang="en-US" altLang="en-US" sz="1875"/>
              <a:t>1996 Java</a:t>
            </a:r>
          </a:p>
          <a:p>
            <a:pPr eaLnBrk="1" hangingPunct="1">
              <a:lnSpc>
                <a:spcPct val="90000"/>
              </a:lnSpc>
            </a:pPr>
            <a:r>
              <a:rPr lang="en-US" altLang="zh-CN" sz="2100"/>
              <a:t>本</a:t>
            </a:r>
            <a:r>
              <a:rPr lang="en-US" altLang="en-US" sz="2100"/>
              <a:t>世纪</a:t>
            </a:r>
          </a:p>
          <a:p>
            <a:pPr lvl="1" eaLnBrk="1" hangingPunct="1">
              <a:lnSpc>
                <a:spcPct val="90000"/>
              </a:lnSpc>
            </a:pPr>
            <a:r>
              <a:rPr lang="en-US" altLang="en-US" sz="1875"/>
              <a:t>.Net和C#</a:t>
            </a:r>
            <a:endParaRPr lang="en-US" altLang="zh-CN" sz="1875"/>
          </a:p>
        </p:txBody>
      </p:sp>
    </p:spTree>
    <p:extLst>
      <p:ext uri="{BB962C8B-B14F-4D97-AF65-F5344CB8AC3E}">
        <p14:creationId xmlns:p14="http://schemas.microsoft.com/office/powerpoint/2010/main" val="332892789"/>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0"/>
          </p:nvPr>
        </p:nvSpPr>
        <p:spPr/>
        <p:txBody>
          <a:bodyPr/>
          <a:lstStyle/>
          <a:p>
            <a:pPr>
              <a:defRPr/>
            </a:pPr>
            <a:r>
              <a:rPr lang="en-US" altLang="zh-CN"/>
              <a:t>http://xinxi.xaufe.edu.cn</a:t>
            </a:r>
          </a:p>
        </p:txBody>
      </p:sp>
      <p:sp>
        <p:nvSpPr>
          <p:cNvPr id="32771" name="灯片编号占位符 4"/>
          <p:cNvSpPr>
            <a:spLocks noGrp="1"/>
          </p:cNvSpPr>
          <p:nvPr>
            <p:ph type="sldNum" sz="quarter" idx="11"/>
          </p:nvPr>
        </p:nvSpPr>
        <p:spPr>
          <a:noFill/>
        </p:spPr>
        <p:txBody>
          <a:bodyPr/>
          <a:lstStyle>
            <a:lvl1pPr>
              <a:spcBef>
                <a:spcPct val="20000"/>
              </a:spcBef>
              <a:buClr>
                <a:schemeClr val="tx2"/>
              </a:buClr>
              <a:buFont typeface="Wingdings" panose="05000000000000000000" pitchFamily="2" charset="2"/>
              <a:buChar char="v"/>
              <a:defRPr sz="2400">
                <a:solidFill>
                  <a:schemeClr val="tx1"/>
                </a:solidFill>
                <a:latin typeface="楷体_GB2312" panose="02010609030101010101" pitchFamily="49" charset="-122"/>
                <a:ea typeface="楷体_GB2312" panose="02010609030101010101" pitchFamily="49" charset="-122"/>
              </a:defRPr>
            </a:lvl1pPr>
            <a:lvl2pPr marL="557213" indent="-214313">
              <a:spcBef>
                <a:spcPct val="20000"/>
              </a:spcBef>
              <a:buClr>
                <a:schemeClr val="accent1"/>
              </a:buClr>
              <a:buFont typeface="Wingdings" panose="05000000000000000000" pitchFamily="2" charset="2"/>
              <a:buChar char="§"/>
              <a:defRPr sz="2100">
                <a:solidFill>
                  <a:schemeClr val="tx1"/>
                </a:solidFill>
                <a:latin typeface="华文新魏" panose="02010800040101010101" pitchFamily="2" charset="-122"/>
                <a:ea typeface="华文新魏" panose="02010800040101010101" pitchFamily="2" charset="-122"/>
              </a:defRPr>
            </a:lvl2pPr>
            <a:lvl3pPr marL="857250" indent="-171450">
              <a:spcBef>
                <a:spcPct val="20000"/>
              </a:spcBef>
              <a:buClr>
                <a:schemeClr val="accent2"/>
              </a:buClr>
              <a:buChar char="•"/>
              <a:defRPr sz="1800">
                <a:solidFill>
                  <a:schemeClr val="tx1"/>
                </a:solidFill>
                <a:latin typeface="仿宋_GB2312" panose="02010609030101010101" pitchFamily="49" charset="-122"/>
                <a:ea typeface="仿宋_GB2312" panose="02010609030101010101" pitchFamily="49" charset="-122"/>
              </a:defRPr>
            </a:lvl3pPr>
            <a:lvl4pPr marL="1200150" indent="-171450">
              <a:spcBef>
                <a:spcPct val="20000"/>
              </a:spcBef>
              <a:buChar char="–"/>
              <a:defRPr sz="1200">
                <a:solidFill>
                  <a:schemeClr val="tx1"/>
                </a:solidFill>
                <a:latin typeface="隶书" panose="02010509060101010101" pitchFamily="49" charset="-122"/>
                <a:ea typeface="隶书" panose="02010509060101010101" pitchFamily="49" charset="-122"/>
              </a:defRPr>
            </a:lvl4pPr>
            <a:lvl5pPr marL="1543050" indent="-171450">
              <a:spcBef>
                <a:spcPct val="20000"/>
              </a:spcBef>
              <a:buChar char="»"/>
              <a:defRPr sz="1500">
                <a:solidFill>
                  <a:schemeClr val="tx1"/>
                </a:solidFill>
                <a:latin typeface="Arial" panose="020B0604020202020204" pitchFamily="34" charset="0"/>
                <a:ea typeface="隶书" panose="02010509060101010101" pitchFamily="49" charset="-122"/>
              </a:defRPr>
            </a:lvl5pPr>
            <a:lvl6pPr marL="18859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6pPr>
            <a:lvl7pPr marL="22288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7pPr>
            <a:lvl8pPr marL="25717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8pPr>
            <a:lvl9pPr marL="2914650" indent="-171450" eaLnBrk="0" fontAlgn="base" hangingPunct="0">
              <a:spcBef>
                <a:spcPct val="20000"/>
              </a:spcBef>
              <a:spcAft>
                <a:spcPct val="0"/>
              </a:spcAft>
              <a:buChar char="»"/>
              <a:defRPr sz="1500">
                <a:solidFill>
                  <a:schemeClr val="tx1"/>
                </a:solidFill>
                <a:latin typeface="Arial" panose="020B0604020202020204" pitchFamily="34" charset="0"/>
                <a:ea typeface="隶书" panose="02010509060101010101" pitchFamily="49" charset="-122"/>
              </a:defRPr>
            </a:lvl9pPr>
          </a:lstStyle>
          <a:p>
            <a:pPr>
              <a:spcBef>
                <a:spcPct val="0"/>
              </a:spcBef>
              <a:buClrTx/>
              <a:buFontTx/>
              <a:buNone/>
            </a:pPr>
            <a:fld id="{25FA7188-A9DC-490D-BEEC-583476E1CF31}" type="slidenum">
              <a:rPr lang="zh-CN" altLang="en-US" sz="750">
                <a:latin typeface="Arial" panose="020B0604020202020204" pitchFamily="34" charset="0"/>
                <a:ea typeface="宋体" panose="02010600030101010101" pitchFamily="2" charset="-122"/>
              </a:rPr>
              <a:pPr>
                <a:spcBef>
                  <a:spcPct val="0"/>
                </a:spcBef>
                <a:buClrTx/>
                <a:buFontTx/>
                <a:buNone/>
              </a:pPr>
              <a:t>26</a:t>
            </a:fld>
            <a:endParaRPr lang="en-US" altLang="zh-CN" sz="750">
              <a:latin typeface="Arial" panose="020B0604020202020204" pitchFamily="34" charset="0"/>
              <a:ea typeface="宋体" panose="02010600030101010101" pitchFamily="2" charset="-122"/>
            </a:endParaRPr>
          </a:p>
        </p:txBody>
      </p:sp>
      <p:sp>
        <p:nvSpPr>
          <p:cNvPr id="32772" name="Rectangle 2"/>
          <p:cNvSpPr>
            <a:spLocks noGrp="1" noChangeArrowheads="1"/>
          </p:cNvSpPr>
          <p:nvPr>
            <p:ph type="title"/>
          </p:nvPr>
        </p:nvSpPr>
        <p:spPr/>
        <p:txBody>
          <a:bodyPr>
            <a:normAutofit/>
          </a:bodyPr>
          <a:lstStyle/>
          <a:p>
            <a:r>
              <a:rPr lang="zh-CN" altLang="en-US" dirty="0"/>
              <a:t>程序设计语言现状</a:t>
            </a:r>
          </a:p>
        </p:txBody>
      </p:sp>
      <p:sp>
        <p:nvSpPr>
          <p:cNvPr id="32773" name="Rectangle 3"/>
          <p:cNvSpPr>
            <a:spLocks noGrp="1" noChangeArrowheads="1"/>
          </p:cNvSpPr>
          <p:nvPr>
            <p:ph type="body" idx="1"/>
          </p:nvPr>
        </p:nvSpPr>
        <p:spPr/>
        <p:txBody>
          <a:bodyPr/>
          <a:lstStyle/>
          <a:p>
            <a:pPr eaLnBrk="1" hangingPunct="1">
              <a:lnSpc>
                <a:spcPct val="90000"/>
              </a:lnSpc>
            </a:pPr>
            <a:r>
              <a:rPr lang="zh-CN" altLang="en-US" sz="2100"/>
              <a:t>语言：</a:t>
            </a:r>
          </a:p>
          <a:p>
            <a:pPr lvl="1" eaLnBrk="1" hangingPunct="1">
              <a:lnSpc>
                <a:spcPct val="90000"/>
              </a:lnSpc>
            </a:pPr>
            <a:r>
              <a:rPr lang="zh-CN" altLang="en-US" sz="1875"/>
              <a:t>高级语言： </a:t>
            </a:r>
            <a:r>
              <a:rPr lang="en-US" altLang="zh-CN" sz="1875"/>
              <a:t>C</a:t>
            </a:r>
            <a:r>
              <a:rPr lang="zh-CN" altLang="en-US" sz="1875"/>
              <a:t>、</a:t>
            </a:r>
            <a:r>
              <a:rPr lang="en-US" altLang="zh-CN" sz="1875"/>
              <a:t>C++</a:t>
            </a:r>
            <a:r>
              <a:rPr lang="zh-CN" altLang="en-US" sz="1875"/>
              <a:t>、</a:t>
            </a:r>
            <a:r>
              <a:rPr lang="en-US" altLang="zh-CN" sz="1875"/>
              <a:t>Java</a:t>
            </a:r>
            <a:r>
              <a:rPr lang="zh-CN" altLang="en-US" sz="1875"/>
              <a:t>、</a:t>
            </a:r>
            <a:r>
              <a:rPr lang="en-US" altLang="zh-CN" sz="1875"/>
              <a:t>C#</a:t>
            </a:r>
            <a:r>
              <a:rPr lang="zh-CN" altLang="en-US" sz="1875"/>
              <a:t>、</a:t>
            </a:r>
            <a:r>
              <a:rPr lang="en-US" altLang="zh-CN" sz="1875"/>
              <a:t>Basic</a:t>
            </a:r>
            <a:r>
              <a:rPr lang="zh-CN" altLang="en-US" sz="1875"/>
              <a:t>、</a:t>
            </a:r>
            <a:r>
              <a:rPr lang="en-US" altLang="zh-CN" sz="1875"/>
              <a:t>Pascal</a:t>
            </a:r>
            <a:r>
              <a:rPr lang="en-US" altLang="zh-CN" sz="1875">
                <a:latin typeface="Arial" panose="020B0604020202020204" pitchFamily="34" charset="0"/>
              </a:rPr>
              <a:t>…</a:t>
            </a:r>
            <a:endParaRPr lang="en-US" altLang="zh-CN" sz="1875">
              <a:solidFill>
                <a:schemeClr val="folHlink"/>
              </a:solidFill>
            </a:endParaRPr>
          </a:p>
          <a:p>
            <a:pPr lvl="1" eaLnBrk="1" hangingPunct="1">
              <a:lnSpc>
                <a:spcPct val="90000"/>
              </a:lnSpc>
            </a:pPr>
            <a:r>
              <a:rPr lang="zh-CN" altLang="en-US" sz="1875"/>
              <a:t>脚本语言：</a:t>
            </a:r>
            <a:r>
              <a:rPr lang="en-US" altLang="zh-CN" sz="1875"/>
              <a:t>PHP</a:t>
            </a:r>
            <a:r>
              <a:rPr lang="zh-CN" altLang="en-US" sz="1875"/>
              <a:t>、 </a:t>
            </a:r>
            <a:r>
              <a:rPr lang="en-US" altLang="zh-CN" sz="1875"/>
              <a:t>Python</a:t>
            </a:r>
            <a:r>
              <a:rPr lang="zh-CN" altLang="en-US" sz="1875"/>
              <a:t>、</a:t>
            </a:r>
            <a:r>
              <a:rPr lang="en-US" altLang="zh-CN" sz="1875"/>
              <a:t>Ruby (On Rails)</a:t>
            </a:r>
            <a:r>
              <a:rPr lang="zh-CN" altLang="en-US" sz="1875"/>
              <a:t>、</a:t>
            </a:r>
            <a:r>
              <a:rPr lang="en-US" altLang="zh-CN" sz="1875"/>
              <a:t>JavaScript</a:t>
            </a:r>
            <a:r>
              <a:rPr lang="zh-CN" altLang="en-US" sz="1875"/>
              <a:t>、</a:t>
            </a:r>
            <a:r>
              <a:rPr lang="en-US" altLang="zh-CN" sz="1875"/>
              <a:t>Asp .Net</a:t>
            </a:r>
            <a:r>
              <a:rPr lang="zh-CN" altLang="en-US" sz="1875"/>
              <a:t>、</a:t>
            </a:r>
            <a:r>
              <a:rPr lang="en-US" altLang="zh-CN" sz="1875"/>
              <a:t>Perl</a:t>
            </a:r>
            <a:r>
              <a:rPr lang="zh-CN" altLang="en-US" sz="1875"/>
              <a:t>、</a:t>
            </a:r>
            <a:r>
              <a:rPr lang="en-US" altLang="zh-CN" sz="1875">
                <a:latin typeface="Arial" panose="020B0604020202020204" pitchFamily="34" charset="0"/>
              </a:rPr>
              <a:t>…</a:t>
            </a:r>
            <a:endParaRPr lang="en-US" altLang="zh-CN" sz="1875"/>
          </a:p>
          <a:p>
            <a:pPr eaLnBrk="1" hangingPunct="1">
              <a:lnSpc>
                <a:spcPct val="90000"/>
              </a:lnSpc>
            </a:pPr>
            <a:r>
              <a:rPr lang="zh-CN" altLang="en-US" sz="2100"/>
              <a:t>工具：</a:t>
            </a:r>
          </a:p>
          <a:p>
            <a:pPr lvl="1" eaLnBrk="1" hangingPunct="1">
              <a:lnSpc>
                <a:spcPct val="90000"/>
              </a:lnSpc>
            </a:pPr>
            <a:r>
              <a:rPr lang="en-US" altLang="zh-CN" sz="1875"/>
              <a:t>Microsoft</a:t>
            </a:r>
          </a:p>
          <a:p>
            <a:pPr lvl="2" eaLnBrk="1" hangingPunct="1">
              <a:lnSpc>
                <a:spcPct val="90000"/>
              </a:lnSpc>
            </a:pPr>
            <a:r>
              <a:rPr lang="nl-NL" altLang="zh-CN" sz="1500">
                <a:solidFill>
                  <a:srgbClr val="FF0000"/>
                </a:solidFill>
              </a:rPr>
              <a:t>Microsoft Visual Studio .NET</a:t>
            </a:r>
            <a:r>
              <a:rPr lang="zh-CN" altLang="nl-NL" sz="1500"/>
              <a:t>：</a:t>
            </a:r>
            <a:r>
              <a:rPr lang="nl-NL" altLang="zh-CN" sz="1500"/>
              <a:t>C#</a:t>
            </a:r>
            <a:r>
              <a:rPr lang="zh-CN" altLang="nl-NL" sz="1500"/>
              <a:t>、</a:t>
            </a:r>
            <a:r>
              <a:rPr lang="nl-NL" altLang="zh-CN" sz="1500"/>
              <a:t>C++</a:t>
            </a:r>
            <a:r>
              <a:rPr lang="zh-CN" altLang="nl-NL" sz="1500"/>
              <a:t>、</a:t>
            </a:r>
            <a:r>
              <a:rPr lang="nl-NL" altLang="zh-CN" sz="1500"/>
              <a:t>Basic</a:t>
            </a:r>
            <a:r>
              <a:rPr lang="zh-CN" altLang="nl-NL" sz="1500"/>
              <a:t>、</a:t>
            </a:r>
            <a:r>
              <a:rPr lang="nl-NL" altLang="zh-CN" sz="1500"/>
              <a:t>Asp .Net</a:t>
            </a:r>
          </a:p>
          <a:p>
            <a:pPr lvl="1" eaLnBrk="1" hangingPunct="1">
              <a:lnSpc>
                <a:spcPct val="90000"/>
              </a:lnSpc>
            </a:pPr>
            <a:r>
              <a:rPr lang="en-US" altLang="zh-CN" sz="1875"/>
              <a:t>Open Source(</a:t>
            </a:r>
            <a:r>
              <a:rPr lang="zh-CN" altLang="en-US" sz="1875"/>
              <a:t>开源</a:t>
            </a:r>
            <a:r>
              <a:rPr lang="en-US" altLang="zh-CN" sz="1875"/>
              <a:t>)</a:t>
            </a:r>
            <a:r>
              <a:rPr lang="zh-CN" altLang="en-US" sz="1875"/>
              <a:t>项目：</a:t>
            </a:r>
            <a:r>
              <a:rPr lang="en-US" altLang="zh-CN" sz="1875"/>
              <a:t>gcc</a:t>
            </a:r>
            <a:r>
              <a:rPr lang="zh-CN" altLang="en-US" sz="1875"/>
              <a:t>、</a:t>
            </a:r>
            <a:r>
              <a:rPr lang="en-US" altLang="zh-CN" sz="1875">
                <a:solidFill>
                  <a:srgbClr val="FF0000"/>
                </a:solidFill>
              </a:rPr>
              <a:t>Eclipse</a:t>
            </a:r>
            <a:r>
              <a:rPr lang="zh-CN" altLang="en-US" sz="1875"/>
              <a:t>、</a:t>
            </a:r>
            <a:r>
              <a:rPr lang="en-US" altLang="zh-CN" sz="1875"/>
              <a:t>NetBeans</a:t>
            </a:r>
          </a:p>
        </p:txBody>
      </p:sp>
    </p:spTree>
    <p:extLst>
      <p:ext uri="{BB962C8B-B14F-4D97-AF65-F5344CB8AC3E}">
        <p14:creationId xmlns:p14="http://schemas.microsoft.com/office/powerpoint/2010/main" val="239175394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a:t>
            </a:r>
            <a:r>
              <a:rPr lang="zh-CN" altLang="en-US" dirty="0"/>
              <a:t>语言</a:t>
            </a:r>
          </a:p>
        </p:txBody>
      </p:sp>
      <p:sp>
        <p:nvSpPr>
          <p:cNvPr id="3" name="内容占位符 2"/>
          <p:cNvSpPr>
            <a:spLocks noGrp="1"/>
          </p:cNvSpPr>
          <p:nvPr>
            <p:ph idx="1"/>
          </p:nvPr>
        </p:nvSpPr>
        <p:spPr>
          <a:xfrm>
            <a:off x="457200" y="1178710"/>
            <a:ext cx="8363272" cy="3394472"/>
          </a:xfrm>
        </p:spPr>
        <p:txBody>
          <a:bodyPr>
            <a:normAutofit/>
          </a:bodyPr>
          <a:lstStyle/>
          <a:p>
            <a:r>
              <a:rPr lang="en-US" altLang="zh-CN" sz="1800" dirty="0"/>
              <a:t>C</a:t>
            </a:r>
            <a:r>
              <a:rPr lang="zh-CN" altLang="en-US" sz="1800" dirty="0"/>
              <a:t>语言之所以命名为</a:t>
            </a:r>
            <a:r>
              <a:rPr lang="en-US" altLang="zh-CN" sz="1800" dirty="0"/>
              <a:t>C</a:t>
            </a:r>
            <a:r>
              <a:rPr lang="zh-CN" altLang="en-US" sz="1800" dirty="0"/>
              <a:t>，是因为 </a:t>
            </a:r>
            <a:r>
              <a:rPr lang="en-US" altLang="zh-CN" sz="1800" dirty="0"/>
              <a:t>C</a:t>
            </a:r>
            <a:r>
              <a:rPr lang="zh-CN" altLang="en-US" sz="1800" dirty="0"/>
              <a:t>语言源自</a:t>
            </a:r>
            <a:r>
              <a:rPr lang="en-US" altLang="zh-CN" sz="1800" dirty="0">
                <a:hlinkClick r:id="rId2"/>
              </a:rPr>
              <a:t>Ken Thompson</a:t>
            </a:r>
            <a:r>
              <a:rPr lang="zh-CN" altLang="en-US" sz="1800" dirty="0"/>
              <a:t>发明的</a:t>
            </a:r>
            <a:r>
              <a:rPr lang="en-US" altLang="zh-CN" sz="1800" dirty="0">
                <a:hlinkClick r:id="rId3"/>
              </a:rPr>
              <a:t>B</a:t>
            </a:r>
            <a:r>
              <a:rPr lang="zh-CN" altLang="en-US" sz="1800" dirty="0">
                <a:hlinkClick r:id="rId3"/>
              </a:rPr>
              <a:t>语言</a:t>
            </a:r>
            <a:r>
              <a:rPr lang="zh-CN" altLang="en-US" sz="1800" dirty="0"/>
              <a:t>，而 </a:t>
            </a:r>
            <a:r>
              <a:rPr lang="en-US" altLang="zh-CN" sz="1800" dirty="0"/>
              <a:t>B</a:t>
            </a:r>
            <a:r>
              <a:rPr lang="zh-CN" altLang="en-US" sz="1800" dirty="0"/>
              <a:t>语言则源自</a:t>
            </a:r>
            <a:r>
              <a:rPr lang="en-US" altLang="zh-CN" sz="1800" dirty="0"/>
              <a:t>BCPL</a:t>
            </a:r>
            <a:r>
              <a:rPr lang="zh-CN" altLang="en-US" sz="1800" dirty="0"/>
              <a:t>语言</a:t>
            </a:r>
            <a:endParaRPr lang="en-US" altLang="zh-CN" sz="1800" dirty="0"/>
          </a:p>
          <a:p>
            <a:r>
              <a:rPr lang="en-US" altLang="zh-CN" sz="1800" dirty="0"/>
              <a:t>1967</a:t>
            </a:r>
            <a:r>
              <a:rPr lang="zh-CN" altLang="en-US" sz="1800" dirty="0"/>
              <a:t>年，</a:t>
            </a:r>
            <a:r>
              <a:rPr lang="zh-CN" altLang="en-US" sz="1800" dirty="0">
                <a:hlinkClick r:id="rId4"/>
              </a:rPr>
              <a:t>剑桥大学</a:t>
            </a:r>
            <a:r>
              <a:rPr lang="zh-CN" altLang="en-US" sz="1800" dirty="0"/>
              <a:t>的</a:t>
            </a:r>
            <a:r>
              <a:rPr lang="en-US" sz="1800" dirty="0"/>
              <a:t>Martin Richards</a:t>
            </a:r>
            <a:r>
              <a:rPr lang="zh-CN" altLang="en-US" sz="1800" dirty="0"/>
              <a:t>对</a:t>
            </a:r>
            <a:r>
              <a:rPr lang="en-US" sz="1800" dirty="0"/>
              <a:t>CPL</a:t>
            </a:r>
            <a:r>
              <a:rPr lang="zh-CN" altLang="en-US" sz="1800" dirty="0"/>
              <a:t>语言进行了简化，于是产生了</a:t>
            </a:r>
            <a:r>
              <a:rPr lang="en-US" sz="1800" dirty="0" err="1"/>
              <a:t>BCPL（Basic</a:t>
            </a:r>
            <a:r>
              <a:rPr lang="en-US" sz="1800" dirty="0"/>
              <a:t> Combined Programming Language）</a:t>
            </a:r>
            <a:r>
              <a:rPr lang="zh-CN" altLang="en-US" sz="1800" dirty="0"/>
              <a:t>语言。</a:t>
            </a:r>
            <a:endParaRPr lang="en-US" altLang="zh-CN" sz="1800" dirty="0"/>
          </a:p>
          <a:p>
            <a:r>
              <a:rPr lang="en-US" altLang="zh-CN" sz="1800" dirty="0"/>
              <a:t>1970</a:t>
            </a:r>
            <a:r>
              <a:rPr lang="zh-CN" altLang="en-US" sz="1800" dirty="0"/>
              <a:t>年，美国贝尔实验室的 </a:t>
            </a:r>
            <a:r>
              <a:rPr lang="en-US" altLang="zh-CN" sz="1800" dirty="0"/>
              <a:t>Ken Thompson</a:t>
            </a:r>
            <a:r>
              <a:rPr lang="zh-CN" altLang="en-US" sz="1800" dirty="0"/>
              <a:t>，以</a:t>
            </a:r>
            <a:r>
              <a:rPr lang="en-US" altLang="zh-CN" sz="1800" dirty="0">
                <a:hlinkClick r:id="rId5"/>
              </a:rPr>
              <a:t>BCPL</a:t>
            </a:r>
            <a:r>
              <a:rPr lang="zh-CN" altLang="en-US" sz="1800" dirty="0"/>
              <a:t>语言为基础，设计出很简单且很接近硬件的</a:t>
            </a:r>
            <a:r>
              <a:rPr lang="en-US" altLang="zh-CN" sz="1800" dirty="0"/>
              <a:t>B</a:t>
            </a:r>
            <a:r>
              <a:rPr lang="zh-CN" altLang="en-US" sz="1800" dirty="0"/>
              <a:t>语言（取</a:t>
            </a:r>
            <a:r>
              <a:rPr lang="en-US" altLang="zh-CN" sz="1800" dirty="0"/>
              <a:t>BCPL</a:t>
            </a:r>
            <a:r>
              <a:rPr lang="zh-CN" altLang="en-US" sz="1800" dirty="0"/>
              <a:t>的首字母）。并且他用</a:t>
            </a:r>
            <a:r>
              <a:rPr lang="en-US" altLang="zh-CN" sz="1800" dirty="0"/>
              <a:t>B</a:t>
            </a:r>
            <a:r>
              <a:rPr lang="zh-CN" altLang="en-US" sz="1800" dirty="0"/>
              <a:t>语言写了第一个</a:t>
            </a:r>
            <a:r>
              <a:rPr lang="en-US" altLang="zh-CN" sz="1800" dirty="0"/>
              <a:t>UNIX</a:t>
            </a:r>
            <a:r>
              <a:rPr lang="zh-CN" altLang="en-US" sz="1800" dirty="0"/>
              <a:t>操作系统。</a:t>
            </a:r>
            <a:endParaRPr lang="en-US" altLang="zh-CN" sz="1800" dirty="0"/>
          </a:p>
          <a:p>
            <a:r>
              <a:rPr lang="en-US" altLang="zh-CN" sz="1800" dirty="0">
                <a:solidFill>
                  <a:srgbClr val="FF0000"/>
                </a:solidFill>
              </a:rPr>
              <a:t>1972</a:t>
            </a:r>
            <a:r>
              <a:rPr lang="zh-CN" altLang="en-US" sz="1800" dirty="0">
                <a:solidFill>
                  <a:srgbClr val="FF0000"/>
                </a:solidFill>
              </a:rPr>
              <a:t>年，美国</a:t>
            </a:r>
            <a:r>
              <a:rPr lang="zh-CN" altLang="en-US" sz="1800" dirty="0">
                <a:solidFill>
                  <a:srgbClr val="FF0000"/>
                </a:solidFill>
                <a:hlinkClick r:id="rId6"/>
              </a:rPr>
              <a:t>贝尔实验室</a:t>
            </a:r>
            <a:r>
              <a:rPr lang="zh-CN" altLang="en-US" sz="1800" dirty="0">
                <a:solidFill>
                  <a:srgbClr val="FF0000"/>
                </a:solidFill>
              </a:rPr>
              <a:t>的 </a:t>
            </a:r>
            <a:r>
              <a:rPr lang="en-US" altLang="zh-CN" sz="1800" dirty="0" err="1">
                <a:solidFill>
                  <a:srgbClr val="FF0000"/>
                </a:solidFill>
              </a:rPr>
              <a:t>D.M.Ritchie</a:t>
            </a:r>
            <a:r>
              <a:rPr lang="en-US" altLang="zh-CN" sz="1800" dirty="0">
                <a:solidFill>
                  <a:srgbClr val="FF0000"/>
                </a:solidFill>
              </a:rPr>
              <a:t> </a:t>
            </a:r>
            <a:r>
              <a:rPr lang="zh-CN" altLang="en-US" sz="1800" dirty="0">
                <a:solidFill>
                  <a:srgbClr val="FF0000"/>
                </a:solidFill>
              </a:rPr>
              <a:t>在</a:t>
            </a:r>
            <a:r>
              <a:rPr lang="en-US" altLang="zh-CN" sz="1800" dirty="0">
                <a:solidFill>
                  <a:srgbClr val="FF0000"/>
                </a:solidFill>
              </a:rPr>
              <a:t>B</a:t>
            </a:r>
            <a:r>
              <a:rPr lang="zh-CN" altLang="en-US" sz="1800" dirty="0">
                <a:solidFill>
                  <a:srgbClr val="FF0000"/>
                </a:solidFill>
              </a:rPr>
              <a:t>语言的基础上最终设计出了一种新的语言，他取了</a:t>
            </a:r>
            <a:r>
              <a:rPr lang="en-US" altLang="zh-CN" sz="1800" dirty="0">
                <a:solidFill>
                  <a:srgbClr val="FF0000"/>
                </a:solidFill>
              </a:rPr>
              <a:t>BCPL</a:t>
            </a:r>
            <a:r>
              <a:rPr lang="zh-CN" altLang="en-US" sz="1800" dirty="0">
                <a:solidFill>
                  <a:srgbClr val="FF0000"/>
                </a:solidFill>
              </a:rPr>
              <a:t>的第二个字母作为这种语言的名字，这就是</a:t>
            </a:r>
            <a:r>
              <a:rPr lang="en-US" altLang="zh-CN" sz="1800" dirty="0">
                <a:solidFill>
                  <a:schemeClr val="accent5"/>
                </a:solidFill>
              </a:rPr>
              <a:t>C</a:t>
            </a:r>
            <a:r>
              <a:rPr lang="zh-CN" altLang="en-US" sz="1800" dirty="0">
                <a:solidFill>
                  <a:schemeClr val="accent5"/>
                </a:solidFill>
              </a:rPr>
              <a:t>语言</a:t>
            </a:r>
            <a:r>
              <a:rPr lang="zh-CN" altLang="en-US" sz="1800" dirty="0">
                <a:solidFill>
                  <a:srgbClr val="FF0000"/>
                </a:solidFill>
              </a:rPr>
              <a:t>。</a:t>
            </a:r>
            <a:endParaRPr lang="en-US" altLang="zh-CN" sz="1800" dirty="0">
              <a:solidFill>
                <a:srgbClr val="FF0000"/>
              </a:solidFill>
            </a:endParaRPr>
          </a:p>
          <a:p>
            <a:r>
              <a:rPr lang="en-US" altLang="zh-CN" sz="1800" dirty="0">
                <a:solidFill>
                  <a:srgbClr val="FF0000"/>
                </a:solidFill>
              </a:rPr>
              <a:t>1977</a:t>
            </a:r>
            <a:r>
              <a:rPr lang="zh-CN" altLang="en-US" sz="1800" dirty="0">
                <a:solidFill>
                  <a:srgbClr val="FF0000"/>
                </a:solidFill>
              </a:rPr>
              <a:t>年，</a:t>
            </a:r>
            <a:r>
              <a:rPr lang="en-US" altLang="zh-CN" sz="1800" dirty="0">
                <a:solidFill>
                  <a:srgbClr val="FF0000"/>
                </a:solidFill>
                <a:hlinkClick r:id="rId7"/>
              </a:rPr>
              <a:t>Dennis </a:t>
            </a:r>
            <a:r>
              <a:rPr lang="en-US" altLang="zh-CN" sz="1800" dirty="0" err="1">
                <a:solidFill>
                  <a:srgbClr val="FF0000"/>
                </a:solidFill>
                <a:hlinkClick r:id="rId7"/>
              </a:rPr>
              <a:t>M.Ritchie</a:t>
            </a:r>
            <a:r>
              <a:rPr lang="zh-CN" altLang="en-US" sz="1800" dirty="0">
                <a:solidFill>
                  <a:srgbClr val="FF0000"/>
                </a:solidFill>
              </a:rPr>
              <a:t>发表了不依赖于具体机器系统的</a:t>
            </a:r>
            <a:r>
              <a:rPr lang="en-US" altLang="zh-CN" sz="1800" dirty="0">
                <a:solidFill>
                  <a:srgbClr val="FF0000"/>
                </a:solidFill>
              </a:rPr>
              <a:t>C</a:t>
            </a:r>
            <a:r>
              <a:rPr lang="zh-CN" altLang="en-US" sz="1800" dirty="0">
                <a:solidFill>
                  <a:srgbClr val="FF0000"/>
                </a:solidFill>
              </a:rPr>
              <a:t>语言编译文本</a:t>
            </a:r>
            <a:r>
              <a:rPr lang="en-US" altLang="zh-CN" sz="1800" dirty="0">
                <a:solidFill>
                  <a:srgbClr val="FF0000"/>
                </a:solidFill>
              </a:rPr>
              <a:t>《</a:t>
            </a:r>
            <a:r>
              <a:rPr lang="zh-CN" altLang="en-US" sz="1800" dirty="0">
                <a:solidFill>
                  <a:srgbClr val="FF0000"/>
                </a:solidFill>
              </a:rPr>
              <a:t>可移植的</a:t>
            </a:r>
            <a:r>
              <a:rPr lang="en-US" altLang="zh-CN" sz="1800" dirty="0">
                <a:solidFill>
                  <a:srgbClr val="FF0000"/>
                </a:solidFill>
              </a:rPr>
              <a:t>C</a:t>
            </a:r>
            <a:r>
              <a:rPr lang="zh-CN" altLang="en-US" sz="1800" dirty="0">
                <a:solidFill>
                  <a:srgbClr val="FF0000"/>
                </a:solidFill>
              </a:rPr>
              <a:t>语言编译程序</a:t>
            </a:r>
            <a:r>
              <a:rPr lang="en-US" altLang="zh-CN" sz="1800" dirty="0">
                <a:solidFill>
                  <a:srgbClr val="FF0000"/>
                </a:solidFill>
              </a:rPr>
              <a:t>》</a:t>
            </a:r>
            <a:r>
              <a:rPr lang="zh-CN" altLang="en-US" sz="1800" dirty="0">
                <a:solidFill>
                  <a:srgbClr val="FF0000"/>
                </a:solidFill>
              </a:rPr>
              <a:t>。</a:t>
            </a:r>
            <a:endParaRPr lang="en-US" altLang="zh-CN" sz="1800" dirty="0">
              <a:solidFill>
                <a:srgbClr val="FF0000"/>
              </a:solidFill>
            </a:endParaRPr>
          </a:p>
        </p:txBody>
      </p:sp>
      <p:sp>
        <p:nvSpPr>
          <p:cNvPr id="4" name="文本框 3">
            <a:extLst>
              <a:ext uri="{FF2B5EF4-FFF2-40B4-BE49-F238E27FC236}">
                <a16:creationId xmlns:a16="http://schemas.microsoft.com/office/drawing/2014/main" id="{3599EAFC-E7A7-F70D-8832-635BFA73BCFF}"/>
              </a:ext>
            </a:extLst>
          </p:cNvPr>
          <p:cNvSpPr txBox="1"/>
          <p:nvPr/>
        </p:nvSpPr>
        <p:spPr>
          <a:xfrm>
            <a:off x="755576" y="4589318"/>
            <a:ext cx="8064896" cy="461665"/>
          </a:xfrm>
          <a:prstGeom prst="rect">
            <a:avLst/>
          </a:prstGeom>
          <a:noFill/>
          <a:ln>
            <a:solidFill>
              <a:schemeClr val="accent1"/>
            </a:solidFill>
          </a:ln>
        </p:spPr>
        <p:txBody>
          <a:bodyPr wrap="square" rtlCol="0">
            <a:spAutoFit/>
          </a:bodyPr>
          <a:lstStyle/>
          <a:p>
            <a:r>
              <a:rPr lang="zh-CN" altLang="en-US" sz="1200" dirty="0">
                <a:solidFill>
                  <a:srgbClr val="002060"/>
                </a:solidFill>
                <a:latin typeface="微软雅黑" panose="020B0503020204020204" pitchFamily="34" charset="-122"/>
                <a:ea typeface="微软雅黑" panose="020B0503020204020204" pitchFamily="34" charset="-122"/>
              </a:rPr>
              <a:t>维基百科：</a:t>
            </a:r>
            <a:r>
              <a:rPr lang="en-US" altLang="zh-CN" sz="1200" dirty="0">
                <a:solidFill>
                  <a:srgbClr val="002060"/>
                </a:solidFill>
                <a:latin typeface="微软雅黑" panose="020B0503020204020204" pitchFamily="34" charset="-122"/>
                <a:ea typeface="微软雅黑" panose="020B0503020204020204" pitchFamily="34" charset="-122"/>
              </a:rPr>
              <a:t>https://zh.wikipedia.org/wiki/%E4%B8%B9%E5%B0%BC%E6%96%AF%C2%B7%E9%87%8C%E5%A5%87</a:t>
            </a:r>
            <a:endParaRPr lang="zh-CN" altLang="en-US" sz="1200" dirty="0">
              <a:solidFill>
                <a:srgbClr val="00206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68416849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 </a:t>
            </a:r>
            <a:r>
              <a:rPr lang="zh-CN" altLang="en-US" dirty="0"/>
              <a:t>语言</a:t>
            </a:r>
          </a:p>
        </p:txBody>
      </p:sp>
      <p:sp>
        <p:nvSpPr>
          <p:cNvPr id="3" name="内容占位符 2"/>
          <p:cNvSpPr>
            <a:spLocks noGrp="1"/>
          </p:cNvSpPr>
          <p:nvPr>
            <p:ph idx="1"/>
          </p:nvPr>
        </p:nvSpPr>
        <p:spPr>
          <a:xfrm>
            <a:off x="474482" y="1061835"/>
            <a:ext cx="8147248" cy="3531394"/>
          </a:xfrm>
        </p:spPr>
        <p:txBody>
          <a:bodyPr>
            <a:normAutofit/>
          </a:bodyPr>
          <a:lstStyle/>
          <a:p>
            <a:r>
              <a:rPr lang="zh-CN" altLang="en-US" sz="2800" dirty="0"/>
              <a:t>特点</a:t>
            </a:r>
            <a:r>
              <a:rPr lang="en-US" altLang="zh-CN" sz="2800" dirty="0"/>
              <a:t>--- </a:t>
            </a:r>
            <a:r>
              <a:rPr lang="zh-CN" altLang="en-US" sz="2800" dirty="0"/>
              <a:t>可移植性</a:t>
            </a:r>
            <a:endParaRPr lang="en-US" altLang="zh-CN" sz="2800" dirty="0"/>
          </a:p>
          <a:p>
            <a:pPr lvl="1"/>
            <a:r>
              <a:rPr lang="zh-CN" altLang="en-US" dirty="0"/>
              <a:t>为高性能而生</a:t>
            </a:r>
            <a:r>
              <a:rPr lang="en-US" altLang="zh-CN" dirty="0"/>
              <a:t>--</a:t>
            </a:r>
            <a:r>
              <a:rPr lang="zh-CN" altLang="en-US" dirty="0"/>
              <a:t>面向性能：</a:t>
            </a:r>
            <a:endParaRPr lang="en-US" altLang="zh-CN" dirty="0"/>
          </a:p>
          <a:p>
            <a:pPr lvl="2"/>
            <a:r>
              <a:rPr lang="zh-CN" altLang="en-US" sz="1500" dirty="0"/>
              <a:t>操作系统</a:t>
            </a:r>
            <a:endParaRPr lang="en-US" altLang="zh-CN" sz="1500" dirty="0"/>
          </a:p>
          <a:p>
            <a:pPr lvl="2"/>
            <a:r>
              <a:rPr lang="zh-CN" altLang="en-US" sz="1500" dirty="0"/>
              <a:t>嵌入式系统</a:t>
            </a:r>
            <a:endParaRPr lang="en-US" altLang="zh-CN" sz="1500" dirty="0"/>
          </a:p>
          <a:p>
            <a:pPr lvl="2"/>
            <a:r>
              <a:rPr lang="zh-CN" altLang="en-US" sz="1500" dirty="0"/>
              <a:t>实时系统</a:t>
            </a:r>
            <a:endParaRPr lang="en-US" altLang="zh-CN" sz="1500" dirty="0"/>
          </a:p>
          <a:p>
            <a:pPr lvl="2"/>
            <a:r>
              <a:rPr lang="zh-CN" altLang="en-US" sz="1500" dirty="0"/>
              <a:t>通信系统</a:t>
            </a:r>
            <a:endParaRPr lang="en-US" altLang="zh-CN" sz="1500" dirty="0"/>
          </a:p>
          <a:p>
            <a:pPr lvl="1"/>
            <a:r>
              <a:rPr lang="zh-CN" altLang="en-US" dirty="0"/>
              <a:t>标准化：</a:t>
            </a:r>
            <a:endParaRPr lang="en-US" altLang="zh-CN" dirty="0"/>
          </a:p>
          <a:p>
            <a:pPr lvl="2"/>
            <a:r>
              <a:rPr lang="en-US" altLang="zh-CN" sz="1200" dirty="0"/>
              <a:t>1989</a:t>
            </a:r>
            <a:r>
              <a:rPr lang="zh-CN" altLang="en-US" sz="1200" dirty="0"/>
              <a:t>年，</a:t>
            </a:r>
            <a:r>
              <a:rPr lang="en-US" altLang="zh-CN" sz="1200" dirty="0">
                <a:hlinkClick r:id="rId2"/>
              </a:rPr>
              <a:t>ANSI</a:t>
            </a:r>
            <a:r>
              <a:rPr lang="zh-CN" altLang="en-US" sz="1200" dirty="0"/>
              <a:t>发布了第一个完整的</a:t>
            </a:r>
            <a:r>
              <a:rPr lang="en-US" altLang="zh-CN" sz="1200" dirty="0"/>
              <a:t>C</a:t>
            </a:r>
            <a:r>
              <a:rPr lang="zh-CN" altLang="en-US" sz="1200" dirty="0"/>
              <a:t>语言标准</a:t>
            </a:r>
            <a:r>
              <a:rPr lang="en-US" altLang="zh-CN" sz="1200" dirty="0"/>
              <a:t>——ANSI X3.159—1989</a:t>
            </a:r>
            <a:r>
              <a:rPr lang="zh-CN" altLang="en-US" sz="1200" dirty="0"/>
              <a:t>，简称“</a:t>
            </a:r>
            <a:r>
              <a:rPr lang="en-US" altLang="zh-CN" sz="1200" dirty="0"/>
              <a:t>C89”</a:t>
            </a:r>
            <a:r>
              <a:rPr lang="zh-CN" altLang="en-US" sz="1200" dirty="0"/>
              <a:t>，不过人们也习惯称其为“</a:t>
            </a:r>
            <a:r>
              <a:rPr lang="en-US" altLang="zh-CN" sz="1200" dirty="0">
                <a:hlinkClick r:id="rId3"/>
              </a:rPr>
              <a:t>ANSI C</a:t>
            </a:r>
            <a:r>
              <a:rPr lang="zh-CN" altLang="en-US" sz="1200" dirty="0"/>
              <a:t>”</a:t>
            </a:r>
            <a:endParaRPr lang="en-US" altLang="zh-CN" sz="1200" dirty="0"/>
          </a:p>
          <a:p>
            <a:pPr lvl="2"/>
            <a:r>
              <a:rPr lang="en-US" altLang="zh-CN" sz="1200" dirty="0"/>
              <a:t>1999</a:t>
            </a:r>
            <a:r>
              <a:rPr lang="zh-CN" altLang="en-US" sz="1200" dirty="0"/>
              <a:t>年，在做了一些必要的修正和完善后，</a:t>
            </a:r>
            <a:r>
              <a:rPr lang="en-US" altLang="zh-CN" sz="1200" dirty="0"/>
              <a:t>ISO</a:t>
            </a:r>
            <a:r>
              <a:rPr lang="zh-CN" altLang="en-US" sz="1200" dirty="0"/>
              <a:t>发布了新的</a:t>
            </a:r>
            <a:r>
              <a:rPr lang="en-US" altLang="zh-CN" sz="1200" dirty="0"/>
              <a:t>C</a:t>
            </a:r>
            <a:r>
              <a:rPr lang="zh-CN" altLang="en-US" sz="1200" dirty="0"/>
              <a:t>语言标准，命名为</a:t>
            </a:r>
            <a:r>
              <a:rPr lang="en-US" altLang="zh-CN" sz="1200" dirty="0"/>
              <a:t>ISO/IEC 9899</a:t>
            </a:r>
            <a:r>
              <a:rPr lang="zh-CN" altLang="en-US" sz="1200" dirty="0"/>
              <a:t>：</a:t>
            </a:r>
            <a:r>
              <a:rPr lang="en-US" altLang="zh-CN" sz="1200" dirty="0"/>
              <a:t>1999</a:t>
            </a:r>
            <a:r>
              <a:rPr lang="zh-CN" altLang="en-US" sz="1200" dirty="0"/>
              <a:t>，简称“</a:t>
            </a:r>
            <a:r>
              <a:rPr lang="en-US" altLang="zh-CN" sz="1200" dirty="0">
                <a:hlinkClick r:id="rId4"/>
              </a:rPr>
              <a:t>C99</a:t>
            </a:r>
            <a:r>
              <a:rPr lang="zh-CN" altLang="en-US" sz="1200" dirty="0"/>
              <a:t>”。</a:t>
            </a:r>
            <a:endParaRPr lang="en-US" altLang="zh-CN" sz="1200" dirty="0"/>
          </a:p>
          <a:p>
            <a:pPr lvl="2"/>
            <a:r>
              <a:rPr lang="zh-CN" altLang="en-US" sz="1200" dirty="0"/>
              <a:t>在</a:t>
            </a:r>
            <a:r>
              <a:rPr lang="en-US" altLang="zh-CN" sz="1200" dirty="0"/>
              <a:t>2011</a:t>
            </a:r>
            <a:r>
              <a:rPr lang="zh-CN" altLang="en-US" sz="1200" dirty="0"/>
              <a:t>年</a:t>
            </a:r>
            <a:r>
              <a:rPr lang="en-US" altLang="zh-CN" sz="1200" dirty="0"/>
              <a:t>12</a:t>
            </a:r>
            <a:r>
              <a:rPr lang="zh-CN" altLang="en-US" sz="1200" dirty="0"/>
              <a:t>月</a:t>
            </a:r>
            <a:r>
              <a:rPr lang="en-US" altLang="zh-CN" sz="1200" dirty="0"/>
              <a:t>8</a:t>
            </a:r>
            <a:r>
              <a:rPr lang="zh-CN" altLang="en-US" sz="1200" dirty="0"/>
              <a:t>日，</a:t>
            </a:r>
            <a:r>
              <a:rPr lang="en-US" altLang="zh-CN" sz="1200" dirty="0"/>
              <a:t>ISO</a:t>
            </a:r>
            <a:r>
              <a:rPr lang="zh-CN" altLang="en-US" sz="1200" dirty="0"/>
              <a:t>又正式发布了新的标准，称为</a:t>
            </a:r>
            <a:r>
              <a:rPr lang="en-US" altLang="zh-CN" sz="1200" dirty="0"/>
              <a:t>ISO/IEC9899: 2011</a:t>
            </a:r>
            <a:r>
              <a:rPr lang="zh-CN" altLang="en-US" sz="1200" dirty="0"/>
              <a:t>，简称为“</a:t>
            </a:r>
            <a:r>
              <a:rPr lang="en-US" altLang="zh-CN" sz="1200" dirty="0">
                <a:hlinkClick r:id="rId5"/>
              </a:rPr>
              <a:t>C11</a:t>
            </a:r>
            <a:r>
              <a:rPr lang="zh-CN" altLang="en-US" sz="1200" dirty="0"/>
              <a:t>”</a:t>
            </a:r>
          </a:p>
        </p:txBody>
      </p:sp>
    </p:spTree>
    <p:extLst>
      <p:ext uri="{BB962C8B-B14F-4D97-AF65-F5344CB8AC3E}">
        <p14:creationId xmlns:p14="http://schemas.microsoft.com/office/powerpoint/2010/main" val="797744873"/>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51470"/>
            <a:ext cx="8229600" cy="857250"/>
          </a:xfrm>
        </p:spPr>
        <p:txBody>
          <a:bodyPr/>
          <a:lstStyle/>
          <a:p>
            <a:r>
              <a:rPr lang="en-US" altLang="zh-CN" dirty="0"/>
              <a:t>C </a:t>
            </a:r>
            <a:r>
              <a:rPr lang="zh-CN" altLang="en-US" dirty="0"/>
              <a:t>标准库</a:t>
            </a:r>
          </a:p>
        </p:txBody>
      </p:sp>
      <p:sp>
        <p:nvSpPr>
          <p:cNvPr id="3" name="内容占位符 2"/>
          <p:cNvSpPr>
            <a:spLocks noGrp="1"/>
          </p:cNvSpPr>
          <p:nvPr>
            <p:ph idx="1"/>
          </p:nvPr>
        </p:nvSpPr>
        <p:spPr>
          <a:xfrm>
            <a:off x="539552" y="843558"/>
            <a:ext cx="8064896" cy="3797614"/>
          </a:xfrm>
        </p:spPr>
        <p:txBody>
          <a:bodyPr>
            <a:noAutofit/>
          </a:bodyPr>
          <a:lstStyle/>
          <a:p>
            <a:r>
              <a:rPr lang="en-US" altLang="zh-CN" sz="2400" dirty="0"/>
              <a:t>C</a:t>
            </a:r>
            <a:r>
              <a:rPr lang="zh-CN" altLang="en-US" sz="2400" dirty="0"/>
              <a:t>程序编程的两个部分</a:t>
            </a:r>
            <a:endParaRPr lang="en-US" altLang="zh-CN" sz="2400" dirty="0"/>
          </a:p>
          <a:p>
            <a:pPr lvl="1"/>
            <a:r>
              <a:rPr lang="en-US" altLang="zh-CN" sz="2000" dirty="0"/>
              <a:t>C</a:t>
            </a:r>
            <a:r>
              <a:rPr lang="zh-CN" altLang="en-US" sz="2000" dirty="0"/>
              <a:t>语言本身</a:t>
            </a:r>
            <a:r>
              <a:rPr lang="en-US" altLang="zh-CN" sz="2000" dirty="0"/>
              <a:t>—</a:t>
            </a:r>
            <a:r>
              <a:rPr lang="zh-CN" altLang="en-US" sz="2000" dirty="0"/>
              <a:t>语法规范等</a:t>
            </a:r>
            <a:endParaRPr lang="en-US" altLang="zh-CN" sz="2000" dirty="0"/>
          </a:p>
          <a:p>
            <a:pPr lvl="1"/>
            <a:r>
              <a:rPr lang="en-US" altLang="zh-CN" sz="2000" dirty="0"/>
              <a:t>C</a:t>
            </a:r>
            <a:r>
              <a:rPr lang="zh-CN" altLang="en-US" sz="2000" dirty="0"/>
              <a:t>标准库</a:t>
            </a:r>
            <a:r>
              <a:rPr lang="en-US" altLang="zh-CN" sz="2000" dirty="0"/>
              <a:t>---</a:t>
            </a:r>
            <a:r>
              <a:rPr lang="zh-CN" altLang="en-US" sz="2000" dirty="0"/>
              <a:t>可直接使用的工具（其它人已经实现了的功能，由函数来表示）。</a:t>
            </a:r>
            <a:endParaRPr lang="en-US" altLang="zh-CN" sz="2000" dirty="0"/>
          </a:p>
          <a:p>
            <a:pPr lvl="0"/>
            <a:r>
              <a:rPr lang="zh-CN" altLang="en-US" sz="2400" dirty="0"/>
              <a:t>“搭积木方法”</a:t>
            </a:r>
            <a:r>
              <a:rPr lang="en-US" altLang="zh-CN" sz="2400" dirty="0"/>
              <a:t>---- </a:t>
            </a:r>
            <a:r>
              <a:rPr lang="zh-CN" altLang="en-US" sz="2400" dirty="0"/>
              <a:t>软件重用（使用函数实现）</a:t>
            </a:r>
            <a:endParaRPr lang="en-US" altLang="zh-CN" sz="2400" dirty="0"/>
          </a:p>
          <a:p>
            <a:pPr lvl="1"/>
            <a:r>
              <a:rPr lang="en-US" altLang="zh-CN" sz="2000" dirty="0"/>
              <a:t>C</a:t>
            </a:r>
            <a:r>
              <a:rPr lang="zh-CN" altLang="en-US" sz="2000" dirty="0"/>
              <a:t>标准库函数</a:t>
            </a:r>
            <a:endParaRPr lang="en-US" altLang="zh-CN" sz="2000" dirty="0"/>
          </a:p>
          <a:p>
            <a:pPr lvl="1"/>
            <a:r>
              <a:rPr lang="zh-CN" altLang="en-US" sz="2000" dirty="0"/>
              <a:t>程序员自己开发的函数</a:t>
            </a:r>
            <a:endParaRPr lang="en-US" altLang="zh-CN" sz="2000" dirty="0"/>
          </a:p>
          <a:p>
            <a:pPr lvl="1"/>
            <a:r>
              <a:rPr lang="zh-CN" altLang="en-US" sz="2000" dirty="0"/>
              <a:t>别人开发好的且可以获得的函数</a:t>
            </a:r>
            <a:endParaRPr lang="en-US" altLang="zh-CN" sz="2000" dirty="0"/>
          </a:p>
          <a:p>
            <a:pPr lvl="0"/>
            <a:r>
              <a:rPr lang="zh-CN" altLang="en-US" sz="2400" dirty="0"/>
              <a:t>常用库函数</a:t>
            </a:r>
            <a:endParaRPr lang="en-US" altLang="zh-CN" sz="2400" b="1" dirty="0">
              <a:solidFill>
                <a:srgbClr val="0070C0"/>
              </a:solidFill>
              <a:latin typeface="仿宋_GB2312" panose="02010609030101010101" pitchFamily="49" charset="-122"/>
              <a:ea typeface="仿宋_GB2312" panose="02010609030101010101" pitchFamily="49" charset="-122"/>
            </a:endParaRPr>
          </a:p>
          <a:p>
            <a:pPr lvl="1"/>
            <a:r>
              <a:rPr lang="en-US" altLang="zh-CN" sz="2000" dirty="0" err="1"/>
              <a:t>stdio.h,string.h,math.h,stdlib.h</a:t>
            </a:r>
            <a:r>
              <a:rPr lang="en-US" altLang="zh-CN" sz="2000" dirty="0"/>
              <a:t> </a:t>
            </a:r>
            <a:r>
              <a:rPr lang="zh-CN" altLang="en-US" sz="2000" dirty="0"/>
              <a:t>等</a:t>
            </a:r>
            <a:endParaRPr lang="en-US" altLang="zh-CN" sz="2000" dirty="0"/>
          </a:p>
        </p:txBody>
      </p:sp>
    </p:spTree>
    <p:extLst>
      <p:ext uri="{BB962C8B-B14F-4D97-AF65-F5344CB8AC3E}">
        <p14:creationId xmlns:p14="http://schemas.microsoft.com/office/powerpoint/2010/main" val="888394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extBox 48"/>
          <p:cNvSpPr txBox="1"/>
          <p:nvPr/>
        </p:nvSpPr>
        <p:spPr>
          <a:xfrm>
            <a:off x="2359467" y="2588985"/>
            <a:ext cx="4608512" cy="677108"/>
          </a:xfrm>
          <a:prstGeom prst="rect">
            <a:avLst/>
          </a:prstGeom>
          <a:noFill/>
        </p:spPr>
        <p:txBody>
          <a:bodyPr wrap="square" lIns="0" tIns="0" rIns="0" bIns="0" rtlCol="0">
            <a:spAutoFit/>
          </a:bodyPr>
          <a:lstStyle/>
          <a:p>
            <a:r>
              <a:rPr lang="zh-CN" altLang="en-US" sz="4400" dirty="0">
                <a:solidFill>
                  <a:schemeClr val="tx1">
                    <a:lumMod val="65000"/>
                    <a:lumOff val="35000"/>
                  </a:schemeClr>
                </a:solidFill>
                <a:cs typeface="+mn-ea"/>
                <a:sym typeface="+mn-lt"/>
              </a:rPr>
              <a:t>计算机硬件与软件</a:t>
            </a:r>
            <a:endParaRPr lang="en-GB" altLang="zh-CN" sz="4400" dirty="0">
              <a:solidFill>
                <a:schemeClr val="tx1">
                  <a:lumMod val="65000"/>
                  <a:lumOff val="35000"/>
                </a:schemeClr>
              </a:solidFill>
              <a:cs typeface="+mn-ea"/>
              <a:sym typeface="+mn-lt"/>
            </a:endParaRPr>
          </a:p>
        </p:txBody>
      </p:sp>
      <p:sp>
        <p:nvSpPr>
          <p:cNvPr id="8" name="TextBox 49"/>
          <p:cNvSpPr txBox="1"/>
          <p:nvPr/>
        </p:nvSpPr>
        <p:spPr>
          <a:xfrm>
            <a:off x="3419872" y="3407599"/>
            <a:ext cx="2780138" cy="307777"/>
          </a:xfrm>
          <a:prstGeom prst="rect">
            <a:avLst/>
          </a:prstGeom>
          <a:noFill/>
        </p:spPr>
        <p:txBody>
          <a:bodyPr wrap="square" lIns="0" tIns="0" rIns="0" bIns="0" rtlCol="0">
            <a:spAutoFit/>
          </a:bodyPr>
          <a:lstStyle/>
          <a:p>
            <a:pPr eaLnBrk="0" hangingPunct="0"/>
            <a:r>
              <a:rPr lang="zh-CN" altLang="en-US" sz="2000" dirty="0">
                <a:solidFill>
                  <a:schemeClr val="tx1">
                    <a:lumMod val="65000"/>
                    <a:lumOff val="35000"/>
                  </a:schemeClr>
                </a:solidFill>
                <a:latin typeface="华文新魏" panose="02010800040101010101" pitchFamily="2" charset="-122"/>
                <a:ea typeface="华文新魏" panose="02010800040101010101" pitchFamily="2" charset="-122"/>
                <a:cs typeface="+mn-ea"/>
                <a:sym typeface="+mn-lt"/>
              </a:rPr>
              <a:t>程序运行的前提与基础</a:t>
            </a:r>
          </a:p>
        </p:txBody>
      </p:sp>
      <p:grpSp>
        <p:nvGrpSpPr>
          <p:cNvPr id="2" name="组合 1"/>
          <p:cNvGrpSpPr/>
          <p:nvPr/>
        </p:nvGrpSpPr>
        <p:grpSpPr>
          <a:xfrm>
            <a:off x="4032064" y="1206537"/>
            <a:ext cx="1116000" cy="1080120"/>
            <a:chOff x="4032064" y="1206537"/>
            <a:chExt cx="1116000" cy="1080120"/>
          </a:xfrm>
        </p:grpSpPr>
        <p:sp>
          <p:nvSpPr>
            <p:cNvPr id="9" name="矩形 8"/>
            <p:cNvSpPr/>
            <p:nvPr/>
          </p:nvSpPr>
          <p:spPr>
            <a:xfrm>
              <a:off x="4032064" y="1206537"/>
              <a:ext cx="1080120" cy="10801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64" name="TextBox 48"/>
            <p:cNvSpPr txBox="1"/>
            <p:nvPr/>
          </p:nvSpPr>
          <p:spPr>
            <a:xfrm>
              <a:off x="4179383" y="1308705"/>
              <a:ext cx="968681" cy="830997"/>
            </a:xfrm>
            <a:prstGeom prst="rect">
              <a:avLst/>
            </a:prstGeom>
            <a:noFill/>
          </p:spPr>
          <p:txBody>
            <a:bodyPr wrap="square" lIns="0" tIns="0" rIns="0" bIns="0" rtlCol="0">
              <a:spAutoFit/>
            </a:bodyPr>
            <a:lstStyle/>
            <a:p>
              <a:r>
                <a:rPr lang="en-US" altLang="zh-CN" sz="5400" dirty="0">
                  <a:solidFill>
                    <a:schemeClr val="bg1"/>
                  </a:solidFill>
                  <a:cs typeface="+mn-ea"/>
                  <a:sym typeface="+mn-lt"/>
                </a:rPr>
                <a:t>01</a:t>
              </a:r>
              <a:endParaRPr lang="en-GB" altLang="zh-CN" sz="54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a:spLocks noRot="1" noChangeArrowheads="1"/>
          </p:cNvSpPr>
          <p:nvPr/>
        </p:nvSpPr>
        <p:spPr bwMode="auto">
          <a:xfrm>
            <a:off x="990600" y="483518"/>
            <a:ext cx="8001000" cy="208939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10000"/>
              </a:lnSpc>
              <a:spcAft>
                <a:spcPct val="0"/>
              </a:spcAft>
              <a:buClrTx/>
              <a:buFontTx/>
              <a:buNone/>
            </a:pPr>
            <a:r>
              <a:rPr lang="zh-CN" altLang="en-US" sz="2800" b="1" dirty="0">
                <a:solidFill>
                  <a:srgbClr val="FF3300"/>
                </a:solidFill>
                <a:latin typeface="Arial Narrow" panose="020B0606020202030204" pitchFamily="34" charset="0"/>
                <a:ea typeface="黑体" panose="02010609060101010101" pitchFamily="49" charset="-122"/>
              </a:rPr>
              <a:t>性能提示：</a:t>
            </a:r>
            <a:r>
              <a:rPr lang="zh-CN" altLang="en-US" sz="2800" b="1" dirty="0">
                <a:solidFill>
                  <a:schemeClr val="hlink"/>
                </a:solidFill>
                <a:latin typeface="Arial Narrow" panose="020B0606020202030204" pitchFamily="34" charset="0"/>
                <a:ea typeface="黑体" panose="02010609060101010101" pitchFamily="49" charset="-122"/>
              </a:rPr>
              <a:t>使用已有的标准函数库中的函数来构建自己的程序，可以使程序</a:t>
            </a:r>
            <a:r>
              <a:rPr lang="zh-CN" altLang="en-US" sz="2800" b="1" dirty="0">
                <a:solidFill>
                  <a:srgbClr val="FF0000"/>
                </a:solidFill>
                <a:latin typeface="Arial Narrow" panose="020B0606020202030204" pitchFamily="34" charset="0"/>
                <a:ea typeface="黑体" panose="02010609060101010101" pitchFamily="49" charset="-122"/>
              </a:rPr>
              <a:t>性能</a:t>
            </a:r>
            <a:r>
              <a:rPr lang="zh-CN" altLang="en-US" sz="2800" b="1" dirty="0">
                <a:solidFill>
                  <a:schemeClr val="hlink"/>
                </a:solidFill>
                <a:latin typeface="Arial Narrow" panose="020B0606020202030204" pitchFamily="34" charset="0"/>
                <a:ea typeface="黑体" panose="02010609060101010101" pitchFamily="49" charset="-122"/>
              </a:rPr>
              <a:t>得到很好的保证，因为标准函数库中的函数都已经经过很多人的测试与优化。</a:t>
            </a:r>
          </a:p>
        </p:txBody>
      </p:sp>
      <p:pic>
        <p:nvPicPr>
          <p:cNvPr id="4" name="图片 3"/>
          <p:cNvPicPr>
            <a:picLocks noChangeAspect="1"/>
          </p:cNvPicPr>
          <p:nvPr/>
        </p:nvPicPr>
        <p:blipFill>
          <a:blip r:embed="rId2"/>
          <a:stretch>
            <a:fillRect/>
          </a:stretch>
        </p:blipFill>
        <p:spPr>
          <a:xfrm>
            <a:off x="107504" y="483518"/>
            <a:ext cx="790575" cy="771525"/>
          </a:xfrm>
          <a:prstGeom prst="rect">
            <a:avLst/>
          </a:prstGeom>
        </p:spPr>
      </p:pic>
      <p:sp>
        <p:nvSpPr>
          <p:cNvPr id="5" name="Rectangle 3"/>
          <p:cNvSpPr>
            <a:spLocks noRot="1" noChangeArrowheads="1"/>
          </p:cNvSpPr>
          <p:nvPr/>
        </p:nvSpPr>
        <p:spPr bwMode="auto">
          <a:xfrm>
            <a:off x="990600" y="2716932"/>
            <a:ext cx="8001000" cy="2089398"/>
          </a:xfrm>
          <a:prstGeom prst="rect">
            <a:avLst/>
          </a:prstGeom>
          <a:solidFill>
            <a:srgbClr val="EAEAE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spcAft>
                <a:spcPct val="20000"/>
              </a:spcAft>
              <a:buClr>
                <a:schemeClr val="hlink"/>
              </a:buClr>
              <a:buFont typeface="Wingdings" panose="05000000000000000000" pitchFamily="2" charset="2"/>
              <a:buChar char="l"/>
              <a:defRPr sz="2400">
                <a:solidFill>
                  <a:schemeClr val="tx1"/>
                </a:solidFill>
                <a:latin typeface="Arial" panose="020B0604020202020204" pitchFamily="34" charset="0"/>
                <a:cs typeface="Arial" panose="020B0604020202020204" pitchFamily="34" charset="0"/>
              </a:defRPr>
            </a:lvl1pPr>
            <a:lvl2pPr marL="742950" indent="-285750">
              <a:spcAft>
                <a:spcPct val="20000"/>
              </a:spcAft>
              <a:buClr>
                <a:schemeClr val="hlink"/>
              </a:buClr>
              <a:buFont typeface="Wingdings" panose="05000000000000000000" pitchFamily="2" charset="2"/>
              <a:buChar char="Ø"/>
              <a:defRPr sz="2200">
                <a:solidFill>
                  <a:schemeClr val="hlink"/>
                </a:solidFill>
                <a:latin typeface="Arial" panose="020B0604020202020204" pitchFamily="34" charset="0"/>
                <a:cs typeface="Arial" panose="020B0604020202020204" pitchFamily="34" charset="0"/>
              </a:defRPr>
            </a:lvl2pPr>
            <a:lvl3pPr marL="1143000" indent="-228600">
              <a:spcAft>
                <a:spcPct val="20000"/>
              </a:spcAft>
              <a:buClr>
                <a:schemeClr val="hlink"/>
              </a:buClr>
              <a:buFont typeface="Wingdings" panose="05000000000000000000" pitchFamily="2" charset="2"/>
              <a:buChar char="ü"/>
              <a:defRPr sz="2000">
                <a:solidFill>
                  <a:schemeClr val="hlink"/>
                </a:solidFill>
                <a:latin typeface="Arial" panose="020B0604020202020204" pitchFamily="34" charset="0"/>
                <a:cs typeface="Arial" panose="020B0604020202020204" pitchFamily="34" charset="0"/>
              </a:defRPr>
            </a:lvl3pPr>
            <a:lvl4pPr marL="16002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4pPr>
            <a:lvl5pPr marL="2057400" indent="-228600">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20000"/>
              </a:spcAft>
              <a:buClr>
                <a:schemeClr val="hlink"/>
              </a:buClr>
              <a:buFont typeface="Wingdings 2" panose="05020102010507070707" pitchFamily="18" charset="2"/>
              <a:buChar char="¯"/>
              <a:defRPr sz="1600">
                <a:solidFill>
                  <a:schemeClr val="hlink"/>
                </a:solidFill>
                <a:latin typeface="Arial" panose="020B0604020202020204" pitchFamily="34" charset="0"/>
                <a:cs typeface="Arial" panose="020B0604020202020204" pitchFamily="34" charset="0"/>
              </a:defRPr>
            </a:lvl9pPr>
          </a:lstStyle>
          <a:p>
            <a:pPr eaLnBrk="1" hangingPunct="1">
              <a:lnSpc>
                <a:spcPct val="110000"/>
              </a:lnSpc>
              <a:spcAft>
                <a:spcPct val="0"/>
              </a:spcAft>
              <a:buClrTx/>
              <a:buFontTx/>
              <a:buNone/>
            </a:pPr>
            <a:r>
              <a:rPr lang="zh-CN" altLang="en-US" sz="2800" b="1" dirty="0">
                <a:solidFill>
                  <a:srgbClr val="FF3300"/>
                </a:solidFill>
                <a:latin typeface="Arial Narrow" panose="020B0606020202030204" pitchFamily="34" charset="0"/>
                <a:ea typeface="黑体" panose="02010609060101010101" pitchFamily="49" charset="-122"/>
              </a:rPr>
              <a:t>性能提示：</a:t>
            </a:r>
            <a:r>
              <a:rPr lang="zh-CN" altLang="en-US" sz="2800" b="1" dirty="0">
                <a:solidFill>
                  <a:schemeClr val="hlink"/>
                </a:solidFill>
                <a:latin typeface="Arial Narrow" panose="020B0606020202030204" pitchFamily="34" charset="0"/>
                <a:ea typeface="黑体" panose="02010609060101010101" pitchFamily="49" charset="-122"/>
              </a:rPr>
              <a:t>使用已有的标准函数库中的函数来构建自己的程序，可以使程序的</a:t>
            </a:r>
            <a:r>
              <a:rPr lang="zh-CN" altLang="en-US" sz="2800" b="1" dirty="0">
                <a:solidFill>
                  <a:srgbClr val="FF0000"/>
                </a:solidFill>
                <a:latin typeface="Arial Narrow" panose="020B0606020202030204" pitchFamily="34" charset="0"/>
                <a:ea typeface="黑体" panose="02010609060101010101" pitchFamily="49" charset="-122"/>
              </a:rPr>
              <a:t>可移植性</a:t>
            </a:r>
            <a:r>
              <a:rPr lang="zh-CN" altLang="en-US" sz="2800" b="1" dirty="0">
                <a:solidFill>
                  <a:schemeClr val="hlink"/>
                </a:solidFill>
                <a:latin typeface="Arial Narrow" panose="020B0606020202030204" pitchFamily="34" charset="0"/>
                <a:ea typeface="黑体" panose="02010609060101010101" pitchFamily="49" charset="-122"/>
              </a:rPr>
              <a:t>得到保证，因为这些函数在绝大多数的系统中都可以使用。（</a:t>
            </a:r>
            <a:r>
              <a:rPr lang="en-US" altLang="zh-CN" sz="2800" b="1" dirty="0">
                <a:solidFill>
                  <a:schemeClr val="hlink"/>
                </a:solidFill>
                <a:latin typeface="Arial Narrow" panose="020B0606020202030204" pitchFamily="34" charset="0"/>
                <a:ea typeface="黑体" panose="02010609060101010101" pitchFamily="49" charset="-122"/>
              </a:rPr>
              <a:t>Windows, Linux, Mac OS x</a:t>
            </a:r>
            <a:r>
              <a:rPr lang="zh-CN" altLang="en-US" sz="2800" b="1" dirty="0">
                <a:solidFill>
                  <a:schemeClr val="hlink"/>
                </a:solidFill>
                <a:latin typeface="Arial Narrow" panose="020B0606020202030204" pitchFamily="34" charset="0"/>
                <a:ea typeface="黑体" panose="02010609060101010101" pitchFamily="49" charset="-122"/>
              </a:rPr>
              <a:t>）</a:t>
            </a:r>
          </a:p>
        </p:txBody>
      </p:sp>
      <p:pic>
        <p:nvPicPr>
          <p:cNvPr id="6" name="图片 5"/>
          <p:cNvPicPr>
            <a:picLocks noChangeAspect="1"/>
          </p:cNvPicPr>
          <p:nvPr/>
        </p:nvPicPr>
        <p:blipFill>
          <a:blip r:embed="rId2"/>
          <a:stretch>
            <a:fillRect/>
          </a:stretch>
        </p:blipFill>
        <p:spPr>
          <a:xfrm>
            <a:off x="107504" y="2716932"/>
            <a:ext cx="790575" cy="771525"/>
          </a:xfrm>
          <a:prstGeom prst="rect">
            <a:avLst/>
          </a:prstGeom>
        </p:spPr>
      </p:pic>
    </p:spTree>
    <p:extLst>
      <p:ext uri="{BB962C8B-B14F-4D97-AF65-F5344CB8AC3E}">
        <p14:creationId xmlns:p14="http://schemas.microsoft.com/office/powerpoint/2010/main" val="171075997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TextBox 48"/>
          <p:cNvSpPr txBox="1"/>
          <p:nvPr/>
        </p:nvSpPr>
        <p:spPr>
          <a:xfrm>
            <a:off x="2051844" y="2497146"/>
            <a:ext cx="5040560" cy="677108"/>
          </a:xfrm>
          <a:prstGeom prst="rect">
            <a:avLst/>
          </a:prstGeom>
          <a:noFill/>
        </p:spPr>
        <p:txBody>
          <a:bodyPr wrap="square" lIns="0" tIns="0" rIns="0" bIns="0" rtlCol="0">
            <a:spAutoFit/>
          </a:bodyPr>
          <a:lstStyle/>
          <a:p>
            <a:r>
              <a:rPr lang="en-US" altLang="zh-CN" sz="4400" dirty="0">
                <a:solidFill>
                  <a:schemeClr val="tx1">
                    <a:lumMod val="65000"/>
                    <a:lumOff val="35000"/>
                  </a:schemeClr>
                </a:solidFill>
                <a:cs typeface="+mn-ea"/>
                <a:sym typeface="+mn-lt"/>
              </a:rPr>
              <a:t>Internet </a:t>
            </a:r>
            <a:r>
              <a:rPr lang="zh-CN" altLang="en-US" sz="4400" dirty="0">
                <a:solidFill>
                  <a:schemeClr val="tx1">
                    <a:lumMod val="65000"/>
                    <a:lumOff val="35000"/>
                  </a:schemeClr>
                </a:solidFill>
                <a:cs typeface="+mn-ea"/>
                <a:sym typeface="+mn-lt"/>
              </a:rPr>
              <a:t>与 </a:t>
            </a:r>
            <a:r>
              <a:rPr lang="en-US" altLang="zh-CN" sz="4400" dirty="0">
                <a:solidFill>
                  <a:schemeClr val="tx1">
                    <a:lumMod val="65000"/>
                    <a:lumOff val="35000"/>
                  </a:schemeClr>
                </a:solidFill>
                <a:cs typeface="+mn-ea"/>
                <a:sym typeface="+mn-lt"/>
              </a:rPr>
              <a:t>WWW</a:t>
            </a:r>
            <a:endParaRPr lang="en-GB" altLang="zh-CN" sz="4400" dirty="0">
              <a:solidFill>
                <a:schemeClr val="tx1">
                  <a:lumMod val="65000"/>
                  <a:lumOff val="35000"/>
                </a:schemeClr>
              </a:solidFill>
              <a:cs typeface="+mn-ea"/>
              <a:sym typeface="+mn-lt"/>
            </a:endParaRPr>
          </a:p>
        </p:txBody>
      </p:sp>
      <p:sp>
        <p:nvSpPr>
          <p:cNvPr id="11" name="TextBox 49"/>
          <p:cNvSpPr txBox="1"/>
          <p:nvPr/>
        </p:nvSpPr>
        <p:spPr>
          <a:xfrm>
            <a:off x="1907704" y="3384743"/>
            <a:ext cx="5012386" cy="246221"/>
          </a:xfrm>
          <a:prstGeom prst="rect">
            <a:avLst/>
          </a:prstGeom>
          <a:noFill/>
        </p:spPr>
        <p:txBody>
          <a:bodyPr wrap="square" lIns="0" tIns="0" rIns="0" bIns="0" rtlCol="0">
            <a:spAutoFit/>
          </a:bodyPr>
          <a:lstStyle/>
          <a:p>
            <a:pPr eaLnBrk="0" hangingPunct="0"/>
            <a:r>
              <a:rPr lang="en-US" altLang="zh-CN" sz="1600" dirty="0">
                <a:solidFill>
                  <a:schemeClr val="tx1">
                    <a:lumMod val="65000"/>
                    <a:lumOff val="35000"/>
                  </a:schemeClr>
                </a:solidFill>
                <a:cs typeface="+mn-ea"/>
                <a:sym typeface="+mn-lt"/>
              </a:rPr>
              <a:t>Internet </a:t>
            </a:r>
            <a:r>
              <a:rPr lang="zh-CN" altLang="en-US" sz="1600" dirty="0">
                <a:solidFill>
                  <a:schemeClr val="tx1">
                    <a:lumMod val="65000"/>
                    <a:lumOff val="35000"/>
                  </a:schemeClr>
                </a:solidFill>
                <a:cs typeface="+mn-ea"/>
                <a:sym typeface="+mn-lt"/>
              </a:rPr>
              <a:t>改变的不仅是生活的方式，而且是思维的方式</a:t>
            </a:r>
          </a:p>
        </p:txBody>
      </p:sp>
      <p:grpSp>
        <p:nvGrpSpPr>
          <p:cNvPr id="12" name="组合 11"/>
          <p:cNvGrpSpPr/>
          <p:nvPr/>
        </p:nvGrpSpPr>
        <p:grpSpPr>
          <a:xfrm>
            <a:off x="4032064" y="1206537"/>
            <a:ext cx="1116000" cy="1080120"/>
            <a:chOff x="4032064" y="1206537"/>
            <a:chExt cx="1116000" cy="1080120"/>
          </a:xfrm>
        </p:grpSpPr>
        <p:sp>
          <p:nvSpPr>
            <p:cNvPr id="13" name="矩形 12"/>
            <p:cNvSpPr/>
            <p:nvPr/>
          </p:nvSpPr>
          <p:spPr>
            <a:xfrm>
              <a:off x="4032064" y="1206537"/>
              <a:ext cx="1080120" cy="108012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TextBox 48"/>
            <p:cNvSpPr txBox="1"/>
            <p:nvPr/>
          </p:nvSpPr>
          <p:spPr>
            <a:xfrm>
              <a:off x="4179383" y="1308705"/>
              <a:ext cx="968681" cy="830997"/>
            </a:xfrm>
            <a:prstGeom prst="rect">
              <a:avLst/>
            </a:prstGeom>
            <a:noFill/>
          </p:spPr>
          <p:txBody>
            <a:bodyPr wrap="square" lIns="0" tIns="0" rIns="0" bIns="0" rtlCol="0">
              <a:spAutoFit/>
            </a:bodyPr>
            <a:lstStyle/>
            <a:p>
              <a:r>
                <a:rPr lang="en-US" altLang="zh-CN" sz="5400" dirty="0">
                  <a:solidFill>
                    <a:schemeClr val="bg1"/>
                  </a:solidFill>
                  <a:cs typeface="+mn-ea"/>
                  <a:sym typeface="+mn-lt"/>
                </a:rPr>
                <a:t>04</a:t>
              </a:r>
              <a:endParaRPr lang="en-GB" altLang="zh-CN" sz="5400" dirty="0">
                <a:solidFill>
                  <a:schemeClr val="bg1"/>
                </a:solidFill>
                <a:cs typeface="+mn-ea"/>
                <a:sym typeface="+mn-lt"/>
              </a:endParaRPr>
            </a:p>
          </p:txBody>
        </p:sp>
      </p:gr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533348" y="1187132"/>
            <a:ext cx="4801858" cy="2185654"/>
            <a:chOff x="408066" y="1383617"/>
            <a:chExt cx="4801858" cy="2185654"/>
          </a:xfrm>
        </p:grpSpPr>
        <p:sp>
          <p:nvSpPr>
            <p:cNvPr id="4" name="Freeform: Shape 2"/>
            <p:cNvSpPr/>
            <p:nvPr/>
          </p:nvSpPr>
          <p:spPr>
            <a:xfrm>
              <a:off x="2654787" y="2531856"/>
              <a:ext cx="2539799" cy="442616"/>
            </a:xfrm>
            <a:custGeom>
              <a:avLst/>
              <a:gdLst/>
              <a:ahLst/>
              <a:cxnLst>
                <a:cxn ang="0">
                  <a:pos x="wd2" y="hd2"/>
                </a:cxn>
                <a:cxn ang="5400000">
                  <a:pos x="wd2" y="hd2"/>
                </a:cxn>
                <a:cxn ang="10800000">
                  <a:pos x="wd2" y="hd2"/>
                </a:cxn>
                <a:cxn ang="16200000">
                  <a:pos x="wd2" y="hd2"/>
                </a:cxn>
              </a:cxnLst>
              <a:rect l="0" t="0" r="r" b="b"/>
              <a:pathLst>
                <a:path w="21583" h="21599" extrusionOk="0">
                  <a:moveTo>
                    <a:pt x="10442" y="1046"/>
                  </a:moveTo>
                  <a:lnTo>
                    <a:pt x="19585" y="1274"/>
                  </a:lnTo>
                  <a:cubicBezTo>
                    <a:pt x="19676" y="1275"/>
                    <a:pt x="19762" y="1492"/>
                    <a:pt x="19823" y="1872"/>
                  </a:cubicBezTo>
                  <a:lnTo>
                    <a:pt x="21531" y="10572"/>
                  </a:lnTo>
                  <a:cubicBezTo>
                    <a:pt x="21599" y="10917"/>
                    <a:pt x="21600" y="11524"/>
                    <a:pt x="21533" y="11878"/>
                  </a:cubicBezTo>
                  <a:lnTo>
                    <a:pt x="19814" y="21008"/>
                  </a:lnTo>
                  <a:cubicBezTo>
                    <a:pt x="19752" y="21387"/>
                    <a:pt x="19666" y="21600"/>
                    <a:pt x="19576" y="21599"/>
                  </a:cubicBezTo>
                  <a:cubicBezTo>
                    <a:pt x="19576" y="21599"/>
                    <a:pt x="11326" y="21382"/>
                    <a:pt x="10952" y="21377"/>
                  </a:cubicBezTo>
                  <a:cubicBezTo>
                    <a:pt x="10599" y="21371"/>
                    <a:pt x="10351" y="20537"/>
                    <a:pt x="10188" y="19685"/>
                  </a:cubicBezTo>
                  <a:cubicBezTo>
                    <a:pt x="10182" y="19650"/>
                    <a:pt x="10172" y="19599"/>
                    <a:pt x="10160" y="19541"/>
                  </a:cubicBezTo>
                  <a:cubicBezTo>
                    <a:pt x="10160" y="19541"/>
                    <a:pt x="8152" y="9137"/>
                    <a:pt x="7505" y="5917"/>
                  </a:cubicBezTo>
                  <a:cubicBezTo>
                    <a:pt x="7393" y="5359"/>
                    <a:pt x="7232" y="4410"/>
                    <a:pt x="6797" y="4402"/>
                  </a:cubicBezTo>
                  <a:cubicBezTo>
                    <a:pt x="6763" y="4401"/>
                    <a:pt x="6732" y="4404"/>
                    <a:pt x="6704" y="4404"/>
                  </a:cubicBezTo>
                  <a:cubicBezTo>
                    <a:pt x="6574" y="4401"/>
                    <a:pt x="5633" y="4689"/>
                    <a:pt x="4226" y="4668"/>
                  </a:cubicBezTo>
                  <a:cubicBezTo>
                    <a:pt x="2972" y="4648"/>
                    <a:pt x="254" y="4606"/>
                    <a:pt x="0" y="4602"/>
                  </a:cubicBezTo>
                  <a:lnTo>
                    <a:pt x="2" y="182"/>
                  </a:lnTo>
                  <a:lnTo>
                    <a:pt x="7826" y="0"/>
                  </a:lnTo>
                  <a:cubicBezTo>
                    <a:pt x="7826" y="0"/>
                    <a:pt x="10225" y="1043"/>
                    <a:pt x="10442" y="1046"/>
                  </a:cubicBezTo>
                  <a:close/>
                </a:path>
              </a:pathLst>
            </a:custGeom>
            <a:solidFill>
              <a:schemeClr val="accent3">
                <a:alpha val="85000"/>
              </a:schemeClr>
            </a:solidFill>
            <a:ln w="12700">
              <a:miter lim="400000"/>
            </a:ln>
          </p:spPr>
          <p:txBody>
            <a:bodyPr anchor="ctr"/>
            <a:lstStyle/>
            <a:p>
              <a:pPr algn="ctr"/>
              <a:endParaRPr>
                <a:cs typeface="+mn-ea"/>
                <a:sym typeface="+mn-lt"/>
              </a:endParaRPr>
            </a:p>
          </p:txBody>
        </p:sp>
        <p:sp>
          <p:nvSpPr>
            <p:cNvPr id="5" name="Freeform: Shape 3"/>
            <p:cNvSpPr/>
            <p:nvPr/>
          </p:nvSpPr>
          <p:spPr>
            <a:xfrm>
              <a:off x="2608284" y="2735613"/>
              <a:ext cx="2586112" cy="798781"/>
            </a:xfrm>
            <a:custGeom>
              <a:avLst/>
              <a:gdLst/>
              <a:ahLst/>
              <a:cxnLst>
                <a:cxn ang="0">
                  <a:pos x="wd2" y="hd2"/>
                </a:cxn>
                <a:cxn ang="5400000">
                  <a:pos x="wd2" y="hd2"/>
                </a:cxn>
                <a:cxn ang="10800000">
                  <a:pos x="wd2" y="hd2"/>
                </a:cxn>
                <a:cxn ang="16200000">
                  <a:pos x="wd2" y="hd2"/>
                </a:cxn>
              </a:cxnLst>
              <a:rect l="0" t="0" r="r" b="b"/>
              <a:pathLst>
                <a:path w="21583" h="21597" extrusionOk="0">
                  <a:moveTo>
                    <a:pt x="7083" y="0"/>
                  </a:moveTo>
                  <a:cubicBezTo>
                    <a:pt x="7458" y="33"/>
                    <a:pt x="7662" y="624"/>
                    <a:pt x="7771" y="971"/>
                  </a:cubicBezTo>
                  <a:cubicBezTo>
                    <a:pt x="8393" y="2943"/>
                    <a:pt x="10350" y="9086"/>
                    <a:pt x="10350" y="9086"/>
                  </a:cubicBezTo>
                  <a:cubicBezTo>
                    <a:pt x="10529" y="9562"/>
                    <a:pt x="10787" y="10133"/>
                    <a:pt x="11163" y="10135"/>
                  </a:cubicBezTo>
                  <a:cubicBezTo>
                    <a:pt x="11675" y="10140"/>
                    <a:pt x="19622" y="10335"/>
                    <a:pt x="19622" y="10335"/>
                  </a:cubicBezTo>
                  <a:cubicBezTo>
                    <a:pt x="19710" y="10336"/>
                    <a:pt x="19795" y="10456"/>
                    <a:pt x="19855" y="10667"/>
                  </a:cubicBezTo>
                  <a:lnTo>
                    <a:pt x="21534" y="15621"/>
                  </a:lnTo>
                  <a:cubicBezTo>
                    <a:pt x="21600" y="15815"/>
                    <a:pt x="21600" y="16151"/>
                    <a:pt x="21533" y="16345"/>
                  </a:cubicBezTo>
                  <a:lnTo>
                    <a:pt x="19846" y="21269"/>
                  </a:lnTo>
                  <a:cubicBezTo>
                    <a:pt x="19786" y="21479"/>
                    <a:pt x="19701" y="21597"/>
                    <a:pt x="19612" y="21596"/>
                  </a:cubicBezTo>
                  <a:cubicBezTo>
                    <a:pt x="19612" y="21596"/>
                    <a:pt x="11845" y="21402"/>
                    <a:pt x="11489" y="21399"/>
                  </a:cubicBezTo>
                  <a:cubicBezTo>
                    <a:pt x="10771" y="21393"/>
                    <a:pt x="10299" y="19241"/>
                    <a:pt x="10008" y="17357"/>
                  </a:cubicBezTo>
                  <a:cubicBezTo>
                    <a:pt x="9670" y="15162"/>
                    <a:pt x="8041" y="6145"/>
                    <a:pt x="7515" y="3234"/>
                  </a:cubicBezTo>
                  <a:cubicBezTo>
                    <a:pt x="7351" y="2328"/>
                    <a:pt x="7046" y="2284"/>
                    <a:pt x="6926" y="2283"/>
                  </a:cubicBezTo>
                  <a:cubicBezTo>
                    <a:pt x="6854" y="2282"/>
                    <a:pt x="1355" y="2402"/>
                    <a:pt x="901" y="2398"/>
                  </a:cubicBezTo>
                  <a:lnTo>
                    <a:pt x="0" y="413"/>
                  </a:lnTo>
                  <a:lnTo>
                    <a:pt x="408" y="110"/>
                  </a:lnTo>
                  <a:cubicBezTo>
                    <a:pt x="937" y="115"/>
                    <a:pt x="7050" y="-3"/>
                    <a:pt x="7083" y="0"/>
                  </a:cubicBezTo>
                  <a:close/>
                </a:path>
              </a:pathLst>
            </a:custGeom>
            <a:solidFill>
              <a:schemeClr val="accent4">
                <a:alpha val="85000"/>
              </a:schemeClr>
            </a:solidFill>
            <a:ln w="12700">
              <a:miter lim="400000"/>
            </a:ln>
          </p:spPr>
          <p:txBody>
            <a:bodyPr anchor="ctr"/>
            <a:lstStyle/>
            <a:p>
              <a:pPr algn="ctr"/>
              <a:endParaRPr>
                <a:cs typeface="+mn-ea"/>
                <a:sym typeface="+mn-lt"/>
              </a:endParaRPr>
            </a:p>
          </p:txBody>
        </p:sp>
        <p:sp>
          <p:nvSpPr>
            <p:cNvPr id="6" name="Freeform: Shape 4"/>
            <p:cNvSpPr/>
            <p:nvPr/>
          </p:nvSpPr>
          <p:spPr>
            <a:xfrm>
              <a:off x="2654787" y="1985307"/>
              <a:ext cx="2539799" cy="442607"/>
            </a:xfrm>
            <a:custGeom>
              <a:avLst/>
              <a:gdLst/>
              <a:ahLst/>
              <a:cxnLst>
                <a:cxn ang="0">
                  <a:pos x="wd2" y="hd2"/>
                </a:cxn>
                <a:cxn ang="5400000">
                  <a:pos x="wd2" y="hd2"/>
                </a:cxn>
                <a:cxn ang="10800000">
                  <a:pos x="wd2" y="hd2"/>
                </a:cxn>
                <a:cxn ang="16200000">
                  <a:pos x="wd2" y="hd2"/>
                </a:cxn>
              </a:cxnLst>
              <a:rect l="0" t="0" r="r" b="b"/>
              <a:pathLst>
                <a:path w="21583" h="21599" extrusionOk="0">
                  <a:moveTo>
                    <a:pt x="10442" y="20553"/>
                  </a:moveTo>
                  <a:lnTo>
                    <a:pt x="19585" y="20326"/>
                  </a:lnTo>
                  <a:cubicBezTo>
                    <a:pt x="19676" y="20324"/>
                    <a:pt x="19762" y="20108"/>
                    <a:pt x="19823" y="19727"/>
                  </a:cubicBezTo>
                  <a:lnTo>
                    <a:pt x="21531" y="11027"/>
                  </a:lnTo>
                  <a:cubicBezTo>
                    <a:pt x="21599" y="10682"/>
                    <a:pt x="21600" y="10075"/>
                    <a:pt x="21533" y="9722"/>
                  </a:cubicBezTo>
                  <a:lnTo>
                    <a:pt x="19814" y="591"/>
                  </a:lnTo>
                  <a:cubicBezTo>
                    <a:pt x="19752" y="212"/>
                    <a:pt x="19666" y="-1"/>
                    <a:pt x="19576" y="0"/>
                  </a:cubicBezTo>
                  <a:cubicBezTo>
                    <a:pt x="19576" y="0"/>
                    <a:pt x="11326" y="216"/>
                    <a:pt x="10952" y="221"/>
                  </a:cubicBezTo>
                  <a:cubicBezTo>
                    <a:pt x="10599" y="228"/>
                    <a:pt x="10351" y="1062"/>
                    <a:pt x="10188" y="1914"/>
                  </a:cubicBezTo>
                  <a:cubicBezTo>
                    <a:pt x="10182" y="1949"/>
                    <a:pt x="10172" y="1999"/>
                    <a:pt x="10160" y="2058"/>
                  </a:cubicBezTo>
                  <a:cubicBezTo>
                    <a:pt x="10160" y="2058"/>
                    <a:pt x="8152" y="12462"/>
                    <a:pt x="7505" y="15682"/>
                  </a:cubicBezTo>
                  <a:cubicBezTo>
                    <a:pt x="7393" y="16240"/>
                    <a:pt x="7232" y="17190"/>
                    <a:pt x="6797" y="17197"/>
                  </a:cubicBezTo>
                  <a:cubicBezTo>
                    <a:pt x="6763" y="17198"/>
                    <a:pt x="6732" y="17195"/>
                    <a:pt x="6704" y="17195"/>
                  </a:cubicBezTo>
                  <a:cubicBezTo>
                    <a:pt x="6574" y="17198"/>
                    <a:pt x="5633" y="16910"/>
                    <a:pt x="4226" y="16931"/>
                  </a:cubicBezTo>
                  <a:cubicBezTo>
                    <a:pt x="2972" y="16950"/>
                    <a:pt x="254" y="16993"/>
                    <a:pt x="0" y="16997"/>
                  </a:cubicBezTo>
                  <a:lnTo>
                    <a:pt x="2" y="21417"/>
                  </a:lnTo>
                  <a:lnTo>
                    <a:pt x="7826" y="21599"/>
                  </a:lnTo>
                  <a:cubicBezTo>
                    <a:pt x="7826" y="21599"/>
                    <a:pt x="10225" y="20556"/>
                    <a:pt x="10442" y="20553"/>
                  </a:cubicBezTo>
                  <a:close/>
                </a:path>
              </a:pathLst>
            </a:custGeom>
            <a:solidFill>
              <a:schemeClr val="accent2">
                <a:alpha val="85000"/>
              </a:schemeClr>
            </a:solidFill>
            <a:ln w="12700">
              <a:miter lim="400000"/>
            </a:ln>
          </p:spPr>
          <p:txBody>
            <a:bodyPr anchor="ctr"/>
            <a:lstStyle/>
            <a:p>
              <a:pPr algn="ctr"/>
              <a:endParaRPr>
                <a:cs typeface="+mn-ea"/>
                <a:sym typeface="+mn-lt"/>
              </a:endParaRPr>
            </a:p>
          </p:txBody>
        </p:sp>
        <p:sp>
          <p:nvSpPr>
            <p:cNvPr id="7" name="Freeform: Shape 5"/>
            <p:cNvSpPr/>
            <p:nvPr/>
          </p:nvSpPr>
          <p:spPr>
            <a:xfrm>
              <a:off x="2608284" y="1428020"/>
              <a:ext cx="2586112" cy="798797"/>
            </a:xfrm>
            <a:custGeom>
              <a:avLst/>
              <a:gdLst/>
              <a:ahLst/>
              <a:cxnLst>
                <a:cxn ang="0">
                  <a:pos x="wd2" y="hd2"/>
                </a:cxn>
                <a:cxn ang="5400000">
                  <a:pos x="wd2" y="hd2"/>
                </a:cxn>
                <a:cxn ang="10800000">
                  <a:pos x="wd2" y="hd2"/>
                </a:cxn>
                <a:cxn ang="16200000">
                  <a:pos x="wd2" y="hd2"/>
                </a:cxn>
              </a:cxnLst>
              <a:rect l="0" t="0" r="r" b="b"/>
              <a:pathLst>
                <a:path w="21583" h="21597" extrusionOk="0">
                  <a:moveTo>
                    <a:pt x="7083" y="21596"/>
                  </a:moveTo>
                  <a:cubicBezTo>
                    <a:pt x="7458" y="21563"/>
                    <a:pt x="7662" y="20972"/>
                    <a:pt x="7771" y="20625"/>
                  </a:cubicBezTo>
                  <a:cubicBezTo>
                    <a:pt x="8393" y="18654"/>
                    <a:pt x="10350" y="12510"/>
                    <a:pt x="10350" y="12510"/>
                  </a:cubicBezTo>
                  <a:cubicBezTo>
                    <a:pt x="10529" y="12034"/>
                    <a:pt x="10787" y="11464"/>
                    <a:pt x="11163" y="11461"/>
                  </a:cubicBezTo>
                  <a:cubicBezTo>
                    <a:pt x="11675" y="11456"/>
                    <a:pt x="19622" y="11261"/>
                    <a:pt x="19622" y="11261"/>
                  </a:cubicBezTo>
                  <a:cubicBezTo>
                    <a:pt x="19710" y="11260"/>
                    <a:pt x="19795" y="11140"/>
                    <a:pt x="19855" y="10929"/>
                  </a:cubicBezTo>
                  <a:lnTo>
                    <a:pt x="21534" y="5975"/>
                  </a:lnTo>
                  <a:cubicBezTo>
                    <a:pt x="21600" y="5781"/>
                    <a:pt x="21600" y="5445"/>
                    <a:pt x="21533" y="5251"/>
                  </a:cubicBezTo>
                  <a:lnTo>
                    <a:pt x="19846" y="327"/>
                  </a:lnTo>
                  <a:cubicBezTo>
                    <a:pt x="19786" y="117"/>
                    <a:pt x="19701" y="-1"/>
                    <a:pt x="19612" y="0"/>
                  </a:cubicBezTo>
                  <a:cubicBezTo>
                    <a:pt x="19612" y="0"/>
                    <a:pt x="11845" y="194"/>
                    <a:pt x="11489" y="197"/>
                  </a:cubicBezTo>
                  <a:cubicBezTo>
                    <a:pt x="10771" y="203"/>
                    <a:pt x="10299" y="2355"/>
                    <a:pt x="10008" y="4239"/>
                  </a:cubicBezTo>
                  <a:cubicBezTo>
                    <a:pt x="9670" y="6434"/>
                    <a:pt x="8041" y="15451"/>
                    <a:pt x="7515" y="18362"/>
                  </a:cubicBezTo>
                  <a:cubicBezTo>
                    <a:pt x="7351" y="19268"/>
                    <a:pt x="7046" y="19312"/>
                    <a:pt x="6926" y="19313"/>
                  </a:cubicBezTo>
                  <a:cubicBezTo>
                    <a:pt x="6854" y="19314"/>
                    <a:pt x="1355" y="19194"/>
                    <a:pt x="901" y="19198"/>
                  </a:cubicBezTo>
                  <a:lnTo>
                    <a:pt x="0" y="21183"/>
                  </a:lnTo>
                  <a:lnTo>
                    <a:pt x="408" y="21486"/>
                  </a:lnTo>
                  <a:cubicBezTo>
                    <a:pt x="937" y="21481"/>
                    <a:pt x="7050" y="21599"/>
                    <a:pt x="7083" y="21596"/>
                  </a:cubicBezTo>
                  <a:close/>
                </a:path>
              </a:pathLst>
            </a:custGeom>
            <a:solidFill>
              <a:schemeClr val="accent1">
                <a:alpha val="85000"/>
              </a:schemeClr>
            </a:solidFill>
            <a:ln w="12700">
              <a:miter lim="400000"/>
            </a:ln>
          </p:spPr>
          <p:txBody>
            <a:bodyPr anchor="ctr"/>
            <a:lstStyle/>
            <a:p>
              <a:pPr algn="ctr"/>
              <a:endParaRPr>
                <a:cs typeface="+mn-ea"/>
                <a:sym typeface="+mn-lt"/>
              </a:endParaRPr>
            </a:p>
          </p:txBody>
        </p:sp>
        <p:grpSp>
          <p:nvGrpSpPr>
            <p:cNvPr id="8" name="Group 6"/>
            <p:cNvGrpSpPr/>
            <p:nvPr/>
          </p:nvGrpSpPr>
          <p:grpSpPr>
            <a:xfrm>
              <a:off x="408066" y="1383617"/>
              <a:ext cx="2687184" cy="2185654"/>
              <a:chOff x="3134398" y="2273382"/>
              <a:chExt cx="3582912" cy="2914205"/>
            </a:xfrm>
            <a:solidFill>
              <a:schemeClr val="tx2"/>
            </a:solidFill>
          </p:grpSpPr>
          <p:sp>
            <p:nvSpPr>
              <p:cNvPr id="56" name="Freeform: Shape 25"/>
              <p:cNvSpPr/>
              <p:nvPr/>
            </p:nvSpPr>
            <p:spPr>
              <a:xfrm rot="7570713">
                <a:off x="3143525" y="3362793"/>
                <a:ext cx="773497" cy="791751"/>
              </a:xfrm>
              <a:custGeom>
                <a:avLst/>
                <a:gdLst/>
                <a:ahLst/>
                <a:cxnLst>
                  <a:cxn ang="0">
                    <a:pos x="wd2" y="hd2"/>
                  </a:cxn>
                  <a:cxn ang="5400000">
                    <a:pos x="wd2" y="hd2"/>
                  </a:cxn>
                  <a:cxn ang="10800000">
                    <a:pos x="wd2" y="hd2"/>
                  </a:cxn>
                  <a:cxn ang="16200000">
                    <a:pos x="wd2" y="hd2"/>
                  </a:cxn>
                </a:cxnLst>
                <a:rect l="0" t="0" r="r" b="b"/>
                <a:pathLst>
                  <a:path w="21600" h="21600" extrusionOk="0">
                    <a:moveTo>
                      <a:pt x="21600" y="13275"/>
                    </a:moveTo>
                    <a:lnTo>
                      <a:pt x="9878" y="21600"/>
                    </a:lnTo>
                    <a:lnTo>
                      <a:pt x="0" y="8326"/>
                    </a:lnTo>
                    <a:lnTo>
                      <a:pt x="11723" y="0"/>
                    </a:lnTo>
                    <a:cubicBezTo>
                      <a:pt x="11723" y="0"/>
                      <a:pt x="21600" y="13275"/>
                      <a:pt x="21600" y="13275"/>
                    </a:cubicBezTo>
                    <a:close/>
                  </a:path>
                </a:pathLst>
              </a:custGeom>
              <a:grpFill/>
              <a:ln w="12700">
                <a:miter lim="400000"/>
              </a:ln>
            </p:spPr>
            <p:txBody>
              <a:bodyPr anchor="ctr"/>
              <a:lstStyle/>
              <a:p>
                <a:pPr algn="ctr"/>
                <a:endParaRPr>
                  <a:cs typeface="+mn-ea"/>
                  <a:sym typeface="+mn-lt"/>
                </a:endParaRPr>
              </a:p>
            </p:txBody>
          </p:sp>
          <p:sp>
            <p:nvSpPr>
              <p:cNvPr id="59" name="Freeform: Shape 28"/>
              <p:cNvSpPr/>
              <p:nvPr/>
            </p:nvSpPr>
            <p:spPr>
              <a:xfrm rot="7570713">
                <a:off x="3803103" y="2273380"/>
                <a:ext cx="2914205" cy="2914209"/>
              </a:xfrm>
              <a:custGeom>
                <a:avLst/>
                <a:gdLst/>
                <a:ahLst/>
                <a:cxnLst>
                  <a:cxn ang="0">
                    <a:pos x="wd2" y="hd2"/>
                  </a:cxn>
                  <a:cxn ang="5400000">
                    <a:pos x="wd2" y="hd2"/>
                  </a:cxn>
                  <a:cxn ang="10800000">
                    <a:pos x="wd2" y="hd2"/>
                  </a:cxn>
                  <a:cxn ang="16200000">
                    <a:pos x="wd2" y="hd2"/>
                  </a:cxn>
                </a:cxnLst>
                <a:rect l="0" t="0" r="r" b="b"/>
                <a:pathLst>
                  <a:path w="19144" h="19144" extrusionOk="0">
                    <a:moveTo>
                      <a:pt x="6609" y="17709"/>
                    </a:moveTo>
                    <a:cubicBezTo>
                      <a:pt x="2115" y="16073"/>
                      <a:pt x="-202" y="11103"/>
                      <a:pt x="1435" y="6609"/>
                    </a:cubicBezTo>
                    <a:cubicBezTo>
                      <a:pt x="3071" y="2115"/>
                      <a:pt x="8041" y="-202"/>
                      <a:pt x="12535" y="1435"/>
                    </a:cubicBezTo>
                    <a:cubicBezTo>
                      <a:pt x="17029" y="3071"/>
                      <a:pt x="19346" y="8041"/>
                      <a:pt x="17709" y="12535"/>
                    </a:cubicBezTo>
                    <a:cubicBezTo>
                      <a:pt x="16073" y="17029"/>
                      <a:pt x="11103" y="19346"/>
                      <a:pt x="6609" y="17709"/>
                    </a:cubicBezTo>
                    <a:close/>
                    <a:moveTo>
                      <a:pt x="12846" y="580"/>
                    </a:moveTo>
                    <a:cubicBezTo>
                      <a:pt x="7880" y="-1228"/>
                      <a:pt x="2388" y="1332"/>
                      <a:pt x="580" y="6298"/>
                    </a:cubicBezTo>
                    <a:cubicBezTo>
                      <a:pt x="-1228" y="11264"/>
                      <a:pt x="1332" y="16755"/>
                      <a:pt x="6298" y="18564"/>
                    </a:cubicBezTo>
                    <a:cubicBezTo>
                      <a:pt x="11264" y="20372"/>
                      <a:pt x="16755" y="17812"/>
                      <a:pt x="18564" y="12846"/>
                    </a:cubicBezTo>
                    <a:cubicBezTo>
                      <a:pt x="20372" y="7880"/>
                      <a:pt x="17812" y="2389"/>
                      <a:pt x="12846" y="580"/>
                    </a:cubicBezTo>
                    <a:close/>
                  </a:path>
                </a:pathLst>
              </a:custGeom>
              <a:grpFill/>
              <a:ln w="12700">
                <a:miter lim="400000"/>
              </a:ln>
            </p:spPr>
            <p:txBody>
              <a:bodyPr anchor="ctr"/>
              <a:lstStyle/>
              <a:p>
                <a:pPr algn="ctr"/>
                <a:endParaRPr>
                  <a:cs typeface="+mn-ea"/>
                  <a:sym typeface="+mn-lt"/>
                </a:endParaRPr>
              </a:p>
            </p:txBody>
          </p:sp>
          <p:sp>
            <p:nvSpPr>
              <p:cNvPr id="60" name="Oval 29"/>
              <p:cNvSpPr/>
              <p:nvPr/>
            </p:nvSpPr>
            <p:spPr>
              <a:xfrm rot="5475139">
                <a:off x="3928680" y="2402860"/>
                <a:ext cx="2658078" cy="2658078"/>
              </a:xfrm>
              <a:prstGeom prst="ellipse">
                <a:avLst/>
              </a:prstGeom>
              <a:grpFill/>
              <a:ln w="12700">
                <a:miter lim="400000"/>
              </a:ln>
            </p:spPr>
            <p:txBody>
              <a:bodyPr anchor="ctr"/>
              <a:lstStyle/>
              <a:p>
                <a:pPr algn="ctr"/>
                <a:endParaRPr>
                  <a:cs typeface="+mn-ea"/>
                  <a:sym typeface="+mn-lt"/>
                </a:endParaRPr>
              </a:p>
            </p:txBody>
          </p:sp>
        </p:grpSp>
        <p:sp>
          <p:nvSpPr>
            <p:cNvPr id="53" name="Rectangle 22"/>
            <p:cNvSpPr/>
            <p:nvPr/>
          </p:nvSpPr>
          <p:spPr>
            <a:xfrm>
              <a:off x="4781338" y="1427253"/>
              <a:ext cx="428586" cy="420853"/>
            </a:xfrm>
            <a:prstGeom prst="rect">
              <a:avLst/>
            </a:prstGeom>
            <a:solidFill>
              <a:schemeClr val="accent1"/>
            </a:solidFill>
            <a:ln w="12700" cap="flat">
              <a:noFill/>
              <a:miter lim="400000"/>
            </a:ln>
            <a:effectLst/>
          </p:spPr>
          <p:txBody>
            <a:bodyPr anchor="ctr"/>
            <a:lstStyle/>
            <a:p>
              <a:pPr algn="ctr"/>
              <a:endParaRPr>
                <a:cs typeface="+mn-ea"/>
                <a:sym typeface="+mn-lt"/>
              </a:endParaRPr>
            </a:p>
          </p:txBody>
        </p:sp>
        <p:sp>
          <p:nvSpPr>
            <p:cNvPr id="51" name="Rectangle 20"/>
            <p:cNvSpPr/>
            <p:nvPr/>
          </p:nvSpPr>
          <p:spPr>
            <a:xfrm>
              <a:off x="4781338" y="1984317"/>
              <a:ext cx="428586" cy="420853"/>
            </a:xfrm>
            <a:prstGeom prst="rect">
              <a:avLst/>
            </a:prstGeom>
            <a:solidFill>
              <a:schemeClr val="accent2"/>
            </a:solidFill>
            <a:ln w="12700" cap="flat">
              <a:noFill/>
              <a:miter lim="400000"/>
            </a:ln>
            <a:effectLst/>
          </p:spPr>
          <p:txBody>
            <a:bodyPr anchor="ctr"/>
            <a:lstStyle/>
            <a:p>
              <a:pPr algn="ctr"/>
              <a:endParaRPr>
                <a:cs typeface="+mn-ea"/>
                <a:sym typeface="+mn-lt"/>
              </a:endParaRPr>
            </a:p>
          </p:txBody>
        </p:sp>
        <p:grpSp>
          <p:nvGrpSpPr>
            <p:cNvPr id="11" name="Group 9"/>
            <p:cNvGrpSpPr/>
            <p:nvPr/>
          </p:nvGrpSpPr>
          <p:grpSpPr>
            <a:xfrm>
              <a:off x="4781338" y="1527237"/>
              <a:ext cx="428586" cy="1450641"/>
              <a:chOff x="0" y="-2746092"/>
              <a:chExt cx="1142893" cy="3868363"/>
            </a:xfrm>
          </p:grpSpPr>
          <p:sp>
            <p:nvSpPr>
              <p:cNvPr id="49" name="Rectangle 18"/>
              <p:cNvSpPr/>
              <p:nvPr/>
            </p:nvSpPr>
            <p:spPr>
              <a:xfrm>
                <a:off x="0" y="0"/>
                <a:ext cx="1142893" cy="1122271"/>
              </a:xfrm>
              <a:prstGeom prst="rect">
                <a:avLst/>
              </a:prstGeom>
              <a:solidFill>
                <a:schemeClr val="accent3"/>
              </a:solidFill>
              <a:ln w="12700" cap="flat">
                <a:noFill/>
                <a:miter lim="400000"/>
              </a:ln>
              <a:effectLst/>
            </p:spPr>
            <p:txBody>
              <a:bodyPr anchor="ctr"/>
              <a:lstStyle/>
              <a:p>
                <a:pPr algn="ctr"/>
                <a:endParaRPr>
                  <a:cs typeface="+mn-ea"/>
                  <a:sym typeface="+mn-lt"/>
                </a:endParaRPr>
              </a:p>
            </p:txBody>
          </p:sp>
          <p:sp>
            <p:nvSpPr>
              <p:cNvPr id="50" name="Freeform: Shape 19"/>
              <p:cNvSpPr/>
              <p:nvPr/>
            </p:nvSpPr>
            <p:spPr>
              <a:xfrm>
                <a:off x="309919" y="-2746092"/>
                <a:ext cx="523052" cy="488180"/>
              </a:xfrm>
              <a:custGeom>
                <a:avLst/>
                <a:gdLst/>
                <a:ahLst/>
                <a:cxnLst>
                  <a:cxn ang="0">
                    <a:pos x="wd2" y="hd2"/>
                  </a:cxn>
                  <a:cxn ang="5400000">
                    <a:pos x="wd2" y="hd2"/>
                  </a:cxn>
                  <a:cxn ang="10800000">
                    <a:pos x="wd2" y="hd2"/>
                  </a:cxn>
                  <a:cxn ang="16200000">
                    <a:pos x="wd2" y="hd2"/>
                  </a:cxn>
                </a:cxnLst>
                <a:rect l="0" t="0" r="r" b="b"/>
                <a:pathLst>
                  <a:path w="21533" h="21600" extrusionOk="0">
                    <a:moveTo>
                      <a:pt x="19357" y="12343"/>
                    </a:moveTo>
                    <a:lnTo>
                      <a:pt x="17854" y="12343"/>
                    </a:lnTo>
                    <a:cubicBezTo>
                      <a:pt x="17102" y="11379"/>
                      <a:pt x="16048" y="10836"/>
                      <a:pt x="14882" y="10800"/>
                    </a:cubicBezTo>
                    <a:cubicBezTo>
                      <a:pt x="15465" y="9896"/>
                      <a:pt x="15790" y="8811"/>
                      <a:pt x="15790" y="7714"/>
                    </a:cubicBezTo>
                    <a:cubicBezTo>
                      <a:pt x="15790" y="7449"/>
                      <a:pt x="15768" y="7184"/>
                      <a:pt x="15734" y="6919"/>
                    </a:cubicBezTo>
                    <a:cubicBezTo>
                      <a:pt x="16216" y="7100"/>
                      <a:pt x="16710" y="7196"/>
                      <a:pt x="17226" y="7196"/>
                    </a:cubicBezTo>
                    <a:cubicBezTo>
                      <a:pt x="18740" y="7196"/>
                      <a:pt x="19906" y="6171"/>
                      <a:pt x="20142" y="6171"/>
                    </a:cubicBezTo>
                    <a:cubicBezTo>
                      <a:pt x="21566" y="6171"/>
                      <a:pt x="21532" y="9450"/>
                      <a:pt x="21532" y="10426"/>
                    </a:cubicBezTo>
                    <a:cubicBezTo>
                      <a:pt x="21532" y="11764"/>
                      <a:pt x="20478" y="12343"/>
                      <a:pt x="19357" y="12343"/>
                    </a:cubicBezTo>
                    <a:close/>
                    <a:moveTo>
                      <a:pt x="17226" y="6171"/>
                    </a:moveTo>
                    <a:cubicBezTo>
                      <a:pt x="15645" y="6171"/>
                      <a:pt x="14355" y="4785"/>
                      <a:pt x="14355" y="3086"/>
                    </a:cubicBezTo>
                    <a:cubicBezTo>
                      <a:pt x="14355" y="1386"/>
                      <a:pt x="15645" y="0"/>
                      <a:pt x="17226" y="0"/>
                    </a:cubicBezTo>
                    <a:cubicBezTo>
                      <a:pt x="18807" y="0"/>
                      <a:pt x="20097" y="1386"/>
                      <a:pt x="20097" y="3086"/>
                    </a:cubicBezTo>
                    <a:cubicBezTo>
                      <a:pt x="20097" y="4785"/>
                      <a:pt x="18807" y="6171"/>
                      <a:pt x="17226" y="6171"/>
                    </a:cubicBezTo>
                    <a:close/>
                    <a:moveTo>
                      <a:pt x="10766" y="12343"/>
                    </a:moveTo>
                    <a:cubicBezTo>
                      <a:pt x="8388" y="12343"/>
                      <a:pt x="6459" y="10270"/>
                      <a:pt x="6459" y="7714"/>
                    </a:cubicBezTo>
                    <a:cubicBezTo>
                      <a:pt x="6459" y="5159"/>
                      <a:pt x="8388" y="3086"/>
                      <a:pt x="10766" y="3086"/>
                    </a:cubicBezTo>
                    <a:cubicBezTo>
                      <a:pt x="13144" y="3086"/>
                      <a:pt x="15073" y="5159"/>
                      <a:pt x="15073" y="7714"/>
                    </a:cubicBezTo>
                    <a:cubicBezTo>
                      <a:pt x="15073" y="10270"/>
                      <a:pt x="13144" y="12343"/>
                      <a:pt x="10766" y="12343"/>
                    </a:cubicBezTo>
                    <a:close/>
                    <a:moveTo>
                      <a:pt x="15667" y="21600"/>
                    </a:moveTo>
                    <a:lnTo>
                      <a:pt x="5865" y="21600"/>
                    </a:lnTo>
                    <a:cubicBezTo>
                      <a:pt x="4071" y="21600"/>
                      <a:pt x="2871" y="20431"/>
                      <a:pt x="2871" y="18478"/>
                    </a:cubicBezTo>
                    <a:cubicBezTo>
                      <a:pt x="2871" y="15754"/>
                      <a:pt x="3465" y="11571"/>
                      <a:pt x="6751" y="11571"/>
                    </a:cubicBezTo>
                    <a:cubicBezTo>
                      <a:pt x="7132" y="11571"/>
                      <a:pt x="8523" y="13247"/>
                      <a:pt x="10766" y="13247"/>
                    </a:cubicBezTo>
                    <a:cubicBezTo>
                      <a:pt x="13009" y="13247"/>
                      <a:pt x="14400" y="11571"/>
                      <a:pt x="14781" y="11571"/>
                    </a:cubicBezTo>
                    <a:cubicBezTo>
                      <a:pt x="18067" y="11571"/>
                      <a:pt x="18661" y="15754"/>
                      <a:pt x="18661" y="18478"/>
                    </a:cubicBezTo>
                    <a:cubicBezTo>
                      <a:pt x="18661" y="20431"/>
                      <a:pt x="17461" y="21600"/>
                      <a:pt x="15667" y="21600"/>
                    </a:cubicBezTo>
                    <a:close/>
                    <a:moveTo>
                      <a:pt x="4306" y="6171"/>
                    </a:moveTo>
                    <a:cubicBezTo>
                      <a:pt x="2725" y="6171"/>
                      <a:pt x="1435" y="4785"/>
                      <a:pt x="1435" y="3086"/>
                    </a:cubicBezTo>
                    <a:cubicBezTo>
                      <a:pt x="1435" y="1386"/>
                      <a:pt x="2725" y="0"/>
                      <a:pt x="4306" y="0"/>
                    </a:cubicBezTo>
                    <a:cubicBezTo>
                      <a:pt x="5887" y="0"/>
                      <a:pt x="7177" y="1386"/>
                      <a:pt x="7177" y="3086"/>
                    </a:cubicBezTo>
                    <a:cubicBezTo>
                      <a:pt x="7177" y="4785"/>
                      <a:pt x="5887" y="6171"/>
                      <a:pt x="4306" y="6171"/>
                    </a:cubicBezTo>
                    <a:close/>
                    <a:moveTo>
                      <a:pt x="3678" y="12343"/>
                    </a:moveTo>
                    <a:lnTo>
                      <a:pt x="2175" y="12343"/>
                    </a:lnTo>
                    <a:cubicBezTo>
                      <a:pt x="1054" y="12343"/>
                      <a:pt x="0" y="11764"/>
                      <a:pt x="0" y="10426"/>
                    </a:cubicBezTo>
                    <a:cubicBezTo>
                      <a:pt x="0" y="9450"/>
                      <a:pt x="-34" y="6171"/>
                      <a:pt x="1390" y="6171"/>
                    </a:cubicBezTo>
                    <a:cubicBezTo>
                      <a:pt x="1626" y="6171"/>
                      <a:pt x="2792" y="7196"/>
                      <a:pt x="4306" y="7196"/>
                    </a:cubicBezTo>
                    <a:cubicBezTo>
                      <a:pt x="4822" y="7196"/>
                      <a:pt x="5316" y="7100"/>
                      <a:pt x="5798" y="6919"/>
                    </a:cubicBezTo>
                    <a:cubicBezTo>
                      <a:pt x="5764" y="7184"/>
                      <a:pt x="5742" y="7449"/>
                      <a:pt x="5742" y="7714"/>
                    </a:cubicBezTo>
                    <a:cubicBezTo>
                      <a:pt x="5742" y="8811"/>
                      <a:pt x="6067" y="9896"/>
                      <a:pt x="6650" y="10800"/>
                    </a:cubicBezTo>
                    <a:cubicBezTo>
                      <a:pt x="5484" y="10836"/>
                      <a:pt x="4430" y="11379"/>
                      <a:pt x="3678" y="12343"/>
                    </a:cubicBezTo>
                    <a:close/>
                  </a:path>
                </a:pathLst>
              </a:custGeom>
              <a:solidFill>
                <a:srgbClr val="FFFFFF"/>
              </a:solidFill>
              <a:ln w="12700" cap="flat">
                <a:noFill/>
                <a:miter lim="400000"/>
              </a:ln>
              <a:effectLst/>
            </p:spPr>
            <p:txBody>
              <a:bodyPr anchor="ctr"/>
              <a:lstStyle/>
              <a:p>
                <a:pPr algn="ctr"/>
                <a:endParaRPr>
                  <a:cs typeface="+mn-ea"/>
                  <a:sym typeface="+mn-lt"/>
                </a:endParaRPr>
              </a:p>
            </p:txBody>
          </p:sp>
        </p:grpSp>
        <p:grpSp>
          <p:nvGrpSpPr>
            <p:cNvPr id="12" name="Group 10"/>
            <p:cNvGrpSpPr/>
            <p:nvPr/>
          </p:nvGrpSpPr>
          <p:grpSpPr>
            <a:xfrm>
              <a:off x="4781338" y="3116514"/>
              <a:ext cx="428586" cy="420853"/>
              <a:chOff x="0" y="0"/>
              <a:chExt cx="1142893" cy="1122271"/>
            </a:xfrm>
          </p:grpSpPr>
          <p:sp>
            <p:nvSpPr>
              <p:cNvPr id="47" name="Rectangle 16"/>
              <p:cNvSpPr/>
              <p:nvPr/>
            </p:nvSpPr>
            <p:spPr>
              <a:xfrm>
                <a:off x="0" y="0"/>
                <a:ext cx="1142893" cy="1122271"/>
              </a:xfrm>
              <a:prstGeom prst="rect">
                <a:avLst/>
              </a:prstGeom>
              <a:solidFill>
                <a:schemeClr val="accent4"/>
              </a:solidFill>
              <a:ln w="12700" cap="flat">
                <a:noFill/>
                <a:miter lim="400000"/>
              </a:ln>
              <a:effectLst/>
            </p:spPr>
            <p:txBody>
              <a:bodyPr anchor="ctr"/>
              <a:lstStyle/>
              <a:p>
                <a:pPr algn="ctr"/>
                <a:endParaRPr>
                  <a:cs typeface="+mn-ea"/>
                  <a:sym typeface="+mn-lt"/>
                </a:endParaRPr>
              </a:p>
            </p:txBody>
          </p:sp>
          <p:sp>
            <p:nvSpPr>
              <p:cNvPr id="48" name="Freeform: Shape 17"/>
              <p:cNvSpPr/>
              <p:nvPr/>
            </p:nvSpPr>
            <p:spPr>
              <a:xfrm>
                <a:off x="364909" y="317046"/>
                <a:ext cx="413075" cy="488179"/>
              </a:xfrm>
              <a:custGeom>
                <a:avLst/>
                <a:gdLst/>
                <a:ahLst/>
                <a:cxnLst>
                  <a:cxn ang="0">
                    <a:pos x="wd2" y="hd2"/>
                  </a:cxn>
                  <a:cxn ang="5400000">
                    <a:pos x="wd2" y="hd2"/>
                  </a:cxn>
                  <a:cxn ang="10800000">
                    <a:pos x="wd2" y="hd2"/>
                  </a:cxn>
                  <a:cxn ang="16200000">
                    <a:pos x="wd2" y="hd2"/>
                  </a:cxn>
                </a:cxnLst>
                <a:rect l="0" t="0" r="r" b="b"/>
                <a:pathLst>
                  <a:path w="21600" h="21600" extrusionOk="0">
                    <a:moveTo>
                      <a:pt x="14727" y="11631"/>
                    </a:moveTo>
                    <a:lnTo>
                      <a:pt x="12764" y="12462"/>
                    </a:lnTo>
                    <a:lnTo>
                      <a:pt x="11291" y="14123"/>
                    </a:lnTo>
                    <a:lnTo>
                      <a:pt x="12764" y="19938"/>
                    </a:lnTo>
                    <a:cubicBezTo>
                      <a:pt x="12764" y="19938"/>
                      <a:pt x="14727" y="11631"/>
                      <a:pt x="14727" y="11631"/>
                    </a:cubicBezTo>
                    <a:close/>
                    <a:moveTo>
                      <a:pt x="10309" y="14123"/>
                    </a:moveTo>
                    <a:lnTo>
                      <a:pt x="8836" y="12462"/>
                    </a:lnTo>
                    <a:lnTo>
                      <a:pt x="6873" y="11631"/>
                    </a:lnTo>
                    <a:lnTo>
                      <a:pt x="8836" y="19938"/>
                    </a:lnTo>
                    <a:cubicBezTo>
                      <a:pt x="8836" y="19938"/>
                      <a:pt x="10309" y="14123"/>
                      <a:pt x="10309" y="14123"/>
                    </a:cubicBezTo>
                    <a:close/>
                    <a:moveTo>
                      <a:pt x="15157" y="6750"/>
                    </a:moveTo>
                    <a:cubicBezTo>
                      <a:pt x="15019" y="6659"/>
                      <a:pt x="13914" y="6646"/>
                      <a:pt x="13684" y="6646"/>
                    </a:cubicBezTo>
                    <a:cubicBezTo>
                      <a:pt x="12810" y="6646"/>
                      <a:pt x="11981" y="6750"/>
                      <a:pt x="11122" y="6893"/>
                    </a:cubicBezTo>
                    <a:cubicBezTo>
                      <a:pt x="11015" y="6919"/>
                      <a:pt x="10907" y="6919"/>
                      <a:pt x="10800" y="6919"/>
                    </a:cubicBezTo>
                    <a:cubicBezTo>
                      <a:pt x="10693" y="6919"/>
                      <a:pt x="10585" y="6919"/>
                      <a:pt x="10478" y="6893"/>
                    </a:cubicBezTo>
                    <a:cubicBezTo>
                      <a:pt x="9619" y="6750"/>
                      <a:pt x="8790" y="6646"/>
                      <a:pt x="7916" y="6646"/>
                    </a:cubicBezTo>
                    <a:cubicBezTo>
                      <a:pt x="7686" y="6646"/>
                      <a:pt x="6581" y="6659"/>
                      <a:pt x="6443" y="6750"/>
                    </a:cubicBezTo>
                    <a:cubicBezTo>
                      <a:pt x="6412" y="6776"/>
                      <a:pt x="6397" y="6802"/>
                      <a:pt x="6382" y="6828"/>
                    </a:cubicBezTo>
                    <a:cubicBezTo>
                      <a:pt x="6397" y="6945"/>
                      <a:pt x="6412" y="7062"/>
                      <a:pt x="6443" y="7178"/>
                    </a:cubicBezTo>
                    <a:cubicBezTo>
                      <a:pt x="6535" y="7282"/>
                      <a:pt x="6612" y="7243"/>
                      <a:pt x="6673" y="7399"/>
                    </a:cubicBezTo>
                    <a:cubicBezTo>
                      <a:pt x="7072" y="8321"/>
                      <a:pt x="7256" y="9035"/>
                      <a:pt x="8637" y="9035"/>
                    </a:cubicBezTo>
                    <a:cubicBezTo>
                      <a:pt x="10616" y="9035"/>
                      <a:pt x="10064" y="7490"/>
                      <a:pt x="10708" y="7490"/>
                    </a:cubicBezTo>
                    <a:lnTo>
                      <a:pt x="10892" y="7490"/>
                    </a:lnTo>
                    <a:cubicBezTo>
                      <a:pt x="11536" y="7490"/>
                      <a:pt x="10984" y="9035"/>
                      <a:pt x="12963" y="9035"/>
                    </a:cubicBezTo>
                    <a:cubicBezTo>
                      <a:pt x="14344" y="9035"/>
                      <a:pt x="14528" y="8321"/>
                      <a:pt x="14927" y="7399"/>
                    </a:cubicBezTo>
                    <a:cubicBezTo>
                      <a:pt x="14988" y="7243"/>
                      <a:pt x="15065" y="7282"/>
                      <a:pt x="15157" y="7178"/>
                    </a:cubicBezTo>
                    <a:cubicBezTo>
                      <a:pt x="15188" y="7062"/>
                      <a:pt x="15203" y="6945"/>
                      <a:pt x="15218" y="6828"/>
                    </a:cubicBezTo>
                    <a:cubicBezTo>
                      <a:pt x="15203" y="6802"/>
                      <a:pt x="15188" y="6776"/>
                      <a:pt x="15157" y="6750"/>
                    </a:cubicBezTo>
                    <a:close/>
                    <a:moveTo>
                      <a:pt x="17504" y="21600"/>
                    </a:moveTo>
                    <a:lnTo>
                      <a:pt x="4096" y="21600"/>
                    </a:lnTo>
                    <a:cubicBezTo>
                      <a:pt x="1641" y="21600"/>
                      <a:pt x="0" y="20354"/>
                      <a:pt x="0" y="18238"/>
                    </a:cubicBezTo>
                    <a:cubicBezTo>
                      <a:pt x="0" y="15888"/>
                      <a:pt x="491" y="12332"/>
                      <a:pt x="3344" y="11163"/>
                    </a:cubicBezTo>
                    <a:lnTo>
                      <a:pt x="1964" y="8308"/>
                    </a:lnTo>
                    <a:lnTo>
                      <a:pt x="5247" y="8308"/>
                    </a:lnTo>
                    <a:cubicBezTo>
                      <a:pt x="5032" y="7775"/>
                      <a:pt x="4909" y="7217"/>
                      <a:pt x="4909" y="6646"/>
                    </a:cubicBezTo>
                    <a:cubicBezTo>
                      <a:pt x="4909" y="6503"/>
                      <a:pt x="4924" y="6361"/>
                      <a:pt x="4940" y="6231"/>
                    </a:cubicBezTo>
                    <a:cubicBezTo>
                      <a:pt x="4341" y="6127"/>
                      <a:pt x="1964" y="5712"/>
                      <a:pt x="1964" y="4985"/>
                    </a:cubicBezTo>
                    <a:cubicBezTo>
                      <a:pt x="1964" y="4219"/>
                      <a:pt x="4572" y="3803"/>
                      <a:pt x="5185" y="3700"/>
                    </a:cubicBezTo>
                    <a:cubicBezTo>
                      <a:pt x="5507" y="2726"/>
                      <a:pt x="6274" y="1246"/>
                      <a:pt x="7057" y="480"/>
                    </a:cubicBezTo>
                    <a:cubicBezTo>
                      <a:pt x="7364" y="182"/>
                      <a:pt x="7747" y="0"/>
                      <a:pt x="8223" y="0"/>
                    </a:cubicBezTo>
                    <a:cubicBezTo>
                      <a:pt x="9143" y="0"/>
                      <a:pt x="9880" y="805"/>
                      <a:pt x="10800" y="805"/>
                    </a:cubicBezTo>
                    <a:cubicBezTo>
                      <a:pt x="11720" y="805"/>
                      <a:pt x="12457" y="0"/>
                      <a:pt x="13377" y="0"/>
                    </a:cubicBezTo>
                    <a:cubicBezTo>
                      <a:pt x="13853" y="0"/>
                      <a:pt x="14236" y="182"/>
                      <a:pt x="14543" y="480"/>
                    </a:cubicBezTo>
                    <a:cubicBezTo>
                      <a:pt x="15326" y="1246"/>
                      <a:pt x="16093" y="2726"/>
                      <a:pt x="16415" y="3700"/>
                    </a:cubicBezTo>
                    <a:cubicBezTo>
                      <a:pt x="17028" y="3803"/>
                      <a:pt x="19636" y="4219"/>
                      <a:pt x="19636" y="4985"/>
                    </a:cubicBezTo>
                    <a:cubicBezTo>
                      <a:pt x="19636" y="5712"/>
                      <a:pt x="17259" y="6127"/>
                      <a:pt x="16660" y="6231"/>
                    </a:cubicBezTo>
                    <a:cubicBezTo>
                      <a:pt x="16737" y="6932"/>
                      <a:pt x="16630" y="7633"/>
                      <a:pt x="16353" y="8308"/>
                    </a:cubicBezTo>
                    <a:lnTo>
                      <a:pt x="19636" y="8308"/>
                    </a:lnTo>
                    <a:lnTo>
                      <a:pt x="18378" y="11228"/>
                    </a:lnTo>
                    <a:cubicBezTo>
                      <a:pt x="21124" y="12436"/>
                      <a:pt x="21600" y="15927"/>
                      <a:pt x="21600" y="18238"/>
                    </a:cubicBezTo>
                    <a:cubicBezTo>
                      <a:pt x="21600" y="20354"/>
                      <a:pt x="19959" y="21600"/>
                      <a:pt x="17504" y="21600"/>
                    </a:cubicBezTo>
                    <a:close/>
                  </a:path>
                </a:pathLst>
              </a:custGeom>
              <a:solidFill>
                <a:srgbClr val="FFFFFF"/>
              </a:solidFill>
              <a:ln w="12700" cap="flat">
                <a:noFill/>
                <a:miter lim="400000"/>
              </a:ln>
              <a:effectLst/>
            </p:spPr>
            <p:txBody>
              <a:bodyPr anchor="ctr"/>
              <a:lstStyle/>
              <a:p>
                <a:pPr algn="ctr"/>
                <a:endParaRPr>
                  <a:cs typeface="+mn-ea"/>
                  <a:sym typeface="+mn-lt"/>
                </a:endParaRPr>
              </a:p>
            </p:txBody>
          </p:sp>
        </p:grpSp>
        <p:grpSp>
          <p:nvGrpSpPr>
            <p:cNvPr id="13" name="Group 11"/>
            <p:cNvGrpSpPr/>
            <p:nvPr/>
          </p:nvGrpSpPr>
          <p:grpSpPr>
            <a:xfrm>
              <a:off x="1000263" y="1487481"/>
              <a:ext cx="1993559" cy="1993559"/>
              <a:chOff x="3915273" y="2407155"/>
              <a:chExt cx="2658078" cy="2658078"/>
            </a:xfrm>
          </p:grpSpPr>
          <p:sp>
            <p:nvSpPr>
              <p:cNvPr id="43" name="Oval 12"/>
              <p:cNvSpPr/>
              <p:nvPr/>
            </p:nvSpPr>
            <p:spPr>
              <a:xfrm rot="5475139">
                <a:off x="3915273" y="2407155"/>
                <a:ext cx="2658078" cy="2658078"/>
              </a:xfrm>
              <a:prstGeom prst="ellipse">
                <a:avLst/>
              </a:prstGeom>
              <a:solidFill>
                <a:srgbClr val="E6E7EA"/>
              </a:solidFill>
              <a:ln w="12700">
                <a:miter lim="400000"/>
              </a:ln>
            </p:spPr>
            <p:txBody>
              <a:bodyPr anchor="ctr"/>
              <a:lstStyle/>
              <a:p>
                <a:pPr algn="ctr"/>
                <a:endParaRPr>
                  <a:cs typeface="+mn-ea"/>
                  <a:sym typeface="+mn-lt"/>
                </a:endParaRPr>
              </a:p>
            </p:txBody>
          </p:sp>
          <p:sp>
            <p:nvSpPr>
              <p:cNvPr id="45" name="Freeform: Shape 14"/>
              <p:cNvSpPr/>
              <p:nvPr/>
            </p:nvSpPr>
            <p:spPr>
              <a:xfrm>
                <a:off x="4684583" y="3234751"/>
                <a:ext cx="1160389" cy="850952"/>
              </a:xfrm>
              <a:custGeom>
                <a:avLst/>
                <a:gdLst/>
                <a:ahLst/>
                <a:cxnLst>
                  <a:cxn ang="0">
                    <a:pos x="wd2" y="hd2"/>
                  </a:cxn>
                  <a:cxn ang="5400000">
                    <a:pos x="wd2" y="hd2"/>
                  </a:cxn>
                  <a:cxn ang="10800000">
                    <a:pos x="wd2" y="hd2"/>
                  </a:cxn>
                  <a:cxn ang="16200000">
                    <a:pos x="wd2" y="hd2"/>
                  </a:cxn>
                </a:cxnLst>
                <a:rect l="0" t="0" r="r" b="b"/>
                <a:pathLst>
                  <a:path w="21600" h="21600" extrusionOk="0">
                    <a:moveTo>
                      <a:pt x="17280" y="21600"/>
                    </a:moveTo>
                    <a:lnTo>
                      <a:pt x="5040" y="21600"/>
                    </a:lnTo>
                    <a:cubicBezTo>
                      <a:pt x="2261" y="21600"/>
                      <a:pt x="0" y="18516"/>
                      <a:pt x="0" y="14727"/>
                    </a:cubicBezTo>
                    <a:cubicBezTo>
                      <a:pt x="0" y="11981"/>
                      <a:pt x="1192" y="9603"/>
                      <a:pt x="2902" y="8514"/>
                    </a:cubicBezTo>
                    <a:cubicBezTo>
                      <a:pt x="2891" y="8299"/>
                      <a:pt x="2880" y="8069"/>
                      <a:pt x="2880" y="7855"/>
                    </a:cubicBezTo>
                    <a:cubicBezTo>
                      <a:pt x="2880" y="3513"/>
                      <a:pt x="5456" y="0"/>
                      <a:pt x="8640" y="0"/>
                    </a:cubicBezTo>
                    <a:cubicBezTo>
                      <a:pt x="11048" y="0"/>
                      <a:pt x="13106" y="2010"/>
                      <a:pt x="13973" y="4878"/>
                    </a:cubicBezTo>
                    <a:cubicBezTo>
                      <a:pt x="14468" y="4280"/>
                      <a:pt x="15120" y="3927"/>
                      <a:pt x="15840" y="3927"/>
                    </a:cubicBezTo>
                    <a:cubicBezTo>
                      <a:pt x="17426" y="3927"/>
                      <a:pt x="18720" y="5691"/>
                      <a:pt x="18720" y="7855"/>
                    </a:cubicBezTo>
                    <a:cubicBezTo>
                      <a:pt x="18720" y="8637"/>
                      <a:pt x="18551" y="9358"/>
                      <a:pt x="18259" y="9972"/>
                    </a:cubicBezTo>
                    <a:cubicBezTo>
                      <a:pt x="20171" y="10585"/>
                      <a:pt x="21600" y="12917"/>
                      <a:pt x="21600" y="15709"/>
                    </a:cubicBezTo>
                    <a:cubicBezTo>
                      <a:pt x="21600" y="18961"/>
                      <a:pt x="19665" y="21600"/>
                      <a:pt x="17280" y="21600"/>
                    </a:cubicBezTo>
                    <a:close/>
                  </a:path>
                </a:pathLst>
              </a:custGeom>
              <a:solidFill>
                <a:schemeClr val="accent1"/>
              </a:solidFill>
              <a:ln w="12700" cap="flat">
                <a:noFill/>
                <a:miter lim="400000"/>
              </a:ln>
              <a:effectLst/>
            </p:spPr>
            <p:txBody>
              <a:bodyPr anchor="ctr"/>
              <a:lstStyle/>
              <a:p>
                <a:pPr algn="ctr"/>
                <a:endParaRPr>
                  <a:cs typeface="+mn-ea"/>
                  <a:sym typeface="+mn-lt"/>
                </a:endParaRPr>
              </a:p>
            </p:txBody>
          </p:sp>
        </p:grpSp>
      </p:grpSp>
      <p:grpSp>
        <p:nvGrpSpPr>
          <p:cNvPr id="14" name="Group 30"/>
          <p:cNvGrpSpPr/>
          <p:nvPr/>
        </p:nvGrpSpPr>
        <p:grpSpPr>
          <a:xfrm>
            <a:off x="5435899" y="1206411"/>
            <a:ext cx="3653873" cy="2517467"/>
            <a:chOff x="6023992" y="1734948"/>
            <a:chExt cx="4871830" cy="3356622"/>
          </a:xfrm>
        </p:grpSpPr>
        <p:grpSp>
          <p:nvGrpSpPr>
            <p:cNvPr id="15" name="Group 31"/>
            <p:cNvGrpSpPr/>
            <p:nvPr/>
          </p:nvGrpSpPr>
          <p:grpSpPr>
            <a:xfrm>
              <a:off x="6023992" y="1734948"/>
              <a:ext cx="4103744" cy="691669"/>
              <a:chOff x="5403632" y="2007119"/>
              <a:chExt cx="4103744" cy="691669"/>
            </a:xfrm>
          </p:grpSpPr>
          <p:grpSp>
            <p:nvGrpSpPr>
              <p:cNvPr id="37" name="Group 53"/>
              <p:cNvGrpSpPr/>
              <p:nvPr/>
            </p:nvGrpSpPr>
            <p:grpSpPr>
              <a:xfrm>
                <a:off x="5403632" y="2028913"/>
                <a:ext cx="399214" cy="399214"/>
                <a:chOff x="0" y="0"/>
                <a:chExt cx="767929" cy="767929"/>
              </a:xfrm>
            </p:grpSpPr>
            <p:sp>
              <p:nvSpPr>
                <p:cNvPr id="41" name="Freeform: Shape 57"/>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cap="flat">
                  <a:noFill/>
                  <a:miter lim="400000"/>
                </a:ln>
                <a:effectLst/>
              </p:spPr>
              <p:txBody>
                <a:bodyPr anchor="ctr"/>
                <a:lstStyle/>
                <a:p>
                  <a:pPr algn="ctr"/>
                  <a:endParaRPr>
                    <a:cs typeface="+mn-ea"/>
                    <a:sym typeface="+mn-lt"/>
                  </a:endParaRPr>
                </a:p>
              </p:txBody>
            </p:sp>
            <p:sp>
              <p:nvSpPr>
                <p:cNvPr id="42" name="Freeform: Shape 58"/>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mn-ea"/>
                    <a:sym typeface="+mn-lt"/>
                  </a:endParaRPr>
                </a:p>
              </p:txBody>
            </p:sp>
          </p:grpSp>
          <p:grpSp>
            <p:nvGrpSpPr>
              <p:cNvPr id="38" name="Group 54"/>
              <p:cNvGrpSpPr/>
              <p:nvPr/>
            </p:nvGrpSpPr>
            <p:grpSpPr>
              <a:xfrm>
                <a:off x="5802845" y="2007119"/>
                <a:ext cx="3704531" cy="691669"/>
                <a:chOff x="6729846" y="3944213"/>
                <a:chExt cx="3704531" cy="691669"/>
              </a:xfrm>
            </p:grpSpPr>
            <p:sp>
              <p:nvSpPr>
                <p:cNvPr id="39" name="Rectangle 55"/>
                <p:cNvSpPr/>
                <p:nvPr/>
              </p:nvSpPr>
              <p:spPr>
                <a:xfrm>
                  <a:off x="6729846" y="3944213"/>
                  <a:ext cx="2744424" cy="206599"/>
                </a:xfrm>
                <a:prstGeom prst="rect">
                  <a:avLst/>
                </a:prstGeom>
              </p:spPr>
              <p:txBody>
                <a:bodyPr wrap="none" lIns="144000" tIns="0" rIns="144000" bIns="0" anchor="ctr">
                  <a:noAutofit/>
                </a:bodyPr>
                <a:lstStyle/>
                <a:p>
                  <a:r>
                    <a:rPr lang="en-US" altLang="zh-CN" sz="1300" b="1" dirty="0">
                      <a:solidFill>
                        <a:schemeClr val="accent3"/>
                      </a:solidFill>
                      <a:cs typeface="+mn-ea"/>
                    </a:rPr>
                    <a:t>A Network of Networks </a:t>
                  </a:r>
                  <a:endParaRPr lang="zh-CN" altLang="en-US" sz="1300" b="1" dirty="0">
                    <a:solidFill>
                      <a:schemeClr val="accent3"/>
                    </a:solidFill>
                    <a:cs typeface="+mn-ea"/>
                    <a:sym typeface="+mn-lt"/>
                  </a:endParaRPr>
                </a:p>
              </p:txBody>
            </p:sp>
            <p:sp>
              <p:nvSpPr>
                <p:cNvPr id="40" name="Rectangle 56"/>
                <p:cNvSpPr/>
                <p:nvPr/>
              </p:nvSpPr>
              <p:spPr>
                <a:xfrm>
                  <a:off x="6729846" y="4150812"/>
                  <a:ext cx="3704531" cy="485070"/>
                </a:xfrm>
                <a:prstGeom prst="rect">
                  <a:avLst/>
                </a:prstGeom>
              </p:spPr>
              <p:txBody>
                <a:bodyPr wrap="square" lIns="144000" tIns="0" rIns="144000" bIns="0" anchor="t">
                  <a:noAutofit/>
                </a:bodyPr>
                <a:lstStyle/>
                <a:p>
                  <a:pPr>
                    <a:lnSpc>
                      <a:spcPct val="120000"/>
                    </a:lnSpc>
                  </a:pPr>
                  <a:r>
                    <a:rPr lang="zh-CN" altLang="en-US" sz="900" dirty="0">
                      <a:solidFill>
                        <a:srgbClr val="000000"/>
                      </a:solidFill>
                      <a:cs typeface="+mn-ea"/>
                      <a:sym typeface="+mn-lt"/>
                    </a:rPr>
                    <a:t>用户只需具备</a:t>
                  </a:r>
                  <a:r>
                    <a:rPr lang="en-US" altLang="zh-CN" sz="900" dirty="0">
                      <a:solidFill>
                        <a:srgbClr val="000000"/>
                      </a:solidFill>
                      <a:cs typeface="+mn-ea"/>
                      <a:sym typeface="+mn-lt"/>
                    </a:rPr>
                    <a:t>IP</a:t>
                  </a:r>
                  <a:r>
                    <a:rPr lang="zh-CN" altLang="en-US" sz="900" dirty="0">
                      <a:solidFill>
                        <a:srgbClr val="000000"/>
                      </a:solidFill>
                      <a:cs typeface="+mn-ea"/>
                      <a:sym typeface="+mn-lt"/>
                    </a:rPr>
                    <a:t>地址（可以是一台机器，也可是一个局域网），就可以接入到</a:t>
                  </a:r>
                  <a:r>
                    <a:rPr lang="en-US" altLang="zh-CN" sz="900" dirty="0">
                      <a:solidFill>
                        <a:srgbClr val="000000"/>
                      </a:solidFill>
                      <a:cs typeface="+mn-ea"/>
                      <a:sym typeface="+mn-lt"/>
                    </a:rPr>
                    <a:t>Internet</a:t>
                  </a:r>
                  <a:r>
                    <a:rPr lang="zh-CN" altLang="en-US" sz="900" dirty="0">
                      <a:solidFill>
                        <a:srgbClr val="000000"/>
                      </a:solidFill>
                      <a:cs typeface="+mn-ea"/>
                      <a:sym typeface="+mn-lt"/>
                    </a:rPr>
                    <a:t>中</a:t>
                  </a:r>
                </a:p>
              </p:txBody>
            </p:sp>
          </p:grpSp>
        </p:grpSp>
        <p:grpSp>
          <p:nvGrpSpPr>
            <p:cNvPr id="16" name="Group 32"/>
            <p:cNvGrpSpPr/>
            <p:nvPr/>
          </p:nvGrpSpPr>
          <p:grpSpPr>
            <a:xfrm>
              <a:off x="6023992" y="2623266"/>
              <a:ext cx="4608774" cy="691669"/>
              <a:chOff x="5403632" y="2996938"/>
              <a:chExt cx="4608774" cy="691669"/>
            </a:xfrm>
          </p:grpSpPr>
          <p:grpSp>
            <p:nvGrpSpPr>
              <p:cNvPr id="31" name="Group 47"/>
              <p:cNvGrpSpPr/>
              <p:nvPr/>
            </p:nvGrpSpPr>
            <p:grpSpPr>
              <a:xfrm>
                <a:off x="5403632" y="3066578"/>
                <a:ext cx="399214" cy="399214"/>
                <a:chOff x="0" y="0"/>
                <a:chExt cx="767929" cy="767929"/>
              </a:xfrm>
            </p:grpSpPr>
            <p:sp>
              <p:nvSpPr>
                <p:cNvPr id="35" name="Freeform: Shape 51"/>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cap="flat">
                  <a:noFill/>
                  <a:miter lim="400000"/>
                </a:ln>
                <a:effectLst/>
              </p:spPr>
              <p:txBody>
                <a:bodyPr anchor="ctr"/>
                <a:lstStyle/>
                <a:p>
                  <a:pPr algn="ctr"/>
                  <a:endParaRPr>
                    <a:cs typeface="+mn-ea"/>
                    <a:sym typeface="+mn-lt"/>
                  </a:endParaRPr>
                </a:p>
              </p:txBody>
            </p:sp>
            <p:sp>
              <p:nvSpPr>
                <p:cNvPr id="36" name="Freeform: Shape 52"/>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mn-ea"/>
                    <a:sym typeface="+mn-lt"/>
                  </a:endParaRPr>
                </a:p>
              </p:txBody>
            </p:sp>
          </p:grpSp>
          <p:grpSp>
            <p:nvGrpSpPr>
              <p:cNvPr id="32" name="Group 48"/>
              <p:cNvGrpSpPr/>
              <p:nvPr/>
            </p:nvGrpSpPr>
            <p:grpSpPr>
              <a:xfrm>
                <a:off x="5813873" y="2996938"/>
                <a:ext cx="4198533" cy="691669"/>
                <a:chOff x="6729846" y="3944213"/>
                <a:chExt cx="4198533" cy="691669"/>
              </a:xfrm>
            </p:grpSpPr>
            <p:sp>
              <p:nvSpPr>
                <p:cNvPr id="33" name="Rectangle 49"/>
                <p:cNvSpPr/>
                <p:nvPr/>
              </p:nvSpPr>
              <p:spPr>
                <a:xfrm>
                  <a:off x="6729846" y="3944213"/>
                  <a:ext cx="1368030" cy="215444"/>
                </a:xfrm>
                <a:prstGeom prst="rect">
                  <a:avLst/>
                </a:prstGeom>
              </p:spPr>
              <p:txBody>
                <a:bodyPr wrap="none" lIns="144000" tIns="0" rIns="144000" bIns="0" anchor="ctr">
                  <a:normAutofit/>
                </a:bodyPr>
                <a:lstStyle/>
                <a:p>
                  <a:r>
                    <a:rPr lang="en-US" altLang="zh-CN" sz="900" b="1" dirty="0">
                      <a:solidFill>
                        <a:schemeClr val="accent1"/>
                      </a:solidFill>
                    </a:rPr>
                    <a:t>World Wide Web: Making the Internet User-Friendly</a:t>
                  </a:r>
                  <a:r>
                    <a:rPr lang="en-US" altLang="zh-CN" sz="900" dirty="0">
                      <a:solidFill>
                        <a:schemeClr val="accent1"/>
                      </a:solidFill>
                    </a:rPr>
                    <a:t> </a:t>
                  </a:r>
                  <a:endParaRPr lang="zh-CN" altLang="en-US" sz="900" b="1" dirty="0">
                    <a:solidFill>
                      <a:schemeClr val="accent1"/>
                    </a:solidFill>
                    <a:cs typeface="+mn-ea"/>
                    <a:sym typeface="+mn-lt"/>
                  </a:endParaRPr>
                </a:p>
              </p:txBody>
            </p:sp>
            <p:sp>
              <p:nvSpPr>
                <p:cNvPr id="34" name="Rectangle 50"/>
                <p:cNvSpPr/>
                <p:nvPr/>
              </p:nvSpPr>
              <p:spPr>
                <a:xfrm>
                  <a:off x="6729846" y="4150812"/>
                  <a:ext cx="4198533" cy="485070"/>
                </a:xfrm>
                <a:prstGeom prst="rect">
                  <a:avLst/>
                </a:prstGeom>
              </p:spPr>
              <p:txBody>
                <a:bodyPr wrap="square" lIns="144000" tIns="0" rIns="144000" bIns="0" anchor="t">
                  <a:normAutofit lnSpcReduction="10000"/>
                </a:bodyPr>
                <a:lstStyle/>
                <a:p>
                  <a:pPr>
                    <a:lnSpc>
                      <a:spcPct val="120000"/>
                    </a:lnSpc>
                  </a:pPr>
                  <a:r>
                    <a:rPr lang="en-US" altLang="zh-CN" sz="1050" dirty="0">
                      <a:solidFill>
                        <a:srgbClr val="000000"/>
                      </a:solidFill>
                      <a:highlight>
                        <a:srgbClr val="FFFF00"/>
                      </a:highlight>
                      <a:cs typeface="+mn-ea"/>
                      <a:sym typeface="+mn-lt"/>
                    </a:rPr>
                    <a:t>www</a:t>
                  </a:r>
                  <a:r>
                    <a:rPr lang="zh-CN" altLang="en-US" sz="1050" dirty="0">
                      <a:solidFill>
                        <a:srgbClr val="000000"/>
                      </a:solidFill>
                      <a:cs typeface="+mn-ea"/>
                      <a:sym typeface="+mn-lt"/>
                    </a:rPr>
                    <a:t>的标准化致力于无区别的人、地点或文化交流</a:t>
                  </a:r>
                </a:p>
              </p:txBody>
            </p:sp>
          </p:grpSp>
        </p:grpSp>
        <p:grpSp>
          <p:nvGrpSpPr>
            <p:cNvPr id="17" name="Group 33"/>
            <p:cNvGrpSpPr/>
            <p:nvPr/>
          </p:nvGrpSpPr>
          <p:grpSpPr>
            <a:xfrm>
              <a:off x="6023992" y="3502738"/>
              <a:ext cx="4871830" cy="700515"/>
              <a:chOff x="5403632" y="4279235"/>
              <a:chExt cx="4871830" cy="700515"/>
            </a:xfrm>
          </p:grpSpPr>
          <p:grpSp>
            <p:nvGrpSpPr>
              <p:cNvPr id="25" name="Group 41"/>
              <p:cNvGrpSpPr/>
              <p:nvPr/>
            </p:nvGrpSpPr>
            <p:grpSpPr>
              <a:xfrm>
                <a:off x="5403632" y="4279235"/>
                <a:ext cx="399214" cy="399214"/>
                <a:chOff x="0" y="0"/>
                <a:chExt cx="767929" cy="767929"/>
              </a:xfrm>
            </p:grpSpPr>
            <p:sp>
              <p:nvSpPr>
                <p:cNvPr id="29" name="Freeform: Shape 45"/>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cap="flat">
                  <a:noFill/>
                  <a:miter lim="400000"/>
                </a:ln>
                <a:effectLst/>
              </p:spPr>
              <p:txBody>
                <a:bodyPr anchor="ctr"/>
                <a:lstStyle/>
                <a:p>
                  <a:pPr algn="ctr"/>
                  <a:endParaRPr>
                    <a:cs typeface="+mn-ea"/>
                    <a:sym typeface="+mn-lt"/>
                  </a:endParaRPr>
                </a:p>
              </p:txBody>
            </p:sp>
            <p:sp>
              <p:nvSpPr>
                <p:cNvPr id="30" name="Freeform: Shape 46"/>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mn-ea"/>
                    <a:sym typeface="+mn-lt"/>
                  </a:endParaRPr>
                </a:p>
              </p:txBody>
            </p:sp>
          </p:grpSp>
          <p:grpSp>
            <p:nvGrpSpPr>
              <p:cNvPr id="26" name="Group 42"/>
              <p:cNvGrpSpPr/>
              <p:nvPr/>
            </p:nvGrpSpPr>
            <p:grpSpPr>
              <a:xfrm>
                <a:off x="5802845" y="4288081"/>
                <a:ext cx="4472617" cy="691669"/>
                <a:chOff x="6729846" y="3944213"/>
                <a:chExt cx="4472617" cy="691669"/>
              </a:xfrm>
            </p:grpSpPr>
            <p:sp>
              <p:nvSpPr>
                <p:cNvPr id="27" name="Rectangle 43"/>
                <p:cNvSpPr/>
                <p:nvPr/>
              </p:nvSpPr>
              <p:spPr>
                <a:xfrm>
                  <a:off x="6729846" y="3944213"/>
                  <a:ext cx="1368030" cy="215444"/>
                </a:xfrm>
                <a:prstGeom prst="rect">
                  <a:avLst/>
                </a:prstGeom>
              </p:spPr>
              <p:txBody>
                <a:bodyPr wrap="none" lIns="144000" tIns="0" rIns="144000" bIns="0" anchor="ctr">
                  <a:normAutofit fontScale="92500" lnSpcReduction="20000"/>
                </a:bodyPr>
                <a:lstStyle/>
                <a:p>
                  <a:r>
                    <a:rPr lang="en-US" altLang="zh-CN" sz="1400" b="1" dirty="0">
                      <a:solidFill>
                        <a:schemeClr val="accent3"/>
                      </a:solidFill>
                      <a:cs typeface="+mn-ea"/>
                      <a:sym typeface="+mn-lt"/>
                    </a:rPr>
                    <a:t>Web Services</a:t>
                  </a:r>
                  <a:endParaRPr lang="zh-CN" altLang="en-US" sz="1400" b="1" dirty="0">
                    <a:solidFill>
                      <a:schemeClr val="accent3"/>
                    </a:solidFill>
                    <a:cs typeface="+mn-ea"/>
                    <a:sym typeface="+mn-lt"/>
                  </a:endParaRPr>
                </a:p>
              </p:txBody>
            </p:sp>
            <p:sp>
              <p:nvSpPr>
                <p:cNvPr id="28" name="Rectangle 44"/>
                <p:cNvSpPr/>
                <p:nvPr/>
              </p:nvSpPr>
              <p:spPr>
                <a:xfrm>
                  <a:off x="6729846" y="4150812"/>
                  <a:ext cx="4472617" cy="485070"/>
                </a:xfrm>
                <a:prstGeom prst="rect">
                  <a:avLst/>
                </a:prstGeom>
              </p:spPr>
              <p:txBody>
                <a:bodyPr wrap="square" lIns="144000" tIns="0" rIns="144000" bIns="0" anchor="t">
                  <a:normAutofit lnSpcReduction="10000"/>
                </a:bodyPr>
                <a:lstStyle/>
                <a:p>
                  <a:pPr>
                    <a:lnSpc>
                      <a:spcPct val="120000"/>
                    </a:lnSpc>
                  </a:pPr>
                  <a:r>
                    <a:rPr lang="zh-CN" altLang="en-US" sz="1050" dirty="0">
                      <a:solidFill>
                        <a:srgbClr val="000000"/>
                      </a:solidFill>
                      <a:cs typeface="+mn-ea"/>
                      <a:sym typeface="+mn-lt"/>
                    </a:rPr>
                    <a:t>通过不同的方式给用户提供不同的服务。从邮件服务到社交网络到微博、博客网络等</a:t>
                  </a:r>
                </a:p>
              </p:txBody>
            </p:sp>
          </p:grpSp>
        </p:grpSp>
        <p:grpSp>
          <p:nvGrpSpPr>
            <p:cNvPr id="18" name="Group 34"/>
            <p:cNvGrpSpPr/>
            <p:nvPr/>
          </p:nvGrpSpPr>
          <p:grpSpPr>
            <a:xfrm>
              <a:off x="6023992" y="4391055"/>
              <a:ext cx="4775818" cy="700515"/>
              <a:chOff x="5403632" y="4279235"/>
              <a:chExt cx="4775818" cy="700515"/>
            </a:xfrm>
          </p:grpSpPr>
          <p:grpSp>
            <p:nvGrpSpPr>
              <p:cNvPr id="19" name="Group 35"/>
              <p:cNvGrpSpPr/>
              <p:nvPr/>
            </p:nvGrpSpPr>
            <p:grpSpPr>
              <a:xfrm>
                <a:off x="5403632" y="4279235"/>
                <a:ext cx="399214" cy="399214"/>
                <a:chOff x="0" y="0"/>
                <a:chExt cx="767929" cy="767929"/>
              </a:xfrm>
            </p:grpSpPr>
            <p:sp>
              <p:nvSpPr>
                <p:cNvPr id="23" name="Freeform: Shape 39"/>
                <p:cNvSpPr/>
                <p:nvPr/>
              </p:nvSpPr>
              <p:spPr>
                <a:xfrm>
                  <a:off x="0" y="0"/>
                  <a:ext cx="767929" cy="767929"/>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cap="flat">
                  <a:noFill/>
                  <a:miter lim="400000"/>
                </a:ln>
                <a:effectLst/>
              </p:spPr>
              <p:txBody>
                <a:bodyPr anchor="ctr"/>
                <a:lstStyle/>
                <a:p>
                  <a:pPr algn="ctr"/>
                  <a:endParaRPr>
                    <a:cs typeface="+mn-ea"/>
                    <a:sym typeface="+mn-lt"/>
                  </a:endParaRPr>
                </a:p>
              </p:txBody>
            </p:sp>
            <p:sp>
              <p:nvSpPr>
                <p:cNvPr id="24" name="Freeform: Shape 40"/>
                <p:cNvSpPr/>
                <p:nvPr/>
              </p:nvSpPr>
              <p:spPr>
                <a:xfrm>
                  <a:off x="234638" y="227334"/>
                  <a:ext cx="298653" cy="313261"/>
                </a:xfrm>
                <a:custGeom>
                  <a:avLst/>
                  <a:gdLst/>
                  <a:ahLst/>
                  <a:cxnLst>
                    <a:cxn ang="0">
                      <a:pos x="wd2" y="hd2"/>
                    </a:cxn>
                    <a:cxn ang="5400000">
                      <a:pos x="wd2" y="hd2"/>
                    </a:cxn>
                    <a:cxn ang="10800000">
                      <a:pos x="wd2" y="hd2"/>
                    </a:cxn>
                    <a:cxn ang="16200000">
                      <a:pos x="wd2" y="hd2"/>
                    </a:cxn>
                  </a:cxnLst>
                  <a:rect l="0" t="0" r="r" b="b"/>
                  <a:pathLst>
                    <a:path w="21004" h="21302" extrusionOk="0">
                      <a:moveTo>
                        <a:pt x="7816" y="21302"/>
                      </a:moveTo>
                      <a:cubicBezTo>
                        <a:pt x="7132" y="21302"/>
                        <a:pt x="6483" y="20993"/>
                        <a:pt x="6068" y="20461"/>
                      </a:cubicBezTo>
                      <a:lnTo>
                        <a:pt x="445" y="13277"/>
                      </a:lnTo>
                      <a:cubicBezTo>
                        <a:pt x="-287" y="12344"/>
                        <a:pt x="-97" y="11016"/>
                        <a:pt x="870" y="10308"/>
                      </a:cubicBezTo>
                      <a:cubicBezTo>
                        <a:pt x="1838" y="9597"/>
                        <a:pt x="3211" y="9785"/>
                        <a:pt x="3943" y="10719"/>
                      </a:cubicBezTo>
                      <a:lnTo>
                        <a:pt x="7643" y="15442"/>
                      </a:lnTo>
                      <a:lnTo>
                        <a:pt x="16946" y="999"/>
                      </a:lnTo>
                      <a:cubicBezTo>
                        <a:pt x="17586" y="6"/>
                        <a:pt x="18940" y="-298"/>
                        <a:pt x="19969" y="321"/>
                      </a:cubicBezTo>
                      <a:cubicBezTo>
                        <a:pt x="20997" y="939"/>
                        <a:pt x="21313" y="2248"/>
                        <a:pt x="20671" y="3243"/>
                      </a:cubicBezTo>
                      <a:lnTo>
                        <a:pt x="9680" y="20301"/>
                      </a:lnTo>
                      <a:cubicBezTo>
                        <a:pt x="9299" y="20896"/>
                        <a:pt x="8639" y="21267"/>
                        <a:pt x="7917" y="21299"/>
                      </a:cubicBezTo>
                      <a:cubicBezTo>
                        <a:pt x="7882" y="21302"/>
                        <a:pt x="7851" y="21302"/>
                        <a:pt x="7816" y="21302"/>
                      </a:cubicBezTo>
                      <a:close/>
                    </a:path>
                  </a:pathLst>
                </a:custGeom>
                <a:solidFill>
                  <a:srgbClr val="FFFFFF"/>
                </a:solidFill>
                <a:ln w="12700" cap="flat">
                  <a:noFill/>
                  <a:miter lim="400000"/>
                </a:ln>
                <a:effectLst/>
              </p:spPr>
              <p:txBody>
                <a:bodyPr anchor="ctr"/>
                <a:lstStyle/>
                <a:p>
                  <a:pPr algn="ctr"/>
                  <a:endParaRPr>
                    <a:cs typeface="+mn-ea"/>
                    <a:sym typeface="+mn-lt"/>
                  </a:endParaRPr>
                </a:p>
              </p:txBody>
            </p:sp>
          </p:grpSp>
          <p:grpSp>
            <p:nvGrpSpPr>
              <p:cNvPr id="20" name="Group 36"/>
              <p:cNvGrpSpPr/>
              <p:nvPr/>
            </p:nvGrpSpPr>
            <p:grpSpPr>
              <a:xfrm>
                <a:off x="5802845" y="4288081"/>
                <a:ext cx="4376605" cy="691669"/>
                <a:chOff x="6729846" y="3944213"/>
                <a:chExt cx="4376605" cy="691669"/>
              </a:xfrm>
            </p:grpSpPr>
            <p:sp>
              <p:nvSpPr>
                <p:cNvPr id="21" name="Rectangle 37"/>
                <p:cNvSpPr/>
                <p:nvPr/>
              </p:nvSpPr>
              <p:spPr>
                <a:xfrm>
                  <a:off x="6729846" y="3944213"/>
                  <a:ext cx="1368030" cy="215444"/>
                </a:xfrm>
                <a:prstGeom prst="rect">
                  <a:avLst/>
                </a:prstGeom>
              </p:spPr>
              <p:txBody>
                <a:bodyPr wrap="none" lIns="144000" tIns="0" rIns="144000" bIns="0" anchor="ctr">
                  <a:normAutofit fontScale="92500" lnSpcReduction="20000"/>
                </a:bodyPr>
                <a:lstStyle/>
                <a:p>
                  <a:r>
                    <a:rPr lang="en-US" altLang="zh-CN" sz="1400" b="1" dirty="0">
                      <a:solidFill>
                        <a:schemeClr val="accent1"/>
                      </a:solidFill>
                      <a:cs typeface="+mn-ea"/>
                      <a:sym typeface="+mn-lt"/>
                    </a:rPr>
                    <a:t>The Internet of Things</a:t>
                  </a:r>
                  <a:r>
                    <a:rPr lang="zh-CN" altLang="en-US" sz="1400" b="1" dirty="0">
                      <a:solidFill>
                        <a:schemeClr val="accent1"/>
                      </a:solidFill>
                      <a:cs typeface="+mn-ea"/>
                      <a:sym typeface="+mn-lt"/>
                    </a:rPr>
                    <a:t>（</a:t>
                  </a:r>
                  <a:r>
                    <a:rPr lang="en-US" altLang="zh-CN" sz="1400" b="1" dirty="0">
                      <a:solidFill>
                        <a:schemeClr val="accent1"/>
                      </a:solidFill>
                      <a:cs typeface="+mn-ea"/>
                      <a:sym typeface="+mn-lt"/>
                    </a:rPr>
                    <a:t>IOT</a:t>
                  </a:r>
                  <a:r>
                    <a:rPr lang="zh-CN" altLang="en-US" sz="1400" b="1" dirty="0">
                      <a:solidFill>
                        <a:schemeClr val="accent1"/>
                      </a:solidFill>
                      <a:cs typeface="+mn-ea"/>
                      <a:sym typeface="+mn-lt"/>
                    </a:rPr>
                    <a:t>）</a:t>
                  </a:r>
                </a:p>
              </p:txBody>
            </p:sp>
            <p:sp>
              <p:nvSpPr>
                <p:cNvPr id="22" name="Rectangle 38"/>
                <p:cNvSpPr/>
                <p:nvPr/>
              </p:nvSpPr>
              <p:spPr>
                <a:xfrm>
                  <a:off x="6729846" y="4150812"/>
                  <a:ext cx="4376605" cy="485070"/>
                </a:xfrm>
                <a:prstGeom prst="rect">
                  <a:avLst/>
                </a:prstGeom>
              </p:spPr>
              <p:txBody>
                <a:bodyPr wrap="square" lIns="144000" tIns="0" rIns="144000" bIns="0" anchor="t">
                  <a:normAutofit lnSpcReduction="10000"/>
                </a:bodyPr>
                <a:lstStyle/>
                <a:p>
                  <a:pPr>
                    <a:lnSpc>
                      <a:spcPct val="120000"/>
                    </a:lnSpc>
                  </a:pPr>
                  <a:r>
                    <a:rPr lang="zh-CN" altLang="en-US" sz="1050" dirty="0">
                      <a:solidFill>
                        <a:srgbClr val="000000"/>
                      </a:solidFill>
                      <a:cs typeface="+mn-ea"/>
                      <a:sym typeface="+mn-lt"/>
                    </a:rPr>
                    <a:t>以</a:t>
                  </a:r>
                  <a:r>
                    <a:rPr lang="en-US" altLang="zh-CN" sz="1050" dirty="0">
                      <a:solidFill>
                        <a:srgbClr val="000000"/>
                      </a:solidFill>
                      <a:cs typeface="+mn-ea"/>
                      <a:sym typeface="+mn-lt"/>
                    </a:rPr>
                    <a:t>IP</a:t>
                  </a:r>
                  <a:r>
                    <a:rPr lang="zh-CN" altLang="en-US" sz="1050" dirty="0">
                      <a:solidFill>
                        <a:srgbClr val="000000"/>
                      </a:solidFill>
                      <a:cs typeface="+mn-ea"/>
                      <a:sym typeface="+mn-lt"/>
                    </a:rPr>
                    <a:t>为区分的庞大网络。从</a:t>
                  </a:r>
                  <a:r>
                    <a:rPr lang="zh-CN" altLang="en-US" sz="1050" dirty="0">
                      <a:solidFill>
                        <a:srgbClr val="7030A0"/>
                      </a:solidFill>
                      <a:cs typeface="+mn-ea"/>
                      <a:sym typeface="+mn-lt"/>
                    </a:rPr>
                    <a:t>汽车自动驾驶</a:t>
                  </a:r>
                  <a:r>
                    <a:rPr lang="zh-CN" altLang="en-US" sz="1050" dirty="0">
                      <a:solidFill>
                        <a:srgbClr val="000000"/>
                      </a:solidFill>
                      <a:cs typeface="+mn-ea"/>
                      <a:sym typeface="+mn-lt"/>
                    </a:rPr>
                    <a:t>、心脏起博器的监测到室温的自动控制、宠物的自动喂食等</a:t>
                  </a:r>
                </a:p>
              </p:txBody>
            </p:sp>
          </p:grpSp>
        </p:grpSp>
      </p:grpSp>
      <p:sp>
        <p:nvSpPr>
          <p:cNvPr id="3" name="文本框 2"/>
          <p:cNvSpPr txBox="1"/>
          <p:nvPr/>
        </p:nvSpPr>
        <p:spPr>
          <a:xfrm>
            <a:off x="1717627" y="2141459"/>
            <a:ext cx="971882" cy="276999"/>
          </a:xfrm>
          <a:prstGeom prst="rect">
            <a:avLst/>
          </a:prstGeom>
          <a:noFill/>
        </p:spPr>
        <p:txBody>
          <a:bodyPr wrap="square" rtlCol="0">
            <a:spAutoFit/>
          </a:bodyPr>
          <a:lstStyle/>
          <a:p>
            <a:r>
              <a:rPr lang="en-US" altLang="zh-CN" sz="1200" dirty="0">
                <a:solidFill>
                  <a:schemeClr val="bg1"/>
                </a:solidFill>
                <a:latin typeface="微软雅黑" panose="020B0503020204020204" pitchFamily="34" charset="-122"/>
                <a:ea typeface="微软雅黑" panose="020B0503020204020204" pitchFamily="34" charset="-122"/>
              </a:rPr>
              <a:t>Internet</a:t>
            </a:r>
            <a:endParaRPr lang="zh-CN" altLang="en-US" sz="1200" dirty="0">
              <a:solidFill>
                <a:schemeClr val="bg1"/>
              </a:solidFill>
              <a:latin typeface="微软雅黑" panose="020B0503020204020204" pitchFamily="34" charset="-122"/>
              <a:ea typeface="微软雅黑" panose="020B0503020204020204" pitchFamily="34" charset="-122"/>
            </a:endParaRPr>
          </a:p>
        </p:txBody>
      </p:sp>
      <p:sp>
        <p:nvSpPr>
          <p:cNvPr id="62" name="Freeform: Shape 13"/>
          <p:cNvSpPr>
            <a:spLocks noChangeAspect="1"/>
          </p:cNvSpPr>
          <p:nvPr/>
        </p:nvSpPr>
        <p:spPr bwMode="auto">
          <a:xfrm>
            <a:off x="5017616" y="1907876"/>
            <a:ext cx="211300" cy="191499"/>
          </a:xfrm>
          <a:custGeom>
            <a:avLst/>
            <a:gdLst>
              <a:gd name="connsiteX0" fmla="*/ 496512 w 622984"/>
              <a:gd name="connsiteY0" fmla="*/ 492841 h 564606"/>
              <a:gd name="connsiteX1" fmla="*/ 473955 w 622984"/>
              <a:gd name="connsiteY1" fmla="*/ 515853 h 564606"/>
              <a:gd name="connsiteX2" fmla="*/ 496512 w 622984"/>
              <a:gd name="connsiteY2" fmla="*/ 535354 h 564606"/>
              <a:gd name="connsiteX3" fmla="*/ 519457 w 622984"/>
              <a:gd name="connsiteY3" fmla="*/ 515853 h 564606"/>
              <a:gd name="connsiteX4" fmla="*/ 496512 w 622984"/>
              <a:gd name="connsiteY4" fmla="*/ 492841 h 564606"/>
              <a:gd name="connsiteX5" fmla="*/ 249694 w 622984"/>
              <a:gd name="connsiteY5" fmla="*/ 352049 h 564606"/>
              <a:gd name="connsiteX6" fmla="*/ 272741 w 622984"/>
              <a:gd name="connsiteY6" fmla="*/ 374570 h 564606"/>
              <a:gd name="connsiteX7" fmla="*/ 171569 w 622984"/>
              <a:gd name="connsiteY7" fmla="*/ 475137 h 564606"/>
              <a:gd name="connsiteX8" fmla="*/ 177819 w 622984"/>
              <a:gd name="connsiteY8" fmla="*/ 481738 h 564606"/>
              <a:gd name="connsiteX9" fmla="*/ 155163 w 622984"/>
              <a:gd name="connsiteY9" fmla="*/ 510860 h 564606"/>
              <a:gd name="connsiteX10" fmla="*/ 73522 w 622984"/>
              <a:gd name="connsiteY10" fmla="*/ 562891 h 564606"/>
              <a:gd name="connsiteX11" fmla="*/ 60241 w 622984"/>
              <a:gd name="connsiteY11" fmla="*/ 550077 h 564606"/>
              <a:gd name="connsiteX12" fmla="*/ 112585 w 622984"/>
              <a:gd name="connsiteY12" fmla="*/ 468925 h 564606"/>
              <a:gd name="connsiteX13" fmla="*/ 141882 w 622984"/>
              <a:gd name="connsiteY13" fmla="*/ 446015 h 564606"/>
              <a:gd name="connsiteX14" fmla="*/ 148522 w 622984"/>
              <a:gd name="connsiteY14" fmla="*/ 452616 h 564606"/>
              <a:gd name="connsiteX15" fmla="*/ 122234 w 622984"/>
              <a:gd name="connsiteY15" fmla="*/ 15041 h 564606"/>
              <a:gd name="connsiteX16" fmla="*/ 210667 w 622984"/>
              <a:gd name="connsiteY16" fmla="*/ 52502 h 564606"/>
              <a:gd name="connsiteX17" fmla="*/ 242946 w 622984"/>
              <a:gd name="connsiteY17" fmla="*/ 173410 h 564606"/>
              <a:gd name="connsiteX18" fmla="*/ 532291 w 622984"/>
              <a:gd name="connsiteY18" fmla="*/ 463589 h 564606"/>
              <a:gd name="connsiteX19" fmla="*/ 532291 w 622984"/>
              <a:gd name="connsiteY19" fmla="*/ 545105 h 564606"/>
              <a:gd name="connsiteX20" fmla="*/ 493400 w 622984"/>
              <a:gd name="connsiteY20" fmla="*/ 564606 h 564606"/>
              <a:gd name="connsiteX21" fmla="*/ 451010 w 622984"/>
              <a:gd name="connsiteY21" fmla="*/ 545105 h 564606"/>
              <a:gd name="connsiteX22" fmla="*/ 161665 w 622984"/>
              <a:gd name="connsiteY22" fmla="*/ 258046 h 564606"/>
              <a:gd name="connsiteX23" fmla="*/ 34882 w 622984"/>
              <a:gd name="connsiteY23" fmla="*/ 225674 h 564606"/>
              <a:gd name="connsiteX24" fmla="*/ 5715 w 622984"/>
              <a:gd name="connsiteY24" fmla="*/ 104766 h 564606"/>
              <a:gd name="connsiteX25" fmla="*/ 74162 w 622984"/>
              <a:gd name="connsiteY25" fmla="*/ 176530 h 564606"/>
              <a:gd name="connsiteX26" fmla="*/ 142220 w 622984"/>
              <a:gd name="connsiteY26" fmla="*/ 157029 h 564606"/>
              <a:gd name="connsiteX27" fmla="*/ 161665 w 622984"/>
              <a:gd name="connsiteY27" fmla="*/ 88385 h 564606"/>
              <a:gd name="connsiteX28" fmla="*/ 90107 w 622984"/>
              <a:gd name="connsiteY28" fmla="*/ 20130 h 564606"/>
              <a:gd name="connsiteX29" fmla="*/ 122234 w 622984"/>
              <a:gd name="connsiteY29" fmla="*/ 15041 h 564606"/>
              <a:gd name="connsiteX30" fmla="*/ 531841 w 622984"/>
              <a:gd name="connsiteY30" fmla="*/ 0 h 564606"/>
              <a:gd name="connsiteX31" fmla="*/ 622984 w 622984"/>
              <a:gd name="connsiteY31" fmla="*/ 87684 h 564606"/>
              <a:gd name="connsiteX32" fmla="*/ 463289 w 622984"/>
              <a:gd name="connsiteY32" fmla="*/ 247465 h 564606"/>
              <a:gd name="connsiteX33" fmla="*/ 424339 w 622984"/>
              <a:gd name="connsiteY33" fmla="*/ 257207 h 564606"/>
              <a:gd name="connsiteX34" fmla="*/ 362409 w 622984"/>
              <a:gd name="connsiteY34" fmla="*/ 198751 h 564606"/>
              <a:gd name="connsiteX35" fmla="*/ 375263 w 622984"/>
              <a:gd name="connsiteY35" fmla="*/ 159391 h 564606"/>
              <a:gd name="connsiteX36" fmla="*/ 531841 w 622984"/>
              <a:gd name="connsiteY36" fmla="*/ 0 h 5646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622984" h="564606">
                <a:moveTo>
                  <a:pt x="496512" y="492841"/>
                </a:moveTo>
                <a:cubicBezTo>
                  <a:pt x="483678" y="492841"/>
                  <a:pt x="473955" y="502592"/>
                  <a:pt x="473955" y="515853"/>
                </a:cubicBezTo>
                <a:cubicBezTo>
                  <a:pt x="473955" y="525604"/>
                  <a:pt x="483678" y="535354"/>
                  <a:pt x="496512" y="535354"/>
                </a:cubicBezTo>
                <a:cubicBezTo>
                  <a:pt x="509734" y="535354"/>
                  <a:pt x="519457" y="525604"/>
                  <a:pt x="519457" y="515853"/>
                </a:cubicBezTo>
                <a:cubicBezTo>
                  <a:pt x="519457" y="502592"/>
                  <a:pt x="509734" y="492841"/>
                  <a:pt x="496512" y="492841"/>
                </a:cubicBezTo>
                <a:close/>
                <a:moveTo>
                  <a:pt x="249694" y="352049"/>
                </a:moveTo>
                <a:lnTo>
                  <a:pt x="272741" y="374570"/>
                </a:lnTo>
                <a:lnTo>
                  <a:pt x="171569" y="475137"/>
                </a:lnTo>
                <a:lnTo>
                  <a:pt x="177819" y="481738"/>
                </a:lnTo>
                <a:lnTo>
                  <a:pt x="155163" y="510860"/>
                </a:lnTo>
                <a:lnTo>
                  <a:pt x="73522" y="562891"/>
                </a:lnTo>
                <a:lnTo>
                  <a:pt x="60241" y="550077"/>
                </a:lnTo>
                <a:lnTo>
                  <a:pt x="112585" y="468925"/>
                </a:lnTo>
                <a:lnTo>
                  <a:pt x="141882" y="446015"/>
                </a:lnTo>
                <a:lnTo>
                  <a:pt x="148522" y="452616"/>
                </a:lnTo>
                <a:close/>
                <a:moveTo>
                  <a:pt x="122234" y="15041"/>
                </a:moveTo>
                <a:cubicBezTo>
                  <a:pt x="154446" y="14694"/>
                  <a:pt x="186166" y="28223"/>
                  <a:pt x="210667" y="52502"/>
                </a:cubicBezTo>
                <a:cubicBezTo>
                  <a:pt x="242946" y="85264"/>
                  <a:pt x="256169" y="130897"/>
                  <a:pt x="242946" y="173410"/>
                </a:cubicBezTo>
                <a:lnTo>
                  <a:pt x="532291" y="463589"/>
                </a:lnTo>
                <a:cubicBezTo>
                  <a:pt x="555236" y="486211"/>
                  <a:pt x="555236" y="522093"/>
                  <a:pt x="532291" y="545105"/>
                </a:cubicBezTo>
                <a:cubicBezTo>
                  <a:pt x="522568" y="557976"/>
                  <a:pt x="506234" y="564606"/>
                  <a:pt x="493400" y="564606"/>
                </a:cubicBezTo>
                <a:cubicBezTo>
                  <a:pt x="477066" y="564606"/>
                  <a:pt x="460733" y="557976"/>
                  <a:pt x="451010" y="545105"/>
                </a:cubicBezTo>
                <a:cubicBezTo>
                  <a:pt x="451010" y="545105"/>
                  <a:pt x="451010" y="545105"/>
                  <a:pt x="161665" y="258046"/>
                </a:cubicBezTo>
                <a:cubicBezTo>
                  <a:pt x="119275" y="270917"/>
                  <a:pt x="70662" y="261556"/>
                  <a:pt x="34882" y="225674"/>
                </a:cubicBezTo>
                <a:cubicBezTo>
                  <a:pt x="2215" y="192911"/>
                  <a:pt x="-7508" y="147278"/>
                  <a:pt x="5715" y="104766"/>
                </a:cubicBezTo>
                <a:cubicBezTo>
                  <a:pt x="5715" y="104766"/>
                  <a:pt x="5715" y="104766"/>
                  <a:pt x="74162" y="176530"/>
                </a:cubicBezTo>
                <a:cubicBezTo>
                  <a:pt x="74162" y="176530"/>
                  <a:pt x="74162" y="176530"/>
                  <a:pt x="142220" y="157029"/>
                </a:cubicBezTo>
                <a:cubicBezTo>
                  <a:pt x="142220" y="157029"/>
                  <a:pt x="142220" y="157029"/>
                  <a:pt x="161665" y="88385"/>
                </a:cubicBezTo>
                <a:cubicBezTo>
                  <a:pt x="161665" y="88385"/>
                  <a:pt x="161665" y="88385"/>
                  <a:pt x="90107" y="20130"/>
                </a:cubicBezTo>
                <a:cubicBezTo>
                  <a:pt x="100704" y="16815"/>
                  <a:pt x="111497" y="15157"/>
                  <a:pt x="122234" y="15041"/>
                </a:cubicBezTo>
                <a:close/>
                <a:moveTo>
                  <a:pt x="531841" y="0"/>
                </a:moveTo>
                <a:cubicBezTo>
                  <a:pt x="531841" y="0"/>
                  <a:pt x="531841" y="0"/>
                  <a:pt x="622984" y="87684"/>
                </a:cubicBezTo>
                <a:cubicBezTo>
                  <a:pt x="622984" y="87684"/>
                  <a:pt x="622984" y="87684"/>
                  <a:pt x="463289" y="247465"/>
                </a:cubicBezTo>
                <a:cubicBezTo>
                  <a:pt x="450436" y="247465"/>
                  <a:pt x="434077" y="250582"/>
                  <a:pt x="424339" y="257207"/>
                </a:cubicBezTo>
                <a:lnTo>
                  <a:pt x="362409" y="198751"/>
                </a:lnTo>
                <a:cubicBezTo>
                  <a:pt x="372147" y="189009"/>
                  <a:pt x="375263" y="172641"/>
                  <a:pt x="375263" y="159391"/>
                </a:cubicBezTo>
                <a:cubicBezTo>
                  <a:pt x="375263" y="159391"/>
                  <a:pt x="375263" y="159391"/>
                  <a:pt x="531841" y="0"/>
                </a:cubicBezTo>
                <a:close/>
              </a:path>
            </a:pathLst>
          </a:custGeom>
          <a:solidFill>
            <a:schemeClr val="bg1"/>
          </a:solidFill>
          <a:ln>
            <a:noFill/>
          </a:ln>
          <a:effectLst/>
        </p:spPr>
        <p:txBody>
          <a:bodyPr anchor="ctr"/>
          <a:lstStyle/>
          <a:p>
            <a:pPr algn="ctr"/>
            <a:endParaRPr>
              <a:cs typeface="+mn-ea"/>
              <a:sym typeface="+mn-lt"/>
            </a:endParaRPr>
          </a:p>
        </p:txBody>
      </p:sp>
      <p:sp>
        <p:nvSpPr>
          <p:cNvPr id="63" name="Freeform: Shape 17"/>
          <p:cNvSpPr>
            <a:spLocks noChangeAspect="1"/>
          </p:cNvSpPr>
          <p:nvPr/>
        </p:nvSpPr>
        <p:spPr bwMode="auto">
          <a:xfrm>
            <a:off x="5017616" y="2489734"/>
            <a:ext cx="195986" cy="18751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520" y="19326"/>
                </a:moveTo>
                <a:cubicBezTo>
                  <a:pt x="21574" y="19434"/>
                  <a:pt x="21599" y="19552"/>
                  <a:pt x="21599" y="19677"/>
                </a:cubicBezTo>
                <a:cubicBezTo>
                  <a:pt x="21599" y="19974"/>
                  <a:pt x="21492" y="20237"/>
                  <a:pt x="21274" y="20463"/>
                </a:cubicBezTo>
                <a:lnTo>
                  <a:pt x="20490" y="21235"/>
                </a:lnTo>
                <a:cubicBezTo>
                  <a:pt x="20281" y="21461"/>
                  <a:pt x="20026" y="21574"/>
                  <a:pt x="19720" y="21574"/>
                </a:cubicBezTo>
                <a:lnTo>
                  <a:pt x="19664" y="21574"/>
                </a:lnTo>
                <a:cubicBezTo>
                  <a:pt x="19350" y="21537"/>
                  <a:pt x="19081" y="21396"/>
                  <a:pt x="18866" y="21153"/>
                </a:cubicBezTo>
                <a:lnTo>
                  <a:pt x="12700" y="13222"/>
                </a:lnTo>
                <a:cubicBezTo>
                  <a:pt x="11958" y="13870"/>
                  <a:pt x="11265" y="14438"/>
                  <a:pt x="10623" y="14927"/>
                </a:cubicBezTo>
                <a:cubicBezTo>
                  <a:pt x="9975" y="15413"/>
                  <a:pt x="9366" y="15835"/>
                  <a:pt x="8789" y="16188"/>
                </a:cubicBezTo>
                <a:lnTo>
                  <a:pt x="9261" y="19988"/>
                </a:lnTo>
                <a:lnTo>
                  <a:pt x="9261" y="20124"/>
                </a:lnTo>
                <a:cubicBezTo>
                  <a:pt x="9261" y="20423"/>
                  <a:pt x="9162" y="20672"/>
                  <a:pt x="8964" y="20870"/>
                </a:cubicBezTo>
                <a:lnTo>
                  <a:pt x="8546" y="21289"/>
                </a:lnTo>
                <a:cubicBezTo>
                  <a:pt x="8339" y="21498"/>
                  <a:pt x="8076" y="21599"/>
                  <a:pt x="7762" y="21599"/>
                </a:cubicBezTo>
                <a:lnTo>
                  <a:pt x="7705" y="21599"/>
                </a:lnTo>
                <a:cubicBezTo>
                  <a:pt x="7354" y="21563"/>
                  <a:pt x="7088" y="21424"/>
                  <a:pt x="6907" y="21178"/>
                </a:cubicBezTo>
                <a:lnTo>
                  <a:pt x="4131" y="17500"/>
                </a:lnTo>
                <a:lnTo>
                  <a:pt x="418" y="14695"/>
                </a:lnTo>
                <a:cubicBezTo>
                  <a:pt x="155" y="14472"/>
                  <a:pt x="16" y="14201"/>
                  <a:pt x="0" y="13884"/>
                </a:cubicBezTo>
                <a:lnTo>
                  <a:pt x="0" y="13833"/>
                </a:lnTo>
                <a:cubicBezTo>
                  <a:pt x="0" y="13550"/>
                  <a:pt x="104" y="13293"/>
                  <a:pt x="311" y="13059"/>
                </a:cubicBezTo>
                <a:lnTo>
                  <a:pt x="715" y="12668"/>
                </a:lnTo>
                <a:cubicBezTo>
                  <a:pt x="897" y="12439"/>
                  <a:pt x="1151" y="12332"/>
                  <a:pt x="1477" y="12340"/>
                </a:cubicBezTo>
                <a:cubicBezTo>
                  <a:pt x="1550" y="12340"/>
                  <a:pt x="1596" y="12352"/>
                  <a:pt x="1612" y="12369"/>
                </a:cubicBezTo>
                <a:lnTo>
                  <a:pt x="5407" y="12801"/>
                </a:lnTo>
                <a:cubicBezTo>
                  <a:pt x="5761" y="12233"/>
                  <a:pt x="6180" y="11625"/>
                  <a:pt x="6672" y="10983"/>
                </a:cubicBezTo>
                <a:cubicBezTo>
                  <a:pt x="7167" y="10336"/>
                  <a:pt x="7733" y="9655"/>
                  <a:pt x="8376" y="8931"/>
                </a:cubicBezTo>
                <a:lnTo>
                  <a:pt x="478" y="2748"/>
                </a:lnTo>
                <a:cubicBezTo>
                  <a:pt x="195" y="2521"/>
                  <a:pt x="59" y="2256"/>
                  <a:pt x="59" y="1950"/>
                </a:cubicBezTo>
                <a:lnTo>
                  <a:pt x="59" y="1894"/>
                </a:lnTo>
                <a:cubicBezTo>
                  <a:pt x="59" y="1614"/>
                  <a:pt x="161" y="1354"/>
                  <a:pt x="370" y="1111"/>
                </a:cubicBezTo>
                <a:lnTo>
                  <a:pt x="1140" y="336"/>
                </a:lnTo>
                <a:cubicBezTo>
                  <a:pt x="1383" y="130"/>
                  <a:pt x="1641" y="25"/>
                  <a:pt x="1910" y="25"/>
                </a:cubicBezTo>
                <a:lnTo>
                  <a:pt x="2088" y="25"/>
                </a:lnTo>
                <a:cubicBezTo>
                  <a:pt x="2153" y="25"/>
                  <a:pt x="2215" y="45"/>
                  <a:pt x="2269" y="79"/>
                </a:cubicBezTo>
                <a:lnTo>
                  <a:pt x="13147" y="4045"/>
                </a:lnTo>
                <a:lnTo>
                  <a:pt x="15193" y="2030"/>
                </a:lnTo>
                <a:cubicBezTo>
                  <a:pt x="15827" y="1396"/>
                  <a:pt x="16551" y="901"/>
                  <a:pt x="17375" y="540"/>
                </a:cubicBezTo>
                <a:cubicBezTo>
                  <a:pt x="18195" y="180"/>
                  <a:pt x="18951" y="0"/>
                  <a:pt x="19636" y="0"/>
                </a:cubicBezTo>
                <a:cubicBezTo>
                  <a:pt x="20284" y="0"/>
                  <a:pt x="20779" y="166"/>
                  <a:pt x="21113" y="500"/>
                </a:cubicBezTo>
                <a:cubicBezTo>
                  <a:pt x="21291" y="661"/>
                  <a:pt x="21418" y="870"/>
                  <a:pt x="21492" y="1125"/>
                </a:cubicBezTo>
                <a:cubicBezTo>
                  <a:pt x="21563" y="1374"/>
                  <a:pt x="21599" y="1659"/>
                  <a:pt x="21599" y="1973"/>
                </a:cubicBezTo>
                <a:cubicBezTo>
                  <a:pt x="21599" y="2660"/>
                  <a:pt x="21424" y="3415"/>
                  <a:pt x="21076" y="4235"/>
                </a:cubicBezTo>
                <a:cubicBezTo>
                  <a:pt x="20728" y="5055"/>
                  <a:pt x="20230" y="5778"/>
                  <a:pt x="19582" y="6400"/>
                </a:cubicBezTo>
                <a:lnTo>
                  <a:pt x="17547" y="8456"/>
                </a:lnTo>
                <a:lnTo>
                  <a:pt x="21520" y="19326"/>
                </a:lnTo>
                <a:close/>
              </a:path>
            </a:pathLst>
          </a:custGeom>
          <a:solidFill>
            <a:schemeClr val="bg1"/>
          </a:solidFill>
          <a:ln>
            <a:noFill/>
          </a:ln>
          <a:effectLst/>
        </p:spPr>
        <p:txBody>
          <a:bodyPr anchor="ctr"/>
          <a:lstStyle/>
          <a:p>
            <a:pPr algn="ctr"/>
            <a:endParaRPr>
              <a:cs typeface="+mn-ea"/>
              <a:sym typeface="+mn-lt"/>
            </a:endParaRPr>
          </a:p>
        </p:txBody>
      </p:sp>
      <p:sp>
        <p:nvSpPr>
          <p:cNvPr id="64"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网络改变世界</a:t>
            </a:r>
            <a:endParaRPr lang="en-GB" altLang="zh-CN" sz="1800" dirty="0">
              <a:solidFill>
                <a:schemeClr val="tx1">
                  <a:lumMod val="65000"/>
                  <a:lumOff val="35000"/>
                </a:schemeClr>
              </a:solidFill>
              <a:latin typeface="+mn-lt"/>
              <a:ea typeface="+mn-ea"/>
              <a:cs typeface="+mn-ea"/>
              <a:sym typeface="+mn-lt"/>
            </a:endParaRPr>
          </a:p>
        </p:txBody>
      </p:sp>
    </p:spTree>
    <p:extLst>
      <p:ext uri="{BB962C8B-B14F-4D97-AF65-F5344CB8AC3E}">
        <p14:creationId xmlns:p14="http://schemas.microsoft.com/office/powerpoint/2010/main" val="172952366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9" name="组合 48"/>
          <p:cNvGrpSpPr/>
          <p:nvPr/>
        </p:nvGrpSpPr>
        <p:grpSpPr>
          <a:xfrm>
            <a:off x="4039128" y="1860362"/>
            <a:ext cx="1123426" cy="2253126"/>
            <a:chOff x="4039128" y="1860362"/>
            <a:chExt cx="1123426" cy="2253126"/>
          </a:xfrm>
        </p:grpSpPr>
        <p:sp>
          <p:nvSpPr>
            <p:cNvPr id="7" name="Oval 5"/>
            <p:cNvSpPr/>
            <p:nvPr/>
          </p:nvSpPr>
          <p:spPr>
            <a:xfrm>
              <a:off x="4442224" y="3402372"/>
              <a:ext cx="317234" cy="317234"/>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0" tIns="0" rIns="0" bIns="36576" anchor="ctr" anchorCtr="0" forceAA="0" compatLnSpc="1">
              <a:normAutofit fontScale="92500" lnSpcReduction="20000"/>
            </a:bodyPr>
            <a:lstStyle/>
            <a:p>
              <a:pPr algn="ctr"/>
              <a:r>
                <a:rPr lang="en-US" sz="1600">
                  <a:solidFill>
                    <a:srgbClr val="FFFFFF"/>
                  </a:solidFill>
                  <a:cs typeface="+mn-ea"/>
                  <a:sym typeface="+mn-lt"/>
                </a:rPr>
                <a:t>4</a:t>
              </a:r>
            </a:p>
          </p:txBody>
        </p:sp>
        <p:sp>
          <p:nvSpPr>
            <p:cNvPr id="16" name="Oval 14"/>
            <p:cNvSpPr/>
            <p:nvPr/>
          </p:nvSpPr>
          <p:spPr>
            <a:xfrm>
              <a:off x="4533300" y="3038691"/>
              <a:ext cx="135082" cy="135082"/>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cxnSp>
          <p:nvCxnSpPr>
            <p:cNvPr id="21" name="Straight Connector 19"/>
            <p:cNvCxnSpPr>
              <a:stCxn id="7" idx="0"/>
              <a:endCxn id="16" idx="4"/>
            </p:cNvCxnSpPr>
            <p:nvPr/>
          </p:nvCxnSpPr>
          <p:spPr>
            <a:xfrm flipV="1">
              <a:off x="4600840" y="3173772"/>
              <a:ext cx="0" cy="228600"/>
            </a:xfrm>
            <a:prstGeom prst="line">
              <a:avLst/>
            </a:prstGeom>
            <a:ln w="6350" cmpd="sng">
              <a:solidFill>
                <a:schemeClr val="tx1">
                  <a:lumMod val="65000"/>
                  <a:alpha val="40000"/>
                </a:schemeClr>
              </a:solidFill>
            </a:ln>
            <a:effectLst/>
          </p:spPr>
          <p:style>
            <a:lnRef idx="2">
              <a:schemeClr val="accent1"/>
            </a:lnRef>
            <a:fillRef idx="0">
              <a:schemeClr val="accent1"/>
            </a:fillRef>
            <a:effectRef idx="1">
              <a:schemeClr val="accent1"/>
            </a:effectRef>
            <a:fontRef idx="minor">
              <a:schemeClr val="tx1"/>
            </a:fontRef>
          </p:style>
        </p:cxnSp>
        <p:sp>
          <p:nvSpPr>
            <p:cNvPr id="28" name="Oval 26"/>
            <p:cNvSpPr/>
            <p:nvPr/>
          </p:nvSpPr>
          <p:spPr>
            <a:xfrm>
              <a:off x="4039128" y="1860362"/>
              <a:ext cx="1123426" cy="1123426"/>
            </a:xfrm>
            <a:prstGeom prst="ellipse">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5" name="TextBox 33"/>
            <p:cNvSpPr txBox="1"/>
            <p:nvPr/>
          </p:nvSpPr>
          <p:spPr>
            <a:xfrm>
              <a:off x="4071537" y="3859572"/>
              <a:ext cx="1061829" cy="253916"/>
            </a:xfrm>
            <a:prstGeom prst="rect">
              <a:avLst/>
            </a:prstGeom>
            <a:noFill/>
          </p:spPr>
          <p:txBody>
            <a:bodyPr wrap="none" anchor="ctr">
              <a:normAutofit fontScale="77500" lnSpcReduction="20000"/>
            </a:bodyPr>
            <a:lstStyle/>
            <a:p>
              <a:pPr algn="ctr"/>
              <a:r>
                <a:rPr lang="en-US" altLang="zh-CN" sz="1600" b="1" dirty="0">
                  <a:solidFill>
                    <a:schemeClr val="accent4">
                      <a:lumMod val="100000"/>
                    </a:schemeClr>
                  </a:solidFill>
                  <a:cs typeface="+mn-ea"/>
                  <a:sym typeface="+mn-lt"/>
                </a:rPr>
                <a:t>LAMP</a:t>
              </a:r>
              <a:endParaRPr lang="zh-CN" altLang="en-US" sz="1600" b="1" dirty="0">
                <a:solidFill>
                  <a:schemeClr val="accent4">
                    <a:lumMod val="100000"/>
                  </a:schemeClr>
                </a:solidFill>
                <a:cs typeface="+mn-ea"/>
                <a:sym typeface="+mn-lt"/>
              </a:endParaRPr>
            </a:p>
          </p:txBody>
        </p:sp>
        <p:sp>
          <p:nvSpPr>
            <p:cNvPr id="39" name="Freeform: Shape 37"/>
            <p:cNvSpPr/>
            <p:nvPr/>
          </p:nvSpPr>
          <p:spPr bwMode="auto">
            <a:xfrm>
              <a:off x="4364637" y="2114808"/>
              <a:ext cx="478060" cy="603864"/>
            </a:xfrm>
            <a:custGeom>
              <a:avLst/>
              <a:gdLst>
                <a:gd name="T0" fmla="*/ 484 w 800"/>
                <a:gd name="T1" fmla="*/ 0 h 1011"/>
                <a:gd name="T2" fmla="*/ 463 w 800"/>
                <a:gd name="T3" fmla="*/ 990 h 1011"/>
                <a:gd name="T4" fmla="*/ 779 w 800"/>
                <a:gd name="T5" fmla="*/ 1011 h 1011"/>
                <a:gd name="T6" fmla="*/ 800 w 800"/>
                <a:gd name="T7" fmla="*/ 21 h 1011"/>
                <a:gd name="T8" fmla="*/ 758 w 800"/>
                <a:gd name="T9" fmla="*/ 969 h 1011"/>
                <a:gd name="T10" fmla="*/ 505 w 800"/>
                <a:gd name="T11" fmla="*/ 843 h 1011"/>
                <a:gd name="T12" fmla="*/ 589 w 800"/>
                <a:gd name="T13" fmla="*/ 800 h 1011"/>
                <a:gd name="T14" fmla="*/ 505 w 800"/>
                <a:gd name="T15" fmla="*/ 716 h 1011"/>
                <a:gd name="T16" fmla="*/ 589 w 800"/>
                <a:gd name="T17" fmla="*/ 674 h 1011"/>
                <a:gd name="T18" fmla="*/ 505 w 800"/>
                <a:gd name="T19" fmla="*/ 590 h 1011"/>
                <a:gd name="T20" fmla="*/ 589 w 800"/>
                <a:gd name="T21" fmla="*/ 548 h 1011"/>
                <a:gd name="T22" fmla="*/ 505 w 800"/>
                <a:gd name="T23" fmla="*/ 464 h 1011"/>
                <a:gd name="T24" fmla="*/ 589 w 800"/>
                <a:gd name="T25" fmla="*/ 421 h 1011"/>
                <a:gd name="T26" fmla="*/ 505 w 800"/>
                <a:gd name="T27" fmla="*/ 337 h 1011"/>
                <a:gd name="T28" fmla="*/ 589 w 800"/>
                <a:gd name="T29" fmla="*/ 295 h 1011"/>
                <a:gd name="T30" fmla="*/ 505 w 800"/>
                <a:gd name="T31" fmla="*/ 211 h 1011"/>
                <a:gd name="T32" fmla="*/ 589 w 800"/>
                <a:gd name="T33" fmla="*/ 169 h 1011"/>
                <a:gd name="T34" fmla="*/ 505 w 800"/>
                <a:gd name="T35" fmla="*/ 43 h 1011"/>
                <a:gd name="T36" fmla="*/ 758 w 800"/>
                <a:gd name="T37" fmla="*/ 969 h 1011"/>
                <a:gd name="T38" fmla="*/ 130 w 800"/>
                <a:gd name="T39" fmla="*/ 52 h 1011"/>
                <a:gd name="T40" fmla="*/ 0 w 800"/>
                <a:gd name="T41" fmla="*/ 253 h 1011"/>
                <a:gd name="T42" fmla="*/ 105 w 800"/>
                <a:gd name="T43" fmla="*/ 969 h 1011"/>
                <a:gd name="T44" fmla="*/ 295 w 800"/>
                <a:gd name="T45" fmla="*/ 864 h 1011"/>
                <a:gd name="T46" fmla="*/ 291 w 800"/>
                <a:gd name="T47" fmla="*/ 241 h 1011"/>
                <a:gd name="T48" fmla="*/ 147 w 800"/>
                <a:gd name="T49" fmla="*/ 102 h 1011"/>
                <a:gd name="T50" fmla="*/ 117 w 800"/>
                <a:gd name="T51" fmla="*/ 148 h 1011"/>
                <a:gd name="T52" fmla="*/ 42 w 800"/>
                <a:gd name="T53" fmla="*/ 347 h 1011"/>
                <a:gd name="T54" fmla="*/ 84 w 800"/>
                <a:gd name="T55" fmla="*/ 716 h 1011"/>
                <a:gd name="T56" fmla="*/ 42 w 800"/>
                <a:gd name="T57" fmla="*/ 347 h 1011"/>
                <a:gd name="T58" fmla="*/ 189 w 800"/>
                <a:gd name="T59" fmla="*/ 927 h 1011"/>
                <a:gd name="T60" fmla="*/ 42 w 800"/>
                <a:gd name="T61" fmla="*/ 864 h 1011"/>
                <a:gd name="T62" fmla="*/ 253 w 800"/>
                <a:gd name="T63" fmla="*/ 843 h 1011"/>
                <a:gd name="T64" fmla="*/ 253 w 800"/>
                <a:gd name="T65" fmla="*/ 800 h 1011"/>
                <a:gd name="T66" fmla="*/ 42 w 800"/>
                <a:gd name="T67" fmla="*/ 758 h 1011"/>
                <a:gd name="T68" fmla="*/ 253 w 800"/>
                <a:gd name="T69" fmla="*/ 800 h 1011"/>
                <a:gd name="T70" fmla="*/ 126 w 800"/>
                <a:gd name="T71" fmla="*/ 347 h 1011"/>
                <a:gd name="T72" fmla="*/ 168 w 800"/>
                <a:gd name="T73" fmla="*/ 347 h 1011"/>
                <a:gd name="T74" fmla="*/ 126 w 800"/>
                <a:gd name="T75" fmla="*/ 716 h 1011"/>
                <a:gd name="T76" fmla="*/ 211 w 800"/>
                <a:gd name="T77" fmla="*/ 716 h 1011"/>
                <a:gd name="T78" fmla="*/ 253 w 800"/>
                <a:gd name="T79" fmla="*/ 347 h 1011"/>
                <a:gd name="T80" fmla="*/ 253 w 800"/>
                <a:gd name="T81" fmla="*/ 274 h 1011"/>
                <a:gd name="T82" fmla="*/ 168 w 800"/>
                <a:gd name="T83" fmla="*/ 274 h 1011"/>
                <a:gd name="T84" fmla="*/ 126 w 800"/>
                <a:gd name="T85" fmla="*/ 274 h 1011"/>
                <a:gd name="T86" fmla="*/ 42 w 800"/>
                <a:gd name="T87" fmla="*/ 274 h 1011"/>
                <a:gd name="T88" fmla="*/ 88 w 800"/>
                <a:gd name="T89" fmla="*/ 190 h 1011"/>
                <a:gd name="T90" fmla="*/ 253 w 800"/>
                <a:gd name="T91" fmla="*/ 259 h 10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00" h="1011">
                  <a:moveTo>
                    <a:pt x="779" y="0"/>
                  </a:moveTo>
                  <a:cubicBezTo>
                    <a:pt x="484" y="0"/>
                    <a:pt x="484" y="0"/>
                    <a:pt x="484" y="0"/>
                  </a:cubicBezTo>
                  <a:cubicBezTo>
                    <a:pt x="473" y="0"/>
                    <a:pt x="463" y="10"/>
                    <a:pt x="463" y="21"/>
                  </a:cubicBezTo>
                  <a:cubicBezTo>
                    <a:pt x="463" y="990"/>
                    <a:pt x="463" y="990"/>
                    <a:pt x="463" y="990"/>
                  </a:cubicBezTo>
                  <a:cubicBezTo>
                    <a:pt x="463" y="1001"/>
                    <a:pt x="473" y="1011"/>
                    <a:pt x="484" y="1011"/>
                  </a:cubicBezTo>
                  <a:cubicBezTo>
                    <a:pt x="779" y="1011"/>
                    <a:pt x="779" y="1011"/>
                    <a:pt x="779" y="1011"/>
                  </a:cubicBezTo>
                  <a:cubicBezTo>
                    <a:pt x="791" y="1011"/>
                    <a:pt x="800" y="1001"/>
                    <a:pt x="800" y="990"/>
                  </a:cubicBezTo>
                  <a:cubicBezTo>
                    <a:pt x="800" y="21"/>
                    <a:pt x="800" y="21"/>
                    <a:pt x="800" y="21"/>
                  </a:cubicBezTo>
                  <a:cubicBezTo>
                    <a:pt x="800" y="10"/>
                    <a:pt x="791" y="0"/>
                    <a:pt x="779" y="0"/>
                  </a:cubicBezTo>
                  <a:close/>
                  <a:moveTo>
                    <a:pt x="758" y="969"/>
                  </a:moveTo>
                  <a:cubicBezTo>
                    <a:pt x="505" y="969"/>
                    <a:pt x="505" y="969"/>
                    <a:pt x="505" y="969"/>
                  </a:cubicBezTo>
                  <a:cubicBezTo>
                    <a:pt x="505" y="843"/>
                    <a:pt x="505" y="843"/>
                    <a:pt x="505" y="843"/>
                  </a:cubicBezTo>
                  <a:cubicBezTo>
                    <a:pt x="589" y="843"/>
                    <a:pt x="589" y="843"/>
                    <a:pt x="589" y="843"/>
                  </a:cubicBezTo>
                  <a:cubicBezTo>
                    <a:pt x="589" y="800"/>
                    <a:pt x="589" y="800"/>
                    <a:pt x="589" y="800"/>
                  </a:cubicBezTo>
                  <a:cubicBezTo>
                    <a:pt x="505" y="800"/>
                    <a:pt x="505" y="800"/>
                    <a:pt x="505" y="800"/>
                  </a:cubicBezTo>
                  <a:cubicBezTo>
                    <a:pt x="505" y="716"/>
                    <a:pt x="505" y="716"/>
                    <a:pt x="505" y="716"/>
                  </a:cubicBezTo>
                  <a:cubicBezTo>
                    <a:pt x="589" y="716"/>
                    <a:pt x="589" y="716"/>
                    <a:pt x="589" y="716"/>
                  </a:cubicBezTo>
                  <a:cubicBezTo>
                    <a:pt x="589" y="674"/>
                    <a:pt x="589" y="674"/>
                    <a:pt x="589" y="674"/>
                  </a:cubicBezTo>
                  <a:cubicBezTo>
                    <a:pt x="505" y="674"/>
                    <a:pt x="505" y="674"/>
                    <a:pt x="505" y="674"/>
                  </a:cubicBezTo>
                  <a:cubicBezTo>
                    <a:pt x="505" y="590"/>
                    <a:pt x="505" y="590"/>
                    <a:pt x="505" y="590"/>
                  </a:cubicBezTo>
                  <a:cubicBezTo>
                    <a:pt x="589" y="590"/>
                    <a:pt x="589" y="590"/>
                    <a:pt x="589" y="590"/>
                  </a:cubicBezTo>
                  <a:cubicBezTo>
                    <a:pt x="589" y="548"/>
                    <a:pt x="589" y="548"/>
                    <a:pt x="589" y="548"/>
                  </a:cubicBezTo>
                  <a:cubicBezTo>
                    <a:pt x="505" y="548"/>
                    <a:pt x="505" y="548"/>
                    <a:pt x="505" y="548"/>
                  </a:cubicBezTo>
                  <a:cubicBezTo>
                    <a:pt x="505" y="464"/>
                    <a:pt x="505" y="464"/>
                    <a:pt x="505" y="464"/>
                  </a:cubicBezTo>
                  <a:cubicBezTo>
                    <a:pt x="589" y="464"/>
                    <a:pt x="589" y="464"/>
                    <a:pt x="589" y="464"/>
                  </a:cubicBezTo>
                  <a:cubicBezTo>
                    <a:pt x="589" y="421"/>
                    <a:pt x="589" y="421"/>
                    <a:pt x="589" y="421"/>
                  </a:cubicBezTo>
                  <a:cubicBezTo>
                    <a:pt x="505" y="421"/>
                    <a:pt x="505" y="421"/>
                    <a:pt x="505" y="421"/>
                  </a:cubicBezTo>
                  <a:cubicBezTo>
                    <a:pt x="505" y="337"/>
                    <a:pt x="505" y="337"/>
                    <a:pt x="505" y="337"/>
                  </a:cubicBezTo>
                  <a:cubicBezTo>
                    <a:pt x="589" y="337"/>
                    <a:pt x="589" y="337"/>
                    <a:pt x="589" y="337"/>
                  </a:cubicBezTo>
                  <a:cubicBezTo>
                    <a:pt x="589" y="295"/>
                    <a:pt x="589" y="295"/>
                    <a:pt x="589" y="295"/>
                  </a:cubicBezTo>
                  <a:cubicBezTo>
                    <a:pt x="505" y="295"/>
                    <a:pt x="505" y="295"/>
                    <a:pt x="505" y="295"/>
                  </a:cubicBezTo>
                  <a:cubicBezTo>
                    <a:pt x="505" y="211"/>
                    <a:pt x="505" y="211"/>
                    <a:pt x="505" y="211"/>
                  </a:cubicBezTo>
                  <a:cubicBezTo>
                    <a:pt x="589" y="211"/>
                    <a:pt x="589" y="211"/>
                    <a:pt x="589" y="211"/>
                  </a:cubicBezTo>
                  <a:cubicBezTo>
                    <a:pt x="589" y="169"/>
                    <a:pt x="589" y="169"/>
                    <a:pt x="589" y="169"/>
                  </a:cubicBezTo>
                  <a:cubicBezTo>
                    <a:pt x="505" y="169"/>
                    <a:pt x="505" y="169"/>
                    <a:pt x="505" y="169"/>
                  </a:cubicBezTo>
                  <a:cubicBezTo>
                    <a:pt x="505" y="43"/>
                    <a:pt x="505" y="43"/>
                    <a:pt x="505" y="43"/>
                  </a:cubicBezTo>
                  <a:cubicBezTo>
                    <a:pt x="758" y="43"/>
                    <a:pt x="758" y="43"/>
                    <a:pt x="758" y="43"/>
                  </a:cubicBezTo>
                  <a:lnTo>
                    <a:pt x="758" y="969"/>
                  </a:lnTo>
                  <a:close/>
                  <a:moveTo>
                    <a:pt x="165" y="52"/>
                  </a:moveTo>
                  <a:cubicBezTo>
                    <a:pt x="157" y="40"/>
                    <a:pt x="138" y="40"/>
                    <a:pt x="130" y="52"/>
                  </a:cubicBezTo>
                  <a:cubicBezTo>
                    <a:pt x="4" y="241"/>
                    <a:pt x="4" y="241"/>
                    <a:pt x="4" y="241"/>
                  </a:cubicBezTo>
                  <a:cubicBezTo>
                    <a:pt x="1" y="245"/>
                    <a:pt x="0" y="249"/>
                    <a:pt x="0" y="253"/>
                  </a:cubicBezTo>
                  <a:cubicBezTo>
                    <a:pt x="0" y="864"/>
                    <a:pt x="0" y="864"/>
                    <a:pt x="0" y="864"/>
                  </a:cubicBezTo>
                  <a:cubicBezTo>
                    <a:pt x="0" y="922"/>
                    <a:pt x="47" y="969"/>
                    <a:pt x="105" y="969"/>
                  </a:cubicBezTo>
                  <a:cubicBezTo>
                    <a:pt x="189" y="969"/>
                    <a:pt x="189" y="969"/>
                    <a:pt x="189" y="969"/>
                  </a:cubicBezTo>
                  <a:cubicBezTo>
                    <a:pt x="248" y="969"/>
                    <a:pt x="295" y="922"/>
                    <a:pt x="295" y="864"/>
                  </a:cubicBezTo>
                  <a:cubicBezTo>
                    <a:pt x="295" y="253"/>
                    <a:pt x="295" y="253"/>
                    <a:pt x="295" y="253"/>
                  </a:cubicBezTo>
                  <a:cubicBezTo>
                    <a:pt x="295" y="249"/>
                    <a:pt x="293" y="245"/>
                    <a:pt x="291" y="241"/>
                  </a:cubicBezTo>
                  <a:lnTo>
                    <a:pt x="165" y="52"/>
                  </a:lnTo>
                  <a:close/>
                  <a:moveTo>
                    <a:pt x="147" y="102"/>
                  </a:moveTo>
                  <a:cubicBezTo>
                    <a:pt x="178" y="148"/>
                    <a:pt x="178" y="148"/>
                    <a:pt x="178" y="148"/>
                  </a:cubicBezTo>
                  <a:cubicBezTo>
                    <a:pt x="117" y="148"/>
                    <a:pt x="117" y="148"/>
                    <a:pt x="117" y="148"/>
                  </a:cubicBezTo>
                  <a:lnTo>
                    <a:pt x="147" y="102"/>
                  </a:lnTo>
                  <a:close/>
                  <a:moveTo>
                    <a:pt x="42" y="347"/>
                  </a:moveTo>
                  <a:cubicBezTo>
                    <a:pt x="55" y="354"/>
                    <a:pt x="69" y="358"/>
                    <a:pt x="84" y="358"/>
                  </a:cubicBezTo>
                  <a:cubicBezTo>
                    <a:pt x="84" y="716"/>
                    <a:pt x="84" y="716"/>
                    <a:pt x="84" y="716"/>
                  </a:cubicBezTo>
                  <a:cubicBezTo>
                    <a:pt x="42" y="716"/>
                    <a:pt x="42" y="716"/>
                    <a:pt x="42" y="716"/>
                  </a:cubicBezTo>
                  <a:lnTo>
                    <a:pt x="42" y="347"/>
                  </a:lnTo>
                  <a:close/>
                  <a:moveTo>
                    <a:pt x="253" y="864"/>
                  </a:moveTo>
                  <a:cubicBezTo>
                    <a:pt x="253" y="898"/>
                    <a:pt x="224" y="927"/>
                    <a:pt x="189" y="927"/>
                  </a:cubicBezTo>
                  <a:cubicBezTo>
                    <a:pt x="105" y="927"/>
                    <a:pt x="105" y="927"/>
                    <a:pt x="105" y="927"/>
                  </a:cubicBezTo>
                  <a:cubicBezTo>
                    <a:pt x="70" y="927"/>
                    <a:pt x="42" y="898"/>
                    <a:pt x="42" y="864"/>
                  </a:cubicBezTo>
                  <a:cubicBezTo>
                    <a:pt x="42" y="843"/>
                    <a:pt x="42" y="843"/>
                    <a:pt x="42" y="843"/>
                  </a:cubicBezTo>
                  <a:cubicBezTo>
                    <a:pt x="253" y="843"/>
                    <a:pt x="253" y="843"/>
                    <a:pt x="253" y="843"/>
                  </a:cubicBezTo>
                  <a:lnTo>
                    <a:pt x="253" y="864"/>
                  </a:lnTo>
                  <a:close/>
                  <a:moveTo>
                    <a:pt x="253" y="800"/>
                  </a:moveTo>
                  <a:cubicBezTo>
                    <a:pt x="42" y="800"/>
                    <a:pt x="42" y="800"/>
                    <a:pt x="42" y="800"/>
                  </a:cubicBezTo>
                  <a:cubicBezTo>
                    <a:pt x="42" y="758"/>
                    <a:pt x="42" y="758"/>
                    <a:pt x="42" y="758"/>
                  </a:cubicBezTo>
                  <a:cubicBezTo>
                    <a:pt x="253" y="758"/>
                    <a:pt x="253" y="758"/>
                    <a:pt x="253" y="758"/>
                  </a:cubicBezTo>
                  <a:lnTo>
                    <a:pt x="253" y="800"/>
                  </a:lnTo>
                  <a:close/>
                  <a:moveTo>
                    <a:pt x="126" y="716"/>
                  </a:moveTo>
                  <a:cubicBezTo>
                    <a:pt x="126" y="347"/>
                    <a:pt x="126" y="347"/>
                    <a:pt x="126" y="347"/>
                  </a:cubicBezTo>
                  <a:cubicBezTo>
                    <a:pt x="134" y="342"/>
                    <a:pt x="141" y="337"/>
                    <a:pt x="147" y="330"/>
                  </a:cubicBezTo>
                  <a:cubicBezTo>
                    <a:pt x="153" y="337"/>
                    <a:pt x="160" y="342"/>
                    <a:pt x="168" y="347"/>
                  </a:cubicBezTo>
                  <a:cubicBezTo>
                    <a:pt x="168" y="716"/>
                    <a:pt x="168" y="716"/>
                    <a:pt x="168" y="716"/>
                  </a:cubicBezTo>
                  <a:lnTo>
                    <a:pt x="126" y="716"/>
                  </a:lnTo>
                  <a:close/>
                  <a:moveTo>
                    <a:pt x="253" y="716"/>
                  </a:moveTo>
                  <a:cubicBezTo>
                    <a:pt x="211" y="716"/>
                    <a:pt x="211" y="716"/>
                    <a:pt x="211" y="716"/>
                  </a:cubicBezTo>
                  <a:cubicBezTo>
                    <a:pt x="211" y="358"/>
                    <a:pt x="211" y="358"/>
                    <a:pt x="211" y="358"/>
                  </a:cubicBezTo>
                  <a:cubicBezTo>
                    <a:pt x="226" y="358"/>
                    <a:pt x="240" y="354"/>
                    <a:pt x="253" y="347"/>
                  </a:cubicBezTo>
                  <a:lnTo>
                    <a:pt x="253" y="716"/>
                  </a:lnTo>
                  <a:close/>
                  <a:moveTo>
                    <a:pt x="253" y="274"/>
                  </a:moveTo>
                  <a:cubicBezTo>
                    <a:pt x="253" y="297"/>
                    <a:pt x="234" y="316"/>
                    <a:pt x="211" y="316"/>
                  </a:cubicBezTo>
                  <a:cubicBezTo>
                    <a:pt x="187" y="316"/>
                    <a:pt x="168" y="297"/>
                    <a:pt x="168" y="274"/>
                  </a:cubicBezTo>
                  <a:cubicBezTo>
                    <a:pt x="168" y="262"/>
                    <a:pt x="159" y="253"/>
                    <a:pt x="147" y="253"/>
                  </a:cubicBezTo>
                  <a:cubicBezTo>
                    <a:pt x="136" y="253"/>
                    <a:pt x="126" y="262"/>
                    <a:pt x="126" y="274"/>
                  </a:cubicBezTo>
                  <a:cubicBezTo>
                    <a:pt x="126" y="297"/>
                    <a:pt x="107" y="316"/>
                    <a:pt x="84" y="316"/>
                  </a:cubicBezTo>
                  <a:cubicBezTo>
                    <a:pt x="61" y="316"/>
                    <a:pt x="42" y="297"/>
                    <a:pt x="42" y="274"/>
                  </a:cubicBezTo>
                  <a:cubicBezTo>
                    <a:pt x="42" y="259"/>
                    <a:pt x="42" y="259"/>
                    <a:pt x="42" y="259"/>
                  </a:cubicBezTo>
                  <a:cubicBezTo>
                    <a:pt x="88" y="190"/>
                    <a:pt x="88" y="190"/>
                    <a:pt x="88" y="190"/>
                  </a:cubicBezTo>
                  <a:cubicBezTo>
                    <a:pt x="206" y="190"/>
                    <a:pt x="206" y="190"/>
                    <a:pt x="206" y="190"/>
                  </a:cubicBezTo>
                  <a:cubicBezTo>
                    <a:pt x="253" y="259"/>
                    <a:pt x="253" y="259"/>
                    <a:pt x="253" y="259"/>
                  </a:cubicBezTo>
                  <a:lnTo>
                    <a:pt x="253" y="274"/>
                  </a:lnTo>
                  <a:close/>
                </a:path>
              </a:pathLst>
            </a:custGeom>
            <a:solidFill>
              <a:srgbClr val="FFFFFF"/>
            </a:solidFill>
            <a:ln>
              <a:noFill/>
            </a:ln>
          </p:spPr>
          <p:txBody>
            <a:bodyPr anchor="ctr"/>
            <a:lstStyle/>
            <a:p>
              <a:pPr algn="ctr"/>
              <a:endParaRPr>
                <a:cs typeface="+mn-ea"/>
                <a:sym typeface="+mn-lt"/>
              </a:endParaRPr>
            </a:p>
          </p:txBody>
        </p:sp>
      </p:grpSp>
      <p:grpSp>
        <p:nvGrpSpPr>
          <p:cNvPr id="48" name="组合 47"/>
          <p:cNvGrpSpPr/>
          <p:nvPr/>
        </p:nvGrpSpPr>
        <p:grpSpPr>
          <a:xfrm>
            <a:off x="2994577" y="1497372"/>
            <a:ext cx="1061829" cy="2730562"/>
            <a:chOff x="2994577" y="1497372"/>
            <a:chExt cx="1061829" cy="2730562"/>
          </a:xfrm>
        </p:grpSpPr>
        <p:sp>
          <p:nvSpPr>
            <p:cNvPr id="5" name="Oval 3"/>
            <p:cNvSpPr/>
            <p:nvPr/>
          </p:nvSpPr>
          <p:spPr>
            <a:xfrm>
              <a:off x="3355641" y="3402372"/>
              <a:ext cx="317234" cy="317234"/>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0" tIns="0" rIns="0" bIns="36576" anchor="ctr" anchorCtr="0" forceAA="0" compatLnSpc="1">
              <a:normAutofit fontScale="92500" lnSpcReduction="20000"/>
            </a:bodyPr>
            <a:lstStyle/>
            <a:p>
              <a:pPr algn="ctr"/>
              <a:r>
                <a:rPr lang="en-US" sz="1600">
                  <a:solidFill>
                    <a:srgbClr val="FFFFFF"/>
                  </a:solidFill>
                  <a:cs typeface="+mn-ea"/>
                  <a:sym typeface="+mn-lt"/>
                </a:rPr>
                <a:t>3</a:t>
              </a:r>
            </a:p>
          </p:txBody>
        </p:sp>
        <p:sp>
          <p:nvSpPr>
            <p:cNvPr id="15" name="Oval 13"/>
            <p:cNvSpPr/>
            <p:nvPr/>
          </p:nvSpPr>
          <p:spPr>
            <a:xfrm>
              <a:off x="3446717" y="2411541"/>
              <a:ext cx="135082" cy="135082"/>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cxnSp>
          <p:nvCxnSpPr>
            <p:cNvPr id="20" name="Straight Connector 18"/>
            <p:cNvCxnSpPr>
              <a:stCxn id="5" idx="0"/>
              <a:endCxn id="15" idx="4"/>
            </p:cNvCxnSpPr>
            <p:nvPr/>
          </p:nvCxnSpPr>
          <p:spPr>
            <a:xfrm flipV="1">
              <a:off x="3514258" y="2546624"/>
              <a:ext cx="0" cy="855749"/>
            </a:xfrm>
            <a:prstGeom prst="line">
              <a:avLst/>
            </a:prstGeom>
            <a:ln w="6350" cmpd="sng">
              <a:solidFill>
                <a:schemeClr val="tx1">
                  <a:lumMod val="65000"/>
                  <a:alpha val="40000"/>
                </a:schemeClr>
              </a:solidFill>
            </a:ln>
            <a:effectLst/>
          </p:spPr>
          <p:style>
            <a:lnRef idx="2">
              <a:schemeClr val="accent1"/>
            </a:lnRef>
            <a:fillRef idx="0">
              <a:schemeClr val="accent1"/>
            </a:fillRef>
            <a:effectRef idx="1">
              <a:schemeClr val="accent1"/>
            </a:effectRef>
            <a:fontRef idx="minor">
              <a:schemeClr val="tx1"/>
            </a:fontRef>
          </p:style>
        </p:cxnSp>
        <p:sp>
          <p:nvSpPr>
            <p:cNvPr id="27" name="Oval 25"/>
            <p:cNvSpPr/>
            <p:nvPr/>
          </p:nvSpPr>
          <p:spPr>
            <a:xfrm>
              <a:off x="3090975" y="1497372"/>
              <a:ext cx="846566" cy="846566"/>
            </a:xfrm>
            <a:prstGeom prst="ellipse">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4" name="TextBox 32"/>
            <p:cNvSpPr txBox="1"/>
            <p:nvPr/>
          </p:nvSpPr>
          <p:spPr>
            <a:xfrm>
              <a:off x="2994577" y="3859572"/>
              <a:ext cx="1061829" cy="368362"/>
            </a:xfrm>
            <a:prstGeom prst="rect">
              <a:avLst/>
            </a:prstGeom>
            <a:noFill/>
          </p:spPr>
          <p:txBody>
            <a:bodyPr wrap="none" anchor="ctr">
              <a:normAutofit fontScale="70000" lnSpcReduction="20000"/>
            </a:bodyPr>
            <a:lstStyle/>
            <a:p>
              <a:pPr algn="ctr"/>
              <a:r>
                <a:rPr lang="en-US" altLang="zh-CN" sz="1600" b="1" dirty="0">
                  <a:solidFill>
                    <a:schemeClr val="accent3">
                      <a:lumMod val="100000"/>
                    </a:schemeClr>
                  </a:solidFill>
                  <a:cs typeface="+mn-ea"/>
                  <a:sym typeface="+mn-lt"/>
                </a:rPr>
                <a:t>Design </a:t>
              </a:r>
            </a:p>
            <a:p>
              <a:pPr algn="ctr"/>
              <a:r>
                <a:rPr lang="en-US" altLang="zh-CN" sz="1600" b="1" dirty="0">
                  <a:solidFill>
                    <a:schemeClr val="accent3">
                      <a:lumMod val="100000"/>
                    </a:schemeClr>
                  </a:solidFill>
                  <a:cs typeface="+mn-ea"/>
                  <a:sym typeface="+mn-lt"/>
                </a:rPr>
                <a:t>patterns</a:t>
              </a:r>
              <a:endParaRPr lang="zh-CN" altLang="en-US" sz="1600" b="1" dirty="0">
                <a:solidFill>
                  <a:schemeClr val="accent3">
                    <a:lumMod val="100000"/>
                  </a:schemeClr>
                </a:solidFill>
                <a:cs typeface="+mn-ea"/>
                <a:sym typeface="+mn-lt"/>
              </a:endParaRPr>
            </a:p>
          </p:txBody>
        </p:sp>
        <p:sp>
          <p:nvSpPr>
            <p:cNvPr id="40" name="Freeform: Shape 38"/>
            <p:cNvSpPr/>
            <p:nvPr/>
          </p:nvSpPr>
          <p:spPr bwMode="auto">
            <a:xfrm>
              <a:off x="3283137" y="1662262"/>
              <a:ext cx="452120" cy="547880"/>
            </a:xfrm>
            <a:custGeom>
              <a:avLst/>
              <a:gdLst>
                <a:gd name="T0" fmla="*/ 487 w 800"/>
                <a:gd name="T1" fmla="*/ 761 h 969"/>
                <a:gd name="T2" fmla="*/ 487 w 800"/>
                <a:gd name="T3" fmla="*/ 605 h 969"/>
                <a:gd name="T4" fmla="*/ 136 w 800"/>
                <a:gd name="T5" fmla="*/ 254 h 969"/>
                <a:gd name="T6" fmla="*/ 275 w 800"/>
                <a:gd name="T7" fmla="*/ 254 h 969"/>
                <a:gd name="T8" fmla="*/ 275 w 800"/>
                <a:gd name="T9" fmla="*/ 211 h 969"/>
                <a:gd name="T10" fmla="*/ 64 w 800"/>
                <a:gd name="T11" fmla="*/ 211 h 969"/>
                <a:gd name="T12" fmla="*/ 64 w 800"/>
                <a:gd name="T13" fmla="*/ 423 h 969"/>
                <a:gd name="T14" fmla="*/ 106 w 800"/>
                <a:gd name="T15" fmla="*/ 423 h 969"/>
                <a:gd name="T16" fmla="*/ 106 w 800"/>
                <a:gd name="T17" fmla="*/ 283 h 969"/>
                <a:gd name="T18" fmla="*/ 445 w 800"/>
                <a:gd name="T19" fmla="*/ 622 h 969"/>
                <a:gd name="T20" fmla="*/ 445 w 800"/>
                <a:gd name="T21" fmla="*/ 761 h 969"/>
                <a:gd name="T22" fmla="*/ 360 w 800"/>
                <a:gd name="T23" fmla="*/ 863 h 969"/>
                <a:gd name="T24" fmla="*/ 466 w 800"/>
                <a:gd name="T25" fmla="*/ 969 h 969"/>
                <a:gd name="T26" fmla="*/ 572 w 800"/>
                <a:gd name="T27" fmla="*/ 863 h 969"/>
                <a:gd name="T28" fmla="*/ 487 w 800"/>
                <a:gd name="T29" fmla="*/ 761 h 969"/>
                <a:gd name="T30" fmla="*/ 466 w 800"/>
                <a:gd name="T31" fmla="*/ 931 h 969"/>
                <a:gd name="T32" fmla="*/ 403 w 800"/>
                <a:gd name="T33" fmla="*/ 867 h 969"/>
                <a:gd name="T34" fmla="*/ 466 w 800"/>
                <a:gd name="T35" fmla="*/ 804 h 969"/>
                <a:gd name="T36" fmla="*/ 529 w 800"/>
                <a:gd name="T37" fmla="*/ 867 h 969"/>
                <a:gd name="T38" fmla="*/ 466 w 800"/>
                <a:gd name="T39" fmla="*/ 931 h 969"/>
                <a:gd name="T40" fmla="*/ 178 w 800"/>
                <a:gd name="T41" fmla="*/ 592 h 969"/>
                <a:gd name="T42" fmla="*/ 106 w 800"/>
                <a:gd name="T43" fmla="*/ 668 h 969"/>
                <a:gd name="T44" fmla="*/ 30 w 800"/>
                <a:gd name="T45" fmla="*/ 592 h 969"/>
                <a:gd name="T46" fmla="*/ 0 w 800"/>
                <a:gd name="T47" fmla="*/ 622 h 969"/>
                <a:gd name="T48" fmla="*/ 77 w 800"/>
                <a:gd name="T49" fmla="*/ 698 h 969"/>
                <a:gd name="T50" fmla="*/ 0 w 800"/>
                <a:gd name="T51" fmla="*/ 770 h 969"/>
                <a:gd name="T52" fmla="*/ 30 w 800"/>
                <a:gd name="T53" fmla="*/ 800 h 969"/>
                <a:gd name="T54" fmla="*/ 106 w 800"/>
                <a:gd name="T55" fmla="*/ 728 h 969"/>
                <a:gd name="T56" fmla="*/ 178 w 800"/>
                <a:gd name="T57" fmla="*/ 800 h 969"/>
                <a:gd name="T58" fmla="*/ 208 w 800"/>
                <a:gd name="T59" fmla="*/ 770 h 969"/>
                <a:gd name="T60" fmla="*/ 136 w 800"/>
                <a:gd name="T61" fmla="*/ 698 h 969"/>
                <a:gd name="T62" fmla="*/ 208 w 800"/>
                <a:gd name="T63" fmla="*/ 622 h 969"/>
                <a:gd name="T64" fmla="*/ 178 w 800"/>
                <a:gd name="T65" fmla="*/ 592 h 969"/>
                <a:gd name="T66" fmla="*/ 800 w 800"/>
                <a:gd name="T67" fmla="*/ 325 h 969"/>
                <a:gd name="T68" fmla="*/ 771 w 800"/>
                <a:gd name="T69" fmla="*/ 296 h 969"/>
                <a:gd name="T70" fmla="*/ 699 w 800"/>
                <a:gd name="T71" fmla="*/ 372 h 969"/>
                <a:gd name="T72" fmla="*/ 623 w 800"/>
                <a:gd name="T73" fmla="*/ 296 h 969"/>
                <a:gd name="T74" fmla="*/ 593 w 800"/>
                <a:gd name="T75" fmla="*/ 325 h 969"/>
                <a:gd name="T76" fmla="*/ 669 w 800"/>
                <a:gd name="T77" fmla="*/ 402 h 969"/>
                <a:gd name="T78" fmla="*/ 593 w 800"/>
                <a:gd name="T79" fmla="*/ 474 h 969"/>
                <a:gd name="T80" fmla="*/ 623 w 800"/>
                <a:gd name="T81" fmla="*/ 503 h 969"/>
                <a:gd name="T82" fmla="*/ 699 w 800"/>
                <a:gd name="T83" fmla="*/ 431 h 969"/>
                <a:gd name="T84" fmla="*/ 771 w 800"/>
                <a:gd name="T85" fmla="*/ 503 h 969"/>
                <a:gd name="T86" fmla="*/ 800 w 800"/>
                <a:gd name="T87" fmla="*/ 474 h 969"/>
                <a:gd name="T88" fmla="*/ 729 w 800"/>
                <a:gd name="T89" fmla="*/ 402 h 969"/>
                <a:gd name="T90" fmla="*/ 800 w 800"/>
                <a:gd name="T91" fmla="*/ 325 h 969"/>
                <a:gd name="T92" fmla="*/ 559 w 800"/>
                <a:gd name="T93" fmla="*/ 0 h 969"/>
                <a:gd name="T94" fmla="*/ 487 w 800"/>
                <a:gd name="T95" fmla="*/ 76 h 969"/>
                <a:gd name="T96" fmla="*/ 411 w 800"/>
                <a:gd name="T97" fmla="*/ 0 h 969"/>
                <a:gd name="T98" fmla="*/ 381 w 800"/>
                <a:gd name="T99" fmla="*/ 29 h 969"/>
                <a:gd name="T100" fmla="*/ 458 w 800"/>
                <a:gd name="T101" fmla="*/ 105 h 969"/>
                <a:gd name="T102" fmla="*/ 381 w 800"/>
                <a:gd name="T103" fmla="*/ 177 h 969"/>
                <a:gd name="T104" fmla="*/ 411 w 800"/>
                <a:gd name="T105" fmla="*/ 207 h 969"/>
                <a:gd name="T106" fmla="*/ 487 w 800"/>
                <a:gd name="T107" fmla="*/ 135 h 969"/>
                <a:gd name="T108" fmla="*/ 559 w 800"/>
                <a:gd name="T109" fmla="*/ 207 h 969"/>
                <a:gd name="T110" fmla="*/ 589 w 800"/>
                <a:gd name="T111" fmla="*/ 177 h 969"/>
                <a:gd name="T112" fmla="*/ 517 w 800"/>
                <a:gd name="T113" fmla="*/ 105 h 969"/>
                <a:gd name="T114" fmla="*/ 589 w 800"/>
                <a:gd name="T115" fmla="*/ 29 h 969"/>
                <a:gd name="T116" fmla="*/ 559 w 800"/>
                <a:gd name="T117" fmla="*/ 0 h 9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800" h="969">
                  <a:moveTo>
                    <a:pt x="487" y="761"/>
                  </a:moveTo>
                  <a:cubicBezTo>
                    <a:pt x="487" y="605"/>
                    <a:pt x="487" y="605"/>
                    <a:pt x="487" y="605"/>
                  </a:cubicBezTo>
                  <a:cubicBezTo>
                    <a:pt x="136" y="254"/>
                    <a:pt x="136" y="254"/>
                    <a:pt x="136" y="254"/>
                  </a:cubicBezTo>
                  <a:cubicBezTo>
                    <a:pt x="275" y="254"/>
                    <a:pt x="275" y="254"/>
                    <a:pt x="275" y="254"/>
                  </a:cubicBezTo>
                  <a:cubicBezTo>
                    <a:pt x="275" y="211"/>
                    <a:pt x="275" y="211"/>
                    <a:pt x="275" y="211"/>
                  </a:cubicBezTo>
                  <a:cubicBezTo>
                    <a:pt x="64" y="211"/>
                    <a:pt x="64" y="211"/>
                    <a:pt x="64" y="211"/>
                  </a:cubicBezTo>
                  <a:cubicBezTo>
                    <a:pt x="64" y="423"/>
                    <a:pt x="64" y="423"/>
                    <a:pt x="64" y="423"/>
                  </a:cubicBezTo>
                  <a:cubicBezTo>
                    <a:pt x="106" y="423"/>
                    <a:pt x="106" y="423"/>
                    <a:pt x="106" y="423"/>
                  </a:cubicBezTo>
                  <a:cubicBezTo>
                    <a:pt x="106" y="283"/>
                    <a:pt x="106" y="283"/>
                    <a:pt x="106" y="283"/>
                  </a:cubicBezTo>
                  <a:cubicBezTo>
                    <a:pt x="445" y="622"/>
                    <a:pt x="445" y="622"/>
                    <a:pt x="445" y="622"/>
                  </a:cubicBezTo>
                  <a:cubicBezTo>
                    <a:pt x="445" y="761"/>
                    <a:pt x="445" y="761"/>
                    <a:pt x="445" y="761"/>
                  </a:cubicBezTo>
                  <a:cubicBezTo>
                    <a:pt x="398" y="770"/>
                    <a:pt x="360" y="812"/>
                    <a:pt x="360" y="863"/>
                  </a:cubicBezTo>
                  <a:cubicBezTo>
                    <a:pt x="360" y="922"/>
                    <a:pt x="407" y="969"/>
                    <a:pt x="466" y="969"/>
                  </a:cubicBezTo>
                  <a:cubicBezTo>
                    <a:pt x="525" y="969"/>
                    <a:pt x="572" y="922"/>
                    <a:pt x="572" y="863"/>
                  </a:cubicBezTo>
                  <a:cubicBezTo>
                    <a:pt x="572" y="817"/>
                    <a:pt x="534" y="774"/>
                    <a:pt x="487" y="761"/>
                  </a:cubicBezTo>
                  <a:close/>
                  <a:moveTo>
                    <a:pt x="466" y="931"/>
                  </a:moveTo>
                  <a:cubicBezTo>
                    <a:pt x="432" y="931"/>
                    <a:pt x="403" y="901"/>
                    <a:pt x="403" y="867"/>
                  </a:cubicBezTo>
                  <a:cubicBezTo>
                    <a:pt x="403" y="834"/>
                    <a:pt x="428" y="804"/>
                    <a:pt x="466" y="804"/>
                  </a:cubicBezTo>
                  <a:cubicBezTo>
                    <a:pt x="504" y="804"/>
                    <a:pt x="529" y="834"/>
                    <a:pt x="529" y="867"/>
                  </a:cubicBezTo>
                  <a:cubicBezTo>
                    <a:pt x="529" y="901"/>
                    <a:pt x="500" y="931"/>
                    <a:pt x="466" y="931"/>
                  </a:cubicBezTo>
                  <a:close/>
                  <a:moveTo>
                    <a:pt x="178" y="592"/>
                  </a:moveTo>
                  <a:cubicBezTo>
                    <a:pt x="106" y="668"/>
                    <a:pt x="106" y="668"/>
                    <a:pt x="106" y="668"/>
                  </a:cubicBezTo>
                  <a:cubicBezTo>
                    <a:pt x="30" y="592"/>
                    <a:pt x="30" y="592"/>
                    <a:pt x="30" y="592"/>
                  </a:cubicBezTo>
                  <a:cubicBezTo>
                    <a:pt x="0" y="622"/>
                    <a:pt x="0" y="622"/>
                    <a:pt x="0" y="622"/>
                  </a:cubicBezTo>
                  <a:cubicBezTo>
                    <a:pt x="77" y="698"/>
                    <a:pt x="77" y="698"/>
                    <a:pt x="77" y="698"/>
                  </a:cubicBezTo>
                  <a:cubicBezTo>
                    <a:pt x="0" y="770"/>
                    <a:pt x="0" y="770"/>
                    <a:pt x="0" y="770"/>
                  </a:cubicBezTo>
                  <a:cubicBezTo>
                    <a:pt x="30" y="800"/>
                    <a:pt x="30" y="800"/>
                    <a:pt x="30" y="800"/>
                  </a:cubicBezTo>
                  <a:cubicBezTo>
                    <a:pt x="106" y="728"/>
                    <a:pt x="106" y="728"/>
                    <a:pt x="106" y="728"/>
                  </a:cubicBezTo>
                  <a:cubicBezTo>
                    <a:pt x="178" y="800"/>
                    <a:pt x="178" y="800"/>
                    <a:pt x="178" y="800"/>
                  </a:cubicBezTo>
                  <a:cubicBezTo>
                    <a:pt x="208" y="770"/>
                    <a:pt x="208" y="770"/>
                    <a:pt x="208" y="770"/>
                  </a:cubicBezTo>
                  <a:cubicBezTo>
                    <a:pt x="136" y="698"/>
                    <a:pt x="136" y="698"/>
                    <a:pt x="136" y="698"/>
                  </a:cubicBezTo>
                  <a:cubicBezTo>
                    <a:pt x="208" y="622"/>
                    <a:pt x="208" y="622"/>
                    <a:pt x="208" y="622"/>
                  </a:cubicBezTo>
                  <a:lnTo>
                    <a:pt x="178" y="592"/>
                  </a:lnTo>
                  <a:close/>
                  <a:moveTo>
                    <a:pt x="800" y="325"/>
                  </a:moveTo>
                  <a:cubicBezTo>
                    <a:pt x="771" y="296"/>
                    <a:pt x="771" y="296"/>
                    <a:pt x="771" y="296"/>
                  </a:cubicBezTo>
                  <a:cubicBezTo>
                    <a:pt x="699" y="372"/>
                    <a:pt x="699" y="372"/>
                    <a:pt x="699" y="372"/>
                  </a:cubicBezTo>
                  <a:cubicBezTo>
                    <a:pt x="623" y="296"/>
                    <a:pt x="623" y="296"/>
                    <a:pt x="623" y="296"/>
                  </a:cubicBezTo>
                  <a:cubicBezTo>
                    <a:pt x="593" y="325"/>
                    <a:pt x="593" y="325"/>
                    <a:pt x="593" y="325"/>
                  </a:cubicBezTo>
                  <a:cubicBezTo>
                    <a:pt x="669" y="402"/>
                    <a:pt x="669" y="402"/>
                    <a:pt x="669" y="402"/>
                  </a:cubicBezTo>
                  <a:cubicBezTo>
                    <a:pt x="593" y="474"/>
                    <a:pt x="593" y="474"/>
                    <a:pt x="593" y="474"/>
                  </a:cubicBezTo>
                  <a:cubicBezTo>
                    <a:pt x="623" y="503"/>
                    <a:pt x="623" y="503"/>
                    <a:pt x="623" y="503"/>
                  </a:cubicBezTo>
                  <a:cubicBezTo>
                    <a:pt x="699" y="431"/>
                    <a:pt x="699" y="431"/>
                    <a:pt x="699" y="431"/>
                  </a:cubicBezTo>
                  <a:cubicBezTo>
                    <a:pt x="771" y="503"/>
                    <a:pt x="771" y="503"/>
                    <a:pt x="771" y="503"/>
                  </a:cubicBezTo>
                  <a:cubicBezTo>
                    <a:pt x="800" y="474"/>
                    <a:pt x="800" y="474"/>
                    <a:pt x="800" y="474"/>
                  </a:cubicBezTo>
                  <a:cubicBezTo>
                    <a:pt x="729" y="402"/>
                    <a:pt x="729" y="402"/>
                    <a:pt x="729" y="402"/>
                  </a:cubicBezTo>
                  <a:lnTo>
                    <a:pt x="800" y="325"/>
                  </a:lnTo>
                  <a:close/>
                  <a:moveTo>
                    <a:pt x="559" y="0"/>
                  </a:moveTo>
                  <a:cubicBezTo>
                    <a:pt x="487" y="76"/>
                    <a:pt x="487" y="76"/>
                    <a:pt x="487" y="76"/>
                  </a:cubicBezTo>
                  <a:cubicBezTo>
                    <a:pt x="411" y="0"/>
                    <a:pt x="411" y="0"/>
                    <a:pt x="411" y="0"/>
                  </a:cubicBezTo>
                  <a:cubicBezTo>
                    <a:pt x="381" y="29"/>
                    <a:pt x="381" y="29"/>
                    <a:pt x="381" y="29"/>
                  </a:cubicBezTo>
                  <a:cubicBezTo>
                    <a:pt x="458" y="105"/>
                    <a:pt x="458" y="105"/>
                    <a:pt x="458" y="105"/>
                  </a:cubicBezTo>
                  <a:cubicBezTo>
                    <a:pt x="381" y="177"/>
                    <a:pt x="381" y="177"/>
                    <a:pt x="381" y="177"/>
                  </a:cubicBezTo>
                  <a:cubicBezTo>
                    <a:pt x="411" y="207"/>
                    <a:pt x="411" y="207"/>
                    <a:pt x="411" y="207"/>
                  </a:cubicBezTo>
                  <a:cubicBezTo>
                    <a:pt x="487" y="135"/>
                    <a:pt x="487" y="135"/>
                    <a:pt x="487" y="135"/>
                  </a:cubicBezTo>
                  <a:cubicBezTo>
                    <a:pt x="559" y="207"/>
                    <a:pt x="559" y="207"/>
                    <a:pt x="559" y="207"/>
                  </a:cubicBezTo>
                  <a:cubicBezTo>
                    <a:pt x="589" y="177"/>
                    <a:pt x="589" y="177"/>
                    <a:pt x="589" y="177"/>
                  </a:cubicBezTo>
                  <a:cubicBezTo>
                    <a:pt x="517" y="105"/>
                    <a:pt x="517" y="105"/>
                    <a:pt x="517" y="105"/>
                  </a:cubicBezTo>
                  <a:cubicBezTo>
                    <a:pt x="589" y="29"/>
                    <a:pt x="589" y="29"/>
                    <a:pt x="589" y="29"/>
                  </a:cubicBezTo>
                  <a:lnTo>
                    <a:pt x="559" y="0"/>
                  </a:lnTo>
                  <a:close/>
                </a:path>
              </a:pathLst>
            </a:custGeom>
            <a:solidFill>
              <a:srgbClr val="FFFFFF"/>
            </a:solidFill>
            <a:ln>
              <a:noFill/>
            </a:ln>
          </p:spPr>
          <p:txBody>
            <a:bodyPr anchor="ctr"/>
            <a:lstStyle/>
            <a:p>
              <a:pPr algn="ctr"/>
              <a:endParaRPr>
                <a:cs typeface="+mn-ea"/>
                <a:sym typeface="+mn-lt"/>
              </a:endParaRPr>
            </a:p>
          </p:txBody>
        </p:sp>
      </p:grpSp>
      <p:grpSp>
        <p:nvGrpSpPr>
          <p:cNvPr id="50" name="组合 49"/>
          <p:cNvGrpSpPr/>
          <p:nvPr/>
        </p:nvGrpSpPr>
        <p:grpSpPr>
          <a:xfrm>
            <a:off x="5158657" y="1382841"/>
            <a:ext cx="1061829" cy="2773913"/>
            <a:chOff x="5158657" y="1382841"/>
            <a:chExt cx="1061829" cy="2773913"/>
          </a:xfrm>
        </p:grpSpPr>
        <p:sp>
          <p:nvSpPr>
            <p:cNvPr id="8" name="Oval 6"/>
            <p:cNvSpPr/>
            <p:nvPr/>
          </p:nvSpPr>
          <p:spPr>
            <a:xfrm>
              <a:off x="5528806" y="3402372"/>
              <a:ext cx="317234" cy="317234"/>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0" tIns="0" rIns="0" bIns="36576" anchor="ctr" anchorCtr="0" forceAA="0" compatLnSpc="1">
              <a:normAutofit fontScale="92500" lnSpcReduction="20000"/>
            </a:bodyPr>
            <a:lstStyle/>
            <a:p>
              <a:pPr algn="ctr"/>
              <a:r>
                <a:rPr lang="en-US" sz="1600">
                  <a:solidFill>
                    <a:srgbClr val="FFFFFF"/>
                  </a:solidFill>
                  <a:cs typeface="+mn-ea"/>
                  <a:sym typeface="+mn-lt"/>
                </a:rPr>
                <a:t>5</a:t>
              </a:r>
            </a:p>
          </p:txBody>
        </p:sp>
        <p:sp>
          <p:nvSpPr>
            <p:cNvPr id="17" name="Oval 15"/>
            <p:cNvSpPr/>
            <p:nvPr/>
          </p:nvSpPr>
          <p:spPr>
            <a:xfrm>
              <a:off x="5619882" y="2276691"/>
              <a:ext cx="135082" cy="135082"/>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cxnSp>
          <p:nvCxnSpPr>
            <p:cNvPr id="22" name="Straight Connector 20"/>
            <p:cNvCxnSpPr>
              <a:stCxn id="8" idx="0"/>
              <a:endCxn id="17" idx="4"/>
            </p:cNvCxnSpPr>
            <p:nvPr/>
          </p:nvCxnSpPr>
          <p:spPr>
            <a:xfrm flipV="1">
              <a:off x="5687424" y="2411772"/>
              <a:ext cx="0" cy="990600"/>
            </a:xfrm>
            <a:prstGeom prst="line">
              <a:avLst/>
            </a:prstGeom>
            <a:ln w="6350" cmpd="sng">
              <a:solidFill>
                <a:schemeClr val="tx1">
                  <a:lumMod val="65000"/>
                  <a:alpha val="40000"/>
                </a:schemeClr>
              </a:solidFill>
            </a:ln>
            <a:effectLst/>
          </p:spPr>
          <p:style>
            <a:lnRef idx="2">
              <a:schemeClr val="accent1"/>
            </a:lnRef>
            <a:fillRef idx="0">
              <a:schemeClr val="accent1"/>
            </a:fillRef>
            <a:effectRef idx="1">
              <a:schemeClr val="accent1"/>
            </a:effectRef>
            <a:fontRef idx="minor">
              <a:schemeClr val="tx1"/>
            </a:fontRef>
          </p:style>
        </p:cxnSp>
        <p:sp>
          <p:nvSpPr>
            <p:cNvPr id="29" name="Oval 27"/>
            <p:cNvSpPr/>
            <p:nvPr/>
          </p:nvSpPr>
          <p:spPr>
            <a:xfrm>
              <a:off x="5264140" y="1382841"/>
              <a:ext cx="846566" cy="846566"/>
            </a:xfrm>
            <a:prstGeom prst="ellipse">
              <a:avLst/>
            </a:prstGeom>
            <a:solidFill>
              <a:schemeClr val="accent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6" name="TextBox 34"/>
            <p:cNvSpPr txBox="1"/>
            <p:nvPr/>
          </p:nvSpPr>
          <p:spPr>
            <a:xfrm>
              <a:off x="5158657" y="3859572"/>
              <a:ext cx="1061829" cy="297182"/>
            </a:xfrm>
            <a:prstGeom prst="rect">
              <a:avLst/>
            </a:prstGeom>
            <a:noFill/>
          </p:spPr>
          <p:txBody>
            <a:bodyPr wrap="none" anchor="ctr">
              <a:normAutofit fontScale="47500" lnSpcReduction="20000"/>
            </a:bodyPr>
            <a:lstStyle/>
            <a:p>
              <a:pPr algn="ctr"/>
              <a:r>
                <a:rPr lang="en-US" altLang="zh-CN" sz="1600" b="1" dirty="0">
                  <a:solidFill>
                    <a:schemeClr val="accent5">
                      <a:lumMod val="100000"/>
                    </a:schemeClr>
                  </a:solidFill>
                  <a:cs typeface="+mn-ea"/>
                  <a:sym typeface="+mn-lt"/>
                </a:rPr>
                <a:t>Software as a Service</a:t>
              </a:r>
            </a:p>
            <a:p>
              <a:pPr algn="ctr"/>
              <a:r>
                <a:rPr lang="en-US" altLang="zh-CN" sz="1600" b="1" dirty="0">
                  <a:solidFill>
                    <a:schemeClr val="accent5">
                      <a:lumMod val="100000"/>
                    </a:schemeClr>
                  </a:solidFill>
                  <a:cs typeface="+mn-ea"/>
                  <a:sym typeface="+mn-lt"/>
                </a:rPr>
                <a:t>(SaaS)</a:t>
              </a:r>
              <a:endParaRPr lang="zh-CN" altLang="en-US" sz="1600" b="1" dirty="0">
                <a:solidFill>
                  <a:schemeClr val="accent5">
                    <a:lumMod val="100000"/>
                  </a:schemeClr>
                </a:solidFill>
                <a:cs typeface="+mn-ea"/>
                <a:sym typeface="+mn-lt"/>
              </a:endParaRPr>
            </a:p>
          </p:txBody>
        </p:sp>
        <p:sp>
          <p:nvSpPr>
            <p:cNvPr id="41" name="Freeform: Shape 39"/>
            <p:cNvSpPr/>
            <p:nvPr/>
          </p:nvSpPr>
          <p:spPr bwMode="auto">
            <a:xfrm>
              <a:off x="5397864" y="1522596"/>
              <a:ext cx="579120" cy="567056"/>
            </a:xfrm>
            <a:custGeom>
              <a:avLst/>
              <a:gdLst>
                <a:gd name="T0" fmla="*/ 260 w 800"/>
                <a:gd name="T1" fmla="*/ 392 h 784"/>
                <a:gd name="T2" fmla="*/ 539 w 800"/>
                <a:gd name="T3" fmla="*/ 392 h 784"/>
                <a:gd name="T4" fmla="*/ 400 w 800"/>
                <a:gd name="T5" fmla="*/ 495 h 784"/>
                <a:gd name="T6" fmla="*/ 400 w 800"/>
                <a:gd name="T7" fmla="*/ 289 h 784"/>
                <a:gd name="T8" fmla="*/ 400 w 800"/>
                <a:gd name="T9" fmla="*/ 495 h 784"/>
                <a:gd name="T10" fmla="*/ 676 w 800"/>
                <a:gd name="T11" fmla="*/ 260 h 784"/>
                <a:gd name="T12" fmla="*/ 651 w 800"/>
                <a:gd name="T13" fmla="*/ 84 h 784"/>
                <a:gd name="T14" fmla="*/ 638 w 800"/>
                <a:gd name="T15" fmla="*/ 79 h 784"/>
                <a:gd name="T16" fmla="*/ 500 w 800"/>
                <a:gd name="T17" fmla="*/ 107 h 784"/>
                <a:gd name="T18" fmla="*/ 356 w 800"/>
                <a:gd name="T19" fmla="*/ 0 h 784"/>
                <a:gd name="T20" fmla="*/ 265 w 800"/>
                <a:gd name="T21" fmla="*/ 121 h 784"/>
                <a:gd name="T22" fmla="*/ 150 w 800"/>
                <a:gd name="T23" fmla="*/ 82 h 784"/>
                <a:gd name="T24" fmla="*/ 122 w 800"/>
                <a:gd name="T25" fmla="*/ 261 h 784"/>
                <a:gd name="T26" fmla="*/ 0 w 800"/>
                <a:gd name="T27" fmla="*/ 353 h 784"/>
                <a:gd name="T28" fmla="*/ 109 w 800"/>
                <a:gd name="T29" fmla="*/ 492 h 784"/>
                <a:gd name="T30" fmla="*/ 88 w 800"/>
                <a:gd name="T31" fmla="*/ 642 h 784"/>
                <a:gd name="T32" fmla="*/ 154 w 800"/>
                <a:gd name="T33" fmla="*/ 705 h 784"/>
                <a:gd name="T34" fmla="*/ 266 w 800"/>
                <a:gd name="T35" fmla="*/ 664 h 784"/>
                <a:gd name="T36" fmla="*/ 359 w 800"/>
                <a:gd name="T37" fmla="*/ 784 h 784"/>
                <a:gd name="T38" fmla="*/ 501 w 800"/>
                <a:gd name="T39" fmla="*/ 677 h 784"/>
                <a:gd name="T40" fmla="*/ 641 w 800"/>
                <a:gd name="T41" fmla="*/ 703 h 784"/>
                <a:gd name="T42" fmla="*/ 714 w 800"/>
                <a:gd name="T43" fmla="*/ 639 h 784"/>
                <a:gd name="T44" fmla="*/ 690 w 800"/>
                <a:gd name="T45" fmla="*/ 491 h 784"/>
                <a:gd name="T46" fmla="*/ 800 w 800"/>
                <a:gd name="T47" fmla="*/ 349 h 784"/>
                <a:gd name="T48" fmla="*/ 766 w 800"/>
                <a:gd name="T49" fmla="*/ 423 h 784"/>
                <a:gd name="T50" fmla="*/ 665 w 800"/>
                <a:gd name="T51" fmla="*/ 464 h 784"/>
                <a:gd name="T52" fmla="*/ 643 w 800"/>
                <a:gd name="T53" fmla="*/ 531 h 784"/>
                <a:gd name="T54" fmla="*/ 636 w 800"/>
                <a:gd name="T55" fmla="*/ 667 h 784"/>
                <a:gd name="T56" fmla="*/ 535 w 800"/>
                <a:gd name="T57" fmla="*/ 627 h 784"/>
                <a:gd name="T58" fmla="*/ 472 w 800"/>
                <a:gd name="T59" fmla="*/ 658 h 784"/>
                <a:gd name="T60" fmla="*/ 368 w 800"/>
                <a:gd name="T61" fmla="*/ 750 h 784"/>
                <a:gd name="T62" fmla="*/ 325 w 800"/>
                <a:gd name="T63" fmla="*/ 651 h 784"/>
                <a:gd name="T64" fmla="*/ 258 w 800"/>
                <a:gd name="T65" fmla="*/ 630 h 784"/>
                <a:gd name="T66" fmla="*/ 119 w 800"/>
                <a:gd name="T67" fmla="*/ 624 h 784"/>
                <a:gd name="T68" fmla="*/ 160 w 800"/>
                <a:gd name="T69" fmla="*/ 524 h 784"/>
                <a:gd name="T70" fmla="*/ 128 w 800"/>
                <a:gd name="T71" fmla="*/ 462 h 784"/>
                <a:gd name="T72" fmla="*/ 34 w 800"/>
                <a:gd name="T73" fmla="*/ 362 h 784"/>
                <a:gd name="T74" fmla="*/ 135 w 800"/>
                <a:gd name="T75" fmla="*/ 320 h 784"/>
                <a:gd name="T76" fmla="*/ 156 w 800"/>
                <a:gd name="T77" fmla="*/ 254 h 784"/>
                <a:gd name="T78" fmla="*/ 163 w 800"/>
                <a:gd name="T79" fmla="*/ 118 h 784"/>
                <a:gd name="T80" fmla="*/ 265 w 800"/>
                <a:gd name="T81" fmla="*/ 158 h 784"/>
                <a:gd name="T82" fmla="*/ 328 w 800"/>
                <a:gd name="T83" fmla="*/ 126 h 784"/>
                <a:gd name="T84" fmla="*/ 431 w 800"/>
                <a:gd name="T85" fmla="*/ 34 h 784"/>
                <a:gd name="T86" fmla="*/ 474 w 800"/>
                <a:gd name="T87" fmla="*/ 133 h 784"/>
                <a:gd name="T88" fmla="*/ 541 w 800"/>
                <a:gd name="T89" fmla="*/ 155 h 784"/>
                <a:gd name="T90" fmla="*/ 681 w 800"/>
                <a:gd name="T91" fmla="*/ 161 h 784"/>
                <a:gd name="T92" fmla="*/ 639 w 800"/>
                <a:gd name="T93" fmla="*/ 260 h 784"/>
                <a:gd name="T94" fmla="*/ 672 w 800"/>
                <a:gd name="T95" fmla="*/ 322 h 784"/>
                <a:gd name="T96" fmla="*/ 766 w 800"/>
                <a:gd name="T97" fmla="*/ 423 h 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0" h="784">
                  <a:moveTo>
                    <a:pt x="400" y="255"/>
                  </a:moveTo>
                  <a:cubicBezTo>
                    <a:pt x="323" y="255"/>
                    <a:pt x="260" y="317"/>
                    <a:pt x="260" y="392"/>
                  </a:cubicBezTo>
                  <a:cubicBezTo>
                    <a:pt x="260" y="468"/>
                    <a:pt x="323" y="529"/>
                    <a:pt x="400" y="529"/>
                  </a:cubicBezTo>
                  <a:cubicBezTo>
                    <a:pt x="477" y="529"/>
                    <a:pt x="539" y="468"/>
                    <a:pt x="539" y="392"/>
                  </a:cubicBezTo>
                  <a:cubicBezTo>
                    <a:pt x="539" y="317"/>
                    <a:pt x="477" y="255"/>
                    <a:pt x="400" y="255"/>
                  </a:cubicBezTo>
                  <a:close/>
                  <a:moveTo>
                    <a:pt x="400" y="495"/>
                  </a:moveTo>
                  <a:cubicBezTo>
                    <a:pt x="341" y="495"/>
                    <a:pt x="294" y="449"/>
                    <a:pt x="294" y="392"/>
                  </a:cubicBezTo>
                  <a:cubicBezTo>
                    <a:pt x="294" y="335"/>
                    <a:pt x="341" y="289"/>
                    <a:pt x="400" y="289"/>
                  </a:cubicBezTo>
                  <a:cubicBezTo>
                    <a:pt x="458" y="289"/>
                    <a:pt x="505" y="335"/>
                    <a:pt x="505" y="392"/>
                  </a:cubicBezTo>
                  <a:cubicBezTo>
                    <a:pt x="505" y="449"/>
                    <a:pt x="458" y="495"/>
                    <a:pt x="400" y="495"/>
                  </a:cubicBezTo>
                  <a:close/>
                  <a:moveTo>
                    <a:pt x="690" y="293"/>
                  </a:moveTo>
                  <a:cubicBezTo>
                    <a:pt x="676" y="260"/>
                    <a:pt x="676" y="260"/>
                    <a:pt x="676" y="260"/>
                  </a:cubicBezTo>
                  <a:cubicBezTo>
                    <a:pt x="723" y="155"/>
                    <a:pt x="720" y="152"/>
                    <a:pt x="711" y="143"/>
                  </a:cubicBezTo>
                  <a:cubicBezTo>
                    <a:pt x="651" y="84"/>
                    <a:pt x="651" y="84"/>
                    <a:pt x="651" y="84"/>
                  </a:cubicBezTo>
                  <a:cubicBezTo>
                    <a:pt x="645" y="79"/>
                    <a:pt x="645" y="79"/>
                    <a:pt x="645" y="79"/>
                  </a:cubicBezTo>
                  <a:cubicBezTo>
                    <a:pt x="638" y="79"/>
                    <a:pt x="638" y="79"/>
                    <a:pt x="638" y="79"/>
                  </a:cubicBezTo>
                  <a:cubicBezTo>
                    <a:pt x="635" y="79"/>
                    <a:pt x="624" y="79"/>
                    <a:pt x="533" y="121"/>
                  </a:cubicBezTo>
                  <a:cubicBezTo>
                    <a:pt x="500" y="107"/>
                    <a:pt x="500" y="107"/>
                    <a:pt x="500" y="107"/>
                  </a:cubicBezTo>
                  <a:cubicBezTo>
                    <a:pt x="457" y="0"/>
                    <a:pt x="452" y="0"/>
                    <a:pt x="440" y="0"/>
                  </a:cubicBezTo>
                  <a:cubicBezTo>
                    <a:pt x="356" y="0"/>
                    <a:pt x="356" y="0"/>
                    <a:pt x="356" y="0"/>
                  </a:cubicBezTo>
                  <a:cubicBezTo>
                    <a:pt x="343" y="0"/>
                    <a:pt x="338" y="0"/>
                    <a:pt x="298" y="108"/>
                  </a:cubicBezTo>
                  <a:cubicBezTo>
                    <a:pt x="265" y="121"/>
                    <a:pt x="265" y="121"/>
                    <a:pt x="265" y="121"/>
                  </a:cubicBezTo>
                  <a:cubicBezTo>
                    <a:pt x="204" y="95"/>
                    <a:pt x="168" y="82"/>
                    <a:pt x="158" y="82"/>
                  </a:cubicBezTo>
                  <a:cubicBezTo>
                    <a:pt x="150" y="82"/>
                    <a:pt x="150" y="82"/>
                    <a:pt x="150" y="82"/>
                  </a:cubicBezTo>
                  <a:cubicBezTo>
                    <a:pt x="86" y="145"/>
                    <a:pt x="86" y="145"/>
                    <a:pt x="86" y="145"/>
                  </a:cubicBezTo>
                  <a:cubicBezTo>
                    <a:pt x="76" y="154"/>
                    <a:pt x="73" y="158"/>
                    <a:pt x="122" y="261"/>
                  </a:cubicBezTo>
                  <a:cubicBezTo>
                    <a:pt x="109" y="294"/>
                    <a:pt x="109" y="294"/>
                    <a:pt x="109" y="294"/>
                  </a:cubicBezTo>
                  <a:cubicBezTo>
                    <a:pt x="0" y="336"/>
                    <a:pt x="0" y="340"/>
                    <a:pt x="0" y="353"/>
                  </a:cubicBezTo>
                  <a:cubicBezTo>
                    <a:pt x="0" y="435"/>
                    <a:pt x="0" y="435"/>
                    <a:pt x="0" y="435"/>
                  </a:cubicBezTo>
                  <a:cubicBezTo>
                    <a:pt x="0" y="448"/>
                    <a:pt x="0" y="453"/>
                    <a:pt x="109" y="492"/>
                  </a:cubicBezTo>
                  <a:cubicBezTo>
                    <a:pt x="123" y="524"/>
                    <a:pt x="123" y="524"/>
                    <a:pt x="123" y="524"/>
                  </a:cubicBezTo>
                  <a:cubicBezTo>
                    <a:pt x="76" y="629"/>
                    <a:pt x="79" y="633"/>
                    <a:pt x="88" y="642"/>
                  </a:cubicBezTo>
                  <a:cubicBezTo>
                    <a:pt x="148" y="700"/>
                    <a:pt x="148" y="700"/>
                    <a:pt x="148" y="700"/>
                  </a:cubicBezTo>
                  <a:cubicBezTo>
                    <a:pt x="154" y="705"/>
                    <a:pt x="154" y="705"/>
                    <a:pt x="154" y="705"/>
                  </a:cubicBezTo>
                  <a:cubicBezTo>
                    <a:pt x="161" y="705"/>
                    <a:pt x="161" y="705"/>
                    <a:pt x="161" y="705"/>
                  </a:cubicBezTo>
                  <a:cubicBezTo>
                    <a:pt x="164" y="705"/>
                    <a:pt x="175" y="705"/>
                    <a:pt x="266" y="664"/>
                  </a:cubicBezTo>
                  <a:cubicBezTo>
                    <a:pt x="299" y="677"/>
                    <a:pt x="299" y="677"/>
                    <a:pt x="299" y="677"/>
                  </a:cubicBezTo>
                  <a:cubicBezTo>
                    <a:pt x="342" y="784"/>
                    <a:pt x="347" y="784"/>
                    <a:pt x="359" y="784"/>
                  </a:cubicBezTo>
                  <a:cubicBezTo>
                    <a:pt x="443" y="784"/>
                    <a:pt x="443" y="784"/>
                    <a:pt x="443" y="784"/>
                  </a:cubicBezTo>
                  <a:cubicBezTo>
                    <a:pt x="456" y="784"/>
                    <a:pt x="461" y="784"/>
                    <a:pt x="501" y="677"/>
                  </a:cubicBezTo>
                  <a:cubicBezTo>
                    <a:pt x="534" y="664"/>
                    <a:pt x="534" y="664"/>
                    <a:pt x="534" y="664"/>
                  </a:cubicBezTo>
                  <a:cubicBezTo>
                    <a:pt x="595" y="689"/>
                    <a:pt x="631" y="703"/>
                    <a:pt x="641" y="703"/>
                  </a:cubicBezTo>
                  <a:cubicBezTo>
                    <a:pt x="649" y="702"/>
                    <a:pt x="649" y="702"/>
                    <a:pt x="649" y="702"/>
                  </a:cubicBezTo>
                  <a:cubicBezTo>
                    <a:pt x="714" y="639"/>
                    <a:pt x="714" y="639"/>
                    <a:pt x="714" y="639"/>
                  </a:cubicBezTo>
                  <a:cubicBezTo>
                    <a:pt x="723" y="630"/>
                    <a:pt x="726" y="627"/>
                    <a:pt x="677" y="523"/>
                  </a:cubicBezTo>
                  <a:cubicBezTo>
                    <a:pt x="690" y="491"/>
                    <a:pt x="690" y="491"/>
                    <a:pt x="690" y="491"/>
                  </a:cubicBezTo>
                  <a:cubicBezTo>
                    <a:pt x="800" y="449"/>
                    <a:pt x="800" y="444"/>
                    <a:pt x="800" y="432"/>
                  </a:cubicBezTo>
                  <a:cubicBezTo>
                    <a:pt x="800" y="349"/>
                    <a:pt x="800" y="349"/>
                    <a:pt x="800" y="349"/>
                  </a:cubicBezTo>
                  <a:cubicBezTo>
                    <a:pt x="800" y="336"/>
                    <a:pt x="800" y="332"/>
                    <a:pt x="690" y="293"/>
                  </a:cubicBezTo>
                  <a:close/>
                  <a:moveTo>
                    <a:pt x="766" y="423"/>
                  </a:moveTo>
                  <a:cubicBezTo>
                    <a:pt x="750" y="431"/>
                    <a:pt x="708" y="448"/>
                    <a:pt x="671" y="462"/>
                  </a:cubicBezTo>
                  <a:cubicBezTo>
                    <a:pt x="665" y="464"/>
                    <a:pt x="665" y="464"/>
                    <a:pt x="665" y="464"/>
                  </a:cubicBezTo>
                  <a:cubicBezTo>
                    <a:pt x="640" y="524"/>
                    <a:pt x="640" y="524"/>
                    <a:pt x="640" y="524"/>
                  </a:cubicBezTo>
                  <a:cubicBezTo>
                    <a:pt x="643" y="531"/>
                    <a:pt x="643" y="531"/>
                    <a:pt x="643" y="531"/>
                  </a:cubicBezTo>
                  <a:cubicBezTo>
                    <a:pt x="659" y="565"/>
                    <a:pt x="677" y="605"/>
                    <a:pt x="683" y="621"/>
                  </a:cubicBezTo>
                  <a:cubicBezTo>
                    <a:pt x="636" y="667"/>
                    <a:pt x="636" y="667"/>
                    <a:pt x="636" y="667"/>
                  </a:cubicBezTo>
                  <a:cubicBezTo>
                    <a:pt x="620" y="662"/>
                    <a:pt x="577" y="645"/>
                    <a:pt x="541" y="629"/>
                  </a:cubicBezTo>
                  <a:cubicBezTo>
                    <a:pt x="535" y="627"/>
                    <a:pt x="535" y="627"/>
                    <a:pt x="535" y="627"/>
                  </a:cubicBezTo>
                  <a:cubicBezTo>
                    <a:pt x="474" y="651"/>
                    <a:pt x="474" y="651"/>
                    <a:pt x="474" y="651"/>
                  </a:cubicBezTo>
                  <a:cubicBezTo>
                    <a:pt x="472" y="658"/>
                    <a:pt x="472" y="658"/>
                    <a:pt x="472" y="658"/>
                  </a:cubicBezTo>
                  <a:cubicBezTo>
                    <a:pt x="458" y="694"/>
                    <a:pt x="442" y="735"/>
                    <a:pt x="434" y="750"/>
                  </a:cubicBezTo>
                  <a:cubicBezTo>
                    <a:pt x="368" y="750"/>
                    <a:pt x="368" y="750"/>
                    <a:pt x="368" y="750"/>
                  </a:cubicBezTo>
                  <a:cubicBezTo>
                    <a:pt x="360" y="735"/>
                    <a:pt x="342" y="694"/>
                    <a:pt x="328" y="658"/>
                  </a:cubicBezTo>
                  <a:cubicBezTo>
                    <a:pt x="325" y="651"/>
                    <a:pt x="325" y="651"/>
                    <a:pt x="325" y="651"/>
                  </a:cubicBezTo>
                  <a:cubicBezTo>
                    <a:pt x="265" y="627"/>
                    <a:pt x="265" y="627"/>
                    <a:pt x="265" y="627"/>
                  </a:cubicBezTo>
                  <a:cubicBezTo>
                    <a:pt x="258" y="630"/>
                    <a:pt x="258" y="630"/>
                    <a:pt x="258" y="630"/>
                  </a:cubicBezTo>
                  <a:cubicBezTo>
                    <a:pt x="223" y="646"/>
                    <a:pt x="181" y="664"/>
                    <a:pt x="166" y="670"/>
                  </a:cubicBezTo>
                  <a:cubicBezTo>
                    <a:pt x="119" y="624"/>
                    <a:pt x="119" y="624"/>
                    <a:pt x="119" y="624"/>
                  </a:cubicBezTo>
                  <a:cubicBezTo>
                    <a:pt x="124" y="607"/>
                    <a:pt x="141" y="566"/>
                    <a:pt x="157" y="531"/>
                  </a:cubicBezTo>
                  <a:cubicBezTo>
                    <a:pt x="160" y="524"/>
                    <a:pt x="160" y="524"/>
                    <a:pt x="160" y="524"/>
                  </a:cubicBezTo>
                  <a:cubicBezTo>
                    <a:pt x="135" y="465"/>
                    <a:pt x="135" y="465"/>
                    <a:pt x="135" y="465"/>
                  </a:cubicBezTo>
                  <a:cubicBezTo>
                    <a:pt x="128" y="462"/>
                    <a:pt x="128" y="462"/>
                    <a:pt x="128" y="462"/>
                  </a:cubicBezTo>
                  <a:cubicBezTo>
                    <a:pt x="92" y="449"/>
                    <a:pt x="50" y="433"/>
                    <a:pt x="34" y="426"/>
                  </a:cubicBezTo>
                  <a:cubicBezTo>
                    <a:pt x="34" y="362"/>
                    <a:pt x="34" y="362"/>
                    <a:pt x="34" y="362"/>
                  </a:cubicBezTo>
                  <a:cubicBezTo>
                    <a:pt x="49" y="354"/>
                    <a:pt x="92" y="337"/>
                    <a:pt x="128" y="323"/>
                  </a:cubicBezTo>
                  <a:cubicBezTo>
                    <a:pt x="135" y="320"/>
                    <a:pt x="135" y="320"/>
                    <a:pt x="135" y="320"/>
                  </a:cubicBezTo>
                  <a:cubicBezTo>
                    <a:pt x="160" y="260"/>
                    <a:pt x="160" y="260"/>
                    <a:pt x="160" y="260"/>
                  </a:cubicBezTo>
                  <a:cubicBezTo>
                    <a:pt x="156" y="254"/>
                    <a:pt x="156" y="254"/>
                    <a:pt x="156" y="254"/>
                  </a:cubicBezTo>
                  <a:cubicBezTo>
                    <a:pt x="140" y="220"/>
                    <a:pt x="122" y="180"/>
                    <a:pt x="116" y="163"/>
                  </a:cubicBezTo>
                  <a:cubicBezTo>
                    <a:pt x="163" y="118"/>
                    <a:pt x="163" y="118"/>
                    <a:pt x="163" y="118"/>
                  </a:cubicBezTo>
                  <a:cubicBezTo>
                    <a:pt x="180" y="123"/>
                    <a:pt x="222" y="140"/>
                    <a:pt x="258" y="155"/>
                  </a:cubicBezTo>
                  <a:cubicBezTo>
                    <a:pt x="265" y="158"/>
                    <a:pt x="265" y="158"/>
                    <a:pt x="265" y="158"/>
                  </a:cubicBezTo>
                  <a:cubicBezTo>
                    <a:pt x="325" y="133"/>
                    <a:pt x="325" y="133"/>
                    <a:pt x="325" y="133"/>
                  </a:cubicBezTo>
                  <a:cubicBezTo>
                    <a:pt x="328" y="126"/>
                    <a:pt x="328" y="126"/>
                    <a:pt x="328" y="126"/>
                  </a:cubicBezTo>
                  <a:cubicBezTo>
                    <a:pt x="341" y="91"/>
                    <a:pt x="357" y="50"/>
                    <a:pt x="365" y="34"/>
                  </a:cubicBezTo>
                  <a:cubicBezTo>
                    <a:pt x="431" y="34"/>
                    <a:pt x="431" y="34"/>
                    <a:pt x="431" y="34"/>
                  </a:cubicBezTo>
                  <a:cubicBezTo>
                    <a:pt x="439" y="50"/>
                    <a:pt x="457" y="91"/>
                    <a:pt x="471" y="127"/>
                  </a:cubicBezTo>
                  <a:cubicBezTo>
                    <a:pt x="474" y="133"/>
                    <a:pt x="474" y="133"/>
                    <a:pt x="474" y="133"/>
                  </a:cubicBezTo>
                  <a:cubicBezTo>
                    <a:pt x="534" y="158"/>
                    <a:pt x="534" y="158"/>
                    <a:pt x="534" y="158"/>
                  </a:cubicBezTo>
                  <a:cubicBezTo>
                    <a:pt x="541" y="155"/>
                    <a:pt x="541" y="155"/>
                    <a:pt x="541" y="155"/>
                  </a:cubicBezTo>
                  <a:cubicBezTo>
                    <a:pt x="576" y="138"/>
                    <a:pt x="619" y="120"/>
                    <a:pt x="634" y="115"/>
                  </a:cubicBezTo>
                  <a:cubicBezTo>
                    <a:pt x="681" y="161"/>
                    <a:pt x="681" y="161"/>
                    <a:pt x="681" y="161"/>
                  </a:cubicBezTo>
                  <a:cubicBezTo>
                    <a:pt x="675" y="177"/>
                    <a:pt x="658" y="218"/>
                    <a:pt x="642" y="253"/>
                  </a:cubicBezTo>
                  <a:cubicBezTo>
                    <a:pt x="639" y="260"/>
                    <a:pt x="639" y="260"/>
                    <a:pt x="639" y="260"/>
                  </a:cubicBezTo>
                  <a:cubicBezTo>
                    <a:pt x="664" y="320"/>
                    <a:pt x="664" y="320"/>
                    <a:pt x="664" y="320"/>
                  </a:cubicBezTo>
                  <a:cubicBezTo>
                    <a:pt x="672" y="322"/>
                    <a:pt x="672" y="322"/>
                    <a:pt x="672" y="322"/>
                  </a:cubicBezTo>
                  <a:cubicBezTo>
                    <a:pt x="708" y="335"/>
                    <a:pt x="750" y="351"/>
                    <a:pt x="766" y="359"/>
                  </a:cubicBezTo>
                  <a:lnTo>
                    <a:pt x="766" y="423"/>
                  </a:lnTo>
                  <a:close/>
                </a:path>
              </a:pathLst>
            </a:custGeom>
            <a:solidFill>
              <a:srgbClr val="FFFFFF"/>
            </a:solidFill>
            <a:ln>
              <a:noFill/>
            </a:ln>
          </p:spPr>
          <p:txBody>
            <a:bodyPr anchor="ctr"/>
            <a:lstStyle/>
            <a:p>
              <a:pPr algn="ctr"/>
              <a:endParaRPr>
                <a:cs typeface="+mn-ea"/>
                <a:sym typeface="+mn-lt"/>
              </a:endParaRPr>
            </a:p>
          </p:txBody>
        </p:sp>
      </p:grpSp>
      <p:grpSp>
        <p:nvGrpSpPr>
          <p:cNvPr id="52" name="组合 51"/>
          <p:cNvGrpSpPr/>
          <p:nvPr/>
        </p:nvGrpSpPr>
        <p:grpSpPr>
          <a:xfrm>
            <a:off x="7309036" y="1030012"/>
            <a:ext cx="1103106" cy="3053906"/>
            <a:chOff x="7309036" y="1030012"/>
            <a:chExt cx="1103106" cy="3053906"/>
          </a:xfrm>
        </p:grpSpPr>
        <p:sp>
          <p:nvSpPr>
            <p:cNvPr id="10" name="Oval 8"/>
            <p:cNvSpPr/>
            <p:nvPr/>
          </p:nvSpPr>
          <p:spPr>
            <a:xfrm>
              <a:off x="7701972" y="3402372"/>
              <a:ext cx="317234" cy="317234"/>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0" tIns="0" rIns="0" bIns="36576" anchor="ctr" anchorCtr="0" forceAA="0" compatLnSpc="1">
              <a:normAutofit fontScale="92500" lnSpcReduction="20000"/>
            </a:bodyPr>
            <a:lstStyle/>
            <a:p>
              <a:pPr algn="ctr"/>
              <a:r>
                <a:rPr lang="en-US" sz="1600">
                  <a:solidFill>
                    <a:srgbClr val="FFFFFF"/>
                  </a:solidFill>
                  <a:cs typeface="+mn-ea"/>
                  <a:sym typeface="+mn-lt"/>
                </a:rPr>
                <a:t>7</a:t>
              </a:r>
            </a:p>
          </p:txBody>
        </p:sp>
        <p:sp>
          <p:nvSpPr>
            <p:cNvPr id="19" name="Oval 17"/>
            <p:cNvSpPr/>
            <p:nvPr/>
          </p:nvSpPr>
          <p:spPr>
            <a:xfrm>
              <a:off x="7793049" y="2188767"/>
              <a:ext cx="135082" cy="135082"/>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cxnSp>
          <p:nvCxnSpPr>
            <p:cNvPr id="24" name="Straight Connector 22"/>
            <p:cNvCxnSpPr>
              <a:stCxn id="10" idx="0"/>
              <a:endCxn id="19" idx="4"/>
            </p:cNvCxnSpPr>
            <p:nvPr/>
          </p:nvCxnSpPr>
          <p:spPr>
            <a:xfrm flipV="1">
              <a:off x="7860589" y="2323850"/>
              <a:ext cx="0" cy="1078523"/>
            </a:xfrm>
            <a:prstGeom prst="line">
              <a:avLst/>
            </a:prstGeom>
            <a:ln w="6350" cmpd="sng">
              <a:solidFill>
                <a:schemeClr val="tx1">
                  <a:lumMod val="65000"/>
                  <a:alpha val="40000"/>
                </a:schemeClr>
              </a:solidFill>
            </a:ln>
            <a:effectLst/>
          </p:spPr>
          <p:style>
            <a:lnRef idx="2">
              <a:schemeClr val="accent1"/>
            </a:lnRef>
            <a:fillRef idx="0">
              <a:schemeClr val="accent1"/>
            </a:fillRef>
            <a:effectRef idx="1">
              <a:schemeClr val="accent1"/>
            </a:effectRef>
            <a:fontRef idx="minor">
              <a:schemeClr val="tx1"/>
            </a:fontRef>
          </p:style>
        </p:cxnSp>
        <p:sp>
          <p:nvSpPr>
            <p:cNvPr id="31" name="Oval 29"/>
            <p:cNvSpPr/>
            <p:nvPr/>
          </p:nvSpPr>
          <p:spPr>
            <a:xfrm>
              <a:off x="7309036" y="1030012"/>
              <a:ext cx="1103106" cy="1103106"/>
            </a:xfrm>
            <a:prstGeom prst="ellipse">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8" name="TextBox 36"/>
            <p:cNvSpPr txBox="1"/>
            <p:nvPr/>
          </p:nvSpPr>
          <p:spPr>
            <a:xfrm>
              <a:off x="7511656" y="3859572"/>
              <a:ext cx="893230" cy="224346"/>
            </a:xfrm>
            <a:prstGeom prst="rect">
              <a:avLst/>
            </a:prstGeom>
            <a:noFill/>
          </p:spPr>
          <p:txBody>
            <a:bodyPr wrap="none" anchor="ctr">
              <a:normAutofit fontScale="62500" lnSpcReduction="20000"/>
            </a:bodyPr>
            <a:lstStyle/>
            <a:p>
              <a:pPr algn="ctr"/>
              <a:r>
                <a:rPr lang="en-US" altLang="zh-CN" sz="1600" b="1" dirty="0">
                  <a:solidFill>
                    <a:srgbClr val="7030A0"/>
                  </a:solidFill>
                  <a:cs typeface="+mn-ea"/>
                  <a:sym typeface="+mn-lt"/>
                </a:rPr>
                <a:t>Cloud computing</a:t>
              </a:r>
              <a:endParaRPr lang="zh-CN" altLang="en-US" sz="1600" b="1" dirty="0">
                <a:solidFill>
                  <a:srgbClr val="7030A0"/>
                </a:solidFill>
                <a:cs typeface="+mn-ea"/>
                <a:sym typeface="+mn-lt"/>
              </a:endParaRPr>
            </a:p>
          </p:txBody>
        </p:sp>
        <p:sp>
          <p:nvSpPr>
            <p:cNvPr id="42" name="Freeform: Shape 40"/>
            <p:cNvSpPr/>
            <p:nvPr/>
          </p:nvSpPr>
          <p:spPr bwMode="auto">
            <a:xfrm>
              <a:off x="7511656" y="1209753"/>
              <a:ext cx="697866" cy="743626"/>
            </a:xfrm>
            <a:custGeom>
              <a:avLst/>
              <a:gdLst>
                <a:gd name="T0" fmla="*/ 352 w 847"/>
                <a:gd name="T1" fmla="*/ 452 h 903"/>
                <a:gd name="T2" fmla="*/ 495 w 847"/>
                <a:gd name="T3" fmla="*/ 452 h 903"/>
                <a:gd name="T4" fmla="*/ 423 w 847"/>
                <a:gd name="T5" fmla="*/ 495 h 903"/>
                <a:gd name="T6" fmla="*/ 423 w 847"/>
                <a:gd name="T7" fmla="*/ 409 h 903"/>
                <a:gd name="T8" fmla="*/ 423 w 847"/>
                <a:gd name="T9" fmla="*/ 495 h 903"/>
                <a:gd name="T10" fmla="*/ 814 w 847"/>
                <a:gd name="T11" fmla="*/ 226 h 903"/>
                <a:gd name="T12" fmla="*/ 559 w 847"/>
                <a:gd name="T13" fmla="*/ 217 h 903"/>
                <a:gd name="T14" fmla="*/ 288 w 847"/>
                <a:gd name="T15" fmla="*/ 217 h 903"/>
                <a:gd name="T16" fmla="*/ 33 w 847"/>
                <a:gd name="T17" fmla="*/ 226 h 903"/>
                <a:gd name="T18" fmla="*/ 94 w 847"/>
                <a:gd name="T19" fmla="*/ 509 h 903"/>
                <a:gd name="T20" fmla="*/ 129 w 847"/>
                <a:gd name="T21" fmla="*/ 717 h 903"/>
                <a:gd name="T22" fmla="*/ 423 w 847"/>
                <a:gd name="T23" fmla="*/ 903 h 903"/>
                <a:gd name="T24" fmla="*/ 717 w 847"/>
                <a:gd name="T25" fmla="*/ 717 h 903"/>
                <a:gd name="T26" fmla="*/ 814 w 847"/>
                <a:gd name="T27" fmla="*/ 677 h 903"/>
                <a:gd name="T28" fmla="*/ 129 w 847"/>
                <a:gd name="T29" fmla="*/ 689 h 903"/>
                <a:gd name="T30" fmla="*/ 57 w 847"/>
                <a:gd name="T31" fmla="*/ 663 h 903"/>
                <a:gd name="T32" fmla="*/ 174 w 847"/>
                <a:gd name="T33" fmla="*/ 471 h 903"/>
                <a:gd name="T34" fmla="*/ 283 w 847"/>
                <a:gd name="T35" fmla="*/ 658 h 903"/>
                <a:gd name="T36" fmla="*/ 267 w 847"/>
                <a:gd name="T37" fmla="*/ 505 h 903"/>
                <a:gd name="T38" fmla="*/ 267 w 847"/>
                <a:gd name="T39" fmla="*/ 399 h 903"/>
                <a:gd name="T40" fmla="*/ 267 w 847"/>
                <a:gd name="T41" fmla="*/ 505 h 903"/>
                <a:gd name="T42" fmla="*/ 175 w 847"/>
                <a:gd name="T43" fmla="*/ 433 h 903"/>
                <a:gd name="T44" fmla="*/ 129 w 847"/>
                <a:gd name="T45" fmla="*/ 215 h 903"/>
                <a:gd name="T46" fmla="*/ 269 w 847"/>
                <a:gd name="T47" fmla="*/ 362 h 903"/>
                <a:gd name="T48" fmla="*/ 502 w 847"/>
                <a:gd name="T49" fmla="*/ 315 h 903"/>
                <a:gd name="T50" fmla="*/ 537 w 847"/>
                <a:gd name="T51" fmla="*/ 255 h 903"/>
                <a:gd name="T52" fmla="*/ 423 w 847"/>
                <a:gd name="T53" fmla="*/ 29 h 903"/>
                <a:gd name="T54" fmla="*/ 423 w 847"/>
                <a:gd name="T55" fmla="*/ 273 h 903"/>
                <a:gd name="T56" fmla="*/ 423 w 847"/>
                <a:gd name="T57" fmla="*/ 29 h 903"/>
                <a:gd name="T58" fmla="*/ 391 w 847"/>
                <a:gd name="T59" fmla="*/ 290 h 903"/>
                <a:gd name="T60" fmla="*/ 299 w 847"/>
                <a:gd name="T61" fmla="*/ 343 h 903"/>
                <a:gd name="T62" fmla="*/ 299 w 847"/>
                <a:gd name="T63" fmla="*/ 561 h 903"/>
                <a:gd name="T64" fmla="*/ 391 w 847"/>
                <a:gd name="T65" fmla="*/ 614 h 903"/>
                <a:gd name="T66" fmla="*/ 299 w 847"/>
                <a:gd name="T67" fmla="*/ 561 h 903"/>
                <a:gd name="T68" fmla="*/ 315 w 847"/>
                <a:gd name="T69" fmla="*/ 677 h 903"/>
                <a:gd name="T70" fmla="*/ 532 w 847"/>
                <a:gd name="T71" fmla="*/ 677 h 903"/>
                <a:gd name="T72" fmla="*/ 537 w 847"/>
                <a:gd name="T73" fmla="*/ 648 h 903"/>
                <a:gd name="T74" fmla="*/ 502 w 847"/>
                <a:gd name="T75" fmla="*/ 588 h 903"/>
                <a:gd name="T76" fmla="*/ 537 w 847"/>
                <a:gd name="T77" fmla="*/ 648 h 903"/>
                <a:gd name="T78" fmla="*/ 488 w 847"/>
                <a:gd name="T79" fmla="*/ 563 h 903"/>
                <a:gd name="T80" fmla="*/ 359 w 847"/>
                <a:gd name="T81" fmla="*/ 563 h 903"/>
                <a:gd name="T82" fmla="*/ 294 w 847"/>
                <a:gd name="T83" fmla="*/ 452 h 903"/>
                <a:gd name="T84" fmla="*/ 359 w 847"/>
                <a:gd name="T85" fmla="*/ 340 h 903"/>
                <a:gd name="T86" fmla="*/ 488 w 847"/>
                <a:gd name="T87" fmla="*/ 340 h 903"/>
                <a:gd name="T88" fmla="*/ 552 w 847"/>
                <a:gd name="T89" fmla="*/ 452 h 903"/>
                <a:gd name="T90" fmla="*/ 717 w 847"/>
                <a:gd name="T91" fmla="*/ 215 h 903"/>
                <a:gd name="T92" fmla="*/ 672 w 847"/>
                <a:gd name="T93" fmla="*/ 433 h 903"/>
                <a:gd name="T94" fmla="*/ 564 w 847"/>
                <a:gd name="T95" fmla="*/ 245 h 903"/>
                <a:gd name="T96" fmla="*/ 580 w 847"/>
                <a:gd name="T97" fmla="*/ 399 h 903"/>
                <a:gd name="T98" fmla="*/ 580 w 847"/>
                <a:gd name="T99" fmla="*/ 505 h 903"/>
                <a:gd name="T100" fmla="*/ 580 w 847"/>
                <a:gd name="T101" fmla="*/ 399 h 903"/>
                <a:gd name="T102" fmla="*/ 717 w 847"/>
                <a:gd name="T103" fmla="*/ 689 h 903"/>
                <a:gd name="T104" fmla="*/ 564 w 847"/>
                <a:gd name="T105" fmla="*/ 658 h 903"/>
                <a:gd name="T106" fmla="*/ 672 w 847"/>
                <a:gd name="T107" fmla="*/ 471 h 9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47" h="903">
                  <a:moveTo>
                    <a:pt x="423" y="380"/>
                  </a:moveTo>
                  <a:cubicBezTo>
                    <a:pt x="384" y="380"/>
                    <a:pt x="352" y="412"/>
                    <a:pt x="352" y="452"/>
                  </a:cubicBezTo>
                  <a:cubicBezTo>
                    <a:pt x="352" y="491"/>
                    <a:pt x="384" y="523"/>
                    <a:pt x="423" y="523"/>
                  </a:cubicBezTo>
                  <a:cubicBezTo>
                    <a:pt x="463" y="523"/>
                    <a:pt x="495" y="491"/>
                    <a:pt x="495" y="452"/>
                  </a:cubicBezTo>
                  <a:cubicBezTo>
                    <a:pt x="495" y="412"/>
                    <a:pt x="463" y="380"/>
                    <a:pt x="423" y="380"/>
                  </a:cubicBezTo>
                  <a:close/>
                  <a:moveTo>
                    <a:pt x="423" y="495"/>
                  </a:moveTo>
                  <a:cubicBezTo>
                    <a:pt x="400" y="495"/>
                    <a:pt x="380" y="475"/>
                    <a:pt x="380" y="452"/>
                  </a:cubicBezTo>
                  <a:cubicBezTo>
                    <a:pt x="380" y="428"/>
                    <a:pt x="400" y="409"/>
                    <a:pt x="423" y="409"/>
                  </a:cubicBezTo>
                  <a:cubicBezTo>
                    <a:pt x="447" y="409"/>
                    <a:pt x="466" y="428"/>
                    <a:pt x="466" y="452"/>
                  </a:cubicBezTo>
                  <a:cubicBezTo>
                    <a:pt x="466" y="475"/>
                    <a:pt x="447" y="495"/>
                    <a:pt x="423" y="495"/>
                  </a:cubicBezTo>
                  <a:close/>
                  <a:moveTo>
                    <a:pt x="695" y="452"/>
                  </a:moveTo>
                  <a:cubicBezTo>
                    <a:pt x="789" y="368"/>
                    <a:pt x="847" y="282"/>
                    <a:pt x="814" y="226"/>
                  </a:cubicBezTo>
                  <a:cubicBezTo>
                    <a:pt x="804" y="208"/>
                    <a:pt x="778" y="186"/>
                    <a:pt x="717" y="186"/>
                  </a:cubicBezTo>
                  <a:cubicBezTo>
                    <a:pt x="674" y="186"/>
                    <a:pt x="619" y="197"/>
                    <a:pt x="559" y="217"/>
                  </a:cubicBezTo>
                  <a:cubicBezTo>
                    <a:pt x="534" y="93"/>
                    <a:pt x="488" y="0"/>
                    <a:pt x="423" y="0"/>
                  </a:cubicBezTo>
                  <a:cubicBezTo>
                    <a:pt x="359" y="0"/>
                    <a:pt x="313" y="93"/>
                    <a:pt x="288" y="217"/>
                  </a:cubicBezTo>
                  <a:cubicBezTo>
                    <a:pt x="228" y="197"/>
                    <a:pt x="173" y="186"/>
                    <a:pt x="129" y="186"/>
                  </a:cubicBezTo>
                  <a:cubicBezTo>
                    <a:pt x="68" y="186"/>
                    <a:pt x="43" y="208"/>
                    <a:pt x="33" y="226"/>
                  </a:cubicBezTo>
                  <a:cubicBezTo>
                    <a:pt x="0" y="282"/>
                    <a:pt x="58" y="368"/>
                    <a:pt x="152" y="452"/>
                  </a:cubicBezTo>
                  <a:cubicBezTo>
                    <a:pt x="131" y="471"/>
                    <a:pt x="111" y="490"/>
                    <a:pt x="94" y="509"/>
                  </a:cubicBezTo>
                  <a:cubicBezTo>
                    <a:pt x="31" y="580"/>
                    <a:pt x="10" y="638"/>
                    <a:pt x="32" y="677"/>
                  </a:cubicBezTo>
                  <a:cubicBezTo>
                    <a:pt x="43" y="696"/>
                    <a:pt x="68" y="717"/>
                    <a:pt x="129" y="717"/>
                  </a:cubicBezTo>
                  <a:cubicBezTo>
                    <a:pt x="173" y="717"/>
                    <a:pt x="228" y="706"/>
                    <a:pt x="288" y="686"/>
                  </a:cubicBezTo>
                  <a:cubicBezTo>
                    <a:pt x="313" y="810"/>
                    <a:pt x="359" y="903"/>
                    <a:pt x="423" y="903"/>
                  </a:cubicBezTo>
                  <a:cubicBezTo>
                    <a:pt x="488" y="903"/>
                    <a:pt x="534" y="810"/>
                    <a:pt x="559" y="686"/>
                  </a:cubicBezTo>
                  <a:cubicBezTo>
                    <a:pt x="619" y="706"/>
                    <a:pt x="674" y="717"/>
                    <a:pt x="717" y="717"/>
                  </a:cubicBezTo>
                  <a:cubicBezTo>
                    <a:pt x="717" y="717"/>
                    <a:pt x="717" y="717"/>
                    <a:pt x="717" y="717"/>
                  </a:cubicBezTo>
                  <a:cubicBezTo>
                    <a:pt x="778" y="717"/>
                    <a:pt x="804" y="696"/>
                    <a:pt x="814" y="677"/>
                  </a:cubicBezTo>
                  <a:cubicBezTo>
                    <a:pt x="847" y="621"/>
                    <a:pt x="789" y="535"/>
                    <a:pt x="695" y="452"/>
                  </a:cubicBezTo>
                  <a:close/>
                  <a:moveTo>
                    <a:pt x="129" y="689"/>
                  </a:moveTo>
                  <a:cubicBezTo>
                    <a:pt x="129" y="689"/>
                    <a:pt x="129" y="689"/>
                    <a:pt x="129" y="689"/>
                  </a:cubicBezTo>
                  <a:cubicBezTo>
                    <a:pt x="103" y="689"/>
                    <a:pt x="70" y="684"/>
                    <a:pt x="57" y="663"/>
                  </a:cubicBezTo>
                  <a:cubicBezTo>
                    <a:pt x="42" y="636"/>
                    <a:pt x="64" y="586"/>
                    <a:pt x="116" y="528"/>
                  </a:cubicBezTo>
                  <a:cubicBezTo>
                    <a:pt x="133" y="509"/>
                    <a:pt x="153" y="490"/>
                    <a:pt x="174" y="471"/>
                  </a:cubicBezTo>
                  <a:cubicBezTo>
                    <a:pt x="204" y="495"/>
                    <a:pt x="235" y="518"/>
                    <a:pt x="269" y="541"/>
                  </a:cubicBezTo>
                  <a:cubicBezTo>
                    <a:pt x="272" y="581"/>
                    <a:pt x="276" y="621"/>
                    <a:pt x="283" y="658"/>
                  </a:cubicBezTo>
                  <a:cubicBezTo>
                    <a:pt x="224" y="678"/>
                    <a:pt x="171" y="689"/>
                    <a:pt x="129" y="689"/>
                  </a:cubicBezTo>
                  <a:close/>
                  <a:moveTo>
                    <a:pt x="267" y="505"/>
                  </a:moveTo>
                  <a:cubicBezTo>
                    <a:pt x="241" y="487"/>
                    <a:pt x="218" y="469"/>
                    <a:pt x="197" y="452"/>
                  </a:cubicBezTo>
                  <a:cubicBezTo>
                    <a:pt x="218" y="434"/>
                    <a:pt x="242" y="416"/>
                    <a:pt x="267" y="399"/>
                  </a:cubicBezTo>
                  <a:cubicBezTo>
                    <a:pt x="266" y="416"/>
                    <a:pt x="266" y="434"/>
                    <a:pt x="266" y="452"/>
                  </a:cubicBezTo>
                  <a:cubicBezTo>
                    <a:pt x="266" y="469"/>
                    <a:pt x="266" y="487"/>
                    <a:pt x="267" y="505"/>
                  </a:cubicBezTo>
                  <a:close/>
                  <a:moveTo>
                    <a:pt x="269" y="362"/>
                  </a:moveTo>
                  <a:cubicBezTo>
                    <a:pt x="235" y="385"/>
                    <a:pt x="203" y="409"/>
                    <a:pt x="175" y="433"/>
                  </a:cubicBezTo>
                  <a:cubicBezTo>
                    <a:pt x="81" y="350"/>
                    <a:pt x="37" y="275"/>
                    <a:pt x="57" y="240"/>
                  </a:cubicBezTo>
                  <a:cubicBezTo>
                    <a:pt x="70" y="219"/>
                    <a:pt x="103" y="215"/>
                    <a:pt x="129" y="215"/>
                  </a:cubicBezTo>
                  <a:cubicBezTo>
                    <a:pt x="171" y="215"/>
                    <a:pt x="224" y="226"/>
                    <a:pt x="283" y="245"/>
                  </a:cubicBezTo>
                  <a:cubicBezTo>
                    <a:pt x="276" y="283"/>
                    <a:pt x="272" y="322"/>
                    <a:pt x="269" y="362"/>
                  </a:cubicBezTo>
                  <a:close/>
                  <a:moveTo>
                    <a:pt x="548" y="343"/>
                  </a:moveTo>
                  <a:cubicBezTo>
                    <a:pt x="533" y="333"/>
                    <a:pt x="518" y="324"/>
                    <a:pt x="502" y="315"/>
                  </a:cubicBezTo>
                  <a:cubicBezTo>
                    <a:pt x="487" y="306"/>
                    <a:pt x="471" y="298"/>
                    <a:pt x="456" y="290"/>
                  </a:cubicBezTo>
                  <a:cubicBezTo>
                    <a:pt x="483" y="277"/>
                    <a:pt x="510" y="265"/>
                    <a:pt x="537" y="255"/>
                  </a:cubicBezTo>
                  <a:cubicBezTo>
                    <a:pt x="541" y="283"/>
                    <a:pt x="545" y="312"/>
                    <a:pt x="548" y="343"/>
                  </a:cubicBezTo>
                  <a:close/>
                  <a:moveTo>
                    <a:pt x="423" y="29"/>
                  </a:moveTo>
                  <a:cubicBezTo>
                    <a:pt x="464" y="29"/>
                    <a:pt x="507" y="104"/>
                    <a:pt x="532" y="227"/>
                  </a:cubicBezTo>
                  <a:cubicBezTo>
                    <a:pt x="497" y="240"/>
                    <a:pt x="460" y="255"/>
                    <a:pt x="423" y="273"/>
                  </a:cubicBezTo>
                  <a:cubicBezTo>
                    <a:pt x="387" y="255"/>
                    <a:pt x="350" y="240"/>
                    <a:pt x="315" y="227"/>
                  </a:cubicBezTo>
                  <a:cubicBezTo>
                    <a:pt x="340" y="104"/>
                    <a:pt x="383" y="29"/>
                    <a:pt x="423" y="29"/>
                  </a:cubicBezTo>
                  <a:close/>
                  <a:moveTo>
                    <a:pt x="310" y="255"/>
                  </a:moveTo>
                  <a:cubicBezTo>
                    <a:pt x="336" y="265"/>
                    <a:pt x="364" y="277"/>
                    <a:pt x="391" y="290"/>
                  </a:cubicBezTo>
                  <a:cubicBezTo>
                    <a:pt x="376" y="298"/>
                    <a:pt x="360" y="306"/>
                    <a:pt x="345" y="315"/>
                  </a:cubicBezTo>
                  <a:cubicBezTo>
                    <a:pt x="329" y="324"/>
                    <a:pt x="314" y="333"/>
                    <a:pt x="299" y="343"/>
                  </a:cubicBezTo>
                  <a:cubicBezTo>
                    <a:pt x="302" y="312"/>
                    <a:pt x="305" y="283"/>
                    <a:pt x="310" y="255"/>
                  </a:cubicBezTo>
                  <a:close/>
                  <a:moveTo>
                    <a:pt x="299" y="561"/>
                  </a:moveTo>
                  <a:cubicBezTo>
                    <a:pt x="314" y="570"/>
                    <a:pt x="329" y="579"/>
                    <a:pt x="345" y="588"/>
                  </a:cubicBezTo>
                  <a:cubicBezTo>
                    <a:pt x="360" y="597"/>
                    <a:pt x="376" y="606"/>
                    <a:pt x="391" y="614"/>
                  </a:cubicBezTo>
                  <a:cubicBezTo>
                    <a:pt x="364" y="627"/>
                    <a:pt x="336" y="638"/>
                    <a:pt x="310" y="648"/>
                  </a:cubicBezTo>
                  <a:cubicBezTo>
                    <a:pt x="305" y="621"/>
                    <a:pt x="302" y="592"/>
                    <a:pt x="299" y="561"/>
                  </a:cubicBezTo>
                  <a:close/>
                  <a:moveTo>
                    <a:pt x="423" y="874"/>
                  </a:moveTo>
                  <a:cubicBezTo>
                    <a:pt x="383" y="874"/>
                    <a:pt x="340" y="799"/>
                    <a:pt x="315" y="677"/>
                  </a:cubicBezTo>
                  <a:cubicBezTo>
                    <a:pt x="350" y="664"/>
                    <a:pt x="387" y="648"/>
                    <a:pt x="423" y="630"/>
                  </a:cubicBezTo>
                  <a:cubicBezTo>
                    <a:pt x="460" y="648"/>
                    <a:pt x="497" y="664"/>
                    <a:pt x="532" y="677"/>
                  </a:cubicBezTo>
                  <a:cubicBezTo>
                    <a:pt x="507" y="799"/>
                    <a:pt x="464" y="874"/>
                    <a:pt x="423" y="874"/>
                  </a:cubicBezTo>
                  <a:close/>
                  <a:moveTo>
                    <a:pt x="537" y="648"/>
                  </a:moveTo>
                  <a:cubicBezTo>
                    <a:pt x="510" y="638"/>
                    <a:pt x="483" y="627"/>
                    <a:pt x="456" y="614"/>
                  </a:cubicBezTo>
                  <a:cubicBezTo>
                    <a:pt x="471" y="606"/>
                    <a:pt x="487" y="597"/>
                    <a:pt x="502" y="588"/>
                  </a:cubicBezTo>
                  <a:cubicBezTo>
                    <a:pt x="518" y="579"/>
                    <a:pt x="533" y="570"/>
                    <a:pt x="548" y="561"/>
                  </a:cubicBezTo>
                  <a:cubicBezTo>
                    <a:pt x="545" y="592"/>
                    <a:pt x="541" y="621"/>
                    <a:pt x="537" y="648"/>
                  </a:cubicBezTo>
                  <a:close/>
                  <a:moveTo>
                    <a:pt x="550" y="525"/>
                  </a:moveTo>
                  <a:cubicBezTo>
                    <a:pt x="531" y="538"/>
                    <a:pt x="510" y="551"/>
                    <a:pt x="488" y="563"/>
                  </a:cubicBezTo>
                  <a:cubicBezTo>
                    <a:pt x="466" y="576"/>
                    <a:pt x="445" y="587"/>
                    <a:pt x="423" y="598"/>
                  </a:cubicBezTo>
                  <a:cubicBezTo>
                    <a:pt x="402" y="587"/>
                    <a:pt x="380" y="576"/>
                    <a:pt x="359" y="563"/>
                  </a:cubicBezTo>
                  <a:cubicBezTo>
                    <a:pt x="337" y="551"/>
                    <a:pt x="316" y="538"/>
                    <a:pt x="296" y="525"/>
                  </a:cubicBezTo>
                  <a:cubicBezTo>
                    <a:pt x="295" y="501"/>
                    <a:pt x="294" y="477"/>
                    <a:pt x="294" y="452"/>
                  </a:cubicBezTo>
                  <a:cubicBezTo>
                    <a:pt x="294" y="426"/>
                    <a:pt x="295" y="402"/>
                    <a:pt x="296" y="379"/>
                  </a:cubicBezTo>
                  <a:cubicBezTo>
                    <a:pt x="317" y="365"/>
                    <a:pt x="337" y="352"/>
                    <a:pt x="359" y="340"/>
                  </a:cubicBezTo>
                  <a:cubicBezTo>
                    <a:pt x="380" y="328"/>
                    <a:pt x="402" y="316"/>
                    <a:pt x="423" y="305"/>
                  </a:cubicBezTo>
                  <a:cubicBezTo>
                    <a:pt x="445" y="316"/>
                    <a:pt x="466" y="328"/>
                    <a:pt x="488" y="340"/>
                  </a:cubicBezTo>
                  <a:cubicBezTo>
                    <a:pt x="510" y="353"/>
                    <a:pt x="531" y="366"/>
                    <a:pt x="550" y="379"/>
                  </a:cubicBezTo>
                  <a:cubicBezTo>
                    <a:pt x="552" y="402"/>
                    <a:pt x="552" y="426"/>
                    <a:pt x="552" y="452"/>
                  </a:cubicBezTo>
                  <a:cubicBezTo>
                    <a:pt x="552" y="477"/>
                    <a:pt x="552" y="501"/>
                    <a:pt x="550" y="525"/>
                  </a:cubicBezTo>
                  <a:close/>
                  <a:moveTo>
                    <a:pt x="717" y="215"/>
                  </a:moveTo>
                  <a:cubicBezTo>
                    <a:pt x="744" y="215"/>
                    <a:pt x="777" y="219"/>
                    <a:pt x="790" y="240"/>
                  </a:cubicBezTo>
                  <a:cubicBezTo>
                    <a:pt x="810" y="275"/>
                    <a:pt x="766" y="350"/>
                    <a:pt x="672" y="433"/>
                  </a:cubicBezTo>
                  <a:cubicBezTo>
                    <a:pt x="643" y="409"/>
                    <a:pt x="611" y="385"/>
                    <a:pt x="578" y="362"/>
                  </a:cubicBezTo>
                  <a:cubicBezTo>
                    <a:pt x="575" y="322"/>
                    <a:pt x="571" y="283"/>
                    <a:pt x="564" y="245"/>
                  </a:cubicBezTo>
                  <a:cubicBezTo>
                    <a:pt x="623" y="226"/>
                    <a:pt x="676" y="215"/>
                    <a:pt x="717" y="215"/>
                  </a:cubicBezTo>
                  <a:close/>
                  <a:moveTo>
                    <a:pt x="580" y="399"/>
                  </a:moveTo>
                  <a:cubicBezTo>
                    <a:pt x="605" y="416"/>
                    <a:pt x="629" y="434"/>
                    <a:pt x="650" y="452"/>
                  </a:cubicBezTo>
                  <a:cubicBezTo>
                    <a:pt x="629" y="469"/>
                    <a:pt x="605" y="487"/>
                    <a:pt x="580" y="505"/>
                  </a:cubicBezTo>
                  <a:cubicBezTo>
                    <a:pt x="581" y="487"/>
                    <a:pt x="581" y="469"/>
                    <a:pt x="581" y="452"/>
                  </a:cubicBezTo>
                  <a:cubicBezTo>
                    <a:pt x="581" y="434"/>
                    <a:pt x="581" y="416"/>
                    <a:pt x="580" y="399"/>
                  </a:cubicBezTo>
                  <a:close/>
                  <a:moveTo>
                    <a:pt x="790" y="663"/>
                  </a:moveTo>
                  <a:cubicBezTo>
                    <a:pt x="777" y="684"/>
                    <a:pt x="744" y="689"/>
                    <a:pt x="717" y="689"/>
                  </a:cubicBezTo>
                  <a:cubicBezTo>
                    <a:pt x="717" y="689"/>
                    <a:pt x="717" y="689"/>
                    <a:pt x="717" y="689"/>
                  </a:cubicBezTo>
                  <a:cubicBezTo>
                    <a:pt x="676" y="689"/>
                    <a:pt x="623" y="678"/>
                    <a:pt x="564" y="658"/>
                  </a:cubicBezTo>
                  <a:cubicBezTo>
                    <a:pt x="571" y="621"/>
                    <a:pt x="575" y="581"/>
                    <a:pt x="578" y="541"/>
                  </a:cubicBezTo>
                  <a:cubicBezTo>
                    <a:pt x="611" y="519"/>
                    <a:pt x="643" y="495"/>
                    <a:pt x="672" y="471"/>
                  </a:cubicBezTo>
                  <a:cubicBezTo>
                    <a:pt x="766" y="553"/>
                    <a:pt x="810" y="628"/>
                    <a:pt x="790" y="663"/>
                  </a:cubicBezTo>
                  <a:close/>
                </a:path>
              </a:pathLst>
            </a:custGeom>
            <a:solidFill>
              <a:srgbClr val="FFFFFF"/>
            </a:solidFill>
            <a:ln>
              <a:noFill/>
            </a:ln>
          </p:spPr>
          <p:txBody>
            <a:bodyPr anchor="ctr"/>
            <a:lstStyle/>
            <a:p>
              <a:pPr algn="ctr"/>
              <a:endParaRPr>
                <a:cs typeface="+mn-ea"/>
                <a:sym typeface="+mn-lt"/>
              </a:endParaRPr>
            </a:p>
          </p:txBody>
        </p:sp>
      </p:grpSp>
      <p:grpSp>
        <p:nvGrpSpPr>
          <p:cNvPr id="2" name="组合 1"/>
          <p:cNvGrpSpPr/>
          <p:nvPr/>
        </p:nvGrpSpPr>
        <p:grpSpPr>
          <a:xfrm>
            <a:off x="704664" y="1098219"/>
            <a:ext cx="1265666" cy="3159903"/>
            <a:chOff x="704664" y="1098219"/>
            <a:chExt cx="1265666" cy="3159903"/>
          </a:xfrm>
        </p:grpSpPr>
        <p:sp>
          <p:nvSpPr>
            <p:cNvPr id="6" name="Oval 4"/>
            <p:cNvSpPr/>
            <p:nvPr/>
          </p:nvSpPr>
          <p:spPr>
            <a:xfrm>
              <a:off x="1182475" y="3402372"/>
              <a:ext cx="317234" cy="317234"/>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0" tIns="0" rIns="0" bIns="36576" anchor="ctr" anchorCtr="0" forceAA="0" compatLnSpc="1">
              <a:normAutofit fontScale="92500" lnSpcReduction="20000"/>
            </a:bodyPr>
            <a:lstStyle/>
            <a:p>
              <a:pPr algn="ctr"/>
              <a:r>
                <a:rPr lang="en-US" sz="1600">
                  <a:solidFill>
                    <a:srgbClr val="FFFFFF"/>
                  </a:solidFill>
                  <a:cs typeface="+mn-ea"/>
                  <a:sym typeface="+mn-lt"/>
                </a:rPr>
                <a:t>1</a:t>
              </a:r>
            </a:p>
          </p:txBody>
        </p:sp>
        <p:sp>
          <p:nvSpPr>
            <p:cNvPr id="11" name="Oval 9"/>
            <p:cNvSpPr/>
            <p:nvPr/>
          </p:nvSpPr>
          <p:spPr>
            <a:xfrm>
              <a:off x="1273551" y="2411541"/>
              <a:ext cx="135082" cy="135082"/>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cxnSp>
          <p:nvCxnSpPr>
            <p:cNvPr id="12" name="Straight Connector 10"/>
            <p:cNvCxnSpPr>
              <a:stCxn id="6" idx="0"/>
              <a:endCxn id="11" idx="4"/>
            </p:cNvCxnSpPr>
            <p:nvPr/>
          </p:nvCxnSpPr>
          <p:spPr>
            <a:xfrm flipV="1">
              <a:off x="1341091" y="2546624"/>
              <a:ext cx="0" cy="855749"/>
            </a:xfrm>
            <a:prstGeom prst="line">
              <a:avLst/>
            </a:prstGeom>
            <a:ln w="6350" cmpd="sng">
              <a:solidFill>
                <a:schemeClr val="tx1">
                  <a:lumMod val="65000"/>
                  <a:alpha val="40000"/>
                </a:schemeClr>
              </a:solidFill>
            </a:ln>
            <a:effectLst/>
          </p:spPr>
          <p:style>
            <a:lnRef idx="2">
              <a:schemeClr val="accent1"/>
            </a:lnRef>
            <a:fillRef idx="0">
              <a:schemeClr val="accent1"/>
            </a:fillRef>
            <a:effectRef idx="1">
              <a:schemeClr val="accent1"/>
            </a:effectRef>
            <a:fontRef idx="minor">
              <a:schemeClr val="tx1"/>
            </a:fontRef>
          </p:style>
        </p:cxnSp>
        <p:sp>
          <p:nvSpPr>
            <p:cNvPr id="25" name="Oval 23"/>
            <p:cNvSpPr/>
            <p:nvPr/>
          </p:nvSpPr>
          <p:spPr>
            <a:xfrm>
              <a:off x="704664" y="1098219"/>
              <a:ext cx="1265666" cy="1265666"/>
            </a:xfrm>
            <a:prstGeom prst="ellips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2" name="TextBox 30"/>
            <p:cNvSpPr txBox="1"/>
            <p:nvPr/>
          </p:nvSpPr>
          <p:spPr>
            <a:xfrm>
              <a:off x="810177" y="3859572"/>
              <a:ext cx="1061829" cy="398550"/>
            </a:xfrm>
            <a:prstGeom prst="rect">
              <a:avLst/>
            </a:prstGeom>
            <a:noFill/>
          </p:spPr>
          <p:txBody>
            <a:bodyPr wrap="none" anchor="ctr">
              <a:normAutofit fontScale="77500" lnSpcReduction="20000"/>
            </a:bodyPr>
            <a:lstStyle/>
            <a:p>
              <a:pPr algn="ctr"/>
              <a:r>
                <a:rPr lang="en-US" altLang="zh-CN" sz="1600" b="1" dirty="0">
                  <a:solidFill>
                    <a:schemeClr val="accent1">
                      <a:lumMod val="100000"/>
                    </a:schemeClr>
                  </a:solidFill>
                  <a:cs typeface="+mn-ea"/>
                  <a:sym typeface="+mn-lt"/>
                </a:rPr>
                <a:t>Agile software </a:t>
              </a:r>
            </a:p>
            <a:p>
              <a:pPr algn="ctr"/>
              <a:r>
                <a:rPr lang="en-US" altLang="zh-CN" sz="1600" b="1" dirty="0">
                  <a:solidFill>
                    <a:schemeClr val="accent1">
                      <a:lumMod val="100000"/>
                    </a:schemeClr>
                  </a:solidFill>
                  <a:cs typeface="+mn-ea"/>
                  <a:sym typeface="+mn-lt"/>
                </a:rPr>
                <a:t>development</a:t>
              </a:r>
              <a:endParaRPr lang="zh-CN" altLang="en-US" sz="1600" b="1" dirty="0">
                <a:solidFill>
                  <a:schemeClr val="accent1">
                    <a:lumMod val="100000"/>
                  </a:schemeClr>
                </a:solidFill>
                <a:cs typeface="+mn-ea"/>
                <a:sym typeface="+mn-lt"/>
              </a:endParaRPr>
            </a:p>
          </p:txBody>
        </p:sp>
        <p:sp>
          <p:nvSpPr>
            <p:cNvPr id="43" name="Freeform: Shape 41"/>
            <p:cNvSpPr/>
            <p:nvPr/>
          </p:nvSpPr>
          <p:spPr bwMode="auto">
            <a:xfrm>
              <a:off x="953957" y="1347513"/>
              <a:ext cx="767080" cy="767080"/>
            </a:xfrm>
            <a:custGeom>
              <a:avLst/>
              <a:gdLst>
                <a:gd name="T0" fmla="*/ 400 w 800"/>
                <a:gd name="T1" fmla="*/ 0 h 800"/>
                <a:gd name="T2" fmla="*/ 0 w 800"/>
                <a:gd name="T3" fmla="*/ 400 h 800"/>
                <a:gd name="T4" fmla="*/ 400 w 800"/>
                <a:gd name="T5" fmla="*/ 800 h 800"/>
                <a:gd name="T6" fmla="*/ 800 w 800"/>
                <a:gd name="T7" fmla="*/ 400 h 800"/>
                <a:gd name="T8" fmla="*/ 400 w 800"/>
                <a:gd name="T9" fmla="*/ 0 h 800"/>
                <a:gd name="T10" fmla="*/ 400 w 800"/>
                <a:gd name="T11" fmla="*/ 747 h 800"/>
                <a:gd name="T12" fmla="*/ 52 w 800"/>
                <a:gd name="T13" fmla="*/ 400 h 800"/>
                <a:gd name="T14" fmla="*/ 400 w 800"/>
                <a:gd name="T15" fmla="*/ 52 h 800"/>
                <a:gd name="T16" fmla="*/ 747 w 800"/>
                <a:gd name="T17" fmla="*/ 400 h 800"/>
                <a:gd name="T18" fmla="*/ 400 w 800"/>
                <a:gd name="T19" fmla="*/ 747 h 800"/>
                <a:gd name="T20" fmla="*/ 400 w 800"/>
                <a:gd name="T21" fmla="*/ 547 h 800"/>
                <a:gd name="T22" fmla="*/ 367 w 800"/>
                <a:gd name="T23" fmla="*/ 580 h 800"/>
                <a:gd name="T24" fmla="*/ 400 w 800"/>
                <a:gd name="T25" fmla="*/ 613 h 800"/>
                <a:gd name="T26" fmla="*/ 433 w 800"/>
                <a:gd name="T27" fmla="*/ 580 h 800"/>
                <a:gd name="T28" fmla="*/ 400 w 800"/>
                <a:gd name="T29" fmla="*/ 547 h 800"/>
                <a:gd name="T30" fmla="*/ 400 w 800"/>
                <a:gd name="T31" fmla="*/ 182 h 800"/>
                <a:gd name="T32" fmla="*/ 272 w 800"/>
                <a:gd name="T33" fmla="*/ 310 h 800"/>
                <a:gd name="T34" fmla="*/ 298 w 800"/>
                <a:gd name="T35" fmla="*/ 336 h 800"/>
                <a:gd name="T36" fmla="*/ 325 w 800"/>
                <a:gd name="T37" fmla="*/ 310 h 800"/>
                <a:gd name="T38" fmla="*/ 400 w 800"/>
                <a:gd name="T39" fmla="*/ 235 h 800"/>
                <a:gd name="T40" fmla="*/ 475 w 800"/>
                <a:gd name="T41" fmla="*/ 310 h 800"/>
                <a:gd name="T42" fmla="*/ 400 w 800"/>
                <a:gd name="T43" fmla="*/ 385 h 800"/>
                <a:gd name="T44" fmla="*/ 373 w 800"/>
                <a:gd name="T45" fmla="*/ 411 h 800"/>
                <a:gd name="T46" fmla="*/ 373 w 800"/>
                <a:gd name="T47" fmla="*/ 503 h 800"/>
                <a:gd name="T48" fmla="*/ 400 w 800"/>
                <a:gd name="T49" fmla="*/ 529 h 800"/>
                <a:gd name="T50" fmla="*/ 426 w 800"/>
                <a:gd name="T51" fmla="*/ 503 h 800"/>
                <a:gd name="T52" fmla="*/ 426 w 800"/>
                <a:gd name="T53" fmla="*/ 435 h 800"/>
                <a:gd name="T54" fmla="*/ 527 w 800"/>
                <a:gd name="T55" fmla="*/ 310 h 800"/>
                <a:gd name="T56" fmla="*/ 400 w 800"/>
                <a:gd name="T57" fmla="*/ 182 h 8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800" h="800">
                  <a:moveTo>
                    <a:pt x="400" y="0"/>
                  </a:moveTo>
                  <a:cubicBezTo>
                    <a:pt x="179" y="0"/>
                    <a:pt x="0" y="179"/>
                    <a:pt x="0" y="400"/>
                  </a:cubicBezTo>
                  <a:cubicBezTo>
                    <a:pt x="0" y="620"/>
                    <a:pt x="179" y="800"/>
                    <a:pt x="400" y="800"/>
                  </a:cubicBezTo>
                  <a:cubicBezTo>
                    <a:pt x="620" y="800"/>
                    <a:pt x="800" y="620"/>
                    <a:pt x="800" y="400"/>
                  </a:cubicBezTo>
                  <a:cubicBezTo>
                    <a:pt x="800" y="179"/>
                    <a:pt x="620" y="0"/>
                    <a:pt x="400" y="0"/>
                  </a:cubicBezTo>
                  <a:close/>
                  <a:moveTo>
                    <a:pt x="400" y="747"/>
                  </a:moveTo>
                  <a:cubicBezTo>
                    <a:pt x="208" y="747"/>
                    <a:pt x="52" y="591"/>
                    <a:pt x="52" y="400"/>
                  </a:cubicBezTo>
                  <a:cubicBezTo>
                    <a:pt x="52" y="208"/>
                    <a:pt x="208" y="52"/>
                    <a:pt x="400" y="52"/>
                  </a:cubicBezTo>
                  <a:cubicBezTo>
                    <a:pt x="591" y="52"/>
                    <a:pt x="747" y="208"/>
                    <a:pt x="747" y="400"/>
                  </a:cubicBezTo>
                  <a:cubicBezTo>
                    <a:pt x="747" y="591"/>
                    <a:pt x="591" y="747"/>
                    <a:pt x="400" y="747"/>
                  </a:cubicBezTo>
                  <a:close/>
                  <a:moveTo>
                    <a:pt x="400" y="547"/>
                  </a:moveTo>
                  <a:cubicBezTo>
                    <a:pt x="382" y="547"/>
                    <a:pt x="367" y="562"/>
                    <a:pt x="367" y="580"/>
                  </a:cubicBezTo>
                  <a:cubicBezTo>
                    <a:pt x="367" y="598"/>
                    <a:pt x="382" y="613"/>
                    <a:pt x="400" y="613"/>
                  </a:cubicBezTo>
                  <a:cubicBezTo>
                    <a:pt x="418" y="613"/>
                    <a:pt x="433" y="598"/>
                    <a:pt x="433" y="580"/>
                  </a:cubicBezTo>
                  <a:cubicBezTo>
                    <a:pt x="433" y="562"/>
                    <a:pt x="418" y="547"/>
                    <a:pt x="400" y="547"/>
                  </a:cubicBezTo>
                  <a:close/>
                  <a:moveTo>
                    <a:pt x="400" y="182"/>
                  </a:moveTo>
                  <a:cubicBezTo>
                    <a:pt x="329" y="182"/>
                    <a:pt x="272" y="240"/>
                    <a:pt x="272" y="310"/>
                  </a:cubicBezTo>
                  <a:cubicBezTo>
                    <a:pt x="272" y="325"/>
                    <a:pt x="284" y="336"/>
                    <a:pt x="298" y="336"/>
                  </a:cubicBezTo>
                  <a:cubicBezTo>
                    <a:pt x="313" y="336"/>
                    <a:pt x="325" y="325"/>
                    <a:pt x="325" y="310"/>
                  </a:cubicBezTo>
                  <a:cubicBezTo>
                    <a:pt x="325" y="269"/>
                    <a:pt x="358" y="235"/>
                    <a:pt x="400" y="235"/>
                  </a:cubicBezTo>
                  <a:cubicBezTo>
                    <a:pt x="441" y="235"/>
                    <a:pt x="475" y="269"/>
                    <a:pt x="475" y="310"/>
                  </a:cubicBezTo>
                  <a:cubicBezTo>
                    <a:pt x="475" y="351"/>
                    <a:pt x="441" y="385"/>
                    <a:pt x="400" y="385"/>
                  </a:cubicBezTo>
                  <a:cubicBezTo>
                    <a:pt x="385" y="385"/>
                    <a:pt x="373" y="397"/>
                    <a:pt x="373" y="411"/>
                  </a:cubicBezTo>
                  <a:cubicBezTo>
                    <a:pt x="373" y="503"/>
                    <a:pt x="373" y="503"/>
                    <a:pt x="373" y="503"/>
                  </a:cubicBezTo>
                  <a:cubicBezTo>
                    <a:pt x="373" y="517"/>
                    <a:pt x="385" y="529"/>
                    <a:pt x="400" y="529"/>
                  </a:cubicBezTo>
                  <a:cubicBezTo>
                    <a:pt x="414" y="529"/>
                    <a:pt x="426" y="517"/>
                    <a:pt x="426" y="503"/>
                  </a:cubicBezTo>
                  <a:cubicBezTo>
                    <a:pt x="426" y="435"/>
                    <a:pt x="426" y="435"/>
                    <a:pt x="426" y="435"/>
                  </a:cubicBezTo>
                  <a:cubicBezTo>
                    <a:pt x="484" y="423"/>
                    <a:pt x="527" y="371"/>
                    <a:pt x="527" y="310"/>
                  </a:cubicBezTo>
                  <a:cubicBezTo>
                    <a:pt x="527" y="240"/>
                    <a:pt x="470" y="182"/>
                    <a:pt x="400" y="182"/>
                  </a:cubicBezTo>
                  <a:close/>
                </a:path>
              </a:pathLst>
            </a:custGeom>
            <a:solidFill>
              <a:srgbClr val="FFFFFF"/>
            </a:solidFill>
            <a:ln>
              <a:noFill/>
            </a:ln>
          </p:spPr>
          <p:txBody>
            <a:bodyPr anchor="ctr"/>
            <a:lstStyle/>
            <a:p>
              <a:pPr algn="ctr"/>
              <a:endParaRPr>
                <a:cs typeface="+mn-ea"/>
                <a:sym typeface="+mn-lt"/>
              </a:endParaRPr>
            </a:p>
          </p:txBody>
        </p:sp>
      </p:grpSp>
      <p:grpSp>
        <p:nvGrpSpPr>
          <p:cNvPr id="47" name="组合 46"/>
          <p:cNvGrpSpPr/>
          <p:nvPr/>
        </p:nvGrpSpPr>
        <p:grpSpPr>
          <a:xfrm>
            <a:off x="1887137" y="2049450"/>
            <a:ext cx="1061829" cy="2064038"/>
            <a:chOff x="1887137" y="2049450"/>
            <a:chExt cx="1061829" cy="2064038"/>
          </a:xfrm>
        </p:grpSpPr>
        <p:sp>
          <p:nvSpPr>
            <p:cNvPr id="4" name="Oval 2"/>
            <p:cNvSpPr/>
            <p:nvPr/>
          </p:nvSpPr>
          <p:spPr>
            <a:xfrm>
              <a:off x="2269057" y="3402372"/>
              <a:ext cx="317234" cy="317234"/>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0" tIns="0" rIns="0" bIns="36576" anchor="ctr" anchorCtr="0" forceAA="0" compatLnSpc="1">
              <a:normAutofit fontScale="92500" lnSpcReduction="20000"/>
            </a:bodyPr>
            <a:lstStyle/>
            <a:p>
              <a:pPr algn="ctr"/>
              <a:r>
                <a:rPr lang="en-US" sz="1600">
                  <a:solidFill>
                    <a:srgbClr val="FFFFFF"/>
                  </a:solidFill>
                  <a:cs typeface="+mn-ea"/>
                  <a:sym typeface="+mn-lt"/>
                </a:rPr>
                <a:t>2</a:t>
              </a:r>
            </a:p>
          </p:txBody>
        </p:sp>
        <p:sp>
          <p:nvSpPr>
            <p:cNvPr id="13" name="Oval 11"/>
            <p:cNvSpPr/>
            <p:nvPr/>
          </p:nvSpPr>
          <p:spPr>
            <a:xfrm>
              <a:off x="2360134" y="2962491"/>
              <a:ext cx="135082" cy="135082"/>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cxnSp>
          <p:nvCxnSpPr>
            <p:cNvPr id="14" name="Straight Connector 12"/>
            <p:cNvCxnSpPr>
              <a:stCxn id="4" idx="0"/>
              <a:endCxn id="13" idx="4"/>
            </p:cNvCxnSpPr>
            <p:nvPr/>
          </p:nvCxnSpPr>
          <p:spPr>
            <a:xfrm flipV="1">
              <a:off x="2427675" y="3097572"/>
              <a:ext cx="0" cy="304800"/>
            </a:xfrm>
            <a:prstGeom prst="line">
              <a:avLst/>
            </a:prstGeom>
            <a:ln w="6350" cmpd="sng">
              <a:solidFill>
                <a:schemeClr val="tx1">
                  <a:lumMod val="65000"/>
                  <a:alpha val="40000"/>
                </a:schemeClr>
              </a:solidFill>
            </a:ln>
            <a:effectLst/>
          </p:spPr>
          <p:style>
            <a:lnRef idx="2">
              <a:schemeClr val="accent1"/>
            </a:lnRef>
            <a:fillRef idx="0">
              <a:schemeClr val="accent1"/>
            </a:fillRef>
            <a:effectRef idx="1">
              <a:schemeClr val="accent1"/>
            </a:effectRef>
            <a:fontRef idx="minor">
              <a:schemeClr val="tx1"/>
            </a:fontRef>
          </p:style>
        </p:cxnSp>
        <p:sp>
          <p:nvSpPr>
            <p:cNvPr id="26" name="Oval 24"/>
            <p:cNvSpPr/>
            <p:nvPr/>
          </p:nvSpPr>
          <p:spPr>
            <a:xfrm>
              <a:off x="1991173" y="2049450"/>
              <a:ext cx="846566" cy="846566"/>
            </a:xfrm>
            <a:prstGeom prst="ellipse">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3" name="TextBox 31"/>
            <p:cNvSpPr txBox="1"/>
            <p:nvPr/>
          </p:nvSpPr>
          <p:spPr>
            <a:xfrm>
              <a:off x="1887137" y="3859572"/>
              <a:ext cx="1061829" cy="253916"/>
            </a:xfrm>
            <a:prstGeom prst="rect">
              <a:avLst/>
            </a:prstGeom>
            <a:noFill/>
          </p:spPr>
          <p:txBody>
            <a:bodyPr wrap="none" anchor="ctr">
              <a:normAutofit fontScale="77500" lnSpcReduction="20000"/>
            </a:bodyPr>
            <a:lstStyle/>
            <a:p>
              <a:pPr algn="ctr"/>
              <a:r>
                <a:rPr lang="en-US" altLang="zh-CN" sz="1600" b="1" dirty="0">
                  <a:solidFill>
                    <a:schemeClr val="accent2">
                      <a:lumMod val="100000"/>
                    </a:schemeClr>
                  </a:solidFill>
                  <a:cs typeface="+mn-ea"/>
                  <a:sym typeface="+mn-lt"/>
                </a:rPr>
                <a:t>Refactoring</a:t>
              </a:r>
              <a:endParaRPr lang="zh-CN" altLang="en-US" sz="1600" b="1" dirty="0">
                <a:solidFill>
                  <a:schemeClr val="accent2">
                    <a:lumMod val="100000"/>
                  </a:schemeClr>
                </a:solidFill>
                <a:cs typeface="+mn-ea"/>
                <a:sym typeface="+mn-lt"/>
              </a:endParaRPr>
            </a:p>
          </p:txBody>
        </p:sp>
        <p:sp>
          <p:nvSpPr>
            <p:cNvPr id="44" name="Freeform: Shape 42"/>
            <p:cNvSpPr/>
            <p:nvPr/>
          </p:nvSpPr>
          <p:spPr bwMode="auto">
            <a:xfrm>
              <a:off x="2215153" y="2228258"/>
              <a:ext cx="398609" cy="488951"/>
            </a:xfrm>
            <a:custGeom>
              <a:avLst/>
              <a:gdLst>
                <a:gd name="T0" fmla="*/ 2 w 802"/>
                <a:gd name="T1" fmla="*/ 942 h 986"/>
                <a:gd name="T2" fmla="*/ 9 w 802"/>
                <a:gd name="T3" fmla="*/ 970 h 986"/>
                <a:gd name="T4" fmla="*/ 48 w 802"/>
                <a:gd name="T5" fmla="*/ 980 h 986"/>
                <a:gd name="T6" fmla="*/ 194 w 802"/>
                <a:gd name="T7" fmla="*/ 916 h 986"/>
                <a:gd name="T8" fmla="*/ 27 w 802"/>
                <a:gd name="T9" fmla="*/ 785 h 986"/>
                <a:gd name="T10" fmla="*/ 2 w 802"/>
                <a:gd name="T11" fmla="*/ 942 h 986"/>
                <a:gd name="T12" fmla="*/ 145 w 802"/>
                <a:gd name="T13" fmla="*/ 910 h 986"/>
                <a:gd name="T14" fmla="*/ 38 w 802"/>
                <a:gd name="T15" fmla="*/ 956 h 986"/>
                <a:gd name="T16" fmla="*/ 29 w 802"/>
                <a:gd name="T17" fmla="*/ 954 h 986"/>
                <a:gd name="T18" fmla="*/ 27 w 802"/>
                <a:gd name="T19" fmla="*/ 946 h 986"/>
                <a:gd name="T20" fmla="*/ 45 w 802"/>
                <a:gd name="T21" fmla="*/ 831 h 986"/>
                <a:gd name="T22" fmla="*/ 145 w 802"/>
                <a:gd name="T23" fmla="*/ 910 h 986"/>
                <a:gd name="T24" fmla="*/ 801 w 802"/>
                <a:gd name="T25" fmla="*/ 101 h 986"/>
                <a:gd name="T26" fmla="*/ 794 w 802"/>
                <a:gd name="T27" fmla="*/ 89 h 986"/>
                <a:gd name="T28" fmla="*/ 687 w 802"/>
                <a:gd name="T29" fmla="*/ 4 h 986"/>
                <a:gd name="T30" fmla="*/ 675 w 802"/>
                <a:gd name="T31" fmla="*/ 0 h 986"/>
                <a:gd name="T32" fmla="*/ 660 w 802"/>
                <a:gd name="T33" fmla="*/ 7 h 986"/>
                <a:gd name="T34" fmla="*/ 574 w 802"/>
                <a:gd name="T35" fmla="*/ 116 h 986"/>
                <a:gd name="T36" fmla="*/ 570 w 802"/>
                <a:gd name="T37" fmla="*/ 130 h 986"/>
                <a:gd name="T38" fmla="*/ 577 w 802"/>
                <a:gd name="T39" fmla="*/ 142 h 986"/>
                <a:gd name="T40" fmla="*/ 684 w 802"/>
                <a:gd name="T41" fmla="*/ 227 h 986"/>
                <a:gd name="T42" fmla="*/ 696 w 802"/>
                <a:gd name="T43" fmla="*/ 231 h 986"/>
                <a:gd name="T44" fmla="*/ 710 w 802"/>
                <a:gd name="T45" fmla="*/ 225 h 986"/>
                <a:gd name="T46" fmla="*/ 797 w 802"/>
                <a:gd name="T47" fmla="*/ 115 h 986"/>
                <a:gd name="T48" fmla="*/ 801 w 802"/>
                <a:gd name="T49" fmla="*/ 101 h 986"/>
                <a:gd name="T50" fmla="*/ 695 w 802"/>
                <a:gd name="T51" fmla="*/ 204 h 986"/>
                <a:gd name="T52" fmla="*/ 598 w 802"/>
                <a:gd name="T53" fmla="*/ 127 h 986"/>
                <a:gd name="T54" fmla="*/ 676 w 802"/>
                <a:gd name="T55" fmla="*/ 27 h 986"/>
                <a:gd name="T56" fmla="*/ 773 w 802"/>
                <a:gd name="T57" fmla="*/ 104 h 986"/>
                <a:gd name="T58" fmla="*/ 695 w 802"/>
                <a:gd name="T59" fmla="*/ 204 h 986"/>
                <a:gd name="T60" fmla="*/ 37 w 802"/>
                <a:gd name="T61" fmla="*/ 774 h 986"/>
                <a:gd name="T62" fmla="*/ 201 w 802"/>
                <a:gd name="T63" fmla="*/ 903 h 986"/>
                <a:gd name="T64" fmla="*/ 698 w 802"/>
                <a:gd name="T65" fmla="*/ 269 h 986"/>
                <a:gd name="T66" fmla="*/ 534 w 802"/>
                <a:gd name="T67" fmla="*/ 140 h 986"/>
                <a:gd name="T68" fmla="*/ 37 w 802"/>
                <a:gd name="T69" fmla="*/ 774 h 986"/>
                <a:gd name="T70" fmla="*/ 608 w 802"/>
                <a:gd name="T71" fmla="*/ 231 h 986"/>
                <a:gd name="T72" fmla="*/ 460 w 802"/>
                <a:gd name="T73" fmla="*/ 423 h 986"/>
                <a:gd name="T74" fmla="*/ 438 w 802"/>
                <a:gd name="T75" fmla="*/ 406 h 986"/>
                <a:gd name="T76" fmla="*/ 587 w 802"/>
                <a:gd name="T77" fmla="*/ 214 h 986"/>
                <a:gd name="T78" fmla="*/ 608 w 802"/>
                <a:gd name="T79" fmla="*/ 231 h 986"/>
                <a:gd name="T80" fmla="*/ 568 w 802"/>
                <a:gd name="T81" fmla="*/ 199 h 986"/>
                <a:gd name="T82" fmla="*/ 403 w 802"/>
                <a:gd name="T83" fmla="*/ 411 h 986"/>
                <a:gd name="T84" fmla="*/ 465 w 802"/>
                <a:gd name="T85" fmla="*/ 459 h 986"/>
                <a:gd name="T86" fmla="*/ 628 w 802"/>
                <a:gd name="T87" fmla="*/ 246 h 986"/>
                <a:gd name="T88" fmla="*/ 663 w 802"/>
                <a:gd name="T89" fmla="*/ 273 h 986"/>
                <a:gd name="T90" fmla="*/ 197 w 802"/>
                <a:gd name="T91" fmla="*/ 867 h 986"/>
                <a:gd name="T92" fmla="*/ 72 w 802"/>
                <a:gd name="T93" fmla="*/ 770 h 986"/>
                <a:gd name="T94" fmla="*/ 538 w 802"/>
                <a:gd name="T95" fmla="*/ 176 h 986"/>
                <a:gd name="T96" fmla="*/ 568 w 802"/>
                <a:gd name="T97" fmla="*/ 199 h 9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802" h="986">
                  <a:moveTo>
                    <a:pt x="2" y="942"/>
                  </a:moveTo>
                  <a:cubicBezTo>
                    <a:pt x="0" y="952"/>
                    <a:pt x="3" y="962"/>
                    <a:pt x="9" y="970"/>
                  </a:cubicBezTo>
                  <a:cubicBezTo>
                    <a:pt x="21" y="986"/>
                    <a:pt x="40" y="983"/>
                    <a:pt x="48" y="980"/>
                  </a:cubicBezTo>
                  <a:cubicBezTo>
                    <a:pt x="194" y="916"/>
                    <a:pt x="194" y="916"/>
                    <a:pt x="194" y="916"/>
                  </a:cubicBezTo>
                  <a:cubicBezTo>
                    <a:pt x="27" y="785"/>
                    <a:pt x="27" y="785"/>
                    <a:pt x="27" y="785"/>
                  </a:cubicBezTo>
                  <a:lnTo>
                    <a:pt x="2" y="942"/>
                  </a:lnTo>
                  <a:close/>
                  <a:moveTo>
                    <a:pt x="145" y="910"/>
                  </a:moveTo>
                  <a:cubicBezTo>
                    <a:pt x="38" y="956"/>
                    <a:pt x="38" y="956"/>
                    <a:pt x="38" y="956"/>
                  </a:cubicBezTo>
                  <a:cubicBezTo>
                    <a:pt x="37" y="957"/>
                    <a:pt x="33" y="958"/>
                    <a:pt x="29" y="954"/>
                  </a:cubicBezTo>
                  <a:cubicBezTo>
                    <a:pt x="27" y="952"/>
                    <a:pt x="26" y="950"/>
                    <a:pt x="27" y="946"/>
                  </a:cubicBezTo>
                  <a:cubicBezTo>
                    <a:pt x="45" y="831"/>
                    <a:pt x="45" y="831"/>
                    <a:pt x="45" y="831"/>
                  </a:cubicBezTo>
                  <a:lnTo>
                    <a:pt x="145" y="910"/>
                  </a:lnTo>
                  <a:close/>
                  <a:moveTo>
                    <a:pt x="801" y="101"/>
                  </a:moveTo>
                  <a:cubicBezTo>
                    <a:pt x="801" y="96"/>
                    <a:pt x="798" y="92"/>
                    <a:pt x="794" y="89"/>
                  </a:cubicBezTo>
                  <a:cubicBezTo>
                    <a:pt x="687" y="4"/>
                    <a:pt x="687" y="4"/>
                    <a:pt x="687" y="4"/>
                  </a:cubicBezTo>
                  <a:cubicBezTo>
                    <a:pt x="684" y="1"/>
                    <a:pt x="679" y="0"/>
                    <a:pt x="675" y="0"/>
                  </a:cubicBezTo>
                  <a:cubicBezTo>
                    <a:pt x="669" y="0"/>
                    <a:pt x="664" y="2"/>
                    <a:pt x="660" y="7"/>
                  </a:cubicBezTo>
                  <a:cubicBezTo>
                    <a:pt x="574" y="116"/>
                    <a:pt x="574" y="116"/>
                    <a:pt x="574" y="116"/>
                  </a:cubicBezTo>
                  <a:cubicBezTo>
                    <a:pt x="571" y="120"/>
                    <a:pt x="569" y="125"/>
                    <a:pt x="570" y="130"/>
                  </a:cubicBezTo>
                  <a:cubicBezTo>
                    <a:pt x="570" y="135"/>
                    <a:pt x="573" y="139"/>
                    <a:pt x="577" y="142"/>
                  </a:cubicBezTo>
                  <a:cubicBezTo>
                    <a:pt x="684" y="227"/>
                    <a:pt x="684" y="227"/>
                    <a:pt x="684" y="227"/>
                  </a:cubicBezTo>
                  <a:cubicBezTo>
                    <a:pt x="687" y="230"/>
                    <a:pt x="691" y="231"/>
                    <a:pt x="696" y="231"/>
                  </a:cubicBezTo>
                  <a:cubicBezTo>
                    <a:pt x="701" y="231"/>
                    <a:pt x="707" y="229"/>
                    <a:pt x="710" y="225"/>
                  </a:cubicBezTo>
                  <a:cubicBezTo>
                    <a:pt x="797" y="115"/>
                    <a:pt x="797" y="115"/>
                    <a:pt x="797" y="115"/>
                  </a:cubicBezTo>
                  <a:cubicBezTo>
                    <a:pt x="800" y="112"/>
                    <a:pt x="802" y="107"/>
                    <a:pt x="801" y="101"/>
                  </a:cubicBezTo>
                  <a:close/>
                  <a:moveTo>
                    <a:pt x="695" y="204"/>
                  </a:moveTo>
                  <a:cubicBezTo>
                    <a:pt x="598" y="127"/>
                    <a:pt x="598" y="127"/>
                    <a:pt x="598" y="127"/>
                  </a:cubicBezTo>
                  <a:cubicBezTo>
                    <a:pt x="676" y="27"/>
                    <a:pt x="676" y="27"/>
                    <a:pt x="676" y="27"/>
                  </a:cubicBezTo>
                  <a:cubicBezTo>
                    <a:pt x="773" y="104"/>
                    <a:pt x="773" y="104"/>
                    <a:pt x="773" y="104"/>
                  </a:cubicBezTo>
                  <a:lnTo>
                    <a:pt x="695" y="204"/>
                  </a:lnTo>
                  <a:close/>
                  <a:moveTo>
                    <a:pt x="37" y="774"/>
                  </a:moveTo>
                  <a:cubicBezTo>
                    <a:pt x="201" y="903"/>
                    <a:pt x="201" y="903"/>
                    <a:pt x="201" y="903"/>
                  </a:cubicBezTo>
                  <a:cubicBezTo>
                    <a:pt x="698" y="269"/>
                    <a:pt x="698" y="269"/>
                    <a:pt x="698" y="269"/>
                  </a:cubicBezTo>
                  <a:cubicBezTo>
                    <a:pt x="534" y="140"/>
                    <a:pt x="534" y="140"/>
                    <a:pt x="534" y="140"/>
                  </a:cubicBezTo>
                  <a:lnTo>
                    <a:pt x="37" y="774"/>
                  </a:lnTo>
                  <a:close/>
                  <a:moveTo>
                    <a:pt x="608" y="231"/>
                  </a:moveTo>
                  <a:cubicBezTo>
                    <a:pt x="460" y="423"/>
                    <a:pt x="460" y="423"/>
                    <a:pt x="460" y="423"/>
                  </a:cubicBezTo>
                  <a:cubicBezTo>
                    <a:pt x="438" y="406"/>
                    <a:pt x="438" y="406"/>
                    <a:pt x="438" y="406"/>
                  </a:cubicBezTo>
                  <a:cubicBezTo>
                    <a:pt x="587" y="214"/>
                    <a:pt x="587" y="214"/>
                    <a:pt x="587" y="214"/>
                  </a:cubicBezTo>
                  <a:lnTo>
                    <a:pt x="608" y="231"/>
                  </a:lnTo>
                  <a:close/>
                  <a:moveTo>
                    <a:pt x="568" y="199"/>
                  </a:moveTo>
                  <a:cubicBezTo>
                    <a:pt x="403" y="411"/>
                    <a:pt x="403" y="411"/>
                    <a:pt x="403" y="411"/>
                  </a:cubicBezTo>
                  <a:cubicBezTo>
                    <a:pt x="465" y="459"/>
                    <a:pt x="465" y="459"/>
                    <a:pt x="465" y="459"/>
                  </a:cubicBezTo>
                  <a:cubicBezTo>
                    <a:pt x="628" y="246"/>
                    <a:pt x="628" y="246"/>
                    <a:pt x="628" y="246"/>
                  </a:cubicBezTo>
                  <a:cubicBezTo>
                    <a:pt x="663" y="273"/>
                    <a:pt x="663" y="273"/>
                    <a:pt x="663" y="273"/>
                  </a:cubicBezTo>
                  <a:cubicBezTo>
                    <a:pt x="197" y="867"/>
                    <a:pt x="197" y="867"/>
                    <a:pt x="197" y="867"/>
                  </a:cubicBezTo>
                  <a:cubicBezTo>
                    <a:pt x="72" y="770"/>
                    <a:pt x="72" y="770"/>
                    <a:pt x="72" y="770"/>
                  </a:cubicBezTo>
                  <a:cubicBezTo>
                    <a:pt x="538" y="176"/>
                    <a:pt x="538" y="176"/>
                    <a:pt x="538" y="176"/>
                  </a:cubicBezTo>
                  <a:lnTo>
                    <a:pt x="568" y="199"/>
                  </a:lnTo>
                  <a:close/>
                </a:path>
              </a:pathLst>
            </a:custGeom>
            <a:solidFill>
              <a:srgbClr val="FFFFFF"/>
            </a:solidFill>
            <a:ln>
              <a:noFill/>
            </a:ln>
          </p:spPr>
          <p:txBody>
            <a:bodyPr anchor="ctr"/>
            <a:lstStyle/>
            <a:p>
              <a:pPr algn="ctr"/>
              <a:endParaRPr>
                <a:cs typeface="+mn-ea"/>
                <a:sym typeface="+mn-lt"/>
              </a:endParaRPr>
            </a:p>
          </p:txBody>
        </p:sp>
      </p:grpSp>
      <p:grpSp>
        <p:nvGrpSpPr>
          <p:cNvPr id="51" name="组合 50"/>
          <p:cNvGrpSpPr/>
          <p:nvPr/>
        </p:nvGrpSpPr>
        <p:grpSpPr>
          <a:xfrm>
            <a:off x="6205956" y="1697802"/>
            <a:ext cx="1136100" cy="2458952"/>
            <a:chOff x="6205956" y="1697802"/>
            <a:chExt cx="1136100" cy="2458952"/>
          </a:xfrm>
        </p:grpSpPr>
        <p:sp>
          <p:nvSpPr>
            <p:cNvPr id="9" name="Oval 7"/>
            <p:cNvSpPr/>
            <p:nvPr/>
          </p:nvSpPr>
          <p:spPr>
            <a:xfrm>
              <a:off x="6615390" y="3402372"/>
              <a:ext cx="317234" cy="317234"/>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horz" wrap="none" lIns="0" tIns="0" rIns="0" bIns="36576" anchor="ctr" anchorCtr="0" forceAA="0" compatLnSpc="1">
              <a:normAutofit fontScale="92500" lnSpcReduction="20000"/>
            </a:bodyPr>
            <a:lstStyle/>
            <a:p>
              <a:pPr algn="ctr"/>
              <a:r>
                <a:rPr lang="en-US" sz="1600">
                  <a:solidFill>
                    <a:srgbClr val="FFFFFF"/>
                  </a:solidFill>
                  <a:cs typeface="+mn-ea"/>
                  <a:sym typeface="+mn-lt"/>
                </a:rPr>
                <a:t>6</a:t>
              </a:r>
            </a:p>
          </p:txBody>
        </p:sp>
        <p:sp>
          <p:nvSpPr>
            <p:cNvPr id="18" name="Oval 16"/>
            <p:cNvSpPr/>
            <p:nvPr/>
          </p:nvSpPr>
          <p:spPr>
            <a:xfrm>
              <a:off x="6706466" y="2886291"/>
              <a:ext cx="135082" cy="135082"/>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cxnSp>
          <p:nvCxnSpPr>
            <p:cNvPr id="23" name="Straight Connector 21"/>
            <p:cNvCxnSpPr>
              <a:stCxn id="9" idx="0"/>
              <a:endCxn id="18" idx="4"/>
            </p:cNvCxnSpPr>
            <p:nvPr/>
          </p:nvCxnSpPr>
          <p:spPr>
            <a:xfrm flipV="1">
              <a:off x="6774006" y="3021372"/>
              <a:ext cx="0" cy="381000"/>
            </a:xfrm>
            <a:prstGeom prst="line">
              <a:avLst/>
            </a:prstGeom>
            <a:ln w="6350" cmpd="sng">
              <a:solidFill>
                <a:schemeClr val="tx1">
                  <a:lumMod val="65000"/>
                  <a:alpha val="40000"/>
                </a:schemeClr>
              </a:solidFill>
            </a:ln>
            <a:effectLst/>
          </p:spPr>
          <p:style>
            <a:lnRef idx="2">
              <a:schemeClr val="accent1"/>
            </a:lnRef>
            <a:fillRef idx="0">
              <a:schemeClr val="accent1"/>
            </a:fillRef>
            <a:effectRef idx="1">
              <a:schemeClr val="accent1"/>
            </a:effectRef>
            <a:fontRef idx="minor">
              <a:schemeClr val="tx1"/>
            </a:fontRef>
          </p:style>
        </p:cxnSp>
        <p:sp>
          <p:nvSpPr>
            <p:cNvPr id="30" name="Oval 28"/>
            <p:cNvSpPr/>
            <p:nvPr/>
          </p:nvSpPr>
          <p:spPr>
            <a:xfrm>
              <a:off x="6205956" y="1697802"/>
              <a:ext cx="1136100" cy="1136100"/>
            </a:xfrm>
            <a:prstGeom prst="ellipse">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endParaRPr>
                <a:cs typeface="+mn-ea"/>
                <a:sym typeface="+mn-lt"/>
              </a:endParaRPr>
            </a:p>
          </p:txBody>
        </p:sp>
        <p:sp>
          <p:nvSpPr>
            <p:cNvPr id="37" name="TextBox 35"/>
            <p:cNvSpPr txBox="1"/>
            <p:nvPr/>
          </p:nvSpPr>
          <p:spPr>
            <a:xfrm>
              <a:off x="6300192" y="3859572"/>
              <a:ext cx="997254" cy="297182"/>
            </a:xfrm>
            <a:prstGeom prst="rect">
              <a:avLst/>
            </a:prstGeom>
            <a:noFill/>
          </p:spPr>
          <p:txBody>
            <a:bodyPr wrap="none" anchor="ctr">
              <a:normAutofit fontScale="47500" lnSpcReduction="20000"/>
            </a:bodyPr>
            <a:lstStyle/>
            <a:p>
              <a:pPr algn="ctr"/>
              <a:r>
                <a:rPr lang="en-US" altLang="zh-CN" sz="1600" b="1" dirty="0">
                  <a:solidFill>
                    <a:schemeClr val="accent6">
                      <a:lumMod val="100000"/>
                    </a:schemeClr>
                  </a:solidFill>
                  <a:cs typeface="+mn-ea"/>
                  <a:sym typeface="+mn-lt"/>
                </a:rPr>
                <a:t>Platform as a Service</a:t>
              </a:r>
            </a:p>
            <a:p>
              <a:pPr algn="ctr"/>
              <a:r>
                <a:rPr lang="en-US" altLang="zh-CN" sz="1600" b="1" dirty="0">
                  <a:solidFill>
                    <a:schemeClr val="accent6">
                      <a:lumMod val="100000"/>
                    </a:schemeClr>
                  </a:solidFill>
                  <a:cs typeface="+mn-ea"/>
                  <a:sym typeface="+mn-lt"/>
                </a:rPr>
                <a:t>(PaaS)</a:t>
              </a:r>
              <a:endParaRPr lang="zh-CN" altLang="en-US" sz="1600" b="1" dirty="0">
                <a:solidFill>
                  <a:schemeClr val="accent6">
                    <a:lumMod val="100000"/>
                  </a:schemeClr>
                </a:solidFill>
                <a:cs typeface="+mn-ea"/>
                <a:sym typeface="+mn-lt"/>
              </a:endParaRPr>
            </a:p>
          </p:txBody>
        </p:sp>
        <p:sp>
          <p:nvSpPr>
            <p:cNvPr id="45" name="Freeform: Shape 43"/>
            <p:cNvSpPr/>
            <p:nvPr/>
          </p:nvSpPr>
          <p:spPr bwMode="auto">
            <a:xfrm>
              <a:off x="6431106" y="1982154"/>
              <a:ext cx="685800" cy="567397"/>
            </a:xfrm>
            <a:custGeom>
              <a:avLst/>
              <a:gdLst>
                <a:gd name="T0" fmla="*/ 446 w 813"/>
                <a:gd name="T1" fmla="*/ 0 h 672"/>
                <a:gd name="T2" fmla="*/ 20 w 813"/>
                <a:gd name="T3" fmla="*/ 282 h 672"/>
                <a:gd name="T4" fmla="*/ 123 w 813"/>
                <a:gd name="T5" fmla="*/ 469 h 672"/>
                <a:gd name="T6" fmla="*/ 324 w 813"/>
                <a:gd name="T7" fmla="*/ 440 h 672"/>
                <a:gd name="T8" fmla="*/ 321 w 813"/>
                <a:gd name="T9" fmla="*/ 465 h 672"/>
                <a:gd name="T10" fmla="*/ 327 w 813"/>
                <a:gd name="T11" fmla="*/ 666 h 672"/>
                <a:gd name="T12" fmla="*/ 396 w 813"/>
                <a:gd name="T13" fmla="*/ 672 h 672"/>
                <a:gd name="T14" fmla="*/ 716 w 813"/>
                <a:gd name="T15" fmla="*/ 112 h 672"/>
                <a:gd name="T16" fmla="*/ 396 w 813"/>
                <a:gd name="T17" fmla="*/ 651 h 672"/>
                <a:gd name="T18" fmla="*/ 312 w 813"/>
                <a:gd name="T19" fmla="*/ 632 h 672"/>
                <a:gd name="T20" fmla="*/ 347 w 813"/>
                <a:gd name="T21" fmla="*/ 431 h 672"/>
                <a:gd name="T22" fmla="*/ 299 w 813"/>
                <a:gd name="T23" fmla="*/ 424 h 672"/>
                <a:gd name="T24" fmla="*/ 123 w 813"/>
                <a:gd name="T25" fmla="*/ 448 h 672"/>
                <a:gd name="T26" fmla="*/ 40 w 813"/>
                <a:gd name="T27" fmla="*/ 288 h 672"/>
                <a:gd name="T28" fmla="*/ 446 w 813"/>
                <a:gd name="T29" fmla="*/ 21 h 672"/>
                <a:gd name="T30" fmla="*/ 789 w 813"/>
                <a:gd name="T31" fmla="*/ 342 h 672"/>
                <a:gd name="T32" fmla="*/ 115 w 813"/>
                <a:gd name="T33" fmla="*/ 245 h 672"/>
                <a:gd name="T34" fmla="*/ 249 w 813"/>
                <a:gd name="T35" fmla="*/ 245 h 672"/>
                <a:gd name="T36" fmla="*/ 182 w 813"/>
                <a:gd name="T37" fmla="*/ 291 h 672"/>
                <a:gd name="T38" fmla="*/ 182 w 813"/>
                <a:gd name="T39" fmla="*/ 198 h 672"/>
                <a:gd name="T40" fmla="*/ 182 w 813"/>
                <a:gd name="T41" fmla="*/ 291 h 672"/>
                <a:gd name="T42" fmla="*/ 326 w 813"/>
                <a:gd name="T43" fmla="*/ 77 h 672"/>
                <a:gd name="T44" fmla="*/ 326 w 813"/>
                <a:gd name="T45" fmla="*/ 211 h 672"/>
                <a:gd name="T46" fmla="*/ 326 w 813"/>
                <a:gd name="T47" fmla="*/ 190 h 672"/>
                <a:gd name="T48" fmla="*/ 326 w 813"/>
                <a:gd name="T49" fmla="*/ 98 h 672"/>
                <a:gd name="T50" fmla="*/ 326 w 813"/>
                <a:gd name="T51" fmla="*/ 190 h 672"/>
                <a:gd name="T52" fmla="*/ 619 w 813"/>
                <a:gd name="T53" fmla="*/ 156 h 672"/>
                <a:gd name="T54" fmla="*/ 619 w 813"/>
                <a:gd name="T55" fmla="*/ 291 h 672"/>
                <a:gd name="T56" fmla="*/ 573 w 813"/>
                <a:gd name="T57" fmla="*/ 223 h 672"/>
                <a:gd name="T58" fmla="*/ 666 w 813"/>
                <a:gd name="T59" fmla="*/ 223 h 672"/>
                <a:gd name="T60" fmla="*/ 573 w 813"/>
                <a:gd name="T61" fmla="*/ 223 h 672"/>
                <a:gd name="T62" fmla="*/ 415 w 813"/>
                <a:gd name="T63" fmla="*/ 144 h 672"/>
                <a:gd name="T64" fmla="*/ 550 w 813"/>
                <a:gd name="T65" fmla="*/ 144 h 672"/>
                <a:gd name="T66" fmla="*/ 482 w 813"/>
                <a:gd name="T67" fmla="*/ 190 h 672"/>
                <a:gd name="T68" fmla="*/ 482 w 813"/>
                <a:gd name="T69" fmla="*/ 98 h 672"/>
                <a:gd name="T70" fmla="*/ 482 w 813"/>
                <a:gd name="T71" fmla="*/ 190 h 672"/>
                <a:gd name="T72" fmla="*/ 372 w 813"/>
                <a:gd name="T73" fmla="*/ 545 h 672"/>
                <a:gd name="T74" fmla="*/ 507 w 813"/>
                <a:gd name="T75" fmla="*/ 545 h 672"/>
                <a:gd name="T76" fmla="*/ 440 w 813"/>
                <a:gd name="T77" fmla="*/ 591 h 672"/>
                <a:gd name="T78" fmla="*/ 440 w 813"/>
                <a:gd name="T79" fmla="*/ 499 h 672"/>
                <a:gd name="T80" fmla="*/ 440 w 813"/>
                <a:gd name="T81" fmla="*/ 591 h 672"/>
                <a:gd name="T82" fmla="*/ 669 w 813"/>
                <a:gd name="T83" fmla="*/ 460 h 672"/>
                <a:gd name="T84" fmla="*/ 669 w 813"/>
                <a:gd name="T85" fmla="*/ 325 h 672"/>
                <a:gd name="T86" fmla="*/ 715 w 813"/>
                <a:gd name="T87" fmla="*/ 393 h 672"/>
                <a:gd name="T88" fmla="*/ 622 w 813"/>
                <a:gd name="T89" fmla="*/ 393 h 672"/>
                <a:gd name="T90" fmla="*/ 715 w 813"/>
                <a:gd name="T91" fmla="*/ 393 h 6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813" h="672">
                  <a:moveTo>
                    <a:pt x="716" y="112"/>
                  </a:moveTo>
                  <a:cubicBezTo>
                    <a:pt x="647" y="40"/>
                    <a:pt x="551" y="0"/>
                    <a:pt x="446" y="0"/>
                  </a:cubicBezTo>
                  <a:cubicBezTo>
                    <a:pt x="399" y="0"/>
                    <a:pt x="349" y="8"/>
                    <a:pt x="299" y="24"/>
                  </a:cubicBezTo>
                  <a:cubicBezTo>
                    <a:pt x="100" y="87"/>
                    <a:pt x="39" y="213"/>
                    <a:pt x="20" y="282"/>
                  </a:cubicBezTo>
                  <a:cubicBezTo>
                    <a:pt x="0" y="356"/>
                    <a:pt x="12" y="421"/>
                    <a:pt x="34" y="445"/>
                  </a:cubicBezTo>
                  <a:cubicBezTo>
                    <a:pt x="49" y="461"/>
                    <a:pt x="78" y="469"/>
                    <a:pt x="123" y="469"/>
                  </a:cubicBezTo>
                  <a:cubicBezTo>
                    <a:pt x="203" y="469"/>
                    <a:pt x="304" y="444"/>
                    <a:pt x="305" y="444"/>
                  </a:cubicBezTo>
                  <a:cubicBezTo>
                    <a:pt x="305" y="444"/>
                    <a:pt x="316" y="440"/>
                    <a:pt x="324" y="440"/>
                  </a:cubicBezTo>
                  <a:cubicBezTo>
                    <a:pt x="327" y="440"/>
                    <a:pt x="328" y="440"/>
                    <a:pt x="328" y="440"/>
                  </a:cubicBezTo>
                  <a:cubicBezTo>
                    <a:pt x="330" y="445"/>
                    <a:pt x="326" y="456"/>
                    <a:pt x="321" y="465"/>
                  </a:cubicBezTo>
                  <a:cubicBezTo>
                    <a:pt x="318" y="470"/>
                    <a:pt x="265" y="591"/>
                    <a:pt x="294" y="642"/>
                  </a:cubicBezTo>
                  <a:cubicBezTo>
                    <a:pt x="301" y="656"/>
                    <a:pt x="312" y="664"/>
                    <a:pt x="327" y="666"/>
                  </a:cubicBezTo>
                  <a:cubicBezTo>
                    <a:pt x="350" y="670"/>
                    <a:pt x="373" y="672"/>
                    <a:pt x="396" y="672"/>
                  </a:cubicBezTo>
                  <a:cubicBezTo>
                    <a:pt x="396" y="672"/>
                    <a:pt x="396" y="672"/>
                    <a:pt x="396" y="672"/>
                  </a:cubicBezTo>
                  <a:cubicBezTo>
                    <a:pt x="610" y="672"/>
                    <a:pt x="803" y="518"/>
                    <a:pt x="810" y="342"/>
                  </a:cubicBezTo>
                  <a:cubicBezTo>
                    <a:pt x="813" y="262"/>
                    <a:pt x="778" y="176"/>
                    <a:pt x="716" y="112"/>
                  </a:cubicBezTo>
                  <a:close/>
                  <a:moveTo>
                    <a:pt x="789" y="342"/>
                  </a:moveTo>
                  <a:cubicBezTo>
                    <a:pt x="782" y="503"/>
                    <a:pt x="595" y="651"/>
                    <a:pt x="396" y="651"/>
                  </a:cubicBezTo>
                  <a:cubicBezTo>
                    <a:pt x="374" y="651"/>
                    <a:pt x="352" y="649"/>
                    <a:pt x="331" y="645"/>
                  </a:cubicBezTo>
                  <a:cubicBezTo>
                    <a:pt x="322" y="644"/>
                    <a:pt x="316" y="640"/>
                    <a:pt x="312" y="632"/>
                  </a:cubicBezTo>
                  <a:cubicBezTo>
                    <a:pt x="293" y="597"/>
                    <a:pt x="325" y="506"/>
                    <a:pt x="339" y="474"/>
                  </a:cubicBezTo>
                  <a:cubicBezTo>
                    <a:pt x="341" y="472"/>
                    <a:pt x="356" y="448"/>
                    <a:pt x="347" y="431"/>
                  </a:cubicBezTo>
                  <a:cubicBezTo>
                    <a:pt x="344" y="425"/>
                    <a:pt x="338" y="419"/>
                    <a:pt x="324" y="419"/>
                  </a:cubicBezTo>
                  <a:cubicBezTo>
                    <a:pt x="320" y="419"/>
                    <a:pt x="304" y="421"/>
                    <a:pt x="299" y="424"/>
                  </a:cubicBezTo>
                  <a:cubicBezTo>
                    <a:pt x="299" y="424"/>
                    <a:pt x="299" y="424"/>
                    <a:pt x="299" y="424"/>
                  </a:cubicBezTo>
                  <a:cubicBezTo>
                    <a:pt x="295" y="425"/>
                    <a:pt x="198" y="448"/>
                    <a:pt x="123" y="448"/>
                  </a:cubicBezTo>
                  <a:cubicBezTo>
                    <a:pt x="75" y="448"/>
                    <a:pt x="57" y="439"/>
                    <a:pt x="49" y="431"/>
                  </a:cubicBezTo>
                  <a:cubicBezTo>
                    <a:pt x="34" y="414"/>
                    <a:pt x="21" y="358"/>
                    <a:pt x="40" y="288"/>
                  </a:cubicBezTo>
                  <a:cubicBezTo>
                    <a:pt x="58" y="222"/>
                    <a:pt x="116" y="104"/>
                    <a:pt x="305" y="44"/>
                  </a:cubicBezTo>
                  <a:cubicBezTo>
                    <a:pt x="353" y="29"/>
                    <a:pt x="401" y="21"/>
                    <a:pt x="446" y="21"/>
                  </a:cubicBezTo>
                  <a:cubicBezTo>
                    <a:pt x="545" y="21"/>
                    <a:pt x="636" y="58"/>
                    <a:pt x="701" y="126"/>
                  </a:cubicBezTo>
                  <a:cubicBezTo>
                    <a:pt x="759" y="187"/>
                    <a:pt x="792" y="267"/>
                    <a:pt x="789" y="342"/>
                  </a:cubicBezTo>
                  <a:close/>
                  <a:moveTo>
                    <a:pt x="182" y="177"/>
                  </a:moveTo>
                  <a:cubicBezTo>
                    <a:pt x="145" y="177"/>
                    <a:pt x="115" y="208"/>
                    <a:pt x="115" y="245"/>
                  </a:cubicBezTo>
                  <a:cubicBezTo>
                    <a:pt x="115" y="282"/>
                    <a:pt x="145" y="312"/>
                    <a:pt x="182" y="312"/>
                  </a:cubicBezTo>
                  <a:cubicBezTo>
                    <a:pt x="219" y="312"/>
                    <a:pt x="249" y="282"/>
                    <a:pt x="249" y="245"/>
                  </a:cubicBezTo>
                  <a:cubicBezTo>
                    <a:pt x="249" y="207"/>
                    <a:pt x="219" y="177"/>
                    <a:pt x="182" y="177"/>
                  </a:cubicBezTo>
                  <a:close/>
                  <a:moveTo>
                    <a:pt x="182" y="291"/>
                  </a:moveTo>
                  <a:cubicBezTo>
                    <a:pt x="156" y="291"/>
                    <a:pt x="136" y="270"/>
                    <a:pt x="136" y="245"/>
                  </a:cubicBezTo>
                  <a:cubicBezTo>
                    <a:pt x="135" y="219"/>
                    <a:pt x="156" y="198"/>
                    <a:pt x="182" y="198"/>
                  </a:cubicBezTo>
                  <a:cubicBezTo>
                    <a:pt x="208" y="198"/>
                    <a:pt x="228" y="219"/>
                    <a:pt x="228" y="245"/>
                  </a:cubicBezTo>
                  <a:cubicBezTo>
                    <a:pt x="228" y="270"/>
                    <a:pt x="208" y="291"/>
                    <a:pt x="182" y="291"/>
                  </a:cubicBezTo>
                  <a:close/>
                  <a:moveTo>
                    <a:pt x="393" y="144"/>
                  </a:moveTo>
                  <a:cubicBezTo>
                    <a:pt x="393" y="107"/>
                    <a:pt x="363" y="77"/>
                    <a:pt x="326" y="77"/>
                  </a:cubicBezTo>
                  <a:cubicBezTo>
                    <a:pt x="288" y="77"/>
                    <a:pt x="258" y="107"/>
                    <a:pt x="258" y="144"/>
                  </a:cubicBezTo>
                  <a:cubicBezTo>
                    <a:pt x="258" y="181"/>
                    <a:pt x="288" y="211"/>
                    <a:pt x="326" y="211"/>
                  </a:cubicBezTo>
                  <a:cubicBezTo>
                    <a:pt x="363" y="211"/>
                    <a:pt x="393" y="181"/>
                    <a:pt x="393" y="144"/>
                  </a:cubicBezTo>
                  <a:close/>
                  <a:moveTo>
                    <a:pt x="326" y="190"/>
                  </a:moveTo>
                  <a:cubicBezTo>
                    <a:pt x="300" y="190"/>
                    <a:pt x="279" y="170"/>
                    <a:pt x="279" y="144"/>
                  </a:cubicBezTo>
                  <a:cubicBezTo>
                    <a:pt x="279" y="118"/>
                    <a:pt x="300" y="98"/>
                    <a:pt x="326" y="98"/>
                  </a:cubicBezTo>
                  <a:cubicBezTo>
                    <a:pt x="351" y="98"/>
                    <a:pt x="372" y="118"/>
                    <a:pt x="372" y="144"/>
                  </a:cubicBezTo>
                  <a:cubicBezTo>
                    <a:pt x="372" y="170"/>
                    <a:pt x="351" y="190"/>
                    <a:pt x="326" y="190"/>
                  </a:cubicBezTo>
                  <a:close/>
                  <a:moveTo>
                    <a:pt x="687" y="223"/>
                  </a:moveTo>
                  <a:cubicBezTo>
                    <a:pt x="687" y="186"/>
                    <a:pt x="657" y="156"/>
                    <a:pt x="619" y="156"/>
                  </a:cubicBezTo>
                  <a:cubicBezTo>
                    <a:pt x="582" y="156"/>
                    <a:pt x="552" y="186"/>
                    <a:pt x="552" y="223"/>
                  </a:cubicBezTo>
                  <a:cubicBezTo>
                    <a:pt x="552" y="260"/>
                    <a:pt x="582" y="291"/>
                    <a:pt x="619" y="291"/>
                  </a:cubicBezTo>
                  <a:cubicBezTo>
                    <a:pt x="657" y="291"/>
                    <a:pt x="687" y="260"/>
                    <a:pt x="687" y="223"/>
                  </a:cubicBezTo>
                  <a:close/>
                  <a:moveTo>
                    <a:pt x="573" y="223"/>
                  </a:moveTo>
                  <a:cubicBezTo>
                    <a:pt x="573" y="198"/>
                    <a:pt x="594" y="177"/>
                    <a:pt x="619" y="177"/>
                  </a:cubicBezTo>
                  <a:cubicBezTo>
                    <a:pt x="645" y="177"/>
                    <a:pt x="666" y="198"/>
                    <a:pt x="666" y="223"/>
                  </a:cubicBezTo>
                  <a:cubicBezTo>
                    <a:pt x="666" y="249"/>
                    <a:pt x="645" y="270"/>
                    <a:pt x="619" y="270"/>
                  </a:cubicBezTo>
                  <a:cubicBezTo>
                    <a:pt x="594" y="270"/>
                    <a:pt x="573" y="249"/>
                    <a:pt x="573" y="223"/>
                  </a:cubicBezTo>
                  <a:close/>
                  <a:moveTo>
                    <a:pt x="482" y="77"/>
                  </a:moveTo>
                  <a:cubicBezTo>
                    <a:pt x="445" y="77"/>
                    <a:pt x="415" y="107"/>
                    <a:pt x="415" y="144"/>
                  </a:cubicBezTo>
                  <a:cubicBezTo>
                    <a:pt x="415" y="181"/>
                    <a:pt x="445" y="211"/>
                    <a:pt x="482" y="211"/>
                  </a:cubicBezTo>
                  <a:cubicBezTo>
                    <a:pt x="520" y="211"/>
                    <a:pt x="550" y="181"/>
                    <a:pt x="550" y="144"/>
                  </a:cubicBezTo>
                  <a:cubicBezTo>
                    <a:pt x="550" y="107"/>
                    <a:pt x="520" y="77"/>
                    <a:pt x="482" y="77"/>
                  </a:cubicBezTo>
                  <a:close/>
                  <a:moveTo>
                    <a:pt x="482" y="190"/>
                  </a:moveTo>
                  <a:cubicBezTo>
                    <a:pt x="457" y="190"/>
                    <a:pt x="436" y="170"/>
                    <a:pt x="436" y="144"/>
                  </a:cubicBezTo>
                  <a:cubicBezTo>
                    <a:pt x="436" y="118"/>
                    <a:pt x="457" y="98"/>
                    <a:pt x="482" y="98"/>
                  </a:cubicBezTo>
                  <a:cubicBezTo>
                    <a:pt x="508" y="98"/>
                    <a:pt x="529" y="118"/>
                    <a:pt x="529" y="144"/>
                  </a:cubicBezTo>
                  <a:cubicBezTo>
                    <a:pt x="529" y="170"/>
                    <a:pt x="508" y="190"/>
                    <a:pt x="482" y="190"/>
                  </a:cubicBezTo>
                  <a:close/>
                  <a:moveTo>
                    <a:pt x="440" y="478"/>
                  </a:moveTo>
                  <a:cubicBezTo>
                    <a:pt x="402" y="478"/>
                    <a:pt x="372" y="508"/>
                    <a:pt x="372" y="545"/>
                  </a:cubicBezTo>
                  <a:cubicBezTo>
                    <a:pt x="372" y="582"/>
                    <a:pt x="402" y="612"/>
                    <a:pt x="440" y="612"/>
                  </a:cubicBezTo>
                  <a:cubicBezTo>
                    <a:pt x="477" y="612"/>
                    <a:pt x="507" y="582"/>
                    <a:pt x="507" y="545"/>
                  </a:cubicBezTo>
                  <a:cubicBezTo>
                    <a:pt x="507" y="508"/>
                    <a:pt x="477" y="478"/>
                    <a:pt x="440" y="478"/>
                  </a:cubicBezTo>
                  <a:close/>
                  <a:moveTo>
                    <a:pt x="440" y="591"/>
                  </a:moveTo>
                  <a:cubicBezTo>
                    <a:pt x="414" y="591"/>
                    <a:pt x="393" y="571"/>
                    <a:pt x="393" y="545"/>
                  </a:cubicBezTo>
                  <a:cubicBezTo>
                    <a:pt x="393" y="519"/>
                    <a:pt x="414" y="499"/>
                    <a:pt x="440" y="499"/>
                  </a:cubicBezTo>
                  <a:cubicBezTo>
                    <a:pt x="465" y="499"/>
                    <a:pt x="486" y="519"/>
                    <a:pt x="486" y="545"/>
                  </a:cubicBezTo>
                  <a:cubicBezTo>
                    <a:pt x="486" y="571"/>
                    <a:pt x="465" y="591"/>
                    <a:pt x="440" y="591"/>
                  </a:cubicBezTo>
                  <a:close/>
                  <a:moveTo>
                    <a:pt x="602" y="393"/>
                  </a:moveTo>
                  <a:cubicBezTo>
                    <a:pt x="602" y="430"/>
                    <a:pt x="632" y="460"/>
                    <a:pt x="669" y="460"/>
                  </a:cubicBezTo>
                  <a:cubicBezTo>
                    <a:pt x="706" y="460"/>
                    <a:pt x="736" y="430"/>
                    <a:pt x="736" y="393"/>
                  </a:cubicBezTo>
                  <a:cubicBezTo>
                    <a:pt x="736" y="356"/>
                    <a:pt x="706" y="325"/>
                    <a:pt x="669" y="325"/>
                  </a:cubicBezTo>
                  <a:cubicBezTo>
                    <a:pt x="632" y="325"/>
                    <a:pt x="602" y="356"/>
                    <a:pt x="602" y="393"/>
                  </a:cubicBezTo>
                  <a:close/>
                  <a:moveTo>
                    <a:pt x="715" y="393"/>
                  </a:moveTo>
                  <a:cubicBezTo>
                    <a:pt x="715" y="418"/>
                    <a:pt x="695" y="439"/>
                    <a:pt x="669" y="439"/>
                  </a:cubicBezTo>
                  <a:cubicBezTo>
                    <a:pt x="643" y="439"/>
                    <a:pt x="622" y="418"/>
                    <a:pt x="622" y="393"/>
                  </a:cubicBezTo>
                  <a:cubicBezTo>
                    <a:pt x="622" y="367"/>
                    <a:pt x="643" y="346"/>
                    <a:pt x="669" y="346"/>
                  </a:cubicBezTo>
                  <a:cubicBezTo>
                    <a:pt x="695" y="346"/>
                    <a:pt x="715" y="367"/>
                    <a:pt x="715" y="393"/>
                  </a:cubicBezTo>
                  <a:close/>
                </a:path>
              </a:pathLst>
            </a:custGeom>
            <a:solidFill>
              <a:srgbClr val="FFFFFF"/>
            </a:solidFill>
            <a:ln>
              <a:noFill/>
            </a:ln>
          </p:spPr>
          <p:txBody>
            <a:bodyPr anchor="ctr"/>
            <a:lstStyle/>
            <a:p>
              <a:pPr algn="ctr"/>
              <a:endParaRPr>
                <a:cs typeface="+mn-ea"/>
                <a:sym typeface="+mn-lt"/>
              </a:endParaRPr>
            </a:p>
          </p:txBody>
        </p:sp>
      </p:grpSp>
      <p:sp>
        <p:nvSpPr>
          <p:cNvPr id="46"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网络关键技术</a:t>
            </a:r>
            <a:endParaRPr lang="en-GB" altLang="zh-CN" sz="1800" dirty="0">
              <a:solidFill>
                <a:schemeClr val="tx1">
                  <a:lumMod val="65000"/>
                  <a:lumOff val="35000"/>
                </a:schemeClr>
              </a:solidFill>
              <a:latin typeface="+mn-lt"/>
              <a:ea typeface="+mn-ea"/>
              <a:cs typeface="+mn-ea"/>
              <a:sym typeface="+mn-lt"/>
            </a:endParaRPr>
          </a:p>
        </p:txBody>
      </p:sp>
    </p:spTree>
    <p:extLst>
      <p:ext uri="{BB962C8B-B14F-4D97-AF65-F5344CB8AC3E}">
        <p14:creationId xmlns:p14="http://schemas.microsoft.com/office/powerpoint/2010/main" val="3368157238"/>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菱形 2"/>
          <p:cNvSpPr/>
          <p:nvPr/>
        </p:nvSpPr>
        <p:spPr>
          <a:xfrm>
            <a:off x="7560945" y="1603375"/>
            <a:ext cx="1560620" cy="1616447"/>
          </a:xfrm>
          <a:prstGeom prst="diamond">
            <a:avLst/>
          </a:prstGeom>
          <a:solidFill>
            <a:srgbClr val="5959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rot="18840000">
            <a:off x="4381383" y="624978"/>
            <a:ext cx="1948290" cy="74503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矩形 5"/>
          <p:cNvSpPr/>
          <p:nvPr/>
        </p:nvSpPr>
        <p:spPr>
          <a:xfrm rot="18840000">
            <a:off x="5328860" y="947464"/>
            <a:ext cx="3219236" cy="137811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rot="2640000">
            <a:off x="5340177" y="2936867"/>
            <a:ext cx="3765886" cy="104532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804453" y="2241942"/>
            <a:ext cx="5173802" cy="768350"/>
          </a:xfrm>
          <a:prstGeom prst="rect">
            <a:avLst/>
          </a:prstGeom>
        </p:spPr>
        <p:txBody>
          <a:bodyPr wrap="square">
            <a:spAutoFit/>
          </a:bodyPr>
          <a:lstStyle/>
          <a:p>
            <a:pPr fontAlgn="auto">
              <a:spcBef>
                <a:spcPts val="0"/>
              </a:spcBef>
              <a:spcAft>
                <a:spcPts val="0"/>
              </a:spcAft>
              <a:defRPr/>
            </a:pPr>
            <a:r>
              <a:rPr lang="zh-CN" altLang="en-US" sz="4400" b="1" spc="300" dirty="0">
                <a:solidFill>
                  <a:srgbClr val="0070C0"/>
                </a:solidFill>
                <a:latin typeface="微软雅黑" panose="020B0503020204020204" pitchFamily="34" charset="-122"/>
                <a:ea typeface="微软雅黑" panose="020B0503020204020204" pitchFamily="34" charset="-122"/>
                <a:cs typeface="+mn-ea"/>
                <a:sym typeface="+mn-lt"/>
              </a:rPr>
              <a:t>谢谢！</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2400" dirty="0"/>
              <a:t>计算机系统（存储程序</a:t>
            </a:r>
            <a:r>
              <a:rPr lang="en-US" altLang="zh-CN" sz="2400" dirty="0"/>
              <a:t>+</a:t>
            </a:r>
            <a:r>
              <a:rPr lang="zh-CN" altLang="en-US" sz="2400" dirty="0"/>
              <a:t>程序控制）</a:t>
            </a:r>
          </a:p>
        </p:txBody>
      </p:sp>
      <p:sp>
        <p:nvSpPr>
          <p:cNvPr id="4" name="椭圆 10"/>
          <p:cNvSpPr>
            <a:spLocks noChangeArrowheads="1"/>
          </p:cNvSpPr>
          <p:nvPr/>
        </p:nvSpPr>
        <p:spPr bwMode="auto">
          <a:xfrm>
            <a:off x="2719567" y="3809772"/>
            <a:ext cx="3917235" cy="814206"/>
          </a:xfrm>
          <a:prstGeom prst="ellipse">
            <a:avLst/>
          </a:prstGeom>
          <a:gradFill rotWithShape="1">
            <a:gsLst>
              <a:gs pos="0">
                <a:schemeClr val="tx1">
                  <a:lumMod val="93000"/>
                  <a:lumOff val="7000"/>
                </a:schemeClr>
              </a:gs>
              <a:gs pos="100000">
                <a:srgbClr val="FFFFFF">
                  <a:alpha val="0"/>
                </a:srgbClr>
              </a:gs>
            </a:gsLst>
            <a:path path="shape">
              <a:fillToRect l="50000" t="50000" r="50000" b="50000"/>
            </a:path>
          </a:gradFill>
          <a:ln>
            <a:noFill/>
          </a:ln>
          <a:effectLst>
            <a:glow rad="127000">
              <a:srgbClr val="F79524">
                <a:alpha val="0"/>
              </a:srgbClr>
            </a:glow>
            <a:outerShdw dist="107763" dir="2700000" algn="ctr" rotWithShape="0">
              <a:srgbClr val="535455"/>
            </a:outerShdw>
            <a:softEdge rad="368300"/>
          </a:effectLst>
        </p:spPr>
        <p:txBody>
          <a:bodyPr wrap="none" lIns="69056" tIns="34529" rIns="69056" bIns="34529" anchor="ctr"/>
          <a:lstStyle/>
          <a:p>
            <a:pPr algn="ctr">
              <a:defRPr/>
            </a:pPr>
            <a:endParaRPr lang="zh-CN" altLang="zh-CN" sz="1350" kern="0">
              <a:solidFill>
                <a:sysClr val="windowText" lastClr="000000"/>
              </a:solidFill>
            </a:endParaRPr>
          </a:p>
        </p:txBody>
      </p:sp>
      <p:sp>
        <p:nvSpPr>
          <p:cNvPr id="5" name="空心弧 13"/>
          <p:cNvSpPr/>
          <p:nvPr/>
        </p:nvSpPr>
        <p:spPr bwMode="auto">
          <a:xfrm rot="17578576">
            <a:off x="2513314" y="2065529"/>
            <a:ext cx="2102873" cy="1272004"/>
          </a:xfrm>
          <a:custGeom>
            <a:avLst/>
            <a:gdLst/>
            <a:ahLst/>
            <a:cxnLst/>
            <a:rect l="l" t="t" r="r" b="b"/>
            <a:pathLst>
              <a:path w="3440880" h="2081906">
                <a:moveTo>
                  <a:pt x="3440880" y="961297"/>
                </a:moveTo>
                <a:lnTo>
                  <a:pt x="2891543" y="1194209"/>
                </a:lnTo>
                <a:cubicBezTo>
                  <a:pt x="2701588" y="808306"/>
                  <a:pt x="2347568" y="513519"/>
                  <a:pt x="1900886" y="415768"/>
                </a:cubicBezTo>
                <a:cubicBezTo>
                  <a:pt x="1101852" y="240910"/>
                  <a:pt x="308885" y="762762"/>
                  <a:pt x="129748" y="1581355"/>
                </a:cubicBezTo>
                <a:cubicBezTo>
                  <a:pt x="104339" y="1697460"/>
                  <a:pt x="92644" y="1813298"/>
                  <a:pt x="95053" y="1927042"/>
                </a:cubicBezTo>
                <a:lnTo>
                  <a:pt x="97910" y="1999727"/>
                </a:lnTo>
                <a:cubicBezTo>
                  <a:pt x="98463" y="2027324"/>
                  <a:pt x="100942" y="2054702"/>
                  <a:pt x="104186" y="2081906"/>
                </a:cubicBezTo>
                <a:lnTo>
                  <a:pt x="97658" y="2027742"/>
                </a:lnTo>
                <a:lnTo>
                  <a:pt x="0" y="1797410"/>
                </a:lnTo>
                <a:lnTo>
                  <a:pt x="13675" y="1579391"/>
                </a:lnTo>
                <a:lnTo>
                  <a:pt x="72076" y="1206588"/>
                </a:lnTo>
                <a:lnTo>
                  <a:pt x="249086" y="813208"/>
                </a:lnTo>
                <a:lnTo>
                  <a:pt x="699835" y="354698"/>
                </a:lnTo>
                <a:lnTo>
                  <a:pt x="747029" y="390891"/>
                </a:lnTo>
                <a:cubicBezTo>
                  <a:pt x="1114571" y="96546"/>
                  <a:pt x="1589835" y="-44447"/>
                  <a:pt x="2070027" y="12378"/>
                </a:cubicBezTo>
                <a:cubicBezTo>
                  <a:pt x="2659198" y="82098"/>
                  <a:pt x="3171648" y="439655"/>
                  <a:pt x="3440880" y="961297"/>
                </a:cubicBezTo>
                <a:close/>
              </a:path>
            </a:pathLst>
          </a:custGeom>
          <a:gradFill flip="none" rotWithShape="1">
            <a:gsLst>
              <a:gs pos="0">
                <a:srgbClr val="BE1247"/>
              </a:gs>
              <a:gs pos="27000">
                <a:srgbClr val="D2144F"/>
              </a:gs>
              <a:gs pos="66000">
                <a:srgbClr val="F87477"/>
              </a:gs>
              <a:gs pos="100000">
                <a:srgbClr val="FA9496"/>
              </a:gs>
            </a:gsLst>
            <a:path path="circle">
              <a:fillToRect t="100000" r="100000"/>
            </a:path>
            <a:tileRect l="-100000" b="-100000"/>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6" name="空心弧 13"/>
          <p:cNvSpPr/>
          <p:nvPr/>
        </p:nvSpPr>
        <p:spPr bwMode="auto">
          <a:xfrm rot="17578576">
            <a:off x="2365149" y="1917864"/>
            <a:ext cx="2303358" cy="1308695"/>
          </a:xfrm>
          <a:custGeom>
            <a:avLst/>
            <a:gdLst/>
            <a:ahLst/>
            <a:cxnLst/>
            <a:rect l="l" t="t" r="r" b="b"/>
            <a:pathLst>
              <a:path w="5022717" h="2854509">
                <a:moveTo>
                  <a:pt x="5022717" y="1184507"/>
                </a:moveTo>
                <a:lnTo>
                  <a:pt x="4714007" y="2854509"/>
                </a:lnTo>
                <a:lnTo>
                  <a:pt x="3299038" y="1915323"/>
                </a:lnTo>
                <a:lnTo>
                  <a:pt x="3803232" y="1701552"/>
                </a:lnTo>
                <a:cubicBezTo>
                  <a:pt x="3562338" y="1134599"/>
                  <a:pt x="3066325" y="693643"/>
                  <a:pt x="2428573" y="554079"/>
                </a:cubicBezTo>
                <a:cubicBezTo>
                  <a:pt x="1363729" y="321052"/>
                  <a:pt x="306971" y="1016504"/>
                  <a:pt x="68241" y="2107414"/>
                </a:cubicBezTo>
                <a:cubicBezTo>
                  <a:pt x="18868" y="2333024"/>
                  <a:pt x="8351" y="2557878"/>
                  <a:pt x="34176" y="2774480"/>
                </a:cubicBezTo>
                <a:cubicBezTo>
                  <a:pt x="-73420" y="2148278"/>
                  <a:pt x="74250" y="1495420"/>
                  <a:pt x="460103" y="969762"/>
                </a:cubicBezTo>
                <a:cubicBezTo>
                  <a:pt x="966350" y="280089"/>
                  <a:pt x="1804377" y="-84044"/>
                  <a:pt x="2653981" y="16495"/>
                </a:cubicBezTo>
                <a:cubicBezTo>
                  <a:pt x="3480110" y="114255"/>
                  <a:pt x="4193051" y="636675"/>
                  <a:pt x="4535198" y="1391208"/>
                </a:cubicBezTo>
                <a:close/>
              </a:path>
            </a:pathLst>
          </a:custGeom>
          <a:gradFill flip="none" rotWithShape="1">
            <a:gsLst>
              <a:gs pos="0">
                <a:srgbClr val="BE1247"/>
              </a:gs>
              <a:gs pos="27000">
                <a:srgbClr val="D2144F"/>
              </a:gs>
              <a:gs pos="66000">
                <a:srgbClr val="F87477"/>
              </a:gs>
              <a:gs pos="100000">
                <a:srgbClr val="FA9496"/>
              </a:gs>
            </a:gsLst>
            <a:path path="circle">
              <a:fillToRect l="100000" b="100000"/>
            </a:path>
            <a:tileRect t="-100000" r="-100000"/>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7" name="平行四边形 6"/>
          <p:cNvSpPr/>
          <p:nvPr/>
        </p:nvSpPr>
        <p:spPr bwMode="auto">
          <a:xfrm flipH="1">
            <a:off x="3871451" y="1475374"/>
            <a:ext cx="806733" cy="416435"/>
          </a:xfrm>
          <a:prstGeom prst="parallelogram">
            <a:avLst>
              <a:gd name="adj" fmla="val 148256"/>
            </a:avLst>
          </a:prstGeom>
          <a:gradFill flip="none" rotWithShape="1">
            <a:gsLst>
              <a:gs pos="0">
                <a:srgbClr val="BE1247"/>
              </a:gs>
              <a:gs pos="27000">
                <a:srgbClr val="D2144F"/>
              </a:gs>
              <a:gs pos="66000">
                <a:srgbClr val="F87477"/>
              </a:gs>
              <a:gs pos="100000">
                <a:srgbClr val="FA9496"/>
              </a:gs>
            </a:gsLst>
            <a:path path="circle">
              <a:fillToRect l="100000" b="100000"/>
            </a:path>
            <a:tileRect t="-100000" r="-100000"/>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8" name="平行四边形 7"/>
          <p:cNvSpPr/>
          <p:nvPr/>
        </p:nvSpPr>
        <p:spPr bwMode="auto">
          <a:xfrm>
            <a:off x="3850637" y="1891809"/>
            <a:ext cx="826472" cy="431337"/>
          </a:xfrm>
          <a:prstGeom prst="parallelogram">
            <a:avLst>
              <a:gd name="adj" fmla="val 148256"/>
            </a:avLst>
          </a:prstGeom>
          <a:gradFill flip="none" rotWithShape="1">
            <a:gsLst>
              <a:gs pos="0">
                <a:srgbClr val="BE1247"/>
              </a:gs>
              <a:gs pos="27000">
                <a:srgbClr val="D2144F"/>
              </a:gs>
              <a:gs pos="66000">
                <a:srgbClr val="F87477"/>
              </a:gs>
              <a:gs pos="100000">
                <a:srgbClr val="FA9496"/>
              </a:gs>
            </a:gsLst>
            <a:path path="circle">
              <a:fillToRect l="100000" b="100000"/>
            </a:path>
            <a:tileRect t="-100000" r="-100000"/>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9" name="TextBox 8"/>
          <p:cNvSpPr txBox="1"/>
          <p:nvPr/>
        </p:nvSpPr>
        <p:spPr bwMode="auto">
          <a:xfrm>
            <a:off x="3841175" y="1630083"/>
            <a:ext cx="415498" cy="507831"/>
          </a:xfrm>
          <a:prstGeom prst="rect">
            <a:avLst/>
          </a:prstGeom>
          <a:noFill/>
        </p:spPr>
        <p:txBody>
          <a:bodyPr wrap="none">
            <a:spAutoFit/>
          </a:bodyPr>
          <a:lstStyle>
            <a:defPPr>
              <a:defRPr lang="zh-CN"/>
            </a:defPPr>
            <a:lvl1pPr>
              <a:defRPr sz="4800">
                <a:solidFill>
                  <a:schemeClr val="bg1"/>
                </a:solidFill>
                <a:effectLst/>
                <a:latin typeface="Dotum" pitchFamily="34" charset="-127"/>
                <a:ea typeface="Dotum" pitchFamily="34" charset="-127"/>
              </a:defRPr>
            </a:lvl1pPr>
          </a:lstStyle>
          <a:p>
            <a:pPr>
              <a:defRPr/>
            </a:pPr>
            <a:r>
              <a:rPr lang="en-US" altLang="zh-CN" sz="2700" dirty="0">
                <a:solidFill>
                  <a:prstClr val="white"/>
                </a:solidFill>
                <a:effectLst>
                  <a:outerShdw blurRad="38100" dist="38100" dir="2700000" algn="tl">
                    <a:srgbClr val="000000">
                      <a:alpha val="43137"/>
                    </a:srgbClr>
                  </a:outerShdw>
                </a:effectLst>
              </a:rPr>
              <a:t>A</a:t>
            </a:r>
            <a:endParaRPr lang="zh-CN" altLang="en-US" sz="2700" dirty="0">
              <a:solidFill>
                <a:prstClr val="white"/>
              </a:solidFill>
              <a:effectLst>
                <a:outerShdw blurRad="38100" dist="38100" dir="2700000" algn="tl">
                  <a:srgbClr val="000000">
                    <a:alpha val="43137"/>
                  </a:srgbClr>
                </a:outerShdw>
              </a:effectLst>
            </a:endParaRPr>
          </a:p>
        </p:txBody>
      </p:sp>
      <p:grpSp>
        <p:nvGrpSpPr>
          <p:cNvPr id="10" name="组合 11"/>
          <p:cNvGrpSpPr>
            <a:grpSpLocks/>
          </p:cNvGrpSpPr>
          <p:nvPr/>
        </p:nvGrpSpPr>
        <p:grpSpPr bwMode="auto">
          <a:xfrm>
            <a:off x="4085612" y="1830592"/>
            <a:ext cx="1815703" cy="2301479"/>
            <a:chOff x="3585384" y="2273421"/>
            <a:chExt cx="2421087" cy="3069287"/>
          </a:xfrm>
        </p:grpSpPr>
        <p:sp>
          <p:nvSpPr>
            <p:cNvPr id="11" name="空心弧 13"/>
            <p:cNvSpPr/>
            <p:nvPr/>
          </p:nvSpPr>
          <p:spPr>
            <a:xfrm rot="6778576">
              <a:off x="3847667" y="3057398"/>
              <a:ext cx="2788517" cy="1316991"/>
            </a:xfrm>
            <a:custGeom>
              <a:avLst/>
              <a:gdLst/>
              <a:ahLst/>
              <a:cxnLst/>
              <a:rect l="l" t="t" r="r" b="b"/>
              <a:pathLst>
                <a:path w="2788517" h="1316991">
                  <a:moveTo>
                    <a:pt x="0" y="1261585"/>
                  </a:moveTo>
                  <a:lnTo>
                    <a:pt x="43621" y="983125"/>
                  </a:lnTo>
                  <a:lnTo>
                    <a:pt x="187849" y="662600"/>
                  </a:lnTo>
                  <a:lnTo>
                    <a:pt x="555118" y="289007"/>
                  </a:lnTo>
                  <a:lnTo>
                    <a:pt x="593572" y="318497"/>
                  </a:lnTo>
                  <a:cubicBezTo>
                    <a:pt x="893044" y="78665"/>
                    <a:pt x="1280289" y="-36215"/>
                    <a:pt x="1671548" y="10085"/>
                  </a:cubicBezTo>
                  <a:cubicBezTo>
                    <a:pt x="2151604" y="66893"/>
                    <a:pt x="2569147" y="358230"/>
                    <a:pt x="2788517" y="783263"/>
                  </a:cubicBezTo>
                  <a:lnTo>
                    <a:pt x="2340919" y="973039"/>
                  </a:lnTo>
                  <a:cubicBezTo>
                    <a:pt x="2186143" y="658606"/>
                    <a:pt x="1897688" y="418414"/>
                    <a:pt x="1533733" y="338767"/>
                  </a:cubicBezTo>
                  <a:cubicBezTo>
                    <a:pt x="882681" y="196293"/>
                    <a:pt x="236573" y="621497"/>
                    <a:pt x="90612" y="1288485"/>
                  </a:cubicBezTo>
                  <a:lnTo>
                    <a:pt x="86054" y="1316991"/>
                  </a:lnTo>
                  <a:close/>
                </a:path>
              </a:pathLst>
            </a:custGeom>
            <a:gradFill flip="none" rotWithShape="1">
              <a:gsLst>
                <a:gs pos="27000">
                  <a:srgbClr val="FF7711"/>
                </a:gs>
                <a:gs pos="59000">
                  <a:srgbClr val="FFAA01"/>
                </a:gs>
                <a:gs pos="100000">
                  <a:srgbClr val="FECE02"/>
                </a:gs>
                <a:gs pos="0">
                  <a:srgbClr val="C73E01"/>
                </a:gs>
                <a:gs pos="80000">
                  <a:srgbClr val="FFC000"/>
                </a:gs>
              </a:gsLst>
              <a:path path="circle">
                <a:fillToRect t="100000" r="100000"/>
              </a:path>
              <a:tileRect l="-100000" b="-100000"/>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12" name="空心弧 13"/>
            <p:cNvSpPr/>
            <p:nvPr/>
          </p:nvSpPr>
          <p:spPr>
            <a:xfrm rot="6778576">
              <a:off x="3599196" y="2935433"/>
              <a:ext cx="3069287" cy="1745263"/>
            </a:xfrm>
            <a:custGeom>
              <a:avLst/>
              <a:gdLst/>
              <a:ahLst/>
              <a:cxnLst/>
              <a:rect l="l" t="t" r="r" b="b"/>
              <a:pathLst>
                <a:path w="3069287" h="1745263">
                  <a:moveTo>
                    <a:pt x="157" y="1464603"/>
                  </a:moveTo>
                  <a:cubicBezTo>
                    <a:pt x="-4415" y="1156390"/>
                    <a:pt x="91112" y="849810"/>
                    <a:pt x="279680" y="592918"/>
                  </a:cubicBezTo>
                  <a:cubicBezTo>
                    <a:pt x="589203" y="171248"/>
                    <a:pt x="1101577" y="-51385"/>
                    <a:pt x="1621029" y="10085"/>
                  </a:cubicBezTo>
                  <a:cubicBezTo>
                    <a:pt x="2126129" y="69856"/>
                    <a:pt x="2562025" y="389266"/>
                    <a:pt x="2771215" y="850593"/>
                  </a:cubicBezTo>
                  <a:lnTo>
                    <a:pt x="3069287" y="724214"/>
                  </a:lnTo>
                  <a:lnTo>
                    <a:pt x="2880540" y="1745263"/>
                  </a:lnTo>
                  <a:lnTo>
                    <a:pt x="2015420" y="1171039"/>
                  </a:lnTo>
                  <a:lnTo>
                    <a:pt x="2323687" y="1040338"/>
                  </a:lnTo>
                  <a:cubicBezTo>
                    <a:pt x="2176403" y="693700"/>
                    <a:pt x="1873138" y="424097"/>
                    <a:pt x="1483213" y="338767"/>
                  </a:cubicBezTo>
                  <a:cubicBezTo>
                    <a:pt x="832162" y="196293"/>
                    <a:pt x="186055" y="621496"/>
                    <a:pt x="40094" y="1288485"/>
                  </a:cubicBezTo>
                  <a:cubicBezTo>
                    <a:pt x="30695" y="1331434"/>
                    <a:pt x="23599" y="1374338"/>
                    <a:pt x="19551" y="1417149"/>
                  </a:cubicBezTo>
                  <a:lnTo>
                    <a:pt x="10745" y="1411479"/>
                  </a:lnTo>
                  <a:close/>
                </a:path>
              </a:pathLst>
            </a:custGeom>
            <a:gradFill flip="none" rotWithShape="1">
              <a:gsLst>
                <a:gs pos="27000">
                  <a:srgbClr val="FF7711"/>
                </a:gs>
                <a:gs pos="59000">
                  <a:srgbClr val="FFAA01"/>
                </a:gs>
                <a:gs pos="100000">
                  <a:srgbClr val="FECE02"/>
                </a:gs>
                <a:gs pos="0">
                  <a:srgbClr val="C73E01"/>
                </a:gs>
                <a:gs pos="80000">
                  <a:srgbClr val="FFC000"/>
                </a:gs>
              </a:gsLst>
              <a:path path="circle">
                <a:fillToRect l="100000" b="100000"/>
              </a:path>
              <a:tileRect t="-100000" r="-100000"/>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13" name="平行四边形 12"/>
            <p:cNvSpPr/>
            <p:nvPr/>
          </p:nvSpPr>
          <p:spPr>
            <a:xfrm rot="10800000" flipH="1">
              <a:off x="3585384" y="4714449"/>
              <a:ext cx="1075852" cy="555205"/>
            </a:xfrm>
            <a:prstGeom prst="parallelogram">
              <a:avLst>
                <a:gd name="adj" fmla="val 148256"/>
              </a:avLst>
            </a:prstGeom>
            <a:gradFill flip="none" rotWithShape="1">
              <a:gsLst>
                <a:gs pos="27000">
                  <a:srgbClr val="FF7711"/>
                </a:gs>
                <a:gs pos="59000">
                  <a:srgbClr val="FFAA01"/>
                </a:gs>
                <a:gs pos="100000">
                  <a:srgbClr val="FECE02"/>
                </a:gs>
                <a:gs pos="0">
                  <a:srgbClr val="C73E01"/>
                </a:gs>
                <a:gs pos="80000">
                  <a:srgbClr val="FFC000"/>
                </a:gs>
              </a:gsLst>
              <a:path path="circle">
                <a:fillToRect t="100000" r="100000"/>
              </a:path>
              <a:tileRect l="-100000" b="-100000"/>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14" name="平行四边形 13"/>
            <p:cNvSpPr/>
            <p:nvPr/>
          </p:nvSpPr>
          <p:spPr>
            <a:xfrm rot="10800000">
              <a:off x="3586819" y="4139376"/>
              <a:ext cx="1102175" cy="575073"/>
            </a:xfrm>
            <a:prstGeom prst="parallelogram">
              <a:avLst>
                <a:gd name="adj" fmla="val 148256"/>
              </a:avLst>
            </a:prstGeom>
            <a:gradFill flip="none" rotWithShape="1">
              <a:gsLst>
                <a:gs pos="27000">
                  <a:srgbClr val="FF7711"/>
                </a:gs>
                <a:gs pos="59000">
                  <a:srgbClr val="FFAA01"/>
                </a:gs>
                <a:gs pos="100000">
                  <a:srgbClr val="FECE02"/>
                </a:gs>
                <a:gs pos="0">
                  <a:srgbClr val="C73E01"/>
                </a:gs>
                <a:gs pos="80000">
                  <a:srgbClr val="FFC000"/>
                </a:gs>
              </a:gsLst>
              <a:path path="circle">
                <a:fillToRect t="100000" r="100000"/>
              </a:path>
              <a:tileRect l="-100000" b="-100000"/>
            </a:gradFill>
            <a:ln w="3175">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15" name="TextBox 14"/>
            <p:cNvSpPr txBox="1"/>
            <p:nvPr/>
          </p:nvSpPr>
          <p:spPr>
            <a:xfrm>
              <a:off x="4244237" y="4353486"/>
              <a:ext cx="560445" cy="677251"/>
            </a:xfrm>
            <a:prstGeom prst="rect">
              <a:avLst/>
            </a:prstGeom>
            <a:noFill/>
          </p:spPr>
          <p:txBody>
            <a:bodyPr wrap="none">
              <a:spAutoFit/>
            </a:bodyPr>
            <a:lstStyle>
              <a:defPPr>
                <a:defRPr lang="zh-CN"/>
              </a:defPPr>
              <a:lvl1pPr>
                <a:defRPr sz="4800">
                  <a:solidFill>
                    <a:schemeClr val="bg1"/>
                  </a:solidFill>
                  <a:effectLst/>
                  <a:latin typeface="Dotum" pitchFamily="34" charset="-127"/>
                  <a:ea typeface="Dotum" pitchFamily="34" charset="-127"/>
                </a:defRPr>
              </a:lvl1pPr>
            </a:lstStyle>
            <a:p>
              <a:pPr>
                <a:defRPr/>
              </a:pPr>
              <a:r>
                <a:rPr lang="en-US" altLang="zh-CN" sz="2700" dirty="0">
                  <a:solidFill>
                    <a:prstClr val="white"/>
                  </a:solidFill>
                  <a:effectLst>
                    <a:outerShdw blurRad="38100" dist="38100" dir="2700000" algn="tl">
                      <a:srgbClr val="000000">
                        <a:alpha val="43137"/>
                      </a:srgbClr>
                    </a:outerShdw>
                  </a:effectLst>
                </a:rPr>
                <a:t>B</a:t>
              </a:r>
              <a:endParaRPr lang="zh-CN" altLang="en-US" sz="2700" dirty="0">
                <a:solidFill>
                  <a:prstClr val="white"/>
                </a:solidFill>
                <a:effectLst>
                  <a:outerShdw blurRad="38100" dist="38100" dir="2700000" algn="tl">
                    <a:srgbClr val="000000">
                      <a:alpha val="43137"/>
                    </a:srgbClr>
                  </a:outerShdw>
                </a:effectLst>
              </a:endParaRPr>
            </a:p>
          </p:txBody>
        </p:sp>
      </p:grpSp>
      <p:sp>
        <p:nvSpPr>
          <p:cNvPr id="16" name="TextBox 11"/>
          <p:cNvSpPr txBox="1">
            <a:spLocks noChangeArrowheads="1"/>
          </p:cNvSpPr>
          <p:nvPr/>
        </p:nvSpPr>
        <p:spPr bwMode="auto">
          <a:xfrm flipH="1">
            <a:off x="3963626" y="2474941"/>
            <a:ext cx="1194197" cy="461665"/>
          </a:xfrm>
          <a:prstGeom prst="rect">
            <a:avLst/>
          </a:prstGeom>
          <a:noFill/>
          <a:ln>
            <a:noFill/>
          </a:ln>
          <a:effec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r>
              <a:rPr lang="zh-CN" altLang="en-US" sz="1200" b="1" kern="0" dirty="0">
                <a:solidFill>
                  <a:prstClr val="black">
                    <a:lumMod val="75000"/>
                    <a:lumOff val="25000"/>
                  </a:prstClr>
                </a:solidFill>
                <a:latin typeface="微软雅黑" pitchFamily="34" charset="-122"/>
                <a:ea typeface="微软雅黑" pitchFamily="34" charset="-122"/>
              </a:rPr>
              <a:t>相互协助</a:t>
            </a:r>
            <a:endParaRPr lang="en-US" altLang="zh-CN" sz="1200" b="1" kern="0" dirty="0">
              <a:solidFill>
                <a:prstClr val="black">
                  <a:lumMod val="75000"/>
                  <a:lumOff val="25000"/>
                </a:prstClr>
              </a:solidFill>
              <a:latin typeface="微软雅黑" pitchFamily="34" charset="-122"/>
              <a:ea typeface="微软雅黑" pitchFamily="34" charset="-122"/>
            </a:endParaRPr>
          </a:p>
          <a:p>
            <a:pPr algn="ctr" eaLnBrk="1" hangingPunct="1">
              <a:defRPr/>
            </a:pPr>
            <a:r>
              <a:rPr lang="zh-CN" altLang="en-US" sz="1200" b="1" kern="0" dirty="0">
                <a:solidFill>
                  <a:prstClr val="black">
                    <a:lumMod val="75000"/>
                    <a:lumOff val="25000"/>
                  </a:prstClr>
                </a:solidFill>
                <a:latin typeface="微软雅黑" pitchFamily="34" charset="-122"/>
                <a:ea typeface="微软雅黑" pitchFamily="34" charset="-122"/>
              </a:rPr>
              <a:t>缺一不可</a:t>
            </a:r>
            <a:endParaRPr lang="en-US" altLang="zh-CN" sz="1200" b="1" kern="0" dirty="0">
              <a:solidFill>
                <a:prstClr val="black">
                  <a:lumMod val="75000"/>
                  <a:lumOff val="25000"/>
                </a:prstClr>
              </a:solidFill>
              <a:latin typeface="微软雅黑" pitchFamily="34" charset="-122"/>
              <a:ea typeface="微软雅黑" pitchFamily="34" charset="-122"/>
            </a:endParaRPr>
          </a:p>
        </p:txBody>
      </p:sp>
      <p:sp>
        <p:nvSpPr>
          <p:cNvPr id="17" name="TextBox 11"/>
          <p:cNvSpPr txBox="1">
            <a:spLocks noChangeArrowheads="1"/>
          </p:cNvSpPr>
          <p:nvPr/>
        </p:nvSpPr>
        <p:spPr bwMode="auto">
          <a:xfrm flipH="1">
            <a:off x="1209154" y="1125743"/>
            <a:ext cx="1194197" cy="276999"/>
          </a:xfrm>
          <a:prstGeom prst="rect">
            <a:avLst/>
          </a:prstGeom>
          <a:noFill/>
          <a:ln>
            <a:noFill/>
          </a:ln>
          <a:effec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r>
              <a:rPr lang="zh-CN" altLang="en-US" sz="1200" b="1" kern="0" dirty="0">
                <a:solidFill>
                  <a:prstClr val="black">
                    <a:lumMod val="75000"/>
                    <a:lumOff val="25000"/>
                  </a:prstClr>
                </a:solidFill>
                <a:latin typeface="微软雅黑" pitchFamily="34" charset="-122"/>
                <a:ea typeface="微软雅黑" pitchFamily="34" charset="-122"/>
              </a:rPr>
              <a:t>硬件</a:t>
            </a:r>
            <a:endParaRPr lang="en-US" altLang="zh-CN" sz="1200" b="1" kern="0" dirty="0">
              <a:solidFill>
                <a:prstClr val="black">
                  <a:lumMod val="75000"/>
                  <a:lumOff val="25000"/>
                </a:prstClr>
              </a:solidFill>
              <a:latin typeface="微软雅黑" pitchFamily="34" charset="-122"/>
              <a:ea typeface="微软雅黑" pitchFamily="34" charset="-122"/>
            </a:endParaRPr>
          </a:p>
        </p:txBody>
      </p:sp>
      <p:sp>
        <p:nvSpPr>
          <p:cNvPr id="18" name="TextBox 24"/>
          <p:cNvSpPr txBox="1">
            <a:spLocks noChangeArrowheads="1"/>
          </p:cNvSpPr>
          <p:nvPr/>
        </p:nvSpPr>
        <p:spPr bwMode="auto">
          <a:xfrm>
            <a:off x="899592" y="974534"/>
            <a:ext cx="415498" cy="507831"/>
          </a:xfrm>
          <a:prstGeom prst="rect">
            <a:avLst/>
          </a:prstGeom>
          <a:noFill/>
          <a:ln w="9525">
            <a:noFill/>
            <a:miter lim="800000"/>
            <a:headEnd/>
            <a:tailEnd/>
          </a:ln>
        </p:spPr>
        <p:txBody>
          <a:bodyPr wrap="none">
            <a:spAutoFit/>
          </a:bodyPr>
          <a:lstStyle/>
          <a:p>
            <a:r>
              <a:rPr lang="en-US" altLang="zh-CN" sz="2700">
                <a:solidFill>
                  <a:srgbClr val="BE1247"/>
                </a:solidFill>
                <a:latin typeface="Dotum" pitchFamily="34" charset="-127"/>
                <a:ea typeface="Dotum" pitchFamily="34" charset="-127"/>
              </a:rPr>
              <a:t>A</a:t>
            </a:r>
            <a:endParaRPr lang="zh-CN" altLang="en-US" sz="2700">
              <a:solidFill>
                <a:srgbClr val="BE1247"/>
              </a:solidFill>
              <a:latin typeface="Dotum" pitchFamily="34" charset="-127"/>
              <a:ea typeface="Dotum" pitchFamily="34" charset="-127"/>
            </a:endParaRPr>
          </a:p>
        </p:txBody>
      </p:sp>
      <p:sp>
        <p:nvSpPr>
          <p:cNvPr id="19" name="矩形 18"/>
          <p:cNvSpPr/>
          <p:nvPr/>
        </p:nvSpPr>
        <p:spPr>
          <a:xfrm>
            <a:off x="967458" y="1351961"/>
            <a:ext cx="1722835" cy="33338"/>
          </a:xfrm>
          <a:prstGeom prst="rect">
            <a:avLst/>
          </a:prstGeom>
          <a:solidFill>
            <a:srgbClr val="BE1247"/>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21" name="TextBox 11"/>
          <p:cNvSpPr txBox="1">
            <a:spLocks noChangeArrowheads="1"/>
          </p:cNvSpPr>
          <p:nvPr/>
        </p:nvSpPr>
        <p:spPr bwMode="auto">
          <a:xfrm flipH="1">
            <a:off x="6168015" y="3584385"/>
            <a:ext cx="1194197" cy="276999"/>
          </a:xfrm>
          <a:prstGeom prst="rect">
            <a:avLst/>
          </a:prstGeom>
          <a:noFill/>
          <a:ln>
            <a:noFill/>
          </a:ln>
          <a:effectLst/>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ctr" eaLnBrk="1" hangingPunct="1">
              <a:defRPr/>
            </a:pPr>
            <a:r>
              <a:rPr lang="zh-CN" altLang="en-US" sz="1200" b="1" kern="0" dirty="0">
                <a:solidFill>
                  <a:prstClr val="black">
                    <a:lumMod val="75000"/>
                    <a:lumOff val="25000"/>
                  </a:prstClr>
                </a:solidFill>
                <a:latin typeface="微软雅黑" pitchFamily="34" charset="-122"/>
                <a:ea typeface="微软雅黑" pitchFamily="34" charset="-122"/>
              </a:rPr>
              <a:t>软件</a:t>
            </a:r>
            <a:endParaRPr lang="en-US" altLang="zh-CN" sz="1200" b="1" kern="0" dirty="0">
              <a:solidFill>
                <a:prstClr val="black">
                  <a:lumMod val="75000"/>
                  <a:lumOff val="25000"/>
                </a:prstClr>
              </a:solidFill>
              <a:latin typeface="微软雅黑" pitchFamily="34" charset="-122"/>
              <a:ea typeface="微软雅黑" pitchFamily="34" charset="-122"/>
            </a:endParaRPr>
          </a:p>
        </p:txBody>
      </p:sp>
      <p:sp>
        <p:nvSpPr>
          <p:cNvPr id="24" name="TextBox 33"/>
          <p:cNvSpPr txBox="1">
            <a:spLocks noChangeArrowheads="1"/>
          </p:cNvSpPr>
          <p:nvPr/>
        </p:nvSpPr>
        <p:spPr bwMode="auto">
          <a:xfrm>
            <a:off x="5858452" y="3433175"/>
            <a:ext cx="420308" cy="507831"/>
          </a:xfrm>
          <a:prstGeom prst="rect">
            <a:avLst/>
          </a:prstGeom>
          <a:noFill/>
          <a:ln w="9525">
            <a:noFill/>
            <a:miter lim="800000"/>
            <a:headEnd/>
            <a:tailEnd/>
          </a:ln>
        </p:spPr>
        <p:txBody>
          <a:bodyPr wrap="none">
            <a:spAutoFit/>
          </a:bodyPr>
          <a:lstStyle/>
          <a:p>
            <a:r>
              <a:rPr lang="en-US" altLang="zh-CN" sz="2700">
                <a:solidFill>
                  <a:srgbClr val="C73E01"/>
                </a:solidFill>
                <a:latin typeface="Dotum" pitchFamily="34" charset="-127"/>
                <a:ea typeface="Dotum" pitchFamily="34" charset="-127"/>
              </a:rPr>
              <a:t>B</a:t>
            </a:r>
            <a:endParaRPr lang="zh-CN" altLang="en-US" sz="2700">
              <a:solidFill>
                <a:srgbClr val="C73E01"/>
              </a:solidFill>
              <a:latin typeface="Dotum" pitchFamily="34" charset="-127"/>
              <a:ea typeface="Dotum" pitchFamily="34" charset="-127"/>
            </a:endParaRPr>
          </a:p>
        </p:txBody>
      </p:sp>
      <p:sp>
        <p:nvSpPr>
          <p:cNvPr id="25" name="矩形 24"/>
          <p:cNvSpPr/>
          <p:nvPr/>
        </p:nvSpPr>
        <p:spPr>
          <a:xfrm>
            <a:off x="5926317" y="3809411"/>
            <a:ext cx="1724025" cy="34529"/>
          </a:xfrm>
          <a:prstGeom prst="rect">
            <a:avLst/>
          </a:prstGeom>
          <a:solidFill>
            <a:srgbClr val="C73E0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350">
              <a:solidFill>
                <a:prstClr val="white"/>
              </a:solidFill>
            </a:endParaRPr>
          </a:p>
        </p:txBody>
      </p:sp>
      <p:sp>
        <p:nvSpPr>
          <p:cNvPr id="29" name="TextBox 28"/>
          <p:cNvSpPr txBox="1"/>
          <p:nvPr/>
        </p:nvSpPr>
        <p:spPr>
          <a:xfrm>
            <a:off x="976981" y="1419037"/>
            <a:ext cx="1810032" cy="1509324"/>
          </a:xfrm>
          <a:prstGeom prst="rect">
            <a:avLst/>
          </a:prstGeom>
          <a:noFill/>
        </p:spPr>
        <p:txBody>
          <a:bodyPr wrap="square" rtlCol="0">
            <a:spAutoFit/>
          </a:bodyPr>
          <a:lstStyle/>
          <a:p>
            <a:pPr>
              <a:lnSpc>
                <a:spcPct val="130000"/>
              </a:lnSpc>
            </a:pPr>
            <a:r>
              <a:rPr lang="zh-CN" altLang="en-US" sz="1200" dirty="0">
                <a:solidFill>
                  <a:schemeClr val="tx1">
                    <a:lumMod val="65000"/>
                    <a:lumOff val="35000"/>
                  </a:schemeClr>
                </a:solidFill>
                <a:latin typeface="微软雅黑" pitchFamily="34" charset="-122"/>
                <a:ea typeface="微软雅黑" pitchFamily="34" charset="-122"/>
                <a:sym typeface="Wingdings" panose="05000000000000000000" pitchFamily="2" charset="2"/>
              </a:rPr>
              <a:t> </a:t>
            </a:r>
            <a:r>
              <a:rPr lang="zh-CN" altLang="en-US" sz="1200" dirty="0">
                <a:solidFill>
                  <a:schemeClr val="tx1">
                    <a:lumMod val="65000"/>
                    <a:lumOff val="35000"/>
                  </a:schemeClr>
                </a:solidFill>
                <a:latin typeface="微软雅黑" pitchFamily="34" charset="-122"/>
                <a:ea typeface="微软雅黑" pitchFamily="34" charset="-122"/>
              </a:rPr>
              <a:t>看得见、摸得着；</a:t>
            </a:r>
            <a:endParaRPr lang="en-US" altLang="zh-CN" sz="1200" dirty="0">
              <a:solidFill>
                <a:schemeClr val="tx1">
                  <a:lumMod val="65000"/>
                  <a:lumOff val="35000"/>
                </a:schemeClr>
              </a:solidFill>
              <a:latin typeface="微软雅黑" pitchFamily="34" charset="-122"/>
              <a:ea typeface="微软雅黑" pitchFamily="34" charset="-122"/>
            </a:endParaRPr>
          </a:p>
          <a:p>
            <a:pPr marL="171450" indent="-171450">
              <a:lnSpc>
                <a:spcPct val="130000"/>
              </a:lnSpc>
              <a:buFont typeface="Wingdings" panose="05000000000000000000" pitchFamily="2" charset="2"/>
              <a:buChar char="w"/>
            </a:pPr>
            <a:r>
              <a:rPr lang="zh-CN" altLang="en-US" sz="1200" u="sng" dirty="0">
                <a:solidFill>
                  <a:srgbClr val="00B0F0"/>
                </a:solidFill>
                <a:latin typeface="微软雅黑" pitchFamily="34" charset="-122"/>
                <a:ea typeface="微软雅黑" pitchFamily="34" charset="-122"/>
                <a:hlinkClick r:id="rId3" action="ppaction://hlinkfile"/>
              </a:rPr>
              <a:t>冯</a:t>
            </a:r>
            <a:r>
              <a:rPr lang="zh-CN" altLang="en-US" sz="1200" u="sng" dirty="0">
                <a:solidFill>
                  <a:srgbClr val="00B0F0"/>
                </a:solidFill>
                <a:latin typeface="微软雅黑" pitchFamily="34" charset="-122"/>
                <a:ea typeface="微软雅黑" pitchFamily="34" charset="-122"/>
                <a:sym typeface="Wingdings" panose="05000000000000000000" pitchFamily="2" charset="2"/>
                <a:hlinkClick r:id="rId3" action="ppaction://hlinkfile"/>
              </a:rPr>
              <a:t>诺伊曼</a:t>
            </a:r>
            <a:r>
              <a:rPr lang="zh-CN" altLang="en-US" sz="1200" u="sng" dirty="0">
                <a:solidFill>
                  <a:srgbClr val="00B0F0"/>
                </a:solidFill>
                <a:latin typeface="微软雅黑" pitchFamily="34" charset="-122"/>
                <a:ea typeface="微软雅黑" pitchFamily="34" charset="-122"/>
                <a:sym typeface="Wingdings" panose="05000000000000000000" pitchFamily="2" charset="2"/>
              </a:rPr>
              <a:t>*</a:t>
            </a:r>
            <a:r>
              <a:rPr lang="zh-CN" altLang="en-US" sz="1200" dirty="0">
                <a:solidFill>
                  <a:schemeClr val="tx1">
                    <a:lumMod val="65000"/>
                    <a:lumOff val="35000"/>
                  </a:schemeClr>
                </a:solidFill>
                <a:latin typeface="微软雅黑" pitchFamily="34" charset="-122"/>
                <a:ea typeface="微软雅黑" pitchFamily="34" charset="-122"/>
                <a:sym typeface="Wingdings" panose="05000000000000000000" pitchFamily="2" charset="2"/>
              </a:rPr>
              <a:t>结构（运算器、控制器、存储器、输入和输出设备）</a:t>
            </a:r>
            <a:endParaRPr lang="en-US" altLang="zh-CN" sz="1200" dirty="0">
              <a:solidFill>
                <a:schemeClr val="tx1">
                  <a:lumMod val="65000"/>
                  <a:lumOff val="35000"/>
                </a:schemeClr>
              </a:solidFill>
              <a:latin typeface="微软雅黑" pitchFamily="34" charset="-122"/>
              <a:ea typeface="微软雅黑" pitchFamily="34" charset="-122"/>
              <a:sym typeface="Wingdings" panose="05000000000000000000" pitchFamily="2" charset="2"/>
            </a:endParaRPr>
          </a:p>
          <a:p>
            <a:pPr marL="171450" indent="-171450">
              <a:lnSpc>
                <a:spcPct val="130000"/>
              </a:lnSpc>
              <a:buFont typeface="Wingdings" panose="05000000000000000000" pitchFamily="2" charset="2"/>
              <a:buChar char="w"/>
            </a:pPr>
            <a:r>
              <a:rPr lang="zh-CN" altLang="en-US" sz="1200" dirty="0">
                <a:solidFill>
                  <a:schemeClr val="tx1">
                    <a:lumMod val="65000"/>
                    <a:lumOff val="35000"/>
                  </a:schemeClr>
                </a:solidFill>
                <a:latin typeface="微软雅黑" pitchFamily="34" charset="-122"/>
                <a:ea typeface="微软雅黑" pitchFamily="34" charset="-122"/>
                <a:sym typeface="Wingdings" panose="05000000000000000000" pitchFamily="2" charset="2"/>
              </a:rPr>
              <a:t>在软件的控制下进行</a:t>
            </a:r>
            <a:r>
              <a:rPr lang="en-US" altLang="zh-CN" sz="1200" dirty="0">
                <a:solidFill>
                  <a:schemeClr val="tx1">
                    <a:lumMod val="65000"/>
                    <a:lumOff val="35000"/>
                  </a:schemeClr>
                </a:solidFill>
                <a:latin typeface="微软雅黑" pitchFamily="34" charset="-122"/>
                <a:ea typeface="微软雅黑" pitchFamily="34" charset="-122"/>
                <a:sym typeface="Wingdings" panose="05000000000000000000" pitchFamily="2" charset="2"/>
              </a:rPr>
              <a:t>0</a:t>
            </a:r>
            <a:r>
              <a:rPr lang="zh-CN" altLang="en-US" sz="1200" dirty="0">
                <a:solidFill>
                  <a:schemeClr val="tx1">
                    <a:lumMod val="65000"/>
                    <a:lumOff val="35000"/>
                  </a:schemeClr>
                </a:solidFill>
                <a:latin typeface="微软雅黑" pitchFamily="34" charset="-122"/>
                <a:ea typeface="微软雅黑" pitchFamily="34" charset="-122"/>
                <a:sym typeface="Wingdings" panose="05000000000000000000" pitchFamily="2" charset="2"/>
              </a:rPr>
              <a:t>和</a:t>
            </a:r>
            <a:r>
              <a:rPr lang="en-US" altLang="zh-CN" sz="1200" dirty="0">
                <a:solidFill>
                  <a:schemeClr val="tx1">
                    <a:lumMod val="65000"/>
                    <a:lumOff val="35000"/>
                  </a:schemeClr>
                </a:solidFill>
                <a:latin typeface="微软雅黑" pitchFamily="34" charset="-122"/>
                <a:ea typeface="微软雅黑" pitchFamily="34" charset="-122"/>
                <a:sym typeface="Wingdings" panose="05000000000000000000" pitchFamily="2" charset="2"/>
              </a:rPr>
              <a:t>1</a:t>
            </a:r>
            <a:r>
              <a:rPr lang="zh-CN" altLang="en-US" sz="1200" dirty="0">
                <a:solidFill>
                  <a:schemeClr val="tx1">
                    <a:lumMod val="65000"/>
                    <a:lumOff val="35000"/>
                  </a:schemeClr>
                </a:solidFill>
                <a:latin typeface="微软雅黑" pitchFamily="34" charset="-122"/>
                <a:ea typeface="微软雅黑" pitchFamily="34" charset="-122"/>
                <a:sym typeface="Wingdings" panose="05000000000000000000" pitchFamily="2" charset="2"/>
              </a:rPr>
              <a:t>的运算</a:t>
            </a:r>
            <a:endParaRPr lang="en-US" altLang="zh-CN" sz="1200" dirty="0">
              <a:solidFill>
                <a:schemeClr val="tx1">
                  <a:lumMod val="65000"/>
                  <a:lumOff val="35000"/>
                </a:schemeClr>
              </a:solidFill>
              <a:latin typeface="微软雅黑" pitchFamily="34" charset="-122"/>
              <a:ea typeface="微软雅黑" pitchFamily="34" charset="-122"/>
            </a:endParaRPr>
          </a:p>
        </p:txBody>
      </p:sp>
      <p:sp>
        <p:nvSpPr>
          <p:cNvPr id="30" name="TextBox 29"/>
          <p:cNvSpPr txBox="1"/>
          <p:nvPr/>
        </p:nvSpPr>
        <p:spPr>
          <a:xfrm>
            <a:off x="5937030" y="3887949"/>
            <a:ext cx="2595409" cy="549061"/>
          </a:xfrm>
          <a:prstGeom prst="rect">
            <a:avLst/>
          </a:prstGeom>
          <a:noFill/>
        </p:spPr>
        <p:txBody>
          <a:bodyPr wrap="square" rtlCol="0">
            <a:spAutoFit/>
          </a:bodyPr>
          <a:lstStyle/>
          <a:p>
            <a:pPr marL="171450" indent="-171450">
              <a:lnSpc>
                <a:spcPct val="130000"/>
              </a:lnSpc>
              <a:buFont typeface="Wingdings" panose="05000000000000000000" pitchFamily="2" charset="2"/>
              <a:buChar char="w"/>
            </a:pPr>
            <a:r>
              <a:rPr lang="zh-CN" altLang="en-US" sz="1200" dirty="0">
                <a:solidFill>
                  <a:schemeClr val="tx1">
                    <a:lumMod val="65000"/>
                    <a:lumOff val="35000"/>
                  </a:schemeClr>
                </a:solidFill>
                <a:latin typeface="微软雅黑" pitchFamily="34" charset="-122"/>
                <a:ea typeface="微软雅黑" pitchFamily="34" charset="-122"/>
              </a:rPr>
              <a:t>为了完成特定任务而编写的指令</a:t>
            </a:r>
            <a:endParaRPr lang="en-US" altLang="zh-CN" sz="1200" dirty="0">
              <a:solidFill>
                <a:schemeClr val="tx1">
                  <a:lumMod val="65000"/>
                  <a:lumOff val="35000"/>
                </a:schemeClr>
              </a:solidFill>
              <a:latin typeface="微软雅黑" pitchFamily="34" charset="-122"/>
              <a:ea typeface="微软雅黑" pitchFamily="34" charset="-122"/>
            </a:endParaRPr>
          </a:p>
          <a:p>
            <a:pPr marL="171450" indent="-171450">
              <a:lnSpc>
                <a:spcPct val="130000"/>
              </a:lnSpc>
              <a:buFont typeface="Wingdings" panose="05000000000000000000" pitchFamily="2" charset="2"/>
              <a:buChar char="w"/>
            </a:pPr>
            <a:r>
              <a:rPr lang="zh-CN" altLang="en-US" sz="1200" dirty="0">
                <a:solidFill>
                  <a:schemeClr val="tx1">
                    <a:lumMod val="65000"/>
                    <a:lumOff val="35000"/>
                  </a:schemeClr>
                </a:solidFill>
                <a:latin typeface="微软雅黑" pitchFamily="34" charset="-122"/>
                <a:ea typeface="微软雅黑" pitchFamily="34" charset="-122"/>
              </a:rPr>
              <a:t>按用途分为</a:t>
            </a:r>
            <a:r>
              <a:rPr lang="zh-CN" altLang="en-US" sz="1200" dirty="0">
                <a:solidFill>
                  <a:srgbClr val="00B0F0"/>
                </a:solidFill>
                <a:latin typeface="微软雅黑" pitchFamily="34" charset="-122"/>
                <a:ea typeface="微软雅黑" pitchFamily="34" charset="-122"/>
              </a:rPr>
              <a:t>系统软件</a:t>
            </a:r>
            <a:r>
              <a:rPr lang="zh-CN" altLang="en-US" sz="1200" dirty="0">
                <a:solidFill>
                  <a:schemeClr val="tx1">
                    <a:lumMod val="65000"/>
                    <a:lumOff val="35000"/>
                  </a:schemeClr>
                </a:solidFill>
                <a:latin typeface="微软雅黑" pitchFamily="34" charset="-122"/>
                <a:ea typeface="微软雅黑" pitchFamily="34" charset="-122"/>
              </a:rPr>
              <a:t>与</a:t>
            </a:r>
            <a:r>
              <a:rPr lang="zh-CN" altLang="en-US" sz="1200" dirty="0">
                <a:solidFill>
                  <a:srgbClr val="00B0F0"/>
                </a:solidFill>
                <a:latin typeface="微软雅黑" pitchFamily="34" charset="-122"/>
                <a:ea typeface="微软雅黑" pitchFamily="34" charset="-122"/>
              </a:rPr>
              <a:t>应用软件</a:t>
            </a:r>
            <a:endParaRPr lang="en-US" altLang="zh-CN" sz="1200" dirty="0">
              <a:solidFill>
                <a:srgbClr val="00B0F0"/>
              </a:solidFill>
              <a:latin typeface="微软雅黑" pitchFamily="34" charset="-122"/>
              <a:ea typeface="微软雅黑" pitchFamily="34" charset="-122"/>
            </a:endParaRPr>
          </a:p>
        </p:txBody>
      </p:sp>
      <p:sp>
        <p:nvSpPr>
          <p:cNvPr id="3" name="文本框 2"/>
          <p:cNvSpPr txBox="1"/>
          <p:nvPr/>
        </p:nvSpPr>
        <p:spPr>
          <a:xfrm>
            <a:off x="457200" y="4227934"/>
            <a:ext cx="4154342" cy="646331"/>
          </a:xfrm>
          <a:prstGeom prst="rect">
            <a:avLst/>
          </a:prstGeom>
          <a:noFill/>
        </p:spPr>
        <p:txBody>
          <a:bodyPr wrap="none" rtlCol="0">
            <a:spAutoFit/>
          </a:bodyPr>
          <a:lstStyle/>
          <a:p>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rPr>
              <a:t>维基百科：</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hlinkClick r:id="rId4"/>
              </a:rPr>
              <a:t>https://zh.wikipedia.org/wiki/</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hlinkClick r:id="rId4"/>
              </a:rPr>
              <a:t>约翰</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hlinkClick r:id="rId4"/>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hlinkClick r:id="rId4"/>
              </a:rPr>
              <a:t>冯</a:t>
            </a:r>
            <a:r>
              <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hlinkClick r:id="rId4"/>
              </a:rPr>
              <a:t>·</a:t>
            </a:r>
            <a:r>
              <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hlinkClick r:id="rId4"/>
              </a:rPr>
              <a:t>诺伊曼</a:t>
            </a:r>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endParaRPr lang="en-US" altLang="zh-CN" sz="1200" dirty="0">
              <a:solidFill>
                <a:schemeClr val="tx1">
                  <a:lumMod val="75000"/>
                  <a:lumOff val="25000"/>
                </a:schemeClr>
              </a:solidFill>
              <a:latin typeface="微软雅黑" panose="020B0503020204020204" pitchFamily="34" charset="-122"/>
              <a:ea typeface="微软雅黑" panose="020B0503020204020204" pitchFamily="34" charset="-122"/>
            </a:endParaRPr>
          </a:p>
          <a:p>
            <a:r>
              <a:rPr lang="zh-CN" altLang="en-US" sz="1200" dirty="0"/>
              <a:t>百度百科：</a:t>
            </a:r>
            <a:r>
              <a:rPr lang="en-US" altLang="zh-CN" sz="1200" dirty="0">
                <a:hlinkClick r:id="rId5"/>
              </a:rPr>
              <a:t>https://baike.baidu.com/item/</a:t>
            </a:r>
            <a:r>
              <a:rPr lang="zh-CN" altLang="zh-CN" sz="1200" dirty="0">
                <a:hlinkClick r:id="rId5"/>
              </a:rPr>
              <a:t>约翰·冯·诺依曼</a:t>
            </a:r>
            <a:endParaRPr lang="zh-CN" altLang="en-US" sz="12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66730317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3"/>
          <p:cNvSpPr>
            <a:spLocks noGrp="1"/>
          </p:cNvSpPr>
          <p:nvPr>
            <p:ph type="sldNum" sz="quarter" idx="10"/>
          </p:nvPr>
        </p:nvSpPr>
        <p:spPr/>
        <p:txBody>
          <a:bodyPr/>
          <a:lstStyle/>
          <a:p>
            <a:fld id="{C85F0555-3E1F-40EE-B473-4F505A305DE0}" type="slidenum">
              <a:rPr lang="zh-CN" altLang="en-US"/>
              <a:pPr/>
              <a:t>5</a:t>
            </a:fld>
            <a:endParaRPr lang="en-US" altLang="zh-CN" dirty="0"/>
          </a:p>
        </p:txBody>
      </p:sp>
      <p:sp>
        <p:nvSpPr>
          <p:cNvPr id="7" name="页脚占位符 5"/>
          <p:cNvSpPr>
            <a:spLocks noGrp="1"/>
          </p:cNvSpPr>
          <p:nvPr>
            <p:ph type="ftr" sz="quarter" idx="12"/>
          </p:nvPr>
        </p:nvSpPr>
        <p:spPr/>
        <p:txBody>
          <a:bodyPr/>
          <a:lstStyle/>
          <a:p>
            <a:r>
              <a:rPr lang="en-US" altLang="zh-CN"/>
              <a:t>http://xinxi.xaufe.edu.cn</a:t>
            </a:r>
          </a:p>
        </p:txBody>
      </p:sp>
      <p:pic>
        <p:nvPicPr>
          <p:cNvPr id="167939" name="Picture 3" descr="HS5ClipImage_3f4f036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800" y="597695"/>
            <a:ext cx="3348038" cy="2878931"/>
          </a:xfrm>
          <a:prstGeom prst="rect">
            <a:avLst/>
          </a:prstGeom>
          <a:noFill/>
          <a:extLst>
            <a:ext uri="{909E8E84-426E-40DD-AFC4-6F175D3DCCD1}">
              <a14:hiddenFill xmlns:a14="http://schemas.microsoft.com/office/drawing/2010/main">
                <a:solidFill>
                  <a:srgbClr val="FFFFFF"/>
                </a:solidFill>
              </a14:hiddenFill>
            </a:ext>
          </a:extLst>
        </p:spPr>
      </p:pic>
      <p:sp>
        <p:nvSpPr>
          <p:cNvPr id="167940" name="Rectangle 4"/>
          <p:cNvSpPr>
            <a:spLocks noGrp="1" noChangeArrowheads="1"/>
          </p:cNvSpPr>
          <p:nvPr>
            <p:ph type="body" idx="1"/>
          </p:nvPr>
        </p:nvSpPr>
        <p:spPr>
          <a:xfrm>
            <a:off x="1485900" y="3868341"/>
            <a:ext cx="6515100" cy="922734"/>
          </a:xfrm>
        </p:spPr>
        <p:txBody>
          <a:bodyPr/>
          <a:lstStyle/>
          <a:p>
            <a:r>
              <a:rPr lang="zh-CN" altLang="en-US" sz="1800" b="1" dirty="0">
                <a:latin typeface="楷体" panose="02010609060101010101" pitchFamily="49" charset="-122"/>
                <a:ea typeface="楷体" panose="02010609060101010101" pitchFamily="49" charset="-122"/>
              </a:rPr>
              <a:t>整个过程的执行者是硬件，但硬件是受软件控制的</a:t>
            </a:r>
          </a:p>
          <a:p>
            <a:r>
              <a:rPr lang="zh-CN" altLang="en-US" sz="1800" b="1" dirty="0">
                <a:latin typeface="楷体" panose="02010609060101010101" pitchFamily="49" charset="-122"/>
                <a:ea typeface="楷体" panose="02010609060101010101" pitchFamily="49" charset="-122"/>
              </a:rPr>
              <a:t>编程，就是编写软件，使硬件按照人的意图工作</a:t>
            </a:r>
          </a:p>
        </p:txBody>
      </p:sp>
    </p:spTree>
    <p:extLst>
      <p:ext uri="{BB962C8B-B14F-4D97-AF65-F5344CB8AC3E}">
        <p14:creationId xmlns:p14="http://schemas.microsoft.com/office/powerpoint/2010/main" val="358172982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title"/>
          </p:nvPr>
        </p:nvSpPr>
        <p:spPr/>
        <p:txBody>
          <a:bodyPr>
            <a:noAutofit/>
          </a:bodyPr>
          <a:lstStyle/>
          <a:p>
            <a:r>
              <a:rPr lang="zh-CN" altLang="en-US" sz="2400" dirty="0"/>
              <a:t>冯</a:t>
            </a:r>
            <a:r>
              <a:rPr lang="en-US" altLang="zh-CN" sz="2400" dirty="0"/>
              <a:t>·</a:t>
            </a:r>
            <a:r>
              <a:rPr lang="zh-CN" altLang="en-US" sz="2400" dirty="0"/>
              <a:t>诺依曼结构</a:t>
            </a:r>
          </a:p>
        </p:txBody>
      </p:sp>
      <p:sp>
        <p:nvSpPr>
          <p:cNvPr id="3" name="Line 33"/>
          <p:cNvSpPr>
            <a:spLocks noChangeShapeType="1"/>
          </p:cNvSpPr>
          <p:nvPr/>
        </p:nvSpPr>
        <p:spPr bwMode="auto">
          <a:xfrm rot="11460000" flipH="1">
            <a:off x="2848646" y="2582785"/>
            <a:ext cx="540950" cy="91285"/>
          </a:xfrm>
          <a:prstGeom prst="line">
            <a:avLst/>
          </a:prstGeom>
          <a:noFill/>
          <a:ln w="19050">
            <a:solidFill>
              <a:srgbClr val="D7D8D9">
                <a:lumMod val="25000"/>
              </a:srgbClr>
            </a:solidFill>
            <a:prstDash val="sysDot"/>
            <a:round/>
            <a:headEnd/>
            <a:tailEnd/>
          </a:ln>
          <a:effectLst/>
        </p:spPr>
        <p:txBody>
          <a:bodyPr/>
          <a:lstStyle/>
          <a:p>
            <a:pPr>
              <a:defRPr/>
            </a:pPr>
            <a:endParaRPr lang="da-DK" sz="1350" kern="0">
              <a:solidFill>
                <a:sysClr val="windowText" lastClr="000000"/>
              </a:solidFill>
              <a:latin typeface="Arial" pitchFamily="34" charset="0"/>
            </a:endParaRPr>
          </a:p>
        </p:txBody>
      </p:sp>
      <p:sp>
        <p:nvSpPr>
          <p:cNvPr id="7" name="Line 33"/>
          <p:cNvSpPr>
            <a:spLocks noChangeShapeType="1"/>
          </p:cNvSpPr>
          <p:nvPr/>
        </p:nvSpPr>
        <p:spPr bwMode="auto">
          <a:xfrm rot="11460000" flipH="1">
            <a:off x="2790044" y="3066256"/>
            <a:ext cx="542076" cy="91286"/>
          </a:xfrm>
          <a:prstGeom prst="line">
            <a:avLst/>
          </a:prstGeom>
          <a:noFill/>
          <a:ln w="19050">
            <a:solidFill>
              <a:srgbClr val="D7D8D9">
                <a:lumMod val="25000"/>
              </a:srgbClr>
            </a:solidFill>
            <a:prstDash val="sysDot"/>
            <a:round/>
            <a:headEnd/>
            <a:tailEnd/>
          </a:ln>
          <a:effectLst/>
        </p:spPr>
        <p:txBody>
          <a:bodyPr/>
          <a:lstStyle/>
          <a:p>
            <a:pPr>
              <a:defRPr/>
            </a:pPr>
            <a:endParaRPr lang="da-DK" sz="1350" kern="0">
              <a:solidFill>
                <a:sysClr val="windowText" lastClr="000000"/>
              </a:solidFill>
              <a:latin typeface="Arial" pitchFamily="34" charset="0"/>
            </a:endParaRPr>
          </a:p>
        </p:txBody>
      </p:sp>
      <p:sp>
        <p:nvSpPr>
          <p:cNvPr id="8" name="Line 33"/>
          <p:cNvSpPr>
            <a:spLocks noChangeShapeType="1"/>
          </p:cNvSpPr>
          <p:nvPr/>
        </p:nvSpPr>
        <p:spPr bwMode="auto">
          <a:xfrm rot="11460000" flipH="1">
            <a:off x="3740085" y="3056114"/>
            <a:ext cx="714504" cy="130730"/>
          </a:xfrm>
          <a:prstGeom prst="line">
            <a:avLst/>
          </a:prstGeom>
          <a:noFill/>
          <a:ln w="19050">
            <a:solidFill>
              <a:srgbClr val="D7D8D9">
                <a:lumMod val="25000"/>
              </a:srgbClr>
            </a:solidFill>
            <a:prstDash val="sysDot"/>
            <a:round/>
            <a:headEnd/>
            <a:tailEnd/>
          </a:ln>
          <a:effectLst/>
        </p:spPr>
        <p:txBody>
          <a:bodyPr/>
          <a:lstStyle/>
          <a:p>
            <a:pPr>
              <a:defRPr/>
            </a:pPr>
            <a:endParaRPr lang="da-DK" sz="1350" kern="0">
              <a:solidFill>
                <a:sysClr val="windowText" lastClr="000000"/>
              </a:solidFill>
              <a:latin typeface="Arial" pitchFamily="34" charset="0"/>
            </a:endParaRPr>
          </a:p>
        </p:txBody>
      </p:sp>
      <p:sp>
        <p:nvSpPr>
          <p:cNvPr id="9" name="Line 33"/>
          <p:cNvSpPr>
            <a:spLocks noChangeShapeType="1"/>
          </p:cNvSpPr>
          <p:nvPr/>
        </p:nvSpPr>
        <p:spPr bwMode="auto">
          <a:xfrm rot="11460000" flipH="1">
            <a:off x="4710413" y="3056114"/>
            <a:ext cx="714504" cy="130730"/>
          </a:xfrm>
          <a:prstGeom prst="line">
            <a:avLst/>
          </a:prstGeom>
          <a:noFill/>
          <a:ln w="19050">
            <a:solidFill>
              <a:srgbClr val="D7D8D9">
                <a:lumMod val="25000"/>
              </a:srgbClr>
            </a:solidFill>
            <a:prstDash val="sysDot"/>
            <a:round/>
            <a:headEnd/>
            <a:tailEnd/>
          </a:ln>
          <a:effectLst/>
        </p:spPr>
        <p:txBody>
          <a:bodyPr/>
          <a:lstStyle/>
          <a:p>
            <a:pPr>
              <a:defRPr/>
            </a:pPr>
            <a:endParaRPr lang="da-DK" sz="1350" kern="0">
              <a:solidFill>
                <a:sysClr val="windowText" lastClr="000000"/>
              </a:solidFill>
              <a:latin typeface="Arial" pitchFamily="34" charset="0"/>
            </a:endParaRPr>
          </a:p>
        </p:txBody>
      </p:sp>
      <p:sp>
        <p:nvSpPr>
          <p:cNvPr id="10" name="Line 33"/>
          <p:cNvSpPr>
            <a:spLocks noChangeShapeType="1"/>
          </p:cNvSpPr>
          <p:nvPr/>
        </p:nvSpPr>
        <p:spPr bwMode="auto">
          <a:xfrm rot="11460000" flipH="1">
            <a:off x="3717546" y="2461070"/>
            <a:ext cx="714504" cy="130730"/>
          </a:xfrm>
          <a:prstGeom prst="line">
            <a:avLst/>
          </a:prstGeom>
          <a:noFill/>
          <a:ln w="19050">
            <a:solidFill>
              <a:srgbClr val="D7D8D9">
                <a:lumMod val="25000"/>
              </a:srgbClr>
            </a:solidFill>
            <a:prstDash val="sysDot"/>
            <a:round/>
            <a:headEnd/>
            <a:tailEnd/>
          </a:ln>
          <a:effectLst/>
        </p:spPr>
        <p:txBody>
          <a:bodyPr/>
          <a:lstStyle/>
          <a:p>
            <a:pPr>
              <a:defRPr/>
            </a:pPr>
            <a:endParaRPr lang="da-DK" sz="1350" kern="0">
              <a:solidFill>
                <a:sysClr val="windowText" lastClr="000000"/>
              </a:solidFill>
              <a:latin typeface="Arial" pitchFamily="34" charset="0"/>
            </a:endParaRPr>
          </a:p>
        </p:txBody>
      </p:sp>
      <p:sp>
        <p:nvSpPr>
          <p:cNvPr id="11" name="Line 33"/>
          <p:cNvSpPr>
            <a:spLocks noChangeShapeType="1"/>
          </p:cNvSpPr>
          <p:nvPr/>
        </p:nvSpPr>
        <p:spPr bwMode="auto">
          <a:xfrm rot="11460000" flipH="1">
            <a:off x="4669843" y="2461070"/>
            <a:ext cx="713377" cy="130730"/>
          </a:xfrm>
          <a:prstGeom prst="line">
            <a:avLst/>
          </a:prstGeom>
          <a:noFill/>
          <a:ln w="19050">
            <a:solidFill>
              <a:srgbClr val="D7D8D9">
                <a:lumMod val="25000"/>
              </a:srgbClr>
            </a:solidFill>
            <a:prstDash val="sysDot"/>
            <a:round/>
            <a:headEnd/>
            <a:tailEnd/>
          </a:ln>
          <a:effectLst/>
        </p:spPr>
        <p:txBody>
          <a:bodyPr/>
          <a:lstStyle/>
          <a:p>
            <a:pPr>
              <a:defRPr/>
            </a:pPr>
            <a:endParaRPr lang="da-DK" sz="1350" kern="0">
              <a:solidFill>
                <a:sysClr val="windowText" lastClr="000000"/>
              </a:solidFill>
              <a:latin typeface="Arial" pitchFamily="34" charset="0"/>
            </a:endParaRPr>
          </a:p>
        </p:txBody>
      </p:sp>
      <p:sp>
        <p:nvSpPr>
          <p:cNvPr id="19" name="Freeform 47"/>
          <p:cNvSpPr>
            <a:spLocks noEditPoints="1"/>
          </p:cNvSpPr>
          <p:nvPr/>
        </p:nvSpPr>
        <p:spPr bwMode="auto">
          <a:xfrm>
            <a:off x="1898604" y="1882932"/>
            <a:ext cx="5535714" cy="1876418"/>
          </a:xfrm>
          <a:custGeom>
            <a:avLst/>
            <a:gdLst>
              <a:gd name="T0" fmla="*/ 2147483647 w 3426"/>
              <a:gd name="T1" fmla="*/ 1712289578 h 1232"/>
              <a:gd name="T2" fmla="*/ 2147483647 w 3426"/>
              <a:gd name="T3" fmla="*/ 911380318 h 1232"/>
              <a:gd name="T4" fmla="*/ 2147483647 w 3426"/>
              <a:gd name="T5" fmla="*/ 727262605 h 1232"/>
              <a:gd name="T6" fmla="*/ 2147483647 w 3426"/>
              <a:gd name="T7" fmla="*/ 929792518 h 1232"/>
              <a:gd name="T8" fmla="*/ 2147483647 w 3426"/>
              <a:gd name="T9" fmla="*/ 2147483647 h 1232"/>
              <a:gd name="T10" fmla="*/ 2147483647 w 3426"/>
              <a:gd name="T11" fmla="*/ 2147483647 h 1232"/>
              <a:gd name="T12" fmla="*/ 2147483647 w 3426"/>
              <a:gd name="T13" fmla="*/ 2147483647 h 1232"/>
              <a:gd name="T14" fmla="*/ 2147483647 w 3426"/>
              <a:gd name="T15" fmla="*/ 1279613597 h 1232"/>
              <a:gd name="T16" fmla="*/ 2147483647 w 3426"/>
              <a:gd name="T17" fmla="*/ 349823225 h 1232"/>
              <a:gd name="T18" fmla="*/ 2147483647 w 3426"/>
              <a:gd name="T19" fmla="*/ 1795142335 h 1232"/>
              <a:gd name="T20" fmla="*/ 2147483647 w 3426"/>
              <a:gd name="T21" fmla="*/ 2147483647 h 1232"/>
              <a:gd name="T22" fmla="*/ 2147483647 w 3426"/>
              <a:gd name="T23" fmla="*/ 1749113979 h 1232"/>
              <a:gd name="T24" fmla="*/ 2147483647 w 3426"/>
              <a:gd name="T25" fmla="*/ 524734837 h 1232"/>
              <a:gd name="T26" fmla="*/ 2147483647 w 3426"/>
              <a:gd name="T27" fmla="*/ 432675981 h 1232"/>
              <a:gd name="T28" fmla="*/ 2147483647 w 3426"/>
              <a:gd name="T29" fmla="*/ 2147483647 h 1232"/>
              <a:gd name="T30" fmla="*/ 2147483647 w 3426"/>
              <a:gd name="T31" fmla="*/ 2147483647 h 1232"/>
              <a:gd name="T32" fmla="*/ 2147483647 w 3426"/>
              <a:gd name="T33" fmla="*/ 1224379142 h 1232"/>
              <a:gd name="T34" fmla="*/ 2147483647 w 3426"/>
              <a:gd name="T35" fmla="*/ 349823225 h 1232"/>
              <a:gd name="T36" fmla="*/ 2147483647 w 3426"/>
              <a:gd name="T37" fmla="*/ 1924025592 h 1232"/>
              <a:gd name="T38" fmla="*/ 2147483647 w 3426"/>
              <a:gd name="T39" fmla="*/ 2147483647 h 1232"/>
              <a:gd name="T40" fmla="*/ 2147483647 w 3426"/>
              <a:gd name="T41" fmla="*/ 2147483647 h 1232"/>
              <a:gd name="T42" fmla="*/ 1875332207 w 3426"/>
              <a:gd name="T43" fmla="*/ 1279613597 h 1232"/>
              <a:gd name="T44" fmla="*/ 1005012602 w 3426"/>
              <a:gd name="T45" fmla="*/ 616791548 h 1232"/>
              <a:gd name="T46" fmla="*/ 0 w 3426"/>
              <a:gd name="T47" fmla="*/ 441882081 h 1232"/>
              <a:gd name="T48" fmla="*/ 994651952 w 3426"/>
              <a:gd name="T49" fmla="*/ 1509761811 h 1232"/>
              <a:gd name="T50" fmla="*/ 1367644443 w 3426"/>
              <a:gd name="T51" fmla="*/ 2147483647 h 1232"/>
              <a:gd name="T52" fmla="*/ 1118982024 w 3426"/>
              <a:gd name="T53" fmla="*/ 2147483647 h 1232"/>
              <a:gd name="T54" fmla="*/ 476603539 w 3426"/>
              <a:gd name="T55" fmla="*/ 2147483647 h 1232"/>
              <a:gd name="T56" fmla="*/ 518048413 w 3426"/>
              <a:gd name="T57" fmla="*/ 2147483647 h 1232"/>
              <a:gd name="T58" fmla="*/ 1077539425 w 3426"/>
              <a:gd name="T59" fmla="*/ 2147483647 h 1232"/>
              <a:gd name="T60" fmla="*/ 2041107153 w 3426"/>
              <a:gd name="T61" fmla="*/ 2147483647 h 1232"/>
              <a:gd name="T62" fmla="*/ 2147483647 w 3426"/>
              <a:gd name="T63" fmla="*/ 2147483647 h 1232"/>
              <a:gd name="T64" fmla="*/ 2147483647 w 3426"/>
              <a:gd name="T65" fmla="*/ 2147483647 h 1232"/>
              <a:gd name="T66" fmla="*/ 2147483647 w 3426"/>
              <a:gd name="T67" fmla="*/ 2147483647 h 1232"/>
              <a:gd name="T68" fmla="*/ 2147483647 w 3426"/>
              <a:gd name="T69" fmla="*/ 2147483647 h 1232"/>
              <a:gd name="T70" fmla="*/ 2147483647 w 3426"/>
              <a:gd name="T71" fmla="*/ 2147483647 h 1232"/>
              <a:gd name="T72" fmla="*/ 2147483647 w 3426"/>
              <a:gd name="T73" fmla="*/ 2147483647 h 1232"/>
              <a:gd name="T74" fmla="*/ 2147483647 w 3426"/>
              <a:gd name="T75" fmla="*/ 2147483647 h 1232"/>
              <a:gd name="T76" fmla="*/ 2147483647 w 3426"/>
              <a:gd name="T77" fmla="*/ 2147483647 h 1232"/>
              <a:gd name="T78" fmla="*/ 2147483647 w 3426"/>
              <a:gd name="T79" fmla="*/ 2147483647 h 1232"/>
              <a:gd name="T80" fmla="*/ 2147483647 w 3426"/>
              <a:gd name="T81" fmla="*/ 2147483647 h 1232"/>
              <a:gd name="T82" fmla="*/ 2147483647 w 3426"/>
              <a:gd name="T83" fmla="*/ 2147483647 h 1232"/>
              <a:gd name="T84" fmla="*/ 2147483647 w 3426"/>
              <a:gd name="T85" fmla="*/ 2147483647 h 1232"/>
              <a:gd name="T86" fmla="*/ 2147483647 w 3426"/>
              <a:gd name="T87" fmla="*/ 2147483647 h 1232"/>
              <a:gd name="T88" fmla="*/ 2147483647 w 3426"/>
              <a:gd name="T89" fmla="*/ 2147483647 h 1232"/>
              <a:gd name="T90" fmla="*/ 2147483647 w 3426"/>
              <a:gd name="T91" fmla="*/ 2147483647 h 1232"/>
              <a:gd name="T92" fmla="*/ 2147483647 w 3426"/>
              <a:gd name="T93" fmla="*/ 2147483647 h 1232"/>
              <a:gd name="T94" fmla="*/ 2147483647 w 3426"/>
              <a:gd name="T95" fmla="*/ 2147483647 h 1232"/>
              <a:gd name="T96" fmla="*/ 2147483647 w 3426"/>
              <a:gd name="T97" fmla="*/ 2147483647 h 1232"/>
              <a:gd name="T98" fmla="*/ 2147483647 w 3426"/>
              <a:gd name="T99" fmla="*/ 2016082302 h 1232"/>
              <a:gd name="T100" fmla="*/ 2147483647 w 3426"/>
              <a:gd name="T101" fmla="*/ 1739907879 h 1232"/>
              <a:gd name="T102" fmla="*/ 2147483647 w 3426"/>
              <a:gd name="T103" fmla="*/ 1445319110 h 1232"/>
              <a:gd name="T104" fmla="*/ 2147483647 w 3426"/>
              <a:gd name="T105" fmla="*/ 1574202367 h 1232"/>
              <a:gd name="T106" fmla="*/ 2147483647 w 3426"/>
              <a:gd name="T107" fmla="*/ 1905613391 h 1232"/>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3426"/>
              <a:gd name="T163" fmla="*/ 0 h 1232"/>
              <a:gd name="T164" fmla="*/ 3426 w 3426"/>
              <a:gd name="T165" fmla="*/ 1232 h 1232"/>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3426" h="1232">
                <a:moveTo>
                  <a:pt x="3426" y="540"/>
                </a:moveTo>
                <a:lnTo>
                  <a:pt x="3426" y="540"/>
                </a:lnTo>
                <a:lnTo>
                  <a:pt x="3400" y="506"/>
                </a:lnTo>
                <a:lnTo>
                  <a:pt x="3372" y="470"/>
                </a:lnTo>
                <a:lnTo>
                  <a:pt x="3342" y="436"/>
                </a:lnTo>
                <a:lnTo>
                  <a:pt x="3308" y="404"/>
                </a:lnTo>
                <a:lnTo>
                  <a:pt x="3270" y="372"/>
                </a:lnTo>
                <a:lnTo>
                  <a:pt x="3230" y="340"/>
                </a:lnTo>
                <a:lnTo>
                  <a:pt x="3188" y="312"/>
                </a:lnTo>
                <a:lnTo>
                  <a:pt x="3142" y="284"/>
                </a:lnTo>
                <a:lnTo>
                  <a:pt x="3094" y="258"/>
                </a:lnTo>
                <a:lnTo>
                  <a:pt x="3046" y="236"/>
                </a:lnTo>
                <a:lnTo>
                  <a:pt x="2994" y="216"/>
                </a:lnTo>
                <a:lnTo>
                  <a:pt x="2940" y="198"/>
                </a:lnTo>
                <a:lnTo>
                  <a:pt x="2884" y="182"/>
                </a:lnTo>
                <a:lnTo>
                  <a:pt x="2828" y="170"/>
                </a:lnTo>
                <a:lnTo>
                  <a:pt x="2770" y="162"/>
                </a:lnTo>
                <a:lnTo>
                  <a:pt x="2710" y="158"/>
                </a:lnTo>
                <a:lnTo>
                  <a:pt x="2646" y="156"/>
                </a:lnTo>
                <a:lnTo>
                  <a:pt x="2612" y="158"/>
                </a:lnTo>
                <a:lnTo>
                  <a:pt x="2580" y="162"/>
                </a:lnTo>
                <a:lnTo>
                  <a:pt x="2550" y="168"/>
                </a:lnTo>
                <a:lnTo>
                  <a:pt x="2536" y="172"/>
                </a:lnTo>
                <a:lnTo>
                  <a:pt x="2522" y="178"/>
                </a:lnTo>
                <a:lnTo>
                  <a:pt x="2510" y="186"/>
                </a:lnTo>
                <a:lnTo>
                  <a:pt x="2498" y="194"/>
                </a:lnTo>
                <a:lnTo>
                  <a:pt x="2488" y="202"/>
                </a:lnTo>
                <a:lnTo>
                  <a:pt x="2480" y="214"/>
                </a:lnTo>
                <a:lnTo>
                  <a:pt x="2516" y="298"/>
                </a:lnTo>
                <a:lnTo>
                  <a:pt x="2534" y="342"/>
                </a:lnTo>
                <a:lnTo>
                  <a:pt x="2548" y="386"/>
                </a:lnTo>
                <a:lnTo>
                  <a:pt x="2562" y="432"/>
                </a:lnTo>
                <a:lnTo>
                  <a:pt x="2576" y="480"/>
                </a:lnTo>
                <a:lnTo>
                  <a:pt x="2586" y="528"/>
                </a:lnTo>
                <a:lnTo>
                  <a:pt x="2592" y="580"/>
                </a:lnTo>
                <a:lnTo>
                  <a:pt x="2546" y="588"/>
                </a:lnTo>
                <a:lnTo>
                  <a:pt x="2496" y="598"/>
                </a:lnTo>
                <a:lnTo>
                  <a:pt x="2412" y="606"/>
                </a:lnTo>
                <a:lnTo>
                  <a:pt x="2358" y="608"/>
                </a:lnTo>
                <a:lnTo>
                  <a:pt x="2268" y="608"/>
                </a:lnTo>
                <a:lnTo>
                  <a:pt x="2270" y="578"/>
                </a:lnTo>
                <a:lnTo>
                  <a:pt x="2268" y="546"/>
                </a:lnTo>
                <a:lnTo>
                  <a:pt x="2266" y="512"/>
                </a:lnTo>
                <a:lnTo>
                  <a:pt x="2264" y="480"/>
                </a:lnTo>
                <a:lnTo>
                  <a:pt x="2258" y="446"/>
                </a:lnTo>
                <a:lnTo>
                  <a:pt x="2252" y="414"/>
                </a:lnTo>
                <a:lnTo>
                  <a:pt x="2244" y="380"/>
                </a:lnTo>
                <a:lnTo>
                  <a:pt x="2236" y="346"/>
                </a:lnTo>
                <a:lnTo>
                  <a:pt x="2224" y="312"/>
                </a:lnTo>
                <a:lnTo>
                  <a:pt x="2212" y="278"/>
                </a:lnTo>
                <a:lnTo>
                  <a:pt x="2196" y="244"/>
                </a:lnTo>
                <a:lnTo>
                  <a:pt x="2180" y="210"/>
                </a:lnTo>
                <a:lnTo>
                  <a:pt x="2160" y="176"/>
                </a:lnTo>
                <a:lnTo>
                  <a:pt x="2140" y="144"/>
                </a:lnTo>
                <a:lnTo>
                  <a:pt x="2116" y="110"/>
                </a:lnTo>
                <a:lnTo>
                  <a:pt x="2092" y="76"/>
                </a:lnTo>
                <a:lnTo>
                  <a:pt x="2106" y="114"/>
                </a:lnTo>
                <a:lnTo>
                  <a:pt x="2122" y="160"/>
                </a:lnTo>
                <a:lnTo>
                  <a:pt x="2140" y="222"/>
                </a:lnTo>
                <a:lnTo>
                  <a:pt x="2150" y="258"/>
                </a:lnTo>
                <a:lnTo>
                  <a:pt x="2158" y="298"/>
                </a:lnTo>
                <a:lnTo>
                  <a:pt x="2166" y="342"/>
                </a:lnTo>
                <a:lnTo>
                  <a:pt x="2174" y="390"/>
                </a:lnTo>
                <a:lnTo>
                  <a:pt x="2180" y="440"/>
                </a:lnTo>
                <a:lnTo>
                  <a:pt x="2186" y="494"/>
                </a:lnTo>
                <a:lnTo>
                  <a:pt x="2188" y="550"/>
                </a:lnTo>
                <a:lnTo>
                  <a:pt x="2190" y="608"/>
                </a:lnTo>
                <a:lnTo>
                  <a:pt x="1954" y="606"/>
                </a:lnTo>
                <a:lnTo>
                  <a:pt x="1680" y="600"/>
                </a:lnTo>
                <a:lnTo>
                  <a:pt x="1680" y="564"/>
                </a:lnTo>
                <a:lnTo>
                  <a:pt x="1680" y="528"/>
                </a:lnTo>
                <a:lnTo>
                  <a:pt x="1676" y="490"/>
                </a:lnTo>
                <a:lnTo>
                  <a:pt x="1672" y="454"/>
                </a:lnTo>
                <a:lnTo>
                  <a:pt x="1668" y="416"/>
                </a:lnTo>
                <a:lnTo>
                  <a:pt x="1660" y="380"/>
                </a:lnTo>
                <a:lnTo>
                  <a:pt x="1650" y="342"/>
                </a:lnTo>
                <a:lnTo>
                  <a:pt x="1640" y="304"/>
                </a:lnTo>
                <a:lnTo>
                  <a:pt x="1628" y="266"/>
                </a:lnTo>
                <a:lnTo>
                  <a:pt x="1612" y="228"/>
                </a:lnTo>
                <a:lnTo>
                  <a:pt x="1596" y="190"/>
                </a:lnTo>
                <a:lnTo>
                  <a:pt x="1576" y="152"/>
                </a:lnTo>
                <a:lnTo>
                  <a:pt x="1556" y="114"/>
                </a:lnTo>
                <a:lnTo>
                  <a:pt x="1532" y="76"/>
                </a:lnTo>
                <a:lnTo>
                  <a:pt x="1506" y="38"/>
                </a:lnTo>
                <a:lnTo>
                  <a:pt x="1478" y="0"/>
                </a:lnTo>
                <a:lnTo>
                  <a:pt x="1482" y="10"/>
                </a:lnTo>
                <a:lnTo>
                  <a:pt x="1494" y="42"/>
                </a:lnTo>
                <a:lnTo>
                  <a:pt x="1512" y="94"/>
                </a:lnTo>
                <a:lnTo>
                  <a:pt x="1532" y="162"/>
                </a:lnTo>
                <a:lnTo>
                  <a:pt x="1544" y="204"/>
                </a:lnTo>
                <a:lnTo>
                  <a:pt x="1554" y="250"/>
                </a:lnTo>
                <a:lnTo>
                  <a:pt x="1562" y="298"/>
                </a:lnTo>
                <a:lnTo>
                  <a:pt x="1572" y="352"/>
                </a:lnTo>
                <a:lnTo>
                  <a:pt x="1578" y="408"/>
                </a:lnTo>
                <a:lnTo>
                  <a:pt x="1584" y="468"/>
                </a:lnTo>
                <a:lnTo>
                  <a:pt x="1588" y="530"/>
                </a:lnTo>
                <a:lnTo>
                  <a:pt x="1588" y="596"/>
                </a:lnTo>
                <a:lnTo>
                  <a:pt x="964" y="580"/>
                </a:lnTo>
                <a:lnTo>
                  <a:pt x="962" y="518"/>
                </a:lnTo>
                <a:lnTo>
                  <a:pt x="958" y="488"/>
                </a:lnTo>
                <a:lnTo>
                  <a:pt x="954" y="456"/>
                </a:lnTo>
                <a:lnTo>
                  <a:pt x="950" y="426"/>
                </a:lnTo>
                <a:lnTo>
                  <a:pt x="942" y="394"/>
                </a:lnTo>
                <a:lnTo>
                  <a:pt x="934" y="362"/>
                </a:lnTo>
                <a:lnTo>
                  <a:pt x="924" y="330"/>
                </a:lnTo>
                <a:lnTo>
                  <a:pt x="914" y="298"/>
                </a:lnTo>
                <a:lnTo>
                  <a:pt x="900" y="266"/>
                </a:lnTo>
                <a:lnTo>
                  <a:pt x="886" y="234"/>
                </a:lnTo>
                <a:lnTo>
                  <a:pt x="870" y="202"/>
                </a:lnTo>
                <a:lnTo>
                  <a:pt x="852" y="172"/>
                </a:lnTo>
                <a:lnTo>
                  <a:pt x="832" y="140"/>
                </a:lnTo>
                <a:lnTo>
                  <a:pt x="810" y="108"/>
                </a:lnTo>
                <a:lnTo>
                  <a:pt x="786" y="76"/>
                </a:lnTo>
                <a:lnTo>
                  <a:pt x="800" y="112"/>
                </a:lnTo>
                <a:lnTo>
                  <a:pt x="816" y="154"/>
                </a:lnTo>
                <a:lnTo>
                  <a:pt x="832" y="212"/>
                </a:lnTo>
                <a:lnTo>
                  <a:pt x="850" y="284"/>
                </a:lnTo>
                <a:lnTo>
                  <a:pt x="858" y="326"/>
                </a:lnTo>
                <a:lnTo>
                  <a:pt x="866" y="370"/>
                </a:lnTo>
                <a:lnTo>
                  <a:pt x="872" y="418"/>
                </a:lnTo>
                <a:lnTo>
                  <a:pt x="878" y="468"/>
                </a:lnTo>
                <a:lnTo>
                  <a:pt x="882" y="522"/>
                </a:lnTo>
                <a:lnTo>
                  <a:pt x="884" y="576"/>
                </a:lnTo>
                <a:lnTo>
                  <a:pt x="762" y="572"/>
                </a:lnTo>
                <a:lnTo>
                  <a:pt x="728" y="568"/>
                </a:lnTo>
                <a:lnTo>
                  <a:pt x="696" y="562"/>
                </a:lnTo>
                <a:lnTo>
                  <a:pt x="666" y="554"/>
                </a:lnTo>
                <a:lnTo>
                  <a:pt x="640" y="542"/>
                </a:lnTo>
                <a:lnTo>
                  <a:pt x="612" y="530"/>
                </a:lnTo>
                <a:lnTo>
                  <a:pt x="588" y="516"/>
                </a:lnTo>
                <a:lnTo>
                  <a:pt x="566" y="500"/>
                </a:lnTo>
                <a:lnTo>
                  <a:pt x="544" y="484"/>
                </a:lnTo>
                <a:lnTo>
                  <a:pt x="524" y="466"/>
                </a:lnTo>
                <a:lnTo>
                  <a:pt x="504" y="446"/>
                </a:lnTo>
                <a:lnTo>
                  <a:pt x="466" y="406"/>
                </a:lnTo>
                <a:lnTo>
                  <a:pt x="432" y="364"/>
                </a:lnTo>
                <a:lnTo>
                  <a:pt x="398" y="320"/>
                </a:lnTo>
                <a:lnTo>
                  <a:pt x="362" y="278"/>
                </a:lnTo>
                <a:lnTo>
                  <a:pt x="326" y="236"/>
                </a:lnTo>
                <a:lnTo>
                  <a:pt x="306" y="216"/>
                </a:lnTo>
                <a:lnTo>
                  <a:pt x="286" y="198"/>
                </a:lnTo>
                <a:lnTo>
                  <a:pt x="266" y="180"/>
                </a:lnTo>
                <a:lnTo>
                  <a:pt x="242" y="164"/>
                </a:lnTo>
                <a:lnTo>
                  <a:pt x="220" y="148"/>
                </a:lnTo>
                <a:lnTo>
                  <a:pt x="194" y="134"/>
                </a:lnTo>
                <a:lnTo>
                  <a:pt x="166" y="122"/>
                </a:lnTo>
                <a:lnTo>
                  <a:pt x="138" y="114"/>
                </a:lnTo>
                <a:lnTo>
                  <a:pt x="106" y="106"/>
                </a:lnTo>
                <a:lnTo>
                  <a:pt x="74" y="100"/>
                </a:lnTo>
                <a:lnTo>
                  <a:pt x="38" y="96"/>
                </a:lnTo>
                <a:lnTo>
                  <a:pt x="0" y="96"/>
                </a:lnTo>
                <a:lnTo>
                  <a:pt x="52" y="146"/>
                </a:lnTo>
                <a:lnTo>
                  <a:pt x="78" y="172"/>
                </a:lnTo>
                <a:lnTo>
                  <a:pt x="102" y="200"/>
                </a:lnTo>
                <a:lnTo>
                  <a:pt x="126" y="230"/>
                </a:lnTo>
                <a:lnTo>
                  <a:pt x="150" y="262"/>
                </a:lnTo>
                <a:lnTo>
                  <a:pt x="172" y="294"/>
                </a:lnTo>
                <a:lnTo>
                  <a:pt x="192" y="328"/>
                </a:lnTo>
                <a:lnTo>
                  <a:pt x="210" y="362"/>
                </a:lnTo>
                <a:lnTo>
                  <a:pt x="226" y="400"/>
                </a:lnTo>
                <a:lnTo>
                  <a:pt x="240" y="438"/>
                </a:lnTo>
                <a:lnTo>
                  <a:pt x="250" y="478"/>
                </a:lnTo>
                <a:lnTo>
                  <a:pt x="258" y="520"/>
                </a:lnTo>
                <a:lnTo>
                  <a:pt x="264" y="562"/>
                </a:lnTo>
                <a:lnTo>
                  <a:pt x="264" y="608"/>
                </a:lnTo>
                <a:lnTo>
                  <a:pt x="262" y="654"/>
                </a:lnTo>
                <a:lnTo>
                  <a:pt x="258" y="694"/>
                </a:lnTo>
                <a:lnTo>
                  <a:pt x="252" y="732"/>
                </a:lnTo>
                <a:lnTo>
                  <a:pt x="244" y="770"/>
                </a:lnTo>
                <a:lnTo>
                  <a:pt x="236" y="806"/>
                </a:lnTo>
                <a:lnTo>
                  <a:pt x="216" y="880"/>
                </a:lnTo>
                <a:lnTo>
                  <a:pt x="192" y="952"/>
                </a:lnTo>
                <a:lnTo>
                  <a:pt x="166" y="1020"/>
                </a:lnTo>
                <a:lnTo>
                  <a:pt x="138" y="1086"/>
                </a:lnTo>
                <a:lnTo>
                  <a:pt x="86" y="1212"/>
                </a:lnTo>
                <a:lnTo>
                  <a:pt x="90" y="1208"/>
                </a:lnTo>
                <a:lnTo>
                  <a:pt x="92" y="1208"/>
                </a:lnTo>
                <a:lnTo>
                  <a:pt x="90" y="1212"/>
                </a:lnTo>
                <a:lnTo>
                  <a:pt x="82" y="1222"/>
                </a:lnTo>
                <a:lnTo>
                  <a:pt x="84" y="1222"/>
                </a:lnTo>
                <a:lnTo>
                  <a:pt x="94" y="1218"/>
                </a:lnTo>
                <a:lnTo>
                  <a:pt x="100" y="1218"/>
                </a:lnTo>
                <a:lnTo>
                  <a:pt x="102" y="1216"/>
                </a:lnTo>
                <a:lnTo>
                  <a:pt x="104" y="1214"/>
                </a:lnTo>
                <a:lnTo>
                  <a:pt x="108" y="1202"/>
                </a:lnTo>
                <a:lnTo>
                  <a:pt x="142" y="1184"/>
                </a:lnTo>
                <a:lnTo>
                  <a:pt x="176" y="1164"/>
                </a:lnTo>
                <a:lnTo>
                  <a:pt x="208" y="1144"/>
                </a:lnTo>
                <a:lnTo>
                  <a:pt x="238" y="1120"/>
                </a:lnTo>
                <a:lnTo>
                  <a:pt x="268" y="1098"/>
                </a:lnTo>
                <a:lnTo>
                  <a:pt x="296" y="1072"/>
                </a:lnTo>
                <a:lnTo>
                  <a:pt x="352" y="1018"/>
                </a:lnTo>
                <a:lnTo>
                  <a:pt x="374" y="994"/>
                </a:lnTo>
                <a:lnTo>
                  <a:pt x="394" y="970"/>
                </a:lnTo>
                <a:lnTo>
                  <a:pt x="434" y="918"/>
                </a:lnTo>
                <a:lnTo>
                  <a:pt x="470" y="866"/>
                </a:lnTo>
                <a:lnTo>
                  <a:pt x="506" y="814"/>
                </a:lnTo>
                <a:lnTo>
                  <a:pt x="526" y="790"/>
                </a:lnTo>
                <a:lnTo>
                  <a:pt x="546" y="766"/>
                </a:lnTo>
                <a:lnTo>
                  <a:pt x="568" y="746"/>
                </a:lnTo>
                <a:lnTo>
                  <a:pt x="590" y="726"/>
                </a:lnTo>
                <a:lnTo>
                  <a:pt x="614" y="710"/>
                </a:lnTo>
                <a:lnTo>
                  <a:pt x="642" y="694"/>
                </a:lnTo>
                <a:lnTo>
                  <a:pt x="670" y="684"/>
                </a:lnTo>
                <a:lnTo>
                  <a:pt x="702" y="676"/>
                </a:lnTo>
                <a:lnTo>
                  <a:pt x="882" y="678"/>
                </a:lnTo>
                <a:lnTo>
                  <a:pt x="878" y="732"/>
                </a:lnTo>
                <a:lnTo>
                  <a:pt x="872" y="788"/>
                </a:lnTo>
                <a:lnTo>
                  <a:pt x="866" y="846"/>
                </a:lnTo>
                <a:lnTo>
                  <a:pt x="854" y="906"/>
                </a:lnTo>
                <a:lnTo>
                  <a:pt x="842" y="966"/>
                </a:lnTo>
                <a:lnTo>
                  <a:pt x="826" y="1028"/>
                </a:lnTo>
                <a:lnTo>
                  <a:pt x="808" y="1092"/>
                </a:lnTo>
                <a:lnTo>
                  <a:pt x="786" y="1156"/>
                </a:lnTo>
                <a:lnTo>
                  <a:pt x="808" y="1120"/>
                </a:lnTo>
                <a:lnTo>
                  <a:pt x="832" y="1076"/>
                </a:lnTo>
                <a:lnTo>
                  <a:pt x="860" y="1020"/>
                </a:lnTo>
                <a:lnTo>
                  <a:pt x="876" y="986"/>
                </a:lnTo>
                <a:lnTo>
                  <a:pt x="890" y="950"/>
                </a:lnTo>
                <a:lnTo>
                  <a:pt x="904" y="910"/>
                </a:lnTo>
                <a:lnTo>
                  <a:pt x="918" y="868"/>
                </a:lnTo>
                <a:lnTo>
                  <a:pt x="932" y="824"/>
                </a:lnTo>
                <a:lnTo>
                  <a:pt x="942" y="778"/>
                </a:lnTo>
                <a:lnTo>
                  <a:pt x="952" y="730"/>
                </a:lnTo>
                <a:lnTo>
                  <a:pt x="958" y="680"/>
                </a:lnTo>
                <a:lnTo>
                  <a:pt x="1258" y="686"/>
                </a:lnTo>
                <a:lnTo>
                  <a:pt x="1582" y="696"/>
                </a:lnTo>
                <a:lnTo>
                  <a:pt x="1586" y="696"/>
                </a:lnTo>
                <a:lnTo>
                  <a:pt x="1582" y="758"/>
                </a:lnTo>
                <a:lnTo>
                  <a:pt x="1576" y="820"/>
                </a:lnTo>
                <a:lnTo>
                  <a:pt x="1566" y="884"/>
                </a:lnTo>
                <a:lnTo>
                  <a:pt x="1556" y="952"/>
                </a:lnTo>
                <a:lnTo>
                  <a:pt x="1540" y="1020"/>
                </a:lnTo>
                <a:lnTo>
                  <a:pt x="1522" y="1088"/>
                </a:lnTo>
                <a:lnTo>
                  <a:pt x="1502" y="1160"/>
                </a:lnTo>
                <a:lnTo>
                  <a:pt x="1478" y="1232"/>
                </a:lnTo>
                <a:lnTo>
                  <a:pt x="1484" y="1222"/>
                </a:lnTo>
                <a:lnTo>
                  <a:pt x="1502" y="1192"/>
                </a:lnTo>
                <a:lnTo>
                  <a:pt x="1530" y="1144"/>
                </a:lnTo>
                <a:lnTo>
                  <a:pt x="1562" y="1080"/>
                </a:lnTo>
                <a:lnTo>
                  <a:pt x="1578" y="1042"/>
                </a:lnTo>
                <a:lnTo>
                  <a:pt x="1594" y="1002"/>
                </a:lnTo>
                <a:lnTo>
                  <a:pt x="1612" y="958"/>
                </a:lnTo>
                <a:lnTo>
                  <a:pt x="1626" y="910"/>
                </a:lnTo>
                <a:lnTo>
                  <a:pt x="1642" y="860"/>
                </a:lnTo>
                <a:lnTo>
                  <a:pt x="1654" y="808"/>
                </a:lnTo>
                <a:lnTo>
                  <a:pt x="1664" y="754"/>
                </a:lnTo>
                <a:lnTo>
                  <a:pt x="1672" y="698"/>
                </a:lnTo>
                <a:lnTo>
                  <a:pt x="1794" y="700"/>
                </a:lnTo>
                <a:lnTo>
                  <a:pt x="1922" y="702"/>
                </a:lnTo>
                <a:lnTo>
                  <a:pt x="2186" y="700"/>
                </a:lnTo>
                <a:lnTo>
                  <a:pt x="2182" y="752"/>
                </a:lnTo>
                <a:lnTo>
                  <a:pt x="2176" y="806"/>
                </a:lnTo>
                <a:lnTo>
                  <a:pt x="2168" y="862"/>
                </a:lnTo>
                <a:lnTo>
                  <a:pt x="2158" y="918"/>
                </a:lnTo>
                <a:lnTo>
                  <a:pt x="2146" y="976"/>
                </a:lnTo>
                <a:lnTo>
                  <a:pt x="2130" y="1034"/>
                </a:lnTo>
                <a:lnTo>
                  <a:pt x="2112" y="1094"/>
                </a:lnTo>
                <a:lnTo>
                  <a:pt x="2092" y="1156"/>
                </a:lnTo>
                <a:lnTo>
                  <a:pt x="2112" y="1122"/>
                </a:lnTo>
                <a:lnTo>
                  <a:pt x="2136" y="1080"/>
                </a:lnTo>
                <a:lnTo>
                  <a:pt x="2164" y="1026"/>
                </a:lnTo>
                <a:lnTo>
                  <a:pt x="2192" y="958"/>
                </a:lnTo>
                <a:lnTo>
                  <a:pt x="2206" y="922"/>
                </a:lnTo>
                <a:lnTo>
                  <a:pt x="2220" y="882"/>
                </a:lnTo>
                <a:lnTo>
                  <a:pt x="2232" y="838"/>
                </a:lnTo>
                <a:lnTo>
                  <a:pt x="2244" y="794"/>
                </a:lnTo>
                <a:lnTo>
                  <a:pt x="2254" y="748"/>
                </a:lnTo>
                <a:lnTo>
                  <a:pt x="2262" y="700"/>
                </a:lnTo>
                <a:lnTo>
                  <a:pt x="2600" y="694"/>
                </a:lnTo>
                <a:lnTo>
                  <a:pt x="2604" y="736"/>
                </a:lnTo>
                <a:lnTo>
                  <a:pt x="2606" y="782"/>
                </a:lnTo>
                <a:lnTo>
                  <a:pt x="2604" y="830"/>
                </a:lnTo>
                <a:lnTo>
                  <a:pt x="2602" y="878"/>
                </a:lnTo>
                <a:lnTo>
                  <a:pt x="2596" y="926"/>
                </a:lnTo>
                <a:lnTo>
                  <a:pt x="2590" y="976"/>
                </a:lnTo>
                <a:lnTo>
                  <a:pt x="2582" y="1022"/>
                </a:lnTo>
                <a:lnTo>
                  <a:pt x="2572" y="1068"/>
                </a:lnTo>
                <a:lnTo>
                  <a:pt x="2634" y="1070"/>
                </a:lnTo>
                <a:lnTo>
                  <a:pt x="2694" y="1066"/>
                </a:lnTo>
                <a:lnTo>
                  <a:pt x="2752" y="1060"/>
                </a:lnTo>
                <a:lnTo>
                  <a:pt x="2808" y="1050"/>
                </a:lnTo>
                <a:lnTo>
                  <a:pt x="2862" y="1038"/>
                </a:lnTo>
                <a:lnTo>
                  <a:pt x="2914" y="1022"/>
                </a:lnTo>
                <a:lnTo>
                  <a:pt x="2962" y="1004"/>
                </a:lnTo>
                <a:lnTo>
                  <a:pt x="3010" y="982"/>
                </a:lnTo>
                <a:lnTo>
                  <a:pt x="3054" y="958"/>
                </a:lnTo>
                <a:lnTo>
                  <a:pt x="3096" y="932"/>
                </a:lnTo>
                <a:lnTo>
                  <a:pt x="3136" y="904"/>
                </a:lnTo>
                <a:lnTo>
                  <a:pt x="3174" y="874"/>
                </a:lnTo>
                <a:lnTo>
                  <a:pt x="3208" y="842"/>
                </a:lnTo>
                <a:lnTo>
                  <a:pt x="3242" y="808"/>
                </a:lnTo>
                <a:lnTo>
                  <a:pt x="3272" y="772"/>
                </a:lnTo>
                <a:lnTo>
                  <a:pt x="3300" y="736"/>
                </a:lnTo>
                <a:lnTo>
                  <a:pt x="3218" y="716"/>
                </a:lnTo>
                <a:lnTo>
                  <a:pt x="3178" y="704"/>
                </a:lnTo>
                <a:lnTo>
                  <a:pt x="3140" y="692"/>
                </a:lnTo>
                <a:lnTo>
                  <a:pt x="3102" y="678"/>
                </a:lnTo>
                <a:lnTo>
                  <a:pt x="3068" y="662"/>
                </a:lnTo>
                <a:lnTo>
                  <a:pt x="3036" y="644"/>
                </a:lnTo>
                <a:lnTo>
                  <a:pt x="3006" y="624"/>
                </a:lnTo>
                <a:lnTo>
                  <a:pt x="3114" y="608"/>
                </a:lnTo>
                <a:lnTo>
                  <a:pt x="3222" y="590"/>
                </a:lnTo>
                <a:lnTo>
                  <a:pt x="3276" y="580"/>
                </a:lnTo>
                <a:lnTo>
                  <a:pt x="3326" y="570"/>
                </a:lnTo>
                <a:lnTo>
                  <a:pt x="3378" y="556"/>
                </a:lnTo>
                <a:lnTo>
                  <a:pt x="3426" y="540"/>
                </a:lnTo>
                <a:close/>
                <a:moveTo>
                  <a:pt x="2788" y="444"/>
                </a:moveTo>
                <a:lnTo>
                  <a:pt x="2788" y="444"/>
                </a:lnTo>
                <a:lnTo>
                  <a:pt x="2774" y="442"/>
                </a:lnTo>
                <a:lnTo>
                  <a:pt x="2762" y="438"/>
                </a:lnTo>
                <a:lnTo>
                  <a:pt x="2752" y="432"/>
                </a:lnTo>
                <a:lnTo>
                  <a:pt x="2742" y="424"/>
                </a:lnTo>
                <a:lnTo>
                  <a:pt x="2734" y="414"/>
                </a:lnTo>
                <a:lnTo>
                  <a:pt x="2728" y="404"/>
                </a:lnTo>
                <a:lnTo>
                  <a:pt x="2724" y="392"/>
                </a:lnTo>
                <a:lnTo>
                  <a:pt x="2722" y="378"/>
                </a:lnTo>
                <a:lnTo>
                  <a:pt x="2724" y="364"/>
                </a:lnTo>
                <a:lnTo>
                  <a:pt x="2728" y="352"/>
                </a:lnTo>
                <a:lnTo>
                  <a:pt x="2734" y="342"/>
                </a:lnTo>
                <a:lnTo>
                  <a:pt x="2742" y="332"/>
                </a:lnTo>
                <a:lnTo>
                  <a:pt x="2752" y="324"/>
                </a:lnTo>
                <a:lnTo>
                  <a:pt x="2762" y="318"/>
                </a:lnTo>
                <a:lnTo>
                  <a:pt x="2774" y="314"/>
                </a:lnTo>
                <a:lnTo>
                  <a:pt x="2788" y="312"/>
                </a:lnTo>
                <a:lnTo>
                  <a:pt x="2802" y="314"/>
                </a:lnTo>
                <a:lnTo>
                  <a:pt x="2814" y="318"/>
                </a:lnTo>
                <a:lnTo>
                  <a:pt x="2824" y="324"/>
                </a:lnTo>
                <a:lnTo>
                  <a:pt x="2834" y="332"/>
                </a:lnTo>
                <a:lnTo>
                  <a:pt x="2842" y="342"/>
                </a:lnTo>
                <a:lnTo>
                  <a:pt x="2848" y="352"/>
                </a:lnTo>
                <a:lnTo>
                  <a:pt x="2852" y="364"/>
                </a:lnTo>
                <a:lnTo>
                  <a:pt x="2854" y="378"/>
                </a:lnTo>
                <a:lnTo>
                  <a:pt x="2852" y="392"/>
                </a:lnTo>
                <a:lnTo>
                  <a:pt x="2848" y="404"/>
                </a:lnTo>
                <a:lnTo>
                  <a:pt x="2842" y="414"/>
                </a:lnTo>
                <a:lnTo>
                  <a:pt x="2834" y="424"/>
                </a:lnTo>
                <a:lnTo>
                  <a:pt x="2824" y="432"/>
                </a:lnTo>
                <a:lnTo>
                  <a:pt x="2814" y="438"/>
                </a:lnTo>
                <a:lnTo>
                  <a:pt x="2802" y="442"/>
                </a:lnTo>
                <a:lnTo>
                  <a:pt x="2788" y="444"/>
                </a:lnTo>
                <a:close/>
              </a:path>
            </a:pathLst>
          </a:custGeom>
          <a:gradFill rotWithShape="1">
            <a:gsLst>
              <a:gs pos="55000">
                <a:schemeClr val="bg1">
                  <a:lumMod val="85000"/>
                </a:schemeClr>
              </a:gs>
              <a:gs pos="29000">
                <a:schemeClr val="bg1">
                  <a:lumMod val="75000"/>
                </a:schemeClr>
              </a:gs>
              <a:gs pos="100000">
                <a:schemeClr val="tx1">
                  <a:lumMod val="75000"/>
                  <a:lumOff val="25000"/>
                </a:schemeClr>
              </a:gs>
            </a:gsLst>
            <a:lin ang="5400000"/>
          </a:gradFill>
          <a:ln w="9525">
            <a:solidFill>
              <a:schemeClr val="tx1">
                <a:lumMod val="50000"/>
                <a:lumOff val="50000"/>
              </a:schemeClr>
            </a:solidFill>
            <a:miter lim="800000"/>
            <a:headEnd/>
            <a:tailEnd/>
          </a:ln>
          <a:effectLst>
            <a:outerShdw blurRad="50800" dist="38100" dir="5400000" algn="t" rotWithShape="0">
              <a:prstClr val="black">
                <a:alpha val="40000"/>
              </a:prstClr>
            </a:outerShdw>
          </a:effectLst>
        </p:spPr>
        <p:txBody>
          <a:bodyPr anchor="ctr"/>
          <a:lstStyle/>
          <a:p>
            <a:endParaRPr lang="zh-CN" altLang="en-US" sz="1350"/>
          </a:p>
        </p:txBody>
      </p:sp>
      <p:sp>
        <p:nvSpPr>
          <p:cNvPr id="22" name="Oval 67"/>
          <p:cNvSpPr>
            <a:spLocks noChangeArrowheads="1"/>
          </p:cNvSpPr>
          <p:nvPr/>
        </p:nvSpPr>
        <p:spPr bwMode="auto">
          <a:xfrm>
            <a:off x="2633394" y="1678949"/>
            <a:ext cx="882424" cy="420362"/>
          </a:xfrm>
          <a:prstGeom prst="ellipse">
            <a:avLst/>
          </a:prstGeom>
          <a:gradFill rotWithShape="1">
            <a:gsLst>
              <a:gs pos="0">
                <a:schemeClr val="bg1">
                  <a:alpha val="59000"/>
                </a:schemeClr>
              </a:gs>
              <a:gs pos="52000">
                <a:srgbClr val="70AC2E">
                  <a:alpha val="0"/>
                </a:srgbClr>
              </a:gs>
            </a:gsLst>
            <a:lin ang="5400000"/>
          </a:gradFill>
          <a:ln w="9525">
            <a:noFill/>
            <a:miter lim="800000"/>
            <a:headEnd/>
            <a:tailEnd/>
          </a:ln>
          <a:effectLst/>
        </p:spPr>
        <p:txBody>
          <a:bodyPr anchor="ctr"/>
          <a:lstStyle/>
          <a:p>
            <a:pPr algn="ctr">
              <a:defRPr/>
            </a:pPr>
            <a:endParaRPr lang="zh-CN" altLang="zh-CN" sz="1350">
              <a:solidFill>
                <a:srgbClr val="FFFFFF"/>
              </a:solidFill>
              <a:latin typeface="Calibri" charset="0"/>
              <a:ea typeface="ＭＳ Ｐゴシック" charset="-128"/>
            </a:endParaRPr>
          </a:p>
        </p:txBody>
      </p:sp>
      <p:sp>
        <p:nvSpPr>
          <p:cNvPr id="51" name="TextBox 50"/>
          <p:cNvSpPr txBox="1"/>
          <p:nvPr/>
        </p:nvSpPr>
        <p:spPr>
          <a:xfrm>
            <a:off x="2681790" y="2196409"/>
            <a:ext cx="647532" cy="452432"/>
          </a:xfrm>
          <a:prstGeom prst="rect">
            <a:avLst/>
          </a:prstGeom>
          <a:noFill/>
        </p:spPr>
        <p:txBody>
          <a:bodyPr wrap="square" rtlCol="0">
            <a:spAutoFit/>
          </a:bodyPr>
          <a:lstStyle/>
          <a:p>
            <a:pPr>
              <a:lnSpc>
                <a:spcPct val="130000"/>
              </a:lnSpc>
            </a:pPr>
            <a:r>
              <a:rPr lang="zh-CN" altLang="en-US" sz="900" dirty="0">
                <a:solidFill>
                  <a:schemeClr val="tx1">
                    <a:lumMod val="65000"/>
                    <a:lumOff val="35000"/>
                  </a:schemeClr>
                </a:solidFill>
                <a:latin typeface="微软雅黑" pitchFamily="34" charset="-122"/>
                <a:ea typeface="微软雅黑" pitchFamily="34" charset="-122"/>
              </a:rPr>
              <a:t>打印机、屏幕等</a:t>
            </a:r>
            <a:endParaRPr lang="en-US" altLang="zh-CN" sz="900" dirty="0">
              <a:solidFill>
                <a:schemeClr val="tx1">
                  <a:lumMod val="65000"/>
                  <a:lumOff val="35000"/>
                </a:schemeClr>
              </a:solidFill>
              <a:latin typeface="微软雅黑" pitchFamily="34" charset="-122"/>
              <a:ea typeface="微软雅黑" pitchFamily="34" charset="-122"/>
            </a:endParaRPr>
          </a:p>
        </p:txBody>
      </p:sp>
      <p:sp>
        <p:nvSpPr>
          <p:cNvPr id="52" name="TextBox 51"/>
          <p:cNvSpPr txBox="1"/>
          <p:nvPr/>
        </p:nvSpPr>
        <p:spPr>
          <a:xfrm>
            <a:off x="3683675" y="3135034"/>
            <a:ext cx="754284" cy="254813"/>
          </a:xfrm>
          <a:prstGeom prst="rect">
            <a:avLst/>
          </a:prstGeom>
          <a:noFill/>
        </p:spPr>
        <p:txBody>
          <a:bodyPr wrap="square" rtlCol="0">
            <a:spAutoFit/>
          </a:bodyPr>
          <a:lstStyle/>
          <a:p>
            <a:pPr>
              <a:lnSpc>
                <a:spcPct val="130000"/>
              </a:lnSpc>
            </a:pPr>
            <a:r>
              <a:rPr lang="zh-CN" altLang="en-US" sz="900" dirty="0">
                <a:solidFill>
                  <a:schemeClr val="tx1">
                    <a:lumMod val="65000"/>
                    <a:lumOff val="35000"/>
                  </a:schemeClr>
                </a:solidFill>
                <a:latin typeface="微软雅黑" pitchFamily="34" charset="-122"/>
                <a:ea typeface="微软雅黑" pitchFamily="34" charset="-122"/>
              </a:rPr>
              <a:t>内存</a:t>
            </a:r>
            <a:endParaRPr lang="en-US" altLang="zh-CN" sz="900" dirty="0">
              <a:solidFill>
                <a:schemeClr val="tx1">
                  <a:lumMod val="65000"/>
                  <a:lumOff val="35000"/>
                </a:schemeClr>
              </a:solidFill>
              <a:latin typeface="微软雅黑" pitchFamily="34" charset="-122"/>
              <a:ea typeface="微软雅黑" pitchFamily="34" charset="-122"/>
            </a:endParaRPr>
          </a:p>
        </p:txBody>
      </p:sp>
      <p:sp>
        <p:nvSpPr>
          <p:cNvPr id="53" name="TextBox 52"/>
          <p:cNvSpPr txBox="1"/>
          <p:nvPr/>
        </p:nvSpPr>
        <p:spPr>
          <a:xfrm>
            <a:off x="4627806" y="3135034"/>
            <a:ext cx="754284" cy="254813"/>
          </a:xfrm>
          <a:prstGeom prst="rect">
            <a:avLst/>
          </a:prstGeom>
          <a:noFill/>
        </p:spPr>
        <p:txBody>
          <a:bodyPr wrap="square" rtlCol="0">
            <a:spAutoFit/>
          </a:bodyPr>
          <a:lstStyle/>
          <a:p>
            <a:pPr>
              <a:lnSpc>
                <a:spcPct val="130000"/>
              </a:lnSpc>
            </a:pPr>
            <a:r>
              <a:rPr lang="en-US" altLang="zh-CN" sz="900" dirty="0">
                <a:solidFill>
                  <a:schemeClr val="tx1">
                    <a:lumMod val="65000"/>
                    <a:lumOff val="35000"/>
                  </a:schemeClr>
                </a:solidFill>
                <a:latin typeface="微软雅黑" pitchFamily="34" charset="-122"/>
                <a:ea typeface="微软雅黑" pitchFamily="34" charset="-122"/>
              </a:rPr>
              <a:t>CPU</a:t>
            </a:r>
          </a:p>
        </p:txBody>
      </p:sp>
      <p:sp>
        <p:nvSpPr>
          <p:cNvPr id="54" name="TextBox 53"/>
          <p:cNvSpPr txBox="1"/>
          <p:nvPr/>
        </p:nvSpPr>
        <p:spPr>
          <a:xfrm>
            <a:off x="2678472" y="3111811"/>
            <a:ext cx="647532" cy="452432"/>
          </a:xfrm>
          <a:prstGeom prst="rect">
            <a:avLst/>
          </a:prstGeom>
          <a:noFill/>
        </p:spPr>
        <p:txBody>
          <a:bodyPr wrap="square" rtlCol="0">
            <a:spAutoFit/>
          </a:bodyPr>
          <a:lstStyle/>
          <a:p>
            <a:pPr>
              <a:lnSpc>
                <a:spcPct val="130000"/>
              </a:lnSpc>
            </a:pPr>
            <a:r>
              <a:rPr lang="zh-CN" altLang="en-US" sz="900" dirty="0">
                <a:solidFill>
                  <a:schemeClr val="tx1">
                    <a:lumMod val="65000"/>
                    <a:lumOff val="35000"/>
                  </a:schemeClr>
                </a:solidFill>
                <a:latin typeface="微软雅黑" pitchFamily="34" charset="-122"/>
                <a:ea typeface="微软雅黑" pitchFamily="34" charset="-122"/>
              </a:rPr>
              <a:t>磁盘、光盘等</a:t>
            </a:r>
            <a:endParaRPr lang="en-US" altLang="zh-CN" sz="900" dirty="0">
              <a:solidFill>
                <a:schemeClr val="tx1">
                  <a:lumMod val="65000"/>
                  <a:lumOff val="35000"/>
                </a:schemeClr>
              </a:solidFill>
              <a:latin typeface="微软雅黑" pitchFamily="34" charset="-122"/>
              <a:ea typeface="微软雅黑" pitchFamily="34" charset="-122"/>
            </a:endParaRPr>
          </a:p>
        </p:txBody>
      </p:sp>
      <p:sp>
        <p:nvSpPr>
          <p:cNvPr id="56" name="TextBox 55"/>
          <p:cNvSpPr txBox="1"/>
          <p:nvPr/>
        </p:nvSpPr>
        <p:spPr>
          <a:xfrm>
            <a:off x="3682041" y="2091446"/>
            <a:ext cx="754284" cy="452432"/>
          </a:xfrm>
          <a:prstGeom prst="rect">
            <a:avLst/>
          </a:prstGeom>
          <a:noFill/>
        </p:spPr>
        <p:txBody>
          <a:bodyPr wrap="square" rtlCol="0">
            <a:spAutoFit/>
          </a:bodyPr>
          <a:lstStyle/>
          <a:p>
            <a:pPr>
              <a:lnSpc>
                <a:spcPct val="130000"/>
              </a:lnSpc>
            </a:pPr>
            <a:r>
              <a:rPr lang="zh-CN" altLang="en-US" sz="900" dirty="0">
                <a:solidFill>
                  <a:schemeClr val="tx1">
                    <a:lumMod val="65000"/>
                    <a:lumOff val="35000"/>
                  </a:schemeClr>
                </a:solidFill>
                <a:latin typeface="微软雅黑" pitchFamily="34" charset="-122"/>
                <a:ea typeface="微软雅黑" pitchFamily="34" charset="-122"/>
              </a:rPr>
              <a:t>键盘、鼠标等</a:t>
            </a:r>
            <a:r>
              <a:rPr lang="en-US" altLang="zh-CN" sz="900" dirty="0">
                <a:solidFill>
                  <a:schemeClr val="tx1">
                    <a:lumMod val="65000"/>
                    <a:lumOff val="35000"/>
                  </a:schemeClr>
                </a:solidFill>
                <a:latin typeface="微软雅黑" pitchFamily="34" charset="-122"/>
                <a:ea typeface="微软雅黑" pitchFamily="34" charset="-122"/>
              </a:rPr>
              <a:t>.</a:t>
            </a:r>
          </a:p>
        </p:txBody>
      </p:sp>
      <p:pic>
        <p:nvPicPr>
          <p:cNvPr id="62" name="Oval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6546" y="1525337"/>
            <a:ext cx="1466672" cy="69594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 name="TextBox 49"/>
          <p:cNvSpPr txBox="1"/>
          <p:nvPr/>
        </p:nvSpPr>
        <p:spPr>
          <a:xfrm>
            <a:off x="2731979" y="1719972"/>
            <a:ext cx="799141" cy="276999"/>
          </a:xfrm>
          <a:prstGeom prst="rect">
            <a:avLst/>
          </a:prstGeom>
          <a:noFill/>
        </p:spPr>
        <p:txBody>
          <a:bodyPr wrap="square" rtlCol="0">
            <a:spAutoFit/>
          </a:bodyPr>
          <a:lstStyle/>
          <a:p>
            <a:pPr algn="ctr"/>
            <a:r>
              <a:rPr lang="zh-CN" altLang="en-US" sz="1200" b="1" dirty="0">
                <a:solidFill>
                  <a:schemeClr val="bg1"/>
                </a:solidFill>
                <a:effectLst>
                  <a:glow rad="228600">
                    <a:schemeClr val="bg1">
                      <a:alpha val="17000"/>
                    </a:schemeClr>
                  </a:glow>
                </a:effectLst>
                <a:latin typeface="微软雅黑" pitchFamily="34" charset="-122"/>
                <a:ea typeface="微软雅黑" pitchFamily="34" charset="-122"/>
              </a:rPr>
              <a:t>输出设备</a:t>
            </a:r>
          </a:p>
        </p:txBody>
      </p:sp>
      <p:pic>
        <p:nvPicPr>
          <p:cNvPr id="40" name="Oval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3088" y="1482017"/>
            <a:ext cx="1466672" cy="69594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TextBox 42"/>
          <p:cNvSpPr txBox="1"/>
          <p:nvPr/>
        </p:nvSpPr>
        <p:spPr>
          <a:xfrm>
            <a:off x="3848520" y="1676652"/>
            <a:ext cx="794589" cy="276999"/>
          </a:xfrm>
          <a:prstGeom prst="rect">
            <a:avLst/>
          </a:prstGeom>
          <a:noFill/>
        </p:spPr>
        <p:txBody>
          <a:bodyPr wrap="square" rtlCol="0">
            <a:spAutoFit/>
          </a:bodyPr>
          <a:lstStyle/>
          <a:p>
            <a:pPr algn="ctr"/>
            <a:r>
              <a:rPr lang="zh-CN" altLang="en-US" sz="1200" b="1" dirty="0">
                <a:solidFill>
                  <a:schemeClr val="bg1"/>
                </a:solidFill>
                <a:effectLst>
                  <a:glow rad="228600">
                    <a:schemeClr val="bg1">
                      <a:alpha val="17000"/>
                    </a:schemeClr>
                  </a:glow>
                </a:effectLst>
                <a:latin typeface="微软雅黑" pitchFamily="34" charset="-122"/>
                <a:ea typeface="微软雅黑" pitchFamily="34" charset="-122"/>
              </a:rPr>
              <a:t>输入设备</a:t>
            </a:r>
          </a:p>
        </p:txBody>
      </p:sp>
      <p:pic>
        <p:nvPicPr>
          <p:cNvPr id="44" name="Oval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9629" y="1535412"/>
            <a:ext cx="1466672" cy="695941"/>
          </a:xfrm>
          <a:prstGeom prst="rect">
            <a:avLst/>
          </a:prstGeom>
          <a:noFill/>
          <a:ln>
            <a:noFill/>
          </a:ln>
          <a:effectLst>
            <a:outerShdw blurRad="50800" dist="38100" dir="5400000" algn="t" rotWithShape="0">
              <a:prstClr val="black">
                <a:alpha val="40000"/>
              </a:prstClr>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TextBox 58"/>
          <p:cNvSpPr txBox="1"/>
          <p:nvPr/>
        </p:nvSpPr>
        <p:spPr>
          <a:xfrm>
            <a:off x="4932040" y="1730047"/>
            <a:ext cx="794589" cy="276999"/>
          </a:xfrm>
          <a:prstGeom prst="rect">
            <a:avLst/>
          </a:prstGeom>
          <a:noFill/>
        </p:spPr>
        <p:txBody>
          <a:bodyPr wrap="square" rtlCol="0">
            <a:spAutoFit/>
          </a:bodyPr>
          <a:lstStyle/>
          <a:p>
            <a:pPr algn="ctr"/>
            <a:r>
              <a:rPr lang="zh-CN" altLang="en-US" sz="1200" b="1" dirty="0">
                <a:solidFill>
                  <a:schemeClr val="bg1"/>
                </a:solidFill>
                <a:effectLst>
                  <a:glow rad="228600">
                    <a:schemeClr val="bg1">
                      <a:alpha val="17000"/>
                    </a:schemeClr>
                  </a:glow>
                </a:effectLst>
                <a:latin typeface="微软雅黑" pitchFamily="34" charset="-122"/>
                <a:ea typeface="微软雅黑" pitchFamily="34" charset="-122"/>
              </a:rPr>
              <a:t>控制器</a:t>
            </a:r>
          </a:p>
        </p:txBody>
      </p:sp>
      <p:pic>
        <p:nvPicPr>
          <p:cNvPr id="60" name="Oval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0881" y="3437757"/>
            <a:ext cx="1466672" cy="695941"/>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 name="TextBox 60"/>
          <p:cNvSpPr txBox="1"/>
          <p:nvPr/>
        </p:nvSpPr>
        <p:spPr>
          <a:xfrm>
            <a:off x="2709561" y="3624070"/>
            <a:ext cx="889312" cy="276999"/>
          </a:xfrm>
          <a:prstGeom prst="rect">
            <a:avLst/>
          </a:prstGeom>
          <a:noFill/>
        </p:spPr>
        <p:txBody>
          <a:bodyPr wrap="square" rtlCol="0">
            <a:spAutoFit/>
          </a:bodyPr>
          <a:lstStyle/>
          <a:p>
            <a:pPr algn="ctr"/>
            <a:r>
              <a:rPr lang="zh-CN" altLang="en-US" sz="1200" b="1" dirty="0">
                <a:solidFill>
                  <a:schemeClr val="bg1"/>
                </a:solidFill>
                <a:effectLst>
                  <a:glow rad="228600">
                    <a:schemeClr val="bg1">
                      <a:alpha val="17000"/>
                    </a:schemeClr>
                  </a:glow>
                </a:effectLst>
                <a:latin typeface="微软雅黑" pitchFamily="34" charset="-122"/>
                <a:ea typeface="微软雅黑" pitchFamily="34" charset="-122"/>
              </a:rPr>
              <a:t>二级外存</a:t>
            </a:r>
          </a:p>
        </p:txBody>
      </p:sp>
      <p:pic>
        <p:nvPicPr>
          <p:cNvPr id="64" name="Oval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43671" y="3469167"/>
            <a:ext cx="1466672" cy="695941"/>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5" name="TextBox 64"/>
          <p:cNvSpPr txBox="1"/>
          <p:nvPr/>
        </p:nvSpPr>
        <p:spPr>
          <a:xfrm>
            <a:off x="3917153" y="3655009"/>
            <a:ext cx="719709" cy="276999"/>
          </a:xfrm>
          <a:prstGeom prst="rect">
            <a:avLst/>
          </a:prstGeom>
          <a:noFill/>
        </p:spPr>
        <p:txBody>
          <a:bodyPr wrap="square" rtlCol="0">
            <a:spAutoFit/>
          </a:bodyPr>
          <a:lstStyle/>
          <a:p>
            <a:pPr algn="ctr"/>
            <a:r>
              <a:rPr lang="zh-CN" altLang="en-US" sz="1200" b="1" dirty="0">
                <a:solidFill>
                  <a:schemeClr val="bg1"/>
                </a:solidFill>
                <a:effectLst>
                  <a:glow rad="228600">
                    <a:schemeClr val="bg1">
                      <a:alpha val="17000"/>
                    </a:schemeClr>
                  </a:glow>
                </a:effectLst>
                <a:latin typeface="微软雅黑" pitchFamily="34" charset="-122"/>
                <a:ea typeface="微软雅黑" pitchFamily="34" charset="-122"/>
              </a:rPr>
              <a:t>存储器</a:t>
            </a:r>
          </a:p>
        </p:txBody>
      </p:sp>
      <p:pic>
        <p:nvPicPr>
          <p:cNvPr id="66" name="Oval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66461" y="3469167"/>
            <a:ext cx="1466672" cy="695941"/>
          </a:xfrm>
          <a:prstGeom prst="rect">
            <a:avLst/>
          </a:prstGeom>
          <a:noFill/>
          <a:ln>
            <a:noFill/>
          </a:ln>
          <a:effectLst>
            <a:outerShdw dist="35921" dir="2700000" algn="ctr" rotWithShape="0">
              <a:srgbClr val="808080"/>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TextBox 66"/>
          <p:cNvSpPr txBox="1"/>
          <p:nvPr/>
        </p:nvSpPr>
        <p:spPr>
          <a:xfrm>
            <a:off x="5039942" y="3655009"/>
            <a:ext cx="719709" cy="276999"/>
          </a:xfrm>
          <a:prstGeom prst="rect">
            <a:avLst/>
          </a:prstGeom>
          <a:noFill/>
        </p:spPr>
        <p:txBody>
          <a:bodyPr wrap="square" rtlCol="0">
            <a:spAutoFit/>
          </a:bodyPr>
          <a:lstStyle/>
          <a:p>
            <a:pPr algn="ctr"/>
            <a:r>
              <a:rPr lang="zh-CN" altLang="en-US" sz="1200" b="1" dirty="0">
                <a:solidFill>
                  <a:schemeClr val="bg1"/>
                </a:solidFill>
                <a:effectLst>
                  <a:glow rad="228600">
                    <a:schemeClr val="bg1">
                      <a:alpha val="17000"/>
                    </a:schemeClr>
                  </a:glow>
                </a:effectLst>
                <a:latin typeface="微软雅黑" pitchFamily="34" charset="-122"/>
                <a:ea typeface="微软雅黑" pitchFamily="34" charset="-122"/>
              </a:rPr>
              <a:t>运算器</a:t>
            </a:r>
          </a:p>
        </p:txBody>
      </p:sp>
      <p:pic>
        <p:nvPicPr>
          <p:cNvPr id="12" name="图片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2240" y="205075"/>
            <a:ext cx="1052034" cy="1385913"/>
          </a:xfrm>
          <a:prstGeom prst="rect">
            <a:avLst/>
          </a:prstGeom>
        </p:spPr>
      </p:pic>
    </p:spTree>
    <p:extLst>
      <p:ext uri="{BB962C8B-B14F-4D97-AF65-F5344CB8AC3E}">
        <p14:creationId xmlns:p14="http://schemas.microsoft.com/office/powerpoint/2010/main" val="3578555685"/>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灯片编号占位符 3"/>
          <p:cNvSpPr>
            <a:spLocks noGrp="1"/>
          </p:cNvSpPr>
          <p:nvPr>
            <p:ph type="sldNum" sz="quarter" idx="10"/>
          </p:nvPr>
        </p:nvSpPr>
        <p:spPr/>
        <p:txBody>
          <a:bodyPr/>
          <a:lstStyle/>
          <a:p>
            <a:fld id="{E0520127-1D87-486C-B142-4A8DD9440F13}" type="slidenum">
              <a:rPr lang="zh-CN" altLang="en-US"/>
              <a:pPr/>
              <a:t>7</a:t>
            </a:fld>
            <a:endParaRPr lang="en-US" altLang="zh-CN"/>
          </a:p>
        </p:txBody>
      </p:sp>
      <p:sp>
        <p:nvSpPr>
          <p:cNvPr id="64" name="页脚占位符 5"/>
          <p:cNvSpPr>
            <a:spLocks noGrp="1"/>
          </p:cNvSpPr>
          <p:nvPr>
            <p:ph type="ftr" sz="quarter" idx="12"/>
          </p:nvPr>
        </p:nvSpPr>
        <p:spPr/>
        <p:txBody>
          <a:bodyPr/>
          <a:lstStyle/>
          <a:p>
            <a:r>
              <a:rPr lang="en-US" altLang="zh-CN"/>
              <a:t>http://xinxi.xaufe.edu.cn</a:t>
            </a:r>
          </a:p>
        </p:txBody>
      </p:sp>
      <p:grpSp>
        <p:nvGrpSpPr>
          <p:cNvPr id="171011" name="Group 3"/>
          <p:cNvGrpSpPr>
            <a:grpSpLocks/>
          </p:cNvGrpSpPr>
          <p:nvPr/>
        </p:nvGrpSpPr>
        <p:grpSpPr bwMode="auto">
          <a:xfrm>
            <a:off x="1385887" y="1924050"/>
            <a:ext cx="7506723" cy="2862263"/>
            <a:chOff x="2232" y="2130"/>
            <a:chExt cx="8293" cy="2665"/>
          </a:xfrm>
        </p:grpSpPr>
        <p:grpSp>
          <p:nvGrpSpPr>
            <p:cNvPr id="171012" name="Group 4"/>
            <p:cNvGrpSpPr>
              <a:grpSpLocks/>
            </p:cNvGrpSpPr>
            <p:nvPr/>
          </p:nvGrpSpPr>
          <p:grpSpPr bwMode="auto">
            <a:xfrm>
              <a:off x="2520" y="2298"/>
              <a:ext cx="6120" cy="2497"/>
              <a:chOff x="2160" y="2298"/>
              <a:chExt cx="6120" cy="2497"/>
            </a:xfrm>
          </p:grpSpPr>
          <p:sp>
            <p:nvSpPr>
              <p:cNvPr id="171013" name="Text Box 5"/>
              <p:cNvSpPr txBox="1">
                <a:spLocks noChangeArrowheads="1"/>
              </p:cNvSpPr>
              <p:nvPr/>
            </p:nvSpPr>
            <p:spPr bwMode="auto">
              <a:xfrm>
                <a:off x="3060" y="2454"/>
                <a:ext cx="1080" cy="780"/>
              </a:xfrm>
              <a:prstGeom prst="rect">
                <a:avLst/>
              </a:prstGeom>
              <a:solidFill>
                <a:srgbClr val="FFCCFF"/>
              </a:solidFill>
              <a:ln w="38100">
                <a:solidFill>
                  <a:srgbClr val="000000"/>
                </a:solidFill>
                <a:miter lim="800000"/>
                <a:headEnd/>
                <a:tailEnd/>
              </a:ln>
            </p:spPr>
            <p:txBody>
              <a:bodyPr/>
              <a:lstStyle/>
              <a:p>
                <a:pPr algn="ctr">
                  <a:lnSpc>
                    <a:spcPct val="100000"/>
                  </a:lnSpc>
                </a:pPr>
                <a:endParaRPr lang="zh-CN" altLang="en-US" sz="1200"/>
              </a:p>
              <a:p>
                <a:pPr algn="ctr">
                  <a:lnSpc>
                    <a:spcPct val="100000"/>
                  </a:lnSpc>
                </a:pPr>
                <a:r>
                  <a:rPr lang="zh-CN" altLang="en-US" sz="1200"/>
                  <a:t>输入</a:t>
                </a:r>
                <a:r>
                  <a:rPr lang="en-US" altLang="zh-CN" sz="1200"/>
                  <a:t>/</a:t>
                </a:r>
                <a:r>
                  <a:rPr lang="zh-CN" altLang="en-US" sz="1200"/>
                  <a:t>输出</a:t>
                </a:r>
              </a:p>
              <a:p>
                <a:pPr algn="ctr">
                  <a:lnSpc>
                    <a:spcPct val="100000"/>
                  </a:lnSpc>
                </a:pPr>
                <a:r>
                  <a:rPr lang="zh-CN" altLang="en-US" sz="1200"/>
                  <a:t>设备</a:t>
                </a:r>
                <a:endParaRPr lang="zh-CN" altLang="en-US" sz="1200">
                  <a:latin typeface="Verdana" panose="020B0604030504040204" pitchFamily="34" charset="0"/>
                </a:endParaRPr>
              </a:p>
            </p:txBody>
          </p:sp>
          <p:grpSp>
            <p:nvGrpSpPr>
              <p:cNvPr id="171014" name="Group 6"/>
              <p:cNvGrpSpPr>
                <a:grpSpLocks/>
              </p:cNvGrpSpPr>
              <p:nvPr/>
            </p:nvGrpSpPr>
            <p:grpSpPr bwMode="auto">
              <a:xfrm>
                <a:off x="5040" y="2454"/>
                <a:ext cx="1080" cy="780"/>
                <a:chOff x="5040" y="2454"/>
                <a:chExt cx="1080" cy="780"/>
              </a:xfrm>
            </p:grpSpPr>
            <p:sp>
              <p:nvSpPr>
                <p:cNvPr id="171015" name="Rectangle 7"/>
                <p:cNvSpPr>
                  <a:spLocks noChangeArrowheads="1"/>
                </p:cNvSpPr>
                <p:nvPr/>
              </p:nvSpPr>
              <p:spPr bwMode="auto">
                <a:xfrm>
                  <a:off x="5040" y="2454"/>
                  <a:ext cx="1080" cy="780"/>
                </a:xfrm>
                <a:prstGeom prst="rect">
                  <a:avLst/>
                </a:prstGeom>
                <a:solidFill>
                  <a:srgbClr val="FFCCFF"/>
                </a:solidFill>
                <a:ln w="38100">
                  <a:solidFill>
                    <a:srgbClr val="000000"/>
                  </a:solidFill>
                  <a:miter lim="800000"/>
                  <a:headEnd/>
                  <a:tailEnd/>
                </a:ln>
              </p:spPr>
              <p:txBody>
                <a:bodyPr/>
                <a:lstStyle/>
                <a:p>
                  <a:endParaRPr lang="zh-CN" altLang="en-US" sz="1350"/>
                </a:p>
              </p:txBody>
            </p:sp>
            <p:sp>
              <p:nvSpPr>
                <p:cNvPr id="171016" name="Text Box 8"/>
                <p:cNvSpPr txBox="1">
                  <a:spLocks noChangeArrowheads="1"/>
                </p:cNvSpPr>
                <p:nvPr/>
              </p:nvSpPr>
              <p:spPr bwMode="auto">
                <a:xfrm>
                  <a:off x="5040" y="2610"/>
                  <a:ext cx="1079" cy="468"/>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0000"/>
                    </a:lnSpc>
                  </a:pPr>
                  <a:r>
                    <a:rPr lang="zh-CN" altLang="en-US" sz="1200" dirty="0"/>
                    <a:t>存储器</a:t>
                  </a:r>
                  <a:endParaRPr lang="zh-CN" altLang="en-US" sz="1200" dirty="0">
                    <a:latin typeface="Verdana" panose="020B0604030504040204" pitchFamily="34" charset="0"/>
                  </a:endParaRPr>
                </a:p>
              </p:txBody>
            </p:sp>
          </p:grpSp>
          <p:grpSp>
            <p:nvGrpSpPr>
              <p:cNvPr id="171017" name="Group 9"/>
              <p:cNvGrpSpPr>
                <a:grpSpLocks/>
              </p:cNvGrpSpPr>
              <p:nvPr/>
            </p:nvGrpSpPr>
            <p:grpSpPr bwMode="auto">
              <a:xfrm>
                <a:off x="7020" y="2454"/>
                <a:ext cx="1080" cy="780"/>
                <a:chOff x="5040" y="2454"/>
                <a:chExt cx="1080" cy="780"/>
              </a:xfrm>
            </p:grpSpPr>
            <p:sp>
              <p:nvSpPr>
                <p:cNvPr id="171018" name="Rectangle 10"/>
                <p:cNvSpPr>
                  <a:spLocks noChangeArrowheads="1"/>
                </p:cNvSpPr>
                <p:nvPr/>
              </p:nvSpPr>
              <p:spPr bwMode="auto">
                <a:xfrm>
                  <a:off x="5040" y="2454"/>
                  <a:ext cx="1080" cy="780"/>
                </a:xfrm>
                <a:prstGeom prst="rect">
                  <a:avLst/>
                </a:prstGeom>
                <a:solidFill>
                  <a:srgbClr val="FF9900"/>
                </a:solidFill>
                <a:ln w="38100">
                  <a:solidFill>
                    <a:srgbClr val="000000"/>
                  </a:solidFill>
                  <a:miter lim="800000"/>
                  <a:headEnd/>
                  <a:tailEnd/>
                </a:ln>
              </p:spPr>
              <p:txBody>
                <a:bodyPr/>
                <a:lstStyle/>
                <a:p>
                  <a:endParaRPr lang="zh-CN" altLang="en-US" sz="1350"/>
                </a:p>
              </p:txBody>
            </p:sp>
            <p:sp>
              <p:nvSpPr>
                <p:cNvPr id="171019" name="Text Box 11"/>
                <p:cNvSpPr txBox="1">
                  <a:spLocks noChangeArrowheads="1"/>
                </p:cNvSpPr>
                <p:nvPr/>
              </p:nvSpPr>
              <p:spPr bwMode="auto">
                <a:xfrm>
                  <a:off x="5040" y="2610"/>
                  <a:ext cx="1079" cy="468"/>
                </a:xfrm>
                <a:prstGeom prst="rect">
                  <a:avLst/>
                </a:prstGeom>
                <a:noFill/>
                <a:ln>
                  <a:noFill/>
                </a:ln>
                <a:extLst>
                  <a:ext uri="{909E8E84-426E-40DD-AFC4-6F175D3DCCD1}">
                    <a14:hiddenFill xmlns:a14="http://schemas.microsoft.com/office/drawing/2010/main">
                      <a:solidFill>
                        <a:srgbClr val="FFCC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0000"/>
                    </a:lnSpc>
                  </a:pPr>
                  <a:r>
                    <a:rPr lang="zh-CN" altLang="en-US" sz="1200"/>
                    <a:t>运算器</a:t>
                  </a:r>
                  <a:endParaRPr lang="zh-CN" altLang="en-US" sz="1200">
                    <a:latin typeface="Verdana" panose="020B0604030504040204" pitchFamily="34" charset="0"/>
                  </a:endParaRPr>
                </a:p>
              </p:txBody>
            </p:sp>
          </p:grpSp>
          <p:grpSp>
            <p:nvGrpSpPr>
              <p:cNvPr id="171020" name="Group 12"/>
              <p:cNvGrpSpPr>
                <a:grpSpLocks/>
              </p:cNvGrpSpPr>
              <p:nvPr/>
            </p:nvGrpSpPr>
            <p:grpSpPr bwMode="auto">
              <a:xfrm>
                <a:off x="5040" y="3858"/>
                <a:ext cx="1080" cy="780"/>
                <a:chOff x="5040" y="2454"/>
                <a:chExt cx="1080" cy="780"/>
              </a:xfrm>
            </p:grpSpPr>
            <p:sp>
              <p:nvSpPr>
                <p:cNvPr id="171021" name="Rectangle 13"/>
                <p:cNvSpPr>
                  <a:spLocks noChangeArrowheads="1"/>
                </p:cNvSpPr>
                <p:nvPr/>
              </p:nvSpPr>
              <p:spPr bwMode="auto">
                <a:xfrm>
                  <a:off x="5040" y="2454"/>
                  <a:ext cx="1080" cy="780"/>
                </a:xfrm>
                <a:prstGeom prst="rect">
                  <a:avLst/>
                </a:prstGeom>
                <a:solidFill>
                  <a:srgbClr val="FF9900"/>
                </a:solidFill>
                <a:ln w="38100">
                  <a:solidFill>
                    <a:srgbClr val="000000"/>
                  </a:solidFill>
                  <a:miter lim="800000"/>
                  <a:headEnd/>
                  <a:tailEnd/>
                </a:ln>
              </p:spPr>
              <p:txBody>
                <a:bodyPr/>
                <a:lstStyle/>
                <a:p>
                  <a:endParaRPr lang="zh-CN" altLang="en-US" sz="1350"/>
                </a:p>
              </p:txBody>
            </p:sp>
            <p:sp>
              <p:nvSpPr>
                <p:cNvPr id="171022" name="Text Box 14"/>
                <p:cNvSpPr txBox="1">
                  <a:spLocks noChangeArrowheads="1"/>
                </p:cNvSpPr>
                <p:nvPr/>
              </p:nvSpPr>
              <p:spPr bwMode="auto">
                <a:xfrm>
                  <a:off x="5040" y="2610"/>
                  <a:ext cx="1079"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0000"/>
                    </a:lnSpc>
                  </a:pPr>
                  <a:r>
                    <a:rPr lang="zh-CN" altLang="en-US" sz="1200"/>
                    <a:t>控制器</a:t>
                  </a:r>
                  <a:endParaRPr lang="zh-CN" altLang="en-US" sz="1200">
                    <a:latin typeface="Verdana" panose="020B0604030504040204" pitchFamily="34" charset="0"/>
                  </a:endParaRPr>
                </a:p>
              </p:txBody>
            </p:sp>
          </p:grpSp>
          <p:sp>
            <p:nvSpPr>
              <p:cNvPr id="171023" name="Line 15"/>
              <p:cNvSpPr>
                <a:spLocks noChangeShapeType="1"/>
              </p:cNvSpPr>
              <p:nvPr/>
            </p:nvSpPr>
            <p:spPr bwMode="auto">
              <a:xfrm>
                <a:off x="2160" y="2610"/>
                <a:ext cx="900" cy="0"/>
              </a:xfrm>
              <a:prstGeom prst="line">
                <a:avLst/>
              </a:prstGeom>
              <a:noFill/>
              <a:ln w="38100">
                <a:solidFill>
                  <a:srgbClr val="000000"/>
                </a:solidFill>
                <a:round/>
                <a:headEnd/>
                <a:tailEnd type="arrow" w="sm" len="med"/>
              </a:ln>
              <a:extLst>
                <a:ext uri="{909E8E84-426E-40DD-AFC4-6F175D3DCCD1}">
                  <a14:hiddenFill xmlns:a14="http://schemas.microsoft.com/office/drawing/2010/main">
                    <a:noFill/>
                  </a14:hiddenFill>
                </a:ext>
              </a:extLst>
            </p:spPr>
            <p:txBody>
              <a:bodyPr/>
              <a:lstStyle/>
              <a:p>
                <a:endParaRPr lang="zh-CN" altLang="en-US" sz="1350"/>
              </a:p>
            </p:txBody>
          </p:sp>
          <p:sp>
            <p:nvSpPr>
              <p:cNvPr id="171024" name="Line 16"/>
              <p:cNvSpPr>
                <a:spLocks noChangeShapeType="1"/>
              </p:cNvSpPr>
              <p:nvPr/>
            </p:nvSpPr>
            <p:spPr bwMode="auto">
              <a:xfrm>
                <a:off x="4140" y="2610"/>
                <a:ext cx="900" cy="1"/>
              </a:xfrm>
              <a:prstGeom prst="line">
                <a:avLst/>
              </a:prstGeom>
              <a:noFill/>
              <a:ln w="38100">
                <a:solidFill>
                  <a:srgbClr val="000000"/>
                </a:solidFill>
                <a:round/>
                <a:headEnd/>
                <a:tailEnd type="arrow" w="sm" len="med"/>
              </a:ln>
              <a:extLst>
                <a:ext uri="{909E8E84-426E-40DD-AFC4-6F175D3DCCD1}">
                  <a14:hiddenFill xmlns:a14="http://schemas.microsoft.com/office/drawing/2010/main">
                    <a:noFill/>
                  </a14:hiddenFill>
                </a:ext>
              </a:extLst>
            </p:spPr>
            <p:txBody>
              <a:bodyPr/>
              <a:lstStyle/>
              <a:p>
                <a:endParaRPr lang="zh-CN" altLang="en-US" sz="1350"/>
              </a:p>
            </p:txBody>
          </p:sp>
          <p:sp>
            <p:nvSpPr>
              <p:cNvPr id="171025" name="Line 17"/>
              <p:cNvSpPr>
                <a:spLocks noChangeShapeType="1"/>
              </p:cNvSpPr>
              <p:nvPr/>
            </p:nvSpPr>
            <p:spPr bwMode="auto">
              <a:xfrm>
                <a:off x="6120" y="2610"/>
                <a:ext cx="900" cy="1"/>
              </a:xfrm>
              <a:prstGeom prst="line">
                <a:avLst/>
              </a:prstGeom>
              <a:noFill/>
              <a:ln w="38100">
                <a:solidFill>
                  <a:srgbClr val="000000"/>
                </a:solidFill>
                <a:round/>
                <a:headEnd/>
                <a:tailEnd type="arrow" w="sm" len="med"/>
              </a:ln>
              <a:extLst>
                <a:ext uri="{909E8E84-426E-40DD-AFC4-6F175D3DCCD1}">
                  <a14:hiddenFill xmlns:a14="http://schemas.microsoft.com/office/drawing/2010/main">
                    <a:noFill/>
                  </a14:hiddenFill>
                </a:ext>
              </a:extLst>
            </p:spPr>
            <p:txBody>
              <a:bodyPr/>
              <a:lstStyle/>
              <a:p>
                <a:endParaRPr lang="zh-CN" altLang="en-US" sz="1350"/>
              </a:p>
            </p:txBody>
          </p:sp>
          <p:sp>
            <p:nvSpPr>
              <p:cNvPr id="171026" name="Line 18"/>
              <p:cNvSpPr>
                <a:spLocks noChangeShapeType="1"/>
              </p:cNvSpPr>
              <p:nvPr/>
            </p:nvSpPr>
            <p:spPr bwMode="auto">
              <a:xfrm>
                <a:off x="2160" y="3078"/>
                <a:ext cx="900" cy="1"/>
              </a:xfrm>
              <a:prstGeom prst="line">
                <a:avLst/>
              </a:prstGeom>
              <a:noFill/>
              <a:ln w="38100">
                <a:solidFill>
                  <a:srgbClr val="000000"/>
                </a:solidFill>
                <a:round/>
                <a:headEnd type="arrow" w="sm" len="med"/>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171027" name="Line 19"/>
              <p:cNvSpPr>
                <a:spLocks noChangeShapeType="1"/>
              </p:cNvSpPr>
              <p:nvPr/>
            </p:nvSpPr>
            <p:spPr bwMode="auto">
              <a:xfrm>
                <a:off x="4140" y="3078"/>
                <a:ext cx="900" cy="1"/>
              </a:xfrm>
              <a:prstGeom prst="line">
                <a:avLst/>
              </a:prstGeom>
              <a:noFill/>
              <a:ln w="38100">
                <a:solidFill>
                  <a:srgbClr val="000000"/>
                </a:solidFill>
                <a:round/>
                <a:headEnd type="arrow" w="sm" len="med"/>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171028" name="Line 20"/>
              <p:cNvSpPr>
                <a:spLocks noChangeShapeType="1"/>
              </p:cNvSpPr>
              <p:nvPr/>
            </p:nvSpPr>
            <p:spPr bwMode="auto">
              <a:xfrm>
                <a:off x="6120" y="3077"/>
                <a:ext cx="900" cy="1"/>
              </a:xfrm>
              <a:prstGeom prst="line">
                <a:avLst/>
              </a:prstGeom>
              <a:noFill/>
              <a:ln w="38100">
                <a:solidFill>
                  <a:srgbClr val="000000"/>
                </a:solidFill>
                <a:round/>
                <a:headEnd type="arrow" w="sm" len="med"/>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171029" name="Line 21"/>
              <p:cNvSpPr>
                <a:spLocks noChangeShapeType="1"/>
              </p:cNvSpPr>
              <p:nvPr/>
            </p:nvSpPr>
            <p:spPr bwMode="auto">
              <a:xfrm>
                <a:off x="5220" y="3234"/>
                <a:ext cx="1" cy="624"/>
              </a:xfrm>
              <a:prstGeom prst="line">
                <a:avLst/>
              </a:prstGeom>
              <a:noFill/>
              <a:ln w="38100">
                <a:solidFill>
                  <a:srgbClr val="000000"/>
                </a:solidFill>
                <a:round/>
                <a:headEnd/>
                <a:tailEnd type="triangle" w="sm" len="sm"/>
              </a:ln>
              <a:extLst>
                <a:ext uri="{909E8E84-426E-40DD-AFC4-6F175D3DCCD1}">
                  <a14:hiddenFill xmlns:a14="http://schemas.microsoft.com/office/drawing/2010/main">
                    <a:noFill/>
                  </a14:hiddenFill>
                </a:ext>
              </a:extLst>
            </p:spPr>
            <p:txBody>
              <a:bodyPr/>
              <a:lstStyle/>
              <a:p>
                <a:endParaRPr lang="zh-CN" altLang="en-US" sz="1350"/>
              </a:p>
            </p:txBody>
          </p:sp>
          <p:sp>
            <p:nvSpPr>
              <p:cNvPr id="171030" name="Line 22"/>
              <p:cNvSpPr>
                <a:spLocks noChangeShapeType="1"/>
              </p:cNvSpPr>
              <p:nvPr/>
            </p:nvSpPr>
            <p:spPr bwMode="auto">
              <a:xfrm>
                <a:off x="5939" y="3234"/>
                <a:ext cx="1" cy="624"/>
              </a:xfrm>
              <a:prstGeom prst="line">
                <a:avLst/>
              </a:prstGeom>
              <a:noFill/>
              <a:ln w="38100">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171031" name="Line 23"/>
              <p:cNvSpPr>
                <a:spLocks noChangeShapeType="1"/>
              </p:cNvSpPr>
              <p:nvPr/>
            </p:nvSpPr>
            <p:spPr bwMode="auto">
              <a:xfrm>
                <a:off x="3600" y="4170"/>
                <a:ext cx="1440" cy="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71032" name="Line 24"/>
              <p:cNvSpPr>
                <a:spLocks noChangeShapeType="1"/>
              </p:cNvSpPr>
              <p:nvPr/>
            </p:nvSpPr>
            <p:spPr bwMode="auto">
              <a:xfrm>
                <a:off x="6120" y="4170"/>
                <a:ext cx="1440" cy="1"/>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71033" name="Line 25"/>
              <p:cNvSpPr>
                <a:spLocks noChangeShapeType="1"/>
              </p:cNvSpPr>
              <p:nvPr/>
            </p:nvSpPr>
            <p:spPr bwMode="auto">
              <a:xfrm>
                <a:off x="7559" y="3234"/>
                <a:ext cx="1" cy="936"/>
              </a:xfrm>
              <a:prstGeom prst="line">
                <a:avLst/>
              </a:prstGeom>
              <a:noFill/>
              <a:ln w="38100">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171034" name="Line 26"/>
              <p:cNvSpPr>
                <a:spLocks noChangeShapeType="1"/>
              </p:cNvSpPr>
              <p:nvPr/>
            </p:nvSpPr>
            <p:spPr bwMode="auto">
              <a:xfrm>
                <a:off x="3600" y="3234"/>
                <a:ext cx="1" cy="936"/>
              </a:xfrm>
              <a:prstGeom prst="line">
                <a:avLst/>
              </a:prstGeom>
              <a:noFill/>
              <a:ln w="38100">
                <a:solidFill>
                  <a:srgbClr val="000000"/>
                </a:solidFill>
                <a:round/>
                <a:headEnd type="triangle" w="sm" len="sm"/>
                <a:tailEnd type="none" w="sm" len="sm"/>
              </a:ln>
              <a:extLst>
                <a:ext uri="{909E8E84-426E-40DD-AFC4-6F175D3DCCD1}">
                  <a14:hiddenFill xmlns:a14="http://schemas.microsoft.com/office/drawing/2010/main">
                    <a:noFill/>
                  </a14:hiddenFill>
                </a:ext>
              </a:extLst>
            </p:spPr>
            <p:txBody>
              <a:bodyPr/>
              <a:lstStyle/>
              <a:p>
                <a:endParaRPr lang="zh-CN" altLang="en-US" sz="1350"/>
              </a:p>
            </p:txBody>
          </p:sp>
          <p:sp>
            <p:nvSpPr>
              <p:cNvPr id="171035" name="Line 27"/>
              <p:cNvSpPr>
                <a:spLocks noChangeShapeType="1"/>
              </p:cNvSpPr>
              <p:nvPr/>
            </p:nvSpPr>
            <p:spPr bwMode="auto">
              <a:xfrm>
                <a:off x="4860" y="3702"/>
                <a:ext cx="1980" cy="1"/>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71036" name="Line 28"/>
              <p:cNvSpPr>
                <a:spLocks noChangeShapeType="1"/>
              </p:cNvSpPr>
              <p:nvPr/>
            </p:nvSpPr>
            <p:spPr bwMode="auto">
              <a:xfrm>
                <a:off x="4860" y="4794"/>
                <a:ext cx="1980" cy="1"/>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71037" name="Line 29"/>
              <p:cNvSpPr>
                <a:spLocks noChangeShapeType="1"/>
              </p:cNvSpPr>
              <p:nvPr/>
            </p:nvSpPr>
            <p:spPr bwMode="auto">
              <a:xfrm>
                <a:off x="4860" y="3702"/>
                <a:ext cx="0" cy="1092"/>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71038" name="Line 30"/>
              <p:cNvSpPr>
                <a:spLocks noChangeShapeType="1"/>
              </p:cNvSpPr>
              <p:nvPr/>
            </p:nvSpPr>
            <p:spPr bwMode="auto">
              <a:xfrm>
                <a:off x="6840" y="2298"/>
                <a:ext cx="1" cy="1404"/>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71039" name="Line 31"/>
              <p:cNvSpPr>
                <a:spLocks noChangeShapeType="1"/>
              </p:cNvSpPr>
              <p:nvPr/>
            </p:nvSpPr>
            <p:spPr bwMode="auto">
              <a:xfrm>
                <a:off x="8279" y="2298"/>
                <a:ext cx="1" cy="1404"/>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71040" name="Line 32"/>
              <p:cNvSpPr>
                <a:spLocks noChangeShapeType="1"/>
              </p:cNvSpPr>
              <p:nvPr/>
            </p:nvSpPr>
            <p:spPr bwMode="auto">
              <a:xfrm>
                <a:off x="6840" y="2298"/>
                <a:ext cx="1440" cy="1"/>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71041" name="Line 33"/>
              <p:cNvSpPr>
                <a:spLocks noChangeShapeType="1"/>
              </p:cNvSpPr>
              <p:nvPr/>
            </p:nvSpPr>
            <p:spPr bwMode="auto">
              <a:xfrm>
                <a:off x="6840" y="4793"/>
                <a:ext cx="1440" cy="1"/>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350"/>
              </a:p>
            </p:txBody>
          </p:sp>
          <p:sp>
            <p:nvSpPr>
              <p:cNvPr id="171042" name="Line 34"/>
              <p:cNvSpPr>
                <a:spLocks noChangeShapeType="1"/>
              </p:cNvSpPr>
              <p:nvPr/>
            </p:nvSpPr>
            <p:spPr bwMode="auto">
              <a:xfrm>
                <a:off x="8279" y="3702"/>
                <a:ext cx="1" cy="1092"/>
              </a:xfrm>
              <a:prstGeom prst="line">
                <a:avLst/>
              </a:prstGeom>
              <a:noFill/>
              <a:ln w="28575" cap="rnd">
                <a:solidFill>
                  <a:srgbClr val="FF0000"/>
                </a:solidFill>
                <a:prstDash val="sysDot"/>
                <a:round/>
                <a:headEnd/>
                <a:tailEnd/>
              </a:ln>
              <a:extLst>
                <a:ext uri="{909E8E84-426E-40DD-AFC4-6F175D3DCCD1}">
                  <a14:hiddenFill xmlns:a14="http://schemas.microsoft.com/office/drawing/2010/main">
                    <a:noFill/>
                  </a14:hiddenFill>
                </a:ext>
              </a:extLst>
            </p:spPr>
            <p:txBody>
              <a:bodyPr/>
              <a:lstStyle/>
              <a:p>
                <a:endParaRPr lang="zh-CN" altLang="en-US" sz="1350"/>
              </a:p>
            </p:txBody>
          </p:sp>
        </p:grpSp>
        <p:sp>
          <p:nvSpPr>
            <p:cNvPr id="171043" name="Text Box 35"/>
            <p:cNvSpPr txBox="1">
              <a:spLocks noChangeArrowheads="1"/>
            </p:cNvSpPr>
            <p:nvPr/>
          </p:nvSpPr>
          <p:spPr bwMode="auto">
            <a:xfrm>
              <a:off x="2232" y="2130"/>
              <a:ext cx="135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0000"/>
                </a:lnSpc>
              </a:pPr>
              <a:r>
                <a:rPr lang="zh-CN" altLang="en-US" sz="1200" dirty="0"/>
                <a:t>源程序</a:t>
              </a:r>
            </a:p>
            <a:p>
              <a:pPr algn="ctr">
                <a:lnSpc>
                  <a:spcPct val="100000"/>
                </a:lnSpc>
              </a:pPr>
              <a:r>
                <a:rPr lang="zh-CN" altLang="en-US" sz="1200" dirty="0"/>
                <a:t>和输入数据</a:t>
              </a:r>
              <a:endParaRPr lang="zh-CN" altLang="en-US" sz="1200" dirty="0">
                <a:latin typeface="Verdana" panose="020B0604030504040204" pitchFamily="34" charset="0"/>
              </a:endParaRPr>
            </a:p>
          </p:txBody>
        </p:sp>
        <p:sp>
          <p:nvSpPr>
            <p:cNvPr id="171044" name="Text Box 36"/>
            <p:cNvSpPr txBox="1">
              <a:spLocks noChangeArrowheads="1"/>
            </p:cNvSpPr>
            <p:nvPr/>
          </p:nvSpPr>
          <p:spPr bwMode="auto">
            <a:xfrm>
              <a:off x="2484" y="2742"/>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00000"/>
                </a:lnSpc>
              </a:pPr>
              <a:r>
                <a:rPr lang="zh-CN" altLang="en-US" sz="1200"/>
                <a:t>输出结果</a:t>
              </a:r>
              <a:endParaRPr lang="zh-CN" altLang="en-US" sz="1200">
                <a:latin typeface="Verdana" panose="020B0604030504040204" pitchFamily="34" charset="0"/>
              </a:endParaRPr>
            </a:p>
          </p:txBody>
        </p:sp>
        <p:sp>
          <p:nvSpPr>
            <p:cNvPr id="171045" name="Text Box 37"/>
            <p:cNvSpPr txBox="1">
              <a:spLocks noChangeArrowheads="1"/>
            </p:cNvSpPr>
            <p:nvPr/>
          </p:nvSpPr>
          <p:spPr bwMode="auto">
            <a:xfrm>
              <a:off x="6420" y="2262"/>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00000"/>
                </a:lnSpc>
              </a:pPr>
              <a:r>
                <a:rPr lang="zh-CN" altLang="en-US" sz="1200" dirty="0"/>
                <a:t>取出数据</a:t>
              </a:r>
              <a:endParaRPr lang="zh-CN" altLang="en-US" sz="1200" dirty="0">
                <a:latin typeface="Verdana" panose="020B0604030504040204" pitchFamily="34" charset="0"/>
              </a:endParaRPr>
            </a:p>
          </p:txBody>
        </p:sp>
        <p:sp>
          <p:nvSpPr>
            <p:cNvPr id="171046" name="Text Box 38"/>
            <p:cNvSpPr txBox="1">
              <a:spLocks noChangeArrowheads="1"/>
            </p:cNvSpPr>
            <p:nvPr/>
          </p:nvSpPr>
          <p:spPr bwMode="auto">
            <a:xfrm>
              <a:off x="6432" y="2754"/>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00000"/>
                </a:lnSpc>
              </a:pPr>
              <a:r>
                <a:rPr lang="zh-CN" altLang="en-US" sz="1200"/>
                <a:t>存入数据</a:t>
              </a:r>
              <a:endParaRPr lang="zh-CN" altLang="en-US" sz="1200">
                <a:latin typeface="Verdana" panose="020B0604030504040204" pitchFamily="34" charset="0"/>
              </a:endParaRPr>
            </a:p>
          </p:txBody>
        </p:sp>
        <p:sp>
          <p:nvSpPr>
            <p:cNvPr id="171047" name="Text Box 39"/>
            <p:cNvSpPr txBox="1">
              <a:spLocks noChangeArrowheads="1"/>
            </p:cNvSpPr>
            <p:nvPr/>
          </p:nvSpPr>
          <p:spPr bwMode="auto">
            <a:xfrm>
              <a:off x="7812" y="3306"/>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0000"/>
                </a:lnSpc>
              </a:pPr>
              <a:r>
                <a:rPr lang="zh-CN" altLang="en-US" sz="1200"/>
                <a:t>操作命令</a:t>
              </a:r>
              <a:endParaRPr lang="zh-CN" altLang="en-US" sz="1200">
                <a:latin typeface="Verdana" panose="020B0604030504040204" pitchFamily="34" charset="0"/>
              </a:endParaRPr>
            </a:p>
          </p:txBody>
        </p:sp>
        <p:sp>
          <p:nvSpPr>
            <p:cNvPr id="171048" name="Text Box 40"/>
            <p:cNvSpPr txBox="1">
              <a:spLocks noChangeArrowheads="1"/>
            </p:cNvSpPr>
            <p:nvPr/>
          </p:nvSpPr>
          <p:spPr bwMode="auto">
            <a:xfrm>
              <a:off x="6252" y="3294"/>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00000"/>
                </a:lnSpc>
              </a:pPr>
              <a:r>
                <a:rPr lang="zh-CN" altLang="en-US" sz="1200"/>
                <a:t>存取命令</a:t>
              </a:r>
              <a:endParaRPr lang="zh-CN" altLang="en-US" sz="1200">
                <a:latin typeface="Verdana" panose="020B0604030504040204" pitchFamily="34" charset="0"/>
              </a:endParaRPr>
            </a:p>
          </p:txBody>
        </p:sp>
        <p:sp>
          <p:nvSpPr>
            <p:cNvPr id="171049" name="Text Box 41"/>
            <p:cNvSpPr txBox="1">
              <a:spLocks noChangeArrowheads="1"/>
            </p:cNvSpPr>
            <p:nvPr/>
          </p:nvSpPr>
          <p:spPr bwMode="auto">
            <a:xfrm>
              <a:off x="4704" y="3234"/>
              <a:ext cx="1128"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0000"/>
                </a:lnSpc>
              </a:pPr>
              <a:r>
                <a:rPr lang="zh-CN" altLang="en-US" sz="1200"/>
                <a:t>取出</a:t>
              </a:r>
            </a:p>
            <a:p>
              <a:pPr algn="ctr">
                <a:lnSpc>
                  <a:spcPct val="100000"/>
                </a:lnSpc>
              </a:pPr>
              <a:r>
                <a:rPr lang="zh-CN" altLang="en-US" sz="1200"/>
                <a:t>程序指令</a:t>
              </a:r>
              <a:endParaRPr lang="zh-CN" altLang="en-US" sz="1200">
                <a:latin typeface="Verdana" panose="020B0604030504040204" pitchFamily="34" charset="0"/>
              </a:endParaRPr>
            </a:p>
          </p:txBody>
        </p:sp>
        <p:sp>
          <p:nvSpPr>
            <p:cNvPr id="171050" name="Text Box 42"/>
            <p:cNvSpPr txBox="1">
              <a:spLocks noChangeArrowheads="1"/>
            </p:cNvSpPr>
            <p:nvPr/>
          </p:nvSpPr>
          <p:spPr bwMode="auto">
            <a:xfrm>
              <a:off x="3876" y="3234"/>
              <a:ext cx="936"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lnSpc>
                  <a:spcPct val="100000"/>
                </a:lnSpc>
              </a:pPr>
              <a:r>
                <a:rPr lang="zh-CN" altLang="en-US" sz="1200"/>
                <a:t>输入输出命令</a:t>
              </a:r>
              <a:endParaRPr lang="zh-CN" altLang="en-US" sz="1200">
                <a:latin typeface="Verdana" panose="020B0604030504040204" pitchFamily="34" charset="0"/>
              </a:endParaRPr>
            </a:p>
          </p:txBody>
        </p:sp>
        <p:sp>
          <p:nvSpPr>
            <p:cNvPr id="171051" name="Text Box 43"/>
            <p:cNvSpPr txBox="1">
              <a:spLocks noChangeArrowheads="1"/>
            </p:cNvSpPr>
            <p:nvPr/>
          </p:nvSpPr>
          <p:spPr bwMode="auto">
            <a:xfrm>
              <a:off x="4548" y="2754"/>
              <a:ext cx="936"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00000"/>
                </a:lnSpc>
              </a:pPr>
              <a:r>
                <a:rPr lang="zh-CN" altLang="en-US" sz="1200"/>
                <a:t>计算结果</a:t>
              </a:r>
              <a:endParaRPr lang="zh-CN" altLang="en-US" sz="1200">
                <a:latin typeface="Verdana" panose="020B0604030504040204" pitchFamily="34" charset="0"/>
              </a:endParaRPr>
            </a:p>
          </p:txBody>
        </p:sp>
        <p:sp>
          <p:nvSpPr>
            <p:cNvPr id="171052" name="Text Box 44"/>
            <p:cNvSpPr txBox="1">
              <a:spLocks noChangeArrowheads="1"/>
            </p:cNvSpPr>
            <p:nvPr/>
          </p:nvSpPr>
          <p:spPr bwMode="auto">
            <a:xfrm>
              <a:off x="8784" y="4326"/>
              <a:ext cx="1741" cy="4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just">
                <a:lnSpc>
                  <a:spcPct val="100000"/>
                </a:lnSpc>
              </a:pPr>
              <a:r>
                <a:rPr lang="en-US" altLang="zh-CN" sz="1350" dirty="0">
                  <a:solidFill>
                    <a:srgbClr val="FF0000"/>
                  </a:solidFill>
                </a:rPr>
                <a:t>CPU(</a:t>
              </a:r>
              <a:r>
                <a:rPr lang="zh-CN" altLang="en-US" sz="1350" dirty="0">
                  <a:solidFill>
                    <a:srgbClr val="FF0000"/>
                  </a:solidFill>
                </a:rPr>
                <a:t>中央处理器</a:t>
              </a:r>
              <a:r>
                <a:rPr lang="en-US" altLang="zh-CN" sz="1350" dirty="0">
                  <a:solidFill>
                    <a:srgbClr val="FF0000"/>
                  </a:solidFill>
                </a:rPr>
                <a:t>)</a:t>
              </a:r>
            </a:p>
          </p:txBody>
        </p:sp>
        <p:sp>
          <p:nvSpPr>
            <p:cNvPr id="171053" name="Line 45"/>
            <p:cNvSpPr>
              <a:spLocks noChangeShapeType="1"/>
            </p:cNvSpPr>
            <p:nvPr/>
          </p:nvSpPr>
          <p:spPr bwMode="auto">
            <a:xfrm flipH="1" flipV="1">
              <a:off x="8280" y="4170"/>
              <a:ext cx="540" cy="312"/>
            </a:xfrm>
            <a:prstGeom prst="line">
              <a:avLst/>
            </a:prstGeom>
            <a:noFill/>
            <a:ln w="28575" cap="rnd">
              <a:solidFill>
                <a:srgbClr val="000000"/>
              </a:solidFill>
              <a:prstDash val="sysDot"/>
              <a:round/>
              <a:headEnd type="none" w="sm" len="sm"/>
              <a:tailEnd type="arrow" w="sm" len="med"/>
            </a:ln>
            <a:extLst>
              <a:ext uri="{909E8E84-426E-40DD-AFC4-6F175D3DCCD1}">
                <a14:hiddenFill xmlns:a14="http://schemas.microsoft.com/office/drawing/2010/main">
                  <a:noFill/>
                </a14:hiddenFill>
              </a:ext>
            </a:extLst>
          </p:spPr>
          <p:txBody>
            <a:bodyPr/>
            <a:lstStyle/>
            <a:p>
              <a:endParaRPr lang="zh-CN" altLang="en-US" sz="1350"/>
            </a:p>
          </p:txBody>
        </p:sp>
      </p:grpSp>
      <p:sp>
        <p:nvSpPr>
          <p:cNvPr id="171054" name="Rectangle 46"/>
          <p:cNvSpPr>
            <a:spLocks noChangeArrowheads="1"/>
          </p:cNvSpPr>
          <p:nvPr/>
        </p:nvSpPr>
        <p:spPr bwMode="auto">
          <a:xfrm>
            <a:off x="1524000" y="872609"/>
            <a:ext cx="237757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eaLnBrk="0" hangingPunct="0">
              <a:lnSpc>
                <a:spcPct val="100000"/>
              </a:lnSpc>
            </a:pPr>
            <a:r>
              <a:rPr lang="zh-CN" altLang="en-US" b="1" dirty="0">
                <a:latin typeface="仿宋" panose="02010609060101010101" pitchFamily="49" charset="-122"/>
                <a:ea typeface="仿宋" panose="02010609060101010101" pitchFamily="49" charset="-122"/>
              </a:rPr>
              <a:t>“冯</a:t>
            </a:r>
            <a:r>
              <a:rPr lang="en-US" altLang="zh-CN" b="1" dirty="0">
                <a:latin typeface="仿宋" panose="02010609060101010101" pitchFamily="49" charset="-122"/>
                <a:ea typeface="仿宋" panose="02010609060101010101" pitchFamily="49" charset="-122"/>
              </a:rPr>
              <a:t>·</a:t>
            </a:r>
            <a:r>
              <a:rPr lang="zh-CN" altLang="en-US" b="1" dirty="0">
                <a:latin typeface="仿宋" panose="02010609060101010101" pitchFamily="49" charset="-122"/>
                <a:ea typeface="仿宋" panose="02010609060101010101" pitchFamily="49" charset="-122"/>
              </a:rPr>
              <a:t>诺依曼”结构 </a:t>
            </a:r>
          </a:p>
        </p:txBody>
      </p:sp>
      <p:sp>
        <p:nvSpPr>
          <p:cNvPr id="171055" name="AutoShape 47"/>
          <p:cNvSpPr>
            <a:spLocks noChangeArrowheads="1"/>
          </p:cNvSpPr>
          <p:nvPr/>
        </p:nvSpPr>
        <p:spPr bwMode="auto">
          <a:xfrm>
            <a:off x="6974682" y="3327797"/>
            <a:ext cx="1026319" cy="646509"/>
          </a:xfrm>
          <a:prstGeom prst="cloudCallout">
            <a:avLst>
              <a:gd name="adj1" fmla="val -109167"/>
              <a:gd name="adj2" fmla="val 128083"/>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sz="1350">
                <a:latin typeface="Verdana" panose="020B0604030504040204" pitchFamily="34" charset="0"/>
              </a:rPr>
              <a:t>大脑</a:t>
            </a:r>
          </a:p>
        </p:txBody>
      </p:sp>
      <p:sp>
        <p:nvSpPr>
          <p:cNvPr id="171056" name="AutoShape 48"/>
          <p:cNvSpPr>
            <a:spLocks noChangeArrowheads="1"/>
          </p:cNvSpPr>
          <p:nvPr/>
        </p:nvSpPr>
        <p:spPr bwMode="auto">
          <a:xfrm>
            <a:off x="4572001" y="1383506"/>
            <a:ext cx="917972" cy="647700"/>
          </a:xfrm>
          <a:prstGeom prst="cloudCallout">
            <a:avLst>
              <a:gd name="adj1" fmla="val -35861"/>
              <a:gd name="adj2" fmla="val 104963"/>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sz="1350">
                <a:latin typeface="Verdana" panose="020B0604030504040204" pitchFamily="34" charset="0"/>
              </a:rPr>
              <a:t>记忆装置</a:t>
            </a:r>
          </a:p>
        </p:txBody>
      </p:sp>
      <p:sp>
        <p:nvSpPr>
          <p:cNvPr id="171057" name="AutoShape 49"/>
          <p:cNvSpPr>
            <a:spLocks noChangeArrowheads="1"/>
          </p:cNvSpPr>
          <p:nvPr/>
        </p:nvSpPr>
        <p:spPr bwMode="auto">
          <a:xfrm>
            <a:off x="1601392" y="3381375"/>
            <a:ext cx="972740" cy="702469"/>
          </a:xfrm>
          <a:prstGeom prst="cloudCallout">
            <a:avLst>
              <a:gd name="adj1" fmla="val 67625"/>
              <a:gd name="adj2" fmla="val -105764"/>
            </a:avLst>
          </a:prstGeom>
          <a:solidFill>
            <a:schemeClr val="bg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lnSpc>
                <a:spcPct val="100000"/>
              </a:lnSpc>
            </a:pPr>
            <a:r>
              <a:rPr lang="zh-CN" altLang="en-US" sz="1100" dirty="0">
                <a:latin typeface="Verdana" panose="020B0604030504040204" pitchFamily="34" charset="0"/>
              </a:rPr>
              <a:t>眼睛和耳朵</a:t>
            </a:r>
          </a:p>
        </p:txBody>
      </p:sp>
      <p:grpSp>
        <p:nvGrpSpPr>
          <p:cNvPr id="171058" name="Group 50"/>
          <p:cNvGrpSpPr>
            <a:grpSpLocks/>
          </p:cNvGrpSpPr>
          <p:nvPr/>
        </p:nvGrpSpPr>
        <p:grpSpPr bwMode="auto">
          <a:xfrm>
            <a:off x="5706667" y="115491"/>
            <a:ext cx="2268140" cy="1883569"/>
            <a:chOff x="3833" y="97"/>
            <a:chExt cx="1905" cy="1582"/>
          </a:xfrm>
        </p:grpSpPr>
        <p:sp>
          <p:nvSpPr>
            <p:cNvPr id="171059" name="AutoShape 51"/>
            <p:cNvSpPr>
              <a:spLocks noChangeAspect="1" noChangeArrowheads="1"/>
            </p:cNvSpPr>
            <p:nvPr/>
          </p:nvSpPr>
          <p:spPr bwMode="auto">
            <a:xfrm>
              <a:off x="3833" y="97"/>
              <a:ext cx="1651" cy="1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z="1350"/>
            </a:p>
          </p:txBody>
        </p:sp>
        <p:sp>
          <p:nvSpPr>
            <p:cNvPr id="171060" name="Text Box 52"/>
            <p:cNvSpPr txBox="1">
              <a:spLocks noChangeArrowheads="1"/>
            </p:cNvSpPr>
            <p:nvPr/>
          </p:nvSpPr>
          <p:spPr bwMode="auto">
            <a:xfrm>
              <a:off x="5447" y="904"/>
              <a:ext cx="291" cy="6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eaVert" tIns="0"/>
            <a:lstStyle/>
            <a:p>
              <a:pPr algn="ctr">
                <a:lnSpc>
                  <a:spcPct val="100000"/>
                </a:lnSpc>
              </a:pPr>
              <a:r>
                <a:rPr lang="zh-CN" altLang="en-US" sz="1050"/>
                <a:t>程序和数据</a:t>
              </a:r>
              <a:endParaRPr lang="zh-CN" altLang="en-US" sz="1050">
                <a:latin typeface="Verdana" panose="020B0604030504040204" pitchFamily="34" charset="0"/>
              </a:endParaRPr>
            </a:p>
          </p:txBody>
        </p:sp>
        <p:pic>
          <p:nvPicPr>
            <p:cNvPr id="171061" name="Picture 53" descr="odxenmyq[1]"/>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33" y="273"/>
              <a:ext cx="1594" cy="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1062" name="WordArt 54"/>
            <p:cNvSpPr>
              <a:spLocks noChangeArrowheads="1" noChangeShapeType="1" noTextEdit="1"/>
            </p:cNvSpPr>
            <p:nvPr/>
          </p:nvSpPr>
          <p:spPr bwMode="auto">
            <a:xfrm rot="-690966">
              <a:off x="4903" y="437"/>
              <a:ext cx="252" cy="143"/>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11796"/>
                </a:avLst>
              </a:prstTxWarp>
            </a:bodyPr>
            <a:lstStyle/>
            <a:p>
              <a:pPr algn="ctr"/>
              <a:r>
                <a:rPr lang="zh-CN" altLang="en-US" sz="1200" kern="10" normalizeH="1">
                  <a:ln w="9525">
                    <a:solidFill>
                      <a:srgbClr val="000000"/>
                    </a:solidFill>
                    <a:round/>
                    <a:headEnd/>
                    <a:tailEnd/>
                  </a:ln>
                  <a:solidFill>
                    <a:srgbClr val="000000"/>
                  </a:solidFill>
                  <a:latin typeface="宋体" panose="02010600030101010101" pitchFamily="2" charset="-122"/>
                </a:rPr>
                <a:t>硬盘</a:t>
              </a:r>
            </a:p>
          </p:txBody>
        </p:sp>
        <p:sp>
          <p:nvSpPr>
            <p:cNvPr id="171063" name="WordArt 55"/>
            <p:cNvSpPr>
              <a:spLocks noChangeArrowheads="1" noChangeShapeType="1" noTextEdit="1"/>
            </p:cNvSpPr>
            <p:nvPr/>
          </p:nvSpPr>
          <p:spPr bwMode="auto">
            <a:xfrm rot="-690966">
              <a:off x="4905" y="650"/>
              <a:ext cx="198" cy="143"/>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11796"/>
                </a:avLst>
              </a:prstTxWarp>
            </a:bodyPr>
            <a:lstStyle/>
            <a:p>
              <a:pPr algn="ctr"/>
              <a:r>
                <a:rPr lang="en-US" altLang="zh-CN" sz="1050" kern="10" normalizeH="1">
                  <a:ln w="9525">
                    <a:solidFill>
                      <a:srgbClr val="000000"/>
                    </a:solidFill>
                    <a:round/>
                    <a:headEnd/>
                    <a:tailEnd/>
                  </a:ln>
                  <a:solidFill>
                    <a:srgbClr val="000000"/>
                  </a:solidFill>
                  <a:latin typeface="Courier New" panose="02070309020205020404" pitchFamily="49" charset="0"/>
                  <a:cs typeface="Courier New" panose="02070309020205020404" pitchFamily="49" charset="0"/>
                </a:rPr>
                <a:t>CPU</a:t>
              </a:r>
              <a:endParaRPr lang="zh-CN" altLang="en-US" sz="1050" kern="10" normalizeH="1">
                <a:ln w="9525">
                  <a:solidFill>
                    <a:srgbClr val="000000"/>
                  </a:solidFill>
                  <a:round/>
                  <a:headEnd/>
                  <a:tailEnd/>
                </a:ln>
                <a:solidFill>
                  <a:srgbClr val="000000"/>
                </a:solidFill>
                <a:latin typeface="Courier New" panose="02070309020205020404" pitchFamily="49" charset="0"/>
                <a:cs typeface="Courier New" panose="02070309020205020404" pitchFamily="49" charset="0"/>
              </a:endParaRPr>
            </a:p>
          </p:txBody>
        </p:sp>
        <p:sp>
          <p:nvSpPr>
            <p:cNvPr id="171064" name="WordArt 56"/>
            <p:cNvSpPr>
              <a:spLocks noChangeArrowheads="1" noChangeShapeType="1" noTextEdit="1"/>
            </p:cNvSpPr>
            <p:nvPr/>
          </p:nvSpPr>
          <p:spPr bwMode="auto">
            <a:xfrm rot="-690966">
              <a:off x="4905" y="951"/>
              <a:ext cx="228" cy="129"/>
            </a:xfrm>
            <a:prstGeom prst="rect">
              <a:avLst/>
            </a:prstGeom>
            <a:extLst>
              <a:ext uri="{AF507438-7753-43E0-B8FC-AC1667EBCBE1}">
                <a14:hiddenEffects xmlns:a14="http://schemas.microsoft.com/office/drawing/2010/main">
                  <a:effectLst/>
                </a14:hiddenEffects>
              </a:ext>
            </a:extLst>
          </p:spPr>
          <p:txBody>
            <a:bodyPr wrap="none" fromWordArt="1">
              <a:prstTxWarp prst="textSlantUp">
                <a:avLst>
                  <a:gd name="adj" fmla="val 11796"/>
                </a:avLst>
              </a:prstTxWarp>
            </a:bodyPr>
            <a:lstStyle/>
            <a:p>
              <a:pPr algn="ctr"/>
              <a:r>
                <a:rPr lang="zh-CN" altLang="en-US" sz="1050" kern="10" normalizeH="1">
                  <a:ln w="9525">
                    <a:solidFill>
                      <a:srgbClr val="000000"/>
                    </a:solidFill>
                    <a:round/>
                    <a:headEnd/>
                    <a:tailEnd/>
                  </a:ln>
                  <a:solidFill>
                    <a:srgbClr val="000000"/>
                  </a:solidFill>
                  <a:latin typeface="宋体" panose="02010600030101010101" pitchFamily="2" charset="-122"/>
                </a:rPr>
                <a:t>内存</a:t>
              </a:r>
            </a:p>
          </p:txBody>
        </p:sp>
        <p:cxnSp>
          <p:nvCxnSpPr>
            <p:cNvPr id="171065" name="AutoShape 57"/>
            <p:cNvCxnSpPr>
              <a:cxnSpLocks noChangeShapeType="1"/>
            </p:cNvCxnSpPr>
            <p:nvPr/>
          </p:nvCxnSpPr>
          <p:spPr bwMode="auto">
            <a:xfrm flipH="1">
              <a:off x="4998" y="783"/>
              <a:ext cx="9" cy="176"/>
            </a:xfrm>
            <a:prstGeom prst="straightConnector1">
              <a:avLst/>
            </a:prstGeom>
            <a:noFill/>
            <a:ln w="38100">
              <a:solidFill>
                <a:srgbClr val="FF0000"/>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cxnSp>
        <p:sp>
          <p:nvSpPr>
            <p:cNvPr id="171066" name="Freeform 58"/>
            <p:cNvSpPr>
              <a:spLocks/>
            </p:cNvSpPr>
            <p:nvPr/>
          </p:nvSpPr>
          <p:spPr bwMode="auto">
            <a:xfrm>
              <a:off x="4832" y="506"/>
              <a:ext cx="86" cy="560"/>
            </a:xfrm>
            <a:custGeom>
              <a:avLst/>
              <a:gdLst>
                <a:gd name="T0" fmla="*/ 180 w 180"/>
                <a:gd name="T1" fmla="*/ 1094 h 1169"/>
                <a:gd name="T2" fmla="*/ 30 w 180"/>
                <a:gd name="T3" fmla="*/ 1169 h 1169"/>
                <a:gd name="T4" fmla="*/ 0 w 180"/>
                <a:gd name="T5" fmla="*/ 59 h 1169"/>
                <a:gd name="T6" fmla="*/ 164 w 180"/>
                <a:gd name="T7" fmla="*/ 0 h 1169"/>
              </a:gdLst>
              <a:ahLst/>
              <a:cxnLst>
                <a:cxn ang="0">
                  <a:pos x="T0" y="T1"/>
                </a:cxn>
                <a:cxn ang="0">
                  <a:pos x="T2" y="T3"/>
                </a:cxn>
                <a:cxn ang="0">
                  <a:pos x="T4" y="T5"/>
                </a:cxn>
                <a:cxn ang="0">
                  <a:pos x="T6" y="T7"/>
                </a:cxn>
              </a:cxnLst>
              <a:rect l="0" t="0" r="r" b="b"/>
              <a:pathLst>
                <a:path w="180" h="1169">
                  <a:moveTo>
                    <a:pt x="180" y="1094"/>
                  </a:moveTo>
                  <a:lnTo>
                    <a:pt x="30" y="1169"/>
                  </a:lnTo>
                  <a:lnTo>
                    <a:pt x="0" y="59"/>
                  </a:lnTo>
                  <a:lnTo>
                    <a:pt x="164" y="0"/>
                  </a:lnTo>
                </a:path>
              </a:pathLst>
            </a:custGeom>
            <a:noFill/>
            <a:ln w="38100" cap="flat" cmpd="sng">
              <a:solidFill>
                <a:srgbClr val="FF0000"/>
              </a:solidFill>
              <a:prstDash val="solid"/>
              <a:round/>
              <a:headEnd type="triangl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CN" altLang="en-US" sz="1350"/>
            </a:p>
          </p:txBody>
        </p:sp>
        <p:sp>
          <p:nvSpPr>
            <p:cNvPr id="171067" name="AutoShape 59"/>
            <p:cNvSpPr>
              <a:spLocks noChangeArrowheads="1"/>
            </p:cNvSpPr>
            <p:nvPr/>
          </p:nvSpPr>
          <p:spPr bwMode="auto">
            <a:xfrm rot="20459340" flipH="1">
              <a:off x="4177" y="351"/>
              <a:ext cx="555" cy="176"/>
            </a:xfrm>
            <a:prstGeom prst="curvedDownArrow">
              <a:avLst>
                <a:gd name="adj1" fmla="val 45126"/>
                <a:gd name="adj2" fmla="val 134180"/>
                <a:gd name="adj3" fmla="val 66884"/>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CN" altLang="en-US" sz="1350"/>
            </a:p>
          </p:txBody>
        </p:sp>
        <p:sp>
          <p:nvSpPr>
            <p:cNvPr id="171068" name="AutoShape 60"/>
            <p:cNvSpPr>
              <a:spLocks noChangeArrowheads="1"/>
            </p:cNvSpPr>
            <p:nvPr/>
          </p:nvSpPr>
          <p:spPr bwMode="auto">
            <a:xfrm rot="16015412" flipV="1">
              <a:off x="5099" y="1048"/>
              <a:ext cx="555" cy="176"/>
            </a:xfrm>
            <a:prstGeom prst="curvedDownArrow">
              <a:avLst>
                <a:gd name="adj1" fmla="val 45126"/>
                <a:gd name="adj2" fmla="val 134180"/>
                <a:gd name="adj3" fmla="val 66884"/>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endParaRPr lang="zh-CN" altLang="en-US" sz="1350"/>
            </a:p>
          </p:txBody>
        </p:sp>
        <p:sp>
          <p:nvSpPr>
            <p:cNvPr id="171069" name="Text Box 61"/>
            <p:cNvSpPr txBox="1">
              <a:spLocks noChangeArrowheads="1"/>
            </p:cNvSpPr>
            <p:nvPr/>
          </p:nvSpPr>
          <p:spPr bwMode="auto">
            <a:xfrm>
              <a:off x="4132" y="97"/>
              <a:ext cx="690"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tIns="0"/>
            <a:lstStyle/>
            <a:p>
              <a:pPr algn="ctr">
                <a:lnSpc>
                  <a:spcPct val="100000"/>
                </a:lnSpc>
              </a:pPr>
              <a:r>
                <a:rPr lang="zh-CN" altLang="en-US" sz="1200"/>
                <a:t>执行结果</a:t>
              </a:r>
              <a:endParaRPr lang="zh-CN" altLang="en-US" sz="1200">
                <a:latin typeface="Verdana" panose="020B0604030504040204" pitchFamily="34" charset="0"/>
              </a:endParaRPr>
            </a:p>
          </p:txBody>
        </p:sp>
      </p:grpSp>
    </p:spTree>
    <p:extLst>
      <p:ext uri="{BB962C8B-B14F-4D97-AF65-F5344CB8AC3E}">
        <p14:creationId xmlns:p14="http://schemas.microsoft.com/office/powerpoint/2010/main" val="296387501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grpId="0" nodeType="clickEffect">
                                  <p:stCondLst>
                                    <p:cond delay="0"/>
                                  </p:stCondLst>
                                  <p:childTnLst>
                                    <p:set>
                                      <p:cBhvr>
                                        <p:cTn id="6" dur="1" fill="hold">
                                          <p:stCondLst>
                                            <p:cond delay="0"/>
                                          </p:stCondLst>
                                        </p:cTn>
                                        <p:tgtEl>
                                          <p:spTgt spid="171055"/>
                                        </p:tgtEl>
                                        <p:attrNameLst>
                                          <p:attrName>style.visibility</p:attrName>
                                        </p:attrNameLst>
                                      </p:cBhvr>
                                      <p:to>
                                        <p:strVal val="visible"/>
                                      </p:to>
                                    </p:set>
                                    <p:animEffect transition="in" filter="box(out)">
                                      <p:cBhvr>
                                        <p:cTn id="7" dur="500"/>
                                        <p:tgtEl>
                                          <p:spTgt spid="17105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71056"/>
                                        </p:tgtEl>
                                        <p:attrNameLst>
                                          <p:attrName>style.visibility</p:attrName>
                                        </p:attrNameLst>
                                      </p:cBhvr>
                                      <p:to>
                                        <p:strVal val="visible"/>
                                      </p:to>
                                    </p:set>
                                    <p:animEffect transition="in" filter="box(out)">
                                      <p:cBhvr>
                                        <p:cTn id="12" dur="500"/>
                                        <p:tgtEl>
                                          <p:spTgt spid="17105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171057"/>
                                        </p:tgtEl>
                                        <p:attrNameLst>
                                          <p:attrName>style.visibility</p:attrName>
                                        </p:attrNameLst>
                                      </p:cBhvr>
                                      <p:to>
                                        <p:strVal val="visible"/>
                                      </p:to>
                                    </p:set>
                                    <p:animEffect transition="in" filter="box(out)">
                                      <p:cBhvr>
                                        <p:cTn id="17" dur="500"/>
                                        <p:tgtEl>
                                          <p:spTgt spid="1710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55" grpId="0" animBg="1"/>
      <p:bldP spid="171056" grpId="0" animBg="1"/>
      <p:bldP spid="17105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0"/>
          </p:nvPr>
        </p:nvSpPr>
        <p:spPr/>
        <p:txBody>
          <a:bodyPr/>
          <a:lstStyle/>
          <a:p>
            <a:fld id="{63C33034-A22A-4BFF-ACC7-408A4BAB7C87}" type="slidenum">
              <a:rPr lang="zh-CN" altLang="en-US"/>
              <a:pPr/>
              <a:t>8</a:t>
            </a:fld>
            <a:endParaRPr lang="en-US" altLang="zh-CN"/>
          </a:p>
        </p:txBody>
      </p:sp>
      <p:sp>
        <p:nvSpPr>
          <p:cNvPr id="6" name="页脚占位符 5"/>
          <p:cNvSpPr>
            <a:spLocks noGrp="1"/>
          </p:cNvSpPr>
          <p:nvPr>
            <p:ph type="ftr" sz="quarter" idx="12"/>
          </p:nvPr>
        </p:nvSpPr>
        <p:spPr/>
        <p:txBody>
          <a:bodyPr/>
          <a:lstStyle/>
          <a:p>
            <a:r>
              <a:rPr lang="en-US" altLang="zh-CN"/>
              <a:t>http://xinxi.xaufe.edu.cn</a:t>
            </a:r>
          </a:p>
        </p:txBody>
      </p:sp>
      <p:sp>
        <p:nvSpPr>
          <p:cNvPr id="172035" name="Rectangle 3"/>
          <p:cNvSpPr>
            <a:spLocks noGrp="1" noChangeArrowheads="1"/>
          </p:cNvSpPr>
          <p:nvPr>
            <p:ph type="body" idx="1"/>
          </p:nvPr>
        </p:nvSpPr>
        <p:spPr>
          <a:xfrm>
            <a:off x="468660" y="627534"/>
            <a:ext cx="8208912" cy="3559969"/>
          </a:xfrm>
        </p:spPr>
        <p:txBody>
          <a:bodyPr/>
          <a:lstStyle/>
          <a:p>
            <a:r>
              <a:rPr lang="zh-CN" altLang="en-US" b="1" dirty="0">
                <a:ea typeface="宋体" panose="02010600030101010101" pitchFamily="2" charset="-122"/>
              </a:rPr>
              <a:t>软件</a:t>
            </a:r>
            <a:r>
              <a:rPr lang="en-US" altLang="zh-CN" b="1" dirty="0">
                <a:ea typeface="宋体" panose="02010600030101010101" pitchFamily="2" charset="-122"/>
              </a:rPr>
              <a:t>(Software)</a:t>
            </a:r>
            <a:r>
              <a:rPr lang="zh-CN" altLang="en-US" b="1" dirty="0">
                <a:ea typeface="宋体" panose="02010600030101010101" pitchFamily="2" charset="-122"/>
              </a:rPr>
              <a:t>的形成</a:t>
            </a:r>
          </a:p>
          <a:p>
            <a:pPr lvl="1"/>
            <a:r>
              <a:rPr lang="zh-CN" altLang="en-US" b="1" u="sng" dirty="0">
                <a:solidFill>
                  <a:srgbClr val="FF0000"/>
                </a:solidFill>
                <a:latin typeface="楷体" panose="02010609060101010101" pitchFamily="49" charset="-122"/>
                <a:ea typeface="楷体" panose="02010609060101010101" pitchFamily="49" charset="-122"/>
              </a:rPr>
              <a:t>程序员</a:t>
            </a:r>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Programmer</a:t>
            </a:r>
            <a:r>
              <a:rPr lang="zh-CN" altLang="en-US" b="1" dirty="0">
                <a:latin typeface="楷体" panose="02010609060101010101" pitchFamily="49" charset="-122"/>
                <a:ea typeface="楷体" panose="02010609060101010101" pitchFamily="49" charset="-122"/>
              </a:rPr>
              <a:t>）编写程序</a:t>
            </a:r>
            <a:r>
              <a:rPr lang="zh-CN" altLang="en-US" b="1" u="sng" dirty="0">
                <a:solidFill>
                  <a:srgbClr val="FF0000"/>
                </a:solidFill>
                <a:latin typeface="楷体" panose="02010609060101010101" pitchFamily="49" charset="-122"/>
                <a:ea typeface="楷体" panose="02010609060101010101" pitchFamily="49" charset="-122"/>
              </a:rPr>
              <a:t>源代码</a:t>
            </a:r>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Source Code</a:t>
            </a:r>
            <a:r>
              <a:rPr lang="zh-CN" altLang="en-US" b="1" dirty="0">
                <a:latin typeface="楷体" panose="02010609060101010101" pitchFamily="49" charset="-122"/>
                <a:ea typeface="楷体" panose="02010609060101010101" pitchFamily="49" charset="-122"/>
              </a:rPr>
              <a:t>）</a:t>
            </a:r>
          </a:p>
          <a:p>
            <a:pPr lvl="1"/>
            <a:r>
              <a:rPr lang="zh-CN" altLang="en-US" b="1" u="sng" dirty="0">
                <a:solidFill>
                  <a:srgbClr val="FF0000"/>
                </a:solidFill>
                <a:latin typeface="楷体" panose="02010609060101010101" pitchFamily="49" charset="-122"/>
                <a:ea typeface="楷体" panose="02010609060101010101" pitchFamily="49" charset="-122"/>
              </a:rPr>
              <a:t>编译器</a:t>
            </a:r>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Compiler</a:t>
            </a:r>
            <a:r>
              <a:rPr lang="zh-CN" altLang="en-US" b="1" dirty="0">
                <a:latin typeface="楷体" panose="02010609060101010101" pitchFamily="49" charset="-122"/>
                <a:ea typeface="楷体" panose="02010609060101010101" pitchFamily="49" charset="-122"/>
              </a:rPr>
              <a:t>）把源代码转换为可被计算机理解的</a:t>
            </a:r>
            <a:r>
              <a:rPr lang="zh-CN" altLang="en-US" b="1" u="sng" dirty="0">
                <a:solidFill>
                  <a:srgbClr val="FF0000"/>
                </a:solidFill>
                <a:latin typeface="楷体" panose="02010609060101010101" pitchFamily="49" charset="-122"/>
                <a:ea typeface="楷体" panose="02010609060101010101" pitchFamily="49" charset="-122"/>
              </a:rPr>
              <a:t>机器代码</a:t>
            </a:r>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Machine Code</a:t>
            </a:r>
            <a:r>
              <a:rPr lang="zh-CN" altLang="en-US" b="1" dirty="0">
                <a:latin typeface="楷体" panose="02010609060101010101" pitchFamily="49" charset="-122"/>
                <a:ea typeface="楷体" panose="02010609060101010101" pitchFamily="49" charset="-122"/>
              </a:rPr>
              <a:t>）</a:t>
            </a:r>
          </a:p>
          <a:p>
            <a:pPr lvl="1"/>
            <a:r>
              <a:rPr lang="zh-CN" altLang="en-US" b="1" dirty="0">
                <a:latin typeface="楷体" panose="02010609060101010101" pitchFamily="49" charset="-122"/>
                <a:ea typeface="楷体" panose="02010609060101010101" pitchFamily="49" charset="-122"/>
              </a:rPr>
              <a:t>机器代码以</a:t>
            </a:r>
            <a:r>
              <a:rPr lang="zh-CN" altLang="en-US" u="sng" dirty="0">
                <a:solidFill>
                  <a:srgbClr val="FF0000"/>
                </a:solidFill>
                <a:latin typeface="楷体" panose="02010609060101010101" pitchFamily="49" charset="-122"/>
                <a:ea typeface="楷体" panose="02010609060101010101" pitchFamily="49" charset="-122"/>
              </a:rPr>
              <a:t>可执</a:t>
            </a:r>
            <a:r>
              <a:rPr lang="zh-CN" altLang="en-US" b="1" u="sng" dirty="0">
                <a:solidFill>
                  <a:srgbClr val="FF0000"/>
                </a:solidFill>
                <a:latin typeface="楷体" panose="02010609060101010101" pitchFamily="49" charset="-122"/>
                <a:ea typeface="楷体" panose="02010609060101010101" pitchFamily="49" charset="-122"/>
              </a:rPr>
              <a:t>行文件</a:t>
            </a:r>
            <a:r>
              <a:rPr lang="zh-CN" altLang="en-US" b="1" dirty="0">
                <a:latin typeface="楷体" panose="02010609060101010101" pitchFamily="49" charset="-122"/>
                <a:ea typeface="楷体" panose="02010609060101010101" pitchFamily="49" charset="-122"/>
              </a:rPr>
              <a:t>（</a:t>
            </a:r>
            <a:r>
              <a:rPr lang="en-US" altLang="zh-CN" b="1" dirty="0">
                <a:latin typeface="楷体" panose="02010609060101010101" pitchFamily="49" charset="-122"/>
                <a:ea typeface="楷体" panose="02010609060101010101" pitchFamily="49" charset="-122"/>
              </a:rPr>
              <a:t>Executable File</a:t>
            </a:r>
            <a:r>
              <a:rPr lang="zh-CN" altLang="en-US" b="1" dirty="0">
                <a:latin typeface="楷体" panose="02010609060101010101" pitchFamily="49" charset="-122"/>
                <a:ea typeface="楷体" panose="02010609060101010101" pitchFamily="49" charset="-122"/>
              </a:rPr>
              <a:t>）的形式保存在磁盘上</a:t>
            </a:r>
          </a:p>
        </p:txBody>
      </p:sp>
    </p:spTree>
    <p:extLst>
      <p:ext uri="{BB962C8B-B14F-4D97-AF65-F5344CB8AC3E}">
        <p14:creationId xmlns:p14="http://schemas.microsoft.com/office/powerpoint/2010/main" val="4111866484"/>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0"/>
          </p:nvPr>
        </p:nvSpPr>
        <p:spPr/>
        <p:txBody>
          <a:bodyPr/>
          <a:lstStyle/>
          <a:p>
            <a:fld id="{5A5DE10C-2E10-4444-BD05-EE83DC692E11}" type="slidenum">
              <a:rPr lang="zh-CN" altLang="en-US"/>
              <a:pPr/>
              <a:t>9</a:t>
            </a:fld>
            <a:endParaRPr lang="en-US" altLang="zh-CN"/>
          </a:p>
        </p:txBody>
      </p:sp>
      <p:sp>
        <p:nvSpPr>
          <p:cNvPr id="7" name="页脚占位符 6"/>
          <p:cNvSpPr>
            <a:spLocks noGrp="1"/>
          </p:cNvSpPr>
          <p:nvPr>
            <p:ph type="ftr" sz="quarter" idx="12"/>
          </p:nvPr>
        </p:nvSpPr>
        <p:spPr>
          <a:xfrm>
            <a:off x="5364088" y="4805363"/>
            <a:ext cx="2736850" cy="270272"/>
          </a:xfrm>
        </p:spPr>
        <p:txBody>
          <a:bodyPr/>
          <a:lstStyle/>
          <a:p>
            <a:r>
              <a:rPr lang="en-US" altLang="zh-CN" dirty="0"/>
              <a:t>http://xinxi.xaufe.edu.cn</a:t>
            </a:r>
          </a:p>
        </p:txBody>
      </p:sp>
      <p:sp>
        <p:nvSpPr>
          <p:cNvPr id="174083" name="Rectangle 3"/>
          <p:cNvSpPr>
            <a:spLocks noGrp="1" noChangeArrowheads="1"/>
          </p:cNvSpPr>
          <p:nvPr>
            <p:ph type="body" sz="half" idx="1"/>
          </p:nvPr>
        </p:nvSpPr>
        <p:spPr>
          <a:xfrm>
            <a:off x="683568" y="1059582"/>
            <a:ext cx="4896544" cy="3673079"/>
          </a:xfrm>
        </p:spPr>
        <p:txBody>
          <a:bodyPr/>
          <a:lstStyle/>
          <a:p>
            <a:r>
              <a:rPr lang="zh-CN" altLang="en-US" sz="1800" b="1" dirty="0">
                <a:ea typeface="宋体" panose="02010600030101010101" pitchFamily="2" charset="-122"/>
              </a:rPr>
              <a:t>软件的运行</a:t>
            </a:r>
          </a:p>
          <a:p>
            <a:pPr lvl="1"/>
            <a:r>
              <a:rPr lang="zh-CN" altLang="en-US" sz="1650" b="1" dirty="0">
                <a:latin typeface="楷体" panose="02010609060101010101" pitchFamily="49" charset="-122"/>
                <a:ea typeface="楷体" panose="02010609060101010101" pitchFamily="49" charset="-122"/>
              </a:rPr>
              <a:t>计算机把机器代码读入到</a:t>
            </a:r>
            <a:r>
              <a:rPr lang="zh-CN" altLang="en-US" sz="1650" b="1" u="sng" dirty="0">
                <a:solidFill>
                  <a:srgbClr val="000000"/>
                </a:solidFill>
                <a:latin typeface="楷体" panose="02010609060101010101" pitchFamily="49" charset="-122"/>
                <a:ea typeface="楷体" panose="02010609060101010101" pitchFamily="49" charset="-122"/>
              </a:rPr>
              <a:t>内存</a:t>
            </a:r>
            <a:r>
              <a:rPr lang="zh-CN" altLang="en-US" sz="1650" b="1" dirty="0">
                <a:latin typeface="楷体" panose="02010609060101010101" pitchFamily="49" charset="-122"/>
                <a:ea typeface="楷体" panose="02010609060101010101" pitchFamily="49" charset="-122"/>
              </a:rPr>
              <a:t>（</a:t>
            </a:r>
            <a:r>
              <a:rPr lang="en-US" altLang="zh-CN" sz="1650" b="1" dirty="0">
                <a:latin typeface="楷体" panose="02010609060101010101" pitchFamily="49" charset="-122"/>
                <a:ea typeface="楷体" panose="02010609060101010101" pitchFamily="49" charset="-122"/>
              </a:rPr>
              <a:t>Memory</a:t>
            </a:r>
            <a:r>
              <a:rPr lang="zh-CN" altLang="en-US" sz="1650" b="1" dirty="0">
                <a:latin typeface="楷体" panose="02010609060101010101" pitchFamily="49" charset="-122"/>
                <a:ea typeface="楷体" panose="02010609060101010101" pitchFamily="49" charset="-122"/>
              </a:rPr>
              <a:t>）</a:t>
            </a:r>
          </a:p>
          <a:p>
            <a:pPr lvl="1"/>
            <a:r>
              <a:rPr lang="zh-CN" altLang="en-US" sz="1650" b="1" dirty="0">
                <a:latin typeface="楷体" panose="02010609060101010101" pitchFamily="49" charset="-122"/>
                <a:ea typeface="楷体" panose="02010609060101010101" pitchFamily="49" charset="-122"/>
              </a:rPr>
              <a:t>由</a:t>
            </a:r>
            <a:r>
              <a:rPr lang="en-US" altLang="zh-CN" sz="1650" b="1" dirty="0">
                <a:latin typeface="楷体" panose="02010609060101010101" pitchFamily="49" charset="-122"/>
                <a:ea typeface="楷体" panose="02010609060101010101" pitchFamily="49" charset="-122"/>
              </a:rPr>
              <a:t>CPU</a:t>
            </a:r>
            <a:r>
              <a:rPr lang="zh-CN" altLang="en-US" sz="1650" b="1" dirty="0">
                <a:latin typeface="楷体" panose="02010609060101010101" pitchFamily="49" charset="-122"/>
                <a:ea typeface="楷体" panose="02010609060101010101" pitchFamily="49" charset="-122"/>
              </a:rPr>
              <a:t>运行这些代码</a:t>
            </a:r>
          </a:p>
          <a:p>
            <a:pPr lvl="1"/>
            <a:r>
              <a:rPr lang="zh-CN" altLang="en-US" sz="1650" b="1" dirty="0">
                <a:latin typeface="楷体" panose="02010609060101010101" pitchFamily="49" charset="-122"/>
                <a:ea typeface="楷体" panose="02010609060101010101" pitchFamily="49" charset="-122"/>
              </a:rPr>
              <a:t>读取输入（</a:t>
            </a:r>
            <a:r>
              <a:rPr lang="en-US" altLang="zh-CN" sz="1650" b="1" dirty="0">
                <a:latin typeface="楷体" panose="02010609060101010101" pitchFamily="49" charset="-122"/>
                <a:ea typeface="楷体" panose="02010609060101010101" pitchFamily="49" charset="-122"/>
              </a:rPr>
              <a:t>Input</a:t>
            </a:r>
            <a:r>
              <a:rPr lang="zh-CN" altLang="en-US" sz="1650" b="1" dirty="0">
                <a:latin typeface="楷体" panose="02010609060101010101" pitchFamily="49" charset="-122"/>
                <a:ea typeface="楷体" panose="02010609060101010101" pitchFamily="49" charset="-122"/>
              </a:rPr>
              <a:t>）</a:t>
            </a:r>
          </a:p>
          <a:p>
            <a:pPr lvl="1"/>
            <a:r>
              <a:rPr lang="zh-CN" altLang="en-US" sz="1650" b="1" dirty="0">
                <a:latin typeface="楷体" panose="02010609060101010101" pitchFamily="49" charset="-122"/>
                <a:ea typeface="楷体" panose="02010609060101010101" pitchFamily="49" charset="-122"/>
              </a:rPr>
              <a:t>产生输出（</a:t>
            </a:r>
            <a:r>
              <a:rPr lang="en-US" altLang="zh-CN" sz="1650" b="1" dirty="0">
                <a:latin typeface="楷体" panose="02010609060101010101" pitchFamily="49" charset="-122"/>
                <a:ea typeface="楷体" panose="02010609060101010101" pitchFamily="49" charset="-122"/>
              </a:rPr>
              <a:t>Output</a:t>
            </a:r>
            <a:r>
              <a:rPr lang="zh-CN" altLang="en-US" sz="1650" b="1" dirty="0">
                <a:latin typeface="楷体" panose="02010609060101010101" pitchFamily="49" charset="-122"/>
                <a:ea typeface="楷体" panose="02010609060101010101" pitchFamily="49" charset="-122"/>
              </a:rPr>
              <a:t>）</a:t>
            </a:r>
          </a:p>
          <a:p>
            <a:pPr lvl="1"/>
            <a:r>
              <a:rPr lang="zh-CN" altLang="en-US" sz="1650" b="1" dirty="0">
                <a:latin typeface="楷体" panose="02010609060101010101" pitchFamily="49" charset="-122"/>
                <a:ea typeface="楷体" panose="02010609060101010101" pitchFamily="49" charset="-122"/>
              </a:rPr>
              <a:t>完成程序员预定的功能</a:t>
            </a:r>
          </a:p>
          <a:p>
            <a:endParaRPr lang="zh-CN" altLang="en-US" sz="1800" b="1" dirty="0">
              <a:ea typeface="宋体" panose="02010600030101010101" pitchFamily="2" charset="-122"/>
            </a:endParaRPr>
          </a:p>
        </p:txBody>
      </p:sp>
      <p:pic>
        <p:nvPicPr>
          <p:cNvPr id="174084" name="Picture 4" descr="HS5ClipImage_3f4f0361"/>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a:xfrm>
            <a:off x="6012160" y="1203598"/>
            <a:ext cx="2669381" cy="2589609"/>
          </a:xfrm>
          <a:noFill/>
          <a:ln/>
        </p:spPr>
      </p:pic>
    </p:spTree>
    <p:extLst>
      <p:ext uri="{BB962C8B-B14F-4D97-AF65-F5344CB8AC3E}">
        <p14:creationId xmlns:p14="http://schemas.microsoft.com/office/powerpoint/2010/main" val="1182586440"/>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theme/theme1.xml><?xml version="1.0" encoding="utf-8"?>
<a:theme xmlns:a="http://schemas.openxmlformats.org/drawingml/2006/main" name="第一PPT，www.1ppt.com">
  <a:themeElements>
    <a:clrScheme name="自定义 237">
      <a:dk1>
        <a:srgbClr val="000000"/>
      </a:dk1>
      <a:lt1>
        <a:srgbClr val="FFFFFF"/>
      </a:lt1>
      <a:dk2>
        <a:srgbClr val="778495"/>
      </a:dk2>
      <a:lt2>
        <a:srgbClr val="F0F0F0"/>
      </a:lt2>
      <a:accent1>
        <a:srgbClr val="0070C0"/>
      </a:accent1>
      <a:accent2>
        <a:srgbClr val="595959"/>
      </a:accent2>
      <a:accent3>
        <a:srgbClr val="0070C0"/>
      </a:accent3>
      <a:accent4>
        <a:srgbClr val="595959"/>
      </a:accent4>
      <a:accent5>
        <a:srgbClr val="0070C0"/>
      </a:accent5>
      <a:accent6>
        <a:srgbClr val="595959"/>
      </a:accent6>
      <a:hlink>
        <a:srgbClr val="0070C0"/>
      </a:hlink>
      <a:folHlink>
        <a:srgbClr val="595959"/>
      </a:folHlink>
    </a:clrScheme>
    <a:fontScheme name="temp">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自定义 237">
    <a:dk1>
      <a:srgbClr val="000000"/>
    </a:dk1>
    <a:lt1>
      <a:srgbClr val="FFFFFF"/>
    </a:lt1>
    <a:dk2>
      <a:srgbClr val="778495"/>
    </a:dk2>
    <a:lt2>
      <a:srgbClr val="F0F0F0"/>
    </a:lt2>
    <a:accent1>
      <a:srgbClr val="0070C0"/>
    </a:accent1>
    <a:accent2>
      <a:srgbClr val="595959"/>
    </a:accent2>
    <a:accent3>
      <a:srgbClr val="0070C0"/>
    </a:accent3>
    <a:accent4>
      <a:srgbClr val="595959"/>
    </a:accent4>
    <a:accent5>
      <a:srgbClr val="0070C0"/>
    </a:accent5>
    <a:accent6>
      <a:srgbClr val="595959"/>
    </a:accent6>
    <a:hlink>
      <a:srgbClr val="0070C0"/>
    </a:hlink>
    <a:folHlink>
      <a:srgbClr val="595959"/>
    </a:folHlink>
  </a:clrScheme>
</a:themeOverride>
</file>

<file path=ppt/theme/themeOverride2.xml><?xml version="1.0" encoding="utf-8"?>
<a:themeOverride xmlns:a="http://schemas.openxmlformats.org/drawingml/2006/main">
  <a:clrScheme name="自定义 237">
    <a:dk1>
      <a:srgbClr val="000000"/>
    </a:dk1>
    <a:lt1>
      <a:srgbClr val="FFFFFF"/>
    </a:lt1>
    <a:dk2>
      <a:srgbClr val="778495"/>
    </a:dk2>
    <a:lt2>
      <a:srgbClr val="F0F0F0"/>
    </a:lt2>
    <a:accent1>
      <a:srgbClr val="0070C0"/>
    </a:accent1>
    <a:accent2>
      <a:srgbClr val="595959"/>
    </a:accent2>
    <a:accent3>
      <a:srgbClr val="0070C0"/>
    </a:accent3>
    <a:accent4>
      <a:srgbClr val="595959"/>
    </a:accent4>
    <a:accent5>
      <a:srgbClr val="0070C0"/>
    </a:accent5>
    <a:accent6>
      <a:srgbClr val="595959"/>
    </a:accent6>
    <a:hlink>
      <a:srgbClr val="0070C0"/>
    </a:hlink>
    <a:folHlink>
      <a:srgbClr val="595959"/>
    </a:folHlink>
  </a:clrScheme>
</a:themeOverride>
</file>

<file path=ppt/theme/themeOverride3.xml><?xml version="1.0" encoding="utf-8"?>
<a:themeOverride xmlns:a="http://schemas.openxmlformats.org/drawingml/2006/main">
  <a:clrScheme name="自定义 237">
    <a:dk1>
      <a:srgbClr val="000000"/>
    </a:dk1>
    <a:lt1>
      <a:srgbClr val="FFFFFF"/>
    </a:lt1>
    <a:dk2>
      <a:srgbClr val="778495"/>
    </a:dk2>
    <a:lt2>
      <a:srgbClr val="F0F0F0"/>
    </a:lt2>
    <a:accent1>
      <a:srgbClr val="0070C0"/>
    </a:accent1>
    <a:accent2>
      <a:srgbClr val="595959"/>
    </a:accent2>
    <a:accent3>
      <a:srgbClr val="0070C0"/>
    </a:accent3>
    <a:accent4>
      <a:srgbClr val="595959"/>
    </a:accent4>
    <a:accent5>
      <a:srgbClr val="0070C0"/>
    </a:accent5>
    <a:accent6>
      <a:srgbClr val="595959"/>
    </a:accent6>
    <a:hlink>
      <a:srgbClr val="0070C0"/>
    </a:hlink>
    <a:folHlink>
      <a:srgbClr val="595959"/>
    </a:folHlink>
  </a:clrScheme>
</a:themeOverride>
</file>

<file path=ppt/theme/themeOverride4.xml><?xml version="1.0" encoding="utf-8"?>
<a:themeOverride xmlns:a="http://schemas.openxmlformats.org/drawingml/2006/main">
  <a:clrScheme name="自定义 237">
    <a:dk1>
      <a:srgbClr val="000000"/>
    </a:dk1>
    <a:lt1>
      <a:srgbClr val="FFFFFF"/>
    </a:lt1>
    <a:dk2>
      <a:srgbClr val="778495"/>
    </a:dk2>
    <a:lt2>
      <a:srgbClr val="F0F0F0"/>
    </a:lt2>
    <a:accent1>
      <a:srgbClr val="0070C0"/>
    </a:accent1>
    <a:accent2>
      <a:srgbClr val="595959"/>
    </a:accent2>
    <a:accent3>
      <a:srgbClr val="0070C0"/>
    </a:accent3>
    <a:accent4>
      <a:srgbClr val="595959"/>
    </a:accent4>
    <a:accent5>
      <a:srgbClr val="0070C0"/>
    </a:accent5>
    <a:accent6>
      <a:srgbClr val="595959"/>
    </a:accent6>
    <a:hlink>
      <a:srgbClr val="0070C0"/>
    </a:hlink>
    <a:folHlink>
      <a:srgbClr val="595959"/>
    </a:folHlink>
  </a:clrScheme>
</a:themeOverride>
</file>

<file path=ppt/theme/themeOverride5.xml><?xml version="1.0" encoding="utf-8"?>
<a:themeOverride xmlns:a="http://schemas.openxmlformats.org/drawingml/2006/main">
  <a:clrScheme name="自定义 237">
    <a:dk1>
      <a:srgbClr val="000000"/>
    </a:dk1>
    <a:lt1>
      <a:srgbClr val="FFFFFF"/>
    </a:lt1>
    <a:dk2>
      <a:srgbClr val="778495"/>
    </a:dk2>
    <a:lt2>
      <a:srgbClr val="F0F0F0"/>
    </a:lt2>
    <a:accent1>
      <a:srgbClr val="0070C0"/>
    </a:accent1>
    <a:accent2>
      <a:srgbClr val="595959"/>
    </a:accent2>
    <a:accent3>
      <a:srgbClr val="0070C0"/>
    </a:accent3>
    <a:accent4>
      <a:srgbClr val="595959"/>
    </a:accent4>
    <a:accent5>
      <a:srgbClr val="0070C0"/>
    </a:accent5>
    <a:accent6>
      <a:srgbClr val="595959"/>
    </a:accent6>
    <a:hlink>
      <a:srgbClr val="0070C0"/>
    </a:hlink>
    <a:folHlink>
      <a:srgbClr val="595959"/>
    </a:folHlink>
  </a:clrScheme>
</a:themeOverride>
</file>

<file path=docProps/app.xml><?xml version="1.0" encoding="utf-8"?>
<Properties xmlns="http://schemas.openxmlformats.org/officeDocument/2006/extended-properties" xmlns:vt="http://schemas.openxmlformats.org/officeDocument/2006/docPropsVTypes">
  <TotalTime>832</TotalTime>
  <Words>2658</Words>
  <Application>Microsoft Office PowerPoint</Application>
  <PresentationFormat>全屏显示(16:9)</PresentationFormat>
  <Paragraphs>339</Paragraphs>
  <Slides>34</Slides>
  <Notes>13</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34</vt:i4>
      </vt:variant>
    </vt:vector>
  </HeadingPairs>
  <TitlesOfParts>
    <vt:vector size="54" baseType="lpstr">
      <vt:lpstr>Dotum</vt:lpstr>
      <vt:lpstr>仿宋</vt:lpstr>
      <vt:lpstr>仿宋_GB2312</vt:lpstr>
      <vt:lpstr>黑体</vt:lpstr>
      <vt:lpstr>华文新魏</vt:lpstr>
      <vt:lpstr>楷体</vt:lpstr>
      <vt:lpstr>楷体_GB2312</vt:lpstr>
      <vt:lpstr>宋体</vt:lpstr>
      <vt:lpstr>微软雅黑</vt:lpstr>
      <vt:lpstr>arial</vt:lpstr>
      <vt:lpstr>arial</vt:lpstr>
      <vt:lpstr>Arial Narrow</vt:lpstr>
      <vt:lpstr>Baskerville Old Face</vt:lpstr>
      <vt:lpstr>Calibri</vt:lpstr>
      <vt:lpstr>Courier New</vt:lpstr>
      <vt:lpstr>Tahoma</vt:lpstr>
      <vt:lpstr>Verdana</vt:lpstr>
      <vt:lpstr>Wingdings</vt:lpstr>
      <vt:lpstr>Wingdings 2</vt:lpstr>
      <vt:lpstr>第一PPT，www.1ppt.com</vt:lpstr>
      <vt:lpstr>PowerPoint 演示文稿</vt:lpstr>
      <vt:lpstr>PowerPoint 演示文稿</vt:lpstr>
      <vt:lpstr>PowerPoint 演示文稿</vt:lpstr>
      <vt:lpstr>计算机系统（存储程序+程序控制）</vt:lpstr>
      <vt:lpstr>PowerPoint 演示文稿</vt:lpstr>
      <vt:lpstr>冯·诺依曼结构</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编程语言进化图</vt:lpstr>
      <vt:lpstr>程序设计语言：人与计算机交互语言</vt:lpstr>
      <vt:lpstr>机器语言</vt:lpstr>
      <vt:lpstr>汇编语言</vt:lpstr>
      <vt:lpstr>C语言</vt:lpstr>
      <vt:lpstr>C++ / 标准C++</vt:lpstr>
      <vt:lpstr>人怎样与计算机对话</vt:lpstr>
      <vt:lpstr>PowerPoint 演示文稿</vt:lpstr>
      <vt:lpstr>高级程序设计语言的发展</vt:lpstr>
      <vt:lpstr>续</vt:lpstr>
      <vt:lpstr>程序设计语言现状</vt:lpstr>
      <vt:lpstr>C 语言</vt:lpstr>
      <vt:lpstr>C 语言</vt:lpstr>
      <vt:lpstr>C 标准库</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user</dc:creator>
  <cp:keywords>第一PPT模板网-WWW.1PPT.COM</cp:keywords>
  <cp:lastModifiedBy>Administrator</cp:lastModifiedBy>
  <cp:revision>310</cp:revision>
  <dcterms:created xsi:type="dcterms:W3CDTF">2015-12-11T17:46:00Z</dcterms:created>
  <dcterms:modified xsi:type="dcterms:W3CDTF">2025-07-26T11:13:17Z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2052-10.1.0.7400</vt:lpwstr>
  </property>
</Properties>
</file>