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59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361" r:id="rId12"/>
    <p:sldId id="270" r:id="rId13"/>
    <p:sldId id="362" r:id="rId14"/>
    <p:sldId id="311" r:id="rId15"/>
    <p:sldId id="312" r:id="rId16"/>
    <p:sldId id="313" r:id="rId17"/>
    <p:sldId id="314" r:id="rId18"/>
    <p:sldId id="277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55" r:id="rId46"/>
    <p:sldId id="343" r:id="rId47"/>
    <p:sldId id="344" r:id="rId48"/>
    <p:sldId id="347" r:id="rId49"/>
    <p:sldId id="348" r:id="rId50"/>
    <p:sldId id="349" r:id="rId51"/>
    <p:sldId id="350" r:id="rId52"/>
    <p:sldId id="351" r:id="rId53"/>
    <p:sldId id="354" r:id="rId54"/>
    <p:sldId id="278" r:id="rId55"/>
    <p:sldId id="279" r:id="rId56"/>
    <p:sldId id="280" r:id="rId57"/>
    <p:sldId id="281" r:id="rId58"/>
    <p:sldId id="282" r:id="rId59"/>
    <p:sldId id="283" r:id="rId60"/>
    <p:sldId id="284" r:id="rId61"/>
    <p:sldId id="285" r:id="rId62"/>
    <p:sldId id="289" r:id="rId63"/>
    <p:sldId id="290" r:id="rId64"/>
    <p:sldId id="291" r:id="rId65"/>
    <p:sldId id="292" r:id="rId66"/>
    <p:sldId id="293" r:id="rId67"/>
    <p:sldId id="363" r:id="rId68"/>
    <p:sldId id="298" r:id="rId69"/>
    <p:sldId id="356" r:id="rId70"/>
    <p:sldId id="358" r:id="rId71"/>
    <p:sldId id="366" r:id="rId72"/>
  </p:sldIdLst>
  <p:sldSz cx="12192000" cy="6858000"/>
  <p:notesSz cx="6797675" cy="9926638"/>
  <p:custDataLst>
    <p:tags r:id="rId7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D47700-67B0-4606-B55B-B0F3C9D433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01B00-601A-43B4-BAC6-1E378D2C9C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2023/10/7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5C24FD-9B35-48CE-84BF-4D00185CA2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402B60-BA51-42F3-9FE1-81741C1CE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1FD0-F696-45FB-A1B1-2F11758BAA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30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2023/10/7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A9615-AC29-430D-B1BE-F9EF380CD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11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110C4D-8525-4E8B-86B0-85CE29DF4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4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02A96B-7466-4CFB-8693-7A7EC5743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99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02C2D1-AD50-40A3-99BC-45EC04F59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7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B7595A-AF16-4641-A15D-F4531ACFB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6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F22846-02AA-4A78-9A5B-F7C2930C2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0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37ED76-3AA8-4D02-A405-744B48D3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52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387F77-8795-4B9E-A4CE-D67D6CA6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23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E8B3C6-5FB0-4E4F-9361-940F0A095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51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E8E637-E50F-43CB-93EC-7F8EA3C03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3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E0BEF6-B81A-413A-AB86-F763B700F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1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D21483-683B-4A67-8926-F33840BE2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2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C67BAB-6FCB-43D4-98FE-04B1176A2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4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1E4510-3D0D-4920-98D3-7849BC266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AFD00-3118-4827-9F20-ED1C2CF33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64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1C03E1-3FDC-4624-8E44-2FAA9A622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08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2ACBC1-FB36-477C-A24A-507501AC8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C47930-8017-4AD4-AF54-4E78D616B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39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CDEF47-6462-401E-A497-3B47657A4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C73E55-0139-4C18-9244-F9E29274B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09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A030A2-4848-4C82-BCD6-4F7788684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0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5CC1AF-74B7-4F6E-982B-A5E700003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95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829F9B-AB91-4972-8C7C-D691F1861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5AD6D5-98A3-4FA6-8D87-43C650B1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9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BC8576-0510-46C9-9D4A-FE2B0BB97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8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124E8C-2132-4FEC-B6B8-EA599B2FA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42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C0FEEF-EFC2-404D-869B-C528D9CCD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83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1FA7C4-965C-41D5-BB58-46454F685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97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712900-3EF1-49D7-930E-8832AEF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78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3B2B70-2ABB-4F6F-94B2-BFFB9F0F5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83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28869D-FDB1-4692-B1EA-6FA444BF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9E9E3-0896-4FDC-A90F-43E390B62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55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8F8E25-0CD9-4012-8389-97A3F3860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335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063E75-15DA-43DE-9E3F-6B7DBB479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3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98600C-D35D-44BF-B7E3-B53C83F1F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21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079B2D-A702-4EEE-B51B-B762DBC85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12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24ADFF-EF05-4F1E-9FE8-301810E84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23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F52213-6090-45E1-B260-8DEB7B7CA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65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82F09C-F119-496D-A80C-56D5D594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31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最后一个</a:t>
            </a:r>
            <a:r>
              <a:rPr lang="en-US" altLang="zh-CN" dirty="0"/>
              <a:t>%d</a:t>
            </a:r>
            <a:r>
              <a:rPr lang="zh-CN" altLang="en-US"/>
              <a:t>，每次都会随机给个数值</a:t>
            </a:r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B70F85-7959-4692-B754-1CFC837E0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13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A42005-1862-4BE7-9EE9-D4A71F62F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720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1C621A-ABA4-452A-9963-CA84B8036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152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D280B0-C4A3-431F-BF3F-8DE6082E3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080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B3BD85-B0A3-45D6-871F-FC2D5E42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7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0A0FE2-AAB7-4970-879E-66956CFED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AEE6DA-68A0-4B7F-9E46-AED4F2F76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8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6C5BD9-7FB8-40F0-8260-47C564B7C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8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211398-2750-4765-B053-450CA31C8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E6D54-85A4-43EB-BB35-2E3CC2E76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A9615-AC29-430D-B1BE-F9EF380CDD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ltGray">
          <a:xfrm>
            <a:off x="0" y="6400801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000"/>
          </a:p>
        </p:txBody>
      </p:sp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6158441" y="4365104"/>
            <a:ext cx="475191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80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80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800" dirty="0">
                <a:solidFill>
                  <a:srgbClr val="0066CC"/>
                </a:solidFill>
              </a:rPr>
              <a:t>haoming_wang@xaufe.edu.cn</a:t>
            </a:r>
          </a:p>
          <a:p>
            <a:pPr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800" dirty="0">
                <a:solidFill>
                  <a:srgbClr val="0066CC"/>
                </a:solidFill>
              </a:rPr>
              <a:t> haoming.wang@gmail.com</a:t>
            </a:r>
          </a:p>
          <a:p>
            <a:pPr eaLnBrk="1" hangingPunct="1"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800" dirty="0">
                <a:solidFill>
                  <a:srgbClr val="0066CC"/>
                </a:solidFill>
              </a:rPr>
              <a:t> wang.haoming@126.com</a:t>
            </a:r>
          </a:p>
          <a:p>
            <a:pPr eaLnBrk="1" hangingPunct="1"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80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800" b="1" dirty="0"/>
              <a:t> </a:t>
            </a:r>
            <a:r>
              <a:rPr kumimoji="1" lang="en-US" altLang="zh-CN" sz="1800" dirty="0">
                <a:solidFill>
                  <a:srgbClr val="0066CC"/>
                </a:solidFill>
              </a:rPr>
              <a:t>85781661  18829266628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8026400" y="6507164"/>
            <a:ext cx="3352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200" b="1" i="1">
                <a:solidFill>
                  <a:schemeClr val="bg1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" y="762000"/>
            <a:ext cx="506848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448" y="6309300"/>
            <a:ext cx="539552" cy="535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1265854"/>
            <a:ext cx="695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Ø"/>
              <a:defRPr/>
            </a:lvl2pPr>
            <a:lvl3pPr marL="914400" indent="-228600">
              <a:buFont typeface="Wingdings" panose="05000000000000000000" pitchFamily="2" charset="2"/>
              <a:buChar char="ü"/>
              <a:defRPr/>
            </a:lvl3pPr>
            <a:lvl4pPr marL="1371600" indent="-228600">
              <a:buFont typeface="Wingdings" panose="05000000000000000000" pitchFamily="2" charset="2"/>
              <a:buChar char="l"/>
              <a:defRPr/>
            </a:lvl4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2800" y="131064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9524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01269B-842C-490A-B63A-44AC695AF8E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19936" y="1916832"/>
            <a:ext cx="6048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ea typeface="幼圆" panose="02010509060101010101" pitchFamily="49" charset="-122"/>
              </a:rPr>
              <a:t>第二讲：入  门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sz="3900" b="1" dirty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220163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524001"/>
            <a:ext cx="9800704" cy="2608312"/>
          </a:xfrm>
        </p:spPr>
        <p:txBody>
          <a:bodyPr/>
          <a:lstStyle/>
          <a:p>
            <a:pPr marL="571500" indent="-571500">
              <a:buNone/>
            </a:pPr>
            <a:r>
              <a:rPr lang="en-US" altLang="zh-CN" sz="3200" b="1" dirty="0"/>
              <a:t>2.2 </a:t>
            </a:r>
            <a:r>
              <a:rPr lang="zh-CN" altLang="en-US" sz="3200" b="1" dirty="0"/>
              <a:t>如果要求使用一条</a:t>
            </a:r>
            <a:r>
              <a:rPr lang="en-US" altLang="zh-CN" sz="3200" b="1" dirty="0" err="1"/>
              <a:t>printf</a:t>
            </a:r>
            <a:r>
              <a:rPr lang="zh-CN" altLang="en-US" sz="3200" b="1" dirty="0"/>
              <a:t>语句输出多行字符</a:t>
            </a:r>
          </a:p>
          <a:p>
            <a:pPr marL="457200" lvl="1" indent="0">
              <a:buNone/>
            </a:pPr>
            <a:endParaRPr lang="en-US" altLang="zh-CN" sz="2800" b="1" dirty="0"/>
          </a:p>
          <a:p>
            <a:pPr marL="457200" lvl="1" indent="0">
              <a:buNone/>
            </a:pPr>
            <a:endParaRPr lang="en-US" altLang="zh-CN" sz="2800" b="1" dirty="0"/>
          </a:p>
          <a:p>
            <a:pPr marL="457200" lvl="1" indent="0">
              <a:buNone/>
            </a:pPr>
            <a:r>
              <a:rPr lang="zh-CN" altLang="en-US" sz="2800" b="1" dirty="0"/>
              <a:t>程序修改如下：</a:t>
            </a:r>
            <a:endParaRPr lang="en-US" altLang="zh-CN" sz="2800" b="1" dirty="0"/>
          </a:p>
          <a:p>
            <a:pPr marL="457200" lvl="1" indent="0">
              <a:buNone/>
            </a:pP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33017"/>
            <a:ext cx="2371725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4437112"/>
            <a:ext cx="5962675" cy="21875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23" y="2025170"/>
            <a:ext cx="5688632" cy="20819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528048" y="5346213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程序修改成这样能达到目的吗？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转义序列（</a:t>
            </a:r>
            <a:r>
              <a:rPr lang="en-US" altLang="zh-CN" b="1" i="1" dirty="0"/>
              <a:t>Escape Sequences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</p:spPr>
        <p:txBody>
          <a:bodyPr anchor="ctr"/>
          <a:lstStyle/>
          <a:p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sz="3900" b="1" dirty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348880"/>
            <a:ext cx="8277225" cy="28479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87488" y="3284984"/>
            <a:ext cx="70567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sz="3900" b="1" dirty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221187" name="Rectangle 3"/>
          <p:cNvSpPr>
            <a:spLocks noGrp="1"/>
          </p:cNvSpPr>
          <p:nvPr>
            <p:ph type="body" idx="4294967295"/>
          </p:nvPr>
        </p:nvSpPr>
        <p:spPr>
          <a:xfrm>
            <a:off x="983432" y="1600201"/>
            <a:ext cx="9684568" cy="4525963"/>
          </a:xfrm>
        </p:spPr>
        <p:txBody>
          <a:bodyPr/>
          <a:lstStyle/>
          <a:p>
            <a:pPr marL="571500" indent="-571500">
              <a:buNone/>
            </a:pPr>
            <a:r>
              <a:rPr lang="en-US" altLang="zh-CN" sz="3200" b="1" dirty="0"/>
              <a:t>2.3 </a:t>
            </a:r>
            <a:r>
              <a:rPr lang="zh-CN" altLang="en-US" sz="3200" b="1" dirty="0"/>
              <a:t>求两个整数之和：要求用户分别输入两个整数，自动进行相加运算，输出结果。</a:t>
            </a:r>
          </a:p>
          <a:p>
            <a:pPr marL="571500" indent="-571500">
              <a:buNone/>
            </a:pPr>
            <a:endParaRPr lang="en-US" altLang="zh-CN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780928"/>
            <a:ext cx="805815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398276" y="4322776"/>
            <a:ext cx="3793724" cy="191761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定义变量：用于运算过程中存放中间结果；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先定义后使用！！</a:t>
            </a:r>
            <a:endParaRPr kumimoji="1"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多个变量定义可写到同一行：</a:t>
            </a:r>
          </a:p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 integer1, integer2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5" name="右箭头 4"/>
          <p:cNvSpPr/>
          <p:nvPr/>
        </p:nvSpPr>
        <p:spPr>
          <a:xfrm rot="10800000">
            <a:off x="8184232" y="4941168"/>
            <a:ext cx="35329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8733" y="1772816"/>
            <a:ext cx="8143875" cy="2952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4941168"/>
            <a:ext cx="5724525" cy="1647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387748" y="1388092"/>
            <a:ext cx="3672408" cy="919401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显示一句话用作提示，光标显示在下一行等待用户输入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cxnSpLocks/>
            <a:stCxn id="7" idx="1"/>
          </p:cNvCxnSpPr>
          <p:nvPr/>
        </p:nvCxnSpPr>
        <p:spPr>
          <a:xfrm flipH="1">
            <a:off x="6312024" y="1847793"/>
            <a:ext cx="2075724" cy="6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8387748" y="2470448"/>
            <a:ext cx="3672408" cy="1328023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用户输入指定格式的数据，存放到指定的变量中。格式详细后面解释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159896" y="2163866"/>
            <a:ext cx="3227852" cy="69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03712" y="230749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406546" y="4061554"/>
            <a:ext cx="3672408" cy="919401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引号内的内容原样显示；引号外的内容按规定显示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5519936" y="4293096"/>
            <a:ext cx="286781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104112" y="5076730"/>
            <a:ext cx="4974842" cy="1710681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Blip>
                <a:blip r:embed="rId4"/>
              </a:buBlip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思考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sum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真的有必要存在吗？能不能写作：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integer1 = integer1 + integer2 ?</a:t>
            </a:r>
          </a:p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思考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：第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18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行的表达式直接写到第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行中，可否？</a:t>
            </a:r>
            <a:endParaRPr kumimoji="1" lang="en-US" altLang="zh-CN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816864" y="1772816"/>
            <a:ext cx="10585176" cy="4473575"/>
          </a:xfrm>
          <a:prstGeom prst="rect">
            <a:avLst/>
          </a:prstGeom>
          <a:solidFill>
            <a:srgbClr val="CCFFFF"/>
          </a:solidFill>
          <a:ln w="57150" cmpd="thinThick">
            <a:solidFill>
              <a:srgbClr val="FF9900"/>
            </a:solidFill>
            <a:miter lim="800000"/>
          </a:ln>
          <a:effectLst/>
        </p:spPr>
        <p:txBody>
          <a:bodyPr/>
          <a:lstStyle/>
          <a:p>
            <a:pPr indent="361950" algn="just">
              <a:lnSpc>
                <a:spcPts val="3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⑴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程序由一个或多个函数组成，但有且仅有一个主函数（</a:t>
            </a: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函数）；</a:t>
            </a:r>
            <a:r>
              <a:rPr kumimoji="1"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函数是程序执行的入口，</a:t>
            </a:r>
            <a:r>
              <a:rPr kumimoji="1" lang="zh-CN" altLang="en-US" sz="2000" b="1" u="sng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可放置于程序的任何位置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pPr indent="361950" algn="just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⑵程序中可以有预处理命令</a:t>
            </a: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如：</a:t>
            </a: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include 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</a:t>
            </a: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。预处理命令通常放在程序的最前面。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⑶每个语句以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分号</a:t>
            </a:r>
            <a:r>
              <a:rPr kumimoji="1"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结尾；预处理命令、函数头和花括号“</a:t>
            </a:r>
            <a:r>
              <a:rPr kumimoji="1"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}”</a:t>
            </a:r>
            <a:r>
              <a:rPr kumimoji="1"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之后不能加分号。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⑷ 函数包括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说明部分</a:t>
            </a: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函数体</a:t>
            </a: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；函数体包括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变量说明</a:t>
            </a: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部分和</a:t>
            </a:r>
            <a:r>
              <a:rPr kumimoji="1" lang="zh-CN" altLang="en-US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执行部分</a:t>
            </a: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；函数体由一对花括号“</a:t>
            </a:r>
            <a:r>
              <a:rPr kumimoji="1"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 }”</a:t>
            </a:r>
            <a:r>
              <a:rPr kumimoji="1"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括起来。 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6600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⑸括在</a:t>
            </a:r>
            <a:r>
              <a:rPr kumimoji="1" lang="en-US" altLang="zh-CN" sz="2000" b="1" dirty="0">
                <a:solidFill>
                  <a:srgbClr val="6600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/*…*/</a:t>
            </a:r>
            <a:r>
              <a:rPr kumimoji="1" lang="zh-CN" altLang="en-US" sz="2000" b="1" dirty="0">
                <a:solidFill>
                  <a:srgbClr val="6600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内的文本为注释，可以是多行；</a:t>
            </a:r>
            <a:r>
              <a:rPr kumimoji="1" lang="en-US" altLang="zh-CN" sz="2000" b="1" dirty="0">
                <a:solidFill>
                  <a:srgbClr val="6600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 </a:t>
            </a:r>
            <a:r>
              <a:rPr kumimoji="1" lang="zh-CN" altLang="en-US" sz="2000" b="1" dirty="0">
                <a:solidFill>
                  <a:srgbClr val="660033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符号后的内容也为注释，只能是一行。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⑹一行可以写几个语句，一个语句也可以写在多行上。（以是否出现分号决定是否结束）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⑺程序区分大小写字母（亦称大小写敏感，即</a:t>
            </a:r>
            <a:r>
              <a:rPr kumimoji="1" lang="en-US" altLang="zh-CN" sz="20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kumimoji="1" lang="en-US" altLang="zh-CN" sz="20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kumimoji="1" lang="zh-CN" altLang="en-US" sz="2000" b="1" dirty="0">
                <a:solidFill>
                  <a:srgbClr val="FF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表示不同的东西）。一般变量、语句等用小写字母书写；符号常量、宏名等用大写字母书写。</a:t>
            </a:r>
          </a:p>
          <a:p>
            <a:pPr indent="361950">
              <a:lnSpc>
                <a:spcPts val="3000"/>
              </a:lnSpc>
            </a:pPr>
            <a:r>
              <a:rPr kumimoji="1" lang="zh-CN" altLang="en-US" sz="2000" b="1" dirty="0">
                <a:solidFill>
                  <a:srgbClr val="0000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⑻标识符和保留字之间须加空格以示分隔。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</a:t>
            </a:r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语言的字符集和关键字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语言源程序中使用的字符来自</a:t>
            </a:r>
            <a:r>
              <a:rPr lang="en-US" altLang="zh-CN" dirty="0"/>
              <a:t>C</a:t>
            </a:r>
            <a:r>
              <a:rPr lang="zh-CN" altLang="en-US" dirty="0"/>
              <a:t>语言的字符集。</a:t>
            </a:r>
          </a:p>
          <a:p>
            <a:r>
              <a:rPr lang="zh-CN" altLang="en-US" dirty="0"/>
              <a:t>字符集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Character set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来自</a:t>
            </a:r>
            <a:r>
              <a:rPr lang="en-US" altLang="zh-CN" dirty="0"/>
              <a:t>ASCII</a:t>
            </a:r>
            <a:r>
              <a:rPr lang="zh-CN" altLang="en-US" dirty="0"/>
              <a:t>表</a:t>
            </a:r>
          </a:p>
          <a:p>
            <a:pPr lvl="1"/>
            <a:r>
              <a:rPr kumimoji="1" lang="en-US" altLang="zh-CN" dirty="0"/>
              <a:t>52</a:t>
            </a:r>
            <a:r>
              <a:rPr kumimoji="1" lang="zh-CN" altLang="en-US" dirty="0"/>
              <a:t>个大小写字母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Letters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/>
              <a:t>A B C D E F G H I J K L M N O P Q R S T U V W X Y Z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/>
              <a:t>a b c d e f g h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j k l m n o p q r s t u v w x y z</a:t>
            </a:r>
          </a:p>
          <a:p>
            <a:pPr lvl="1"/>
            <a:r>
              <a:rPr kumimoji="1" lang="en-US" altLang="zh-CN" dirty="0"/>
              <a:t>10</a:t>
            </a:r>
            <a:r>
              <a:rPr kumimoji="1" lang="zh-CN" altLang="en-US" dirty="0"/>
              <a:t>个数字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Digits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/>
              <a:t>0 1 2 3 4 5 6 7 8 9</a:t>
            </a:r>
          </a:p>
          <a:p>
            <a:pPr lvl="1"/>
            <a:r>
              <a:rPr kumimoji="1" lang="zh-CN" altLang="en-US" dirty="0"/>
              <a:t>空白符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Blanks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1" lang="zh-CN" altLang="en-US" dirty="0"/>
              <a:t>空格符、制表符、回车符、换行符</a:t>
            </a:r>
          </a:p>
          <a:p>
            <a:pPr lvl="1"/>
            <a:r>
              <a:rPr kumimoji="1" lang="zh-CN" altLang="en-US" dirty="0"/>
              <a:t>图形符号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Graphic characters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# % ^ &amp; * ( _ ) - + = ~ [ ] ' | \ ; : " {} , . &lt; &gt; /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关键字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Keywords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语言中的词汇，也称为保留字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Reserved words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b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（系统专用，用户不能用作他用）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类型说明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long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short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float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char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unsigned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signed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void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volatile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enum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struct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union</a:t>
            </a:r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语句定义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if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goto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switch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case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do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while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continue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break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default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typedef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存储类别说明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register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extern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、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</a:p>
          <a:p>
            <a:pPr lvl="1">
              <a:lnSpc>
                <a:spcPct val="130000"/>
              </a:lnSpc>
            </a:pPr>
            <a:r>
              <a:rPr kumimoji="1" lang="zh-CN" altLang="en-US" dirty="0"/>
              <a:t>长度运算符</a:t>
            </a:r>
          </a:p>
          <a:p>
            <a:pPr lvl="2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FF"/>
                </a:solidFill>
                <a:latin typeface="Courier New" panose="02070309020205020404" pitchFamily="49" charset="0"/>
              </a:rPr>
              <a:t>	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endParaRPr kumimoji="1"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标识符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Identifiers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  <a:r>
              <a:rPr lang="zh-CN" altLang="en-US" dirty="0"/>
              <a:t>是程序中给使用对象赋的名字。</a:t>
            </a:r>
          </a:p>
          <a:p>
            <a:pPr lvl="1"/>
            <a:r>
              <a:rPr lang="zh-CN" altLang="en-US" dirty="0"/>
              <a:t>用来标识变量、符号常量、数组、函数、结构体、共用体、自定义类型等。</a:t>
            </a:r>
          </a:p>
          <a:p>
            <a:pPr lvl="1"/>
            <a:r>
              <a:rPr lang="zh-CN" altLang="en-US" dirty="0"/>
              <a:t>命名规则</a:t>
            </a:r>
          </a:p>
          <a:p>
            <a:pPr lvl="2"/>
            <a:r>
              <a:rPr lang="zh-CN" altLang="en-US" dirty="0"/>
              <a:t>只能包括</a:t>
            </a:r>
            <a:r>
              <a:rPr lang="zh-CN" altLang="en-US" b="1" dirty="0">
                <a:solidFill>
                  <a:srgbClr val="FF0000"/>
                </a:solidFill>
              </a:rPr>
              <a:t>大小写字母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数字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下划线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/>
              <a:t>首字符必须是字母或下划线（</a:t>
            </a:r>
            <a:r>
              <a:rPr lang="zh-CN" altLang="en-US" dirty="0">
                <a:solidFill>
                  <a:srgbClr val="FF0000"/>
                </a:solidFill>
              </a:rPr>
              <a:t>不能是数字或其它字符</a:t>
            </a:r>
            <a:r>
              <a:rPr lang="zh-CN" altLang="en-US" dirty="0"/>
              <a:t>）；</a:t>
            </a:r>
          </a:p>
          <a:p>
            <a:pPr lvl="2"/>
            <a:r>
              <a:rPr lang="zh-CN" altLang="en-US" dirty="0"/>
              <a:t>一般标识符的前</a:t>
            </a:r>
            <a:r>
              <a:rPr lang="en-US" altLang="zh-CN" dirty="0"/>
              <a:t>31</a:t>
            </a:r>
            <a:r>
              <a:rPr lang="zh-CN" altLang="en-US" dirty="0"/>
              <a:t>个字符有效；</a:t>
            </a:r>
            <a:r>
              <a:rPr lang="zh-CN" altLang="en-US" sz="1800" b="1" dirty="0">
                <a:solidFill>
                  <a:srgbClr val="FF0000"/>
                </a:solidFill>
              </a:rPr>
              <a:t>（视具体编译器的规定，有例外）</a:t>
            </a:r>
          </a:p>
          <a:p>
            <a:pPr lvl="2"/>
            <a:r>
              <a:rPr lang="zh-CN" altLang="en-US" dirty="0"/>
              <a:t>不能与关键字相同。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720975" y="5129214"/>
            <a:ext cx="7164388" cy="865187"/>
            <a:chOff x="657" y="3475"/>
            <a:chExt cx="4513" cy="545"/>
          </a:xfrm>
        </p:grpSpPr>
        <p:sp>
          <p:nvSpPr>
            <p:cNvPr id="180230" name="Rectangle 6"/>
            <p:cNvSpPr>
              <a:spLocks noChangeArrowheads="1"/>
            </p:cNvSpPr>
            <p:nvPr/>
          </p:nvSpPr>
          <p:spPr bwMode="auto">
            <a:xfrm>
              <a:off x="657" y="3475"/>
              <a:ext cx="2268" cy="4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CCFF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count</a:t>
              </a:r>
              <a:r>
                <a:rPr lang="zh-CN" altLang="en-US" sz="2000" b="1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student_name</a:t>
              </a:r>
              <a:r>
                <a:rPr lang="zh-CN" altLang="en-US" sz="2000" b="1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sum</a:t>
              </a:r>
              <a:r>
                <a:rPr lang="zh-CN" altLang="en-US" sz="2000" b="1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test13</a:t>
              </a:r>
              <a:r>
                <a:rPr lang="zh-CN" altLang="en-US" sz="2000" b="1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_number</a:t>
              </a:r>
              <a:r>
                <a:rPr lang="zh-CN" altLang="en-US" sz="2000" b="1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>
                  <a:solidFill>
                    <a:srgbClr val="33CC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Sum  </a:t>
              </a:r>
              <a:endParaRPr lang="en-US" altLang="zh-CN" sz="2000" b="1">
                <a:solidFill>
                  <a:srgbClr val="33CCFF"/>
                </a:solidFill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2971" y="3475"/>
              <a:ext cx="1950" cy="4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FF"/>
              </a:solidFill>
              <a:miter lim="800000"/>
            </a:ln>
            <a:effectLst/>
          </p:spPr>
          <p:txBody>
            <a:bodyPr/>
            <a:lstStyle/>
            <a:p>
              <a:pPr>
                <a:spcBef>
                  <a:spcPts val="400"/>
                </a:spcBef>
                <a:spcAft>
                  <a:spcPts val="400"/>
                </a:spcAft>
              </a:pPr>
              <a:r>
                <a:rPr lang="en-US" altLang="zh-CN" sz="2000" b="1" dirty="0" err="1">
                  <a:solidFill>
                    <a:srgbClr val="FF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M.John</a:t>
              </a:r>
              <a:r>
                <a:rPr lang="zh-CN" altLang="en-US" sz="20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FF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$123</a:t>
              </a:r>
              <a:r>
                <a:rPr lang="zh-CN" altLang="en-US" sz="20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FF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hi!</a:t>
              </a:r>
              <a:r>
                <a:rPr lang="zh-CN" altLang="en-US" sz="20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FF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12xyz</a:t>
              </a:r>
              <a:r>
                <a:rPr lang="zh-CN" altLang="en-US" sz="20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，</a:t>
              </a:r>
              <a:r>
                <a:rPr lang="en-US" altLang="zh-CN" sz="2000" b="1" dirty="0">
                  <a:solidFill>
                    <a:srgbClr val="FF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void</a:t>
              </a:r>
              <a:endPara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sym typeface="Wingdings" panose="05000000000000000000" pitchFamily="2" charset="2"/>
              </a:endParaRPr>
            </a:p>
          </p:txBody>
        </p:sp>
        <p:sp>
          <p:nvSpPr>
            <p:cNvPr id="180232" name="Text Box 8"/>
            <p:cNvSpPr txBox="1">
              <a:spLocks noChangeArrowheads="1"/>
            </p:cNvSpPr>
            <p:nvPr/>
          </p:nvSpPr>
          <p:spPr bwMode="auto">
            <a:xfrm>
              <a:off x="2562" y="3616"/>
              <a:ext cx="431" cy="4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2490"/>
                </a:spcAft>
              </a:pPr>
              <a:r>
                <a:rPr kumimoji="1"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</a:t>
              </a:r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4694" y="3616"/>
              <a:ext cx="476" cy="4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2490"/>
                </a:spcAft>
              </a:pPr>
              <a:r>
                <a:rPr kumimoji="1" lang="en-US" altLang="zh-CN" sz="3600">
                  <a:solidFill>
                    <a:srgbClr val="FF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sz="3900" b="1" dirty="0">
              <a:solidFill>
                <a:schemeClr val="tx1"/>
              </a:solidFill>
              <a:ea typeface="幼圆" panose="02010509060101010101" pitchFamily="49" charset="-122"/>
            </a:endParaRPr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10971832" cy="4556125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zh-CN" altLang="en-US" sz="3300" b="1" dirty="0"/>
              <a:t>存储单元 ：计算机内部存储器的称呼，一般规定了相应的大小。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赋值（写入）： 破坏性的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读值（读出）：非破坏性的</a:t>
            </a:r>
            <a:endParaRPr lang="en-US" altLang="zh-CN" dirty="0"/>
          </a:p>
          <a:p>
            <a:pPr marL="571500" indent="-571500"/>
            <a:r>
              <a:rPr lang="zh-CN" altLang="en-US" sz="3300" b="1" dirty="0"/>
              <a:t>在计算机系统中，规定：</a:t>
            </a:r>
            <a:endParaRPr lang="en-US" altLang="zh-CN" sz="3300" b="1" dirty="0"/>
          </a:p>
          <a:p>
            <a:pPr marL="0" indent="0">
              <a:buNone/>
            </a:pPr>
            <a:r>
              <a:rPr lang="en-US" altLang="zh-CN" sz="3300" b="1" dirty="0"/>
              <a:t>	8bits = 1 byte  </a:t>
            </a:r>
            <a:r>
              <a:rPr lang="zh-CN" altLang="en-US" sz="3300" b="1" dirty="0"/>
              <a:t>（一字节占</a:t>
            </a:r>
            <a:r>
              <a:rPr lang="en-US" altLang="zh-CN" sz="3300" b="1" dirty="0"/>
              <a:t>8</a:t>
            </a:r>
            <a:r>
              <a:rPr lang="zh-CN" altLang="en-US" sz="3300" b="1" dirty="0"/>
              <a:t>二进制位）</a:t>
            </a:r>
            <a:endParaRPr lang="en-US" altLang="zh-CN" sz="3300" b="1" dirty="0"/>
          </a:p>
          <a:p>
            <a:pPr marL="0" indent="0">
              <a:buNone/>
            </a:pPr>
            <a:r>
              <a:rPr lang="en-US" altLang="zh-CN" sz="3300" b="1" dirty="0"/>
              <a:t>        1int   = 4 bytes </a:t>
            </a:r>
            <a:r>
              <a:rPr lang="zh-CN" altLang="en-US" sz="3300" b="1" dirty="0"/>
              <a:t>（一个整数占</a:t>
            </a:r>
            <a:r>
              <a:rPr lang="en-US" altLang="zh-CN" sz="3300" b="1" dirty="0"/>
              <a:t>4</a:t>
            </a:r>
            <a:r>
              <a:rPr lang="zh-CN" altLang="en-US" sz="3300" b="1" dirty="0"/>
              <a:t>个字节）</a:t>
            </a:r>
            <a:endParaRPr lang="en-US" altLang="zh-CN" sz="3300" b="1" dirty="0"/>
          </a:p>
          <a:p>
            <a:pPr marL="571500" indent="-571500"/>
            <a:endParaRPr lang="en-US" altLang="zh-CN" sz="3300" b="1" dirty="0"/>
          </a:p>
          <a:p>
            <a:pPr marL="457200" lvl="1" indent="0">
              <a:buNone/>
            </a:pPr>
            <a:r>
              <a:rPr lang="en-US" altLang="zh-CN" sz="2900" b="1" dirty="0"/>
              <a:t>	</a:t>
            </a:r>
            <a:r>
              <a:rPr lang="zh-CN" altLang="en-US" sz="2900" b="1" dirty="0"/>
              <a:t>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sz="4000" b="1" dirty="0">
                <a:solidFill>
                  <a:schemeClr val="tx1"/>
                </a:solidFill>
                <a:ea typeface="幼圆" panose="02010509060101010101" pitchFamily="49" charset="-122"/>
              </a:rPr>
              <a:t>. </a:t>
            </a:r>
            <a:r>
              <a:rPr lang="zh-CN" altLang="en-US" sz="4000" b="1" dirty="0">
                <a:solidFill>
                  <a:schemeClr val="tx1"/>
                </a:solidFill>
                <a:ea typeface="幼圆" panose="02010509060101010101" pitchFamily="49" charset="-122"/>
              </a:rPr>
              <a:t>基本数据类型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64" y="1600200"/>
            <a:ext cx="10871200" cy="5069160"/>
          </a:xfrm>
        </p:spPr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引例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问题：计算任意一个圆的面积。</a:t>
            </a:r>
          </a:p>
          <a:p>
            <a:pPr lvl="1"/>
            <a:r>
              <a:rPr lang="zh-CN" altLang="en-US" dirty="0"/>
              <a:t>源程序：</a:t>
            </a:r>
            <a:endParaRPr lang="zh-CN" altLang="en-US" sz="1800" dirty="0">
              <a:solidFill>
                <a:srgbClr val="99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1252433" y="3355975"/>
            <a:ext cx="5595450" cy="29718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  float r, area;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定义变量</a:t>
            </a:r>
          </a:p>
          <a:p>
            <a:endParaRPr lang="zh-CN" altLang="en-US" sz="1600" b="1" dirty="0"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scanf</a:t>
            </a:r>
            <a:r>
              <a:rPr lang="en-US" altLang="zh-CN" sz="1600" b="1" dirty="0">
                <a:latin typeface="Courier New" panose="02070309020205020404" pitchFamily="49" charset="0"/>
              </a:rPr>
              <a:t>(“%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f”,&amp;r</a:t>
            </a:r>
            <a:r>
              <a:rPr lang="en-US" altLang="zh-CN" sz="1600" b="1" dirty="0">
                <a:latin typeface="Courier New" panose="02070309020205020404" pitchFamily="49" charset="0"/>
              </a:rPr>
              <a:t>);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读取输入的半径</a:t>
            </a:r>
          </a:p>
          <a:p>
            <a:endParaRPr lang="zh-CN" altLang="en-US" sz="1600" b="1" dirty="0"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</a:rPr>
              <a:t>area = 3.14*r*r;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计算圆的面积</a:t>
            </a:r>
          </a:p>
          <a:p>
            <a:endParaRPr lang="zh-CN" altLang="en-US" sz="1600" b="1" dirty="0"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(“area=%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f”,area</a:t>
            </a:r>
            <a:r>
              <a:rPr lang="en-US" altLang="zh-CN" sz="1600" b="1" dirty="0">
                <a:latin typeface="Courier New" panose="02070309020205020404" pitchFamily="49" charset="0"/>
              </a:rPr>
              <a:t>);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输出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7283451" y="5387976"/>
            <a:ext cx="3044825" cy="777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area=3.140000</a:t>
            </a:r>
          </a:p>
        </p:txBody>
      </p:sp>
      <p:sp>
        <p:nvSpPr>
          <p:cNvPr id="199687" name="Oval 7" descr="浅色下对角线"/>
          <p:cNvSpPr>
            <a:spLocks noChangeArrowheads="1"/>
          </p:cNvSpPr>
          <p:nvPr/>
        </p:nvSpPr>
        <p:spPr bwMode="auto">
          <a:xfrm>
            <a:off x="7561263" y="2887663"/>
            <a:ext cx="1954212" cy="1954212"/>
          </a:xfrm>
          <a:prstGeom prst="ellipse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 w="9525">
            <a:solidFill>
              <a:srgbClr val="3366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8" name="Line 8"/>
          <p:cNvSpPr>
            <a:spLocks noChangeShapeType="1"/>
          </p:cNvSpPr>
          <p:nvPr/>
        </p:nvSpPr>
        <p:spPr bwMode="auto">
          <a:xfrm flipV="1">
            <a:off x="8558213" y="3190875"/>
            <a:ext cx="66675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9689" name="Text Box 9"/>
          <p:cNvSpPr txBox="1">
            <a:spLocks noChangeArrowheads="1"/>
          </p:cNvSpPr>
          <p:nvPr/>
        </p:nvSpPr>
        <p:spPr bwMode="auto">
          <a:xfrm>
            <a:off x="8143875" y="4162425"/>
            <a:ext cx="871538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/>
              <a:t>area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8601076" y="3248025"/>
            <a:ext cx="2762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/>
              <a:t>r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8691563" y="2406651"/>
            <a:ext cx="1744662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area = </a:t>
            </a:r>
            <a:r>
              <a:rPr lang="ru-RU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Л</a:t>
            </a:r>
            <a:r>
              <a:rPr lang="en-US" altLang="zh-CN" b="1">
                <a:latin typeface="Courier New" panose="02070309020205020404" pitchFamily="49" charset="0"/>
              </a:rPr>
              <a:t>r</a:t>
            </a:r>
            <a:r>
              <a:rPr lang="en-US" altLang="zh-CN" b="1" baseline="30000">
                <a:latin typeface="Courier New" panose="02070309020205020404" pitchFamily="49" charset="0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语言程序的基本结构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语言的字符集和关键字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语言的数据类型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语言的格式输入输出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语言的算术运算符和运算规则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zh-CN" altLang="en-US" dirty="0"/>
              <a:t>语言的关系运算符和运算规则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变量与常量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数据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Data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程序需要使用数据。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数据是信息的载体。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数据有多种形式：数、字符、图片等。</a:t>
            </a:r>
          </a:p>
          <a:p>
            <a:r>
              <a:rPr lang="zh-CN" altLang="en-US" dirty="0">
                <a:latin typeface="Comic Sans MS" panose="030F0702030302020204" pitchFamily="66" charset="0"/>
              </a:rPr>
              <a:t>常量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Constants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</a:p>
          <a:p>
            <a:pPr lvl="1"/>
            <a:r>
              <a:rPr lang="zh-CN" altLang="en-US" dirty="0"/>
              <a:t>在程序运行之前可以预先设定，并</a:t>
            </a:r>
            <a:r>
              <a:rPr lang="zh-CN" altLang="en-US" b="1" dirty="0">
                <a:solidFill>
                  <a:srgbClr val="FF0000"/>
                </a:solidFill>
              </a:rPr>
              <a:t>在整个运行过程中没有变化的数据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如上例中的圆周率</a:t>
            </a:r>
            <a:r>
              <a:rPr lang="en-US" altLang="zh-CN" dirty="0">
                <a:solidFill>
                  <a:srgbClr val="FF0000"/>
                </a:solidFill>
              </a:rPr>
              <a:t>3.14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latin typeface="Comic Sans MS" panose="030F0702030302020204" pitchFamily="66" charset="0"/>
              </a:rPr>
              <a:t>变量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Variables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</a:p>
          <a:p>
            <a:pPr lvl="1"/>
            <a:r>
              <a:rPr lang="zh-CN" altLang="en-US" dirty="0"/>
              <a:t>在程序运行过程中可能变化或被赋值的数据。</a:t>
            </a:r>
          </a:p>
          <a:p>
            <a:pPr lvl="1"/>
            <a:r>
              <a:rPr lang="zh-CN" altLang="en-US" dirty="0"/>
              <a:t>例如上例中的</a:t>
            </a:r>
            <a:r>
              <a:rPr lang="zh-CN" altLang="en-US" dirty="0">
                <a:solidFill>
                  <a:srgbClr val="FF0000"/>
                </a:solidFill>
              </a:rPr>
              <a:t>半径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面积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数据类型的作用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决定数据的存储方式和占用的存储空间的大小。</a:t>
            </a: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决定可以对其加载的运算。</a:t>
            </a:r>
          </a:p>
          <a:p>
            <a:r>
              <a:rPr lang="en-US" altLang="zh-CN" dirty="0">
                <a:latin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</a:rPr>
              <a:t>语言的数据类型</a:t>
            </a: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基本类型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	整型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integer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，字符型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character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，浮点型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floating-point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，枚举类型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enumeration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构造类型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dirty="0"/>
              <a:t>	结构体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structure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，共用体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union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，数组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array</a:t>
            </a:r>
            <a:r>
              <a:rPr lang="zh-CN" altLang="en-US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1"/>
            <a:r>
              <a:rPr lang="zh-CN" altLang="en-US" dirty="0"/>
              <a:t>指针类型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pointer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1"/>
            <a:r>
              <a:rPr lang="zh-CN" altLang="en-US" dirty="0"/>
              <a:t>空类型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void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4654550" y="3217864"/>
            <a:ext cx="1606550" cy="2698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675188" y="3238500"/>
            <a:ext cx="1562100" cy="223838"/>
            <a:chOff x="1829" y="1806"/>
            <a:chExt cx="984" cy="141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1829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956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083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210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338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2465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2592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2719" y="1806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位、字节和字</a:t>
            </a:r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omic Sans MS" panose="030F0702030302020204" pitchFamily="66" charset="0"/>
              </a:rPr>
              <a:t>内部存储器的组织</a:t>
            </a:r>
          </a:p>
          <a:p>
            <a:pPr lvl="1"/>
            <a:endParaRPr lang="en-US" altLang="zh-CN" dirty="0"/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673601" y="2686050"/>
            <a:ext cx="149225" cy="2238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/>
          <p:nvPr/>
        </p:nvGrpSpPr>
        <p:grpSpPr bwMode="auto">
          <a:xfrm>
            <a:off x="4875214" y="2686050"/>
            <a:ext cx="1360487" cy="223838"/>
            <a:chOff x="1955" y="1458"/>
            <a:chExt cx="857" cy="141"/>
          </a:xfrm>
        </p:grpSpPr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1955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2082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2209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337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464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591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2718" y="1458"/>
              <a:ext cx="94" cy="14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848" name="AutoShape 24"/>
          <p:cNvSpPr/>
          <p:nvPr/>
        </p:nvSpPr>
        <p:spPr bwMode="auto">
          <a:xfrm>
            <a:off x="7529514" y="1982788"/>
            <a:ext cx="2435225" cy="982662"/>
          </a:xfrm>
          <a:prstGeom prst="borderCallout1">
            <a:avLst>
              <a:gd name="adj1" fmla="val 11630"/>
              <a:gd name="adj2" fmla="val -3130"/>
              <a:gd name="adj3" fmla="val 80935"/>
              <a:gd name="adj4" fmla="val -113431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位（</a:t>
            </a:r>
            <a:r>
              <a:rPr lang="en-US" altLang="zh-CN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bit</a:t>
            </a:r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/>
              <a:t>：最小的存储单位，可以容纳两个值之一，即</a:t>
            </a:r>
            <a:r>
              <a:rPr lang="en-US" altLang="zh-CN" b="1"/>
              <a:t>0</a:t>
            </a:r>
            <a:r>
              <a:rPr lang="zh-CN" altLang="en-US" b="1"/>
              <a:t>或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  <a:endParaRPr lang="zh-CN" altLang="en-US"/>
          </a:p>
        </p:txBody>
      </p:sp>
      <p:grpSp>
        <p:nvGrpSpPr>
          <p:cNvPr id="4" name="Group 25"/>
          <p:cNvGrpSpPr/>
          <p:nvPr/>
        </p:nvGrpSpPr>
        <p:grpSpPr bwMode="auto">
          <a:xfrm>
            <a:off x="4673600" y="2967039"/>
            <a:ext cx="1562100" cy="223837"/>
            <a:chOff x="1828" y="1635"/>
            <a:chExt cx="984" cy="141"/>
          </a:xfrm>
        </p:grpSpPr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1828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1" name="Rectangle 27"/>
            <p:cNvSpPr>
              <a:spLocks noChangeArrowheads="1"/>
            </p:cNvSpPr>
            <p:nvPr/>
          </p:nvSpPr>
          <p:spPr bwMode="auto">
            <a:xfrm>
              <a:off x="1955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2082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2209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337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2464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2591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2718" y="1635"/>
              <a:ext cx="94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4656138" y="3517901"/>
            <a:ext cx="1606550" cy="2698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5"/>
          <p:cNvGrpSpPr/>
          <p:nvPr/>
        </p:nvGrpSpPr>
        <p:grpSpPr bwMode="auto">
          <a:xfrm>
            <a:off x="4646614" y="3816350"/>
            <a:ext cx="1614487" cy="1766888"/>
            <a:chOff x="1811" y="2170"/>
            <a:chExt cx="1017" cy="1113"/>
          </a:xfrm>
        </p:grpSpPr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1816" y="2170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816" y="2359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816" y="2548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1811" y="2735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1811" y="2924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1811" y="3113"/>
              <a:ext cx="1012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866" name="Line 42"/>
          <p:cNvSpPr>
            <a:spLocks noChangeShapeType="1"/>
          </p:cNvSpPr>
          <p:nvPr/>
        </p:nvSpPr>
        <p:spPr bwMode="auto">
          <a:xfrm>
            <a:off x="4616450" y="2536825"/>
            <a:ext cx="0" cy="321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867" name="Line 43"/>
          <p:cNvSpPr>
            <a:spLocks noChangeShapeType="1"/>
          </p:cNvSpPr>
          <p:nvPr/>
        </p:nvSpPr>
        <p:spPr bwMode="auto">
          <a:xfrm>
            <a:off x="6297613" y="2536825"/>
            <a:ext cx="0" cy="3219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5868" name="Rectangle 44"/>
          <p:cNvSpPr>
            <a:spLocks noChangeArrowheads="1"/>
          </p:cNvSpPr>
          <p:nvPr/>
        </p:nvSpPr>
        <p:spPr bwMode="auto">
          <a:xfrm>
            <a:off x="3898901" y="2686050"/>
            <a:ext cx="67151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/>
            <a:r>
              <a:rPr lang="en-US" altLang="zh-CN" sz="1600" b="1">
                <a:solidFill>
                  <a:schemeClr val="accent2"/>
                </a:solidFill>
                <a:latin typeface="Courier New" panose="02070309020205020404" pitchFamily="49" charset="0"/>
              </a:rPr>
              <a:t>2000</a:t>
            </a:r>
          </a:p>
        </p:txBody>
      </p:sp>
      <p:sp>
        <p:nvSpPr>
          <p:cNvPr id="205869" name="Rectangle 45"/>
          <p:cNvSpPr>
            <a:spLocks noChangeArrowheads="1"/>
          </p:cNvSpPr>
          <p:nvPr/>
        </p:nvSpPr>
        <p:spPr bwMode="auto">
          <a:xfrm>
            <a:off x="3898901" y="2967038"/>
            <a:ext cx="67151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/>
            <a:r>
              <a:rPr lang="en-US" altLang="zh-CN" sz="1600" b="1">
                <a:solidFill>
                  <a:schemeClr val="accent2"/>
                </a:solidFill>
                <a:latin typeface="Courier New" panose="02070309020205020404" pitchFamily="49" charset="0"/>
              </a:rPr>
              <a:t>2001</a:t>
            </a:r>
          </a:p>
        </p:txBody>
      </p:sp>
      <p:sp>
        <p:nvSpPr>
          <p:cNvPr id="205870" name="Rectangle 46"/>
          <p:cNvSpPr>
            <a:spLocks noChangeArrowheads="1"/>
          </p:cNvSpPr>
          <p:nvPr/>
        </p:nvSpPr>
        <p:spPr bwMode="auto">
          <a:xfrm>
            <a:off x="3898901" y="3248025"/>
            <a:ext cx="67151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/>
            <a:r>
              <a:rPr lang="en-US" altLang="zh-CN" sz="1600" b="1">
                <a:solidFill>
                  <a:schemeClr val="accent2"/>
                </a:solidFill>
                <a:latin typeface="Courier New" panose="02070309020205020404" pitchFamily="49" charset="0"/>
              </a:rPr>
              <a:t>2002</a:t>
            </a:r>
          </a:p>
        </p:txBody>
      </p:sp>
      <p:sp>
        <p:nvSpPr>
          <p:cNvPr id="205871" name="AutoShape 47"/>
          <p:cNvSpPr/>
          <p:nvPr/>
        </p:nvSpPr>
        <p:spPr bwMode="auto">
          <a:xfrm>
            <a:off x="7531101" y="3235326"/>
            <a:ext cx="2435225" cy="703263"/>
          </a:xfrm>
          <a:prstGeom prst="borderCallout1">
            <a:avLst>
              <a:gd name="adj1" fmla="val 16255"/>
              <a:gd name="adj2" fmla="val -3130"/>
              <a:gd name="adj3" fmla="val 17606"/>
              <a:gd name="adj4" fmla="val -5182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字节（</a:t>
            </a:r>
            <a:r>
              <a:rPr lang="en-US" altLang="zh-CN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Byte</a:t>
            </a:r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/>
              <a:t>：基本的存储单位，</a:t>
            </a:r>
            <a:r>
              <a:rPr lang="en-US" altLang="zh-CN" b="1"/>
              <a:t>8</a:t>
            </a:r>
            <a:r>
              <a:rPr lang="zh-CN" altLang="en-US" b="1"/>
              <a:t>位。</a:t>
            </a:r>
            <a:endParaRPr lang="zh-CN" altLang="en-US"/>
          </a:p>
        </p:txBody>
      </p:sp>
      <p:sp>
        <p:nvSpPr>
          <p:cNvPr id="205872" name="AutoShape 48"/>
          <p:cNvSpPr/>
          <p:nvPr/>
        </p:nvSpPr>
        <p:spPr bwMode="auto">
          <a:xfrm>
            <a:off x="7548564" y="4184650"/>
            <a:ext cx="2435225" cy="1244600"/>
          </a:xfrm>
          <a:prstGeom prst="borderCallout1">
            <a:avLst>
              <a:gd name="adj1" fmla="val 9185"/>
              <a:gd name="adj2" fmla="val -3130"/>
              <a:gd name="adj3" fmla="val 18495"/>
              <a:gd name="adj4" fmla="val -40676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字（</a:t>
            </a:r>
            <a:r>
              <a:rPr lang="en-US" altLang="zh-CN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b="1"/>
              <a:t>：自然的存储单位，包含若干个字节。例如</a:t>
            </a:r>
            <a:r>
              <a:rPr lang="en-US" altLang="zh-CN" b="1"/>
              <a:t>32</a:t>
            </a:r>
            <a:r>
              <a:rPr lang="zh-CN" altLang="en-US" b="1"/>
              <a:t>位机的一个字就是</a:t>
            </a:r>
            <a:r>
              <a:rPr lang="en-US" altLang="zh-CN" b="1"/>
              <a:t>32</a:t>
            </a:r>
            <a:r>
              <a:rPr lang="zh-CN" altLang="en-US" b="1"/>
              <a:t>位。</a:t>
            </a:r>
            <a:endParaRPr lang="zh-CN" altLang="en-US"/>
          </a:p>
        </p:txBody>
      </p:sp>
      <p:sp>
        <p:nvSpPr>
          <p:cNvPr id="205873" name="AutoShape 49"/>
          <p:cNvSpPr/>
          <p:nvPr/>
        </p:nvSpPr>
        <p:spPr bwMode="auto">
          <a:xfrm>
            <a:off x="6353175" y="3927475"/>
            <a:ext cx="122238" cy="971550"/>
          </a:xfrm>
          <a:prstGeom prst="rightBrace">
            <a:avLst>
              <a:gd name="adj1" fmla="val 66233"/>
              <a:gd name="adj2" fmla="val 50000"/>
            </a:avLst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4" name="AutoShape 50"/>
          <p:cNvSpPr/>
          <p:nvPr/>
        </p:nvSpPr>
        <p:spPr bwMode="auto">
          <a:xfrm>
            <a:off x="2111622" y="3844925"/>
            <a:ext cx="2044453" cy="673719"/>
          </a:xfrm>
          <a:prstGeom prst="borderCallout1">
            <a:avLst>
              <a:gd name="adj1" fmla="val 11630"/>
              <a:gd name="adj2" fmla="val 104060"/>
              <a:gd name="adj3" fmla="val -25847"/>
              <a:gd name="adj4" fmla="val 119037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zh-CN" altLang="en-US" b="1" dirty="0"/>
              <a:t>：以字节为单位从</a:t>
            </a:r>
            <a:r>
              <a:rPr lang="en-US" altLang="zh-CN" b="1" dirty="0"/>
              <a:t>0</a:t>
            </a:r>
            <a:r>
              <a:rPr lang="zh-CN" altLang="en-US" b="1" dirty="0"/>
              <a:t>开始编号。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2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39" grpId="0" animBg="1"/>
      <p:bldP spid="205848" grpId="0" animBg="1"/>
      <p:bldP spid="205858" grpId="0" animBg="1"/>
      <p:bldP spid="205866" grpId="0" animBg="1"/>
      <p:bldP spid="205867" grpId="0" animBg="1"/>
      <p:bldP spid="205868" grpId="0"/>
      <p:bldP spid="205869" grpId="0"/>
      <p:bldP spid="205870" grpId="0"/>
      <p:bldP spid="205871" grpId="0" animBg="1"/>
      <p:bldP spid="205872" grpId="0" animBg="1"/>
      <p:bldP spid="205873" grpId="0" animBg="1"/>
      <p:bldP spid="2058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整数的存储方式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omic Sans MS" panose="030F0702030302020204" pitchFamily="66" charset="0"/>
              </a:rPr>
              <a:t>有符号的正整数</a:t>
            </a:r>
          </a:p>
          <a:p>
            <a:pPr lvl="1"/>
            <a:r>
              <a:rPr lang="zh-CN" altLang="en-US"/>
              <a:t>在内存中以</a:t>
            </a:r>
            <a:r>
              <a:rPr lang="zh-CN" altLang="en-US">
                <a:solidFill>
                  <a:srgbClr val="FF00FF"/>
                </a:solidFill>
              </a:rPr>
              <a:t>二进制补码</a:t>
            </a:r>
            <a:r>
              <a:rPr lang="zh-CN" altLang="en-US"/>
              <a:t>形式存放。</a:t>
            </a:r>
          </a:p>
          <a:p>
            <a:pPr lvl="2"/>
            <a:r>
              <a:rPr lang="zh-CN" altLang="en-US"/>
              <a:t>正整数的补码与原码相同。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10</a:t>
            </a:r>
          </a:p>
        </p:txBody>
      </p:sp>
      <p:sp>
        <p:nvSpPr>
          <p:cNvPr id="207877" name="AutoShape 5"/>
          <p:cNvSpPr>
            <a:spLocks noChangeArrowheads="1"/>
          </p:cNvSpPr>
          <p:nvPr/>
        </p:nvSpPr>
        <p:spPr bwMode="auto">
          <a:xfrm>
            <a:off x="2452663" y="4214818"/>
            <a:ext cx="839787" cy="368300"/>
          </a:xfrm>
          <a:prstGeom prst="wedgeRectCallout">
            <a:avLst>
              <a:gd name="adj1" fmla="val -25426"/>
              <a:gd name="adj2" fmla="val -1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</a:rPr>
              <a:t>符号位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524100" y="3571877"/>
            <a:ext cx="3987800" cy="339725"/>
            <a:chOff x="985" y="1740"/>
            <a:chExt cx="2512" cy="214"/>
          </a:xfrm>
        </p:grpSpPr>
        <p:sp>
          <p:nvSpPr>
            <p:cNvPr id="207879" name="Rectangle 7"/>
            <p:cNvSpPr>
              <a:spLocks noChangeArrowheads="1"/>
            </p:cNvSpPr>
            <p:nvPr/>
          </p:nvSpPr>
          <p:spPr bwMode="auto">
            <a:xfrm>
              <a:off x="985" y="1740"/>
              <a:ext cx="1226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0 0 0 0 0 0 0 0</a:t>
              </a:r>
            </a:p>
          </p:txBody>
        </p:sp>
        <p:sp>
          <p:nvSpPr>
            <p:cNvPr id="207880" name="Rectangle 8"/>
            <p:cNvSpPr>
              <a:spLocks noChangeArrowheads="1"/>
            </p:cNvSpPr>
            <p:nvPr/>
          </p:nvSpPr>
          <p:spPr bwMode="auto">
            <a:xfrm>
              <a:off x="2271" y="1743"/>
              <a:ext cx="122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0 0 0 0 1 0 1 0</a:t>
              </a:r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1133" y="1740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442200" y="3136901"/>
            <a:ext cx="1385888" cy="1719263"/>
            <a:chOff x="3692" y="2609"/>
            <a:chExt cx="873" cy="1083"/>
          </a:xfrm>
        </p:grpSpPr>
        <p:sp>
          <p:nvSpPr>
            <p:cNvPr id="207883" name="AutoShape 11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rgbClr val="FFCCFF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00000000</a:t>
              </a:r>
            </a:p>
          </p:txBody>
        </p:sp>
        <p:sp>
          <p:nvSpPr>
            <p:cNvPr id="207885" name="Rectangle 13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00001010</a:t>
              </a:r>
            </a:p>
          </p:txBody>
        </p:sp>
        <p:sp>
          <p:nvSpPr>
            <p:cNvPr id="207886" name="Text Box 14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FF0066"/>
                  </a:solidFill>
                </a:rPr>
                <a:t>RAM</a:t>
              </a:r>
            </a:p>
          </p:txBody>
        </p:sp>
      </p:grp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2568575" y="5729288"/>
            <a:ext cx="393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7888" name="Rectangle 16"/>
          <p:cNvSpPr>
            <a:spLocks noChangeArrowheads="1"/>
          </p:cNvSpPr>
          <p:nvPr/>
        </p:nvSpPr>
        <p:spPr bwMode="auto">
          <a:xfrm>
            <a:off x="4491038" y="5373688"/>
            <a:ext cx="1073150" cy="35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9" name="Rectangle 17"/>
          <p:cNvSpPr>
            <a:spLocks noChangeArrowheads="1"/>
          </p:cNvSpPr>
          <p:nvPr/>
        </p:nvSpPr>
        <p:spPr bwMode="auto">
          <a:xfrm>
            <a:off x="6515101" y="5589588"/>
            <a:ext cx="849313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r>
              <a:rPr lang="zh-CN" altLang="en-US" sz="1600" b="1"/>
              <a:t>数轴</a:t>
            </a:r>
          </a:p>
        </p:txBody>
      </p:sp>
      <p:sp>
        <p:nvSpPr>
          <p:cNvPr id="207890" name="Rectangle 18"/>
          <p:cNvSpPr>
            <a:spLocks noChangeArrowheads="1"/>
          </p:cNvSpPr>
          <p:nvPr/>
        </p:nvSpPr>
        <p:spPr bwMode="auto">
          <a:xfrm>
            <a:off x="4268788" y="5807075"/>
            <a:ext cx="430212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207891" name="Rectangle 19"/>
          <p:cNvSpPr>
            <a:spLocks noChangeArrowheads="1"/>
          </p:cNvSpPr>
          <p:nvPr/>
        </p:nvSpPr>
        <p:spPr bwMode="auto">
          <a:xfrm>
            <a:off x="5162551" y="5807075"/>
            <a:ext cx="1298575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  <a:r>
              <a:rPr lang="en-US" altLang="zh-CN" sz="1600" b="1" baseline="30000"/>
              <a:t>15</a:t>
            </a:r>
            <a:r>
              <a:rPr lang="en-US" altLang="zh-CN" sz="1600" b="1"/>
              <a:t>-1=32767</a:t>
            </a:r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3457576" y="5049838"/>
            <a:ext cx="2035175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/>
              <a:t>可表示的数的范围</a:t>
            </a:r>
          </a:p>
        </p:txBody>
      </p:sp>
      <p:sp>
        <p:nvSpPr>
          <p:cNvPr id="207893" name="Rectangle 21"/>
          <p:cNvSpPr>
            <a:spLocks noChangeArrowheads="1"/>
          </p:cNvSpPr>
          <p:nvPr/>
        </p:nvSpPr>
        <p:spPr bwMode="auto">
          <a:xfrm>
            <a:off x="3400425" y="5373688"/>
            <a:ext cx="1073150" cy="35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94" name="Rectangle 22"/>
          <p:cNvSpPr>
            <a:spLocks noChangeArrowheads="1"/>
          </p:cNvSpPr>
          <p:nvPr/>
        </p:nvSpPr>
        <p:spPr bwMode="auto">
          <a:xfrm>
            <a:off x="2522539" y="5807075"/>
            <a:ext cx="1298575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-2</a:t>
            </a:r>
            <a:r>
              <a:rPr lang="en-US" altLang="zh-CN" sz="1600" b="1" baseline="30000"/>
              <a:t>15</a:t>
            </a:r>
            <a:r>
              <a:rPr lang="en-US" altLang="zh-CN" sz="1600" b="1"/>
              <a:t>=-32768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整数的存储方式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omic Sans MS" panose="030F0702030302020204" pitchFamily="66" charset="0"/>
              </a:rPr>
              <a:t>有符号的负整数</a:t>
            </a:r>
          </a:p>
          <a:p>
            <a:pPr lvl="1"/>
            <a:r>
              <a:rPr lang="zh-CN" altLang="en-US"/>
              <a:t>在内存中以</a:t>
            </a:r>
            <a:r>
              <a:rPr lang="zh-CN" altLang="en-US">
                <a:solidFill>
                  <a:srgbClr val="FF00FF"/>
                </a:solidFill>
              </a:rPr>
              <a:t>二进制补码</a:t>
            </a:r>
            <a:r>
              <a:rPr lang="zh-CN" altLang="en-US"/>
              <a:t>的形式存放。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-10</a:t>
            </a:r>
          </a:p>
        </p:txBody>
      </p:sp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2452662" y="3857628"/>
            <a:ext cx="839788" cy="368300"/>
          </a:xfrm>
          <a:prstGeom prst="wedgeRectCallout">
            <a:avLst>
              <a:gd name="adj1" fmla="val -25426"/>
              <a:gd name="adj2" fmla="val -1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符号位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595538" y="3214687"/>
            <a:ext cx="3987800" cy="339725"/>
            <a:chOff x="985" y="1740"/>
            <a:chExt cx="2512" cy="214"/>
          </a:xfrm>
        </p:grpSpPr>
        <p:sp>
          <p:nvSpPr>
            <p:cNvPr id="209927" name="Rectangle 7"/>
            <p:cNvSpPr>
              <a:spLocks noChangeArrowheads="1"/>
            </p:cNvSpPr>
            <p:nvPr/>
          </p:nvSpPr>
          <p:spPr bwMode="auto">
            <a:xfrm>
              <a:off x="985" y="1740"/>
              <a:ext cx="1226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1 1 1 1 1 1 1 1</a:t>
              </a:r>
            </a:p>
          </p:txBody>
        </p:sp>
        <p:sp>
          <p:nvSpPr>
            <p:cNvPr id="209928" name="Rectangle 8"/>
            <p:cNvSpPr>
              <a:spLocks noChangeArrowheads="1"/>
            </p:cNvSpPr>
            <p:nvPr/>
          </p:nvSpPr>
          <p:spPr bwMode="auto">
            <a:xfrm>
              <a:off x="2271" y="1743"/>
              <a:ext cx="122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1 1 1 1 0 1 1 0</a:t>
              </a:r>
            </a:p>
          </p:txBody>
        </p:sp>
        <p:sp>
          <p:nvSpPr>
            <p:cNvPr id="209929" name="Line 9"/>
            <p:cNvSpPr>
              <a:spLocks noChangeShapeType="1"/>
            </p:cNvSpPr>
            <p:nvPr/>
          </p:nvSpPr>
          <p:spPr bwMode="auto">
            <a:xfrm>
              <a:off x="1133" y="1740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273925" y="2778126"/>
            <a:ext cx="1385888" cy="1719263"/>
            <a:chOff x="3692" y="2609"/>
            <a:chExt cx="873" cy="1083"/>
          </a:xfrm>
        </p:grpSpPr>
        <p:sp>
          <p:nvSpPr>
            <p:cNvPr id="209931" name="AutoShape 11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rgbClr val="FFCCFF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11111111</a:t>
              </a:r>
            </a:p>
          </p:txBody>
        </p:sp>
        <p:sp>
          <p:nvSpPr>
            <p:cNvPr id="209933" name="Rectangle 13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11110110</a:t>
              </a:r>
            </a:p>
          </p:txBody>
        </p:sp>
        <p:sp>
          <p:nvSpPr>
            <p:cNvPr id="209934" name="Text Box 14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FF0066"/>
                  </a:solidFill>
                </a:rPr>
                <a:t>RAM</a:t>
              </a:r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2373313" y="4668839"/>
            <a:ext cx="6335712" cy="1343025"/>
            <a:chOff x="717" y="3100"/>
            <a:chExt cx="3991" cy="846"/>
          </a:xfrm>
        </p:grpSpPr>
        <p:sp>
          <p:nvSpPr>
            <p:cNvPr id="209936" name="Text Box 16"/>
            <p:cNvSpPr txBox="1">
              <a:spLocks noChangeArrowheads="1"/>
            </p:cNvSpPr>
            <p:nvPr/>
          </p:nvSpPr>
          <p:spPr bwMode="auto">
            <a:xfrm>
              <a:off x="717" y="3100"/>
              <a:ext cx="1411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</a:rPr>
                <a:t>-10</a:t>
              </a:r>
              <a:r>
                <a:rPr lang="zh-CN" altLang="en-US" sz="1600" b="1">
                  <a:latin typeface="Times New Roman" panose="02020603050405020304" pitchFamily="18" charset="0"/>
                </a:rPr>
                <a:t>的原码</a:t>
              </a:r>
            </a:p>
          </p:txBody>
        </p:sp>
        <p:sp>
          <p:nvSpPr>
            <p:cNvPr id="209937" name="Rectangle 17"/>
            <p:cNvSpPr>
              <a:spLocks noChangeArrowheads="1"/>
            </p:cNvSpPr>
            <p:nvPr/>
          </p:nvSpPr>
          <p:spPr bwMode="auto">
            <a:xfrm>
              <a:off x="2196" y="3110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8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1600" b="1">
                  <a:latin typeface="Courier New" panose="02070309020205020404" pitchFamily="49" charset="0"/>
                </a:rPr>
                <a:t> 0 0 0 0 0 0 0</a:t>
              </a:r>
            </a:p>
          </p:txBody>
        </p:sp>
        <p:sp>
          <p:nvSpPr>
            <p:cNvPr id="209938" name="Rectangle 18"/>
            <p:cNvSpPr>
              <a:spLocks noChangeArrowheads="1"/>
            </p:cNvSpPr>
            <p:nvPr/>
          </p:nvSpPr>
          <p:spPr bwMode="auto">
            <a:xfrm>
              <a:off x="3482" y="3113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0 0 0 0 1 0 1 0</a:t>
              </a:r>
            </a:p>
          </p:txBody>
        </p:sp>
        <p:sp>
          <p:nvSpPr>
            <p:cNvPr id="209939" name="Rectangle 19"/>
            <p:cNvSpPr>
              <a:spLocks noChangeArrowheads="1"/>
            </p:cNvSpPr>
            <p:nvPr/>
          </p:nvSpPr>
          <p:spPr bwMode="auto">
            <a:xfrm>
              <a:off x="2196" y="3415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8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1600" b="1">
                  <a:latin typeface="Courier New" panose="02070309020205020404" pitchFamily="49" charset="0"/>
                </a:rPr>
                <a:t> 1 1 1 1 1 1 1</a:t>
              </a:r>
            </a:p>
          </p:txBody>
        </p:sp>
        <p:sp>
          <p:nvSpPr>
            <p:cNvPr id="209940" name="Rectangle 20"/>
            <p:cNvSpPr>
              <a:spLocks noChangeArrowheads="1"/>
            </p:cNvSpPr>
            <p:nvPr/>
          </p:nvSpPr>
          <p:spPr bwMode="auto">
            <a:xfrm>
              <a:off x="3482" y="3418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</a:rPr>
                <a:t>1 1 1 1 0 1 </a:t>
              </a:r>
              <a:r>
                <a:rPr lang="en-US" altLang="zh-CN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0 1</a:t>
              </a:r>
            </a:p>
          </p:txBody>
        </p:sp>
        <p:sp>
          <p:nvSpPr>
            <p:cNvPr id="209941" name="Rectangle 21"/>
            <p:cNvSpPr>
              <a:spLocks noChangeArrowheads="1"/>
            </p:cNvSpPr>
            <p:nvPr/>
          </p:nvSpPr>
          <p:spPr bwMode="auto">
            <a:xfrm>
              <a:off x="2196" y="3720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008000"/>
                  </a:solidFill>
                  <a:latin typeface="Courier New" panose="02070309020205020404" pitchFamily="49" charset="0"/>
                </a:rPr>
                <a:t>1</a:t>
              </a:r>
              <a:r>
                <a:rPr lang="en-US" altLang="zh-CN" sz="1600" b="1">
                  <a:latin typeface="Courier New" panose="02070309020205020404" pitchFamily="49" charset="0"/>
                </a:rPr>
                <a:t> 1 1 1 1 1 1 1</a:t>
              </a:r>
            </a:p>
          </p:txBody>
        </p:sp>
        <p:sp>
          <p:nvSpPr>
            <p:cNvPr id="209942" name="Rectangle 22"/>
            <p:cNvSpPr>
              <a:spLocks noChangeArrowheads="1"/>
            </p:cNvSpPr>
            <p:nvPr/>
          </p:nvSpPr>
          <p:spPr bwMode="auto">
            <a:xfrm>
              <a:off x="3482" y="3723"/>
              <a:ext cx="1226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</a:rPr>
                <a:t>1 1 1 1 0 1 </a:t>
              </a:r>
              <a:r>
                <a:rPr lang="en-US" altLang="zh-CN" sz="16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1 0</a:t>
              </a:r>
            </a:p>
          </p:txBody>
        </p:sp>
        <p:sp>
          <p:nvSpPr>
            <p:cNvPr id="209943" name="Text Box 23"/>
            <p:cNvSpPr txBox="1">
              <a:spLocks noChangeArrowheads="1"/>
            </p:cNvSpPr>
            <p:nvPr/>
          </p:nvSpPr>
          <p:spPr bwMode="auto">
            <a:xfrm>
              <a:off x="717" y="3410"/>
              <a:ext cx="1411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>
                  <a:latin typeface="Times New Roman" panose="02020603050405020304" pitchFamily="18" charset="0"/>
                </a:rPr>
                <a:t>按位取反</a:t>
              </a:r>
            </a:p>
          </p:txBody>
        </p:sp>
        <p:sp>
          <p:nvSpPr>
            <p:cNvPr id="209944" name="Text Box 24"/>
            <p:cNvSpPr txBox="1">
              <a:spLocks noChangeArrowheads="1"/>
            </p:cNvSpPr>
            <p:nvPr/>
          </p:nvSpPr>
          <p:spPr bwMode="auto">
            <a:xfrm>
              <a:off x="722" y="3734"/>
              <a:ext cx="1406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加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后得到  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-10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的补码</a:t>
              </a:r>
            </a:p>
          </p:txBody>
        </p:sp>
        <p:sp>
          <p:nvSpPr>
            <p:cNvPr id="209945" name="Text Box 25"/>
            <p:cNvSpPr txBox="1">
              <a:spLocks noChangeArrowheads="1"/>
            </p:cNvSpPr>
            <p:nvPr/>
          </p:nvSpPr>
          <p:spPr bwMode="auto">
            <a:xfrm>
              <a:off x="857" y="3147"/>
              <a:ext cx="508" cy="36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符号位不变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整数的存储方式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无符号整数</a:t>
            </a:r>
            <a:endParaRPr lang="zh-CN" altLang="en-US">
              <a:latin typeface="Comic Sans MS" panose="030F0702030302020204" pitchFamily="66" charset="0"/>
            </a:endParaRPr>
          </a:p>
          <a:p>
            <a:pPr lvl="1"/>
            <a:r>
              <a:rPr lang="zh-CN" altLang="en-US"/>
              <a:t>所有二进制位都存放数值。</a:t>
            </a:r>
          </a:p>
          <a:p>
            <a:pPr lvl="1"/>
            <a:r>
              <a:rPr lang="zh-CN" altLang="en-US"/>
              <a:t>例如：</a:t>
            </a:r>
            <a:r>
              <a:rPr lang="en-US" altLang="zh-CN"/>
              <a:t>65535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95538" y="3143248"/>
            <a:ext cx="3987800" cy="338138"/>
            <a:chOff x="627" y="1697"/>
            <a:chExt cx="2512" cy="213"/>
          </a:xfrm>
        </p:grpSpPr>
        <p:sp>
          <p:nvSpPr>
            <p:cNvPr id="211974" name="Rectangle 6"/>
            <p:cNvSpPr>
              <a:spLocks noChangeArrowheads="1"/>
            </p:cNvSpPr>
            <p:nvPr/>
          </p:nvSpPr>
          <p:spPr bwMode="auto">
            <a:xfrm>
              <a:off x="627" y="1697"/>
              <a:ext cx="1226" cy="2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1 1 1 1 1 1 1 1</a:t>
              </a:r>
            </a:p>
          </p:txBody>
        </p:sp>
        <p:sp>
          <p:nvSpPr>
            <p:cNvPr id="211975" name="Rectangle 7"/>
            <p:cNvSpPr>
              <a:spLocks noChangeArrowheads="1"/>
            </p:cNvSpPr>
            <p:nvPr/>
          </p:nvSpPr>
          <p:spPr bwMode="auto">
            <a:xfrm>
              <a:off x="1913" y="1700"/>
              <a:ext cx="1226" cy="2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1 1 1 1 1 1 1 1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7186614" y="2792413"/>
            <a:ext cx="1385887" cy="1719262"/>
            <a:chOff x="3692" y="2609"/>
            <a:chExt cx="873" cy="1083"/>
          </a:xfrm>
        </p:grpSpPr>
        <p:sp>
          <p:nvSpPr>
            <p:cNvPr id="211977" name="AutoShape 9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rgbClr val="FFCCFF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78" name="Rectangle 10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11111111</a:t>
              </a:r>
            </a:p>
          </p:txBody>
        </p:sp>
        <p:sp>
          <p:nvSpPr>
            <p:cNvPr id="211979" name="Rectangle 11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11111111</a:t>
              </a:r>
            </a:p>
          </p:txBody>
        </p:sp>
        <p:sp>
          <p:nvSpPr>
            <p:cNvPr id="211980" name="Text Box 12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FF0066"/>
                  </a:solidFill>
                </a:rPr>
                <a:t>RAM</a:t>
              </a:r>
            </a:p>
          </p:txBody>
        </p:sp>
      </p:grp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2568575" y="5729288"/>
            <a:ext cx="393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3390900" y="5373688"/>
            <a:ext cx="2173288" cy="35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83" name="Rectangle 15"/>
          <p:cNvSpPr>
            <a:spLocks noChangeArrowheads="1"/>
          </p:cNvSpPr>
          <p:nvPr/>
        </p:nvSpPr>
        <p:spPr bwMode="auto">
          <a:xfrm>
            <a:off x="3186113" y="5807075"/>
            <a:ext cx="430212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211984" name="Rectangle 16"/>
          <p:cNvSpPr>
            <a:spLocks noChangeArrowheads="1"/>
          </p:cNvSpPr>
          <p:nvPr/>
        </p:nvSpPr>
        <p:spPr bwMode="auto">
          <a:xfrm>
            <a:off x="5162551" y="5807075"/>
            <a:ext cx="1298575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  <a:r>
              <a:rPr lang="en-US" altLang="zh-CN" sz="1600" b="1" baseline="30000"/>
              <a:t>16</a:t>
            </a:r>
            <a:r>
              <a:rPr lang="en-US" altLang="zh-CN" sz="1600" b="1"/>
              <a:t>-1=65535</a:t>
            </a:r>
          </a:p>
        </p:txBody>
      </p:sp>
      <p:sp>
        <p:nvSpPr>
          <p:cNvPr id="211985" name="Rectangle 17"/>
          <p:cNvSpPr>
            <a:spLocks noChangeArrowheads="1"/>
          </p:cNvSpPr>
          <p:nvPr/>
        </p:nvSpPr>
        <p:spPr bwMode="auto">
          <a:xfrm>
            <a:off x="3457576" y="5049838"/>
            <a:ext cx="2035175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/>
              <a:t>可表示的数的范围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整数的类型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黑体" panose="02010609060101010101" pitchFamily="49" charset="-122"/>
              </a:rPr>
              <a:t>C</a:t>
            </a:r>
            <a:r>
              <a:rPr lang="zh-CN" altLang="en-US">
                <a:latin typeface="黑体" panose="02010609060101010101" pitchFamily="49" charset="-122"/>
              </a:rPr>
              <a:t>语言提供多种整数类型</a:t>
            </a:r>
          </a:p>
          <a:p>
            <a:pPr lvl="1"/>
            <a:r>
              <a:rPr lang="zh-CN" altLang="en-US"/>
              <a:t>为程序员提供了针对不同用途的多种选择。</a:t>
            </a:r>
          </a:p>
        </p:txBody>
      </p:sp>
      <p:graphicFrame>
        <p:nvGraphicFramePr>
          <p:cNvPr id="214021" name="Group 5"/>
          <p:cNvGraphicFramePr>
            <a:graphicFrameLocks noGrp="1"/>
          </p:cNvGraphicFramePr>
          <p:nvPr/>
        </p:nvGraphicFramePr>
        <p:xfrm>
          <a:off x="2166911" y="2714621"/>
          <a:ext cx="7951787" cy="2453005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类型名称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类型说明符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基本整型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[signed]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-2147483648~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短整型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[signed]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short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[int]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-32768~32767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[signed]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[int]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-2147483648~ 2147483647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无符号基本整型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[int]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0~4294967295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无符号短整型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 short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[int]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0~65535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无符号长整型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unsigned long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0~4294967295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4063" name="Text Box 47"/>
          <p:cNvSpPr txBox="1">
            <a:spLocks noChangeArrowheads="1"/>
          </p:cNvSpPr>
          <p:nvPr/>
        </p:nvSpPr>
        <p:spPr bwMode="auto">
          <a:xfrm>
            <a:off x="2120901" y="5281613"/>
            <a:ext cx="5927725" cy="7794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标准只规定：</a:t>
            </a:r>
            <a:r>
              <a:rPr lang="en-US" altLang="zh-CN" b="1">
                <a:latin typeface="Courier New" panose="02070309020205020404" pitchFamily="49" charset="0"/>
              </a:rPr>
              <a:t>short ≤ int ≤ long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最大最小值参考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</a:rPr>
              <a:t>&lt;limits.h&gt;</a:t>
            </a:r>
          </a:p>
        </p:txBody>
      </p:sp>
      <p:sp>
        <p:nvSpPr>
          <p:cNvPr id="214064" name="AutoShape 48"/>
          <p:cNvSpPr>
            <a:spLocks noChangeArrowheads="1"/>
          </p:cNvSpPr>
          <p:nvPr/>
        </p:nvSpPr>
        <p:spPr bwMode="auto">
          <a:xfrm>
            <a:off x="6651626" y="5084763"/>
            <a:ext cx="3565525" cy="1041400"/>
          </a:xfrm>
          <a:prstGeom prst="cloudCallout">
            <a:avLst>
              <a:gd name="adj1" fmla="val -36421"/>
              <a:gd name="adj2" fmla="val -72102"/>
            </a:avLst>
          </a:prstGeom>
          <a:solidFill>
            <a:schemeClr val="bg1"/>
          </a:solidFill>
          <a:ln w="9525">
            <a:solidFill>
              <a:srgbClr val="3366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rIns="54000" anchor="ctr"/>
          <a:lstStyle/>
          <a:p>
            <a:pPr algn="ctr"/>
            <a:r>
              <a:rPr lang="zh-CN" altLang="en-US" sz="1600" b="1">
                <a:solidFill>
                  <a:srgbClr val="3366FF"/>
                </a:solidFill>
                <a:latin typeface="Courier New" panose="02070309020205020404" pitchFamily="49" charset="0"/>
              </a:rPr>
              <a:t>仅供参考，实际值与所使用的操作系统、编译系统、机器有关。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整型常量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整型常量</a:t>
            </a:r>
            <a:r>
              <a:rPr lang="zh-CN" altLang="en-US" dirty="0"/>
              <a:t>有三种表示形式：</a:t>
            </a:r>
          </a:p>
          <a:p>
            <a:pPr lvl="1"/>
            <a:r>
              <a:rPr lang="zh-CN" altLang="en-US" dirty="0"/>
              <a:t>十进制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decimal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整数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12    65     65535</a:t>
            </a:r>
          </a:p>
          <a:p>
            <a:pPr lvl="1"/>
            <a:r>
              <a:rPr lang="zh-CN" altLang="en-US" dirty="0"/>
              <a:t>八进制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octal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整数：带前缀 </a:t>
            </a:r>
            <a:r>
              <a:rPr lang="en-US" altLang="zh-CN" dirty="0">
                <a:solidFill>
                  <a:srgbClr val="FF00FF"/>
                </a:solidFill>
              </a:rPr>
              <a:t>0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zero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</a:rPr>
              <a:t>0</a:t>
            </a:r>
            <a:r>
              <a:rPr lang="en-US" altLang="zh-CN" dirty="0"/>
              <a:t>14   </a:t>
            </a:r>
            <a:r>
              <a:rPr lang="en-US" altLang="zh-CN" dirty="0">
                <a:solidFill>
                  <a:srgbClr val="FF00FF"/>
                </a:solidFill>
              </a:rPr>
              <a:t>0</a:t>
            </a:r>
            <a:r>
              <a:rPr lang="en-US" altLang="zh-CN" dirty="0"/>
              <a:t>101   </a:t>
            </a:r>
            <a:r>
              <a:rPr lang="en-US" altLang="zh-CN" dirty="0">
                <a:solidFill>
                  <a:srgbClr val="FF00FF"/>
                </a:solidFill>
              </a:rPr>
              <a:t>0</a:t>
            </a:r>
            <a:r>
              <a:rPr lang="en-US" altLang="zh-CN" dirty="0"/>
              <a:t>177777</a:t>
            </a:r>
          </a:p>
          <a:p>
            <a:pPr lvl="1"/>
            <a:r>
              <a:rPr lang="zh-CN" altLang="en-US" dirty="0"/>
              <a:t>十六进制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hexadecimal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）</a:t>
            </a:r>
            <a:r>
              <a:rPr lang="zh-CN" altLang="en-US" dirty="0"/>
              <a:t>整数：带前缀 </a:t>
            </a:r>
            <a:r>
              <a:rPr lang="en-US" altLang="zh-CN" dirty="0">
                <a:solidFill>
                  <a:srgbClr val="FF00FF"/>
                </a:solidFill>
              </a:rPr>
              <a:t>0x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FF"/>
                </a:solidFill>
              </a:rPr>
              <a:t>0X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</a:rPr>
              <a:t>0x</a:t>
            </a:r>
            <a:r>
              <a:rPr lang="en-US" altLang="zh-CN" dirty="0"/>
              <a:t>c   </a:t>
            </a:r>
            <a:r>
              <a:rPr lang="en-US" altLang="zh-CN" dirty="0">
                <a:solidFill>
                  <a:srgbClr val="FF00FF"/>
                </a:solidFill>
              </a:rPr>
              <a:t>0x</a:t>
            </a:r>
            <a:r>
              <a:rPr lang="en-US" altLang="zh-CN" dirty="0"/>
              <a:t>41   </a:t>
            </a:r>
            <a:r>
              <a:rPr lang="en-US" altLang="zh-CN" dirty="0">
                <a:solidFill>
                  <a:srgbClr val="FF00FF"/>
                </a:solidFill>
              </a:rPr>
              <a:t>0x</a:t>
            </a:r>
            <a:r>
              <a:rPr lang="en-US" altLang="zh-CN" dirty="0"/>
              <a:t>ffff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默认类型是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zh-CN" altLang="en-US" dirty="0">
                <a:solidFill>
                  <a:schemeClr val="tx1"/>
                </a:solidFill>
              </a:rPr>
              <a:t>，即有符号的基本整型。</a:t>
            </a:r>
          </a:p>
          <a:p>
            <a:pPr lvl="1"/>
            <a:r>
              <a:rPr lang="zh-CN" altLang="en-US" dirty="0"/>
              <a:t>可以加上后缀 </a:t>
            </a:r>
            <a:r>
              <a:rPr lang="en-US" altLang="zh-CN" dirty="0">
                <a:solidFill>
                  <a:srgbClr val="FF00FF"/>
                </a:solidFill>
              </a:rPr>
              <a:t>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FF"/>
                </a:solidFill>
              </a:rPr>
              <a:t>U</a:t>
            </a:r>
            <a:r>
              <a:rPr lang="en-US" altLang="zh-CN" dirty="0"/>
              <a:t> </a:t>
            </a:r>
            <a:r>
              <a:rPr lang="zh-CN" altLang="en-US" dirty="0"/>
              <a:t>表示无符号整数，或者 </a:t>
            </a:r>
            <a:r>
              <a:rPr lang="en-US" altLang="zh-CN" dirty="0">
                <a:solidFill>
                  <a:srgbClr val="FF00FF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FF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表示长整数。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</a:rPr>
              <a:t>0x</a:t>
            </a:r>
            <a:r>
              <a:rPr lang="en-US" altLang="zh-CN" dirty="0"/>
              <a:t>b5</a:t>
            </a:r>
            <a:r>
              <a:rPr lang="en-US" altLang="zh-CN" dirty="0">
                <a:solidFill>
                  <a:srgbClr val="FF00FF"/>
                </a:solidFill>
              </a:rPr>
              <a:t>Lu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920957" y="4591096"/>
            <a:ext cx="1385887" cy="1719262"/>
            <a:chOff x="3692" y="2609"/>
            <a:chExt cx="873" cy="1083"/>
          </a:xfrm>
        </p:grpSpPr>
        <p:sp>
          <p:nvSpPr>
            <p:cNvPr id="218115" name="AutoShape 3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6" name="Rectangle 4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18117" name="Rectangle 5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18118" name="Text Box 6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RAM</a:t>
              </a:r>
            </a:p>
          </p:txBody>
        </p:sp>
      </p:grpSp>
      <p:sp>
        <p:nvSpPr>
          <p:cNvPr id="218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整型变量</a:t>
            </a:r>
          </a:p>
        </p:txBody>
      </p:sp>
      <p:sp>
        <p:nvSpPr>
          <p:cNvPr id="2181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16864" y="1600199"/>
            <a:ext cx="10871200" cy="4648201"/>
          </a:xfrm>
        </p:spPr>
        <p:txBody>
          <a:bodyPr/>
          <a:lstStyle/>
          <a:p>
            <a:r>
              <a:rPr lang="zh-CN" altLang="en-US" dirty="0"/>
              <a:t>声明变量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Declaration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变量在使用之前必须被声明</a:t>
            </a:r>
          </a:p>
          <a:p>
            <a:pPr lvl="1"/>
            <a:r>
              <a:rPr lang="zh-CN" altLang="en-US" dirty="0"/>
              <a:t>声明语句的格式：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2595538" y="3071811"/>
            <a:ext cx="7418388" cy="414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b="1" dirty="0">
                <a:solidFill>
                  <a:srgbClr val="FF00FF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类型说明符</a:t>
            </a:r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&gt; &lt;</a:t>
            </a:r>
            <a:r>
              <a:rPr lang="zh-CN" altLang="en-US" b="1" dirty="0">
                <a:solidFill>
                  <a:srgbClr val="FF00FF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变量名</a:t>
            </a:r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&gt;[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&lt;</a:t>
            </a:r>
            <a:r>
              <a:rPr lang="zh-CN" altLang="en-US" b="1" dirty="0">
                <a:solidFill>
                  <a:srgbClr val="FF00FF"/>
                </a:solidFill>
                <a:latin typeface="Comic Sans MS" panose="030F0702030302020204" pitchFamily="66" charset="0"/>
                <a:ea typeface="幼圆" panose="02010509060101010101" pitchFamily="49" charset="-122"/>
              </a:rPr>
              <a:t>变量名</a:t>
            </a:r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&gt;[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b="1" dirty="0">
                <a:solidFill>
                  <a:srgbClr val="FF6600"/>
                </a:solidFill>
                <a:latin typeface="Courier New" panose="02070309020205020404" pitchFamily="49" charset="0"/>
              </a:rPr>
              <a:t>...]]</a:t>
            </a:r>
            <a:r>
              <a:rPr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2563813" y="3581401"/>
            <a:ext cx="3219450" cy="1262063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b="1">
                <a:latin typeface="Courier New" panose="02070309020205020404" pitchFamily="49" charset="0"/>
              </a:rPr>
              <a:t>int counter;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int width, height;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short x, y;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long number;</a:t>
            </a:r>
          </a:p>
        </p:txBody>
      </p:sp>
      <p:sp>
        <p:nvSpPr>
          <p:cNvPr id="218124" name="AutoShape 12"/>
          <p:cNvSpPr/>
          <p:nvPr/>
        </p:nvSpPr>
        <p:spPr bwMode="auto">
          <a:xfrm>
            <a:off x="6888088" y="3443206"/>
            <a:ext cx="4904512" cy="1076325"/>
          </a:xfrm>
          <a:prstGeom prst="borderCallout1">
            <a:avLst>
              <a:gd name="adj1" fmla="val 21138"/>
              <a:gd name="adj2" fmla="val -678"/>
              <a:gd name="adj3" fmla="val 47491"/>
              <a:gd name="adj4" fmla="val -72032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变量声明创建变量：为变量分配存储空间。将该空间与某个变量名相对应，对变量操作就是对空间的值进行操作</a:t>
            </a:r>
            <a:endParaRPr lang="zh-CN" altLang="en-US" dirty="0"/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8616280" y="4571919"/>
            <a:ext cx="343588" cy="481104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9082089" y="4973639"/>
            <a:ext cx="1063625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7769226" y="4976814"/>
            <a:ext cx="10636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latin typeface="Courier New" panose="02070309020205020404" pitchFamily="49" charset="0"/>
              </a:rPr>
              <a:t>height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整型变量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初始化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Initialize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  <a:r>
              <a:rPr lang="zh-CN" altLang="en-US" dirty="0"/>
              <a:t>变量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为变量赋一个初始值。</a:t>
            </a:r>
          </a:p>
          <a:p>
            <a:pPr lvl="1"/>
            <a:r>
              <a:rPr lang="zh-CN" altLang="en-US" dirty="0"/>
              <a:t>可以在声明变量时同步初始化变量。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给变量赋值的方法</a:t>
            </a:r>
          </a:p>
          <a:p>
            <a:pPr lvl="2"/>
            <a:r>
              <a:rPr lang="zh-CN" altLang="en-US" dirty="0"/>
              <a:t>直接赋值</a:t>
            </a:r>
          </a:p>
          <a:p>
            <a:pPr lvl="2"/>
            <a:r>
              <a:rPr lang="zh-CN" altLang="en-US" dirty="0"/>
              <a:t>程序执行时要求用户输入</a:t>
            </a:r>
          </a:p>
          <a:p>
            <a:pPr lvl="2"/>
            <a:r>
              <a:rPr lang="zh-CN" altLang="en-US" dirty="0"/>
              <a:t>初始化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2563814" y="3227388"/>
            <a:ext cx="5786437" cy="73025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b="1">
                <a:latin typeface="Courier New" panose="02070309020205020404" pitchFamily="49" charset="0"/>
              </a:rPr>
              <a:t>int counter = 0;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int width = 352, height = 288;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5003800" y="3862388"/>
            <a:ext cx="1568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0167" name="AutoShape 7"/>
          <p:cNvSpPr/>
          <p:nvPr/>
        </p:nvSpPr>
        <p:spPr bwMode="auto">
          <a:xfrm>
            <a:off x="6276975" y="4252913"/>
            <a:ext cx="1270000" cy="450850"/>
          </a:xfrm>
          <a:prstGeom prst="borderCallout1">
            <a:avLst>
              <a:gd name="adj1" fmla="val 25352"/>
              <a:gd name="adj2" fmla="val -6000"/>
              <a:gd name="adj3" fmla="val -72537"/>
              <a:gd name="adj4" fmla="val -41875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00FF"/>
                </a:solidFill>
                <a:latin typeface="黑体" panose="02010609060101010101" pitchFamily="49" charset="-122"/>
              </a:rPr>
              <a:t>初始化式</a:t>
            </a:r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8505825" y="4659313"/>
            <a:ext cx="1385888" cy="1719262"/>
            <a:chOff x="3692" y="2609"/>
            <a:chExt cx="873" cy="1083"/>
          </a:xfrm>
        </p:grpSpPr>
        <p:sp>
          <p:nvSpPr>
            <p:cNvPr id="220169" name="AutoShape 9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/>
                <a:t>RAM</a:t>
              </a:r>
            </a:p>
          </p:txBody>
        </p:sp>
      </p:grpSp>
      <p:sp>
        <p:nvSpPr>
          <p:cNvPr id="220173" name="Line 13"/>
          <p:cNvSpPr>
            <a:spLocks noChangeShapeType="1"/>
          </p:cNvSpPr>
          <p:nvPr/>
        </p:nvSpPr>
        <p:spPr bwMode="auto">
          <a:xfrm>
            <a:off x="7572376" y="4460875"/>
            <a:ext cx="969963" cy="812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0174" name="Rectangle 14"/>
          <p:cNvSpPr>
            <a:spLocks noChangeArrowheads="1"/>
          </p:cNvSpPr>
          <p:nvPr/>
        </p:nvSpPr>
        <p:spPr bwMode="auto">
          <a:xfrm>
            <a:off x="8661401" y="5197476"/>
            <a:ext cx="1063625" cy="4667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288</a:t>
            </a:r>
          </a:p>
        </p:txBody>
      </p:sp>
      <p:sp>
        <p:nvSpPr>
          <p:cNvPr id="220175" name="Rectangle 15"/>
          <p:cNvSpPr>
            <a:spLocks noChangeArrowheads="1"/>
          </p:cNvSpPr>
          <p:nvPr/>
        </p:nvSpPr>
        <p:spPr bwMode="auto">
          <a:xfrm>
            <a:off x="7367589" y="5210176"/>
            <a:ext cx="1063625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latin typeface="Courier New" panose="02070309020205020404" pitchFamily="49" charset="0"/>
              </a:rPr>
              <a:t>height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ea typeface="幼圆" panose="02010509060101010101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程序的基本结构</a:t>
            </a:r>
            <a:endParaRPr lang="zh-CN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2.1 </a:t>
            </a:r>
            <a:r>
              <a:rPr lang="zh-CN" altLang="en-US" sz="3200" b="1" dirty="0"/>
              <a:t>一个简单的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语言程序</a:t>
            </a:r>
          </a:p>
          <a:p>
            <a:pPr lvl="1"/>
            <a:r>
              <a:rPr lang="zh-CN" altLang="en-US" dirty="0"/>
              <a:t>要求：在屏幕上显示一行文字：“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源程序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运行结果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2639616" y="3070549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        /* </a:t>
            </a:r>
            <a:r>
              <a:rPr kumimoji="1" lang="zh-CN" altLang="en-US" b="1" dirty="0"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("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Hello World!</a:t>
            </a:r>
            <a:r>
              <a:rPr kumimoji="1" lang="en-US" altLang="zh-CN" b="1" dirty="0">
                <a:latin typeface="Courier New" panose="02070309020205020404" pitchFamily="49" charset="0"/>
              </a:rPr>
              <a:t>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999656" y="5470525"/>
            <a:ext cx="5991547" cy="4032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Hello World!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整型变量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输出变量的值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可以使用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zh-CN" altLang="en-US" dirty="0"/>
              <a:t>函数。</a:t>
            </a:r>
          </a:p>
          <a:p>
            <a:pPr lvl="2"/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dirty="0"/>
              <a:t>类型对应的格式说明符是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%d</a:t>
            </a:r>
            <a:r>
              <a:rPr lang="zh-CN" altLang="en-US" dirty="0"/>
              <a:t>。（让系统知道将要输出的是</a:t>
            </a:r>
            <a:r>
              <a:rPr lang="en-US" altLang="zh-CN" dirty="0" err="1"/>
              <a:t>int</a:t>
            </a:r>
            <a:r>
              <a:rPr lang="zh-CN" altLang="en-US" dirty="0"/>
              <a:t>类型的值）</a:t>
            </a:r>
          </a:p>
          <a:p>
            <a:pPr lvl="1"/>
            <a:r>
              <a:rPr lang="zh-CN" altLang="en-US" dirty="0"/>
              <a:t>举例：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2532064" y="3613994"/>
            <a:ext cx="4903787" cy="25177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int a, b;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a=32767; b=-32768;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("a=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d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,b</a:t>
            </a:r>
            <a:r>
              <a:rPr lang="en-US" altLang="zh-CN" sz="1600" b="1" dirty="0">
                <a:latin typeface="Courier New" panose="02070309020205020404" pitchFamily="49" charset="0"/>
              </a:rPr>
              <a:t>=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%d</a:t>
            </a:r>
            <a:r>
              <a:rPr lang="en-US" altLang="zh-CN" sz="1600" b="1" dirty="0">
                <a:latin typeface="Courier New" panose="02070309020205020404" pitchFamily="49" charset="0"/>
              </a:rPr>
              <a:t>\n",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1600" b="1" dirty="0"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2535239" y="6296868"/>
            <a:ext cx="4903787" cy="444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a=32767,b=-32768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整数的溢出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溢出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整数太大，超出了整数类型的数值范围。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 err="1"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时与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unsigned </a:t>
            </a:r>
            <a:r>
              <a:rPr lang="en-US" altLang="zh-CN" dirty="0" err="1">
                <a:solidFill>
                  <a:srgbClr val="FF00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dirty="0"/>
              <a:t>类型对应的格式说明符是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</a:rPr>
              <a:t>%u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举例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4511824" y="3392487"/>
            <a:ext cx="4903788" cy="308451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unsigned c, d;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c = 4294967295; d = c+1;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("c=%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u,d</a:t>
            </a:r>
            <a:r>
              <a:rPr lang="en-US" altLang="zh-CN" sz="1600" b="1" dirty="0">
                <a:latin typeface="Courier New" panose="02070309020205020404" pitchFamily="49" charset="0"/>
              </a:rPr>
              <a:t>=%u", c, d);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字符的存储方式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字符编码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计算机使用一种数字编码（整数）来表示字符，每一个字符都对应一个特定的整数。</a:t>
            </a:r>
          </a:p>
          <a:p>
            <a:pPr lvl="1"/>
            <a:r>
              <a:rPr lang="zh-CN" altLang="en-US" dirty="0"/>
              <a:t>常用的编码是</a:t>
            </a:r>
            <a:r>
              <a:rPr lang="en-US" altLang="zh-CN" dirty="0"/>
              <a:t>ASCII</a:t>
            </a:r>
            <a:r>
              <a:rPr lang="zh-CN" altLang="en-US" dirty="0"/>
              <a:t>（美国信息交换用标准码）。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位二进制数，十进制码值范围从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127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一般用一个字节保存，</a:t>
            </a:r>
            <a:r>
              <a:rPr lang="zh-CN" altLang="en-US" dirty="0">
                <a:solidFill>
                  <a:srgbClr val="FF0000"/>
                </a:solidFill>
              </a:rPr>
              <a:t>最高位为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字符的存储方式与整数相同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zh-CN" altLang="en-US" dirty="0"/>
          </a:p>
          <a:p>
            <a:pPr lvl="2"/>
            <a:r>
              <a:rPr lang="zh-CN" altLang="en-US" dirty="0"/>
              <a:t>字母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码值为</a:t>
            </a:r>
            <a:r>
              <a:rPr lang="en-US" altLang="zh-CN" dirty="0"/>
              <a:t>65</a:t>
            </a:r>
            <a:r>
              <a:rPr lang="zh-CN" altLang="en-US" dirty="0"/>
              <a:t>，</a:t>
            </a:r>
          </a:p>
          <a:p>
            <a:pPr lvl="2"/>
            <a:r>
              <a:rPr lang="zh-CN" altLang="en-US" dirty="0"/>
              <a:t>那么在内存中以</a:t>
            </a:r>
            <a:r>
              <a:rPr lang="en-US" altLang="zh-CN" dirty="0"/>
              <a:t>65</a:t>
            </a:r>
            <a:r>
              <a:rPr lang="zh-CN" altLang="en-US" dirty="0"/>
              <a:t>的二进制形式存储，</a:t>
            </a:r>
          </a:p>
          <a:p>
            <a:pPr lvl="2"/>
            <a:r>
              <a:rPr lang="zh-CN" altLang="en-US" dirty="0"/>
              <a:t>且占一个字节。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7188200" y="4427538"/>
            <a:ext cx="1289050" cy="292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latin typeface="Courier New" panose="02070309020205020404" pitchFamily="49" charset="0"/>
              </a:rPr>
              <a:t>01000001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8870950" y="4427538"/>
            <a:ext cx="1385888" cy="1327150"/>
            <a:chOff x="3622" y="1750"/>
            <a:chExt cx="873" cy="836"/>
          </a:xfrm>
        </p:grpSpPr>
        <p:sp>
          <p:nvSpPr>
            <p:cNvPr id="228359" name="AutoShape 7"/>
            <p:cNvSpPr>
              <a:spLocks noChangeArrowheads="1"/>
            </p:cNvSpPr>
            <p:nvPr/>
          </p:nvSpPr>
          <p:spPr bwMode="auto">
            <a:xfrm>
              <a:off x="3622" y="1750"/>
              <a:ext cx="873" cy="836"/>
            </a:xfrm>
            <a:prstGeom prst="flowChartDocument">
              <a:avLst/>
            </a:prstGeom>
            <a:solidFill>
              <a:srgbClr val="FFCCFF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360" name="Rectangle 8"/>
            <p:cNvSpPr>
              <a:spLocks noChangeArrowheads="1"/>
            </p:cNvSpPr>
            <p:nvPr/>
          </p:nvSpPr>
          <p:spPr bwMode="auto">
            <a:xfrm>
              <a:off x="3648" y="2038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01000001</a:t>
              </a:r>
            </a:p>
          </p:txBody>
        </p:sp>
        <p:sp>
          <p:nvSpPr>
            <p:cNvPr id="228361" name="Text Box 9"/>
            <p:cNvSpPr txBox="1">
              <a:spLocks noChangeArrowheads="1"/>
            </p:cNvSpPr>
            <p:nvPr/>
          </p:nvSpPr>
          <p:spPr bwMode="auto">
            <a:xfrm>
              <a:off x="3726" y="1785"/>
              <a:ext cx="664" cy="212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FF0066"/>
                  </a:solidFill>
                </a:rPr>
                <a:t>RAM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字符的类型和字符变量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语言的字符类型：</a:t>
            </a:r>
            <a:r>
              <a:rPr lang="en-US" altLang="zh-CN" dirty="0"/>
              <a:t>char</a:t>
            </a:r>
            <a:endParaRPr lang="en-US" altLang="zh-CN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占一个字节；</a:t>
            </a:r>
          </a:p>
          <a:p>
            <a:pPr lvl="1"/>
            <a:r>
              <a:rPr lang="zh-CN" altLang="en-US" dirty="0"/>
              <a:t>可视为一个有符号的整数。</a:t>
            </a:r>
          </a:p>
          <a:p>
            <a:pPr lvl="1"/>
            <a:r>
              <a:rPr lang="zh-CN" altLang="en-US" dirty="0"/>
              <a:t>举例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1631504" y="3633788"/>
            <a:ext cx="5038725" cy="27971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void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char c1, c2;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声明字符变量</a:t>
            </a:r>
          </a:p>
          <a:p>
            <a:endParaRPr lang="zh-CN" altLang="en-US" sz="1600" b="1" dirty="0"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c1 = 97;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把一个整数赋值给字符变量</a:t>
            </a: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</a:rPr>
              <a:t>c2 = c1-32; 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字符变量可以进行算术运算</a:t>
            </a:r>
          </a:p>
          <a:p>
            <a:endParaRPr lang="zh-CN" altLang="en-US" sz="1600" b="1" dirty="0">
              <a:solidFill>
                <a:srgbClr val="FF00FF"/>
              </a:solidFill>
              <a:latin typeface="Courier New" panose="02070309020205020404" pitchFamily="49" charset="0"/>
            </a:endParaRPr>
          </a:p>
          <a:p>
            <a:r>
              <a:rPr lang="zh-CN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("c1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=%c</a:t>
            </a:r>
            <a:r>
              <a:rPr lang="en-US" altLang="zh-CN" sz="1600" b="1" dirty="0">
                <a:latin typeface="Courier New" panose="02070309020205020404" pitchFamily="49" charset="0"/>
              </a:rPr>
              <a:t>,c2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</a:rPr>
              <a:t>=%c</a:t>
            </a:r>
            <a:r>
              <a:rPr lang="en-US" altLang="zh-CN" sz="1600" b="1" dirty="0">
                <a:latin typeface="Courier New" panose="02070309020205020404" pitchFamily="49" charset="0"/>
              </a:rPr>
              <a:t>\n", c1, c2);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("c1=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%d</a:t>
            </a:r>
            <a:r>
              <a:rPr lang="en-US" altLang="zh-CN" sz="1600" b="1" dirty="0">
                <a:latin typeface="Courier New" panose="02070309020205020404" pitchFamily="49" charset="0"/>
              </a:rPr>
              <a:t>,c2=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%d</a:t>
            </a:r>
            <a:r>
              <a:rPr lang="en-US" altLang="zh-CN" sz="1600" b="1" dirty="0">
                <a:latin typeface="Courier New" panose="02070309020205020404" pitchFamily="49" charset="0"/>
              </a:rPr>
              <a:t>\n", c1, c2);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6931026" y="5710238"/>
            <a:ext cx="3090863" cy="582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c1=a,c2=A</a:t>
            </a:r>
          </a:p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c1=97,c2=65</a:t>
            </a:r>
          </a:p>
        </p:txBody>
      </p:sp>
      <p:sp>
        <p:nvSpPr>
          <p:cNvPr id="8" name="AutoShape 7"/>
          <p:cNvSpPr/>
          <p:nvPr/>
        </p:nvSpPr>
        <p:spPr bwMode="auto">
          <a:xfrm>
            <a:off x="7680176" y="4243158"/>
            <a:ext cx="3528392" cy="1036142"/>
          </a:xfrm>
          <a:prstGeom prst="borderCallout1">
            <a:avLst>
              <a:gd name="adj1" fmla="val 35010"/>
              <a:gd name="adj2" fmla="val 171"/>
              <a:gd name="adj3" fmla="val 140642"/>
              <a:gd name="adj4" fmla="val -14424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由此看出：在机器内存中存放的是</a:t>
            </a:r>
            <a:r>
              <a:rPr lang="en-US" altLang="zh-CN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FF00FF"/>
                </a:solidFill>
                <a:latin typeface="黑体" panose="02010609060101010101" pitchFamily="49" charset="-122"/>
              </a:rPr>
              <a:t>代码，至于它表示什么函义需要用户自己界定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字符常量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字符常量</a:t>
            </a:r>
          </a:p>
          <a:p>
            <a:pPr lvl="1"/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单引号</a:t>
            </a:r>
            <a:r>
              <a:rPr lang="zh-CN" altLang="en-US" dirty="0"/>
              <a:t>括起来的一个字符。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'x'     '9'     '+‘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语言将字符常量视为</a:t>
            </a:r>
            <a:r>
              <a:rPr lang="en-US" altLang="zh-CN" dirty="0" err="1"/>
              <a:t>int</a:t>
            </a:r>
            <a:r>
              <a:rPr lang="zh-CN" altLang="en-US" dirty="0"/>
              <a:t>类型。</a:t>
            </a:r>
          </a:p>
          <a:p>
            <a:pPr lvl="1"/>
            <a:r>
              <a:rPr lang="zh-CN" altLang="en-US" dirty="0"/>
              <a:t>举例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en-US" altLang="zh-CN" dirty="0"/>
              <a:t>char</a:t>
            </a:r>
            <a:r>
              <a:rPr lang="zh-CN" altLang="en-US" dirty="0"/>
              <a:t>类型为</a:t>
            </a:r>
            <a:r>
              <a:rPr lang="en-US" altLang="zh-CN" dirty="0"/>
              <a:t>8</a:t>
            </a:r>
            <a:r>
              <a:rPr lang="zh-CN" altLang="en-US" dirty="0"/>
              <a:t>位，一个字节。</a:t>
            </a:r>
          </a:p>
          <a:p>
            <a:pPr lvl="2"/>
            <a:r>
              <a:rPr lang="zh-CN" altLang="en-US" dirty="0"/>
              <a:t>那么对于</a:t>
            </a:r>
            <a:r>
              <a:rPr lang="en-US" altLang="zh-CN" dirty="0"/>
              <a:t>’</a:t>
            </a:r>
            <a:r>
              <a:rPr lang="en-US" altLang="zh-CN" dirty="0" err="1"/>
              <a:t>bc</a:t>
            </a:r>
            <a:r>
              <a:rPr lang="en-US" altLang="zh-CN" dirty="0"/>
              <a:t>’</a:t>
            </a:r>
            <a:r>
              <a:rPr lang="zh-CN" altLang="en-US" dirty="0"/>
              <a:t>，将把</a:t>
            </a:r>
            <a:r>
              <a:rPr lang="en-US" altLang="zh-CN" dirty="0"/>
              <a:t>’b’</a:t>
            </a:r>
            <a:r>
              <a:rPr lang="zh-CN" altLang="en-US" dirty="0"/>
              <a:t>和</a:t>
            </a:r>
            <a:r>
              <a:rPr lang="en-US" altLang="zh-CN" dirty="0"/>
              <a:t>’c’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码值存储在两个字节中，并把</a:t>
            </a:r>
            <a:r>
              <a:rPr lang="en-US" altLang="zh-CN" dirty="0"/>
              <a:t>’c’</a:t>
            </a:r>
            <a:r>
              <a:rPr lang="zh-CN" altLang="en-US" dirty="0"/>
              <a:t>赋值给变量</a:t>
            </a:r>
            <a:r>
              <a:rPr lang="en-US" altLang="zh-CN" dirty="0"/>
              <a:t>c2</a:t>
            </a:r>
            <a:r>
              <a:rPr lang="zh-CN" altLang="en-US" dirty="0"/>
              <a:t>。一般的系统编译都会报错，不提倡这样做。</a:t>
            </a:r>
          </a:p>
          <a:p>
            <a:pPr lvl="2"/>
            <a:r>
              <a:rPr lang="zh-CN" altLang="en-US" dirty="0"/>
              <a:t>注意：不同系统处理方式不同，结果不同。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566989" y="3532189"/>
            <a:ext cx="2243137" cy="941387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sv-SE" altLang="zh-CN" sz="1600" b="1" dirty="0">
                <a:latin typeface="Courier New" panose="02070309020205020404" pitchFamily="49" charset="0"/>
              </a:rPr>
              <a:t>char c1, c2;</a:t>
            </a:r>
          </a:p>
          <a:p>
            <a:r>
              <a:rPr lang="sv-SE" altLang="zh-CN" sz="1600" b="1" dirty="0">
                <a:latin typeface="Courier New" panose="02070309020205020404" pitchFamily="49" charset="0"/>
              </a:rPr>
              <a:t>c1=‘a’;</a:t>
            </a:r>
          </a:p>
          <a:p>
            <a:r>
              <a:rPr lang="sv-SE" altLang="zh-CN" sz="1600" b="1" dirty="0">
                <a:latin typeface="Courier New" panose="02070309020205020404" pitchFamily="49" charset="0"/>
              </a:rPr>
              <a:t>c2=‘bc’;</a:t>
            </a:r>
            <a:endParaRPr lang="en-U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8566150" y="1714501"/>
            <a:ext cx="1468438" cy="3065463"/>
          </a:xfrm>
          <a:prstGeom prst="flowChartDocument">
            <a:avLst/>
          </a:prstGeom>
          <a:solidFill>
            <a:srgbClr val="FFCCFF"/>
          </a:solidFill>
          <a:ln w="9525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8609014" y="1806576"/>
            <a:ext cx="1385887" cy="354013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0 1 1 0 0 0 0 1</a:t>
            </a:r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900989" y="1774825"/>
            <a:ext cx="574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c1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8604250" y="2259013"/>
            <a:ext cx="1385888" cy="354012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0 1 1 0 0 0 1 1</a:t>
            </a:r>
          </a:p>
        </p:txBody>
      </p: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7896226" y="2227263"/>
            <a:ext cx="57467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c2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8609014" y="2965451"/>
            <a:ext cx="1385887" cy="354013"/>
          </a:xfrm>
          <a:prstGeom prst="rect">
            <a:avLst/>
          </a:prstGeom>
          <a:solidFill>
            <a:srgbClr val="D6ECEE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3366FF"/>
                </a:solidFill>
                <a:latin typeface="Times New Roman" panose="02020603050405020304" pitchFamily="18" charset="0"/>
              </a:rPr>
              <a:t>0 1 1 0 0 0 1 1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8604250" y="3417888"/>
            <a:ext cx="1385888" cy="354012"/>
          </a:xfrm>
          <a:prstGeom prst="rect">
            <a:avLst/>
          </a:prstGeom>
          <a:solidFill>
            <a:srgbClr val="D6ECEE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3366FF"/>
                </a:solidFill>
                <a:latin typeface="Times New Roman" panose="02020603050405020304" pitchFamily="18" charset="0"/>
              </a:rPr>
              <a:t>0 1 1 0 0 0 1 0</a:t>
            </a:r>
          </a:p>
        </p:txBody>
      </p:sp>
      <p:sp>
        <p:nvSpPr>
          <p:cNvPr id="232461" name="Text Box 13"/>
          <p:cNvSpPr txBox="1">
            <a:spLocks noChangeArrowheads="1"/>
          </p:cNvSpPr>
          <p:nvPr/>
        </p:nvSpPr>
        <p:spPr bwMode="auto">
          <a:xfrm>
            <a:off x="7580314" y="3192463"/>
            <a:ext cx="885825" cy="3365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600" b="1">
                <a:solidFill>
                  <a:srgbClr val="3366FF"/>
                </a:solidFill>
                <a:latin typeface="Courier New" panose="02070309020205020404" pitchFamily="49" charset="0"/>
              </a:rPr>
              <a:t>‘bc’</a:t>
            </a:r>
          </a:p>
        </p:txBody>
      </p:sp>
      <p:sp>
        <p:nvSpPr>
          <p:cNvPr id="232462" name="Rectangle 14"/>
          <p:cNvSpPr>
            <a:spLocks noChangeArrowheads="1"/>
          </p:cNvSpPr>
          <p:nvPr/>
        </p:nvSpPr>
        <p:spPr bwMode="auto">
          <a:xfrm>
            <a:off x="9912350" y="2894014"/>
            <a:ext cx="158750" cy="1682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</a:rPr>
              <a:t>L</a:t>
            </a:r>
          </a:p>
        </p:txBody>
      </p:sp>
      <p:sp>
        <p:nvSpPr>
          <p:cNvPr id="232463" name="Rectangle 15"/>
          <p:cNvSpPr>
            <a:spLocks noChangeArrowheads="1"/>
          </p:cNvSpPr>
          <p:nvPr/>
        </p:nvSpPr>
        <p:spPr bwMode="auto">
          <a:xfrm>
            <a:off x="9921875" y="3343276"/>
            <a:ext cx="158750" cy="16827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b="1">
                <a:latin typeface="Courier New" panose="02070309020205020404" pitchFamily="49" charset="0"/>
              </a:rPr>
              <a:t>H</a:t>
            </a:r>
          </a:p>
        </p:txBody>
      </p:sp>
      <p:sp>
        <p:nvSpPr>
          <p:cNvPr id="232464" name="Text Box 16"/>
          <p:cNvSpPr txBox="1">
            <a:spLocks noChangeArrowheads="1"/>
          </p:cNvSpPr>
          <p:nvPr/>
        </p:nvSpPr>
        <p:spPr bwMode="auto">
          <a:xfrm>
            <a:off x="10063163" y="1831975"/>
            <a:ext cx="4445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97</a:t>
            </a:r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0058400" y="2284413"/>
            <a:ext cx="4445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10083800" y="2962275"/>
            <a:ext cx="4445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99</a:t>
            </a:r>
          </a:p>
        </p:txBody>
      </p:sp>
      <p:sp>
        <p:nvSpPr>
          <p:cNvPr id="232467" name="Text Box 19"/>
          <p:cNvSpPr txBox="1">
            <a:spLocks noChangeArrowheads="1"/>
          </p:cNvSpPr>
          <p:nvPr/>
        </p:nvSpPr>
        <p:spPr bwMode="auto">
          <a:xfrm>
            <a:off x="10079038" y="3414713"/>
            <a:ext cx="4445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98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字符常量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（</a:t>
            </a:r>
            <a:r>
              <a:rPr lang="en-US" altLang="zh-CN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escape character</a:t>
            </a:r>
            <a:r>
              <a:rPr lang="zh-CN" altLang="en-US" sz="2000" dirty="0">
                <a:solidFill>
                  <a:srgbClr val="9900CC"/>
                </a:solidFill>
                <a:latin typeface="Comic Sans MS" panose="030F0702030302020204" pitchFamily="66" charset="0"/>
              </a:rPr>
              <a:t>）</a:t>
            </a:r>
          </a:p>
          <a:p>
            <a:pPr lvl="1"/>
            <a:r>
              <a:rPr lang="zh-CN" altLang="en-US" dirty="0"/>
              <a:t>指代一些特殊的字符。</a:t>
            </a:r>
            <a:r>
              <a:rPr lang="zh-CN" altLang="en-US" sz="2000" dirty="0">
                <a:solidFill>
                  <a:srgbClr val="33CC33"/>
                </a:solidFill>
              </a:rPr>
              <a:t>（打印不出来的字符）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举例</a:t>
            </a:r>
            <a:r>
              <a:rPr lang="zh-CN" altLang="en-US" sz="1800" dirty="0">
                <a:solidFill>
                  <a:srgbClr val="99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524100" y="2643182"/>
            <a:ext cx="7772400" cy="2084388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\a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警报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\\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反斜杠（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\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\b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退格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\?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问号（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?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\f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走纸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\‘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单引号（’）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\n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换行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\“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双引号（”）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\r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回车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b="1" i="1">
                <a:solidFill>
                  <a:srgbClr val="008000"/>
                </a:solidFill>
                <a:latin typeface="Courier New" panose="02070309020205020404" pitchFamily="49" charset="0"/>
              </a:rPr>
              <a:t>ooo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八进制值（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o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表示一个八进制数字）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\t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水平制表符		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\x</a:t>
            </a:r>
            <a:r>
              <a:rPr lang="en-US" altLang="zh-CN" b="1" i="1">
                <a:solidFill>
                  <a:srgbClr val="008000"/>
                </a:solidFill>
                <a:latin typeface="Courier New" panose="02070309020205020404" pitchFamily="49" charset="0"/>
              </a:rPr>
              <a:t>hh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十六进制值（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h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表示一个十六进制数字）</a:t>
            </a:r>
          </a:p>
          <a:p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\v</a:t>
            </a:r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垂直制表符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524100" y="4941888"/>
            <a:ext cx="4967288" cy="13239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#include &lt;</a:t>
            </a:r>
            <a:r>
              <a:rPr kumimoji="1" lang="en-US" altLang="zh-CN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stdio.h</a:t>
            </a:r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int main()</a:t>
            </a:r>
          </a:p>
          <a:p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("a</a:t>
            </a:r>
            <a:r>
              <a:rPr kumimoji="1"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\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kumimoji="1" lang="en-US" altLang="zh-CN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b</a:t>
            </a:r>
            <a:r>
              <a:rPr kumimoji="1"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\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</a:t>
            </a:r>
            <a:r>
              <a:rPr kumimoji="1" lang="en-US" altLang="zh-CN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c</a:t>
            </a:r>
            <a:r>
              <a:rPr kumimoji="1"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\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</a:t>
            </a:r>
            <a:r>
              <a:rPr kumimoji="1" lang="en-US" altLang="zh-CN" sz="16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</a:t>
            </a:r>
            <a:r>
              <a:rPr kumimoji="1"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\100\x40</a:t>
            </a:r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\n");</a:t>
            </a:r>
          </a:p>
          <a:p>
            <a:r>
              <a:rPr kumimoji="1" lang="en-US" altLang="zh-CN" sz="16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400256" y="5186364"/>
            <a:ext cx="2609850" cy="8350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kumimoji="1"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  <a:r>
              <a:rPr kumimoji="1" lang="en-US" altLang="zh-CN" sz="1600" b="1">
                <a:solidFill>
                  <a:schemeClr val="bg1"/>
                </a:solidFill>
                <a:latin typeface="Courier New" panose="02070309020205020404" pitchFamily="49" charset="0"/>
                <a:sym typeface="Wingdings 3" panose="05040102010807070707" pitchFamily="18" charset="2"/>
              </a:rPr>
              <a:t>b</a:t>
            </a:r>
          </a:p>
          <a:p>
            <a:r>
              <a:rPr kumimoji="1" lang="en-US" altLang="zh-CN" sz="1600" b="1">
                <a:solidFill>
                  <a:schemeClr val="bg1"/>
                </a:solidFill>
                <a:latin typeface="Courier New" panose="02070309020205020404" pitchFamily="49" charset="0"/>
                <a:sym typeface="Wingdings 3" panose="05040102010807070707" pitchFamily="18" charset="2"/>
              </a:rPr>
              <a:t>d@@</a:t>
            </a:r>
          </a:p>
          <a:p>
            <a:endParaRPr kumimoji="1" lang="en-US" altLang="zh-CN" sz="1600" b="1">
              <a:solidFill>
                <a:schemeClr val="bg1"/>
              </a:solidFill>
              <a:latin typeface="Courier New" panose="02070309020205020404" pitchFamily="49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浮点数的存储方式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浮点型数据在内存中按</a:t>
            </a:r>
            <a:r>
              <a:rPr lang="zh-CN" altLang="en-US" b="1" dirty="0">
                <a:solidFill>
                  <a:srgbClr val="FF0000"/>
                </a:solidFill>
              </a:rPr>
              <a:t>指数形式</a:t>
            </a:r>
            <a:r>
              <a:rPr lang="zh-CN" altLang="en-US" dirty="0"/>
              <a:t>存放。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314.159 </a:t>
            </a:r>
            <a:r>
              <a:rPr lang="en-US" altLang="zh-CN" dirty="0">
                <a:solidFill>
                  <a:schemeClr val="bg2"/>
                </a:solidFill>
              </a:rPr>
              <a:t>= 3.1415×10</a:t>
            </a:r>
            <a:r>
              <a:rPr lang="en-US" altLang="zh-CN" baseline="30000" dirty="0">
                <a:solidFill>
                  <a:schemeClr val="bg2"/>
                </a:solidFill>
              </a:rPr>
              <a:t>2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595538" y="3071810"/>
            <a:ext cx="4243388" cy="1830388"/>
            <a:chOff x="960" y="2100"/>
            <a:chExt cx="2673" cy="1153"/>
          </a:xfrm>
        </p:grpSpPr>
        <p:sp>
          <p:nvSpPr>
            <p:cNvPr id="236550" name="Rectangle 6"/>
            <p:cNvSpPr>
              <a:spLocks noChangeArrowheads="1"/>
            </p:cNvSpPr>
            <p:nvPr/>
          </p:nvSpPr>
          <p:spPr bwMode="auto">
            <a:xfrm>
              <a:off x="966" y="2100"/>
              <a:ext cx="2667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0       (3.14159)</a:t>
              </a:r>
              <a:r>
                <a:rPr lang="en-US" altLang="zh-CN" sz="1600" b="1" baseline="-25000">
                  <a:latin typeface="Courier New" panose="02070309020205020404" pitchFamily="49" charset="0"/>
                </a:rPr>
                <a:t>10 </a:t>
              </a:r>
              <a:r>
                <a:rPr lang="en-US" altLang="zh-CN" sz="1600" b="1">
                  <a:latin typeface="Courier New" panose="02070309020205020404" pitchFamily="49" charset="0"/>
                </a:rPr>
                <a:t>     0   (2)</a:t>
              </a:r>
              <a:r>
                <a:rPr lang="en-US" altLang="zh-CN" sz="1600" b="1" baseline="-25000">
                  <a:latin typeface="Courier New" panose="02070309020205020404" pitchFamily="49" charset="0"/>
                </a:rPr>
                <a:t>10 </a:t>
              </a:r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>
              <a:off x="1115" y="2100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2" name="Line 8"/>
            <p:cNvSpPr>
              <a:spLocks noChangeShapeType="1"/>
            </p:cNvSpPr>
            <p:nvPr/>
          </p:nvSpPr>
          <p:spPr bwMode="auto">
            <a:xfrm>
              <a:off x="2826" y="2100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3" name="Line 9"/>
            <p:cNvSpPr>
              <a:spLocks noChangeShapeType="1"/>
            </p:cNvSpPr>
            <p:nvPr/>
          </p:nvSpPr>
          <p:spPr bwMode="auto">
            <a:xfrm>
              <a:off x="2984" y="2100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4" name="Rectangle 10"/>
            <p:cNvSpPr>
              <a:spLocks noChangeArrowheads="1"/>
            </p:cNvSpPr>
            <p:nvPr/>
          </p:nvSpPr>
          <p:spPr bwMode="auto">
            <a:xfrm>
              <a:off x="963" y="2592"/>
              <a:ext cx="2667" cy="2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latin typeface="Courier New" panose="02070309020205020404" pitchFamily="49" charset="0"/>
                </a:rPr>
                <a:t>数符        尾数部分      阶符  阶码  </a:t>
              </a:r>
              <a:endParaRPr lang="zh-CN" altLang="en-US" sz="1600" b="1" baseline="-25000">
                <a:latin typeface="Courier New" panose="02070309020205020404" pitchFamily="49" charset="0"/>
              </a:endParaRPr>
            </a:p>
          </p:txBody>
        </p:sp>
        <p:sp>
          <p:nvSpPr>
            <p:cNvPr id="236555" name="Rectangle 11"/>
            <p:cNvSpPr>
              <a:spLocks noChangeArrowheads="1"/>
            </p:cNvSpPr>
            <p:nvPr/>
          </p:nvSpPr>
          <p:spPr bwMode="auto">
            <a:xfrm>
              <a:off x="960" y="3030"/>
              <a:ext cx="2667" cy="22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latin typeface="Courier New" panose="02070309020205020404" pitchFamily="49" charset="0"/>
                </a:rPr>
                <a:t>+ 3.14159 </a:t>
              </a:r>
              <a:r>
                <a:rPr lang="en-US" altLang="zh-CN" sz="1400" b="1">
                  <a:latin typeface="Courier New" panose="02070309020205020404" pitchFamily="49" charset="0"/>
                </a:rPr>
                <a:t>×</a:t>
              </a:r>
              <a:r>
                <a:rPr lang="en-US" altLang="zh-CN" sz="1600" b="1">
                  <a:latin typeface="Courier New" panose="02070309020205020404" pitchFamily="49" charset="0"/>
                </a:rPr>
                <a:t> 10</a:t>
              </a:r>
              <a:r>
                <a:rPr lang="en-US" altLang="zh-CN" sz="1600" b="1" baseline="30000">
                  <a:latin typeface="Courier New" panose="02070309020205020404" pitchFamily="49" charset="0"/>
                </a:rPr>
                <a:t>+2</a:t>
              </a:r>
            </a:p>
          </p:txBody>
        </p:sp>
        <p:sp>
          <p:nvSpPr>
            <p:cNvPr id="236556" name="Line 12"/>
            <p:cNvSpPr>
              <a:spLocks noChangeShapeType="1"/>
            </p:cNvSpPr>
            <p:nvPr/>
          </p:nvSpPr>
          <p:spPr bwMode="auto">
            <a:xfrm>
              <a:off x="1050" y="2787"/>
              <a:ext cx="585" cy="29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7" name="Line 13"/>
            <p:cNvSpPr>
              <a:spLocks noChangeShapeType="1"/>
            </p:cNvSpPr>
            <p:nvPr/>
          </p:nvSpPr>
          <p:spPr bwMode="auto">
            <a:xfrm>
              <a:off x="2044" y="2787"/>
              <a:ext cx="0" cy="27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8" name="Line 14"/>
            <p:cNvSpPr>
              <a:spLocks noChangeShapeType="1"/>
            </p:cNvSpPr>
            <p:nvPr/>
          </p:nvSpPr>
          <p:spPr bwMode="auto">
            <a:xfrm flipH="1">
              <a:off x="2861" y="2778"/>
              <a:ext cx="3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 flipH="1">
              <a:off x="2908" y="2778"/>
              <a:ext cx="371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0" name="AutoShape 16"/>
            <p:cNvSpPr>
              <a:spLocks noChangeArrowheads="1"/>
            </p:cNvSpPr>
            <p:nvPr/>
          </p:nvSpPr>
          <p:spPr bwMode="auto">
            <a:xfrm>
              <a:off x="1022" y="2360"/>
              <a:ext cx="56" cy="251"/>
            </a:xfrm>
            <a:prstGeom prst="downArrow">
              <a:avLst>
                <a:gd name="adj1" fmla="val 50000"/>
                <a:gd name="adj2" fmla="val 11205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6561" name="AutoShape 17"/>
            <p:cNvSpPr>
              <a:spLocks noChangeArrowheads="1"/>
            </p:cNvSpPr>
            <p:nvPr/>
          </p:nvSpPr>
          <p:spPr bwMode="auto">
            <a:xfrm>
              <a:off x="1877" y="2360"/>
              <a:ext cx="371" cy="23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6562" name="AutoShape 18"/>
            <p:cNvSpPr>
              <a:spLocks noChangeArrowheads="1"/>
            </p:cNvSpPr>
            <p:nvPr/>
          </p:nvSpPr>
          <p:spPr bwMode="auto">
            <a:xfrm>
              <a:off x="2880" y="2360"/>
              <a:ext cx="56" cy="232"/>
            </a:xfrm>
            <a:prstGeom prst="downArrow">
              <a:avLst>
                <a:gd name="adj1" fmla="val 50000"/>
                <a:gd name="adj2" fmla="val 10357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36563" name="AutoShape 19"/>
            <p:cNvSpPr>
              <a:spLocks noChangeArrowheads="1"/>
            </p:cNvSpPr>
            <p:nvPr/>
          </p:nvSpPr>
          <p:spPr bwMode="auto">
            <a:xfrm>
              <a:off x="3233" y="2360"/>
              <a:ext cx="149" cy="251"/>
            </a:xfrm>
            <a:prstGeom prst="downArrow">
              <a:avLst>
                <a:gd name="adj1" fmla="val 50000"/>
                <a:gd name="adj2" fmla="val 4211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2592388" y="5099051"/>
            <a:ext cx="4240212" cy="925513"/>
          </a:xfrm>
          <a:prstGeom prst="rect">
            <a:avLst/>
          </a:prstGeom>
          <a:solidFill>
            <a:srgbClr val="FF99FF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由此可见，尾数部分的宽度决定了有效数字的个数（即精度），阶码部分的宽度决定了数值范围。</a:t>
            </a:r>
          </a:p>
        </p:txBody>
      </p:sp>
      <p:grpSp>
        <p:nvGrpSpPr>
          <p:cNvPr id="3" name="Group 21"/>
          <p:cNvGrpSpPr/>
          <p:nvPr/>
        </p:nvGrpSpPr>
        <p:grpSpPr bwMode="auto">
          <a:xfrm>
            <a:off x="8129589" y="3775076"/>
            <a:ext cx="1385887" cy="1719263"/>
            <a:chOff x="3692" y="2609"/>
            <a:chExt cx="873" cy="1083"/>
          </a:xfrm>
        </p:grpSpPr>
        <p:sp>
          <p:nvSpPr>
            <p:cNvPr id="236566" name="AutoShape 22"/>
            <p:cNvSpPr>
              <a:spLocks noChangeArrowheads="1"/>
            </p:cNvSpPr>
            <p:nvPr/>
          </p:nvSpPr>
          <p:spPr bwMode="auto">
            <a:xfrm>
              <a:off x="3692" y="2609"/>
              <a:ext cx="873" cy="1083"/>
            </a:xfrm>
            <a:prstGeom prst="flowChartDocument">
              <a:avLst/>
            </a:prstGeom>
            <a:solidFill>
              <a:srgbClr val="FF99FF"/>
            </a:solidFill>
            <a:ln w="9525">
              <a:solidFill>
                <a:srgbClr val="FF00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67" name="Rectangle 23"/>
            <p:cNvSpPr>
              <a:spLocks noChangeArrowheads="1"/>
            </p:cNvSpPr>
            <p:nvPr/>
          </p:nvSpPr>
          <p:spPr bwMode="auto">
            <a:xfrm>
              <a:off x="3718" y="2897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36568" name="Rectangle 24"/>
            <p:cNvSpPr>
              <a:spLocks noChangeArrowheads="1"/>
            </p:cNvSpPr>
            <p:nvPr/>
          </p:nvSpPr>
          <p:spPr bwMode="auto">
            <a:xfrm>
              <a:off x="3719" y="3114"/>
              <a:ext cx="812" cy="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1600" b="1">
                <a:latin typeface="Courier New" panose="02070309020205020404" pitchFamily="49" charset="0"/>
              </a:endParaRPr>
            </a:p>
          </p:txBody>
        </p:sp>
        <p:sp>
          <p:nvSpPr>
            <p:cNvPr id="236569" name="Text Box 25"/>
            <p:cNvSpPr txBox="1">
              <a:spLocks noChangeArrowheads="1"/>
            </p:cNvSpPr>
            <p:nvPr/>
          </p:nvSpPr>
          <p:spPr bwMode="auto">
            <a:xfrm>
              <a:off x="3796" y="2644"/>
              <a:ext cx="664" cy="212"/>
            </a:xfrm>
            <a:prstGeom prst="rect">
              <a:avLst/>
            </a:prstGeom>
            <a:solidFill>
              <a:srgbClr val="FF99FF"/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>
                  <a:solidFill>
                    <a:srgbClr val="FF00FF"/>
                  </a:solidFill>
                </a:rPr>
                <a:t>RAM</a:t>
              </a:r>
            </a:p>
          </p:txBody>
        </p:sp>
      </p:grp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8285164" y="4314826"/>
            <a:ext cx="1063625" cy="466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6571" name="AutoShape 27"/>
          <p:cNvSpPr/>
          <p:nvPr/>
        </p:nvSpPr>
        <p:spPr bwMode="auto">
          <a:xfrm>
            <a:off x="7739074" y="2857496"/>
            <a:ext cx="2743200" cy="869950"/>
          </a:xfrm>
          <a:prstGeom prst="borderCallout1">
            <a:avLst>
              <a:gd name="adj1" fmla="val 13139"/>
              <a:gd name="adj2" fmla="val -2778"/>
              <a:gd name="adj3" fmla="val 21718"/>
              <a:gd name="adj4" fmla="val -32815"/>
            </a:avLst>
          </a:prstGeom>
          <a:solidFill>
            <a:srgbClr val="FF99FF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1600" b="1"/>
              <a:t>科学计数法允许使用少量的数字表示很大范围的数和很小的数。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浮点数的类型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浮点数也有多种类型</a:t>
            </a:r>
            <a:endParaRPr lang="zh-CN" altLang="en-US" sz="200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/>
              <a:t>类型名称及典型大小</a:t>
            </a:r>
          </a:p>
        </p:txBody>
      </p:sp>
      <p:graphicFrame>
        <p:nvGraphicFramePr>
          <p:cNvPr id="238597" name="Group 5"/>
          <p:cNvGraphicFramePr>
            <a:graphicFrameLocks noGrp="1"/>
          </p:cNvGraphicFramePr>
          <p:nvPr/>
        </p:nvGraphicFramePr>
        <p:xfrm>
          <a:off x="2309786" y="2571744"/>
          <a:ext cx="7980362" cy="1517968"/>
        </p:xfrm>
        <a:graphic>
          <a:graphicData uri="http://schemas.openxmlformats.org/drawingml/2006/table">
            <a:tbl>
              <a:tblPr/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类型名称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类型说明符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字节数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有效数字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数值范围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6~7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(s)10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-37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~10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双精度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15~16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(s)10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-307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~10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长双精度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long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15~16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(s)10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-307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~10</a:t>
                      </a:r>
                      <a:r>
                        <a:rPr kumimoji="0" lang="en-US" altLang="zh-CN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308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2309786" y="4286256"/>
            <a:ext cx="7975600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Courier New" panose="02070309020205020404" pitchFamily="49" charset="0"/>
              </a:rPr>
              <a:t>S = ±1</a:t>
            </a:r>
          </a:p>
        </p:txBody>
      </p:sp>
      <p:sp>
        <p:nvSpPr>
          <p:cNvPr id="238630" name="AutoShape 38"/>
          <p:cNvSpPr>
            <a:spLocks noChangeArrowheads="1"/>
          </p:cNvSpPr>
          <p:nvPr/>
        </p:nvSpPr>
        <p:spPr bwMode="auto">
          <a:xfrm>
            <a:off x="5980114" y="4271963"/>
            <a:ext cx="3565525" cy="1041400"/>
          </a:xfrm>
          <a:prstGeom prst="cloudCallout">
            <a:avLst>
              <a:gd name="adj1" fmla="val -31523"/>
              <a:gd name="adj2" fmla="val -78810"/>
            </a:avLst>
          </a:prstGeom>
          <a:solidFill>
            <a:schemeClr val="bg1"/>
          </a:solidFill>
          <a:ln w="9525">
            <a:solidFill>
              <a:srgbClr val="3366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rIns="54000" anchor="ctr"/>
          <a:lstStyle/>
          <a:p>
            <a:pPr algn="ctr"/>
            <a:r>
              <a:rPr lang="zh-CN" altLang="en-US" sz="1600" b="1">
                <a:solidFill>
                  <a:srgbClr val="3366FF"/>
                </a:solidFill>
                <a:latin typeface="Courier New" panose="02070309020205020404" pitchFamily="49" charset="0"/>
              </a:rPr>
              <a:t>仅供参考，实际值与所使用的操作系统、编译系统、机器有关。</a:t>
            </a:r>
          </a:p>
        </p:txBody>
      </p:sp>
      <p:sp>
        <p:nvSpPr>
          <p:cNvPr id="238631" name="Line 39"/>
          <p:cNvSpPr>
            <a:spLocks noChangeShapeType="1"/>
          </p:cNvSpPr>
          <p:nvPr/>
        </p:nvSpPr>
        <p:spPr bwMode="auto">
          <a:xfrm>
            <a:off x="2428875" y="5907088"/>
            <a:ext cx="3938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8632" name="Rectangle 40"/>
          <p:cNvSpPr>
            <a:spLocks noChangeArrowheads="1"/>
          </p:cNvSpPr>
          <p:nvPr/>
        </p:nvSpPr>
        <p:spPr bwMode="auto">
          <a:xfrm>
            <a:off x="4627563" y="5551488"/>
            <a:ext cx="1073150" cy="35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33" name="Rectangle 41"/>
          <p:cNvSpPr>
            <a:spLocks noChangeArrowheads="1"/>
          </p:cNvSpPr>
          <p:nvPr/>
        </p:nvSpPr>
        <p:spPr bwMode="auto">
          <a:xfrm>
            <a:off x="6375401" y="5767388"/>
            <a:ext cx="849313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r>
              <a:rPr lang="zh-CN" altLang="en-US" sz="1600" b="1"/>
              <a:t>数轴</a:t>
            </a:r>
          </a:p>
        </p:txBody>
      </p:sp>
      <p:sp>
        <p:nvSpPr>
          <p:cNvPr id="238634" name="Rectangle 42"/>
          <p:cNvSpPr>
            <a:spLocks noChangeArrowheads="1"/>
          </p:cNvSpPr>
          <p:nvPr/>
        </p:nvSpPr>
        <p:spPr bwMode="auto">
          <a:xfrm>
            <a:off x="4129088" y="5984875"/>
            <a:ext cx="430212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/>
              <a:t>0</a:t>
            </a:r>
          </a:p>
        </p:txBody>
      </p:sp>
      <p:sp>
        <p:nvSpPr>
          <p:cNvPr id="238635" name="Rectangle 43"/>
          <p:cNvSpPr>
            <a:spLocks noChangeArrowheads="1"/>
          </p:cNvSpPr>
          <p:nvPr/>
        </p:nvSpPr>
        <p:spPr bwMode="auto">
          <a:xfrm>
            <a:off x="4475163" y="5227638"/>
            <a:ext cx="1465262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/>
              <a:t>可表示的正数</a:t>
            </a:r>
          </a:p>
        </p:txBody>
      </p: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2974975" y="5551488"/>
            <a:ext cx="1073150" cy="355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37" name="Line 45"/>
          <p:cNvSpPr>
            <a:spLocks noChangeShapeType="1"/>
          </p:cNvSpPr>
          <p:nvPr/>
        </p:nvSpPr>
        <p:spPr bwMode="auto">
          <a:xfrm flipV="1">
            <a:off x="4332288" y="5551489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8638" name="Rectangle 46"/>
          <p:cNvSpPr>
            <a:spLocks noChangeArrowheads="1"/>
          </p:cNvSpPr>
          <p:nvPr/>
        </p:nvSpPr>
        <p:spPr bwMode="auto">
          <a:xfrm>
            <a:off x="2778126" y="5227638"/>
            <a:ext cx="1465263" cy="241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1600" b="1"/>
              <a:t>可表示的负数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浮点型常量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浮点型常量有两种形式：</a:t>
            </a:r>
          </a:p>
          <a:p>
            <a:pPr lvl="1"/>
            <a:r>
              <a:rPr lang="zh-CN" altLang="en-US" dirty="0"/>
              <a:t>十进制形式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12.3   .65   0.</a:t>
            </a:r>
          </a:p>
          <a:p>
            <a:pPr lvl="1"/>
            <a:r>
              <a:rPr lang="zh-CN" altLang="en-US" dirty="0"/>
              <a:t>指数形式：</a:t>
            </a:r>
            <a:r>
              <a:rPr lang="en-US" altLang="zh-CN" dirty="0"/>
              <a:t>&lt; </a:t>
            </a:r>
            <a:r>
              <a:rPr lang="zh-CN" altLang="en-US" dirty="0"/>
              <a:t>小数 </a:t>
            </a:r>
            <a:r>
              <a:rPr lang="en-US" altLang="zh-CN" dirty="0"/>
              <a:t>&gt; &lt; e | E &gt; &lt; </a:t>
            </a:r>
            <a:r>
              <a:rPr lang="zh-CN" altLang="en-US" dirty="0"/>
              <a:t>整数 </a:t>
            </a:r>
            <a:r>
              <a:rPr lang="en-US" altLang="zh-CN" dirty="0"/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1.2e-2   	.1E5   		7E0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</a:rPr>
              <a:t>1.2×10</a:t>
            </a:r>
            <a:r>
              <a:rPr lang="en-US" altLang="zh-CN" baseline="30000" dirty="0">
                <a:solidFill>
                  <a:schemeClr val="bg2"/>
                </a:solidFill>
              </a:rPr>
              <a:t>-2</a:t>
            </a:r>
            <a:r>
              <a:rPr lang="en-US" altLang="zh-CN" dirty="0">
                <a:solidFill>
                  <a:schemeClr val="bg2"/>
                </a:solidFill>
              </a:rPr>
              <a:t>	0.1×10</a:t>
            </a:r>
            <a:r>
              <a:rPr lang="en-US" altLang="zh-CN" baseline="30000" dirty="0">
                <a:solidFill>
                  <a:schemeClr val="bg2"/>
                </a:solidFill>
              </a:rPr>
              <a:t>5</a:t>
            </a:r>
            <a:r>
              <a:rPr lang="en-US" altLang="zh-CN" dirty="0">
                <a:solidFill>
                  <a:schemeClr val="bg2"/>
                </a:solidFill>
              </a:rPr>
              <a:t>	7.0×10</a:t>
            </a:r>
            <a:r>
              <a:rPr lang="en-US" altLang="zh-CN" baseline="30000" dirty="0">
                <a:solidFill>
                  <a:schemeClr val="bg2"/>
                </a:solidFill>
              </a:rPr>
              <a:t>0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默认类型是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zh-CN" altLang="en-US" dirty="0">
                <a:solidFill>
                  <a:srgbClr val="FF0000"/>
                </a:solidFill>
              </a:rPr>
              <a:t>（占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字节）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zh-CN" altLang="en-US" dirty="0"/>
              <a:t>可以加上后缀 </a:t>
            </a:r>
            <a:r>
              <a:rPr lang="en-US" altLang="zh-CN" dirty="0">
                <a:solidFill>
                  <a:srgbClr val="FF00FF"/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FF"/>
                </a:solidFill>
              </a:rPr>
              <a:t>F</a:t>
            </a:r>
            <a:r>
              <a:rPr lang="en-US" altLang="zh-CN" dirty="0"/>
              <a:t> </a:t>
            </a:r>
            <a:r>
              <a:rPr lang="zh-CN" altLang="en-US" dirty="0"/>
              <a:t>表示</a:t>
            </a:r>
            <a:r>
              <a:rPr lang="en-US" altLang="zh-CN" dirty="0"/>
              <a:t>float</a:t>
            </a:r>
            <a:r>
              <a:rPr lang="zh-CN" altLang="en-US" dirty="0"/>
              <a:t>（占</a:t>
            </a:r>
            <a:r>
              <a:rPr lang="en-US" altLang="zh-CN" dirty="0"/>
              <a:t>4</a:t>
            </a:r>
            <a:r>
              <a:rPr lang="zh-CN" altLang="en-US" dirty="0"/>
              <a:t>字节）类型，或者 </a:t>
            </a:r>
            <a:r>
              <a:rPr lang="en-US" altLang="zh-CN" dirty="0">
                <a:solidFill>
                  <a:srgbClr val="FF00FF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>
                <a:solidFill>
                  <a:srgbClr val="FF00FF"/>
                </a:solidFill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表示</a:t>
            </a:r>
            <a:r>
              <a:rPr lang="en-US" altLang="zh-CN" dirty="0"/>
              <a:t>long double</a:t>
            </a:r>
            <a:r>
              <a:rPr lang="zh-CN" altLang="en-US" dirty="0"/>
              <a:t>类型，否则该常量是</a:t>
            </a:r>
            <a:r>
              <a:rPr lang="en-US" altLang="zh-CN" dirty="0"/>
              <a:t>double</a:t>
            </a:r>
            <a:r>
              <a:rPr lang="zh-CN" altLang="en-US" dirty="0"/>
              <a:t>类型。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2.3f   1.2L   .1E5f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浮点型变量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浮点型变量的声明和初始化</a:t>
            </a:r>
          </a:p>
          <a:p>
            <a:pPr lvl="1"/>
            <a:r>
              <a:rPr lang="zh-CN" altLang="en-US" dirty="0"/>
              <a:t>举例：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452662" y="2571745"/>
            <a:ext cx="4572000" cy="8413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b="1">
                <a:latin typeface="Courier New" panose="02070309020205020404" pitchFamily="49" charset="0"/>
              </a:rPr>
              <a:t>float radius;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double x = 0.0, y = 0.0;</a:t>
            </a:r>
          </a:p>
        </p:txBody>
      </p:sp>
      <p:sp>
        <p:nvSpPr>
          <p:cNvPr id="242694" name="AutoShape 6"/>
          <p:cNvSpPr>
            <a:spLocks noChangeArrowheads="1"/>
          </p:cNvSpPr>
          <p:nvPr/>
        </p:nvSpPr>
        <p:spPr bwMode="auto">
          <a:xfrm>
            <a:off x="4170364" y="3557588"/>
            <a:ext cx="4078287" cy="1041400"/>
          </a:xfrm>
          <a:prstGeom prst="cloudCallout">
            <a:avLst>
              <a:gd name="adj1" fmla="val -33417"/>
              <a:gd name="adj2" fmla="val -74389"/>
            </a:avLst>
          </a:prstGeom>
          <a:solidFill>
            <a:schemeClr val="bg1"/>
          </a:solidFill>
          <a:ln w="9525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54000" rIns="54000" anchor="ctr"/>
          <a:lstStyle/>
          <a:p>
            <a:r>
              <a:rPr lang="zh-CN" altLang="en-US" b="1">
                <a:solidFill>
                  <a:srgbClr val="3366FF"/>
                </a:solidFill>
                <a:latin typeface="Courier New" panose="02070309020205020404" pitchFamily="49" charset="0"/>
              </a:rPr>
              <a:t>不能写成：</a:t>
            </a:r>
          </a:p>
          <a:p>
            <a:r>
              <a:rPr lang="en-US" altLang="zh-CN" b="1">
                <a:solidFill>
                  <a:srgbClr val="3366FF"/>
                </a:solidFill>
                <a:latin typeface="Courier New" panose="02070309020205020404" pitchFamily="49" charset="0"/>
              </a:rPr>
              <a:t>double x = y =0.0;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754" y="228600"/>
            <a:ext cx="10848309" cy="990600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pPr lvl="1"/>
            <a:r>
              <a:rPr lang="zh-CN" altLang="en-US" dirty="0"/>
              <a:t>程序结构分析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2781207" y="2708920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solidFill>
                  <a:srgbClr val="FF00FF"/>
                </a:solidFill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        /* </a:t>
            </a:r>
            <a:r>
              <a:rPr kumimoji="1" lang="zh-CN" altLang="en-US" b="1" dirty="0"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("Hello World!\n");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1318" name="AutoShape 6"/>
          <p:cNvSpPr>
            <a:spLocks noChangeArrowheads="1"/>
          </p:cNvSpPr>
          <p:nvPr/>
        </p:nvSpPr>
        <p:spPr bwMode="auto">
          <a:xfrm>
            <a:off x="8899539" y="2924944"/>
            <a:ext cx="2754313" cy="12382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注释部分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以增加程序的可读性。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不被执行。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6744072" y="2924944"/>
            <a:ext cx="2155467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浮点型变量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64" y="1600200"/>
            <a:ext cx="10871200" cy="5013326"/>
          </a:xfrm>
        </p:spPr>
        <p:txBody>
          <a:bodyPr/>
          <a:lstStyle/>
          <a:p>
            <a:r>
              <a:rPr lang="zh-CN" altLang="en-US" dirty="0"/>
              <a:t>浮点数的输出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  <a:p>
            <a:pPr lvl="2"/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对应的格式说明符为</a:t>
            </a:r>
            <a:r>
              <a:rPr lang="en-US" altLang="zh-CN" dirty="0">
                <a:solidFill>
                  <a:srgbClr val="FF0000"/>
                </a:solidFill>
              </a:rPr>
              <a:t>%f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%e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举例：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2207568" y="3424238"/>
            <a:ext cx="6511925" cy="282416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float f;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double d;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f=33333.33333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sz="16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d=33333.3333333333;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("f=%f\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</a:rPr>
              <a:t>=%f", f, d);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7115175" y="5586413"/>
            <a:ext cx="3049588" cy="63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f=33333.332031</a:t>
            </a:r>
          </a:p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d=33333.333333</a:t>
            </a:r>
          </a:p>
        </p:txBody>
      </p:sp>
      <p:sp>
        <p:nvSpPr>
          <p:cNvPr id="244743" name="AutoShape 7"/>
          <p:cNvSpPr>
            <a:spLocks noChangeArrowheads="1"/>
          </p:cNvSpPr>
          <p:nvPr/>
        </p:nvSpPr>
        <p:spPr bwMode="auto">
          <a:xfrm>
            <a:off x="7453314" y="4165600"/>
            <a:ext cx="2954337" cy="920750"/>
          </a:xfrm>
          <a:prstGeom prst="wedgeRectCallout">
            <a:avLst>
              <a:gd name="adj1" fmla="val -29204"/>
              <a:gd name="adj2" fmla="val 74310"/>
            </a:avLst>
          </a:prstGeom>
          <a:solidFill>
            <a:srgbClr val="CCFF99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有效数字位数是有限的，在可表示的有效位之外的数字被舍去。因此可能会产生误差。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浮点数的舍入误差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浮点数的舍入误差</a:t>
            </a:r>
          </a:p>
          <a:p>
            <a:pPr lvl="1"/>
            <a:r>
              <a:rPr lang="zh-CN" altLang="en-US" dirty="0"/>
              <a:t>举例：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2381225" y="2714621"/>
            <a:ext cx="6511925" cy="2506663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zh-CN" sz="1600" b="1" dirty="0">
                <a:latin typeface="Courier New" panose="02070309020205020404" pitchFamily="49" charset="0"/>
              </a:rPr>
              <a:t>&gt;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int main()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float a, b;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a=123456.789e5;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b=a+20;</a:t>
            </a:r>
          </a:p>
          <a:p>
            <a:endParaRPr lang="en-US" altLang="zh-CN" sz="1600" b="1" dirty="0">
              <a:latin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("a=%f\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nb</a:t>
            </a:r>
            <a:r>
              <a:rPr lang="en-US" altLang="zh-CN" sz="1600" b="1" dirty="0">
                <a:latin typeface="Courier New" panose="02070309020205020404" pitchFamily="49" charset="0"/>
              </a:rPr>
              <a:t>=%f", a, b);</a:t>
            </a:r>
          </a:p>
          <a:p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2452663" y="5286388"/>
            <a:ext cx="6511925" cy="63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a=12345678848.000000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b=12345678848.000000</a:t>
            </a: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5167307" y="5857892"/>
            <a:ext cx="835025" cy="381000"/>
          </a:xfrm>
          <a:prstGeom prst="wedgeRectCallout">
            <a:avLst>
              <a:gd name="adj1" fmla="val -25856"/>
              <a:gd name="adj2" fmla="val -96667"/>
            </a:avLst>
          </a:prstGeom>
          <a:solidFill>
            <a:schemeClr val="folHlink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？？？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浮点数的舍入误差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浮点数的舍入误差</a:t>
            </a:r>
          </a:p>
          <a:p>
            <a:pPr lvl="1"/>
            <a:r>
              <a:rPr lang="zh-CN" altLang="en-US" dirty="0"/>
              <a:t>结果分析</a:t>
            </a:r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2452662" y="2857496"/>
            <a:ext cx="6163618" cy="1200329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</a:rPr>
              <a:t>a+20</a:t>
            </a:r>
            <a:r>
              <a:rPr lang="zh-CN" altLang="en-US" b="1" dirty="0">
                <a:latin typeface="Courier New" panose="02070309020205020404" pitchFamily="49" charset="0"/>
              </a:rPr>
              <a:t>的理论值应该是：</a:t>
            </a:r>
            <a:r>
              <a:rPr lang="en-US" altLang="zh-CN" b="1" dirty="0">
                <a:latin typeface="Courier New" panose="02070309020205020404" pitchFamily="49" charset="0"/>
              </a:rPr>
              <a:t>12345678920</a:t>
            </a:r>
          </a:p>
          <a:p>
            <a:r>
              <a:rPr lang="zh-CN" altLang="en-US" b="1" dirty="0">
                <a:latin typeface="Courier New" panose="02070309020205020404" pitchFamily="49" charset="0"/>
              </a:rPr>
              <a:t>但是，一个实型变量能够保证的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有效数字是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位</a:t>
            </a:r>
            <a:r>
              <a:rPr lang="zh-CN" altLang="en-US" b="1" dirty="0">
                <a:latin typeface="Courier New" panose="02070309020205020404" pitchFamily="49" charset="0"/>
              </a:rPr>
              <a:t>，后面的数字将被舍去，是没有意义的。因此，最后得到</a:t>
            </a:r>
          </a:p>
          <a:p>
            <a:r>
              <a:rPr lang="en-US" altLang="zh-CN" b="1" dirty="0">
                <a:latin typeface="Courier New" panose="02070309020205020404" pitchFamily="49" charset="0"/>
              </a:rPr>
              <a:t>b=12345678848.000000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2452663" y="4857760"/>
            <a:ext cx="7380287" cy="7112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66"/>
                </a:solidFill>
                <a:latin typeface="Times New Roman" panose="02020603050405020304" pitchFamily="18" charset="0"/>
              </a:rPr>
              <a:t>应当避免一个很大的数和一个很小的数直接相加或相减，否则就会“丢失”较小的数。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浮点数的溢出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上溢</a:t>
            </a:r>
          </a:p>
          <a:p>
            <a:pPr lvl="1"/>
            <a:r>
              <a:rPr lang="zh-CN" altLang="en-US" dirty="0"/>
              <a:t>举例</a:t>
            </a:r>
          </a:p>
          <a:p>
            <a:pPr lvl="2"/>
            <a:r>
              <a:rPr lang="zh-CN" altLang="en-US" dirty="0"/>
              <a:t>若某系统中的最大</a:t>
            </a:r>
            <a:r>
              <a:rPr lang="en-US" altLang="zh-CN" dirty="0"/>
              <a:t>float</a:t>
            </a:r>
            <a:r>
              <a:rPr lang="zh-CN" altLang="en-US" dirty="0"/>
              <a:t>值为</a:t>
            </a:r>
            <a:r>
              <a:rPr lang="en-US" altLang="zh-CN" dirty="0"/>
              <a:t>3.4e38</a:t>
            </a:r>
            <a:r>
              <a:rPr lang="zh-CN" altLang="en-US" dirty="0"/>
              <a:t>，进行如下操作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r>
              <a:rPr lang="zh-CN" altLang="en-US" dirty="0"/>
              <a:t>得到结果</a:t>
            </a:r>
          </a:p>
          <a:p>
            <a:pPr lvl="3"/>
            <a:endParaRPr lang="zh-CN" altLang="en-US" dirty="0"/>
          </a:p>
          <a:p>
            <a:pPr lvl="3"/>
            <a:endParaRPr lang="zh-CN" altLang="en-US" dirty="0"/>
          </a:p>
          <a:p>
            <a:r>
              <a:rPr lang="zh-CN" altLang="en-US" dirty="0"/>
              <a:t>下溢</a:t>
            </a:r>
          </a:p>
          <a:p>
            <a:pPr lvl="1"/>
            <a:r>
              <a:rPr lang="zh-CN" altLang="en-US" dirty="0"/>
              <a:t>举例：假设</a:t>
            </a:r>
            <a:r>
              <a:rPr lang="en-US" altLang="zh-CN" dirty="0"/>
              <a:t>-10</a:t>
            </a:r>
            <a:r>
              <a:rPr lang="zh-CN" altLang="en-US" dirty="0"/>
              <a:t>是最小的指数，能够保留四位有效数字</a:t>
            </a:r>
          </a:p>
          <a:p>
            <a:pPr lvl="2"/>
            <a:r>
              <a:rPr lang="zh-CN" altLang="en-US" dirty="0"/>
              <a:t>如果把数</a:t>
            </a:r>
            <a:r>
              <a:rPr lang="en-US" altLang="zh-CN" dirty="0"/>
              <a:t>0.1234e-10</a:t>
            </a:r>
            <a:r>
              <a:rPr lang="zh-CN" altLang="en-US" dirty="0"/>
              <a:t>除以</a:t>
            </a:r>
            <a:r>
              <a:rPr lang="en-US" altLang="zh-CN" dirty="0"/>
              <a:t>10</a:t>
            </a:r>
            <a:r>
              <a:rPr lang="zh-CN" altLang="en-US" dirty="0"/>
              <a:t>，将得到结果</a:t>
            </a:r>
            <a:r>
              <a:rPr lang="en-US" altLang="zh-CN" dirty="0"/>
              <a:t>0.0123e-10</a:t>
            </a:r>
            <a:r>
              <a:rPr lang="zh-CN" altLang="en-US" dirty="0"/>
              <a:t>，但损失了一位有效数字。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2952729" y="2857497"/>
            <a:ext cx="4627563" cy="61277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 dirty="0">
                <a:latin typeface="Courier New" panose="02070309020205020404" pitchFamily="49" charset="0"/>
              </a:rPr>
              <a:t>float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toobig</a:t>
            </a:r>
            <a:r>
              <a:rPr lang="en-US" altLang="zh-CN" sz="1600" b="1" dirty="0">
                <a:latin typeface="Courier New" panose="02070309020205020404" pitchFamily="49" charset="0"/>
              </a:rPr>
              <a:t> = 3.4e38 * 100.0f;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zh-CN" sz="1600" b="1" dirty="0">
                <a:latin typeface="Courier New" panose="02070309020205020404" pitchFamily="49" charset="0"/>
              </a:rPr>
              <a:t>(“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toobig</a:t>
            </a:r>
            <a:r>
              <a:rPr lang="en-US" altLang="zh-CN" sz="1600" b="1" dirty="0">
                <a:latin typeface="Courier New" panose="02070309020205020404" pitchFamily="49" charset="0"/>
              </a:rPr>
              <a:t>=%f", </a:t>
            </a:r>
            <a:r>
              <a:rPr lang="en-US" altLang="zh-CN" sz="1600" b="1" dirty="0" err="1">
                <a:latin typeface="Courier New" panose="02070309020205020404" pitchFamily="49" charset="0"/>
              </a:rPr>
              <a:t>toobig</a:t>
            </a:r>
            <a:r>
              <a:rPr lang="en-US" altLang="zh-CN" sz="16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2959101" y="3770314"/>
            <a:ext cx="4627563" cy="3587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sz="1600" b="1">
                <a:solidFill>
                  <a:schemeClr val="bg1"/>
                </a:solidFill>
                <a:latin typeface="Courier New" panose="02070309020205020404" pitchFamily="49" charset="0"/>
              </a:rPr>
              <a:t>…inf…</a:t>
            </a:r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3532188" y="4214813"/>
            <a:ext cx="2201862" cy="374650"/>
          </a:xfrm>
          <a:prstGeom prst="wedgeRectCallout">
            <a:avLst>
              <a:gd name="adj1" fmla="val -37093"/>
              <a:gd name="adj2" fmla="val -98306"/>
            </a:avLst>
          </a:prstGeom>
          <a:solidFill>
            <a:schemeClr val="folHlink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algn="ctr"/>
            <a:r>
              <a:rPr lang="zh-CN" altLang="en-US" sz="1600" b="1">
                <a:latin typeface="Courier New" panose="02070309020205020404" pitchFamily="49" charset="0"/>
              </a:rPr>
              <a:t>无穷大（</a:t>
            </a:r>
            <a:r>
              <a:rPr lang="en-US" altLang="zh-CN" sz="1600" b="1">
                <a:latin typeface="Courier New" panose="02070309020205020404" pitchFamily="49" charset="0"/>
              </a:rPr>
              <a:t>infinity</a:t>
            </a:r>
            <a:r>
              <a:rPr lang="zh-CN" altLang="en-US" sz="1600" b="1">
                <a:latin typeface="Courier New" panose="02070309020205020404" pitchFamily="49" charset="0"/>
              </a:rPr>
              <a:t>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数据类型小结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语言有多种数据类型。</a:t>
            </a:r>
          </a:p>
          <a:p>
            <a:r>
              <a:rPr lang="zh-CN" altLang="en-US" dirty="0"/>
              <a:t>基本的数据类型包括两大类：</a:t>
            </a:r>
          </a:p>
          <a:p>
            <a:pPr lvl="1"/>
            <a:r>
              <a:rPr lang="zh-CN" altLang="en-US" dirty="0"/>
              <a:t>整数类型</a:t>
            </a:r>
          </a:p>
          <a:p>
            <a:pPr lvl="1"/>
            <a:r>
              <a:rPr lang="zh-CN" altLang="en-US" dirty="0"/>
              <a:t>浮点类型</a:t>
            </a:r>
          </a:p>
          <a:p>
            <a:r>
              <a:rPr lang="zh-CN" altLang="en-US" dirty="0"/>
              <a:t>开发程序时，应当注意所需变量及其类型的选择。</a:t>
            </a:r>
          </a:p>
          <a:p>
            <a:pPr lvl="1"/>
            <a:r>
              <a:rPr lang="zh-CN" altLang="en-US" dirty="0"/>
              <a:t>一般使用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表示数，用</a:t>
            </a:r>
            <a:r>
              <a:rPr lang="en-US" altLang="zh-CN" dirty="0"/>
              <a:t>char</a:t>
            </a:r>
            <a:r>
              <a:rPr lang="zh-CN" altLang="en-US" dirty="0"/>
              <a:t>表示字符。</a:t>
            </a:r>
          </a:p>
          <a:p>
            <a:pPr lvl="1"/>
            <a:r>
              <a:rPr lang="zh-CN" altLang="en-US" dirty="0"/>
              <a:t>在使用变量的函数的可执行语句之前声明该变量，并为它选择</a:t>
            </a:r>
            <a:r>
              <a:rPr lang="zh-CN" altLang="en-US" dirty="0">
                <a:solidFill>
                  <a:srgbClr val="FF0000"/>
                </a:solidFill>
              </a:rPr>
              <a:t>有意义的名字（见字知意）（常用的微软公司提出的“匈牙利命名法” ）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初始化变量使用的数值应当与变量的类型相匹配。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格式输入输出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/>
              <a:t>使用说明</a:t>
            </a:r>
          </a:p>
          <a:p>
            <a:pPr lvl="1"/>
            <a:r>
              <a:rPr lang="zh-CN" altLang="zh-CN" dirty="0"/>
              <a:t>程序中可以不明确指定包含 stdio.h 头文件</a:t>
            </a:r>
            <a:endParaRPr lang="zh-CN" altLang="en-US" dirty="0"/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2524101" y="3929066"/>
            <a:ext cx="3297237" cy="471488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#include &lt;</a:t>
            </a:r>
            <a:r>
              <a:rPr lang="en-US" altLang="zh-CN" b="1" dirty="0" err="1">
                <a:latin typeface="Courier New" panose="02070309020205020404" pitchFamily="49" charset="0"/>
              </a:rPr>
              <a:t>stdio.h</a:t>
            </a:r>
            <a:r>
              <a:rPr lang="en-US" altLang="zh-CN" b="1" dirty="0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288774" name="AutoShape 6"/>
          <p:cNvSpPr>
            <a:spLocks noChangeArrowheads="1"/>
          </p:cNvSpPr>
          <p:nvPr/>
        </p:nvSpPr>
        <p:spPr bwMode="auto">
          <a:xfrm>
            <a:off x="5024430" y="4857761"/>
            <a:ext cx="3519842" cy="428625"/>
          </a:xfrm>
          <a:prstGeom prst="wedgeRectCallout">
            <a:avLst>
              <a:gd name="adj1" fmla="val -41652"/>
              <a:gd name="adj2" fmla="val -198829"/>
            </a:avLst>
          </a:prstGeom>
          <a:solidFill>
            <a:srgbClr val="CCFF99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8000"/>
                </a:solidFill>
              </a:rPr>
              <a:t>可以省略此命令。但建议写上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格式输出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772602"/>
            <a:ext cx="8153400" cy="4495800"/>
          </a:xfrm>
        </p:spPr>
        <p:txBody>
          <a:bodyPr/>
          <a:lstStyle/>
          <a:p>
            <a:r>
              <a:rPr lang="zh-CN" altLang="pt-BR" dirty="0"/>
              <a:t>格式控制字符串</a:t>
            </a:r>
            <a:endParaRPr lang="pt-BR" altLang="zh-CN" dirty="0"/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举例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1809084" y="2714005"/>
            <a:ext cx="6762750" cy="625475"/>
          </a:xfrm>
          <a:prstGeom prst="rect">
            <a:avLst/>
          </a:prstGeom>
          <a:solidFill>
            <a:schemeClr val="bg1"/>
          </a:solidFill>
          <a:ln w="9525">
            <a:solidFill>
              <a:srgbClr val="33CC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pt-BR" sz="2400" b="1">
                <a:latin typeface="Courier New" panose="02070309020205020404" pitchFamily="49" charset="0"/>
              </a:rPr>
              <a:t>printf(“n=%5d,f=%5.2f\n”, 3, 6.235)</a:t>
            </a:r>
            <a:endParaRPr lang="en-US" altLang="zh-CN" sz="2400" b="1">
              <a:latin typeface="Courier New" panose="02070309020205020404" pitchFamily="49" charset="0"/>
            </a:endParaRPr>
          </a:p>
        </p:txBody>
      </p:sp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3479134" y="3191841"/>
            <a:ext cx="347662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4407822" y="3218829"/>
            <a:ext cx="498475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5890547" y="3218829"/>
            <a:ext cx="290513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3868071" y="3204541"/>
            <a:ext cx="471488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984084" y="3206129"/>
            <a:ext cx="804862" cy="0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2024984" y="3661741"/>
            <a:ext cx="1758950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ea typeface="黑体" panose="02010609060101010101" pitchFamily="49" charset="-122"/>
              </a:rPr>
              <a:t>普通字符</a:t>
            </a:r>
          </a:p>
          <a:p>
            <a:pPr>
              <a:spcBef>
                <a:spcPct val="50000"/>
              </a:spcBef>
            </a:pPr>
            <a:r>
              <a:rPr lang="zh-CN" altLang="en-US" sz="2000" b="1"/>
              <a:t>原样输出</a:t>
            </a:r>
          </a:p>
          <a:p>
            <a:pPr>
              <a:spcBef>
                <a:spcPct val="50000"/>
              </a:spcBef>
            </a:pPr>
            <a:endParaRPr lang="en-US" altLang="zh-CN" sz="2000" b="1"/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5011072" y="3669679"/>
            <a:ext cx="3698875" cy="132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FF"/>
                </a:solidFill>
                <a:ea typeface="黑体" panose="02010609060101010101" pitchFamily="49" charset="-122"/>
              </a:rPr>
              <a:t>格式说明符（转换规则）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% [</a:t>
            </a:r>
            <a:r>
              <a:rPr lang="zh-CN" altLang="en-US" sz="2000" b="1">
                <a:solidFill>
                  <a:srgbClr val="FF3300"/>
                </a:solidFill>
              </a:rPr>
              <a:t>修饰符</a:t>
            </a:r>
            <a:r>
              <a:rPr lang="en-US" altLang="zh-CN" sz="2000" b="1">
                <a:solidFill>
                  <a:srgbClr val="FF3300"/>
                </a:solidFill>
              </a:rPr>
              <a:t>] </a:t>
            </a:r>
            <a:r>
              <a:rPr lang="zh-CN" altLang="en-US" sz="2000" b="1">
                <a:solidFill>
                  <a:srgbClr val="FF3300"/>
                </a:solidFill>
              </a:rPr>
              <a:t>格式字符</a:t>
            </a:r>
          </a:p>
          <a:p>
            <a:pPr>
              <a:spcBef>
                <a:spcPct val="50000"/>
              </a:spcBef>
            </a:pPr>
            <a:r>
              <a:rPr lang="zh-CN" altLang="en-US" sz="2000" b="1"/>
              <a:t>指定数据的输出格式</a:t>
            </a: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 flipV="1">
            <a:off x="2980659" y="3260105"/>
            <a:ext cx="596900" cy="346075"/>
          </a:xfrm>
          <a:prstGeom prst="line">
            <a:avLst/>
          </a:prstGeom>
          <a:noFill/>
          <a:ln w="28575">
            <a:solidFill>
              <a:srgbClr val="3366FF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 flipV="1">
            <a:off x="5280946" y="3274391"/>
            <a:ext cx="0" cy="331788"/>
          </a:xfrm>
          <a:prstGeom prst="line">
            <a:avLst/>
          </a:prstGeom>
          <a:noFill/>
          <a:ln w="28575" cap="rnd">
            <a:solidFill>
              <a:srgbClr val="008000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3517234" y="5922341"/>
            <a:ext cx="2760662" cy="3762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n=    3,f= 6.24</a:t>
            </a:r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3933159" y="6035055"/>
            <a:ext cx="88900" cy="1476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4064921" y="6035055"/>
            <a:ext cx="88900" cy="1476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4196684" y="6035055"/>
            <a:ext cx="88900" cy="1476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4328446" y="6035055"/>
            <a:ext cx="88900" cy="1476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5023771" y="6031880"/>
            <a:ext cx="88900" cy="14763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 flipV="1">
            <a:off x="4064921" y="3260105"/>
            <a:ext cx="1216025" cy="346074"/>
          </a:xfrm>
          <a:prstGeom prst="line">
            <a:avLst/>
          </a:prstGeom>
          <a:noFill/>
          <a:ln w="28575" cap="rnd">
            <a:solidFill>
              <a:srgbClr val="008000"/>
            </a:solidFill>
            <a:prstDash val="sysDot"/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格式输出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1856" y="1662941"/>
            <a:ext cx="8153400" cy="4495800"/>
          </a:xfrm>
        </p:spPr>
        <p:txBody>
          <a:bodyPr/>
          <a:lstStyle/>
          <a:p>
            <a:r>
              <a:rPr lang="zh-CN" altLang="en-US" dirty="0"/>
              <a:t>格式字符</a:t>
            </a:r>
          </a:p>
        </p:txBody>
      </p:sp>
      <p:graphicFrame>
        <p:nvGraphicFramePr>
          <p:cNvPr id="294917" name="Group 5"/>
          <p:cNvGraphicFramePr>
            <a:graphicFrameLocks noGrp="1"/>
          </p:cNvGraphicFramePr>
          <p:nvPr/>
        </p:nvGraphicFramePr>
        <p:xfrm>
          <a:off x="1341856" y="2276872"/>
          <a:ext cx="9073008" cy="4227515"/>
        </p:xfrm>
        <a:graphic>
          <a:graphicData uri="http://schemas.openxmlformats.org/drawingml/2006/table">
            <a:tbl>
              <a:tblPr/>
              <a:tblGrid>
                <a:gridCol w="153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格式字符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      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以十进制有符号形式输出整数（正数不输出符号）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以八进制无符号形式输出整数（不输出前缀）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以十六进制无符号形式输出整数（不输出前缀）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以小数形式输出单、双精度实数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以指数形式输出单、双精度实数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选用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%f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%e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格式中输出宽度较短的一种，不输出无意义的零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以字符形式输出，输出一个字符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格式输出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166910" y="2000240"/>
            <a:ext cx="7131050" cy="2862322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</a:rPr>
              <a:t> a=97,b=-1;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float f=123.4;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d,%c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\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 err="1"/>
              <a:t>"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,a,a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d,%o,%x,%u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\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dirty="0" err="1"/>
              <a:t>"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,b,b,b,b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f,%e,%gEND</a:t>
            </a:r>
            <a:r>
              <a:rPr lang="en-US" altLang="zh-CN" dirty="0" err="1"/>
              <a:t>"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,f,f,f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1063" name="Rectangle 7"/>
          <p:cNvSpPr>
            <a:spLocks noChangeArrowheads="1"/>
          </p:cNvSpPr>
          <p:nvPr/>
        </p:nvSpPr>
        <p:spPr bwMode="auto">
          <a:xfrm>
            <a:off x="5186364" y="2057400"/>
            <a:ext cx="1946275" cy="338138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</a:rPr>
              <a:t>1 1 1 1 1 1 1 1</a:t>
            </a:r>
          </a:p>
        </p:txBody>
      </p:sp>
      <p:sp>
        <p:nvSpPr>
          <p:cNvPr id="301064" name="Rectangle 8"/>
          <p:cNvSpPr>
            <a:spLocks noChangeArrowheads="1"/>
          </p:cNvSpPr>
          <p:nvPr/>
        </p:nvSpPr>
        <p:spPr bwMode="auto">
          <a:xfrm>
            <a:off x="7227889" y="2062164"/>
            <a:ext cx="1946275" cy="338137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008000"/>
                </a:solidFill>
                <a:latin typeface="Courier New" panose="02070309020205020404" pitchFamily="49" charset="0"/>
              </a:rPr>
              <a:t>1 1 1 1 1 1 1 1</a:t>
            </a:r>
          </a:p>
        </p:txBody>
      </p:sp>
      <p:sp>
        <p:nvSpPr>
          <p:cNvPr id="301065" name="Line 9"/>
          <p:cNvSpPr>
            <a:spLocks noChangeShapeType="1"/>
          </p:cNvSpPr>
          <p:nvPr/>
        </p:nvSpPr>
        <p:spPr bwMode="auto">
          <a:xfrm flipH="1">
            <a:off x="8534401" y="2451100"/>
            <a:ext cx="5302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66" name="Line 10"/>
          <p:cNvSpPr>
            <a:spLocks noChangeShapeType="1"/>
          </p:cNvSpPr>
          <p:nvPr/>
        </p:nvSpPr>
        <p:spPr bwMode="auto">
          <a:xfrm flipH="1">
            <a:off x="7800976" y="2451100"/>
            <a:ext cx="5302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67" name="Line 11"/>
          <p:cNvSpPr>
            <a:spLocks noChangeShapeType="1"/>
          </p:cNvSpPr>
          <p:nvPr/>
        </p:nvSpPr>
        <p:spPr bwMode="auto">
          <a:xfrm flipH="1">
            <a:off x="7029451" y="2451100"/>
            <a:ext cx="5302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68" name="Line 12"/>
          <p:cNvSpPr>
            <a:spLocks noChangeShapeType="1"/>
          </p:cNvSpPr>
          <p:nvPr/>
        </p:nvSpPr>
        <p:spPr bwMode="auto">
          <a:xfrm flipH="1">
            <a:off x="6257926" y="2451100"/>
            <a:ext cx="5302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69" name="Line 13"/>
          <p:cNvSpPr>
            <a:spLocks noChangeShapeType="1"/>
          </p:cNvSpPr>
          <p:nvPr/>
        </p:nvSpPr>
        <p:spPr bwMode="auto">
          <a:xfrm flipH="1">
            <a:off x="5230814" y="2451100"/>
            <a:ext cx="147637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 flipH="1">
            <a:off x="5508626" y="2451100"/>
            <a:ext cx="530225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 flipV="1">
            <a:off x="3906839" y="2176463"/>
            <a:ext cx="1139825" cy="201612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48" y="5143513"/>
            <a:ext cx="7000924" cy="108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格式输出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2166910" y="2357431"/>
            <a:ext cx="5907088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int</a:t>
            </a:r>
            <a:r>
              <a:rPr kumimoji="1" lang="en-US" altLang="zh-CN" b="1" dirty="0">
                <a:latin typeface="Courier New" panose="02070309020205020404" pitchFamily="49" charset="0"/>
              </a:rPr>
              <a:t> a=1,b=2,c=3;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d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%d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%d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%d</a:t>
            </a:r>
            <a:r>
              <a:rPr kumimoji="1" lang="en-US" altLang="zh-CN" b="1" dirty="0">
                <a:latin typeface="Courier New" panose="02070309020205020404" pitchFamily="49" charset="0"/>
              </a:rPr>
              <a:t>\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n</a:t>
            </a:r>
            <a:r>
              <a:rPr lang="en-US" altLang="zh-CN" dirty="0" err="1"/>
              <a:t>"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a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b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c</a:t>
            </a:r>
            <a:r>
              <a:rPr kumimoji="1"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3366FF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d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%d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3366FF"/>
                </a:solidFill>
                <a:latin typeface="Courier New" panose="02070309020205020404" pitchFamily="49" charset="0"/>
              </a:rPr>
              <a:t>%d</a:t>
            </a:r>
            <a:r>
              <a:rPr kumimoji="1" lang="en-US" altLang="zh-CN" b="1" dirty="0">
                <a:latin typeface="Courier New" panose="02070309020205020404" pitchFamily="49" charset="0"/>
              </a:rPr>
              <a:t>\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n</a:t>
            </a:r>
            <a:r>
              <a:rPr lang="en-US" altLang="zh-CN" dirty="0" err="1"/>
              <a:t>"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a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b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c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,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a+b+c</a:t>
            </a:r>
            <a:r>
              <a:rPr kumimoji="1"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3111" name="AutoShape 7"/>
          <p:cNvSpPr>
            <a:spLocks noChangeArrowheads="1"/>
          </p:cNvSpPr>
          <p:nvPr/>
        </p:nvSpPr>
        <p:spPr bwMode="auto">
          <a:xfrm>
            <a:off x="6934200" y="4543427"/>
            <a:ext cx="3266256" cy="757782"/>
          </a:xfrm>
          <a:prstGeom prst="wedgeRectCallout">
            <a:avLst>
              <a:gd name="adj1" fmla="val -53188"/>
              <a:gd name="adj2" fmla="val -134237"/>
            </a:avLst>
          </a:prstGeom>
          <a:solidFill>
            <a:srgbClr val="FFCCFF"/>
          </a:solidFill>
          <a:ln w="952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r>
              <a:rPr lang="zh-CN" altLang="en-US" sz="2000" b="1" dirty="0">
                <a:solidFill>
                  <a:srgbClr val="FF00FF"/>
                </a:solidFill>
              </a:rPr>
              <a:t>格式说明符和输出项在数量和类型上应该一一对应。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pPr lvl="1"/>
            <a:r>
              <a:rPr lang="zh-CN" altLang="en-US" dirty="0"/>
              <a:t>程序结构分析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582864" y="2813794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void main()        /* </a:t>
            </a:r>
            <a:r>
              <a:rPr kumimoji="1" lang="zh-CN" altLang="en-US" b="1" dirty="0"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("Hello World!\n");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8544272" y="2967781"/>
            <a:ext cx="3732212" cy="16033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预处理命令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程序中包含指定文件内的内容。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“</a:t>
            </a:r>
            <a:r>
              <a:rPr kumimoji="1"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stdio.h</a:t>
            </a:r>
            <a:r>
              <a:rPr kumimoji="1"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”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为标准输入输出函数</a:t>
            </a:r>
            <a:r>
              <a:rPr kumimoji="1" lang="zh-CN" altLang="en-US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头文件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名。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5159896" y="3356992"/>
            <a:ext cx="338437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scanf</a:t>
            </a:r>
            <a:endParaRPr lang="en-US" altLang="zh-CN" dirty="0"/>
          </a:p>
          <a:p>
            <a:pPr lvl="1"/>
            <a:r>
              <a:rPr lang="zh-CN" altLang="en-US" dirty="0"/>
              <a:t>使用形式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(&lt;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格式控制字符串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&gt;, &lt;</a:t>
            </a:r>
            <a:r>
              <a:rPr lang="zh-CN" altLang="en-US" b="1" u="sng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地址列表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&gt;);</a:t>
            </a:r>
          </a:p>
          <a:p>
            <a:pPr lvl="1"/>
            <a:r>
              <a:rPr lang="zh-CN" altLang="en-US" dirty="0"/>
              <a:t>按格式控制字符串规定的格式，从指定的输入设备读入数据，并存放到地址列表中的各地址项指定的变量中</a:t>
            </a:r>
          </a:p>
          <a:p>
            <a:r>
              <a:rPr lang="zh-CN" altLang="en-US" dirty="0"/>
              <a:t>使用说明</a:t>
            </a:r>
          </a:p>
          <a:p>
            <a:pPr lvl="1"/>
            <a:r>
              <a:rPr lang="zh-CN" altLang="en-US" dirty="0"/>
              <a:t>格式控制字符串</a:t>
            </a:r>
          </a:p>
          <a:p>
            <a:pPr lvl="2"/>
            <a:r>
              <a:rPr lang="zh-CN" altLang="en-US" dirty="0"/>
              <a:t>由双引号括起来的字符串，用于指定输入格式</a:t>
            </a:r>
          </a:p>
          <a:p>
            <a:pPr lvl="1"/>
            <a:r>
              <a:rPr lang="zh-CN" altLang="en-US" dirty="0"/>
              <a:t>地址列表</a:t>
            </a:r>
          </a:p>
          <a:p>
            <a:pPr lvl="2"/>
            <a:r>
              <a:rPr lang="zh-CN" altLang="en-US" dirty="0"/>
              <a:t>由若干个变量的地址组成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格式输入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地址列表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取地址运算符：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&amp;&lt;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zh-CN" altLang="en-US" dirty="0"/>
              <a:t>得到变量在内存中的地址。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2095472" y="2357431"/>
            <a:ext cx="4935538" cy="690563"/>
          </a:xfrm>
          <a:prstGeom prst="rect">
            <a:avLst/>
          </a:prstGeom>
          <a:solidFill>
            <a:schemeClr val="bg1"/>
          </a:solidFill>
          <a:ln w="9525">
            <a:solidFill>
              <a:srgbClr val="33CC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it-IT" altLang="zh-CN" sz="2400" b="1" dirty="0">
                <a:latin typeface="Courier New" panose="02070309020205020404" pitchFamily="49" charset="0"/>
              </a:rPr>
              <a:t>scanf(</a:t>
            </a:r>
            <a:r>
              <a:rPr lang="en-US" altLang="zh-CN" sz="2400" dirty="0"/>
              <a:t>"</a:t>
            </a:r>
            <a:r>
              <a:rPr lang="it-IT" altLang="zh-CN" sz="2400" b="1" dirty="0">
                <a:latin typeface="Courier New" panose="02070309020205020404" pitchFamily="49" charset="0"/>
              </a:rPr>
              <a:t>%d,%d</a:t>
            </a:r>
            <a:r>
              <a:rPr lang="en-US" altLang="zh-CN" sz="2400" dirty="0"/>
              <a:t>"</a:t>
            </a:r>
            <a:r>
              <a:rPr lang="it-IT" altLang="zh-CN" sz="2400" b="1" dirty="0">
                <a:latin typeface="Courier New" panose="02070309020205020404" pitchFamily="49" charset="0"/>
              </a:rPr>
              <a:t>, &amp;a, &amp;b)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286625" y="2662239"/>
            <a:ext cx="3163888" cy="960437"/>
            <a:chOff x="3314" y="1793"/>
            <a:chExt cx="1993" cy="605"/>
          </a:xfrm>
        </p:grpSpPr>
        <p:sp>
          <p:nvSpPr>
            <p:cNvPr id="307207" name="Rectangle 7"/>
            <p:cNvSpPr>
              <a:spLocks noChangeArrowheads="1"/>
            </p:cNvSpPr>
            <p:nvPr/>
          </p:nvSpPr>
          <p:spPr bwMode="auto">
            <a:xfrm>
              <a:off x="3958" y="1793"/>
              <a:ext cx="687" cy="37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8" name="AutoShape 8"/>
            <p:cNvSpPr>
              <a:spLocks noChangeArrowheads="1"/>
            </p:cNvSpPr>
            <p:nvPr/>
          </p:nvSpPr>
          <p:spPr bwMode="auto">
            <a:xfrm>
              <a:off x="3958" y="2166"/>
              <a:ext cx="687" cy="232"/>
            </a:xfrm>
            <a:prstGeom prst="flowChartDocumen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9" name="Line 9"/>
            <p:cNvSpPr>
              <a:spLocks noChangeShapeType="1"/>
            </p:cNvSpPr>
            <p:nvPr/>
          </p:nvSpPr>
          <p:spPr bwMode="auto">
            <a:xfrm>
              <a:off x="3958" y="1979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10" name="Rectangle 10"/>
            <p:cNvSpPr>
              <a:spLocks noChangeArrowheads="1"/>
            </p:cNvSpPr>
            <p:nvPr/>
          </p:nvSpPr>
          <p:spPr bwMode="auto">
            <a:xfrm>
              <a:off x="3317" y="1802"/>
              <a:ext cx="576" cy="1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1600" b="1">
                  <a:latin typeface="Times New Roman" panose="02020603050405020304" pitchFamily="18" charset="0"/>
                </a:rPr>
                <a:t>FF00</a:t>
              </a:r>
            </a:p>
          </p:txBody>
        </p:sp>
        <p:sp>
          <p:nvSpPr>
            <p:cNvPr id="307211" name="Rectangle 11"/>
            <p:cNvSpPr>
              <a:spLocks noChangeArrowheads="1"/>
            </p:cNvSpPr>
            <p:nvPr/>
          </p:nvSpPr>
          <p:spPr bwMode="auto">
            <a:xfrm>
              <a:off x="3314" y="1988"/>
              <a:ext cx="576" cy="1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lang="en-US" altLang="zh-CN" sz="1600" b="1">
                  <a:latin typeface="Times New Roman" panose="02020603050405020304" pitchFamily="18" charset="0"/>
                </a:rPr>
                <a:t>FF02</a:t>
              </a:r>
            </a:p>
          </p:txBody>
        </p:sp>
        <p:sp>
          <p:nvSpPr>
            <p:cNvPr id="307212" name="Rectangle 12"/>
            <p:cNvSpPr>
              <a:spLocks noChangeArrowheads="1"/>
            </p:cNvSpPr>
            <p:nvPr/>
          </p:nvSpPr>
          <p:spPr bwMode="auto">
            <a:xfrm>
              <a:off x="4731" y="1805"/>
              <a:ext cx="576" cy="1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213" name="Rectangle 13"/>
            <p:cNvSpPr>
              <a:spLocks noChangeArrowheads="1"/>
            </p:cNvSpPr>
            <p:nvPr/>
          </p:nvSpPr>
          <p:spPr bwMode="auto">
            <a:xfrm>
              <a:off x="4728" y="1991"/>
              <a:ext cx="576" cy="1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307214" name="AutoShape 14"/>
          <p:cNvSpPr>
            <a:spLocks noChangeArrowheads="1"/>
          </p:cNvSpPr>
          <p:nvPr/>
        </p:nvSpPr>
        <p:spPr bwMode="auto">
          <a:xfrm>
            <a:off x="5381621" y="2857496"/>
            <a:ext cx="117475" cy="17621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15" name="AutoShape 15"/>
          <p:cNvSpPr>
            <a:spLocks noChangeArrowheads="1"/>
          </p:cNvSpPr>
          <p:nvPr/>
        </p:nvSpPr>
        <p:spPr bwMode="auto">
          <a:xfrm>
            <a:off x="6167439" y="2857496"/>
            <a:ext cx="117475" cy="176212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9525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格式输入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格式字符</a:t>
            </a:r>
          </a:p>
        </p:txBody>
      </p:sp>
      <p:graphicFrame>
        <p:nvGraphicFramePr>
          <p:cNvPr id="309253" name="Group 5"/>
          <p:cNvGraphicFramePr>
            <a:graphicFrameLocks noGrp="1"/>
          </p:cNvGraphicFramePr>
          <p:nvPr/>
        </p:nvGraphicFramePr>
        <p:xfrm>
          <a:off x="1847528" y="2108197"/>
          <a:ext cx="8229600" cy="4384678"/>
        </p:xfrm>
        <a:graphic>
          <a:graphicData uri="http://schemas.openxmlformats.org/drawingml/2006/table">
            <a:tbl>
              <a:tblPr/>
              <a:tblGrid>
                <a:gridCol w="163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格式字符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功          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d,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以十进制形式输入有符号整数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以八进制形式输入无符号整数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以十六进制形式输入无符号整数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以十进制形式输入无符号整数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以小数形式或指数形式输入实数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e, E, 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，它们之间可以互换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格式输入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64" y="1600199"/>
            <a:ext cx="10871200" cy="4648201"/>
          </a:xfrm>
        </p:spPr>
        <p:txBody>
          <a:bodyPr/>
          <a:lstStyle/>
          <a:p>
            <a:r>
              <a:rPr lang="zh-CN" altLang="zh-CN" dirty="0"/>
              <a:t>举例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2166910" y="2000241"/>
            <a:ext cx="5314950" cy="2031325"/>
          </a:xfrm>
          <a:prstGeom prst="rect">
            <a:avLst/>
          </a:prstGeom>
          <a:solidFill>
            <a:schemeClr val="bg1"/>
          </a:solidFill>
          <a:ln w="9525">
            <a:solidFill>
              <a:srgbClr val="3366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{ char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x,y,z</a:t>
            </a:r>
            <a:r>
              <a:rPr kumimoji="1" lang="en-US" altLang="zh-CN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scanf</a:t>
            </a:r>
            <a:r>
              <a:rPr kumimoji="1"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dirty="0"/>
              <a:t>"</a:t>
            </a:r>
            <a:r>
              <a:rPr kumimoji="1" lang="en-US" altLang="zh-CN" b="1" dirty="0">
                <a:solidFill>
                  <a:srgbClr val="FF0066"/>
                </a:solidFill>
                <a:latin typeface="Courier New" panose="02070309020205020404" pitchFamily="49" charset="0"/>
              </a:rPr>
              <a:t>%</a:t>
            </a:r>
            <a:r>
              <a:rPr kumimoji="1" lang="en-US" altLang="zh-CN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c%c%c</a:t>
            </a:r>
            <a:r>
              <a:rPr lang="en-US" altLang="zh-CN" dirty="0"/>
              <a:t>"</a:t>
            </a:r>
            <a:r>
              <a:rPr kumimoji="1" lang="en-US" altLang="zh-CN" b="1" dirty="0">
                <a:latin typeface="Courier New" panose="02070309020205020404" pitchFamily="49" charset="0"/>
              </a:rPr>
              <a:t>,&amp;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x,&amp;y,&amp;z</a:t>
            </a:r>
            <a:r>
              <a:rPr kumimoji="1"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dirty="0"/>
              <a:t>“</a:t>
            </a:r>
            <a:r>
              <a:rPr kumimoji="1" lang="en-US" altLang="zh-CN" b="1" dirty="0">
                <a:latin typeface="Courier New" panose="02070309020205020404" pitchFamily="49" charset="0"/>
              </a:rPr>
              <a:t>x=%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c,y</a:t>
            </a:r>
            <a:r>
              <a:rPr kumimoji="1" lang="en-US" altLang="zh-CN" b="1" dirty="0">
                <a:latin typeface="Courier New" panose="02070309020205020404" pitchFamily="49" charset="0"/>
              </a:rPr>
              <a:t>=%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c,z</a:t>
            </a:r>
            <a:r>
              <a:rPr kumimoji="1" lang="en-US" altLang="zh-CN" b="1" dirty="0">
                <a:latin typeface="Courier New" panose="02070309020205020404" pitchFamily="49" charset="0"/>
              </a:rPr>
              <a:t>=%c",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x,y,z</a:t>
            </a:r>
            <a:r>
              <a:rPr kumimoji="1" lang="en-US" altLang="zh-CN" b="1" dirty="0">
                <a:latin typeface="Courier New" panose="02070309020205020404" pitchFamily="49" charset="0"/>
              </a:rPr>
              <a:t>);</a:t>
            </a:r>
          </a:p>
          <a:p>
            <a:pPr>
              <a:spcBef>
                <a:spcPct val="50000"/>
              </a:spcBef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2154238" y="4159251"/>
            <a:ext cx="2036762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abc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a,y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b,z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=c</a:t>
            </a: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4987926" y="4160839"/>
            <a:ext cx="2036763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a b c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a,y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= ,z=b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2132014" y="5080001"/>
            <a:ext cx="2478087" cy="593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a	 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bc</a:t>
            </a:r>
            <a:endParaRPr lang="en-US" altLang="zh-CN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a,y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=	 ,z=b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4983164" y="5068888"/>
            <a:ext cx="2478087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x=</a:t>
            </a:r>
            <a:r>
              <a:rPr lang="en-US" altLang="zh-CN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a,y</a:t>
            </a:r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=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urier New" panose="02070309020205020404" pitchFamily="49" charset="0"/>
              </a:rPr>
              <a:t>,z=b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3914775" y="401796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5403" name="Oval 11"/>
          <p:cNvSpPr>
            <a:spLocks noChangeArrowheads="1"/>
          </p:cNvSpPr>
          <p:nvPr/>
        </p:nvSpPr>
        <p:spPr bwMode="auto">
          <a:xfrm>
            <a:off x="6731000" y="40259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4327525" y="49164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5405" name="Oval 13"/>
          <p:cNvSpPr>
            <a:spLocks noChangeArrowheads="1"/>
          </p:cNvSpPr>
          <p:nvPr/>
        </p:nvSpPr>
        <p:spPr bwMode="auto">
          <a:xfrm>
            <a:off x="7188200" y="4902200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5406" name="Rectangle 14"/>
          <p:cNvSpPr>
            <a:spLocks noChangeArrowheads="1"/>
          </p:cNvSpPr>
          <p:nvPr/>
        </p:nvSpPr>
        <p:spPr bwMode="auto">
          <a:xfrm>
            <a:off x="5245100" y="421957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7" name="Rectangle 15"/>
          <p:cNvSpPr>
            <a:spLocks noChangeArrowheads="1"/>
          </p:cNvSpPr>
          <p:nvPr/>
        </p:nvSpPr>
        <p:spPr bwMode="auto">
          <a:xfrm>
            <a:off x="5511800" y="4214813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8" name="Rectangle 16"/>
          <p:cNvSpPr>
            <a:spLocks noChangeArrowheads="1"/>
          </p:cNvSpPr>
          <p:nvPr/>
        </p:nvSpPr>
        <p:spPr bwMode="auto">
          <a:xfrm>
            <a:off x="5940425" y="448627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09" name="Rectangle 17"/>
          <p:cNvSpPr>
            <a:spLocks noChangeArrowheads="1"/>
          </p:cNvSpPr>
          <p:nvPr/>
        </p:nvSpPr>
        <p:spPr bwMode="auto">
          <a:xfrm>
            <a:off x="2400300" y="5162550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0" name="Rectangle 18"/>
          <p:cNvSpPr>
            <a:spLocks noChangeArrowheads="1"/>
          </p:cNvSpPr>
          <p:nvPr/>
        </p:nvSpPr>
        <p:spPr bwMode="auto">
          <a:xfrm>
            <a:off x="2524125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1" name="Rectangle 19"/>
          <p:cNvSpPr>
            <a:spLocks noChangeArrowheads="1"/>
          </p:cNvSpPr>
          <p:nvPr/>
        </p:nvSpPr>
        <p:spPr bwMode="auto">
          <a:xfrm>
            <a:off x="2652713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2" name="Rectangle 20"/>
          <p:cNvSpPr>
            <a:spLocks noChangeArrowheads="1"/>
          </p:cNvSpPr>
          <p:nvPr/>
        </p:nvSpPr>
        <p:spPr bwMode="auto">
          <a:xfrm>
            <a:off x="2776538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3" name="Rectangle 21"/>
          <p:cNvSpPr>
            <a:spLocks noChangeArrowheads="1"/>
          </p:cNvSpPr>
          <p:nvPr/>
        </p:nvSpPr>
        <p:spPr bwMode="auto">
          <a:xfrm>
            <a:off x="2909888" y="5157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4" name="Rectangle 22"/>
          <p:cNvSpPr>
            <a:spLocks noChangeArrowheads="1"/>
          </p:cNvSpPr>
          <p:nvPr/>
        </p:nvSpPr>
        <p:spPr bwMode="auto">
          <a:xfrm>
            <a:off x="3033713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5" name="Rectangle 23"/>
          <p:cNvSpPr>
            <a:spLocks noChangeArrowheads="1"/>
          </p:cNvSpPr>
          <p:nvPr/>
        </p:nvSpPr>
        <p:spPr bwMode="auto">
          <a:xfrm>
            <a:off x="3162300" y="5153025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6" name="Rectangle 24"/>
          <p:cNvSpPr>
            <a:spLocks noChangeArrowheads="1"/>
          </p:cNvSpPr>
          <p:nvPr/>
        </p:nvSpPr>
        <p:spPr bwMode="auto">
          <a:xfrm>
            <a:off x="3071813" y="540543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417" name="Text Box 25"/>
          <p:cNvSpPr txBox="1">
            <a:spLocks noChangeArrowheads="1"/>
          </p:cNvSpPr>
          <p:nvPr/>
        </p:nvSpPr>
        <p:spPr bwMode="auto">
          <a:xfrm>
            <a:off x="7686676" y="1828800"/>
            <a:ext cx="2632075" cy="2235200"/>
          </a:xfrm>
          <a:prstGeom prst="rect">
            <a:avLst/>
          </a:prstGeom>
          <a:solidFill>
            <a:srgbClr val="CCFF99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8000"/>
                </a:solidFill>
              </a:rPr>
              <a:t>用 </a:t>
            </a:r>
            <a:r>
              <a:rPr lang="en-US" altLang="zh-CN" sz="2000" b="1" dirty="0">
                <a:solidFill>
                  <a:srgbClr val="008000"/>
                </a:solidFill>
              </a:rPr>
              <a:t>%c </a:t>
            </a:r>
            <a:r>
              <a:rPr lang="zh-CN" altLang="en-US" sz="2000" b="1" dirty="0">
                <a:solidFill>
                  <a:srgbClr val="008000"/>
                </a:solidFill>
              </a:rPr>
              <a:t>格式字符输入字符时，若格式控制字符串中无普通字符，那么认为所有输入的字符（包括空格、制表符、换行符）均为有效字符。</a:t>
            </a:r>
          </a:p>
        </p:txBody>
      </p:sp>
      <p:sp>
        <p:nvSpPr>
          <p:cNvPr id="315418" name="Rectangle 26"/>
          <p:cNvSpPr>
            <a:spLocks noChangeArrowheads="1"/>
          </p:cNvSpPr>
          <p:nvPr/>
        </p:nvSpPr>
        <p:spPr bwMode="auto">
          <a:xfrm>
            <a:off x="3173413" y="5411788"/>
            <a:ext cx="88900" cy="177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900" b="1" dirty="0">
                <a:solidFill>
                  <a:schemeClr val="tx1"/>
                </a:solidFill>
                <a:ea typeface="幼圆" panose="02010509060101010101" pitchFamily="49" charset="-122"/>
              </a:rPr>
              <a:t>5. C</a:t>
            </a:r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语言中的算术运算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/>
            <a:r>
              <a:rPr lang="zh-CN" altLang="en-US" sz="3300" b="1" dirty="0"/>
              <a:t>算术运算符  ：二元运算符</a:t>
            </a:r>
          </a:p>
          <a:p>
            <a:pPr marL="952500" lvl="1" indent="-495300"/>
            <a:r>
              <a:rPr lang="en-US" altLang="zh-CN" sz="2800" b="1" dirty="0"/>
              <a:t>+   </a:t>
            </a:r>
            <a:r>
              <a:rPr lang="zh-CN" altLang="en-US" sz="2800" b="1" dirty="0"/>
              <a:t>： 加法</a:t>
            </a:r>
          </a:p>
          <a:p>
            <a:pPr marL="952500" lvl="1" indent="-495300"/>
            <a:r>
              <a:rPr lang="en-US" altLang="zh-CN" sz="2900" b="1" dirty="0"/>
              <a:t>-    </a:t>
            </a:r>
            <a:r>
              <a:rPr lang="zh-CN" altLang="en-US" sz="2900" b="1" dirty="0"/>
              <a:t>： 减法</a:t>
            </a:r>
          </a:p>
          <a:p>
            <a:pPr marL="952500" lvl="1" indent="-495300"/>
            <a:r>
              <a:rPr lang="zh-CN" altLang="en-US" sz="2900" b="1" dirty="0"/>
              <a:t>*   ： 乘法 </a:t>
            </a:r>
          </a:p>
          <a:p>
            <a:pPr marL="952500" lvl="1" indent="-495300"/>
            <a:r>
              <a:rPr lang="en-US" altLang="zh-CN" sz="2900" b="1" dirty="0"/>
              <a:t>/   </a:t>
            </a:r>
            <a:r>
              <a:rPr lang="zh-CN" altLang="en-US" sz="2900" b="1" dirty="0"/>
              <a:t>：</a:t>
            </a:r>
            <a:r>
              <a:rPr lang="en-US" altLang="zh-CN" sz="2900" b="1" dirty="0"/>
              <a:t>  </a:t>
            </a:r>
            <a:r>
              <a:rPr lang="zh-CN" altLang="en-US" sz="2900" b="1" dirty="0"/>
              <a:t>除法</a:t>
            </a:r>
          </a:p>
          <a:p>
            <a:pPr marL="952500" lvl="1" indent="-495300"/>
            <a:r>
              <a:rPr lang="en-US" altLang="zh-CN" sz="2900" b="1" dirty="0">
                <a:solidFill>
                  <a:srgbClr val="FF0000"/>
                </a:solidFill>
              </a:rPr>
              <a:t>%  </a:t>
            </a:r>
            <a:r>
              <a:rPr lang="zh-CN" altLang="en-US" sz="2900" b="1" dirty="0">
                <a:solidFill>
                  <a:srgbClr val="FF0000"/>
                </a:solidFill>
              </a:rPr>
              <a:t>： 取余</a:t>
            </a:r>
          </a:p>
          <a:p>
            <a:pPr marL="952500" lvl="1" indent="-495300"/>
            <a:endParaRPr lang="zh-CN" altLang="en-US" sz="2900" b="1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30403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/>
            <a:r>
              <a:rPr lang="zh-CN" altLang="en-US" sz="3300" b="1" dirty="0"/>
              <a:t>算术运算的特点</a:t>
            </a:r>
          </a:p>
          <a:p>
            <a:pPr marL="952500" lvl="1" indent="-495300"/>
            <a:r>
              <a:rPr lang="zh-CN" altLang="en-US" sz="2800" b="1" dirty="0">
                <a:solidFill>
                  <a:srgbClr val="FF0000"/>
                </a:solidFill>
              </a:rPr>
              <a:t>整数除法的结果一定是整数（</a:t>
            </a:r>
            <a:r>
              <a:rPr lang="en-US" altLang="zh-CN" sz="2800" b="1" dirty="0">
                <a:solidFill>
                  <a:srgbClr val="FF0000"/>
                </a:solidFill>
              </a:rPr>
              <a:t>5/3= </a:t>
            </a:r>
            <a:r>
              <a:rPr lang="zh-CN" altLang="en-US" sz="2800" b="1" dirty="0">
                <a:solidFill>
                  <a:srgbClr val="FF0000"/>
                </a:solidFill>
              </a:rPr>
              <a:t>？）</a:t>
            </a:r>
          </a:p>
          <a:p>
            <a:pPr marL="952500" lvl="1" indent="-495300"/>
            <a:r>
              <a:rPr lang="zh-CN" altLang="en-US" sz="2800" b="1" dirty="0"/>
              <a:t>求余运算符的操作数必须是整数</a:t>
            </a:r>
          </a:p>
          <a:p>
            <a:pPr marL="952500" lvl="1" indent="-495300"/>
            <a:r>
              <a:rPr lang="zh-CN" altLang="en-US" sz="2900" b="1" dirty="0"/>
              <a:t>用</a:t>
            </a:r>
            <a:r>
              <a:rPr lang="en-US" altLang="zh-CN" sz="2900" b="1" dirty="0"/>
              <a:t>0</a:t>
            </a:r>
            <a:r>
              <a:rPr lang="zh-CN" altLang="en-US" sz="2900" b="1" dirty="0"/>
              <a:t>去除一个数会引起程序的致命错误</a:t>
            </a:r>
          </a:p>
          <a:p>
            <a:pPr marL="952500" lvl="1" indent="-495300"/>
            <a:r>
              <a:rPr lang="zh-CN" altLang="en-US" sz="2900" b="1" dirty="0"/>
              <a:t>算术表达式用直线形式的一行字符表示</a:t>
            </a:r>
          </a:p>
          <a:p>
            <a:pPr marL="952500" lvl="1" indent="-495300"/>
            <a:r>
              <a:rPr lang="zh-CN" altLang="en-US" sz="2900" b="1" dirty="0"/>
              <a:t>用圆括号区分</a:t>
            </a:r>
            <a:r>
              <a:rPr lang="zh-CN" altLang="en-US" sz="2900" b="1" dirty="0">
                <a:solidFill>
                  <a:schemeClr val="accent2"/>
                </a:solidFill>
              </a:rPr>
              <a:t>子表达式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31427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zh-CN" altLang="en-US" sz="3300" b="1" dirty="0"/>
              <a:t>算术运算符的优先级</a:t>
            </a:r>
          </a:p>
          <a:p>
            <a:pPr marL="952500" lvl="1" indent="-495300">
              <a:lnSpc>
                <a:spcPct val="90000"/>
              </a:lnSpc>
            </a:pPr>
            <a:r>
              <a:rPr lang="zh-CN" altLang="en-US" sz="2800" b="1" dirty="0"/>
              <a:t>（） ：最高</a:t>
            </a:r>
          </a:p>
          <a:p>
            <a:pPr marL="952500" lvl="1" indent="-495300">
              <a:lnSpc>
                <a:spcPct val="90000"/>
              </a:lnSpc>
            </a:pPr>
            <a:r>
              <a:rPr lang="zh-CN" altLang="en-US" sz="2800" b="1" dirty="0"/>
              <a:t>*   </a:t>
            </a:r>
            <a:r>
              <a:rPr lang="en-US" altLang="zh-CN" sz="2800" b="1" dirty="0"/>
              <a:t>/   %    : </a:t>
            </a:r>
            <a:r>
              <a:rPr lang="zh-CN" altLang="en-US" sz="2800" b="1" dirty="0"/>
              <a:t>次之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900" b="1" dirty="0"/>
              <a:t>+    -</a:t>
            </a:r>
            <a:r>
              <a:rPr lang="zh-CN" altLang="en-US" sz="2900" b="1" dirty="0"/>
              <a:t>　：　最低</a:t>
            </a:r>
          </a:p>
          <a:p>
            <a:pPr marL="571500" indent="-571500">
              <a:lnSpc>
                <a:spcPct val="90000"/>
              </a:lnSpc>
            </a:pPr>
            <a:r>
              <a:rPr lang="zh-CN" altLang="en-US" sz="3300" b="1" dirty="0"/>
              <a:t>算术运算符的结合律</a:t>
            </a:r>
          </a:p>
          <a:p>
            <a:pPr marL="952500" lvl="1" indent="-495300">
              <a:lnSpc>
                <a:spcPct val="90000"/>
              </a:lnSpc>
            </a:pPr>
            <a:r>
              <a:rPr lang="zh-CN" altLang="en-US" sz="2900" b="1" dirty="0"/>
              <a:t>从左到右</a:t>
            </a:r>
          </a:p>
          <a:p>
            <a:pPr marL="952500" lvl="1" indent="-495300">
              <a:lnSpc>
                <a:spcPct val="90000"/>
              </a:lnSpc>
            </a:pPr>
            <a:r>
              <a:rPr lang="zh-CN" altLang="en-US" sz="2900" b="1" dirty="0"/>
              <a:t>从右到左</a:t>
            </a:r>
          </a:p>
          <a:p>
            <a:pPr marL="952500" lvl="1" indent="-495300">
              <a:lnSpc>
                <a:spcPct val="90000"/>
              </a:lnSpc>
            </a:pPr>
            <a:r>
              <a:rPr lang="zh-CN" altLang="en-US" sz="2900" b="1" dirty="0"/>
              <a:t>嵌套时：从内到外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46787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/>
            <a:r>
              <a:rPr lang="zh-CN" altLang="en-US" sz="3300" b="1" dirty="0"/>
              <a:t>代数表达式和</a:t>
            </a:r>
            <a:r>
              <a:rPr lang="en-US" altLang="zh-CN" sz="3300" b="1" dirty="0"/>
              <a:t>C</a:t>
            </a:r>
            <a:r>
              <a:rPr lang="zh-CN" altLang="en-US" sz="3300" b="1" dirty="0"/>
              <a:t>语言表达式的例子</a:t>
            </a:r>
          </a:p>
          <a:p>
            <a:pPr marL="952500" lvl="1" indent="-495300"/>
            <a:r>
              <a:rPr lang="zh-CN" altLang="en-US" sz="2800" b="1" dirty="0"/>
              <a:t>求数的平均值 </a:t>
            </a:r>
            <a:r>
              <a:rPr lang="en-US" altLang="zh-CN" sz="2800" b="1" dirty="0"/>
              <a:t>: m = (a + b + c + d + e ) / 5;</a:t>
            </a:r>
          </a:p>
          <a:p>
            <a:pPr marL="952500" lvl="1" indent="-495300"/>
            <a:r>
              <a:rPr lang="zh-CN" altLang="en-US" sz="2800" b="1" dirty="0"/>
              <a:t>直线方程  </a:t>
            </a:r>
            <a:r>
              <a:rPr lang="en-US" altLang="zh-CN" sz="2800" b="1" dirty="0"/>
              <a:t>: y = m * x + b;</a:t>
            </a:r>
          </a:p>
          <a:p>
            <a:pPr marL="952500" lvl="1" indent="-495300"/>
            <a:r>
              <a:rPr lang="zh-CN" altLang="en-US" sz="2800" b="1" dirty="0"/>
              <a:t>求余等 ：</a:t>
            </a:r>
            <a:r>
              <a:rPr lang="en-US" altLang="zh-CN" sz="2800" b="1" dirty="0"/>
              <a:t>z = p * r % q + w / x – y ;</a:t>
            </a:r>
            <a:endParaRPr lang="en-US" altLang="zh-CN" sz="2900" b="1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47811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/>
            <a:r>
              <a:rPr lang="zh-CN" altLang="en-US" sz="3300" b="1" dirty="0"/>
              <a:t>求二次多项式的值</a:t>
            </a:r>
          </a:p>
          <a:p>
            <a:pPr marL="952500" lvl="1" indent="-495300"/>
            <a:r>
              <a:rPr lang="en-US" altLang="zh-CN" sz="2800" b="1" dirty="0"/>
              <a:t>y =  a * x * x + b * x + c;</a:t>
            </a:r>
          </a:p>
          <a:p>
            <a:pPr marL="952500" lvl="1" indent="-495300"/>
            <a:r>
              <a:rPr lang="zh-CN" altLang="en-US" sz="2800" b="1" dirty="0"/>
              <a:t>可加冗余圆括号  </a:t>
            </a:r>
            <a:r>
              <a:rPr lang="en-US" altLang="zh-CN" sz="2800" b="1" dirty="0"/>
              <a:t>:</a:t>
            </a:r>
          </a:p>
          <a:p>
            <a:pPr marL="952500" lvl="1" indent="-495300">
              <a:buNone/>
            </a:pPr>
            <a:r>
              <a:rPr lang="en-US" altLang="zh-CN" sz="2800" b="1" dirty="0"/>
              <a:t>y =  </a:t>
            </a:r>
            <a:r>
              <a:rPr lang="zh-CN" altLang="en-US" sz="2800" b="1" dirty="0"/>
              <a:t>（ </a:t>
            </a:r>
            <a:r>
              <a:rPr lang="en-US" altLang="zh-CN" sz="2800" b="1" dirty="0"/>
              <a:t>a * x * x </a:t>
            </a:r>
            <a:r>
              <a:rPr lang="zh-CN" altLang="en-US" sz="2800" b="1" dirty="0"/>
              <a:t>） </a:t>
            </a:r>
            <a:r>
              <a:rPr lang="en-US" altLang="zh-CN" sz="2800" b="1" dirty="0"/>
              <a:t>+ </a:t>
            </a:r>
            <a:r>
              <a:rPr lang="zh-CN" altLang="en-US" sz="2800" b="1" dirty="0"/>
              <a:t>（ </a:t>
            </a:r>
            <a:r>
              <a:rPr lang="en-US" altLang="zh-CN" sz="2800" b="1" dirty="0"/>
              <a:t>b * x </a:t>
            </a:r>
            <a:r>
              <a:rPr lang="zh-CN" altLang="en-US" sz="2800" b="1" dirty="0"/>
              <a:t>） </a:t>
            </a:r>
            <a:r>
              <a:rPr lang="en-US" altLang="zh-CN" sz="2800" b="1" dirty="0"/>
              <a:t>+ c;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61123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/>
            <a:r>
              <a:rPr lang="zh-CN" altLang="en-US" sz="2400" b="1" dirty="0"/>
              <a:t>例： 仅使用本章所学习的技术，编写一个计算</a:t>
            </a:r>
            <a:r>
              <a:rPr lang="en-US" altLang="zh-CN" sz="2400" b="1" dirty="0"/>
              <a:t>0-10</a:t>
            </a:r>
            <a:r>
              <a:rPr lang="zh-CN" altLang="en-US" sz="2400" b="1" dirty="0"/>
              <a:t>各个数的平方和立方的程序，并使用水平制表符（</a:t>
            </a:r>
            <a:r>
              <a:rPr lang="en-US" altLang="zh-CN" sz="2400" b="1" dirty="0"/>
              <a:t>\t</a:t>
            </a:r>
            <a:r>
              <a:rPr lang="zh-CN" altLang="en-US" sz="2400" b="1" dirty="0"/>
              <a:t>）按照如下表格形式打印结果。</a:t>
            </a:r>
          </a:p>
          <a:p>
            <a:pPr marL="571500" indent="-571500"/>
            <a:endParaRPr lang="en-US" altLang="zh-CN" sz="2400" b="1" dirty="0"/>
          </a:p>
        </p:txBody>
      </p:sp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3792" y="2951164"/>
            <a:ext cx="3322637" cy="33575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pPr lvl="1"/>
            <a:r>
              <a:rPr lang="zh-CN" altLang="en-US" dirty="0"/>
              <a:t>程序结构分析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809853" y="2500306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int main()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        </a:t>
            </a: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("Hello World!\n");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5414" name="AutoShape 6"/>
          <p:cNvSpPr>
            <a:spLocks noChangeArrowheads="1"/>
          </p:cNvSpPr>
          <p:nvPr/>
        </p:nvSpPr>
        <p:spPr bwMode="auto">
          <a:xfrm>
            <a:off x="8184232" y="2924944"/>
            <a:ext cx="3919537" cy="198181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主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程序由若干个函数组成（类似搭积木）。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一个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程序有且仅有一个主函数（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main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函数）。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511824" y="3284984"/>
            <a:ext cx="3672408" cy="17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3" name="矩形 2"/>
          <p:cNvSpPr/>
          <p:nvPr/>
        </p:nvSpPr>
        <p:spPr>
          <a:xfrm>
            <a:off x="812800" y="1772816"/>
            <a:ext cx="8763248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/* hw2_31.c  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制表 *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/* function main begins program  execution   */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"number\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tsquare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tcube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\n“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0,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0 * 0, 0 * 0 * 0 );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1,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1 * 1, 1 * 1 * 1 );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2,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2 * 2, 2 * 2 * 2 );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3,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3 * 3, 3 * 3 * 3 );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4" name="矩形 3"/>
          <p:cNvSpPr/>
          <p:nvPr/>
        </p:nvSpPr>
        <p:spPr>
          <a:xfrm>
            <a:off x="812800" y="1700808"/>
            <a:ext cx="10152124" cy="48013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4,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4 * 4, 4 * 4 * 4 );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5,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5 * 5, 5 * 5 * 5 );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6,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6 * 6, 6 * 6 * 6 );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7,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7 * 7, 7 * 7 * 7 );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8,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8 * 8, 8 * 8 * 8 );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9,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9 * 9, 9 * 9 * 9 );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t%d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10,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10 * 10, 10 * 10 * 10 );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2132856"/>
            <a:ext cx="3198812" cy="4032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z="3900" b="1" dirty="0">
                <a:solidFill>
                  <a:schemeClr val="tx1"/>
                </a:solidFill>
                <a:ea typeface="幼圆" panose="02010509060101010101" pitchFamily="49" charset="-122"/>
              </a:rPr>
              <a:t>6. C</a:t>
            </a:r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语言中的关系运算</a:t>
            </a:r>
          </a:p>
        </p:txBody>
      </p:sp>
      <p:sp>
        <p:nvSpPr>
          <p:cNvPr id="232451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8712200" cy="4556125"/>
          </a:xfrm>
        </p:spPr>
        <p:txBody>
          <a:bodyPr/>
          <a:lstStyle/>
          <a:p>
            <a:pPr marL="571500" indent="-571500">
              <a:lnSpc>
                <a:spcPct val="90000"/>
              </a:lnSpc>
            </a:pPr>
            <a:r>
              <a:rPr lang="zh-CN" altLang="en-US" b="1" dirty="0"/>
              <a:t>相等运算符 ：优先级高于</a:t>
            </a:r>
            <a:r>
              <a:rPr lang="zh-CN" altLang="en-US" b="1" dirty="0">
                <a:solidFill>
                  <a:srgbClr val="FF0000"/>
                </a:solidFill>
              </a:rPr>
              <a:t>赋值运算符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/>
              <a:t>）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400" b="1" dirty="0">
                <a:solidFill>
                  <a:srgbClr val="00B050"/>
                </a:solidFill>
              </a:rPr>
              <a:t>==</a:t>
            </a:r>
            <a:r>
              <a:rPr lang="zh-CN" altLang="en-US" sz="2400" b="1" dirty="0">
                <a:solidFill>
                  <a:srgbClr val="00B050"/>
                </a:solidFill>
              </a:rPr>
              <a:t>  ：  相等（关系运算符）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400" b="1" dirty="0"/>
              <a:t>!=    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不等</a:t>
            </a:r>
            <a:endParaRPr lang="zh-CN" altLang="en-US" sz="2500" b="1" dirty="0"/>
          </a:p>
          <a:p>
            <a:pPr marL="571500" indent="-571500">
              <a:lnSpc>
                <a:spcPct val="90000"/>
              </a:lnSpc>
            </a:pPr>
            <a:r>
              <a:rPr lang="zh-CN" altLang="en-US" b="1" dirty="0"/>
              <a:t>关系运算符  ：优先级高于相等运算符，小于算术运算符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500" b="1" dirty="0"/>
              <a:t>&gt;   </a:t>
            </a:r>
            <a:r>
              <a:rPr lang="zh-CN" altLang="en-US" sz="2500" b="1" dirty="0"/>
              <a:t>： 大于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500" b="1" dirty="0"/>
              <a:t>&lt;   </a:t>
            </a:r>
            <a:r>
              <a:rPr lang="zh-CN" altLang="en-US" sz="2500" b="1" dirty="0"/>
              <a:t>： 小于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500" b="1" dirty="0"/>
              <a:t>&gt;= </a:t>
            </a:r>
            <a:r>
              <a:rPr lang="zh-CN" altLang="en-US" sz="2500" b="1" dirty="0"/>
              <a:t>： 大于或者等于</a:t>
            </a:r>
          </a:p>
          <a:p>
            <a:pPr marL="952500" lvl="1" indent="-495300">
              <a:lnSpc>
                <a:spcPct val="90000"/>
              </a:lnSpc>
            </a:pPr>
            <a:r>
              <a:rPr lang="en-US" altLang="zh-CN" sz="2500" b="1" dirty="0"/>
              <a:t>&lt;= </a:t>
            </a:r>
            <a:r>
              <a:rPr lang="zh-CN" altLang="en-US" sz="2500" b="1" dirty="0"/>
              <a:t>： 小于或者等于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456040" y="4509120"/>
            <a:ext cx="3698875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顺序记不住没关系，可以采用加（）的方法加以明确！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52601"/>
            <a:ext cx="10179744" cy="4556125"/>
          </a:xfrm>
        </p:spPr>
        <p:txBody>
          <a:bodyPr/>
          <a:lstStyle/>
          <a:p>
            <a:pPr marL="571500" indent="-571500"/>
            <a:r>
              <a:rPr lang="en-US" altLang="zh-CN" sz="3300" b="1" dirty="0"/>
              <a:t>if</a:t>
            </a:r>
            <a:r>
              <a:rPr lang="zh-CN" altLang="en-US" sz="3300" b="1" dirty="0"/>
              <a:t>语句 ： 允许程序通过判断一个被称为</a:t>
            </a:r>
            <a:r>
              <a:rPr lang="zh-CN" altLang="en-US" sz="3300" b="1" dirty="0">
                <a:solidFill>
                  <a:srgbClr val="00B050"/>
                </a:solidFill>
              </a:rPr>
              <a:t>条件表述式</a:t>
            </a:r>
            <a:r>
              <a:rPr lang="zh-CN" altLang="en-US" sz="3300" b="1" dirty="0"/>
              <a:t>的</a:t>
            </a:r>
            <a:r>
              <a:rPr lang="zh-CN" altLang="en-US" sz="3300" b="1" dirty="0">
                <a:solidFill>
                  <a:srgbClr val="00B050"/>
                </a:solidFill>
              </a:rPr>
              <a:t>真假</a:t>
            </a:r>
            <a:r>
              <a:rPr lang="zh-CN" altLang="en-US" sz="3300" b="1" dirty="0"/>
              <a:t>来做出是否执行某个操作的决定</a:t>
            </a:r>
          </a:p>
          <a:p>
            <a:pPr marL="457200" lvl="1" indent="0">
              <a:buNone/>
            </a:pPr>
            <a:r>
              <a:rPr lang="en-US" altLang="zh-CN" sz="2900" b="1" dirty="0"/>
              <a:t>	</a:t>
            </a:r>
          </a:p>
          <a:p>
            <a:pPr marL="457200" lvl="1" indent="0">
              <a:buNone/>
            </a:pPr>
            <a:r>
              <a:rPr lang="en-US" altLang="zh-CN" sz="2900" b="1" dirty="0"/>
              <a:t>  if(</a:t>
            </a:r>
            <a:r>
              <a:rPr lang="zh-CN" altLang="en-US" sz="2900" b="1" dirty="0">
                <a:solidFill>
                  <a:srgbClr val="00B050"/>
                </a:solidFill>
              </a:rPr>
              <a:t>条件表述式</a:t>
            </a:r>
            <a:r>
              <a:rPr lang="en-US" altLang="zh-CN" sz="2900" b="1" dirty="0"/>
              <a:t>)</a:t>
            </a:r>
          </a:p>
          <a:p>
            <a:pPr marL="457200" lvl="1" indent="0">
              <a:buNone/>
            </a:pPr>
            <a:r>
              <a:rPr lang="en-US" altLang="zh-CN" sz="2900" b="1" dirty="0"/>
              <a:t>	{</a:t>
            </a:r>
          </a:p>
          <a:p>
            <a:pPr marL="457200" lvl="1" indent="0">
              <a:buNone/>
            </a:pPr>
            <a:r>
              <a:rPr lang="en-US" altLang="zh-CN" sz="2900" b="1" dirty="0"/>
              <a:t>   	    </a:t>
            </a:r>
            <a:r>
              <a:rPr lang="zh-CN" altLang="en-US" sz="2900" b="1" dirty="0"/>
              <a:t>语句；</a:t>
            </a:r>
          </a:p>
          <a:p>
            <a:pPr marL="457200" lvl="1" indent="0">
              <a:buNone/>
            </a:pPr>
            <a:r>
              <a:rPr lang="en-US" altLang="zh-CN" sz="2900" b="1" dirty="0"/>
              <a:t>	}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3" name="矩形 2"/>
          <p:cNvSpPr/>
          <p:nvPr/>
        </p:nvSpPr>
        <p:spPr>
          <a:xfrm>
            <a:off x="812800" y="1772816"/>
            <a:ext cx="9755088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Fig. 2.13: fig02_13.c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Using if statements, relational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operators, and equality operators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  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function main begins program execution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 main()  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"Enter two integers, and I will tell you\n"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relationships they satisfy: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num1;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first number to be read from user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num2;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second number to be read from user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%d"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&amp;num1, &amp;num2 );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read two integers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sp>
        <p:nvSpPr>
          <p:cNvPr id="5" name="矩形 4"/>
          <p:cNvSpPr/>
          <p:nvPr/>
        </p:nvSpPr>
        <p:spPr>
          <a:xfrm>
            <a:off x="1415480" y="1628800"/>
            <a:ext cx="1015312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   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num1 == num2 )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is equal to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                                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num1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num2 ) 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is not equal to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num1 &lt; num2 ) 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is less than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num1 &gt; num2 ) 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is greater than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6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415480" y="2492896"/>
            <a:ext cx="10153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15480" y="3610734"/>
            <a:ext cx="10153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26910" y="4713714"/>
            <a:ext cx="10153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11424" y="1772816"/>
            <a:ext cx="943304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num1 &lt;= num2 ) 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is less than or equal to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num1 &gt;= num2 ) {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"%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d is greater than or equal to %d\n"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num1, num2 );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if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3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end function main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21895"/>
            <a:ext cx="9034289" cy="522596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b="1" dirty="0"/>
              <a:t>本章小结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 idx="4294967295"/>
          </p:nvPr>
        </p:nvSpPr>
        <p:spPr>
          <a:xfrm>
            <a:off x="812800" y="1700214"/>
            <a:ext cx="10755808" cy="4752975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C</a:t>
            </a:r>
            <a:r>
              <a:rPr lang="zh-CN" altLang="en-US" sz="2800" b="1" dirty="0"/>
              <a:t>语言支持结构化和规范的程序设计方法。</a:t>
            </a:r>
          </a:p>
          <a:p>
            <a:pPr eaLnBrk="1" hangingPunct="1"/>
            <a:r>
              <a:rPr lang="zh-CN" altLang="en-US" sz="2800" b="1" dirty="0"/>
              <a:t>在程序执行时，注释不会引发计算机的任何操作。</a:t>
            </a:r>
          </a:p>
          <a:p>
            <a:pPr eaLnBrk="1" hangingPunct="1"/>
            <a:r>
              <a:rPr lang="en-US" altLang="zh-CN" sz="2800" b="1" dirty="0"/>
              <a:t>C</a:t>
            </a:r>
            <a:r>
              <a:rPr lang="zh-CN" altLang="en-US" sz="2800" b="1" dirty="0"/>
              <a:t>程序都是从主函数</a:t>
            </a:r>
            <a:r>
              <a:rPr lang="en-US" altLang="zh-CN" sz="2800" b="1" dirty="0"/>
              <a:t>main()</a:t>
            </a:r>
            <a:r>
              <a:rPr lang="zh-CN" altLang="en-US" sz="2800" b="1" dirty="0"/>
              <a:t>开始执行的。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凡是以</a:t>
            </a:r>
            <a:r>
              <a:rPr lang="en-US" altLang="zh-CN" sz="2800" b="1" dirty="0"/>
              <a:t>#</a:t>
            </a:r>
            <a:r>
              <a:rPr lang="zh-CN" altLang="en-US" sz="2800" b="1" dirty="0"/>
              <a:t>开头的行都是在程序被编译之前由预处理程序进行处理的。</a:t>
            </a:r>
          </a:p>
          <a:p>
            <a:pPr eaLnBrk="1" hangingPunct="1"/>
            <a:r>
              <a:rPr lang="zh-CN" altLang="en-US" sz="2800" b="1" dirty="0"/>
              <a:t> 函数被调用执行时，可能要接收一些信息。函数执行后可以返回一些信息。由输入、输出函数完成。</a:t>
            </a:r>
          </a:p>
          <a:p>
            <a:pPr eaLnBrk="1" hangingPunct="1"/>
            <a:endParaRPr lang="zh-CN" altLang="en-US" sz="2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一个简单的</a:t>
            </a:r>
            <a:r>
              <a:rPr lang="en-US" altLang="zh-CN"/>
              <a:t>C</a:t>
            </a:r>
            <a:r>
              <a:rPr lang="zh-CN" altLang="en-US"/>
              <a:t>语言程序</a:t>
            </a:r>
          </a:p>
          <a:p>
            <a:pPr lvl="1"/>
            <a:r>
              <a:rPr lang="zh-CN" altLang="en-US"/>
              <a:t>程序结构分析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207568" y="2780928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int main()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        /* </a:t>
            </a:r>
            <a:r>
              <a:rPr kumimoji="1" lang="zh-CN" altLang="en-US" b="1" dirty="0">
                <a:solidFill>
                  <a:schemeClr val="bg2"/>
                </a:solidFill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latin typeface="Courier New" panose="02070309020205020404" pitchFamily="49" charset="0"/>
              </a:rPr>
              <a:t>("Hello World!\n");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7032104" y="3300834"/>
            <a:ext cx="4262437" cy="124629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函数说明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说明函数类型、函数名和函数参数（写在括号内）。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z="3900" b="1" dirty="0">
                <a:solidFill>
                  <a:schemeClr val="tx1"/>
                </a:solidFill>
                <a:ea typeface="幼圆" panose="02010509060101010101" pitchFamily="49" charset="-122"/>
              </a:rPr>
              <a:t>课后习题</a:t>
            </a:r>
          </a:p>
        </p:txBody>
      </p:sp>
      <p:sp>
        <p:nvSpPr>
          <p:cNvPr id="77826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1700214"/>
            <a:ext cx="8001000" cy="4752975"/>
          </a:xfrm>
        </p:spPr>
        <p:txBody>
          <a:bodyPr/>
          <a:lstStyle/>
          <a:p>
            <a:pPr eaLnBrk="1" hangingPunct="1"/>
            <a:r>
              <a:rPr lang="en-US" altLang="zh-CN" sz="2500" b="1" dirty="0"/>
              <a:t>《C</a:t>
            </a:r>
            <a:r>
              <a:rPr lang="zh-CN" altLang="en-US" sz="2500" b="1" dirty="0"/>
              <a:t>大学教程</a:t>
            </a:r>
            <a:r>
              <a:rPr lang="en-US" altLang="zh-CN" sz="2500" b="1" dirty="0"/>
              <a:t>》</a:t>
            </a:r>
            <a:r>
              <a:rPr lang="zh-CN" altLang="en-US" sz="2500" b="1" dirty="0"/>
              <a:t>（第</a:t>
            </a:r>
            <a:r>
              <a:rPr lang="en-US" altLang="zh-CN" sz="2500" b="1" dirty="0"/>
              <a:t>8</a:t>
            </a:r>
            <a:r>
              <a:rPr lang="zh-CN" altLang="en-US" sz="2500" b="1" dirty="0"/>
              <a:t>版）</a:t>
            </a:r>
            <a:r>
              <a:rPr lang="en-US" altLang="zh-CN" sz="2500" b="1" dirty="0"/>
              <a:t>P.47  2.16 – 2.31</a:t>
            </a:r>
          </a:p>
          <a:p>
            <a:pPr marL="0" indent="0" eaLnBrk="1" hangingPunct="1">
              <a:buNone/>
            </a:pPr>
            <a:endParaRPr lang="en-US" altLang="zh-CN" sz="25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00056" y="242088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Thank You!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一个简单的</a:t>
            </a:r>
            <a:r>
              <a:rPr lang="en-US" altLang="zh-CN"/>
              <a:t>C</a:t>
            </a:r>
            <a:r>
              <a:rPr lang="zh-CN" altLang="en-US"/>
              <a:t>语言程序</a:t>
            </a:r>
          </a:p>
          <a:p>
            <a:pPr lvl="1"/>
            <a:r>
              <a:rPr lang="zh-CN" altLang="en-US"/>
              <a:t>程序结构分析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2582864" y="2885802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        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solidFill>
                  <a:schemeClr val="bg2"/>
                </a:solidFill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("Hello World!\n");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9510" name="AutoShape 6"/>
          <p:cNvSpPr>
            <a:spLocks noChangeArrowheads="1"/>
          </p:cNvSpPr>
          <p:nvPr/>
        </p:nvSpPr>
        <p:spPr bwMode="auto">
          <a:xfrm>
            <a:off x="6744072" y="3622724"/>
            <a:ext cx="3759200" cy="87153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函数体实现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包括变量说明和语句执行部分。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ea typeface="幼圆" panose="02010509060101010101" pitchFamily="49" charset="-122"/>
              </a:rPr>
              <a:t>续</a:t>
            </a:r>
            <a:endParaRPr lang="zh-CN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一个简单的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pPr lvl="1"/>
            <a:r>
              <a:rPr lang="zh-CN" altLang="en-US" dirty="0"/>
              <a:t>程序结构分析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135560" y="2683831"/>
            <a:ext cx="6351587" cy="19113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/* </a:t>
            </a:r>
            <a:r>
              <a:rPr kumimoji="1" lang="zh-CN" altLang="en-US" b="1" dirty="0">
                <a:latin typeface="Courier New" panose="02070309020205020404" pitchFamily="49" charset="0"/>
              </a:rPr>
              <a:t>在屏幕上显示</a:t>
            </a:r>
            <a:r>
              <a:rPr kumimoji="1" lang="en-US" altLang="zh-CN" b="1" dirty="0">
                <a:latin typeface="Courier New" panose="02070309020205020404" pitchFamily="49" charset="0"/>
              </a:rPr>
              <a:t>Hello World! */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#include &lt;</a:t>
            </a:r>
            <a:r>
              <a:rPr kumimoji="1" lang="en-US" altLang="zh-CN" b="1" dirty="0" err="1">
                <a:latin typeface="Courier New" panose="02070309020205020404" pitchFamily="49" charset="0"/>
              </a:rPr>
              <a:t>stdio.h</a:t>
            </a:r>
            <a:r>
              <a:rPr kumimoji="1" lang="en-US" altLang="zh-CN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int main()        /* </a:t>
            </a:r>
            <a:r>
              <a:rPr kumimoji="1" lang="zh-CN" altLang="en-US" b="1" dirty="0">
                <a:latin typeface="Courier New" panose="02070309020205020404" pitchFamily="49" charset="0"/>
              </a:rPr>
              <a:t>定义主函数 *</a:t>
            </a:r>
            <a:r>
              <a:rPr kumimoji="1" lang="en-US" altLang="zh-CN" b="1" dirty="0"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printf</a:t>
            </a:r>
            <a:r>
              <a:rPr kumimoji="1" lang="en-US" altLang="zh-CN" b="1" dirty="0">
                <a:solidFill>
                  <a:srgbClr val="FF00FF"/>
                </a:solidFill>
                <a:latin typeface="Courier New" panose="02070309020205020404" pitchFamily="49" charset="0"/>
              </a:rPr>
              <a:t>("Hello World!\n");</a:t>
            </a:r>
            <a:r>
              <a:rPr kumimoji="1" lang="en-US" altLang="zh-CN" b="1" dirty="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7358508" y="3312319"/>
            <a:ext cx="3994076" cy="1246299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 algn="ctr">
            <a:solidFill>
              <a:srgbClr val="339966"/>
            </a:solidFill>
            <a:rou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3"/>
              </a:buBlip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函数调用语句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函数</a:t>
            </a:r>
            <a:r>
              <a:rPr kumimoji="1"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( )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称为格式输出函数。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作用是输出“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Hello world!”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565400" y="5395914"/>
            <a:ext cx="5921747" cy="4032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Hello World!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86cfa80-e04f-4097-8f50-0c92ab14064c"/>
  <p:tag name="COMMONDATA" val="eyJoZGlkIjoiYzU2Y2IzM2IzZDY3YjJlOWY3ZWZhMmM4OTY2ZGFhOWM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</TotalTime>
  <Words>5825</Words>
  <Application>Microsoft Office PowerPoint</Application>
  <PresentationFormat>宽屏</PresentationFormat>
  <Paragraphs>894</Paragraphs>
  <Slides>71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等线</vt:lpstr>
      <vt:lpstr>仿宋</vt:lpstr>
      <vt:lpstr>黑体</vt:lpstr>
      <vt:lpstr>楷体</vt:lpstr>
      <vt:lpstr>宋体</vt:lpstr>
      <vt:lpstr>幼圆</vt:lpstr>
      <vt:lpstr>Arial</vt:lpstr>
      <vt:lpstr>Calibri</vt:lpstr>
      <vt:lpstr>Comic Sans MS</vt:lpstr>
      <vt:lpstr>Consolas</vt:lpstr>
      <vt:lpstr>Courier New</vt:lpstr>
      <vt:lpstr>Times New Roman</vt:lpstr>
      <vt:lpstr>Tw Cen MT</vt:lpstr>
      <vt:lpstr>Wingdings</vt:lpstr>
      <vt:lpstr>Wingdings 2</vt:lpstr>
      <vt:lpstr>中性</vt:lpstr>
      <vt:lpstr>PowerPoint 演示文稿</vt:lpstr>
      <vt:lpstr>主要内容</vt:lpstr>
      <vt:lpstr>1. 程序的基本结构</vt:lpstr>
      <vt:lpstr>续</vt:lpstr>
      <vt:lpstr>续</vt:lpstr>
      <vt:lpstr>续</vt:lpstr>
      <vt:lpstr>续</vt:lpstr>
      <vt:lpstr>续</vt:lpstr>
      <vt:lpstr>续</vt:lpstr>
      <vt:lpstr>续</vt:lpstr>
      <vt:lpstr>续</vt:lpstr>
      <vt:lpstr>续</vt:lpstr>
      <vt:lpstr>续</vt:lpstr>
      <vt:lpstr>续</vt:lpstr>
      <vt:lpstr>2. C语言的字符集和关键字</vt:lpstr>
      <vt:lpstr>续</vt:lpstr>
      <vt:lpstr>续</vt:lpstr>
      <vt:lpstr>续</vt:lpstr>
      <vt:lpstr>3. 基本数据类型</vt:lpstr>
      <vt:lpstr>变量与常量</vt:lpstr>
      <vt:lpstr>数据类型</vt:lpstr>
      <vt:lpstr>位、字节和字</vt:lpstr>
      <vt:lpstr>整数的存储方式</vt:lpstr>
      <vt:lpstr>整数的存储方式</vt:lpstr>
      <vt:lpstr>整数的存储方式</vt:lpstr>
      <vt:lpstr>整数的类型</vt:lpstr>
      <vt:lpstr>整型常量</vt:lpstr>
      <vt:lpstr>整型变量</vt:lpstr>
      <vt:lpstr>整型变量</vt:lpstr>
      <vt:lpstr>整型变量</vt:lpstr>
      <vt:lpstr>整数的溢出</vt:lpstr>
      <vt:lpstr>字符的存储方式</vt:lpstr>
      <vt:lpstr>字符的类型和字符变量</vt:lpstr>
      <vt:lpstr>字符常量</vt:lpstr>
      <vt:lpstr>字符常量</vt:lpstr>
      <vt:lpstr>浮点数的存储方式</vt:lpstr>
      <vt:lpstr>浮点数的类型</vt:lpstr>
      <vt:lpstr>浮点型常量</vt:lpstr>
      <vt:lpstr>浮点型变量</vt:lpstr>
      <vt:lpstr>浮点型变量</vt:lpstr>
      <vt:lpstr>浮点数的舍入误差</vt:lpstr>
      <vt:lpstr>浮点数的舍入误差</vt:lpstr>
      <vt:lpstr>浮点数的溢出</vt:lpstr>
      <vt:lpstr>数据类型小结</vt:lpstr>
      <vt:lpstr>4. 格式输入输出</vt:lpstr>
      <vt:lpstr>格式输出</vt:lpstr>
      <vt:lpstr>格式输出</vt:lpstr>
      <vt:lpstr>格式输出</vt:lpstr>
      <vt:lpstr>格式输出</vt:lpstr>
      <vt:lpstr>格式输入</vt:lpstr>
      <vt:lpstr>格式输入</vt:lpstr>
      <vt:lpstr>格式输入</vt:lpstr>
      <vt:lpstr>格式输入</vt:lpstr>
      <vt:lpstr>5. C语言中的算术运算</vt:lpstr>
      <vt:lpstr>续</vt:lpstr>
      <vt:lpstr>续</vt:lpstr>
      <vt:lpstr>续</vt:lpstr>
      <vt:lpstr>续</vt:lpstr>
      <vt:lpstr>续</vt:lpstr>
      <vt:lpstr>续</vt:lpstr>
      <vt:lpstr>续</vt:lpstr>
      <vt:lpstr>续</vt:lpstr>
      <vt:lpstr>6. C语言中的关系运算</vt:lpstr>
      <vt:lpstr>续</vt:lpstr>
      <vt:lpstr>续</vt:lpstr>
      <vt:lpstr>续</vt:lpstr>
      <vt:lpstr>续</vt:lpstr>
      <vt:lpstr>续</vt:lpstr>
      <vt:lpstr>本章小结</vt:lpstr>
      <vt:lpstr>课后习题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第二讲 C语言快速入门</dc:title>
  <dc:creator>hany</dc:creator>
  <cp:lastModifiedBy>Administrator</cp:lastModifiedBy>
  <cp:revision>100</cp:revision>
  <cp:lastPrinted>2023-10-07T14:40:38Z</cp:lastPrinted>
  <dcterms:created xsi:type="dcterms:W3CDTF">2016-09-07T08:28:00Z</dcterms:created>
  <dcterms:modified xsi:type="dcterms:W3CDTF">2025-07-26T11:13:46Z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8AD9882249884B3897E82E46CE1B28BA</vt:lpwstr>
  </property>
  <property fmtid="{D5CDD505-2E9C-101B-9397-08002B2CF9AE}" pid="3" name="KSOProductBuildVer">
    <vt:lpwstr>2052-11.1.0.12598</vt:lpwstr>
  </property>
</Properties>
</file>