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8"/>
  </p:notesMasterIdLst>
  <p:sldIdLst>
    <p:sldId id="575" r:id="rId2"/>
    <p:sldId id="578" r:id="rId3"/>
    <p:sldId id="579" r:id="rId4"/>
    <p:sldId id="580" r:id="rId5"/>
    <p:sldId id="581" r:id="rId6"/>
    <p:sldId id="583" r:id="rId7"/>
    <p:sldId id="582" r:id="rId8"/>
    <p:sldId id="584" r:id="rId9"/>
    <p:sldId id="585" r:id="rId10"/>
    <p:sldId id="586" r:id="rId11"/>
    <p:sldId id="587" r:id="rId12"/>
    <p:sldId id="588" r:id="rId13"/>
    <p:sldId id="589" r:id="rId14"/>
    <p:sldId id="590" r:id="rId15"/>
    <p:sldId id="591" r:id="rId16"/>
    <p:sldId id="592" r:id="rId17"/>
    <p:sldId id="593" r:id="rId18"/>
    <p:sldId id="594" r:id="rId19"/>
    <p:sldId id="595" r:id="rId20"/>
    <p:sldId id="596" r:id="rId21"/>
    <p:sldId id="597" r:id="rId22"/>
    <p:sldId id="598" r:id="rId23"/>
    <p:sldId id="599" r:id="rId24"/>
    <p:sldId id="603" r:id="rId25"/>
    <p:sldId id="601" r:id="rId26"/>
    <p:sldId id="604" r:id="rId27"/>
    <p:sldId id="605" r:id="rId28"/>
    <p:sldId id="602" r:id="rId29"/>
    <p:sldId id="606" r:id="rId30"/>
    <p:sldId id="607" r:id="rId31"/>
    <p:sldId id="608" r:id="rId32"/>
    <p:sldId id="612" r:id="rId33"/>
    <p:sldId id="613" r:id="rId34"/>
    <p:sldId id="614" r:id="rId35"/>
    <p:sldId id="609" r:id="rId36"/>
    <p:sldId id="610" r:id="rId37"/>
    <p:sldId id="615" r:id="rId38"/>
    <p:sldId id="616" r:id="rId39"/>
    <p:sldId id="617" r:id="rId40"/>
    <p:sldId id="619" r:id="rId41"/>
    <p:sldId id="618" r:id="rId42"/>
    <p:sldId id="620" r:id="rId43"/>
    <p:sldId id="621" r:id="rId44"/>
    <p:sldId id="622" r:id="rId45"/>
    <p:sldId id="625" r:id="rId46"/>
    <p:sldId id="624" r:id="rId47"/>
  </p:sldIdLst>
  <p:sldSz cx="12192000" cy="6858000"/>
  <p:notesSz cx="6858000" cy="9144000"/>
  <p:custDataLst>
    <p:tags r:id="rId49"/>
  </p:custDataLst>
  <p:defaultTextStyle>
    <a:defPPr>
      <a:defRPr lang="en-US"/>
    </a:defPPr>
    <a:lvl1pPr marL="0" lvl="0"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57"/>
    <p:restoredTop sz="94708"/>
  </p:normalViewPr>
  <p:slideViewPr>
    <p:cSldViewPr showGuides="1">
      <p:cViewPr varScale="1">
        <p:scale>
          <a:sx n="108" d="100"/>
          <a:sy n="108" d="100"/>
        </p:scale>
        <p:origin x="690" y="108"/>
      </p:cViewPr>
      <p:guideLst>
        <p:guide orient="horz" pos="2160"/>
        <p:guide pos="3840"/>
      </p:guideLst>
    </p:cSldViewPr>
  </p:slideViewPr>
  <p:outlineViewPr>
    <p:cViewPr>
      <p:scale>
        <a:sx n="33" d="100"/>
        <a:sy n="33" d="100"/>
      </p:scale>
      <p:origin x="0" y="2697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b="0">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9D14D2ED-7D8F-4CB1-8508-1D07CCFB428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2025/7/26</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单击此处编辑母版文本样式</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第二级</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第三级</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第四级</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宋体" panose="02010600030101010101" pitchFamily="2" charset="-122"/>
                <a:cs typeface="+mn-cs"/>
              </a:rPr>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b="0">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b="0">
                <a:latin typeface="Calibri" panose="020F050202020403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3FF6848-3B27-422D-A656-6C575092203C}" type="slidenum">
              <a:rPr kumimoji="0" lang="zh-CN" altLang="en-US" sz="1200" b="0" i="0" u="none" strike="noStrike" kern="1200" cap="none" spc="0" normalizeH="0" baseline="0" noProof="0" smtClean="0">
                <a:ln>
                  <a:noFill/>
                </a:ln>
                <a:solidFill>
                  <a:schemeClr val="tx1"/>
                </a:solidFill>
                <a:effectLst/>
                <a:uLnTx/>
                <a:uFillTx/>
                <a:latin typeface="Calibri" panose="020F0502020204030204" pitchFamily="34" charset="0"/>
                <a:ea typeface="宋体" panose="02010600030101010101" pitchFamily="2" charset="-122"/>
                <a:cs typeface="+mn-cs"/>
              </a:rPr>
              <a:t>‹#›</a:t>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mn-lt"/>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p:cNvSpPr>
            <a:spLocks noGrp="1" noRot="1" noChangeAspect="1" noTextEdit="1"/>
          </p:cNvSpPr>
          <p:nvPr>
            <p:ph type="sldImg"/>
          </p:nvPr>
        </p:nvSpPr>
        <p:spPr>
          <a:ln>
            <a:solidFill>
              <a:srgbClr val="000000"/>
            </a:solidFill>
            <a:miter/>
          </a:ln>
        </p:spPr>
      </p:sp>
      <p:sp>
        <p:nvSpPr>
          <p:cNvPr id="17410" name="备注占位符 2"/>
          <p:cNvSpPr>
            <a:spLocks noGrp="1"/>
          </p:cNvSpPr>
          <p:nvPr>
            <p:ph type="body"/>
          </p:nvPr>
        </p:nvSpPr>
        <p:spPr>
          <a:noFill/>
          <a:ln>
            <a:noFill/>
          </a:ln>
        </p:spPr>
        <p:txBody>
          <a:bodyPr wrap="square" lIns="91440" tIns="45720" rIns="91440" bIns="45720" anchor="t" anchorCtr="0"/>
          <a:lstStyle/>
          <a:p>
            <a:pPr lvl="0"/>
            <a:r>
              <a:rPr lang="zh-CN" altLang="en-US" dirty="0"/>
              <a:t>使用方法：</a:t>
            </a:r>
            <a:br>
              <a:rPr lang="zh-CN" altLang="en-US" dirty="0"/>
            </a:br>
            <a:r>
              <a:rPr lang="en-US" altLang="zh-CN" dirty="0"/>
              <a:t>【</a:t>
            </a:r>
            <a:r>
              <a:rPr lang="zh-CN" altLang="en-US" dirty="0"/>
              <a:t>更改文字</a:t>
            </a:r>
            <a:r>
              <a:rPr lang="en-US" altLang="zh-CN" dirty="0"/>
              <a:t>】</a:t>
            </a:r>
            <a:r>
              <a:rPr lang="zh-CN" altLang="en-US" dirty="0"/>
              <a:t>：将标题框及正文框中的文字可直接改为您所需文字</a:t>
            </a:r>
            <a:br>
              <a:rPr lang="zh-CN" altLang="en-US" dirty="0"/>
            </a:br>
            <a:r>
              <a:rPr lang="en-US" altLang="zh-CN" dirty="0"/>
              <a:t>【</a:t>
            </a:r>
            <a:r>
              <a:rPr lang="zh-CN" altLang="en-US" dirty="0"/>
              <a:t>更改图片</a:t>
            </a:r>
            <a:r>
              <a:rPr lang="en-US" altLang="zh-CN" dirty="0"/>
              <a:t>】</a:t>
            </a:r>
            <a:r>
              <a:rPr lang="zh-CN" altLang="en-US" dirty="0"/>
              <a:t>：点中图片</a:t>
            </a:r>
            <a:r>
              <a:rPr lang="en-US" altLang="zh-CN" dirty="0"/>
              <a:t>》</a:t>
            </a:r>
            <a:r>
              <a:rPr lang="zh-CN" altLang="en-US" dirty="0"/>
              <a:t>绘图工具</a:t>
            </a:r>
            <a:r>
              <a:rPr lang="en-US" altLang="zh-CN" dirty="0"/>
              <a:t>》</a:t>
            </a:r>
            <a:r>
              <a:rPr lang="zh-CN" altLang="en-US" dirty="0"/>
              <a:t>格式</a:t>
            </a:r>
            <a:r>
              <a:rPr lang="en-US" altLang="zh-CN" dirty="0"/>
              <a:t>》</a:t>
            </a:r>
            <a:r>
              <a:rPr lang="zh-CN" altLang="en-US" dirty="0"/>
              <a:t>填充</a:t>
            </a:r>
            <a:r>
              <a:rPr lang="en-US" altLang="zh-CN" dirty="0"/>
              <a:t>》</a:t>
            </a:r>
            <a:r>
              <a:rPr lang="zh-CN" altLang="en-US" dirty="0"/>
              <a:t>图片</a:t>
            </a:r>
            <a:r>
              <a:rPr lang="en-US" altLang="zh-CN" dirty="0"/>
              <a:t>》</a:t>
            </a:r>
            <a:r>
              <a:rPr lang="zh-CN" altLang="en-US" dirty="0"/>
              <a:t>选择您需要展示的图片</a:t>
            </a:r>
            <a:br>
              <a:rPr lang="zh-CN" altLang="en-US" dirty="0"/>
            </a:br>
            <a:r>
              <a:rPr lang="en-US" altLang="zh-CN" dirty="0"/>
              <a:t>【</a:t>
            </a:r>
            <a:r>
              <a:rPr lang="zh-CN" altLang="en-US" dirty="0"/>
              <a:t>增加减少图片</a:t>
            </a:r>
            <a:r>
              <a:rPr lang="en-US" altLang="zh-CN" dirty="0"/>
              <a:t>】</a:t>
            </a:r>
            <a:r>
              <a:rPr lang="zh-CN" altLang="en-US" dirty="0"/>
              <a:t>：直接复制粘贴图片来增加图片数，复制后更改方法见</a:t>
            </a:r>
            <a:r>
              <a:rPr lang="en-US" altLang="zh-CN" dirty="0"/>
              <a:t>【</a:t>
            </a:r>
            <a:r>
              <a:rPr lang="zh-CN" altLang="en-US" dirty="0"/>
              <a:t>更改图片</a:t>
            </a:r>
            <a:r>
              <a:rPr lang="en-US" altLang="zh-CN" dirty="0"/>
              <a:t>】</a:t>
            </a:r>
            <a:br>
              <a:rPr lang="en-US" altLang="zh-CN" dirty="0"/>
            </a:br>
            <a:r>
              <a:rPr lang="en-US" altLang="zh-CN" dirty="0"/>
              <a:t>【</a:t>
            </a:r>
            <a:r>
              <a:rPr lang="zh-CN" altLang="en-US" dirty="0"/>
              <a:t>更改图片色彩</a:t>
            </a:r>
            <a:r>
              <a:rPr lang="en-US" altLang="zh-CN" dirty="0"/>
              <a:t>】</a:t>
            </a:r>
            <a:r>
              <a:rPr lang="zh-CN" altLang="en-US" dirty="0"/>
              <a:t>：点中图片</a:t>
            </a:r>
            <a:r>
              <a:rPr lang="en-US" altLang="zh-CN" dirty="0"/>
              <a:t>》</a:t>
            </a:r>
            <a:r>
              <a:rPr lang="zh-CN" altLang="en-US" dirty="0"/>
              <a:t>图片工具</a:t>
            </a:r>
            <a:r>
              <a:rPr lang="en-US" altLang="zh-CN" dirty="0"/>
              <a:t>》</a:t>
            </a:r>
            <a:r>
              <a:rPr lang="zh-CN" altLang="en-US" dirty="0"/>
              <a:t>格式</a:t>
            </a:r>
            <a:r>
              <a:rPr lang="en-US" altLang="zh-CN" dirty="0"/>
              <a:t>》</a:t>
            </a:r>
            <a:r>
              <a:rPr lang="zh-CN" altLang="en-US" dirty="0"/>
              <a:t>色彩（重新着色）</a:t>
            </a:r>
            <a:r>
              <a:rPr lang="en-US" altLang="zh-CN" dirty="0"/>
              <a:t>》</a:t>
            </a:r>
            <a:r>
              <a:rPr lang="zh-CN" altLang="en-US" dirty="0"/>
              <a:t>选择您喜欢的色彩</a:t>
            </a:r>
            <a:br>
              <a:rPr lang="zh-CN" altLang="en-US" dirty="0"/>
            </a:br>
            <a:r>
              <a:rPr lang="zh-CN" altLang="en-US" dirty="0"/>
              <a:t>下载更多模板、视频教程：</a:t>
            </a:r>
            <a:r>
              <a:rPr lang="en-US" altLang="zh-CN" dirty="0"/>
              <a:t>http://www.mysoeasy.com</a:t>
            </a:r>
          </a:p>
        </p:txBody>
      </p:sp>
      <p:sp>
        <p:nvSpPr>
          <p:cNvPr id="17411" name="灯片编号占位符 3"/>
          <p:cNvSpPr txBox="1">
            <a:spLocks noGrp="1"/>
          </p:cNvSpPr>
          <p:nvPr>
            <p:ph type="sldNum" sz="quarter"/>
          </p:nvPr>
        </p:nvSpPr>
        <p:spPr>
          <a:xfrm>
            <a:off x="3884613" y="8685213"/>
            <a:ext cx="2971800" cy="457200"/>
          </a:xfrm>
          <a:prstGeom prst="rect">
            <a:avLst/>
          </a:prstGeom>
          <a:noFill/>
          <a:ln w="9525">
            <a:noFill/>
          </a:ln>
        </p:spPr>
        <p:txBody>
          <a:bodyPr vert="horz" wrap="square" lIns="91440" tIns="45720" rIns="91440" bIns="45720" anchor="b" anchorCtr="0"/>
          <a:lstStyle/>
          <a:p>
            <a:pPr lvl="0" algn="r" eaLnBrk="1" hangingPunct="1"/>
            <a:fld id="{9A0DB2DC-4C9A-4742-B13C-FB6460FD3503}" type="slidenum">
              <a:rPr lang="zh-CN" altLang="en-US" sz="1200" b="0" dirty="0">
                <a:latin typeface="Calibri" panose="020F0502020204030204" pitchFamily="34" charset="0"/>
                <a:ea typeface="宋体" panose="02010600030101010101" pitchFamily="2" charset="-122"/>
              </a:rPr>
              <a:t>2</a:t>
            </a:fld>
            <a:endParaRPr lang="zh-CN" altLang="en-US" sz="1200" b="0" dirty="0">
              <a:latin typeface="Calibri" panose="020F0502020204030204" pitchFamily="34" charset="0"/>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bg>
      <p:bgPr>
        <a:solidFill>
          <a:schemeClr val="bg1"/>
        </a:solidFill>
        <a:effectLst/>
      </p:bgPr>
    </p:bg>
    <p:spTree>
      <p:nvGrpSpPr>
        <p:cNvPr id="1" name=""/>
        <p:cNvGrpSpPr/>
        <p:nvPr/>
      </p:nvGrpSpPr>
      <p:grpSpPr>
        <a:xfrm>
          <a:off x="0" y="0"/>
          <a:ext cx="0" cy="0"/>
          <a:chOff x="0" y="0"/>
          <a:chExt cx="0" cy="0"/>
        </a:xfrm>
      </p:grpSpPr>
      <p:sp>
        <p:nvSpPr>
          <p:cNvPr id="10" name="Rectangle 2"/>
          <p:cNvSpPr>
            <a:spLocks noChangeArrowheads="1"/>
          </p:cNvSpPr>
          <p:nvPr/>
        </p:nvSpPr>
        <p:spPr bwMode="ltGray">
          <a:xfrm>
            <a:off x="0" y="6400800"/>
            <a:ext cx="11400155" cy="454025"/>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1" name="Rectangle 6"/>
          <p:cNvSpPr>
            <a:spLocks noChangeArrowheads="1"/>
          </p:cNvSpPr>
          <p:nvPr/>
        </p:nvSpPr>
        <p:spPr bwMode="ltGray">
          <a:xfrm>
            <a:off x="0" y="0"/>
            <a:ext cx="12192000" cy="762000"/>
          </a:xfrm>
          <a:prstGeom prst="rect">
            <a:avLst/>
          </a:prstGeom>
          <a:solidFill>
            <a:srgbClr val="7889FB"/>
          </a:solidFill>
          <a:ln w="9525">
            <a:solidFill>
              <a:schemeClr val="accent1"/>
            </a:solidFill>
            <a:miter lim="800000"/>
          </a:ln>
          <a:effec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20000"/>
              </a:spcAft>
              <a:buClr>
                <a:srgbClr val="00D5D5"/>
              </a:buClr>
              <a:buSzTx/>
              <a:buFont typeface="Wingdings 2" panose="05020102010507070707" pitchFamily="18" charset="2"/>
              <a:buChar char="³"/>
              <a:defRPr/>
            </a:pPr>
            <a:endParaRPr kumimoji="0" lang="zh-CN" altLang="en-US" sz="2000" b="0" i="0" u="none" strike="noStrike" kern="1200" cap="none" spc="0" normalizeH="0" baseline="0" noProof="0">
              <a:ln>
                <a:noFill/>
              </a:ln>
              <a:solidFill>
                <a:prstClr val="black"/>
              </a:solidFill>
              <a:effectLst/>
              <a:uLnTx/>
              <a:uFillTx/>
              <a:latin typeface="Arial" panose="020B0604020202020204" pitchFamily="34" charset="0"/>
              <a:ea typeface="宋体" panose="02010600030101010101" pitchFamily="2" charset="-122"/>
              <a:cs typeface="+mn-cs"/>
            </a:endParaRPr>
          </a:p>
        </p:txBody>
      </p:sp>
      <p:sp>
        <p:nvSpPr>
          <p:cNvPr id="12" name="Text Box 10"/>
          <p:cNvSpPr txBox="1">
            <a:spLocks noChangeArrowheads="1"/>
          </p:cNvSpPr>
          <p:nvPr/>
        </p:nvSpPr>
        <p:spPr bwMode="auto">
          <a:xfrm>
            <a:off x="6157913" y="4365625"/>
            <a:ext cx="4752975" cy="1465263"/>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1800" b="1" i="0" u="none" strike="noStrike" kern="1200" cap="none" spc="0" normalizeH="0" baseline="0" noProof="0" dirty="0">
                <a:ln>
                  <a:noFill/>
                </a:ln>
                <a:solidFill>
                  <a:srgbClr val="0066CC"/>
                </a:solidFill>
                <a:effectLst/>
                <a:uLnTx/>
                <a:uFillTx/>
                <a:latin typeface="楷体" panose="02010609060101010101" pitchFamily="49" charset="-122"/>
                <a:ea typeface="楷体" panose="02010609060101010101" pitchFamily="49" charset="-122"/>
                <a:cs typeface="+mn-cs"/>
              </a:rPr>
              <a:t>王浩鸣</a:t>
            </a:r>
          </a:p>
          <a:p>
            <a:pPr marL="0" marR="0" lvl="0" indent="0" algn="l" defTabSz="914400" rtl="0" eaLnBrk="1" fontAlgn="auto" latinLnBrk="0" hangingPunct="1">
              <a:lnSpc>
                <a:spcPct val="100000"/>
              </a:lnSpc>
              <a:spcBef>
                <a:spcPts val="0"/>
              </a:spcBef>
              <a:spcAft>
                <a:spcPct val="0"/>
              </a:spcAft>
              <a:buClrTx/>
              <a:buSzTx/>
              <a:buFontTx/>
              <a:buNone/>
              <a:defRPr/>
            </a:pPr>
            <a:r>
              <a:rPr kumimoji="1" lang="zh-CN" altLang="en-US"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 </a:t>
            </a: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haoming_wang@xaufe.edu.cn</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haoming.wang@gmail.com</a:t>
            </a:r>
          </a:p>
          <a:p>
            <a:pPr marL="0" marR="0" lvl="0" indent="0" algn="l" defTabSz="914400" rtl="0" eaLnBrk="1" fontAlgn="auto" latinLnBrk="0" hangingPunct="1">
              <a:lnSpc>
                <a:spcPct val="100000"/>
              </a:lnSpc>
              <a:spcBef>
                <a:spcPts val="0"/>
              </a:spcBef>
              <a:spcAft>
                <a:spcPct val="0"/>
              </a:spcAft>
              <a:buClrTx/>
              <a:buSzTx/>
              <a:buFont typeface="Wingdings" panose="05000000000000000000" pitchFamily="2" charset="2"/>
              <a:buChar char="*"/>
              <a:defRPr/>
            </a:pP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 wang.haoming@126.com</a:t>
            </a:r>
          </a:p>
          <a:p>
            <a:pPr marL="0" marR="0" lvl="0" indent="0" algn="l" defTabSz="914400" rtl="0" eaLnBrk="1" fontAlgn="auto" latinLnBrk="0" hangingPunct="1">
              <a:lnSpc>
                <a:spcPct val="100000"/>
              </a:lnSpc>
              <a:spcBef>
                <a:spcPts val="0"/>
              </a:spcBef>
              <a:spcAft>
                <a:spcPct val="0"/>
              </a:spcAft>
              <a:buClrTx/>
              <a:buSzTx/>
              <a:buFontTx/>
              <a:buNone/>
              <a:defRPr/>
            </a:pP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sym typeface="Wingdings" panose="05000000000000000000" pitchFamily="2" charset="2"/>
              </a:rPr>
              <a:t></a:t>
            </a:r>
            <a:r>
              <a:rPr kumimoji="1"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1" lang="en-US" altLang="zh-CN" sz="1800" b="0" i="0" u="none" strike="noStrike" kern="1200" cap="none" spc="0" normalizeH="0" baseline="0" noProof="0" dirty="0">
                <a:ln>
                  <a:noFill/>
                </a:ln>
                <a:solidFill>
                  <a:srgbClr val="0066CC"/>
                </a:solidFill>
                <a:effectLst/>
                <a:uLnTx/>
                <a:uFillTx/>
                <a:latin typeface="Arial" panose="020B0604020202020204" pitchFamily="34" charset="0"/>
                <a:ea typeface="宋体" panose="02010600030101010101" pitchFamily="2" charset="-122"/>
                <a:cs typeface="+mn-cs"/>
              </a:rPr>
              <a:t>85781661  18829266628</a:t>
            </a:r>
          </a:p>
        </p:txBody>
      </p:sp>
      <p:sp>
        <p:nvSpPr>
          <p:cNvPr id="13" name="Text Box 11"/>
          <p:cNvSpPr txBox="1">
            <a:spLocks noChangeArrowheads="1"/>
          </p:cNvSpPr>
          <p:nvPr/>
        </p:nvSpPr>
        <p:spPr bwMode="auto">
          <a:xfrm>
            <a:off x="203200" y="76200"/>
            <a:ext cx="8331200" cy="641350"/>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50000"/>
              </a:spcBef>
              <a:spcAft>
                <a:spcPct val="0"/>
              </a:spcAft>
              <a:buClrTx/>
              <a:buSzTx/>
              <a:buFontTx/>
              <a:buNone/>
              <a:defRPr/>
            </a:pPr>
            <a:r>
              <a:rPr kumimoji="0" lang="en-US" altLang="zh-CN" sz="3600" b="1" i="0" u="none" strike="noStrike" kern="1200" cap="none" spc="0" normalizeH="0" baseline="0" noProof="0" dirty="0">
                <a:ln>
                  <a:noFill/>
                </a:ln>
                <a:solidFill>
                  <a:prstClr val="white"/>
                </a:solidFill>
                <a:effectLst/>
                <a:uLnTx/>
                <a:uFillTx/>
                <a:latin typeface="Courier New" panose="02070309020205020404" pitchFamily="49" charset="0"/>
                <a:ea typeface="宋体" panose="02010600030101010101" pitchFamily="2" charset="-122"/>
                <a:cs typeface="+mn-cs"/>
              </a:rPr>
              <a:t>C How to Program</a:t>
            </a:r>
          </a:p>
        </p:txBody>
      </p:sp>
      <p:sp>
        <p:nvSpPr>
          <p:cNvPr id="15" name="Text Box 13"/>
          <p:cNvSpPr txBox="1">
            <a:spLocks noChangeArrowheads="1"/>
          </p:cNvSpPr>
          <p:nvPr/>
        </p:nvSpPr>
        <p:spPr bwMode="auto">
          <a:xfrm>
            <a:off x="8026400" y="6507163"/>
            <a:ext cx="3352800" cy="274638"/>
          </a:xfrm>
          <a:prstGeom prst="rect">
            <a:avLst/>
          </a:prstGeom>
          <a:noFill/>
          <a:ln>
            <a:noFill/>
          </a:ln>
          <a:effec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auto" latinLnBrk="0" hangingPunct="1">
              <a:lnSpc>
                <a:spcPct val="100000"/>
              </a:lnSpc>
              <a:spcBef>
                <a:spcPct val="50000"/>
              </a:spcBef>
              <a:spcAft>
                <a:spcPct val="0"/>
              </a:spcAft>
              <a:buClrTx/>
              <a:buSzTx/>
              <a:buFontTx/>
              <a:buNone/>
              <a:defRPr/>
            </a:pPr>
            <a:r>
              <a:rPr kumimoji="0" lang="en-US" altLang="zh-CN" sz="1200" b="1" i="1" u="none" strike="noStrike" kern="1200" cap="none" spc="0" normalizeH="0" baseline="0" noProof="0">
                <a:ln>
                  <a:noFill/>
                </a:ln>
                <a:solidFill>
                  <a:prstClr val="white"/>
                </a:solidFill>
                <a:effectLst/>
                <a:uLnTx/>
                <a:uFillTx/>
                <a:latin typeface="Courier New" panose="02070309020205020404" pitchFamily="49" charset="0"/>
                <a:ea typeface="宋体" panose="02010600030101010101" pitchFamily="2" charset="-122"/>
                <a:cs typeface="+mn-cs"/>
              </a:rPr>
              <a:t>http://xinxi.xaufe.edu.cn</a:t>
            </a:r>
          </a:p>
        </p:txBody>
      </p:sp>
      <p:pic>
        <p:nvPicPr>
          <p:cNvPr id="2055" name="Picture 9"/>
          <p:cNvPicPr>
            <a:picLocks noChangeAspect="1"/>
          </p:cNvPicPr>
          <p:nvPr userDrawn="1"/>
        </p:nvPicPr>
        <p:blipFill>
          <a:blip r:embed="rId2"/>
          <a:stretch>
            <a:fillRect/>
          </a:stretch>
        </p:blipFill>
        <p:spPr>
          <a:xfrm>
            <a:off x="19050" y="762000"/>
            <a:ext cx="5068888" cy="5638800"/>
          </a:xfrm>
          <a:prstGeom prst="rect">
            <a:avLst/>
          </a:prstGeom>
          <a:noFill/>
          <a:ln w="9525">
            <a:noFill/>
          </a:ln>
        </p:spPr>
      </p:pic>
      <p:pic>
        <p:nvPicPr>
          <p:cNvPr id="2056" name="图片 16"/>
          <p:cNvPicPr>
            <a:picLocks noChangeAspect="1"/>
          </p:cNvPicPr>
          <p:nvPr userDrawn="1"/>
        </p:nvPicPr>
        <p:blipFill>
          <a:blip r:embed="rId3"/>
          <a:stretch>
            <a:fillRect/>
          </a:stretch>
        </p:blipFill>
        <p:spPr>
          <a:xfrm>
            <a:off x="11399838" y="6091238"/>
            <a:ext cx="771525" cy="763587"/>
          </a:xfrm>
          <a:prstGeom prst="rect">
            <a:avLst/>
          </a:prstGeom>
          <a:noFill/>
          <a:ln w="9525">
            <a:noFill/>
          </a:ln>
        </p:spPr>
      </p:pic>
    </p:spTree>
  </p:cSld>
  <p:clrMapOvr>
    <a:masterClrMapping/>
  </p:clrMapOvr>
  <p:transition spd="slow"/>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bwMode="white">
          <a:xfrm>
            <a:off x="-12700" y="4572000"/>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12700" y="4664075"/>
            <a:ext cx="1951038"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2060575" y="4654550"/>
            <a:ext cx="10131425" cy="712788"/>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3" name="矩形 12"/>
          <p:cNvSpPr/>
          <p:nvPr/>
        </p:nvSpPr>
        <p:spPr bwMode="white">
          <a:xfrm>
            <a:off x="1930400" y="0"/>
            <a:ext cx="133350" cy="6867525"/>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4" name="文本占位符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fontAlgn="base"/>
            <a:r>
              <a:rPr lang="zh-CN" altLang="en-US" strike="noStrike" noProof="1"/>
              <a:t>单击此处编辑母版文本样式</a:t>
            </a:r>
          </a:p>
        </p:txBody>
      </p:sp>
      <p:sp>
        <p:nvSpPr>
          <p:cNvPr id="2" name="标题 1"/>
          <p:cNvSpPr>
            <a:spLocks noGrp="1"/>
          </p:cNvSpPr>
          <p:nvPr>
            <p:ph type="title"/>
          </p:nvPr>
        </p:nvSpPr>
        <p:spPr>
          <a:xfrm>
            <a:off x="2133600" y="4648200"/>
            <a:ext cx="9753600" cy="685800"/>
          </a:xfrm>
        </p:spPr>
        <p:txBody>
          <a:bodyPr/>
          <a:lstStyle>
            <a:lvl1pPr algn="l">
              <a:buNone/>
              <a:defRPr sz="2800" b="0">
                <a:solidFill>
                  <a:srgbClr val="FFFFFF"/>
                </a:solidFill>
              </a:defRPr>
            </a:lvl1pPr>
          </a:lstStyle>
          <a:p>
            <a:pPr fontAlgn="base"/>
            <a:r>
              <a:rPr lang="zh-CN" altLang="en-US" strike="noStrike" noProof="1"/>
              <a:t>单击此处编辑母版标题样式</a:t>
            </a:r>
            <a:endParaRPr lang="en-US" strike="noStrike" noProof="1"/>
          </a:p>
        </p:txBody>
      </p:sp>
      <p:sp>
        <p:nvSpPr>
          <p:cNvPr id="3" name="图片占位符 2"/>
          <p:cNvSpPr>
            <a:spLocks noGrp="1"/>
          </p:cNvSpPr>
          <p:nvPr>
            <p:ph type="pic" idx="1"/>
          </p:nvPr>
        </p:nvSpPr>
        <p:spPr>
          <a:xfrm>
            <a:off x="2080768" y="0"/>
            <a:ext cx="10111232" cy="4568952"/>
          </a:xfrm>
          <a:solidFill>
            <a:schemeClr val="accent1">
              <a:tint val="40000"/>
            </a:schemeClr>
          </a:solidFill>
          <a:ln>
            <a:noFill/>
          </a:ln>
        </p:spPr>
        <p:txBody>
          <a:bodyPr vert="horz" wrap="square" lIns="91440" tIns="45720" rIns="91440" bIns="45720" numCol="1" anchor="t" anchorCtr="0" compatLnSpc="1">
            <a:normAutofit/>
          </a:bodyPr>
          <a:lstStyle>
            <a:lvl1pPr marL="0" indent="0">
              <a:buNone/>
              <a:defRPr sz="3200"/>
            </a:lvl1pPr>
          </a:lstStyle>
          <a:p>
            <a:pPr marL="0" marR="0" lvl="0" indent="0"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None/>
              <a:defRPr/>
            </a:pPr>
            <a:r>
              <a:rPr kumimoji="0" lang="zh-CN" altLang="en-US" sz="3200" b="0" i="0" u="none" strike="noStrike" kern="1200" cap="none" spc="0" normalizeH="0" baseline="0" noProof="0">
                <a:ln>
                  <a:noFill/>
                </a:ln>
                <a:solidFill>
                  <a:schemeClr val="tx1"/>
                </a:solidFill>
                <a:effectLst/>
                <a:uLnTx/>
                <a:uFillTx/>
                <a:latin typeface="+mn-lt"/>
                <a:ea typeface="+mn-ea"/>
                <a:cs typeface="+mn-cs"/>
              </a:rPr>
              <a:t>单击图标添加图片</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日期占位符 11"/>
          <p:cNvSpPr>
            <a:spLocks noGrp="1"/>
          </p:cNvSpPr>
          <p:nvPr>
            <p:ph type="dt" sz="half" idx="12"/>
          </p:nvPr>
        </p:nvSpPr>
        <p:spPr>
          <a:xfrm>
            <a:off x="83312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9EBF2EE-F090-4EC6-84E3-A13A1B0DA787}"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6" name="灯片编号占位符 12"/>
          <p:cNvSpPr>
            <a:spLocks noGrp="1"/>
          </p:cNvSpPr>
          <p:nvPr>
            <p:ph type="sldNum" sz="quarter" idx="4"/>
          </p:nvPr>
        </p:nvSpPr>
        <p:spPr>
          <a:xfrm>
            <a:off x="0" y="4667250"/>
            <a:ext cx="1930400" cy="663575"/>
          </a:xfrm>
          <a:prstGeom prst="rect">
            <a:avLst/>
          </a:prstGeom>
        </p:spPr>
        <p:txBody>
          <a:bodyPr vert="horz" wrap="square" lIns="91440" tIns="45720" rIns="91440" bIns="45720" numCol="1" anchor="ctr" anchorCtr="0" compatLnSpc="1">
            <a:normAutofit/>
          </a:bodyPr>
          <a:lstStyle>
            <a:lvl1pPr>
              <a:defRPr sz="28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3530E99E-ECF8-42A1-AB97-566A0FF67290}" type="slidenum">
              <a:rPr kumimoji="0" lang="zh-CN" altLang="en-US" sz="28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28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7" name="页脚占位符 13"/>
          <p:cNvSpPr>
            <a:spLocks noGrp="1"/>
          </p:cNvSpPr>
          <p:nvPr>
            <p:ph type="ftr" sz="quarter" idx="3"/>
          </p:nvPr>
        </p:nvSpPr>
        <p:spPr>
          <a:xfrm>
            <a:off x="2133600" y="6248400"/>
            <a:ext cx="6096000"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0" name="日期占位符 3"/>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F3F7BC1-16A2-43AE-AA9A-4F53B6E77D7E}"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normAutofit/>
          </a:bodyPr>
          <a:lstStyle>
            <a:lvl1pPr>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03A8FA0-C954-4B08-B99E-30288C3CE187}" type="slidenum">
              <a:rPr kumimoji="0" lang="zh-CN" altLang="en-US" sz="14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Pr>
        <a:solidFill>
          <a:schemeClr val="bg1"/>
        </a:solidFill>
        <a:effectLst/>
      </p:bgPr>
    </p:bg>
    <p:spTree>
      <p:nvGrpSpPr>
        <p:cNvPr id="1" name=""/>
        <p:cNvGrpSpPr/>
        <p:nvPr/>
      </p:nvGrpSpPr>
      <p:grpSpPr>
        <a:xfrm>
          <a:off x="0" y="0"/>
          <a:ext cx="0" cy="0"/>
          <a:chOff x="0" y="0"/>
          <a:chExt cx="0" cy="0"/>
        </a:xfrm>
      </p:grpSpPr>
      <p:sp>
        <p:nvSpPr>
          <p:cNvPr id="10" name="矩形 9"/>
          <p:cNvSpPr/>
          <p:nvPr/>
        </p:nvSpPr>
        <p:spPr bwMode="white">
          <a:xfrm>
            <a:off x="8128000" y="0"/>
            <a:ext cx="427038"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8189913"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8189913"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 name="竖排标题 1"/>
          <p:cNvSpPr>
            <a:spLocks noGrp="1"/>
          </p:cNvSpPr>
          <p:nvPr>
            <p:ph type="title" orient="vert"/>
          </p:nvPr>
        </p:nvSpPr>
        <p:spPr>
          <a:xfrm>
            <a:off x="8737600" y="609601"/>
            <a:ext cx="2743200" cy="5516563"/>
          </a:xfrm>
        </p:spPr>
        <p:txBody>
          <a:bodyPr vert="eaVert"/>
          <a:lstStyle/>
          <a:p>
            <a:pPr fontAlgn="base"/>
            <a:r>
              <a:rPr lang="zh-CN" altLang="en-US" strike="noStrike" noProof="1"/>
              <a:t>单击此处编辑母版标题样式</a:t>
            </a:r>
            <a:endParaRPr lang="en-US" strike="noStrike" noProof="1"/>
          </a:p>
        </p:txBody>
      </p:sp>
      <p:sp>
        <p:nvSpPr>
          <p:cNvPr id="3" name="竖排文字占位符 2"/>
          <p:cNvSpPr>
            <a:spLocks noGrp="1"/>
          </p:cNvSpPr>
          <p:nvPr>
            <p:ph type="body" orient="vert" idx="1"/>
          </p:nvPr>
        </p:nvSpPr>
        <p:spPr>
          <a:xfrm>
            <a:off x="609600" y="609600"/>
            <a:ext cx="7416800" cy="5516564"/>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3" name="日期占位符 3"/>
          <p:cNvSpPr>
            <a:spLocks noGrp="1"/>
          </p:cNvSpPr>
          <p:nvPr>
            <p:ph type="dt" sz="half" idx="2"/>
          </p:nvPr>
        </p:nvSpPr>
        <p:spPr>
          <a:xfrm>
            <a:off x="8737600" y="6248400"/>
            <a:ext cx="29464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2A250CB-40AC-40D5-943B-A159977DB4CF}"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5" name="页脚占位符 4"/>
          <p:cNvSpPr>
            <a:spLocks noGrp="1"/>
          </p:cNvSpPr>
          <p:nvPr>
            <p:ph type="ftr" sz="quarter" idx="3"/>
          </p:nvPr>
        </p:nvSpPr>
        <p:spPr>
          <a:xfrm>
            <a:off x="609600" y="6248400"/>
            <a:ext cx="74310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6" name="灯片编号占位符 5"/>
          <p:cNvSpPr>
            <a:spLocks noGrp="1"/>
          </p:cNvSpPr>
          <p:nvPr>
            <p:ph type="sldNum" sz="quarter" idx="4"/>
          </p:nvPr>
        </p:nvSpPr>
        <p:spPr>
          <a:xfrm rot="5400000">
            <a:off x="8074819" y="103981"/>
            <a:ext cx="533400" cy="325438"/>
          </a:xfrm>
          <a:prstGeom prst="rect">
            <a:avLst/>
          </a:prstGeom>
        </p:spPr>
        <p:txBody>
          <a:bodyPr vert="horz" wrap="square" lIns="91440" tIns="45720" rIns="91440" bIns="45720" numCol="1" anchor="ctr" anchorCtr="0" compatLnSpc="1">
            <a:normAutofit/>
          </a:bodyPr>
          <a:lstStyle>
            <a:lvl1pPr>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051C83F4-A8E7-4BF2-83B0-068AEDFB6757}" type="slidenum">
              <a:rPr kumimoji="0" lang="zh-CN" altLang="en-US" sz="14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10" name="矩形 9"/>
          <p:cNvSpPr/>
          <p:nvPr/>
        </p:nvSpPr>
        <p:spPr bwMode="white">
          <a:xfrm>
            <a:off x="0" y="5970588"/>
            <a:ext cx="12192000" cy="887413"/>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12700" y="6053138"/>
            <a:ext cx="3000375" cy="712788"/>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3144838" y="6043613"/>
            <a:ext cx="9047163" cy="714375"/>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标题 7"/>
          <p:cNvSpPr>
            <a:spLocks noGrp="1"/>
          </p:cNvSpPr>
          <p:nvPr>
            <p:ph type="ctrTitle"/>
          </p:nvPr>
        </p:nvSpPr>
        <p:spPr>
          <a:xfrm>
            <a:off x="3149600" y="4038600"/>
            <a:ext cx="8636000" cy="1828800"/>
          </a:xfrm>
        </p:spPr>
        <p:txBody>
          <a:bodyPr anchor="b"/>
          <a:lstStyle>
            <a:lvl1pPr>
              <a:defRPr cap="all" baseline="0"/>
            </a:lvl1pPr>
          </a:lstStyle>
          <a:p>
            <a:pPr fontAlgn="base"/>
            <a:r>
              <a:rPr lang="zh-CN" altLang="en-US" strike="noStrike" noProof="1"/>
              <a:t>单击此处编辑母版标题样式</a:t>
            </a:r>
            <a:endParaRPr lang="en-US" strike="noStrike" noProof="1"/>
          </a:p>
        </p:txBody>
      </p:sp>
      <p:sp>
        <p:nvSpPr>
          <p:cNvPr id="9" name="副标题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fontAlgn="base"/>
            <a:r>
              <a:rPr lang="zh-CN" altLang="en-US" strike="noStrike" noProof="1"/>
              <a:t>单击此处编辑母版副标题样式</a:t>
            </a:r>
            <a:endParaRPr lang="en-US" strike="noStrike" noProof="1"/>
          </a:p>
        </p:txBody>
      </p:sp>
      <p:sp>
        <p:nvSpPr>
          <p:cNvPr id="13" name="日期占位符 27"/>
          <p:cNvSpPr>
            <a:spLocks noGrp="1"/>
          </p:cNvSpPr>
          <p:nvPr>
            <p:ph type="dt" sz="half" idx="2"/>
          </p:nvPr>
        </p:nvSpPr>
        <p:spPr>
          <a:xfrm>
            <a:off x="101600" y="6069013"/>
            <a:ext cx="2743200" cy="685800"/>
          </a:xfrm>
          <a:prstGeom prst="rect">
            <a:avLst/>
          </a:prstGeom>
        </p:spPr>
        <p:txBody>
          <a:bodyPr vert="horz" anchor="ctr" anchorCtr="0">
            <a:noAutofit/>
          </a:bodyPr>
          <a:lstStyle>
            <a:lvl1pPr algn="ctr" fontAlgn="base">
              <a:spcBef>
                <a:spcPct val="0"/>
              </a:spcBef>
              <a:spcAft>
                <a:spcPct val="0"/>
              </a:spcAft>
              <a:defRPr sz="2000" b="1">
                <a:solidFill>
                  <a:srgbClr val="FFFFF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874724B6-65B5-444E-ABFE-A9958117A4D4}" type="datetimeFigureOut">
              <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rPr>
              <a:t>2025/7/26</a:t>
            </a:fld>
            <a:endParaRPr kumimoji="0" lang="zh-CN" altLang="en-US" sz="20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5" name="页脚占位符 16"/>
          <p:cNvSpPr>
            <a:spLocks noGrp="1"/>
          </p:cNvSpPr>
          <p:nvPr>
            <p:ph type="ftr" sz="quarter" idx="3"/>
          </p:nvPr>
        </p:nvSpPr>
        <p:spPr>
          <a:xfrm>
            <a:off x="2781300" y="236538"/>
            <a:ext cx="7823200" cy="365125"/>
          </a:xfrm>
          <a:prstGeom prst="rect">
            <a:avLst/>
          </a:prstGeom>
        </p:spPr>
        <p:txBody>
          <a:bodyPr vert="horz" anchor="ctr"/>
          <a:lstStyle>
            <a:lvl1pPr algn="r" fontAlgn="base">
              <a:spcBef>
                <a:spcPct val="0"/>
              </a:spcBef>
              <a:spcAft>
                <a:spcPct val="0"/>
              </a:spcAft>
              <a:defRPr b="1">
                <a:solidFill>
                  <a:srgbClr val="FFFFF4"/>
                </a:solidFill>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FFFFF4"/>
              </a:solidFill>
              <a:effectLst/>
              <a:uLnTx/>
              <a:uFillTx/>
              <a:latin typeface="Arial" panose="020B0604020202020204" pitchFamily="34" charset="0"/>
              <a:ea typeface="宋体" panose="02010600030101010101" pitchFamily="2" charset="-122"/>
              <a:cs typeface="+mn-cs"/>
            </a:endParaRPr>
          </a:p>
        </p:txBody>
      </p:sp>
      <p:sp>
        <p:nvSpPr>
          <p:cNvPr id="16" name="灯片编号占位符 28"/>
          <p:cNvSpPr>
            <a:spLocks noGrp="1"/>
          </p:cNvSpPr>
          <p:nvPr>
            <p:ph type="sldNum" sz="quarter" idx="4"/>
          </p:nvPr>
        </p:nvSpPr>
        <p:spPr>
          <a:xfrm>
            <a:off x="10668000" y="228600"/>
            <a:ext cx="1117600" cy="381000"/>
          </a:xfrm>
          <a:prstGeom prst="rect">
            <a:avLst/>
          </a:prstGeom>
        </p:spPr>
        <p:txBody>
          <a:bodyPr vert="horz" wrap="square" lIns="91440" tIns="45720" rIns="91440" bIns="45720" numCol="1" anchor="ctr" anchorCtr="0" compatLnSpc="1">
            <a:normAutofit/>
          </a:bodyPr>
          <a:lstStyle>
            <a:lvl1pPr>
              <a:defRPr>
                <a:solidFill>
                  <a:srgbClr val="FFFFF4"/>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5DB8A38-097C-4C2E-9628-2A5FA33A8AE9}" type="slidenum">
              <a:rPr kumimoji="0" lang="zh-CN" altLang="en-US" sz="1400" b="1" i="0" u="none" strike="noStrike" kern="1200" cap="none" spc="0" normalizeH="0" baseline="0" noProof="0" smtClean="0">
                <a:ln>
                  <a:noFill/>
                </a:ln>
                <a:solidFill>
                  <a:srgbClr val="FFFFF4"/>
                </a:solidFill>
                <a:effectLst/>
                <a:uLnTx/>
                <a:uFillTx/>
                <a:latin typeface="Arial" panose="020B0604020202020204" pitchFamily="34" charset="0"/>
                <a:ea typeface="宋体" panose="02010600030101010101" pitchFamily="2" charset="-122"/>
                <a:cs typeface="+mn-cs"/>
              </a:rPr>
              <a:t>‹#›</a:t>
            </a:fld>
            <a:endParaRPr kumimoji="0" lang="zh-CN" altLang="en-US" sz="1400" b="1" i="0" u="none" strike="noStrike" kern="1200" cap="none" spc="0" normalizeH="0" baseline="0" noProof="0">
              <a:ln>
                <a:noFill/>
              </a:ln>
              <a:solidFill>
                <a:srgbClr val="FFFFF4"/>
              </a:solidFill>
              <a:effectLst/>
              <a:uLnTx/>
              <a:uFillTx/>
              <a:latin typeface="Arial" panose="020B0604020202020204" pitchFamily="34" charset="0"/>
              <a:ea typeface="宋体" panose="02010600030101010101" pitchFamily="2" charset="-122"/>
              <a:cs typeface="+mn-cs"/>
            </a:endParaRPr>
          </a:p>
        </p:txBody>
      </p:sp>
    </p:spTree>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6864" y="228600"/>
            <a:ext cx="10871200" cy="990600"/>
          </a:xfrm>
        </p:spPr>
        <p:txBody>
          <a:bodyPr/>
          <a:lstStyle/>
          <a:p>
            <a:pPr fontAlgn="base"/>
            <a:r>
              <a:rPr lang="zh-CN" altLang="en-US" strike="noStrike" noProof="1"/>
              <a:t>单击此处编辑母版标题样式</a:t>
            </a:r>
            <a:endParaRPr lang="en-US" strike="noStrike" noProof="1"/>
          </a:p>
        </p:txBody>
      </p:sp>
      <p:sp>
        <p:nvSpPr>
          <p:cNvPr id="8" name="内容占位符 7"/>
          <p:cNvSpPr>
            <a:spLocks noGrp="1"/>
          </p:cNvSpPr>
          <p:nvPr>
            <p:ph sz="quarter" idx="1"/>
          </p:nvPr>
        </p:nvSpPr>
        <p:spPr>
          <a:xfrm>
            <a:off x="816864" y="1600200"/>
            <a:ext cx="10871200" cy="4495800"/>
          </a:xfrm>
        </p:spPr>
        <p:txBody>
          <a:bodyPr/>
          <a:lstStyle>
            <a:lvl1pPr>
              <a:defRPr>
                <a:latin typeface="黑体" panose="02010609060101010101" pitchFamily="49" charset="-122"/>
                <a:ea typeface="黑体" panose="02010609060101010101" pitchFamily="49" charset="-122"/>
              </a:defRPr>
            </a:lvl1pPr>
            <a:lvl2pPr marL="640080" indent="-274320">
              <a:buFont typeface="Wingdings" panose="05000000000000000000" pitchFamily="2" charset="2"/>
              <a:buChar char="Ø"/>
              <a:defRPr b="1">
                <a:latin typeface="仿宋" panose="02010609060101010101" pitchFamily="49" charset="-122"/>
                <a:ea typeface="仿宋" panose="02010609060101010101" pitchFamily="49" charset="-122"/>
              </a:defRPr>
            </a:lvl2pPr>
            <a:lvl3pPr marL="914400" indent="-228600">
              <a:buFont typeface="Wingdings" panose="05000000000000000000" pitchFamily="2" charset="2"/>
              <a:buChar char="ü"/>
              <a:defRPr b="1">
                <a:latin typeface="宋体" panose="02010600030101010101" pitchFamily="2" charset="-122"/>
                <a:ea typeface="宋体" panose="02010600030101010101" pitchFamily="2" charset="-122"/>
              </a:defRPr>
            </a:lvl3pPr>
            <a:lvl4pPr marL="1371600" indent="-228600">
              <a:buFont typeface="Wingdings" panose="05000000000000000000" pitchFamily="2" charset="2"/>
              <a:buChar char="l"/>
              <a:defRPr/>
            </a:lvl4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0" name="日期占位符 3"/>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A69095AA-1BCB-4351-9B7B-60B04C503CA7}"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4"/>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5"/>
          <p:cNvSpPr>
            <a:spLocks noGrp="1"/>
          </p:cNvSpPr>
          <p:nvPr>
            <p:ph type="sldNum" sz="quarter" idx="4"/>
          </p:nvPr>
        </p:nvSpPr>
        <p:spPr>
          <a:xfrm>
            <a:off x="0" y="1265238"/>
            <a:ext cx="695325" cy="244475"/>
          </a:xfrm>
          <a:prstGeom prst="rect">
            <a:avLst/>
          </a:prstGeom>
        </p:spPr>
        <p:txBody>
          <a:bodyPr vert="horz" wrap="square" lIns="91440" tIns="45720" rIns="91440" bIns="45720" numCol="1" anchor="ctr" anchorCtr="0" compatLnSpc="1">
            <a:normAutofit/>
          </a:bodyPr>
          <a:lstStyle>
            <a:lvl1pPr>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20FF11FE-F7EB-45FA-97E7-9FD46484187F}" type="slidenum">
              <a:rPr kumimoji="0" lang="zh-CN" altLang="en-US" sz="14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blipFill rotWithShape="0">
          <a:blip r:embed="rId2"/>
          <a:stretch>
            <a:fillRect/>
          </a:stretch>
        </a:blipFill>
        <a:effectLst/>
      </p:bgPr>
    </p:bg>
    <p:spTree>
      <p:nvGrpSpPr>
        <p:cNvPr id="1" name=""/>
        <p:cNvGrpSpPr/>
        <p:nvPr/>
      </p:nvGrpSpPr>
      <p:grpSpPr>
        <a:xfrm>
          <a:off x="0" y="0"/>
          <a:ext cx="0" cy="0"/>
          <a:chOff x="0" y="0"/>
          <a:chExt cx="0" cy="0"/>
        </a:xfrm>
      </p:grpSpPr>
      <p:sp>
        <p:nvSpPr>
          <p:cNvPr id="10" name="矩形 9"/>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12" name="矩形 11"/>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3" name="文本占位符 2"/>
          <p:cNvSpPr>
            <a:spLocks noGrp="1"/>
          </p:cNvSpPr>
          <p:nvPr>
            <p:ph type="body" idx="1"/>
          </p:nvPr>
        </p:nvSpPr>
        <p:spPr>
          <a:xfrm>
            <a:off x="1828801" y="2743200"/>
            <a:ext cx="9497484" cy="1673225"/>
          </a:xfrm>
        </p:spPr>
        <p:txBody>
          <a:bodyPr/>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fontAlgn="base"/>
            <a:r>
              <a:rPr lang="zh-CN" altLang="en-US" strike="noStrike" noProof="1"/>
              <a:t>单击此处编辑母版文本样式</a:t>
            </a:r>
          </a:p>
        </p:txBody>
      </p:sp>
      <p:sp>
        <p:nvSpPr>
          <p:cNvPr id="2" name="标题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pPr fontAlgn="base"/>
            <a:r>
              <a:rPr lang="zh-CN" altLang="en-US" strike="noStrike" noProof="1"/>
              <a:t>单击此处编辑母版标题样式</a:t>
            </a:r>
            <a:endParaRPr lang="en-US" strike="noStrike" noProof="1"/>
          </a:p>
        </p:txBody>
      </p:sp>
      <p:sp>
        <p:nvSpPr>
          <p:cNvPr id="13" name="日期占位符 11"/>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5DAC0D7-C10A-474B-9D9E-90DB15AC253B}"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5" name="灯片编号占位符 12"/>
          <p:cNvSpPr>
            <a:spLocks noGrp="1"/>
          </p:cNvSpPr>
          <p:nvPr>
            <p:ph type="sldNum" sz="quarter" idx="4"/>
          </p:nvPr>
        </p:nvSpPr>
        <p:spPr>
          <a:xfrm>
            <a:off x="0" y="1752600"/>
            <a:ext cx="1727200" cy="701675"/>
          </a:xfrm>
          <a:prstGeom prst="rect">
            <a:avLst/>
          </a:prstGeom>
        </p:spPr>
        <p:txBody>
          <a:bodyPr vert="horz" wrap="square" lIns="91440" tIns="45720" rIns="91440" bIns="45720" numCol="1" anchor="ctr" anchorCtr="0" compatLnSpc="1">
            <a:noAutofit/>
          </a:bodyPr>
          <a:lstStyle>
            <a:lvl1pPr>
              <a:defRPr sz="2400">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50F4E9F-72EE-4A00-A0CD-38334D9CB9E7}" type="slidenum">
              <a:rPr kumimoji="0" lang="zh-CN" altLang="en-US" sz="24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2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6" name="页脚占位符 13"/>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9" name="内容占位符 8"/>
          <p:cNvSpPr>
            <a:spLocks noGrp="1"/>
          </p:cNvSpPr>
          <p:nvPr>
            <p:ph sz="quarter" idx="1"/>
          </p:nvPr>
        </p:nvSpPr>
        <p:spPr>
          <a:xfrm>
            <a:off x="812800" y="1589567"/>
            <a:ext cx="5181600" cy="4572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1" name="内容占位符 10"/>
          <p:cNvSpPr>
            <a:spLocks noGrp="1"/>
          </p:cNvSpPr>
          <p:nvPr>
            <p:ph sz="quarter" idx="2"/>
          </p:nvPr>
        </p:nvSpPr>
        <p:spPr>
          <a:xfrm>
            <a:off x="6459868" y="1589567"/>
            <a:ext cx="5181600" cy="45720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0" name="日期占位符 7"/>
          <p:cNvSpPr>
            <a:spLocks noGrp="1"/>
          </p:cNvSpPr>
          <p:nvPr>
            <p:ph type="dt" sz="half" idx="12"/>
          </p:nvPr>
        </p:nvSpPr>
        <p:spPr>
          <a:xfrm>
            <a:off x="81280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078D8916-4164-4DB4-9E55-863FDE4635E1}"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灯片编号占位符 9"/>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normAutofit/>
          </a:bodyPr>
          <a:lstStyle>
            <a:lvl1pPr>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B66CF611-CB6C-49FC-BD57-E92655B7DB29}" type="slidenum">
              <a:rPr kumimoji="0" lang="zh-CN" altLang="en-US" sz="14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页脚占位符 11"/>
          <p:cNvSpPr>
            <a:spLocks noGrp="1"/>
          </p:cNvSpPr>
          <p:nvPr>
            <p:ph type="ftr" sz="quarter" idx="3"/>
          </p:nvPr>
        </p:nvSpPr>
        <p:spPr>
          <a:xfrm>
            <a:off x="812800" y="6248400"/>
            <a:ext cx="7227888"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11200" y="273050"/>
            <a:ext cx="10871200" cy="869950"/>
          </a:xfrm>
        </p:spPr>
        <p:txBody>
          <a:bodyPr/>
          <a:lstStyle>
            <a:lvl1pPr>
              <a:defRPr/>
            </a:lvl1pPr>
          </a:lstStyle>
          <a:p>
            <a:pPr fontAlgn="base"/>
            <a:r>
              <a:rPr lang="zh-CN" altLang="en-US" strike="noStrike" noProof="1"/>
              <a:t>单击此处编辑母版标题样式</a:t>
            </a:r>
            <a:endParaRPr lang="en-US" strike="noStrike" noProof="1"/>
          </a:p>
        </p:txBody>
      </p:sp>
      <p:sp>
        <p:nvSpPr>
          <p:cNvPr id="11" name="内容占位符 10"/>
          <p:cNvSpPr>
            <a:spLocks noGrp="1"/>
          </p:cNvSpPr>
          <p:nvPr>
            <p:ph sz="quarter" idx="2"/>
          </p:nvPr>
        </p:nvSpPr>
        <p:spPr>
          <a:xfrm>
            <a:off x="812800" y="2438400"/>
            <a:ext cx="5181600" cy="3581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3" name="内容占位符 12"/>
          <p:cNvSpPr>
            <a:spLocks noGrp="1"/>
          </p:cNvSpPr>
          <p:nvPr>
            <p:ph sz="quarter" idx="4"/>
          </p:nvPr>
        </p:nvSpPr>
        <p:spPr>
          <a:xfrm>
            <a:off x="6400800" y="2438400"/>
            <a:ext cx="5181600" cy="35814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6" name="文本占位符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fontAlgn="base"/>
            <a:r>
              <a:rPr lang="zh-CN" altLang="en-US" strike="noStrike" noProof="1"/>
              <a:t>单击此处编辑母版文本样式</a:t>
            </a:r>
          </a:p>
        </p:txBody>
      </p:sp>
      <p:sp>
        <p:nvSpPr>
          <p:cNvPr id="15" name="文本占位符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fontAlgn="base"/>
            <a:r>
              <a:rPr lang="zh-CN" altLang="en-US" strike="noStrike" noProof="1"/>
              <a:t>单击此处编辑母版文本样式</a:t>
            </a:r>
          </a:p>
        </p:txBody>
      </p:sp>
      <p:sp>
        <p:nvSpPr>
          <p:cNvPr id="10" name="日期占位符 9"/>
          <p:cNvSpPr>
            <a:spLocks noGrp="1"/>
          </p:cNvSpPr>
          <p:nvPr>
            <p:ph type="dt" sz="half" idx="12"/>
          </p:nvPr>
        </p:nvSpPr>
        <p:spPr>
          <a:xfrm>
            <a:off x="8128000" y="6248400"/>
            <a:ext cx="3556000" cy="365125"/>
          </a:xfrm>
          <a:prstGeom prst="rect">
            <a:avLst/>
          </a:prstGeom>
        </p:spPr>
        <p:txBody>
          <a:bodyPr vert="horz" rtlCol="0"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B4BE3E7F-B20F-48CF-9876-22F942791269}"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3" name="灯片编号占位符 11"/>
          <p:cNvSpPr>
            <a:spLocks noGrp="1"/>
          </p:cNvSpPr>
          <p:nvPr>
            <p:ph type="sldNum" sz="quarter" idx="14"/>
          </p:nvPr>
        </p:nvSpPr>
        <p:spPr>
          <a:xfrm>
            <a:off x="0" y="1279525"/>
            <a:ext cx="711200" cy="244475"/>
          </a:xfrm>
          <a:prstGeom prst="rect">
            <a:avLst/>
          </a:prstGeom>
        </p:spPr>
        <p:txBody>
          <a:bodyPr vert="horz" wrap="square" lIns="91440" tIns="45720" rIns="91440" bIns="45720" numCol="1" anchor="ctr" anchorCtr="0" compatLnSpc="1">
            <a:normAutofit/>
          </a:bodyPr>
          <a:lstStyle>
            <a:lvl1pPr>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AF2C46FE-0F62-432F-B4DA-D2831D11AFF7}" type="slidenum">
              <a:rPr kumimoji="0" lang="zh-CN" altLang="en-US" sz="14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
        <p:nvSpPr>
          <p:cNvPr id="12" name="页脚占位符 13"/>
          <p:cNvSpPr>
            <a:spLocks noGrp="1"/>
          </p:cNvSpPr>
          <p:nvPr>
            <p:ph type="ftr" sz="quarter" idx="13"/>
          </p:nvPr>
        </p:nvSpPr>
        <p:spPr>
          <a:xfrm>
            <a:off x="812800" y="6248400"/>
            <a:ext cx="7227888" cy="365125"/>
          </a:xfrm>
          <a:prstGeom prst="rect">
            <a:avLst/>
          </a:prstGeom>
        </p:spPr>
        <p:txBody>
          <a:bodyPr vert="horz" rtlCol="0"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en-US" strike="noStrike" noProof="1"/>
          </a:p>
        </p:txBody>
      </p:sp>
      <p:sp>
        <p:nvSpPr>
          <p:cNvPr id="10" name="日期占位符 2"/>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9E39EFF2-C388-4695-8B36-2FD13784339B}"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3"/>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4"/>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normAutofit/>
          </a:bodyPr>
          <a:lstStyle>
            <a:lvl1pPr>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7437E1A1-DE0C-4577-B472-7BDB28E18C5F}" type="slidenum">
              <a:rPr kumimoji="0" lang="zh-CN" altLang="en-US" sz="14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bg>
      <p:bgPr>
        <a:solidFill>
          <a:schemeClr val="bg1"/>
        </a:solidFill>
        <a:effectLst/>
      </p:bgPr>
    </p:bg>
    <p:spTree>
      <p:nvGrpSpPr>
        <p:cNvPr id="1" name=""/>
        <p:cNvGrpSpPr/>
        <p:nvPr/>
      </p:nvGrpSpPr>
      <p:grpSpPr>
        <a:xfrm>
          <a:off x="0" y="0"/>
          <a:ext cx="0" cy="0"/>
          <a:chOff x="0" y="0"/>
          <a:chExt cx="0" cy="0"/>
        </a:xfrm>
      </p:grpSpPr>
      <p:sp>
        <p:nvSpPr>
          <p:cNvPr id="10" name="日期占位符 1"/>
          <p:cNvSpPr>
            <a:spLocks noGrp="1"/>
          </p:cNvSpPr>
          <p:nvPr>
            <p:ph type="dt" sz="half" idx="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FC34BFE1-3250-49EA-B63B-7A1F6E9D0B53}"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2"/>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3"/>
          <p:cNvSpPr>
            <a:spLocks noGrp="1"/>
          </p:cNvSpPr>
          <p:nvPr>
            <p:ph type="sldNum" sz="quarter" idx="4"/>
          </p:nvPr>
        </p:nvSpPr>
        <p:spPr>
          <a:xfrm>
            <a:off x="0" y="6248400"/>
            <a:ext cx="711200" cy="381000"/>
          </a:xfrm>
          <a:prstGeom prst="rect">
            <a:avLst/>
          </a:prstGeom>
        </p:spPr>
        <p:txBody>
          <a:bodyPr vert="horz" wrap="square" lIns="91440" tIns="45720" rIns="91440" bIns="45720" numCol="1" anchor="ctr" anchorCtr="0" compatLnSpc="1">
            <a:normAutofit/>
          </a:bodyPr>
          <a:lstStyle>
            <a:lvl1pPr>
              <a:defRPr>
                <a:solidFill>
                  <a:srgbClr val="2F2F2F"/>
                </a:solidFill>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1418F517-9B2B-4579-AF7D-FC9C87622195}" type="slidenum">
              <a:rPr kumimoji="0" lang="zh-CN" altLang="en-US" sz="1400" b="1" i="0" u="none" strike="noStrike" kern="1200" cap="none" spc="0" normalizeH="0" baseline="0" noProof="0" smtClean="0">
                <a:ln>
                  <a:noFill/>
                </a:ln>
                <a:solidFill>
                  <a:srgbClr val="2F2F2F"/>
                </a:solidFill>
                <a:effectLst/>
                <a:uLnTx/>
                <a:uFillTx/>
                <a:latin typeface="Arial" panose="020B0604020202020204" pitchFamily="34" charset="0"/>
                <a:ea typeface="宋体" panose="02010600030101010101" pitchFamily="2" charset="-122"/>
                <a:cs typeface="+mn-cs"/>
              </a:rPr>
              <a:t>‹#›</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12800" y="273050"/>
            <a:ext cx="10769600" cy="869950"/>
          </a:xfrm>
        </p:spPr>
        <p:txBody>
          <a:bodyPr/>
          <a:lstStyle>
            <a:lvl1pPr algn="l">
              <a:buNone/>
              <a:defRPr sz="4400" b="0"/>
            </a:lvl1pPr>
          </a:lstStyle>
          <a:p>
            <a:pPr fontAlgn="base"/>
            <a:r>
              <a:rPr lang="zh-CN" altLang="en-US" strike="noStrike" noProof="1"/>
              <a:t>单击此处编辑母版标题样式</a:t>
            </a:r>
            <a:endParaRPr lang="en-US" strike="noStrike" noProof="1"/>
          </a:p>
        </p:txBody>
      </p:sp>
      <p:sp>
        <p:nvSpPr>
          <p:cNvPr id="3" name="文本占位符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fontAlgn="base"/>
            <a:r>
              <a:rPr lang="zh-CN" altLang="en-US" strike="noStrike" noProof="1"/>
              <a:t>单击此处编辑母版文本样式</a:t>
            </a:r>
          </a:p>
        </p:txBody>
      </p:sp>
      <p:sp>
        <p:nvSpPr>
          <p:cNvPr id="9" name="内容占位符 8"/>
          <p:cNvSpPr>
            <a:spLocks noGrp="1"/>
          </p:cNvSpPr>
          <p:nvPr>
            <p:ph sz="quarter" idx="1"/>
          </p:nvPr>
        </p:nvSpPr>
        <p:spPr>
          <a:xfrm>
            <a:off x="3149600" y="1752600"/>
            <a:ext cx="8534400" cy="4419600"/>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endParaRPr lang="en-US" strike="noStrike" noProof="1"/>
          </a:p>
        </p:txBody>
      </p:sp>
      <p:sp>
        <p:nvSpPr>
          <p:cNvPr id="10" name="日期占位符 4"/>
          <p:cNvSpPr>
            <a:spLocks noGrp="1"/>
          </p:cNvSpPr>
          <p:nvPr>
            <p:ph type="dt" sz="half" idx="12"/>
          </p:nvPr>
        </p:nvSpPr>
        <p:spPr>
          <a:xfrm>
            <a:off x="8128000" y="6248400"/>
            <a:ext cx="3556000" cy="365125"/>
          </a:xfrm>
          <a:prstGeom prst="rect">
            <a:avLst/>
          </a:prstGeom>
        </p:spPr>
        <p:txBody>
          <a:bodyPr vert="horz" anchor="ctr" anchorCtr="0"/>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fld id="{8738D282-6AB4-4FB6-AF3F-7E927519B248}" type="datetimeFigureOut">
              <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rPr>
              <a:t>2025/7/26</a:t>
            </a:fld>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1" name="页脚占位符 5"/>
          <p:cNvSpPr>
            <a:spLocks noGrp="1"/>
          </p:cNvSpPr>
          <p:nvPr>
            <p:ph type="ftr" sz="quarter" idx="3"/>
          </p:nvPr>
        </p:nvSpPr>
        <p:spPr>
          <a:xfrm>
            <a:off x="812800" y="6248400"/>
            <a:ext cx="7227888" cy="365125"/>
          </a:xfrm>
          <a:prstGeom prst="rect">
            <a:avLst/>
          </a:prstGeom>
        </p:spPr>
        <p:txBody>
          <a:bodyPr vert="horz" anchor="ctr"/>
          <a:lstStyle>
            <a:lvl1pPr fontAlgn="base">
              <a:spcBef>
                <a:spcPct val="0"/>
              </a:spcBef>
              <a:spcAft>
                <a:spcPct val="0"/>
              </a:spcAft>
              <a:defRPr b="1">
                <a:latin typeface="Arial" panose="020B0604020202020204" pitchFamily="34" charset="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zh-CN" altLang="en-US" sz="1400" b="1" i="0" u="none" strike="noStrike" kern="1200" cap="none" spc="0" normalizeH="0" baseline="0" noProof="0">
              <a:ln>
                <a:noFill/>
              </a:ln>
              <a:solidFill>
                <a:srgbClr val="2F2F2F"/>
              </a:solidFill>
              <a:effectLst/>
              <a:uLnTx/>
              <a:uFillTx/>
              <a:latin typeface="Arial" panose="020B0604020202020204" pitchFamily="34" charset="0"/>
              <a:ea typeface="宋体" panose="02010600030101010101" pitchFamily="2" charset="-122"/>
              <a:cs typeface="+mn-cs"/>
            </a:endParaRPr>
          </a:p>
        </p:txBody>
      </p:sp>
      <p:sp>
        <p:nvSpPr>
          <p:cNvPr id="12" name="灯片编号占位符 6"/>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normAutofit/>
          </a:bodyPr>
          <a:lstStyle>
            <a:lvl1pPr>
              <a:defRPr>
                <a:latin typeface="Arial" panose="020B0604020202020204" pitchFamily="34" charset="0"/>
                <a:ea typeface="宋体" panose="0201060003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5B156FB8-F0F1-4E2E-8B3B-12282A19CA99}" type="slidenum">
              <a:rPr kumimoji="0" lang="zh-CN" altLang="en-US" sz="1400" b="1" i="0" u="none" strike="noStrike" kern="1200" cap="none" spc="0" normalizeH="0" baseline="0" noProof="0" smtClean="0">
                <a:ln>
                  <a:noFill/>
                </a:ln>
                <a:solidFill>
                  <a:srgbClr val="FFFFFF"/>
                </a:solidFill>
                <a:effectLst/>
                <a:uLnTx/>
                <a:uFillTx/>
                <a:latin typeface="Arial" panose="020B0604020202020204" pitchFamily="34" charset="0"/>
                <a:ea typeface="宋体" panose="02010600030101010101" pitchFamily="2" charset="-122"/>
                <a:cs typeface="+mn-cs"/>
              </a:rPr>
              <a:t>‹#›</a:t>
            </a:fld>
            <a:endParaRPr kumimoji="0" lang="zh-CN" altLang="en-US" sz="1400" b="1" i="0" u="none" strike="noStrike" kern="1200" cap="none" spc="0" normalizeH="0" baseline="0" noProof="0">
              <a:ln>
                <a:noFill/>
              </a:ln>
              <a:solidFill>
                <a:srgbClr val="FFFFFF"/>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标题占位符 21"/>
          <p:cNvSpPr>
            <a:spLocks noGrp="1"/>
          </p:cNvSpPr>
          <p:nvPr>
            <p:ph type="title"/>
          </p:nvPr>
        </p:nvSpPr>
        <p:spPr>
          <a:xfrm>
            <a:off x="812800" y="228600"/>
            <a:ext cx="10871200" cy="990600"/>
          </a:xfrm>
          <a:prstGeom prst="rect">
            <a:avLst/>
          </a:prstGeom>
          <a:noFill/>
          <a:ln w="9525">
            <a:noFill/>
          </a:ln>
        </p:spPr>
        <p:txBody>
          <a:bodyPr anchor="ctr" anchorCtr="0"/>
          <a:lstStyle/>
          <a:p>
            <a:pPr lvl="0"/>
            <a:r>
              <a:rPr lang="zh-CN" altLang="en-US" dirty="0"/>
              <a:t>单击此处编辑母版标题样式</a:t>
            </a:r>
          </a:p>
        </p:txBody>
      </p:sp>
      <p:sp>
        <p:nvSpPr>
          <p:cNvPr id="1027" name="文本占位符 12"/>
          <p:cNvSpPr>
            <a:spLocks noGrp="1"/>
          </p:cNvSpPr>
          <p:nvPr>
            <p:ph type="body"/>
          </p:nvPr>
        </p:nvSpPr>
        <p:spPr>
          <a:xfrm>
            <a:off x="817563" y="1600200"/>
            <a:ext cx="10871200" cy="4525963"/>
          </a:xfrm>
          <a:prstGeom prst="rect">
            <a:avLst/>
          </a:prstGeom>
          <a:noFill/>
          <a:ln w="9525">
            <a:noFill/>
          </a:ln>
        </p:spPr>
        <p:txBody>
          <a:bodyPr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日期占位符 13"/>
          <p:cNvSpPr>
            <a:spLocks noGrp="1"/>
          </p:cNvSpPr>
          <p:nvPr>
            <p:ph type="dt" sz="half" idx="2"/>
          </p:nvPr>
        </p:nvSpPr>
        <p:spPr>
          <a:xfrm>
            <a:off x="8128000" y="6248400"/>
            <a:ext cx="3556000" cy="365125"/>
          </a:xfrm>
          <a:prstGeom prst="rect">
            <a:avLst/>
          </a:prstGeom>
        </p:spPr>
        <p:txBody>
          <a:bodyPr vert="horz" anchor="ctr" anchorCtr="0"/>
          <a:lstStyle>
            <a:lvl1pPr algn="l" eaLnBrk="1" fontAlgn="auto" latinLnBrk="0" hangingPunct="1">
              <a:spcBef>
                <a:spcPts val="0"/>
              </a:spcBef>
              <a:spcAft>
                <a:spcPts val="0"/>
              </a:spcAft>
              <a:defRPr kumimoji="0" sz="1400" b="0">
                <a:solidFill>
                  <a:srgbClr val="2F2F2F"/>
                </a:solidFill>
                <a:latin typeface="Tw Cen MT" panose="020B0602020104020603"/>
                <a:ea typeface="华文仿宋" panose="02010600040101010101" pitchFamily="2" charset="-122"/>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10EA42EA-6172-4A5D-81F6-64478E3804FA}" type="datetimeFigureOut">
              <a:rPr kumimoji="0" lang="zh-CN" altLang="en-US" sz="140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rPr>
              <a:t>2025/7/26</a:t>
            </a:fld>
            <a:endParaRPr kumimoji="0" lang="zh-CN" altLang="en-US" sz="140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endParaRPr>
          </a:p>
        </p:txBody>
      </p:sp>
      <p:sp>
        <p:nvSpPr>
          <p:cNvPr id="3" name="页脚占位符 2"/>
          <p:cNvSpPr>
            <a:spLocks noGrp="1"/>
          </p:cNvSpPr>
          <p:nvPr>
            <p:ph type="ftr" sz="quarter" idx="3"/>
          </p:nvPr>
        </p:nvSpPr>
        <p:spPr>
          <a:xfrm>
            <a:off x="812800" y="6248400"/>
            <a:ext cx="7227888" cy="365125"/>
          </a:xfrm>
          <a:prstGeom prst="rect">
            <a:avLst/>
          </a:prstGeom>
        </p:spPr>
        <p:txBody>
          <a:bodyPr vert="horz" anchor="ctr"/>
          <a:lstStyle>
            <a:lvl1pPr algn="r" eaLnBrk="1" fontAlgn="auto" latinLnBrk="0" hangingPunct="1">
              <a:spcBef>
                <a:spcPts val="0"/>
              </a:spcBef>
              <a:spcAft>
                <a:spcPts val="0"/>
              </a:spcAft>
              <a:defRPr kumimoji="0" sz="1400" b="0">
                <a:solidFill>
                  <a:srgbClr val="2F2F2F"/>
                </a:solidFill>
                <a:latin typeface="Tw Cen MT" panose="020B0602020104020603"/>
                <a:ea typeface="华文仿宋" panose="02010600040101010101" pitchFamily="2" charset="-122"/>
              </a:defRPr>
            </a:lvl1pPr>
          </a:lstStyle>
          <a:p>
            <a:pPr marL="0" marR="0" lvl="0" indent="0" algn="r" defTabSz="914400" rtl="0" eaLnBrk="1" fontAlgn="auto" latinLnBrk="0" hangingPunct="1">
              <a:lnSpc>
                <a:spcPct val="100000"/>
              </a:lnSpc>
              <a:spcBef>
                <a:spcPts val="0"/>
              </a:spcBef>
              <a:spcAft>
                <a:spcPts val="0"/>
              </a:spcAft>
              <a:buClrTx/>
              <a:buSzTx/>
              <a:buFontTx/>
              <a:buNone/>
              <a:defRPr/>
            </a:pPr>
            <a:endParaRPr kumimoji="0" lang="zh-CN" altLang="en-US" sz="1400" b="0" i="0" u="none" strike="noStrike" kern="1200" cap="none" spc="0" normalizeH="0" baseline="0" noProof="0">
              <a:ln>
                <a:noFill/>
              </a:ln>
              <a:solidFill>
                <a:srgbClr val="2F2F2F"/>
              </a:solidFill>
              <a:effectLst/>
              <a:uLnTx/>
              <a:uFillTx/>
              <a:latin typeface="Tw Cen MT" panose="020B0602020104020603"/>
              <a:ea typeface="华文仿宋" panose="02010600040101010101" pitchFamily="2" charset="-122"/>
              <a:cs typeface="+mn-cs"/>
            </a:endParaRPr>
          </a:p>
        </p:txBody>
      </p:sp>
      <p:sp>
        <p:nvSpPr>
          <p:cNvPr id="7" name="矩形 6"/>
          <p:cNvSpPr/>
          <p:nvPr/>
        </p:nvSpPr>
        <p:spPr bwMode="white">
          <a:xfrm>
            <a:off x="0" y="1235075"/>
            <a:ext cx="12192000" cy="31908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8" name="矩形 7"/>
          <p:cNvSpPr/>
          <p:nvPr/>
        </p:nvSpPr>
        <p:spPr>
          <a:xfrm>
            <a:off x="0" y="1279525"/>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9" name="矩形 8"/>
          <p:cNvSpPr/>
          <p:nvPr/>
        </p:nvSpPr>
        <p:spPr>
          <a:xfrm>
            <a:off x="812800" y="1311275"/>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white"/>
              </a:solidFill>
              <a:effectLst/>
              <a:uLnTx/>
              <a:uFillTx/>
              <a:latin typeface="+mn-lt"/>
              <a:ea typeface="+mn-ea"/>
              <a:cs typeface="+mn-cs"/>
            </a:endParaRPr>
          </a:p>
        </p:txBody>
      </p:sp>
      <p:sp>
        <p:nvSpPr>
          <p:cNvPr id="23" name="灯片编号占位符 22"/>
          <p:cNvSpPr>
            <a:spLocks noGrp="1"/>
          </p:cNvSpPr>
          <p:nvPr>
            <p:ph type="sldNum" sz="quarter" idx="4"/>
          </p:nvPr>
        </p:nvSpPr>
        <p:spPr>
          <a:xfrm>
            <a:off x="0" y="1279525"/>
            <a:ext cx="711200" cy="244475"/>
          </a:xfrm>
          <a:prstGeom prst="rect">
            <a:avLst/>
          </a:prstGeom>
        </p:spPr>
        <p:txBody>
          <a:bodyPr vert="horz" wrap="square" lIns="91440" tIns="45720" rIns="91440" bIns="45720" numCol="1" anchor="ctr" anchorCtr="0" compatLnSpc="1">
            <a:normAutofit/>
          </a:bodyPr>
          <a:lstStyle>
            <a:lvl1pPr algn="ctr" eaLnBrk="1" hangingPunct="1">
              <a:defRPr sz="1400">
                <a:solidFill>
                  <a:srgbClr val="FFFFFF"/>
                </a:solidFill>
                <a:latin typeface="Tw Cen MT" panose="020B0602020104020603" pitchFamily="34" charset="0"/>
                <a:ea typeface="华文仿宋" panose="02010600040101010101" pitchFamily="2" charset="-122"/>
              </a:defRPr>
            </a:lvl1pPr>
          </a:lstStyle>
          <a:p>
            <a:pPr marL="0" marR="0" lvl="0" indent="0" algn="ctr" defTabSz="914400" rtl="0" eaLnBrk="1" fontAlgn="base" latinLnBrk="0" hangingPunct="1">
              <a:lnSpc>
                <a:spcPct val="100000"/>
              </a:lnSpc>
              <a:spcBef>
                <a:spcPct val="0"/>
              </a:spcBef>
              <a:spcAft>
                <a:spcPct val="0"/>
              </a:spcAft>
              <a:buClrTx/>
              <a:buSzTx/>
              <a:buFontTx/>
              <a:buNone/>
              <a:defRPr/>
            </a:pPr>
            <a:fld id="{D51356FE-4F8E-4CD7-A96B-DB3AA2670BF4}" type="slidenum">
              <a:rPr kumimoji="0" lang="zh-CN" altLang="en-US" sz="1400" b="1" i="0" u="none" strike="noStrike" kern="1200" cap="none" spc="0" normalizeH="0" baseline="0" noProof="0" smtClean="0">
                <a:ln>
                  <a:noFill/>
                </a:ln>
                <a:solidFill>
                  <a:srgbClr val="FFFFFF"/>
                </a:solidFill>
                <a:effectLst/>
                <a:uLnTx/>
                <a:uFillTx/>
                <a:latin typeface="Tw Cen MT" panose="020B0602020104020603" pitchFamily="34" charset="0"/>
                <a:ea typeface="华文仿宋" panose="02010600040101010101" pitchFamily="2" charset="-122"/>
                <a:cs typeface="+mn-cs"/>
              </a:rPr>
              <a:t>‹#›</a:t>
            </a:fld>
            <a:endParaRPr kumimoji="0" lang="zh-CN" altLang="en-US" sz="1400" b="1" i="0" u="none" strike="noStrike" kern="1200" cap="none" spc="0" normalizeH="0" baseline="0" noProof="0">
              <a:ln>
                <a:noFill/>
              </a:ln>
              <a:solidFill>
                <a:srgbClr val="FFFFFF"/>
              </a:solidFill>
              <a:effectLst/>
              <a:uLnTx/>
              <a:uFillTx/>
              <a:latin typeface="Tw Cen MT" panose="020B0602020104020603" pitchFamily="34" charset="0"/>
              <a:ea typeface="华文仿宋" panose="0201060004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lvl1pPr algn="l" rtl="0" eaLnBrk="0" fontAlgn="base" hangingPunct="0">
        <a:spcBef>
          <a:spcPct val="0"/>
        </a:spcBef>
        <a:spcAft>
          <a:spcPct val="0"/>
        </a:spcAft>
        <a:defRPr sz="4400" kern="12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w Cen MT" panose="020B0602020104020603" pitchFamily="34" charset="0"/>
        </a:defRPr>
      </a:lvl2pPr>
      <a:lvl3pPr algn="l" rtl="0" eaLnBrk="0" fontAlgn="base" hangingPunct="0">
        <a:spcBef>
          <a:spcPct val="0"/>
        </a:spcBef>
        <a:spcAft>
          <a:spcPct val="0"/>
        </a:spcAft>
        <a:defRPr sz="4400">
          <a:solidFill>
            <a:schemeClr val="tx2"/>
          </a:solidFill>
          <a:latin typeface="Tw Cen MT" panose="020B0602020104020603" pitchFamily="34" charset="0"/>
        </a:defRPr>
      </a:lvl3pPr>
      <a:lvl4pPr algn="l" rtl="0" eaLnBrk="0" fontAlgn="base" hangingPunct="0">
        <a:spcBef>
          <a:spcPct val="0"/>
        </a:spcBef>
        <a:spcAft>
          <a:spcPct val="0"/>
        </a:spcAft>
        <a:defRPr sz="4400">
          <a:solidFill>
            <a:schemeClr val="tx2"/>
          </a:solidFill>
          <a:latin typeface="Tw Cen MT" panose="020B0602020104020603" pitchFamily="34" charset="0"/>
        </a:defRPr>
      </a:lvl4pPr>
      <a:lvl5pPr algn="l" rtl="0" eaLnBrk="0" fontAlgn="base" hangingPunct="0">
        <a:spcBef>
          <a:spcPct val="0"/>
        </a:spcBef>
        <a:spcAft>
          <a:spcPct val="0"/>
        </a:spcAft>
        <a:defRPr sz="4400">
          <a:solidFill>
            <a:schemeClr val="tx2"/>
          </a:solidFill>
          <a:latin typeface="Tw Cen MT" panose="020B0602020104020603" pitchFamily="34" charset="0"/>
        </a:defRPr>
      </a:lvl5pPr>
      <a:lvl6pPr marL="457200" algn="l" rtl="0" fontAlgn="base">
        <a:spcBef>
          <a:spcPct val="0"/>
        </a:spcBef>
        <a:spcAft>
          <a:spcPct val="0"/>
        </a:spcAft>
        <a:defRPr sz="4400">
          <a:solidFill>
            <a:schemeClr val="tx2"/>
          </a:solidFill>
          <a:latin typeface="Tw Cen MT" panose="020B0602020104020603" pitchFamily="34" charset="0"/>
        </a:defRPr>
      </a:lvl6pPr>
      <a:lvl7pPr marL="914400" algn="l" rtl="0" fontAlgn="base">
        <a:spcBef>
          <a:spcPct val="0"/>
        </a:spcBef>
        <a:spcAft>
          <a:spcPct val="0"/>
        </a:spcAft>
        <a:defRPr sz="4400">
          <a:solidFill>
            <a:schemeClr val="tx2"/>
          </a:solidFill>
          <a:latin typeface="Tw Cen MT" panose="020B0602020104020603" pitchFamily="34" charset="0"/>
        </a:defRPr>
      </a:lvl7pPr>
      <a:lvl8pPr marL="1371600" algn="l" rtl="0" fontAlgn="base">
        <a:spcBef>
          <a:spcPct val="0"/>
        </a:spcBef>
        <a:spcAft>
          <a:spcPct val="0"/>
        </a:spcAft>
        <a:defRPr sz="4400">
          <a:solidFill>
            <a:schemeClr val="tx2"/>
          </a:solidFill>
          <a:latin typeface="Tw Cen MT" panose="020B0602020104020603" pitchFamily="34" charset="0"/>
        </a:defRPr>
      </a:lvl8pPr>
      <a:lvl9pPr marL="1828800" algn="l" rtl="0" fontAlgn="base">
        <a:spcBef>
          <a:spcPct val="0"/>
        </a:spcBef>
        <a:spcAft>
          <a:spcPct val="0"/>
        </a:spcAft>
        <a:defRPr sz="4400">
          <a:solidFill>
            <a:schemeClr val="tx2"/>
          </a:solidFill>
          <a:latin typeface="Tw Cen MT" panose="020B0602020104020603" pitchFamily="34" charset="0"/>
        </a:defRPr>
      </a:lvl9pPr>
    </p:titleStyle>
    <p:bodyStyle>
      <a:lvl1pPr marL="319405" indent="-319405" algn="l" rtl="0" eaLnBrk="0" fontAlgn="base" hangingPunct="0">
        <a:spcBef>
          <a:spcPts val="700"/>
        </a:spcBef>
        <a:spcAft>
          <a:spcPct val="0"/>
        </a:spcAft>
        <a:buClr>
          <a:schemeClr val="accent2"/>
        </a:buClr>
        <a:buSzPct val="60000"/>
        <a:buFont typeface="Wingdings" panose="05000000000000000000" pitchFamily="2" charset="2"/>
        <a:buChar char=""/>
        <a:defRPr sz="2900" kern="1200">
          <a:solidFill>
            <a:schemeClr val="tx1"/>
          </a:solidFill>
          <a:latin typeface="+mn-lt"/>
          <a:ea typeface="+mn-ea"/>
          <a:cs typeface="+mn-cs"/>
        </a:defRPr>
      </a:lvl1pPr>
      <a:lvl2pPr marL="640080" indent="-273050" algn="l" rtl="0" eaLnBrk="0" fontAlgn="base" hangingPunct="0">
        <a:spcBef>
          <a:spcPts val="550"/>
        </a:spcBef>
        <a:spcAft>
          <a:spcPct val="0"/>
        </a:spcAft>
        <a:buClr>
          <a:schemeClr val="accent1"/>
        </a:buClr>
        <a:buSzPct val="70000"/>
        <a:buFont typeface="Wingdings 2" panose="05020102010507070707" pitchFamily="18" charset="2"/>
        <a:buChar char=""/>
        <a:defRPr sz="2600" kern="1200">
          <a:solidFill>
            <a:schemeClr val="tx1"/>
          </a:solidFill>
          <a:latin typeface="+mn-lt"/>
          <a:ea typeface="+mn-ea"/>
          <a:cs typeface="+mn-cs"/>
        </a:defRPr>
      </a:lvl2pPr>
      <a:lvl3pPr marL="914400" indent="-228600" algn="l" rtl="0" eaLnBrk="0" fontAlgn="base" hangingPunct="0">
        <a:spcBef>
          <a:spcPts val="500"/>
        </a:spcBef>
        <a:spcAft>
          <a:spcPct val="0"/>
        </a:spcAft>
        <a:buClr>
          <a:schemeClr val="accent2"/>
        </a:buClr>
        <a:buSzPct val="75000"/>
        <a:buFont typeface="Wingdings" panose="05000000000000000000" pitchFamily="2" charset="2"/>
        <a:buChar char=""/>
        <a:defRPr sz="2300" kern="1200">
          <a:solidFill>
            <a:schemeClr val="tx1"/>
          </a:solidFill>
          <a:latin typeface="+mn-lt"/>
          <a:ea typeface="+mn-ea"/>
          <a:cs typeface="+mn-cs"/>
        </a:defRPr>
      </a:lvl3pPr>
      <a:lvl4pPr marL="1371600" indent="-228600" algn="l" rtl="0" eaLnBrk="0" fontAlgn="base" hangingPunct="0">
        <a:spcBef>
          <a:spcPts val="400"/>
        </a:spcBef>
        <a:spcAft>
          <a:spcPct val="0"/>
        </a:spcAft>
        <a:buClr>
          <a:srgbClr val="AFB591"/>
        </a:buClr>
        <a:buSzPct val="75000"/>
        <a:buFont typeface="Wingdings" panose="05000000000000000000" pitchFamily="2" charset="2"/>
        <a:buChar char=""/>
        <a:defRPr sz="2000" kern="1200">
          <a:solidFill>
            <a:schemeClr val="tx1"/>
          </a:solidFill>
          <a:latin typeface="+mn-lt"/>
          <a:ea typeface="+mn-ea"/>
          <a:cs typeface="+mn-cs"/>
        </a:defRPr>
      </a:lvl4pPr>
      <a:lvl5pPr marL="1828800" indent="-228600" algn="l" rtl="0" eaLnBrk="0" fontAlgn="base" hangingPunct="0">
        <a:spcBef>
          <a:spcPts val="400"/>
        </a:spcBef>
        <a:spcAft>
          <a:spcPct val="0"/>
        </a:spcAft>
        <a:buClr>
          <a:srgbClr val="B9945B"/>
        </a:buClr>
        <a:buSzPct val="65000"/>
        <a:buFont typeface="Wingdings" panose="05000000000000000000" pitchFamily="2" charset="2"/>
        <a:buChar char=""/>
        <a:defRPr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panose="05000000000000000000"/>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panose="05000000000000000000"/>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panose="05000000000000000000"/>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panose="05000000000000000000"/>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zh.wikipedia.org/wiki/%E7%B5%90%E6%A7%8B%E5%8C%96%E7%A8%8B%E5%BC%8F%E7%90%86%E8%AB%96" TargetMode="External"/><Relationship Id="rId2" Type="http://schemas.openxmlformats.org/officeDocument/2006/relationships/hyperlink" Target="https://zh.wikipedia.org/wiki/%E7%BB%93%E6%9E%84%E5%8C%96%E7%BC%96%E7%A8%8B"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zh.wikipedia.org/w/index.php?title=%E7%A8%8B%E5%BC%8F%E7%A2%BC%E5%8D%80%E5%A1%8A&amp;action=edit&amp;redlink=1" TargetMode="External"/><Relationship Id="rId2" Type="http://schemas.openxmlformats.org/officeDocument/2006/relationships/hyperlink" Target="https://zh.wikipedia.org/wiki/%E5%AD%90%E7%A8%8B%E5%BA%8F" TargetMode="External"/><Relationship Id="rId1" Type="http://schemas.openxmlformats.org/officeDocument/2006/relationships/slideLayout" Target="../slideLayouts/slideLayout3.xml"/><Relationship Id="rId6" Type="http://schemas.openxmlformats.org/officeDocument/2006/relationships/hyperlink" Target="https://zh.wikipedia.org/wiki/Goto" TargetMode="External"/><Relationship Id="rId5" Type="http://schemas.openxmlformats.org/officeDocument/2006/relationships/hyperlink" Target="https://zh.wikipedia.org/wiki/While%E8%BF%B4%E5%9C%88" TargetMode="External"/><Relationship Id="rId4" Type="http://schemas.openxmlformats.org/officeDocument/2006/relationships/hyperlink" Target="https://zh.wikipedia.org/wiki/For%E8%BF%B4%E5%9C%88"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3.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矩形 3"/>
          <p:cNvSpPr/>
          <p:nvPr/>
        </p:nvSpPr>
        <p:spPr>
          <a:xfrm>
            <a:off x="5591175" y="1916113"/>
            <a:ext cx="6121400" cy="708025"/>
          </a:xfrm>
          <a:prstGeom prst="rect">
            <a:avLst/>
          </a:prstGeom>
          <a:noFill/>
          <a:ln w="9525">
            <a:noFill/>
          </a:ln>
        </p:spPr>
        <p:txBody>
          <a:bodyPr anchor="t" anchorCtr="0">
            <a:spAutoFit/>
          </a:bodyPr>
          <a:lstStyle/>
          <a:p>
            <a:r>
              <a:rPr lang="zh-CN" altLang="en-US" sz="4000" dirty="0">
                <a:latin typeface="Arial" panose="020B0604020202020204" pitchFamily="34" charset="0"/>
                <a:ea typeface="幼圆" panose="02010509060101010101" pitchFamily="49" charset="-122"/>
              </a:rPr>
              <a:t>第三讲：结构化程序设计</a:t>
            </a:r>
            <a:endParaRPr lang="zh-CN" altLang="en-US" sz="4000" dirty="0">
              <a:latin typeface="Arial" panose="020B0604020202020204" pitchFamily="34" charset="0"/>
              <a:ea typeface="宋体" panose="02010600030101010101" pitchFamily="2" charset="-122"/>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p:cNvSpPr>
            <a:spLocks noGrp="1"/>
          </p:cNvSpPr>
          <p:nvPr>
            <p:ph type="title"/>
          </p:nvPr>
        </p:nvSpPr>
        <p:spPr>
          <a:xfrm>
            <a:off x="817563" y="228600"/>
            <a:ext cx="10871200" cy="990600"/>
          </a:xfrm>
        </p:spPr>
        <p:txBody>
          <a:bodyPr vert="horz" wrap="square" lIns="91440" tIns="45720" rIns="91440" bIns="45720" anchor="ctr" anchorCtr="0">
            <a:scene3d>
              <a:camera prst="orthographicFront"/>
              <a:lightRig rig="threePt" dir="t"/>
            </a:scene3d>
          </a:bodyPr>
          <a:lstStyle/>
          <a:p>
            <a:pPr eaLnBrk="1" hangingPunct="1"/>
            <a:r>
              <a:rPr lang="zh-CN" altLang="en-US" b="1" dirty="0">
                <a:solidFill>
                  <a:schemeClr val="accent1"/>
                </a:solidFill>
                <a:effectLst>
                  <a:outerShdw blurRad="38100" dist="25400" dir="5400000" algn="ctr" rotWithShape="0">
                    <a:srgbClr val="6E747A">
                      <a:alpha val="43000"/>
                    </a:srgbClr>
                  </a:outerShdw>
                </a:effectLst>
                <a:ea typeface="华文仿宋" panose="02010600040101010101" pitchFamily="2" charset="-122"/>
              </a:rPr>
              <a:t>循环结构</a:t>
            </a:r>
          </a:p>
        </p:txBody>
      </p:sp>
      <p:sp>
        <p:nvSpPr>
          <p:cNvPr id="25602" name="灯片编号占位符 2"/>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10</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4" name="内容占位符 3"/>
          <p:cNvSpPr>
            <a:spLocks noGrp="1"/>
          </p:cNvSpPr>
          <p:nvPr>
            <p:ph sz="quarter" idx="1"/>
          </p:nvPr>
        </p:nvSpPr>
        <p:spPr>
          <a:xfrm>
            <a:off x="817563" y="1600200"/>
            <a:ext cx="10871200" cy="4495800"/>
          </a:xfrm>
        </p:spPr>
        <p:txBody>
          <a:bodyPr vert="horz" wrap="square" lIns="91440" tIns="45720" rIns="91440" bIns="45720" numCol="1" anchor="t" anchorCtr="0" compatLnSpc="1">
            <a:normAutofit/>
          </a:bodyPr>
          <a:lstStyle/>
          <a:p>
            <a:pPr marL="422910" marR="0" lvl="0" indent="-285750" algn="l" defTabSz="914400" rtl="0" eaLnBrk="1" fontAlgn="auto" latinLnBrk="0" hangingPunct="1">
              <a:lnSpc>
                <a:spcPct val="100000"/>
              </a:lnSpc>
              <a:spcBef>
                <a:spcPts val="700"/>
              </a:spcBef>
              <a:spcAft>
                <a:spcPts val="0"/>
              </a:spcAft>
              <a:buClr>
                <a:schemeClr val="accent2"/>
              </a:buClr>
              <a:buSzPct val="60000"/>
              <a:buFont typeface="Wingdings" panose="05000000000000000000"/>
              <a:buChar char=""/>
              <a:defRPr/>
            </a:pP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循环结构</a:t>
            </a:r>
            <a:endPar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742950" marR="0" lvl="1" indent="-285750" algn="l" defTabSz="914400" rtl="0" eaLnBrk="1" fontAlgn="auto" latinLnBrk="0" hangingPunct="1">
              <a:lnSpc>
                <a:spcPct val="100000"/>
              </a:lnSpc>
              <a:spcBef>
                <a:spcPts val="550"/>
              </a:spcBef>
              <a:spcAft>
                <a:spcPts val="0"/>
              </a:spcAft>
              <a:buClr>
                <a:schemeClr val="accent1"/>
              </a:buClr>
              <a:buSzPct val="70000"/>
              <a:buFont typeface="Wingdings" panose="05000000000000000000" pitchFamily="2" charset="2"/>
              <a:buChar char="Ø"/>
              <a:defRPr/>
            </a:pP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while</a:t>
            </a:r>
            <a:r>
              <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循环结构</a:t>
            </a:r>
          </a:p>
          <a:p>
            <a:pPr marL="742950" marR="0" lvl="1" indent="-285750" algn="l" defTabSz="914400" rtl="0" eaLnBrk="1" fontAlgn="auto" latinLnBrk="0" hangingPunct="1">
              <a:lnSpc>
                <a:spcPct val="100000"/>
              </a:lnSpc>
              <a:spcBef>
                <a:spcPts val="550"/>
              </a:spcBef>
              <a:spcAft>
                <a:spcPts val="0"/>
              </a:spcAft>
              <a:buClr>
                <a:schemeClr val="accent1"/>
              </a:buClr>
              <a:buSzPct val="70000"/>
              <a:buFont typeface="Wingdings" panose="05000000000000000000" pitchFamily="2" charset="2"/>
              <a:buChar char="Ø"/>
              <a:defRPr/>
            </a:pP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do…while</a:t>
            </a:r>
            <a:r>
              <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循环结构</a:t>
            </a:r>
          </a:p>
          <a:p>
            <a:pPr marL="742950" marR="0" lvl="1" indent="-285750" algn="l" defTabSz="914400" rtl="0" eaLnBrk="1" fontAlgn="auto" latinLnBrk="0" hangingPunct="1">
              <a:lnSpc>
                <a:spcPct val="100000"/>
              </a:lnSpc>
              <a:spcBef>
                <a:spcPts val="550"/>
              </a:spcBef>
              <a:spcAft>
                <a:spcPts val="0"/>
              </a:spcAft>
              <a:buClr>
                <a:schemeClr val="accent1"/>
              </a:buClr>
              <a:buSzPct val="70000"/>
              <a:buFont typeface="Wingdings" panose="05000000000000000000" pitchFamily="2" charset="2"/>
              <a:buChar char="Ø"/>
              <a:defRPr/>
            </a:pP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for</a:t>
            </a:r>
            <a:r>
              <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循环结构</a:t>
            </a: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anose="05000000000000000000"/>
              <a:buChar char=""/>
              <a:defRPr/>
            </a:pPr>
            <a:endPar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pic>
        <p:nvPicPr>
          <p:cNvPr id="25604" name="图片 1"/>
          <p:cNvPicPr>
            <a:picLocks noChangeAspect="1"/>
          </p:cNvPicPr>
          <p:nvPr/>
        </p:nvPicPr>
        <p:blipFill>
          <a:blip r:embed="rId2"/>
          <a:stretch>
            <a:fillRect/>
          </a:stretch>
        </p:blipFill>
        <p:spPr>
          <a:xfrm>
            <a:off x="852488" y="3830638"/>
            <a:ext cx="4895850" cy="2466975"/>
          </a:xfrm>
          <a:prstGeom prst="rect">
            <a:avLst/>
          </a:prstGeom>
          <a:noFill/>
          <a:ln w="9525">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因此</a:t>
            </a:r>
          </a:p>
        </p:txBody>
      </p:sp>
      <p:sp>
        <p:nvSpPr>
          <p:cNvPr id="26626" name="灯片编号占位符 2"/>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11</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26628" name="内容占位符 3"/>
          <p:cNvSpPr>
            <a:spLocks noGrp="1"/>
          </p:cNvSpPr>
          <p:nvPr>
            <p:ph sz="quarter" idx="1"/>
          </p:nvPr>
        </p:nvSpPr>
        <p:spPr>
          <a:xfrm>
            <a:off x="817563" y="1600200"/>
            <a:ext cx="10871200" cy="4495800"/>
          </a:xfrm>
        </p:spPr>
        <p:txBody>
          <a:bodyPr vert="horz" wrap="square" lIns="91440" tIns="45720" rIns="91440" bIns="45720" anchor="t" anchorCtr="0"/>
          <a:lstStyle/>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顺序结构的单入口</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单出口的控制结构</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易于实现程序的模块化设计。</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结构化程序构建方法则是采用</a:t>
            </a:r>
          </a:p>
          <a:p>
            <a:pPr marL="1143000" marR="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堆叠</a:t>
            </a:r>
          </a:p>
          <a:p>
            <a:pPr marL="1143000" marR="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嵌套</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b="1" dirty="0">
                <a:ea typeface="华文仿宋" panose="02010600040101010101" pitchFamily="2" charset="-122"/>
              </a:rPr>
              <a:t>选择语句（</a:t>
            </a:r>
            <a:r>
              <a:rPr lang="en-US" altLang="zh-CN" b="1" dirty="0">
                <a:ea typeface="华文仿宋" panose="02010600040101010101" pitchFamily="2" charset="-122"/>
              </a:rPr>
              <a:t>if</a:t>
            </a:r>
            <a:r>
              <a:rPr lang="zh-CN" altLang="en-US" b="1" dirty="0">
                <a:ea typeface="华文仿宋" panose="02010600040101010101" pitchFamily="2" charset="-122"/>
              </a:rPr>
              <a:t>）详解</a:t>
            </a:r>
            <a:endParaRPr lang="zh-CN" altLang="en-US" dirty="0">
              <a:ea typeface="华文仿宋" panose="02010600040101010101" pitchFamily="2" charset="-122"/>
            </a:endParaRPr>
          </a:p>
        </p:txBody>
      </p:sp>
      <p:sp>
        <p:nvSpPr>
          <p:cNvPr id="3" name="内容占位符 2"/>
          <p:cNvSpPr>
            <a:spLocks noGrp="1"/>
          </p:cNvSpPr>
          <p:nvPr>
            <p:ph sz="quarter" idx="1"/>
          </p:nvPr>
        </p:nvSpPr>
        <p:spPr>
          <a:xfrm>
            <a:off x="817563" y="1600200"/>
            <a:ext cx="10871200" cy="4924425"/>
          </a:xfrm>
        </p:spPr>
        <p:txBody>
          <a:bodyPr vert="horz" wrap="square" lIns="91440" tIns="45720" rIns="91440" bIns="45720" numCol="1" anchor="t" anchorCtr="0" compatLnSpc="1"/>
          <a:lstStyle/>
          <a:p>
            <a:pPr marL="319405" marR="0" lvl="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defRPr/>
            </a:pPr>
            <a:r>
              <a:rPr kumimoji="0" lang="zh-CN" altLang="en-US" sz="2900" b="1" i="0" u="none" strike="noStrike" kern="1200" cap="none" spc="0" normalizeH="0" baseline="0" noProof="0" dirty="0">
                <a:ln>
                  <a:noFill/>
                </a:ln>
                <a:solidFill>
                  <a:schemeClr val="tx1"/>
                </a:solidFill>
                <a:effectLst/>
                <a:uLnTx/>
                <a:uFillTx/>
                <a:latin typeface="黑体" panose="02010609060101010101" pitchFamily="49" charset="-122"/>
                <a:ea typeface="幼圆" panose="02010509060101010101" pitchFamily="49" charset="-122"/>
                <a:cs typeface="+mn-cs"/>
              </a:rPr>
              <a:t>例：考试成绩在</a:t>
            </a:r>
            <a:r>
              <a:rPr kumimoji="0" lang="en-US" altLang="zh-CN" sz="2900" b="1" i="0" u="none" strike="noStrike" kern="1200" cap="none" spc="0" normalizeH="0" baseline="0" noProof="0" dirty="0">
                <a:ln>
                  <a:noFill/>
                </a:ln>
                <a:solidFill>
                  <a:schemeClr val="tx1"/>
                </a:solidFill>
                <a:effectLst/>
                <a:uLnTx/>
                <a:uFillTx/>
                <a:latin typeface="黑体" panose="02010609060101010101" pitchFamily="49" charset="-122"/>
                <a:ea typeface="幼圆" panose="02010509060101010101" pitchFamily="49" charset="-122"/>
                <a:cs typeface="+mn-cs"/>
              </a:rPr>
              <a:t>60</a:t>
            </a:r>
            <a:r>
              <a:rPr kumimoji="0" lang="zh-CN" altLang="en-US" sz="2900" b="1" i="0" u="none" strike="noStrike" kern="1200" cap="none" spc="0" normalizeH="0" baseline="0" noProof="0" dirty="0">
                <a:ln>
                  <a:noFill/>
                </a:ln>
                <a:solidFill>
                  <a:schemeClr val="tx1"/>
                </a:solidFill>
                <a:effectLst/>
                <a:uLnTx/>
                <a:uFillTx/>
                <a:latin typeface="黑体" panose="02010609060101010101" pitchFamily="49" charset="-122"/>
                <a:ea typeface="幼圆" panose="02010509060101010101" pitchFamily="49" charset="-122"/>
                <a:cs typeface="+mn-cs"/>
              </a:rPr>
              <a:t>分以上输出“</a:t>
            </a:r>
            <a:r>
              <a:rPr kumimoji="0" lang="en-US" altLang="zh-CN" sz="2900" b="1" i="0" u="none" strike="noStrike" kern="1200" cap="none" spc="0" normalizeH="0" baseline="0" noProof="0" dirty="0">
                <a:ln>
                  <a:noFill/>
                </a:ln>
                <a:solidFill>
                  <a:schemeClr val="tx1"/>
                </a:solidFill>
                <a:effectLst/>
                <a:uLnTx/>
                <a:uFillTx/>
                <a:latin typeface="黑体" panose="02010609060101010101" pitchFamily="49" charset="-122"/>
                <a:ea typeface="幼圆" panose="02010509060101010101" pitchFamily="49" charset="-122"/>
                <a:cs typeface="+mn-cs"/>
              </a:rPr>
              <a:t>Passed</a:t>
            </a:r>
            <a:r>
              <a:rPr kumimoji="0" lang="zh-CN" altLang="en-US" sz="2900" b="1" i="0" u="none" strike="noStrike" kern="1200" cap="none" spc="0" normalizeH="0" baseline="0" noProof="0" dirty="0">
                <a:ln>
                  <a:noFill/>
                </a:ln>
                <a:solidFill>
                  <a:schemeClr val="tx1"/>
                </a:solidFill>
                <a:effectLst/>
                <a:uLnTx/>
                <a:uFillTx/>
                <a:latin typeface="黑体" panose="02010609060101010101" pitchFamily="49" charset="-122"/>
                <a:ea typeface="幼圆" panose="02010509060101010101" pitchFamily="49" charset="-122"/>
                <a:cs typeface="+mn-cs"/>
              </a:rPr>
              <a:t>”</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defRPr/>
            </a:pPr>
            <a:r>
              <a:rPr kumimoji="0" lang="zh-CN" altLang="en-US" sz="2600"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仿宋" panose="02010609060101010101" pitchFamily="49" charset="-122"/>
                <a:ea typeface="幼圆" panose="02010509060101010101" pitchFamily="49" charset="-122"/>
                <a:cs typeface="+mn-cs"/>
              </a:rPr>
              <a:t>伪码</a:t>
            </a:r>
            <a:endPar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cs typeface="+mn-cs"/>
            </a:endParaRP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18" charset="2"/>
              <a:buNone/>
              <a:defRPr/>
            </a:pPr>
            <a:r>
              <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cs typeface="+mn-cs"/>
              </a:rPr>
              <a:t>   </a:t>
            </a: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cs typeface="+mn-cs"/>
              </a:rPr>
              <a:t>if student’s grade is </a:t>
            </a:r>
            <a:r>
              <a:rPr kumimoji="0" lang="en-US" altLang="zh-CN" sz="2600" b="1" i="0" u="none" strike="noStrike" kern="1200" cap="none" spc="0" normalizeH="0" baseline="0" noProof="0" dirty="0">
                <a:ln>
                  <a:noFill/>
                </a:ln>
                <a:solidFill>
                  <a:srgbClr val="FF0000"/>
                </a:solidFill>
                <a:effectLst/>
                <a:uLnTx/>
                <a:uFillTx/>
                <a:latin typeface="仿宋" panose="02010609060101010101" pitchFamily="49" charset="-122"/>
                <a:ea typeface="幼圆" panose="02010509060101010101" pitchFamily="49" charset="-122"/>
                <a:cs typeface="+mn-cs"/>
              </a:rPr>
              <a:t>greater</a:t>
            </a: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cs typeface="+mn-cs"/>
              </a:rPr>
              <a:t> or </a:t>
            </a:r>
            <a:r>
              <a:rPr kumimoji="0" lang="en-US" altLang="zh-CN" sz="2600" b="1" i="0" u="none" strike="noStrike" kern="1200" cap="none" spc="0" normalizeH="0" baseline="0" noProof="0" dirty="0">
                <a:ln>
                  <a:noFill/>
                </a:ln>
                <a:solidFill>
                  <a:srgbClr val="FF0000"/>
                </a:solidFill>
                <a:effectLst/>
                <a:uLnTx/>
                <a:uFillTx/>
                <a:latin typeface="仿宋" panose="02010609060101010101" pitchFamily="49" charset="-122"/>
                <a:ea typeface="幼圆" panose="02010509060101010101" pitchFamily="49" charset="-122"/>
                <a:cs typeface="+mn-cs"/>
              </a:rPr>
              <a:t>equal to </a:t>
            </a: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cs typeface="+mn-cs"/>
              </a:rPr>
              <a:t>60</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18" charset="2"/>
              <a:buNone/>
              <a:defRPr/>
            </a:pP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cs typeface="+mn-cs"/>
              </a:rPr>
              <a:t>        Print  “Passed”</a:t>
            </a:r>
            <a:endPar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cs typeface="+mn-cs"/>
            </a:endParaRP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defRPr/>
            </a:pPr>
            <a:r>
              <a:rPr kumimoji="0" lang="zh-CN" altLang="en-US" sz="2600"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仿宋" panose="02010609060101010101" pitchFamily="49" charset="-122"/>
                <a:ea typeface="幼圆" panose="02010509060101010101" pitchFamily="49" charset="-122"/>
                <a:cs typeface="+mn-cs"/>
              </a:rPr>
              <a:t>流程图</a:t>
            </a:r>
            <a:endPar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cs typeface="+mn-cs"/>
            </a:endParaRPr>
          </a:p>
          <a:p>
            <a:pPr marL="1143000" marR="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defRPr/>
            </a:pPr>
            <a:r>
              <a:rPr kumimoji="0" lang="zh-CN" altLang="en-US" sz="2300" b="1" i="0" u="none" strike="noStrike" kern="1200" cap="none" spc="0" normalizeH="0" baseline="0" noProof="0" dirty="0">
                <a:ln>
                  <a:noFill/>
                </a:ln>
                <a:solidFill>
                  <a:srgbClr val="FF0000"/>
                </a:solidFill>
                <a:effectLst/>
                <a:highlight>
                  <a:srgbClr val="FFFF00"/>
                </a:highlight>
                <a:uLnTx/>
                <a:uFillTx/>
                <a:latin typeface="宋体" panose="02010600030101010101" pitchFamily="2" charset="-122"/>
                <a:ea typeface="幼圆" panose="02010509060101010101" pitchFamily="49" charset="-122"/>
                <a:cs typeface="+mn-cs"/>
              </a:rPr>
              <a:t>菱形框：判断</a:t>
            </a:r>
            <a:endPar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endParaRP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defRPr/>
            </a:pPr>
            <a:r>
              <a:rPr kumimoji="0" lang="en-US" altLang="zh-CN" sz="2600"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仿宋" panose="02010609060101010101" pitchFamily="49" charset="-122"/>
                <a:ea typeface="幼圆" panose="02010509060101010101" pitchFamily="49" charset="-122"/>
                <a:cs typeface="+mn-cs"/>
              </a:rPr>
              <a:t>C</a:t>
            </a:r>
            <a:r>
              <a:rPr kumimoji="0" lang="zh-CN" altLang="en-US" sz="2600" b="1" i="0" u="none" strike="noStrike" kern="1200" cap="none" spc="0" normalizeH="0" baseline="0" noProof="0" dirty="0">
                <a:solidFill>
                  <a:schemeClr val="accent1"/>
                </a:solidFill>
                <a:effectLst>
                  <a:outerShdw blurRad="38100" dist="25400" dir="5400000" algn="ctr" rotWithShape="0">
                    <a:srgbClr val="6E747A">
                      <a:alpha val="43000"/>
                    </a:srgbClr>
                  </a:outerShdw>
                </a:effectLst>
                <a:uLnTx/>
                <a:uFillTx/>
                <a:latin typeface="仿宋" panose="02010609060101010101" pitchFamily="49" charset="-122"/>
                <a:ea typeface="幼圆" panose="02010509060101010101" pitchFamily="49" charset="-122"/>
                <a:cs typeface="+mn-cs"/>
              </a:rPr>
              <a:t>语言代码</a:t>
            </a:r>
            <a:endPar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幼圆" panose="02010509060101010101" pitchFamily="49" charset="-122"/>
              <a:cs typeface="+mn-cs"/>
            </a:endParaRP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18" charset="2"/>
              <a:buNone/>
              <a:defRPr/>
            </a:pPr>
            <a:r>
              <a:rPr kumimoji="0" lang="en-US" altLang="zh-CN"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if ( </a:t>
            </a:r>
            <a:r>
              <a:rPr kumimoji="0" lang="en-US" altLang="zh-CN" sz="2000" b="1" i="0" u="none" strike="noStrike" kern="1200" cap="none" spc="0" normalizeH="0" baseline="0" noProof="0" dirty="0">
                <a:ln>
                  <a:noFill/>
                </a:ln>
                <a:solidFill>
                  <a:srgbClr val="FF0000"/>
                </a:solidFill>
                <a:effectLst/>
                <a:uLnTx/>
                <a:uFillTx/>
                <a:latin typeface="Tahoma" panose="020B0604030504040204" pitchFamily="34" charset="0"/>
                <a:ea typeface="Tahoma" panose="020B0604030504040204" pitchFamily="34" charset="0"/>
                <a:cs typeface="Tahoma" panose="020B0604030504040204" pitchFamily="34" charset="0"/>
              </a:rPr>
              <a:t>grade &gt;= 60</a:t>
            </a:r>
            <a:r>
              <a:rPr kumimoji="0" lang="en-US" altLang="zh-CN"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 ) </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18" charset="2"/>
              <a:buNone/>
              <a:defRPr/>
            </a:pPr>
            <a:r>
              <a:rPr kumimoji="0" lang="en-US" altLang="zh-CN" sz="2000" b="1" i="0" u="none" strike="noStrike" kern="1200" cap="none" spc="0" normalizeH="0" baseline="0" noProof="0" dirty="0">
                <a:ln>
                  <a:noFill/>
                </a:ln>
                <a:solidFill>
                  <a:schemeClr val="tx1"/>
                </a:solidFill>
                <a:effectLst/>
                <a:highlight>
                  <a:srgbClr val="FFFF00"/>
                </a:highlight>
                <a:uLnTx/>
                <a:uFillTx/>
                <a:latin typeface="Tahoma" panose="020B0604030504040204" pitchFamily="34" charset="0"/>
                <a:ea typeface="Tahoma" panose="020B0604030504040204" pitchFamily="34" charset="0"/>
                <a:cs typeface="Tahoma" panose="020B0604030504040204" pitchFamily="34" charset="0"/>
              </a:rPr>
              <a:t>{</a:t>
            </a:r>
            <a:endParaRPr kumimoji="0" lang="en-US" altLang="zh-CN"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18" charset="2"/>
              <a:buNone/>
              <a:defRPr/>
            </a:pPr>
            <a:r>
              <a:rPr kumimoji="0" lang="en-US" altLang="zh-CN"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        </a:t>
            </a:r>
            <a:r>
              <a:rPr kumimoji="0" lang="en-US" altLang="zh-CN" sz="2000" b="1" i="0" u="none" strike="noStrike" kern="1200" cap="none" spc="0" normalizeH="0" baseline="0" noProof="0" dirty="0" err="1">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printf</a:t>
            </a:r>
            <a:r>
              <a:rPr kumimoji="0" lang="en-US" altLang="zh-CN"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  ( “Passed\n” ) ;</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2" panose="05020102010507070707" pitchFamily="18" charset="2"/>
              <a:buNone/>
              <a:defRPr/>
            </a:pPr>
            <a:r>
              <a:rPr kumimoji="0" lang="zh-CN" altLang="en-US" sz="2000" b="1" i="0" u="none" strike="noStrike" kern="1200" cap="none" spc="0" normalizeH="0" baseline="0" noProof="0" dirty="0">
                <a:ln>
                  <a:noFill/>
                </a:ln>
                <a:solidFill>
                  <a:schemeClr val="tx1"/>
                </a:solidFill>
                <a:effectLst/>
                <a:uLnTx/>
                <a:uFillTx/>
                <a:latin typeface="Tahoma" panose="020B0604030504040204" pitchFamily="34" charset="0"/>
                <a:ea typeface="幼圆" panose="02010509060101010101" pitchFamily="49" charset="-122"/>
                <a:cs typeface="Tahoma" panose="020B0604030504040204" pitchFamily="34" charset="0"/>
              </a:rPr>
              <a:t> </a:t>
            </a:r>
            <a:r>
              <a:rPr kumimoji="0" lang="en-US" altLang="zh-CN" sz="2000" b="1" i="0" u="none" strike="noStrike" kern="1200" cap="none" spc="0" normalizeH="0" baseline="0" noProof="0" dirty="0">
                <a:ln>
                  <a:noFill/>
                </a:ln>
                <a:solidFill>
                  <a:schemeClr val="tx1"/>
                </a:solidFill>
                <a:effectLst/>
                <a:highlight>
                  <a:srgbClr val="FFFF00"/>
                </a:highlight>
                <a:uLnTx/>
                <a:uFillTx/>
                <a:latin typeface="Tahoma" panose="020B0604030504040204" pitchFamily="34" charset="0"/>
                <a:ea typeface="Tahoma" panose="020B0604030504040204" pitchFamily="34" charset="0"/>
                <a:cs typeface="Tahoma" panose="020B0604030504040204" pitchFamily="34" charset="0"/>
              </a:rPr>
              <a:t>}</a:t>
            </a:r>
            <a:endParaRPr kumimoji="0" lang="en-US" altLang="zh-CN" sz="2000" b="1"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endParaRPr>
          </a:p>
          <a:p>
            <a:pPr marL="640080" marR="0" lvl="1" indent="-27432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defRPr/>
            </a:pPr>
            <a:endParaRPr kumimoji="0" lang="zh-CN" altLang="en-US" sz="20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p:txBody>
      </p:sp>
      <p:sp>
        <p:nvSpPr>
          <p:cNvPr id="27651"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12</a:t>
            </a:fld>
            <a:endParaRPr lang="zh-CN" altLang="en-US" sz="1200" dirty="0">
              <a:solidFill>
                <a:srgbClr val="FFFFFF"/>
              </a:solidFill>
              <a:latin typeface="Arial" panose="020B0604020202020204" pitchFamily="34" charset="0"/>
              <a:ea typeface="宋体" panose="02010600030101010101" pitchFamily="2" charset="-122"/>
            </a:endParaRPr>
          </a:p>
        </p:txBody>
      </p:sp>
      <p:grpSp>
        <p:nvGrpSpPr>
          <p:cNvPr id="27652" name="Group 20"/>
          <p:cNvGrpSpPr/>
          <p:nvPr/>
        </p:nvGrpSpPr>
        <p:grpSpPr>
          <a:xfrm>
            <a:off x="6888163" y="3213100"/>
            <a:ext cx="4283075" cy="2781300"/>
            <a:chOff x="2880" y="2568"/>
            <a:chExt cx="2698" cy="1752"/>
          </a:xfrm>
        </p:grpSpPr>
        <p:sp>
          <p:nvSpPr>
            <p:cNvPr id="27653" name="AutoShape 4"/>
            <p:cNvSpPr/>
            <p:nvPr/>
          </p:nvSpPr>
          <p:spPr>
            <a:xfrm>
              <a:off x="2880" y="3022"/>
              <a:ext cx="1043" cy="771"/>
            </a:xfrm>
            <a:prstGeom prst="flowChartDecision">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grade&gt;=60</a:t>
              </a:r>
            </a:p>
          </p:txBody>
        </p:sp>
        <p:sp>
          <p:nvSpPr>
            <p:cNvPr id="27654" name="AutoShape 5"/>
            <p:cNvSpPr/>
            <p:nvPr/>
          </p:nvSpPr>
          <p:spPr>
            <a:xfrm>
              <a:off x="4422" y="3203"/>
              <a:ext cx="1156" cy="384"/>
            </a:xfrm>
            <a:prstGeom prst="flowChartProcess">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print “Passed”</a:t>
              </a:r>
            </a:p>
          </p:txBody>
        </p:sp>
        <p:sp>
          <p:nvSpPr>
            <p:cNvPr id="27655" name="AutoShape 7"/>
            <p:cNvSpPr/>
            <p:nvPr/>
          </p:nvSpPr>
          <p:spPr>
            <a:xfrm>
              <a:off x="3243" y="2568"/>
              <a:ext cx="288" cy="288"/>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7656" name="AutoShape 8"/>
            <p:cNvSpPr/>
            <p:nvPr/>
          </p:nvSpPr>
          <p:spPr>
            <a:xfrm>
              <a:off x="3288" y="4020"/>
              <a:ext cx="288" cy="300"/>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27657" name="Line 9"/>
            <p:cNvSpPr/>
            <p:nvPr/>
          </p:nvSpPr>
          <p:spPr>
            <a:xfrm>
              <a:off x="3379" y="2886"/>
              <a:ext cx="0" cy="136"/>
            </a:xfrm>
            <a:prstGeom prst="line">
              <a:avLst/>
            </a:prstGeom>
            <a:ln w="9525" cap="flat" cmpd="sng">
              <a:solidFill>
                <a:schemeClr val="tx1"/>
              </a:solidFill>
              <a:prstDash val="solid"/>
              <a:round/>
              <a:headEnd type="none" w="med" len="med"/>
              <a:tailEnd type="triangle" w="med" len="med"/>
            </a:ln>
          </p:spPr>
        </p:sp>
        <p:sp>
          <p:nvSpPr>
            <p:cNvPr id="27658" name="Line 12"/>
            <p:cNvSpPr/>
            <p:nvPr/>
          </p:nvSpPr>
          <p:spPr>
            <a:xfrm>
              <a:off x="3424" y="3793"/>
              <a:ext cx="0" cy="226"/>
            </a:xfrm>
            <a:prstGeom prst="line">
              <a:avLst/>
            </a:prstGeom>
            <a:ln w="9525" cap="flat" cmpd="sng">
              <a:solidFill>
                <a:schemeClr val="tx1"/>
              </a:solidFill>
              <a:prstDash val="solid"/>
              <a:round/>
              <a:headEnd type="none" w="med" len="med"/>
              <a:tailEnd type="triangle" w="med" len="med"/>
            </a:ln>
          </p:spPr>
        </p:sp>
        <p:sp>
          <p:nvSpPr>
            <p:cNvPr id="27659" name="Line 14"/>
            <p:cNvSpPr/>
            <p:nvPr/>
          </p:nvSpPr>
          <p:spPr>
            <a:xfrm>
              <a:off x="3923" y="3385"/>
              <a:ext cx="500" cy="0"/>
            </a:xfrm>
            <a:prstGeom prst="line">
              <a:avLst/>
            </a:prstGeom>
            <a:ln w="9525" cap="flat" cmpd="sng">
              <a:solidFill>
                <a:schemeClr val="tx1"/>
              </a:solidFill>
              <a:prstDash val="solid"/>
              <a:round/>
              <a:headEnd type="none" w="med" len="med"/>
              <a:tailEnd type="triangle" w="med" len="med"/>
            </a:ln>
          </p:spPr>
        </p:sp>
        <p:sp>
          <p:nvSpPr>
            <p:cNvPr id="27660" name="Text Box 15"/>
            <p:cNvSpPr txBox="1"/>
            <p:nvPr/>
          </p:nvSpPr>
          <p:spPr>
            <a:xfrm>
              <a:off x="3923" y="3158"/>
              <a:ext cx="408" cy="231"/>
            </a:xfrm>
            <a:prstGeom prst="rect">
              <a:avLst/>
            </a:prstGeom>
            <a:noFill/>
            <a:ln w="9525">
              <a:noFill/>
            </a:ln>
          </p:spPr>
          <p:txBody>
            <a:bodyPr anchor="t" anchorCtr="0">
              <a:spAutoFit/>
            </a:bodyPr>
            <a:lstStyle/>
            <a:p>
              <a:r>
                <a:rPr lang="en-US" altLang="zh-CN" dirty="0">
                  <a:latin typeface="Arial" panose="020B0604020202020204" pitchFamily="34" charset="0"/>
                </a:rPr>
                <a:t>true</a:t>
              </a:r>
            </a:p>
          </p:txBody>
        </p:sp>
        <p:sp>
          <p:nvSpPr>
            <p:cNvPr id="27661" name="Text Box 16"/>
            <p:cNvSpPr txBox="1"/>
            <p:nvPr/>
          </p:nvSpPr>
          <p:spPr>
            <a:xfrm>
              <a:off x="3424" y="3748"/>
              <a:ext cx="454" cy="231"/>
            </a:xfrm>
            <a:prstGeom prst="rect">
              <a:avLst/>
            </a:prstGeom>
            <a:noFill/>
            <a:ln w="9525">
              <a:noFill/>
            </a:ln>
          </p:spPr>
          <p:txBody>
            <a:bodyPr anchor="t" anchorCtr="0">
              <a:spAutoFit/>
            </a:bodyPr>
            <a:lstStyle/>
            <a:p>
              <a:r>
                <a:rPr lang="en-US" altLang="zh-CN" dirty="0">
                  <a:latin typeface="Arial" panose="020B0604020202020204" pitchFamily="34" charset="0"/>
                </a:rPr>
                <a:t>false</a:t>
              </a:r>
            </a:p>
          </p:txBody>
        </p:sp>
        <p:sp>
          <p:nvSpPr>
            <p:cNvPr id="27662" name="Line 18"/>
            <p:cNvSpPr/>
            <p:nvPr/>
          </p:nvSpPr>
          <p:spPr>
            <a:xfrm>
              <a:off x="5012" y="3612"/>
              <a:ext cx="0" cy="544"/>
            </a:xfrm>
            <a:prstGeom prst="line">
              <a:avLst/>
            </a:prstGeom>
            <a:ln w="9525" cap="flat" cmpd="sng">
              <a:solidFill>
                <a:schemeClr val="tx1"/>
              </a:solidFill>
              <a:prstDash val="solid"/>
              <a:round/>
              <a:headEnd type="none" w="med" len="med"/>
              <a:tailEnd type="none" w="med" len="med"/>
            </a:ln>
          </p:spPr>
        </p:sp>
        <p:sp>
          <p:nvSpPr>
            <p:cNvPr id="27663" name="Line 19"/>
            <p:cNvSpPr/>
            <p:nvPr/>
          </p:nvSpPr>
          <p:spPr>
            <a:xfrm flipH="1">
              <a:off x="3606" y="4156"/>
              <a:ext cx="1406" cy="0"/>
            </a:xfrm>
            <a:prstGeom prst="line">
              <a:avLst/>
            </a:prstGeom>
            <a:ln w="9525" cap="flat" cmpd="sng">
              <a:solidFill>
                <a:schemeClr val="tx1"/>
              </a:solidFill>
              <a:prstDash val="solid"/>
              <a:round/>
              <a:headEnd type="none" w="med" len="med"/>
              <a:tailEnd type="triangle" w="med" len="med"/>
            </a:ln>
          </p:spPr>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28675"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例：考试成绩在</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60</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分以上输出及格，</a:t>
            </a:r>
            <a:r>
              <a:rPr kumimoji="0" lang="zh-CN" altLang="en-US" sz="2900" b="1" i="0" u="sng" strike="noStrike" kern="1200" cap="none" spc="0" normalizeH="0" baseline="0" noProof="1">
                <a:solidFill>
                  <a:schemeClr val="tx1"/>
                </a:solidFill>
                <a:latin typeface="黑体" panose="02010609060101010101" pitchFamily="49" charset="-122"/>
                <a:ea typeface="幼圆" panose="02010509060101010101" pitchFamily="49" charset="-122"/>
                <a:cs typeface="+mn-cs"/>
              </a:rPr>
              <a:t>否则输出不及格</a:t>
            </a:r>
            <a:endPar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endParaRP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伪码</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if student’s grade is </a:t>
            </a:r>
            <a:r>
              <a:rPr kumimoji="0" lang="en-US" altLang="zh-CN" sz="2600" b="1" i="0" u="none" strike="noStrike" kern="1200" cap="none" spc="0" normalizeH="0" baseline="0" noProof="1">
                <a:solidFill>
                  <a:srgbClr val="FF0000"/>
                </a:solidFill>
                <a:latin typeface="仿宋" panose="02010609060101010101" pitchFamily="49" charset="-122"/>
                <a:ea typeface="幼圆" panose="02010509060101010101" pitchFamily="49" charset="-122"/>
                <a:cs typeface="+mn-cs"/>
              </a:rPr>
              <a:t>greater</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or </a:t>
            </a:r>
            <a:r>
              <a:rPr kumimoji="0" lang="en-US" altLang="zh-CN" sz="2600" b="1" i="0" u="none" strike="noStrike" kern="1200" cap="none" spc="0" normalizeH="0" baseline="0" noProof="1">
                <a:solidFill>
                  <a:srgbClr val="FF0000"/>
                </a:solidFill>
                <a:latin typeface="仿宋" panose="02010609060101010101" pitchFamily="49" charset="-122"/>
                <a:ea typeface="幼圆" panose="02010509060101010101" pitchFamily="49" charset="-122"/>
                <a:cs typeface="+mn-cs"/>
              </a:rPr>
              <a:t>equal to </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60</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Print  “Passed”</a:t>
            </a:r>
            <a:endPar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endParaRP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else</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Print  “Failed”</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13</a:t>
            </a:fld>
            <a:endParaRPr lang="zh-CN" altLang="en-US" sz="1200" dirty="0">
              <a:solidFill>
                <a:srgbClr val="FFFFFF"/>
              </a:solidFill>
              <a:latin typeface="Arial" panose="020B0604020202020204" pitchFamily="34" charset="0"/>
              <a:ea typeface="宋体" panose="02010600030101010101" pitchFamily="2" charset="-122"/>
            </a:endParaRPr>
          </a:p>
        </p:txBody>
      </p:sp>
      <p:grpSp>
        <p:nvGrpSpPr>
          <p:cNvPr id="28676" name="Group 30"/>
          <p:cNvGrpSpPr/>
          <p:nvPr/>
        </p:nvGrpSpPr>
        <p:grpSpPr>
          <a:xfrm>
            <a:off x="4008438" y="4437063"/>
            <a:ext cx="5722937" cy="2203450"/>
            <a:chOff x="1202" y="1979"/>
            <a:chExt cx="4376" cy="2114"/>
          </a:xfrm>
        </p:grpSpPr>
        <p:sp>
          <p:nvSpPr>
            <p:cNvPr id="28677" name="AutoShape 12"/>
            <p:cNvSpPr/>
            <p:nvPr/>
          </p:nvSpPr>
          <p:spPr>
            <a:xfrm>
              <a:off x="2880" y="2433"/>
              <a:ext cx="1043" cy="771"/>
            </a:xfrm>
            <a:prstGeom prst="flowChartDecision">
              <a:avLst/>
            </a:prstGeom>
            <a:solidFill>
              <a:srgbClr val="00FF00"/>
            </a:solidFill>
            <a:ln w="9525" cap="flat" cmpd="sng">
              <a:solidFill>
                <a:srgbClr val="000099"/>
              </a:solidFill>
              <a:prstDash val="solid"/>
              <a:miter/>
              <a:headEnd type="none" w="med" len="med"/>
              <a:tailEnd type="none" w="med" len="med"/>
            </a:ln>
          </p:spPr>
          <p:txBody>
            <a:bodyPr wrap="none" anchor="ctr" anchorCtr="0"/>
            <a:lstStyle/>
            <a:p>
              <a:pPr algn="ctr"/>
              <a:r>
                <a:rPr lang="en-US" altLang="zh-CN" sz="1200" dirty="0">
                  <a:latin typeface="Arial" panose="020B0604020202020204" pitchFamily="34" charset="0"/>
                </a:rPr>
                <a:t>grade&gt;=60</a:t>
              </a:r>
            </a:p>
          </p:txBody>
        </p:sp>
        <p:sp>
          <p:nvSpPr>
            <p:cNvPr id="28678" name="AutoShape 13"/>
            <p:cNvSpPr/>
            <p:nvPr/>
          </p:nvSpPr>
          <p:spPr>
            <a:xfrm>
              <a:off x="4422" y="2614"/>
              <a:ext cx="1156" cy="384"/>
            </a:xfrm>
            <a:prstGeom prst="flowChartProcess">
              <a:avLst/>
            </a:prstGeom>
            <a:solidFill>
              <a:srgbClr val="00FF00"/>
            </a:solidFill>
            <a:ln w="9525" cap="flat" cmpd="sng">
              <a:solidFill>
                <a:srgbClr val="000099"/>
              </a:solidFill>
              <a:prstDash val="solid"/>
              <a:miter/>
              <a:headEnd type="none" w="med" len="med"/>
              <a:tailEnd type="none" w="med" len="med"/>
            </a:ln>
          </p:spPr>
          <p:txBody>
            <a:bodyPr wrap="none" anchor="ctr" anchorCtr="0"/>
            <a:lstStyle/>
            <a:p>
              <a:pPr algn="ctr"/>
              <a:r>
                <a:rPr lang="en-US" altLang="zh-CN" sz="1200" dirty="0">
                  <a:latin typeface="Arial" panose="020B0604020202020204" pitchFamily="34" charset="0"/>
                </a:rPr>
                <a:t>print “Passed”</a:t>
              </a:r>
            </a:p>
          </p:txBody>
        </p:sp>
        <p:sp>
          <p:nvSpPr>
            <p:cNvPr id="28679" name="AutoShape 14"/>
            <p:cNvSpPr/>
            <p:nvPr/>
          </p:nvSpPr>
          <p:spPr>
            <a:xfrm>
              <a:off x="3243" y="1979"/>
              <a:ext cx="288" cy="288"/>
            </a:xfrm>
            <a:prstGeom prst="flowChartConnector">
              <a:avLst/>
            </a:prstGeom>
            <a:solidFill>
              <a:schemeClr val="accent1"/>
            </a:solidFill>
            <a:ln w="9525" cap="flat" cmpd="sng">
              <a:solidFill>
                <a:srgbClr val="000099"/>
              </a:solidFill>
              <a:prstDash val="solid"/>
              <a:round/>
              <a:headEnd type="none" w="med" len="med"/>
              <a:tailEnd type="none" w="med" len="med"/>
            </a:ln>
          </p:spPr>
          <p:txBody>
            <a:bodyPr wrap="none" anchor="ctr" anchorCtr="0"/>
            <a:lstStyle/>
            <a:p>
              <a:endParaRPr lang="zh-CN" altLang="en-US" sz="1200" dirty="0">
                <a:latin typeface="Arial" panose="020B0604020202020204" pitchFamily="34" charset="0"/>
                <a:ea typeface="宋体" panose="02010600030101010101" pitchFamily="2" charset="-122"/>
              </a:endParaRPr>
            </a:p>
          </p:txBody>
        </p:sp>
        <p:sp>
          <p:nvSpPr>
            <p:cNvPr id="28680" name="Line 15"/>
            <p:cNvSpPr/>
            <p:nvPr/>
          </p:nvSpPr>
          <p:spPr>
            <a:xfrm>
              <a:off x="3379" y="2297"/>
              <a:ext cx="0" cy="136"/>
            </a:xfrm>
            <a:prstGeom prst="line">
              <a:avLst/>
            </a:prstGeom>
            <a:ln w="9525" cap="flat" cmpd="sng">
              <a:solidFill>
                <a:srgbClr val="000099"/>
              </a:solidFill>
              <a:prstDash val="solid"/>
              <a:round/>
              <a:headEnd type="none" w="med" len="med"/>
              <a:tailEnd type="triangle" w="med" len="med"/>
            </a:ln>
          </p:spPr>
        </p:sp>
        <p:sp>
          <p:nvSpPr>
            <p:cNvPr id="28681" name="Text Box 16"/>
            <p:cNvSpPr txBox="1"/>
            <p:nvPr/>
          </p:nvSpPr>
          <p:spPr>
            <a:xfrm>
              <a:off x="3923" y="2532"/>
              <a:ext cx="408" cy="264"/>
            </a:xfrm>
            <a:prstGeom prst="rect">
              <a:avLst/>
            </a:prstGeom>
            <a:noFill/>
            <a:ln w="9525">
              <a:solidFill>
                <a:srgbClr val="000099"/>
              </a:solidFill>
            </a:ln>
          </p:spPr>
          <p:txBody>
            <a:bodyPr wrap="square" anchor="t" anchorCtr="0">
              <a:spAutoFit/>
            </a:bodyPr>
            <a:lstStyle/>
            <a:p>
              <a:r>
                <a:rPr lang="en-US" altLang="zh-CN" sz="1200" dirty="0">
                  <a:latin typeface="Arial" panose="020B0604020202020204" pitchFamily="34" charset="0"/>
                </a:rPr>
                <a:t>true</a:t>
              </a:r>
            </a:p>
          </p:txBody>
        </p:sp>
        <p:sp>
          <p:nvSpPr>
            <p:cNvPr id="28682" name="Text Box 17"/>
            <p:cNvSpPr txBox="1"/>
            <p:nvPr/>
          </p:nvSpPr>
          <p:spPr>
            <a:xfrm>
              <a:off x="2426" y="2532"/>
              <a:ext cx="454" cy="264"/>
            </a:xfrm>
            <a:prstGeom prst="rect">
              <a:avLst/>
            </a:prstGeom>
            <a:noFill/>
            <a:ln w="9525">
              <a:solidFill>
                <a:srgbClr val="000099"/>
              </a:solidFill>
            </a:ln>
          </p:spPr>
          <p:txBody>
            <a:bodyPr wrap="square" anchor="t" anchorCtr="0">
              <a:spAutoFit/>
            </a:bodyPr>
            <a:lstStyle/>
            <a:p>
              <a:r>
                <a:rPr lang="en-US" altLang="zh-CN" sz="1200" dirty="0">
                  <a:latin typeface="Arial" panose="020B0604020202020204" pitchFamily="34" charset="0"/>
                </a:rPr>
                <a:t>false</a:t>
              </a:r>
            </a:p>
          </p:txBody>
        </p:sp>
        <p:sp>
          <p:nvSpPr>
            <p:cNvPr id="28683" name="AutoShape 18"/>
            <p:cNvSpPr/>
            <p:nvPr/>
          </p:nvSpPr>
          <p:spPr>
            <a:xfrm>
              <a:off x="3288" y="3793"/>
              <a:ext cx="288" cy="300"/>
            </a:xfrm>
            <a:prstGeom prst="flowChartConnector">
              <a:avLst/>
            </a:prstGeom>
            <a:solidFill>
              <a:schemeClr val="accent1"/>
            </a:solidFill>
            <a:ln w="9525" cap="flat" cmpd="sng">
              <a:solidFill>
                <a:srgbClr val="000099"/>
              </a:solidFill>
              <a:prstDash val="solid"/>
              <a:round/>
              <a:headEnd type="none" w="med" len="med"/>
              <a:tailEnd type="none" w="med" len="med"/>
            </a:ln>
          </p:spPr>
          <p:txBody>
            <a:bodyPr wrap="none" anchor="ctr" anchorCtr="0"/>
            <a:lstStyle/>
            <a:p>
              <a:endParaRPr lang="zh-CN" altLang="en-US" sz="1200" dirty="0">
                <a:latin typeface="Arial" panose="020B0604020202020204" pitchFamily="34" charset="0"/>
                <a:ea typeface="宋体" panose="02010600030101010101" pitchFamily="2" charset="-122"/>
              </a:endParaRPr>
            </a:p>
          </p:txBody>
        </p:sp>
        <p:sp>
          <p:nvSpPr>
            <p:cNvPr id="28684" name="Line 19"/>
            <p:cNvSpPr/>
            <p:nvPr/>
          </p:nvSpPr>
          <p:spPr>
            <a:xfrm>
              <a:off x="3424" y="3566"/>
              <a:ext cx="0" cy="226"/>
            </a:xfrm>
            <a:prstGeom prst="line">
              <a:avLst/>
            </a:prstGeom>
            <a:ln w="9525" cap="flat" cmpd="sng">
              <a:solidFill>
                <a:srgbClr val="000099"/>
              </a:solidFill>
              <a:prstDash val="solid"/>
              <a:round/>
              <a:headEnd type="none" w="med" len="med"/>
              <a:tailEnd type="triangle" w="med" len="med"/>
            </a:ln>
          </p:spPr>
        </p:sp>
        <p:sp>
          <p:nvSpPr>
            <p:cNvPr id="28685" name="Line 20"/>
            <p:cNvSpPr/>
            <p:nvPr/>
          </p:nvSpPr>
          <p:spPr>
            <a:xfrm>
              <a:off x="3923" y="2840"/>
              <a:ext cx="500" cy="0"/>
            </a:xfrm>
            <a:prstGeom prst="line">
              <a:avLst/>
            </a:prstGeom>
            <a:ln w="9525" cap="flat" cmpd="sng">
              <a:solidFill>
                <a:srgbClr val="000099"/>
              </a:solidFill>
              <a:prstDash val="solid"/>
              <a:round/>
              <a:headEnd type="none" w="med" len="med"/>
              <a:tailEnd type="triangle" w="med" len="med"/>
            </a:ln>
          </p:spPr>
        </p:sp>
        <p:sp>
          <p:nvSpPr>
            <p:cNvPr id="28686" name="AutoShape 21"/>
            <p:cNvSpPr/>
            <p:nvPr/>
          </p:nvSpPr>
          <p:spPr>
            <a:xfrm>
              <a:off x="1202" y="2614"/>
              <a:ext cx="1156" cy="384"/>
            </a:xfrm>
            <a:prstGeom prst="flowChartProcess">
              <a:avLst/>
            </a:prstGeom>
            <a:solidFill>
              <a:srgbClr val="00FF00"/>
            </a:solidFill>
            <a:ln w="9525" cap="flat" cmpd="sng">
              <a:solidFill>
                <a:srgbClr val="000099"/>
              </a:solidFill>
              <a:prstDash val="solid"/>
              <a:miter/>
              <a:headEnd type="none" w="med" len="med"/>
              <a:tailEnd type="none" w="med" len="med"/>
            </a:ln>
          </p:spPr>
          <p:txBody>
            <a:bodyPr wrap="none" anchor="ctr" anchorCtr="0"/>
            <a:lstStyle/>
            <a:p>
              <a:pPr algn="ctr"/>
              <a:r>
                <a:rPr lang="en-US" altLang="zh-CN" sz="1200" dirty="0">
                  <a:latin typeface="Arial" panose="020B0604020202020204" pitchFamily="34" charset="0"/>
                </a:rPr>
                <a:t>print “Failed”</a:t>
              </a:r>
            </a:p>
          </p:txBody>
        </p:sp>
        <p:sp>
          <p:nvSpPr>
            <p:cNvPr id="28687" name="Line 23"/>
            <p:cNvSpPr/>
            <p:nvPr/>
          </p:nvSpPr>
          <p:spPr>
            <a:xfrm flipH="1">
              <a:off x="2381" y="2840"/>
              <a:ext cx="499" cy="0"/>
            </a:xfrm>
            <a:prstGeom prst="line">
              <a:avLst/>
            </a:prstGeom>
            <a:ln w="9525" cap="flat" cmpd="sng">
              <a:solidFill>
                <a:srgbClr val="000099"/>
              </a:solidFill>
              <a:prstDash val="solid"/>
              <a:round/>
              <a:headEnd type="none" w="med" len="med"/>
              <a:tailEnd type="triangle" w="med" len="med"/>
            </a:ln>
          </p:spPr>
        </p:sp>
        <p:sp>
          <p:nvSpPr>
            <p:cNvPr id="28688" name="AutoShape 24"/>
            <p:cNvSpPr/>
            <p:nvPr/>
          </p:nvSpPr>
          <p:spPr>
            <a:xfrm>
              <a:off x="3288" y="3339"/>
              <a:ext cx="288" cy="288"/>
            </a:xfrm>
            <a:prstGeom prst="flowChartConnector">
              <a:avLst/>
            </a:prstGeom>
            <a:solidFill>
              <a:schemeClr val="accent1"/>
            </a:solidFill>
            <a:ln w="9525" cap="flat" cmpd="sng">
              <a:solidFill>
                <a:srgbClr val="000099"/>
              </a:solidFill>
              <a:prstDash val="solid"/>
              <a:round/>
              <a:headEnd type="none" w="med" len="med"/>
              <a:tailEnd type="none" w="med" len="med"/>
            </a:ln>
          </p:spPr>
          <p:txBody>
            <a:bodyPr wrap="none" anchor="ctr" anchorCtr="0"/>
            <a:lstStyle/>
            <a:p>
              <a:endParaRPr lang="zh-CN" altLang="en-US" sz="1200" dirty="0">
                <a:latin typeface="Arial" panose="020B0604020202020204" pitchFamily="34" charset="0"/>
                <a:ea typeface="宋体" panose="02010600030101010101" pitchFamily="2" charset="-122"/>
              </a:endParaRPr>
            </a:p>
          </p:txBody>
        </p:sp>
        <p:sp>
          <p:nvSpPr>
            <p:cNvPr id="28689" name="Line 25"/>
            <p:cNvSpPr/>
            <p:nvPr/>
          </p:nvSpPr>
          <p:spPr>
            <a:xfrm>
              <a:off x="1746" y="3022"/>
              <a:ext cx="0" cy="499"/>
            </a:xfrm>
            <a:prstGeom prst="line">
              <a:avLst/>
            </a:prstGeom>
            <a:ln w="9525" cap="flat" cmpd="sng">
              <a:solidFill>
                <a:srgbClr val="000099"/>
              </a:solidFill>
              <a:prstDash val="solid"/>
              <a:round/>
              <a:headEnd type="none" w="med" len="med"/>
              <a:tailEnd type="none" w="med" len="med"/>
            </a:ln>
          </p:spPr>
        </p:sp>
        <p:sp>
          <p:nvSpPr>
            <p:cNvPr id="28690" name="Line 26"/>
            <p:cNvSpPr/>
            <p:nvPr/>
          </p:nvSpPr>
          <p:spPr>
            <a:xfrm>
              <a:off x="4967" y="2976"/>
              <a:ext cx="0" cy="499"/>
            </a:xfrm>
            <a:prstGeom prst="line">
              <a:avLst/>
            </a:prstGeom>
            <a:ln w="9525" cap="flat" cmpd="sng">
              <a:solidFill>
                <a:srgbClr val="000099"/>
              </a:solidFill>
              <a:prstDash val="solid"/>
              <a:round/>
              <a:headEnd type="none" w="med" len="med"/>
              <a:tailEnd type="none" w="med" len="med"/>
            </a:ln>
          </p:spPr>
        </p:sp>
        <p:sp>
          <p:nvSpPr>
            <p:cNvPr id="28691" name="Line 27"/>
            <p:cNvSpPr/>
            <p:nvPr/>
          </p:nvSpPr>
          <p:spPr>
            <a:xfrm>
              <a:off x="1746" y="3521"/>
              <a:ext cx="1542" cy="0"/>
            </a:xfrm>
            <a:prstGeom prst="line">
              <a:avLst/>
            </a:prstGeom>
            <a:ln w="9525" cap="flat" cmpd="sng">
              <a:solidFill>
                <a:srgbClr val="000099"/>
              </a:solidFill>
              <a:prstDash val="solid"/>
              <a:round/>
              <a:headEnd type="none" w="med" len="med"/>
              <a:tailEnd type="triangle" w="med" len="med"/>
            </a:ln>
          </p:spPr>
        </p:sp>
        <p:sp>
          <p:nvSpPr>
            <p:cNvPr id="28692" name="Line 28"/>
            <p:cNvSpPr/>
            <p:nvPr/>
          </p:nvSpPr>
          <p:spPr>
            <a:xfrm flipH="1">
              <a:off x="3606" y="3521"/>
              <a:ext cx="1361" cy="0"/>
            </a:xfrm>
            <a:prstGeom prst="line">
              <a:avLst/>
            </a:prstGeom>
            <a:ln w="9525" cap="flat" cmpd="sng">
              <a:solidFill>
                <a:srgbClr val="000099"/>
              </a:solidFill>
              <a:prstDash val="solid"/>
              <a:round/>
              <a:headEnd type="none" w="med" len="med"/>
              <a:tailEnd type="triangle" w="med" len="med"/>
            </a:ln>
          </p:spPr>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29699"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语言代码</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a:t>
            </a:r>
            <a:endPar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endParaRP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zh-CN" altLang="en-US" sz="2600" b="1" i="0" u="none" strike="noStrike" kern="1200" cap="none" spc="0" normalizeH="0" baseline="0" noProof="1">
                <a:solidFill>
                  <a:schemeClr val="tx1"/>
                </a:solidFill>
                <a:latin typeface="Tahoma" panose="020B0604030504040204" pitchFamily="34" charset="0"/>
                <a:ea typeface="幼圆" panose="02010509060101010101" pitchFamily="49" charset="-122"/>
                <a:cs typeface="+mn-cs"/>
              </a:rPr>
              <a:t> </a:t>
            </a:r>
            <a:r>
              <a:rPr kumimoji="0" lang="en-US" altLang="zh-CN" sz="2600" b="1" i="0" u="none" strike="noStrike" kern="1200" cap="none" spc="0" normalizeH="0" baseline="0" noProof="1">
                <a:solidFill>
                  <a:schemeClr val="tx1"/>
                </a:solidFill>
                <a:latin typeface="Tahoma" panose="020B0604030504040204" pitchFamily="34" charset="0"/>
                <a:ea typeface="宋体" panose="02010600030101010101" pitchFamily="2" charset="-122"/>
                <a:cs typeface="+mn-cs"/>
              </a:rPr>
              <a:t>if ( grade &gt;= 60 ) {</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en-US" altLang="zh-CN" sz="2600" b="1" i="0" u="none" strike="noStrike" kern="1200" cap="none" spc="0" normalizeH="0" baseline="0" noProof="1">
                <a:solidFill>
                  <a:schemeClr val="tx1"/>
                </a:solidFill>
                <a:latin typeface="Tahoma" panose="020B0604030504040204" pitchFamily="34" charset="0"/>
                <a:ea typeface="宋体" panose="02010600030101010101" pitchFamily="2" charset="-122"/>
                <a:cs typeface="+mn-cs"/>
              </a:rPr>
              <a:t>        printf  ( “Passed\n” ) ;</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zh-CN" altLang="en-US" sz="2600" b="1" i="0" u="none" strike="noStrike" kern="1200" cap="none" spc="0" normalizeH="0" baseline="0" noProof="1">
                <a:solidFill>
                  <a:schemeClr val="tx1"/>
                </a:solidFill>
                <a:latin typeface="Tahoma" panose="020B0604030504040204" pitchFamily="34" charset="0"/>
                <a:ea typeface="幼圆" panose="02010509060101010101" pitchFamily="49" charset="-122"/>
                <a:cs typeface="+mn-cs"/>
              </a:rPr>
              <a:t>   </a:t>
            </a:r>
            <a:r>
              <a:rPr kumimoji="0" lang="en-US" altLang="zh-CN" sz="2600" b="1" i="0" u="none" strike="noStrike" kern="1200" cap="none" spc="0" normalizeH="0" baseline="0" noProof="1">
                <a:solidFill>
                  <a:schemeClr val="tx1"/>
                </a:solidFill>
                <a:latin typeface="Tahoma" panose="020B0604030504040204" pitchFamily="34" charset="0"/>
                <a:ea typeface="宋体" panose="02010600030101010101" pitchFamily="2" charset="-122"/>
                <a:cs typeface="+mn-cs"/>
              </a:rPr>
              <a:t>}</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en-US" altLang="zh-CN" sz="2600" b="1" i="0" u="none" strike="noStrike" kern="1200" cap="none" spc="0" normalizeH="0" baseline="0" noProof="1">
                <a:solidFill>
                  <a:schemeClr val="tx1"/>
                </a:solidFill>
                <a:latin typeface="Tahoma" panose="020B0604030504040204" pitchFamily="34" charset="0"/>
                <a:ea typeface="宋体" panose="02010600030101010101" pitchFamily="2" charset="-122"/>
                <a:cs typeface="+mn-cs"/>
              </a:rPr>
              <a:t>   else {</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en-US" altLang="zh-CN" sz="2600" b="1" i="0" u="none" strike="noStrike" kern="1200" cap="none" spc="0" normalizeH="0" baseline="0" noProof="1">
                <a:solidFill>
                  <a:schemeClr val="tx1"/>
                </a:solidFill>
                <a:latin typeface="Tahoma" panose="020B0604030504040204" pitchFamily="34" charset="0"/>
                <a:ea typeface="宋体" panose="02010600030101010101" pitchFamily="2" charset="-122"/>
                <a:cs typeface="+mn-cs"/>
              </a:rPr>
              <a:t>        printf ( “Failed\n” );</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2" panose="05020102010507070707" pitchFamily="18" charset="2"/>
              <a:buNone/>
            </a:pPr>
            <a:r>
              <a:rPr kumimoji="0" lang="en-US" altLang="zh-CN" sz="2600" b="1" i="0" u="none" strike="noStrike" kern="1200" cap="none" spc="0" normalizeH="0" baseline="0" noProof="1">
                <a:solidFill>
                  <a:schemeClr val="tx1"/>
                </a:solidFill>
                <a:latin typeface="Tahoma" panose="020B0604030504040204" pitchFamily="34" charset="0"/>
                <a:ea typeface="宋体" panose="02010600030101010101" pitchFamily="2" charset="-122"/>
                <a:cs typeface="+mn-cs"/>
              </a:rPr>
              <a:t>   }</a:t>
            </a:r>
            <a:endParaRPr kumimoji="0" lang="zh-CN" altLang="en-US" sz="2600" b="1" i="0" u="none" strike="noStrike" kern="1200" cap="none" spc="0" normalizeH="0" baseline="0" noProof="1">
              <a:solidFill>
                <a:schemeClr val="tx1"/>
              </a:solidFill>
              <a:latin typeface="Tahoma" panose="020B0604030504040204" pitchFamily="34" charset="0"/>
              <a:ea typeface="幼圆" panose="02010509060101010101" pitchFamily="49" charset="-122"/>
              <a:cs typeface="+mn-cs"/>
            </a:endParaRP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14</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30723" name="内容占位符 2"/>
          <p:cNvSpPr>
            <a:spLocks noGrp="1"/>
          </p:cNvSpPr>
          <p:nvPr>
            <p:ph sz="quarter" idx="1"/>
          </p:nvPr>
        </p:nvSpPr>
        <p:spPr>
          <a:xfrm>
            <a:off x="817880" y="1600200"/>
            <a:ext cx="10871200" cy="470408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C</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语言增加一个三元运算符： </a:t>
            </a:r>
            <a:r>
              <a:rPr kumimoji="0" lang="zh-CN" altLang="en-US" sz="2900" b="0" i="0" u="none" strike="noStrike" kern="1200" cap="none" spc="0" normalizeH="0" baseline="0" noProof="1">
                <a:solidFill>
                  <a:srgbClr val="FF0000"/>
                </a:solidFill>
                <a:latin typeface="黑体" panose="02010609060101010101" pitchFamily="49" charset="-122"/>
                <a:ea typeface="黑体" panose="02010609060101010101" pitchFamily="49" charset="-122"/>
                <a:cs typeface="+mn-cs"/>
              </a:rPr>
              <a:t>？</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 </a:t>
            </a:r>
            <a:r>
              <a:rPr kumimoji="0" lang="zh-CN" altLang="en-US" sz="2900" b="0" i="0" u="none" strike="noStrike" kern="1200" cap="none" spc="0" normalizeH="0" baseline="0" noProof="1">
                <a:solidFill>
                  <a:srgbClr val="FF0000"/>
                </a:solidFill>
                <a:latin typeface="黑体" panose="02010609060101010101" pitchFamily="49" charset="-122"/>
                <a:ea typeface="黑体" panose="02010609060101010101" pitchFamily="49" charset="-122"/>
                <a:cs typeface="+mn-cs"/>
              </a:rPr>
              <a:t>：</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 </a:t>
            </a:r>
            <a:endPar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r>
              <a:rPr kumimoji="0" lang="zh-CN" altLang="en-US" sz="2600" b="1" i="0" u="none" strike="noStrike" kern="1200" cap="none" spc="0" normalizeH="0" baseline="0" noProof="1">
                <a:solidFill>
                  <a:srgbClr val="00B050"/>
                </a:solidFill>
                <a:latin typeface="仿宋" panose="02010609060101010101" pitchFamily="49" charset="-122"/>
                <a:ea typeface="仿宋" panose="02010609060101010101" pitchFamily="49" charset="-122"/>
                <a:cs typeface="+mn-cs"/>
              </a:rPr>
              <a:t>条件</a:t>
            </a:r>
            <a:r>
              <a:rPr kumimoji="0" lang="zh-CN" altLang="en-US" sz="2600" b="1" i="0" u="none" strike="noStrike" kern="1200" cap="none" spc="0" normalizeH="0" baseline="0" noProof="1">
                <a:solidFill>
                  <a:srgbClr val="FF0000"/>
                </a:solidFill>
                <a:latin typeface="仿宋" panose="02010609060101010101" pitchFamily="49" charset="-122"/>
                <a:ea typeface="仿宋" panose="02010609060101010101" pitchFamily="49" charset="-122"/>
                <a:cs typeface="+mn-cs"/>
              </a:rPr>
              <a:t>？</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r>
              <a:rPr kumimoji="0" lang="zh-CN" altLang="en-US" sz="2600" b="1" i="0" u="none" strike="noStrike" kern="1200" cap="none" spc="0" normalizeH="0" baseline="0" noProof="1">
                <a:solidFill>
                  <a:srgbClr val="FF0000"/>
                </a:solidFill>
                <a:latin typeface="仿宋" panose="02010609060101010101" pitchFamily="49" charset="-122"/>
                <a:ea typeface="仿宋" panose="02010609060101010101" pitchFamily="49" charset="-122"/>
                <a:cs typeface="+mn-cs"/>
              </a:rPr>
              <a:t>：</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B   </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含义：</a:t>
            </a:r>
            <a:endPar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a:p>
            <a:pPr marL="914400" marR="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如果“</a:t>
            </a:r>
            <a:r>
              <a:rPr kumimoji="0" lang="zh-CN" altLang="en-US" sz="2300" b="1" i="0" u="none" strike="noStrike" kern="1200" cap="none" spc="0" normalizeH="0" baseline="0" noProof="1">
                <a:solidFill>
                  <a:srgbClr val="00B050"/>
                </a:solidFill>
                <a:latin typeface="宋体" panose="02010600030101010101" pitchFamily="2" charset="-122"/>
                <a:ea typeface="宋体" panose="02010600030101010101" pitchFamily="2" charset="-122"/>
                <a:cs typeface="+mn-cs"/>
              </a:rPr>
              <a:t>条件</a:t>
            </a:r>
            <a:r>
              <a:rPr kumimoji="0" lang="zh-CN" altLang="en-US" sz="23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”满足，表达式的值 </a:t>
            </a:r>
            <a:r>
              <a:rPr kumimoji="0" lang="en-US" altLang="zh-CN" sz="23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 A</a:t>
            </a:r>
          </a:p>
          <a:p>
            <a:pPr marL="914400" marR="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如果“</a:t>
            </a:r>
            <a:r>
              <a:rPr kumimoji="0" lang="zh-CN" altLang="en-US" sz="2300" b="1" i="0" u="none" strike="noStrike" kern="1200" cap="none" spc="0" normalizeH="0" baseline="0" noProof="1">
                <a:solidFill>
                  <a:srgbClr val="00B050"/>
                </a:solidFill>
                <a:latin typeface="宋体" panose="02010600030101010101" pitchFamily="2" charset="-122"/>
                <a:ea typeface="宋体" panose="02010600030101010101" pitchFamily="2" charset="-122"/>
                <a:cs typeface="+mn-cs"/>
              </a:rPr>
              <a:t>条件</a:t>
            </a:r>
            <a:r>
              <a:rPr kumimoji="0" lang="zh-CN" altLang="en-US" sz="23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”不满足，表达式的值 </a:t>
            </a:r>
            <a:r>
              <a:rPr kumimoji="0" lang="en-US" altLang="zh-CN" sz="23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 B</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上式的</a:t>
            </a:r>
            <a:r>
              <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C</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语名可以改为：</a:t>
            </a:r>
            <a:endPar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printf(“%s\n”, </a:t>
            </a:r>
            <a:r>
              <a:rPr kumimoji="0" lang="en-US" altLang="zh-CN" sz="2600" b="1" i="0" u="none" strike="noStrike" kern="1200" cap="none" spc="0" normalizeH="0" baseline="0" noProof="1">
                <a:solidFill>
                  <a:srgbClr val="00B050"/>
                </a:solidFill>
                <a:latin typeface="仿宋" panose="02010609060101010101" pitchFamily="49" charset="-122"/>
                <a:ea typeface="仿宋" panose="02010609060101010101" pitchFamily="49" charset="-122"/>
                <a:cs typeface="+mn-cs"/>
              </a:rPr>
              <a:t>grade &gt;= 60</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r>
              <a:rPr kumimoji="0" lang="en-US" altLang="zh-CN" sz="2600" b="1" i="0" u="none" strike="noStrike" kern="1200" cap="none" spc="0" normalizeH="0" baseline="0" noProof="1">
                <a:solidFill>
                  <a:srgbClr val="FF0000"/>
                </a:solidFill>
                <a:latin typeface="仿宋" panose="02010609060101010101" pitchFamily="49" charset="-122"/>
                <a:ea typeface="仿宋" panose="020106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r>
              <a:rPr kumimoji="0" lang="en-US" altLang="zh-CN" sz="2600" b="1" i="0" u="sng" strike="noStrike" kern="1200" cap="none" spc="0" normalizeH="0" baseline="0" noProof="1">
                <a:solidFill>
                  <a:schemeClr val="tx1"/>
                </a:solidFill>
                <a:latin typeface="仿宋" panose="02010609060101010101" pitchFamily="49" charset="-122"/>
                <a:ea typeface="仿宋" panose="02010609060101010101" pitchFamily="49" charset="-122"/>
                <a:cs typeface="+mn-cs"/>
              </a:rPr>
              <a:t>“Passed”</a:t>
            </a:r>
            <a:r>
              <a:rPr kumimoji="0" lang="en-US" altLang="zh-CN" sz="2600" b="1" i="0" u="none" strike="noStrike" kern="1200" cap="none" spc="0" normalizeH="0" baseline="0" noProof="1">
                <a:solidFill>
                  <a:srgbClr val="FF0000"/>
                </a:solidFill>
                <a:latin typeface="仿宋" panose="02010609060101010101" pitchFamily="49" charset="-122"/>
                <a:ea typeface="仿宋" panose="02010609060101010101" pitchFamily="49" charset="-122"/>
                <a:cs typeface="+mn-cs"/>
              </a:rPr>
              <a:t>:</a:t>
            </a:r>
            <a:r>
              <a:rPr kumimoji="0" lang="en-US" altLang="zh-CN" sz="2600" b="1" i="0" u="sng" strike="noStrike" kern="1200" cap="none" spc="0" normalizeH="0" baseline="0" noProof="1">
                <a:solidFill>
                  <a:schemeClr val="tx1"/>
                </a:solidFill>
                <a:latin typeface="仿宋" panose="02010609060101010101" pitchFamily="49" charset="-122"/>
                <a:ea typeface="仿宋" panose="02010609060101010101" pitchFamily="49" charset="-122"/>
                <a:cs typeface="+mn-cs"/>
              </a:rPr>
              <a:t>“Failed”</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p>
          <a:p>
            <a:pPr marR="0" lvl="0" algn="l" defTabSz="914400" rtl="0" eaLnBrk="1" fontAlgn="base" latinLnBrk="0" hangingPunct="1">
              <a:lnSpc>
                <a:spcPct val="100000"/>
              </a:lnSpc>
              <a:spcBef>
                <a:spcPts val="700"/>
              </a:spcBef>
              <a:buChar char=""/>
            </a:pPr>
            <a:r>
              <a:rPr kumimoji="0" lang="zh-CN" altLang="en-US" sz="2900" i="0" u="none" strike="noStrike" kern="1200" cap="none" spc="0" normalizeH="0" baseline="0" noProof="1">
                <a:solidFill>
                  <a:schemeClr val="tx1"/>
                </a:solidFill>
                <a:cs typeface="+mn-cs"/>
              </a:rPr>
              <a:t>扩展</a:t>
            </a:r>
          </a:p>
          <a:p>
            <a:pPr marR="0" lvl="1" indent="-273050" algn="l" defTabSz="914400" rtl="0" eaLnBrk="1" fontAlgn="base" latinLnBrk="0" hangingPunct="1">
              <a:lnSpc>
                <a:spcPct val="100000"/>
              </a:lnSpc>
              <a:spcBef>
                <a:spcPts val="550"/>
              </a:spcBef>
              <a:buChar char="Ø"/>
            </a:pPr>
            <a:r>
              <a:rPr kumimoji="0" lang="en-US" altLang="zh-CN" sz="2600" i="0" u="none" strike="noStrike" kern="1200" cap="none" spc="0" normalizeH="0" baseline="0" noProof="1">
                <a:solidFill>
                  <a:schemeClr val="tx1"/>
                </a:solidFill>
                <a:cs typeface="+mn-cs"/>
              </a:rPr>
              <a:t>求三个数（a,b,c)中的最大数</a:t>
            </a:r>
          </a:p>
          <a:p>
            <a:pPr marR="0" lvl="1" indent="-273050" algn="l" defTabSz="914400" rtl="0" eaLnBrk="1" fontAlgn="base" latinLnBrk="0" hangingPunct="1">
              <a:lnSpc>
                <a:spcPct val="100000"/>
              </a:lnSpc>
              <a:spcBef>
                <a:spcPts val="550"/>
              </a:spcBef>
              <a:buChar char="Ø"/>
            </a:pPr>
            <a:r>
              <a:rPr kumimoji="0" lang="en-US" altLang="zh-CN" sz="2300" i="0" u="none" strike="noStrike" kern="1200" cap="none" spc="0" normalizeH="0" baseline="0" noProof="1">
                <a:solidFill>
                  <a:srgbClr val="FF0000"/>
                </a:solidFill>
                <a:effectLst>
                  <a:outerShdw blurRad="38100" dist="19050" dir="2700000" algn="tl" rotWithShape="0">
                    <a:schemeClr val="dk1">
                      <a:alpha val="40000"/>
                    </a:schemeClr>
                  </a:outerShdw>
                </a:effectLst>
                <a:cs typeface="+mn-cs"/>
              </a:rPr>
              <a:t>m1 = ( a &gt; b ) ? a : b ; </a:t>
            </a:r>
          </a:p>
          <a:p>
            <a:pPr marL="367030" marR="0" lvl="1" indent="0" algn="l" defTabSz="914400" rtl="0" eaLnBrk="1" fontAlgn="base" latinLnBrk="0" hangingPunct="1">
              <a:lnSpc>
                <a:spcPct val="100000"/>
              </a:lnSpc>
              <a:spcBef>
                <a:spcPts val="550"/>
              </a:spcBef>
              <a:buNone/>
            </a:pPr>
            <a:r>
              <a:rPr kumimoji="0" lang="en-US" altLang="zh-CN" sz="2300" i="0" u="none" strike="noStrike" kern="1200" cap="none" spc="0" normalizeH="0" baseline="0" noProof="1">
                <a:solidFill>
                  <a:srgbClr val="FF0000"/>
                </a:solidFill>
                <a:effectLst>
                  <a:outerShdw blurRad="38100" dist="19050" dir="2700000" algn="tl" rotWithShape="0">
                    <a:schemeClr val="dk1">
                      <a:alpha val="40000"/>
                    </a:schemeClr>
                  </a:outerShdw>
                </a:effectLst>
                <a:cs typeface="+mn-cs"/>
              </a:rPr>
              <a:t>  m2 = ( m1&gt; c ) ? m1: c ;</a:t>
            </a: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15</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3" name="矩形 1"/>
          <p:cNvSpPr/>
          <p:nvPr/>
        </p:nvSpPr>
        <p:spPr>
          <a:xfrm>
            <a:off x="4295775" y="4005263"/>
            <a:ext cx="5903913" cy="4318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31747" name="内容占位符 2"/>
          <p:cNvSpPr>
            <a:spLocks noGrp="1"/>
          </p:cNvSpPr>
          <p:nvPr>
            <p:ph sz="quarter" idx="1"/>
          </p:nvPr>
        </p:nvSpPr>
        <p:spPr>
          <a:xfrm>
            <a:off x="817563" y="1600200"/>
            <a:ext cx="10871200" cy="604838"/>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如果不只是两种情况，可以使用</a:t>
            </a:r>
            <a:r>
              <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if…else</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的嵌套语句</a:t>
            </a:r>
            <a:endPar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16</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31748" name="矩形 4"/>
          <p:cNvSpPr/>
          <p:nvPr/>
        </p:nvSpPr>
        <p:spPr>
          <a:xfrm>
            <a:off x="2063750" y="2349500"/>
            <a:ext cx="8208963" cy="3292475"/>
          </a:xfrm>
          <a:prstGeom prst="rect">
            <a:avLst/>
          </a:prstGeom>
          <a:noFill/>
          <a:ln w="9525" cap="flat" cmpd="sng">
            <a:solidFill>
              <a:schemeClr val="accent1"/>
            </a:solidFill>
            <a:prstDash val="solid"/>
            <a:miter/>
            <a:headEnd type="none" w="med" len="med"/>
            <a:tailEnd type="none" w="med" len="med"/>
          </a:ln>
        </p:spPr>
        <p:txBody>
          <a:bodyPr anchor="t" anchorCtr="0">
            <a:spAutoFit/>
          </a:bodyPr>
          <a:lstStyle/>
          <a:p>
            <a:pPr eaLnBrk="0" hangingPunct="0">
              <a:buFont typeface="Tw Cen MT" panose="020B0602020104020603" pitchFamily="34" charset="0"/>
              <a:buAutoNum type="arabicPeriod"/>
            </a:pPr>
            <a:r>
              <a:rPr lang="en-US" altLang="zh-CN" sz="1600" dirty="0">
                <a:solidFill>
                  <a:srgbClr val="006699"/>
                </a:solidFill>
                <a:latin typeface="Consolas" panose="020B0609020204030204" pitchFamily="49" charset="0"/>
              </a:rPr>
              <a:t>if</a:t>
            </a:r>
            <a:r>
              <a:rPr lang="en-US" altLang="zh-CN" sz="1600" b="0" dirty="0">
                <a:solidFill>
                  <a:srgbClr val="000000"/>
                </a:solidFill>
                <a:latin typeface="Consolas" panose="020B0609020204030204" pitchFamily="49" charset="0"/>
              </a:rPr>
              <a:t> ( grade &gt;= 90 )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printf  ( “A\n” ) ;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dirty="0">
                <a:solidFill>
                  <a:srgbClr val="006699"/>
                </a:solidFill>
                <a:latin typeface="Consolas" panose="020B0609020204030204" pitchFamily="49" charset="0"/>
              </a:rPr>
              <a:t>else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if</a:t>
            </a:r>
            <a:r>
              <a:rPr lang="en-US" altLang="zh-CN" sz="1600" b="0" dirty="0">
                <a:solidFill>
                  <a:srgbClr val="000000"/>
                </a:solidFill>
                <a:latin typeface="Consolas" panose="020B0609020204030204" pitchFamily="49" charset="0"/>
              </a:rPr>
              <a:t> ( grade &gt;= 80 )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printf  ( “B\n” ) ;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else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if</a:t>
            </a:r>
            <a:r>
              <a:rPr lang="en-US" altLang="zh-CN" sz="1600" b="0" dirty="0">
                <a:solidFill>
                  <a:srgbClr val="000000"/>
                </a:solidFill>
                <a:latin typeface="Consolas" panose="020B0609020204030204" pitchFamily="49" charset="0"/>
              </a:rPr>
              <a:t> ( grade &gt;= 70 )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printf  ( “C\n” ) ;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else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if</a:t>
            </a:r>
            <a:r>
              <a:rPr lang="en-US" altLang="zh-CN" sz="1600" b="0" dirty="0">
                <a:solidFill>
                  <a:srgbClr val="000000"/>
                </a:solidFill>
                <a:latin typeface="Consolas" panose="020B0609020204030204" pitchFamily="49" charset="0"/>
              </a:rPr>
              <a:t> ( grade &gt;= 60 )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printf  ( “ D\n” ) ;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a:t>
            </a:r>
            <a:r>
              <a:rPr lang="en-US" altLang="zh-CN" sz="1600" dirty="0">
                <a:solidFill>
                  <a:srgbClr val="006699"/>
                </a:solidFill>
                <a:latin typeface="Consolas" panose="020B0609020204030204" pitchFamily="49" charset="0"/>
              </a:rPr>
              <a:t>else</a:t>
            </a:r>
            <a:r>
              <a:rPr lang="en-US" altLang="zh-CN" sz="1600" b="0" dirty="0">
                <a:solidFill>
                  <a:srgbClr val="000000"/>
                </a:solidFill>
                <a:latin typeface="Consolas" panose="020B0609020204030204" pitchFamily="49" charset="0"/>
              </a:rPr>
              <a:t>   </a:t>
            </a:r>
            <a:endParaRPr lang="en-US" altLang="zh-CN" sz="16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600" b="0" dirty="0">
                <a:solidFill>
                  <a:srgbClr val="000000"/>
                </a:solidFill>
                <a:latin typeface="Consolas" panose="020B0609020204030204" pitchFamily="49" charset="0"/>
              </a:rPr>
              <a:t>                         printf  ( “F\n” ) ;                 </a:t>
            </a:r>
            <a:endParaRPr lang="en-US" altLang="zh-CN" sz="1600" b="0" dirty="0">
              <a:solidFill>
                <a:srgbClr val="5C5C5C"/>
              </a:solidFill>
              <a:latin typeface="Consolas" panose="020B0609020204030204" pitchFamily="49" charset="0"/>
            </a:endParaRPr>
          </a:p>
        </p:txBody>
      </p:sp>
      <p:cxnSp>
        <p:nvCxnSpPr>
          <p:cNvPr id="7" name="直接连接符 6"/>
          <p:cNvCxnSpPr/>
          <p:nvPr/>
        </p:nvCxnSpPr>
        <p:spPr>
          <a:xfrm flipV="1">
            <a:off x="2063750" y="3068638"/>
            <a:ext cx="8208963" cy="7302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flipV="1">
            <a:off x="2063750" y="3789363"/>
            <a:ext cx="8208963" cy="714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2063750" y="4508500"/>
            <a:ext cx="8208963" cy="98425"/>
          </a:xfrm>
          <a:prstGeom prst="line">
            <a:avLst/>
          </a:prstGeom>
        </p:spPr>
        <p:style>
          <a:lnRef idx="1">
            <a:schemeClr val="accent1"/>
          </a:lnRef>
          <a:fillRef idx="0">
            <a:schemeClr val="accent1"/>
          </a:fillRef>
          <a:effectRef idx="0">
            <a:schemeClr val="accent1"/>
          </a:effectRef>
          <a:fontRef idx="minor">
            <a:schemeClr val="tx1"/>
          </a:fontRef>
        </p:style>
      </p:cxnSp>
      <p:sp>
        <p:nvSpPr>
          <p:cNvPr id="3" name="文本框 2"/>
          <p:cNvSpPr txBox="1"/>
          <p:nvPr/>
        </p:nvSpPr>
        <p:spPr>
          <a:xfrm>
            <a:off x="2081530" y="5786120"/>
            <a:ext cx="8028940" cy="645160"/>
          </a:xfrm>
          <a:prstGeom prst="rect">
            <a:avLst/>
          </a:prstGeom>
          <a:noFill/>
        </p:spPr>
        <p:txBody>
          <a:bodyPr wrap="square" rtlCol="0">
            <a:spAutoFit/>
          </a:bodyPr>
          <a:lstStyle/>
          <a:p>
            <a:r>
              <a:rPr lang="zh-CN" altLang="en-US">
                <a:solidFill>
                  <a:srgbClr val="FF0000"/>
                </a:solidFill>
              </a:rPr>
              <a:t>掌握其执行顺序！一个</a:t>
            </a:r>
            <a:r>
              <a:rPr lang="en-US" altLang="zh-CN">
                <a:solidFill>
                  <a:srgbClr val="FF0000"/>
                </a:solidFill>
              </a:rPr>
              <a:t> if</a:t>
            </a:r>
            <a:r>
              <a:rPr lang="zh-CN" altLang="en-US">
                <a:solidFill>
                  <a:srgbClr val="FF0000"/>
                </a:solidFill>
              </a:rPr>
              <a:t>（）后面的条件满足了，程序就执行相应语句；</a:t>
            </a:r>
          </a:p>
          <a:p>
            <a:r>
              <a:rPr lang="zh-CN" altLang="en-US">
                <a:solidFill>
                  <a:srgbClr val="FF0000"/>
                </a:solidFill>
                <a:highlight>
                  <a:srgbClr val="FFFF00"/>
                </a:highlight>
              </a:rPr>
              <a:t>然后跳出！然后跳出！然后跳出！</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32770"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17</a:t>
            </a:fld>
            <a:endParaRPr lang="zh-CN" altLang="en-US" sz="1200" dirty="0">
              <a:solidFill>
                <a:srgbClr val="FFFFFF"/>
              </a:solidFill>
              <a:latin typeface="Arial" panose="020B0604020202020204" pitchFamily="34" charset="0"/>
              <a:ea typeface="宋体" panose="02010600030101010101" pitchFamily="2" charset="-122"/>
            </a:endParaRPr>
          </a:p>
        </p:txBody>
      </p:sp>
      <p:grpSp>
        <p:nvGrpSpPr>
          <p:cNvPr id="32771" name="Group 21"/>
          <p:cNvGrpSpPr/>
          <p:nvPr/>
        </p:nvGrpSpPr>
        <p:grpSpPr>
          <a:xfrm>
            <a:off x="249238" y="1773238"/>
            <a:ext cx="4918075" cy="2447925"/>
            <a:chOff x="1202" y="1979"/>
            <a:chExt cx="3945" cy="2114"/>
          </a:xfrm>
        </p:grpSpPr>
        <p:sp>
          <p:nvSpPr>
            <p:cNvPr id="32772" name="AutoShape 5"/>
            <p:cNvSpPr/>
            <p:nvPr/>
          </p:nvSpPr>
          <p:spPr>
            <a:xfrm>
              <a:off x="2880" y="2433"/>
              <a:ext cx="1043" cy="771"/>
            </a:xfrm>
            <a:prstGeom prst="flowChartDecision">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sz="1400" dirty="0">
                  <a:latin typeface="Arial" panose="020B0604020202020204" pitchFamily="34" charset="0"/>
                </a:rPr>
                <a:t>grade&gt;=90</a:t>
              </a:r>
            </a:p>
          </p:txBody>
        </p:sp>
        <p:sp>
          <p:nvSpPr>
            <p:cNvPr id="32773" name="AutoShape 6"/>
            <p:cNvSpPr/>
            <p:nvPr/>
          </p:nvSpPr>
          <p:spPr>
            <a:xfrm>
              <a:off x="4422" y="2614"/>
              <a:ext cx="725" cy="384"/>
            </a:xfrm>
            <a:prstGeom prst="flowChartProcess">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sz="1400" dirty="0">
                  <a:latin typeface="Arial" panose="020B0604020202020204" pitchFamily="34" charset="0"/>
                </a:rPr>
                <a:t>print “A”</a:t>
              </a:r>
            </a:p>
          </p:txBody>
        </p:sp>
        <p:sp>
          <p:nvSpPr>
            <p:cNvPr id="32774" name="AutoShape 7"/>
            <p:cNvSpPr/>
            <p:nvPr/>
          </p:nvSpPr>
          <p:spPr>
            <a:xfrm>
              <a:off x="3243" y="1979"/>
              <a:ext cx="288" cy="288"/>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sz="1400" dirty="0">
                <a:latin typeface="Arial" panose="020B0604020202020204" pitchFamily="34" charset="0"/>
                <a:ea typeface="宋体" panose="02010600030101010101" pitchFamily="2" charset="-122"/>
              </a:endParaRPr>
            </a:p>
          </p:txBody>
        </p:sp>
        <p:sp>
          <p:nvSpPr>
            <p:cNvPr id="32775" name="Line 8"/>
            <p:cNvSpPr/>
            <p:nvPr/>
          </p:nvSpPr>
          <p:spPr>
            <a:xfrm>
              <a:off x="3379" y="2297"/>
              <a:ext cx="0" cy="136"/>
            </a:xfrm>
            <a:prstGeom prst="line">
              <a:avLst/>
            </a:prstGeom>
            <a:ln w="9525" cap="flat" cmpd="sng">
              <a:solidFill>
                <a:schemeClr val="tx1"/>
              </a:solidFill>
              <a:prstDash val="solid"/>
              <a:round/>
              <a:headEnd type="none" w="med" len="med"/>
              <a:tailEnd type="triangle" w="med" len="med"/>
            </a:ln>
          </p:spPr>
        </p:sp>
        <p:sp>
          <p:nvSpPr>
            <p:cNvPr id="32776" name="Text Box 9"/>
            <p:cNvSpPr txBox="1"/>
            <p:nvPr/>
          </p:nvSpPr>
          <p:spPr>
            <a:xfrm>
              <a:off x="3923" y="2569"/>
              <a:ext cx="529" cy="265"/>
            </a:xfrm>
            <a:prstGeom prst="rect">
              <a:avLst/>
            </a:prstGeom>
            <a:noFill/>
            <a:ln w="9525">
              <a:noFill/>
            </a:ln>
          </p:spPr>
          <p:txBody>
            <a:bodyPr wrap="square" anchor="t" anchorCtr="0">
              <a:spAutoFit/>
            </a:bodyPr>
            <a:lstStyle/>
            <a:p>
              <a:r>
                <a:rPr lang="en-US" altLang="zh-CN" sz="1400" dirty="0">
                  <a:latin typeface="Arial" panose="020B0604020202020204" pitchFamily="34" charset="0"/>
                </a:rPr>
                <a:t>true</a:t>
              </a:r>
            </a:p>
          </p:txBody>
        </p:sp>
        <p:sp>
          <p:nvSpPr>
            <p:cNvPr id="32777" name="Text Box 10"/>
            <p:cNvSpPr txBox="1"/>
            <p:nvPr/>
          </p:nvSpPr>
          <p:spPr>
            <a:xfrm>
              <a:off x="2426" y="2569"/>
              <a:ext cx="595" cy="265"/>
            </a:xfrm>
            <a:prstGeom prst="rect">
              <a:avLst/>
            </a:prstGeom>
            <a:noFill/>
            <a:ln w="9525">
              <a:noFill/>
            </a:ln>
          </p:spPr>
          <p:txBody>
            <a:bodyPr wrap="square" anchor="t" anchorCtr="0">
              <a:spAutoFit/>
            </a:bodyPr>
            <a:lstStyle/>
            <a:p>
              <a:r>
                <a:rPr lang="en-US" altLang="zh-CN" sz="1400" dirty="0">
                  <a:latin typeface="Arial" panose="020B0604020202020204" pitchFamily="34" charset="0"/>
                </a:rPr>
                <a:t>false</a:t>
              </a:r>
            </a:p>
          </p:txBody>
        </p:sp>
        <p:sp>
          <p:nvSpPr>
            <p:cNvPr id="32778" name="AutoShape 11"/>
            <p:cNvSpPr/>
            <p:nvPr/>
          </p:nvSpPr>
          <p:spPr>
            <a:xfrm>
              <a:off x="3288" y="3793"/>
              <a:ext cx="288" cy="300"/>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sz="1400" dirty="0">
                <a:latin typeface="Arial" panose="020B0604020202020204" pitchFamily="34" charset="0"/>
                <a:ea typeface="宋体" panose="02010600030101010101" pitchFamily="2" charset="-122"/>
              </a:endParaRPr>
            </a:p>
          </p:txBody>
        </p:sp>
        <p:sp>
          <p:nvSpPr>
            <p:cNvPr id="32779" name="Line 12"/>
            <p:cNvSpPr/>
            <p:nvPr/>
          </p:nvSpPr>
          <p:spPr>
            <a:xfrm>
              <a:off x="3424" y="3566"/>
              <a:ext cx="0" cy="226"/>
            </a:xfrm>
            <a:prstGeom prst="line">
              <a:avLst/>
            </a:prstGeom>
            <a:ln w="9525" cap="flat" cmpd="sng">
              <a:solidFill>
                <a:schemeClr val="tx1"/>
              </a:solidFill>
              <a:prstDash val="solid"/>
              <a:round/>
              <a:headEnd type="none" w="med" len="med"/>
              <a:tailEnd type="triangle" w="med" len="med"/>
            </a:ln>
          </p:spPr>
        </p:sp>
        <p:sp>
          <p:nvSpPr>
            <p:cNvPr id="32780" name="Line 13"/>
            <p:cNvSpPr/>
            <p:nvPr/>
          </p:nvSpPr>
          <p:spPr>
            <a:xfrm>
              <a:off x="3923" y="2840"/>
              <a:ext cx="500" cy="0"/>
            </a:xfrm>
            <a:prstGeom prst="line">
              <a:avLst/>
            </a:prstGeom>
            <a:ln w="9525" cap="flat" cmpd="sng">
              <a:solidFill>
                <a:schemeClr val="tx1"/>
              </a:solidFill>
              <a:prstDash val="solid"/>
              <a:round/>
              <a:headEnd type="none" w="med" len="med"/>
              <a:tailEnd type="triangle" w="med" len="med"/>
            </a:ln>
          </p:spPr>
        </p:sp>
        <p:sp>
          <p:nvSpPr>
            <p:cNvPr id="32781" name="AutoShape 14"/>
            <p:cNvSpPr/>
            <p:nvPr/>
          </p:nvSpPr>
          <p:spPr>
            <a:xfrm>
              <a:off x="1202" y="2614"/>
              <a:ext cx="1156" cy="384"/>
            </a:xfrm>
            <a:prstGeom prst="flowChartProcess">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zh-CN" altLang="en-US" sz="1400" dirty="0">
                  <a:latin typeface="Arial" panose="020B0604020202020204" pitchFamily="34" charset="0"/>
                  <a:ea typeface="宋体" panose="02010600030101010101" pitchFamily="2" charset="-122"/>
                </a:rPr>
                <a:t>此处将被嵌套</a:t>
              </a:r>
            </a:p>
          </p:txBody>
        </p:sp>
        <p:sp>
          <p:nvSpPr>
            <p:cNvPr id="32782" name="Line 15"/>
            <p:cNvSpPr/>
            <p:nvPr/>
          </p:nvSpPr>
          <p:spPr>
            <a:xfrm flipH="1">
              <a:off x="2381" y="2840"/>
              <a:ext cx="499" cy="0"/>
            </a:xfrm>
            <a:prstGeom prst="line">
              <a:avLst/>
            </a:prstGeom>
            <a:ln w="9525" cap="flat" cmpd="sng">
              <a:solidFill>
                <a:schemeClr val="tx1"/>
              </a:solidFill>
              <a:prstDash val="solid"/>
              <a:round/>
              <a:headEnd type="none" w="med" len="med"/>
              <a:tailEnd type="triangle" w="med" len="med"/>
            </a:ln>
          </p:spPr>
        </p:sp>
        <p:sp>
          <p:nvSpPr>
            <p:cNvPr id="32783" name="AutoShape 16"/>
            <p:cNvSpPr/>
            <p:nvPr/>
          </p:nvSpPr>
          <p:spPr>
            <a:xfrm>
              <a:off x="3288" y="3339"/>
              <a:ext cx="288" cy="288"/>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sz="1400" dirty="0">
                <a:latin typeface="Arial" panose="020B0604020202020204" pitchFamily="34" charset="0"/>
                <a:ea typeface="宋体" panose="02010600030101010101" pitchFamily="2" charset="-122"/>
              </a:endParaRPr>
            </a:p>
          </p:txBody>
        </p:sp>
        <p:sp>
          <p:nvSpPr>
            <p:cNvPr id="32784" name="Line 17"/>
            <p:cNvSpPr/>
            <p:nvPr/>
          </p:nvSpPr>
          <p:spPr>
            <a:xfrm>
              <a:off x="1746" y="3022"/>
              <a:ext cx="0" cy="499"/>
            </a:xfrm>
            <a:prstGeom prst="line">
              <a:avLst/>
            </a:prstGeom>
            <a:ln w="9525" cap="flat" cmpd="sng">
              <a:solidFill>
                <a:schemeClr val="tx1"/>
              </a:solidFill>
              <a:prstDash val="solid"/>
              <a:round/>
              <a:headEnd type="none" w="med" len="med"/>
              <a:tailEnd type="none" w="med" len="med"/>
            </a:ln>
          </p:spPr>
        </p:sp>
        <p:sp>
          <p:nvSpPr>
            <p:cNvPr id="32785" name="Line 18"/>
            <p:cNvSpPr/>
            <p:nvPr/>
          </p:nvSpPr>
          <p:spPr>
            <a:xfrm>
              <a:off x="4830" y="3022"/>
              <a:ext cx="0" cy="499"/>
            </a:xfrm>
            <a:prstGeom prst="line">
              <a:avLst/>
            </a:prstGeom>
            <a:ln w="9525" cap="flat" cmpd="sng">
              <a:solidFill>
                <a:schemeClr val="tx1"/>
              </a:solidFill>
              <a:prstDash val="solid"/>
              <a:round/>
              <a:headEnd type="none" w="med" len="med"/>
              <a:tailEnd type="none" w="med" len="med"/>
            </a:ln>
          </p:spPr>
        </p:sp>
        <p:sp>
          <p:nvSpPr>
            <p:cNvPr id="32786" name="Line 19"/>
            <p:cNvSpPr/>
            <p:nvPr/>
          </p:nvSpPr>
          <p:spPr>
            <a:xfrm>
              <a:off x="1746" y="3521"/>
              <a:ext cx="1542" cy="0"/>
            </a:xfrm>
            <a:prstGeom prst="line">
              <a:avLst/>
            </a:prstGeom>
            <a:ln w="9525" cap="flat" cmpd="sng">
              <a:solidFill>
                <a:schemeClr val="tx1"/>
              </a:solidFill>
              <a:prstDash val="solid"/>
              <a:round/>
              <a:headEnd type="none" w="med" len="med"/>
              <a:tailEnd type="triangle" w="med" len="med"/>
            </a:ln>
          </p:spPr>
        </p:sp>
        <p:sp>
          <p:nvSpPr>
            <p:cNvPr id="32787" name="Line 20"/>
            <p:cNvSpPr/>
            <p:nvPr/>
          </p:nvSpPr>
          <p:spPr>
            <a:xfrm flipH="1">
              <a:off x="3606" y="3521"/>
              <a:ext cx="1224" cy="0"/>
            </a:xfrm>
            <a:prstGeom prst="line">
              <a:avLst/>
            </a:prstGeom>
            <a:ln w="9525" cap="flat" cmpd="sng">
              <a:solidFill>
                <a:schemeClr val="tx1"/>
              </a:solidFill>
              <a:prstDash val="solid"/>
              <a:round/>
              <a:headEnd type="none" w="med" len="med"/>
              <a:tailEnd type="triangle" w="med" len="med"/>
            </a:ln>
          </p:spPr>
        </p:sp>
      </p:grpSp>
      <p:grpSp>
        <p:nvGrpSpPr>
          <p:cNvPr id="32788" name="Group 52"/>
          <p:cNvGrpSpPr/>
          <p:nvPr/>
        </p:nvGrpSpPr>
        <p:grpSpPr>
          <a:xfrm>
            <a:off x="5394325" y="1692275"/>
            <a:ext cx="6294438" cy="4976813"/>
            <a:chOff x="0" y="1067"/>
            <a:chExt cx="5646" cy="3253"/>
          </a:xfrm>
        </p:grpSpPr>
        <p:sp>
          <p:nvSpPr>
            <p:cNvPr id="32789" name="AutoShape 5"/>
            <p:cNvSpPr/>
            <p:nvPr/>
          </p:nvSpPr>
          <p:spPr>
            <a:xfrm>
              <a:off x="3379" y="1480"/>
              <a:ext cx="1043" cy="771"/>
            </a:xfrm>
            <a:prstGeom prst="flowChartDecision">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sz="1400" dirty="0">
                  <a:latin typeface="Arial" panose="020B0604020202020204" pitchFamily="34" charset="0"/>
                </a:rPr>
                <a:t>grade&gt;=90</a:t>
              </a:r>
            </a:p>
          </p:txBody>
        </p:sp>
        <p:sp>
          <p:nvSpPr>
            <p:cNvPr id="32790" name="AutoShape 6"/>
            <p:cNvSpPr/>
            <p:nvPr/>
          </p:nvSpPr>
          <p:spPr>
            <a:xfrm>
              <a:off x="4921" y="1661"/>
              <a:ext cx="725" cy="384"/>
            </a:xfrm>
            <a:prstGeom prst="flowChartProcess">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sz="1400" dirty="0">
                  <a:latin typeface="Arial" panose="020B0604020202020204" pitchFamily="34" charset="0"/>
                </a:rPr>
                <a:t>print “A”</a:t>
              </a:r>
            </a:p>
          </p:txBody>
        </p:sp>
        <p:sp>
          <p:nvSpPr>
            <p:cNvPr id="32791" name="AutoShape 7"/>
            <p:cNvSpPr/>
            <p:nvPr/>
          </p:nvSpPr>
          <p:spPr>
            <a:xfrm>
              <a:off x="3742" y="1067"/>
              <a:ext cx="288" cy="288"/>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sz="1400" dirty="0">
                <a:latin typeface="Arial" panose="020B0604020202020204" pitchFamily="34" charset="0"/>
                <a:ea typeface="宋体" panose="02010600030101010101" pitchFamily="2" charset="-122"/>
              </a:endParaRPr>
            </a:p>
          </p:txBody>
        </p:sp>
        <p:sp>
          <p:nvSpPr>
            <p:cNvPr id="32792" name="Line 8"/>
            <p:cNvSpPr/>
            <p:nvPr/>
          </p:nvSpPr>
          <p:spPr>
            <a:xfrm>
              <a:off x="3878" y="1344"/>
              <a:ext cx="0" cy="136"/>
            </a:xfrm>
            <a:prstGeom prst="line">
              <a:avLst/>
            </a:prstGeom>
            <a:ln w="9525" cap="flat" cmpd="sng">
              <a:solidFill>
                <a:schemeClr val="tx1"/>
              </a:solidFill>
              <a:prstDash val="solid"/>
              <a:round/>
              <a:headEnd type="none" w="med" len="med"/>
              <a:tailEnd type="triangle" w="med" len="med"/>
            </a:ln>
          </p:spPr>
        </p:sp>
        <p:sp>
          <p:nvSpPr>
            <p:cNvPr id="32793" name="Text Box 9"/>
            <p:cNvSpPr txBox="1"/>
            <p:nvPr/>
          </p:nvSpPr>
          <p:spPr>
            <a:xfrm>
              <a:off x="4331" y="1616"/>
              <a:ext cx="499" cy="207"/>
            </a:xfrm>
            <a:prstGeom prst="rect">
              <a:avLst/>
            </a:prstGeom>
            <a:noFill/>
            <a:ln w="9525">
              <a:noFill/>
            </a:ln>
          </p:spPr>
          <p:txBody>
            <a:bodyPr anchor="t" anchorCtr="0">
              <a:spAutoFit/>
            </a:bodyPr>
            <a:lstStyle/>
            <a:p>
              <a:r>
                <a:rPr lang="en-US" altLang="zh-CN" sz="1400" dirty="0">
                  <a:latin typeface="Arial" panose="020B0604020202020204" pitchFamily="34" charset="0"/>
                </a:rPr>
                <a:t>true</a:t>
              </a:r>
            </a:p>
          </p:txBody>
        </p:sp>
        <p:sp>
          <p:nvSpPr>
            <p:cNvPr id="32794" name="Text Box 10"/>
            <p:cNvSpPr txBox="1"/>
            <p:nvPr/>
          </p:nvSpPr>
          <p:spPr>
            <a:xfrm>
              <a:off x="2880" y="1616"/>
              <a:ext cx="545" cy="207"/>
            </a:xfrm>
            <a:prstGeom prst="rect">
              <a:avLst/>
            </a:prstGeom>
            <a:noFill/>
            <a:ln w="9525">
              <a:noFill/>
            </a:ln>
          </p:spPr>
          <p:txBody>
            <a:bodyPr anchor="t" anchorCtr="0">
              <a:spAutoFit/>
            </a:bodyPr>
            <a:lstStyle/>
            <a:p>
              <a:r>
                <a:rPr lang="en-US" altLang="zh-CN" sz="1400" dirty="0">
                  <a:latin typeface="Arial" panose="020B0604020202020204" pitchFamily="34" charset="0"/>
                </a:rPr>
                <a:t>false</a:t>
              </a:r>
            </a:p>
          </p:txBody>
        </p:sp>
        <p:sp>
          <p:nvSpPr>
            <p:cNvPr id="32795" name="AutoShape 11"/>
            <p:cNvSpPr/>
            <p:nvPr/>
          </p:nvSpPr>
          <p:spPr>
            <a:xfrm>
              <a:off x="4422" y="4020"/>
              <a:ext cx="288" cy="300"/>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sz="1400" dirty="0">
                <a:latin typeface="Arial" panose="020B0604020202020204" pitchFamily="34" charset="0"/>
                <a:ea typeface="宋体" panose="02010600030101010101" pitchFamily="2" charset="-122"/>
              </a:endParaRPr>
            </a:p>
          </p:txBody>
        </p:sp>
        <p:sp>
          <p:nvSpPr>
            <p:cNvPr id="32796" name="Line 12"/>
            <p:cNvSpPr/>
            <p:nvPr/>
          </p:nvSpPr>
          <p:spPr>
            <a:xfrm>
              <a:off x="3923" y="2613"/>
              <a:ext cx="0" cy="226"/>
            </a:xfrm>
            <a:prstGeom prst="line">
              <a:avLst/>
            </a:prstGeom>
            <a:ln w="9525" cap="flat" cmpd="sng">
              <a:solidFill>
                <a:schemeClr val="tx1"/>
              </a:solidFill>
              <a:prstDash val="solid"/>
              <a:round/>
              <a:headEnd type="none" w="med" len="med"/>
              <a:tailEnd type="triangle" w="med" len="med"/>
            </a:ln>
          </p:spPr>
        </p:sp>
        <p:sp>
          <p:nvSpPr>
            <p:cNvPr id="32797" name="Line 13"/>
            <p:cNvSpPr/>
            <p:nvPr/>
          </p:nvSpPr>
          <p:spPr>
            <a:xfrm>
              <a:off x="4422" y="1887"/>
              <a:ext cx="500" cy="0"/>
            </a:xfrm>
            <a:prstGeom prst="line">
              <a:avLst/>
            </a:prstGeom>
            <a:ln w="9525" cap="flat" cmpd="sng">
              <a:solidFill>
                <a:schemeClr val="tx1"/>
              </a:solidFill>
              <a:prstDash val="solid"/>
              <a:round/>
              <a:headEnd type="none" w="med" len="med"/>
              <a:tailEnd type="triangle" w="med" len="med"/>
            </a:ln>
          </p:spPr>
        </p:sp>
        <p:sp>
          <p:nvSpPr>
            <p:cNvPr id="32798" name="Line 15"/>
            <p:cNvSpPr/>
            <p:nvPr/>
          </p:nvSpPr>
          <p:spPr>
            <a:xfrm flipH="1">
              <a:off x="2154" y="1887"/>
              <a:ext cx="1225" cy="1"/>
            </a:xfrm>
            <a:prstGeom prst="line">
              <a:avLst/>
            </a:prstGeom>
            <a:ln w="9525" cap="flat" cmpd="sng">
              <a:solidFill>
                <a:schemeClr val="tx1"/>
              </a:solidFill>
              <a:prstDash val="solid"/>
              <a:round/>
              <a:headEnd type="none" w="med" len="med"/>
              <a:tailEnd type="triangle" w="med" len="med"/>
            </a:ln>
          </p:spPr>
        </p:sp>
        <p:sp>
          <p:nvSpPr>
            <p:cNvPr id="32799" name="Line 18"/>
            <p:cNvSpPr/>
            <p:nvPr/>
          </p:nvSpPr>
          <p:spPr>
            <a:xfrm>
              <a:off x="5329" y="2069"/>
              <a:ext cx="0" cy="1588"/>
            </a:xfrm>
            <a:prstGeom prst="line">
              <a:avLst/>
            </a:prstGeom>
            <a:ln w="9525" cap="flat" cmpd="sng">
              <a:solidFill>
                <a:schemeClr val="tx1"/>
              </a:solidFill>
              <a:prstDash val="solid"/>
              <a:round/>
              <a:headEnd type="none" w="med" len="med"/>
              <a:tailEnd type="none" w="med" len="med"/>
            </a:ln>
          </p:spPr>
        </p:sp>
        <p:sp>
          <p:nvSpPr>
            <p:cNvPr id="32800" name="Line 20"/>
            <p:cNvSpPr/>
            <p:nvPr/>
          </p:nvSpPr>
          <p:spPr>
            <a:xfrm flipH="1">
              <a:off x="4694" y="3657"/>
              <a:ext cx="590" cy="0"/>
            </a:xfrm>
            <a:prstGeom prst="line">
              <a:avLst/>
            </a:prstGeom>
            <a:ln w="9525" cap="flat" cmpd="sng">
              <a:solidFill>
                <a:schemeClr val="tx1"/>
              </a:solidFill>
              <a:prstDash val="solid"/>
              <a:round/>
              <a:headEnd type="none" w="med" len="med"/>
              <a:tailEnd type="triangle" w="med" len="med"/>
            </a:ln>
          </p:spPr>
        </p:sp>
        <p:sp>
          <p:nvSpPr>
            <p:cNvPr id="32801" name="AutoShape 34"/>
            <p:cNvSpPr/>
            <p:nvPr/>
          </p:nvSpPr>
          <p:spPr>
            <a:xfrm>
              <a:off x="1678" y="2296"/>
              <a:ext cx="1043" cy="771"/>
            </a:xfrm>
            <a:prstGeom prst="flowChartDecision">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sz="1400" dirty="0">
                  <a:latin typeface="Arial" panose="020B0604020202020204" pitchFamily="34" charset="0"/>
                </a:rPr>
                <a:t>grade&gt;=80</a:t>
              </a:r>
            </a:p>
          </p:txBody>
        </p:sp>
        <p:sp>
          <p:nvSpPr>
            <p:cNvPr id="32802" name="AutoShape 35"/>
            <p:cNvSpPr/>
            <p:nvPr/>
          </p:nvSpPr>
          <p:spPr>
            <a:xfrm>
              <a:off x="3220" y="2477"/>
              <a:ext cx="725" cy="384"/>
            </a:xfrm>
            <a:prstGeom prst="flowChartProcess">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sz="1400" dirty="0">
                  <a:latin typeface="Arial" panose="020B0604020202020204" pitchFamily="34" charset="0"/>
                </a:rPr>
                <a:t>print “B”</a:t>
              </a:r>
            </a:p>
          </p:txBody>
        </p:sp>
        <p:sp>
          <p:nvSpPr>
            <p:cNvPr id="32803" name="Line 36"/>
            <p:cNvSpPr/>
            <p:nvPr/>
          </p:nvSpPr>
          <p:spPr>
            <a:xfrm>
              <a:off x="2200" y="1888"/>
              <a:ext cx="0" cy="408"/>
            </a:xfrm>
            <a:prstGeom prst="line">
              <a:avLst/>
            </a:prstGeom>
            <a:ln w="9525" cap="flat" cmpd="sng">
              <a:solidFill>
                <a:schemeClr val="tx1"/>
              </a:solidFill>
              <a:prstDash val="solid"/>
              <a:round/>
              <a:headEnd type="none" w="med" len="med"/>
              <a:tailEnd type="triangle" w="med" len="med"/>
            </a:ln>
          </p:spPr>
        </p:sp>
        <p:sp>
          <p:nvSpPr>
            <p:cNvPr id="32804" name="Text Box 37"/>
            <p:cNvSpPr txBox="1"/>
            <p:nvPr/>
          </p:nvSpPr>
          <p:spPr>
            <a:xfrm>
              <a:off x="2699" y="2432"/>
              <a:ext cx="499" cy="207"/>
            </a:xfrm>
            <a:prstGeom prst="rect">
              <a:avLst/>
            </a:prstGeom>
            <a:noFill/>
            <a:ln w="9525">
              <a:noFill/>
            </a:ln>
          </p:spPr>
          <p:txBody>
            <a:bodyPr anchor="t" anchorCtr="0">
              <a:spAutoFit/>
            </a:bodyPr>
            <a:lstStyle/>
            <a:p>
              <a:r>
                <a:rPr lang="en-US" altLang="zh-CN" sz="1400" dirty="0">
                  <a:latin typeface="Arial" panose="020B0604020202020204" pitchFamily="34" charset="0"/>
                </a:rPr>
                <a:t>true</a:t>
              </a:r>
            </a:p>
          </p:txBody>
        </p:sp>
        <p:sp>
          <p:nvSpPr>
            <p:cNvPr id="32805" name="Text Box 38"/>
            <p:cNvSpPr txBox="1"/>
            <p:nvPr/>
          </p:nvSpPr>
          <p:spPr>
            <a:xfrm>
              <a:off x="1270" y="2432"/>
              <a:ext cx="566" cy="207"/>
            </a:xfrm>
            <a:prstGeom prst="rect">
              <a:avLst/>
            </a:prstGeom>
            <a:noFill/>
            <a:ln w="9525">
              <a:noFill/>
            </a:ln>
          </p:spPr>
          <p:txBody>
            <a:bodyPr anchor="t" anchorCtr="0">
              <a:spAutoFit/>
            </a:bodyPr>
            <a:lstStyle/>
            <a:p>
              <a:r>
                <a:rPr lang="en-US" altLang="zh-CN" sz="1400" dirty="0">
                  <a:latin typeface="Arial" panose="020B0604020202020204" pitchFamily="34" charset="0"/>
                </a:rPr>
                <a:t>false</a:t>
              </a:r>
            </a:p>
          </p:txBody>
        </p:sp>
        <p:sp>
          <p:nvSpPr>
            <p:cNvPr id="32806" name="AutoShape 39"/>
            <p:cNvSpPr/>
            <p:nvPr/>
          </p:nvSpPr>
          <p:spPr>
            <a:xfrm>
              <a:off x="4422" y="3521"/>
              <a:ext cx="288" cy="300"/>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sz="1400" dirty="0">
                <a:latin typeface="Arial" panose="020B0604020202020204" pitchFamily="34" charset="0"/>
                <a:ea typeface="宋体" panose="02010600030101010101" pitchFamily="2" charset="-122"/>
              </a:endParaRPr>
            </a:p>
          </p:txBody>
        </p:sp>
        <p:sp>
          <p:nvSpPr>
            <p:cNvPr id="32807" name="Line 40"/>
            <p:cNvSpPr/>
            <p:nvPr/>
          </p:nvSpPr>
          <p:spPr>
            <a:xfrm>
              <a:off x="4558" y="3793"/>
              <a:ext cx="0" cy="226"/>
            </a:xfrm>
            <a:prstGeom prst="line">
              <a:avLst/>
            </a:prstGeom>
            <a:ln w="9525" cap="flat" cmpd="sng">
              <a:solidFill>
                <a:schemeClr val="tx1"/>
              </a:solidFill>
              <a:prstDash val="solid"/>
              <a:round/>
              <a:headEnd type="none" w="med" len="med"/>
              <a:tailEnd type="triangle" w="med" len="med"/>
            </a:ln>
          </p:spPr>
        </p:sp>
        <p:sp>
          <p:nvSpPr>
            <p:cNvPr id="32808" name="Line 41"/>
            <p:cNvSpPr/>
            <p:nvPr/>
          </p:nvSpPr>
          <p:spPr>
            <a:xfrm>
              <a:off x="2721" y="2703"/>
              <a:ext cx="500" cy="0"/>
            </a:xfrm>
            <a:prstGeom prst="line">
              <a:avLst/>
            </a:prstGeom>
            <a:ln w="9525" cap="flat" cmpd="sng">
              <a:solidFill>
                <a:schemeClr val="tx1"/>
              </a:solidFill>
              <a:prstDash val="solid"/>
              <a:round/>
              <a:headEnd type="none" w="med" len="med"/>
              <a:tailEnd type="triangle" w="med" len="med"/>
            </a:ln>
          </p:spPr>
        </p:sp>
        <p:sp>
          <p:nvSpPr>
            <p:cNvPr id="32809" name="AutoShape 42"/>
            <p:cNvSpPr/>
            <p:nvPr/>
          </p:nvSpPr>
          <p:spPr>
            <a:xfrm>
              <a:off x="0" y="2477"/>
              <a:ext cx="1156" cy="384"/>
            </a:xfrm>
            <a:prstGeom prst="flowChartProcess">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zh-CN" altLang="en-US" sz="1400" dirty="0">
                  <a:latin typeface="Arial" panose="020B0604020202020204" pitchFamily="34" charset="0"/>
                  <a:ea typeface="宋体" panose="02010600030101010101" pitchFamily="2" charset="-122"/>
                </a:rPr>
                <a:t>此处将被嵌套</a:t>
              </a:r>
            </a:p>
          </p:txBody>
        </p:sp>
        <p:sp>
          <p:nvSpPr>
            <p:cNvPr id="32810" name="Line 43"/>
            <p:cNvSpPr/>
            <p:nvPr/>
          </p:nvSpPr>
          <p:spPr>
            <a:xfrm flipH="1">
              <a:off x="1179" y="2703"/>
              <a:ext cx="499" cy="0"/>
            </a:xfrm>
            <a:prstGeom prst="line">
              <a:avLst/>
            </a:prstGeom>
            <a:ln w="9525" cap="flat" cmpd="sng">
              <a:solidFill>
                <a:schemeClr val="tx1"/>
              </a:solidFill>
              <a:prstDash val="solid"/>
              <a:round/>
              <a:headEnd type="none" w="med" len="med"/>
              <a:tailEnd type="triangle" w="med" len="med"/>
            </a:ln>
          </p:spPr>
        </p:sp>
        <p:sp>
          <p:nvSpPr>
            <p:cNvPr id="32811" name="AutoShape 44"/>
            <p:cNvSpPr/>
            <p:nvPr/>
          </p:nvSpPr>
          <p:spPr>
            <a:xfrm>
              <a:off x="2109" y="3158"/>
              <a:ext cx="288" cy="288"/>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sz="1400" dirty="0">
                <a:latin typeface="Arial" panose="020B0604020202020204" pitchFamily="34" charset="0"/>
                <a:ea typeface="宋体" panose="02010600030101010101" pitchFamily="2" charset="-122"/>
              </a:endParaRPr>
            </a:p>
          </p:txBody>
        </p:sp>
        <p:sp>
          <p:nvSpPr>
            <p:cNvPr id="32812" name="Line 46"/>
            <p:cNvSpPr/>
            <p:nvPr/>
          </p:nvSpPr>
          <p:spPr>
            <a:xfrm>
              <a:off x="567" y="3294"/>
              <a:ext cx="1542" cy="0"/>
            </a:xfrm>
            <a:prstGeom prst="line">
              <a:avLst/>
            </a:prstGeom>
            <a:ln w="9525" cap="flat" cmpd="sng">
              <a:solidFill>
                <a:schemeClr val="tx1"/>
              </a:solidFill>
              <a:prstDash val="solid"/>
              <a:round/>
              <a:headEnd type="none" w="med" len="med"/>
              <a:tailEnd type="triangle" w="med" len="med"/>
            </a:ln>
          </p:spPr>
        </p:sp>
        <p:sp>
          <p:nvSpPr>
            <p:cNvPr id="32813" name="Line 47"/>
            <p:cNvSpPr/>
            <p:nvPr/>
          </p:nvSpPr>
          <p:spPr>
            <a:xfrm flipH="1" flipV="1">
              <a:off x="2381" y="3294"/>
              <a:ext cx="1201" cy="1"/>
            </a:xfrm>
            <a:prstGeom prst="line">
              <a:avLst/>
            </a:prstGeom>
            <a:ln w="9525" cap="flat" cmpd="sng">
              <a:solidFill>
                <a:schemeClr val="tx1"/>
              </a:solidFill>
              <a:prstDash val="solid"/>
              <a:round/>
              <a:headEnd type="none" w="med" len="med"/>
              <a:tailEnd type="triangle" w="med" len="med"/>
            </a:ln>
          </p:spPr>
        </p:sp>
        <p:sp>
          <p:nvSpPr>
            <p:cNvPr id="32814" name="Line 48"/>
            <p:cNvSpPr/>
            <p:nvPr/>
          </p:nvSpPr>
          <p:spPr>
            <a:xfrm>
              <a:off x="3560" y="2886"/>
              <a:ext cx="0" cy="363"/>
            </a:xfrm>
            <a:prstGeom prst="line">
              <a:avLst/>
            </a:prstGeom>
            <a:ln w="9525" cap="flat" cmpd="sng">
              <a:solidFill>
                <a:schemeClr val="tx1"/>
              </a:solidFill>
              <a:prstDash val="solid"/>
              <a:round/>
              <a:headEnd type="none" w="med" len="med"/>
              <a:tailEnd type="none" w="med" len="med"/>
            </a:ln>
          </p:spPr>
        </p:sp>
        <p:sp>
          <p:nvSpPr>
            <p:cNvPr id="32815" name="Line 49"/>
            <p:cNvSpPr/>
            <p:nvPr/>
          </p:nvSpPr>
          <p:spPr>
            <a:xfrm>
              <a:off x="2245" y="3430"/>
              <a:ext cx="0" cy="227"/>
            </a:xfrm>
            <a:prstGeom prst="line">
              <a:avLst/>
            </a:prstGeom>
            <a:ln w="9525" cap="flat" cmpd="sng">
              <a:solidFill>
                <a:schemeClr val="tx1"/>
              </a:solidFill>
              <a:prstDash val="solid"/>
              <a:round/>
              <a:headEnd type="none" w="med" len="med"/>
              <a:tailEnd type="none" w="med" len="med"/>
            </a:ln>
          </p:spPr>
        </p:sp>
        <p:sp>
          <p:nvSpPr>
            <p:cNvPr id="32816" name="Line 50"/>
            <p:cNvSpPr/>
            <p:nvPr/>
          </p:nvSpPr>
          <p:spPr>
            <a:xfrm>
              <a:off x="567" y="2886"/>
              <a:ext cx="0" cy="408"/>
            </a:xfrm>
            <a:prstGeom prst="line">
              <a:avLst/>
            </a:prstGeom>
            <a:ln w="9525" cap="flat" cmpd="sng">
              <a:solidFill>
                <a:schemeClr val="tx1"/>
              </a:solidFill>
              <a:prstDash val="solid"/>
              <a:round/>
              <a:headEnd type="none" w="med" len="med"/>
              <a:tailEnd type="none" w="med" len="med"/>
            </a:ln>
          </p:spPr>
        </p:sp>
        <p:sp>
          <p:nvSpPr>
            <p:cNvPr id="32817" name="Line 51"/>
            <p:cNvSpPr/>
            <p:nvPr/>
          </p:nvSpPr>
          <p:spPr>
            <a:xfrm>
              <a:off x="2245" y="3657"/>
              <a:ext cx="2132" cy="0"/>
            </a:xfrm>
            <a:prstGeom prst="line">
              <a:avLst/>
            </a:prstGeom>
            <a:ln w="9525" cap="flat" cmpd="sng">
              <a:solidFill>
                <a:schemeClr val="tx1"/>
              </a:solidFill>
              <a:prstDash val="solid"/>
              <a:round/>
              <a:headEnd type="none" w="med" len="med"/>
              <a:tailEnd type="triangle" w="med" len="med"/>
            </a:ln>
          </p:spPr>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33795" name="内容占位符 2"/>
          <p:cNvSpPr>
            <a:spLocks noGrp="1"/>
          </p:cNvSpPr>
          <p:nvPr>
            <p:ph sz="quarter" idx="1"/>
          </p:nvPr>
        </p:nvSpPr>
        <p:spPr>
          <a:xfrm>
            <a:off x="817563" y="1600200"/>
            <a:ext cx="10871200" cy="676275"/>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更清晰的写法：</a:t>
            </a: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18</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33796" name="矩形 4"/>
          <p:cNvSpPr/>
          <p:nvPr/>
        </p:nvSpPr>
        <p:spPr>
          <a:xfrm>
            <a:off x="911225" y="2420938"/>
            <a:ext cx="8569325" cy="2862262"/>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 if</a:t>
            </a:r>
            <a:r>
              <a:rPr lang="en-US" altLang="zh-CN" b="0" dirty="0">
                <a:solidFill>
                  <a:srgbClr val="000000"/>
                </a:solidFill>
                <a:latin typeface="Consolas" panose="020B0609020204030204" pitchFamily="49" charset="0"/>
              </a:rPr>
              <a:t> ( grade &gt;= 90 )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  ( “A\n” )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 else</a:t>
            </a: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if</a:t>
            </a:r>
            <a:r>
              <a:rPr lang="en-US" altLang="zh-CN" b="0" dirty="0">
                <a:solidFill>
                  <a:srgbClr val="000000"/>
                </a:solidFill>
                <a:latin typeface="Consolas" panose="020B0609020204030204" pitchFamily="49" charset="0"/>
              </a:rPr>
              <a:t> ( grade &gt;= 80 )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  ( “B\n” )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 	   else</a:t>
            </a: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if</a:t>
            </a:r>
            <a:r>
              <a:rPr lang="en-US" altLang="zh-CN" b="0" dirty="0">
                <a:solidFill>
                  <a:srgbClr val="000000"/>
                </a:solidFill>
                <a:latin typeface="Consolas" panose="020B0609020204030204" pitchFamily="49" charset="0"/>
              </a:rPr>
              <a:t> ( grade &gt;= 70 )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 ( “C\n” )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 		   else</a:t>
            </a:r>
            <a:r>
              <a:rPr lang="en-US" altLang="zh-CN" b="0" dirty="0">
                <a:solidFill>
                  <a:srgbClr val="000000"/>
                </a:solidFill>
                <a:latin typeface="Consolas" panose="020B0609020204030204" pitchFamily="49" charset="0"/>
              </a:rPr>
              <a:t> </a:t>
            </a:r>
            <a:r>
              <a:rPr lang="en-US" altLang="zh-CN" dirty="0">
                <a:solidFill>
                  <a:srgbClr val="006699"/>
                </a:solidFill>
                <a:latin typeface="Consolas" panose="020B0609020204030204" pitchFamily="49" charset="0"/>
              </a:rPr>
              <a:t>if</a:t>
            </a:r>
            <a:r>
              <a:rPr lang="en-US" altLang="zh-CN" b="0" dirty="0">
                <a:solidFill>
                  <a:srgbClr val="000000"/>
                </a:solidFill>
                <a:latin typeface="Consolas" panose="020B0609020204030204" pitchFamily="49" charset="0"/>
              </a:rPr>
              <a:t> ( grade &gt;= 60 )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  ( “ D\n” )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 			 else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  ( “F\n” ) ;  </a:t>
            </a:r>
            <a:endParaRPr lang="en-US" altLang="zh-CN" b="0" dirty="0">
              <a:solidFill>
                <a:srgbClr val="5C5C5C"/>
              </a:solidFill>
              <a:latin typeface="Consolas" panose="020B060902020403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34819" name="内容占位符 2"/>
          <p:cNvSpPr>
            <a:spLocks noGrp="1"/>
          </p:cNvSpPr>
          <p:nvPr>
            <p:ph sz="quarter" idx="1"/>
          </p:nvPr>
        </p:nvSpPr>
        <p:spPr>
          <a:xfrm>
            <a:off x="817563" y="1600200"/>
            <a:ext cx="10871200" cy="676275"/>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如果在一个语句块内不止一语句，就需要用括号，称为</a:t>
            </a:r>
            <a:r>
              <a:rPr kumimoji="0" lang="zh-CN" altLang="en-US" sz="2900" b="0" i="0" u="none" strike="noStrike" kern="1200" cap="none" spc="0" normalizeH="0" baseline="0" noProof="1">
                <a:solidFill>
                  <a:srgbClr val="FF0000"/>
                </a:solidFill>
                <a:latin typeface="黑体" panose="02010609060101010101" pitchFamily="49" charset="-122"/>
                <a:ea typeface="黑体" panose="02010609060101010101" pitchFamily="49" charset="-122"/>
                <a:cs typeface="+mn-cs"/>
              </a:rPr>
              <a:t>复合语句</a:t>
            </a: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19</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34820" name="矩形 4"/>
          <p:cNvSpPr/>
          <p:nvPr/>
        </p:nvSpPr>
        <p:spPr>
          <a:xfrm>
            <a:off x="1343025" y="2349500"/>
            <a:ext cx="8137525" cy="2308225"/>
          </a:xfrm>
          <a:prstGeom prst="rect">
            <a:avLst/>
          </a:prstGeom>
          <a:solidFill>
            <a:schemeClr val="bg1"/>
          </a:solidFill>
          <a:ln w="9525" cap="flat" cmpd="sng">
            <a:solidFill>
              <a:schemeClr val="tx1"/>
            </a:solidFill>
            <a:prstDash val="solid"/>
            <a:miter/>
            <a:headEnd type="none" w="med" len="med"/>
            <a:tailEnd type="none" w="med" len="med"/>
          </a:ln>
        </p:spPr>
        <p:txBody>
          <a:bodyPr anchor="t" anchorCtr="0">
            <a:spAutoFit/>
          </a:bodyPr>
          <a:lstStyle/>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if</a:t>
            </a:r>
            <a:r>
              <a:rPr lang="en-US" altLang="zh-CN" b="0" dirty="0">
                <a:solidFill>
                  <a:srgbClr val="000000"/>
                </a:solidFill>
                <a:latin typeface="Consolas" panose="020B0609020204030204" pitchFamily="49" charset="0"/>
              </a:rPr>
              <a:t> ( grade &gt;= 60 ) </a:t>
            </a:r>
            <a:r>
              <a:rPr lang="en-US" altLang="zh-CN" b="0" dirty="0">
                <a:solidFill>
                  <a:srgbClr val="FF0000"/>
                </a:solidFill>
                <a:highlight>
                  <a:srgbClr val="FFFF00"/>
                </a:highlight>
                <a:latin typeface="Consolas" panose="020B0609020204030204" pitchFamily="49" charset="0"/>
              </a:rPr>
              <a: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B050"/>
                </a:solidFill>
                <a:latin typeface="Consolas" panose="020B0609020204030204" pitchFamily="49" charset="0"/>
              </a:rPr>
              <a:t>printf  ( “ Passed\n” ) ;   </a:t>
            </a:r>
          </a:p>
          <a:p>
            <a:pPr eaLnBrk="0" hangingPunct="0">
              <a:buFont typeface="Tw Cen MT" panose="020B0602020104020603" pitchFamily="34" charset="0"/>
              <a:buAutoNum type="arabicPeriod"/>
            </a:pPr>
            <a:r>
              <a:rPr lang="en-US" altLang="zh-CN" b="0" dirty="0">
                <a:solidFill>
                  <a:srgbClr val="00B050"/>
                </a:solidFill>
                <a:latin typeface="Consolas" panose="020B0609020204030204" pitchFamily="49" charset="0"/>
              </a:rPr>
              <a:t>     printf  ( “ Congratuation!\n” )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FF0000"/>
                </a:solidFill>
                <a:latin typeface="Consolas" panose="020B0609020204030204" pitchFamily="49" charset="0"/>
              </a:rPr>
              <a:t> </a:t>
            </a:r>
            <a:r>
              <a:rPr lang="en-US" altLang="zh-CN" b="0" dirty="0">
                <a:solidFill>
                  <a:srgbClr val="FF0000"/>
                </a:solidFill>
                <a:highlight>
                  <a:srgbClr val="FFFF00"/>
                </a:highlight>
                <a:latin typeface="Consolas" panose="020B0609020204030204" pitchFamily="49" charset="0"/>
              </a:rPr>
              <a: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else</a:t>
            </a:r>
            <a:r>
              <a:rPr lang="en-US" altLang="zh-CN" b="0" dirty="0">
                <a:solidFill>
                  <a:srgbClr val="000000"/>
                </a:solidFill>
                <a:latin typeface="Consolas" panose="020B0609020204030204" pitchFamily="49" charset="0"/>
              </a:rPr>
              <a:t> </a:t>
            </a:r>
            <a:r>
              <a:rPr lang="en-US" altLang="zh-CN" b="0" dirty="0">
                <a:solidFill>
                  <a:srgbClr val="FF0000"/>
                </a:solidFill>
                <a:highlight>
                  <a:srgbClr val="000080"/>
                </a:highlight>
                <a:latin typeface="Consolas" panose="020B0609020204030204" pitchFamily="49" charset="0"/>
              </a:rPr>
              <a: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B050"/>
                </a:solidFill>
                <a:latin typeface="Consolas" panose="020B0609020204030204" pitchFamily="49" charset="0"/>
              </a:rPr>
              <a:t>printf  ( “Failed\n” ) ;  </a:t>
            </a:r>
          </a:p>
          <a:p>
            <a:pPr eaLnBrk="0" hangingPunct="0">
              <a:buFont typeface="Tw Cen MT" panose="020B0602020104020603" pitchFamily="34" charset="0"/>
              <a:buAutoNum type="arabicPeriod"/>
            </a:pPr>
            <a:r>
              <a:rPr lang="en-US" altLang="zh-CN" b="0" dirty="0">
                <a:solidFill>
                  <a:srgbClr val="00B050"/>
                </a:solidFill>
                <a:latin typeface="Consolas" panose="020B0609020204030204" pitchFamily="49" charset="0"/>
              </a:rPr>
              <a:t>     printf  ( “ Sorry!\n” )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FF0000"/>
                </a:solidFill>
                <a:highlight>
                  <a:srgbClr val="000080"/>
                </a:highlight>
                <a:latin typeface="Consolas" panose="020B0609020204030204" pitchFamily="49" charset="0"/>
              </a:rPr>
              <a: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sp>
        <p:nvSpPr>
          <p:cNvPr id="34821" name="文本框 5"/>
          <p:cNvSpPr txBox="1"/>
          <p:nvPr/>
        </p:nvSpPr>
        <p:spPr>
          <a:xfrm>
            <a:off x="1631950" y="5013325"/>
            <a:ext cx="5951538" cy="584200"/>
          </a:xfrm>
          <a:prstGeom prst="rect">
            <a:avLst/>
          </a:prstGeom>
          <a:noFill/>
          <a:ln w="9525">
            <a:noFill/>
          </a:ln>
        </p:spPr>
        <p:txBody>
          <a:bodyPr wrap="none" anchor="t" anchorCtr="0">
            <a:spAutoFit/>
          </a:bodyPr>
          <a:lstStyle/>
          <a:p>
            <a:pPr eaLnBrk="0" hangingPunct="0"/>
            <a:r>
              <a:rPr lang="zh-CN" altLang="en-US" sz="3200" dirty="0">
                <a:solidFill>
                  <a:srgbClr val="FF0000"/>
                </a:solidFill>
                <a:latin typeface="Arial" panose="020B0604020202020204" pitchFamily="34" charset="0"/>
                <a:ea typeface="宋体" panose="02010600030101010101" pitchFamily="2" charset="-122"/>
              </a:rPr>
              <a:t>括号采用“就近配对”的原则！</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5" name="图片 17"/>
          <p:cNvPicPr>
            <a:picLocks noChangeAspect="1"/>
          </p:cNvPicPr>
          <p:nvPr/>
        </p:nvPicPr>
        <p:blipFill>
          <a:blip r:embed="rId3"/>
          <a:stretch>
            <a:fillRect/>
          </a:stretch>
        </p:blipFill>
        <p:spPr>
          <a:xfrm>
            <a:off x="2574925" y="1876425"/>
            <a:ext cx="1597025" cy="4090988"/>
          </a:xfrm>
          <a:prstGeom prst="rect">
            <a:avLst/>
          </a:prstGeom>
          <a:noFill/>
          <a:ln w="9525">
            <a:noFill/>
          </a:ln>
        </p:spPr>
      </p:pic>
      <p:pic>
        <p:nvPicPr>
          <p:cNvPr id="16386" name="图片 18"/>
          <p:cNvPicPr>
            <a:picLocks noChangeAspect="1"/>
          </p:cNvPicPr>
          <p:nvPr/>
        </p:nvPicPr>
        <p:blipFill>
          <a:blip r:embed="rId4"/>
          <a:stretch>
            <a:fillRect/>
          </a:stretch>
        </p:blipFill>
        <p:spPr>
          <a:xfrm>
            <a:off x="6846888" y="1620838"/>
            <a:ext cx="1322387" cy="4022725"/>
          </a:xfrm>
          <a:prstGeom prst="rect">
            <a:avLst/>
          </a:prstGeom>
          <a:noFill/>
          <a:ln w="9525">
            <a:noFill/>
          </a:ln>
        </p:spPr>
      </p:pic>
      <p:pic>
        <p:nvPicPr>
          <p:cNvPr id="16387" name="图片 19"/>
          <p:cNvPicPr>
            <a:picLocks noChangeAspect="1"/>
          </p:cNvPicPr>
          <p:nvPr/>
        </p:nvPicPr>
        <p:blipFill>
          <a:blip r:embed="rId5"/>
          <a:stretch>
            <a:fillRect/>
          </a:stretch>
        </p:blipFill>
        <p:spPr>
          <a:xfrm>
            <a:off x="5311775" y="1577975"/>
            <a:ext cx="1438275" cy="4035425"/>
          </a:xfrm>
          <a:prstGeom prst="rect">
            <a:avLst/>
          </a:prstGeom>
          <a:noFill/>
          <a:ln w="9525">
            <a:noFill/>
          </a:ln>
        </p:spPr>
      </p:pic>
      <p:pic>
        <p:nvPicPr>
          <p:cNvPr id="16388" name="图片 20"/>
          <p:cNvPicPr>
            <a:picLocks noChangeAspect="1"/>
          </p:cNvPicPr>
          <p:nvPr/>
        </p:nvPicPr>
        <p:blipFill>
          <a:blip r:embed="rId6"/>
          <a:stretch>
            <a:fillRect/>
          </a:stretch>
        </p:blipFill>
        <p:spPr>
          <a:xfrm>
            <a:off x="3956050" y="1617663"/>
            <a:ext cx="1481138" cy="4029075"/>
          </a:xfrm>
          <a:prstGeom prst="rect">
            <a:avLst/>
          </a:prstGeom>
          <a:noFill/>
          <a:ln w="9525">
            <a:noFill/>
          </a:ln>
        </p:spPr>
      </p:pic>
      <p:pic>
        <p:nvPicPr>
          <p:cNvPr id="16389" name="图片 21"/>
          <p:cNvPicPr>
            <a:picLocks noChangeAspect="1"/>
          </p:cNvPicPr>
          <p:nvPr/>
        </p:nvPicPr>
        <p:blipFill>
          <a:blip r:embed="rId7"/>
          <a:stretch>
            <a:fillRect/>
          </a:stretch>
        </p:blipFill>
        <p:spPr>
          <a:xfrm>
            <a:off x="8061325" y="1978025"/>
            <a:ext cx="1504950" cy="4040188"/>
          </a:xfrm>
          <a:prstGeom prst="rect">
            <a:avLst/>
          </a:prstGeom>
          <a:noFill/>
          <a:ln w="9525">
            <a:noFill/>
          </a:ln>
        </p:spPr>
      </p:pic>
      <p:sp>
        <p:nvSpPr>
          <p:cNvPr id="23" name="Oval 65"/>
          <p:cNvSpPr>
            <a:spLocks noChangeArrowheads="1"/>
          </p:cNvSpPr>
          <p:nvPr/>
        </p:nvSpPr>
        <p:spPr bwMode="auto">
          <a:xfrm rot="10424486" flipV="1">
            <a:off x="2574925" y="5967413"/>
            <a:ext cx="1873250" cy="241300"/>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4" name="Oval 65"/>
          <p:cNvSpPr>
            <a:spLocks noChangeArrowheads="1"/>
          </p:cNvSpPr>
          <p:nvPr/>
        </p:nvSpPr>
        <p:spPr bwMode="auto">
          <a:xfrm rot="11031476" flipV="1">
            <a:off x="3721100" y="5849938"/>
            <a:ext cx="1871663" cy="241300"/>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5" name="Oval 65"/>
          <p:cNvSpPr>
            <a:spLocks noChangeArrowheads="1"/>
          </p:cNvSpPr>
          <p:nvPr/>
        </p:nvSpPr>
        <p:spPr bwMode="auto">
          <a:xfrm rot="11031476" flipV="1">
            <a:off x="4848225" y="5713413"/>
            <a:ext cx="1873250" cy="239713"/>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6" name="Oval 65"/>
          <p:cNvSpPr>
            <a:spLocks noChangeArrowheads="1"/>
          </p:cNvSpPr>
          <p:nvPr/>
        </p:nvSpPr>
        <p:spPr bwMode="auto">
          <a:xfrm rot="11031476" flipV="1">
            <a:off x="6570663" y="5783263"/>
            <a:ext cx="1873250" cy="241300"/>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7" name="Oval 65"/>
          <p:cNvSpPr>
            <a:spLocks noChangeArrowheads="1"/>
          </p:cNvSpPr>
          <p:nvPr/>
        </p:nvSpPr>
        <p:spPr bwMode="auto">
          <a:xfrm rot="11031476" flipV="1">
            <a:off x="7681913" y="6000750"/>
            <a:ext cx="1871663" cy="241300"/>
          </a:xfrm>
          <a:prstGeom prst="ellipse">
            <a:avLst/>
          </a:prstGeom>
          <a:gradFill rotWithShape="1">
            <a:gsLst>
              <a:gs pos="0">
                <a:sysClr val="windowText" lastClr="000000">
                  <a:lumMod val="75000"/>
                  <a:lumOff val="25000"/>
                </a:sysClr>
              </a:gs>
              <a:gs pos="100000">
                <a:srgbClr val="EEECE1">
                  <a:alpha val="0"/>
                </a:srgbClr>
              </a:gs>
            </a:gsLst>
            <a:path path="shape">
              <a:fillToRect l="50000" t="50000" r="50000" b="50000"/>
            </a:path>
          </a:gradFill>
          <a:ln w="9525">
            <a:noFill/>
            <a:round/>
          </a:ln>
          <a:effec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Arial" panose="020B0604020202020204" pitchFamily="34" charset="0"/>
              <a:ea typeface="宋体" panose="02010600030101010101" pitchFamily="2" charset="-122"/>
              <a:cs typeface="+mn-cs"/>
            </a:endParaRPr>
          </a:p>
        </p:txBody>
      </p:sp>
      <p:sp>
        <p:nvSpPr>
          <p:cNvPr id="28" name="TextBox 27"/>
          <p:cNvSpPr txBox="1"/>
          <p:nvPr/>
        </p:nvSpPr>
        <p:spPr>
          <a:xfrm>
            <a:off x="3100388" y="412750"/>
            <a:ext cx="5368925" cy="646113"/>
          </a:xfrm>
          <a:prstGeom prst="rect">
            <a:avLst/>
          </a:prstGeom>
          <a:noFill/>
        </p:spPr>
        <p:txBody>
          <a:bodyPr>
            <a:spAutoFit/>
          </a:bodyPr>
          <a:lstStyle>
            <a:defPPr>
              <a:defRPr lang="en-US"/>
            </a:defPPr>
            <a:lvl1pPr>
              <a:lnSpc>
                <a:spcPct val="130000"/>
              </a:lnSpc>
              <a:defRPr sz="5400" b="1">
                <a:solidFill>
                  <a:schemeClr val="tx1">
                    <a:lumMod val="65000"/>
                    <a:lumOff val="35000"/>
                  </a:schemeClr>
                </a:solidFill>
                <a:latin typeface="Agency FB" panose="020B0503020202020204" pitchFamily="34" charset="0"/>
                <a:ea typeface="微软雅黑" panose="020B0503020204020204" pitchFamily="34" charset="-122"/>
                <a:cs typeface="Calibri" panose="020F050202020403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3600" b="1" i="0" u="none" strike="noStrike" kern="0" cap="none" spc="0" normalizeH="0" baseline="0" noProof="0" dirty="0">
                <a:ln>
                  <a:noFill/>
                </a:ln>
                <a:solidFill>
                  <a:sysClr val="windowText" lastClr="000000">
                    <a:lumMod val="75000"/>
                    <a:lumOff val="25000"/>
                  </a:sysClr>
                </a:solidFill>
                <a:effectLst/>
                <a:uLnTx/>
                <a:uFillTx/>
                <a:latin typeface="Arial Black" panose="020B0A04020102020204" pitchFamily="34" charset="0"/>
                <a:ea typeface="微软雅黑" panose="020B0503020204020204" pitchFamily="34" charset="-122"/>
                <a:cs typeface="Calibri" panose="020F0502020204030204" pitchFamily="34" charset="0"/>
              </a:rPr>
              <a:t>主要内容</a:t>
            </a:r>
          </a:p>
        </p:txBody>
      </p:sp>
      <p:sp>
        <p:nvSpPr>
          <p:cNvPr id="16396" name="TextBox 28"/>
          <p:cNvSpPr txBox="1"/>
          <p:nvPr/>
        </p:nvSpPr>
        <p:spPr>
          <a:xfrm rot="-420952">
            <a:off x="2760663" y="3744913"/>
            <a:ext cx="1381125" cy="1323975"/>
          </a:xfrm>
          <a:prstGeom prst="rect">
            <a:avLst/>
          </a:prstGeom>
          <a:noFill/>
          <a:ln w="9525">
            <a:noFill/>
          </a:ln>
        </p:spPr>
        <p:txBody>
          <a:bodyPr anchor="t" anchorCtr="0">
            <a:spAutoFit/>
          </a:bodyPr>
          <a:lstStyle/>
          <a:p>
            <a:pPr>
              <a:buClrTx/>
              <a:buFontTx/>
            </a:pPr>
            <a:r>
              <a:rPr lang="zh-CN" altLang="en-US" sz="2000" dirty="0">
                <a:solidFill>
                  <a:schemeClr val="bg2"/>
                </a:solidFill>
                <a:latin typeface="Arial" panose="020B0604020202020204" pitchFamily="34" charset="0"/>
                <a:ea typeface="宋体" panose="02010600030101010101" pitchFamily="2" charset="-122"/>
              </a:rPr>
              <a:t>自顶向下、逐步求精的算法设计</a:t>
            </a:r>
            <a:r>
              <a:rPr lang="en-US" altLang="zh-CN" sz="2000" b="0" dirty="0">
                <a:solidFill>
                  <a:schemeClr val="bg2"/>
                </a:solidFill>
                <a:latin typeface="Arial" panose="020B0604020202020204" pitchFamily="34" charset="0"/>
                <a:ea typeface="微软雅黑" panose="020B0503020204020204" pitchFamily="34" charset="-122"/>
              </a:rPr>
              <a:t> </a:t>
            </a:r>
          </a:p>
        </p:txBody>
      </p:sp>
      <p:sp>
        <p:nvSpPr>
          <p:cNvPr id="16397" name="TextBox 29"/>
          <p:cNvSpPr txBox="1"/>
          <p:nvPr/>
        </p:nvSpPr>
        <p:spPr>
          <a:xfrm rot="309555">
            <a:off x="4064000" y="3795713"/>
            <a:ext cx="1381125" cy="708025"/>
          </a:xfrm>
          <a:prstGeom prst="rect">
            <a:avLst/>
          </a:prstGeom>
          <a:noFill/>
          <a:ln w="9525">
            <a:noFill/>
          </a:ln>
        </p:spPr>
        <p:txBody>
          <a:bodyPr anchor="t" anchorCtr="0">
            <a:spAutoFit/>
          </a:bodyPr>
          <a:lstStyle/>
          <a:p>
            <a:pPr>
              <a:buClrTx/>
              <a:buFontTx/>
            </a:pPr>
            <a:r>
              <a:rPr lang="zh-CN" altLang="en-US" sz="2000" b="0" dirty="0">
                <a:solidFill>
                  <a:srgbClr val="FFFFFF"/>
                </a:solidFill>
                <a:latin typeface="Arial" panose="020B0604020202020204" pitchFamily="34" charset="0"/>
                <a:ea typeface="微软雅黑" panose="020B0503020204020204" pitchFamily="34" charset="-122"/>
              </a:rPr>
              <a:t>简单的选择语句</a:t>
            </a:r>
            <a:r>
              <a:rPr lang="en-US" altLang="zh-CN" sz="2000" b="0" dirty="0">
                <a:solidFill>
                  <a:srgbClr val="FFFFFF"/>
                </a:solidFill>
                <a:latin typeface="Arial" panose="020B0604020202020204" pitchFamily="34" charset="0"/>
                <a:ea typeface="微软雅黑" panose="020B0503020204020204" pitchFamily="34" charset="-122"/>
              </a:rPr>
              <a:t> </a:t>
            </a:r>
          </a:p>
        </p:txBody>
      </p:sp>
      <p:sp>
        <p:nvSpPr>
          <p:cNvPr id="16398" name="TextBox 30"/>
          <p:cNvSpPr txBox="1"/>
          <p:nvPr/>
        </p:nvSpPr>
        <p:spPr>
          <a:xfrm rot="192831">
            <a:off x="5429250" y="3660775"/>
            <a:ext cx="1381125" cy="708025"/>
          </a:xfrm>
          <a:prstGeom prst="rect">
            <a:avLst/>
          </a:prstGeom>
          <a:noFill/>
          <a:ln w="9525">
            <a:noFill/>
          </a:ln>
        </p:spPr>
        <p:txBody>
          <a:bodyPr anchor="t" anchorCtr="0">
            <a:spAutoFit/>
          </a:bodyPr>
          <a:lstStyle/>
          <a:p>
            <a:pPr>
              <a:buClrTx/>
              <a:buFontTx/>
            </a:pPr>
            <a:r>
              <a:rPr lang="en-US" altLang="zh-CN" sz="2000" b="0" dirty="0">
                <a:solidFill>
                  <a:srgbClr val="FFFFFF"/>
                </a:solidFill>
                <a:latin typeface="Arial" panose="020B0604020202020204" pitchFamily="34" charset="0"/>
                <a:ea typeface="微软雅黑" panose="020B0503020204020204" pitchFamily="34" charset="-122"/>
              </a:rPr>
              <a:t>while</a:t>
            </a:r>
            <a:r>
              <a:rPr lang="zh-CN" altLang="en-US" sz="2000" b="0" dirty="0">
                <a:solidFill>
                  <a:srgbClr val="FFFFFF"/>
                </a:solidFill>
                <a:latin typeface="Arial" panose="020B0604020202020204" pitchFamily="34" charset="0"/>
                <a:ea typeface="微软雅黑" panose="020B0503020204020204" pitchFamily="34" charset="-122"/>
              </a:rPr>
              <a:t>循环语句</a:t>
            </a:r>
            <a:endParaRPr lang="en-US" altLang="zh-CN" sz="2000" b="0" dirty="0">
              <a:solidFill>
                <a:srgbClr val="FFFFFF"/>
              </a:solidFill>
              <a:latin typeface="Arial" panose="020B0604020202020204" pitchFamily="34" charset="0"/>
              <a:ea typeface="微软雅黑" panose="020B0503020204020204" pitchFamily="34" charset="-122"/>
            </a:endParaRPr>
          </a:p>
        </p:txBody>
      </p:sp>
      <p:sp>
        <p:nvSpPr>
          <p:cNvPr id="16399" name="TextBox 31"/>
          <p:cNvSpPr txBox="1"/>
          <p:nvPr/>
        </p:nvSpPr>
        <p:spPr>
          <a:xfrm>
            <a:off x="6896100" y="3556000"/>
            <a:ext cx="1381125" cy="1322388"/>
          </a:xfrm>
          <a:prstGeom prst="rect">
            <a:avLst/>
          </a:prstGeom>
          <a:noFill/>
          <a:ln w="9525">
            <a:noFill/>
          </a:ln>
        </p:spPr>
        <p:txBody>
          <a:bodyPr anchor="t" anchorCtr="0">
            <a:spAutoFit/>
          </a:bodyPr>
          <a:lstStyle/>
          <a:p>
            <a:pPr>
              <a:buClrTx/>
              <a:buFontTx/>
            </a:pPr>
            <a:r>
              <a:rPr lang="zh-CN" altLang="en-US" sz="2000" b="0" dirty="0">
                <a:solidFill>
                  <a:srgbClr val="FFFFFF"/>
                </a:solidFill>
                <a:latin typeface="Arial" panose="020B0604020202020204" pitchFamily="34" charset="0"/>
                <a:ea typeface="微软雅黑" panose="020B0503020204020204" pitchFamily="34" charset="-122"/>
              </a:rPr>
              <a:t>计数控制循环和标记控制循环</a:t>
            </a:r>
          </a:p>
        </p:txBody>
      </p:sp>
      <p:sp>
        <p:nvSpPr>
          <p:cNvPr id="16400" name="TextBox 32"/>
          <p:cNvSpPr txBox="1"/>
          <p:nvPr/>
        </p:nvSpPr>
        <p:spPr>
          <a:xfrm rot="360753">
            <a:off x="8275638" y="3768725"/>
            <a:ext cx="1381125" cy="708025"/>
          </a:xfrm>
          <a:prstGeom prst="rect">
            <a:avLst/>
          </a:prstGeom>
          <a:noFill/>
          <a:ln w="9525">
            <a:noFill/>
          </a:ln>
        </p:spPr>
        <p:txBody>
          <a:bodyPr anchor="t" anchorCtr="0">
            <a:spAutoFit/>
          </a:bodyPr>
          <a:lstStyle/>
          <a:p>
            <a:pPr>
              <a:buClrTx/>
              <a:buFontTx/>
            </a:pPr>
            <a:r>
              <a:rPr lang="zh-CN" altLang="en-US" sz="2000" b="0" dirty="0">
                <a:solidFill>
                  <a:srgbClr val="FFFFFF"/>
                </a:solidFill>
                <a:latin typeface="Arial" panose="020B0604020202020204" pitchFamily="34" charset="0"/>
                <a:ea typeface="微软雅黑" panose="020B0503020204020204" pitchFamily="34" charset="-122"/>
              </a:rPr>
              <a:t>结构化程序设计</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35843" name="内容占位符 2"/>
          <p:cNvSpPr>
            <a:spLocks noGrp="1"/>
          </p:cNvSpPr>
          <p:nvPr>
            <p:ph sz="quarter" idx="1"/>
          </p:nvPr>
        </p:nvSpPr>
        <p:spPr>
          <a:xfrm>
            <a:off x="817880" y="1600200"/>
            <a:ext cx="9819005" cy="4495800"/>
          </a:xfrm>
        </p:spPr>
        <p:txBody>
          <a:bodyPr vert="horz" wrap="square" lIns="91440" tIns="45720" rIns="91440" bIns="45720" anchor="t" anchorCtr="0"/>
          <a:lstStyle/>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复合语句（语句块）</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zh-CN" altLang="en-US" sz="28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复合语句在语法上等同于一个语句</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zh-CN" altLang="en-US" sz="28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在程序中可以放置单个语句的任何地方，都可以放置复合语句。</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zh-CN" altLang="en-US" sz="28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同理，在可以放置单个语句的任何地方也可以不放置任何语句，即一条空语句。空语句就是仅有一个分号（</a:t>
            </a:r>
            <a:r>
              <a:rPr kumimoji="0" lang="en-US" altLang="zh-CN" sz="28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r>
              <a:rPr kumimoji="0" lang="zh-CN" altLang="en-US" sz="28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）（放置空语句的原因是算法在这个地方该怎样实现还不是很明确，需要在以后增补）。</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20</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b="1" dirty="0">
                <a:ea typeface="华文仿宋" panose="02010600040101010101" pitchFamily="2" charset="-122"/>
              </a:rPr>
              <a:t>循环语句（</a:t>
            </a:r>
            <a:r>
              <a:rPr lang="en-US" altLang="zh-CN" b="1" dirty="0">
                <a:ea typeface="华文仿宋" panose="02010600040101010101" pitchFamily="2" charset="-122"/>
              </a:rPr>
              <a:t>while</a:t>
            </a:r>
            <a:r>
              <a:rPr lang="zh-CN" altLang="en-US" b="1" dirty="0">
                <a:ea typeface="华文仿宋" panose="02010600040101010101" pitchFamily="2" charset="-122"/>
              </a:rPr>
              <a:t>）详解</a:t>
            </a:r>
            <a:endParaRPr lang="zh-CN" altLang="en-US" dirty="0">
              <a:ea typeface="华文仿宋" panose="02010600040101010101" pitchFamily="2" charset="-122"/>
            </a:endParaRPr>
          </a:p>
        </p:txBody>
      </p:sp>
      <p:sp>
        <p:nvSpPr>
          <p:cNvPr id="36867" name="内容占位符 2"/>
          <p:cNvSpPr>
            <a:spLocks noGrp="1"/>
          </p:cNvSpPr>
          <p:nvPr>
            <p:ph sz="quarter" idx="1"/>
          </p:nvPr>
        </p:nvSpPr>
        <p:spPr>
          <a:xfrm>
            <a:off x="817563" y="1600200"/>
            <a:ext cx="10871200" cy="1757363"/>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en-US" altLang="zh-CN"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while</a:t>
            </a:r>
            <a:r>
              <a:rPr kumimoji="0" lang="zh-CN" altLang="en-US"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循环语句 ：</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在某个</a:t>
            </a:r>
            <a:r>
              <a:rPr kumimoji="0" lang="zh-CN" altLang="en-US" sz="2900" b="1" i="0" u="none" strike="noStrike" kern="1200" cap="none" spc="0" normalizeH="0" baseline="0" noProof="1">
                <a:solidFill>
                  <a:srgbClr val="00B050"/>
                </a:solidFill>
                <a:latin typeface="黑体" panose="02010609060101010101" pitchFamily="49" charset="-122"/>
                <a:ea typeface="幼圆" panose="02010509060101010101" pitchFamily="49" charset="-122"/>
                <a:cs typeface="+mn-cs"/>
              </a:rPr>
              <a:t>条件为真</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的情况下，反复执行一个操作，直到</a:t>
            </a:r>
            <a:r>
              <a:rPr kumimoji="0" lang="zh-CN" altLang="en-US" sz="2900" b="1" i="0" u="none" strike="noStrike" kern="1200" cap="none" spc="0" normalizeH="0" baseline="0" noProof="1">
                <a:solidFill>
                  <a:srgbClr val="00B050"/>
                </a:solidFill>
                <a:latin typeface="黑体" panose="02010609060101010101" pitchFamily="49" charset="-122"/>
                <a:ea typeface="幼圆" panose="02010509060101010101" pitchFamily="49" charset="-122"/>
                <a:cs typeface="+mn-cs"/>
              </a:rPr>
              <a:t>条件为假</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例：寻找第一个大于</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100</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的</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3</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的幂 </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21</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36868" name="矩形 4"/>
          <p:cNvSpPr/>
          <p:nvPr/>
        </p:nvSpPr>
        <p:spPr>
          <a:xfrm>
            <a:off x="817563" y="3371850"/>
            <a:ext cx="5702300" cy="1570038"/>
          </a:xfrm>
          <a:prstGeom prst="rect">
            <a:avLst/>
          </a:prstGeom>
          <a:noFill/>
          <a:ln w="9525" cap="flat" cmpd="sng">
            <a:solidFill>
              <a:schemeClr val="tx1"/>
            </a:solidFill>
            <a:prstDash val="solid"/>
            <a:miter/>
            <a:headEnd type="none" w="med" len="med"/>
            <a:tailEnd type="none" w="med" len="med"/>
          </a:ln>
        </p:spPr>
        <p:txBody>
          <a:bodyPr anchor="t" anchorCtr="0">
            <a:spAutoFit/>
          </a:bodyPr>
          <a:lstStyle/>
          <a:p>
            <a:pPr eaLnBrk="0" hangingPunct="0">
              <a:buFont typeface="Tw Cen MT" panose="020B0602020104020603" pitchFamily="34" charset="0"/>
              <a:buAutoNum type="arabicPeriod"/>
            </a:pPr>
            <a:r>
              <a:rPr lang="en-US" altLang="zh-CN" sz="2400" dirty="0">
                <a:solidFill>
                  <a:srgbClr val="2E8B57"/>
                </a:solidFill>
                <a:latin typeface="Consolas" panose="020B0609020204030204" pitchFamily="49" charset="0"/>
              </a:rPr>
              <a:t> int</a:t>
            </a:r>
            <a:r>
              <a:rPr lang="en-US" altLang="zh-CN" sz="2400" b="0" dirty="0">
                <a:solidFill>
                  <a:srgbClr val="000000"/>
                </a:solidFill>
                <a:latin typeface="Consolas" panose="020B0609020204030204" pitchFamily="49" charset="0"/>
              </a:rPr>
              <a:t> product  = 3;  </a:t>
            </a:r>
            <a:endParaRPr lang="en-US" altLang="zh-CN" sz="2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2400" dirty="0">
                <a:solidFill>
                  <a:srgbClr val="006699"/>
                </a:solidFill>
                <a:latin typeface="Consolas" panose="020B0609020204030204" pitchFamily="49" charset="0"/>
              </a:rPr>
              <a:t> while</a:t>
            </a:r>
            <a:r>
              <a:rPr lang="en-US" altLang="zh-CN" sz="2400" b="0" dirty="0">
                <a:solidFill>
                  <a:srgbClr val="000000"/>
                </a:solidFill>
                <a:latin typeface="Consolas" panose="020B0609020204030204" pitchFamily="49" charset="0"/>
              </a:rPr>
              <a:t> ( </a:t>
            </a:r>
            <a:r>
              <a:rPr lang="en-US" altLang="zh-CN" sz="2400" u="sng" dirty="0">
                <a:solidFill>
                  <a:srgbClr val="00B050"/>
                </a:solidFill>
                <a:latin typeface="Consolas" panose="020B0609020204030204" pitchFamily="49" charset="0"/>
              </a:rPr>
              <a:t>product &lt;= 100</a:t>
            </a:r>
            <a:r>
              <a:rPr lang="en-US" altLang="zh-CN" sz="2400" b="0" dirty="0">
                <a:solidFill>
                  <a:srgbClr val="000000"/>
                </a:solidFill>
                <a:latin typeface="Consolas" panose="020B0609020204030204" pitchFamily="49" charset="0"/>
              </a:rPr>
              <a:t> ) {  </a:t>
            </a:r>
            <a:endParaRPr lang="en-US" altLang="zh-CN" sz="2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2400" b="0" dirty="0">
                <a:solidFill>
                  <a:srgbClr val="000000"/>
                </a:solidFill>
                <a:latin typeface="Consolas" panose="020B0609020204030204" pitchFamily="49" charset="0"/>
              </a:rPr>
              <a:t>      protuct = 3 * product;  </a:t>
            </a:r>
            <a:endParaRPr lang="en-US" altLang="zh-CN" sz="2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2400" b="0" dirty="0">
                <a:solidFill>
                  <a:srgbClr val="000000"/>
                </a:solidFill>
                <a:latin typeface="Consolas" panose="020B0609020204030204" pitchFamily="49" charset="0"/>
              </a:rPr>
              <a:t> }  </a:t>
            </a:r>
            <a:endParaRPr lang="en-US" altLang="zh-CN" sz="2400" b="0" dirty="0">
              <a:solidFill>
                <a:srgbClr val="5C5C5C"/>
              </a:solidFill>
              <a:latin typeface="Consolas" panose="020B0609020204030204" pitchFamily="49" charset="0"/>
            </a:endParaRPr>
          </a:p>
        </p:txBody>
      </p:sp>
      <p:grpSp>
        <p:nvGrpSpPr>
          <p:cNvPr id="36869" name="Group 15"/>
          <p:cNvGrpSpPr/>
          <p:nvPr/>
        </p:nvGrpSpPr>
        <p:grpSpPr>
          <a:xfrm>
            <a:off x="6816725" y="2781300"/>
            <a:ext cx="5040313" cy="3140075"/>
            <a:chOff x="1338" y="1979"/>
            <a:chExt cx="3175" cy="1978"/>
          </a:xfrm>
        </p:grpSpPr>
        <p:sp>
          <p:nvSpPr>
            <p:cNvPr id="36870" name="AutoShape 4"/>
            <p:cNvSpPr/>
            <p:nvPr/>
          </p:nvSpPr>
          <p:spPr>
            <a:xfrm>
              <a:off x="1338" y="2568"/>
              <a:ext cx="1271" cy="817"/>
            </a:xfrm>
            <a:prstGeom prst="flowChartDecision">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product&gt;=100</a:t>
              </a:r>
            </a:p>
          </p:txBody>
        </p:sp>
        <p:sp>
          <p:nvSpPr>
            <p:cNvPr id="36871" name="AutoShape 5"/>
            <p:cNvSpPr/>
            <p:nvPr/>
          </p:nvSpPr>
          <p:spPr>
            <a:xfrm>
              <a:off x="3106" y="2794"/>
              <a:ext cx="1407" cy="384"/>
            </a:xfrm>
            <a:prstGeom prst="flowChartProcess">
              <a:avLst/>
            </a:prstGeom>
            <a:solidFill>
              <a:srgbClr val="00FF00"/>
            </a:solidFill>
            <a:ln w="9525" cap="flat" cmpd="sng">
              <a:solidFill>
                <a:schemeClr val="tx1"/>
              </a:solidFill>
              <a:prstDash val="solid"/>
              <a:miter/>
              <a:headEnd type="none" w="med" len="med"/>
              <a:tailEnd type="none" w="med" len="med"/>
            </a:ln>
          </p:spPr>
          <p:txBody>
            <a:bodyPr wrap="none" anchor="ctr" anchorCtr="0"/>
            <a:lstStyle/>
            <a:p>
              <a:pPr algn="ctr"/>
              <a:r>
                <a:rPr lang="en-US" altLang="zh-CN" dirty="0">
                  <a:latin typeface="Arial" panose="020B0604020202020204" pitchFamily="34" charset="0"/>
                </a:rPr>
                <a:t>product=3*product</a:t>
              </a:r>
            </a:p>
          </p:txBody>
        </p:sp>
        <p:sp>
          <p:nvSpPr>
            <p:cNvPr id="36872" name="AutoShape 6"/>
            <p:cNvSpPr/>
            <p:nvPr/>
          </p:nvSpPr>
          <p:spPr>
            <a:xfrm>
              <a:off x="1837" y="1979"/>
              <a:ext cx="288" cy="288"/>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6873" name="AutoShape 7"/>
            <p:cNvSpPr/>
            <p:nvPr/>
          </p:nvSpPr>
          <p:spPr>
            <a:xfrm>
              <a:off x="1837" y="3657"/>
              <a:ext cx="288" cy="300"/>
            </a:xfrm>
            <a:prstGeom prst="flowChartConnector">
              <a:avLst/>
            </a:prstGeom>
            <a:solidFill>
              <a:schemeClr val="accent1"/>
            </a:solidFill>
            <a:ln w="9525" cap="flat" cmpd="sng">
              <a:solidFill>
                <a:schemeClr val="tx1"/>
              </a:solidFill>
              <a:prstDash val="solid"/>
              <a:round/>
              <a:headEnd type="none" w="med" len="med"/>
              <a:tailEnd type="none" w="med" len="med"/>
            </a:ln>
          </p:spPr>
          <p:txBody>
            <a:bodyPr wrap="none" anchor="ctr" anchorCtr="0"/>
            <a:lstStyle/>
            <a:p>
              <a:endParaRPr lang="zh-CN" altLang="en-US" dirty="0">
                <a:latin typeface="Arial" panose="020B0604020202020204" pitchFamily="34" charset="0"/>
                <a:ea typeface="宋体" panose="02010600030101010101" pitchFamily="2" charset="-122"/>
              </a:endParaRPr>
            </a:p>
          </p:txBody>
        </p:sp>
        <p:sp>
          <p:nvSpPr>
            <p:cNvPr id="36874" name="Line 8"/>
            <p:cNvSpPr/>
            <p:nvPr/>
          </p:nvSpPr>
          <p:spPr>
            <a:xfrm>
              <a:off x="1973" y="2251"/>
              <a:ext cx="0" cy="317"/>
            </a:xfrm>
            <a:prstGeom prst="line">
              <a:avLst/>
            </a:prstGeom>
            <a:ln w="9525" cap="flat" cmpd="sng">
              <a:solidFill>
                <a:schemeClr val="tx1"/>
              </a:solidFill>
              <a:prstDash val="solid"/>
              <a:round/>
              <a:headEnd type="none" w="med" len="med"/>
              <a:tailEnd type="triangle" w="med" len="med"/>
            </a:ln>
          </p:spPr>
        </p:sp>
        <p:sp>
          <p:nvSpPr>
            <p:cNvPr id="36875" name="Line 9"/>
            <p:cNvSpPr/>
            <p:nvPr/>
          </p:nvSpPr>
          <p:spPr>
            <a:xfrm>
              <a:off x="1973" y="3385"/>
              <a:ext cx="1" cy="271"/>
            </a:xfrm>
            <a:prstGeom prst="line">
              <a:avLst/>
            </a:prstGeom>
            <a:ln w="9525" cap="flat" cmpd="sng">
              <a:solidFill>
                <a:schemeClr val="tx1"/>
              </a:solidFill>
              <a:prstDash val="solid"/>
              <a:round/>
              <a:headEnd type="none" w="med" len="med"/>
              <a:tailEnd type="triangle" w="med" len="med"/>
            </a:ln>
          </p:spPr>
        </p:sp>
        <p:sp>
          <p:nvSpPr>
            <p:cNvPr id="36876" name="Line 10"/>
            <p:cNvSpPr/>
            <p:nvPr/>
          </p:nvSpPr>
          <p:spPr>
            <a:xfrm>
              <a:off x="2607" y="2976"/>
              <a:ext cx="500" cy="0"/>
            </a:xfrm>
            <a:prstGeom prst="line">
              <a:avLst/>
            </a:prstGeom>
            <a:ln w="9525" cap="flat" cmpd="sng">
              <a:solidFill>
                <a:schemeClr val="tx1"/>
              </a:solidFill>
              <a:prstDash val="solid"/>
              <a:round/>
              <a:headEnd type="none" w="med" len="med"/>
              <a:tailEnd type="triangle" w="med" len="med"/>
            </a:ln>
          </p:spPr>
        </p:sp>
        <p:sp>
          <p:nvSpPr>
            <p:cNvPr id="36877" name="Text Box 11"/>
            <p:cNvSpPr txBox="1"/>
            <p:nvPr/>
          </p:nvSpPr>
          <p:spPr>
            <a:xfrm>
              <a:off x="2607" y="2749"/>
              <a:ext cx="408" cy="231"/>
            </a:xfrm>
            <a:prstGeom prst="rect">
              <a:avLst/>
            </a:prstGeom>
            <a:noFill/>
            <a:ln w="9525">
              <a:noFill/>
            </a:ln>
          </p:spPr>
          <p:txBody>
            <a:bodyPr anchor="t" anchorCtr="0">
              <a:spAutoFit/>
            </a:bodyPr>
            <a:lstStyle/>
            <a:p>
              <a:r>
                <a:rPr lang="en-US" altLang="zh-CN" dirty="0">
                  <a:latin typeface="Arial" panose="020B0604020202020204" pitchFamily="34" charset="0"/>
                </a:rPr>
                <a:t>true</a:t>
              </a:r>
            </a:p>
          </p:txBody>
        </p:sp>
        <p:sp>
          <p:nvSpPr>
            <p:cNvPr id="36878" name="Text Box 12"/>
            <p:cNvSpPr txBox="1"/>
            <p:nvPr/>
          </p:nvSpPr>
          <p:spPr>
            <a:xfrm>
              <a:off x="2064" y="3385"/>
              <a:ext cx="454" cy="231"/>
            </a:xfrm>
            <a:prstGeom prst="rect">
              <a:avLst/>
            </a:prstGeom>
            <a:noFill/>
            <a:ln w="9525">
              <a:noFill/>
            </a:ln>
          </p:spPr>
          <p:txBody>
            <a:bodyPr anchor="t" anchorCtr="0">
              <a:spAutoFit/>
            </a:bodyPr>
            <a:lstStyle/>
            <a:p>
              <a:r>
                <a:rPr lang="en-US" altLang="zh-CN" dirty="0">
                  <a:latin typeface="Arial" panose="020B0604020202020204" pitchFamily="34" charset="0"/>
                </a:rPr>
                <a:t>false</a:t>
              </a:r>
            </a:p>
          </p:txBody>
        </p:sp>
        <p:sp>
          <p:nvSpPr>
            <p:cNvPr id="36879" name="Line 13"/>
            <p:cNvSpPr/>
            <p:nvPr/>
          </p:nvSpPr>
          <p:spPr>
            <a:xfrm>
              <a:off x="3833" y="2387"/>
              <a:ext cx="0" cy="408"/>
            </a:xfrm>
            <a:prstGeom prst="line">
              <a:avLst/>
            </a:prstGeom>
            <a:ln w="9525" cap="flat" cmpd="sng">
              <a:solidFill>
                <a:schemeClr val="tx1"/>
              </a:solidFill>
              <a:prstDash val="solid"/>
              <a:round/>
              <a:headEnd type="none" w="med" len="med"/>
              <a:tailEnd type="none" w="med" len="med"/>
            </a:ln>
          </p:spPr>
        </p:sp>
        <p:sp>
          <p:nvSpPr>
            <p:cNvPr id="36880" name="Line 14"/>
            <p:cNvSpPr/>
            <p:nvPr/>
          </p:nvSpPr>
          <p:spPr>
            <a:xfrm flipH="1">
              <a:off x="1973" y="2387"/>
              <a:ext cx="1861" cy="0"/>
            </a:xfrm>
            <a:prstGeom prst="line">
              <a:avLst/>
            </a:prstGeom>
            <a:ln w="9525" cap="flat" cmpd="sng">
              <a:solidFill>
                <a:schemeClr val="tx1"/>
              </a:solidFill>
              <a:prstDash val="solid"/>
              <a:round/>
              <a:headEnd type="none" w="med" len="med"/>
              <a:tailEnd type="triangle" w="med" len="med"/>
            </a:ln>
          </p:spPr>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37891" name="内容占位符 2"/>
          <p:cNvSpPr>
            <a:spLocks noGrp="1"/>
          </p:cNvSpPr>
          <p:nvPr>
            <p:ph sz="quarter" idx="1"/>
          </p:nvPr>
        </p:nvSpPr>
        <p:spPr>
          <a:xfrm>
            <a:off x="817563" y="1600200"/>
            <a:ext cx="10871200" cy="4924425"/>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8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算法设计案例</a:t>
            </a:r>
            <a:r>
              <a:rPr kumimoji="0" lang="en-US" altLang="zh-CN" sz="28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1</a:t>
            </a:r>
            <a:r>
              <a:rPr kumimoji="0" lang="zh-CN" altLang="en-US" sz="28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 使用</a:t>
            </a:r>
            <a:r>
              <a:rPr kumimoji="0" lang="zh-CN" altLang="en-US" sz="2800" b="1" i="0" u="none" strike="noStrike" kern="1200" cap="none" spc="0" normalizeH="0" baseline="0" noProof="1">
                <a:solidFill>
                  <a:schemeClr val="tx1"/>
                </a:solidFill>
                <a:highlight>
                  <a:srgbClr val="FFFF00"/>
                </a:highlight>
                <a:latin typeface="黑体" panose="02010609060101010101" pitchFamily="49" charset="-122"/>
                <a:ea typeface="黑体" panose="02010609060101010101" pitchFamily="49" charset="-122"/>
                <a:cs typeface="+mn-cs"/>
              </a:rPr>
              <a:t>计数控制</a:t>
            </a:r>
            <a:r>
              <a:rPr kumimoji="0" lang="zh-CN" altLang="en-US" sz="28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循环次数</a:t>
            </a:r>
            <a:endParaRPr kumimoji="0" lang="en-US" altLang="zh-CN" sz="28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rgbClr val="FF0000"/>
                </a:solidFill>
                <a:latin typeface="仿宋" panose="02010609060101010101" pitchFamily="49" charset="-122"/>
                <a:ea typeface="幼圆" panose="02010509060101010101" pitchFamily="49" charset="-122"/>
                <a:cs typeface="+mn-cs"/>
              </a:rPr>
              <a:t>问题描述</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：一个有</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10</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多名学生的班级进行了一次测验。以整数表示的测验成绩</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成绩在</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0-100</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之间。请计算这个班级测验成绩的平均分。</a:t>
            </a:r>
          </a:p>
          <a:p>
            <a:pPr marL="640080" marR="0" lvl="1" indent="-2730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rgbClr val="FF0000"/>
                </a:solidFill>
                <a:latin typeface="仿宋" panose="02010609060101010101" pitchFamily="49" charset="-122"/>
                <a:ea typeface="幼圆" panose="02010509060101010101" pitchFamily="49" charset="-122"/>
                <a:cs typeface="+mn-cs"/>
              </a:rPr>
              <a:t>算法要求</a:t>
            </a:r>
            <a:endPar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endParaRPr>
          </a:p>
          <a:p>
            <a:pPr marL="1016000" marR="0" lvl="2" indent="-285750" algn="l" defTabSz="914400" rtl="0" eaLnBrk="1" fontAlgn="base" latinLnBrk="0" hangingPunct="1">
              <a:lnSpc>
                <a:spcPct val="9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首先输入每一名学生的成绩</a:t>
            </a:r>
            <a:r>
              <a:rPr kumimoji="0" lang="en-US" altLang="zh-CN"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	</a:t>
            </a:r>
            <a:endPar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endParaRPr>
          </a:p>
          <a:p>
            <a:pPr marL="1016000" marR="0" lvl="2" indent="-285750" algn="l" defTabSz="914400" rtl="0" eaLnBrk="1" fontAlgn="base" latinLnBrk="0" hangingPunct="1">
              <a:lnSpc>
                <a:spcPct val="9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然后计算平均分</a:t>
            </a:r>
          </a:p>
          <a:p>
            <a:pPr marL="1016000" marR="0" lvl="2" indent="-285750" algn="l" defTabSz="914400" rtl="0" eaLnBrk="1" fontAlgn="base" latinLnBrk="0" hangingPunct="1">
              <a:lnSpc>
                <a:spcPct val="9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最后输出结果</a:t>
            </a: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rgbClr val="FF0000"/>
                </a:solidFill>
                <a:latin typeface="仿宋" panose="02010609060101010101" pitchFamily="49" charset="-122"/>
                <a:ea typeface="幼圆" panose="02010509060101010101" pitchFamily="49" charset="-122"/>
                <a:cs typeface="+mn-cs"/>
              </a:rPr>
              <a:t>解决方案</a:t>
            </a:r>
            <a:endPar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endParaRPr>
          </a:p>
          <a:p>
            <a:pPr marL="1016000" marR="0" lvl="2" indent="-28575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用伪码来描述要执行的操作及其执行顺序</a:t>
            </a:r>
          </a:p>
          <a:p>
            <a:pPr marL="1016000" marR="0" lvl="2" indent="-28575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采用计数控制的循环（确定性循环）来逐个输入学生的成绩</a:t>
            </a: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endParaRPr kumimoji="0" lang="zh-CN" altLang="en-US" sz="25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22</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3" name="内容占位符 2"/>
          <p:cNvSpPr>
            <a:spLocks noGrp="1"/>
          </p:cNvSpPr>
          <p:nvPr>
            <p:ph sz="quarter" idx="1"/>
          </p:nvPr>
        </p:nvSpPr>
        <p:spPr>
          <a:xfrm>
            <a:off x="817563" y="1600200"/>
            <a:ext cx="10871200" cy="4495800"/>
          </a:xfrm>
        </p:spPr>
        <p:txBody>
          <a:bodyPr vert="horz" wrap="square" lIns="91440" tIns="45720" rIns="91440" bIns="45720" numCol="1" anchor="t" anchorCtr="0" compatLnSpc="1"/>
          <a:lstStyle/>
          <a:p>
            <a:pPr marL="640080" marR="0" lvl="1" indent="-27432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defRPr/>
            </a:pPr>
            <a:r>
              <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伪代码：</a:t>
            </a:r>
            <a:endPar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a:p>
            <a:pPr marL="731520" marR="0" lvl="2" indent="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None/>
              <a:defRPr/>
            </a:pP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1 </a:t>
            </a:r>
            <a:r>
              <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令</a:t>
            </a:r>
            <a:r>
              <a:rPr kumimoji="0" lang="zh-CN" altLang="en-US" sz="2300" b="1" i="0" u="none" strike="noStrike" kern="1200" cap="none" spc="0" normalizeH="0" baseline="0" noProof="0" dirty="0">
                <a:ln>
                  <a:noFill/>
                </a:ln>
                <a:solidFill>
                  <a:schemeClr val="tx1"/>
                </a:solidFill>
                <a:effectLst/>
                <a:highlight>
                  <a:srgbClr val="FFFF00"/>
                </a:highlight>
                <a:uLnTx/>
                <a:uFillTx/>
                <a:latin typeface="宋体" panose="02010600030101010101" pitchFamily="2" charset="-122"/>
                <a:ea typeface="幼圆" panose="02010509060101010101" pitchFamily="49" charset="-122"/>
                <a:cs typeface="+mn-cs"/>
              </a:rPr>
              <a:t>总分</a:t>
            </a:r>
            <a:r>
              <a:rPr kumimoji="0" lang="en-US" altLang="zh-CN" sz="2300" b="1" i="0" u="none" strike="noStrike" kern="1200" cap="none" spc="0" normalizeH="0" baseline="0" noProof="0" dirty="0">
                <a:ln>
                  <a:noFill/>
                </a:ln>
                <a:solidFill>
                  <a:schemeClr val="tx1"/>
                </a:solidFill>
                <a:effectLst/>
                <a:highlight>
                  <a:srgbClr val="FFFF00"/>
                </a:highlight>
                <a:uLnTx/>
                <a:uFillTx/>
                <a:latin typeface="宋体" panose="02010600030101010101" pitchFamily="2" charset="-122"/>
                <a:ea typeface="幼圆" panose="02010509060101010101" pitchFamily="49" charset="-122"/>
                <a:cs typeface="+mn-cs"/>
              </a:rPr>
              <a:t>total</a:t>
            </a: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 </a:t>
            </a:r>
            <a:r>
              <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等于</a:t>
            </a: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0</a:t>
            </a:r>
          </a:p>
          <a:p>
            <a:pPr marL="731520" marR="0" lvl="2" indent="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None/>
              <a:defRPr/>
            </a:pP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2 </a:t>
            </a:r>
            <a:r>
              <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令</a:t>
            </a:r>
            <a:r>
              <a:rPr kumimoji="0" lang="zh-CN" altLang="en-US" sz="2300" b="1" i="0" u="none" strike="noStrike" kern="1200" cap="none" spc="0" normalizeH="0" baseline="0" noProof="0" dirty="0">
                <a:ln>
                  <a:noFill/>
                </a:ln>
                <a:solidFill>
                  <a:schemeClr val="tx1"/>
                </a:solidFill>
                <a:effectLst/>
                <a:highlight>
                  <a:srgbClr val="FFFF00"/>
                </a:highlight>
                <a:uLnTx/>
                <a:uFillTx/>
                <a:latin typeface="宋体" panose="02010600030101010101" pitchFamily="2" charset="-122"/>
                <a:ea typeface="幼圆" panose="02010509060101010101" pitchFamily="49" charset="-122"/>
                <a:cs typeface="+mn-cs"/>
              </a:rPr>
              <a:t>分数计数器</a:t>
            </a:r>
            <a:r>
              <a:rPr kumimoji="0" lang="en-US" altLang="zh-CN" sz="2300" b="1" i="0" u="none" strike="noStrike" kern="1200" cap="none" spc="0" normalizeH="0" baseline="0" noProof="0" dirty="0">
                <a:ln>
                  <a:noFill/>
                </a:ln>
                <a:solidFill>
                  <a:schemeClr val="tx1"/>
                </a:solidFill>
                <a:effectLst/>
                <a:highlight>
                  <a:srgbClr val="FFFF00"/>
                </a:highlight>
                <a:uLnTx/>
                <a:uFillTx/>
                <a:latin typeface="宋体" panose="02010600030101010101" pitchFamily="2" charset="-122"/>
                <a:ea typeface="幼圆" panose="02010509060101010101" pitchFamily="49" charset="-122"/>
                <a:cs typeface="+mn-cs"/>
              </a:rPr>
              <a:t>counter</a:t>
            </a:r>
            <a:r>
              <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等于</a:t>
            </a: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1</a:t>
            </a:r>
          </a:p>
          <a:p>
            <a:pPr marL="731520" marR="0" lvl="2" indent="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None/>
              <a:defRPr/>
            </a:pPr>
            <a:r>
              <a:rPr kumimoji="0" lang="en-US" altLang="zh-CN"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4 While</a:t>
            </a:r>
            <a:r>
              <a:rPr kumimoji="0" lang="zh-CN" altLang="en-US" sz="2300" b="1" i="0" u="none" strike="noStrike" kern="1200" cap="none" spc="0" normalizeH="0" baseline="0" noProof="0" dirty="0">
                <a:ln>
                  <a:noFill/>
                </a:ln>
                <a:solidFill>
                  <a:srgbClr val="FF0000"/>
                </a:solidFill>
                <a:effectLst/>
                <a:uLnTx/>
                <a:uFillTx/>
                <a:latin typeface="宋体" panose="02010600030101010101" pitchFamily="2" charset="-122"/>
                <a:ea typeface="幼圆" panose="02010509060101010101" pitchFamily="49" charset="-122"/>
                <a:cs typeface="+mn-cs"/>
              </a:rPr>
              <a:t>分数计数器</a:t>
            </a:r>
            <a:r>
              <a:rPr kumimoji="0" lang="en-US" altLang="zh-CN" sz="2300" b="1" i="0" u="none" strike="noStrike" kern="1200" cap="none" spc="0" normalizeH="0" baseline="0" noProof="0" dirty="0">
                <a:ln>
                  <a:noFill/>
                </a:ln>
                <a:solidFill>
                  <a:srgbClr val="FF0000"/>
                </a:solidFill>
                <a:effectLst/>
                <a:uLnTx/>
                <a:uFillTx/>
                <a:latin typeface="宋体" panose="02010600030101010101" pitchFamily="2" charset="-122"/>
                <a:ea typeface="幼圆" panose="02010509060101010101" pitchFamily="49" charset="-122"/>
                <a:cs typeface="+mn-cs"/>
              </a:rPr>
              <a:t>counter</a:t>
            </a:r>
            <a:r>
              <a:rPr kumimoji="0" lang="zh-CN" altLang="en-US" sz="2300" b="1" i="0" u="none" strike="noStrike" kern="1200" cap="none" spc="0" normalizeH="0" baseline="0" noProof="0" dirty="0">
                <a:ln>
                  <a:noFill/>
                </a:ln>
                <a:solidFill>
                  <a:srgbClr val="FF0000"/>
                </a:solidFill>
                <a:effectLst/>
                <a:uLnTx/>
                <a:uFillTx/>
                <a:latin typeface="宋体" panose="02010600030101010101" pitchFamily="2" charset="-122"/>
                <a:ea typeface="幼圆" panose="02010509060101010101" pitchFamily="49" charset="-122"/>
                <a:cs typeface="+mn-cs"/>
              </a:rPr>
              <a:t>的值小于或等于</a:t>
            </a:r>
            <a:r>
              <a:rPr kumimoji="0" lang="en-US" altLang="zh-CN" sz="2300" b="1" i="0" u="none" strike="noStrike" kern="1200" cap="none" spc="0" normalizeH="0" baseline="0" noProof="0" dirty="0">
                <a:ln>
                  <a:noFill/>
                </a:ln>
                <a:solidFill>
                  <a:srgbClr val="FF0000"/>
                </a:solidFill>
                <a:effectLst/>
                <a:uLnTx/>
                <a:uFillTx/>
                <a:latin typeface="宋体" panose="02010600030101010101" pitchFamily="2" charset="-122"/>
                <a:ea typeface="幼圆" panose="02010509060101010101" pitchFamily="49" charset="-122"/>
                <a:cs typeface="+mn-cs"/>
              </a:rPr>
              <a:t>10</a:t>
            </a:r>
            <a:r>
              <a:rPr kumimoji="0" lang="zh-CN" altLang="en-US"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时</a:t>
            </a:r>
          </a:p>
          <a:p>
            <a:pPr marL="731520" marR="0" lvl="2" indent="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None/>
              <a:defRPr/>
            </a:pPr>
            <a:r>
              <a:rPr kumimoji="0" lang="en-US" altLang="zh-CN"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5    </a:t>
            </a:r>
            <a:r>
              <a:rPr kumimoji="0" lang="zh-CN" altLang="en-US"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输入该</a:t>
            </a:r>
            <a:r>
              <a:rPr kumimoji="0" lang="zh-CN" altLang="en-US" sz="2300" b="1" i="0" u="none" strike="noStrike" kern="1200" cap="none" spc="0" normalizeH="0" baseline="0" noProof="0" dirty="0">
                <a:ln>
                  <a:noFill/>
                </a:ln>
                <a:solidFill>
                  <a:srgbClr val="00B050"/>
                </a:solidFill>
                <a:effectLst/>
                <a:highlight>
                  <a:srgbClr val="FFFF00"/>
                </a:highlight>
                <a:uLnTx/>
                <a:uFillTx/>
                <a:latin typeface="宋体" panose="02010600030101010101" pitchFamily="2" charset="-122"/>
                <a:ea typeface="幼圆" panose="02010509060101010101" pitchFamily="49" charset="-122"/>
                <a:cs typeface="+mn-cs"/>
              </a:rPr>
              <a:t>分数</a:t>
            </a:r>
            <a:r>
              <a:rPr kumimoji="0" lang="en-US" altLang="zh-CN" sz="2300" b="1" i="0" u="none" strike="noStrike" kern="1200" cap="none" spc="0" normalizeH="0" baseline="0" noProof="0" dirty="0">
                <a:ln>
                  <a:noFill/>
                </a:ln>
                <a:solidFill>
                  <a:srgbClr val="00B050"/>
                </a:solidFill>
                <a:effectLst/>
                <a:highlight>
                  <a:srgbClr val="FFFF00"/>
                </a:highlight>
                <a:uLnTx/>
                <a:uFillTx/>
                <a:latin typeface="宋体" panose="02010600030101010101" pitchFamily="2" charset="-122"/>
                <a:ea typeface="幼圆" panose="02010509060101010101" pitchFamily="49" charset="-122"/>
                <a:cs typeface="+mn-cs"/>
              </a:rPr>
              <a:t>grade</a:t>
            </a:r>
            <a:endParaRPr kumimoji="0" lang="en-US" altLang="zh-CN"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endParaRPr>
          </a:p>
          <a:p>
            <a:pPr marL="731520" marR="0" lvl="2" indent="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None/>
              <a:defRPr/>
            </a:pPr>
            <a:r>
              <a:rPr kumimoji="0" lang="en-US" altLang="zh-CN"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6    </a:t>
            </a:r>
            <a:r>
              <a:rPr kumimoji="0" lang="zh-CN" altLang="en-US"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将该分数</a:t>
            </a:r>
            <a:r>
              <a:rPr kumimoji="0" lang="en-US" altLang="zh-CN"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grade</a:t>
            </a:r>
            <a:r>
              <a:rPr kumimoji="0" lang="zh-CN" altLang="en-US"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加到总分数</a:t>
            </a:r>
            <a:r>
              <a:rPr kumimoji="0" lang="en-US" altLang="zh-CN"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total</a:t>
            </a:r>
            <a:r>
              <a:rPr kumimoji="0" lang="zh-CN" altLang="en-US"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中 </a:t>
            </a:r>
          </a:p>
          <a:p>
            <a:pPr marL="731520" marR="0" lvl="2" indent="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None/>
              <a:defRPr/>
            </a:pPr>
            <a:r>
              <a:rPr kumimoji="0" lang="en-US" altLang="zh-CN"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7    </a:t>
            </a:r>
            <a:r>
              <a:rPr kumimoji="0" lang="zh-CN" altLang="en-US"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将分数计数器 </a:t>
            </a:r>
            <a:r>
              <a:rPr kumimoji="0" lang="en-US" altLang="zh-CN"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counter</a:t>
            </a:r>
            <a:r>
              <a:rPr kumimoji="0" lang="zh-CN" altLang="en-US"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的值加</a:t>
            </a:r>
            <a:r>
              <a:rPr kumimoji="0" lang="en-US" altLang="zh-CN" sz="2300" b="1" i="0" u="none" strike="noStrike" kern="1200" cap="none" spc="0" normalizeH="0" baseline="0" noProof="0" dirty="0">
                <a:ln>
                  <a:noFill/>
                </a:ln>
                <a:solidFill>
                  <a:srgbClr val="00B050"/>
                </a:solidFill>
                <a:effectLst/>
                <a:uLnTx/>
                <a:uFillTx/>
                <a:latin typeface="宋体" panose="02010600030101010101" pitchFamily="2" charset="-122"/>
                <a:ea typeface="幼圆" panose="02010509060101010101" pitchFamily="49" charset="-122"/>
                <a:cs typeface="+mn-cs"/>
              </a:rPr>
              <a:t>1</a:t>
            </a:r>
          </a:p>
          <a:p>
            <a:pPr marL="731520" marR="0" lvl="2" indent="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None/>
              <a:defRPr/>
            </a:pP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9  </a:t>
            </a:r>
            <a:r>
              <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令</a:t>
            </a:r>
            <a:r>
              <a:rPr kumimoji="0" lang="zh-CN" altLang="en-US" sz="2300" b="1" i="0" u="none" strike="noStrike" kern="1200" cap="none" spc="0" normalizeH="0" baseline="0" noProof="0" dirty="0">
                <a:ln>
                  <a:noFill/>
                </a:ln>
                <a:solidFill>
                  <a:schemeClr val="tx1"/>
                </a:solidFill>
                <a:effectLst/>
                <a:highlight>
                  <a:srgbClr val="FFFF00"/>
                </a:highlight>
                <a:uLnTx/>
                <a:uFillTx/>
                <a:latin typeface="宋体" panose="02010600030101010101" pitchFamily="2" charset="-122"/>
                <a:ea typeface="幼圆" panose="02010509060101010101" pitchFamily="49" charset="-122"/>
                <a:cs typeface="+mn-cs"/>
              </a:rPr>
              <a:t>班级平均分 </a:t>
            </a:r>
            <a:r>
              <a:rPr kumimoji="0" lang="en-US" altLang="zh-CN" sz="2300" b="1" i="0" u="none" strike="noStrike" kern="1200" cap="none" spc="0" normalizeH="0" baseline="0" noProof="0" dirty="0">
                <a:ln>
                  <a:noFill/>
                </a:ln>
                <a:solidFill>
                  <a:schemeClr val="tx1"/>
                </a:solidFill>
                <a:effectLst/>
                <a:highlight>
                  <a:srgbClr val="FFFF00"/>
                </a:highlight>
                <a:uLnTx/>
                <a:uFillTx/>
                <a:latin typeface="宋体" panose="02010600030101010101" pitchFamily="2" charset="-122"/>
                <a:ea typeface="幼圆" panose="02010509060101010101" pitchFamily="49" charset="-122"/>
                <a:cs typeface="+mn-cs"/>
              </a:rPr>
              <a:t>average </a:t>
            </a:r>
            <a:r>
              <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等于总分</a:t>
            </a: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total </a:t>
            </a:r>
            <a:r>
              <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除以学生人数</a:t>
            </a: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10 </a:t>
            </a:r>
          </a:p>
          <a:p>
            <a:pPr marL="731520" marR="0" lvl="2" indent="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None/>
              <a:defRPr/>
            </a:pP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10 </a:t>
            </a:r>
            <a:r>
              <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输出班级平均分 </a:t>
            </a:r>
            <a:r>
              <a:rPr kumimoji="0" lang="en-US" altLang="zh-CN" sz="2300" b="1" i="0" u="none" strike="noStrike" kern="1200" cap="none" spc="0" normalizeH="0" baseline="0" noProof="0" dirty="0">
                <a:ln>
                  <a:noFill/>
                </a:ln>
                <a:solidFill>
                  <a:schemeClr val="tx1"/>
                </a:solidFill>
                <a:effectLst/>
                <a:uLnTx/>
                <a:uFillTx/>
                <a:latin typeface="宋体" panose="02010600030101010101" pitchFamily="2" charset="-122"/>
                <a:ea typeface="幼圆" panose="02010509060101010101" pitchFamily="49" charset="-122"/>
                <a:cs typeface="+mn-cs"/>
              </a:rPr>
              <a:t>average</a:t>
            </a:r>
          </a:p>
          <a:p>
            <a:pPr marL="914400" marR="0" lvl="2" indent="-22860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defRPr/>
            </a:pPr>
            <a:endParaRPr kumimoji="0" lang="zh-CN" altLang="en-US" sz="2300" b="1" i="0" u="none" strike="noStrike" kern="1200" cap="none" spc="0" normalizeH="0" baseline="0" noProof="0" dirty="0">
              <a:ln>
                <a:noFill/>
              </a:ln>
              <a:solidFill>
                <a:schemeClr val="tx1"/>
              </a:solidFill>
              <a:effectLst/>
              <a:uLnTx/>
              <a:uFillTx/>
              <a:latin typeface="宋体" panose="02010600030101010101" pitchFamily="2" charset="-122"/>
              <a:ea typeface="宋体" panose="02010600030101010101" pitchFamily="2" charset="-122"/>
              <a:cs typeface="+mn-cs"/>
            </a:endParaRPr>
          </a:p>
        </p:txBody>
      </p:sp>
      <p:sp>
        <p:nvSpPr>
          <p:cNvPr id="38915"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23</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灯片编号占位符 1"/>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zh-CN" altLang="en-US" sz="1400" dirty="0">
                <a:solidFill>
                  <a:srgbClr val="2F2F2F"/>
                </a:solidFill>
                <a:latin typeface="Arial" panose="020B0604020202020204" pitchFamily="34" charset="0"/>
                <a:ea typeface="宋体" panose="02010600030101010101" pitchFamily="2" charset="-122"/>
              </a:rPr>
              <a:t>24</a:t>
            </a:fld>
            <a:endParaRPr lang="zh-CN" altLang="en-US" sz="1400" dirty="0">
              <a:solidFill>
                <a:srgbClr val="2F2F2F"/>
              </a:solidFill>
              <a:latin typeface="Arial" panose="020B0604020202020204" pitchFamily="34" charset="0"/>
              <a:ea typeface="宋体" panose="02010600030101010101" pitchFamily="2" charset="-122"/>
            </a:endParaRPr>
          </a:p>
        </p:txBody>
      </p:sp>
      <p:pic>
        <p:nvPicPr>
          <p:cNvPr id="39938" name="图片 2"/>
          <p:cNvPicPr>
            <a:picLocks noChangeAspect="1"/>
          </p:cNvPicPr>
          <p:nvPr/>
        </p:nvPicPr>
        <p:blipFill>
          <a:blip r:embed="rId2"/>
          <a:stretch>
            <a:fillRect/>
          </a:stretch>
        </p:blipFill>
        <p:spPr>
          <a:xfrm>
            <a:off x="1055688" y="-1587"/>
            <a:ext cx="7704137" cy="5557837"/>
          </a:xfrm>
          <a:prstGeom prst="rect">
            <a:avLst/>
          </a:prstGeom>
          <a:noFill/>
          <a:ln w="9525">
            <a:noFill/>
          </a:ln>
        </p:spPr>
      </p:pic>
      <p:pic>
        <p:nvPicPr>
          <p:cNvPr id="39939" name="图片 3"/>
          <p:cNvPicPr>
            <a:picLocks noChangeAspect="1"/>
          </p:cNvPicPr>
          <p:nvPr/>
        </p:nvPicPr>
        <p:blipFill>
          <a:blip r:embed="rId3"/>
          <a:stretch>
            <a:fillRect/>
          </a:stretch>
        </p:blipFill>
        <p:spPr>
          <a:xfrm>
            <a:off x="995363" y="5480050"/>
            <a:ext cx="8712200" cy="1239838"/>
          </a:xfrm>
          <a:prstGeom prst="rect">
            <a:avLst/>
          </a:prstGeom>
          <a:noFill/>
          <a:ln w="9525">
            <a:noFill/>
          </a:ln>
        </p:spPr>
      </p:pic>
      <p:sp>
        <p:nvSpPr>
          <p:cNvPr id="5" name="矩形 4"/>
          <p:cNvSpPr/>
          <p:nvPr/>
        </p:nvSpPr>
        <p:spPr>
          <a:xfrm>
            <a:off x="1558925" y="3933825"/>
            <a:ext cx="6769100" cy="1439863"/>
          </a:xfrm>
          <a:prstGeom prst="rect">
            <a:avLst/>
          </a:prstGeom>
          <a:solidFill>
            <a:schemeClr val="accent1">
              <a:alpha val="30000"/>
            </a:schemeClr>
          </a:solidFill>
          <a:ln>
            <a:solidFill>
              <a:schemeClr val="tx2">
                <a:lumMod val="25000"/>
                <a:lumOff val="75000"/>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39941" name="图片 5"/>
          <p:cNvPicPr>
            <a:picLocks noChangeAspect="1"/>
          </p:cNvPicPr>
          <p:nvPr/>
        </p:nvPicPr>
        <p:blipFill>
          <a:blip r:embed="rId4"/>
          <a:stretch>
            <a:fillRect/>
          </a:stretch>
        </p:blipFill>
        <p:spPr>
          <a:xfrm>
            <a:off x="8975725" y="3933825"/>
            <a:ext cx="2954338" cy="2482850"/>
          </a:xfrm>
          <a:prstGeom prst="rect">
            <a:avLst/>
          </a:prstGeom>
          <a:noFill/>
          <a:ln w="9525">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40963"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进一步要求：如果不知道有多少个学生呢？</a:t>
            </a:r>
            <a:endPar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解决方法：</a:t>
            </a:r>
            <a:r>
              <a:rPr kumimoji="0" lang="zh-CN" altLang="en-US" sz="2800" b="1" i="0" u="none" strike="noStrike" kern="1200" cap="none" spc="0" normalizeH="0" baseline="0" noProof="1">
                <a:solidFill>
                  <a:schemeClr val="tx1"/>
                </a:solidFill>
                <a:highlight>
                  <a:srgbClr val="FFFF00"/>
                </a:highlight>
                <a:latin typeface="黑体" panose="02010609060101010101" pitchFamily="49" charset="-122"/>
                <a:ea typeface="黑体" panose="02010609060101010101" pitchFamily="49" charset="-122"/>
                <a:cs typeface="+mn-cs"/>
              </a:rPr>
              <a:t>标记控制</a:t>
            </a:r>
            <a:r>
              <a:rPr kumimoji="0" lang="zh-CN" altLang="en-US" sz="28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的循环</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算法要求</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首先输入每一名学生的成绩（</a:t>
            </a:r>
            <a:r>
              <a:rPr kumimoji="0" lang="zh-CN" altLang="en-US" sz="2600" b="1" i="0" u="none" strike="noStrike" kern="1200" cap="none" spc="0" normalizeH="0" baseline="0" noProof="1">
                <a:solidFill>
                  <a:srgbClr val="0070C0"/>
                </a:solidFill>
                <a:highlight>
                  <a:srgbClr val="FFFF00"/>
                </a:highlight>
                <a:latin typeface="仿宋" panose="02010609060101010101" pitchFamily="49" charset="-122"/>
                <a:ea typeface="幼圆" panose="02010509060101010101" pitchFamily="49" charset="-122"/>
                <a:cs typeface="+mn-cs"/>
              </a:rPr>
              <a:t>直到约定的输入结束情况出现</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然后计算平均分（有多少个学生就算多少个学生的平均分）</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最后输出结果</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25</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标注 4"/>
          <p:cNvSpPr/>
          <p:nvPr/>
        </p:nvSpPr>
        <p:spPr>
          <a:xfrm>
            <a:off x="9120188" y="4005263"/>
            <a:ext cx="2016125" cy="1152525"/>
          </a:xfrm>
          <a:prstGeom prst="wedgeRectCallout">
            <a:avLst>
              <a:gd name="adj1" fmla="val -194124"/>
              <a:gd name="adj2" fmla="val 9244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约定结束的条件：用户输入</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-1</a:t>
            </a:r>
            <a:r>
              <a:rPr kumimoji="0" lang="zh-CN" alt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时</a:t>
            </a:r>
            <a:endParaRPr kumimoji="0" lang="zh-CN" altLang="en-US" sz="1800" b="1" i="0" u="none" strike="noStrike" kern="1200" cap="none" spc="0" normalizeH="0" baseline="0" noProof="0" dirty="0">
              <a:ln>
                <a:noFill/>
              </a:ln>
              <a:solidFill>
                <a:schemeClr val="tx2"/>
              </a:solidFill>
              <a:effectLst/>
              <a:uLnTx/>
              <a:uFillTx/>
              <a:latin typeface="+mn-lt"/>
              <a:ea typeface="+mn-ea"/>
              <a:cs typeface="+mn-cs"/>
            </a:endParaRPr>
          </a:p>
        </p:txBody>
      </p:sp>
      <p:sp>
        <p:nvSpPr>
          <p:cNvPr id="41986" name="灯片编号占位符 1"/>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zh-CN" altLang="en-US" sz="1400" dirty="0">
                <a:solidFill>
                  <a:srgbClr val="2F2F2F"/>
                </a:solidFill>
                <a:latin typeface="Arial" panose="020B0604020202020204" pitchFamily="34" charset="0"/>
                <a:ea typeface="宋体" panose="02010600030101010101" pitchFamily="2" charset="-122"/>
              </a:rPr>
              <a:t>26</a:t>
            </a:fld>
            <a:endParaRPr lang="zh-CN" altLang="en-US" sz="1400" dirty="0">
              <a:solidFill>
                <a:srgbClr val="2F2F2F"/>
              </a:solidFill>
              <a:latin typeface="Arial" panose="020B0604020202020204" pitchFamily="34" charset="0"/>
              <a:ea typeface="宋体" panose="02010600030101010101" pitchFamily="2" charset="-122"/>
            </a:endParaRPr>
          </a:p>
        </p:txBody>
      </p:sp>
      <p:sp>
        <p:nvSpPr>
          <p:cNvPr id="41987" name="矩形 2"/>
          <p:cNvSpPr/>
          <p:nvPr/>
        </p:nvSpPr>
        <p:spPr>
          <a:xfrm>
            <a:off x="824230" y="530225"/>
            <a:ext cx="9951720" cy="5631180"/>
          </a:xfrm>
          <a:prstGeom prst="rect">
            <a:avLst/>
          </a:prstGeom>
          <a:noFill/>
          <a:ln w="9525">
            <a:noFill/>
          </a:ln>
        </p:spPr>
        <p:txBody>
          <a:bodyPr wrap="square" anchor="t" anchorCtr="0">
            <a:spAutoFit/>
          </a:bodyPr>
          <a:lstStyle/>
          <a:p>
            <a:pPr eaLnBrk="0" hangingPunct="0">
              <a:buFont typeface="Tw Cen MT" panose="020B0602020104020603" pitchFamily="34" charset="0"/>
              <a:buAutoNum type="arabicPeriod"/>
            </a:pPr>
            <a:r>
              <a:rPr lang="en-US" altLang="zh-CN" b="0" dirty="0">
                <a:solidFill>
                  <a:srgbClr val="008200"/>
                </a:solidFill>
                <a:latin typeface="Consolas" panose="020B0609020204030204" pitchFamily="49" charset="0"/>
              </a:rPr>
              <a:t> //Fig. 3.8:fig03_08.c</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8200"/>
                </a:solidFill>
                <a:latin typeface="Consolas" panose="020B0609020204030204" pitchFamily="49" charset="0"/>
              </a:rPr>
              <a:t> //Class-average program with sentinel-controlled repetition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808080"/>
                </a:solidFill>
                <a:latin typeface="Consolas" panose="020B0609020204030204" pitchFamily="49" charset="0"/>
              </a:rPr>
              <a:t> #include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8200"/>
                </a:solidFill>
                <a:latin typeface="Consolas" panose="020B0609020204030204" pitchFamily="49" charset="0"/>
              </a:rPr>
              <a:t> //function main begins program execution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 void</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counter; </a:t>
            </a:r>
            <a:r>
              <a:rPr lang="en-US" altLang="zh-CN" b="0" dirty="0">
                <a:solidFill>
                  <a:srgbClr val="008200"/>
                </a:solidFill>
                <a:latin typeface="Consolas" panose="020B0609020204030204" pitchFamily="49" charset="0"/>
              </a:rPr>
              <a:t>//number of grades entered</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grade;</a:t>
            </a:r>
            <a:r>
              <a:rPr lang="en-US" altLang="zh-CN" b="0" dirty="0">
                <a:solidFill>
                  <a:srgbClr val="008200"/>
                </a:solidFill>
                <a:latin typeface="Consolas" panose="020B0609020204030204" pitchFamily="49" charset="0"/>
              </a:rPr>
              <a:t>//grade value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total;</a:t>
            </a:r>
            <a:r>
              <a:rPr lang="en-US" altLang="zh-CN" b="0" dirty="0">
                <a:solidFill>
                  <a:srgbClr val="008200"/>
                </a:solidFill>
                <a:latin typeface="Consolas" panose="020B0609020204030204" pitchFamily="49" charset="0"/>
              </a:rPr>
              <a:t>//sum of grades</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float</a:t>
            </a:r>
            <a:r>
              <a:rPr lang="en-US" altLang="zh-CN" b="0" dirty="0">
                <a:solidFill>
                  <a:srgbClr val="000000"/>
                </a:solidFill>
                <a:latin typeface="Consolas" panose="020B0609020204030204" pitchFamily="49" charset="0"/>
              </a:rPr>
              <a:t> average;</a:t>
            </a:r>
            <a:r>
              <a:rPr lang="en-US" altLang="zh-CN" b="0" dirty="0">
                <a:solidFill>
                  <a:srgbClr val="008200"/>
                </a:solidFill>
                <a:latin typeface="Consolas" panose="020B0609020204030204" pitchFamily="49" charset="0"/>
              </a:rPr>
              <a:t>//number with decimal point for average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//initialization phase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total = 0;</a:t>
            </a:r>
            <a:r>
              <a:rPr lang="en-US" altLang="zh-CN" b="0" dirty="0">
                <a:solidFill>
                  <a:srgbClr val="008200"/>
                </a:solidFill>
                <a:latin typeface="Consolas" panose="020B0609020204030204" pitchFamily="49" charset="0"/>
              </a:rPr>
              <a:t>//initialize total</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counter = 0;</a:t>
            </a:r>
            <a:r>
              <a:rPr lang="en-US" altLang="zh-CN" b="0" dirty="0">
                <a:solidFill>
                  <a:srgbClr val="008200"/>
                </a:solidFill>
                <a:latin typeface="Consolas" panose="020B0609020204030204" pitchFamily="49" charset="0"/>
              </a:rPr>
              <a:t>//initialize loop 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//processing phase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//get first grade from user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"%s"</a:t>
            </a:r>
            <a:r>
              <a:rPr lang="en-US" altLang="zh-CN" b="0" dirty="0">
                <a:solidFill>
                  <a:srgbClr val="000000"/>
                </a:solidFill>
                <a:latin typeface="Consolas" panose="020B0609020204030204" pitchFamily="49" charset="0"/>
              </a:rPr>
              <a:t>,</a:t>
            </a:r>
            <a:r>
              <a:rPr lang="en-US" altLang="zh-CN" b="0" dirty="0">
                <a:solidFill>
                  <a:srgbClr val="0000FF"/>
                </a:solidFill>
                <a:latin typeface="Consolas" panose="020B0609020204030204" pitchFamily="49" charset="0"/>
              </a:rPr>
              <a:t>"Enter grade,-1 to end: "</a:t>
            </a:r>
            <a:r>
              <a:rPr lang="en-US" altLang="zh-CN" b="0" dirty="0">
                <a:solidFill>
                  <a:srgbClr val="000000"/>
                </a:solidFill>
                <a:latin typeface="Consolas" panose="020B0609020204030204" pitchFamily="49" charset="0"/>
              </a:rPr>
              <a:t>);</a:t>
            </a:r>
            <a:r>
              <a:rPr lang="en-US" altLang="zh-CN" b="0" dirty="0">
                <a:solidFill>
                  <a:srgbClr val="008200"/>
                </a:solidFill>
                <a:latin typeface="Consolas" panose="020B0609020204030204" pitchFamily="49" charset="0"/>
              </a:rPr>
              <a:t>//prompt for input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scanf(</a:t>
            </a:r>
            <a:r>
              <a:rPr lang="en-US" altLang="zh-CN" b="0" dirty="0">
                <a:solidFill>
                  <a:srgbClr val="0000FF"/>
                </a:solidFill>
                <a:latin typeface="Consolas" panose="020B0609020204030204" pitchFamily="49" charset="0"/>
              </a:rPr>
              <a:t>"%d"</a:t>
            </a:r>
            <a:r>
              <a:rPr lang="en-US" altLang="zh-CN" b="0" dirty="0">
                <a:solidFill>
                  <a:srgbClr val="000000"/>
                </a:solidFill>
                <a:latin typeface="Consolas" panose="020B0609020204030204" pitchFamily="49" charset="0"/>
              </a:rPr>
              <a:t>,&amp;grade);</a:t>
            </a:r>
            <a:r>
              <a:rPr lang="en-US" altLang="zh-CN" b="0" dirty="0">
                <a:solidFill>
                  <a:srgbClr val="008200"/>
                </a:solidFill>
                <a:latin typeface="Consolas" panose="020B0609020204030204" pitchFamily="49" charset="0"/>
              </a:rPr>
              <a:t>//read grade from user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sp>
        <p:nvSpPr>
          <p:cNvPr id="4" name="矩形 3"/>
          <p:cNvSpPr/>
          <p:nvPr/>
        </p:nvSpPr>
        <p:spPr>
          <a:xfrm>
            <a:off x="2424113" y="5513388"/>
            <a:ext cx="8064500" cy="60960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alpha val="25098"/>
          </a:schemeClr>
        </a:solidFill>
        <a:effectLst/>
      </p:bgPr>
    </p:bg>
    <p:spTree>
      <p:nvGrpSpPr>
        <p:cNvPr id="1" name=""/>
        <p:cNvGrpSpPr/>
        <p:nvPr/>
      </p:nvGrpSpPr>
      <p:grpSpPr>
        <a:xfrm>
          <a:off x="0" y="0"/>
          <a:ext cx="0" cy="0"/>
          <a:chOff x="0" y="0"/>
          <a:chExt cx="0" cy="0"/>
        </a:xfrm>
      </p:grpSpPr>
      <p:sp>
        <p:nvSpPr>
          <p:cNvPr id="3" name="矩形 2"/>
          <p:cNvSpPr/>
          <p:nvPr/>
        </p:nvSpPr>
        <p:spPr>
          <a:xfrm>
            <a:off x="479425" y="120650"/>
            <a:ext cx="9720263" cy="6738938"/>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//loop while sentinel value not yet read from user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while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(grade != -1)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total = total + grade;</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//add grade to total</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counter = counter + 1;</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//increment counter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//get next grade from user</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s"</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"Enter</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grade,-1 to end: "</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//prompt for input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scanf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d"</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,&amp;grade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//read next grade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while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//termination phase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//if user entered at least one grade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if</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(counter != 0</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//calculate average of all grades entered</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average = </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a:t>
            </a:r>
            <a:r>
              <a:rPr kumimoji="0" lang="en-US" altLang="zh-CN" sz="1600" b="1"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float</a:t>
            </a:r>
            <a:r>
              <a:rPr kumimoji="0" lang="en-US" altLang="zh-CN" sz="16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total / counter;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//display average with two digits of precision</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"Class average is %.2f\</a:t>
            </a:r>
            <a:r>
              <a:rPr kumimoji="0" lang="en-US" altLang="zh-CN" sz="16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6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,average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if</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else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//if no grades ware entered, output message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puts(</a:t>
            </a:r>
            <a:r>
              <a:rPr kumimoji="0" lang="en-US" altLang="zh-CN" sz="16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"No grades were entered"</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else</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21"/>
              <a:defRPr/>
            </a:pP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6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end function fig03_08</a:t>
            </a:r>
            <a:r>
              <a:rPr kumimoji="0" lang="en-US" altLang="zh-CN" sz="16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6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
        <p:nvSpPr>
          <p:cNvPr id="4" name="矩形 3"/>
          <p:cNvSpPr/>
          <p:nvPr/>
        </p:nvSpPr>
        <p:spPr>
          <a:xfrm>
            <a:off x="911225" y="404813"/>
            <a:ext cx="7345363" cy="2303463"/>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5" name="矩形 4"/>
          <p:cNvSpPr/>
          <p:nvPr/>
        </p:nvSpPr>
        <p:spPr>
          <a:xfrm>
            <a:off x="911225" y="3355975"/>
            <a:ext cx="7345363" cy="3168650"/>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43013" name="图片 5"/>
          <p:cNvPicPr>
            <a:picLocks noChangeAspect="1"/>
          </p:cNvPicPr>
          <p:nvPr/>
        </p:nvPicPr>
        <p:blipFill>
          <a:blip r:embed="rId2"/>
          <a:stretch>
            <a:fillRect/>
          </a:stretch>
        </p:blipFill>
        <p:spPr>
          <a:xfrm>
            <a:off x="8456613" y="3014663"/>
            <a:ext cx="3248025" cy="3233737"/>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3" name="内容占位符 2"/>
          <p:cNvSpPr>
            <a:spLocks noGrp="1"/>
          </p:cNvSpPr>
          <p:nvPr>
            <p:ph sz="quarter" idx="1"/>
          </p:nvPr>
        </p:nvSpPr>
        <p:spPr>
          <a:xfrm>
            <a:off x="660400" y="1989138"/>
            <a:ext cx="10871200" cy="4495800"/>
          </a:xfrm>
        </p:spPr>
        <p:txBody>
          <a:bodyPr vert="horz" wrap="square" lIns="91440" tIns="45720" rIns="91440" bIns="45720" numCol="1" anchor="t" anchorCtr="0" compatLnSpc="1"/>
          <a:lstStyle/>
          <a:p>
            <a:pPr marL="319405" marR="0" lvl="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defRPr/>
            </a:pP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说明：</a:t>
            </a:r>
            <a:endPar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640080" marR="0" lvl="1" indent="-27432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defRPr/>
            </a:pP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1. </a:t>
            </a:r>
            <a:r>
              <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数值的强制转换。</a:t>
            </a: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 </a:t>
            </a:r>
          </a:p>
          <a:p>
            <a:pPr marL="365760" marR="0" lvl="1" indent="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defRPr/>
            </a:pP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  Line 37. </a:t>
            </a:r>
            <a:r>
              <a:rPr kumimoji="0" lang="en-US" altLang="zh-CN" sz="2800" b="0" i="0" u="none" strike="noStrike" kern="1200" cap="none" spc="0" normalizeH="0" baseline="0" noProof="0" dirty="0">
                <a:ln>
                  <a:noFill/>
                </a:ln>
                <a:solidFill>
                  <a:srgbClr val="00B050"/>
                </a:solidFill>
                <a:effectLst/>
                <a:uLnTx/>
                <a:uFillTx/>
                <a:latin typeface="Consolas" panose="020B0609020204030204" pitchFamily="49" charset="0"/>
                <a:ea typeface="仿宋" panose="02010609060101010101" pitchFamily="49" charset="-122"/>
                <a:cs typeface="+mn-cs"/>
              </a:rPr>
              <a:t>average = (</a:t>
            </a:r>
            <a:r>
              <a:rPr kumimoji="0" lang="en-US" altLang="zh-CN" sz="2800" b="1" i="0" u="none" strike="noStrike" kern="1200" cap="none" spc="0" normalizeH="0" baseline="0" noProof="0" dirty="0">
                <a:ln>
                  <a:noFill/>
                </a:ln>
                <a:solidFill>
                  <a:srgbClr val="FF0000"/>
                </a:solidFill>
                <a:effectLst/>
                <a:uLnTx/>
                <a:uFillTx/>
                <a:latin typeface="Consolas" panose="020B0609020204030204" pitchFamily="49" charset="0"/>
                <a:ea typeface="仿宋" panose="02010609060101010101" pitchFamily="49" charset="-122"/>
                <a:cs typeface="+mn-cs"/>
              </a:rPr>
              <a:t>float</a:t>
            </a:r>
            <a:r>
              <a:rPr kumimoji="0" lang="en-US" altLang="zh-CN" sz="2800" b="0" i="0" u="none" strike="noStrike" kern="1200" cap="none" spc="0" normalizeH="0" baseline="0" noProof="0" dirty="0">
                <a:ln>
                  <a:noFill/>
                </a:ln>
                <a:solidFill>
                  <a:srgbClr val="00B050"/>
                </a:solidFill>
                <a:effectLst/>
                <a:uLnTx/>
                <a:uFillTx/>
                <a:latin typeface="Consolas" panose="020B0609020204030204" pitchFamily="49" charset="0"/>
                <a:ea typeface="仿宋" panose="02010609060101010101" pitchFamily="49" charset="-122"/>
                <a:cs typeface="+mn-cs"/>
              </a:rPr>
              <a:t>) total / counter; </a:t>
            </a:r>
          </a:p>
          <a:p>
            <a:pPr marL="365760" marR="0" lvl="1" indent="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defRPr/>
            </a:pPr>
            <a:r>
              <a:rPr kumimoji="0" lang="en-US" altLang="zh-CN" sz="2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mn-cs"/>
              </a:rPr>
              <a:t>total</a:t>
            </a:r>
            <a:r>
              <a:rPr kumimoji="0" lang="zh-CN" altLang="en-US" sz="2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mn-cs"/>
              </a:rPr>
              <a:t>为</a:t>
            </a:r>
            <a:r>
              <a:rPr kumimoji="0" lang="en-US" altLang="zh-CN" sz="2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mn-cs"/>
              </a:rPr>
              <a:t>int</a:t>
            </a:r>
            <a:r>
              <a:rPr kumimoji="0" lang="en-US" altLang="zh-CN" sz="2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mn-cs"/>
              </a:rPr>
              <a:t>, counter</a:t>
            </a:r>
            <a:r>
              <a:rPr kumimoji="0" lang="zh-CN" altLang="en-US" sz="2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mn-cs"/>
              </a:rPr>
              <a:t>也为</a:t>
            </a:r>
            <a:r>
              <a:rPr kumimoji="0" lang="en-US" altLang="zh-CN" sz="2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mn-cs"/>
              </a:rPr>
              <a:t>int</a:t>
            </a:r>
            <a:r>
              <a:rPr kumimoji="0" lang="zh-CN" altLang="en-US" sz="2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mn-cs"/>
              </a:rPr>
              <a:t>，</a:t>
            </a:r>
            <a:r>
              <a:rPr kumimoji="0" lang="en-US" altLang="zh-CN" sz="2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mn-cs"/>
              </a:rPr>
              <a:t>int</a:t>
            </a:r>
            <a:r>
              <a:rPr kumimoji="0" lang="en-US" altLang="zh-CN" sz="2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mn-cs"/>
              </a:rPr>
              <a:t>/</a:t>
            </a:r>
            <a:r>
              <a:rPr kumimoji="0" lang="en-US" altLang="zh-CN" sz="2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mn-cs"/>
              </a:rPr>
              <a:t>int</a:t>
            </a:r>
            <a:r>
              <a:rPr kumimoji="0" lang="en-US" altLang="zh-CN" sz="2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mn-cs"/>
              </a:rPr>
              <a:t> = </a:t>
            </a:r>
            <a:r>
              <a:rPr kumimoji="0" lang="en-US" altLang="zh-CN" sz="2800" b="0" i="0" u="none" strike="noStrike" kern="1200" cap="none" spc="0" normalizeH="0" baseline="0" noProof="0" dirty="0" err="1">
                <a:ln>
                  <a:noFill/>
                </a:ln>
                <a:solidFill>
                  <a:srgbClr val="000000"/>
                </a:solidFill>
                <a:effectLst/>
                <a:uLnTx/>
                <a:uFillTx/>
                <a:latin typeface="Consolas" panose="020B0609020204030204" pitchFamily="49" charset="0"/>
                <a:ea typeface="仿宋" panose="02010609060101010101" pitchFamily="49" charset="-122"/>
                <a:cs typeface="+mn-cs"/>
              </a:rPr>
              <a:t>int</a:t>
            </a:r>
            <a:r>
              <a:rPr kumimoji="0" lang="en-US" altLang="zh-CN" sz="2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mn-cs"/>
              </a:rPr>
              <a:t>; </a:t>
            </a:r>
          </a:p>
          <a:p>
            <a:pPr marL="365760" marR="0" lvl="1" indent="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defRPr/>
            </a:pPr>
            <a:r>
              <a:rPr kumimoji="0" lang="zh-CN" altLang="en-US" sz="2800" b="0" i="0" u="none" strike="noStrike" kern="1200" cap="none" spc="0" normalizeH="0" baseline="0" noProof="0" dirty="0">
                <a:ln>
                  <a:noFill/>
                </a:ln>
                <a:solidFill>
                  <a:srgbClr val="000000"/>
                </a:solidFill>
                <a:effectLst/>
                <a:uLnTx/>
                <a:uFillTx/>
                <a:latin typeface="Consolas" panose="020B0609020204030204" pitchFamily="49" charset="0"/>
                <a:ea typeface="仿宋" panose="02010609060101010101" pitchFamily="49" charset="-122"/>
                <a:cs typeface="+mn-cs"/>
              </a:rPr>
              <a:t>为了使除法正确</a:t>
            </a: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a:t>
            </a:r>
            <a:r>
              <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需要将</a:t>
            </a: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total</a:t>
            </a:r>
            <a:r>
              <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的</a:t>
            </a:r>
            <a:r>
              <a:rPr kumimoji="0" lang="en-US" altLang="zh-CN" sz="2600" b="1" i="0" u="none" strike="noStrike" kern="1200" cap="none" spc="0" normalizeH="0" baseline="0" noProof="0" dirty="0" err="1">
                <a:ln>
                  <a:noFill/>
                </a:ln>
                <a:solidFill>
                  <a:schemeClr val="tx1"/>
                </a:solidFill>
                <a:effectLst/>
                <a:uLnTx/>
                <a:uFillTx/>
                <a:latin typeface="仿宋" panose="02010609060101010101" pitchFamily="49" charset="-122"/>
                <a:ea typeface="仿宋" panose="02010609060101010101" pitchFamily="49" charset="-122"/>
                <a:cs typeface="+mn-cs"/>
              </a:rPr>
              <a:t>int</a:t>
            </a:r>
            <a:r>
              <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类型转换为更精度更高的 </a:t>
            </a: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float,</a:t>
            </a:r>
          </a:p>
          <a:p>
            <a:pPr marL="365760" marR="0" lvl="1" indent="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defRPr/>
            </a:pP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float/</a:t>
            </a:r>
            <a:r>
              <a:rPr kumimoji="0" lang="en-US" altLang="zh-CN" sz="2600" b="1" i="0" u="none" strike="noStrike" kern="1200" cap="none" spc="0" normalizeH="0" baseline="0" noProof="0" dirty="0" err="1">
                <a:ln>
                  <a:noFill/>
                </a:ln>
                <a:solidFill>
                  <a:schemeClr val="tx1"/>
                </a:solidFill>
                <a:effectLst/>
                <a:uLnTx/>
                <a:uFillTx/>
                <a:latin typeface="仿宋" panose="02010609060101010101" pitchFamily="49" charset="-122"/>
                <a:ea typeface="仿宋" panose="02010609060101010101" pitchFamily="49" charset="-122"/>
                <a:cs typeface="+mn-cs"/>
              </a:rPr>
              <a:t>int</a:t>
            </a:r>
            <a:r>
              <a:rPr kumimoji="0" lang="en-US" altLang="zh-CN"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rPr>
              <a:t> = float</a:t>
            </a:r>
            <a:endParaRPr kumimoji="0" lang="zh-CN" altLang="en-US" sz="2600" b="1" i="0" u="none" strike="noStrike" kern="1200" cap="none" spc="0" normalizeH="0" baseline="0" noProof="0" dirty="0">
              <a:ln>
                <a:noFill/>
              </a:ln>
              <a:solidFill>
                <a:schemeClr val="tx1"/>
              </a:solidFill>
              <a:effectLst/>
              <a:uLnTx/>
              <a:uFillTx/>
              <a:latin typeface="仿宋" panose="02010609060101010101" pitchFamily="49" charset="-122"/>
              <a:ea typeface="仿宋" panose="02010609060101010101" pitchFamily="49" charset="-122"/>
              <a:cs typeface="+mn-cs"/>
            </a:endParaRPr>
          </a:p>
        </p:txBody>
      </p:sp>
      <p:sp>
        <p:nvSpPr>
          <p:cNvPr id="44035"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28</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45059" name="内容占位符 2"/>
          <p:cNvSpPr>
            <a:spLocks noGrp="1"/>
          </p:cNvSpPr>
          <p:nvPr>
            <p:ph sz="quarter" idx="1"/>
          </p:nvPr>
        </p:nvSpPr>
        <p:spPr>
          <a:xfrm>
            <a:off x="817563" y="1600200"/>
            <a:ext cx="10871200" cy="4924425"/>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算法设计案例</a:t>
            </a:r>
            <a:r>
              <a:rPr kumimoji="0" lang="en-US" altLang="zh-CN"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3</a:t>
            </a:r>
            <a:r>
              <a:rPr kumimoji="0" lang="zh-CN" altLang="en-US"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：嵌套的控制结构</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问题描述：</a:t>
            </a:r>
            <a:endParaRPr kumimoji="0" lang="en-US" altLang="zh-CN"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一所大学为准备参加国家房地产中介人资格考试的学生提供一门考前辅导课程。去年有</a:t>
            </a:r>
            <a:r>
              <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10</a:t>
            </a: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人参加了这门课程学习的学生参加了国家考试。自然地，学校想知道这些学生考试的结果，请设计一个程序来对考试结果进行汇总。现在，我们得到了一个学生名单。名单上，学生姓名旁边标有“</a:t>
            </a:r>
            <a:r>
              <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a:t>
            </a: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表示通过了考试，标有“</a:t>
            </a:r>
            <a:r>
              <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2”</a:t>
            </a: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表示未通过考试。</a:t>
            </a:r>
            <a:endPar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29</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en-US" altLang="zh-CN" dirty="0">
                <a:ea typeface="华文仿宋" panose="02010600040101010101" pitchFamily="2" charset="-122"/>
              </a:rPr>
              <a:t>1. </a:t>
            </a:r>
            <a:r>
              <a:rPr lang="zh-CN" altLang="en-US" dirty="0">
                <a:ea typeface="华文仿宋" panose="02010600040101010101" pitchFamily="2" charset="-122"/>
              </a:rPr>
              <a:t>引言</a:t>
            </a:r>
          </a:p>
        </p:txBody>
      </p:sp>
      <p:sp>
        <p:nvSpPr>
          <p:cNvPr id="18434" name="灯片编号占位符 2"/>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3</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18436" name="内容占位符 3"/>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在编写程序来求解一个特定的问题之前，透彻地理解问题以及仔细地设计</a:t>
            </a:r>
            <a:r>
              <a:rPr kumimoji="0" lang="zh-CN" altLang="en-US" sz="2900" b="0" i="0" u="none" strike="noStrike" kern="1200" cap="none" spc="0" normalizeH="0" baseline="0" noProof="1">
                <a:solidFill>
                  <a:srgbClr val="FF0000"/>
                </a:solidFill>
                <a:latin typeface="黑体" panose="02010609060101010101" pitchFamily="49" charset="-122"/>
                <a:ea typeface="黑体" panose="02010609060101010101" pitchFamily="49" charset="-122"/>
                <a:cs typeface="+mn-cs"/>
              </a:rPr>
              <a:t>解决问题的办法</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是至关重要的。这解决方法也称为</a:t>
            </a:r>
            <a:r>
              <a:rPr kumimoji="0" lang="zh-CN" altLang="en-US" sz="2900" b="0" i="0" u="none" strike="noStrike" kern="1200" cap="none" spc="0" normalizeH="0" baseline="0" noProof="1">
                <a:solidFill>
                  <a:srgbClr val="FF0000"/>
                </a:solidFill>
                <a:latin typeface="黑体" panose="02010609060101010101" pitchFamily="49" charset="-122"/>
                <a:ea typeface="黑体" panose="02010609060101010101" pitchFamily="49" charset="-122"/>
                <a:cs typeface="+mn-cs"/>
              </a:rPr>
              <a:t>算法</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rgbClr val="0070C0"/>
                </a:solidFill>
                <a:latin typeface="黑体" panose="02010609060101010101" pitchFamily="49" charset="-122"/>
                <a:ea typeface="黑体" panose="02010609060101010101" pitchFamily="49" charset="-122"/>
                <a:cs typeface="+mn-cs"/>
              </a:rPr>
              <a:t>算法：求解一个问题的流程</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。包括：</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将要执行的操作</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执行这些操作的顺序</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语句：在程序中，将需要执行的一个操作称为一个语句。</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rgbClr val="FF0000"/>
                </a:solidFill>
                <a:latin typeface="黑体" panose="02010609060101010101" pitchFamily="49" charset="-122"/>
                <a:ea typeface="黑体" panose="02010609060101010101" pitchFamily="49" charset="-122"/>
                <a:cs typeface="+mn-cs"/>
              </a:rPr>
              <a:t>存储程序</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：将解决问题的算法以某种程序的方式保存在计算机的外存中，在需要时投入运行</a:t>
            </a:r>
            <a:endPar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rgbClr val="FF0000"/>
                </a:solidFill>
                <a:latin typeface="黑体" panose="02010609060101010101" pitchFamily="49" charset="-122"/>
                <a:ea typeface="黑体" panose="02010609060101010101" pitchFamily="49" charset="-122"/>
                <a:cs typeface="+mn-cs"/>
              </a:rPr>
              <a:t>程序控制</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：在程序中，定义程序语句的执行顺序被称为程序控制</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46083"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设计程序，使其具有如下功能：</a:t>
            </a:r>
            <a:endPar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endParaRP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r>
              <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a:t>
            </a: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）输入每一名学生的考试结果（即“</a:t>
            </a:r>
            <a:r>
              <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a:t>
            </a: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或“</a:t>
            </a:r>
            <a:r>
              <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2”</a:t>
            </a: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）。程序每次要求用户输入另一个考试结果时，都显示如下提示信息：</a:t>
            </a:r>
            <a:r>
              <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Enter result(</a:t>
            </a: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请输入考试结果）。</a:t>
            </a:r>
            <a:endPar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r>
              <a:rPr kumimoji="0" lang="en-US" altLang="zh-CN"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2</a:t>
            </a:r>
            <a:r>
              <a:rPr kumimoji="0" lang="zh-CN" altLang="en-US" sz="24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）统计每种考试结果的个数。</a:t>
            </a: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3</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）显示通过考试的学生总数和未通过考试的学生总数。</a:t>
            </a: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4</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）如果通过考试的学生总数超过</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8</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名，则显示“</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Bonus to instructor”</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（奖励教师）。 </a:t>
            </a: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30</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47107"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算法设计考虑：</a:t>
            </a:r>
            <a:endPar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Step1 </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这个程序要处理</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10</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个考试结果，可以采用</a:t>
            </a:r>
            <a:r>
              <a:rPr kumimoji="0" lang="zh-CN" altLang="en-US" sz="2600" b="1" i="0" u="none" strike="noStrike" kern="1200" cap="none" spc="0" normalizeH="0" baseline="0" noProof="1">
                <a:solidFill>
                  <a:schemeClr val="tx1"/>
                </a:solidFill>
                <a:highlight>
                  <a:srgbClr val="FFFF00"/>
                </a:highlight>
                <a:latin typeface="仿宋" panose="02010609060101010101" pitchFamily="49" charset="-122"/>
                <a:ea typeface="仿宋" panose="02010609060101010101" pitchFamily="49" charset="-122"/>
                <a:cs typeface="+mn-cs"/>
              </a:rPr>
              <a:t>计数控制</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的循环结构。</a:t>
            </a: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lang="en-US" altLang="zh-CN" dirty="0">
                <a:sym typeface="+mn-ea"/>
              </a:rPr>
              <a:t>Step</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2 </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考试结果是一个整数：</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或</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2</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。每读入一个结果，程序必须判断它是</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还是</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2.</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在本算法中，只测试是否是</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，如果不是</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，则认为是</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2</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endPar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lang="en-US" altLang="zh-CN" dirty="0">
                <a:sym typeface="+mn-ea"/>
              </a:rPr>
              <a:t>Step</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3 </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设置</a:t>
            </a:r>
            <a:r>
              <a:rPr kumimoji="0" lang="zh-CN" altLang="en-US" sz="2600" b="1" i="0" u="none" strike="noStrike" kern="1200" cap="none" spc="0" normalizeH="0" baseline="0" noProof="1">
                <a:solidFill>
                  <a:schemeClr val="tx1"/>
                </a:solidFill>
                <a:highlight>
                  <a:srgbClr val="FFFF00"/>
                </a:highlight>
                <a:latin typeface="仿宋" panose="02010609060101010101" pitchFamily="49" charset="-122"/>
                <a:ea typeface="仿宋" panose="02010609060101010101" pitchFamily="49" charset="-122"/>
                <a:cs typeface="+mn-cs"/>
              </a:rPr>
              <a:t>两个计数器变量</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，一个用来统计通过考试的学生总数，另一个用来统计未通过考试的学生总数。</a:t>
            </a: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lang="en-US" altLang="zh-CN" dirty="0">
                <a:sym typeface="+mn-ea"/>
              </a:rPr>
              <a:t>Step</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4 </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处理完所有的考试结果后，程序必须判断通过考生的学生总数是否超过</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8</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名。</a:t>
            </a:r>
          </a:p>
          <a:p>
            <a:pPr marL="640080" marR="0" lvl="1" indent="-2730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endPar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31</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灯片编号占位符 1"/>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zh-CN" altLang="en-US" sz="1400" dirty="0">
                <a:solidFill>
                  <a:srgbClr val="2F2F2F"/>
                </a:solidFill>
                <a:latin typeface="Arial" panose="020B0604020202020204" pitchFamily="34" charset="0"/>
                <a:ea typeface="宋体" panose="02010600030101010101" pitchFamily="2" charset="-122"/>
              </a:rPr>
              <a:t>32</a:t>
            </a:fld>
            <a:endParaRPr lang="zh-CN" altLang="en-US" sz="1400" dirty="0">
              <a:solidFill>
                <a:srgbClr val="2F2F2F"/>
              </a:solidFill>
              <a:latin typeface="Arial" panose="020B0604020202020204" pitchFamily="34" charset="0"/>
              <a:ea typeface="宋体" panose="02010600030101010101" pitchFamily="2" charset="-122"/>
            </a:endParaRPr>
          </a:p>
        </p:txBody>
      </p:sp>
      <p:sp>
        <p:nvSpPr>
          <p:cNvPr id="48130" name="矩形 2"/>
          <p:cNvSpPr/>
          <p:nvPr/>
        </p:nvSpPr>
        <p:spPr>
          <a:xfrm>
            <a:off x="766763" y="692150"/>
            <a:ext cx="9721850" cy="3694113"/>
          </a:xfrm>
          <a:prstGeom prst="rect">
            <a:avLst/>
          </a:prstGeom>
          <a:noFill/>
          <a:ln w="9525">
            <a:noFill/>
          </a:ln>
        </p:spPr>
        <p:txBody>
          <a:bodyPr anchor="t" anchorCtr="0">
            <a:spAutoFit/>
          </a:bodyPr>
          <a:lstStyle/>
          <a:p>
            <a:pPr eaLnBrk="0" hangingPunct="0">
              <a:buFont typeface="Tw Cen MT" panose="020B0602020104020603" pitchFamily="34" charset="0"/>
              <a:buAutoNum type="arabicPeriod"/>
            </a:pPr>
            <a:r>
              <a:rPr lang="en-US" altLang="zh-CN" b="0" dirty="0">
                <a:solidFill>
                  <a:srgbClr val="008200"/>
                </a:solidFill>
                <a:latin typeface="Consolas" panose="020B0609020204030204" pitchFamily="49" charset="0"/>
              </a:rPr>
              <a:t>//fig. 3.10: fig03_10.c</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8200"/>
                </a:solidFill>
                <a:latin typeface="Consolas" panose="020B0609020204030204" pitchFamily="49" charset="0"/>
              </a:rPr>
              <a:t>//Analysis of examination results.</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808080"/>
                </a:solidFill>
                <a:latin typeface="Consolas" panose="020B0609020204030204" pitchFamily="49" charset="0"/>
              </a:rPr>
              <a:t> #include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8200"/>
                </a:solidFill>
                <a:latin typeface="Consolas" panose="020B0609020204030204" pitchFamily="49" charset="0"/>
              </a:rPr>
              <a:t>//function main begins program execution</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 void</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//initialize variables in definitions</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passes = 0;</a:t>
            </a:r>
            <a:r>
              <a:rPr lang="en-US" altLang="zh-CN" b="0" dirty="0">
                <a:solidFill>
                  <a:srgbClr val="008200"/>
                </a:solidFill>
                <a:latin typeface="Consolas" panose="020B0609020204030204" pitchFamily="49" charset="0"/>
              </a:rPr>
              <a:t>//number of passes</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failures = 0;</a:t>
            </a:r>
            <a:r>
              <a:rPr lang="en-US" altLang="zh-CN" b="0" dirty="0">
                <a:solidFill>
                  <a:srgbClr val="008200"/>
                </a:solidFill>
                <a:latin typeface="Consolas" panose="020B0609020204030204" pitchFamily="49" charset="0"/>
              </a:rPr>
              <a:t>//number of failures</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unsigned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student = 1;</a:t>
            </a:r>
            <a:r>
              <a:rPr lang="en-US" altLang="zh-CN" b="0" dirty="0">
                <a:solidFill>
                  <a:srgbClr val="008200"/>
                </a:solidFill>
                <a:latin typeface="Consolas" panose="020B0609020204030204" pitchFamily="49" charset="0"/>
              </a:rPr>
              <a:t>//student counter</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result;</a:t>
            </a:r>
            <a:r>
              <a:rPr lang="en-US" altLang="zh-CN" b="0" dirty="0">
                <a:solidFill>
                  <a:srgbClr val="008200"/>
                </a:solidFill>
                <a:latin typeface="Consolas" panose="020B0609020204030204" pitchFamily="49" charset="0"/>
              </a:rPr>
              <a:t>//one exam result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标注 1"/>
          <p:cNvSpPr/>
          <p:nvPr/>
        </p:nvSpPr>
        <p:spPr>
          <a:xfrm>
            <a:off x="8688388" y="2205038"/>
            <a:ext cx="1871663" cy="936625"/>
          </a:xfrm>
          <a:prstGeom prst="wedgeRectCallout">
            <a:avLst>
              <a:gd name="adj1" fmla="val -279074"/>
              <a:gd name="adj2" fmla="val -8540"/>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rgbClr val="FF0000"/>
                </a:solidFill>
                <a:effectLst/>
                <a:uLnTx/>
                <a:uFillTx/>
                <a:latin typeface="+mn-lt"/>
                <a:ea typeface="+mn-ea"/>
                <a:cs typeface="+mn-cs"/>
              </a:rPr>
              <a:t>该处是判断是否相等，不是赋值</a:t>
            </a:r>
          </a:p>
        </p:txBody>
      </p:sp>
      <p:sp>
        <p:nvSpPr>
          <p:cNvPr id="5" name="矩形 4"/>
          <p:cNvSpPr/>
          <p:nvPr/>
        </p:nvSpPr>
        <p:spPr>
          <a:xfrm>
            <a:off x="1774825" y="2420938"/>
            <a:ext cx="6481763" cy="2376488"/>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
        <p:nvSpPr>
          <p:cNvPr id="49155" name="灯片编号占位符 1"/>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zh-CN" altLang="en-US" sz="1400" dirty="0">
                <a:solidFill>
                  <a:srgbClr val="2F2F2F"/>
                </a:solidFill>
                <a:latin typeface="Arial" panose="020B0604020202020204" pitchFamily="34" charset="0"/>
                <a:ea typeface="宋体" panose="02010600030101010101" pitchFamily="2" charset="-122"/>
              </a:rPr>
              <a:t>33</a:t>
            </a:fld>
            <a:endParaRPr lang="zh-CN" altLang="en-US" sz="1400" dirty="0">
              <a:solidFill>
                <a:srgbClr val="2F2F2F"/>
              </a:solidFill>
              <a:latin typeface="Arial" panose="020B0604020202020204" pitchFamily="34" charset="0"/>
              <a:ea typeface="宋体" panose="02010600030101010101" pitchFamily="2" charset="-122"/>
            </a:endParaRPr>
          </a:p>
        </p:txBody>
      </p:sp>
      <p:sp>
        <p:nvSpPr>
          <p:cNvPr id="3" name="矩形 2"/>
          <p:cNvSpPr/>
          <p:nvPr/>
        </p:nvSpPr>
        <p:spPr>
          <a:xfrm>
            <a:off x="1055688" y="474663"/>
            <a:ext cx="8088313" cy="5078413"/>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//process 10 students using counter-controlled loop</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while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(student &lt;= 10)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s"</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"Enter</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 result ( 1=pass,2=fail ): "</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scanf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d"</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,&amp;result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//if result 1,increment passes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(result </a:t>
            </a:r>
            <a:r>
              <a:rPr kumimoji="0" lang="en-US" altLang="zh-CN" sz="180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1)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passes = passes +1;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else</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otherwise,increment</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failures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failures = failures + 1;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else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student = student +1;</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//increment student counter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14"/>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0000"/>
                </a:solidFill>
                <a:effectLst/>
                <a:highlight>
                  <a:srgbClr val="FFFF00"/>
                </a:highligh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while</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灯片编号占位符 1"/>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zh-CN" altLang="en-US" sz="1400" dirty="0">
                <a:solidFill>
                  <a:srgbClr val="2F2F2F"/>
                </a:solidFill>
                <a:latin typeface="Arial" panose="020B0604020202020204" pitchFamily="34" charset="0"/>
                <a:ea typeface="宋体" panose="02010600030101010101" pitchFamily="2" charset="-122"/>
              </a:rPr>
              <a:t>34</a:t>
            </a:fld>
            <a:endParaRPr lang="zh-CN" altLang="en-US" sz="1400" dirty="0">
              <a:solidFill>
                <a:srgbClr val="2F2F2F"/>
              </a:solidFill>
              <a:latin typeface="Arial" panose="020B0604020202020204" pitchFamily="34" charset="0"/>
              <a:ea typeface="宋体" panose="02010600030101010101" pitchFamily="2" charset="-122"/>
            </a:endParaRPr>
          </a:p>
        </p:txBody>
      </p:sp>
      <p:sp>
        <p:nvSpPr>
          <p:cNvPr id="4" name="矩形 3"/>
          <p:cNvSpPr/>
          <p:nvPr/>
        </p:nvSpPr>
        <p:spPr>
          <a:xfrm>
            <a:off x="623888" y="188913"/>
            <a:ext cx="9575800" cy="3416300"/>
          </a:xfrm>
          <a:prstGeom prst="rect">
            <a:avLst/>
          </a:prstGeom>
        </p:spPr>
        <p:txBody>
          <a:bodyPr>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//termination </a:t>
            </a:r>
            <a:r>
              <a:rPr kumimoji="0" lang="en-US" altLang="zh-CN" sz="18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phase;display</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number of passes and failures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"Passed %u\</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,passes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printf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"Failed %u\</a:t>
            </a:r>
            <a:r>
              <a:rPr kumimoji="0" lang="en-US" altLang="zh-CN" sz="1800" b="0" i="0" u="none" strike="noStrike" kern="1200" cap="none" spc="0" normalizeH="0" baseline="0" noProof="0" dirty="0" err="1">
                <a:ln>
                  <a:noFill/>
                </a:ln>
                <a:solidFill>
                  <a:srgbClr val="0000FF"/>
                </a:solidFill>
                <a:effectLst/>
                <a:uLnTx/>
                <a:uFillTx/>
                <a:latin typeface="Consolas" panose="020B0609020204030204" pitchFamily="49" charset="0"/>
                <a:ea typeface="宋体" panose="02010600030101010101" pitchFamily="2" charset="-122"/>
                <a:cs typeface="+mn-cs"/>
              </a:rPr>
              <a:t>n"</a:t>
            </a:r>
            <a:r>
              <a:rPr kumimoji="0" lang="en-US" altLang="zh-CN" sz="1800" b="0" i="0" u="none" strike="noStrike" kern="1200" cap="none" spc="0" normalizeH="0" baseline="0" noProof="0" dirty="0" err="1">
                <a:ln>
                  <a:noFill/>
                </a:ln>
                <a:solidFill>
                  <a:srgbClr val="000000"/>
                </a:solidFill>
                <a:effectLst/>
                <a:uLnTx/>
                <a:uFillTx/>
                <a:latin typeface="Consolas" panose="020B0609020204030204" pitchFamily="49" charset="0"/>
                <a:ea typeface="宋体" panose="02010600030101010101" pitchFamily="2" charset="-122"/>
                <a:cs typeface="+mn-cs"/>
              </a:rPr>
              <a:t>,failures</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//if more than eight students </a:t>
            </a:r>
            <a:r>
              <a:rPr kumimoji="0" lang="en-US" altLang="zh-CN" sz="1800" b="0" i="0" u="none" strike="noStrike" kern="1200" cap="none" spc="0" normalizeH="0" baseline="0" noProof="0" dirty="0" err="1">
                <a:ln>
                  <a:noFill/>
                </a:ln>
                <a:solidFill>
                  <a:srgbClr val="008200"/>
                </a:solidFill>
                <a:effectLst/>
                <a:uLnTx/>
                <a:uFillTx/>
                <a:latin typeface="Consolas" panose="020B0609020204030204" pitchFamily="49" charset="0"/>
                <a:ea typeface="宋体" panose="02010600030101010101" pitchFamily="2" charset="-122"/>
                <a:cs typeface="+mn-cs"/>
              </a:rPr>
              <a:t>passed,print</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 "Bonus to instructor!"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1" i="0" u="none" strike="noStrike" kern="1200" cap="none" spc="0" normalizeH="0" baseline="0" noProof="0" dirty="0">
                <a:ln>
                  <a:noFill/>
                </a:ln>
                <a:solidFill>
                  <a:srgbClr val="006699"/>
                </a:solidFill>
                <a:effectLst/>
                <a:uLnTx/>
                <a:uFillTx/>
                <a:latin typeface="Consolas" panose="020B0609020204030204" pitchFamily="49" charset="0"/>
                <a:ea typeface="宋体" panose="02010600030101010101" pitchFamily="2" charset="-122"/>
                <a:cs typeface="+mn-cs"/>
              </a:rPr>
              <a:t>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(passes &gt;8)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puts(</a:t>
            </a:r>
            <a:r>
              <a:rPr kumimoji="0" lang="en-US" altLang="zh-CN" sz="180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"Bonus to instructor!"</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if</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 typeface="+mj-lt"/>
              <a:buAutoNum type="arabicPeriod" startAt="32"/>
              <a:defRPr/>
            </a:pP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r>
              <a:rPr kumimoji="0" lang="en-US" altLang="zh-CN" sz="1800" b="0" i="0" u="none" strike="noStrike" kern="1200" cap="none" spc="0" normalizeH="0" baseline="0" noProof="0" dirty="0">
                <a:ln>
                  <a:noFill/>
                </a:ln>
                <a:solidFill>
                  <a:srgbClr val="008200"/>
                </a:solidFill>
                <a:effectLst/>
                <a:uLnTx/>
                <a:uFillTx/>
                <a:latin typeface="Consolas" panose="020B0609020204030204" pitchFamily="49" charset="0"/>
                <a:ea typeface="宋体" panose="02010600030101010101" pitchFamily="2" charset="-122"/>
                <a:cs typeface="+mn-cs"/>
              </a:rPr>
              <a:t>//end function fig03_10</a:t>
            </a:r>
            <a:r>
              <a:rPr kumimoji="0" lang="en-US" altLang="zh-CN" sz="180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endParaRPr kumimoji="0" lang="en-US" altLang="zh-CN" sz="1800" b="0" i="0" u="none" strike="noStrike" kern="1200" cap="none" spc="0" normalizeH="0" baseline="0" noProof="0" dirty="0">
              <a:ln>
                <a:noFill/>
              </a:ln>
              <a:solidFill>
                <a:srgbClr val="5C5C5C"/>
              </a:solidFill>
              <a:effectLst/>
              <a:uLnTx/>
              <a:uFillTx/>
              <a:latin typeface="Consolas" panose="020B0609020204030204" pitchFamily="49" charset="0"/>
              <a:ea typeface="宋体" panose="02010600030101010101" pitchFamily="2" charset="-122"/>
              <a:cs typeface="+mn-cs"/>
            </a:endParaRPr>
          </a:p>
        </p:txBody>
      </p:sp>
      <p:pic>
        <p:nvPicPr>
          <p:cNvPr id="50179" name="图片 4"/>
          <p:cNvPicPr>
            <a:picLocks noChangeAspect="1"/>
          </p:cNvPicPr>
          <p:nvPr/>
        </p:nvPicPr>
        <p:blipFill>
          <a:blip r:embed="rId2"/>
          <a:stretch>
            <a:fillRect/>
          </a:stretch>
        </p:blipFill>
        <p:spPr>
          <a:xfrm>
            <a:off x="1416050" y="3635375"/>
            <a:ext cx="3698875" cy="2749550"/>
          </a:xfrm>
          <a:prstGeom prst="rect">
            <a:avLst/>
          </a:prstGeom>
          <a:noFill/>
          <a:ln w="9525">
            <a:noFill/>
          </a:ln>
        </p:spPr>
      </p:pic>
      <p:pic>
        <p:nvPicPr>
          <p:cNvPr id="50180" name="图片 5"/>
          <p:cNvPicPr>
            <a:picLocks noChangeAspect="1"/>
          </p:cNvPicPr>
          <p:nvPr/>
        </p:nvPicPr>
        <p:blipFill>
          <a:blip r:embed="rId3"/>
          <a:stretch>
            <a:fillRect/>
          </a:stretch>
        </p:blipFill>
        <p:spPr>
          <a:xfrm>
            <a:off x="5400675" y="3605213"/>
            <a:ext cx="3532188" cy="2770187"/>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b="1" dirty="0">
                <a:ea typeface="华文仿宋" panose="02010600040101010101" pitchFamily="2" charset="-122"/>
              </a:rPr>
              <a:t>赋值运算符</a:t>
            </a:r>
            <a:endParaRPr lang="zh-CN" altLang="en-US" dirty="0">
              <a:ea typeface="华文仿宋" panose="02010600040101010101" pitchFamily="2" charset="-122"/>
            </a:endParaRPr>
          </a:p>
        </p:txBody>
      </p:sp>
      <p:sp>
        <p:nvSpPr>
          <p:cNvPr id="51203"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赋值运算符 </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 </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新增一个 </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 </a:t>
            </a:r>
            <a:endPar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endParaRP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 </a:t>
            </a:r>
            <a:r>
              <a:rPr kumimoji="0" lang="en-US" altLang="zh-CN" sz="2600" b="1" i="0" u="none" strike="noStrike" kern="1200" cap="none" spc="0" normalizeH="0" baseline="0" noProof="1">
                <a:solidFill>
                  <a:schemeClr val="accent2"/>
                </a:solidFill>
                <a:latin typeface="仿宋" panose="02010609060101010101" pitchFamily="49" charset="-122"/>
                <a:ea typeface="幼圆" panose="020105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c </a:t>
            </a:r>
            <a:r>
              <a:rPr kumimoji="0" lang="en-US" altLang="zh-CN" sz="2600" b="1" i="0" u="none" strike="noStrike" kern="1200" cap="none" spc="0" normalizeH="0" baseline="0" noProof="1">
                <a:solidFill>
                  <a:schemeClr val="accent2"/>
                </a:solidFill>
                <a:latin typeface="仿宋" panose="02010609060101010101" pitchFamily="49" charset="-122"/>
                <a:ea typeface="幼圆" panose="020105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3 ;    </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 </a:t>
            </a:r>
            <a:r>
              <a:rPr kumimoji="0" lang="en-US" altLang="zh-CN" sz="2600" b="1" i="0" u="none" strike="noStrike" kern="1200" cap="none" spc="0" normalizeH="0" baseline="0" noProof="1">
                <a:solidFill>
                  <a:schemeClr val="accent2"/>
                </a:solidFill>
                <a:latin typeface="仿宋" panose="02010609060101010101" pitchFamily="49" charset="-122"/>
                <a:ea typeface="幼圆" panose="020105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3;       c = c + 3</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格式 ： </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variable  </a:t>
            </a:r>
            <a:r>
              <a:rPr kumimoji="0" lang="en-US" altLang="zh-CN" sz="2600" b="1" i="0" u="none" strike="noStrike" kern="1200" cap="none" spc="0" normalizeH="0" baseline="0" noProof="1">
                <a:solidFill>
                  <a:schemeClr val="accent2"/>
                </a:solidFill>
                <a:latin typeface="仿宋" panose="02010609060101010101" pitchFamily="49" charset="-122"/>
                <a:ea typeface="幼圆" panose="020105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variable  </a:t>
            </a:r>
            <a:r>
              <a:rPr kumimoji="0" lang="en-US" altLang="zh-CN" sz="2600" b="1" i="0" u="none" strike="noStrike" kern="1200" cap="none" spc="0" normalizeH="0" baseline="0" noProof="1">
                <a:solidFill>
                  <a:schemeClr val="accent2"/>
                </a:solidFill>
                <a:latin typeface="仿宋" panose="02010609060101010101" pitchFamily="49" charset="-122"/>
                <a:ea typeface="幼圆" panose="02010509060101010101" pitchFamily="49" charset="-122"/>
                <a:cs typeface="+mn-cs"/>
              </a:rPr>
              <a:t>operator</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expression ;</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variable  </a:t>
            </a:r>
            <a:r>
              <a:rPr kumimoji="0" lang="en-US" altLang="zh-CN" sz="2600" b="1" i="0" u="none" strike="noStrike" kern="1200" cap="none" spc="0" normalizeH="0" baseline="0" noProof="1">
                <a:solidFill>
                  <a:schemeClr val="accent2"/>
                </a:solidFill>
                <a:latin typeface="仿宋" panose="02010609060101010101" pitchFamily="49" charset="-122"/>
                <a:ea typeface="幼圆" panose="02010509060101010101" pitchFamily="49" charset="-122"/>
                <a:cs typeface="+mn-cs"/>
              </a:rPr>
              <a:t>operator=</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  expression ;</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相应有：</a:t>
            </a:r>
            <a:r>
              <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 *= ; </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a:t>
            </a:r>
            <a:r>
              <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 ; %= ; &lt;&lt;=  ; &gt;&gt;= ; &amp;= ;^= ; |=</a:t>
            </a: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35</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3" name="右箭头 1"/>
          <p:cNvSpPr/>
          <p:nvPr/>
        </p:nvSpPr>
        <p:spPr>
          <a:xfrm>
            <a:off x="2927350" y="2781300"/>
            <a:ext cx="576263" cy="2159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52227" name="内容占位符 2"/>
          <p:cNvSpPr>
            <a:spLocks noGrp="1"/>
          </p:cNvSpPr>
          <p:nvPr>
            <p:ph sz="quarter" idx="1"/>
          </p:nvPr>
        </p:nvSpPr>
        <p:spPr>
          <a:xfrm>
            <a:off x="817563" y="1600200"/>
            <a:ext cx="10871200" cy="604838"/>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例：输入一个正整数，数一数该整数各位上有几个</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8</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a:t>
            </a:r>
            <a:endPar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endParaRP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设计要点：</a:t>
            </a:r>
            <a:endPar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endParaRPr>
          </a:p>
          <a:p>
            <a:pPr marL="365125" marR="0" lvl="1" indent="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）如何逐位取出每个数位，进行判断是不是</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8</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endPar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a:p>
            <a:pPr marL="365125" marR="0" lvl="1" indent="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pP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方法：从最后一位开始，</a:t>
            </a:r>
            <a:r>
              <a:rPr kumimoji="0" lang="zh-CN" altLang="en-US" sz="2600" b="1" i="0" u="none" strike="noStrike" kern="1200" cap="none" spc="0" normalizeH="0" baseline="0" noProof="1">
                <a:solidFill>
                  <a:schemeClr val="tx1"/>
                </a:solidFill>
                <a:highlight>
                  <a:srgbClr val="FFFF00"/>
                </a:highlight>
                <a:latin typeface="仿宋" panose="02010609060101010101" pitchFamily="49" charset="-122"/>
                <a:ea typeface="仿宋" panose="02010609060101010101" pitchFamily="49" charset="-122"/>
                <a:cs typeface="+mn-cs"/>
              </a:rPr>
              <a:t>使用 </a:t>
            </a:r>
            <a:r>
              <a:rPr kumimoji="0" lang="en-US" altLang="zh-CN" sz="2600" b="1" i="0" u="none" strike="noStrike" kern="1200" cap="none" spc="0" normalizeH="0" baseline="0" noProof="1">
                <a:solidFill>
                  <a:schemeClr val="tx1"/>
                </a:solidFill>
                <a:highlight>
                  <a:srgbClr val="FFFF00"/>
                </a:highlight>
                <a:latin typeface="仿宋" panose="02010609060101010101" pitchFamily="49" charset="-122"/>
                <a:ea typeface="仿宋" panose="02010609060101010101" pitchFamily="49" charset="-122"/>
                <a:cs typeface="+mn-cs"/>
              </a:rPr>
              <a:t>% </a:t>
            </a:r>
            <a:r>
              <a:rPr kumimoji="0" lang="zh-CN" altLang="en-US" sz="2600" b="1" i="0" u="none" strike="noStrike" kern="1200" cap="none" spc="0" normalizeH="0" baseline="0" noProof="1">
                <a:solidFill>
                  <a:schemeClr val="tx1"/>
                </a:solidFill>
                <a:highlight>
                  <a:srgbClr val="FFFF00"/>
                </a:highlight>
                <a:latin typeface="仿宋" panose="02010609060101010101" pitchFamily="49" charset="-122"/>
                <a:ea typeface="仿宋" panose="02010609060101010101" pitchFamily="49" charset="-122"/>
                <a:cs typeface="+mn-cs"/>
              </a:rPr>
              <a:t>运算</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（取余运算），得到最后一位</a:t>
            </a:r>
          </a:p>
          <a:p>
            <a:pPr marL="365125" marR="0" lvl="1" indent="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2</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）在上次操作完成后，该怎样继续下一位？</a:t>
            </a:r>
            <a:endPar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a:p>
            <a:pPr marL="365125" marR="0" lvl="1" indent="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pP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方法：在把原来的数字</a:t>
            </a:r>
            <a:r>
              <a:rPr kumimoji="0" lang="zh-CN" altLang="en-US" sz="2600" b="1" i="0" u="none" strike="noStrike" kern="1200" cap="none" spc="0" normalizeH="0" baseline="0" noProof="1">
                <a:solidFill>
                  <a:schemeClr val="tx1"/>
                </a:solidFill>
                <a:highlight>
                  <a:srgbClr val="FFFF00"/>
                </a:highlight>
                <a:latin typeface="仿宋" panose="02010609060101010101" pitchFamily="49" charset="-122"/>
                <a:ea typeface="仿宋" panose="02010609060101010101" pitchFamily="49" charset="-122"/>
                <a:cs typeface="+mn-cs"/>
              </a:rPr>
              <a:t>除以</a:t>
            </a:r>
            <a:r>
              <a:rPr kumimoji="0" lang="en-US" altLang="zh-CN" sz="2600" b="1" i="0" u="none" strike="noStrike" kern="1200" cap="none" spc="0" normalizeH="0" baseline="0" noProof="1">
                <a:solidFill>
                  <a:schemeClr val="tx1"/>
                </a:solidFill>
                <a:highlight>
                  <a:srgbClr val="FFFF00"/>
                </a:highlight>
                <a:latin typeface="仿宋" panose="02010609060101010101" pitchFamily="49" charset="-122"/>
                <a:ea typeface="仿宋" panose="02010609060101010101" pitchFamily="49" charset="-122"/>
                <a:cs typeface="+mn-cs"/>
              </a:rPr>
              <a:t>10</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，相当于把原来最后一位去掉了，然后重复步骤（</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endPar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a:p>
            <a:pPr marL="365125" marR="0" lvl="1" indent="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3</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）为了每次进行上面两个步骤，需要将欲操作的数放到一个临时变量中</a:t>
            </a: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36</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灯片编号占位符 1"/>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zh-CN" altLang="en-US" sz="1400" dirty="0">
                <a:solidFill>
                  <a:srgbClr val="2F2F2F"/>
                </a:solidFill>
                <a:latin typeface="Arial" panose="020B0604020202020204" pitchFamily="34" charset="0"/>
                <a:ea typeface="宋体" panose="02010600030101010101" pitchFamily="2" charset="-122"/>
              </a:rPr>
              <a:t>37</a:t>
            </a:fld>
            <a:endParaRPr lang="zh-CN" altLang="en-US" sz="1400" dirty="0">
              <a:solidFill>
                <a:srgbClr val="2F2F2F"/>
              </a:solidFill>
              <a:latin typeface="Arial" panose="020B0604020202020204" pitchFamily="34" charset="0"/>
              <a:ea typeface="宋体" panose="02010600030101010101" pitchFamily="2" charset="-122"/>
            </a:endParaRPr>
          </a:p>
        </p:txBody>
      </p:sp>
      <p:sp>
        <p:nvSpPr>
          <p:cNvPr id="53250" name="矩形 2"/>
          <p:cNvSpPr/>
          <p:nvPr/>
        </p:nvSpPr>
        <p:spPr>
          <a:xfrm>
            <a:off x="1416050" y="188913"/>
            <a:ext cx="8088313" cy="5908040"/>
          </a:xfrm>
          <a:prstGeom prst="rect">
            <a:avLst/>
          </a:prstGeom>
          <a:noFill/>
          <a:ln w="9525">
            <a:noFill/>
          </a:ln>
        </p:spPr>
        <p:txBody>
          <a:bodyPr anchor="t" anchorCtr="0">
            <a:spAutoFit/>
          </a:bodyPr>
          <a:lstStyle/>
          <a:p>
            <a:pPr eaLnBrk="0" hangingPunct="0">
              <a:buFont typeface="Tw Cen MT" panose="020B0602020104020603" pitchFamily="34" charset="0"/>
              <a:buAutoNum type="arabicPeriod"/>
            </a:pPr>
            <a:r>
              <a:rPr lang="en-US" altLang="zh-CN" sz="1400" b="0" dirty="0">
                <a:solidFill>
                  <a:srgbClr val="008200"/>
                </a:solidFill>
                <a:latin typeface="Consolas" panose="020B0609020204030204" pitchFamily="49" charset="0"/>
              </a:rPr>
              <a:t> // </a:t>
            </a:r>
            <a:r>
              <a:rPr lang="zh-CN" altLang="en-US" sz="1400" b="0" dirty="0">
                <a:solidFill>
                  <a:srgbClr val="008200"/>
                </a:solidFill>
                <a:latin typeface="Consolas" panose="020B0609020204030204" pitchFamily="49" charset="0"/>
                <a:ea typeface="宋体" panose="02010600030101010101" pitchFamily="2" charset="-122"/>
              </a:rPr>
              <a:t>输入一个整数，计数各位上有几个 </a:t>
            </a:r>
            <a:r>
              <a:rPr lang="en-US" altLang="zh-CN" sz="1400" b="0" dirty="0">
                <a:solidFill>
                  <a:srgbClr val="008200"/>
                </a:solidFill>
                <a:latin typeface="Consolas" panose="020B0609020204030204" pitchFamily="49" charset="0"/>
              </a:rPr>
              <a:t>8 </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en-US" altLang="zh-CN" sz="1400" b="0" dirty="0">
                <a:solidFill>
                  <a:srgbClr val="808080"/>
                </a:solidFill>
                <a:latin typeface="Consolas" panose="020B0609020204030204" pitchFamily="49" charset="0"/>
              </a:rPr>
              <a:t> #include &lt;stdio.h&gt;</a:t>
            </a:r>
            <a:r>
              <a:rPr lang="en-US" altLang="zh-CN" sz="1400" b="0" dirty="0">
                <a:solidFill>
                  <a:srgbClr val="000000"/>
                </a:solidFill>
                <a:latin typeface="Consolas" panose="020B0609020204030204" pitchFamily="49" charset="0"/>
              </a:rPr>
              <a:t>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dirty="0">
                <a:solidFill>
                  <a:srgbClr val="2E8B57"/>
                </a:solidFill>
                <a:latin typeface="Consolas" panose="020B0609020204030204" pitchFamily="49" charset="0"/>
              </a:rPr>
              <a:t> int</a:t>
            </a:r>
            <a:r>
              <a:rPr lang="en-US" altLang="zh-CN" sz="1400" b="0" dirty="0">
                <a:solidFill>
                  <a:srgbClr val="000000"/>
                </a:solidFill>
                <a:latin typeface="Consolas" panose="020B0609020204030204" pitchFamily="49" charset="0"/>
              </a:rPr>
              <a:t> main( )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a:t>
            </a:r>
            <a:r>
              <a:rPr lang="en-US" altLang="zh-CN" sz="1400" dirty="0">
                <a:solidFill>
                  <a:srgbClr val="2E8B57"/>
                </a:solidFill>
                <a:latin typeface="Consolas" panose="020B0609020204030204" pitchFamily="49" charset="0"/>
              </a:rPr>
              <a:t>int</a:t>
            </a:r>
            <a:r>
              <a:rPr lang="en-US" altLang="zh-CN" sz="1400" b="0" dirty="0">
                <a:solidFill>
                  <a:srgbClr val="000000"/>
                </a:solidFill>
                <a:latin typeface="Consolas" panose="020B0609020204030204" pitchFamily="49" charset="0"/>
              </a:rPr>
              <a:t> num1;   </a:t>
            </a:r>
            <a:r>
              <a:rPr lang="en-US" altLang="zh-CN" sz="1400" b="0" dirty="0">
                <a:solidFill>
                  <a:srgbClr val="008200"/>
                </a:solidFill>
                <a:latin typeface="Consolas" panose="020B0609020204030204" pitchFamily="49" charset="0"/>
              </a:rPr>
              <a:t>/* </a:t>
            </a:r>
            <a:r>
              <a:rPr lang="zh-CN" altLang="en-US" sz="1400" b="0" dirty="0">
                <a:solidFill>
                  <a:srgbClr val="008200"/>
                </a:solidFill>
                <a:latin typeface="Consolas" panose="020B0609020204030204" pitchFamily="49" charset="0"/>
                <a:ea typeface="宋体" panose="02010600030101010101" pitchFamily="2" charset="-122"/>
              </a:rPr>
              <a:t>用户输入的正整数 *</a:t>
            </a:r>
            <a:r>
              <a:rPr lang="en-US" altLang="zh-CN" sz="1400" b="0" dirty="0">
                <a:solidFill>
                  <a:srgbClr val="008200"/>
                </a:solidFill>
                <a:latin typeface="Consolas" panose="020B0609020204030204" pitchFamily="49" charset="0"/>
              </a:rPr>
              <a:t>/</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dirty="0">
                <a:solidFill>
                  <a:srgbClr val="2E8B57"/>
                </a:solidFill>
                <a:latin typeface="Consolas" panose="020B0609020204030204" pitchFamily="49" charset="0"/>
              </a:rPr>
              <a:t>int</a:t>
            </a:r>
            <a:r>
              <a:rPr lang="en-US" altLang="zh-CN" sz="1400" b="0" dirty="0">
                <a:solidFill>
                  <a:srgbClr val="000000"/>
                </a:solidFill>
                <a:latin typeface="Consolas" panose="020B0609020204030204" pitchFamily="49" charset="0"/>
              </a:rPr>
              <a:t> num2;   </a:t>
            </a:r>
            <a:r>
              <a:rPr lang="en-US" altLang="zh-CN" sz="1400" b="0" dirty="0">
                <a:solidFill>
                  <a:srgbClr val="008200"/>
                </a:solidFill>
                <a:latin typeface="Consolas" panose="020B0609020204030204" pitchFamily="49" charset="0"/>
              </a:rPr>
              <a:t>/* </a:t>
            </a:r>
            <a:r>
              <a:rPr lang="zh-CN" altLang="en-US" sz="1400" b="0" dirty="0">
                <a:solidFill>
                  <a:srgbClr val="008200"/>
                </a:solidFill>
                <a:latin typeface="Consolas" panose="020B0609020204030204" pitchFamily="49" charset="0"/>
                <a:ea typeface="宋体" panose="02010600030101010101" pitchFamily="2" charset="-122"/>
              </a:rPr>
              <a:t>计算用中间变量 *</a:t>
            </a:r>
            <a:r>
              <a:rPr lang="en-US" altLang="zh-CN" sz="1400" b="0" dirty="0">
                <a:solidFill>
                  <a:srgbClr val="008200"/>
                </a:solidFill>
                <a:latin typeface="Consolas" panose="020B0609020204030204" pitchFamily="49" charset="0"/>
              </a:rPr>
              <a:t>/</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dirty="0">
                <a:solidFill>
                  <a:srgbClr val="2E8B57"/>
                </a:solidFill>
                <a:latin typeface="Consolas" panose="020B0609020204030204" pitchFamily="49" charset="0"/>
              </a:rPr>
              <a:t>int</a:t>
            </a:r>
            <a:r>
              <a:rPr lang="en-US" altLang="zh-CN" sz="1400" b="0" dirty="0">
                <a:solidFill>
                  <a:srgbClr val="000000"/>
                </a:solidFill>
                <a:latin typeface="Consolas" panose="020B0609020204030204" pitchFamily="49" charset="0"/>
              </a:rPr>
              <a:t> digit;  </a:t>
            </a:r>
            <a:r>
              <a:rPr lang="en-US" altLang="zh-CN" sz="1400" b="0" dirty="0">
                <a:solidFill>
                  <a:srgbClr val="008200"/>
                </a:solidFill>
                <a:latin typeface="Consolas" panose="020B0609020204030204" pitchFamily="49" charset="0"/>
              </a:rPr>
              <a:t>/* </a:t>
            </a:r>
            <a:r>
              <a:rPr lang="zh-CN" altLang="en-US" sz="1400" b="0" dirty="0">
                <a:solidFill>
                  <a:srgbClr val="008200"/>
                </a:solidFill>
                <a:latin typeface="Consolas" panose="020B0609020204030204" pitchFamily="49" charset="0"/>
                <a:ea typeface="宋体" panose="02010600030101010101" pitchFamily="2" charset="-122"/>
              </a:rPr>
              <a:t>尾数字 *</a:t>
            </a:r>
            <a:r>
              <a:rPr lang="en-US" altLang="zh-CN" sz="1400" b="0" dirty="0">
                <a:solidFill>
                  <a:srgbClr val="008200"/>
                </a:solidFill>
                <a:latin typeface="Consolas" panose="020B0609020204030204" pitchFamily="49" charset="0"/>
              </a:rPr>
              <a:t>/</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dirty="0">
                <a:solidFill>
                  <a:srgbClr val="2E8B57"/>
                </a:solidFill>
                <a:latin typeface="Consolas" panose="020B0609020204030204" pitchFamily="49" charset="0"/>
              </a:rPr>
              <a:t>int</a:t>
            </a:r>
            <a:r>
              <a:rPr lang="en-US" altLang="zh-CN" sz="1400" b="0" dirty="0">
                <a:solidFill>
                  <a:srgbClr val="000000"/>
                </a:solidFill>
                <a:latin typeface="Consolas" panose="020B0609020204030204" pitchFamily="49" charset="0"/>
              </a:rPr>
              <a:t> amount = 0; </a:t>
            </a:r>
            <a:r>
              <a:rPr lang="en-US" altLang="zh-CN" sz="1400" b="0" dirty="0">
                <a:solidFill>
                  <a:srgbClr val="008200"/>
                </a:solidFill>
                <a:latin typeface="Consolas" panose="020B0609020204030204" pitchFamily="49" charset="0"/>
              </a:rPr>
              <a:t>/*  8</a:t>
            </a:r>
            <a:r>
              <a:rPr lang="zh-CN" altLang="en-US" sz="1400" b="0" dirty="0">
                <a:solidFill>
                  <a:srgbClr val="008200"/>
                </a:solidFill>
                <a:latin typeface="Consolas" panose="020B0609020204030204" pitchFamily="49" charset="0"/>
                <a:ea typeface="宋体" panose="02010600030101010101" pitchFamily="2" charset="-122"/>
              </a:rPr>
              <a:t>的个数  *</a:t>
            </a:r>
            <a:r>
              <a:rPr lang="en-US" altLang="zh-CN" sz="1400" b="0" dirty="0">
                <a:solidFill>
                  <a:srgbClr val="008200"/>
                </a:solidFill>
                <a:latin typeface="Consolas" panose="020B0609020204030204" pitchFamily="49" charset="0"/>
              </a:rPr>
              <a:t>/</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b="0" dirty="0">
                <a:solidFill>
                  <a:srgbClr val="000000"/>
                </a:solidFill>
                <a:latin typeface="Consolas" panose="020B0609020204030204" pitchFamily="49" charset="0"/>
              </a:rPr>
              <a:t>printf( </a:t>
            </a:r>
            <a:r>
              <a:rPr lang="en-US" altLang="zh-CN" sz="1400" b="0" dirty="0">
                <a:solidFill>
                  <a:srgbClr val="0000FF"/>
                </a:solidFill>
                <a:latin typeface="Consolas" panose="020B0609020204030204" pitchFamily="49" charset="0"/>
              </a:rPr>
              <a:t>"</a:t>
            </a:r>
            <a:r>
              <a:rPr lang="zh-CN" altLang="en-US" sz="1400" b="0" dirty="0">
                <a:solidFill>
                  <a:srgbClr val="0000FF"/>
                </a:solidFill>
                <a:latin typeface="Consolas" panose="020B0609020204030204" pitchFamily="49" charset="0"/>
                <a:ea typeface="宋体" panose="02010600030101010101" pitchFamily="2" charset="-122"/>
              </a:rPr>
              <a:t>请输入一个正整数：</a:t>
            </a:r>
            <a:r>
              <a:rPr lang="en-US" altLang="zh-CN" sz="1400" b="0" dirty="0">
                <a:solidFill>
                  <a:srgbClr val="0000FF"/>
                </a:solidFill>
                <a:latin typeface="Consolas" panose="020B0609020204030204" pitchFamily="49" charset="0"/>
              </a:rPr>
              <a:t>"</a:t>
            </a: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b="0" dirty="0">
                <a:solidFill>
                  <a:srgbClr val="000000"/>
                </a:solidFill>
                <a:latin typeface="Consolas" panose="020B0609020204030204" pitchFamily="49" charset="0"/>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b="0" dirty="0">
                <a:solidFill>
                  <a:srgbClr val="000000"/>
                </a:solidFill>
                <a:latin typeface="Consolas" panose="020B0609020204030204" pitchFamily="49" charset="0"/>
              </a:rPr>
              <a:t>scanf( </a:t>
            </a:r>
            <a:r>
              <a:rPr lang="en-US" altLang="zh-CN" sz="1400" b="0" dirty="0">
                <a:solidFill>
                  <a:srgbClr val="0000FF"/>
                </a:solidFill>
                <a:latin typeface="Consolas" panose="020B0609020204030204" pitchFamily="49" charset="0"/>
              </a:rPr>
              <a:t>"%d"</a:t>
            </a:r>
            <a:r>
              <a:rPr lang="en-US" altLang="zh-CN" sz="1400" b="0" dirty="0">
                <a:solidFill>
                  <a:srgbClr val="000000"/>
                </a:solidFill>
                <a:latin typeface="Consolas" panose="020B0609020204030204" pitchFamily="49" charset="0"/>
              </a:rPr>
              <a:t>, &amp;num1);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num2 = num1;     // </a:t>
            </a:r>
            <a:r>
              <a:rPr lang="zh-CN" altLang="en-US" sz="1400" b="0" dirty="0">
                <a:solidFill>
                  <a:srgbClr val="000000"/>
                </a:solidFill>
                <a:latin typeface="Consolas" panose="020B0609020204030204" pitchFamily="49" charset="0"/>
                <a:ea typeface="宋体" panose="02010600030101010101" pitchFamily="2" charset="-122"/>
              </a:rPr>
              <a:t>将 </a:t>
            </a:r>
            <a:r>
              <a:rPr lang="en-US" altLang="zh-CN" sz="1400" b="0" dirty="0">
                <a:solidFill>
                  <a:srgbClr val="000000"/>
                </a:solidFill>
                <a:latin typeface="Consolas" panose="020B0609020204030204" pitchFamily="49" charset="0"/>
              </a:rPr>
              <a:t>num1 </a:t>
            </a:r>
            <a:r>
              <a:rPr lang="zh-CN" altLang="en-US" sz="1400" b="0" dirty="0">
                <a:solidFill>
                  <a:srgbClr val="000000"/>
                </a:solidFill>
                <a:latin typeface="Consolas" panose="020B0609020204030204" pitchFamily="49" charset="0"/>
                <a:ea typeface="宋体" panose="02010600030101010101" pitchFamily="2" charset="-122"/>
              </a:rPr>
              <a:t>赋给其它变量，自己不会被修改</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a:t>
            </a:r>
            <a:r>
              <a:rPr lang="en-US" altLang="zh-CN" sz="1400" dirty="0">
                <a:solidFill>
                  <a:srgbClr val="006699"/>
                </a:solidFill>
                <a:latin typeface="Consolas" panose="020B0609020204030204" pitchFamily="49" charset="0"/>
              </a:rPr>
              <a:t>while</a:t>
            </a:r>
            <a:r>
              <a:rPr lang="en-US" altLang="zh-CN" sz="1400" b="0" dirty="0">
                <a:solidFill>
                  <a:srgbClr val="000000"/>
                </a:solidFill>
                <a:latin typeface="Consolas" panose="020B0609020204030204" pitchFamily="49" charset="0"/>
              </a:rPr>
              <a:t>( num2 &gt;= 8)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digit = num2 % 10 ;  </a:t>
            </a:r>
            <a:r>
              <a:rPr lang="en-US" altLang="zh-CN" sz="1400" b="0" dirty="0">
                <a:solidFill>
                  <a:srgbClr val="008200"/>
                </a:solidFill>
                <a:latin typeface="Consolas" panose="020B0609020204030204" pitchFamily="49" charset="0"/>
              </a:rPr>
              <a:t>/* </a:t>
            </a:r>
            <a:r>
              <a:rPr lang="zh-CN" altLang="en-US" sz="1400" b="0" dirty="0">
                <a:solidFill>
                  <a:srgbClr val="008200"/>
                </a:solidFill>
                <a:latin typeface="Consolas" panose="020B0609020204030204" pitchFamily="49" charset="0"/>
                <a:ea typeface="宋体" panose="02010600030101010101" pitchFamily="2" charset="-122"/>
              </a:rPr>
              <a:t>相当于取余数 *</a:t>
            </a:r>
            <a:r>
              <a:rPr lang="en-US" altLang="zh-CN" sz="1400" b="0" dirty="0">
                <a:solidFill>
                  <a:srgbClr val="008200"/>
                </a:solidFill>
                <a:latin typeface="Consolas" panose="020B0609020204030204" pitchFamily="49" charset="0"/>
              </a:rPr>
              <a:t>/</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dirty="0">
                <a:solidFill>
                  <a:srgbClr val="006699"/>
                </a:solidFill>
                <a:latin typeface="Consolas" panose="020B0609020204030204" pitchFamily="49" charset="0"/>
              </a:rPr>
              <a:t>if</a:t>
            </a:r>
            <a:r>
              <a:rPr lang="en-US" altLang="zh-CN" sz="1400" b="0" dirty="0">
                <a:solidFill>
                  <a:srgbClr val="000000"/>
                </a:solidFill>
                <a:latin typeface="Consolas" panose="020B0609020204030204" pitchFamily="49" charset="0"/>
              </a:rPr>
              <a:t>( digit == 8 )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amount = amount + 1 ;  </a:t>
            </a:r>
            <a:r>
              <a:rPr lang="en-US" altLang="zh-CN" sz="1400" b="0" dirty="0">
                <a:solidFill>
                  <a:srgbClr val="008200"/>
                </a:solidFill>
                <a:latin typeface="Consolas" panose="020B0609020204030204" pitchFamily="49" charset="0"/>
              </a:rPr>
              <a:t>//</a:t>
            </a:r>
            <a:r>
              <a:rPr lang="zh-CN" altLang="en-US" sz="1400" b="0" dirty="0">
                <a:solidFill>
                  <a:srgbClr val="008200"/>
                </a:solidFill>
                <a:latin typeface="Consolas" panose="020B0609020204030204" pitchFamily="49" charset="0"/>
                <a:ea typeface="宋体" panose="02010600030101010101" pitchFamily="2" charset="-122"/>
              </a:rPr>
              <a:t>后面会讲到 </a:t>
            </a:r>
            <a:r>
              <a:rPr lang="en-US" altLang="zh-CN" sz="1400" b="0" dirty="0">
                <a:solidFill>
                  <a:srgbClr val="008200"/>
                </a:solidFill>
                <a:latin typeface="Consolas" panose="020B0609020204030204" pitchFamily="49" charset="0"/>
              </a:rPr>
              <a:t>++ </a:t>
            </a:r>
            <a:r>
              <a:rPr lang="zh-CN" altLang="en-US" sz="1400" b="0" dirty="0">
                <a:solidFill>
                  <a:srgbClr val="008200"/>
                </a:solidFill>
                <a:latin typeface="Consolas" panose="020B0609020204030204" pitchFamily="49" charset="0"/>
                <a:ea typeface="宋体" panose="02010600030101010101" pitchFamily="2" charset="-122"/>
              </a:rPr>
              <a:t>符号   </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b="0" dirty="0">
                <a:solidFill>
                  <a:srgbClr val="000000"/>
                </a:solidFill>
                <a:latin typeface="Consolas" panose="020B0609020204030204" pitchFamily="49" charset="0"/>
              </a:rPr>
              <a:t>num2 /= 10;  </a:t>
            </a:r>
            <a:r>
              <a:rPr lang="en-US" altLang="zh-CN" sz="1400" b="0" dirty="0">
                <a:solidFill>
                  <a:srgbClr val="008200"/>
                </a:solidFill>
                <a:latin typeface="Consolas" panose="020B0609020204030204" pitchFamily="49" charset="0"/>
              </a:rPr>
              <a:t>// </a:t>
            </a:r>
            <a:r>
              <a:rPr lang="zh-CN" altLang="en-US" sz="1400" b="0" dirty="0">
                <a:solidFill>
                  <a:srgbClr val="008200"/>
                </a:solidFill>
                <a:latin typeface="Consolas" panose="020B0609020204030204" pitchFamily="49" charset="0"/>
                <a:ea typeface="宋体" panose="02010600030101010101" pitchFamily="2" charset="-122"/>
              </a:rPr>
              <a:t>相当于 </a:t>
            </a:r>
            <a:r>
              <a:rPr lang="en-US" altLang="zh-CN" sz="1400" b="0" dirty="0">
                <a:solidFill>
                  <a:srgbClr val="008200"/>
                </a:solidFill>
                <a:latin typeface="Consolas" panose="020B0609020204030204" pitchFamily="49" charset="0"/>
              </a:rPr>
              <a:t>num2 = num2 / 10 , </a:t>
            </a:r>
            <a:r>
              <a:rPr lang="zh-CN" altLang="en-US" sz="1400" b="0" dirty="0">
                <a:solidFill>
                  <a:srgbClr val="008200"/>
                </a:solidFill>
                <a:latin typeface="Consolas" panose="020B0609020204030204" pitchFamily="49" charset="0"/>
                <a:ea typeface="宋体" panose="02010600030101010101" pitchFamily="2" charset="-122"/>
              </a:rPr>
              <a:t>因为是两个</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b="0" dirty="0">
                <a:solidFill>
                  <a:srgbClr val="008200"/>
                </a:solidFill>
                <a:latin typeface="Consolas" panose="020B0609020204030204" pitchFamily="49" charset="0"/>
              </a:rPr>
              <a:t>// </a:t>
            </a:r>
            <a:r>
              <a:rPr lang="zh-CN" altLang="en-US" sz="1400" b="0" dirty="0">
                <a:solidFill>
                  <a:srgbClr val="008200"/>
                </a:solidFill>
                <a:latin typeface="Consolas" panose="020B0609020204030204" pitchFamily="49" charset="0"/>
                <a:ea typeface="宋体" panose="02010600030101010101" pitchFamily="2" charset="-122"/>
              </a:rPr>
              <a:t>整数相除，所以结果是整数，没有小数 </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b="0" dirty="0">
                <a:solidFill>
                  <a:srgbClr val="000000"/>
                </a:solidFill>
                <a:latin typeface="Consolas" panose="020B0609020204030204" pitchFamily="49" charset="0"/>
              </a:rPr>
              <a:t>}    </a:t>
            </a:r>
            <a:r>
              <a:rPr lang="en-US" altLang="zh-CN" sz="1400" b="0" dirty="0">
                <a:solidFill>
                  <a:srgbClr val="008200"/>
                </a:solidFill>
                <a:latin typeface="Consolas" panose="020B0609020204030204" pitchFamily="49" charset="0"/>
              </a:rPr>
              <a:t>/* while</a:t>
            </a:r>
            <a:r>
              <a:rPr lang="zh-CN" altLang="en-US" sz="1400" b="0" dirty="0">
                <a:solidFill>
                  <a:srgbClr val="008200"/>
                </a:solidFill>
                <a:latin typeface="Consolas" panose="020B0609020204030204" pitchFamily="49" charset="0"/>
                <a:ea typeface="宋体" panose="02010600030101010101" pitchFamily="2" charset="-122"/>
              </a:rPr>
              <a:t>循环结束 *</a:t>
            </a:r>
            <a:r>
              <a:rPr lang="en-US" altLang="zh-CN" sz="1400" b="0" dirty="0">
                <a:solidFill>
                  <a:srgbClr val="008200"/>
                </a:solidFill>
                <a:latin typeface="Consolas" panose="020B0609020204030204" pitchFamily="49" charset="0"/>
              </a:rPr>
              <a:t>/</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a:p>
            <a:pPr eaLnBrk="0" hangingPunct="0">
              <a:buFont typeface="Tw Cen MT" panose="020B0602020104020603" pitchFamily="34" charset="0"/>
              <a:buAutoNum type="arabicPeriod"/>
            </a:pPr>
            <a:r>
              <a:rPr lang="zh-CN" altLang="en-US" sz="1400" b="0" dirty="0">
                <a:solidFill>
                  <a:srgbClr val="000000"/>
                </a:solidFill>
                <a:latin typeface="Consolas" panose="020B0609020204030204" pitchFamily="49" charset="0"/>
                <a:ea typeface="宋体" panose="02010600030101010101" pitchFamily="2" charset="-122"/>
              </a:rPr>
              <a:t>        </a:t>
            </a:r>
            <a:r>
              <a:rPr lang="en-US" altLang="zh-CN" sz="1400" b="0" dirty="0">
                <a:solidFill>
                  <a:srgbClr val="000000"/>
                </a:solidFill>
                <a:latin typeface="Consolas" panose="020B0609020204030204" pitchFamily="49" charset="0"/>
              </a:rPr>
              <a:t>printf( </a:t>
            </a:r>
            <a:r>
              <a:rPr lang="en-US" altLang="zh-CN" sz="1400" b="0" dirty="0">
                <a:solidFill>
                  <a:srgbClr val="0000FF"/>
                </a:solidFill>
                <a:latin typeface="Consolas" panose="020B0609020204030204" pitchFamily="49" charset="0"/>
              </a:rPr>
              <a:t>"</a:t>
            </a:r>
            <a:r>
              <a:rPr lang="zh-CN" altLang="en-US" sz="1400" b="0" dirty="0">
                <a:solidFill>
                  <a:srgbClr val="0000FF"/>
                </a:solidFill>
                <a:latin typeface="Consolas" panose="020B0609020204030204" pitchFamily="49" charset="0"/>
                <a:ea typeface="宋体" panose="02010600030101010101" pitchFamily="2" charset="-122"/>
              </a:rPr>
              <a:t>整数</a:t>
            </a:r>
            <a:r>
              <a:rPr lang="en-US" altLang="zh-CN" sz="1400" b="0" dirty="0">
                <a:solidFill>
                  <a:srgbClr val="0000FF"/>
                </a:solidFill>
                <a:latin typeface="Consolas" panose="020B0609020204030204" pitchFamily="49" charset="0"/>
              </a:rPr>
              <a:t>%d</a:t>
            </a:r>
            <a:r>
              <a:rPr lang="zh-CN" altLang="en-US" sz="1400" b="0" dirty="0">
                <a:solidFill>
                  <a:srgbClr val="0000FF"/>
                </a:solidFill>
                <a:latin typeface="Consolas" panose="020B0609020204030204" pitchFamily="49" charset="0"/>
                <a:ea typeface="宋体" panose="02010600030101010101" pitchFamily="2" charset="-122"/>
              </a:rPr>
              <a:t>中含有</a:t>
            </a:r>
            <a:r>
              <a:rPr lang="en-US" altLang="zh-CN" sz="1400" b="0" dirty="0">
                <a:solidFill>
                  <a:srgbClr val="0000FF"/>
                </a:solidFill>
                <a:latin typeface="Consolas" panose="020B0609020204030204" pitchFamily="49" charset="0"/>
              </a:rPr>
              <a:t>%d</a:t>
            </a:r>
            <a:r>
              <a:rPr lang="zh-CN" altLang="en-US" sz="1400" b="0" dirty="0">
                <a:solidFill>
                  <a:srgbClr val="0000FF"/>
                </a:solidFill>
                <a:latin typeface="Consolas" panose="020B0609020204030204" pitchFamily="49" charset="0"/>
                <a:ea typeface="宋体" panose="02010600030101010101" pitchFamily="2" charset="-122"/>
              </a:rPr>
              <a:t>个数字</a:t>
            </a:r>
            <a:r>
              <a:rPr lang="en-US" altLang="zh-CN" sz="1400" b="0" dirty="0">
                <a:solidFill>
                  <a:srgbClr val="0000FF"/>
                </a:solidFill>
                <a:latin typeface="Consolas" panose="020B0609020204030204" pitchFamily="49" charset="0"/>
              </a:rPr>
              <a:t>8\n"</a:t>
            </a:r>
            <a:r>
              <a:rPr lang="en-US" altLang="zh-CN" sz="1400" b="0" dirty="0">
                <a:solidFill>
                  <a:srgbClr val="000000"/>
                </a:solidFill>
                <a:latin typeface="Consolas" panose="020B0609020204030204" pitchFamily="49" charset="0"/>
              </a:rPr>
              <a:t>, num1, amount );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a:t>
            </a:r>
            <a:r>
              <a:rPr lang="en-US" altLang="zh-CN" sz="1400" dirty="0">
                <a:solidFill>
                  <a:srgbClr val="006699"/>
                </a:solidFill>
                <a:latin typeface="Consolas" panose="020B0609020204030204" pitchFamily="49" charset="0"/>
              </a:rPr>
              <a:t>return</a:t>
            </a:r>
            <a:r>
              <a:rPr lang="en-US" altLang="zh-CN" sz="1400" b="0" dirty="0">
                <a:solidFill>
                  <a:srgbClr val="000000"/>
                </a:solidFill>
                <a:latin typeface="Consolas" panose="020B0609020204030204" pitchFamily="49" charset="0"/>
              </a:rPr>
              <a:t> 0;  </a:t>
            </a:r>
            <a:endParaRPr lang="en-US" altLang="zh-CN" sz="1400"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sz="1400" b="0" dirty="0">
                <a:solidFill>
                  <a:srgbClr val="000000"/>
                </a:solidFill>
                <a:latin typeface="Consolas" panose="020B0609020204030204" pitchFamily="49" charset="0"/>
              </a:rPr>
              <a:t>  } </a:t>
            </a:r>
            <a:r>
              <a:rPr lang="en-US" altLang="zh-CN" sz="1400" b="0" dirty="0">
                <a:solidFill>
                  <a:srgbClr val="008200"/>
                </a:solidFill>
                <a:latin typeface="Consolas" panose="020B0609020204030204" pitchFamily="49" charset="0"/>
              </a:rPr>
              <a:t>// </a:t>
            </a:r>
            <a:r>
              <a:rPr lang="zh-CN" altLang="en-US" sz="1400" b="0" dirty="0">
                <a:solidFill>
                  <a:srgbClr val="008200"/>
                </a:solidFill>
                <a:latin typeface="Consolas" panose="020B0609020204030204" pitchFamily="49" charset="0"/>
                <a:ea typeface="宋体" panose="02010600030101010101" pitchFamily="2" charset="-122"/>
              </a:rPr>
              <a:t>主函数结束     </a:t>
            </a:r>
            <a:r>
              <a:rPr lang="zh-CN" altLang="en-US" sz="1400" b="0" dirty="0">
                <a:solidFill>
                  <a:srgbClr val="000000"/>
                </a:solidFill>
                <a:latin typeface="Consolas" panose="020B0609020204030204" pitchFamily="49" charset="0"/>
                <a:ea typeface="宋体" panose="02010600030101010101" pitchFamily="2" charset="-122"/>
              </a:rPr>
              <a:t>  </a:t>
            </a:r>
            <a:endParaRPr lang="zh-CN" altLang="en-US" sz="1400" b="0" dirty="0">
              <a:solidFill>
                <a:srgbClr val="5C5C5C"/>
              </a:solidFill>
              <a:latin typeface="Consolas" panose="020B0609020204030204" pitchFamily="49" charset="0"/>
              <a:ea typeface="宋体" panose="02010600030101010101" pitchFamily="2" charset="-122"/>
            </a:endParaRPr>
          </a:p>
        </p:txBody>
      </p:sp>
      <p:sp>
        <p:nvSpPr>
          <p:cNvPr id="4" name="矩形 3"/>
          <p:cNvSpPr/>
          <p:nvPr/>
        </p:nvSpPr>
        <p:spPr>
          <a:xfrm>
            <a:off x="2207895" y="2997200"/>
            <a:ext cx="5976938" cy="2016125"/>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1" i="0" u="none" strike="noStrike" kern="1200" cap="none" spc="0" normalizeH="0" baseline="0" noProof="0">
              <a:ln>
                <a:noFill/>
              </a:ln>
              <a:solidFill>
                <a:schemeClr val="lt1"/>
              </a:solidFill>
              <a:effectLst/>
              <a:uLnTx/>
              <a:uFillTx/>
              <a:latin typeface="+mn-lt"/>
              <a:ea typeface="+mn-ea"/>
              <a:cs typeface="+mn-cs"/>
            </a:endParaRPr>
          </a:p>
        </p:txBody>
      </p:sp>
      <p:pic>
        <p:nvPicPr>
          <p:cNvPr id="53252" name="图片 4"/>
          <p:cNvPicPr>
            <a:picLocks noChangeAspect="1"/>
          </p:cNvPicPr>
          <p:nvPr/>
        </p:nvPicPr>
        <p:blipFill>
          <a:blip r:embed="rId2"/>
          <a:stretch>
            <a:fillRect/>
          </a:stretch>
        </p:blipFill>
        <p:spPr>
          <a:xfrm>
            <a:off x="7391400" y="5397500"/>
            <a:ext cx="4486275" cy="91122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标题 1"/>
          <p:cNvSpPr>
            <a:spLocks noGrp="1"/>
          </p:cNvSpPr>
          <p:nvPr>
            <p:ph type="title"/>
          </p:nvPr>
        </p:nvSpPr>
        <p:spPr>
          <a:xfrm>
            <a:off x="817563" y="228600"/>
            <a:ext cx="10871200" cy="990600"/>
          </a:xfrm>
        </p:spPr>
        <p:txBody>
          <a:bodyPr vert="horz" wrap="square" lIns="91440" tIns="45720" rIns="91440" bIns="45720" anchor="ctr" anchorCtr="0"/>
          <a:lstStyle/>
          <a:p>
            <a:r>
              <a:rPr lang="zh-CN" altLang="en-US" dirty="0">
                <a:ea typeface="华文仿宋" panose="02010600040101010101" pitchFamily="2" charset="-122"/>
              </a:rPr>
              <a:t>续</a:t>
            </a:r>
          </a:p>
        </p:txBody>
      </p:sp>
      <p:sp>
        <p:nvSpPr>
          <p:cNvPr id="54275"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n"/>
            </a:pPr>
            <a:r>
              <a:rPr kumimoji="0" lang="zh-CN" altLang="en-US"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增</a:t>
            </a:r>
            <a:r>
              <a:rPr kumimoji="0" lang="en-US" altLang="zh-CN"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1</a:t>
            </a:r>
            <a:r>
              <a:rPr kumimoji="0" lang="zh-CN" altLang="en-US"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和减</a:t>
            </a:r>
            <a:r>
              <a:rPr kumimoji="0" lang="en-US" altLang="zh-CN"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1</a:t>
            </a:r>
            <a:r>
              <a:rPr kumimoji="0" lang="zh-CN" altLang="en-US" sz="3200" b="1"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运算符</a:t>
            </a:r>
          </a:p>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一元的增</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1</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运算符  ：  </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 = c + 1;  </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或者 </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 += 1;  </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等价于：</a:t>
            </a:r>
            <a:endPar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endParaRP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   </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或者  </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endPar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endParaRPr>
          </a:p>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一元的减</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1</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运算符  ：  </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 = c - 1;  </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或者 </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 -= 1;  </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等价于：</a:t>
            </a:r>
            <a:endPar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endParaRP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   </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或者  </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--c;</a:t>
            </a:r>
          </a:p>
          <a:p>
            <a:pPr marL="319405" marR="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38</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标题 1"/>
          <p:cNvSpPr>
            <a:spLocks noGrp="1"/>
          </p:cNvSpPr>
          <p:nvPr>
            <p:ph type="title"/>
          </p:nvPr>
        </p:nvSpPr>
        <p:spPr>
          <a:xfrm>
            <a:off x="817563" y="228600"/>
            <a:ext cx="10871200" cy="990600"/>
          </a:xfrm>
        </p:spPr>
        <p:txBody>
          <a:bodyPr vert="horz" wrap="square" lIns="91440" tIns="45720" rIns="91440" bIns="45720" anchor="ctr" anchorCtr="0"/>
          <a:lstStyle/>
          <a:p>
            <a:r>
              <a:rPr lang="zh-CN" altLang="en-US" dirty="0">
                <a:ea typeface="华文仿宋" panose="02010600040101010101" pitchFamily="2" charset="-122"/>
              </a:rPr>
              <a:t>续</a:t>
            </a:r>
          </a:p>
        </p:txBody>
      </p:sp>
      <p:sp>
        <p:nvSpPr>
          <p:cNvPr id="3" name="内容占位符 2"/>
          <p:cNvSpPr>
            <a:spLocks noGrp="1"/>
          </p:cNvSpPr>
          <p:nvPr>
            <p:ph sz="quarter" idx="1"/>
          </p:nvPr>
        </p:nvSpPr>
        <p:spPr>
          <a:xfrm>
            <a:off x="817563" y="1600200"/>
            <a:ext cx="10871200" cy="4495800"/>
          </a:xfrm>
        </p:spPr>
        <p:txBody>
          <a:bodyPr vert="horz" wrap="square" lIns="91440" tIns="45720" rIns="91440" bIns="45720" numCol="1" anchor="t" anchorCtr="0" compatLnSpc="1"/>
          <a:lstStyle/>
          <a:p>
            <a:pPr marL="320040" marR="0" lvl="0" indent="-320040" algn="l" defTabSz="914400" rtl="0" eaLnBrk="1" fontAlgn="auto" latinLnBrk="0" hangingPunct="1">
              <a:lnSpc>
                <a:spcPct val="100000"/>
              </a:lnSpc>
              <a:spcBef>
                <a:spcPts val="700"/>
              </a:spcBef>
              <a:spcAft>
                <a:spcPts val="0"/>
              </a:spcAft>
              <a:buClr>
                <a:srgbClr val="C47546"/>
              </a:buClr>
              <a:buSzPct val="60000"/>
              <a:buFont typeface="Wingdings" panose="05000000000000000000"/>
              <a:buChar char=""/>
              <a:defRPr/>
            </a:pPr>
            <a:r>
              <a:rPr kumimoji="0" lang="zh-CN" altLang="en-US"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先增</a:t>
            </a:r>
            <a:r>
              <a:rPr kumimoji="0" lang="en-US" altLang="zh-CN"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1/</a:t>
            </a:r>
            <a:r>
              <a:rPr kumimoji="0" lang="zh-CN" altLang="en-US"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先减</a:t>
            </a:r>
            <a:r>
              <a:rPr kumimoji="0" lang="en-US" altLang="zh-CN"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1</a:t>
            </a:r>
            <a:r>
              <a:rPr kumimoji="0" lang="zh-CN" altLang="en-US"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  ：  </a:t>
            </a:r>
            <a:r>
              <a:rPr kumimoji="0" lang="en-US" altLang="zh-CN"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    --a</a:t>
            </a:r>
          </a:p>
          <a:p>
            <a:pPr marL="742950" marR="0" lvl="1" indent="-285750" algn="l" defTabSz="914400" rtl="0" eaLnBrk="1" fontAlgn="auto" latinLnBrk="0" hangingPunct="1">
              <a:lnSpc>
                <a:spcPct val="100000"/>
              </a:lnSpc>
              <a:spcBef>
                <a:spcPts val="550"/>
              </a:spcBef>
              <a:spcAft>
                <a:spcPts val="0"/>
              </a:spcAft>
              <a:buClr>
                <a:srgbClr val="918415"/>
              </a:buClr>
              <a:buSzPct val="70000"/>
              <a:buFont typeface="Wingdings 2" panose="05020102010507070707"/>
              <a:buChar char=""/>
              <a:defRPr/>
            </a:pP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在包含</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的表达式中，</a:t>
            </a:r>
            <a:r>
              <a:rPr kumimoji="0" lang="zh-CN" altLang="en-US"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先将</a:t>
            </a:r>
            <a:r>
              <a:rPr kumimoji="0" lang="en-US" altLang="zh-CN"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a</a:t>
            </a:r>
            <a:r>
              <a:rPr kumimoji="0" lang="zh-CN" altLang="en-US"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的值增</a:t>
            </a:r>
            <a:r>
              <a:rPr kumimoji="0" lang="en-US" altLang="zh-CN"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1/</a:t>
            </a:r>
            <a:r>
              <a:rPr kumimoji="0" lang="zh-CN" altLang="en-US"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减</a:t>
            </a:r>
            <a:r>
              <a:rPr kumimoji="0" lang="en-US" altLang="zh-CN"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1</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t>
            </a:r>
            <a:r>
              <a:rPr kumimoji="0" lang="zh-CN" altLang="en-US"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然后</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再对表达式进行计算</a:t>
            </a:r>
          </a:p>
          <a:p>
            <a:pPr marL="742950" marR="0" lvl="1" indent="-285750" algn="l" defTabSz="914400" rtl="0" eaLnBrk="1" fontAlgn="auto" latinLnBrk="0" hangingPunct="1">
              <a:lnSpc>
                <a:spcPct val="100000"/>
              </a:lnSpc>
              <a:spcBef>
                <a:spcPts val="550"/>
              </a:spcBef>
              <a:spcAft>
                <a:spcPts val="0"/>
              </a:spcAft>
              <a:buClr>
                <a:srgbClr val="918415"/>
              </a:buClr>
              <a:buSzPct val="70000"/>
              <a:buFont typeface="Wingdings 2" panose="05020102010507070707"/>
              <a:buChar char=""/>
              <a:defRPr/>
            </a:pP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相当于使用（</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a+1)</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或（</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a-1)</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进行计算</a:t>
            </a:r>
          </a:p>
          <a:p>
            <a:pPr marL="742950" marR="0" lvl="1" indent="-285750" algn="l" defTabSz="914400" rtl="0" eaLnBrk="1" fontAlgn="auto" latinLnBrk="0" hangingPunct="1">
              <a:lnSpc>
                <a:spcPct val="100000"/>
              </a:lnSpc>
              <a:spcBef>
                <a:spcPts val="550"/>
              </a:spcBef>
              <a:spcAft>
                <a:spcPts val="0"/>
              </a:spcAft>
              <a:buClr>
                <a:srgbClr val="918415"/>
              </a:buClr>
              <a:buSzPct val="70000"/>
              <a:buFont typeface="Wingdings 2" panose="05020102010507070707"/>
              <a:buChar char=""/>
              <a:defRPr/>
            </a:pP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计算结束后</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的值变成</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(a+1)</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或（</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a-1)</a:t>
            </a:r>
            <a:endPar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endParaRPr>
          </a:p>
          <a:p>
            <a:pPr marL="320040" marR="0" lvl="0" indent="-320040" algn="l" defTabSz="914400" rtl="0" eaLnBrk="1" fontAlgn="auto" latinLnBrk="0" hangingPunct="1">
              <a:lnSpc>
                <a:spcPct val="100000"/>
              </a:lnSpc>
              <a:spcBef>
                <a:spcPts val="700"/>
              </a:spcBef>
              <a:spcAft>
                <a:spcPts val="0"/>
              </a:spcAft>
              <a:buClr>
                <a:srgbClr val="C47546"/>
              </a:buClr>
              <a:buSzPct val="60000"/>
              <a:buFont typeface="Wingdings" panose="05000000000000000000"/>
              <a:buChar char=""/>
              <a:defRPr/>
            </a:pPr>
            <a:r>
              <a:rPr kumimoji="0" lang="zh-CN" altLang="en-US"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后增</a:t>
            </a:r>
            <a:r>
              <a:rPr kumimoji="0" lang="en-US" altLang="zh-CN"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1/</a:t>
            </a:r>
            <a:r>
              <a:rPr kumimoji="0" lang="zh-CN" altLang="en-US"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后减</a:t>
            </a:r>
            <a:r>
              <a:rPr kumimoji="0" lang="en-US" altLang="zh-CN"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1</a:t>
            </a:r>
            <a:r>
              <a:rPr kumimoji="0" lang="zh-CN" altLang="en-US"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 ：  </a:t>
            </a:r>
            <a:r>
              <a:rPr kumimoji="0" lang="en-US" altLang="zh-CN" sz="26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    a--</a:t>
            </a:r>
          </a:p>
          <a:p>
            <a:pPr marL="742950" marR="0" lvl="1" indent="-285750" algn="l" defTabSz="914400" rtl="0" eaLnBrk="1" fontAlgn="auto" latinLnBrk="0" hangingPunct="1">
              <a:lnSpc>
                <a:spcPct val="100000"/>
              </a:lnSpc>
              <a:spcBef>
                <a:spcPts val="550"/>
              </a:spcBef>
              <a:spcAft>
                <a:spcPts val="0"/>
              </a:spcAft>
              <a:buClr>
                <a:srgbClr val="918415"/>
              </a:buClr>
              <a:buSzPct val="70000"/>
              <a:buFont typeface="Wingdings 2" panose="05020102010507070707"/>
              <a:buChar char=""/>
              <a:defRPr/>
            </a:pP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在包含</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的表达式中，</a:t>
            </a:r>
            <a:r>
              <a:rPr kumimoji="0" lang="zh-CN" altLang="en-US"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先使用</a:t>
            </a:r>
            <a:r>
              <a:rPr kumimoji="0" lang="en-US" altLang="zh-CN"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a</a:t>
            </a:r>
            <a:r>
              <a:rPr kumimoji="0" lang="zh-CN" altLang="en-US"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进行计算</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t>
            </a:r>
            <a:r>
              <a:rPr kumimoji="0" lang="zh-CN" altLang="en-US" sz="2200" b="1" i="0" u="none" strike="noStrike" kern="1200" cap="none" spc="0" normalizeH="0" baseline="0" noProof="0" dirty="0">
                <a:ln>
                  <a:noFill/>
                </a:ln>
                <a:solidFill>
                  <a:prstClr val="black"/>
                </a:solidFill>
                <a:effectLst/>
                <a:highlight>
                  <a:srgbClr val="FFFF00"/>
                </a:highlight>
                <a:uLnTx/>
                <a:uFillTx/>
                <a:latin typeface="Tw Cen MT" panose="020B0602020104020603"/>
                <a:ea typeface="幼圆" panose="02010509060101010101" pitchFamily="49" charset="-122"/>
                <a:cs typeface="+mn-cs"/>
              </a:rPr>
              <a:t>然后</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将</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的值增</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1/</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减</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1</a:t>
            </a:r>
          </a:p>
          <a:p>
            <a:pPr marL="742950" marR="0" lvl="1" indent="-285750" algn="l" defTabSz="914400" rtl="0" eaLnBrk="1" fontAlgn="auto" latinLnBrk="0" hangingPunct="1">
              <a:lnSpc>
                <a:spcPct val="100000"/>
              </a:lnSpc>
              <a:spcBef>
                <a:spcPts val="550"/>
              </a:spcBef>
              <a:spcAft>
                <a:spcPts val="0"/>
              </a:spcAft>
              <a:buClr>
                <a:srgbClr val="918415"/>
              </a:buClr>
              <a:buSzPct val="70000"/>
              <a:buFont typeface="Wingdings 2" panose="05020102010507070707"/>
              <a:buChar char=""/>
              <a:defRPr/>
            </a:pP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相当于使用 </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 </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进行计算</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t>
            </a:r>
          </a:p>
          <a:p>
            <a:pPr marL="742950" marR="0" lvl="1" indent="-285750" algn="l" defTabSz="914400" rtl="0" eaLnBrk="1" fontAlgn="auto" latinLnBrk="0" hangingPunct="1">
              <a:lnSpc>
                <a:spcPct val="100000"/>
              </a:lnSpc>
              <a:spcBef>
                <a:spcPts val="550"/>
              </a:spcBef>
              <a:spcAft>
                <a:spcPts val="0"/>
              </a:spcAft>
              <a:buClr>
                <a:srgbClr val="918415"/>
              </a:buClr>
              <a:buSzPct val="70000"/>
              <a:buFont typeface="Wingdings 2" panose="05020102010507070707"/>
              <a:buChar char=""/>
              <a:defRPr/>
            </a:pP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计算结束后 </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 </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的值变成</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(a+1)</a:t>
            </a:r>
            <a:r>
              <a:rPr kumimoji="0" lang="zh-CN" altLang="en-US"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或</a:t>
            </a:r>
            <a:r>
              <a:rPr kumimoji="0" lang="en-US" altLang="zh-CN" sz="2200" b="1" i="0" u="none" strike="noStrike" kern="1200" cap="none" spc="0" normalizeH="0" baseline="0" noProof="0" dirty="0">
                <a:ln>
                  <a:noFill/>
                </a:ln>
                <a:solidFill>
                  <a:prstClr val="black"/>
                </a:solidFill>
                <a:effectLst/>
                <a:uLnTx/>
                <a:uFillTx/>
                <a:latin typeface="Tw Cen MT" panose="020B0602020104020603"/>
                <a:ea typeface="幼圆" panose="02010509060101010101" pitchFamily="49" charset="-122"/>
                <a:cs typeface="+mn-cs"/>
              </a:rPr>
              <a:t>(a-1)</a:t>
            </a:r>
          </a:p>
          <a:p>
            <a:pPr marL="319405" marR="0" lvl="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defRPr/>
            </a:pPr>
            <a:endPar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p:txBody>
      </p:sp>
      <p:sp>
        <p:nvSpPr>
          <p:cNvPr id="55299"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39</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19458" name="灯片编号占位符 2"/>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4</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19460" name="内容占位符 3"/>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伪码</a:t>
            </a:r>
            <a:r>
              <a:rPr kumimoji="0" lang="zh-CN" altLang="en-US" sz="29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：是一种人工的、非正式的辅助人们进行算法设计的语言。一般用在算法的示意或说明上，它不是真正的程序，不能直接投入运行</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书写方便</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易学易懂</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可以转换成相应的</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C</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程序</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伪码中可以不进行变量定义</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灯片编号占位符 1"/>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buSzTx/>
            </a:pPr>
            <a:fld id="{9A0DB2DC-4C9A-4742-B13C-FB6460FD3503}" type="slidenum">
              <a:rPr lang="zh-CN" altLang="en-US" sz="1400" dirty="0">
                <a:solidFill>
                  <a:srgbClr val="2F2F2F"/>
                </a:solidFill>
                <a:latin typeface="Arial" panose="020B0604020202020204" pitchFamily="34" charset="0"/>
                <a:ea typeface="宋体" panose="02010600030101010101" pitchFamily="2" charset="-122"/>
              </a:rPr>
              <a:t>40</a:t>
            </a:fld>
            <a:endParaRPr lang="zh-CN" altLang="en-US" sz="1400" dirty="0">
              <a:solidFill>
                <a:srgbClr val="2F2F2F"/>
              </a:solidFill>
              <a:latin typeface="Arial" panose="020B0604020202020204" pitchFamily="34" charset="0"/>
              <a:ea typeface="宋体" panose="02010600030101010101" pitchFamily="2" charset="-122"/>
            </a:endParaRPr>
          </a:p>
        </p:txBody>
      </p:sp>
      <p:sp>
        <p:nvSpPr>
          <p:cNvPr id="56322" name="矩形 2"/>
          <p:cNvSpPr/>
          <p:nvPr/>
        </p:nvSpPr>
        <p:spPr>
          <a:xfrm>
            <a:off x="690563" y="333375"/>
            <a:ext cx="8208962" cy="5630863"/>
          </a:xfrm>
          <a:prstGeom prst="rect">
            <a:avLst/>
          </a:prstGeom>
          <a:noFill/>
          <a:ln w="9525">
            <a:noFill/>
          </a:ln>
        </p:spPr>
        <p:txBody>
          <a:bodyPr anchor="t" anchorCtr="0">
            <a:spAutoFit/>
          </a:bodyPr>
          <a:lstStyle/>
          <a:p>
            <a:pPr eaLnBrk="0" hangingPunct="0">
              <a:buFont typeface="Tw Cen MT" panose="020B0602020104020603" pitchFamily="34" charset="0"/>
              <a:buAutoNum type="arabicPeriod"/>
            </a:pPr>
            <a:r>
              <a:rPr lang="en-US" altLang="zh-CN" b="0" dirty="0">
                <a:solidFill>
                  <a:srgbClr val="008200"/>
                </a:solidFill>
                <a:latin typeface="Consolas" panose="020B0609020204030204" pitchFamily="49" charset="0"/>
              </a:rPr>
              <a:t>//fig. 3.13: fig03_13.c</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8200"/>
                </a:solidFill>
                <a:latin typeface="Consolas" panose="020B0609020204030204" pitchFamily="49" charset="0"/>
              </a:rPr>
              <a:t>//PRE incrementing and post incrementing</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808080"/>
                </a:solidFill>
                <a:latin typeface="Consolas" panose="020B0609020204030204" pitchFamily="49" charset="0"/>
              </a:rPr>
              <a:t>#include &lt;stdio.h&gt;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dirty="0">
                <a:solidFill>
                  <a:srgbClr val="006699"/>
                </a:solidFill>
                <a:latin typeface="Consolas" panose="020B0609020204030204" pitchFamily="49" charset="0"/>
              </a:rPr>
              <a:t>void</a:t>
            </a:r>
            <a:r>
              <a:rPr lang="en-US" altLang="zh-CN" b="0" dirty="0">
                <a:solidFill>
                  <a:srgbClr val="000000"/>
                </a:solidFill>
                <a:latin typeface="Consolas" panose="020B0609020204030204" pitchFamily="49" charset="0"/>
              </a:rPr>
              <a:t> main()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dirty="0">
                <a:solidFill>
                  <a:srgbClr val="2E8B57"/>
                </a:solidFill>
                <a:latin typeface="Consolas" panose="020B0609020204030204" pitchFamily="49" charset="0"/>
              </a:rPr>
              <a:t>int</a:t>
            </a:r>
            <a:r>
              <a:rPr lang="en-US" altLang="zh-CN" b="0" dirty="0">
                <a:solidFill>
                  <a:srgbClr val="000000"/>
                </a:solidFill>
                <a:latin typeface="Consolas" panose="020B0609020204030204" pitchFamily="49" charset="0"/>
              </a:rPr>
              <a:t> c;</a:t>
            </a:r>
            <a:r>
              <a:rPr lang="en-US" altLang="zh-CN" b="0" dirty="0">
                <a:solidFill>
                  <a:srgbClr val="008200"/>
                </a:solidFill>
                <a:latin typeface="Consolas" panose="020B0609020204030204" pitchFamily="49" charset="0"/>
              </a:rPr>
              <a:t>//define variable</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//demonstrate post increment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c = 5;</a:t>
            </a:r>
            <a:r>
              <a:rPr lang="en-US" altLang="zh-CN" b="0" dirty="0">
                <a:solidFill>
                  <a:srgbClr val="008200"/>
                </a:solidFill>
                <a:latin typeface="Consolas" panose="020B0609020204030204" pitchFamily="49" charset="0"/>
              </a:rPr>
              <a:t>//assign 5 to c</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"%d\n"</a:t>
            </a:r>
            <a:r>
              <a:rPr lang="en-US" altLang="zh-CN" b="0" dirty="0">
                <a:solidFill>
                  <a:srgbClr val="000000"/>
                </a:solidFill>
                <a:latin typeface="Consolas" panose="020B0609020204030204" pitchFamily="49" charset="0"/>
              </a:rPr>
              <a:t>,c);</a:t>
            </a:r>
            <a:r>
              <a:rPr lang="en-US" altLang="zh-CN" b="0" dirty="0">
                <a:solidFill>
                  <a:srgbClr val="008200"/>
                </a:solidFill>
                <a:latin typeface="Consolas" panose="020B0609020204030204" pitchFamily="49" charset="0"/>
              </a:rPr>
              <a:t>//print 5</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"%d\n"</a:t>
            </a:r>
            <a:r>
              <a:rPr lang="en-US" altLang="zh-CN" b="0" dirty="0">
                <a:solidFill>
                  <a:srgbClr val="000000"/>
                </a:solidFill>
                <a:latin typeface="Consolas" panose="020B0609020204030204" pitchFamily="49" charset="0"/>
              </a:rPr>
              <a:t>,c++);</a:t>
            </a:r>
            <a:r>
              <a:rPr lang="en-US" altLang="zh-CN" b="0" dirty="0">
                <a:solidFill>
                  <a:srgbClr val="008200"/>
                </a:solidFill>
                <a:latin typeface="Consolas" panose="020B0609020204030204" pitchFamily="49" charset="0"/>
              </a:rPr>
              <a:t>//print 5 then post increment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"%d\n\n"</a:t>
            </a:r>
            <a:r>
              <a:rPr lang="en-US" altLang="zh-CN" b="0" dirty="0">
                <a:solidFill>
                  <a:srgbClr val="000000"/>
                </a:solidFill>
                <a:latin typeface="Consolas" panose="020B0609020204030204" pitchFamily="49" charset="0"/>
              </a:rPr>
              <a:t>, c);</a:t>
            </a:r>
            <a:r>
              <a:rPr lang="en-US" altLang="zh-CN" b="0" dirty="0">
                <a:solidFill>
                  <a:srgbClr val="008200"/>
                </a:solidFill>
                <a:latin typeface="Consolas" panose="020B0609020204030204" pitchFamily="49" charset="0"/>
              </a:rPr>
              <a:t>//print 6</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a:t>
            </a:r>
            <a:r>
              <a:rPr lang="en-US" altLang="zh-CN" b="0" dirty="0">
                <a:solidFill>
                  <a:srgbClr val="008200"/>
                </a:solidFill>
                <a:latin typeface="Consolas" panose="020B0609020204030204" pitchFamily="49" charset="0"/>
              </a:rPr>
              <a:t>//demonstrate PRE increment</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c = 5;</a:t>
            </a:r>
            <a:r>
              <a:rPr lang="en-US" altLang="zh-CN" b="0" dirty="0">
                <a:solidFill>
                  <a:srgbClr val="008200"/>
                </a:solidFill>
                <a:latin typeface="Consolas" panose="020B0609020204030204" pitchFamily="49" charset="0"/>
              </a:rPr>
              <a:t>//assign 5 to c</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"%d\n"</a:t>
            </a:r>
            <a:r>
              <a:rPr lang="en-US" altLang="zh-CN" b="0" dirty="0">
                <a:solidFill>
                  <a:srgbClr val="000000"/>
                </a:solidFill>
                <a:latin typeface="Consolas" panose="020B0609020204030204" pitchFamily="49" charset="0"/>
              </a:rPr>
              <a:t>,c);</a:t>
            </a:r>
            <a:r>
              <a:rPr lang="en-US" altLang="zh-CN" b="0" dirty="0">
                <a:solidFill>
                  <a:srgbClr val="008200"/>
                </a:solidFill>
                <a:latin typeface="Consolas" panose="020B0609020204030204" pitchFamily="49" charset="0"/>
              </a:rPr>
              <a:t>//print 5</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"%d\n"</a:t>
            </a:r>
            <a:r>
              <a:rPr lang="en-US" altLang="zh-CN" b="0" dirty="0">
                <a:solidFill>
                  <a:srgbClr val="000000"/>
                </a:solidFill>
                <a:latin typeface="Consolas" panose="020B0609020204030204" pitchFamily="49" charset="0"/>
              </a:rPr>
              <a:t>,++c);</a:t>
            </a:r>
            <a:r>
              <a:rPr lang="en-US" altLang="zh-CN" b="0" dirty="0">
                <a:solidFill>
                  <a:srgbClr val="008200"/>
                </a:solidFill>
                <a:latin typeface="Consolas" panose="020B0609020204030204" pitchFamily="49" charset="0"/>
              </a:rPr>
              <a:t>//PRE increment then print 6</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    printf(</a:t>
            </a:r>
            <a:r>
              <a:rPr lang="en-US" altLang="zh-CN" b="0" dirty="0">
                <a:solidFill>
                  <a:srgbClr val="0000FF"/>
                </a:solidFill>
                <a:latin typeface="Consolas" panose="020B0609020204030204" pitchFamily="49" charset="0"/>
              </a:rPr>
              <a:t>"%d\n"</a:t>
            </a:r>
            <a:r>
              <a:rPr lang="en-US" altLang="zh-CN" b="0" dirty="0">
                <a:solidFill>
                  <a:srgbClr val="000000"/>
                </a:solidFill>
                <a:latin typeface="Consolas" panose="020B0609020204030204" pitchFamily="49" charset="0"/>
              </a:rPr>
              <a:t>,c);</a:t>
            </a:r>
            <a:r>
              <a:rPr lang="en-US" altLang="zh-CN" b="0" dirty="0">
                <a:solidFill>
                  <a:srgbClr val="008200"/>
                </a:solidFill>
                <a:latin typeface="Consolas" panose="020B0609020204030204" pitchFamily="49" charset="0"/>
              </a:rPr>
              <a:t>//print 6</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a:p>
            <a:pPr eaLnBrk="0" hangingPunct="0">
              <a:buFont typeface="Tw Cen MT" panose="020B0602020104020603" pitchFamily="34" charset="0"/>
              <a:buAutoNum type="arabicPeriod"/>
            </a:pPr>
            <a:r>
              <a:rPr lang="en-US" altLang="zh-CN" b="0" dirty="0">
                <a:solidFill>
                  <a:srgbClr val="000000"/>
                </a:solidFill>
                <a:latin typeface="Consolas" panose="020B0609020204030204" pitchFamily="49" charset="0"/>
              </a:rPr>
              <a:t>}</a:t>
            </a:r>
            <a:r>
              <a:rPr lang="en-US" altLang="zh-CN" b="0" dirty="0">
                <a:solidFill>
                  <a:srgbClr val="008200"/>
                </a:solidFill>
                <a:latin typeface="Consolas" panose="020B0609020204030204" pitchFamily="49" charset="0"/>
              </a:rPr>
              <a:t>//end </a:t>
            </a:r>
            <a:r>
              <a:rPr lang="en-US" altLang="zh-CN" b="0" dirty="0">
                <a:solidFill>
                  <a:srgbClr val="000000"/>
                </a:solidFill>
                <a:latin typeface="Consolas" panose="020B0609020204030204" pitchFamily="49" charset="0"/>
              </a:rPr>
              <a:t>  </a:t>
            </a:r>
            <a:endParaRPr lang="en-US" altLang="zh-CN" b="0" dirty="0">
              <a:solidFill>
                <a:srgbClr val="5C5C5C"/>
              </a:solidFill>
              <a:latin typeface="Consolas" panose="020B0609020204030204" pitchFamily="49" charset="0"/>
            </a:endParaRPr>
          </a:p>
        </p:txBody>
      </p:sp>
      <p:pic>
        <p:nvPicPr>
          <p:cNvPr id="56323" name="图片 3"/>
          <p:cNvPicPr>
            <a:picLocks noChangeAspect="1"/>
          </p:cNvPicPr>
          <p:nvPr/>
        </p:nvPicPr>
        <p:blipFill>
          <a:blip r:embed="rId2"/>
          <a:stretch>
            <a:fillRect/>
          </a:stretch>
        </p:blipFill>
        <p:spPr>
          <a:xfrm>
            <a:off x="8759825" y="2492375"/>
            <a:ext cx="1008063" cy="3144838"/>
          </a:xfrm>
          <a:prstGeom prst="rect">
            <a:avLst/>
          </a:prstGeom>
          <a:noFill/>
          <a:ln w="9525">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标题 1"/>
          <p:cNvSpPr>
            <a:spLocks noGrp="1"/>
          </p:cNvSpPr>
          <p:nvPr>
            <p:ph type="title"/>
          </p:nvPr>
        </p:nvSpPr>
        <p:spPr>
          <a:xfrm>
            <a:off x="817563" y="228600"/>
            <a:ext cx="10871200" cy="990600"/>
          </a:xfrm>
        </p:spPr>
        <p:txBody>
          <a:bodyPr vert="horz" wrap="square" lIns="91440" tIns="45720" rIns="91440" bIns="45720" anchor="ctr" anchorCtr="0"/>
          <a:lstStyle/>
          <a:p>
            <a:r>
              <a:rPr lang="zh-CN" altLang="en-US" dirty="0">
                <a:ea typeface="华文仿宋" panose="02010600040101010101" pitchFamily="2" charset="-122"/>
              </a:rPr>
              <a:t>续</a:t>
            </a:r>
          </a:p>
        </p:txBody>
      </p:sp>
      <p:sp>
        <p:nvSpPr>
          <p:cNvPr id="57347"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讨论</a:t>
            </a:r>
          </a:p>
          <a:p>
            <a:pPr marL="742950" marR="0" lvl="1" indent="-392430" algn="l" defTabSz="914400" rtl="0" eaLnBrk="1" latinLnBrk="0" hangingPunct="1">
              <a:lnSpc>
                <a:spcPct val="150000"/>
              </a:lnSpc>
              <a:spcBef>
                <a:spcPts val="50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一元运算符必须直接写在它们的操作数旁边，二者之间不允许插入空格，这是一元运算符与二元运算符的不同之处。</a:t>
            </a:r>
          </a:p>
          <a:p>
            <a:pPr marL="742950" marR="0" lvl="1" indent="-392430" algn="l" defTabSz="914400" rtl="0" eaLnBrk="1" latinLnBrk="0" hangingPunct="1">
              <a:lnSpc>
                <a:spcPct val="150000"/>
              </a:lnSpc>
              <a:spcBef>
                <a:spcPts val="50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在一个只包含有一个变量的语句中，对变量使用先增</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和后增</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运算符的执行结果是相同的。 </a:t>
            </a:r>
          </a:p>
          <a:p>
            <a:pPr marL="742950" marR="0" lvl="1" indent="-392430" algn="l" defTabSz="914400" rtl="0" eaLnBrk="1" latinLnBrk="0" hangingPunct="1">
              <a:lnSpc>
                <a:spcPct val="150000"/>
              </a:lnSpc>
              <a:spcBef>
                <a:spcPts val="50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对一个表达式而非一个简单的变量名使用增</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运算符或减</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1</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运算符是错误的，例如 </a:t>
            </a:r>
            <a:r>
              <a:rPr kumimoji="0" lang="en-US" altLang="zh-CN" sz="2600" b="1" i="0" u="none" strike="noStrike" kern="1200" cap="none" spc="0" normalizeH="0" baseline="0" noProof="1">
                <a:solidFill>
                  <a:srgbClr val="FF0000"/>
                </a:solidFill>
                <a:latin typeface="仿宋" panose="02010609060101010101" pitchFamily="49" charset="-122"/>
                <a:ea typeface="幼圆" panose="02010509060101010101" pitchFamily="49" charset="-122"/>
                <a:cs typeface="+mn-cs"/>
              </a:rPr>
              <a:t>++(x+1)</a:t>
            </a:r>
            <a:r>
              <a:rPr kumimoji="0" lang="zh-CN" altLang="en-US" sz="2600" b="1" i="0" u="none" strike="noStrike" kern="1200" cap="none" spc="0" normalizeH="0" baseline="0" noProof="1">
                <a:solidFill>
                  <a:srgbClr val="FF0000"/>
                </a:solidFill>
                <a:latin typeface="仿宋" panose="02010609060101010101" pitchFamily="49" charset="-122"/>
                <a:ea typeface="幼圆" panose="02010509060101010101" pitchFamily="49" charset="-122"/>
                <a:cs typeface="+mn-cs"/>
              </a:rPr>
              <a:t>，错误！</a:t>
            </a:r>
            <a:endPar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endParaRPr>
          </a:p>
          <a:p>
            <a:pPr marL="319405" marR="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41</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标题 1"/>
          <p:cNvSpPr>
            <a:spLocks noGrp="1"/>
          </p:cNvSpPr>
          <p:nvPr>
            <p:ph type="title"/>
          </p:nvPr>
        </p:nvSpPr>
        <p:spPr>
          <a:xfrm>
            <a:off x="817563" y="228600"/>
            <a:ext cx="10871200" cy="990600"/>
          </a:xfrm>
        </p:spPr>
        <p:txBody>
          <a:bodyPr vert="horz" wrap="square" lIns="91440" tIns="45720" rIns="91440" bIns="45720" anchor="ctr" anchorCtr="0"/>
          <a:lstStyle/>
          <a:p>
            <a:r>
              <a:rPr lang="zh-CN" altLang="en-US" dirty="0">
                <a:ea typeface="华文仿宋" panose="02010600040101010101" pitchFamily="2" charset="-122"/>
              </a:rPr>
              <a:t>续</a:t>
            </a:r>
          </a:p>
        </p:txBody>
      </p:sp>
      <p:sp>
        <p:nvSpPr>
          <p:cNvPr id="58371" name="内容占位符 2"/>
          <p:cNvSpPr>
            <a:spLocks noGrp="1"/>
          </p:cNvSpPr>
          <p:nvPr>
            <p:ph sz="quarter" idx="1"/>
          </p:nvPr>
        </p:nvSpPr>
        <p:spPr>
          <a:xfrm>
            <a:off x="817563" y="1600200"/>
            <a:ext cx="10871200" cy="676275"/>
          </a:xfrm>
        </p:spPr>
        <p:txBody>
          <a:bodyPr vert="horz" wrap="square" lIns="91440" tIns="45720" rIns="91440" bIns="45720" anchor="t" anchorCtr="0"/>
          <a:lstStyle/>
          <a:p>
            <a:pPr marL="319405" marR="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目前所学习过的运算符的优先级及其结合律</a:t>
            </a:r>
          </a:p>
          <a:p>
            <a:pPr marL="319405" marR="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42</a:t>
            </a:fld>
            <a:endParaRPr lang="zh-CN" altLang="en-US" sz="1200" dirty="0">
              <a:solidFill>
                <a:srgbClr val="FFFFFF"/>
              </a:solidFill>
              <a:latin typeface="Arial" panose="020B0604020202020204" pitchFamily="34" charset="0"/>
              <a:ea typeface="宋体" panose="02010600030101010101" pitchFamily="2" charset="-122"/>
            </a:endParaRPr>
          </a:p>
        </p:txBody>
      </p:sp>
      <p:pic>
        <p:nvPicPr>
          <p:cNvPr id="58372" name="Picture 4"/>
          <p:cNvPicPr>
            <a:picLocks noChangeAspect="1"/>
          </p:cNvPicPr>
          <p:nvPr/>
        </p:nvPicPr>
        <p:blipFill>
          <a:blip r:embed="rId2"/>
          <a:stretch>
            <a:fillRect/>
          </a:stretch>
        </p:blipFill>
        <p:spPr>
          <a:xfrm>
            <a:off x="1774825" y="2311400"/>
            <a:ext cx="7777163" cy="384492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标题 1"/>
          <p:cNvSpPr>
            <a:spLocks noGrp="1"/>
          </p:cNvSpPr>
          <p:nvPr>
            <p:ph type="title"/>
          </p:nvPr>
        </p:nvSpPr>
        <p:spPr>
          <a:xfrm>
            <a:off x="817563" y="228600"/>
            <a:ext cx="10871200" cy="990600"/>
          </a:xfrm>
        </p:spPr>
        <p:txBody>
          <a:bodyPr vert="horz" wrap="square" lIns="91440" tIns="45720" rIns="91440" bIns="45720" anchor="ctr" anchorCtr="0"/>
          <a:lstStyle/>
          <a:p>
            <a:r>
              <a:rPr lang="zh-CN" altLang="en-US" dirty="0">
                <a:ea typeface="华文仿宋" panose="02010600040101010101" pitchFamily="2" charset="-122"/>
              </a:rPr>
              <a:t>课后练习</a:t>
            </a:r>
          </a:p>
        </p:txBody>
      </p:sp>
      <p:sp>
        <p:nvSpPr>
          <p:cNvPr id="59395"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例：（</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sym typeface="Wingdings" panose="05000000000000000000" pitchFamily="2" charset="2"/>
              </a:rPr>
              <a:t>回文检测）</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回文是一段数字或文本， 无论顺读还是倒读都是一样的。例如，下面这些五位数的整数都是回文：</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12321</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55555</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 </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45354</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和</a:t>
            </a:r>
            <a:r>
              <a:rPr kumimoji="0" lang="en-US" altLang="zh-CN"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11611</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。请编写一个读入五位整数并判断其是否为回文的程序。如果是七位数呢？</a:t>
            </a:r>
          </a:p>
          <a:p>
            <a:pPr marL="319405" marR="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43</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标题 1"/>
          <p:cNvSpPr>
            <a:spLocks noGrp="1"/>
          </p:cNvSpPr>
          <p:nvPr>
            <p:ph type="title"/>
          </p:nvPr>
        </p:nvSpPr>
        <p:spPr>
          <a:xfrm>
            <a:off x="817563" y="228600"/>
            <a:ext cx="10871200" cy="990600"/>
          </a:xfrm>
        </p:spPr>
        <p:txBody>
          <a:bodyPr vert="horz" wrap="square" lIns="91440" tIns="45720" rIns="91440" bIns="45720" anchor="ctr" anchorCtr="0"/>
          <a:lstStyle/>
          <a:p>
            <a:r>
              <a:rPr lang="zh-CN" altLang="en-US" dirty="0">
                <a:ea typeface="华文仿宋" panose="02010600040101010101" pitchFamily="2" charset="-122"/>
              </a:rPr>
              <a:t>小结</a:t>
            </a:r>
          </a:p>
        </p:txBody>
      </p:sp>
      <p:sp>
        <p:nvSpPr>
          <p:cNvPr id="60419"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算法就是要执行的操作及其操作的顺序。</a:t>
            </a:r>
          </a:p>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伪码与日常使用的英语极为类似，它并不是一种真正的计算机程序设计语言。</a:t>
            </a:r>
          </a:p>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使用结构化程序设计技术编写的程序，更清晰可读、易于修改、易于查错排错。</a:t>
            </a:r>
          </a:p>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任何计算机程序都可以仅用顺序结构、选择结构和循环结构来实现。</a:t>
            </a:r>
            <a:endParaRPr kumimoji="0" lang="en-US" altLang="zh-CN"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endParaRPr>
          </a:p>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流程图可以用图形化的方式直观地描述算法。</a:t>
            </a:r>
          </a:p>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800" b="1" i="0" u="none" strike="noStrike" kern="1200" cap="none" spc="0" normalizeH="0" baseline="0" noProof="1">
                <a:solidFill>
                  <a:schemeClr val="tx1"/>
                </a:solidFill>
                <a:latin typeface="宋体" panose="02010600030101010101" pitchFamily="2" charset="-122"/>
                <a:ea typeface="宋体" panose="02010600030101010101" pitchFamily="2" charset="-122"/>
                <a:cs typeface="+mn-cs"/>
              </a:rPr>
              <a:t>自顶向下、逐步求精的方法是一种有效的程序设计方法。</a:t>
            </a: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44</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内容占位符 2"/>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0" fontAlgn="base" latinLnBrk="0" hangingPunct="0">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结构化部分作业：</a:t>
            </a:r>
            <a:r>
              <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P.78 </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第</a:t>
            </a:r>
            <a:r>
              <a:rPr kumimoji="0" lang="en-US" altLang="zh-CN"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16 ----</a:t>
            </a: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sp>
        <p:nvSpPr>
          <p:cNvPr id="2" name="灯片编号占位符 3"/>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45</a:t>
            </a:fld>
            <a:endParaRPr lang="zh-CN" altLang="en-US" sz="1200" dirty="0">
              <a:solidFill>
                <a:srgbClr val="FFFFFF"/>
              </a:solidFill>
              <a:latin typeface="Arial" panose="020B0604020202020204" pitchFamily="34" charset="0"/>
              <a:ea typeface="宋体" panose="02010600030101010101" pitchFamily="2"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矩形 3"/>
          <p:cNvSpPr/>
          <p:nvPr/>
        </p:nvSpPr>
        <p:spPr>
          <a:xfrm>
            <a:off x="5591175" y="1916113"/>
            <a:ext cx="6121400" cy="708025"/>
          </a:xfrm>
          <a:prstGeom prst="rect">
            <a:avLst/>
          </a:prstGeom>
          <a:noFill/>
          <a:ln w="9525">
            <a:noFill/>
          </a:ln>
        </p:spPr>
        <p:txBody>
          <a:bodyPr anchor="t" anchorCtr="0">
            <a:spAutoFit/>
          </a:bodyPr>
          <a:lstStyle/>
          <a:p>
            <a:pPr algn="ctr"/>
            <a:r>
              <a:rPr lang="en-US" altLang="zh-CN" sz="4000" dirty="0">
                <a:latin typeface="Arial" panose="020B0604020202020204" pitchFamily="34" charset="0"/>
              </a:rPr>
              <a:t>Thank you!</a:t>
            </a:r>
            <a:endParaRPr lang="zh-CN" altLang="en-US" sz="4000" dirty="0">
              <a:latin typeface="Arial" panose="020B0604020202020204" pitchFamily="34" charset="0"/>
              <a:ea typeface="宋体" panose="02010600030101010101" pitchFamily="2" charset="-122"/>
            </a:endParaRPr>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en-US" altLang="zh-CN" dirty="0">
                <a:ea typeface="华文仿宋" panose="02010600040101010101" pitchFamily="2" charset="-122"/>
              </a:rPr>
              <a:t>2. </a:t>
            </a:r>
            <a:r>
              <a:rPr lang="zh-CN" altLang="en-US" dirty="0">
                <a:ea typeface="华文仿宋" panose="02010600040101010101" pitchFamily="2" charset="-122"/>
              </a:rPr>
              <a:t>控制结构</a:t>
            </a:r>
            <a:r>
              <a:rPr lang="en-US" altLang="zh-CN" dirty="0">
                <a:ea typeface="华文仿宋" panose="02010600040101010101" pitchFamily="2" charset="-122"/>
              </a:rPr>
              <a:t> </a:t>
            </a:r>
            <a:endParaRPr lang="zh-CN" altLang="en-US" dirty="0">
              <a:ea typeface="华文仿宋" panose="02010600040101010101" pitchFamily="2" charset="-122"/>
            </a:endParaRPr>
          </a:p>
        </p:txBody>
      </p:sp>
      <p:sp>
        <p:nvSpPr>
          <p:cNvPr id="20482" name="灯片编号占位符 2"/>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5</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20484" name="内容占位符 3"/>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如果计算机程序中的语句是按照它们被编写的顺序逐条执行，这种方式称为顺序执行。</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如果下一条要执行的语句不是当前语句的后继语句，称为</a:t>
            </a:r>
            <a:r>
              <a:rPr kumimoji="0" lang="zh-CN" altLang="en-US" sz="2900" b="1" i="0" u="sng" strike="noStrike" kern="1200" cap="none" spc="0" normalizeH="0" baseline="0" noProof="1">
                <a:solidFill>
                  <a:schemeClr val="tx1"/>
                </a:solidFill>
                <a:latin typeface="黑体" panose="02010609060101010101" pitchFamily="49" charset="-122"/>
                <a:ea typeface="幼圆" panose="02010509060101010101" pitchFamily="49" charset="-122"/>
                <a:cs typeface="+mn-cs"/>
              </a:rPr>
              <a:t>控制转移</a:t>
            </a: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最直接的方法是采用</a:t>
            </a:r>
            <a:r>
              <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goto</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语句（</a:t>
            </a:r>
            <a:r>
              <a:rPr kumimoji="0" lang="zh-CN" altLang="en-US" sz="2600" b="1" i="0" u="none" strike="noStrike" kern="1200" cap="none" spc="0" normalizeH="0" baseline="0" noProof="1">
                <a:solidFill>
                  <a:srgbClr val="FF0000"/>
                </a:solidFill>
                <a:latin typeface="仿宋" panose="02010609060101010101" pitchFamily="49" charset="-122"/>
                <a:ea typeface="幼圆" panose="02010509060101010101" pitchFamily="49" charset="-122"/>
                <a:cs typeface="+mn-cs"/>
              </a:rPr>
              <a:t>现在已经不用</a:t>
            </a:r>
            <a:r>
              <a:rPr kumimoji="0" lang="zh-CN" altLang="en-US"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rPr>
              <a:t>）</a:t>
            </a:r>
            <a:endParaRPr kumimoji="0" lang="en-US" altLang="zh-CN" sz="2600" b="1" i="0" u="none" strike="noStrike" kern="1200" cap="none" spc="0" normalizeH="0" baseline="0" noProof="1">
              <a:solidFill>
                <a:schemeClr val="tx1"/>
              </a:solidFill>
              <a:latin typeface="仿宋" panose="02010609060101010101" pitchFamily="49" charset="-122"/>
              <a:ea typeface="幼圆" panose="02010509060101010101" pitchFamily="49" charset="-122"/>
              <a:cs typeface="+mn-cs"/>
            </a:endParaRPr>
          </a:p>
          <a:p>
            <a:pPr marL="1016000" marR="0" lvl="2" indent="-28575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优点是直接，一眼就可以看出</a:t>
            </a:r>
            <a:endParaRPr kumimoji="0" lang="en-US" altLang="zh-CN"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endParaRPr>
          </a:p>
          <a:p>
            <a:pPr marL="1016000" marR="0" lvl="2" indent="-285750" algn="l" defTabSz="914400" rtl="0" eaLnBrk="1" fontAlgn="base" latinLnBrk="0" hangingPunct="1">
              <a:lnSpc>
                <a:spcPct val="100000"/>
              </a:lnSpc>
              <a:spcBef>
                <a:spcPts val="500"/>
              </a:spcBef>
              <a:spcAft>
                <a:spcPct val="0"/>
              </a:spcAft>
              <a:buClr>
                <a:schemeClr val="accent2"/>
              </a:buClr>
              <a:buSzPct val="75000"/>
              <a:buFont typeface="Wingdings" panose="05000000000000000000" pitchFamily="2" charset="2"/>
              <a:buChar char="ü"/>
            </a:pPr>
            <a:r>
              <a:rPr kumimoji="0" lang="zh-CN" altLang="en-US"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rPr>
              <a:t>缺点是这种转移是无条件的，没有逻辑上的约束，会使整个程序乱成一团麻</a:t>
            </a:r>
            <a:endParaRPr kumimoji="0" lang="en-US" altLang="zh-CN" sz="2300" b="1" i="0" u="none" strike="noStrike" kern="1200" cap="none" spc="0" normalizeH="0" baseline="0" noProof="1">
              <a:solidFill>
                <a:schemeClr val="tx1"/>
              </a:solidFill>
              <a:latin typeface="宋体" panose="02010600030101010101" pitchFamily="2" charset="-122"/>
              <a:ea typeface="幼圆" panose="02010509060101010101" pitchFamily="49" charset="-122"/>
              <a:cs typeface="+mn-c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21506" name="灯片编号占位符 2"/>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6</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4" name="内容占位符 3"/>
          <p:cNvSpPr>
            <a:spLocks noGrp="1"/>
          </p:cNvSpPr>
          <p:nvPr>
            <p:ph sz="quarter" idx="1"/>
          </p:nvPr>
        </p:nvSpPr>
        <p:spPr>
          <a:xfrm>
            <a:off x="817563" y="1600200"/>
            <a:ext cx="11083925" cy="3629025"/>
          </a:xfrm>
        </p:spPr>
        <p:txBody>
          <a:bodyPr vert="horz" wrap="square" lIns="91440" tIns="45720" rIns="91440" bIns="45720" numCol="1" anchor="t" anchorCtr="0" compatLnSpc="1">
            <a:normAutofit fontScale="92500"/>
          </a:bodyPr>
          <a:lstStyle/>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anose="05000000000000000000"/>
              <a:buChar char=""/>
              <a:defRPr/>
            </a:pPr>
            <a:r>
              <a:rPr kumimoji="0" lang="zh-CN" altLang="en-US" sz="2900" b="1" i="0" u="none" strike="noStrike" kern="1200" cap="none" spc="0" normalizeH="0" baseline="0" noProof="0" dirty="0">
                <a:ln>
                  <a:noFill/>
                </a:ln>
                <a:solidFill>
                  <a:srgbClr val="000099"/>
                </a:solidFill>
                <a:effectLst/>
                <a:uLnTx/>
                <a:uFillTx/>
                <a:latin typeface="仿宋" panose="02010609060101010101" pitchFamily="49" charset="-122"/>
                <a:ea typeface="仿宋" panose="02010609060101010101" pitchFamily="49" charset="-122"/>
                <a:cs typeface="+mn-cs"/>
              </a:rPr>
              <a:t>科拉多</a:t>
            </a:r>
            <a:r>
              <a:rPr kumimoji="0" lang="en-US" altLang="zh-CN" sz="2900" b="1" i="0" u="none" strike="noStrike" kern="1200" cap="none" spc="0" normalizeH="0" baseline="0" noProof="0" dirty="0">
                <a:ln>
                  <a:noFill/>
                </a:ln>
                <a:solidFill>
                  <a:srgbClr val="000099"/>
                </a:solidFill>
                <a:effectLst/>
                <a:uLnTx/>
                <a:uFillTx/>
                <a:latin typeface="仿宋" panose="02010609060101010101" pitchFamily="49" charset="-122"/>
                <a:ea typeface="仿宋" panose="02010609060101010101" pitchFamily="49" charset="-122"/>
                <a:cs typeface="+mn-cs"/>
              </a:rPr>
              <a:t>·</a:t>
            </a:r>
            <a:r>
              <a:rPr kumimoji="0" lang="zh-CN" altLang="en-US" sz="2900" b="1" i="0" u="none" strike="noStrike" kern="1200" cap="none" spc="0" normalizeH="0" baseline="0" noProof="0" dirty="0">
                <a:ln>
                  <a:noFill/>
                </a:ln>
                <a:solidFill>
                  <a:srgbClr val="000099"/>
                </a:solidFill>
                <a:effectLst/>
                <a:uLnTx/>
                <a:uFillTx/>
                <a:latin typeface="仿宋" panose="02010609060101010101" pitchFamily="49" charset="-122"/>
                <a:ea typeface="仿宋" panose="02010609060101010101" pitchFamily="49" charset="-122"/>
                <a:cs typeface="+mn-cs"/>
              </a:rPr>
              <a:t>伯姆</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及</a:t>
            </a:r>
            <a:r>
              <a:rPr kumimoji="0" lang="zh-CN" altLang="en-US" sz="2900" b="1" i="0" u="none" strike="noStrike" kern="1200" cap="none" spc="0" normalizeH="0" baseline="0" noProof="0" dirty="0">
                <a:ln>
                  <a:noFill/>
                </a:ln>
                <a:solidFill>
                  <a:srgbClr val="000099"/>
                </a:solidFill>
                <a:effectLst/>
                <a:uLnTx/>
                <a:uFillTx/>
                <a:latin typeface="仿宋" panose="02010609060101010101" pitchFamily="49" charset="-122"/>
                <a:ea typeface="仿宋" panose="02010609060101010101" pitchFamily="49" charset="-122"/>
                <a:cs typeface="+mn-cs"/>
              </a:rPr>
              <a:t>朱塞佩</a:t>
            </a:r>
            <a:r>
              <a:rPr kumimoji="0" lang="en-US" altLang="zh-CN" sz="2900" b="1" i="0" u="none" strike="noStrike" kern="1200" cap="none" spc="0" normalizeH="0" baseline="0" noProof="0" dirty="0">
                <a:ln>
                  <a:noFill/>
                </a:ln>
                <a:solidFill>
                  <a:srgbClr val="000099"/>
                </a:solidFill>
                <a:effectLst/>
                <a:uLnTx/>
                <a:uFillTx/>
                <a:latin typeface="仿宋" panose="02010609060101010101" pitchFamily="49" charset="-122"/>
                <a:ea typeface="仿宋" panose="02010609060101010101" pitchFamily="49" charset="-122"/>
                <a:cs typeface="+mn-cs"/>
              </a:rPr>
              <a:t>·</a:t>
            </a:r>
            <a:r>
              <a:rPr kumimoji="0" lang="zh-CN" altLang="en-US" sz="2900" b="1" i="0" u="none" strike="noStrike" kern="1200" cap="none" spc="0" normalizeH="0" baseline="0" noProof="0" dirty="0">
                <a:ln>
                  <a:noFill/>
                </a:ln>
                <a:solidFill>
                  <a:srgbClr val="000099"/>
                </a:solidFill>
                <a:effectLst/>
                <a:uLnTx/>
                <a:uFillTx/>
                <a:latin typeface="仿宋" panose="02010609060101010101" pitchFamily="49" charset="-122"/>
                <a:ea typeface="仿宋" panose="02010609060101010101" pitchFamily="49" charset="-122"/>
                <a:cs typeface="+mn-cs"/>
              </a:rPr>
              <a:t>贾可皮尼</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900" b="0"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Jacopini</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）于</a:t>
            </a:r>
            <a:r>
              <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1966</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年</a:t>
            </a:r>
            <a:r>
              <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5</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月在</a:t>
            </a:r>
            <a:r>
              <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900"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Communications of the ACM</a:t>
            </a:r>
            <a:r>
              <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期刊发表论文</a:t>
            </a:r>
            <a:r>
              <a:rPr kumimoji="0" lang="en-US" altLang="zh-CN" sz="2900" b="0" i="0" u="none" strike="noStrike" kern="1200" cap="none" spc="0" normalizeH="0" baseline="30000" noProof="0" dirty="0">
                <a:ln>
                  <a:noFill/>
                </a:ln>
                <a:solidFill>
                  <a:schemeClr val="tx1"/>
                </a:solidFill>
                <a:effectLst/>
                <a:uLnTx/>
                <a:uFillTx/>
                <a:latin typeface="黑体" panose="02010609060101010101" pitchFamily="49" charset="-122"/>
                <a:ea typeface="黑体" panose="02010609060101010101" pitchFamily="49" charset="-122"/>
                <a:cs typeface="+mn-cs"/>
                <a:hlinkClick r:id="rId2"/>
              </a:rPr>
              <a:t>[1]</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，说明任何一个有</a:t>
            </a:r>
            <a:r>
              <a:rPr kumimoji="0" lang="en-US" altLang="zh-CN" sz="2900" b="0"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goto</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指令的程序，可以改为完全不使用</a:t>
            </a:r>
            <a:r>
              <a:rPr kumimoji="0" lang="en-US" altLang="zh-CN" sz="2900" b="0" i="0" u="none" strike="noStrike" kern="1200" cap="none" spc="0" normalizeH="0" baseline="0" noProof="0" dirty="0" err="1">
                <a:ln>
                  <a:noFill/>
                </a:ln>
                <a:solidFill>
                  <a:schemeClr val="tx1"/>
                </a:solidFill>
                <a:effectLst/>
                <a:uLnTx/>
                <a:uFillTx/>
                <a:latin typeface="黑体" panose="02010609060101010101" pitchFamily="49" charset="-122"/>
                <a:ea typeface="黑体" panose="02010609060101010101" pitchFamily="49" charset="-122"/>
                <a:cs typeface="+mn-cs"/>
              </a:rPr>
              <a:t>goto</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指令的程序。任何计算机程序可以仅用三种控制结构来实现：</a:t>
            </a:r>
            <a:r>
              <a:rPr kumimoji="0" lang="zh-CN" altLang="en-US" sz="2900" b="1" i="0" u="sng" strike="noStrike" kern="1200" cap="none" spc="0" normalizeH="0" baseline="0" noProof="0" dirty="0">
                <a:ln>
                  <a:noFill/>
                </a:ln>
                <a:solidFill>
                  <a:srgbClr val="FF0000"/>
                </a:solidFill>
                <a:effectLst/>
                <a:uLnTx/>
                <a:uFillTx/>
                <a:latin typeface="仿宋" panose="02010609060101010101" pitchFamily="49" charset="-122"/>
                <a:ea typeface="仿宋" panose="02010609060101010101" pitchFamily="49" charset="-122"/>
                <a:cs typeface="+mn-cs"/>
              </a:rPr>
              <a:t>顺序结构、选择结构、循环结构</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endPar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endParaRPr>
          </a:p>
          <a:p>
            <a:pPr marL="320040" marR="0" lvl="0" indent="-320040" algn="l" defTabSz="914400" rtl="0" eaLnBrk="1" fontAlgn="auto" latinLnBrk="0" hangingPunct="1">
              <a:lnSpc>
                <a:spcPct val="100000"/>
              </a:lnSpc>
              <a:spcBef>
                <a:spcPts val="700"/>
              </a:spcBef>
              <a:spcAft>
                <a:spcPts val="0"/>
              </a:spcAft>
              <a:buClr>
                <a:schemeClr val="accent2"/>
              </a:buClr>
              <a:buSzPct val="60000"/>
              <a:buFont typeface="Wingdings" panose="05000000000000000000"/>
              <a:buChar char=""/>
              <a:defRPr/>
            </a:pPr>
            <a:r>
              <a:rPr kumimoji="0" lang="zh-CN" altLang="en-US" sz="2900" b="1" i="0" u="none" strike="noStrike" kern="1200" cap="none" spc="0" normalizeH="0" baseline="0" noProof="0" dirty="0">
                <a:ln>
                  <a:noFill/>
                </a:ln>
                <a:solidFill>
                  <a:srgbClr val="000099"/>
                </a:solidFill>
                <a:effectLst/>
                <a:uLnTx/>
                <a:uFillTx/>
                <a:latin typeface="仿宋" panose="02010609060101010101" pitchFamily="49" charset="-122"/>
                <a:ea typeface="仿宋" panose="02010609060101010101" pitchFamily="49" charset="-122"/>
                <a:cs typeface="+mn-cs"/>
              </a:rPr>
              <a:t>艾兹赫尔</a:t>
            </a:r>
            <a:r>
              <a:rPr kumimoji="0" lang="en-US" altLang="zh-CN" sz="2900" b="1" i="0" u="none" strike="noStrike" kern="1200" cap="none" spc="0" normalizeH="0" baseline="0" noProof="0" dirty="0">
                <a:ln>
                  <a:noFill/>
                </a:ln>
                <a:solidFill>
                  <a:srgbClr val="000099"/>
                </a:solidFill>
                <a:effectLst/>
                <a:uLnTx/>
                <a:uFillTx/>
                <a:latin typeface="仿宋" panose="02010609060101010101" pitchFamily="49" charset="-122"/>
                <a:ea typeface="仿宋" panose="02010609060101010101" pitchFamily="49" charset="-122"/>
                <a:cs typeface="+mn-cs"/>
              </a:rPr>
              <a:t>·</a:t>
            </a:r>
            <a:r>
              <a:rPr kumimoji="0" lang="zh-CN" altLang="en-US" sz="2900" b="1" i="0" u="none" strike="noStrike" kern="1200" cap="none" spc="0" normalizeH="0" baseline="0" noProof="0" dirty="0">
                <a:ln>
                  <a:noFill/>
                </a:ln>
                <a:solidFill>
                  <a:srgbClr val="000099"/>
                </a:solidFill>
                <a:effectLst/>
                <a:uLnTx/>
                <a:uFillTx/>
                <a:latin typeface="仿宋" panose="02010609060101010101" pitchFamily="49" charset="-122"/>
                <a:ea typeface="仿宋" panose="02010609060101010101" pitchFamily="49" charset="-122"/>
                <a:cs typeface="+mn-cs"/>
              </a:rPr>
              <a:t>戴克斯特拉</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在</a:t>
            </a:r>
            <a:r>
              <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1968</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年也提出著名的论文</a:t>
            </a:r>
            <a:r>
              <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《GOTO</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陈述有害论</a:t>
            </a:r>
            <a:r>
              <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900" b="0" i="0" u="none" strike="noStrike" kern="1200" cap="none" spc="0" normalizeH="0" baseline="0" noProof="0" dirty="0">
                <a:ln>
                  <a:noFill/>
                </a:ln>
                <a:solidFill>
                  <a:schemeClr val="tx1"/>
                </a:solidFill>
                <a:effectLst/>
                <a:uLnTx/>
                <a:uFillTx/>
                <a:latin typeface="Tahoma" panose="020B0604030504040204" pitchFamily="34" charset="0"/>
                <a:ea typeface="Tahoma" panose="020B0604030504040204" pitchFamily="34" charset="0"/>
                <a:cs typeface="Tahoma" panose="020B0604030504040204" pitchFamily="34" charset="0"/>
              </a:rPr>
              <a:t>Go To Statement Considered Harmful</a:t>
            </a:r>
            <a:r>
              <a:rPr kumimoji="0" lang="en-US" altLang="zh-CN"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a:t>
            </a:r>
            <a:r>
              <a:rPr kumimoji="0" lang="en-US" altLang="zh-CN" sz="2900" b="0" i="0" u="none" strike="noStrike" kern="1200" cap="none" spc="0" normalizeH="0" baseline="30000" noProof="0" dirty="0">
                <a:ln>
                  <a:noFill/>
                </a:ln>
                <a:solidFill>
                  <a:schemeClr val="tx1"/>
                </a:solidFill>
                <a:effectLst/>
                <a:uLnTx/>
                <a:uFillTx/>
                <a:latin typeface="黑体" panose="02010609060101010101" pitchFamily="49" charset="-122"/>
                <a:ea typeface="黑体" panose="02010609060101010101" pitchFamily="49" charset="-122"/>
                <a:cs typeface="+mn-cs"/>
                <a:hlinkClick r:id="rId2"/>
              </a:rPr>
              <a:t>[2]</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，因此结构化编程开始盛行，此概念理论上可以由</a:t>
            </a:r>
            <a:r>
              <a:rPr kumimoji="0" lang="zh-CN" altLang="en-US" sz="2900" b="0" i="0" u="none" strike="noStrike" kern="1200" cap="none" spc="0" normalizeH="0" baseline="0" noProof="0" dirty="0">
                <a:ln>
                  <a:noFill/>
                </a:ln>
                <a:solidFill>
                  <a:srgbClr val="7030A0"/>
                </a:solidFill>
                <a:effectLst/>
                <a:uLnTx/>
                <a:uFillTx/>
                <a:latin typeface="黑体" panose="02010609060101010101" pitchFamily="49" charset="-122"/>
                <a:ea typeface="黑体" panose="02010609060101010101" pitchFamily="49" charset="-122"/>
                <a:cs typeface="+mn-cs"/>
                <a:hlinkClick r:id="rId3" tooltip="结构化程序理论">
                  <a:extLst>
                    <a:ext uri="{A12FA001-AC4F-418D-AE19-62706E023703}">
                      <ahyp:hlinkClr xmlns:ahyp="http://schemas.microsoft.com/office/drawing/2018/hyperlinkcolor" val="tx"/>
                    </a:ext>
                  </a:extLst>
                </a:hlinkClick>
              </a:rPr>
              <a:t>结构化程序理论</a:t>
            </a:r>
            <a:r>
              <a:rPr kumimoji="0" lang="zh-CN" altLang="en-US" sz="29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cs typeface="+mn-cs"/>
              </a:rPr>
              <a:t>所证明，而在实务上，由丰富控制结构的编程语言来实现结构化编程。</a:t>
            </a:r>
          </a:p>
        </p:txBody>
      </p:sp>
      <p:sp>
        <p:nvSpPr>
          <p:cNvPr id="5" name="矩形 4"/>
          <p:cNvSpPr/>
          <p:nvPr/>
        </p:nvSpPr>
        <p:spPr>
          <a:xfrm>
            <a:off x="817563" y="5373688"/>
            <a:ext cx="11083925" cy="1200150"/>
          </a:xfrm>
          <a:prstGeom prst="rect">
            <a:avLst/>
          </a:prstGeom>
          <a:solidFill>
            <a:schemeClr val="bg2">
              <a:lumMod val="50000"/>
            </a:schemeClr>
          </a:solidFill>
        </p:spPr>
        <p:txBody>
          <a:bodyPr>
            <a:spAutoFit/>
          </a:body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222222"/>
                </a:solidFill>
                <a:effectLst/>
                <a:uLnTx/>
                <a:uFillTx/>
                <a:latin typeface="Arial" panose="020B0604020202020204" pitchFamily="34" charset="0"/>
                <a:ea typeface="宋体" panose="02010600030101010101" pitchFamily="2" charset="-122"/>
                <a:cs typeface="+mn-cs"/>
              </a:rPr>
              <a:t>[1]  </a:t>
            </a:r>
            <a:r>
              <a:rPr kumimoji="0" lang="en-US" altLang="zh-CN" sz="1800" b="0" i="0" u="none" strike="noStrike" kern="1200" cap="none" spc="0" normalizeH="0" baseline="0" noProof="0" dirty="0" err="1">
                <a:ln>
                  <a:noFill/>
                </a:ln>
                <a:solidFill>
                  <a:srgbClr val="222222"/>
                </a:solidFill>
                <a:effectLst/>
                <a:uLnTx/>
                <a:uFillTx/>
                <a:latin typeface="Arial" panose="020B0604020202020204" pitchFamily="34" charset="0"/>
                <a:ea typeface="宋体" panose="02010600030101010101" pitchFamily="2" charset="-122"/>
                <a:cs typeface="+mn-cs"/>
              </a:rPr>
              <a:t>Böhm</a:t>
            </a:r>
            <a:r>
              <a:rPr kumimoji="0" lang="en-US" altLang="zh-CN" sz="1800" b="0" i="0" u="none" strike="noStrike" kern="1200" cap="none" spc="0" normalizeH="0" baseline="0" noProof="0" dirty="0">
                <a:ln>
                  <a:noFill/>
                </a:ln>
                <a:solidFill>
                  <a:srgbClr val="222222"/>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rgbClr val="222222"/>
                </a:solidFill>
                <a:effectLst/>
                <a:uLnTx/>
                <a:uFillTx/>
                <a:latin typeface="Arial" panose="020B0604020202020204" pitchFamily="34" charset="0"/>
                <a:ea typeface="宋体" panose="02010600030101010101" pitchFamily="2" charset="-122"/>
                <a:cs typeface="+mn-cs"/>
              </a:rPr>
              <a:t>Jacopini</a:t>
            </a:r>
            <a:r>
              <a:rPr kumimoji="0" lang="en-US" altLang="zh-CN" sz="1800" b="0" i="0" u="none" strike="noStrike" kern="1200" cap="none" spc="0" normalizeH="0" baseline="0" noProof="0" dirty="0">
                <a:ln>
                  <a:noFill/>
                </a:ln>
                <a:solidFill>
                  <a:srgbClr val="222222"/>
                </a:solidFill>
                <a:effectLst/>
                <a:uLnTx/>
                <a:uFillTx/>
                <a:latin typeface="Arial" panose="020B0604020202020204" pitchFamily="34" charset="0"/>
                <a:ea typeface="宋体" panose="02010600030101010101" pitchFamily="2" charset="-122"/>
                <a:cs typeface="+mn-cs"/>
              </a:rPr>
              <a:t>. "Flow diagrams, </a:t>
            </a:r>
            <a:r>
              <a:rPr kumimoji="0" lang="en-US" altLang="zh-CN" sz="1800" b="0" i="0" u="none" strike="noStrike" kern="1200" cap="none" spc="0" normalizeH="0" baseline="0" noProof="0" dirty="0" err="1">
                <a:ln>
                  <a:noFill/>
                </a:ln>
                <a:solidFill>
                  <a:srgbClr val="222222"/>
                </a:solidFill>
                <a:effectLst/>
                <a:uLnTx/>
                <a:uFillTx/>
                <a:latin typeface="Arial" panose="020B0604020202020204" pitchFamily="34" charset="0"/>
                <a:ea typeface="宋体" panose="02010600030101010101" pitchFamily="2" charset="-122"/>
                <a:cs typeface="+mn-cs"/>
              </a:rPr>
              <a:t>turing</a:t>
            </a:r>
            <a:r>
              <a:rPr kumimoji="0" lang="en-US" altLang="zh-CN" sz="1800" b="0" i="0" u="none" strike="noStrike" kern="1200" cap="none" spc="0" normalizeH="0" baseline="0" noProof="0" dirty="0">
                <a:ln>
                  <a:noFill/>
                </a:ln>
                <a:solidFill>
                  <a:srgbClr val="222222"/>
                </a:solidFill>
                <a:effectLst/>
                <a:uLnTx/>
                <a:uFillTx/>
                <a:latin typeface="Arial" panose="020B0604020202020204" pitchFamily="34" charset="0"/>
                <a:ea typeface="宋体" panose="02010600030101010101" pitchFamily="2" charset="-122"/>
                <a:cs typeface="+mn-cs"/>
              </a:rPr>
              <a:t> machines and languages with only two formation rules"  Comm. ACM, 9(5):366-371, May 1966.</a:t>
            </a:r>
          </a:p>
          <a:p>
            <a:pPr marL="0" marR="0" lvl="0" indent="0" algn="l"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rgbClr val="222222"/>
                </a:solidFill>
                <a:effectLst/>
                <a:uLnTx/>
                <a:uFillTx/>
                <a:latin typeface="Arial" panose="020B0604020202020204" pitchFamily="34" charset="0"/>
                <a:ea typeface="宋体" panose="02010600030101010101" pitchFamily="2" charset="-122"/>
                <a:cs typeface="+mn-cs"/>
              </a:rPr>
              <a:t>[2]</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a:t>
            </a:r>
            <a:r>
              <a:rPr kumimoji="0" lang="en-US" altLang="zh-CN" sz="1800" b="0" i="0" u="none" strike="noStrike" kern="1200" cap="none" spc="0" normalizeH="0" baseline="0" noProof="0" dirty="0" err="1">
                <a:ln>
                  <a:noFill/>
                </a:ln>
                <a:solidFill>
                  <a:schemeClr val="tx1"/>
                </a:solidFill>
                <a:effectLst/>
                <a:uLnTx/>
                <a:uFillTx/>
                <a:latin typeface="Arial" panose="020B0604020202020204" pitchFamily="34" charset="0"/>
                <a:ea typeface="宋体" panose="02010600030101010101" pitchFamily="2" charset="-122"/>
                <a:cs typeface="+mn-cs"/>
              </a:rPr>
              <a:t>Edsger</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Dijkstra. Go To Statement Considered Harmful. Communications of the ACM . </a:t>
            </a:r>
            <a:r>
              <a:rPr kumimoji="0" lang="en-US" altLang="zh-CN"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11</a:t>
            </a:r>
            <a:r>
              <a:rPr kumimoji="0" lang="en-US" altLang="zh-CN" sz="18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rPr>
              <a:t> (3): 147–148. March 1968.</a:t>
            </a:r>
            <a:endParaRPr kumimoji="0" lang="zh-CN" altLang="en-US" sz="1800" b="1"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p:cNvSpPr>
            <a:spLocks noGrp="1"/>
          </p:cNvSpPr>
          <p:nvPr>
            <p:ph type="title"/>
          </p:nvPr>
        </p:nvSpPr>
        <p:spPr>
          <a:xfrm>
            <a:off x="817563" y="228600"/>
            <a:ext cx="10871200" cy="990600"/>
          </a:xfrm>
        </p:spPr>
        <p:txBody>
          <a:bodyPr vert="horz" wrap="square" lIns="91440" tIns="45720" rIns="91440" bIns="45720" anchor="ctr" anchorCtr="0"/>
          <a:lstStyle/>
          <a:p>
            <a:pPr eaLnBrk="1" hangingPunct="1"/>
            <a:r>
              <a:rPr lang="zh-CN" altLang="en-US" dirty="0">
                <a:ea typeface="华文仿宋" panose="02010600040101010101" pitchFamily="2" charset="-122"/>
              </a:rPr>
              <a:t>续</a:t>
            </a:r>
          </a:p>
        </p:txBody>
      </p:sp>
      <p:sp>
        <p:nvSpPr>
          <p:cNvPr id="22530" name="灯片编号占位符 2"/>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7</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22532" name="内容占位符 3"/>
          <p:cNvSpPr>
            <a:spLocks noGrp="1"/>
          </p:cNvSpPr>
          <p:nvPr>
            <p:ph sz="quarter" idx="1"/>
          </p:nvPr>
        </p:nvSpPr>
        <p:spPr>
          <a:xfrm>
            <a:off x="817563" y="1600200"/>
            <a:ext cx="10615613" cy="4495800"/>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结构化程序设计：采用</a:t>
            </a:r>
            <a:r>
              <a:rPr kumimoji="0" lang="zh-CN" altLang="en-US" sz="2900" b="1" i="0" u="none" strike="noStrike" kern="1200" cap="none" spc="0" normalizeH="0" baseline="0" noProof="1">
                <a:solidFill>
                  <a:srgbClr val="00B0F0"/>
                </a:solidFill>
                <a:latin typeface="仿宋" panose="02010609060101010101" pitchFamily="49" charset="-122"/>
                <a:ea typeface="仿宋" panose="02010609060101010101" pitchFamily="49" charset="-122"/>
                <a:hlinkClick r:id="rId2" tooltip="子程序"/>
              </a:rPr>
              <a:t>子程序</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a:t>
            </a:r>
            <a:r>
              <a:rPr lang="zh-CN" altLang="en-US" b="1" noProof="1">
                <a:solidFill>
                  <a:srgbClr val="00B0F0"/>
                </a:solidFill>
                <a:latin typeface="仿宋" panose="02010609060101010101" pitchFamily="49" charset="-122"/>
                <a:ea typeface="仿宋" panose="02010609060101010101" pitchFamily="49" charset="-122"/>
                <a:hlinkClick r:id="rId3"/>
              </a:rPr>
              <a:t>代码区块</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a:t>
            </a:r>
            <a:r>
              <a:rPr lang="en-US" altLang="zh-CN" b="1" noProof="1">
                <a:solidFill>
                  <a:srgbClr val="00B0F0"/>
                </a:solidFill>
                <a:latin typeface="仿宋" panose="02010609060101010101" pitchFamily="49" charset="-122"/>
                <a:ea typeface="仿宋" panose="02010609060101010101" pitchFamily="49" charset="-122"/>
                <a:hlinkClick r:id="rId4" tooltip="For循环"/>
              </a:rPr>
              <a:t>for</a:t>
            </a:r>
            <a:r>
              <a:rPr lang="zh-CN" altLang="en-US" b="1" noProof="1">
                <a:solidFill>
                  <a:srgbClr val="00B0F0"/>
                </a:solidFill>
                <a:latin typeface="仿宋" panose="02010609060101010101" pitchFamily="49" charset="-122"/>
                <a:ea typeface="仿宋" panose="02010609060101010101" pitchFamily="49" charset="-122"/>
                <a:hlinkClick r:id="rId4" tooltip="For循环"/>
              </a:rPr>
              <a:t>循环</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以及</a:t>
            </a:r>
            <a:r>
              <a:rPr lang="en-US" altLang="zh-CN" b="1" noProof="1">
                <a:solidFill>
                  <a:srgbClr val="00B0F0"/>
                </a:solidFill>
                <a:latin typeface="仿宋" panose="02010609060101010101" pitchFamily="49" charset="-122"/>
                <a:ea typeface="仿宋" panose="02010609060101010101" pitchFamily="49" charset="-122"/>
                <a:hlinkClick r:id="rId5" tooltip="While循环"/>
              </a:rPr>
              <a:t>while</a:t>
            </a:r>
            <a:r>
              <a:rPr lang="zh-CN" altLang="en-US" b="1" noProof="1">
                <a:solidFill>
                  <a:srgbClr val="00B0F0"/>
                </a:solidFill>
                <a:latin typeface="仿宋" panose="02010609060101010101" pitchFamily="49" charset="-122"/>
                <a:ea typeface="仿宋" panose="02010609060101010101" pitchFamily="49" charset="-122"/>
                <a:hlinkClick r:id="rId5" tooltip="While循环"/>
              </a:rPr>
              <a:t>循环</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等结构，来取代传统的 </a:t>
            </a:r>
            <a:r>
              <a:rPr lang="en-US" altLang="zh-CN" b="1" noProof="1">
                <a:solidFill>
                  <a:srgbClr val="00B0F0"/>
                </a:solidFill>
                <a:latin typeface="仿宋" panose="02010609060101010101" pitchFamily="49" charset="-122"/>
                <a:ea typeface="仿宋" panose="02010609060101010101" pitchFamily="49" charset="-122"/>
                <a:hlinkClick r:id="rId6" tooltip="Goto"/>
              </a:rPr>
              <a:t>goto</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语句。</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改善计算机程序的明晰性、质量以及开发时间，并且避免写出</a:t>
            </a:r>
            <a:r>
              <a:rPr kumimoji="0" lang="zh-CN" altLang="en-US" sz="2900" b="0" i="0" u="none" strike="noStrike" kern="1200" cap="none" spc="0" normalizeH="0" baseline="0" noProof="1">
                <a:solidFill>
                  <a:srgbClr val="FF0000"/>
                </a:solidFill>
                <a:latin typeface="黑体" panose="02010609060101010101" pitchFamily="49" charset="-122"/>
                <a:ea typeface="黑体" panose="02010609060101010101" pitchFamily="49" charset="-122"/>
                <a:cs typeface="+mn-cs"/>
              </a:rPr>
              <a:t>面条式代码</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a:t>
            </a:r>
            <a:r>
              <a:rPr kumimoji="0" lang="en-US" altLang="zh-CN" sz="2900" b="0" i="0" u="none" strike="noStrike" kern="1200" cap="none" spc="0" normalizeH="0" baseline="0" noProof="1">
                <a:solidFill>
                  <a:srgbClr val="FF0000"/>
                </a:solidFill>
                <a:latin typeface="Tahoma" panose="020B0604030504040204" pitchFamily="34" charset="0"/>
                <a:ea typeface="宋体" panose="02010600030101010101" pitchFamily="2" charset="-122"/>
                <a:cs typeface="+mn-cs"/>
              </a:rPr>
              <a:t>spaghetti code</a:t>
            </a:r>
            <a:r>
              <a:rPr kumimoji="0" lang="zh-CN" altLang="en-US" sz="2900" b="0" i="0" u="none" strike="noStrike" kern="1200" cap="none" spc="0" normalizeH="0" baseline="0" noProof="1">
                <a:solidFill>
                  <a:schemeClr val="tx1"/>
                </a:solidFill>
                <a:latin typeface="Tahoma" panose="020B0604030504040204" pitchFamily="34" charset="0"/>
                <a:ea typeface="黑体" panose="02010609060101010101" pitchFamily="49" charset="-122"/>
                <a:cs typeface="+mn-cs"/>
              </a:rPr>
              <a:t>，</a:t>
            </a:r>
            <a:r>
              <a:rPr kumimoji="0" lang="zh-CN" altLang="en-US" sz="29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是非结构化和难以维护的源代码的贬义、广泛的解释</a:t>
            </a: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p:cNvSpPr>
            <a:spLocks noGrp="1"/>
          </p:cNvSpPr>
          <p:nvPr>
            <p:ph type="title"/>
          </p:nvPr>
        </p:nvSpPr>
        <p:spPr>
          <a:xfrm>
            <a:off x="817563" y="228600"/>
            <a:ext cx="10871200" cy="990600"/>
          </a:xfrm>
        </p:spPr>
        <p:txBody>
          <a:bodyPr vert="horz" wrap="square" lIns="91440" tIns="45720" rIns="91440" bIns="45720" anchor="ctr" anchorCtr="0">
            <a:scene3d>
              <a:camera prst="orthographicFront"/>
              <a:lightRig rig="threePt" dir="t"/>
            </a:scene3d>
          </a:bodyPr>
          <a:lstStyle/>
          <a:p>
            <a:pPr eaLnBrk="1" hangingPunct="1"/>
            <a:r>
              <a:rPr lang="zh-CN" altLang="en-US" b="1" dirty="0">
                <a:solidFill>
                  <a:schemeClr val="accent1"/>
                </a:solidFill>
                <a:effectLst>
                  <a:outerShdw blurRad="38100" dist="25400" dir="5400000" algn="ctr" rotWithShape="0">
                    <a:srgbClr val="6E747A">
                      <a:alpha val="43000"/>
                    </a:srgbClr>
                  </a:outerShdw>
                </a:effectLst>
                <a:ea typeface="华文仿宋" panose="02010600040101010101" pitchFamily="2" charset="-122"/>
              </a:rPr>
              <a:t>顺序结构</a:t>
            </a:r>
          </a:p>
        </p:txBody>
      </p:sp>
      <p:sp>
        <p:nvSpPr>
          <p:cNvPr id="23554" name="灯片编号占位符 2"/>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8</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23556" name="内容占位符 3"/>
          <p:cNvSpPr>
            <a:spLocks noGrp="1"/>
          </p:cNvSpPr>
          <p:nvPr>
            <p:ph sz="quarter" idx="1"/>
          </p:nvPr>
        </p:nvSpPr>
        <p:spPr>
          <a:xfrm>
            <a:off x="817563" y="1600200"/>
            <a:ext cx="10871200" cy="4495800"/>
          </a:xfrm>
        </p:spPr>
        <p:txBody>
          <a:bodyPr vert="horz" wrap="square" lIns="91440" tIns="45720" rIns="91440" bIns="45720" anchor="t" anchorCtr="0"/>
          <a:lstStyle/>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顺序结构：使语句由上到下顺序执行的结构。</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顺序结构是</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C</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语言的内在结构，除非特别指明，计算机总是自动地按照</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C</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语句在程序中被编写的顺序，逐条地执行这些语句。</a:t>
            </a:r>
          </a:p>
          <a:p>
            <a:pPr marL="319405" marR="0" indent="-319405" algn="l" defTabSz="914400" rtl="0" eaLnBrk="1" fontAlgn="base" latinLnBrk="0" hangingPunct="1">
              <a:lnSpc>
                <a:spcPct val="90000"/>
              </a:lnSpc>
              <a:spcBef>
                <a:spcPts val="700"/>
              </a:spcBef>
              <a:spcAft>
                <a:spcPct val="0"/>
              </a:spcAft>
              <a:buClr>
                <a:schemeClr val="accent2"/>
              </a:buClr>
              <a:buSzPct val="60000"/>
              <a:buFont typeface="Wingdings" panose="05000000000000000000" pitchFamily="2" charset="2"/>
              <a:buChar char=""/>
            </a:pPr>
            <a:r>
              <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rPr>
              <a:t>流程图：流程图是一个或一段算法的图形化表示。</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特定意义的图框</a:t>
            </a:r>
          </a:p>
          <a:p>
            <a:pPr marL="742950" marR="0" lvl="1" indent="-285750" algn="l" defTabSz="914400" rtl="0" eaLnBrk="1" fontAlgn="base" latinLnBrk="0" hangingPunct="1">
              <a:lnSpc>
                <a:spcPct val="9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流程线（箭头）</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黑体" panose="02010609060101010101" pitchFamily="49" charset="-122"/>
              <a:ea typeface="黑体" panose="02010609060101010101" pitchFamily="49" charset="-122"/>
              <a:cs typeface="+mn-cs"/>
            </a:endParaRPr>
          </a:p>
        </p:txBody>
      </p:sp>
      <p:pic>
        <p:nvPicPr>
          <p:cNvPr id="2" name="图片 13"/>
          <p:cNvPicPr>
            <a:picLocks noChangeAspect="1"/>
          </p:cNvPicPr>
          <p:nvPr/>
        </p:nvPicPr>
        <p:blipFill>
          <a:blip r:embed="rId2"/>
          <a:stretch>
            <a:fillRect/>
          </a:stretch>
        </p:blipFill>
        <p:spPr>
          <a:xfrm>
            <a:off x="4440238" y="3573463"/>
            <a:ext cx="5229225" cy="3067050"/>
          </a:xfrm>
          <a:prstGeom prst="rect">
            <a:avLst/>
          </a:prstGeom>
          <a:noFill/>
          <a:ln w="9525">
            <a:solidFill>
              <a:schemeClr val="accent1"/>
            </a:solid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p:cNvSpPr>
            <a:spLocks noGrp="1"/>
          </p:cNvSpPr>
          <p:nvPr>
            <p:ph type="title"/>
          </p:nvPr>
        </p:nvSpPr>
        <p:spPr>
          <a:xfrm>
            <a:off x="817563" y="228600"/>
            <a:ext cx="10871200" cy="990600"/>
          </a:xfrm>
        </p:spPr>
        <p:txBody>
          <a:bodyPr vert="horz" wrap="square" lIns="91440" tIns="45720" rIns="91440" bIns="45720" anchor="ctr" anchorCtr="0">
            <a:scene3d>
              <a:camera prst="orthographicFront"/>
              <a:lightRig rig="threePt" dir="t"/>
            </a:scene3d>
          </a:bodyPr>
          <a:lstStyle/>
          <a:p>
            <a:pPr eaLnBrk="1" hangingPunct="1"/>
            <a:r>
              <a:rPr lang="zh-CN" altLang="en-US" b="1" dirty="0">
                <a:solidFill>
                  <a:schemeClr val="accent1"/>
                </a:solidFill>
                <a:effectLst>
                  <a:outerShdw blurRad="38100" dist="25400" dir="5400000" algn="ctr" rotWithShape="0">
                    <a:srgbClr val="6E747A">
                      <a:alpha val="43000"/>
                    </a:srgbClr>
                  </a:outerShdw>
                </a:effectLst>
                <a:ea typeface="华文仿宋" panose="02010600040101010101" pitchFamily="2" charset="-122"/>
              </a:rPr>
              <a:t>选择结构</a:t>
            </a:r>
          </a:p>
        </p:txBody>
      </p:sp>
      <p:sp>
        <p:nvSpPr>
          <p:cNvPr id="24578" name="灯片编号占位符 2"/>
          <p:cNvSpPr>
            <a:spLocks noGrp="1"/>
          </p:cNvSpPr>
          <p:nvPr>
            <p:ph type="sldNum" sz="quarter" idx="4"/>
          </p:nvPr>
        </p:nvSpPr>
        <p:spPr>
          <a:noFill/>
          <a:ln>
            <a:noFill/>
          </a:ln>
        </p:spPr>
        <p:txBody>
          <a:bodyPr wrap="square" lIns="91440" tIns="45720" rIns="91440" bIns="45720" anchor="ctr" anchorCtr="0"/>
          <a:lstStyle>
            <a:lvl1pPr marL="0" lvl="0" indent="0" algn="l" defTabSz="914400" rtl="0" eaLnBrk="0" fontAlgn="base" latinLnBrk="0" hangingPunct="0">
              <a:lnSpc>
                <a:spcPct val="100000"/>
              </a:lnSpc>
              <a:spcBef>
                <a:spcPct val="0"/>
              </a:spcBef>
              <a:spcAft>
                <a:spcPct val="0"/>
              </a:spcAft>
              <a:buNone/>
              <a:defRPr sz="1800" b="1"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1"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1" hangingPunct="1">
              <a:lnSpc>
                <a:spcPct val="80000"/>
              </a:lnSpc>
              <a:buSzTx/>
            </a:pPr>
            <a:fld id="{9A0DB2DC-4C9A-4742-B13C-FB6460FD3503}" type="slidenum">
              <a:rPr lang="zh-CN" altLang="en-US" sz="1200" dirty="0">
                <a:solidFill>
                  <a:srgbClr val="FFFFFF"/>
                </a:solidFill>
                <a:latin typeface="Arial" panose="020B0604020202020204" pitchFamily="34" charset="0"/>
                <a:ea typeface="宋体" panose="02010600030101010101" pitchFamily="2" charset="-122"/>
              </a:rPr>
              <a:t>9</a:t>
            </a:fld>
            <a:endParaRPr lang="zh-CN" altLang="en-US" sz="1200" dirty="0">
              <a:solidFill>
                <a:srgbClr val="FFFFFF"/>
              </a:solidFill>
              <a:latin typeface="Arial" panose="020B0604020202020204" pitchFamily="34" charset="0"/>
              <a:ea typeface="宋体" panose="02010600030101010101" pitchFamily="2" charset="-122"/>
            </a:endParaRPr>
          </a:p>
        </p:txBody>
      </p:sp>
      <p:sp>
        <p:nvSpPr>
          <p:cNvPr id="24580" name="内容占位符 3"/>
          <p:cNvSpPr>
            <a:spLocks noGrp="1"/>
          </p:cNvSpPr>
          <p:nvPr>
            <p:ph sz="quarter" idx="1"/>
          </p:nvPr>
        </p:nvSpPr>
        <p:spPr>
          <a:xfrm>
            <a:off x="817563" y="1600200"/>
            <a:ext cx="10871200" cy="5100638"/>
          </a:xfrm>
        </p:spPr>
        <p:txBody>
          <a:bodyPr vert="horz" wrap="square" lIns="91440" tIns="45720" rIns="91440" bIns="45720" anchor="t" anchorCtr="0"/>
          <a:lstStyle/>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r>
              <a:rPr kumimoji="0" lang="zh-CN" altLang="en-US" sz="2900" b="1" i="0" u="none" strike="noStrike" kern="1200" cap="none" spc="0" normalizeH="0" baseline="0" noProof="1">
                <a:solidFill>
                  <a:schemeClr val="tx1"/>
                </a:solidFill>
                <a:latin typeface="黑体" panose="02010609060101010101" pitchFamily="49" charset="-122"/>
                <a:ea typeface="幼圆" panose="02010509060101010101" pitchFamily="49" charset="-122"/>
                <a:cs typeface="+mn-cs"/>
              </a:rPr>
              <a:t>选择结构</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单分支结构 ：</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if </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语句</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双分支结构 ：</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if …else</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语句</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Char char="Ø"/>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多分支结构 ：</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switch </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语句</a:t>
            </a:r>
          </a:p>
          <a:p>
            <a:pPr marL="742950" marR="0" lvl="1" indent="-285750" algn="l" defTabSz="914400" rtl="0" eaLnBrk="1" fontAlgn="base" latinLnBrk="0" hangingPunct="1">
              <a:lnSpc>
                <a:spcPct val="100000"/>
              </a:lnSpc>
              <a:spcBef>
                <a:spcPts val="550"/>
              </a:spcBef>
              <a:spcAft>
                <a:spcPct val="0"/>
              </a:spcAft>
              <a:buClr>
                <a:schemeClr val="accent1"/>
              </a:buClr>
              <a:buSzPct val="70000"/>
              <a:buFont typeface="Wingdings" panose="05000000000000000000" pitchFamily="2" charset="2"/>
              <a:buNone/>
            </a:pP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               </a:t>
            </a:r>
            <a:r>
              <a:rPr kumimoji="0" lang="en-US" altLang="zh-CN"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if …else if …else</a:t>
            </a:r>
            <a:r>
              <a:rPr kumimoji="0" lang="zh-CN" altLang="en-US" sz="2600" b="1"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rPr>
              <a:t>嵌套语句</a:t>
            </a:r>
          </a:p>
          <a:p>
            <a:pPr marL="319405" marR="0" indent="-319405" algn="l" defTabSz="914400" rtl="0" eaLnBrk="1" fontAlgn="base" latinLnBrk="0" hangingPunct="1">
              <a:lnSpc>
                <a:spcPct val="100000"/>
              </a:lnSpc>
              <a:spcBef>
                <a:spcPts val="700"/>
              </a:spcBef>
              <a:spcAft>
                <a:spcPct val="0"/>
              </a:spcAft>
              <a:buClr>
                <a:schemeClr val="accent2"/>
              </a:buClr>
              <a:buSzPct val="60000"/>
              <a:buFont typeface="Wingdings" panose="05000000000000000000" pitchFamily="2" charset="2"/>
              <a:buChar char=""/>
            </a:pPr>
            <a:endParaRPr kumimoji="0" lang="zh-CN" altLang="en-US" sz="2900" b="0" i="0" u="none" strike="noStrike" kern="1200" cap="none" spc="0" normalizeH="0" baseline="0" noProof="1">
              <a:solidFill>
                <a:schemeClr val="tx1"/>
              </a:solidFill>
              <a:latin typeface="仿宋" panose="02010609060101010101" pitchFamily="49" charset="-122"/>
              <a:ea typeface="仿宋" panose="02010609060101010101" pitchFamily="49" charset="-122"/>
              <a:cs typeface="+mn-cs"/>
            </a:endParaRPr>
          </a:p>
        </p:txBody>
      </p:sp>
      <p:pic>
        <p:nvPicPr>
          <p:cNvPr id="2" name="图片 1"/>
          <p:cNvPicPr>
            <a:picLocks noChangeAspect="1"/>
          </p:cNvPicPr>
          <p:nvPr/>
        </p:nvPicPr>
        <p:blipFill>
          <a:blip r:embed="rId2"/>
          <a:stretch>
            <a:fillRect/>
          </a:stretch>
        </p:blipFill>
        <p:spPr>
          <a:xfrm>
            <a:off x="817563" y="4293235"/>
            <a:ext cx="3910012" cy="2020888"/>
          </a:xfrm>
          <a:prstGeom prst="rect">
            <a:avLst/>
          </a:prstGeom>
          <a:noFill/>
          <a:ln w="3175" cap="flat" cmpd="sng">
            <a:solidFill>
              <a:schemeClr val="accent1"/>
            </a:solidFill>
            <a:prstDash val="solid"/>
            <a:round/>
            <a:headEnd type="none" w="med" len="med"/>
            <a:tailEnd type="none" w="med" len="med"/>
          </a:ln>
        </p:spPr>
      </p:pic>
      <p:pic>
        <p:nvPicPr>
          <p:cNvPr id="24581" name="图片 3"/>
          <p:cNvPicPr>
            <a:picLocks noChangeAspect="1"/>
          </p:cNvPicPr>
          <p:nvPr/>
        </p:nvPicPr>
        <p:blipFill>
          <a:blip r:embed="rId3"/>
          <a:stretch>
            <a:fillRect/>
          </a:stretch>
        </p:blipFill>
        <p:spPr>
          <a:xfrm>
            <a:off x="4800600" y="4286250"/>
            <a:ext cx="5688013" cy="2414588"/>
          </a:xfrm>
          <a:prstGeom prst="rect">
            <a:avLst/>
          </a:prstGeom>
          <a:noFill/>
          <a:ln w="9525" cap="flat" cmpd="sng">
            <a:solidFill>
              <a:schemeClr val="accent1"/>
            </a:solidFill>
            <a:prstDash val="solid"/>
            <a:round/>
            <a:headEnd type="none" w="med" len="med"/>
            <a:tailEnd type="none" w="med" len="med"/>
          </a:ln>
        </p:spPr>
      </p:pic>
      <p:pic>
        <p:nvPicPr>
          <p:cNvPr id="24582" name="图片 4"/>
          <p:cNvPicPr>
            <a:picLocks noChangeAspect="1"/>
          </p:cNvPicPr>
          <p:nvPr/>
        </p:nvPicPr>
        <p:blipFill>
          <a:blip r:embed="rId4"/>
          <a:stretch>
            <a:fillRect/>
          </a:stretch>
        </p:blipFill>
        <p:spPr>
          <a:xfrm>
            <a:off x="8975725" y="1555750"/>
            <a:ext cx="2784475" cy="2682875"/>
          </a:xfrm>
          <a:prstGeom prst="rect">
            <a:avLst/>
          </a:prstGeom>
          <a:noFill/>
          <a:ln w="9525">
            <a:solidFill>
              <a:schemeClr val="accent1"/>
            </a:solidFill>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83882d59-241a-4def-9e1b-a68a6bb91d88"/>
  <p:tag name="COMMONDATA" val="eyJoZGlkIjoiOTc3OWU1NGY2MTdkZDhhYmRlYWYwNjNjNzViNDEwMDEifQ=="/>
</p:tagLst>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中性">
  <a:themeElements>
    <a:clrScheme name="暗香扑面">
      <a:dk1>
        <a:sysClr val="windowText" lastClr="000000"/>
      </a:dk1>
      <a:lt1>
        <a:sysClr val="window" lastClr="FFFFFF"/>
      </a:lt1>
      <a:dk2>
        <a:srgbClr val="2F2F2F"/>
      </a:dk2>
      <a:lt2>
        <a:srgbClr val="FFFFF4"/>
      </a:lt2>
      <a:accent1>
        <a:srgbClr val="918415"/>
      </a:accent1>
      <a:accent2>
        <a:srgbClr val="C47546"/>
      </a:accent2>
      <a:accent3>
        <a:srgbClr val="AFB591"/>
      </a:accent3>
      <a:accent4>
        <a:srgbClr val="B9945B"/>
      </a:accent4>
      <a:accent5>
        <a:srgbClr val="85ADBC"/>
      </a:accent5>
      <a:accent6>
        <a:srgbClr val="E5B440"/>
      </a:accent6>
      <a:hlink>
        <a:srgbClr val="00D5D5"/>
      </a:hlink>
      <a:folHlink>
        <a:srgbClr val="DD00DD"/>
      </a:folHlink>
    </a:clrScheme>
    <a:fontScheme name="中性">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中性">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4487</Words>
  <Application>Microsoft Office PowerPoint</Application>
  <PresentationFormat>宽屏</PresentationFormat>
  <Paragraphs>462</Paragraphs>
  <Slides>46</Slides>
  <Notes>1</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46</vt:i4>
      </vt:variant>
    </vt:vector>
  </HeadingPairs>
  <TitlesOfParts>
    <vt:vector size="60" baseType="lpstr">
      <vt:lpstr>仿宋</vt:lpstr>
      <vt:lpstr>黑体</vt:lpstr>
      <vt:lpstr>楷体</vt:lpstr>
      <vt:lpstr>宋体</vt:lpstr>
      <vt:lpstr>Arial</vt:lpstr>
      <vt:lpstr>Arial Black</vt:lpstr>
      <vt:lpstr>Calibri</vt:lpstr>
      <vt:lpstr>Consolas</vt:lpstr>
      <vt:lpstr>Courier New</vt:lpstr>
      <vt:lpstr>Tahoma</vt:lpstr>
      <vt:lpstr>Tw Cen MT</vt:lpstr>
      <vt:lpstr>Wingdings</vt:lpstr>
      <vt:lpstr>Wingdings 2</vt:lpstr>
      <vt:lpstr>中性</vt:lpstr>
      <vt:lpstr>PowerPoint 演示文稿</vt:lpstr>
      <vt:lpstr>PowerPoint 演示文稿</vt:lpstr>
      <vt:lpstr>1. 引言</vt:lpstr>
      <vt:lpstr>续</vt:lpstr>
      <vt:lpstr>2. 控制结构 </vt:lpstr>
      <vt:lpstr>续</vt:lpstr>
      <vt:lpstr>续</vt:lpstr>
      <vt:lpstr>顺序结构</vt:lpstr>
      <vt:lpstr>选择结构</vt:lpstr>
      <vt:lpstr>循环结构</vt:lpstr>
      <vt:lpstr>因此</vt:lpstr>
      <vt:lpstr>选择语句（if）详解</vt:lpstr>
      <vt:lpstr>续</vt:lpstr>
      <vt:lpstr>续</vt:lpstr>
      <vt:lpstr>续</vt:lpstr>
      <vt:lpstr>续</vt:lpstr>
      <vt:lpstr>续</vt:lpstr>
      <vt:lpstr>续</vt:lpstr>
      <vt:lpstr>续</vt:lpstr>
      <vt:lpstr>续</vt:lpstr>
      <vt:lpstr>循环语句（while）详解</vt:lpstr>
      <vt:lpstr>续</vt:lpstr>
      <vt:lpstr>续</vt:lpstr>
      <vt:lpstr>PowerPoint 演示文稿</vt:lpstr>
      <vt:lpstr>续</vt:lpstr>
      <vt:lpstr>PowerPoint 演示文稿</vt:lpstr>
      <vt:lpstr>PowerPoint 演示文稿</vt:lpstr>
      <vt:lpstr>续</vt:lpstr>
      <vt:lpstr>续</vt:lpstr>
      <vt:lpstr>续</vt:lpstr>
      <vt:lpstr>续</vt:lpstr>
      <vt:lpstr>PowerPoint 演示文稿</vt:lpstr>
      <vt:lpstr>PowerPoint 演示文稿</vt:lpstr>
      <vt:lpstr>PowerPoint 演示文稿</vt:lpstr>
      <vt:lpstr>赋值运算符</vt:lpstr>
      <vt:lpstr>续</vt:lpstr>
      <vt:lpstr>PowerPoint 演示文稿</vt:lpstr>
      <vt:lpstr>续</vt:lpstr>
      <vt:lpstr>续</vt:lpstr>
      <vt:lpstr>PowerPoint 演示文稿</vt:lpstr>
      <vt:lpstr>续</vt:lpstr>
      <vt:lpstr>续</vt:lpstr>
      <vt:lpstr>课后练习</vt:lpstr>
      <vt:lpstr>小结</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C#程序设计基础</dc:title>
  <dc:creator>hy</dc:creator>
  <cp:lastModifiedBy>Administrator</cp:lastModifiedBy>
  <cp:revision>510</cp:revision>
  <dcterms:created xsi:type="dcterms:W3CDTF">2008-02-01T08:49:00Z</dcterms:created>
  <dcterms:modified xsi:type="dcterms:W3CDTF">2025-07-26T12:21:27Z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07ECF41E3AFF488ABFC4B42DCF1F4610</vt:lpwstr>
  </property>
  <property fmtid="{D5CDD505-2E9C-101B-9397-08002B2CF9AE}" pid="3" name="KSOProductBuildVer">
    <vt:lpwstr>2052-12.1.0.18276</vt:lpwstr>
  </property>
</Properties>
</file>