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4"/>
  </p:notesMasterIdLst>
  <p:sldIdLst>
    <p:sldId id="26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8" r:id="rId22"/>
    <p:sldId id="279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E80935-A9F7-4F8B-B775-C2E7478AF518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4A0127-6829-4D5A-AE45-B1E3DFB771F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使用方法：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更改文字</a:t>
            </a:r>
            <a:r>
              <a:rPr lang="en-US" altLang="zh-CN"/>
              <a:t>】</a:t>
            </a:r>
            <a:r>
              <a:rPr lang="zh-CN" altLang="en-US"/>
              <a:t>：将标题框及正文框中的文字可直接改为您所需文字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绘图工具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填充</a:t>
            </a:r>
            <a:r>
              <a:rPr lang="en-US" altLang="zh-CN"/>
              <a:t>》</a:t>
            </a:r>
            <a:r>
              <a:rPr lang="zh-CN" altLang="en-US"/>
              <a:t>图片</a:t>
            </a:r>
            <a:r>
              <a:rPr lang="en-US" altLang="zh-CN"/>
              <a:t>》</a:t>
            </a:r>
            <a:r>
              <a:rPr lang="zh-CN" altLang="en-US"/>
              <a:t>选择您需要展示的图片</a:t>
            </a:r>
            <a:br>
              <a:rPr lang="zh-CN" altLang="en-US"/>
            </a:br>
            <a:r>
              <a:rPr lang="en-US" altLang="zh-CN"/>
              <a:t>【</a:t>
            </a:r>
            <a:r>
              <a:rPr lang="zh-CN" altLang="en-US"/>
              <a:t>增加减少图片</a:t>
            </a:r>
            <a:r>
              <a:rPr lang="en-US" altLang="zh-CN"/>
              <a:t>】</a:t>
            </a:r>
            <a:r>
              <a:rPr lang="zh-CN" altLang="en-US"/>
              <a:t>：直接复制粘贴图片来增加图片数，复制后更改方法见</a:t>
            </a:r>
            <a:r>
              <a:rPr lang="en-US" altLang="zh-CN"/>
              <a:t>【</a:t>
            </a:r>
            <a:r>
              <a:rPr lang="zh-CN" altLang="en-US"/>
              <a:t>更改图片</a:t>
            </a:r>
            <a:r>
              <a:rPr lang="en-US" altLang="zh-CN"/>
              <a:t>】</a:t>
            </a:r>
            <a:br>
              <a:rPr lang="en-US" altLang="zh-CN"/>
            </a:br>
            <a:r>
              <a:rPr lang="en-US" altLang="zh-CN"/>
              <a:t>【</a:t>
            </a:r>
            <a:r>
              <a:rPr lang="zh-CN" altLang="en-US"/>
              <a:t>更改图片色彩</a:t>
            </a:r>
            <a:r>
              <a:rPr lang="en-US" altLang="zh-CN"/>
              <a:t>】</a:t>
            </a:r>
            <a:r>
              <a:rPr lang="zh-CN" altLang="en-US"/>
              <a:t>：点中图片</a:t>
            </a:r>
            <a:r>
              <a:rPr lang="en-US" altLang="zh-CN"/>
              <a:t>》</a:t>
            </a:r>
            <a:r>
              <a:rPr lang="zh-CN" altLang="en-US"/>
              <a:t>图片工具</a:t>
            </a:r>
            <a:r>
              <a:rPr lang="en-US" altLang="zh-CN"/>
              <a:t>》</a:t>
            </a:r>
            <a:r>
              <a:rPr lang="zh-CN" altLang="en-US"/>
              <a:t>格式</a:t>
            </a:r>
            <a:r>
              <a:rPr lang="en-US" altLang="zh-CN"/>
              <a:t>》</a:t>
            </a:r>
            <a:r>
              <a:rPr lang="zh-CN" altLang="en-US"/>
              <a:t>色彩（重新着色）</a:t>
            </a:r>
            <a:r>
              <a:rPr lang="en-US" altLang="zh-CN"/>
              <a:t>》</a:t>
            </a:r>
            <a:r>
              <a:rPr lang="zh-CN" altLang="en-US"/>
              <a:t>选择您喜欢的色彩</a:t>
            </a:r>
            <a:br>
              <a:rPr lang="zh-CN" altLang="en-US"/>
            </a:br>
            <a:r>
              <a:rPr lang="zh-CN" altLang="en-US"/>
              <a:t>下载更多模板、视频教程：</a:t>
            </a:r>
            <a:r>
              <a:rPr lang="en-US"/>
              <a:t>http://www.mysoeasy.com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E1D939-3E60-4063-B05E-56844F97CE60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ltGray">
          <a:xfrm>
            <a:off x="0" y="6400800"/>
            <a:ext cx="11679504" cy="454025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buClr>
                <a:srgbClr val="00D5D5"/>
              </a:buClr>
              <a:defRPr/>
            </a:pPr>
            <a:endParaRPr lang="zh-CN" altLang="en-US" sz="1500" b="0">
              <a:solidFill>
                <a:prstClr val="black"/>
              </a:solidFill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ltGray">
          <a:xfrm>
            <a:off x="0" y="0"/>
            <a:ext cx="12192000" cy="7620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buClr>
                <a:srgbClr val="00D5D5"/>
              </a:buClr>
              <a:defRPr/>
            </a:pPr>
            <a:endParaRPr lang="zh-CN" altLang="en-US" sz="1500" b="0">
              <a:solidFill>
                <a:prstClr val="black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 userDrawn="1"/>
        </p:nvSpPr>
        <p:spPr bwMode="auto">
          <a:xfrm>
            <a:off x="203200" y="76200"/>
            <a:ext cx="83312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2700" dirty="0">
                <a:solidFill>
                  <a:prstClr val="white"/>
                </a:solidFill>
                <a:latin typeface="Courier New" panose="02070309020205020404" pitchFamily="49" charset="0"/>
              </a:rPr>
              <a:t>C How to Program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8026400" y="6507163"/>
            <a:ext cx="3352800" cy="23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auto" hangingPunct="1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900" i="1">
                <a:solidFill>
                  <a:prstClr val="white"/>
                </a:solidFill>
                <a:latin typeface="Courier New" panose="02070309020205020404" pitchFamily="49" charset="0"/>
              </a:rPr>
              <a:t>http://xinxi.xaufe.edu.cn</a:t>
            </a:r>
          </a:p>
        </p:txBody>
      </p:sp>
      <p:pic>
        <p:nvPicPr>
          <p:cNvPr id="8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762000"/>
            <a:ext cx="5068888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 Box 10">
            <a:extLst>
              <a:ext uri="{FF2B5EF4-FFF2-40B4-BE49-F238E27FC236}">
                <a16:creationId xmlns:a16="http://schemas.microsoft.com/office/drawing/2014/main" id="{8D30E82F-8FE7-712E-7E5A-09E6ED0C0D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157913" y="4365625"/>
            <a:ext cx="5483225" cy="1938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王浩鸣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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haoming_wang@xaufe.edu.cn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haoming.wang@gmail.com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wang.haoming@126.com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81556903  18829266628</a:t>
            </a:r>
          </a:p>
        </p:txBody>
      </p:sp>
      <p:pic>
        <p:nvPicPr>
          <p:cNvPr id="10" name="图片 20">
            <a:extLst>
              <a:ext uri="{FF2B5EF4-FFF2-40B4-BE49-F238E27FC236}">
                <a16:creationId xmlns:a16="http://schemas.microsoft.com/office/drawing/2014/main" id="{0C08774E-CD72-2734-20DD-D01D186FEA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79504" y="6354455"/>
            <a:ext cx="479376" cy="47502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15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16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18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F909787-6BC5-4374-A96D-86FE7ED83A67}" type="datetimeFigureOut">
              <a:rPr lang="en-US" altLang="zh-CN"/>
              <a:t>11/11/2024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1BCD8D1-9700-4EA0-B14C-1862849C2EC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ACE89A13-AD65-4659-88CE-25A579D13C54}" type="datetimeFigureOut">
              <a:rPr lang="en-US" altLang="zh-CN"/>
              <a:t>11/11/2024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E35EE822-66C8-4BF0-96F4-9274806CA7F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169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845"/>
            </a:lvl1pPr>
            <a:lvl2pPr marL="193040" indent="0">
              <a:buNone/>
              <a:defRPr sz="760"/>
            </a:lvl2pPr>
            <a:lvl3pPr marL="386080" indent="0">
              <a:buNone/>
              <a:defRPr sz="675"/>
            </a:lvl3pPr>
            <a:lvl4pPr marL="578485" indent="0">
              <a:buNone/>
              <a:defRPr sz="590"/>
            </a:lvl4pPr>
            <a:lvl5pPr marL="771525" indent="0">
              <a:buNone/>
              <a:defRPr sz="590"/>
            </a:lvl5pPr>
            <a:lvl6pPr marL="964565" indent="0">
              <a:buNone/>
              <a:defRPr sz="590"/>
            </a:lvl6pPr>
            <a:lvl7pPr marL="1157605" indent="0">
              <a:buNone/>
              <a:defRPr sz="590"/>
            </a:lvl7pPr>
            <a:lvl8pPr marL="1350010" indent="0">
              <a:buNone/>
              <a:defRPr sz="590"/>
            </a:lvl8pPr>
            <a:lvl9pPr marL="1543050" indent="0">
              <a:buNone/>
              <a:defRPr sz="5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66D3C56-4579-43C3-A609-10485B422687}" type="datetimeFigureOut">
              <a:rPr lang="en-US" altLang="zh-CN"/>
              <a:t>11/11/2024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BC871EE-3F1F-4930-ABFA-6E2C4637E9C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1180"/>
            </a:lvl1pPr>
            <a:lvl2pPr>
              <a:defRPr sz="1015"/>
            </a:lvl2pPr>
            <a:lvl3pPr>
              <a:defRPr sz="845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1180"/>
            </a:lvl1pPr>
            <a:lvl2pPr>
              <a:defRPr sz="1015"/>
            </a:lvl2pPr>
            <a:lvl3pPr>
              <a:defRPr sz="845"/>
            </a:lvl3pPr>
            <a:lvl4pPr>
              <a:defRPr sz="760"/>
            </a:lvl4pPr>
            <a:lvl5pPr>
              <a:defRPr sz="760"/>
            </a:lvl5pPr>
            <a:lvl6pPr>
              <a:defRPr sz="760"/>
            </a:lvl6pPr>
            <a:lvl7pPr>
              <a:defRPr sz="760"/>
            </a:lvl7pPr>
            <a:lvl8pPr>
              <a:defRPr sz="760"/>
            </a:lvl8pPr>
            <a:lvl9pPr>
              <a:defRPr sz="7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509E9C3-D6CF-4660-A0CE-8D6416852C19}" type="datetimeFigureOut">
              <a:rPr lang="en-US" altLang="zh-CN"/>
              <a:t>11/11/2024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F5980B7-62BF-49DE-97F7-1D4EB16FBC4A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015" b="1"/>
            </a:lvl1pPr>
            <a:lvl2pPr marL="193040" indent="0">
              <a:buNone/>
              <a:defRPr sz="845" b="1"/>
            </a:lvl2pPr>
            <a:lvl3pPr marL="386080" indent="0">
              <a:buNone/>
              <a:defRPr sz="760" b="1"/>
            </a:lvl3pPr>
            <a:lvl4pPr marL="578485" indent="0">
              <a:buNone/>
              <a:defRPr sz="675" b="1"/>
            </a:lvl4pPr>
            <a:lvl5pPr marL="771525" indent="0">
              <a:buNone/>
              <a:defRPr sz="675" b="1"/>
            </a:lvl5pPr>
            <a:lvl6pPr marL="964565" indent="0">
              <a:buNone/>
              <a:defRPr sz="675" b="1"/>
            </a:lvl6pPr>
            <a:lvl7pPr marL="1157605" indent="0">
              <a:buNone/>
              <a:defRPr sz="675" b="1"/>
            </a:lvl7pPr>
            <a:lvl8pPr marL="1350010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015"/>
            </a:lvl1pPr>
            <a:lvl2pPr>
              <a:defRPr sz="845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1015" b="1"/>
            </a:lvl1pPr>
            <a:lvl2pPr marL="193040" indent="0">
              <a:buNone/>
              <a:defRPr sz="845" b="1"/>
            </a:lvl2pPr>
            <a:lvl3pPr marL="386080" indent="0">
              <a:buNone/>
              <a:defRPr sz="760" b="1"/>
            </a:lvl3pPr>
            <a:lvl4pPr marL="578485" indent="0">
              <a:buNone/>
              <a:defRPr sz="675" b="1"/>
            </a:lvl4pPr>
            <a:lvl5pPr marL="771525" indent="0">
              <a:buNone/>
              <a:defRPr sz="675" b="1"/>
            </a:lvl5pPr>
            <a:lvl6pPr marL="964565" indent="0">
              <a:buNone/>
              <a:defRPr sz="675" b="1"/>
            </a:lvl6pPr>
            <a:lvl7pPr marL="1157605" indent="0">
              <a:buNone/>
              <a:defRPr sz="675" b="1"/>
            </a:lvl7pPr>
            <a:lvl8pPr marL="1350010" indent="0">
              <a:buNone/>
              <a:defRPr sz="675" b="1"/>
            </a:lvl8pPr>
            <a:lvl9pPr marL="1543050" indent="0">
              <a:buNone/>
              <a:defRPr sz="67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1015"/>
            </a:lvl1pPr>
            <a:lvl2pPr>
              <a:defRPr sz="845"/>
            </a:lvl2pPr>
            <a:lvl3pPr>
              <a:defRPr sz="760"/>
            </a:lvl3pPr>
            <a:lvl4pPr>
              <a:defRPr sz="675"/>
            </a:lvl4pPr>
            <a:lvl5pPr>
              <a:defRPr sz="675"/>
            </a:lvl5pPr>
            <a:lvl6pPr>
              <a:defRPr sz="675"/>
            </a:lvl6pPr>
            <a:lvl7pPr>
              <a:defRPr sz="675"/>
            </a:lvl7pPr>
            <a:lvl8pPr>
              <a:defRPr sz="675"/>
            </a:lvl8pPr>
            <a:lvl9pPr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F51AC98-DFE5-4B5A-87B2-E9A41AB9E7AA}" type="datetimeFigureOut">
              <a:rPr lang="en-US" altLang="zh-CN"/>
              <a:t>11/11/2024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52FA6DE7-8B7C-4DEB-B2E2-F973D111DE4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EC57691-5C68-4895-A91D-E60F3BE4F7DB}" type="datetimeFigureOut">
              <a:rPr lang="en-US" altLang="zh-CN"/>
              <a:t>11/11/2024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2C1F4A9-7615-4F61-9467-7BF4A69660F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83D96DFF-E459-4AF8-AC90-7B58F35DC210}" type="datetimeFigureOut">
              <a:rPr lang="en-US" altLang="zh-CN"/>
              <a:t>11/11/2024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30EC26BE-1C6B-4C8A-BD61-4D710953A7AF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1350"/>
            </a:lvl1pPr>
            <a:lvl2pPr>
              <a:defRPr sz="1180"/>
            </a:lvl2pPr>
            <a:lvl3pPr>
              <a:defRPr sz="1015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590"/>
            </a:lvl1pPr>
            <a:lvl2pPr marL="193040" indent="0">
              <a:buNone/>
              <a:defRPr sz="505"/>
            </a:lvl2pPr>
            <a:lvl3pPr marL="386080" indent="0">
              <a:buNone/>
              <a:defRPr sz="420"/>
            </a:lvl3pPr>
            <a:lvl4pPr marL="578485" indent="0">
              <a:buNone/>
              <a:defRPr sz="380"/>
            </a:lvl4pPr>
            <a:lvl5pPr marL="771525" indent="0">
              <a:buNone/>
              <a:defRPr sz="380"/>
            </a:lvl5pPr>
            <a:lvl6pPr marL="964565" indent="0">
              <a:buNone/>
              <a:defRPr sz="380"/>
            </a:lvl6pPr>
            <a:lvl7pPr marL="1157605" indent="0">
              <a:buNone/>
              <a:defRPr sz="380"/>
            </a:lvl7pPr>
            <a:lvl8pPr marL="1350010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FCFCAD01-5EC6-4BEF-8CF2-08278E26E8F1}" type="datetimeFigureOut">
              <a:rPr lang="en-US" altLang="zh-CN"/>
              <a:t>11/11/2024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BA9CF060-3A9F-4DBE-9393-5E5F8C71C3C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8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350"/>
            </a:lvl1pPr>
            <a:lvl2pPr marL="193040" indent="0">
              <a:buNone/>
              <a:defRPr sz="1180"/>
            </a:lvl2pPr>
            <a:lvl3pPr marL="386080" indent="0">
              <a:buNone/>
              <a:defRPr sz="1015"/>
            </a:lvl3pPr>
            <a:lvl4pPr marL="578485" indent="0">
              <a:buNone/>
              <a:defRPr sz="845"/>
            </a:lvl4pPr>
            <a:lvl5pPr marL="771525" indent="0">
              <a:buNone/>
              <a:defRPr sz="845"/>
            </a:lvl5pPr>
            <a:lvl6pPr marL="964565" indent="0">
              <a:buNone/>
              <a:defRPr sz="845"/>
            </a:lvl6pPr>
            <a:lvl7pPr marL="1157605" indent="0">
              <a:buNone/>
              <a:defRPr sz="845"/>
            </a:lvl7pPr>
            <a:lvl8pPr marL="1350010" indent="0">
              <a:buNone/>
              <a:defRPr sz="845"/>
            </a:lvl8pPr>
            <a:lvl9pPr marL="1543050" indent="0">
              <a:buNone/>
              <a:defRPr sz="84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590"/>
            </a:lvl1pPr>
            <a:lvl2pPr marL="193040" indent="0">
              <a:buNone/>
              <a:defRPr sz="505"/>
            </a:lvl2pPr>
            <a:lvl3pPr marL="386080" indent="0">
              <a:buNone/>
              <a:defRPr sz="420"/>
            </a:lvl3pPr>
            <a:lvl4pPr marL="578485" indent="0">
              <a:buNone/>
              <a:defRPr sz="380"/>
            </a:lvl4pPr>
            <a:lvl5pPr marL="771525" indent="0">
              <a:buNone/>
              <a:defRPr sz="380"/>
            </a:lvl5pPr>
            <a:lvl6pPr marL="964565" indent="0">
              <a:buNone/>
              <a:defRPr sz="380"/>
            </a:lvl6pPr>
            <a:lvl7pPr marL="1157605" indent="0">
              <a:buNone/>
              <a:defRPr sz="380"/>
            </a:lvl7pPr>
            <a:lvl8pPr marL="1350010" indent="0">
              <a:buNone/>
              <a:defRPr sz="380"/>
            </a:lvl8pPr>
            <a:lvl9pPr marL="1543050" indent="0">
              <a:buNone/>
              <a:defRPr sz="3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F4DB1DA-D59E-469D-99FF-A11A9839797E}" type="datetimeFigureOut">
              <a:rPr lang="en-US" altLang="zh-CN"/>
              <a:t>11/11/2024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4C05A0FA-DC20-4029-B765-801A5F7B076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9DA70CAD-0667-4B38-864E-0A98503DD086}" type="datetimeFigureOut">
              <a:rPr lang="en-US" altLang="zh-CN"/>
              <a:t>11/11/2024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F762C47-684D-4C04-A7FC-92D7F86C90B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9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3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1EEF797A-C8F0-40BE-BF4C-BA6AF36B2676}" type="datetimeFigureOut">
              <a:rPr lang="en-US" altLang="zh-CN"/>
              <a:t>11/11/2024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/>
            </a:lvl1pPr>
          </a:lstStyle>
          <a:p>
            <a:pPr>
              <a:defRPr/>
            </a:pPr>
            <a:fld id="{D2350ECE-D18E-49AC-B814-C7FDDB97FCCE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2879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 userDrawn="1"/>
        </p:nvSpPr>
        <p:spPr bwMode="auto">
          <a:xfrm>
            <a:off x="6157913" y="4365625"/>
            <a:ext cx="5483225" cy="1130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  <a:defRPr/>
            </a:pPr>
            <a:r>
              <a:rPr kumimoji="1" lang="zh-CN" altLang="en-US" sz="1350" b="1" dirty="0">
                <a:solidFill>
                  <a:srgbClr val="0066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王浩鸣</a:t>
            </a:r>
          </a:p>
          <a:p>
            <a:pPr>
              <a:spcAft>
                <a:spcPct val="0"/>
              </a:spcAft>
              <a:buClrTx/>
              <a:buFontTx/>
              <a:buNone/>
              <a:defRPr/>
            </a:pPr>
            <a:r>
              <a:rPr kumimoji="1" lang="zh-CN" altLang="en-US" sz="1350" dirty="0">
                <a:solidFill>
                  <a:srgbClr val="0066CC"/>
                </a:solidFill>
                <a:sym typeface="Wingdings" panose="05000000000000000000" pitchFamily="2" charset="2"/>
              </a:rPr>
              <a:t> </a:t>
            </a:r>
            <a:r>
              <a:rPr kumimoji="1" lang="en-US" altLang="zh-CN" sz="1350" dirty="0">
                <a:solidFill>
                  <a:srgbClr val="0066CC"/>
                </a:solidFill>
              </a:rPr>
              <a:t>haoming_wang@xaufe.edu.cn</a:t>
            </a:r>
          </a:p>
          <a:p>
            <a:pPr>
              <a:spcAft>
                <a:spcPct val="0"/>
              </a:spcAft>
              <a:buClrTx/>
              <a:buFont typeface="Wingdings" panose="05000000000000000000" pitchFamily="2" charset="2"/>
              <a:buChar char="*"/>
              <a:defRPr/>
            </a:pPr>
            <a:r>
              <a:rPr kumimoji="1" lang="en-US" altLang="zh-CN" sz="1350" dirty="0">
                <a:solidFill>
                  <a:srgbClr val="0066CC"/>
                </a:solidFill>
              </a:rPr>
              <a:t> haoming.wang@gmail.com</a:t>
            </a:r>
          </a:p>
          <a:p>
            <a:pPr>
              <a:spcAft>
                <a:spcPct val="0"/>
              </a:spcAft>
              <a:buClrTx/>
              <a:buFont typeface="Wingdings" panose="05000000000000000000" pitchFamily="2" charset="2"/>
              <a:buChar char="*"/>
              <a:defRPr/>
            </a:pPr>
            <a:r>
              <a:rPr kumimoji="1" lang="en-US" altLang="zh-CN" sz="1350" dirty="0">
                <a:solidFill>
                  <a:srgbClr val="0066CC"/>
                </a:solidFill>
              </a:rPr>
              <a:t> wang.haoming@126.com</a:t>
            </a:r>
          </a:p>
          <a:p>
            <a:pPr>
              <a:spcAft>
                <a:spcPct val="0"/>
              </a:spcAft>
              <a:buClrTx/>
              <a:buFontTx/>
              <a:buNone/>
              <a:defRPr/>
            </a:pPr>
            <a:r>
              <a:rPr kumimoji="1" lang="en-US" altLang="zh-CN" sz="1350" dirty="0">
                <a:solidFill>
                  <a:srgbClr val="0066CC"/>
                </a:solidFill>
                <a:sym typeface="Wingdings" panose="05000000000000000000" pitchFamily="2" charset="2"/>
              </a:rPr>
              <a:t></a:t>
            </a:r>
            <a:r>
              <a:rPr kumimoji="1" lang="en-US" altLang="zh-CN" sz="1350" b="1" dirty="0">
                <a:solidFill>
                  <a:prstClr val="black"/>
                </a:solidFill>
              </a:rPr>
              <a:t> </a:t>
            </a:r>
            <a:r>
              <a:rPr kumimoji="1" lang="en-US" altLang="zh-CN" sz="1350" dirty="0">
                <a:solidFill>
                  <a:srgbClr val="0066CC"/>
                </a:solidFill>
              </a:rPr>
              <a:t>81556121  18829266628</a:t>
            </a:r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203200" y="76200"/>
            <a:ext cx="8331200" cy="2682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1140" b="1" dirty="0">
                <a:solidFill>
                  <a:prstClr val="white"/>
                </a:solidFill>
                <a:latin typeface="Courier New" panose="02070309020205020404" pitchFamily="49" charset="0"/>
              </a:rPr>
              <a:t>C How to Program</a:t>
            </a:r>
          </a:p>
        </p:txBody>
      </p:sp>
      <p:pic>
        <p:nvPicPr>
          <p:cNvPr id="4" name="Picture 12" descr="西安财经学院_校徽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138" y="6389688"/>
            <a:ext cx="5508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3"/>
          <p:cNvSpPr txBox="1">
            <a:spLocks noChangeArrowheads="1"/>
          </p:cNvSpPr>
          <p:nvPr userDrawn="1"/>
        </p:nvSpPr>
        <p:spPr bwMode="auto">
          <a:xfrm>
            <a:off x="8026400" y="6507163"/>
            <a:ext cx="3352800" cy="1968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en-US" altLang="zh-CN" sz="675" b="1" i="1" dirty="0">
                <a:solidFill>
                  <a:prstClr val="white"/>
                </a:solidFill>
                <a:latin typeface="Courier New" panose="02070309020205020404" pitchFamily="49" charset="0"/>
              </a:rPr>
              <a:t>http://xinxi.xaufe.edu.cn</a:t>
            </a: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762000"/>
            <a:ext cx="5068888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A8089-2723-4C29-9028-9AF3B5536DA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8089-2723-4C29-9028-9AF3B5536DA4}" type="datetimeFigureOut">
              <a:rPr lang="zh-CN" altLang="en-US" smtClean="0"/>
              <a:t>2024/11/11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00F6A-8B93-4004-9034-B9F22D9362A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763" y="304800"/>
            <a:ext cx="1066800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57313"/>
            <a:ext cx="10668000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768350" y="1150938"/>
            <a:ext cx="1061085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15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015" b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505" b="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D3C952-EF7F-408E-B315-71A6F3FA008D}" type="datetimeFigureOut">
              <a:rPr lang="en-US" altLang="zh-CN"/>
              <a:t>11/11/2024</a:t>
            </a:fld>
            <a:endParaRPr lang="en-US" altLang="zh-CN"/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505" b="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/>
          </a:p>
        </p:txBody>
      </p:sp>
      <p:sp>
        <p:nvSpPr>
          <p:cNvPr id="1536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505" b="0">
                <a:solidFill>
                  <a:srgbClr val="000000"/>
                </a:solidFill>
                <a:latin typeface="Verdana" panose="020B0604030504040204" pitchFamily="34" charset="0"/>
                <a:ea typeface="+mn-ea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4D3C3A-9EB5-452A-A891-957B0D5A0D5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5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193040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386080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578485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771525" algn="l" rtl="0" fontAlgn="base">
        <a:spcBef>
          <a:spcPct val="0"/>
        </a:spcBef>
        <a:spcAft>
          <a:spcPct val="0"/>
        </a:spcAft>
        <a:defRPr sz="1605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196850" indent="-1968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200">
          <a:solidFill>
            <a:schemeClr val="tx1"/>
          </a:solidFill>
          <a:latin typeface="+mn-lt"/>
          <a:ea typeface="+mn-ea"/>
          <a:cs typeface="+mn-cs"/>
        </a:defRPr>
      </a:lvl1pPr>
      <a:lvl2pPr marL="381000" indent="-182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1000" b="1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</a:defRPr>
      </a:lvl2pPr>
      <a:lvl3pPr marL="549275" indent="-1651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900">
          <a:solidFill>
            <a:schemeClr val="tx1"/>
          </a:solidFill>
          <a:latin typeface="+mn-lt"/>
          <a:ea typeface="+mn-ea"/>
        </a:defRPr>
      </a:lvl3pPr>
      <a:lvl4pPr marL="714375" indent="-1619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800">
          <a:solidFill>
            <a:schemeClr val="tx1"/>
          </a:solidFill>
          <a:latin typeface="+mn-lt"/>
          <a:ea typeface="+mn-ea"/>
        </a:defRPr>
      </a:lvl4pPr>
      <a:lvl5pPr marL="881380" indent="-167005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00">
          <a:solidFill>
            <a:schemeClr val="tx1"/>
          </a:solidFill>
          <a:latin typeface="+mn-lt"/>
          <a:ea typeface="+mn-ea"/>
        </a:defRPr>
      </a:lvl5pPr>
      <a:lvl6pPr marL="1076325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6pPr>
      <a:lvl7pPr marL="1269365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7pPr>
      <a:lvl8pPr marL="1461770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8pPr>
      <a:lvl9pPr marL="1654810" indent="-16827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84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6080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65"/>
          <p:cNvSpPr>
            <a:spLocks noChangeArrowheads="1"/>
          </p:cNvSpPr>
          <p:nvPr/>
        </p:nvSpPr>
        <p:spPr bwMode="auto">
          <a:xfrm rot="10800000" flipV="1">
            <a:off x="5830254" y="3843673"/>
            <a:ext cx="4859087" cy="92508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Oval 65"/>
          <p:cNvSpPr>
            <a:spLocks noChangeArrowheads="1"/>
          </p:cNvSpPr>
          <p:nvPr/>
        </p:nvSpPr>
        <p:spPr bwMode="auto">
          <a:xfrm rot="10800000" flipV="1">
            <a:off x="1741990" y="3843673"/>
            <a:ext cx="4859087" cy="925082"/>
          </a:xfrm>
          <a:prstGeom prst="ellipse">
            <a:avLst/>
          </a:prstGeom>
          <a:gradFill rotWithShape="1">
            <a:gsLst>
              <a:gs pos="0">
                <a:sysClr val="windowText" lastClr="000000">
                  <a:lumMod val="75000"/>
                  <a:lumOff val="25000"/>
                </a:sysClr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44" y="908721"/>
            <a:ext cx="4359978" cy="386003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2" b="31519"/>
          <a:stretch>
            <a:fillRect/>
          </a:stretch>
        </p:blipFill>
        <p:spPr>
          <a:xfrm>
            <a:off x="3312104" y="1845928"/>
            <a:ext cx="1718856" cy="512912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2486" y="908721"/>
            <a:ext cx="4359978" cy="386003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2" b="31519"/>
          <a:stretch>
            <a:fillRect/>
          </a:stretch>
        </p:blipFill>
        <p:spPr>
          <a:xfrm>
            <a:off x="7233046" y="1845928"/>
            <a:ext cx="1718856" cy="51291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224624" y="1911264"/>
            <a:ext cx="194421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ysClr val="window" lastClr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didas Unity" pitchFamily="2" charset="0"/>
                <a:cs typeface="Times New Roman" panose="02020603050405020304" pitchFamily="18" charset="0"/>
              </a:rPr>
              <a:t>数组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74700" y="2673145"/>
            <a:ext cx="208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数组元素为数值</a:t>
            </a:r>
            <a:endParaRPr lang="en-US" altLang="zh-CN" sz="14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161560" y="1911264"/>
            <a:ext cx="1944216" cy="40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80000"/>
              </a:lnSpc>
              <a:defRPr sz="4400" b="1" kern="0">
                <a:ln w="18415" cmpd="sng">
                  <a:noFill/>
                  <a:prstDash val="solid"/>
                </a:ln>
                <a:solidFill>
                  <a:srgbClr val="FFC000"/>
                </a:solidFill>
                <a:latin typeface="Agency FB" panose="020B0503020202020204" pitchFamily="34" charset="0"/>
                <a:ea typeface="微软雅黑" panose="020B0503020204020204" pitchFamily="34" charset="-122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ysClr val="window" lastClr="FFFFFF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Adidas Unity" pitchFamily="2" charset="0"/>
                <a:cs typeface="Times New Roman" panose="02020603050405020304" pitchFamily="18" charset="0"/>
              </a:rPr>
              <a:t>字符串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427262" y="2639591"/>
            <a:ext cx="20882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kern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数组元素为字母</a:t>
            </a:r>
            <a:endParaRPr lang="en-US" altLang="zh-CN" sz="1400" kern="0" dirty="0">
              <a:solidFill>
                <a:sysClr val="windowText" lastClr="000000">
                  <a:lumMod val="85000"/>
                  <a:lumOff val="15000"/>
                </a:sysClr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19736" y="4941169"/>
            <a:ext cx="5040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5400" b="1">
                <a:solidFill>
                  <a:schemeClr val="tx1">
                    <a:lumMod val="65000"/>
                    <a:lumOff val="3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  <a:cs typeface="Calibri" panose="020F0502020204030204" charset="0"/>
              </a:defRPr>
            </a:lvl1pPr>
          </a:lstStyle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Adidas Unity" pitchFamily="2" charset="0"/>
              </a:rPr>
              <a:t>习题课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53CEF-EA0E-5707-E46B-0F05BBF8B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EE60FD3-8C63-FF4F-A3DC-8329F9AE19B6}"/>
              </a:ext>
            </a:extLst>
          </p:cNvPr>
          <p:cNvSpPr/>
          <p:nvPr/>
        </p:nvSpPr>
        <p:spPr>
          <a:xfrm>
            <a:off x="788338" y="286950"/>
            <a:ext cx="6346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6.</a:t>
            </a:r>
            <a:r>
              <a:rPr lang="zh-CN" altLang="en-US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统计一行字符串中有多少个字母、数字、空格、其它字符</a:t>
            </a:r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A6FC843-834B-1C76-DDC3-AA2E2074F7E7}"/>
              </a:ext>
            </a:extLst>
          </p:cNvPr>
          <p:cNvSpPr/>
          <p:nvPr/>
        </p:nvSpPr>
        <p:spPr>
          <a:xfrm>
            <a:off x="788338" y="858435"/>
            <a:ext cx="11164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4F5D085-5239-79EB-2DA7-9956C14E347A}"/>
              </a:ext>
            </a:extLst>
          </p:cNvPr>
          <p:cNvSpPr txBox="1"/>
          <p:nvPr/>
        </p:nvSpPr>
        <p:spPr>
          <a:xfrm>
            <a:off x="580532" y="702812"/>
            <a:ext cx="11202106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 SIZE 100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xx[SIZE], num,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xptr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=0, kg=0 , qt=0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xx[num]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getchar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() 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(xx[num] &gt;=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xx[num] &lt;=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|| (xx[num] &gt;=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xx[num] &lt;=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'Z'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)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zm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(xx[num] &gt;=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&amp;&amp; xx[num] &lt;=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'9'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sz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xx[num] ==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kg++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qt++;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num++;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zm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d,sz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d,kg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d,qt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=%d\n"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zm,sz,kg,qt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BCE1FC4-D51F-CC8D-3D47-52B753FEC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958" y="1678538"/>
            <a:ext cx="283845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4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ADB1C-D6A2-500F-601D-A0224C329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153E664-B658-3DA9-9AE5-350D47B2734E}"/>
              </a:ext>
            </a:extLst>
          </p:cNvPr>
          <p:cNvSpPr/>
          <p:nvPr/>
        </p:nvSpPr>
        <p:spPr>
          <a:xfrm>
            <a:off x="788338" y="286950"/>
            <a:ext cx="5881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7.</a:t>
            </a:r>
            <a:r>
              <a:rPr lang="zh-CN" altLang="en-US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输入一个数组，将负数移到末尾，保持相对顺序不变</a:t>
            </a:r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6640FC-B342-B6CB-941F-CD0BCB0787E5}"/>
              </a:ext>
            </a:extLst>
          </p:cNvPr>
          <p:cNvSpPr txBox="1"/>
          <p:nvPr/>
        </p:nvSpPr>
        <p:spPr>
          <a:xfrm>
            <a:off x="852196" y="939281"/>
            <a:ext cx="1033209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思路：解决这个问题可以有多种方法，方法不同内存消耗不同、思考的复杂度也不同。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：设立两个临时数组，一个存放全部正的元素、另一个存放全部负的元素，然后将两个数据相拼接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：从头扫描，发现负元素就移动到数组结尾，最后将移空的位置删掉；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3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：从头扫描，发现负元素就移动到数组结尾，同时将所有元素向前移动一位。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34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A076F-E737-9E8C-0ACE-0D023AD5D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339C767-8975-0305-7F5C-43EAA97FCB4C}"/>
              </a:ext>
            </a:extLst>
          </p:cNvPr>
          <p:cNvSpPr txBox="1"/>
          <p:nvPr/>
        </p:nvSpPr>
        <p:spPr>
          <a:xfrm>
            <a:off x="245205" y="458656"/>
            <a:ext cx="5230368" cy="5395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 SIZE </a:t>
            </a:r>
            <a:r>
              <a:rPr lang="en-US" altLang="zh-CN" b="0" i="0" dirty="0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10000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xx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all[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{0};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&amp;xx);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&lt;xx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,&amp;all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zheng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[SIZE] , fu[SIZE];  </a:t>
            </a:r>
            <a:endParaRPr lang="en-US" altLang="zh-CN" b="0" i="0" dirty="0">
              <a:solidFill>
                <a:srgbClr val="5C5C5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allp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= all ;  </a:t>
            </a:r>
            <a:endParaRPr lang="en-US" altLang="zh-CN" b="0" i="0" dirty="0">
              <a:solidFill>
                <a:srgbClr val="5C5C5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zheng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fup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= fu;  </a:t>
            </a:r>
            <a:endParaRPr lang="en-US" altLang="zh-CN" b="0" i="0" dirty="0">
              <a:solidFill>
                <a:srgbClr val="5C5C5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&lt;SIZE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999999999;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fu[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999999999;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6A067A-6B4A-72B8-3486-6DE4373CDB5B}"/>
              </a:ext>
            </a:extLst>
          </p:cNvPr>
          <p:cNvSpPr txBox="1"/>
          <p:nvPr/>
        </p:nvSpPr>
        <p:spPr>
          <a:xfrm>
            <a:off x="5475573" y="458656"/>
            <a:ext cx="6366587" cy="58439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&lt;xx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0) 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allp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fu;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999999999)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</a:t>
            </a: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指向有效数的后一位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999999999)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&lt;xx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"%d 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zheng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ts val="1700"/>
              </a:lnSpc>
              <a:buFont typeface="+mj-lt"/>
              <a:buAutoNum type="arabicPeriod" startAt="24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DEF9FD-5697-9A95-C5D6-5D7C034E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535" y="5578663"/>
            <a:ext cx="271462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35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5CAD2-CEC0-3F8E-483C-47E2221A2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0300E1-5F6E-CBA0-8DE4-17C0BEBED470}"/>
              </a:ext>
            </a:extLst>
          </p:cNvPr>
          <p:cNvSpPr txBox="1"/>
          <p:nvPr/>
        </p:nvSpPr>
        <p:spPr>
          <a:xfrm>
            <a:off x="436729" y="586855"/>
            <a:ext cx="4960960" cy="5395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#define SIZE 10000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xx 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,j=0;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all[SIZE] = {0};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result[SIZE] = {0};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"%d"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&amp;xx);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&lt;xx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,&amp;all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 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&lt;xx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(all[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 0)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all[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xx+j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]=all[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all[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999999999;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7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700"/>
              </a:lnSpc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014BE7-50F1-0312-98DF-CA4014994014}"/>
              </a:ext>
            </a:extLst>
          </p:cNvPr>
          <p:cNvSpPr txBox="1"/>
          <p:nvPr/>
        </p:nvSpPr>
        <p:spPr>
          <a:xfrm>
            <a:off x="5397689" y="586855"/>
            <a:ext cx="5883342" cy="33175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m=0,i=0;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xx+j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 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(all[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!= 999999999)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{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result[m]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all[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m++;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&lt;xx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"%d 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,result[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1700"/>
              </a:lnSpc>
              <a:spcAft>
                <a:spcPts val="75"/>
              </a:spcAft>
              <a:buFont typeface="+mj-lt"/>
              <a:buAutoNum type="arabicPeriod" startAt="2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ts val="1700"/>
              </a:lnSpc>
              <a:buFont typeface="+mj-lt"/>
              <a:buAutoNum type="arabicPeriod" startAt="24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B8F7E7-BC8B-0F06-716C-EB07294F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3366" y="4285950"/>
            <a:ext cx="30765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80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52461-608A-B6A5-0175-9057278AD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06E7CEE-5F54-0387-80F3-F8F3ACC2E9C5}"/>
              </a:ext>
            </a:extLst>
          </p:cNvPr>
          <p:cNvSpPr/>
          <p:nvPr/>
        </p:nvSpPr>
        <p:spPr>
          <a:xfrm>
            <a:off x="898975" y="324692"/>
            <a:ext cx="9684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8.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输入两个字符串，从第一字符串中删除第二个字符串中所有的字符，然后输出第一个字符串。如果第一个字符串被删空，则输入“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EMPTY!”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例如，输入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They are students.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aeiou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，则删除之后的第一个字符串变成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Thy r </a:t>
            </a:r>
            <a:r>
              <a:rPr lang="en-US" altLang="zh-CN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stdnts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5CBC42-36DD-7559-9CB4-756A14822B9C}"/>
              </a:ext>
            </a:extLst>
          </p:cNvPr>
          <p:cNvSpPr txBox="1"/>
          <p:nvPr/>
        </p:nvSpPr>
        <p:spPr>
          <a:xfrm>
            <a:off x="929951" y="1437425"/>
            <a:ext cx="103320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思路：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：以第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个数组（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个元素）为主循环，从第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个字符开始，在第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个数组（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m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个元素）中从头扫描，如果发现就将该字符后面的内容向前移动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2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EBFCC-95F7-3EDA-F060-982632F34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EC2D339-0A4C-A424-E146-0BE6CB08768F}"/>
              </a:ext>
            </a:extLst>
          </p:cNvPr>
          <p:cNvSpPr txBox="1"/>
          <p:nvPr/>
        </p:nvSpPr>
        <p:spPr>
          <a:xfrm>
            <a:off x="402609" y="436728"/>
            <a:ext cx="8289449" cy="43883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#include&lt;string.h&gt;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a[100]={0};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b[100]={0};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j 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ktemp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=0;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&lt;100 ) &amp;&amp; ( (a[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)!=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 )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 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("%s\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n",a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);    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检查输入是否正确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=0;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&lt;100 ) &amp;&amp; ( (b[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)!=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 )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b[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2000"/>
              </a:lnSpc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 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("%s\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n",b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);  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检查输入是否正确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849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001BF-6F0D-D45B-45D9-ADA7A8675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603EDAB-0CF5-CF6A-9090-59C1D527959F}"/>
              </a:ext>
            </a:extLst>
          </p:cNvPr>
          <p:cNvSpPr txBox="1"/>
          <p:nvPr/>
        </p:nvSpPr>
        <p:spPr>
          <a:xfrm>
            <a:off x="668740" y="627797"/>
            <a:ext cx="6643165" cy="35804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; b[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(j=0 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ktemp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 ; a[j] 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(a[j] == b[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ktemp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j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ktemp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{ 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ktemp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a[ktemp+1]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ktemp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20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 startAt="20"/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ECD74C-7502-2195-DFC5-9F1FE17DA412}"/>
              </a:ext>
            </a:extLst>
          </p:cNvPr>
          <p:cNvSpPr txBox="1"/>
          <p:nvPr/>
        </p:nvSpPr>
        <p:spPr>
          <a:xfrm>
            <a:off x="668740" y="4208264"/>
            <a:ext cx="4926841" cy="22339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33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 == 0)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3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"EMPTY!"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33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3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3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33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lnSpc>
                <a:spcPts val="2000"/>
              </a:lnSpc>
              <a:spcAft>
                <a:spcPts val="75"/>
              </a:spcAft>
              <a:buFont typeface="+mj-lt"/>
              <a:buAutoNum type="arabicPeriod" startAt="3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lnSpc>
                <a:spcPts val="2000"/>
              </a:lnSpc>
              <a:buFont typeface="+mj-lt"/>
              <a:buAutoNum type="arabicPeriod" startAt="33"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5203FD-53DE-8C54-F251-F2287E990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765" y="1741755"/>
            <a:ext cx="40386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47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D898B-BC9B-2FB4-0211-DE6315984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C3F84B8-0474-11D7-4254-609F21B6AB4B}"/>
              </a:ext>
            </a:extLst>
          </p:cNvPr>
          <p:cNvSpPr/>
          <p:nvPr/>
        </p:nvSpPr>
        <p:spPr>
          <a:xfrm>
            <a:off x="929951" y="673035"/>
            <a:ext cx="10178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9.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输入两个字符串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S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和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，判断字符串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T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是否出现在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S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中。如果是，输出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yes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，反之输出 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no 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EDC1D3-437F-C0A3-19D4-1A5ADA4B2926}"/>
              </a:ext>
            </a:extLst>
          </p:cNvPr>
          <p:cNvSpPr txBox="1"/>
          <p:nvPr/>
        </p:nvSpPr>
        <p:spPr>
          <a:xfrm>
            <a:off x="929951" y="1437425"/>
            <a:ext cx="103320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思路：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方法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：以第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个数组（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个元素）为主循环，从第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个字符开始，选出第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个字符串长度的字符与第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字符串进行比较，如果发现相同输出</a:t>
            </a:r>
            <a:r>
              <a:rPr lang="en-US" altLang="zh-CN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yes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然后结束，否则继续循环。</a:t>
            </a:r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6793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C3949-3AD2-A54D-058E-147B8FBDF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AFD2FF-4D91-54E9-42E3-24CA73C8092A}"/>
              </a:ext>
            </a:extLst>
          </p:cNvPr>
          <p:cNvSpPr txBox="1"/>
          <p:nvPr/>
        </p:nvSpPr>
        <p:spPr>
          <a:xfrm>
            <a:off x="933832" y="546402"/>
            <a:ext cx="8811060" cy="55861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s[1000]={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t[1000]={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len1,len2;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&lt;1000) &amp;&amp; ( (s[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 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len1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&lt;1000) &amp;&amp; ( (t[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())!=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'\n'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) 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len2 =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t[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66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A744D-2627-9F24-397E-F265B9792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6C279DA-A0A9-F345-8EC0-730FAE068AFB}"/>
              </a:ext>
            </a:extLst>
          </p:cNvPr>
          <p:cNvSpPr txBox="1"/>
          <p:nvPr/>
        </p:nvSpPr>
        <p:spPr>
          <a:xfrm>
            <a:off x="933832" y="546402"/>
            <a:ext cx="8811060" cy="55861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,*pt;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found = 0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 len1-len2+1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&amp;s[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pt = t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     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("%s %s\n", </a:t>
            </a:r>
            <a:r>
              <a:rPr lang="en-US" altLang="zh-CN" b="0" i="0" dirty="0" err="1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, pt);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strncmp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(ps,pt,len2) == 0 )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{  found = 1 ; break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(found == 1)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"yes"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"no"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23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909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title"/>
          </p:nvPr>
        </p:nvSpPr>
        <p:spPr>
          <a:xfrm>
            <a:off x="776245" y="510039"/>
            <a:ext cx="5905500" cy="62388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0005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一、数组</a:t>
            </a:r>
          </a:p>
        </p:txBody>
      </p:sp>
      <p:sp>
        <p:nvSpPr>
          <p:cNvPr id="33795" name="Rectangle 7"/>
          <p:cNvSpPr>
            <a:spLocks noGrp="1" noChangeArrowheads="1"/>
          </p:cNvSpPr>
          <p:nvPr>
            <p:ph idx="1"/>
          </p:nvPr>
        </p:nvSpPr>
        <p:spPr>
          <a:xfrm>
            <a:off x="776245" y="1349676"/>
            <a:ext cx="10674350" cy="9239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1. 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求一个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3*3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矩阵对角线元素之和 </a:t>
            </a:r>
          </a:p>
          <a:p>
            <a:pPr marL="0" indent="0">
              <a:buNone/>
            </a:pP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程序分析：利用双重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for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循环控制输入二维数组，再将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a[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i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][</a:t>
            </a:r>
            <a:r>
              <a:rPr lang="en-US" altLang="zh-CN" sz="2400" b="1" dirty="0" err="1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i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]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累加后输出。</a:t>
            </a:r>
          </a:p>
        </p:txBody>
      </p:sp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fld id="{2B9C2635-6909-4722-A1BA-16CAFD2346FA}" type="slidenum">
              <a:rPr lang="zh-CN" altLang="en-US">
                <a:solidFill>
                  <a:srgbClr val="000000"/>
                </a:solidFill>
              </a:rPr>
              <a:t>2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1524000" y="6629400"/>
            <a:ext cx="9144000" cy="0"/>
          </a:xfrm>
          <a:prstGeom prst="line">
            <a:avLst/>
          </a:prstGeom>
          <a:noFill/>
          <a:ln w="57150" cmpd="thickThin">
            <a:solidFill>
              <a:schemeClr val="fol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12800" y="2273643"/>
            <a:ext cx="94899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a[3][3],sum=0;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 err="1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i,j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"please input rectangle element:\n"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=0;i&lt;3;i++)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(j=0;j&lt;3;j++)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,&amp;a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][j]);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=0;i&lt;3;i++)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sum += a[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对角线之和为：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%6.2f\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,sum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0277" y="4191109"/>
            <a:ext cx="3616411" cy="914400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316" y="4245413"/>
            <a:ext cx="4462900" cy="102246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文本框 1"/>
          <p:cNvSpPr txBox="1">
            <a:spLocks noChangeArrowheads="1"/>
          </p:cNvSpPr>
          <p:nvPr/>
        </p:nvSpPr>
        <p:spPr bwMode="auto">
          <a:xfrm>
            <a:off x="6816725" y="1484313"/>
            <a:ext cx="41751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6000" dirty="0"/>
              <a:t>Thank you!</a:t>
            </a:r>
            <a:endParaRPr lang="zh-CN" altLang="en-US" sz="6000" dirty="0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F190D-7BCF-9FF8-10F4-66B32B5C4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34D1198-0EC5-E3B3-963D-6D1C449B2061}"/>
              </a:ext>
            </a:extLst>
          </p:cNvPr>
          <p:cNvSpPr txBox="1"/>
          <p:nvPr/>
        </p:nvSpPr>
        <p:spPr>
          <a:xfrm>
            <a:off x="933832" y="546402"/>
            <a:ext cx="88110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>
              <a:spcAft>
                <a:spcPts val="75"/>
              </a:spcAft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78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83298" y="674923"/>
            <a:ext cx="10938587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2. 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题目：有一个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从小到大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已经排好序的数组。现输入一个数，要求按原来的规律将它插入数组中。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1. </a:t>
            </a:r>
            <a:r>
              <a:rPr lang="zh-CN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程序分析：首先判断此数是否大于最后一个数，然后再考虑插入中间的数的情况，插入后此元素之后的数，依次后移一个位置。 </a:t>
            </a:r>
          </a:p>
        </p:txBody>
      </p:sp>
      <p:sp>
        <p:nvSpPr>
          <p:cNvPr id="5" name="矩形 4"/>
          <p:cNvSpPr/>
          <p:nvPr/>
        </p:nvSpPr>
        <p:spPr>
          <a:xfrm>
            <a:off x="1004595" y="2588587"/>
            <a:ext cx="86992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 err="1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a[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]={1,4,6,9,13,16,19,28,40,100};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 err="1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newer,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, j , 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flag = 1 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// flag </a:t>
            </a:r>
            <a:r>
              <a:rPr lang="zh-CN" altLang="en-US" b="1" dirty="0">
                <a:solidFill>
                  <a:srgbClr val="2E8B57"/>
                </a:solidFill>
                <a:latin typeface="Consolas" panose="020B0609020204030204" pitchFamily="49" charset="0"/>
              </a:rPr>
              <a:t>定义为标记</a:t>
            </a:r>
            <a:endParaRPr lang="en-US" altLang="zh-CN" b="1" dirty="0">
              <a:solidFill>
                <a:srgbClr val="2E8B57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"original array is:\n"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10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"%5d"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"insert a new number: 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,&amp;newer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645298" y="1275197"/>
            <a:ext cx="4450702" cy="1981187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465" y="887944"/>
            <a:ext cx="5486400" cy="79582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887" y="2004595"/>
            <a:ext cx="5391150" cy="76067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312" y="3086100"/>
            <a:ext cx="5562600" cy="6858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71805" y="132845"/>
            <a:ext cx="844420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4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9;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newer &gt;= 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j = 10 ; 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j &gt; i+1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j--)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a[j] = a[j-1]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a[j] = newer ;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flag = 0 ;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标记新的数已插入 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;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}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(flag)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表示比所有的数都要小，排到第一个 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a[i-1];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a[0] = newer 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&lt;11 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 )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"%6d"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,a[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4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119673" y="3666931"/>
            <a:ext cx="5346441" cy="2052734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9312" y="4145124"/>
            <a:ext cx="5343525" cy="676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7412" y="51840"/>
            <a:ext cx="5381625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0702" y="370873"/>
            <a:ext cx="9877167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>
              <a:spcAft>
                <a:spcPts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3. </a:t>
            </a:r>
            <a:r>
              <a:rPr lang="zh-CN" altLang="zh-CN" b="1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输入数组，最大的与第一个元素交换，最小的与最后一个元素交换，输出数组。</a:t>
            </a:r>
            <a:endParaRPr lang="zh-CN" altLang="zh-CN" sz="2800" b="1" dirty="0">
              <a:solidFill>
                <a:srgbClr val="000000"/>
              </a:solidFill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89685" y="838354"/>
            <a:ext cx="922637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#define SIZE 10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max(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 )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min(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 )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output(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 )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number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[SIZE] = { 55, 10, 22, </a:t>
            </a: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            33, 55, 7, 9, 8, 99, 11};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原始数组：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output(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number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max(number);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最大在前：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output(number);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min(number);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最小在后：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output(number);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285" y="1012801"/>
            <a:ext cx="6205857" cy="11662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096000" y="478429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61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output(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*array)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61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*p;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61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 p = array ; p&lt; array + SIZE ; p++)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61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"%d  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,*p);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61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61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2995" y="489277"/>
            <a:ext cx="5923005" cy="56323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2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max(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*array)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mm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0 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mm = array[0];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1 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&lt;10 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(array[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&gt; mm 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  mm = array[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;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!= 0)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array[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= array[0];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array[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096000" y="489585"/>
            <a:ext cx="6096000" cy="5631180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 startAt="42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min(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*array)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min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SIZE-1 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min = array[SIZE-1];  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最后一个数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0 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&lt;SIZE-1 ;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(array[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&lt; min 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  min = array[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;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!= SIZE-1)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array[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array[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= array[SIZE-1];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array[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SIZE-1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temp_value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42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53081" y="346160"/>
            <a:ext cx="979478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4. </a:t>
            </a:r>
            <a:r>
              <a:rPr lang="zh-CN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写一个函数，求一个字符串的长度，在</a:t>
            </a:r>
            <a:r>
              <a:rPr lang="en-US" altLang="zh-CN" b="1" kern="100" dirty="0">
                <a:solidFill>
                  <a:srgbClr val="000000"/>
                </a:solidFill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main()</a:t>
            </a:r>
            <a:r>
              <a:rPr lang="zh-CN" altLang="zh-CN" b="1" kern="100" dirty="0">
                <a:solidFill>
                  <a:srgbClr val="000000"/>
                </a:solidFill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函数中输入字符串，然后输出其长度</a:t>
            </a:r>
            <a:r>
              <a:rPr lang="zh-CN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。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7222" y="813641"/>
            <a:ext cx="90286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*) ;  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函数原型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[80];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*s = NULL;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dirty="0">
                <a:solidFill>
                  <a:srgbClr val="0000FF"/>
                </a:solidFill>
                <a:latin typeface="Consolas" panose="020B0609020204030204" pitchFamily="49" charset="0"/>
              </a:rPr>
              <a:t>请输入一串字符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: 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"%s"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"The length of this string is %d.\n"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)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*s =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 err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= 0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(*s)  </a:t>
            </a:r>
            <a:r>
              <a:rPr lang="en-US" altLang="zh-CN" dirty="0">
                <a:solidFill>
                  <a:srgbClr val="0082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// while(*s != '\0')</a:t>
            </a:r>
            <a:r>
              <a:rPr lang="en-US" altLang="zh-CN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++ ; s++ ;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981" y="1317409"/>
            <a:ext cx="4717679" cy="7090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8338" y="286950"/>
            <a:ext cx="259842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5. </a:t>
            </a:r>
            <a:r>
              <a:rPr lang="zh-CN" altLang="zh-CN" b="1" kern="100" dirty="0">
                <a:solidFill>
                  <a:srgbClr val="00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两个字符串连接程序</a:t>
            </a:r>
            <a:endParaRPr lang="zh-CN" altLang="en-US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8338" y="858435"/>
            <a:ext cx="1116417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</a:t>
            </a:r>
            <a:r>
              <a:rPr lang="en-US" altLang="zh-CN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strcatt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*to,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*from);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output(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*)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s1[80]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abcdefg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如果些处设为指针 ？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 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*s1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dirty="0" err="1">
                <a:solidFill>
                  <a:srgbClr val="0000FF"/>
                </a:solidFill>
                <a:latin typeface="Consolas" panose="020B0609020204030204" pitchFamily="49" charset="0"/>
              </a:rPr>
              <a:t>abcdefg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s2[80]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"1234567"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如果此处设为指针 ？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*s2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"1234567"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output(s1);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output(s2);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strcatt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(s2,s1);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output(s2);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strcatt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(s1,s2); 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此时 </a:t>
            </a:r>
            <a:r>
              <a:rPr lang="en-US" altLang="zh-CN" dirty="0">
                <a:solidFill>
                  <a:srgbClr val="008200"/>
                </a:solidFill>
                <a:latin typeface="Consolas" panose="020B0609020204030204" pitchFamily="49" charset="0"/>
              </a:rPr>
              <a:t>s2 </a:t>
            </a:r>
            <a:r>
              <a:rPr lang="zh-CN" altLang="en-US" dirty="0">
                <a:solidFill>
                  <a:srgbClr val="008200"/>
                </a:solidFill>
                <a:latin typeface="Consolas" panose="020B0609020204030204" pitchFamily="49" charset="0"/>
              </a:rPr>
              <a:t>的内容已经改变 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output(s1);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64906" y="2799185"/>
            <a:ext cx="9293290" cy="629816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2508" y="58847"/>
            <a:ext cx="864149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17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strcatt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to[],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from[])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*s1, *s2;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s2 = to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*s2 ) s2++ ;  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指向 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to 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末尾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s1 = from ;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*s1 )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  *s2 = *s1 ; s1++ ; s2++ ;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*s2 = 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‘\0‘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;  //</a:t>
            </a:r>
            <a:r>
              <a:rPr lang="zh-CN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补上空白符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output(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*s)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*s1 = s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( *s1 )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{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"%c"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,*s1); s1++ 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7"/>
            </a:pP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27438" y="1153297"/>
            <a:ext cx="2990335" cy="741406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27438" y="2257078"/>
            <a:ext cx="4193648" cy="635412"/>
          </a:xfrm>
          <a:prstGeom prst="rect">
            <a:avLst/>
          </a:prstGeom>
          <a:solidFill>
            <a:schemeClr val="accent4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016" y="1230766"/>
            <a:ext cx="4954558" cy="1531096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fc9b2e7-a366-47d4-aeb6-3e677ee79062"/>
  <p:tag name="COMMONDATA" val="eyJoZGlkIjoiYzU2Y2IzM2IzZDY3YjJlOWY3ZWZhMmM4OTY2ZGFhOW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2912</Words>
  <Application>Microsoft Office PowerPoint</Application>
  <PresentationFormat>宽屏</PresentationFormat>
  <Paragraphs>382</Paragraphs>
  <Slides>21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Adidas Unity</vt:lpstr>
      <vt:lpstr>仿宋</vt:lpstr>
      <vt:lpstr>黑体</vt:lpstr>
      <vt:lpstr>楷体</vt:lpstr>
      <vt:lpstr>Arial</vt:lpstr>
      <vt:lpstr>Calibri</vt:lpstr>
      <vt:lpstr>Calibri Light</vt:lpstr>
      <vt:lpstr>Consolas</vt:lpstr>
      <vt:lpstr>Courier New</vt:lpstr>
      <vt:lpstr>Verdana</vt:lpstr>
      <vt:lpstr>Wingdings</vt:lpstr>
      <vt:lpstr>Office 主题</vt:lpstr>
      <vt:lpstr>1_Profile</vt:lpstr>
      <vt:lpstr>PowerPoint 演示文稿</vt:lpstr>
      <vt:lpstr>一、数组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</dc:title>
  <dc:creator>王浩鸣</dc:creator>
  <cp:lastModifiedBy>王浩鸣 Wang Haoming</cp:lastModifiedBy>
  <cp:revision>28</cp:revision>
  <dcterms:created xsi:type="dcterms:W3CDTF">2019-11-24T13:52:00Z</dcterms:created>
  <dcterms:modified xsi:type="dcterms:W3CDTF">2024-11-11T07:12:24Z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9F67A9CC0EFE49EF9431052C2F24725E</vt:lpwstr>
  </property>
  <property fmtid="{D5CDD505-2E9C-101B-9397-08002B2CF9AE}" pid="3" name="KSOProductBuildVer">
    <vt:lpwstr>2052-11.1.0.12598</vt:lpwstr>
  </property>
</Properties>
</file>