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5"/>
  </p:notesMasterIdLst>
  <p:handoutMasterIdLst>
    <p:handoutMasterId r:id="rId26"/>
  </p:handoutMasterIdLst>
  <p:sldIdLst>
    <p:sldId id="260" r:id="rId5"/>
    <p:sldId id="268" r:id="rId6"/>
    <p:sldId id="257" r:id="rId7"/>
    <p:sldId id="266" r:id="rId8"/>
    <p:sldId id="263" r:id="rId9"/>
    <p:sldId id="264" r:id="rId10"/>
    <p:sldId id="265" r:id="rId11"/>
    <p:sldId id="269" r:id="rId12"/>
    <p:sldId id="267" r:id="rId13"/>
    <p:sldId id="270" r:id="rId14"/>
    <p:sldId id="271" r:id="rId15"/>
    <p:sldId id="272" r:id="rId16"/>
    <p:sldId id="273" r:id="rId17"/>
    <p:sldId id="274" r:id="rId18"/>
    <p:sldId id="275" r:id="rId19"/>
    <p:sldId id="276" r:id="rId20"/>
    <p:sldId id="278" r:id="rId21"/>
    <p:sldId id="279" r:id="rId22"/>
    <p:sldId id="277" r:id="rId23"/>
    <p:sldId id="261" r:id="rId24"/>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278" y="6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0109B51-D1B3-49FE-994A-ED8855C7359B}" type="datetime1">
              <a:rPr lang="zh-CN" altLang="en-US" smtClean="0">
                <a:latin typeface="Microsoft YaHei UI" panose="020B0503020204020204" pitchFamily="34" charset="-122"/>
                <a:ea typeface="Microsoft YaHei UI" panose="020B0503020204020204" pitchFamily="34" charset="-122"/>
              </a:rPr>
              <a:t>2021/1/6</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45484C-7992-44E9-9002-213D76072A08}"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159216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0BE818DA-6BDD-4F58-B53E-88BC9FF39B63}" type="datetime1">
              <a:rPr lang="zh-CN" altLang="en-US" smtClean="0"/>
              <a:pPr/>
              <a:t>2021/1/6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B524A772-5D94-4F12-8B86-44D4FB26368F}" type="slidenum">
              <a:rPr lang="en-US" altLang="zh-CN" noProof="0" smtClean="0"/>
              <a:pPr/>
              <a:t>‹#›</a:t>
            </a:fld>
            <a:endParaRPr lang="zh-CN" altLang="en-US" noProof="0"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B524A772-5D94-4F12-8B86-44D4FB26368F}"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1741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B524A772-5D94-4F12-8B86-44D4FB26368F}"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227515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B524A772-5D94-4F12-8B86-44D4FB26368F}" type="slidenum">
              <a:rPr lang="en-US" altLang="zh-CN" smtClean="0">
                <a:latin typeface="Microsoft YaHei UI" panose="020B0503020204020204" pitchFamily="34" charset="-122"/>
                <a:ea typeface="Microsoft YaHei UI" panose="020B0503020204020204" pitchFamily="34" charset="-122"/>
              </a:rPr>
              <a:t>3</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0161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B524A772-5D94-4F12-8B86-44D4FB26368F}" type="slidenum">
              <a:rPr kumimoji="0" lang="en-US" altLang="zh-CN" sz="1200" b="0" i="0" u="none" strike="noStrike" kern="1200" cap="none" spc="0" normalizeH="0" baseline="0" noProof="0" smtClean="0">
                <a:ln>
                  <a:noFill/>
                </a:ln>
                <a:solidFill>
                  <a:prstClr val="black"/>
                </a:solidFill>
                <a:effectLst/>
                <a:uLnTx/>
                <a:uFillTx/>
                <a:latin typeface="Microsoft YaHei UI" panose="020B0503020204020204" pitchFamily="34" charset="-122"/>
                <a:ea typeface="Microsoft YaHei UI"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22630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组 18"/>
          <p:cNvGrpSpPr/>
          <p:nvPr/>
        </p:nvGrpSpPr>
        <p:grpSpPr>
          <a:xfrm>
            <a:off x="546100" y="-4763"/>
            <a:ext cx="5014912" cy="6862763"/>
            <a:chOff x="2928938" y="-4763"/>
            <a:chExt cx="5014912" cy="6862763"/>
          </a:xfrm>
        </p:grpSpPr>
        <p:sp>
          <p:nvSpPr>
            <p:cNvPr id="22" name="任意多边形(F)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任意多边形(F)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任意多边形(F)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任意多边形(F)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任意多边形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任意多边形(F)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标题 1"/>
          <p:cNvSpPr>
            <a:spLocks noGrp="1"/>
          </p:cNvSpPr>
          <p:nvPr>
            <p:ph type="ctrTitle"/>
          </p:nvPr>
        </p:nvSpPr>
        <p:spPr>
          <a:xfrm>
            <a:off x="2928401" y="1380068"/>
            <a:ext cx="8574622" cy="2616199"/>
          </a:xfrm>
        </p:spPr>
        <p:txBody>
          <a:bodyPr rtlCol="0" anchor="b">
            <a:normAutofit/>
          </a:bodyPr>
          <a:lstStyle>
            <a:lvl1pPr algn="r">
              <a:defRPr sz="6000">
                <a:effectLst/>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4515377" y="3996267"/>
            <a:ext cx="6987645" cy="1388534"/>
          </a:xfrm>
        </p:spPr>
        <p:txBody>
          <a:bodyPr rtlCol="0"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9F8E1F8-A8BE-49FC-9A82-6B2857FBA0F0}" type="datetime1">
              <a:rPr lang="zh-CN" altLang="en-US" smtClean="0"/>
              <a:pPr/>
              <a:t>2021/1/6</a:t>
            </a:fld>
            <a:endParaRPr lang="zh-CN" altLang="en-US" dirty="0"/>
          </a:p>
        </p:txBody>
      </p:sp>
      <p:sp>
        <p:nvSpPr>
          <p:cNvPr id="5" name="页脚占位符 4"/>
          <p:cNvSpPr>
            <a:spLocks noGrp="1"/>
          </p:cNvSpPr>
          <p:nvPr>
            <p:ph type="ftr" sz="quarter" idx="11"/>
          </p:nvPr>
        </p:nvSpPr>
        <p:spPr>
          <a:xfrm>
            <a:off x="5332412" y="5883275"/>
            <a:ext cx="4324044" cy="365125"/>
          </a:xfrm>
        </p:spPr>
        <p:txBody>
          <a:bodyPr rtlCol="0"/>
          <a:lstStyle/>
          <a:p>
            <a:pPr rtl="0"/>
            <a:endParaRPr lang="zh-CN" altLang="en-US" noProof="0" dirty="0"/>
          </a:p>
        </p:txBody>
      </p:sp>
      <p:sp>
        <p:nvSpPr>
          <p:cNvPr id="6" name="幻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标题 1"/>
          <p:cNvSpPr>
            <a:spLocks noGrp="1"/>
          </p:cNvSpPr>
          <p:nvPr>
            <p:ph type="title"/>
          </p:nvPr>
        </p:nvSpPr>
        <p:spPr>
          <a:xfrm>
            <a:off x="1484311" y="4732865"/>
            <a:ext cx="10018711" cy="566738"/>
          </a:xfrm>
        </p:spPr>
        <p:txBody>
          <a:bodyPr rtlCol="0" anchor="b">
            <a:normAutofit/>
          </a:bodyPr>
          <a:lstStyle>
            <a:lvl1pPr algn="ctr">
              <a:defRPr sz="2400" b="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484311" y="5299603"/>
            <a:ext cx="10018711" cy="493712"/>
          </a:xfrm>
        </p:spPr>
        <p:txBody>
          <a:bodyPr rtlCol="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EC67066B-31E0-4112-88F9-9DAA3F4A465C}" type="datetime1">
              <a:rPr lang="zh-CN" altLang="en-US" smtClean="0"/>
              <a:pPr/>
              <a:t>2021/1/6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484312" y="685800"/>
            <a:ext cx="10018711" cy="3048000"/>
          </a:xfrm>
        </p:spPr>
        <p:txBody>
          <a:bodyPr rtlCol="0" anchor="ctr">
            <a:normAutofit/>
          </a:bodyPr>
          <a:lstStyle>
            <a:lvl1pPr algn="ctr">
              <a:defRPr sz="3200" b="0" cap="none"/>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484312" y="4343400"/>
            <a:ext cx="10018713"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vl1pPr>
          </a:lstStyle>
          <a:p>
            <a:fld id="{F3F36956-CB91-42B4-B491-CB7EEC7E0AE2}" type="datetime1">
              <a:rPr lang="zh-CN" altLang="en-US" smtClean="0"/>
              <a:pPr/>
              <a:t>2021/1/6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14" name="文本框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
        <p:nvSpPr>
          <p:cNvPr id="2" name="标题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0" name="文本占位符 9"/>
          <p:cNvSpPr>
            <a:spLocks noGrp="1"/>
          </p:cNvSpPr>
          <p:nvPr>
            <p:ph type="body" sz="quarter" idx="13"/>
          </p:nvPr>
        </p:nvSpPr>
        <p:spPr>
          <a:xfrm>
            <a:off x="2436811" y="3428999"/>
            <a:ext cx="8532815" cy="381000"/>
          </a:xfrm>
        </p:spPr>
        <p:txBody>
          <a:bodyPr rtlCol="0" anchor="ctr">
            <a:normAutofit/>
          </a:bodyPr>
          <a:lstStyle>
            <a:lvl1pPr marL="0" indent="0">
              <a:buFontTx/>
              <a:buNone/>
              <a:defRPr sz="1800">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1484311" y="4343400"/>
            <a:ext cx="10018711" cy="1447800"/>
          </a:xfrm>
        </p:spPr>
        <p:txBody>
          <a:bodyPr rtlCol="0" anchor="ctr">
            <a:normAutofit/>
          </a:bodyPr>
          <a:lstStyle>
            <a:lvl1pPr marL="0" indent="0" algn="ctr">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353B049-7907-4284-82C4-D842F22F9DD3}" type="datetime1">
              <a:rPr lang="zh-CN" altLang="en-US" smtClean="0"/>
              <a:pPr/>
              <a:t>2021/1/6</a:t>
            </a:fld>
            <a:endParaRPr lang="zh-CN" altLang="en-US"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484313" y="3308581"/>
            <a:ext cx="10018709" cy="1468800"/>
          </a:xfrm>
        </p:spPr>
        <p:txBody>
          <a:bodyPr rtlCol="0" anchor="b">
            <a:normAutofit/>
          </a:bodyPr>
          <a:lstStyle>
            <a:lvl1pPr algn="r">
              <a:defRPr sz="3200" b="0" cap="none"/>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484312" y="4777381"/>
            <a:ext cx="10018710"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vl1pPr>
          </a:lstStyle>
          <a:p>
            <a:fld id="{21C79E48-1925-446F-A0F9-DB7A4FE3089A}" type="datetime1">
              <a:rPr lang="zh-CN" altLang="en-US" smtClean="0"/>
              <a:pPr/>
              <a:t>2021/1/6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sp>
        <p:nvSpPr>
          <p:cNvPr id="14" name="文本框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dirty="0">
                <a:solidFill>
                  <a:schemeClr val="tx1"/>
                </a:solidFill>
                <a:effectLst/>
              </a:rPr>
              <a:t>“</a:t>
            </a:r>
          </a:p>
        </p:txBody>
      </p:sp>
      <p:sp>
        <p:nvSpPr>
          <p:cNvPr id="15" name="文本框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dirty="0">
                <a:solidFill>
                  <a:schemeClr val="tx1"/>
                </a:solidFill>
                <a:effectLst/>
              </a:rPr>
              <a:t>”</a:t>
            </a:r>
          </a:p>
        </p:txBody>
      </p:sp>
      <p:sp>
        <p:nvSpPr>
          <p:cNvPr id="2" name="标题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zh-CN" altLang="en-US" noProof="0"/>
              <a:t>单击此处编辑母版标题样式</a:t>
            </a:r>
            <a:endParaRPr lang="zh-CN" altLang="en-US" noProof="0" dirty="0"/>
          </a:p>
        </p:txBody>
      </p:sp>
      <p:sp>
        <p:nvSpPr>
          <p:cNvPr id="10" name="文本占位符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1484312" y="4775200"/>
            <a:ext cx="10018710" cy="1016000"/>
          </a:xfrm>
        </p:spPr>
        <p:txBody>
          <a:bodyPr rtlCol="0"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vl1pPr>
          </a:lstStyle>
          <a:p>
            <a:fld id="{C19F98E0-E4FE-40E6-9E47-86C717161B79}" type="datetime1">
              <a:rPr lang="zh-CN" altLang="en-US" smtClean="0"/>
              <a:pPr/>
              <a:t>2021/1/6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sp>
        <p:nvSpPr>
          <p:cNvPr id="2" name="标题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endParaRPr lang="zh-CN" altLang="en-US" noProof="0" dirty="0"/>
          </a:p>
        </p:txBody>
      </p:sp>
      <p:sp>
        <p:nvSpPr>
          <p:cNvPr id="10" name="文本占位符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1484311" y="4343400"/>
            <a:ext cx="10018713"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vl1pPr>
          </a:lstStyle>
          <a:p>
            <a:fld id="{E9FBF7EF-92FC-4F93-8E88-22F4308F0EBC}" type="datetime1">
              <a:rPr lang="zh-CN" altLang="en-US" smtClean="0"/>
              <a:pPr/>
              <a:t>2021/1/6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ctr">
              <a:defRPr/>
            </a:lvl1pPr>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E31C801B-FA2D-4784-B8E5-14EA750E9FAB}" type="datetime1">
              <a:rPr lang="zh-CN" altLang="en-US" smtClean="0"/>
              <a:pPr/>
              <a:t>2021/1/6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32655" y="685800"/>
            <a:ext cx="1770369" cy="51054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484312" y="685800"/>
            <a:ext cx="8019742" cy="51054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222149C-6823-4D32-81FE-47302ECF9F9B}" type="datetime1">
              <a:rPr lang="zh-CN" altLang="en-US" smtClean="0"/>
              <a:pPr/>
              <a:t>2021/1/6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409216D-0DA9-44E7-AC3A-218E676C4E5E}" type="datetime1">
              <a:rPr lang="zh-CN" altLang="en-US" smtClean="0"/>
              <a:pPr/>
              <a:t>2021/1/6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a:xfrm>
            <a:off x="10951856" y="5867131"/>
            <a:ext cx="551167" cy="365125"/>
          </a:xfrm>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572279" y="2666999"/>
            <a:ext cx="8930747" cy="2110382"/>
          </a:xfrm>
        </p:spPr>
        <p:txBody>
          <a:bodyPr rtlCol="0" anchor="b"/>
          <a:lstStyle>
            <a:lvl1pPr algn="r">
              <a:defRPr sz="4000" b="0" cap="none"/>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2572278" y="4777381"/>
            <a:ext cx="8930748"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vl1pPr>
          </a:lstStyle>
          <a:p>
            <a:fld id="{245A472D-82BE-4974-A945-BAAECE0CE663}" type="datetime1">
              <a:rPr lang="zh-CN" altLang="en-US" smtClean="0"/>
              <a:pPr/>
              <a:t>2021/1/6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1752599"/>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484312" y="2666999"/>
            <a:ext cx="4895055"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607967" y="2667000"/>
            <a:ext cx="4895056"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636A7A4F-F053-499A-A852-61636B5804D7}" type="datetime1">
              <a:rPr lang="zh-CN" altLang="en-US" smtClean="0"/>
              <a:pPr/>
              <a:t>2021/1/6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772179" y="2658533"/>
            <a:ext cx="4607188"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484311"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880487" y="2667000"/>
            <a:ext cx="4622537"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607967"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4D1AFFF2-6028-428F-BB01-1436438344AA}" type="datetime1">
              <a:rPr lang="zh-CN" altLang="en-US" smtClean="0"/>
              <a:pPr/>
              <a:t>2021/1/6</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1416419B-B14C-49E4-B7FD-790E9916DEE0}" type="datetime1">
              <a:rPr lang="zh-CN" altLang="en-US" smtClean="0"/>
              <a:pPr/>
              <a:t>2021/1/6</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36C18F82-0346-4B73-A260-3D8388511B24}" type="datetime1">
              <a:rPr lang="zh-CN" altLang="en-US" smtClean="0"/>
              <a:pPr/>
              <a:t>2021/1/6</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484312" y="1600200"/>
            <a:ext cx="3549121" cy="1371600"/>
          </a:xfrm>
        </p:spPr>
        <p:txBody>
          <a:bodyPr rtlCol="0" anchor="b">
            <a:normAutofit/>
          </a:bodyPr>
          <a:lstStyle>
            <a:lvl1pPr algn="ctr">
              <a:defRPr sz="24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262033" y="685799"/>
            <a:ext cx="6240990" cy="5105401"/>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484312" y="2971800"/>
            <a:ext cx="3549121" cy="1828800"/>
          </a:xfrm>
        </p:spPr>
        <p:txBody>
          <a:bodyPr rtlCol="0">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C0D63BB9-AF2B-4ADD-AE32-0D1EAAB3AEE3}" type="datetime1">
              <a:rPr lang="zh-CN" altLang="en-US" smtClean="0"/>
              <a:pPr/>
              <a:t>2021/1/6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482724" y="1752599"/>
            <a:ext cx="5426158" cy="1371600"/>
          </a:xfrm>
        </p:spPr>
        <p:txBody>
          <a:bodyPr rtlCol="0" anchor="b">
            <a:normAutofit/>
          </a:bodyPr>
          <a:lstStyle>
            <a:lvl1pPr algn="ctr">
              <a:defRPr sz="2800" b="0"/>
            </a:lvl1pPr>
          </a:lstStyle>
          <a:p>
            <a:pPr rtl="0"/>
            <a:r>
              <a:rPr lang="zh-CN" altLang="en-US" noProof="0"/>
              <a:t>单击此处编辑母版标题样式</a:t>
            </a:r>
            <a:endParaRPr lang="zh-CN" altLang="en-US" noProof="0" dirty="0"/>
          </a:p>
        </p:txBody>
      </p:sp>
      <p:sp>
        <p:nvSpPr>
          <p:cNvPr id="14" name="图片占位符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482724" y="3124199"/>
            <a:ext cx="5426158" cy="1828800"/>
          </a:xfrm>
        </p:spPr>
        <p:txBody>
          <a:bodyPr rtlCol="0">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8E4EC027-5721-42A8-840B-1FE854106C69}" type="datetime1">
              <a:rPr lang="zh-CN" altLang="en-US" smtClean="0"/>
              <a:pPr/>
              <a:t>2021/1/6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D57F1E4F-1CFF-5643-939E-217C01CDF565}" type="slidenum">
              <a:rPr lang="en-US" altLang="zh-CN" noProof="0" smtClean="0"/>
              <a:pPr/>
              <a:t>‹#›</a:t>
            </a:fld>
            <a:endParaRPr lang="zh-CN"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组 6"/>
          <p:cNvGrpSpPr/>
          <p:nvPr/>
        </p:nvGrpSpPr>
        <p:grpSpPr>
          <a:xfrm>
            <a:off x="150812" y="0"/>
            <a:ext cx="2436813" cy="6858001"/>
            <a:chOff x="1320800" y="0"/>
            <a:chExt cx="2436813" cy="6858001"/>
          </a:xfrm>
        </p:grpSpPr>
        <p:sp>
          <p:nvSpPr>
            <p:cNvPr id="8" name="任意多边形(F)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任意多边形(F)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任意多边形(F)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任意多边形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任意多边形(F)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任意多边形(F)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标题占位符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820B55C9-EEC0-4350-9C4F-40A1EE9DC5A0}" type="datetime1">
              <a:rPr lang="zh-CN" altLang="en-US" smtClean="0"/>
              <a:pPr/>
              <a:t>2021/1/6</a:t>
            </a:fld>
            <a:endParaRPr lang="zh-CN" altLang="en-US" dirty="0"/>
          </a:p>
        </p:txBody>
      </p:sp>
      <p:sp>
        <p:nvSpPr>
          <p:cNvPr id="5" name="页脚占位符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长方形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cs typeface="Microsoft Uighur" panose="02000000000000000000" pitchFamily="2" charset="-78"/>
            </a:endParaRPr>
          </a:p>
        </p:txBody>
      </p:sp>
      <p:grpSp>
        <p:nvGrpSpPr>
          <p:cNvPr id="23" name="组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任意多边形(F)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任意多边形(F)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任意多边形(F)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任意多边形(F)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任意多边形(F)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任意多边形(F)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标题 1">
            <a:extLst>
              <a:ext uri="{FF2B5EF4-FFF2-40B4-BE49-F238E27FC236}">
                <a16:creationId xmlns:a16="http://schemas.microsoft.com/office/drawing/2014/main" id="{652CD06E-EB43-4697-A9C1-290232C3BAD6}"/>
              </a:ext>
            </a:extLst>
          </p:cNvPr>
          <p:cNvSpPr>
            <a:spLocks noGrp="1"/>
          </p:cNvSpPr>
          <p:nvPr>
            <p:ph type="ctrTitle"/>
          </p:nvPr>
        </p:nvSpPr>
        <p:spPr>
          <a:xfrm>
            <a:off x="1631014" y="1285663"/>
            <a:ext cx="8174971" cy="2000202"/>
          </a:xfrm>
        </p:spPr>
        <p:txBody>
          <a:bodyPr rtlCol="0">
            <a:normAutofit/>
          </a:bodyPr>
          <a:lstStyle/>
          <a:p>
            <a:pPr algn="l"/>
            <a:r>
              <a:rPr lang="zh-CN" altLang="en-US" sz="6600" dirty="0"/>
              <a:t>人脸面部表情识别</a:t>
            </a:r>
            <a:endParaRPr lang="en-US" altLang="zh-CN" sz="6200" dirty="0">
              <a:latin typeface="Microsoft YaHei UI" panose="020B0503020204020204" pitchFamily="34" charset="-122"/>
              <a:ea typeface="Microsoft YaHei UI" panose="020B0503020204020204" pitchFamily="34" charset="-122"/>
              <a:cs typeface="Microsoft Uighur" panose="02000000000000000000" pitchFamily="2" charset="-78"/>
            </a:endParaRPr>
          </a:p>
        </p:txBody>
      </p:sp>
      <p:sp>
        <p:nvSpPr>
          <p:cNvPr id="3" name="副标题 2">
            <a:extLst>
              <a:ext uri="{FF2B5EF4-FFF2-40B4-BE49-F238E27FC236}">
                <a16:creationId xmlns:a16="http://schemas.microsoft.com/office/drawing/2014/main" id="{1FBBDE4E-FFA3-44D5-BA0B-7575E2214B7C}"/>
              </a:ext>
            </a:extLst>
          </p:cNvPr>
          <p:cNvSpPr>
            <a:spLocks noGrp="1"/>
          </p:cNvSpPr>
          <p:nvPr>
            <p:ph type="subTitle" idx="1"/>
          </p:nvPr>
        </p:nvSpPr>
        <p:spPr>
          <a:xfrm>
            <a:off x="6185200" y="3566923"/>
            <a:ext cx="7390796" cy="2000202"/>
          </a:xfrm>
        </p:spPr>
        <p:txBody>
          <a:bodyPr rtlCol="0">
            <a:normAutofit/>
          </a:bodyPr>
          <a:lstStyle/>
          <a:p>
            <a:pPr algn="l"/>
            <a:r>
              <a:rPr lang="zh-CN" altLang="en-US" dirty="0">
                <a:cs typeface="Microsoft Uighur" panose="02000000000000000000" pitchFamily="2" charset="-78"/>
              </a:rPr>
              <a:t>制作：</a:t>
            </a:r>
            <a:endParaRPr lang="en-US" altLang="zh-CN">
              <a:cs typeface="Microsoft Uighur" panose="02000000000000000000" pitchFamily="2" charset="-78"/>
            </a:endParaRPr>
          </a:p>
          <a:p>
            <a:pPr algn="l"/>
            <a:r>
              <a:rPr lang="zh-CN" altLang="en-US">
                <a:cs typeface="Microsoft Uighur" panose="02000000000000000000" pitchFamily="2" charset="-78"/>
              </a:rPr>
              <a:t>主讲</a:t>
            </a:r>
            <a:r>
              <a:rPr lang="zh-CN" altLang="en-US" dirty="0">
                <a:cs typeface="Microsoft Uighur" panose="02000000000000000000" pitchFamily="2" charset="-78"/>
              </a:rPr>
              <a:t>：</a:t>
            </a:r>
            <a:endParaRPr lang="zh-CN" altLang="en-US" dirty="0">
              <a:latin typeface="Microsoft YaHei UI" panose="020B0503020204020204" pitchFamily="34" charset="-122"/>
              <a:ea typeface="Microsoft YaHei UI" panose="020B0503020204020204" pitchFamily="34" charset="-122"/>
              <a:cs typeface="Microsoft Uighur" panose="02000000000000000000" pitchFamily="2" charset="-78"/>
            </a:endParaRP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4351112" cy="1021860"/>
          </a:xfrm>
        </p:spPr>
        <p:txBody>
          <a:bodyPr>
            <a:normAutofit fontScale="90000"/>
          </a:bodyPr>
          <a:lstStyle/>
          <a:p>
            <a:r>
              <a:rPr lang="zh-CN" altLang="en-US" dirty="0">
                <a:solidFill>
                  <a:schemeClr val="bg1"/>
                </a:solidFill>
              </a:rPr>
              <a:t>总体功能与模块设计</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2343303" y="1603194"/>
            <a:ext cx="1364631" cy="369332"/>
          </a:xfrm>
          <a:prstGeom prst="rect">
            <a:avLst/>
          </a:prstGeom>
        </p:spPr>
        <p:txBody>
          <a:bodyPr wrap="square">
            <a:spAutoFit/>
          </a:bodyPr>
          <a:lstStyle/>
          <a:p>
            <a:r>
              <a:rPr lang="zh-CN" altLang="zh-CN" dirty="0">
                <a:solidFill>
                  <a:schemeClr val="bg1"/>
                </a:solidFill>
              </a:rPr>
              <a:t>部署图：</a:t>
            </a:r>
          </a:p>
        </p:txBody>
      </p:sp>
      <p:pic>
        <p:nvPicPr>
          <p:cNvPr id="5" name="图片 4">
            <a:extLst>
              <a:ext uri="{FF2B5EF4-FFF2-40B4-BE49-F238E27FC236}">
                <a16:creationId xmlns:a16="http://schemas.microsoft.com/office/drawing/2014/main" id="{0FCC6F6C-5E6F-4235-A6E1-A222D7C670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1830" y="2149589"/>
            <a:ext cx="3428301" cy="4175709"/>
          </a:xfrm>
          <a:prstGeom prst="rect">
            <a:avLst/>
          </a:prstGeom>
          <a:noFill/>
          <a:ln>
            <a:noFill/>
          </a:ln>
        </p:spPr>
      </p:pic>
      <p:sp>
        <p:nvSpPr>
          <p:cNvPr id="7" name="文本框 6">
            <a:extLst>
              <a:ext uri="{FF2B5EF4-FFF2-40B4-BE49-F238E27FC236}">
                <a16:creationId xmlns:a16="http://schemas.microsoft.com/office/drawing/2014/main" id="{AED2F9C2-09FC-4CD7-8BF3-36A37DF08CA4}"/>
              </a:ext>
            </a:extLst>
          </p:cNvPr>
          <p:cNvSpPr txBox="1"/>
          <p:nvPr/>
        </p:nvSpPr>
        <p:spPr>
          <a:xfrm>
            <a:off x="7227117" y="2413337"/>
            <a:ext cx="3317846" cy="2031325"/>
          </a:xfrm>
          <a:prstGeom prst="rect">
            <a:avLst/>
          </a:prstGeom>
          <a:noFill/>
        </p:spPr>
        <p:txBody>
          <a:bodyPr wrap="square" rtlCol="0">
            <a:spAutoFit/>
          </a:bodyPr>
          <a:lstStyle/>
          <a:p>
            <a:r>
              <a:rPr lang="zh-CN" altLang="zh-CN" dirty="0">
                <a:solidFill>
                  <a:schemeClr val="bg1"/>
                </a:solidFill>
              </a:rPr>
              <a:t>主要分为两个模块</a:t>
            </a:r>
            <a:endParaRPr lang="en-US" altLang="zh-CN" dirty="0">
              <a:solidFill>
                <a:schemeClr val="bg1"/>
              </a:solidFill>
            </a:endParaRPr>
          </a:p>
          <a:p>
            <a:r>
              <a:rPr lang="zh-CN" altLang="zh-CN" b="1" dirty="0">
                <a:solidFill>
                  <a:schemeClr val="bg1"/>
                </a:solidFill>
              </a:rPr>
              <a:t>客户端</a:t>
            </a:r>
            <a:r>
              <a:rPr lang="zh-CN" altLang="zh-CN" dirty="0">
                <a:solidFill>
                  <a:schemeClr val="bg1"/>
                </a:solidFill>
              </a:rPr>
              <a:t>模块进行总体识别和分析并将识别的信息传输至网络</a:t>
            </a:r>
            <a:r>
              <a:rPr lang="zh-CN" altLang="zh-CN" b="1" dirty="0">
                <a:solidFill>
                  <a:schemeClr val="bg1"/>
                </a:solidFill>
              </a:rPr>
              <a:t>服务端</a:t>
            </a:r>
            <a:r>
              <a:rPr lang="zh-CN" altLang="zh-CN" dirty="0">
                <a:solidFill>
                  <a:schemeClr val="bg1"/>
                </a:solidFill>
              </a:rPr>
              <a:t>模块并借助可视化界面显示在</a:t>
            </a:r>
            <a:r>
              <a:rPr lang="en-US" altLang="zh-CN" dirty="0">
                <a:solidFill>
                  <a:schemeClr val="bg1"/>
                </a:solidFill>
              </a:rPr>
              <a:t>web</a:t>
            </a:r>
            <a:r>
              <a:rPr lang="zh-CN" altLang="zh-CN" dirty="0">
                <a:solidFill>
                  <a:schemeClr val="bg1"/>
                </a:solidFill>
              </a:rPr>
              <a:t>上。</a:t>
            </a:r>
          </a:p>
          <a:p>
            <a:endParaRPr lang="en-US" altLang="zh-CN" dirty="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1084568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4351112" cy="1021860"/>
          </a:xfrm>
        </p:spPr>
        <p:txBody>
          <a:bodyPr>
            <a:normAutofit fontScale="90000"/>
          </a:bodyPr>
          <a:lstStyle/>
          <a:p>
            <a:r>
              <a:rPr lang="zh-CN" altLang="en-US" dirty="0">
                <a:solidFill>
                  <a:schemeClr val="bg1"/>
                </a:solidFill>
              </a:rPr>
              <a:t>总体功能与模块设计</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2343303" y="1603194"/>
            <a:ext cx="1364631"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rPr>
              <a:t>类</a:t>
            </a:r>
            <a:r>
              <a:rPr kumimoji="0" lang="zh-CN" altLang="zh-CN"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rPr>
              <a:t>图：</a:t>
            </a:r>
          </a:p>
        </p:txBody>
      </p:sp>
      <p:sp>
        <p:nvSpPr>
          <p:cNvPr id="7" name="文本框 6">
            <a:extLst>
              <a:ext uri="{FF2B5EF4-FFF2-40B4-BE49-F238E27FC236}">
                <a16:creationId xmlns:a16="http://schemas.microsoft.com/office/drawing/2014/main" id="{AED2F9C2-09FC-4CD7-8BF3-36A37DF08CA4}"/>
              </a:ext>
            </a:extLst>
          </p:cNvPr>
          <p:cNvSpPr txBox="1"/>
          <p:nvPr/>
        </p:nvSpPr>
        <p:spPr>
          <a:xfrm>
            <a:off x="7227117" y="2413337"/>
            <a:ext cx="3905074" cy="3970318"/>
          </a:xfrm>
          <a:prstGeom prst="rect">
            <a:avLst/>
          </a:prstGeom>
          <a:noFill/>
        </p:spPr>
        <p:txBody>
          <a:bodyPr wrap="square" rtlCol="0">
            <a:spAutoFit/>
          </a:bodyPr>
          <a:lstStyle/>
          <a:p>
            <a:pPr lvl="0"/>
            <a:r>
              <a:rPr lang="zh-CN" altLang="zh-CN" dirty="0">
                <a:solidFill>
                  <a:schemeClr val="bg1"/>
                </a:solidFill>
              </a:rPr>
              <a:t>在该人脸面部表情识别系统中，我们需要至少</a:t>
            </a:r>
            <a:r>
              <a:rPr lang="en-US" altLang="zh-CN" dirty="0">
                <a:solidFill>
                  <a:schemeClr val="bg1"/>
                </a:solidFill>
              </a:rPr>
              <a:t>6</a:t>
            </a:r>
            <a:r>
              <a:rPr lang="zh-CN" altLang="zh-CN" dirty="0">
                <a:solidFill>
                  <a:schemeClr val="bg1"/>
                </a:solidFill>
              </a:rPr>
              <a:t>个类：</a:t>
            </a:r>
            <a:endParaRPr lang="en-US" altLang="zh-CN" dirty="0">
              <a:solidFill>
                <a:schemeClr val="bg1"/>
              </a:solidFill>
            </a:endParaRPr>
          </a:p>
          <a:p>
            <a:pPr lvl="0"/>
            <a:r>
              <a:rPr lang="zh-CN" altLang="zh-CN" dirty="0">
                <a:solidFill>
                  <a:schemeClr val="bg1"/>
                </a:solidFill>
              </a:rPr>
              <a:t>界面类、客户类、照片类、人脸类、人脸位置识别类和一个训练模型。</a:t>
            </a:r>
            <a:endParaRPr lang="en-US" altLang="zh-CN" dirty="0">
              <a:solidFill>
                <a:schemeClr val="bg1"/>
              </a:solidFill>
            </a:endParaRPr>
          </a:p>
          <a:p>
            <a:pPr lvl="0"/>
            <a:r>
              <a:rPr lang="zh-CN" altLang="zh-CN" dirty="0">
                <a:solidFill>
                  <a:schemeClr val="bg1"/>
                </a:solidFill>
              </a:rPr>
              <a:t>界面类，提供三个主要行为：输入照片、输出照片和输出属性。</a:t>
            </a:r>
            <a:endParaRPr lang="en-US" altLang="zh-CN" dirty="0">
              <a:solidFill>
                <a:schemeClr val="bg1"/>
              </a:solidFill>
            </a:endParaRPr>
          </a:p>
          <a:p>
            <a:pPr lvl="0"/>
            <a:r>
              <a:rPr lang="zh-CN" altLang="zh-CN" dirty="0">
                <a:solidFill>
                  <a:schemeClr val="bg1"/>
                </a:solidFill>
              </a:rPr>
              <a:t>照片类、客户类来投影现实世界中的客观对象：要处理和要得到的照片和使用软件的用户。</a:t>
            </a:r>
            <a:endParaRPr lang="en-US" altLang="zh-CN" dirty="0">
              <a:solidFill>
                <a:schemeClr val="bg1"/>
              </a:solidFill>
            </a:endParaRPr>
          </a:p>
          <a:p>
            <a:pPr lvl="0"/>
            <a:r>
              <a:rPr lang="zh-CN" altLang="zh-CN" dirty="0">
                <a:solidFill>
                  <a:schemeClr val="bg1"/>
                </a:solidFill>
              </a:rPr>
              <a:t>人脸类、人脸位置识别类分别是照片类属性域中的相关类。而人脸类中属性的获取和人脸位置识别类的功能都是基于静态类训练模型的。</a:t>
            </a:r>
            <a:endParaRPr kumimoji="0" lang="en-US" altLang="zh-CN" sz="1800" b="0" i="0" u="none" strike="noStrike" kern="1200" cap="none" spc="0" normalizeH="0" baseline="0" noProof="0" dirty="0">
              <a:ln>
                <a:noFill/>
              </a:ln>
              <a:solidFill>
                <a:schemeClr val="bg1"/>
              </a:solidFill>
              <a:effectLst/>
              <a:uLnTx/>
              <a:uFillTx/>
              <a:latin typeface="Corbel" panose="020B0503020204020204"/>
              <a:ea typeface="华文楷体" panose="0201060004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bg1"/>
              </a:solidFill>
              <a:effectLst/>
              <a:uLnTx/>
              <a:uFillTx/>
              <a:latin typeface="Corbel" panose="020B0503020204020204"/>
              <a:ea typeface="华文楷体" panose="02010600040101010101" pitchFamily="2" charset="-122"/>
              <a:cs typeface="+mn-cs"/>
            </a:endParaRPr>
          </a:p>
        </p:txBody>
      </p:sp>
      <p:pic>
        <p:nvPicPr>
          <p:cNvPr id="6" name="图片 5">
            <a:extLst>
              <a:ext uri="{FF2B5EF4-FFF2-40B4-BE49-F238E27FC236}">
                <a16:creationId xmlns:a16="http://schemas.microsoft.com/office/drawing/2014/main" id="{F0594FF3-93BB-47B0-9F32-4FFD300590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52009" y="2149590"/>
            <a:ext cx="3642406" cy="4393823"/>
          </a:xfrm>
          <a:prstGeom prst="rect">
            <a:avLst/>
          </a:prstGeom>
          <a:noFill/>
          <a:ln>
            <a:noFill/>
          </a:ln>
        </p:spPr>
      </p:pic>
    </p:spTree>
    <p:extLst>
      <p:ext uri="{BB962C8B-B14F-4D97-AF65-F5344CB8AC3E}">
        <p14:creationId xmlns:p14="http://schemas.microsoft.com/office/powerpoint/2010/main" val="124191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2354532" cy="1021860"/>
          </a:xfrm>
        </p:spPr>
        <p:txBody>
          <a:bodyPr>
            <a:normAutofit/>
          </a:bodyPr>
          <a:lstStyle/>
          <a:p>
            <a:r>
              <a:rPr lang="zh-CN" altLang="en-US" dirty="0">
                <a:solidFill>
                  <a:schemeClr val="bg1"/>
                </a:solidFill>
              </a:rPr>
              <a:t>数据设计</a:t>
            </a:r>
            <a:endParaRPr lang="zh-CN" altLang="en-US" dirty="0"/>
          </a:p>
        </p:txBody>
      </p:sp>
      <p:graphicFrame>
        <p:nvGraphicFramePr>
          <p:cNvPr id="4" name="表格 3">
            <a:extLst>
              <a:ext uri="{FF2B5EF4-FFF2-40B4-BE49-F238E27FC236}">
                <a16:creationId xmlns:a16="http://schemas.microsoft.com/office/drawing/2014/main" id="{1CDA82A7-A0BA-44AA-818F-43B1B30802A8}"/>
              </a:ext>
            </a:extLst>
          </p:cNvPr>
          <p:cNvGraphicFramePr>
            <a:graphicFrameLocks noGrp="1"/>
          </p:cNvGraphicFramePr>
          <p:nvPr>
            <p:extLst>
              <p:ext uri="{D42A27DB-BD31-4B8C-83A1-F6EECF244321}">
                <p14:modId xmlns:p14="http://schemas.microsoft.com/office/powerpoint/2010/main" val="1850745806"/>
              </p:ext>
            </p:extLst>
          </p:nvPr>
        </p:nvGraphicFramePr>
        <p:xfrm>
          <a:off x="3330464" y="2292549"/>
          <a:ext cx="5349239" cy="1280160"/>
        </p:xfrm>
        <a:graphic>
          <a:graphicData uri="http://schemas.openxmlformats.org/drawingml/2006/table">
            <a:tbl>
              <a:tblPr>
                <a:tableStyleId>{5C22544A-7EE6-4342-B048-85BDC9FD1C3A}</a:tableStyleId>
              </a:tblPr>
              <a:tblGrid>
                <a:gridCol w="347604">
                  <a:extLst>
                    <a:ext uri="{9D8B030D-6E8A-4147-A177-3AD203B41FA5}">
                      <a16:colId xmlns:a16="http://schemas.microsoft.com/office/drawing/2014/main" val="980025363"/>
                    </a:ext>
                  </a:extLst>
                </a:gridCol>
                <a:gridCol w="1297417">
                  <a:extLst>
                    <a:ext uri="{9D8B030D-6E8A-4147-A177-3AD203B41FA5}">
                      <a16:colId xmlns:a16="http://schemas.microsoft.com/office/drawing/2014/main" val="1460331690"/>
                    </a:ext>
                  </a:extLst>
                </a:gridCol>
                <a:gridCol w="509209">
                  <a:extLst>
                    <a:ext uri="{9D8B030D-6E8A-4147-A177-3AD203B41FA5}">
                      <a16:colId xmlns:a16="http://schemas.microsoft.com/office/drawing/2014/main" val="742958931"/>
                    </a:ext>
                  </a:extLst>
                </a:gridCol>
                <a:gridCol w="787191">
                  <a:extLst>
                    <a:ext uri="{9D8B030D-6E8A-4147-A177-3AD203B41FA5}">
                      <a16:colId xmlns:a16="http://schemas.microsoft.com/office/drawing/2014/main" val="1903703789"/>
                    </a:ext>
                  </a:extLst>
                </a:gridCol>
                <a:gridCol w="1933166">
                  <a:extLst>
                    <a:ext uri="{9D8B030D-6E8A-4147-A177-3AD203B41FA5}">
                      <a16:colId xmlns:a16="http://schemas.microsoft.com/office/drawing/2014/main" val="328140226"/>
                    </a:ext>
                  </a:extLst>
                </a:gridCol>
                <a:gridCol w="474652">
                  <a:extLst>
                    <a:ext uri="{9D8B030D-6E8A-4147-A177-3AD203B41FA5}">
                      <a16:colId xmlns:a16="http://schemas.microsoft.com/office/drawing/2014/main" val="781997191"/>
                    </a:ext>
                  </a:extLst>
                </a:gridCol>
              </a:tblGrid>
              <a:tr h="0">
                <a:tc>
                  <a:txBody>
                    <a:bodyPr/>
                    <a:lstStyle/>
                    <a:p>
                      <a:pPr algn="ctr">
                        <a:spcBef>
                          <a:spcPts val="600"/>
                        </a:spcBef>
                        <a:spcAft>
                          <a:spcPts val="0"/>
                        </a:spcAft>
                      </a:pPr>
                      <a:r>
                        <a:rPr lang="zh-CN" sz="1050" kern="100">
                          <a:effectLst/>
                        </a:rPr>
                        <a:t>序号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7970" algn="just">
                        <a:spcBef>
                          <a:spcPts val="600"/>
                        </a:spcBef>
                        <a:spcAft>
                          <a:spcPts val="0"/>
                        </a:spcAft>
                      </a:pPr>
                      <a:r>
                        <a:rPr lang="zh-CN" sz="1050" kern="100">
                          <a:effectLst/>
                        </a:rPr>
                        <a:t>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730" algn="just">
                        <a:spcBef>
                          <a:spcPts val="600"/>
                        </a:spcBef>
                        <a:spcAft>
                          <a:spcPts val="0"/>
                        </a:spcAft>
                      </a:pPr>
                      <a:r>
                        <a:rPr lang="zh-CN" sz="1050" kern="100">
                          <a:effectLst/>
                        </a:rPr>
                        <a:t>型类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dirty="0">
                          <a:effectLst/>
                        </a:rPr>
                        <a:t>长度</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7970" algn="just">
                        <a:spcBef>
                          <a:spcPts val="600"/>
                        </a:spcBef>
                        <a:spcAft>
                          <a:spcPts val="0"/>
                        </a:spcAft>
                      </a:pPr>
                      <a:r>
                        <a:rPr lang="zh-CN" sz="1050" kern="100">
                          <a:effectLst/>
                        </a:rPr>
                        <a:t>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备注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6371562"/>
                  </a:ext>
                </a:extLst>
              </a:tr>
              <a:tr h="0">
                <a:tc>
                  <a:txBody>
                    <a:bodyPr/>
                    <a:lstStyle/>
                    <a:p>
                      <a:pPr algn="ctr">
                        <a:spcBef>
                          <a:spcPts val="600"/>
                        </a:spcBef>
                        <a:spcAft>
                          <a:spcPts val="0"/>
                        </a:spcAft>
                      </a:pPr>
                      <a:r>
                        <a:rPr lang="en-US" sz="105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User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zh-CN" sz="1050" kern="100">
                          <a:effectLst/>
                        </a:rPr>
                        <a:t>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7970"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不可空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6785821"/>
                  </a:ext>
                </a:extLst>
              </a:tr>
              <a:tr h="0">
                <a:tc>
                  <a:txBody>
                    <a:bodyPr/>
                    <a:lstStyle/>
                    <a:p>
                      <a:pPr algn="ctr">
                        <a:spcBef>
                          <a:spcPts val="600"/>
                        </a:spcBef>
                        <a:spcAft>
                          <a:spcPts val="0"/>
                        </a:spcAft>
                      </a:pPr>
                      <a:r>
                        <a:rPr lang="en-US" sz="105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err="1">
                          <a:effectLst/>
                        </a:rPr>
                        <a:t>Input_Image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zh-CN" sz="1050" kern="100" dirty="0">
                          <a:effectLst/>
                        </a:rPr>
                        <a:t>字符</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10M</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用户传入的图片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7011173"/>
                  </a:ext>
                </a:extLst>
              </a:tr>
              <a:tr h="0">
                <a:tc>
                  <a:txBody>
                    <a:bodyPr/>
                    <a:lstStyle/>
                    <a:p>
                      <a:pPr algn="ctr">
                        <a:spcBef>
                          <a:spcPts val="600"/>
                        </a:spcBef>
                        <a:spcAft>
                          <a:spcPts val="0"/>
                        </a:spcAft>
                      </a:pPr>
                      <a:r>
                        <a:rPr lang="en-US" sz="105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Output_Image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zh-CN" sz="1050" kern="100">
                          <a:effectLst/>
                        </a:rPr>
                        <a:t>图像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10M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输出给用户的结果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18118"/>
                  </a:ext>
                </a:extLst>
              </a:tr>
            </a:tbl>
          </a:graphicData>
        </a:graphic>
      </p:graphicFrame>
      <p:graphicFrame>
        <p:nvGraphicFramePr>
          <p:cNvPr id="5" name="表格 4">
            <a:extLst>
              <a:ext uri="{FF2B5EF4-FFF2-40B4-BE49-F238E27FC236}">
                <a16:creationId xmlns:a16="http://schemas.microsoft.com/office/drawing/2014/main" id="{2E20BDB0-C177-4CA1-96D9-53A853D2761F}"/>
              </a:ext>
            </a:extLst>
          </p:cNvPr>
          <p:cNvGraphicFramePr>
            <a:graphicFrameLocks noGrp="1"/>
          </p:cNvGraphicFramePr>
          <p:nvPr>
            <p:extLst>
              <p:ext uri="{D42A27DB-BD31-4B8C-83A1-F6EECF244321}">
                <p14:modId xmlns:p14="http://schemas.microsoft.com/office/powerpoint/2010/main" val="521697047"/>
              </p:ext>
            </p:extLst>
          </p:nvPr>
        </p:nvGraphicFramePr>
        <p:xfrm>
          <a:off x="3330464" y="4151710"/>
          <a:ext cx="5349240" cy="1280160"/>
        </p:xfrm>
        <a:graphic>
          <a:graphicData uri="http://schemas.openxmlformats.org/drawingml/2006/table">
            <a:tbl>
              <a:tblPr>
                <a:tableStyleId>{5C22544A-7EE6-4342-B048-85BDC9FD1C3A}</a:tableStyleId>
              </a:tblPr>
              <a:tblGrid>
                <a:gridCol w="347604">
                  <a:extLst>
                    <a:ext uri="{9D8B030D-6E8A-4147-A177-3AD203B41FA5}">
                      <a16:colId xmlns:a16="http://schemas.microsoft.com/office/drawing/2014/main" val="4078047909"/>
                    </a:ext>
                  </a:extLst>
                </a:gridCol>
                <a:gridCol w="1090582">
                  <a:extLst>
                    <a:ext uri="{9D8B030D-6E8A-4147-A177-3AD203B41FA5}">
                      <a16:colId xmlns:a16="http://schemas.microsoft.com/office/drawing/2014/main" val="1998841476"/>
                    </a:ext>
                  </a:extLst>
                </a:gridCol>
                <a:gridCol w="792781">
                  <a:extLst>
                    <a:ext uri="{9D8B030D-6E8A-4147-A177-3AD203B41FA5}">
                      <a16:colId xmlns:a16="http://schemas.microsoft.com/office/drawing/2014/main" val="3143013580"/>
                    </a:ext>
                  </a:extLst>
                </a:gridCol>
                <a:gridCol w="936092">
                  <a:extLst>
                    <a:ext uri="{9D8B030D-6E8A-4147-A177-3AD203B41FA5}">
                      <a16:colId xmlns:a16="http://schemas.microsoft.com/office/drawing/2014/main" val="4202566038"/>
                    </a:ext>
                  </a:extLst>
                </a:gridCol>
                <a:gridCol w="1707529">
                  <a:extLst>
                    <a:ext uri="{9D8B030D-6E8A-4147-A177-3AD203B41FA5}">
                      <a16:colId xmlns:a16="http://schemas.microsoft.com/office/drawing/2014/main" val="3468657529"/>
                    </a:ext>
                  </a:extLst>
                </a:gridCol>
                <a:gridCol w="474652">
                  <a:extLst>
                    <a:ext uri="{9D8B030D-6E8A-4147-A177-3AD203B41FA5}">
                      <a16:colId xmlns:a16="http://schemas.microsoft.com/office/drawing/2014/main" val="165805486"/>
                    </a:ext>
                  </a:extLst>
                </a:gridCol>
              </a:tblGrid>
              <a:tr h="0">
                <a:tc>
                  <a:txBody>
                    <a:bodyPr/>
                    <a:lstStyle/>
                    <a:p>
                      <a:pPr algn="ctr">
                        <a:spcBef>
                          <a:spcPts val="600"/>
                        </a:spcBef>
                        <a:spcAft>
                          <a:spcPts val="0"/>
                        </a:spcAft>
                      </a:pPr>
                      <a:r>
                        <a:rPr lang="zh-CN" sz="1050" kern="100">
                          <a:effectLst/>
                        </a:rPr>
                        <a:t>序号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7970" algn="just">
                        <a:spcBef>
                          <a:spcPts val="600"/>
                        </a:spcBef>
                        <a:spcAft>
                          <a:spcPts val="0"/>
                        </a:spcAft>
                      </a:pPr>
                      <a:r>
                        <a:rPr lang="zh-CN" sz="1050" kern="100">
                          <a:effectLst/>
                        </a:rPr>
                        <a:t>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730" algn="just">
                        <a:spcBef>
                          <a:spcPts val="600"/>
                        </a:spcBef>
                        <a:spcAft>
                          <a:spcPts val="0"/>
                        </a:spcAft>
                      </a:pPr>
                      <a:r>
                        <a:rPr lang="zh-CN" sz="1050" kern="10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参数表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7970" algn="just">
                        <a:spcBef>
                          <a:spcPts val="600"/>
                        </a:spcBef>
                        <a:spcAft>
                          <a:spcPts val="0"/>
                        </a:spcAft>
                      </a:pPr>
                      <a:r>
                        <a:rPr lang="zh-CN" sz="1050" kern="100">
                          <a:effectLst/>
                        </a:rPr>
                        <a:t>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备注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69975455"/>
                  </a:ext>
                </a:extLst>
              </a:tr>
              <a:tr h="0">
                <a:tc>
                  <a:txBody>
                    <a:bodyPr/>
                    <a:lstStyle/>
                    <a:p>
                      <a:pPr algn="ctr">
                        <a:spcBef>
                          <a:spcPts val="600"/>
                        </a:spcBef>
                        <a:spcAft>
                          <a:spcPts val="0"/>
                        </a:spcAft>
                      </a:pPr>
                      <a:r>
                        <a:rPr lang="en-US" sz="105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Set_Input_Image()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en-US" sz="1050" kern="100">
                          <a:effectLst/>
                        </a:rPr>
                        <a:t>Boolean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133350" indent="-133350" algn="just">
                        <a:spcBef>
                          <a:spcPts val="600"/>
                        </a:spcBef>
                        <a:spcAft>
                          <a:spcPts val="0"/>
                        </a:spcAft>
                      </a:pPr>
                      <a:r>
                        <a:rPr lang="en-US" sz="1050" kern="100">
                          <a:effectLst/>
                        </a:rPr>
                        <a:t>Input_Image URL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不可空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4141868"/>
                  </a:ext>
                </a:extLst>
              </a:tr>
              <a:tr h="0">
                <a:tc>
                  <a:txBody>
                    <a:bodyPr/>
                    <a:lstStyle/>
                    <a:p>
                      <a:pPr algn="ctr">
                        <a:spcBef>
                          <a:spcPts val="600"/>
                        </a:spcBef>
                        <a:spcAft>
                          <a:spcPts val="0"/>
                        </a:spcAft>
                      </a:pPr>
                      <a:r>
                        <a:rPr lang="en-US" sz="105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Set_Output_Image()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en-US" sz="1050" kern="100">
                          <a:effectLst/>
                        </a:rPr>
                        <a:t>Boolean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Input_Image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2406476"/>
                  </a:ext>
                </a:extLst>
              </a:tr>
              <a:tr h="0">
                <a:tc>
                  <a:txBody>
                    <a:bodyPr/>
                    <a:lstStyle/>
                    <a:p>
                      <a:pPr algn="ctr">
                        <a:spcBef>
                          <a:spcPts val="600"/>
                        </a:spcBef>
                        <a:spcAft>
                          <a:spcPts val="0"/>
                        </a:spcAft>
                      </a:pPr>
                      <a:r>
                        <a:rPr lang="en-US" sz="105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Print_Output_Info()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zh-CN" sz="1050" kern="100">
                          <a:effectLst/>
                        </a:rPr>
                        <a:t>字符串（</a:t>
                      </a:r>
                      <a:r>
                        <a:rPr lang="en-US" sz="1050" kern="100">
                          <a:effectLst/>
                        </a:rPr>
                        <a:t>30</a:t>
                      </a:r>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69513222"/>
                  </a:ext>
                </a:extLst>
              </a:tr>
            </a:tbl>
          </a:graphicData>
        </a:graphic>
      </p:graphicFrame>
      <p:sp>
        <p:nvSpPr>
          <p:cNvPr id="8" name="文本框 7">
            <a:extLst>
              <a:ext uri="{FF2B5EF4-FFF2-40B4-BE49-F238E27FC236}">
                <a16:creationId xmlns:a16="http://schemas.microsoft.com/office/drawing/2014/main" id="{554B0033-F0BD-48E2-821B-630798791D81}"/>
              </a:ext>
            </a:extLst>
          </p:cNvPr>
          <p:cNvSpPr txBox="1"/>
          <p:nvPr/>
        </p:nvSpPr>
        <p:spPr>
          <a:xfrm>
            <a:off x="2290264" y="1869237"/>
            <a:ext cx="2080400" cy="369332"/>
          </a:xfrm>
          <a:prstGeom prst="rect">
            <a:avLst/>
          </a:prstGeom>
          <a:noFill/>
        </p:spPr>
        <p:txBody>
          <a:bodyPr wrap="square" rtlCol="0">
            <a:spAutoFit/>
          </a:bodyPr>
          <a:lstStyle/>
          <a:p>
            <a:r>
              <a:rPr lang="zh-CN" altLang="zh-CN" dirty="0">
                <a:solidFill>
                  <a:schemeClr val="bg1"/>
                </a:solidFill>
              </a:rPr>
              <a:t>数据成员：</a:t>
            </a:r>
            <a:endParaRPr lang="zh-CN" altLang="en-US" dirty="0">
              <a:solidFill>
                <a:schemeClr val="bg1"/>
              </a:solidFill>
            </a:endParaRPr>
          </a:p>
        </p:txBody>
      </p:sp>
      <p:sp>
        <p:nvSpPr>
          <p:cNvPr id="9" name="文本框 8">
            <a:extLst>
              <a:ext uri="{FF2B5EF4-FFF2-40B4-BE49-F238E27FC236}">
                <a16:creationId xmlns:a16="http://schemas.microsoft.com/office/drawing/2014/main" id="{C17A0740-3F76-4DEE-B47B-7F49C4FB4496}"/>
              </a:ext>
            </a:extLst>
          </p:cNvPr>
          <p:cNvSpPr txBox="1"/>
          <p:nvPr/>
        </p:nvSpPr>
        <p:spPr>
          <a:xfrm>
            <a:off x="2343303" y="1426130"/>
            <a:ext cx="2080400" cy="369332"/>
          </a:xfrm>
          <a:prstGeom prst="rect">
            <a:avLst/>
          </a:prstGeom>
          <a:noFill/>
        </p:spPr>
        <p:txBody>
          <a:bodyPr wrap="square" rtlCol="0">
            <a:spAutoFit/>
          </a:bodyPr>
          <a:lstStyle/>
          <a:p>
            <a:r>
              <a:rPr lang="zh-CN" altLang="en-US" dirty="0">
                <a:solidFill>
                  <a:schemeClr val="bg1"/>
                </a:solidFill>
              </a:rPr>
              <a:t>界面类</a:t>
            </a:r>
            <a:r>
              <a:rPr lang="zh-CN" altLang="zh-CN" dirty="0">
                <a:solidFill>
                  <a:schemeClr val="bg1"/>
                </a:solidFill>
              </a:rPr>
              <a:t>：</a:t>
            </a:r>
            <a:endParaRPr lang="zh-CN" altLang="en-US" dirty="0">
              <a:solidFill>
                <a:schemeClr val="bg1"/>
              </a:solidFill>
            </a:endParaRPr>
          </a:p>
        </p:txBody>
      </p:sp>
      <p:sp>
        <p:nvSpPr>
          <p:cNvPr id="10" name="文本框 9">
            <a:extLst>
              <a:ext uri="{FF2B5EF4-FFF2-40B4-BE49-F238E27FC236}">
                <a16:creationId xmlns:a16="http://schemas.microsoft.com/office/drawing/2014/main" id="{104A3343-D37C-4A50-A0B2-6880D67F4FFA}"/>
              </a:ext>
            </a:extLst>
          </p:cNvPr>
          <p:cNvSpPr txBox="1"/>
          <p:nvPr/>
        </p:nvSpPr>
        <p:spPr>
          <a:xfrm>
            <a:off x="2343303" y="3700464"/>
            <a:ext cx="2080400" cy="369332"/>
          </a:xfrm>
          <a:prstGeom prst="rect">
            <a:avLst/>
          </a:prstGeom>
          <a:noFill/>
        </p:spPr>
        <p:txBody>
          <a:bodyPr wrap="square" rtlCol="0">
            <a:spAutoFit/>
          </a:bodyPr>
          <a:lstStyle/>
          <a:p>
            <a:r>
              <a:rPr lang="zh-CN" altLang="en-US" dirty="0">
                <a:solidFill>
                  <a:schemeClr val="bg1"/>
                </a:solidFill>
              </a:rPr>
              <a:t>功能</a:t>
            </a:r>
            <a:r>
              <a:rPr lang="zh-CN"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149731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2354532" cy="1021860"/>
          </a:xfrm>
        </p:spPr>
        <p:txBody>
          <a:bodyPr>
            <a:normAutofit/>
          </a:bodyPr>
          <a:lstStyle/>
          <a:p>
            <a:r>
              <a:rPr lang="zh-CN" altLang="en-US" dirty="0">
                <a:solidFill>
                  <a:schemeClr val="bg1"/>
                </a:solidFill>
              </a:rPr>
              <a:t>数据设计</a:t>
            </a:r>
            <a:endParaRPr lang="zh-CN" altLang="en-US" dirty="0"/>
          </a:p>
        </p:txBody>
      </p:sp>
      <p:sp>
        <p:nvSpPr>
          <p:cNvPr id="8" name="文本框 7">
            <a:extLst>
              <a:ext uri="{FF2B5EF4-FFF2-40B4-BE49-F238E27FC236}">
                <a16:creationId xmlns:a16="http://schemas.microsoft.com/office/drawing/2014/main" id="{554B0033-F0BD-48E2-821B-630798791D81}"/>
              </a:ext>
            </a:extLst>
          </p:cNvPr>
          <p:cNvSpPr txBox="1"/>
          <p:nvPr/>
        </p:nvSpPr>
        <p:spPr>
          <a:xfrm>
            <a:off x="2343303" y="1753084"/>
            <a:ext cx="2080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rPr>
              <a:t>数据成员：</a:t>
            </a:r>
            <a:endParaRPr kumimoji="0" lang="zh-CN" altLang="en-US"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endParaRPr>
          </a:p>
        </p:txBody>
      </p:sp>
      <p:sp>
        <p:nvSpPr>
          <p:cNvPr id="9" name="文本框 8">
            <a:extLst>
              <a:ext uri="{FF2B5EF4-FFF2-40B4-BE49-F238E27FC236}">
                <a16:creationId xmlns:a16="http://schemas.microsoft.com/office/drawing/2014/main" id="{C17A0740-3F76-4DEE-B47B-7F49C4FB4496}"/>
              </a:ext>
            </a:extLst>
          </p:cNvPr>
          <p:cNvSpPr txBox="1"/>
          <p:nvPr/>
        </p:nvSpPr>
        <p:spPr>
          <a:xfrm>
            <a:off x="2343303" y="1325676"/>
            <a:ext cx="2080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rPr>
              <a:t>人脸类</a:t>
            </a:r>
            <a:r>
              <a:rPr kumimoji="0" lang="zh-CN" altLang="zh-CN"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rPr>
              <a:t>：</a:t>
            </a:r>
            <a:endParaRPr kumimoji="0" lang="zh-CN" altLang="en-US"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endParaRPr>
          </a:p>
        </p:txBody>
      </p:sp>
      <p:sp>
        <p:nvSpPr>
          <p:cNvPr id="10" name="文本框 9">
            <a:extLst>
              <a:ext uri="{FF2B5EF4-FFF2-40B4-BE49-F238E27FC236}">
                <a16:creationId xmlns:a16="http://schemas.microsoft.com/office/drawing/2014/main" id="{104A3343-D37C-4A50-A0B2-6880D67F4FFA}"/>
              </a:ext>
            </a:extLst>
          </p:cNvPr>
          <p:cNvSpPr txBox="1"/>
          <p:nvPr/>
        </p:nvSpPr>
        <p:spPr>
          <a:xfrm>
            <a:off x="2343303" y="4072564"/>
            <a:ext cx="20804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rPr>
              <a:t>功能</a:t>
            </a:r>
            <a:r>
              <a:rPr kumimoji="0" lang="zh-CN" altLang="zh-CN"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rPr>
              <a:t>：</a:t>
            </a:r>
            <a:endParaRPr kumimoji="0" lang="zh-CN" altLang="en-US" sz="1800" b="0" i="0" u="none" strike="noStrike" kern="1200" cap="none" spc="0" normalizeH="0" baseline="0" noProof="0" dirty="0">
              <a:ln>
                <a:noFill/>
              </a:ln>
              <a:solidFill>
                <a:prstClr val="white"/>
              </a:solidFill>
              <a:effectLst/>
              <a:uLnTx/>
              <a:uFillTx/>
              <a:latin typeface="Corbel" panose="020B0503020204020204"/>
              <a:ea typeface="华文楷体" panose="02010600040101010101" pitchFamily="2" charset="-122"/>
              <a:cs typeface="+mn-cs"/>
            </a:endParaRPr>
          </a:p>
        </p:txBody>
      </p:sp>
      <p:graphicFrame>
        <p:nvGraphicFramePr>
          <p:cNvPr id="3" name="表格 2">
            <a:extLst>
              <a:ext uri="{FF2B5EF4-FFF2-40B4-BE49-F238E27FC236}">
                <a16:creationId xmlns:a16="http://schemas.microsoft.com/office/drawing/2014/main" id="{683484AC-8FAD-47E2-BD03-B079A9DD51D2}"/>
              </a:ext>
            </a:extLst>
          </p:cNvPr>
          <p:cNvGraphicFramePr>
            <a:graphicFrameLocks noGrp="1"/>
          </p:cNvGraphicFramePr>
          <p:nvPr>
            <p:extLst>
              <p:ext uri="{D42A27DB-BD31-4B8C-83A1-F6EECF244321}">
                <p14:modId xmlns:p14="http://schemas.microsoft.com/office/powerpoint/2010/main" val="4006858923"/>
              </p:ext>
            </p:extLst>
          </p:nvPr>
        </p:nvGraphicFramePr>
        <p:xfrm>
          <a:off x="3520569" y="1747866"/>
          <a:ext cx="5349239" cy="1760220"/>
        </p:xfrm>
        <a:graphic>
          <a:graphicData uri="http://schemas.openxmlformats.org/drawingml/2006/table">
            <a:tbl>
              <a:tblPr>
                <a:tableStyleId>{5C22544A-7EE6-4342-B048-85BDC9FD1C3A}</a:tableStyleId>
              </a:tblPr>
              <a:tblGrid>
                <a:gridCol w="347604">
                  <a:extLst>
                    <a:ext uri="{9D8B030D-6E8A-4147-A177-3AD203B41FA5}">
                      <a16:colId xmlns:a16="http://schemas.microsoft.com/office/drawing/2014/main" val="4202469255"/>
                    </a:ext>
                  </a:extLst>
                </a:gridCol>
                <a:gridCol w="1018927">
                  <a:extLst>
                    <a:ext uri="{9D8B030D-6E8A-4147-A177-3AD203B41FA5}">
                      <a16:colId xmlns:a16="http://schemas.microsoft.com/office/drawing/2014/main" val="2912253068"/>
                    </a:ext>
                  </a:extLst>
                </a:gridCol>
                <a:gridCol w="787699">
                  <a:extLst>
                    <a:ext uri="{9D8B030D-6E8A-4147-A177-3AD203B41FA5}">
                      <a16:colId xmlns:a16="http://schemas.microsoft.com/office/drawing/2014/main" val="3703847547"/>
                    </a:ext>
                  </a:extLst>
                </a:gridCol>
                <a:gridCol w="787191">
                  <a:extLst>
                    <a:ext uri="{9D8B030D-6E8A-4147-A177-3AD203B41FA5}">
                      <a16:colId xmlns:a16="http://schemas.microsoft.com/office/drawing/2014/main" val="2879835537"/>
                    </a:ext>
                  </a:extLst>
                </a:gridCol>
                <a:gridCol w="1933166">
                  <a:extLst>
                    <a:ext uri="{9D8B030D-6E8A-4147-A177-3AD203B41FA5}">
                      <a16:colId xmlns:a16="http://schemas.microsoft.com/office/drawing/2014/main" val="497465629"/>
                    </a:ext>
                  </a:extLst>
                </a:gridCol>
                <a:gridCol w="474652">
                  <a:extLst>
                    <a:ext uri="{9D8B030D-6E8A-4147-A177-3AD203B41FA5}">
                      <a16:colId xmlns:a16="http://schemas.microsoft.com/office/drawing/2014/main" val="148011309"/>
                    </a:ext>
                  </a:extLst>
                </a:gridCol>
              </a:tblGrid>
              <a:tr h="0">
                <a:tc>
                  <a:txBody>
                    <a:bodyPr/>
                    <a:lstStyle/>
                    <a:p>
                      <a:pPr algn="ctr">
                        <a:spcBef>
                          <a:spcPts val="600"/>
                        </a:spcBef>
                        <a:spcAft>
                          <a:spcPts val="0"/>
                        </a:spcAft>
                      </a:pPr>
                      <a:r>
                        <a:rPr lang="zh-CN" sz="1050" kern="100">
                          <a:effectLst/>
                        </a:rPr>
                        <a:t>序号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7970" algn="just">
                        <a:spcBef>
                          <a:spcPts val="600"/>
                        </a:spcBef>
                        <a:spcAft>
                          <a:spcPts val="0"/>
                        </a:spcAft>
                      </a:pPr>
                      <a:r>
                        <a:rPr lang="zh-CN" sz="1050" kern="100">
                          <a:effectLst/>
                        </a:rPr>
                        <a:t>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730" algn="just">
                        <a:spcBef>
                          <a:spcPts val="600"/>
                        </a:spcBef>
                        <a:spcAft>
                          <a:spcPts val="0"/>
                        </a:spcAft>
                      </a:pPr>
                      <a:r>
                        <a:rPr lang="zh-CN" sz="1050" kern="100">
                          <a:effectLst/>
                        </a:rPr>
                        <a:t>型类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长度</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7970" algn="just">
                        <a:spcBef>
                          <a:spcPts val="600"/>
                        </a:spcBef>
                        <a:spcAft>
                          <a:spcPts val="0"/>
                        </a:spcAft>
                      </a:pPr>
                      <a:r>
                        <a:rPr lang="zh-CN" sz="1050" kern="100">
                          <a:effectLst/>
                        </a:rPr>
                        <a:t>说明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备注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9546255"/>
                  </a:ext>
                </a:extLst>
              </a:tr>
              <a:tr h="0">
                <a:tc>
                  <a:txBody>
                    <a:bodyPr/>
                    <a:lstStyle/>
                    <a:p>
                      <a:pPr algn="ctr">
                        <a:spcBef>
                          <a:spcPts val="600"/>
                        </a:spcBef>
                        <a:spcAft>
                          <a:spcPts val="0"/>
                        </a:spcAft>
                      </a:pPr>
                      <a:r>
                        <a:rPr lang="en-US" sz="105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Pos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en-US" sz="1050" kern="100" dirty="0">
                          <a:effectLst/>
                        </a:rPr>
                        <a:t>pair&lt;int&gt;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64bit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截图在照片中中点位置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不可空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1131553"/>
                  </a:ext>
                </a:extLst>
              </a:tr>
              <a:tr h="0">
                <a:tc>
                  <a:txBody>
                    <a:bodyPr/>
                    <a:lstStyle/>
                    <a:p>
                      <a:pPr algn="ctr">
                        <a:spcBef>
                          <a:spcPts val="600"/>
                        </a:spcBef>
                        <a:spcAft>
                          <a:spcPts val="0"/>
                        </a:spcAft>
                      </a:pPr>
                      <a:r>
                        <a:rPr lang="en-US" sz="105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Face_Screanshoot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zh-CN" sz="1050" kern="100">
                          <a:effectLst/>
                        </a:rPr>
                        <a:t>图像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10M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人脸部分截图的图片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3963104"/>
                  </a:ext>
                </a:extLst>
              </a:tr>
              <a:tr h="0">
                <a:tc>
                  <a:txBody>
                    <a:bodyPr/>
                    <a:lstStyle/>
                    <a:p>
                      <a:pPr algn="ctr">
                        <a:spcBef>
                          <a:spcPts val="600"/>
                        </a:spcBef>
                        <a:spcAft>
                          <a:spcPts val="0"/>
                        </a:spcAft>
                      </a:pPr>
                      <a:r>
                        <a:rPr lang="en-US" sz="105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Sex</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zh-CN" sz="1050" kern="100">
                          <a:effectLst/>
                        </a:rPr>
                        <a:t>字符串</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a:t>
                      </a:r>
                      <a:r>
                        <a:rPr lang="en-US" sz="1050" kern="100">
                          <a:effectLst/>
                        </a:rPr>
                        <a:t>10</a:t>
                      </a:r>
                      <a:r>
                        <a:rPr lang="zh-CN" sz="105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3059888"/>
                  </a:ext>
                </a:extLst>
              </a:tr>
              <a:tr h="0">
                <a:tc>
                  <a:txBody>
                    <a:bodyPr/>
                    <a:lstStyle/>
                    <a:p>
                      <a:pPr algn="ctr">
                        <a:spcBef>
                          <a:spcPts val="600"/>
                        </a:spcBef>
                        <a:spcAft>
                          <a:spcPts val="0"/>
                        </a:spcAft>
                      </a:pPr>
                      <a:r>
                        <a:rPr lang="en-US" sz="105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en-US" sz="1050" kern="100">
                          <a:effectLst/>
                        </a:rPr>
                        <a:t>Int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32bit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小于</a:t>
                      </a:r>
                      <a:r>
                        <a:rPr lang="en-US" sz="1050" kern="100">
                          <a:effectLst/>
                        </a:rPr>
                        <a:t>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835130"/>
                  </a:ext>
                </a:extLst>
              </a:tr>
              <a:tr h="0">
                <a:tc>
                  <a:txBody>
                    <a:bodyPr/>
                    <a:lstStyle/>
                    <a:p>
                      <a:pPr algn="ctr">
                        <a:spcBef>
                          <a:spcPts val="600"/>
                        </a:spcBef>
                        <a:spcAft>
                          <a:spcPts val="0"/>
                        </a:spcAft>
                      </a:pPr>
                      <a:r>
                        <a:rPr lang="en-US" sz="105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Emotion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zh-CN" sz="1050" kern="100">
                          <a:effectLst/>
                        </a:rPr>
                        <a:t>枚举类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21722896"/>
                  </a:ext>
                </a:extLst>
              </a:tr>
              <a:tr h="0">
                <a:tc>
                  <a:txBody>
                    <a:bodyPr/>
                    <a:lstStyle/>
                    <a:p>
                      <a:pPr algn="ctr">
                        <a:spcBef>
                          <a:spcPts val="600"/>
                        </a:spcBef>
                        <a:spcAft>
                          <a:spcPts val="0"/>
                        </a:spcAft>
                      </a:pPr>
                      <a:r>
                        <a:rPr lang="en-US" sz="105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Emotion_Score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en-US" sz="1050" kern="100">
                          <a:effectLst/>
                        </a:rPr>
                        <a:t>int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32bit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zh-CN" sz="1050" kern="100">
                          <a:effectLst/>
                        </a:rPr>
                        <a:t>小于</a:t>
                      </a:r>
                      <a:r>
                        <a:rPr lang="en-US" sz="1050" kern="100">
                          <a:effectLst/>
                        </a:rPr>
                        <a:t>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1676929"/>
                  </a:ext>
                </a:extLst>
              </a:tr>
              <a:tr h="0">
                <a:tc>
                  <a:txBody>
                    <a:bodyPr/>
                    <a:lstStyle/>
                    <a:p>
                      <a:pPr algn="ctr">
                        <a:spcBef>
                          <a:spcPts val="600"/>
                        </a:spcBef>
                        <a:spcAft>
                          <a:spcPts val="0"/>
                        </a:spcAft>
                      </a:pPr>
                      <a:r>
                        <a:rPr lang="en-US" sz="1050" kern="10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Ration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5095" algn="just">
                        <a:spcBef>
                          <a:spcPts val="600"/>
                        </a:spcBef>
                        <a:spcAft>
                          <a:spcPts val="0"/>
                        </a:spcAft>
                      </a:pPr>
                      <a:r>
                        <a:rPr lang="zh-CN" sz="1050" kern="100">
                          <a:effectLst/>
                        </a:rPr>
                        <a:t>枚举类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788146"/>
                  </a:ext>
                </a:extLst>
              </a:tr>
            </a:tbl>
          </a:graphicData>
        </a:graphic>
      </p:graphicFrame>
      <p:graphicFrame>
        <p:nvGraphicFramePr>
          <p:cNvPr id="6" name="表格 5">
            <a:extLst>
              <a:ext uri="{FF2B5EF4-FFF2-40B4-BE49-F238E27FC236}">
                <a16:creationId xmlns:a16="http://schemas.microsoft.com/office/drawing/2014/main" id="{7FEDCDC9-9634-4445-A8CA-A81F38682D67}"/>
              </a:ext>
            </a:extLst>
          </p:cNvPr>
          <p:cNvGraphicFramePr>
            <a:graphicFrameLocks noGrp="1"/>
          </p:cNvGraphicFramePr>
          <p:nvPr>
            <p:extLst>
              <p:ext uri="{D42A27DB-BD31-4B8C-83A1-F6EECF244321}">
                <p14:modId xmlns:p14="http://schemas.microsoft.com/office/powerpoint/2010/main" val="3420812570"/>
              </p:ext>
            </p:extLst>
          </p:nvPr>
        </p:nvGraphicFramePr>
        <p:xfrm>
          <a:off x="3520569" y="3560944"/>
          <a:ext cx="5221878" cy="3124200"/>
        </p:xfrm>
        <a:graphic>
          <a:graphicData uri="http://schemas.openxmlformats.org/drawingml/2006/table">
            <a:tbl>
              <a:tblPr>
                <a:tableStyleId>{5C22544A-7EE6-4342-B048-85BDC9FD1C3A}</a:tableStyleId>
              </a:tblPr>
              <a:tblGrid>
                <a:gridCol w="339328">
                  <a:extLst>
                    <a:ext uri="{9D8B030D-6E8A-4147-A177-3AD203B41FA5}">
                      <a16:colId xmlns:a16="http://schemas.microsoft.com/office/drawing/2014/main" val="3535825466"/>
                    </a:ext>
                  </a:extLst>
                </a:gridCol>
                <a:gridCol w="1064616">
                  <a:extLst>
                    <a:ext uri="{9D8B030D-6E8A-4147-A177-3AD203B41FA5}">
                      <a16:colId xmlns:a16="http://schemas.microsoft.com/office/drawing/2014/main" val="1342803244"/>
                    </a:ext>
                  </a:extLst>
                </a:gridCol>
                <a:gridCol w="773905">
                  <a:extLst>
                    <a:ext uri="{9D8B030D-6E8A-4147-A177-3AD203B41FA5}">
                      <a16:colId xmlns:a16="http://schemas.microsoft.com/office/drawing/2014/main" val="698907434"/>
                    </a:ext>
                  </a:extLst>
                </a:gridCol>
                <a:gridCol w="913804">
                  <a:extLst>
                    <a:ext uri="{9D8B030D-6E8A-4147-A177-3AD203B41FA5}">
                      <a16:colId xmlns:a16="http://schemas.microsoft.com/office/drawing/2014/main" val="3945000738"/>
                    </a:ext>
                  </a:extLst>
                </a:gridCol>
                <a:gridCol w="1666874">
                  <a:extLst>
                    <a:ext uri="{9D8B030D-6E8A-4147-A177-3AD203B41FA5}">
                      <a16:colId xmlns:a16="http://schemas.microsoft.com/office/drawing/2014/main" val="2357487021"/>
                    </a:ext>
                  </a:extLst>
                </a:gridCol>
                <a:gridCol w="463351">
                  <a:extLst>
                    <a:ext uri="{9D8B030D-6E8A-4147-A177-3AD203B41FA5}">
                      <a16:colId xmlns:a16="http://schemas.microsoft.com/office/drawing/2014/main" val="2435463221"/>
                    </a:ext>
                  </a:extLst>
                </a:gridCol>
              </a:tblGrid>
              <a:tr h="312420">
                <a:tc>
                  <a:txBody>
                    <a:bodyPr/>
                    <a:lstStyle/>
                    <a:p>
                      <a:pPr algn="ctr">
                        <a:spcBef>
                          <a:spcPts val="600"/>
                        </a:spcBef>
                        <a:spcAft>
                          <a:spcPts val="0"/>
                        </a:spcAft>
                      </a:pPr>
                      <a:r>
                        <a:rPr lang="zh-CN" sz="1000" kern="100">
                          <a:effectLst/>
                        </a:rPr>
                        <a:t>序号</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267970" algn="just">
                        <a:spcBef>
                          <a:spcPts val="600"/>
                        </a:spcBef>
                        <a:spcAft>
                          <a:spcPts val="0"/>
                        </a:spcAft>
                      </a:pPr>
                      <a:r>
                        <a:rPr lang="zh-CN" sz="1000" kern="100">
                          <a:effectLst/>
                        </a:rPr>
                        <a:t>名称</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730" algn="just">
                        <a:spcBef>
                          <a:spcPts val="600"/>
                        </a:spcBef>
                        <a:spcAft>
                          <a:spcPts val="0"/>
                        </a:spcAft>
                      </a:pPr>
                      <a:r>
                        <a:rPr lang="zh-CN" sz="1000" kern="100">
                          <a:effectLst/>
                        </a:rPr>
                        <a:t>返回值</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zh-CN" sz="1000" kern="100">
                          <a:effectLst/>
                        </a:rPr>
                        <a:t>参数表</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267970" algn="just">
                        <a:spcBef>
                          <a:spcPts val="600"/>
                        </a:spcBef>
                        <a:spcAft>
                          <a:spcPts val="0"/>
                        </a:spcAft>
                      </a:pPr>
                      <a:r>
                        <a:rPr lang="zh-CN" sz="1000" kern="100">
                          <a:effectLst/>
                        </a:rPr>
                        <a:t>说明</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zh-CN" sz="1000" kern="100">
                          <a:effectLst/>
                        </a:rPr>
                        <a:t>备注</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2867575976"/>
                  </a:ext>
                </a:extLst>
              </a:tr>
              <a:tr h="312420">
                <a:tc>
                  <a:txBody>
                    <a:bodyPr/>
                    <a:lstStyle/>
                    <a:p>
                      <a:pPr algn="ctr">
                        <a:spcBef>
                          <a:spcPts val="600"/>
                        </a:spcBef>
                        <a:spcAft>
                          <a:spcPts val="0"/>
                        </a:spcAft>
                      </a:pPr>
                      <a:r>
                        <a:rPr lang="en-US" sz="1000" kern="100">
                          <a:effectLst/>
                        </a:rPr>
                        <a:t>1</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Get_Sex()</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zh-CN" sz="1000" kern="100">
                          <a:effectLst/>
                        </a:rPr>
                        <a:t>字符串</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zh-CN" sz="1000" kern="100">
                          <a:effectLst/>
                        </a:rPr>
                        <a:t>不可空</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969394828"/>
                  </a:ext>
                </a:extLst>
              </a:tr>
              <a:tr h="156210">
                <a:tc>
                  <a:txBody>
                    <a:bodyPr/>
                    <a:lstStyle/>
                    <a:p>
                      <a:pPr algn="ctr">
                        <a:spcBef>
                          <a:spcPts val="600"/>
                        </a:spcBef>
                        <a:spcAft>
                          <a:spcPts val="0"/>
                        </a:spcAft>
                      </a:pPr>
                      <a:r>
                        <a:rPr lang="en-US" sz="1000" kern="100">
                          <a:effectLst/>
                        </a:rPr>
                        <a:t>2</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Get_Age()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en-US" sz="1000" kern="100">
                          <a:effectLst/>
                        </a:rPr>
                        <a:t>Boolean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2110508545"/>
                  </a:ext>
                </a:extLst>
              </a:tr>
              <a:tr h="312420">
                <a:tc>
                  <a:txBody>
                    <a:bodyPr/>
                    <a:lstStyle/>
                    <a:p>
                      <a:pPr algn="ctr">
                        <a:spcBef>
                          <a:spcPts val="600"/>
                        </a:spcBef>
                        <a:spcAft>
                          <a:spcPts val="0"/>
                        </a:spcAft>
                      </a:pPr>
                      <a:r>
                        <a:rPr lang="en-US" sz="1000" kern="100">
                          <a:effectLst/>
                        </a:rPr>
                        <a:t>3</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Get_Emotion()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zh-CN" sz="1000" kern="100">
                          <a:effectLst/>
                        </a:rPr>
                        <a:t>字符串（</a:t>
                      </a:r>
                      <a:r>
                        <a:rPr lang="en-US" sz="1000" kern="100">
                          <a:effectLst/>
                        </a:rPr>
                        <a:t>30</a:t>
                      </a:r>
                      <a:r>
                        <a:rPr lang="zh-CN" sz="1000" kern="100">
                          <a:effectLst/>
                        </a:rPr>
                        <a: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2568706812"/>
                  </a:ext>
                </a:extLst>
              </a:tr>
              <a:tr h="312420">
                <a:tc>
                  <a:txBody>
                    <a:bodyPr/>
                    <a:lstStyle/>
                    <a:p>
                      <a:pPr algn="ctr">
                        <a:spcBef>
                          <a:spcPts val="600"/>
                        </a:spcBef>
                        <a:spcAft>
                          <a:spcPts val="0"/>
                        </a:spcAft>
                      </a:pPr>
                      <a:r>
                        <a:rPr lang="en-US" sz="1000" kern="100">
                          <a:effectLst/>
                        </a:rPr>
                        <a:t>4</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Get_Emotion_Score()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en-US" sz="1000" kern="100" dirty="0">
                          <a:effectLst/>
                        </a:rPr>
                        <a:t>int</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dirty="0">
                          <a:effectLst/>
                        </a:rPr>
                        <a:t>32bit</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1857797717"/>
                  </a:ext>
                </a:extLst>
              </a:tr>
              <a:tr h="156210">
                <a:tc>
                  <a:txBody>
                    <a:bodyPr/>
                    <a:lstStyle/>
                    <a:p>
                      <a:pPr algn="ctr">
                        <a:spcBef>
                          <a:spcPts val="600"/>
                        </a:spcBef>
                        <a:spcAft>
                          <a:spcPts val="0"/>
                        </a:spcAft>
                      </a:pPr>
                      <a:r>
                        <a:rPr lang="en-US" sz="1000" kern="100">
                          <a:effectLst/>
                        </a:rPr>
                        <a:t>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Get_Ration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zh-CN" sz="1000" kern="100">
                          <a:effectLst/>
                        </a:rPr>
                        <a:t>枚举类</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2379517061"/>
                  </a:ext>
                </a:extLst>
              </a:tr>
              <a:tr h="312420">
                <a:tc>
                  <a:txBody>
                    <a:bodyPr/>
                    <a:lstStyle/>
                    <a:p>
                      <a:pPr algn="ctr">
                        <a:spcBef>
                          <a:spcPts val="600"/>
                        </a:spcBef>
                        <a:spcAft>
                          <a:spcPts val="0"/>
                        </a:spcAft>
                      </a:pPr>
                      <a:r>
                        <a:rPr lang="en-US" sz="1000" kern="100">
                          <a:effectLst/>
                        </a:rPr>
                        <a:t>6</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Set_Sex()</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Face_Screanshoot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3233036151"/>
                  </a:ext>
                </a:extLst>
              </a:tr>
              <a:tr h="312420">
                <a:tc>
                  <a:txBody>
                    <a:bodyPr/>
                    <a:lstStyle/>
                    <a:p>
                      <a:pPr algn="ctr">
                        <a:spcBef>
                          <a:spcPts val="600"/>
                        </a:spcBef>
                        <a:spcAft>
                          <a:spcPts val="0"/>
                        </a:spcAft>
                      </a:pPr>
                      <a:r>
                        <a:rPr lang="en-US" sz="1000" kern="100">
                          <a:effectLst/>
                        </a:rPr>
                        <a:t>7</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Set_Age()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Face_Screanshoot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785642969"/>
                  </a:ext>
                </a:extLst>
              </a:tr>
              <a:tr h="312420">
                <a:tc>
                  <a:txBody>
                    <a:bodyPr/>
                    <a:lstStyle/>
                    <a:p>
                      <a:pPr algn="ctr">
                        <a:spcBef>
                          <a:spcPts val="600"/>
                        </a:spcBef>
                        <a:spcAft>
                          <a:spcPts val="0"/>
                        </a:spcAft>
                      </a:pPr>
                      <a:r>
                        <a:rPr lang="en-US" sz="1000" kern="100">
                          <a:effectLst/>
                        </a:rPr>
                        <a:t>8</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Set_Emotion()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Face_Screanshoot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2332806132"/>
                  </a:ext>
                </a:extLst>
              </a:tr>
              <a:tr h="312420">
                <a:tc>
                  <a:txBody>
                    <a:bodyPr/>
                    <a:lstStyle/>
                    <a:p>
                      <a:pPr algn="ctr">
                        <a:spcBef>
                          <a:spcPts val="600"/>
                        </a:spcBef>
                        <a:spcAft>
                          <a:spcPts val="0"/>
                        </a:spcAft>
                      </a:pPr>
                      <a:r>
                        <a:rPr lang="en-US" sz="1000" kern="100">
                          <a:effectLst/>
                        </a:rPr>
                        <a:t>9</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Set_Emotion_Score()</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Face_Screanshoot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3591267715"/>
                  </a:ext>
                </a:extLst>
              </a:tr>
              <a:tr h="312420">
                <a:tc>
                  <a:txBody>
                    <a:bodyPr/>
                    <a:lstStyle/>
                    <a:p>
                      <a:pPr algn="ctr">
                        <a:spcBef>
                          <a:spcPts val="600"/>
                        </a:spcBef>
                        <a:spcAft>
                          <a:spcPts val="0"/>
                        </a:spcAft>
                      </a:pPr>
                      <a:r>
                        <a:rPr lang="en-US" sz="1000" kern="100">
                          <a:effectLst/>
                        </a:rPr>
                        <a:t>10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Set_Ration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indent="125095"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Face_Screanshoot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tc>
                  <a:txBody>
                    <a:bodyPr/>
                    <a:lstStyle/>
                    <a:p>
                      <a:pPr algn="just">
                        <a:spcBef>
                          <a:spcPts val="600"/>
                        </a:spcBef>
                        <a:spcAft>
                          <a:spcPts val="0"/>
                        </a:spcAft>
                      </a:pPr>
                      <a:r>
                        <a:rPr lang="en-US" sz="1000" kern="100" dirty="0">
                          <a:effectLst/>
                        </a:rPr>
                        <a:t> </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6947" marR="66947" marT="0" marB="0"/>
                </a:tc>
                <a:extLst>
                  <a:ext uri="{0D108BD9-81ED-4DB2-BD59-A6C34878D82A}">
                    <a16:rowId xmlns:a16="http://schemas.microsoft.com/office/drawing/2014/main" val="363740891"/>
                  </a:ext>
                </a:extLst>
              </a:tr>
            </a:tbl>
          </a:graphicData>
        </a:graphic>
      </p:graphicFrame>
    </p:spTree>
    <p:extLst>
      <p:ext uri="{BB962C8B-B14F-4D97-AF65-F5344CB8AC3E}">
        <p14:creationId xmlns:p14="http://schemas.microsoft.com/office/powerpoint/2010/main" val="138402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2" y="404270"/>
            <a:ext cx="3277321" cy="1021860"/>
          </a:xfrm>
        </p:spPr>
        <p:txBody>
          <a:bodyPr>
            <a:normAutofit/>
          </a:bodyPr>
          <a:lstStyle/>
          <a:p>
            <a:r>
              <a:rPr lang="zh-CN" altLang="en-US" dirty="0">
                <a:solidFill>
                  <a:schemeClr val="bg1"/>
                </a:solidFill>
              </a:rPr>
              <a:t>物理结构设计</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2343304" y="1603194"/>
            <a:ext cx="7178202" cy="1994392"/>
          </a:xfrm>
          <a:prstGeom prst="rect">
            <a:avLst/>
          </a:prstGeom>
        </p:spPr>
        <p:txBody>
          <a:bodyPr wrap="square">
            <a:spAutoFit/>
          </a:bodyPr>
          <a:lstStyle/>
          <a:p>
            <a:r>
              <a:rPr lang="zh-CN" altLang="zh-CN" dirty="0">
                <a:solidFill>
                  <a:schemeClr val="bg1"/>
                </a:solidFill>
              </a:rPr>
              <a:t>客户端：带有浏览器的</a:t>
            </a:r>
            <a:r>
              <a:rPr lang="en-US" altLang="zh-CN" dirty="0">
                <a:solidFill>
                  <a:schemeClr val="bg1"/>
                </a:solidFill>
              </a:rPr>
              <a:t>PC</a:t>
            </a:r>
            <a:r>
              <a:rPr lang="zh-CN" altLang="zh-CN" dirty="0">
                <a:solidFill>
                  <a:schemeClr val="bg1"/>
                </a:solidFill>
              </a:rPr>
              <a:t>，支持</a:t>
            </a:r>
            <a:r>
              <a:rPr lang="en-US" altLang="zh-CN" dirty="0">
                <a:solidFill>
                  <a:schemeClr val="bg1"/>
                </a:solidFill>
              </a:rPr>
              <a:t>flash</a:t>
            </a:r>
            <a:r>
              <a:rPr lang="zh-CN" altLang="zh-CN" dirty="0">
                <a:solidFill>
                  <a:schemeClr val="bg1"/>
                </a:solidFill>
              </a:rPr>
              <a:t>并且带有摄像头。</a:t>
            </a:r>
          </a:p>
          <a:p>
            <a:r>
              <a:rPr lang="zh-CN" altLang="zh-CN" dirty="0">
                <a:solidFill>
                  <a:schemeClr val="bg1"/>
                </a:solidFill>
              </a:rPr>
              <a:t>应用服务器：</a:t>
            </a:r>
            <a:r>
              <a:rPr lang="en-US" altLang="zh-CN" dirty="0">
                <a:solidFill>
                  <a:schemeClr val="bg1"/>
                </a:solidFill>
              </a:rPr>
              <a:t>Apache</a:t>
            </a:r>
            <a:r>
              <a:rPr lang="zh-CN" altLang="zh-CN" dirty="0">
                <a:solidFill>
                  <a:schemeClr val="bg1"/>
                </a:solidFill>
              </a:rPr>
              <a:t>服务器上部署面部属性识别程序，提供访问接口</a:t>
            </a:r>
          </a:p>
          <a:p>
            <a:r>
              <a:rPr lang="zh-CN" altLang="zh-CN" dirty="0">
                <a:solidFill>
                  <a:schemeClr val="bg1"/>
                </a:solidFill>
              </a:rPr>
              <a:t>数据库服务器：提供有关用户信息的访问。</a:t>
            </a:r>
          </a:p>
          <a:p>
            <a:r>
              <a:rPr lang="zh-CN" altLang="zh-CN" dirty="0">
                <a:solidFill>
                  <a:schemeClr val="bg1"/>
                </a:solidFill>
              </a:rPr>
              <a:t>处理服务器：具体实现面部表情识别的功能。</a:t>
            </a:r>
          </a:p>
          <a:p>
            <a:r>
              <a:rPr lang="zh-CN" altLang="zh-CN" dirty="0">
                <a:solidFill>
                  <a:schemeClr val="bg1"/>
                </a:solidFill>
              </a:rPr>
              <a:t>通信：服务器通过</a:t>
            </a:r>
            <a:r>
              <a:rPr lang="en-US" altLang="zh-CN" dirty="0">
                <a:solidFill>
                  <a:schemeClr val="bg1"/>
                </a:solidFill>
              </a:rPr>
              <a:t>TCP socket</a:t>
            </a:r>
            <a:r>
              <a:rPr lang="zh-CN" altLang="zh-CN" dirty="0">
                <a:solidFill>
                  <a:schemeClr val="bg1"/>
                </a:solidFill>
              </a:rPr>
              <a:t>与客户端通信。</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zh-CN" altLang="zh-CN" sz="2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pic>
        <p:nvPicPr>
          <p:cNvPr id="5" name="图片 4">
            <a:extLst>
              <a:ext uri="{FF2B5EF4-FFF2-40B4-BE49-F238E27FC236}">
                <a16:creationId xmlns:a16="http://schemas.microsoft.com/office/drawing/2014/main" id="{A9F683EC-6B6C-4BD7-9B30-03F1A9DB47CB}"/>
              </a:ext>
            </a:extLst>
          </p:cNvPr>
          <p:cNvPicPr/>
          <p:nvPr/>
        </p:nvPicPr>
        <p:blipFill>
          <a:blip r:embed="rId2"/>
          <a:stretch>
            <a:fillRect/>
          </a:stretch>
        </p:blipFill>
        <p:spPr>
          <a:xfrm>
            <a:off x="2670494" y="3459077"/>
            <a:ext cx="7488787" cy="3021328"/>
          </a:xfrm>
          <a:prstGeom prst="rect">
            <a:avLst/>
          </a:prstGeom>
        </p:spPr>
      </p:pic>
    </p:spTree>
    <p:extLst>
      <p:ext uri="{BB962C8B-B14F-4D97-AF65-F5344CB8AC3E}">
        <p14:creationId xmlns:p14="http://schemas.microsoft.com/office/powerpoint/2010/main" val="199526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2379700" cy="1021860"/>
          </a:xfrm>
        </p:spPr>
        <p:txBody>
          <a:bodyPr>
            <a:normAutofit/>
          </a:bodyPr>
          <a:lstStyle/>
          <a:p>
            <a:r>
              <a:rPr lang="zh-CN" altLang="en-US" dirty="0">
                <a:solidFill>
                  <a:schemeClr val="bg1"/>
                </a:solidFill>
              </a:rPr>
              <a:t>界面设计</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7691540" y="1877806"/>
            <a:ext cx="4314313" cy="3379387"/>
          </a:xfrm>
          <a:prstGeom prst="rect">
            <a:avLst/>
          </a:prstGeom>
        </p:spPr>
        <p:txBody>
          <a:bodyPr wrap="square">
            <a:spAutoFit/>
          </a:bodyPr>
          <a:lstStyle/>
          <a:p>
            <a:r>
              <a:rPr lang="zh-CN" altLang="zh-CN" dirty="0">
                <a:solidFill>
                  <a:schemeClr val="bg1"/>
                </a:solidFill>
              </a:rPr>
              <a:t>首页界面，当我们打开该人脸面部表情识别系统时，我们将看到这个界面。该界面有标题栏：人脸面部表情识别系统</a:t>
            </a:r>
            <a:r>
              <a:rPr lang="en-US" altLang="zh-CN" dirty="0">
                <a:solidFill>
                  <a:schemeClr val="bg1"/>
                </a:solidFill>
              </a:rPr>
              <a:t>1.0</a:t>
            </a:r>
            <a:r>
              <a:rPr lang="zh-CN" altLang="zh-CN" dirty="0">
                <a:solidFill>
                  <a:schemeClr val="bg1"/>
                </a:solidFill>
              </a:rPr>
              <a:t>，指示这是我们迭代版本的</a:t>
            </a:r>
            <a:r>
              <a:rPr lang="en-US" altLang="zh-CN" dirty="0">
                <a:solidFill>
                  <a:schemeClr val="bg1"/>
                </a:solidFill>
              </a:rPr>
              <a:t>1.0</a:t>
            </a:r>
            <a:r>
              <a:rPr lang="zh-CN" altLang="zh-CN" dirty="0">
                <a:solidFill>
                  <a:schemeClr val="bg1"/>
                </a:solidFill>
              </a:rPr>
              <a:t>版本。主界面是由几大元素构成，人脸面部表情识别是我们的大标题，下面有两个按钮，分别是开始与退出。点击开始，则进入下一个界面，点击退出则关闭程序。此外，我们还添加了制作人团队的成员信息（姓名），用以表示这是我们组所创建的</a:t>
            </a:r>
            <a:r>
              <a:rPr lang="zh-CN" altLang="en-US" dirty="0">
                <a:solidFill>
                  <a:schemeClr val="bg1"/>
                </a:solidFill>
              </a:rPr>
              <a:t>。</a:t>
            </a:r>
            <a:endParaRPr lang="zh-CN" altLang="zh-CN" dirty="0">
              <a:solidFill>
                <a:schemeClr val="bg1"/>
              </a:solidFill>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zh-CN" altLang="zh-CN" sz="2800" b="0" i="0" u="none" strike="noStrike" kern="1200" cap="none" spc="0" normalizeH="0" baseline="0" noProof="0" dirty="0">
              <a:ln>
                <a:noFill/>
              </a:ln>
              <a:solidFill>
                <a:schemeClr val="bg1"/>
              </a:solidFill>
              <a:effectLst/>
              <a:uLnTx/>
              <a:uFillTx/>
              <a:latin typeface="Microsoft YaHei UI" panose="020B0503020204020204" pitchFamily="34" charset="-122"/>
              <a:ea typeface="Microsoft YaHei UI" panose="020B0503020204020204" pitchFamily="34" charset="-122"/>
              <a:cs typeface="+mn-cs"/>
            </a:endParaRPr>
          </a:p>
        </p:txBody>
      </p:sp>
      <p:pic>
        <p:nvPicPr>
          <p:cNvPr id="6" name="图片 5">
            <a:extLst>
              <a:ext uri="{FF2B5EF4-FFF2-40B4-BE49-F238E27FC236}">
                <a16:creationId xmlns:a16="http://schemas.microsoft.com/office/drawing/2014/main" id="{080D1A4C-4347-4570-8C9B-87C82FF593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3303" y="1704001"/>
            <a:ext cx="5135880" cy="4488815"/>
          </a:xfrm>
          <a:prstGeom prst="rect">
            <a:avLst/>
          </a:prstGeom>
          <a:noFill/>
          <a:ln>
            <a:noFill/>
          </a:ln>
        </p:spPr>
      </p:pic>
    </p:spTree>
    <p:extLst>
      <p:ext uri="{BB962C8B-B14F-4D97-AF65-F5344CB8AC3E}">
        <p14:creationId xmlns:p14="http://schemas.microsoft.com/office/powerpoint/2010/main" val="1041841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2379700" cy="1021860"/>
          </a:xfrm>
        </p:spPr>
        <p:txBody>
          <a:bodyPr>
            <a:normAutofit/>
          </a:bodyPr>
          <a:lstStyle/>
          <a:p>
            <a:r>
              <a:rPr lang="zh-CN" altLang="en-US" dirty="0">
                <a:solidFill>
                  <a:schemeClr val="bg1"/>
                </a:solidFill>
              </a:rPr>
              <a:t>界面设计</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7691540" y="1877806"/>
            <a:ext cx="4314313" cy="3102388"/>
          </a:xfrm>
          <a:prstGeom prst="rect">
            <a:avLst/>
          </a:prstGeom>
        </p:spPr>
        <p:txBody>
          <a:bodyPr wrap="square">
            <a:spAutoFit/>
          </a:bodyPr>
          <a:lstStyle/>
          <a:p>
            <a:r>
              <a:rPr lang="zh-CN" altLang="zh-CN" dirty="0">
                <a:solidFill>
                  <a:schemeClr val="bg1"/>
                </a:solidFill>
              </a:rPr>
              <a:t>这是开始界面，有三个按钮：开始输入、停止输入与重置。在该程序中，我们有两种方式来启动人脸面部表情识别功能。第一种是采用导入图片的方式，你可以在右边黑框中点击打开，选择一张你想要识别人脸面部表情的照片路径，即可进行面部表情识别，捕捉到的人脸用框框出，左上角用鲜艳颜色的字体表示识别出来的人脸表情。</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zh-CN" altLang="zh-CN" sz="2800" b="0" i="0" u="none" strike="noStrike" kern="1200" cap="none" spc="0" normalizeH="0" baseline="0" noProof="0" dirty="0">
              <a:ln>
                <a:noFill/>
              </a:ln>
              <a:solidFill>
                <a:schemeClr val="bg1"/>
              </a:solidFill>
              <a:effectLst/>
              <a:uLnTx/>
              <a:uFillTx/>
              <a:latin typeface="Microsoft YaHei UI" panose="020B0503020204020204" pitchFamily="34" charset="-122"/>
              <a:ea typeface="Microsoft YaHei UI" panose="020B0503020204020204" pitchFamily="34" charset="-122"/>
              <a:cs typeface="+mn-cs"/>
            </a:endParaRPr>
          </a:p>
        </p:txBody>
      </p:sp>
      <p:pic>
        <p:nvPicPr>
          <p:cNvPr id="6" name="图片 5">
            <a:extLst>
              <a:ext uri="{FF2B5EF4-FFF2-40B4-BE49-F238E27FC236}">
                <a16:creationId xmlns:a16="http://schemas.microsoft.com/office/drawing/2014/main" id="{759AA0D3-E4E7-4374-97B4-20284892DD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04849" y="1652633"/>
            <a:ext cx="5264150" cy="4597400"/>
          </a:xfrm>
          <a:prstGeom prst="rect">
            <a:avLst/>
          </a:prstGeom>
          <a:noFill/>
          <a:ln>
            <a:noFill/>
          </a:ln>
        </p:spPr>
      </p:pic>
    </p:spTree>
    <p:extLst>
      <p:ext uri="{BB962C8B-B14F-4D97-AF65-F5344CB8AC3E}">
        <p14:creationId xmlns:p14="http://schemas.microsoft.com/office/powerpoint/2010/main" val="1805665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2379700" cy="1021860"/>
          </a:xfrm>
        </p:spPr>
        <p:txBody>
          <a:bodyPr>
            <a:normAutofit/>
          </a:bodyPr>
          <a:lstStyle/>
          <a:p>
            <a:r>
              <a:rPr lang="zh-CN" altLang="en-US" dirty="0">
                <a:solidFill>
                  <a:schemeClr val="bg1"/>
                </a:solidFill>
              </a:rPr>
              <a:t>界面设计</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7616039" y="2783817"/>
            <a:ext cx="4314313" cy="923330"/>
          </a:xfrm>
          <a:prstGeom prst="rect">
            <a:avLst/>
          </a:prstGeom>
        </p:spPr>
        <p:txBody>
          <a:bodyPr wrap="square">
            <a:spAutoFit/>
          </a:bodyPr>
          <a:lstStyle/>
          <a:p>
            <a:r>
              <a:rPr lang="zh-CN" altLang="zh-CN" dirty="0">
                <a:solidFill>
                  <a:schemeClr val="bg1"/>
                </a:solidFill>
              </a:rPr>
              <a:t>若一段时间仍未识别出人脸，则提示人脸识别失败（无法识别），请点击重置以重新输入。</a:t>
            </a:r>
          </a:p>
        </p:txBody>
      </p:sp>
      <p:pic>
        <p:nvPicPr>
          <p:cNvPr id="6" name="图片 5">
            <a:extLst>
              <a:ext uri="{FF2B5EF4-FFF2-40B4-BE49-F238E27FC236}">
                <a16:creationId xmlns:a16="http://schemas.microsoft.com/office/drawing/2014/main" id="{759AA0D3-E4E7-4374-97B4-20284892DD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04849" y="1652633"/>
            <a:ext cx="5264150" cy="4597400"/>
          </a:xfrm>
          <a:prstGeom prst="rect">
            <a:avLst/>
          </a:prstGeom>
          <a:noFill/>
          <a:ln>
            <a:noFill/>
          </a:ln>
        </p:spPr>
      </p:pic>
      <p:pic>
        <p:nvPicPr>
          <p:cNvPr id="5" name="图片 4">
            <a:extLst>
              <a:ext uri="{FF2B5EF4-FFF2-40B4-BE49-F238E27FC236}">
                <a16:creationId xmlns:a16="http://schemas.microsoft.com/office/drawing/2014/main" id="{4F794338-AD8E-47A2-A24D-EEFE7CE8C3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4849" y="1647553"/>
            <a:ext cx="5271135" cy="4602480"/>
          </a:xfrm>
          <a:prstGeom prst="rect">
            <a:avLst/>
          </a:prstGeom>
          <a:noFill/>
          <a:ln>
            <a:noFill/>
          </a:ln>
        </p:spPr>
      </p:pic>
    </p:spTree>
    <p:extLst>
      <p:ext uri="{BB962C8B-B14F-4D97-AF65-F5344CB8AC3E}">
        <p14:creationId xmlns:p14="http://schemas.microsoft.com/office/powerpoint/2010/main" val="178245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2379700" cy="1021860"/>
          </a:xfrm>
        </p:spPr>
        <p:txBody>
          <a:bodyPr>
            <a:normAutofit/>
          </a:bodyPr>
          <a:lstStyle/>
          <a:p>
            <a:r>
              <a:rPr lang="zh-CN" altLang="en-US" dirty="0">
                <a:solidFill>
                  <a:schemeClr val="bg1"/>
                </a:solidFill>
              </a:rPr>
              <a:t>界面设计</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7691540" y="1877806"/>
            <a:ext cx="4314313" cy="2548390"/>
          </a:xfrm>
          <a:prstGeom prst="rect">
            <a:avLst/>
          </a:prstGeom>
        </p:spPr>
        <p:txBody>
          <a:bodyPr wrap="square">
            <a:spAutoFit/>
          </a:bodyPr>
          <a:lstStyle/>
          <a:p>
            <a:r>
              <a:rPr lang="zh-CN" altLang="zh-CN" dirty="0">
                <a:solidFill>
                  <a:schemeClr val="bg1"/>
                </a:solidFill>
              </a:rPr>
              <a:t>第二种是采用视频流的方式，通过点击开始输入，我们将摄像头打开，输入视频，然后于右端显示视频内容，在捕捉到的人脸用框框出，左上角用鲜艳颜色的字体表示识别出来的人脸表情。在按下停止输入之后，摄像头关闭，退回到停留在最后一刻的画面。</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zh-CN" altLang="zh-CN" sz="2800" b="0" i="0" u="none" strike="noStrike" kern="1200" cap="none" spc="0" normalizeH="0" baseline="0" noProof="0" dirty="0">
              <a:ln>
                <a:noFill/>
              </a:ln>
              <a:solidFill>
                <a:schemeClr val="bg1"/>
              </a:solidFill>
              <a:effectLst/>
              <a:uLnTx/>
              <a:uFillTx/>
              <a:latin typeface="Microsoft YaHei UI" panose="020B0503020204020204" pitchFamily="34" charset="-122"/>
              <a:ea typeface="Microsoft YaHei UI" panose="020B0503020204020204" pitchFamily="34" charset="-122"/>
              <a:cs typeface="+mn-cs"/>
            </a:endParaRPr>
          </a:p>
        </p:txBody>
      </p:sp>
      <p:pic>
        <p:nvPicPr>
          <p:cNvPr id="6" name="图片 5">
            <a:extLst>
              <a:ext uri="{FF2B5EF4-FFF2-40B4-BE49-F238E27FC236}">
                <a16:creationId xmlns:a16="http://schemas.microsoft.com/office/drawing/2014/main" id="{759AA0D3-E4E7-4374-97B4-20284892DD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04849" y="1652633"/>
            <a:ext cx="5264150" cy="4597400"/>
          </a:xfrm>
          <a:prstGeom prst="rect">
            <a:avLst/>
          </a:prstGeom>
          <a:noFill/>
          <a:ln>
            <a:noFill/>
          </a:ln>
        </p:spPr>
      </p:pic>
      <p:pic>
        <p:nvPicPr>
          <p:cNvPr id="5" name="图片 4">
            <a:extLst>
              <a:ext uri="{FF2B5EF4-FFF2-40B4-BE49-F238E27FC236}">
                <a16:creationId xmlns:a16="http://schemas.microsoft.com/office/drawing/2014/main" id="{B6B00322-412E-4A6F-90EA-249E45BE57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4849" y="1652633"/>
            <a:ext cx="5264150" cy="4597400"/>
          </a:xfrm>
          <a:prstGeom prst="rect">
            <a:avLst/>
          </a:prstGeom>
          <a:noFill/>
          <a:ln>
            <a:noFill/>
          </a:ln>
        </p:spPr>
      </p:pic>
    </p:spTree>
    <p:extLst>
      <p:ext uri="{BB962C8B-B14F-4D97-AF65-F5344CB8AC3E}">
        <p14:creationId xmlns:p14="http://schemas.microsoft.com/office/powerpoint/2010/main" val="197871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2379700" cy="1021860"/>
          </a:xfrm>
        </p:spPr>
        <p:txBody>
          <a:bodyPr>
            <a:normAutofit/>
          </a:bodyPr>
          <a:lstStyle/>
          <a:p>
            <a:r>
              <a:rPr lang="zh-CN" altLang="en-US" dirty="0">
                <a:solidFill>
                  <a:schemeClr val="bg1"/>
                </a:solidFill>
              </a:rPr>
              <a:t>约束分析</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2768365" y="1951672"/>
            <a:ext cx="8204433" cy="1477328"/>
          </a:xfrm>
          <a:prstGeom prst="rect">
            <a:avLst/>
          </a:prstGeom>
        </p:spPr>
        <p:txBody>
          <a:bodyPr wrap="square">
            <a:spAutoFit/>
          </a:bodyPr>
          <a:lstStyle/>
          <a:p>
            <a:r>
              <a:rPr lang="zh-CN" altLang="zh-CN" dirty="0">
                <a:solidFill>
                  <a:schemeClr val="bg1"/>
                </a:solidFill>
              </a:rPr>
              <a:t>在进行开发时，脸部识别主要由判断人脸位置和相应的五官位置来进行标准化设计，但是由于拍照角度不同，每个人的五官差别非常大，而且在某些极端情况下表情管理失控会造成五官扭曲从而难以判断相应情绪。由于很难每次都找到类似于证件照的标准人脸照片，所以需要软件的判断力足够应付大多数情况，这对于现在我们的开发能力是一个很大的挑战。</a:t>
            </a:r>
          </a:p>
        </p:txBody>
      </p:sp>
      <p:sp>
        <p:nvSpPr>
          <p:cNvPr id="6" name="矩形 5">
            <a:extLst>
              <a:ext uri="{FF2B5EF4-FFF2-40B4-BE49-F238E27FC236}">
                <a16:creationId xmlns:a16="http://schemas.microsoft.com/office/drawing/2014/main" id="{2EA1DEB3-719D-4F06-8304-7BFE4FED861D}"/>
              </a:ext>
            </a:extLst>
          </p:cNvPr>
          <p:cNvSpPr/>
          <p:nvPr/>
        </p:nvSpPr>
        <p:spPr>
          <a:xfrm>
            <a:off x="2343303" y="1426130"/>
            <a:ext cx="1807848" cy="369332"/>
          </a:xfrm>
          <a:prstGeom prst="rect">
            <a:avLst/>
          </a:prstGeom>
        </p:spPr>
        <p:txBody>
          <a:bodyPr wrap="square">
            <a:spAutoFit/>
          </a:bodyPr>
          <a:lstStyle/>
          <a:p>
            <a:pPr lvl="0"/>
            <a:r>
              <a:rPr lang="zh-CN" altLang="zh-CN" dirty="0">
                <a:solidFill>
                  <a:schemeClr val="bg1"/>
                </a:solidFill>
              </a:rPr>
              <a:t>技术环境约束</a:t>
            </a:r>
            <a:endParaRPr kumimoji="0" lang="zh-CN" altLang="zh-CN" sz="2800" b="0" i="0" u="none" strike="noStrike" kern="1200" cap="none" spc="0" normalizeH="0" baseline="0" noProof="0" dirty="0">
              <a:ln>
                <a:noFill/>
              </a:ln>
              <a:solidFill>
                <a:schemeClr val="bg1"/>
              </a:solidFill>
              <a:effectLst/>
              <a:uLnTx/>
              <a:uFillTx/>
              <a:latin typeface="Microsoft YaHei UI" panose="020B0503020204020204" pitchFamily="34" charset="-122"/>
              <a:ea typeface="Microsoft YaHei UI" panose="020B0503020204020204" pitchFamily="34" charset="-122"/>
            </a:endParaRPr>
          </a:p>
        </p:txBody>
      </p:sp>
      <p:sp>
        <p:nvSpPr>
          <p:cNvPr id="8" name="矩形 7">
            <a:extLst>
              <a:ext uri="{FF2B5EF4-FFF2-40B4-BE49-F238E27FC236}">
                <a16:creationId xmlns:a16="http://schemas.microsoft.com/office/drawing/2014/main" id="{7353347E-BE85-4C56-B1FA-B51307E2A552}"/>
              </a:ext>
            </a:extLst>
          </p:cNvPr>
          <p:cNvSpPr/>
          <p:nvPr/>
        </p:nvSpPr>
        <p:spPr>
          <a:xfrm>
            <a:off x="2343303" y="3590636"/>
            <a:ext cx="1807848" cy="369332"/>
          </a:xfrm>
          <a:prstGeom prst="rect">
            <a:avLst/>
          </a:prstGeom>
        </p:spPr>
        <p:txBody>
          <a:bodyPr wrap="square">
            <a:spAutoFit/>
          </a:bodyPr>
          <a:lstStyle/>
          <a:p>
            <a:pPr lvl="0"/>
            <a:r>
              <a:rPr lang="zh-CN" altLang="zh-CN" dirty="0">
                <a:solidFill>
                  <a:schemeClr val="bg1"/>
                </a:solidFill>
              </a:rPr>
              <a:t>业务环境约束</a:t>
            </a:r>
            <a:endParaRPr kumimoji="0" lang="zh-CN" altLang="zh-CN" sz="2800" b="0" i="0" u="none" strike="noStrike" kern="1200" cap="none" spc="0" normalizeH="0" baseline="0" noProof="0" dirty="0">
              <a:ln>
                <a:noFill/>
              </a:ln>
              <a:solidFill>
                <a:schemeClr val="bg1"/>
              </a:solidFill>
              <a:effectLst/>
              <a:uLnTx/>
              <a:uFillTx/>
              <a:latin typeface="Microsoft YaHei UI" panose="020B0503020204020204" pitchFamily="34" charset="-122"/>
              <a:ea typeface="Microsoft YaHei UI" panose="020B0503020204020204" pitchFamily="34" charset="-122"/>
            </a:endParaRPr>
          </a:p>
        </p:txBody>
      </p:sp>
      <p:sp>
        <p:nvSpPr>
          <p:cNvPr id="9" name="矩形 8">
            <a:extLst>
              <a:ext uri="{FF2B5EF4-FFF2-40B4-BE49-F238E27FC236}">
                <a16:creationId xmlns:a16="http://schemas.microsoft.com/office/drawing/2014/main" id="{36F7F308-5B30-4572-A4D9-0ACBC4D71822}"/>
              </a:ext>
            </a:extLst>
          </p:cNvPr>
          <p:cNvSpPr/>
          <p:nvPr/>
        </p:nvSpPr>
        <p:spPr>
          <a:xfrm>
            <a:off x="2768364" y="3974431"/>
            <a:ext cx="8204433" cy="923330"/>
          </a:xfrm>
          <a:prstGeom prst="rect">
            <a:avLst/>
          </a:prstGeom>
        </p:spPr>
        <p:txBody>
          <a:bodyPr wrap="square">
            <a:spAutoFit/>
          </a:bodyPr>
          <a:lstStyle/>
          <a:p>
            <a:r>
              <a:rPr lang="zh-CN" altLang="zh-CN" dirty="0">
                <a:solidFill>
                  <a:schemeClr val="bg1"/>
                </a:solidFill>
              </a:rPr>
              <a:t>开发时间有限，需要在较短时间内做出一定成果，颇为困难。</a:t>
            </a:r>
          </a:p>
          <a:p>
            <a:r>
              <a:rPr lang="zh-CN" altLang="zh-CN">
                <a:solidFill>
                  <a:schemeClr val="bg1"/>
                </a:solidFill>
              </a:rPr>
              <a:t>由于</a:t>
            </a:r>
            <a:r>
              <a:rPr lang="zh-CN" altLang="zh-CN" dirty="0">
                <a:solidFill>
                  <a:schemeClr val="bg1"/>
                </a:solidFill>
              </a:rPr>
              <a:t>各种现实因素的影响，本软件开发过程可能还会遇到各种困难，这些都是隐性存在的约束。</a:t>
            </a:r>
          </a:p>
        </p:txBody>
      </p:sp>
    </p:spTree>
    <p:extLst>
      <p:ext uri="{BB962C8B-B14F-4D97-AF65-F5344CB8AC3E}">
        <p14:creationId xmlns:p14="http://schemas.microsoft.com/office/powerpoint/2010/main" val="142882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长方形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grpSp>
        <p:nvGrpSpPr>
          <p:cNvPr id="23" name="组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任意多边形(F)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任意多边形(F)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任意多边形(F)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任意多边形(F)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任意多边形(F)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任意多边形(F)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标题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rtlCol="0">
            <a:normAutofit/>
          </a:bodyPr>
          <a:lstStyle/>
          <a:p>
            <a:pPr algn="l"/>
            <a:r>
              <a:rPr lang="zh-CN" altLang="en-US" dirty="0"/>
              <a:t>术语介绍</a:t>
            </a:r>
            <a:endParaRPr lang="en-US" altLang="zh-CN" dirty="0">
              <a:latin typeface="Microsoft YaHei UI" panose="020B0503020204020204" pitchFamily="34" charset="-122"/>
              <a:ea typeface="Microsoft YaHei UI" panose="020B0503020204020204" pitchFamily="34" charset="-122"/>
            </a:endParaRPr>
          </a:p>
        </p:txBody>
      </p:sp>
      <p:sp>
        <p:nvSpPr>
          <p:cNvPr id="3" name="内容占位符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rtlCol="0" anchor="t">
            <a:normAutofit/>
          </a:bodyPr>
          <a:lstStyle/>
          <a:p>
            <a:r>
              <a:rPr lang="zh-CN" altLang="zh-CN" sz="1800" b="1" dirty="0"/>
              <a:t>人脸识别</a:t>
            </a:r>
            <a:r>
              <a:rPr lang="zh-CN" altLang="zh-CN" sz="1800" dirty="0"/>
              <a:t>：人脸识别，是基于人的脸部特征信息进行身份识别的一种生物识别技术。用摄像机或摄像头采集含有人脸的图像或视频流，并自动在图像中检测和跟踪人脸，进而对检测到的人脸进行脸部识别的一系列相关技术，通常也叫做人像识别、面部识别</a:t>
            </a:r>
            <a:r>
              <a:rPr lang="en-US" altLang="zh-CN" sz="1800" dirty="0"/>
              <a:t>[1]</a:t>
            </a:r>
            <a:r>
              <a:rPr lang="zh-CN" altLang="zh-CN" sz="1800" dirty="0"/>
              <a:t>。</a:t>
            </a:r>
          </a:p>
          <a:p>
            <a:r>
              <a:rPr lang="zh-CN" altLang="zh-CN" sz="1800" b="1" dirty="0"/>
              <a:t>识别面部表情</a:t>
            </a:r>
            <a:r>
              <a:rPr lang="zh-CN" altLang="zh-CN" sz="1800" dirty="0"/>
              <a:t>：通过对五官的位置、人体轮廓、不同角度的人脸等描述脸部情况和属性的识别，来进行相应的表情判断，如愤怒、恐惧、高兴、伤心、惊讶、无情绪等</a:t>
            </a:r>
            <a:r>
              <a:rPr lang="en-US" altLang="zh-CN" sz="1800" dirty="0"/>
              <a:t>[2]</a:t>
            </a:r>
            <a:r>
              <a:rPr lang="zh-CN" altLang="zh-CN" sz="1800" dirty="0"/>
              <a:t>。</a:t>
            </a:r>
          </a:p>
        </p:txBody>
      </p:sp>
      <p:sp>
        <p:nvSpPr>
          <p:cNvPr id="12" name="内容占位符 2">
            <a:extLst>
              <a:ext uri="{FF2B5EF4-FFF2-40B4-BE49-F238E27FC236}">
                <a16:creationId xmlns:a16="http://schemas.microsoft.com/office/drawing/2014/main" id="{0BBEC174-5C95-4921-B2DB-554141ECCE60}"/>
              </a:ext>
            </a:extLst>
          </p:cNvPr>
          <p:cNvSpPr txBox="1">
            <a:spLocks/>
          </p:cNvSpPr>
          <p:nvPr/>
        </p:nvSpPr>
        <p:spPr>
          <a:xfrm>
            <a:off x="5640388" y="5021262"/>
            <a:ext cx="7243603" cy="27191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zh-CN" altLang="en-US" sz="1400" dirty="0"/>
              <a:t>参考资料：</a:t>
            </a:r>
            <a:endParaRPr lang="en-US" altLang="zh-CN" sz="1400" dirty="0"/>
          </a:p>
          <a:p>
            <a:r>
              <a:rPr lang="en-US" altLang="zh-CN" sz="1400" dirty="0"/>
              <a:t>[1] </a:t>
            </a:r>
            <a:r>
              <a:rPr lang="zh-CN" altLang="zh-CN" sz="1400" dirty="0"/>
              <a:t>《人脸识别辨身份 未来支付请</a:t>
            </a:r>
            <a:r>
              <a:rPr lang="en-US" altLang="zh-CN" sz="1400" dirty="0"/>
              <a:t>“</a:t>
            </a:r>
            <a:r>
              <a:rPr lang="zh-CN" altLang="zh-CN" sz="1400" dirty="0"/>
              <a:t>刷脸</a:t>
            </a:r>
            <a:r>
              <a:rPr lang="en-US" altLang="zh-CN" sz="1400" dirty="0"/>
              <a:t>”</a:t>
            </a:r>
            <a:r>
              <a:rPr lang="zh-CN" altLang="zh-CN" sz="1400" dirty="0"/>
              <a:t>》 人民网</a:t>
            </a:r>
            <a:r>
              <a:rPr lang="en-US" altLang="zh-CN" sz="1400" dirty="0"/>
              <a:t>[</a:t>
            </a:r>
            <a:r>
              <a:rPr lang="zh-CN" altLang="zh-CN" sz="1400" dirty="0"/>
              <a:t>引用日期</a:t>
            </a:r>
            <a:r>
              <a:rPr lang="en-US" altLang="zh-CN" sz="1400" dirty="0"/>
              <a:t>2014-03-28]</a:t>
            </a:r>
            <a:endParaRPr lang="zh-CN" altLang="zh-CN" sz="1400" dirty="0"/>
          </a:p>
          <a:p>
            <a:r>
              <a:rPr lang="en-US" altLang="zh-CN" sz="1400" dirty="0"/>
              <a:t>[2] </a:t>
            </a:r>
            <a:r>
              <a:rPr lang="zh-CN" altLang="zh-CN" sz="1400" dirty="0"/>
              <a:t>《马航事件驱动 人脸识别概念或受关注》</a:t>
            </a:r>
            <a:r>
              <a:rPr lang="en-US" altLang="zh-CN" sz="1400" dirty="0"/>
              <a:t>  </a:t>
            </a:r>
            <a:r>
              <a:rPr lang="zh-CN" altLang="zh-CN" sz="1400" dirty="0"/>
              <a:t>新华网</a:t>
            </a:r>
            <a:r>
              <a:rPr lang="en-US" altLang="zh-CN" sz="1400" dirty="0"/>
              <a:t>[</a:t>
            </a:r>
            <a:r>
              <a:rPr lang="zh-CN" altLang="zh-CN" sz="1400" dirty="0"/>
              <a:t>引用日期</a:t>
            </a:r>
            <a:r>
              <a:rPr lang="en-US" altLang="zh-CN" sz="1400" dirty="0"/>
              <a:t>2014-03-28]</a:t>
            </a:r>
            <a:endParaRPr lang="zh-CN" altLang="zh-CN" sz="1400" dirty="0"/>
          </a:p>
        </p:txBody>
      </p:sp>
    </p:spTree>
    <p:extLst>
      <p:ext uri="{BB962C8B-B14F-4D97-AF65-F5344CB8AC3E}">
        <p14:creationId xmlns:p14="http://schemas.microsoft.com/office/powerpoint/2010/main" val="63734657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3AB6C-90D7-49C3-A125-21579B1C5F57}"/>
              </a:ext>
            </a:extLst>
          </p:cNvPr>
          <p:cNvSpPr txBox="1">
            <a:spLocks/>
          </p:cNvSpPr>
          <p:nvPr/>
        </p:nvSpPr>
        <p:spPr>
          <a:xfrm>
            <a:off x="4650276" y="2593796"/>
            <a:ext cx="3050818" cy="148325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6600" dirty="0">
                <a:solidFill>
                  <a:schemeClr val="bg1"/>
                </a:solidFill>
              </a:rPr>
              <a:t>谢谢</a:t>
            </a:r>
          </a:p>
        </p:txBody>
      </p:sp>
    </p:spTree>
    <p:extLst>
      <p:ext uri="{BB962C8B-B14F-4D97-AF65-F5344CB8AC3E}">
        <p14:creationId xmlns:p14="http://schemas.microsoft.com/office/powerpoint/2010/main" val="172837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长方形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23" name="组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任意多边形(F)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任意多边形(F)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任意多边形(F)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任意多边形(F)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任意多边形(F)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任意多边形(F)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标题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rtlCol="0">
            <a:normAutofit/>
          </a:bodyPr>
          <a:lstStyle/>
          <a:p>
            <a:pPr algn="l"/>
            <a:r>
              <a:rPr lang="zh-CN" altLang="en-US" dirty="0"/>
              <a:t>项目背景</a:t>
            </a:r>
            <a:endParaRPr lang="en-US" altLang="zh-CN" dirty="0">
              <a:latin typeface="Microsoft YaHei UI" panose="020B0503020204020204" pitchFamily="34" charset="-122"/>
              <a:ea typeface="Microsoft YaHei UI" panose="020B0503020204020204" pitchFamily="34" charset="-122"/>
            </a:endParaRPr>
          </a:p>
        </p:txBody>
      </p:sp>
      <p:sp>
        <p:nvSpPr>
          <p:cNvPr id="3" name="内容占位符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rtlCol="0" anchor="t">
            <a:normAutofit/>
          </a:bodyPr>
          <a:lstStyle/>
          <a:p>
            <a:r>
              <a:rPr lang="zh-CN" altLang="en-US" sz="1800" dirty="0"/>
              <a:t>随着计算机视觉和人工智能的快速发展，人脸识别技术正在逐渐成熟，并应用于各行各业。而人们对于类似人类之间交流方式的人机交互的需求日益强烈，若计算机能理解人类的基本感情，将大大提高人机交互的效率。</a:t>
            </a:r>
          </a:p>
          <a:p>
            <a:r>
              <a:rPr lang="zh-CN" altLang="en-US" sz="1800" dirty="0"/>
              <a:t>人脸表情识别是指从给定的静态图像或动态视频序列中分离出特定的表情状态 ，从而确定被识别对象的心理情绪。 因此人脸表情识别在心理学、智能机器人、智能监控、虚拟现实及合成动画等领域有很大的潜在应用价值。</a:t>
            </a:r>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长方形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grpSp>
        <p:nvGrpSpPr>
          <p:cNvPr id="23" name="组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任意多边形(F)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任意多边形(F)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任意多边形(F)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任意多边形(F)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任意多边形(F)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任意多边形(F)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标题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rtlCol="0">
            <a:normAutofit/>
          </a:bodyPr>
          <a:lstStyle/>
          <a:p>
            <a:pPr algn="l"/>
            <a:r>
              <a:rPr lang="zh-CN" altLang="en-US" dirty="0"/>
              <a:t>项目目的</a:t>
            </a:r>
            <a:endParaRPr lang="en-US" altLang="zh-CN" dirty="0">
              <a:latin typeface="Microsoft YaHei UI" panose="020B0503020204020204" pitchFamily="34" charset="-122"/>
              <a:ea typeface="Microsoft YaHei UI" panose="020B0503020204020204" pitchFamily="34" charset="-122"/>
            </a:endParaRPr>
          </a:p>
        </p:txBody>
      </p:sp>
      <p:sp>
        <p:nvSpPr>
          <p:cNvPr id="3" name="内容占位符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rtlCol="0" anchor="t">
            <a:normAutofit/>
          </a:bodyPr>
          <a:lstStyle/>
          <a:p>
            <a:r>
              <a:rPr lang="zh-CN" altLang="zh-CN" sz="1800" dirty="0"/>
              <a:t>实现人脸面部表情识别技术（</a:t>
            </a:r>
            <a:r>
              <a:rPr lang="en-US" altLang="zh-CN" sz="1800" dirty="0"/>
              <a:t>Face Recognition</a:t>
            </a:r>
            <a:r>
              <a:rPr lang="zh-CN" altLang="zh-CN" sz="1800" dirty="0"/>
              <a:t>），通过检测面部关键点，开发出一个能够识别人脸面部的程序。</a:t>
            </a:r>
            <a:endParaRPr lang="en-US" altLang="zh-CN" sz="1800" dirty="0"/>
          </a:p>
          <a:p>
            <a:endParaRPr lang="zh-CN" altLang="zh-CN" sz="1800" dirty="0"/>
          </a:p>
          <a:p>
            <a:r>
              <a:rPr lang="zh-CN" altLang="zh-CN" sz="1800" dirty="0"/>
              <a:t>对于人脸的识别的关键点在于对五官的位置、人体轮廓、不同角度的人脸等描述脸部情况和属性，来进行相应的表情判断，如愤怒、恐惧、高兴、伤心、惊讶、无情绪等，此项目可运用于不同场景，帮助人们对当事人进行心理情绪判断。</a:t>
            </a:r>
          </a:p>
        </p:txBody>
      </p:sp>
    </p:spTree>
    <p:extLst>
      <p:ext uri="{BB962C8B-B14F-4D97-AF65-F5344CB8AC3E}">
        <p14:creationId xmlns:p14="http://schemas.microsoft.com/office/powerpoint/2010/main" val="9147654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085974" y="236489"/>
            <a:ext cx="4085431" cy="1752599"/>
          </a:xfrm>
        </p:spPr>
        <p:txBody>
          <a:bodyPr/>
          <a:lstStyle/>
          <a:p>
            <a:r>
              <a:rPr lang="zh-CN" altLang="zh-CN" dirty="0">
                <a:solidFill>
                  <a:schemeClr val="bg1"/>
                </a:solidFill>
              </a:rPr>
              <a:t>用户类型和特征</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2085974" y="1989088"/>
            <a:ext cx="9629775" cy="4296561"/>
          </a:xfrm>
          <a:prstGeom prst="rect">
            <a:avLst/>
          </a:prstGeom>
        </p:spPr>
        <p:txBody>
          <a:bodyPr wrap="square">
            <a:spAutoFit/>
          </a:bodyPr>
          <a:lstStyle/>
          <a:p>
            <a:pPr marL="285750" lvl="0" indent="-285750">
              <a:spcBef>
                <a:spcPct val="20000"/>
              </a:spcBef>
              <a:spcAft>
                <a:spcPts val="600"/>
              </a:spcAft>
              <a:buClr>
                <a:srgbClr val="30ACEC">
                  <a:lumMod val="75000"/>
                </a:srgbClr>
              </a:buClr>
              <a:buSzPct val="145000"/>
              <a:buFont typeface="Arial"/>
              <a:buChar char="•"/>
            </a:pPr>
            <a:r>
              <a:rPr lang="zh-CN" altLang="zh-CN" sz="2800" dirty="0">
                <a:solidFill>
                  <a:schemeClr val="bg1"/>
                </a:solidFill>
                <a:latin typeface="Microsoft YaHei UI" panose="020B0503020204020204" pitchFamily="34" charset="-122"/>
                <a:ea typeface="Microsoft YaHei UI" panose="020B0503020204020204" pitchFamily="34" charset="-122"/>
              </a:rPr>
              <a:t>用户类型：个人用户，小型企业用户</a:t>
            </a:r>
            <a:endParaRPr lang="en-US" altLang="zh-CN" sz="2800" dirty="0">
              <a:solidFill>
                <a:schemeClr val="bg1"/>
              </a:solidFill>
              <a:latin typeface="Microsoft YaHei UI" panose="020B0503020204020204" pitchFamily="34" charset="-122"/>
              <a:ea typeface="Microsoft YaHei UI" panose="020B0503020204020204" pitchFamily="34" charset="-122"/>
            </a:endParaRPr>
          </a:p>
          <a:p>
            <a:pPr marL="285750" lvl="0" indent="-285750">
              <a:spcBef>
                <a:spcPct val="20000"/>
              </a:spcBef>
              <a:spcAft>
                <a:spcPts val="600"/>
              </a:spcAft>
              <a:buClr>
                <a:srgbClr val="30ACEC">
                  <a:lumMod val="75000"/>
                </a:srgbClr>
              </a:buClr>
              <a:buSzPct val="145000"/>
              <a:buFont typeface="Arial"/>
              <a:buChar char="•"/>
            </a:pPr>
            <a:endParaRPr lang="en-US" altLang="zh-CN" sz="2800" dirty="0">
              <a:solidFill>
                <a:schemeClr val="bg1"/>
              </a:solidFill>
              <a:latin typeface="Microsoft YaHei UI" panose="020B0503020204020204" pitchFamily="34" charset="-122"/>
              <a:ea typeface="Microsoft YaHei UI" panose="020B0503020204020204" pitchFamily="34" charset="-122"/>
            </a:endParaRPr>
          </a:p>
          <a:p>
            <a:pPr marL="285750" lvl="0" indent="-285750">
              <a:spcBef>
                <a:spcPct val="20000"/>
              </a:spcBef>
              <a:spcAft>
                <a:spcPts val="600"/>
              </a:spcAft>
              <a:buClr>
                <a:srgbClr val="30ACEC">
                  <a:lumMod val="75000"/>
                </a:srgbClr>
              </a:buClr>
              <a:buSzPct val="145000"/>
              <a:buFont typeface="Arial"/>
              <a:buChar char="•"/>
            </a:pPr>
            <a:r>
              <a:rPr lang="zh-CN" altLang="zh-CN" sz="2800" dirty="0">
                <a:solidFill>
                  <a:schemeClr val="bg1"/>
                </a:solidFill>
                <a:latin typeface="Microsoft YaHei UI" panose="020B0503020204020204" pitchFamily="34" charset="-122"/>
                <a:ea typeface="Microsoft YaHei UI" panose="020B0503020204020204" pitchFamily="34" charset="-122"/>
              </a:rPr>
              <a:t>用户特征： 用户大多是对</a:t>
            </a:r>
            <a:r>
              <a:rPr lang="zh-CN" altLang="zh-CN" sz="2800" b="1" dirty="0">
                <a:solidFill>
                  <a:schemeClr val="bg1"/>
                </a:solidFill>
                <a:latin typeface="Microsoft YaHei UI" panose="020B0503020204020204" pitchFamily="34" charset="-122"/>
                <a:ea typeface="Microsoft YaHei UI" panose="020B0503020204020204" pitchFamily="34" charset="-122"/>
              </a:rPr>
              <a:t>机器学习</a:t>
            </a:r>
            <a:r>
              <a:rPr lang="zh-CN" altLang="zh-CN" sz="2800" dirty="0">
                <a:solidFill>
                  <a:schemeClr val="bg1"/>
                </a:solidFill>
                <a:latin typeface="Microsoft YaHei UI" panose="020B0503020204020204" pitchFamily="34" charset="-122"/>
                <a:ea typeface="Microsoft YaHei UI" panose="020B0503020204020204" pitchFamily="34" charset="-122"/>
              </a:rPr>
              <a:t>有一定兴趣，并正在学习开发相关软件，或是运用于一些科技公司进行基础的软件开发等。此技术将用于识别图片中人的表情等信息，也可与骨骼关键点识别技术等相关领域技术进行结合开发来整合一个可以识别姿态、表情并分析当事人状况的软件。人脸表情识别技术将运用于心理分析、智能监控、合成动画和辅助手术等许多方面。</a:t>
            </a:r>
          </a:p>
        </p:txBody>
      </p:sp>
    </p:spTree>
    <p:extLst>
      <p:ext uri="{BB962C8B-B14F-4D97-AF65-F5344CB8AC3E}">
        <p14:creationId xmlns:p14="http://schemas.microsoft.com/office/powerpoint/2010/main" val="405505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2F5E3-C81F-43A2-95A7-C65BE808F9BF}"/>
              </a:ext>
            </a:extLst>
          </p:cNvPr>
          <p:cNvSpPr>
            <a:spLocks noGrp="1"/>
          </p:cNvSpPr>
          <p:nvPr>
            <p:ph type="title"/>
          </p:nvPr>
        </p:nvSpPr>
        <p:spPr/>
        <p:txBody>
          <a:bodyPr>
            <a:normAutofit/>
          </a:bodyPr>
          <a:lstStyle/>
          <a:p>
            <a:r>
              <a:rPr lang="zh-CN" altLang="en-US" dirty="0">
                <a:solidFill>
                  <a:schemeClr val="bg1"/>
                </a:solidFill>
              </a:rPr>
              <a:t>主要功能</a:t>
            </a:r>
          </a:p>
        </p:txBody>
      </p:sp>
      <p:sp>
        <p:nvSpPr>
          <p:cNvPr id="3" name="文本占位符 2">
            <a:extLst>
              <a:ext uri="{FF2B5EF4-FFF2-40B4-BE49-F238E27FC236}">
                <a16:creationId xmlns:a16="http://schemas.microsoft.com/office/drawing/2014/main" id="{819126BA-5E2F-4318-9DA8-F3F23CA69116}"/>
              </a:ext>
            </a:extLst>
          </p:cNvPr>
          <p:cNvSpPr>
            <a:spLocks noGrp="1"/>
          </p:cNvSpPr>
          <p:nvPr>
            <p:ph type="body" idx="1"/>
          </p:nvPr>
        </p:nvSpPr>
        <p:spPr/>
        <p:txBody>
          <a:bodyPr/>
          <a:lstStyle/>
          <a:p>
            <a:r>
              <a:rPr lang="zh-CN" altLang="en-US" sz="3600" dirty="0"/>
              <a:t>人脸识别</a:t>
            </a:r>
          </a:p>
        </p:txBody>
      </p:sp>
      <p:sp>
        <p:nvSpPr>
          <p:cNvPr id="4" name="内容占位符 3">
            <a:extLst>
              <a:ext uri="{FF2B5EF4-FFF2-40B4-BE49-F238E27FC236}">
                <a16:creationId xmlns:a16="http://schemas.microsoft.com/office/drawing/2014/main" id="{C188DE7E-41D5-4E9A-BE49-303C6A6FFBF1}"/>
              </a:ext>
            </a:extLst>
          </p:cNvPr>
          <p:cNvSpPr>
            <a:spLocks noGrp="1"/>
          </p:cNvSpPr>
          <p:nvPr>
            <p:ph sz="half" idx="2"/>
          </p:nvPr>
        </p:nvSpPr>
        <p:spPr/>
        <p:txBody>
          <a:bodyPr>
            <a:normAutofit/>
          </a:bodyPr>
          <a:lstStyle/>
          <a:p>
            <a:r>
              <a:rPr lang="zh-CN" altLang="en-US" sz="2400" dirty="0">
                <a:solidFill>
                  <a:schemeClr val="bg1"/>
                </a:solidFill>
              </a:rPr>
              <a:t>对于输入的视频流截取出其中的人脸部分并用边框标记</a:t>
            </a:r>
          </a:p>
        </p:txBody>
      </p:sp>
      <p:sp>
        <p:nvSpPr>
          <p:cNvPr id="5" name="文本占位符 4">
            <a:extLst>
              <a:ext uri="{FF2B5EF4-FFF2-40B4-BE49-F238E27FC236}">
                <a16:creationId xmlns:a16="http://schemas.microsoft.com/office/drawing/2014/main" id="{04D12781-A9EC-4965-9508-37594FE52C70}"/>
              </a:ext>
            </a:extLst>
          </p:cNvPr>
          <p:cNvSpPr>
            <a:spLocks noGrp="1"/>
          </p:cNvSpPr>
          <p:nvPr>
            <p:ph type="body" sz="quarter" idx="3"/>
          </p:nvPr>
        </p:nvSpPr>
        <p:spPr/>
        <p:txBody>
          <a:bodyPr/>
          <a:lstStyle/>
          <a:p>
            <a:r>
              <a:rPr lang="zh-CN" altLang="en-US" sz="3600" dirty="0"/>
              <a:t>表情识别</a:t>
            </a:r>
          </a:p>
        </p:txBody>
      </p:sp>
      <p:sp>
        <p:nvSpPr>
          <p:cNvPr id="6" name="内容占位符 5">
            <a:extLst>
              <a:ext uri="{FF2B5EF4-FFF2-40B4-BE49-F238E27FC236}">
                <a16:creationId xmlns:a16="http://schemas.microsoft.com/office/drawing/2014/main" id="{75526AFC-9AAB-4B05-A70A-5259227B310E}"/>
              </a:ext>
            </a:extLst>
          </p:cNvPr>
          <p:cNvSpPr>
            <a:spLocks noGrp="1"/>
          </p:cNvSpPr>
          <p:nvPr>
            <p:ph sz="quarter" idx="4"/>
          </p:nvPr>
        </p:nvSpPr>
        <p:spPr/>
        <p:txBody>
          <a:bodyPr>
            <a:normAutofit/>
          </a:bodyPr>
          <a:lstStyle/>
          <a:p>
            <a:r>
              <a:rPr lang="zh-CN" altLang="en-US" sz="2400" dirty="0">
                <a:solidFill>
                  <a:schemeClr val="bg1"/>
                </a:solidFill>
              </a:rPr>
              <a:t>对于框选的人脸部分识别其中的情绪 返回置信度</a:t>
            </a:r>
          </a:p>
        </p:txBody>
      </p:sp>
    </p:spTree>
    <p:extLst>
      <p:ext uri="{BB962C8B-B14F-4D97-AF65-F5344CB8AC3E}">
        <p14:creationId xmlns:p14="http://schemas.microsoft.com/office/powerpoint/2010/main" val="80349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512E0-8406-44D5-9948-A937CD6789A7}"/>
              </a:ext>
            </a:extLst>
          </p:cNvPr>
          <p:cNvSpPr>
            <a:spLocks noGrp="1"/>
          </p:cNvSpPr>
          <p:nvPr>
            <p:ph type="title"/>
          </p:nvPr>
        </p:nvSpPr>
        <p:spPr>
          <a:xfrm>
            <a:off x="1484311" y="685800"/>
            <a:ext cx="10018713" cy="1752599"/>
          </a:xfrm>
        </p:spPr>
        <p:txBody>
          <a:bodyPr/>
          <a:lstStyle/>
          <a:p>
            <a:r>
              <a:rPr lang="zh-CN" altLang="en-US" dirty="0">
                <a:solidFill>
                  <a:schemeClr val="bg1"/>
                </a:solidFill>
              </a:rPr>
              <a:t>其它功能</a:t>
            </a:r>
          </a:p>
        </p:txBody>
      </p:sp>
      <p:sp>
        <p:nvSpPr>
          <p:cNvPr id="3" name="内容占位符 2">
            <a:extLst>
              <a:ext uri="{FF2B5EF4-FFF2-40B4-BE49-F238E27FC236}">
                <a16:creationId xmlns:a16="http://schemas.microsoft.com/office/drawing/2014/main" id="{FA5972D1-B0BC-4DFA-A3FD-570E7EBE3F2D}"/>
              </a:ext>
            </a:extLst>
          </p:cNvPr>
          <p:cNvSpPr>
            <a:spLocks noGrp="1"/>
          </p:cNvSpPr>
          <p:nvPr>
            <p:ph idx="1"/>
          </p:nvPr>
        </p:nvSpPr>
        <p:spPr>
          <a:xfrm>
            <a:off x="1484310" y="1847850"/>
            <a:ext cx="10018713" cy="4324349"/>
          </a:xfrm>
        </p:spPr>
        <p:txBody>
          <a:bodyPr>
            <a:normAutofit/>
          </a:bodyPr>
          <a:lstStyle/>
          <a:p>
            <a:endParaRPr lang="en-US" altLang="zh-CN" dirty="0">
              <a:solidFill>
                <a:schemeClr val="bg1"/>
              </a:solidFill>
            </a:endParaRPr>
          </a:p>
          <a:p>
            <a:r>
              <a:rPr lang="zh-CN" altLang="en-US" dirty="0">
                <a:solidFill>
                  <a:schemeClr val="bg1"/>
                </a:solidFill>
              </a:rPr>
              <a:t>实时传入视频，实时处理：用户可以通过系统摄像头输入视频，然后可以得到一个及时的处理。</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识别人脸属性：识别年龄、性别、种族、颜值、表情、脸型头部姿势、是否闭眼、是否佩戴眼镜等</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界面设计：通过基于网络的交互功能，使用</a:t>
            </a:r>
            <a:r>
              <a:rPr lang="en-US" altLang="zh-CN" dirty="0">
                <a:solidFill>
                  <a:schemeClr val="bg1"/>
                </a:solidFill>
              </a:rPr>
              <a:t>Apache</a:t>
            </a:r>
            <a:r>
              <a:rPr lang="zh-CN" altLang="en-US" dirty="0">
                <a:solidFill>
                  <a:schemeClr val="bg1"/>
                </a:solidFill>
              </a:rPr>
              <a:t>和</a:t>
            </a:r>
            <a:r>
              <a:rPr lang="en-US" altLang="zh-CN" dirty="0">
                <a:solidFill>
                  <a:schemeClr val="bg1"/>
                </a:solidFill>
              </a:rPr>
              <a:t>Django</a:t>
            </a:r>
            <a:r>
              <a:rPr lang="zh-CN" altLang="en-US" dirty="0">
                <a:solidFill>
                  <a:schemeClr val="bg1"/>
                </a:solidFill>
              </a:rPr>
              <a:t>框架搭建网页服务器。</a:t>
            </a:r>
          </a:p>
          <a:p>
            <a:endParaRPr lang="zh-CN" altLang="en-US" dirty="0">
              <a:solidFill>
                <a:schemeClr val="bg1"/>
              </a:solidFill>
            </a:endParaRPr>
          </a:p>
        </p:txBody>
      </p:sp>
    </p:spTree>
    <p:extLst>
      <p:ext uri="{BB962C8B-B14F-4D97-AF65-F5344CB8AC3E}">
        <p14:creationId xmlns:p14="http://schemas.microsoft.com/office/powerpoint/2010/main" val="126133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512E0-8406-44D5-9948-A937CD6789A7}"/>
              </a:ext>
            </a:extLst>
          </p:cNvPr>
          <p:cNvSpPr>
            <a:spLocks noGrp="1"/>
          </p:cNvSpPr>
          <p:nvPr>
            <p:ph type="title"/>
          </p:nvPr>
        </p:nvSpPr>
        <p:spPr>
          <a:xfrm>
            <a:off x="1232641" y="2552700"/>
            <a:ext cx="10018713" cy="1752599"/>
          </a:xfrm>
        </p:spPr>
        <p:txBody>
          <a:bodyPr>
            <a:normAutofit/>
          </a:bodyPr>
          <a:lstStyle/>
          <a:p>
            <a:r>
              <a:rPr lang="zh-CN" altLang="en-US" sz="6600" dirty="0">
                <a:solidFill>
                  <a:schemeClr val="bg1"/>
                </a:solidFill>
              </a:rPr>
              <a:t>总体设计</a:t>
            </a:r>
          </a:p>
        </p:txBody>
      </p:sp>
    </p:spTree>
    <p:extLst>
      <p:ext uri="{BB962C8B-B14F-4D97-AF65-F5344CB8AC3E}">
        <p14:creationId xmlns:p14="http://schemas.microsoft.com/office/powerpoint/2010/main" val="124278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FDA6-A93D-432E-91FB-688DF1B42819}"/>
              </a:ext>
            </a:extLst>
          </p:cNvPr>
          <p:cNvSpPr>
            <a:spLocks noGrp="1"/>
          </p:cNvSpPr>
          <p:nvPr>
            <p:ph type="title"/>
          </p:nvPr>
        </p:nvSpPr>
        <p:spPr>
          <a:xfrm>
            <a:off x="2343303" y="404270"/>
            <a:ext cx="2287302" cy="1021860"/>
          </a:xfrm>
        </p:spPr>
        <p:txBody>
          <a:bodyPr/>
          <a:lstStyle/>
          <a:p>
            <a:r>
              <a:rPr lang="zh-CN" altLang="en-US" dirty="0">
                <a:solidFill>
                  <a:schemeClr val="bg1"/>
                </a:solidFill>
              </a:rPr>
              <a:t>总体架构</a:t>
            </a:r>
            <a:endParaRPr lang="zh-CN" altLang="en-US" dirty="0"/>
          </a:p>
        </p:txBody>
      </p:sp>
      <p:sp>
        <p:nvSpPr>
          <p:cNvPr id="3" name="矩形 2">
            <a:extLst>
              <a:ext uri="{FF2B5EF4-FFF2-40B4-BE49-F238E27FC236}">
                <a16:creationId xmlns:a16="http://schemas.microsoft.com/office/drawing/2014/main" id="{DF31A7B2-4B6B-415C-A186-A0DE8DA9D10A}"/>
              </a:ext>
            </a:extLst>
          </p:cNvPr>
          <p:cNvSpPr/>
          <p:nvPr/>
        </p:nvSpPr>
        <p:spPr>
          <a:xfrm>
            <a:off x="2343303" y="1603194"/>
            <a:ext cx="9629775" cy="1163395"/>
          </a:xfrm>
          <a:prstGeom prst="rect">
            <a:avLst/>
          </a:prstGeom>
        </p:spPr>
        <p:txBody>
          <a:bodyPr wrap="square">
            <a:spAutoFit/>
          </a:bodyPr>
          <a:lstStyle/>
          <a:p>
            <a:r>
              <a:rPr lang="zh-CN" altLang="zh-CN" dirty="0">
                <a:solidFill>
                  <a:schemeClr val="bg1"/>
                </a:solidFill>
                <a:latin typeface="Microsoft YaHei UI Light" panose="020B0502040204020203" pitchFamily="34" charset="-122"/>
                <a:ea typeface="Microsoft YaHei UI Light" panose="020B0502040204020203" pitchFamily="34" charset="-122"/>
              </a:rPr>
              <a:t>主要步骤有：输入照片、处理图片、计算人脸位置、进行判断、输出信息</a:t>
            </a:r>
          </a:p>
          <a:p>
            <a:r>
              <a:rPr lang="zh-CN" altLang="zh-CN" dirty="0">
                <a:solidFill>
                  <a:schemeClr val="bg1"/>
                </a:solidFill>
                <a:latin typeface="Microsoft YaHei UI Light" panose="020B0502040204020203" pitchFamily="34" charset="-122"/>
                <a:ea typeface="Microsoft YaHei UI Light" panose="020B0502040204020203" pitchFamily="34" charset="-122"/>
              </a:rPr>
              <a:t>总体结构可以通过活动图显示：</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zh-CN" altLang="zh-CN" sz="28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pic>
        <p:nvPicPr>
          <p:cNvPr id="4" name="图片 3">
            <a:extLst>
              <a:ext uri="{FF2B5EF4-FFF2-40B4-BE49-F238E27FC236}">
                <a16:creationId xmlns:a16="http://schemas.microsoft.com/office/drawing/2014/main" id="{C2A32EC9-214E-4C02-91E4-3C7EECB6A2B3}"/>
              </a:ext>
            </a:extLst>
          </p:cNvPr>
          <p:cNvPicPr/>
          <p:nvPr/>
        </p:nvPicPr>
        <p:blipFill rotWithShape="1">
          <a:blip r:embed="rId2">
            <a:extLst>
              <a:ext uri="{28A0092B-C50C-407E-A947-70E740481C1C}">
                <a14:useLocalDpi xmlns:a14="http://schemas.microsoft.com/office/drawing/2010/main" val="0"/>
              </a:ext>
            </a:extLst>
          </a:blip>
          <a:srcRect b="8626"/>
          <a:stretch/>
        </p:blipFill>
        <p:spPr bwMode="auto">
          <a:xfrm>
            <a:off x="5805180" y="2344282"/>
            <a:ext cx="3917659" cy="42746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5904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ffice_36804151_TF22644756.potx" id="{9425BA10-07C0-45AA-B5B9-EF747E9CE728}" vid="{D989F09F-DBCF-4F45-B265-36D260FC16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视差设计</Template>
  <TotalTime>0</TotalTime>
  <Words>1634</Words>
  <Application>Microsoft Office PowerPoint</Application>
  <PresentationFormat>宽屏</PresentationFormat>
  <Paragraphs>242</Paragraphs>
  <Slides>20</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Microsoft YaHei UI</vt:lpstr>
      <vt:lpstr>Microsoft YaHei UI Light</vt:lpstr>
      <vt:lpstr>等线</vt:lpstr>
      <vt:lpstr>Arial</vt:lpstr>
      <vt:lpstr>Corbel</vt:lpstr>
      <vt:lpstr>视差</vt:lpstr>
      <vt:lpstr>人脸面部表情识别</vt:lpstr>
      <vt:lpstr>术语介绍</vt:lpstr>
      <vt:lpstr>项目背景</vt:lpstr>
      <vt:lpstr>项目目的</vt:lpstr>
      <vt:lpstr>用户类型和特征</vt:lpstr>
      <vt:lpstr>主要功能</vt:lpstr>
      <vt:lpstr>其它功能</vt:lpstr>
      <vt:lpstr>总体设计</vt:lpstr>
      <vt:lpstr>总体架构</vt:lpstr>
      <vt:lpstr>总体功能与模块设计</vt:lpstr>
      <vt:lpstr>总体功能与模块设计</vt:lpstr>
      <vt:lpstr>数据设计</vt:lpstr>
      <vt:lpstr>数据设计</vt:lpstr>
      <vt:lpstr>物理结构设计</vt:lpstr>
      <vt:lpstr>界面设计</vt:lpstr>
      <vt:lpstr>界面设计</vt:lpstr>
      <vt:lpstr>界面设计</vt:lpstr>
      <vt:lpstr>界面设计</vt:lpstr>
      <vt:lpstr>约束分析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2019-11-10T11:53:51Z</dcterms:created>
  <dcterms:modified xsi:type="dcterms:W3CDTF">2021-01-06T10:08:12Z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