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AA01-B1F8-4D1E-82E7-6B31D7BD7BF5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B55A-64FA-4F55-B500-F0D5A17D6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05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AA01-B1F8-4D1E-82E7-6B31D7BD7BF5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B55A-64FA-4F55-B500-F0D5A17D6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26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AA01-B1F8-4D1E-82E7-6B31D7BD7BF5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B55A-64FA-4F55-B500-F0D5A17D6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61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AA01-B1F8-4D1E-82E7-6B31D7BD7BF5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B55A-64FA-4F55-B500-F0D5A17D6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49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AA01-B1F8-4D1E-82E7-6B31D7BD7BF5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B55A-64FA-4F55-B500-F0D5A17D6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08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AA01-B1F8-4D1E-82E7-6B31D7BD7BF5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B55A-64FA-4F55-B500-F0D5A17D6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40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AA01-B1F8-4D1E-82E7-6B31D7BD7BF5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B55A-64FA-4F55-B500-F0D5A17D6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20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AA01-B1F8-4D1E-82E7-6B31D7BD7BF5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B55A-64FA-4F55-B500-F0D5A17D6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53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AA01-B1F8-4D1E-82E7-6B31D7BD7BF5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B55A-64FA-4F55-B500-F0D5A17D6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48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AA01-B1F8-4D1E-82E7-6B31D7BD7BF5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B55A-64FA-4F55-B500-F0D5A17D6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61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AA01-B1F8-4D1E-82E7-6B31D7BD7BF5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B55A-64FA-4F55-B500-F0D5A17D6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2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DAA01-B1F8-4D1E-82E7-6B31D7BD7BF5}" type="datetimeFigureOut">
              <a:rPr lang="zh-CN" altLang="en-US" smtClean="0"/>
              <a:t>2017/9/4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4B55A-64FA-4F55-B500-F0D5A17D6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5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356825" y="1075164"/>
            <a:ext cx="1078644" cy="360363"/>
          </a:xfrm>
          <a:prstGeom prst="rect">
            <a:avLst/>
          </a:prstGeom>
          <a:gradFill rotWithShape="1">
            <a:gsLst>
              <a:gs pos="0">
                <a:srgbClr val="4D93D9">
                  <a:tint val="50000"/>
                  <a:satMod val="300000"/>
                </a:srgbClr>
              </a:gs>
              <a:gs pos="35000">
                <a:srgbClr val="4D93D9">
                  <a:tint val="37000"/>
                  <a:satMod val="300000"/>
                </a:srgbClr>
              </a:gs>
              <a:gs pos="100000">
                <a:srgbClr val="4D93D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93D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0B1749"/>
                </a:solidFill>
                <a:ea typeface="宋体" panose="02010600030101010101" pitchFamily="2" charset="-122"/>
              </a:rPr>
              <a:t>MYCT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444261" y="1075161"/>
            <a:ext cx="1078644" cy="360363"/>
          </a:xfrm>
          <a:prstGeom prst="rect">
            <a:avLst/>
          </a:prstGeom>
          <a:gradFill rotWithShape="1">
            <a:gsLst>
              <a:gs pos="0">
                <a:srgbClr val="4D93D9">
                  <a:tint val="50000"/>
                  <a:satMod val="300000"/>
                </a:srgbClr>
              </a:gs>
              <a:gs pos="35000">
                <a:srgbClr val="4D93D9">
                  <a:tint val="37000"/>
                  <a:satMod val="300000"/>
                </a:srgbClr>
              </a:gs>
              <a:gs pos="100000">
                <a:srgbClr val="4D93D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93D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 smtClean="0">
                <a:solidFill>
                  <a:srgbClr val="0B1749"/>
                </a:solidFill>
                <a:ea typeface="宋体" panose="02010600030101010101" pitchFamily="2" charset="-122"/>
              </a:rPr>
              <a:t>…….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531697" y="1068868"/>
            <a:ext cx="1078644" cy="360363"/>
          </a:xfrm>
          <a:prstGeom prst="rect">
            <a:avLst/>
          </a:prstGeom>
          <a:gradFill rotWithShape="1">
            <a:gsLst>
              <a:gs pos="0">
                <a:srgbClr val="4D93D9">
                  <a:tint val="50000"/>
                  <a:satMod val="300000"/>
                </a:srgbClr>
              </a:gs>
              <a:gs pos="35000">
                <a:srgbClr val="4D93D9">
                  <a:tint val="37000"/>
                  <a:satMod val="300000"/>
                </a:srgbClr>
              </a:gs>
              <a:gs pos="100000">
                <a:srgbClr val="4D93D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93D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0B1749"/>
                </a:solidFill>
                <a:ea typeface="宋体" panose="02010600030101010101" pitchFamily="2" charset="-122"/>
              </a:rPr>
              <a:t>MYCT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234314" y="1068867"/>
            <a:ext cx="1078644" cy="360363"/>
          </a:xfrm>
          <a:prstGeom prst="rect">
            <a:avLst/>
          </a:prstGeom>
          <a:gradFill rotWithShape="1">
            <a:gsLst>
              <a:gs pos="0">
                <a:srgbClr val="4D93D9">
                  <a:tint val="50000"/>
                  <a:satMod val="300000"/>
                </a:srgbClr>
              </a:gs>
              <a:gs pos="35000">
                <a:srgbClr val="4D93D9">
                  <a:tint val="37000"/>
                  <a:satMod val="300000"/>
                </a:srgbClr>
              </a:gs>
              <a:gs pos="100000">
                <a:srgbClr val="4D93D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93D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0B1749"/>
                </a:solidFill>
                <a:ea typeface="宋体" panose="02010600030101010101" pitchFamily="2" charset="-122"/>
              </a:rPr>
              <a:t>class</a:t>
            </a:r>
          </a:p>
        </p:txBody>
      </p:sp>
      <p:sp>
        <p:nvSpPr>
          <p:cNvPr id="12" name="右大括号 74"/>
          <p:cNvSpPr>
            <a:spLocks/>
          </p:cNvSpPr>
          <p:nvPr/>
        </p:nvSpPr>
        <p:spPr bwMode="auto">
          <a:xfrm rot="16200000" flipH="1">
            <a:off x="2860552" y="1140009"/>
            <a:ext cx="246062" cy="1584325"/>
          </a:xfrm>
          <a:prstGeom prst="rightBrace">
            <a:avLst>
              <a:gd name="adj1" fmla="val 8317"/>
              <a:gd name="adj2" fmla="val 52069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rgbClr val="0B174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1511064" y="2055203"/>
            <a:ext cx="29450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 dirty="0" smtClean="0">
                <a:solidFill>
                  <a:srgbClr val="0B1749"/>
                </a:solidFill>
                <a:ea typeface="宋体" panose="02010600030101010101" pitchFamily="2" charset="-122"/>
              </a:rPr>
              <a:t>Weka</a:t>
            </a:r>
            <a:r>
              <a:rPr lang="zh-CN" altLang="en-US" sz="1600" dirty="0" smtClean="0">
                <a:solidFill>
                  <a:srgbClr val="0B1749"/>
                </a:solidFill>
                <a:ea typeface="宋体" panose="02010600030101010101" pitchFamily="2" charset="-122"/>
              </a:rPr>
              <a:t>自带数据集</a:t>
            </a:r>
            <a:r>
              <a:rPr lang="en-US" altLang="zh-CN" sz="1600" dirty="0" smtClean="0">
                <a:solidFill>
                  <a:srgbClr val="0B1749"/>
                </a:solidFill>
                <a:ea typeface="宋体" panose="02010600030101010101" pitchFamily="2" charset="-122"/>
              </a:rPr>
              <a:t>:  cpu.csv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600" dirty="0" smtClean="0">
                <a:solidFill>
                  <a:srgbClr val="0B174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原本特征维数：</a:t>
            </a:r>
            <a:r>
              <a:rPr lang="en-US" altLang="zh-CN" sz="1600" dirty="0" smtClean="0">
                <a:solidFill>
                  <a:srgbClr val="0B174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1600" dirty="0" smtClean="0">
                <a:solidFill>
                  <a:srgbClr val="0B174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维</a:t>
            </a:r>
            <a:endParaRPr lang="zh-CN" altLang="en-US" sz="1600" dirty="0">
              <a:solidFill>
                <a:srgbClr val="0B174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右大括号 74"/>
          <p:cNvSpPr>
            <a:spLocks/>
          </p:cNvSpPr>
          <p:nvPr/>
        </p:nvSpPr>
        <p:spPr bwMode="auto">
          <a:xfrm rot="16200000" flipH="1">
            <a:off x="5650605" y="1124948"/>
            <a:ext cx="246062" cy="1584325"/>
          </a:xfrm>
          <a:prstGeom prst="rightBrace">
            <a:avLst>
              <a:gd name="adj1" fmla="val 8317"/>
              <a:gd name="adj2" fmla="val 52069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rgbClr val="0B174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5450251" y="2055203"/>
            <a:ext cx="8050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600" dirty="0" smtClean="0">
                <a:solidFill>
                  <a:srgbClr val="0B1749"/>
                </a:solidFill>
                <a:ea typeface="宋体" panose="02010600030101010101" pitchFamily="2" charset="-122"/>
              </a:rPr>
              <a:t>标签列</a:t>
            </a:r>
            <a:endParaRPr lang="zh-CN" altLang="en-US" sz="1600" dirty="0">
              <a:solidFill>
                <a:srgbClr val="0B174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232139" y="3019887"/>
            <a:ext cx="2447925" cy="360363"/>
          </a:xfrm>
          <a:prstGeom prst="rect">
            <a:avLst/>
          </a:prstGeom>
          <a:gradFill rotWithShape="1">
            <a:gsLst>
              <a:gs pos="0">
                <a:srgbClr val="77AE26">
                  <a:tint val="50000"/>
                  <a:satMod val="300000"/>
                </a:srgbClr>
              </a:gs>
              <a:gs pos="35000">
                <a:srgbClr val="77AE26">
                  <a:tint val="37000"/>
                  <a:satMod val="300000"/>
                </a:srgbClr>
              </a:gs>
              <a:gs pos="100000">
                <a:srgbClr val="77AE2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7AE2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回归模型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4933752" y="253723"/>
            <a:ext cx="2447925" cy="360363"/>
          </a:xfrm>
          <a:prstGeom prst="rect">
            <a:avLst/>
          </a:prstGeom>
          <a:gradFill rotWithShape="1">
            <a:gsLst>
              <a:gs pos="0">
                <a:srgbClr val="77AE26">
                  <a:tint val="50000"/>
                  <a:satMod val="300000"/>
                </a:srgbClr>
              </a:gs>
              <a:gs pos="35000">
                <a:srgbClr val="77AE26">
                  <a:tint val="37000"/>
                  <a:satMod val="300000"/>
                </a:srgbClr>
              </a:gs>
              <a:gs pos="100000">
                <a:srgbClr val="77AE2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7AE2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stacking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模型融合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1838469" y="3951659"/>
            <a:ext cx="1078644" cy="360363"/>
          </a:xfrm>
          <a:prstGeom prst="rect">
            <a:avLst/>
          </a:prstGeom>
          <a:gradFill rotWithShape="1">
            <a:gsLst>
              <a:gs pos="0">
                <a:srgbClr val="4D93D9">
                  <a:tint val="50000"/>
                  <a:satMod val="300000"/>
                </a:srgbClr>
              </a:gs>
              <a:gs pos="35000">
                <a:srgbClr val="4D93D9">
                  <a:tint val="37000"/>
                  <a:satMod val="300000"/>
                </a:srgbClr>
              </a:gs>
              <a:gs pos="100000">
                <a:srgbClr val="4D93D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93D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0B1749"/>
                </a:solidFill>
                <a:ea typeface="宋体" panose="02010600030101010101" pitchFamily="2" charset="-122"/>
              </a:rPr>
              <a:t>MYCT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925905" y="3951656"/>
            <a:ext cx="1078644" cy="360363"/>
          </a:xfrm>
          <a:prstGeom prst="rect">
            <a:avLst/>
          </a:prstGeom>
          <a:gradFill rotWithShape="1">
            <a:gsLst>
              <a:gs pos="0">
                <a:srgbClr val="4D93D9">
                  <a:tint val="50000"/>
                  <a:satMod val="300000"/>
                </a:srgbClr>
              </a:gs>
              <a:gs pos="35000">
                <a:srgbClr val="4D93D9">
                  <a:tint val="37000"/>
                  <a:satMod val="300000"/>
                </a:srgbClr>
              </a:gs>
              <a:gs pos="100000">
                <a:srgbClr val="4D93D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93D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 smtClean="0">
                <a:solidFill>
                  <a:srgbClr val="0B1749"/>
                </a:solidFill>
                <a:ea typeface="宋体" panose="02010600030101010101" pitchFamily="2" charset="-122"/>
              </a:rPr>
              <a:t>…….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013341" y="3945363"/>
            <a:ext cx="1078644" cy="360363"/>
          </a:xfrm>
          <a:prstGeom prst="rect">
            <a:avLst/>
          </a:prstGeom>
          <a:gradFill rotWithShape="1">
            <a:gsLst>
              <a:gs pos="0">
                <a:srgbClr val="4D93D9">
                  <a:tint val="50000"/>
                  <a:satMod val="300000"/>
                </a:srgbClr>
              </a:gs>
              <a:gs pos="35000">
                <a:srgbClr val="4D93D9">
                  <a:tint val="37000"/>
                  <a:satMod val="300000"/>
                </a:srgbClr>
              </a:gs>
              <a:gs pos="100000">
                <a:srgbClr val="4D93D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93D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0B1749"/>
                </a:solidFill>
                <a:ea typeface="宋体" panose="02010600030101010101" pitchFamily="2" charset="-122"/>
              </a:rPr>
              <a:t>MYCT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9405800" y="3945363"/>
            <a:ext cx="1078644" cy="360363"/>
          </a:xfrm>
          <a:prstGeom prst="rect">
            <a:avLst/>
          </a:prstGeom>
          <a:gradFill rotWithShape="1">
            <a:gsLst>
              <a:gs pos="0">
                <a:srgbClr val="4D93D9">
                  <a:tint val="50000"/>
                  <a:satMod val="300000"/>
                </a:srgbClr>
              </a:gs>
              <a:gs pos="35000">
                <a:srgbClr val="4D93D9">
                  <a:tint val="37000"/>
                  <a:satMod val="300000"/>
                </a:srgbClr>
              </a:gs>
              <a:gs pos="100000">
                <a:srgbClr val="4D93D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93D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0B1749"/>
                </a:solidFill>
                <a:ea typeface="宋体" panose="02010600030101010101" pitchFamily="2" charset="-122"/>
              </a:rPr>
              <a:t>class</a:t>
            </a:r>
          </a:p>
        </p:txBody>
      </p:sp>
      <p:sp>
        <p:nvSpPr>
          <p:cNvPr id="23" name="右大括号 74"/>
          <p:cNvSpPr>
            <a:spLocks/>
          </p:cNvSpPr>
          <p:nvPr/>
        </p:nvSpPr>
        <p:spPr bwMode="auto">
          <a:xfrm rot="16200000" flipH="1">
            <a:off x="3342196" y="4016504"/>
            <a:ext cx="246062" cy="1584325"/>
          </a:xfrm>
          <a:prstGeom prst="rightBrace">
            <a:avLst>
              <a:gd name="adj1" fmla="val 8317"/>
              <a:gd name="adj2" fmla="val 52069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rgbClr val="0B174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"/>
          <p:cNvSpPr>
            <a:spLocks noChangeArrowheads="1"/>
          </p:cNvSpPr>
          <p:nvPr/>
        </p:nvSpPr>
        <p:spPr bwMode="auto">
          <a:xfrm>
            <a:off x="2488837" y="4931698"/>
            <a:ext cx="19527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600" dirty="0" smtClean="0">
                <a:solidFill>
                  <a:srgbClr val="0B174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原本特征维数：</a:t>
            </a:r>
            <a:r>
              <a:rPr lang="en-US" altLang="zh-CN" sz="1600" dirty="0" smtClean="0">
                <a:solidFill>
                  <a:srgbClr val="0B174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1600" dirty="0" smtClean="0">
                <a:solidFill>
                  <a:srgbClr val="0B174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维</a:t>
            </a:r>
            <a:endParaRPr lang="zh-CN" altLang="en-US" sz="1600" dirty="0">
              <a:solidFill>
                <a:srgbClr val="0B174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右大括号 74"/>
          <p:cNvSpPr>
            <a:spLocks/>
          </p:cNvSpPr>
          <p:nvPr/>
        </p:nvSpPr>
        <p:spPr bwMode="auto">
          <a:xfrm rot="16200000" flipH="1">
            <a:off x="9936511" y="3875223"/>
            <a:ext cx="246062" cy="1584325"/>
          </a:xfrm>
          <a:prstGeom prst="rightBrace">
            <a:avLst>
              <a:gd name="adj1" fmla="val 8317"/>
              <a:gd name="adj2" fmla="val 52069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rgbClr val="0B174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矩形 2"/>
          <p:cNvSpPr>
            <a:spLocks noChangeArrowheads="1"/>
          </p:cNvSpPr>
          <p:nvPr/>
        </p:nvSpPr>
        <p:spPr bwMode="auto">
          <a:xfrm>
            <a:off x="9657027" y="5054808"/>
            <a:ext cx="8050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600" dirty="0" smtClean="0">
                <a:solidFill>
                  <a:srgbClr val="0B1749"/>
                </a:solidFill>
                <a:ea typeface="宋体" panose="02010600030101010101" pitchFamily="2" charset="-122"/>
              </a:rPr>
              <a:t>标签列</a:t>
            </a:r>
            <a:endParaRPr lang="zh-CN" altLang="en-US" sz="1600" dirty="0">
              <a:solidFill>
                <a:srgbClr val="0B174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078416" y="3945362"/>
            <a:ext cx="1078644" cy="360363"/>
          </a:xfrm>
          <a:prstGeom prst="rect">
            <a:avLst/>
          </a:prstGeom>
          <a:gradFill rotWithShape="1">
            <a:gsLst>
              <a:gs pos="0">
                <a:srgbClr val="4D93D9">
                  <a:tint val="50000"/>
                  <a:satMod val="300000"/>
                </a:srgbClr>
              </a:gs>
              <a:gs pos="35000">
                <a:srgbClr val="4D93D9">
                  <a:tint val="37000"/>
                  <a:satMod val="300000"/>
                </a:srgbClr>
              </a:gs>
              <a:gs pos="100000">
                <a:srgbClr val="4D93D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93D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 smtClean="0">
                <a:solidFill>
                  <a:srgbClr val="0B1749"/>
                </a:solidFill>
                <a:ea typeface="宋体" panose="02010600030101010101" pitchFamily="2" charset="-122"/>
              </a:rPr>
              <a:t>F1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6163464" y="3945361"/>
            <a:ext cx="1078644" cy="360363"/>
          </a:xfrm>
          <a:prstGeom prst="rect">
            <a:avLst/>
          </a:prstGeom>
          <a:gradFill rotWithShape="1">
            <a:gsLst>
              <a:gs pos="0">
                <a:srgbClr val="4D93D9">
                  <a:tint val="50000"/>
                  <a:satMod val="300000"/>
                </a:srgbClr>
              </a:gs>
              <a:gs pos="35000">
                <a:srgbClr val="4D93D9">
                  <a:tint val="37000"/>
                  <a:satMod val="300000"/>
                </a:srgbClr>
              </a:gs>
              <a:gs pos="100000">
                <a:srgbClr val="4D93D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93D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 smtClean="0">
                <a:solidFill>
                  <a:srgbClr val="0B1749"/>
                </a:solidFill>
                <a:ea typeface="宋体" panose="02010600030101010101" pitchFamily="2" charset="-122"/>
              </a:rPr>
              <a:t>…….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7259692" y="3945360"/>
            <a:ext cx="1078644" cy="360363"/>
          </a:xfrm>
          <a:prstGeom prst="rect">
            <a:avLst/>
          </a:prstGeom>
          <a:gradFill rotWithShape="1">
            <a:gsLst>
              <a:gs pos="0">
                <a:srgbClr val="4D93D9">
                  <a:tint val="50000"/>
                  <a:satMod val="300000"/>
                </a:srgbClr>
              </a:gs>
              <a:gs pos="35000">
                <a:srgbClr val="4D93D9">
                  <a:tint val="37000"/>
                  <a:satMod val="300000"/>
                </a:srgbClr>
              </a:gs>
              <a:gs pos="100000">
                <a:srgbClr val="4D93D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93D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noProof="0" dirty="0" smtClean="0">
                <a:solidFill>
                  <a:srgbClr val="0B1749"/>
                </a:solidFill>
                <a:ea typeface="宋体" panose="02010600030101010101" pitchFamily="2" charset="-122"/>
              </a:rPr>
              <a:t>F10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右大括号 74"/>
          <p:cNvSpPr>
            <a:spLocks/>
          </p:cNvSpPr>
          <p:nvPr/>
        </p:nvSpPr>
        <p:spPr bwMode="auto">
          <a:xfrm rot="16200000" flipH="1">
            <a:off x="6579755" y="3717144"/>
            <a:ext cx="246062" cy="2183045"/>
          </a:xfrm>
          <a:prstGeom prst="rightBrace">
            <a:avLst>
              <a:gd name="adj1" fmla="val 8317"/>
              <a:gd name="adj2" fmla="val 52069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rgbClr val="0B174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矩形 2"/>
          <p:cNvSpPr>
            <a:spLocks noChangeArrowheads="1"/>
          </p:cNvSpPr>
          <p:nvPr/>
        </p:nvSpPr>
        <p:spPr bwMode="auto">
          <a:xfrm>
            <a:off x="5234314" y="4965946"/>
            <a:ext cx="32496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 dirty="0" smtClean="0">
                <a:solidFill>
                  <a:srgbClr val="0B1749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1600" dirty="0" smtClean="0">
                <a:solidFill>
                  <a:srgbClr val="0B1749"/>
                </a:solidFill>
                <a:ea typeface="宋体" panose="02010600030101010101" pitchFamily="2" charset="-122"/>
              </a:rPr>
              <a:t>个回归模型产生</a:t>
            </a:r>
            <a:r>
              <a:rPr lang="en-US" altLang="zh-CN" sz="1600" dirty="0" smtClean="0">
                <a:solidFill>
                  <a:srgbClr val="0B1749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1600" dirty="0" smtClean="0">
                <a:solidFill>
                  <a:srgbClr val="0B1749"/>
                </a:solidFill>
                <a:ea typeface="宋体" panose="02010600030101010101" pitchFamily="2" charset="-122"/>
              </a:rPr>
              <a:t>个预测结果</a:t>
            </a:r>
            <a:endParaRPr lang="en-US" altLang="zh-CN" sz="1600" dirty="0" smtClean="0">
              <a:solidFill>
                <a:srgbClr val="0B1749"/>
              </a:solidFill>
              <a:ea typeface="宋体" panose="02010600030101010101" pitchFamily="2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600" dirty="0" smtClean="0">
                <a:solidFill>
                  <a:srgbClr val="0B174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作为</a:t>
            </a:r>
            <a:r>
              <a:rPr lang="zh-CN" altLang="en-US" sz="16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新加入的</a:t>
            </a:r>
            <a:r>
              <a:rPr lang="en-US" altLang="zh-CN" sz="16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zh-CN" altLang="en-US" sz="16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维特征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332787" y="2639978"/>
            <a:ext cx="1461522" cy="360363"/>
          </a:xfrm>
          <a:prstGeom prst="rect">
            <a:avLst/>
          </a:prstGeom>
          <a:gradFill rotWithShape="1">
            <a:gsLst>
              <a:gs pos="0">
                <a:srgbClr val="4D93D9">
                  <a:tint val="50000"/>
                  <a:satMod val="300000"/>
                </a:srgbClr>
              </a:gs>
              <a:gs pos="35000">
                <a:srgbClr val="4D93D9">
                  <a:tint val="37000"/>
                  <a:satMod val="300000"/>
                </a:srgbClr>
              </a:gs>
              <a:gs pos="100000">
                <a:srgbClr val="4D93D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93D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kern="0" dirty="0">
                <a:solidFill>
                  <a:srgbClr val="0B1749"/>
                </a:solidFill>
                <a:ea typeface="宋体" panose="02010600030101010101" pitchFamily="2" charset="-122"/>
              </a:rPr>
              <a:t>决策树回归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794309" y="2629018"/>
            <a:ext cx="1461522" cy="360363"/>
          </a:xfrm>
          <a:prstGeom prst="rect">
            <a:avLst/>
          </a:prstGeom>
          <a:gradFill rotWithShape="1">
            <a:gsLst>
              <a:gs pos="0">
                <a:srgbClr val="4D93D9">
                  <a:tint val="50000"/>
                  <a:satMod val="300000"/>
                </a:srgbClr>
              </a:gs>
              <a:gs pos="35000">
                <a:srgbClr val="4D93D9">
                  <a:tint val="37000"/>
                  <a:satMod val="300000"/>
                </a:srgbClr>
              </a:gs>
              <a:gs pos="100000">
                <a:srgbClr val="4D93D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93D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kern="0" dirty="0">
                <a:solidFill>
                  <a:srgbClr val="0B1749"/>
                </a:solidFill>
                <a:ea typeface="宋体" panose="02010600030101010101" pitchFamily="2" charset="-122"/>
              </a:rPr>
              <a:t>贝叶斯回归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9255831" y="2629017"/>
            <a:ext cx="1461522" cy="360363"/>
          </a:xfrm>
          <a:prstGeom prst="rect">
            <a:avLst/>
          </a:prstGeom>
          <a:gradFill rotWithShape="1">
            <a:gsLst>
              <a:gs pos="0">
                <a:srgbClr val="4D93D9">
                  <a:tint val="50000"/>
                  <a:satMod val="300000"/>
                </a:srgbClr>
              </a:gs>
              <a:gs pos="35000">
                <a:srgbClr val="4D93D9">
                  <a:tint val="37000"/>
                  <a:satMod val="300000"/>
                </a:srgbClr>
              </a:gs>
              <a:gs pos="100000">
                <a:srgbClr val="4D93D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93D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…….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332787" y="3150271"/>
            <a:ext cx="1461522" cy="360363"/>
          </a:xfrm>
          <a:prstGeom prst="rect">
            <a:avLst/>
          </a:prstGeom>
          <a:gradFill rotWithShape="1">
            <a:gsLst>
              <a:gs pos="0">
                <a:srgbClr val="4D93D9">
                  <a:tint val="50000"/>
                  <a:satMod val="300000"/>
                </a:srgbClr>
              </a:gs>
              <a:gs pos="35000">
                <a:srgbClr val="4D93D9">
                  <a:tint val="37000"/>
                  <a:satMod val="300000"/>
                </a:srgbClr>
              </a:gs>
              <a:gs pos="100000">
                <a:srgbClr val="4D93D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93D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kern="0" dirty="0" smtClean="0">
                <a:solidFill>
                  <a:srgbClr val="0B1749"/>
                </a:solidFill>
                <a:ea typeface="宋体" panose="02010600030101010101" pitchFamily="2" charset="-122"/>
              </a:rPr>
              <a:t>改参数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794309" y="3150270"/>
            <a:ext cx="1792331" cy="360363"/>
          </a:xfrm>
          <a:prstGeom prst="rect">
            <a:avLst/>
          </a:prstGeom>
          <a:gradFill rotWithShape="1">
            <a:gsLst>
              <a:gs pos="0">
                <a:srgbClr val="4D93D9">
                  <a:tint val="50000"/>
                  <a:satMod val="300000"/>
                </a:srgbClr>
              </a:gs>
              <a:gs pos="35000">
                <a:srgbClr val="4D93D9">
                  <a:tint val="37000"/>
                  <a:satMod val="300000"/>
                </a:srgbClr>
              </a:gs>
              <a:gs pos="100000">
                <a:srgbClr val="4D93D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93D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kern="0" dirty="0" smtClean="0">
                <a:solidFill>
                  <a:srgbClr val="0B1749"/>
                </a:solidFill>
                <a:ea typeface="宋体" panose="02010600030101010101" pitchFamily="2" charset="-122"/>
              </a:rPr>
              <a:t>随机选特征维数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2630491" y="5991019"/>
            <a:ext cx="2447925" cy="360363"/>
          </a:xfrm>
          <a:prstGeom prst="rect">
            <a:avLst/>
          </a:prstGeom>
          <a:gradFill rotWithShape="1">
            <a:gsLst>
              <a:gs pos="0">
                <a:srgbClr val="77AE26">
                  <a:tint val="50000"/>
                  <a:satMod val="300000"/>
                </a:srgbClr>
              </a:gs>
              <a:gs pos="35000">
                <a:srgbClr val="77AE26">
                  <a:tint val="37000"/>
                  <a:satMod val="300000"/>
                </a:srgbClr>
              </a:gs>
              <a:gs pos="100000">
                <a:srgbClr val="77AE2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7AE2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数据集</a:t>
            </a: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5234314" y="6171200"/>
            <a:ext cx="92915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 bwMode="auto">
          <a:xfrm>
            <a:off x="6605916" y="6010836"/>
            <a:ext cx="1461522" cy="360363"/>
          </a:xfrm>
          <a:prstGeom prst="rect">
            <a:avLst/>
          </a:prstGeom>
          <a:gradFill rotWithShape="1">
            <a:gsLst>
              <a:gs pos="0">
                <a:srgbClr val="4D93D9">
                  <a:tint val="50000"/>
                  <a:satMod val="300000"/>
                </a:srgbClr>
              </a:gs>
              <a:gs pos="35000">
                <a:srgbClr val="4D93D9">
                  <a:tint val="37000"/>
                  <a:satMod val="300000"/>
                </a:srgbClr>
              </a:gs>
              <a:gs pos="100000">
                <a:srgbClr val="4D93D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93D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份训练集</a:t>
            </a:r>
          </a:p>
        </p:txBody>
      </p:sp>
      <p:sp>
        <p:nvSpPr>
          <p:cNvPr id="44" name="矩形 43"/>
          <p:cNvSpPr/>
          <p:nvPr/>
        </p:nvSpPr>
        <p:spPr bwMode="auto">
          <a:xfrm>
            <a:off x="8067438" y="6001887"/>
            <a:ext cx="1461522" cy="360363"/>
          </a:xfrm>
          <a:prstGeom prst="rect">
            <a:avLst/>
          </a:prstGeom>
          <a:gradFill rotWithShape="1">
            <a:gsLst>
              <a:gs pos="0">
                <a:srgbClr val="4D93D9">
                  <a:tint val="50000"/>
                  <a:satMod val="300000"/>
                </a:srgbClr>
              </a:gs>
              <a:gs pos="35000">
                <a:srgbClr val="4D93D9">
                  <a:tint val="37000"/>
                  <a:satMod val="300000"/>
                </a:srgbClr>
              </a:gs>
              <a:gs pos="100000">
                <a:srgbClr val="4D93D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93D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份测试集</a:t>
            </a:r>
          </a:p>
        </p:txBody>
      </p:sp>
      <p:sp>
        <p:nvSpPr>
          <p:cNvPr id="45" name="矩形 44"/>
          <p:cNvSpPr/>
          <p:nvPr/>
        </p:nvSpPr>
        <p:spPr>
          <a:xfrm>
            <a:off x="5196187" y="5761038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srgbClr val="0B1749"/>
                </a:solidFill>
                <a:ea typeface="宋体" panose="02010600030101010101" pitchFamily="2" charset="-122"/>
              </a:rPr>
              <a:t>随机划分</a:t>
            </a:r>
            <a:endParaRPr lang="zh-CN" altLang="en-US" sz="1600" b="1" dirty="0">
              <a:solidFill>
                <a:srgbClr val="0B174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856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356825" y="1075164"/>
            <a:ext cx="1078644" cy="360363"/>
          </a:xfrm>
          <a:prstGeom prst="rect">
            <a:avLst/>
          </a:prstGeom>
          <a:gradFill rotWithShape="1">
            <a:gsLst>
              <a:gs pos="0">
                <a:srgbClr val="4D93D9">
                  <a:tint val="50000"/>
                  <a:satMod val="300000"/>
                </a:srgbClr>
              </a:gs>
              <a:gs pos="35000">
                <a:srgbClr val="4D93D9">
                  <a:tint val="37000"/>
                  <a:satMod val="300000"/>
                </a:srgbClr>
              </a:gs>
              <a:gs pos="100000">
                <a:srgbClr val="4D93D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93D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 err="1">
                <a:solidFill>
                  <a:srgbClr val="0B1749"/>
                </a:solidFill>
                <a:ea typeface="宋体" panose="02010600030101010101" pitchFamily="2" charset="-122"/>
              </a:rPr>
              <a:t>preg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444261" y="1075161"/>
            <a:ext cx="1078644" cy="360363"/>
          </a:xfrm>
          <a:prstGeom prst="rect">
            <a:avLst/>
          </a:prstGeom>
          <a:gradFill rotWithShape="1">
            <a:gsLst>
              <a:gs pos="0">
                <a:srgbClr val="4D93D9">
                  <a:tint val="50000"/>
                  <a:satMod val="300000"/>
                </a:srgbClr>
              </a:gs>
              <a:gs pos="35000">
                <a:srgbClr val="4D93D9">
                  <a:tint val="37000"/>
                  <a:satMod val="300000"/>
                </a:srgbClr>
              </a:gs>
              <a:gs pos="100000">
                <a:srgbClr val="4D93D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93D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…….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531697" y="1068868"/>
            <a:ext cx="1078644" cy="360363"/>
          </a:xfrm>
          <a:prstGeom prst="rect">
            <a:avLst/>
          </a:prstGeom>
          <a:gradFill rotWithShape="1">
            <a:gsLst>
              <a:gs pos="0">
                <a:srgbClr val="4D93D9">
                  <a:tint val="50000"/>
                  <a:satMod val="300000"/>
                </a:srgbClr>
              </a:gs>
              <a:gs pos="35000">
                <a:srgbClr val="4D93D9">
                  <a:tint val="37000"/>
                  <a:satMod val="300000"/>
                </a:srgbClr>
              </a:gs>
              <a:gs pos="100000">
                <a:srgbClr val="4D93D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93D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0B1749"/>
                </a:solidFill>
                <a:ea typeface="宋体" panose="02010600030101010101" pitchFamily="2" charset="-122"/>
              </a:rPr>
              <a:t>age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234314" y="1068867"/>
            <a:ext cx="1078644" cy="360363"/>
          </a:xfrm>
          <a:prstGeom prst="rect">
            <a:avLst/>
          </a:prstGeom>
          <a:gradFill rotWithShape="1">
            <a:gsLst>
              <a:gs pos="0">
                <a:srgbClr val="4D93D9">
                  <a:tint val="50000"/>
                  <a:satMod val="300000"/>
                </a:srgbClr>
              </a:gs>
              <a:gs pos="35000">
                <a:srgbClr val="4D93D9">
                  <a:tint val="37000"/>
                  <a:satMod val="300000"/>
                </a:srgbClr>
              </a:gs>
              <a:gs pos="100000">
                <a:srgbClr val="4D93D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93D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class</a:t>
            </a:r>
          </a:p>
        </p:txBody>
      </p:sp>
      <p:sp>
        <p:nvSpPr>
          <p:cNvPr id="12" name="右大括号 74"/>
          <p:cNvSpPr>
            <a:spLocks/>
          </p:cNvSpPr>
          <p:nvPr/>
        </p:nvSpPr>
        <p:spPr bwMode="auto">
          <a:xfrm rot="16200000" flipH="1">
            <a:off x="2860552" y="1140009"/>
            <a:ext cx="246062" cy="1584325"/>
          </a:xfrm>
          <a:prstGeom prst="rightBrace">
            <a:avLst>
              <a:gd name="adj1" fmla="val 8317"/>
              <a:gd name="adj2" fmla="val 52069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1224127" y="2055203"/>
            <a:ext cx="35189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Weka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自带数据集</a:t>
            </a:r>
            <a:r>
              <a:rPr lang="en-US" altLang="zh-CN" sz="1600" dirty="0">
                <a:solidFill>
                  <a:srgbClr val="0B1749"/>
                </a:solidFill>
                <a:ea typeface="宋体" panose="02010600030101010101" pitchFamily="2" charset="-122"/>
              </a:rPr>
              <a:t>:  diabetes.csv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原本特征维数：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维</a:t>
            </a:r>
          </a:p>
        </p:txBody>
      </p:sp>
      <p:sp>
        <p:nvSpPr>
          <p:cNvPr id="14" name="右大括号 74"/>
          <p:cNvSpPr>
            <a:spLocks/>
          </p:cNvSpPr>
          <p:nvPr/>
        </p:nvSpPr>
        <p:spPr bwMode="auto">
          <a:xfrm rot="16200000" flipH="1">
            <a:off x="5650605" y="1124948"/>
            <a:ext cx="246062" cy="1584325"/>
          </a:xfrm>
          <a:prstGeom prst="rightBrace">
            <a:avLst>
              <a:gd name="adj1" fmla="val 8317"/>
              <a:gd name="adj2" fmla="val 52069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5450251" y="2055203"/>
            <a:ext cx="8050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标签列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480532" y="3694210"/>
            <a:ext cx="2447925" cy="360363"/>
          </a:xfrm>
          <a:prstGeom prst="rect">
            <a:avLst/>
          </a:prstGeom>
          <a:gradFill rotWithShape="1">
            <a:gsLst>
              <a:gs pos="0">
                <a:srgbClr val="77AE26">
                  <a:tint val="50000"/>
                  <a:satMod val="300000"/>
                </a:srgbClr>
              </a:gs>
              <a:gs pos="35000">
                <a:srgbClr val="77AE26">
                  <a:tint val="37000"/>
                  <a:satMod val="300000"/>
                </a:srgbClr>
              </a:gs>
              <a:gs pos="100000">
                <a:srgbClr val="77AE2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7AE2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决策树建树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4933752" y="253723"/>
            <a:ext cx="2447925" cy="360363"/>
          </a:xfrm>
          <a:prstGeom prst="rect">
            <a:avLst/>
          </a:prstGeom>
          <a:gradFill rotWithShape="1">
            <a:gsLst>
              <a:gs pos="0">
                <a:srgbClr val="77AE26">
                  <a:tint val="50000"/>
                  <a:satMod val="300000"/>
                </a:srgbClr>
              </a:gs>
              <a:gs pos="35000">
                <a:srgbClr val="77AE26">
                  <a:tint val="37000"/>
                  <a:satMod val="300000"/>
                </a:srgbClr>
              </a:gs>
              <a:gs pos="100000">
                <a:srgbClr val="77AE2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7AE2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随机森林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9656761" y="3924565"/>
            <a:ext cx="1078644" cy="360363"/>
          </a:xfrm>
          <a:prstGeom prst="rect">
            <a:avLst/>
          </a:prstGeom>
          <a:gradFill rotWithShape="1">
            <a:gsLst>
              <a:gs pos="0">
                <a:srgbClr val="4D93D9">
                  <a:tint val="50000"/>
                  <a:satMod val="300000"/>
                </a:srgbClr>
              </a:gs>
              <a:gs pos="35000">
                <a:srgbClr val="4D93D9">
                  <a:tint val="37000"/>
                  <a:satMod val="300000"/>
                </a:srgbClr>
              </a:gs>
              <a:gs pos="100000">
                <a:srgbClr val="4D93D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93D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predict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右大括号 74"/>
          <p:cNvSpPr>
            <a:spLocks/>
          </p:cNvSpPr>
          <p:nvPr/>
        </p:nvSpPr>
        <p:spPr bwMode="auto">
          <a:xfrm rot="16200000" flipH="1">
            <a:off x="10073052" y="3818770"/>
            <a:ext cx="246062" cy="1584325"/>
          </a:xfrm>
          <a:prstGeom prst="rightBrace">
            <a:avLst>
              <a:gd name="adj1" fmla="val 8317"/>
              <a:gd name="adj2" fmla="val 52069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"/>
          <p:cNvSpPr>
            <a:spLocks noChangeArrowheads="1"/>
          </p:cNvSpPr>
          <p:nvPr/>
        </p:nvSpPr>
        <p:spPr bwMode="auto">
          <a:xfrm>
            <a:off x="9483388" y="4931697"/>
            <a:ext cx="14253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最终预测结果</a:t>
            </a:r>
            <a:endParaRPr kumimoji="0" lang="zh-CN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4155670" y="2891069"/>
            <a:ext cx="1078644" cy="360363"/>
          </a:xfrm>
          <a:prstGeom prst="rect">
            <a:avLst/>
          </a:prstGeom>
          <a:gradFill rotWithShape="1">
            <a:gsLst>
              <a:gs pos="0">
                <a:srgbClr val="4D93D9">
                  <a:tint val="50000"/>
                  <a:satMod val="300000"/>
                </a:srgbClr>
              </a:gs>
              <a:gs pos="35000">
                <a:srgbClr val="4D93D9">
                  <a:tint val="37000"/>
                  <a:satMod val="300000"/>
                </a:srgbClr>
              </a:gs>
              <a:gs pos="100000">
                <a:srgbClr val="4D93D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93D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tree1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2630491" y="5991019"/>
            <a:ext cx="2447925" cy="360363"/>
          </a:xfrm>
          <a:prstGeom prst="rect">
            <a:avLst/>
          </a:prstGeom>
          <a:gradFill rotWithShape="1">
            <a:gsLst>
              <a:gs pos="0">
                <a:srgbClr val="77AE26">
                  <a:tint val="50000"/>
                  <a:satMod val="300000"/>
                </a:srgbClr>
              </a:gs>
              <a:gs pos="35000">
                <a:srgbClr val="77AE26">
                  <a:tint val="37000"/>
                  <a:satMod val="300000"/>
                </a:srgbClr>
              </a:gs>
              <a:gs pos="100000">
                <a:srgbClr val="77AE2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77AE2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数据集</a:t>
            </a: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5326130" y="6206774"/>
            <a:ext cx="92915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 bwMode="auto">
          <a:xfrm>
            <a:off x="6605916" y="6010836"/>
            <a:ext cx="1461522" cy="360363"/>
          </a:xfrm>
          <a:prstGeom prst="rect">
            <a:avLst/>
          </a:prstGeom>
          <a:gradFill rotWithShape="1">
            <a:gsLst>
              <a:gs pos="0">
                <a:srgbClr val="4D93D9">
                  <a:tint val="50000"/>
                  <a:satMod val="300000"/>
                </a:srgbClr>
              </a:gs>
              <a:gs pos="35000">
                <a:srgbClr val="4D93D9">
                  <a:tint val="37000"/>
                  <a:satMod val="300000"/>
                </a:srgbClr>
              </a:gs>
              <a:gs pos="100000">
                <a:srgbClr val="4D93D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93D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srgbClr val="0B1749"/>
                </a:solidFill>
                <a:ea typeface="宋体" panose="02010600030101010101" pitchFamily="2" charset="-122"/>
              </a:rPr>
              <a:t>8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份训练集</a:t>
            </a:r>
          </a:p>
        </p:txBody>
      </p:sp>
      <p:sp>
        <p:nvSpPr>
          <p:cNvPr id="44" name="矩形 43"/>
          <p:cNvSpPr/>
          <p:nvPr/>
        </p:nvSpPr>
        <p:spPr bwMode="auto">
          <a:xfrm>
            <a:off x="8067438" y="6001887"/>
            <a:ext cx="1461522" cy="360363"/>
          </a:xfrm>
          <a:prstGeom prst="rect">
            <a:avLst/>
          </a:prstGeom>
          <a:gradFill rotWithShape="1">
            <a:gsLst>
              <a:gs pos="0">
                <a:srgbClr val="4D93D9">
                  <a:tint val="50000"/>
                  <a:satMod val="300000"/>
                </a:srgbClr>
              </a:gs>
              <a:gs pos="35000">
                <a:srgbClr val="4D93D9">
                  <a:tint val="37000"/>
                  <a:satMod val="300000"/>
                </a:srgbClr>
              </a:gs>
              <a:gs pos="100000">
                <a:srgbClr val="4D93D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93D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srgbClr val="0B1749"/>
                </a:solidFill>
                <a:ea typeface="宋体" panose="02010600030101010101" pitchFamily="2" charset="-122"/>
              </a:rPr>
              <a:t>2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份测试集</a:t>
            </a:r>
          </a:p>
        </p:txBody>
      </p:sp>
      <p:sp>
        <p:nvSpPr>
          <p:cNvPr id="45" name="矩形 44"/>
          <p:cNvSpPr/>
          <p:nvPr/>
        </p:nvSpPr>
        <p:spPr>
          <a:xfrm>
            <a:off x="5196187" y="5761038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+mn-cs"/>
              </a:rPr>
              <a:t>随机划分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448626" y="2890288"/>
            <a:ext cx="1078644" cy="360363"/>
          </a:xfrm>
          <a:prstGeom prst="rect">
            <a:avLst/>
          </a:prstGeom>
          <a:gradFill rotWithShape="1">
            <a:gsLst>
              <a:gs pos="0">
                <a:srgbClr val="4D93D9">
                  <a:tint val="50000"/>
                  <a:satMod val="300000"/>
                </a:srgbClr>
              </a:gs>
              <a:gs pos="35000">
                <a:srgbClr val="4D93D9">
                  <a:tint val="37000"/>
                  <a:satMod val="300000"/>
                </a:srgbClr>
              </a:gs>
              <a:gs pos="100000">
                <a:srgbClr val="4D93D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93D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predict1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155670" y="3513374"/>
            <a:ext cx="1078644" cy="360363"/>
          </a:xfrm>
          <a:prstGeom prst="rect">
            <a:avLst/>
          </a:prstGeom>
          <a:gradFill rotWithShape="1">
            <a:gsLst>
              <a:gs pos="0">
                <a:srgbClr val="4D93D9">
                  <a:tint val="50000"/>
                  <a:satMod val="300000"/>
                </a:srgbClr>
              </a:gs>
              <a:gs pos="35000">
                <a:srgbClr val="4D93D9">
                  <a:tint val="37000"/>
                  <a:satMod val="300000"/>
                </a:srgbClr>
              </a:gs>
              <a:gs pos="100000">
                <a:srgbClr val="4D93D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93D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tree2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448626" y="3512593"/>
            <a:ext cx="1078644" cy="360363"/>
          </a:xfrm>
          <a:prstGeom prst="rect">
            <a:avLst/>
          </a:prstGeom>
          <a:gradFill rotWithShape="1">
            <a:gsLst>
              <a:gs pos="0">
                <a:srgbClr val="4D93D9">
                  <a:tint val="50000"/>
                  <a:satMod val="300000"/>
                </a:srgbClr>
              </a:gs>
              <a:gs pos="35000">
                <a:srgbClr val="4D93D9">
                  <a:tint val="37000"/>
                  <a:satMod val="300000"/>
                </a:srgbClr>
              </a:gs>
              <a:gs pos="100000">
                <a:srgbClr val="4D93D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93D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predict2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4155670" y="4162243"/>
            <a:ext cx="1078644" cy="360363"/>
          </a:xfrm>
          <a:prstGeom prst="rect">
            <a:avLst/>
          </a:prstGeom>
          <a:gradFill rotWithShape="1">
            <a:gsLst>
              <a:gs pos="0">
                <a:srgbClr val="4D93D9">
                  <a:tint val="50000"/>
                  <a:satMod val="300000"/>
                </a:srgbClr>
              </a:gs>
              <a:gs pos="35000">
                <a:srgbClr val="4D93D9">
                  <a:tint val="37000"/>
                  <a:satMod val="300000"/>
                </a:srgbClr>
              </a:gs>
              <a:gs pos="100000">
                <a:srgbClr val="4D93D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93D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srgbClr val="0B1749"/>
                </a:solidFill>
                <a:ea typeface="宋体" panose="02010600030101010101" pitchFamily="2" charset="-122"/>
              </a:rPr>
              <a:t>…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5448626" y="4161462"/>
            <a:ext cx="1078644" cy="360363"/>
          </a:xfrm>
          <a:prstGeom prst="rect">
            <a:avLst/>
          </a:prstGeom>
          <a:gradFill rotWithShape="1">
            <a:gsLst>
              <a:gs pos="0">
                <a:srgbClr val="4D93D9">
                  <a:tint val="50000"/>
                  <a:satMod val="300000"/>
                </a:srgbClr>
              </a:gs>
              <a:gs pos="35000">
                <a:srgbClr val="4D93D9">
                  <a:tint val="37000"/>
                  <a:satMod val="300000"/>
                </a:srgbClr>
              </a:gs>
              <a:gs pos="100000">
                <a:srgbClr val="4D93D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93D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4155670" y="5112169"/>
            <a:ext cx="1078644" cy="360363"/>
          </a:xfrm>
          <a:prstGeom prst="rect">
            <a:avLst/>
          </a:prstGeom>
          <a:gradFill rotWithShape="1">
            <a:gsLst>
              <a:gs pos="0">
                <a:srgbClr val="4D93D9">
                  <a:tint val="50000"/>
                  <a:satMod val="300000"/>
                </a:srgbClr>
              </a:gs>
              <a:gs pos="35000">
                <a:srgbClr val="4D93D9">
                  <a:tint val="37000"/>
                  <a:satMod val="300000"/>
                </a:srgbClr>
              </a:gs>
              <a:gs pos="100000">
                <a:srgbClr val="4D93D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93D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tree N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5457862" y="5111388"/>
            <a:ext cx="1238502" cy="360363"/>
          </a:xfrm>
          <a:prstGeom prst="rect">
            <a:avLst/>
          </a:prstGeom>
          <a:gradFill rotWithShape="1">
            <a:gsLst>
              <a:gs pos="0">
                <a:srgbClr val="4D93D9">
                  <a:tint val="50000"/>
                  <a:satMod val="300000"/>
                </a:srgbClr>
              </a:gs>
              <a:gs pos="35000">
                <a:srgbClr val="4D93D9">
                  <a:tint val="37000"/>
                  <a:satMod val="300000"/>
                </a:srgbClr>
              </a:gs>
              <a:gs pos="100000">
                <a:srgbClr val="4D93D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D93D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Predict  N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7057948" y="3924565"/>
            <a:ext cx="92915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565799" y="3523497"/>
            <a:ext cx="26661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+mn-cs"/>
              </a:rPr>
              <a:t>分类：对每个结果进行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+mn-cs"/>
              </a:rPr>
              <a:t>投票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427675" y="3924565"/>
            <a:ext cx="92915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23993" y="3439266"/>
            <a:ext cx="12186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+mn-cs"/>
              </a:rPr>
              <a:t>随机选特征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565798" y="4085723"/>
            <a:ext cx="26661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B1749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+mn-cs"/>
              </a:rPr>
              <a:t>回归：对每个结果求平均值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B174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745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144</Words>
  <Application>Microsoft Office PowerPoint</Application>
  <PresentationFormat>宽屏</PresentationFormat>
  <Paragraphs>55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Verdana</vt:lpstr>
      <vt:lpstr>Wingdings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yuwei</dc:creator>
  <cp:lastModifiedBy>yuwei</cp:lastModifiedBy>
  <cp:revision>6</cp:revision>
  <dcterms:created xsi:type="dcterms:W3CDTF">2017-09-04T08:36:51Z</dcterms:created>
  <dcterms:modified xsi:type="dcterms:W3CDTF">2017-09-04T09:03:28Z</dcterms:modified>
</cp:coreProperties>
</file>