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74" r:id="rId5"/>
    <p:sldId id="275" r:id="rId6"/>
    <p:sldId id="277" r:id="rId7"/>
    <p:sldId id="278" r:id="rId8"/>
    <p:sldId id="276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9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3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9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0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8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9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082F-C8BE-44CC-9336-C287D4D492F2}" type="datetimeFigureOut">
              <a:rPr lang="zh-CN" altLang="en-US" smtClean="0"/>
              <a:t>2014/6/22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4DBD-E7B5-49A1-90F7-32503117F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6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2022"/>
            <a:ext cx="7772400" cy="2580207"/>
          </a:xfrm>
        </p:spPr>
        <p:txBody>
          <a:bodyPr lIns="72000" tIns="36000" rIns="72000" bIns="36000" anchor="t">
            <a:normAutofit fontScale="90000"/>
          </a:bodyPr>
          <a:lstStyle/>
          <a:p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Allure</a:t>
            </a:r>
            <a:b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家具销售电子订单（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需求讨论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571994"/>
            <a:ext cx="6858000" cy="505918"/>
          </a:xfrm>
        </p:spPr>
        <p:txBody>
          <a:bodyPr anchor="ctr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2014.06.12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3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196038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概述业务功能和流程（预想的）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预想系统功能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9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24854" y="3003885"/>
            <a:ext cx="8568000" cy="29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电子订单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0960" y="3415252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①客户注册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01502" y="3415252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②客户下单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85449" y="3415252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概要业务功能和流程（预想的）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3"/>
            <a:endCxn id="5" idx="1"/>
          </p:cNvCxnSpPr>
          <p:nvPr/>
        </p:nvCxnSpPr>
        <p:spPr>
          <a:xfrm>
            <a:off x="1570960" y="3649252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9" idx="1"/>
          </p:cNvCxnSpPr>
          <p:nvPr/>
        </p:nvCxnSpPr>
        <p:spPr>
          <a:xfrm>
            <a:off x="3361502" y="3649252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24853" y="681176"/>
            <a:ext cx="8649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公司急需开发自己的电子订单业务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系统，以配合迅速增长的家具销售业务。相应的网站提供产品浏览、在线订单处理（下单、接单）功能。以下是预想将来的概要业务功能。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暂时不需要库存管理，以及在线支付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功能。退货业务也均为线下处理。</a:t>
            </a:r>
            <a:endParaRPr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310960" y="6079531"/>
            <a:ext cx="8422169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主数据维护：产品主数据、用户主数据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0960" y="2234968"/>
            <a:ext cx="8422169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公司、产品信息浏览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73126" y="3415252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⑥支付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定金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473129" y="4475092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9" idx="3"/>
            <a:endCxn id="63" idx="1"/>
          </p:cNvCxnSpPr>
          <p:nvPr/>
        </p:nvCxnSpPr>
        <p:spPr>
          <a:xfrm>
            <a:off x="5145449" y="3649252"/>
            <a:ext cx="40785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30" idx="0"/>
          </p:cNvCxnSpPr>
          <p:nvPr/>
        </p:nvCxnSpPr>
        <p:spPr>
          <a:xfrm>
            <a:off x="8103126" y="3883252"/>
            <a:ext cx="3" cy="591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10941" y="1626092"/>
            <a:ext cx="70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16975" y="1633986"/>
            <a:ext cx="2306112" cy="291989"/>
            <a:chOff x="1116975" y="1626092"/>
            <a:chExt cx="2306112" cy="291989"/>
          </a:xfrm>
        </p:grpSpPr>
        <p:sp>
          <p:nvSpPr>
            <p:cNvPr id="37" name="圆角矩形 36"/>
            <p:cNvSpPr/>
            <p:nvPr/>
          </p:nvSpPr>
          <p:spPr>
            <a:xfrm>
              <a:off x="1116975" y="1626092"/>
              <a:ext cx="648000" cy="288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83830" y="1641082"/>
              <a:ext cx="163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本次项目系统内实现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93992" y="1633986"/>
            <a:ext cx="2296160" cy="291989"/>
            <a:chOff x="3479623" y="1626092"/>
            <a:chExt cx="2296160" cy="291989"/>
          </a:xfrm>
        </p:grpSpPr>
        <p:sp>
          <p:nvSpPr>
            <p:cNvPr id="40" name="圆角矩形 39"/>
            <p:cNvSpPr/>
            <p:nvPr/>
          </p:nvSpPr>
          <p:spPr>
            <a:xfrm>
              <a:off x="3479623" y="1626092"/>
              <a:ext cx="648000" cy="28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36526" y="1641082"/>
              <a:ext cx="163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本次项目系统外实现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682586" y="5342849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⑨线下沟通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支付余款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101502" y="4475092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⑪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发货前沟通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0960" y="5342849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⑬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员工更新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，补充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310960" y="4475092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⑫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联络物流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公司发货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50" idx="2"/>
            <a:endCxn id="49" idx="0"/>
          </p:cNvCxnSpPr>
          <p:nvPr/>
        </p:nvCxnSpPr>
        <p:spPr>
          <a:xfrm>
            <a:off x="940960" y="4943092"/>
            <a:ext cx="0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7473126" y="5342849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⑧生产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>
            <a:stCxn id="30" idx="2"/>
            <a:endCxn id="55" idx="0"/>
          </p:cNvCxnSpPr>
          <p:nvPr/>
        </p:nvCxnSpPr>
        <p:spPr>
          <a:xfrm flipH="1">
            <a:off x="8103126" y="4943092"/>
            <a:ext cx="3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1"/>
            <a:endCxn id="35" idx="3"/>
          </p:cNvCxnSpPr>
          <p:nvPr/>
        </p:nvCxnSpPr>
        <p:spPr>
          <a:xfrm flipH="1">
            <a:off x="6942586" y="5576849"/>
            <a:ext cx="5305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决策 62"/>
          <p:cNvSpPr/>
          <p:nvPr/>
        </p:nvSpPr>
        <p:spPr>
          <a:xfrm>
            <a:off x="5553308" y="3199850"/>
            <a:ext cx="1519870" cy="89880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④是否现货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3" idx="3"/>
            <a:endCxn id="27" idx="1"/>
          </p:cNvCxnSpPr>
          <p:nvPr/>
        </p:nvCxnSpPr>
        <p:spPr>
          <a:xfrm>
            <a:off x="7073178" y="3649252"/>
            <a:ext cx="399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043198" y="3274800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682586" y="4475092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⑤支付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全额货款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63" idx="2"/>
            <a:endCxn id="82" idx="0"/>
          </p:cNvCxnSpPr>
          <p:nvPr/>
        </p:nvCxnSpPr>
        <p:spPr>
          <a:xfrm flipH="1">
            <a:off x="6312586" y="4098654"/>
            <a:ext cx="657" cy="376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912638" y="4066482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3885449" y="4475092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⑩员工更新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肘形连接符 114"/>
          <p:cNvCxnSpPr>
            <a:stCxn id="35" idx="1"/>
            <a:endCxn id="91" idx="3"/>
          </p:cNvCxnSpPr>
          <p:nvPr/>
        </p:nvCxnSpPr>
        <p:spPr>
          <a:xfrm rot="10800000">
            <a:off x="5145450" y="4709093"/>
            <a:ext cx="537137" cy="86775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82" idx="1"/>
            <a:endCxn id="91" idx="3"/>
          </p:cNvCxnSpPr>
          <p:nvPr/>
        </p:nvCxnSpPr>
        <p:spPr>
          <a:xfrm flipH="1">
            <a:off x="5145449" y="4709092"/>
            <a:ext cx="53713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1"/>
            <a:endCxn id="38" idx="3"/>
          </p:cNvCxnSpPr>
          <p:nvPr/>
        </p:nvCxnSpPr>
        <p:spPr>
          <a:xfrm flipH="1">
            <a:off x="3361502" y="4709092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8" idx="1"/>
            <a:endCxn id="50" idx="3"/>
          </p:cNvCxnSpPr>
          <p:nvPr/>
        </p:nvCxnSpPr>
        <p:spPr>
          <a:xfrm flipH="1">
            <a:off x="1570960" y="4709092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预想系统功能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4813" y="1753849"/>
            <a:ext cx="8448316" cy="1978701"/>
          </a:xfr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待确认信息如下：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公司简介、联系人、联系方式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产品信息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产品名称、产品编号、产品规格、产品尺寸、产品分类、产品图片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购货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0960" y="786508"/>
            <a:ext cx="8422169" cy="64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公司、产品信息浏览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7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电子订单流程说明（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内容占位符 4"/>
          <p:cNvSpPr txBox="1">
            <a:spLocks/>
          </p:cNvSpPr>
          <p:nvPr/>
        </p:nvSpPr>
        <p:spPr>
          <a:xfrm>
            <a:off x="224854" y="3669443"/>
            <a:ext cx="8568000" cy="309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2000" tIns="72000" rIns="72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预想各业务操作的详细流程：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客户注册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客户下单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线下沟通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再次确认客户的购买意向。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如无现货，则要与客户就交货期达成一致，以及定金支付。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如有现货，与客户沟通看货事宜（如客户要求），以及定金支付。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28650" y="4370066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客户填写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注册信息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472440" y="4370066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客户通过邮件激活账户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5" idx="3"/>
            <a:endCxn id="46" idx="1"/>
          </p:cNvCxnSpPr>
          <p:nvPr/>
        </p:nvCxnSpPr>
        <p:spPr>
          <a:xfrm>
            <a:off x="1888650" y="4604066"/>
            <a:ext cx="5837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28650" y="5277197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客户选择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商品和数量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472440" y="5277197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客户填写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送货地址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8" idx="3"/>
            <a:endCxn id="49" idx="1"/>
          </p:cNvCxnSpPr>
          <p:nvPr/>
        </p:nvCxnSpPr>
        <p:spPr>
          <a:xfrm>
            <a:off x="1888650" y="5511197"/>
            <a:ext cx="5837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316230" y="5277197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订单状态：已提交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stCxn id="49" idx="3"/>
            <a:endCxn id="51" idx="1"/>
          </p:cNvCxnSpPr>
          <p:nvPr/>
        </p:nvCxnSpPr>
        <p:spPr>
          <a:xfrm>
            <a:off x="3732440" y="5511197"/>
            <a:ext cx="5837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3"/>
            <a:endCxn id="54" idx="1"/>
          </p:cNvCxnSpPr>
          <p:nvPr/>
        </p:nvCxnSpPr>
        <p:spPr>
          <a:xfrm>
            <a:off x="5576230" y="5511197"/>
            <a:ext cx="58379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160020" y="5277197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邮件通知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Allure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Picture 5" descr="C:\Documents and Settings\owner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0867" y="5079872"/>
            <a:ext cx="333375" cy="314325"/>
          </a:xfrm>
          <a:prstGeom prst="rect">
            <a:avLst/>
          </a:prstGeom>
          <a:noFill/>
        </p:spPr>
      </p:pic>
      <p:sp>
        <p:nvSpPr>
          <p:cNvPr id="56" name="矩形 55"/>
          <p:cNvSpPr/>
          <p:nvPr/>
        </p:nvSpPr>
        <p:spPr>
          <a:xfrm>
            <a:off x="224854" y="665431"/>
            <a:ext cx="8568000" cy="29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电子订单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0960" y="107679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①客户注册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101502" y="107679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②客户下单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885449" y="107679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7" idx="3"/>
            <a:endCxn id="58" idx="1"/>
          </p:cNvCxnSpPr>
          <p:nvPr/>
        </p:nvCxnSpPr>
        <p:spPr>
          <a:xfrm>
            <a:off x="1570960" y="131079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3"/>
            <a:endCxn id="59" idx="1"/>
          </p:cNvCxnSpPr>
          <p:nvPr/>
        </p:nvCxnSpPr>
        <p:spPr>
          <a:xfrm>
            <a:off x="3361502" y="131079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73126" y="107679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⑥支付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定金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473129" y="213663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59" idx="3"/>
            <a:endCxn id="74" idx="1"/>
          </p:cNvCxnSpPr>
          <p:nvPr/>
        </p:nvCxnSpPr>
        <p:spPr>
          <a:xfrm>
            <a:off x="5145449" y="1310798"/>
            <a:ext cx="40785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3" idx="0"/>
          </p:cNvCxnSpPr>
          <p:nvPr/>
        </p:nvCxnSpPr>
        <p:spPr>
          <a:xfrm>
            <a:off x="8103126" y="1544798"/>
            <a:ext cx="3" cy="591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682586" y="300439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⑨线下沟通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支付余款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101502" y="213663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⑪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发货前沟通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10960" y="3004395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⑬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员工更新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，补充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物流信息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310960" y="213663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⑫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联络物流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公司发货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2"/>
            <a:endCxn id="68" idx="0"/>
          </p:cNvCxnSpPr>
          <p:nvPr/>
        </p:nvCxnSpPr>
        <p:spPr>
          <a:xfrm>
            <a:off x="940960" y="2604638"/>
            <a:ext cx="0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7473126" y="300439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⑧生产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63" idx="2"/>
            <a:endCxn id="71" idx="0"/>
          </p:cNvCxnSpPr>
          <p:nvPr/>
        </p:nvCxnSpPr>
        <p:spPr>
          <a:xfrm flipH="1">
            <a:off x="8103126" y="2604638"/>
            <a:ext cx="3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1"/>
            <a:endCxn id="66" idx="3"/>
          </p:cNvCxnSpPr>
          <p:nvPr/>
        </p:nvCxnSpPr>
        <p:spPr>
          <a:xfrm flipH="1">
            <a:off x="6942586" y="3238395"/>
            <a:ext cx="5305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决策 73"/>
          <p:cNvSpPr/>
          <p:nvPr/>
        </p:nvSpPr>
        <p:spPr>
          <a:xfrm>
            <a:off x="5553308" y="949408"/>
            <a:ext cx="1519870" cy="72278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④是否现货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4" idx="3"/>
            <a:endCxn id="62" idx="1"/>
          </p:cNvCxnSpPr>
          <p:nvPr/>
        </p:nvCxnSpPr>
        <p:spPr>
          <a:xfrm>
            <a:off x="7073178" y="1310798"/>
            <a:ext cx="399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043198" y="936346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682586" y="213663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⑤支付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全额货款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74" idx="2"/>
            <a:endCxn id="77" idx="0"/>
          </p:cNvCxnSpPr>
          <p:nvPr/>
        </p:nvCxnSpPr>
        <p:spPr>
          <a:xfrm flipH="1">
            <a:off x="6312586" y="1672188"/>
            <a:ext cx="657" cy="4644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912638" y="1728028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85449" y="213663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⑩员工更新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6" idx="1"/>
            <a:endCxn id="80" idx="3"/>
          </p:cNvCxnSpPr>
          <p:nvPr/>
        </p:nvCxnSpPr>
        <p:spPr>
          <a:xfrm rot="10800000">
            <a:off x="5145450" y="2370639"/>
            <a:ext cx="537137" cy="86775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7" idx="1"/>
            <a:endCxn id="80" idx="3"/>
          </p:cNvCxnSpPr>
          <p:nvPr/>
        </p:nvCxnSpPr>
        <p:spPr>
          <a:xfrm flipH="1">
            <a:off x="5145449" y="2370638"/>
            <a:ext cx="53713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1"/>
            <a:endCxn id="67" idx="3"/>
          </p:cNvCxnSpPr>
          <p:nvPr/>
        </p:nvCxnSpPr>
        <p:spPr>
          <a:xfrm flipH="1">
            <a:off x="3361502" y="237063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7" idx="1"/>
            <a:endCxn id="69" idx="3"/>
          </p:cNvCxnSpPr>
          <p:nvPr/>
        </p:nvCxnSpPr>
        <p:spPr>
          <a:xfrm flipH="1">
            <a:off x="1570960" y="237063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线形标注 1 1"/>
          <p:cNvSpPr/>
          <p:nvPr/>
        </p:nvSpPr>
        <p:spPr>
          <a:xfrm>
            <a:off x="3225632" y="1602541"/>
            <a:ext cx="897124" cy="491007"/>
          </a:xfrm>
          <a:prstGeom prst="borderCallout1">
            <a:avLst>
              <a:gd name="adj1" fmla="val 18750"/>
              <a:gd name="adj2" fmla="val -8333"/>
              <a:gd name="adj3" fmla="val -30988"/>
              <a:gd name="adj4" fmla="val -243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暂不考虑库存管理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电子订单流程说明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4" name="内容占位符 4"/>
          <p:cNvSpPr txBox="1">
            <a:spLocks/>
          </p:cNvSpPr>
          <p:nvPr/>
        </p:nvSpPr>
        <p:spPr>
          <a:xfrm>
            <a:off x="224854" y="4011168"/>
            <a:ext cx="8568000" cy="25664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2000" tIns="72000" rIns="72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预想各业务操作的详细流程：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支付全额货款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转账汇款方式支付，备注中注明订单号。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支付定金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转账汇款方式支付，备注中注明订单号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5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更新订单状态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订单状态更新为，“已付定金”。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9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下沟通支付余款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线下告知客户生产完成，是否需要验货，并交涉支付余款事项。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4854" y="695411"/>
            <a:ext cx="8568000" cy="29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电子订单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0960" y="110677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①客户注册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101502" y="110677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②客户下单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885449" y="110677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7" idx="3"/>
            <a:endCxn id="58" idx="1"/>
          </p:cNvCxnSpPr>
          <p:nvPr/>
        </p:nvCxnSpPr>
        <p:spPr>
          <a:xfrm>
            <a:off x="1570960" y="134077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3"/>
            <a:endCxn id="59" idx="1"/>
          </p:cNvCxnSpPr>
          <p:nvPr/>
        </p:nvCxnSpPr>
        <p:spPr>
          <a:xfrm>
            <a:off x="3361502" y="134077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73126" y="110677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⑥支付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定金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473129" y="216661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59" idx="3"/>
            <a:endCxn id="74" idx="1"/>
          </p:cNvCxnSpPr>
          <p:nvPr/>
        </p:nvCxnSpPr>
        <p:spPr>
          <a:xfrm>
            <a:off x="5145449" y="1340778"/>
            <a:ext cx="40785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3" idx="0"/>
          </p:cNvCxnSpPr>
          <p:nvPr/>
        </p:nvCxnSpPr>
        <p:spPr>
          <a:xfrm>
            <a:off x="8103126" y="1574778"/>
            <a:ext cx="3" cy="591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682586" y="303437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⑨线下沟通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支付余款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101502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⑪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发货前沟通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10960" y="3034375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⑬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员工更新订单状态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，补充物流信息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10960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⑫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联络物流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公司发货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2"/>
            <a:endCxn id="68" idx="0"/>
          </p:cNvCxnSpPr>
          <p:nvPr/>
        </p:nvCxnSpPr>
        <p:spPr>
          <a:xfrm>
            <a:off x="940960" y="2634618"/>
            <a:ext cx="0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7473126" y="303437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⑧生产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63" idx="2"/>
            <a:endCxn id="71" idx="0"/>
          </p:cNvCxnSpPr>
          <p:nvPr/>
        </p:nvCxnSpPr>
        <p:spPr>
          <a:xfrm flipH="1">
            <a:off x="8103126" y="2634618"/>
            <a:ext cx="3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1"/>
            <a:endCxn id="66" idx="3"/>
          </p:cNvCxnSpPr>
          <p:nvPr/>
        </p:nvCxnSpPr>
        <p:spPr>
          <a:xfrm flipH="1">
            <a:off x="6942586" y="3268375"/>
            <a:ext cx="5305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决策 73"/>
          <p:cNvSpPr/>
          <p:nvPr/>
        </p:nvSpPr>
        <p:spPr>
          <a:xfrm>
            <a:off x="5553308" y="979388"/>
            <a:ext cx="1519870" cy="72278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④是否现货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4" idx="3"/>
            <a:endCxn id="62" idx="1"/>
          </p:cNvCxnSpPr>
          <p:nvPr/>
        </p:nvCxnSpPr>
        <p:spPr>
          <a:xfrm>
            <a:off x="7073178" y="1340778"/>
            <a:ext cx="399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043198" y="966326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682586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⑤支付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全额货款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74" idx="2"/>
            <a:endCxn id="77" idx="0"/>
          </p:cNvCxnSpPr>
          <p:nvPr/>
        </p:nvCxnSpPr>
        <p:spPr>
          <a:xfrm flipH="1">
            <a:off x="6312586" y="1702168"/>
            <a:ext cx="657" cy="4644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912638" y="1758008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85449" y="216661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⑩员工更新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6" idx="1"/>
            <a:endCxn id="80" idx="3"/>
          </p:cNvCxnSpPr>
          <p:nvPr/>
        </p:nvCxnSpPr>
        <p:spPr>
          <a:xfrm rot="10800000">
            <a:off x="5145450" y="2400619"/>
            <a:ext cx="537137" cy="86775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7" idx="1"/>
            <a:endCxn id="80" idx="3"/>
          </p:cNvCxnSpPr>
          <p:nvPr/>
        </p:nvCxnSpPr>
        <p:spPr>
          <a:xfrm flipH="1">
            <a:off x="5145449" y="2400618"/>
            <a:ext cx="53713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1"/>
            <a:endCxn id="67" idx="3"/>
          </p:cNvCxnSpPr>
          <p:nvPr/>
        </p:nvCxnSpPr>
        <p:spPr>
          <a:xfrm flipH="1">
            <a:off x="3361502" y="240061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7" idx="1"/>
            <a:endCxn id="69" idx="3"/>
          </p:cNvCxnSpPr>
          <p:nvPr/>
        </p:nvCxnSpPr>
        <p:spPr>
          <a:xfrm flipH="1">
            <a:off x="1570960" y="240061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电子订单流程说明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3/3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4" name="内容占位符 4"/>
          <p:cNvSpPr txBox="1">
            <a:spLocks/>
          </p:cNvSpPr>
          <p:nvPr/>
        </p:nvSpPr>
        <p:spPr>
          <a:xfrm>
            <a:off x="224854" y="4011168"/>
            <a:ext cx="8568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2000" tIns="72000" rIns="72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预想各业务操作的详细流程：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1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员工更新订单状态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将订单状态更新为，“待发货”。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10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发货前沟通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发货前再次确认送货地址、送货时间、收件人等信息。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13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员工更新订单状态，补充物流信息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物流单号，运费信息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线下将订单状态更新为，“已发货”。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4854" y="695411"/>
            <a:ext cx="8568000" cy="29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电子订单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0960" y="110677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①客户注册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101502" y="110677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②客户下单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885449" y="110677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7" idx="3"/>
            <a:endCxn id="58" idx="1"/>
          </p:cNvCxnSpPr>
          <p:nvPr/>
        </p:nvCxnSpPr>
        <p:spPr>
          <a:xfrm>
            <a:off x="1570960" y="134077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3"/>
            <a:endCxn id="59" idx="1"/>
          </p:cNvCxnSpPr>
          <p:nvPr/>
        </p:nvCxnSpPr>
        <p:spPr>
          <a:xfrm>
            <a:off x="3361502" y="134077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73126" y="110677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⑥支付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定金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7473129" y="216661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59" idx="3"/>
            <a:endCxn id="74" idx="1"/>
          </p:cNvCxnSpPr>
          <p:nvPr/>
        </p:nvCxnSpPr>
        <p:spPr>
          <a:xfrm>
            <a:off x="5145449" y="1340778"/>
            <a:ext cx="40785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2"/>
            <a:endCxn id="63" idx="0"/>
          </p:cNvCxnSpPr>
          <p:nvPr/>
        </p:nvCxnSpPr>
        <p:spPr>
          <a:xfrm>
            <a:off x="8103126" y="1574778"/>
            <a:ext cx="3" cy="5918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682586" y="303437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⑨线下沟通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支付余款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101502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⑪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发货前沟通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10960" y="3034375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⑬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员工更新订单状态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，补充物流信息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310960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⑫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联络物流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公司发货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2"/>
            <a:endCxn id="68" idx="0"/>
          </p:cNvCxnSpPr>
          <p:nvPr/>
        </p:nvCxnSpPr>
        <p:spPr>
          <a:xfrm>
            <a:off x="940960" y="2634618"/>
            <a:ext cx="0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7473126" y="3034375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⑧生产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箭头连接符 71"/>
          <p:cNvCxnSpPr>
            <a:stCxn id="63" idx="2"/>
            <a:endCxn id="71" idx="0"/>
          </p:cNvCxnSpPr>
          <p:nvPr/>
        </p:nvCxnSpPr>
        <p:spPr>
          <a:xfrm flipH="1">
            <a:off x="8103126" y="2634618"/>
            <a:ext cx="3" cy="3997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1"/>
            <a:endCxn id="66" idx="3"/>
          </p:cNvCxnSpPr>
          <p:nvPr/>
        </p:nvCxnSpPr>
        <p:spPr>
          <a:xfrm flipH="1">
            <a:off x="6942586" y="3268375"/>
            <a:ext cx="5305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决策 73"/>
          <p:cNvSpPr/>
          <p:nvPr/>
        </p:nvSpPr>
        <p:spPr>
          <a:xfrm>
            <a:off x="5553308" y="979388"/>
            <a:ext cx="1519870" cy="722780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④是否现货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4" idx="3"/>
            <a:endCxn id="62" idx="1"/>
          </p:cNvCxnSpPr>
          <p:nvPr/>
        </p:nvCxnSpPr>
        <p:spPr>
          <a:xfrm>
            <a:off x="7073178" y="1340778"/>
            <a:ext cx="399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043198" y="966326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682586" y="2166618"/>
            <a:ext cx="1260000" cy="46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⑤支付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全额货款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74" idx="2"/>
            <a:endCxn id="77" idx="0"/>
          </p:cNvCxnSpPr>
          <p:nvPr/>
        </p:nvCxnSpPr>
        <p:spPr>
          <a:xfrm flipH="1">
            <a:off x="6312586" y="1702168"/>
            <a:ext cx="657" cy="4644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912638" y="1758008"/>
            <a:ext cx="28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85449" y="2166618"/>
            <a:ext cx="1260000" cy="46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⑩员工更新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订单状态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6" idx="1"/>
            <a:endCxn id="80" idx="3"/>
          </p:cNvCxnSpPr>
          <p:nvPr/>
        </p:nvCxnSpPr>
        <p:spPr>
          <a:xfrm rot="10800000">
            <a:off x="5145450" y="2400619"/>
            <a:ext cx="537137" cy="86775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7" idx="1"/>
            <a:endCxn id="80" idx="3"/>
          </p:cNvCxnSpPr>
          <p:nvPr/>
        </p:nvCxnSpPr>
        <p:spPr>
          <a:xfrm flipH="1">
            <a:off x="5145449" y="2400618"/>
            <a:ext cx="53713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1"/>
            <a:endCxn id="67" idx="3"/>
          </p:cNvCxnSpPr>
          <p:nvPr/>
        </p:nvCxnSpPr>
        <p:spPr>
          <a:xfrm flipH="1">
            <a:off x="3361502" y="2400618"/>
            <a:ext cx="52394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7" idx="1"/>
            <a:endCxn id="69" idx="3"/>
          </p:cNvCxnSpPr>
          <p:nvPr/>
        </p:nvCxnSpPr>
        <p:spPr>
          <a:xfrm flipH="1">
            <a:off x="1570960" y="2400618"/>
            <a:ext cx="5305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预想系统功能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0960" y="882708"/>
            <a:ext cx="8422169" cy="64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主数据维护：产品主数据、用户主数据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7982"/>
              </p:ext>
            </p:extLst>
          </p:nvPr>
        </p:nvGraphicFramePr>
        <p:xfrm>
          <a:off x="310960" y="1753849"/>
          <a:ext cx="8422169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03"/>
                <a:gridCol w="1997309"/>
                <a:gridCol w="4287187"/>
                <a:gridCol w="15078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No.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主数据分类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主数据包含信息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产品主数据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编号、名称、规格、去包装尺寸、包装尺寸、分类、图片、价格、价格期间、有无效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用户主数据（客户）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、联系人、邮箱、固话、手机、密码、送货地址（多个）、角色（客户）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用户主数据（员工）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、密码、邮箱、角色（员工）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6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628650" y="155265"/>
            <a:ext cx="7886700" cy="50430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853" y="681176"/>
            <a:ext cx="8649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除上述提及的功能外，还要提供基本的查询功能。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分析相关的报表本次不考虑提供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导出销售数据方式，在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中手工分析销售数据。</a:t>
            </a:r>
          </a:p>
        </p:txBody>
      </p:sp>
      <p:sp>
        <p:nvSpPr>
          <p:cNvPr id="3" name="矩形 2"/>
          <p:cNvSpPr/>
          <p:nvPr/>
        </p:nvSpPr>
        <p:spPr>
          <a:xfrm>
            <a:off x="224852" y="1487536"/>
            <a:ext cx="81846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主数据、订单查询功能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产品别销售数据分析（产品别销量、金额）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涉及到产品别的运费分摊规则，有待讨论。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期分析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订单各个状态变化的时长，主要是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待发货→已发货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之间的时长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设计时，需要考虑界面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多语言。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88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488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另外，以下几点，本次不考虑实现，但在设计时需要考虑今后可能的扩展。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库存管理（入库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、锁库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、出库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支持站点页面的多语言</a:t>
            </a:r>
            <a:endParaRPr lang="en-US" altLang="zh-CN" sz="1600" dirty="0"/>
          </a:p>
          <a:p>
            <a:pPr marL="360363" indent="-2698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支持在线支付（支付宝、银联、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Paypal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5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2679</TotalTime>
  <Words>685</Words>
  <Application>Microsoft Office PowerPoint</Application>
  <PresentationFormat>全屏显示(4:3)</PresentationFormat>
  <Paragraphs>171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Allure 家具销售电子订单（B2C）  概要需求讨论</vt:lpstr>
      <vt:lpstr>目录</vt:lpstr>
      <vt:lpstr>概要业务功能和流程（预想的）</vt:lpstr>
      <vt:lpstr>预想系统功能</vt:lpstr>
      <vt:lpstr>电子订单流程说明（1/3）</vt:lpstr>
      <vt:lpstr>电子订单流程说明（2/3）</vt:lpstr>
      <vt:lpstr>电子订单流程说明（3/3）</vt:lpstr>
      <vt:lpstr>预想系统功能</vt:lpstr>
      <vt:lpstr>其他</vt:lpstr>
    </vt:vector>
  </TitlesOfParts>
  <Company>ibg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家电维修事业</dc:title>
  <dc:creator>郑冠奇</dc:creator>
  <cp:lastModifiedBy>郑冠奇</cp:lastModifiedBy>
  <cp:revision>302</cp:revision>
  <dcterms:created xsi:type="dcterms:W3CDTF">2014-04-28T01:34:07Z</dcterms:created>
  <dcterms:modified xsi:type="dcterms:W3CDTF">2014-06-22T03:15:09Z</dcterms:modified>
</cp:coreProperties>
</file>