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36.svg" ContentType="image/svg+xml"/>
  <Override PartName="/ppt/media/image3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3"/>
  </p:sldMasterIdLst>
  <p:notesMasterIdLst>
    <p:notesMasterId r:id="rId5"/>
  </p:notesMasterIdLst>
  <p:handoutMasterIdLst>
    <p:handoutMasterId r:id="rId45"/>
  </p:handoutMasterIdLst>
  <p:sldIdLst>
    <p:sldId id="877" r:id="rId4"/>
    <p:sldId id="911" r:id="rId6"/>
    <p:sldId id="957" r:id="rId7"/>
    <p:sldId id="912" r:id="rId8"/>
    <p:sldId id="913" r:id="rId9"/>
    <p:sldId id="959" r:id="rId10"/>
    <p:sldId id="961" r:id="rId11"/>
    <p:sldId id="914" r:id="rId12"/>
    <p:sldId id="962" r:id="rId13"/>
    <p:sldId id="963" r:id="rId14"/>
    <p:sldId id="965" r:id="rId15"/>
    <p:sldId id="966" r:id="rId16"/>
    <p:sldId id="967" r:id="rId17"/>
    <p:sldId id="969" r:id="rId18"/>
    <p:sldId id="970" r:id="rId19"/>
    <p:sldId id="971" r:id="rId20"/>
    <p:sldId id="972" r:id="rId21"/>
    <p:sldId id="973" r:id="rId22"/>
    <p:sldId id="974" r:id="rId23"/>
    <p:sldId id="981" r:id="rId24"/>
    <p:sldId id="976" r:id="rId25"/>
    <p:sldId id="977" r:id="rId26"/>
    <p:sldId id="978" r:id="rId27"/>
    <p:sldId id="979" r:id="rId28"/>
    <p:sldId id="980" r:id="rId29"/>
    <p:sldId id="982" r:id="rId30"/>
    <p:sldId id="983" r:id="rId31"/>
    <p:sldId id="984" r:id="rId32"/>
    <p:sldId id="985" r:id="rId33"/>
    <p:sldId id="986" r:id="rId34"/>
    <p:sldId id="987" r:id="rId35"/>
    <p:sldId id="988" r:id="rId36"/>
    <p:sldId id="990" r:id="rId37"/>
    <p:sldId id="991" r:id="rId38"/>
    <p:sldId id="993" r:id="rId39"/>
    <p:sldId id="994" r:id="rId40"/>
    <p:sldId id="995" r:id="rId41"/>
    <p:sldId id="996" r:id="rId42"/>
    <p:sldId id="997" r:id="rId43"/>
    <p:sldId id="999" r:id="rId44"/>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王 博文" initials="王"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 id="11" name="wu alice" initials="w" lastIdx="2" clrIdx="0"/>
  <p:cmAuthor id="12" name="ZZ" initials="Z" lastIdx="9"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04" autoAdjust="0"/>
    <p:restoredTop sz="61210" autoAdjust="0"/>
  </p:normalViewPr>
  <p:slideViewPr>
    <p:cSldViewPr snapToGrid="0">
      <p:cViewPr varScale="1">
        <p:scale>
          <a:sx n="40" d="100"/>
          <a:sy n="40" d="100"/>
        </p:scale>
        <p:origin x="9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tags" Target="tags/tag444.xml"/><Relationship Id="rId5" Type="http://schemas.openxmlformats.org/officeDocument/2006/relationships/notesMaster" Target="notesMasters/notesMaster1.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95D0C05-D1F4-4D23-BDF0-C1C9ABA03E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1225"/>
              </a:spcBef>
              <a:spcAft>
                <a:spcPts val="0"/>
              </a:spcAft>
              <a:buClr>
                <a:srgbClr val="0078D7"/>
              </a:buClr>
              <a:buSzTx/>
              <a:buFontTx/>
              <a:buNone/>
              <a:defRPr/>
            </a:pPr>
            <a:endParaRPr kumimoji="0" lang="en-US" altLang="zh-CN" sz="1200" b="0" i="0" u="none" strike="noStrike" kern="0" cap="none" spc="0" normalizeH="0" baseline="0" noProof="0" dirty="0">
              <a:ln>
                <a:noFill/>
              </a:ln>
              <a:solidFill>
                <a:srgbClr val="505050"/>
              </a:solidFill>
              <a:effectLst/>
              <a:uLnTx/>
              <a:uFillTx/>
              <a:latin typeface="微软雅黑" panose="020B0503020204020204" charset="-122"/>
              <a:ea typeface="微软雅黑" panose="020B0503020204020204" charset="-122"/>
            </a:endParaRPr>
          </a:p>
        </p:txBody>
      </p:sp>
      <p:sp>
        <p:nvSpPr>
          <p:cNvPr id="4" name="灯片编号占位符 3"/>
          <p:cNvSpPr>
            <a:spLocks noGrp="1"/>
          </p:cNvSpPr>
          <p:nvPr>
            <p:ph type="sldNum" sz="quarter" idx="5"/>
          </p:nvPr>
        </p:nvSpPr>
        <p:spPr/>
        <p:txBody>
          <a:bodyPr/>
          <a:lstStyle/>
          <a:p>
            <a:fld id="{638667CA-EBE1-4EB2-9165-17A7B78CEDE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endParaRPr lang="en-US" altLang="zh-CN"/>
          </a:p>
          <a:p>
            <a:endParaRPr lang="en-US" altLang="zh-CN"/>
          </a:p>
          <a:p>
            <a:endParaRPr lang="en-US" altLang="zh-CN"/>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1225"/>
              </a:spcBef>
              <a:spcAft>
                <a:spcPts val="0"/>
              </a:spcAft>
              <a:buClr>
                <a:srgbClr val="0078D7"/>
              </a:buClr>
              <a:buSzTx/>
              <a:buFontTx/>
              <a:buNone/>
              <a:defRPr/>
            </a:pPr>
            <a:endParaRPr kumimoji="0" lang="en-US" altLang="zh-CN" sz="1200" b="0" i="0" u="none" strike="noStrike" kern="0" cap="none" spc="0" normalizeH="0" baseline="0" noProof="0" dirty="0">
              <a:ln>
                <a:noFill/>
              </a:ln>
              <a:solidFill>
                <a:srgbClr val="505050"/>
              </a:solidFill>
              <a:effectLst/>
              <a:uLnTx/>
              <a:uFillTx/>
              <a:latin typeface="微软雅黑" panose="020B0503020204020204" charset="-122"/>
              <a:ea typeface="微软雅黑" panose="020B0503020204020204" charset="-122"/>
            </a:endParaRPr>
          </a:p>
        </p:txBody>
      </p:sp>
      <p:sp>
        <p:nvSpPr>
          <p:cNvPr id="4" name="灯片编号占位符 3"/>
          <p:cNvSpPr>
            <a:spLocks noGrp="1"/>
          </p:cNvSpPr>
          <p:nvPr>
            <p:ph type="sldNum" sz="quarter" idx="5"/>
          </p:nvPr>
        </p:nvSpPr>
        <p:spPr/>
        <p:txBody>
          <a:bodyPr/>
          <a:lstStyle/>
          <a:p>
            <a:fld id="{638667CA-EBE1-4EB2-9165-17A7B78CEDE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wrap="square" numCol="1" anchorCtr="0" compatLnSpc="1"/>
          <a:lstStyle/>
          <a:p>
            <a:fld id="{D213CEDC-E3AF-4338-8EA5-3D81D456F2DF}"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0" Type="http://schemas.openxmlformats.org/officeDocument/2006/relationships/tags" Target="../tags/tag9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73.xml"/><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2" Type="http://schemas.openxmlformats.org/officeDocument/2006/relationships/tags" Target="../tags/tag203.xml"/><Relationship Id="rId11" Type="http://schemas.openxmlformats.org/officeDocument/2006/relationships/image" Target="../media/image1.jpeg"/><Relationship Id="rId10" Type="http://schemas.openxmlformats.org/officeDocument/2006/relationships/tags" Target="../tags/tag20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30.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2" Type="http://schemas.openxmlformats.org/officeDocument/2006/relationships/tags" Target="../tags/tag289.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1" Type="http://schemas.openxmlformats.org/officeDocument/2006/relationships/tags" Target="../tags/tag307.xml"/><Relationship Id="rId10" Type="http://schemas.openxmlformats.org/officeDocument/2006/relationships/tags" Target="../tags/tag306.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2028560" y="4443106"/>
            <a:ext cx="10163441" cy="2414895"/>
            <a:chOff x="2028560" y="4443106"/>
            <a:chExt cx="10163441" cy="2414895"/>
          </a:xfrm>
        </p:grpSpPr>
        <p:sp>
          <p:nvSpPr>
            <p:cNvPr id="21" name="等腰三角形 20"/>
            <p:cNvSpPr/>
            <p:nvPr>
              <p:custDataLst>
                <p:tags r:id="rId3"/>
              </p:custDataLst>
            </p:nvPr>
          </p:nvSpPr>
          <p:spPr>
            <a:xfrm flipH="1">
              <a:off x="4379873" y="4443106"/>
              <a:ext cx="4884016" cy="241489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任意多边形 12"/>
            <p:cNvSpPr/>
            <p:nvPr>
              <p:custDataLst>
                <p:tags r:id="rId4"/>
              </p:custDataLst>
            </p:nvPr>
          </p:nvSpPr>
          <p:spPr>
            <a:xfrm flipH="1">
              <a:off x="6821881" y="4443106"/>
              <a:ext cx="2442008" cy="2414895"/>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等腰三角形 18"/>
            <p:cNvSpPr/>
            <p:nvPr>
              <p:custDataLst>
                <p:tags r:id="rId5"/>
              </p:custDataLst>
            </p:nvPr>
          </p:nvSpPr>
          <p:spPr>
            <a:xfrm flipH="1">
              <a:off x="7799834" y="5410200"/>
              <a:ext cx="2928111" cy="14478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任意多边形 16"/>
            <p:cNvSpPr/>
            <p:nvPr>
              <p:custDataLst>
                <p:tags r:id="rId6"/>
              </p:custDataLst>
            </p:nvPr>
          </p:nvSpPr>
          <p:spPr>
            <a:xfrm flipH="1">
              <a:off x="9263890" y="5410200"/>
              <a:ext cx="1464056" cy="1447800"/>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等腰三角形 16"/>
            <p:cNvSpPr/>
            <p:nvPr>
              <p:custDataLst>
                <p:tags r:id="rId7"/>
              </p:custDataLst>
            </p:nvPr>
          </p:nvSpPr>
          <p:spPr>
            <a:xfrm flipH="1">
              <a:off x="2838706" y="5048250"/>
              <a:ext cx="3660139" cy="18097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任意多边形 19"/>
            <p:cNvSpPr/>
            <p:nvPr>
              <p:custDataLst>
                <p:tags r:id="rId8"/>
              </p:custDataLst>
            </p:nvPr>
          </p:nvSpPr>
          <p:spPr>
            <a:xfrm flipH="1">
              <a:off x="4668776" y="5048250"/>
              <a:ext cx="1830070" cy="180975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5" name="等腰三角形 14"/>
            <p:cNvSpPr/>
            <p:nvPr>
              <p:custDataLst>
                <p:tags r:id="rId9"/>
              </p:custDataLst>
            </p:nvPr>
          </p:nvSpPr>
          <p:spPr>
            <a:xfrm flipH="1">
              <a:off x="11150357" y="6342962"/>
              <a:ext cx="1041643" cy="51503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任意多边形 22"/>
            <p:cNvSpPr/>
            <p:nvPr>
              <p:custDataLst>
                <p:tags r:id="rId10"/>
              </p:custDataLst>
            </p:nvPr>
          </p:nvSpPr>
          <p:spPr>
            <a:xfrm flipH="1">
              <a:off x="11671179" y="6342962"/>
              <a:ext cx="520822" cy="515039"/>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等腰三角形 12"/>
            <p:cNvSpPr/>
            <p:nvPr>
              <p:custDataLst>
                <p:tags r:id="rId11"/>
              </p:custDataLst>
            </p:nvPr>
          </p:nvSpPr>
          <p:spPr>
            <a:xfrm flipH="1">
              <a:off x="2028560" y="6342962"/>
              <a:ext cx="1041643" cy="51503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任意多边形 25"/>
            <p:cNvSpPr/>
            <p:nvPr>
              <p:custDataLst>
                <p:tags r:id="rId12"/>
              </p:custDataLst>
            </p:nvPr>
          </p:nvSpPr>
          <p:spPr>
            <a:xfrm flipH="1">
              <a:off x="2549382" y="6342962"/>
              <a:ext cx="520822" cy="515039"/>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
        <p:nvSpPr>
          <p:cNvPr id="2" name="标题 1"/>
          <p:cNvSpPr>
            <a:spLocks noGrp="1"/>
          </p:cNvSpPr>
          <p:nvPr>
            <p:ph type="ctrTitle" hasCustomPrompt="1"/>
            <p:custDataLst>
              <p:tags r:id="rId13"/>
            </p:custDataLst>
          </p:nvPr>
        </p:nvSpPr>
        <p:spPr>
          <a:xfrm>
            <a:off x="1508760" y="1444797"/>
            <a:ext cx="8895080" cy="1364615"/>
          </a:xfrm>
        </p:spPr>
        <p:txBody>
          <a:bodyPr anchor="b">
            <a:normAutofit/>
          </a:bodyPr>
          <a:lstStyle>
            <a:lvl1pPr algn="l">
              <a:lnSpc>
                <a:spcPct val="130000"/>
              </a:lnSpc>
              <a:defRPr sz="7200" b="0" u="none" strike="noStrike" kern="1200" cap="none" spc="2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4"/>
            </p:custDataLst>
          </p:nvPr>
        </p:nvSpPr>
        <p:spPr>
          <a:xfrm>
            <a:off x="1558005" y="2925216"/>
            <a:ext cx="8894914" cy="741633"/>
          </a:xfrm>
        </p:spPr>
        <p:txBody>
          <a:bodyPr>
            <a:normAutofit/>
          </a:bodyPr>
          <a:lstStyle>
            <a:lvl1pPr marL="0" indent="0" algn="l">
              <a:lnSpc>
                <a:spcPct val="130000"/>
              </a:lnSpc>
              <a:buNone/>
              <a:defRPr sz="2000" u="none" strike="noStrike" kern="1200" cap="none" spc="0" normalizeH="0" baseline="0">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5"/>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1A5F2F5A-3577-40D0-9738-AC762F5E245E}" type="slidenum">
              <a:rPr lang="zh-CN" altLang="en-US" smtClean="0"/>
            </a:fld>
            <a:endParaRPr lang="zh-CN" altLang="en-US"/>
          </a:p>
        </p:txBody>
      </p:sp>
      <p:sp>
        <p:nvSpPr>
          <p:cNvPr id="10" name="文本占位符 9"/>
          <p:cNvSpPr>
            <a:spLocks noGrp="1"/>
          </p:cNvSpPr>
          <p:nvPr>
            <p:ph type="body" sz="quarter" idx="14" hasCustomPrompt="1"/>
            <p:custDataLst>
              <p:tags r:id="rId18"/>
            </p:custDataLst>
          </p:nvPr>
        </p:nvSpPr>
        <p:spPr>
          <a:xfrm>
            <a:off x="1559560" y="3760809"/>
            <a:ext cx="5187600" cy="468000"/>
          </a:xfrm>
        </p:spPr>
        <p:txBody>
          <a:bodyPr/>
          <a:lstStyle>
            <a:lvl1pPr marL="0" indent="0">
              <a:lnSpc>
                <a:spcPct val="13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2" name="文本占位符 11"/>
          <p:cNvSpPr>
            <a:spLocks noGrp="1"/>
          </p:cNvSpPr>
          <p:nvPr>
            <p:ph type="body" sz="quarter" idx="15" hasCustomPrompt="1"/>
            <p:custDataLst>
              <p:tags r:id="rId19"/>
            </p:custDataLst>
          </p:nvPr>
        </p:nvSpPr>
        <p:spPr>
          <a:xfrm>
            <a:off x="1558005" y="4208723"/>
            <a:ext cx="2930400" cy="468000"/>
          </a:xfrm>
        </p:spPr>
        <p:txBody>
          <a:bodyPr/>
          <a:lstStyle>
            <a:lvl1pPr marL="0" indent="0">
              <a:lnSpc>
                <a:spcPct val="13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0" y="0"/>
            <a:ext cx="12192000" cy="6858000"/>
            <a:chOff x="0" y="0"/>
            <a:chExt cx="12192000" cy="6858000"/>
          </a:xfrm>
        </p:grpSpPr>
        <p:sp>
          <p:nvSpPr>
            <p:cNvPr id="18" name="矩形 17"/>
            <p:cNvSpPr/>
            <p:nvPr userDrawn="1">
              <p:custDataLst>
                <p:tags r:id="rId3"/>
              </p:custDataLst>
            </p:nvPr>
          </p:nvSpPr>
          <p:spPr>
            <a:xfrm>
              <a:off x="292800" y="304200"/>
              <a:ext cx="11606400" cy="62496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2400"/>
            </a:p>
          </p:txBody>
        </p:sp>
        <p:grpSp>
          <p:nvGrpSpPr>
            <p:cNvPr id="19" name="组合 18"/>
            <p:cNvGrpSpPr/>
            <p:nvPr userDrawn="1"/>
          </p:nvGrpSpPr>
          <p:grpSpPr>
            <a:xfrm>
              <a:off x="11277600" y="0"/>
              <a:ext cx="914400" cy="914400"/>
              <a:chOff x="11277600" y="5752233"/>
              <a:chExt cx="914400" cy="914400"/>
            </a:xfrm>
          </p:grpSpPr>
          <p:sp>
            <p:nvSpPr>
              <p:cNvPr id="21" name="矩形 20"/>
              <p:cNvSpPr/>
              <p:nvPr userDrawn="1">
                <p:custDataLst>
                  <p:tags r:id="rId4"/>
                </p:custDataLst>
              </p:nvPr>
            </p:nvSpPr>
            <p:spPr>
              <a:xfrm>
                <a:off x="11277600" y="5752233"/>
                <a:ext cx="914400" cy="914400"/>
              </a:xfrm>
              <a:prstGeom prst="rect">
                <a:avLst/>
              </a:prstGeom>
              <a:solidFill>
                <a:schemeClr val="accent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sp>
            <p:nvSpPr>
              <p:cNvPr id="22" name="任意多边形: 形状 21"/>
              <p:cNvSpPr/>
              <p:nvPr userDrawn="1">
                <p:custDataLst>
                  <p:tags r:id="rId5"/>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bg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endParaRPr>
              </a:p>
            </p:txBody>
          </p:sp>
        </p:grpSp>
        <p:sp>
          <p:nvSpPr>
            <p:cNvPr id="20" name="矩形 19"/>
            <p:cNvSpPr/>
            <p:nvPr userDrawn="1">
              <p:custDataLst>
                <p:tags r:id="rId6"/>
              </p:custDataLst>
            </p:nvPr>
          </p:nvSpPr>
          <p:spPr>
            <a:xfrm>
              <a:off x="0" y="5943600"/>
              <a:ext cx="914400" cy="9144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028825" y="4443095"/>
            <a:ext cx="10162540" cy="2414270"/>
            <a:chOff x="3195" y="6997"/>
            <a:chExt cx="16004" cy="3802"/>
          </a:xfrm>
        </p:grpSpPr>
        <p:sp>
          <p:nvSpPr>
            <p:cNvPr id="12" name="等腰三角形 11"/>
            <p:cNvSpPr/>
            <p:nvPr>
              <p:custDataLst>
                <p:tags r:id="rId3"/>
              </p:custDataLst>
            </p:nvPr>
          </p:nvSpPr>
          <p:spPr>
            <a:xfrm flipH="1">
              <a:off x="3195" y="9989"/>
              <a:ext cx="1640" cy="8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6" name="组合 5"/>
            <p:cNvGrpSpPr/>
            <p:nvPr userDrawn="1"/>
          </p:nvGrpSpPr>
          <p:grpSpPr>
            <a:xfrm>
              <a:off x="4015" y="6997"/>
              <a:ext cx="15185" cy="3803"/>
              <a:chOff x="4015" y="6997"/>
              <a:chExt cx="15185" cy="3803"/>
            </a:xfrm>
          </p:grpSpPr>
          <p:sp>
            <p:nvSpPr>
              <p:cNvPr id="20" name="等腰三角形 19"/>
              <p:cNvSpPr/>
              <p:nvPr>
                <p:custDataLst>
                  <p:tags r:id="rId4"/>
                </p:custDataLst>
              </p:nvPr>
            </p:nvSpPr>
            <p:spPr>
              <a:xfrm flipH="1">
                <a:off x="6897" y="6997"/>
                <a:ext cx="7691" cy="380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2"/>
              <p:cNvSpPr/>
              <p:nvPr>
                <p:custDataLst>
                  <p:tags r:id="rId5"/>
                </p:custDataLst>
              </p:nvPr>
            </p:nvSpPr>
            <p:spPr>
              <a:xfrm flipH="1">
                <a:off x="10743" y="6997"/>
                <a:ext cx="3846" cy="380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等腰三角形 17"/>
              <p:cNvSpPr/>
              <p:nvPr>
                <p:custDataLst>
                  <p:tags r:id="rId6"/>
                </p:custDataLst>
              </p:nvPr>
            </p:nvSpPr>
            <p:spPr>
              <a:xfrm flipH="1">
                <a:off x="12283" y="8520"/>
                <a:ext cx="4611" cy="22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任意多边形 16"/>
              <p:cNvSpPr/>
              <p:nvPr>
                <p:custDataLst>
                  <p:tags r:id="rId7"/>
                </p:custDataLst>
              </p:nvPr>
            </p:nvSpPr>
            <p:spPr>
              <a:xfrm flipH="1">
                <a:off x="14589" y="8520"/>
                <a:ext cx="2306" cy="2280"/>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等腰三角形 15"/>
              <p:cNvSpPr/>
              <p:nvPr>
                <p:custDataLst>
                  <p:tags r:id="rId8"/>
                </p:custDataLst>
              </p:nvPr>
            </p:nvSpPr>
            <p:spPr>
              <a:xfrm flipH="1">
                <a:off x="4470" y="7950"/>
                <a:ext cx="5764" cy="28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19"/>
              <p:cNvSpPr/>
              <p:nvPr>
                <p:custDataLst>
                  <p:tags r:id="rId9"/>
                </p:custDataLst>
              </p:nvPr>
            </p:nvSpPr>
            <p:spPr>
              <a:xfrm flipH="1">
                <a:off x="7352" y="7950"/>
                <a:ext cx="2882" cy="2850"/>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4" name="等腰三角形 13"/>
              <p:cNvSpPr/>
              <p:nvPr>
                <p:custDataLst>
                  <p:tags r:id="rId10"/>
                </p:custDataLst>
              </p:nvPr>
            </p:nvSpPr>
            <p:spPr>
              <a:xfrm flipH="1">
                <a:off x="17560" y="9989"/>
                <a:ext cx="1640" cy="8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22"/>
              <p:cNvSpPr/>
              <p:nvPr>
                <p:custDataLst>
                  <p:tags r:id="rId11"/>
                </p:custDataLst>
              </p:nvPr>
            </p:nvSpPr>
            <p:spPr>
              <a:xfrm flipH="1">
                <a:off x="18380" y="9989"/>
                <a:ext cx="820" cy="81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任意多边形 25"/>
              <p:cNvSpPr/>
              <p:nvPr>
                <p:custDataLst>
                  <p:tags r:id="rId12"/>
                </p:custDataLst>
              </p:nvPr>
            </p:nvSpPr>
            <p:spPr>
              <a:xfrm flipH="1">
                <a:off x="4015" y="9989"/>
                <a:ext cx="820" cy="81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hasCustomPrompt="1"/>
            <p:custDataLst>
              <p:tags r:id="rId13"/>
            </p:custDataLst>
          </p:nvPr>
        </p:nvSpPr>
        <p:spPr>
          <a:xfrm>
            <a:off x="1285044" y="2014855"/>
            <a:ext cx="5818505" cy="1414145"/>
          </a:xfrm>
        </p:spPr>
        <p:txBody>
          <a:bodyPr anchor="b" anchorCtr="0">
            <a:normAutofit/>
          </a:bodyPr>
          <a:lstStyle>
            <a:lvl1pPr>
              <a:defRPr sz="7200" b="1" u="none" strike="noStrike" kern="1200" cap="none" spc="0" normalizeH="0" baseline="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日期占位符 2"/>
          <p:cNvSpPr>
            <a:spLocks noGrp="1"/>
          </p:cNvSpPr>
          <p:nvPr>
            <p:ph type="dt" sz="half" idx="10"/>
            <p:custDataLst>
              <p:tags r:id="rId14"/>
            </p:custDataLst>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1277600" y="5752465"/>
            <a:ext cx="914400" cy="914400"/>
            <a:chOff x="11277600" y="5752233"/>
            <a:chExt cx="914400" cy="914400"/>
          </a:xfrm>
        </p:grpSpPr>
        <p:sp>
          <p:nvSpPr>
            <p:cNvPr id="8" name="矩形 7"/>
            <p:cNvSpPr/>
            <p:nvPr userDrawn="1">
              <p:custDataLst>
                <p:tags r:id="rId3"/>
              </p:custDataLst>
            </p:nvPr>
          </p:nvSpPr>
          <p:spPr>
            <a:xfrm>
              <a:off x="11277600" y="5752233"/>
              <a:ext cx="914400" cy="9144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微软雅黑" panose="020B0503020204020204" charset="-122"/>
                <a:ea typeface="微软雅黑" panose="020B0503020204020204" charset="-122"/>
                <a:sym typeface="+mn-ea"/>
              </a:endParaRPr>
            </a:p>
          </p:txBody>
        </p:sp>
        <p:sp>
          <p:nvSpPr>
            <p:cNvPr id="12" name="任意多边形: 形状 11"/>
            <p:cNvSpPr/>
            <p:nvPr userDrawn="1">
              <p:custDataLst>
                <p:tags r:id="rId4"/>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latin typeface="微软雅黑" panose="020B0503020204020204" charset="-122"/>
                <a:ea typeface="微软雅黑" panose="020B0503020204020204" charset="-122"/>
              </a:endParaRPr>
            </a:p>
          </p:txBody>
        </p:sp>
      </p:grpSp>
      <p:sp>
        <p:nvSpPr>
          <p:cNvPr id="7" name="等腰三角形 6"/>
          <p:cNvSpPr/>
          <p:nvPr userDrawn="1">
            <p:custDataLst>
              <p:tags r:id="rId5"/>
            </p:custDataLst>
          </p:nvPr>
        </p:nvSpPr>
        <p:spPr>
          <a:xfrm rot="5400000">
            <a:off x="-144145" y="448310"/>
            <a:ext cx="720090" cy="4318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2" name="标题 1"/>
          <p:cNvSpPr>
            <a:spLocks noGrp="1"/>
          </p:cNvSpPr>
          <p:nvPr userDrawn="1">
            <p:ph type="title"/>
            <p:custDataLst>
              <p:tags r:id="rId6"/>
            </p:custDataLst>
          </p:nvPr>
        </p:nvSpPr>
        <p:spPr/>
        <p:txBody>
          <a:bodyPr/>
          <a:lstStyle>
            <a:lvl1pPr>
              <a:defRPr baseline="0">
                <a:solidFill>
                  <a:schemeClr val="accent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2400">
              <a:latin typeface="微软雅黑" panose="020B0503020204020204" charset="-122"/>
              <a:ea typeface="微软雅黑" panose="020B0503020204020204" charset="-122"/>
            </a:endParaRPr>
          </a:p>
        </p:txBody>
      </p:sp>
      <p:grpSp>
        <p:nvGrpSpPr>
          <p:cNvPr id="34" name="组合 33"/>
          <p:cNvGrpSpPr/>
          <p:nvPr userDrawn="1">
            <p:custDataLst>
              <p:tags r:id="rId3"/>
            </p:custDataLst>
          </p:nvPr>
        </p:nvGrpSpPr>
        <p:grpSpPr>
          <a:xfrm>
            <a:off x="11277600" y="0"/>
            <a:ext cx="914400" cy="914400"/>
            <a:chOff x="11277600" y="5752233"/>
            <a:chExt cx="914400" cy="914400"/>
          </a:xfrm>
        </p:grpSpPr>
        <p:sp>
          <p:nvSpPr>
            <p:cNvPr id="35" name="矩形 34"/>
            <p:cNvSpPr/>
            <p:nvPr userDrawn="1">
              <p:custDataLst>
                <p:tags r:id="rId4"/>
              </p:custDataLst>
            </p:nvPr>
          </p:nvSpPr>
          <p:spPr>
            <a:xfrm>
              <a:off x="11277600" y="5752233"/>
              <a:ext cx="914400" cy="914400"/>
            </a:xfrm>
            <a:prstGeom prst="rect">
              <a:avLst/>
            </a:prstGeom>
            <a:solidFill>
              <a:schemeClr val="accent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微软雅黑" panose="020B0503020204020204" charset="-122"/>
                <a:ea typeface="微软雅黑" panose="020B0503020204020204" charset="-122"/>
                <a:sym typeface="+mn-ea"/>
              </a:endParaRPr>
            </a:p>
          </p:txBody>
        </p:sp>
        <p:sp>
          <p:nvSpPr>
            <p:cNvPr id="36" name="任意多边形: 形状 35"/>
            <p:cNvSpPr/>
            <p:nvPr userDrawn="1">
              <p:custDataLst>
                <p:tags r:id="rId5"/>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bg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latin typeface="微软雅黑" panose="020B0503020204020204" charset="-122"/>
                <a:ea typeface="微软雅黑" panose="020B0503020204020204" charset="-122"/>
              </a:endParaRPr>
            </a:p>
          </p:txBody>
        </p:sp>
      </p:grpSp>
      <p:sp>
        <p:nvSpPr>
          <p:cNvPr id="37" name="矩形 36"/>
          <p:cNvSpPr/>
          <p:nvPr userDrawn="1">
            <p:custDataLst>
              <p:tags r:id="rId6"/>
            </p:custDataLst>
          </p:nvPr>
        </p:nvSpPr>
        <p:spPr>
          <a:xfrm>
            <a:off x="0" y="5943600"/>
            <a:ext cx="914400" cy="914400"/>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u="none" strike="noStrike" kern="1200" cap="none" spc="200" normalizeH="0" baseline="0">
                <a:latin typeface="Arial" panose="020B0604020202020204" pitchFamily="34" charset="0"/>
                <a:ea typeface="微软雅黑" panose="020B0503020204020204" charset="-122"/>
              </a:defRPr>
            </a:lvl1pPr>
            <a:lvl2pPr>
              <a:defRPr u="none" strike="noStrike" kern="1200" cap="none" spc="200" normalizeH="0" baseline="0">
                <a:latin typeface="Arial" panose="020B0604020202020204" pitchFamily="34" charset="0"/>
                <a:ea typeface="微软雅黑" panose="020B0503020204020204" charset="-122"/>
              </a:defRPr>
            </a:lvl2pPr>
            <a:lvl3pPr>
              <a:defRPr u="none" strike="noStrike" kern="1200" cap="none" spc="200" normalizeH="0" baseline="0">
                <a:latin typeface="Arial" panose="020B0604020202020204" pitchFamily="34" charset="0"/>
                <a:ea typeface="微软雅黑" panose="020B0503020204020204" charset="-122"/>
              </a:defRPr>
            </a:lvl3pPr>
            <a:lvl4pPr>
              <a:defRPr u="none" strike="noStrike" kern="1200" cap="none" spc="200" normalizeH="0" baseline="0">
                <a:latin typeface="Arial" panose="020B0604020202020204" pitchFamily="34" charset="0"/>
                <a:ea typeface="微软雅黑" panose="020B0503020204020204" charset="-122"/>
              </a:defRPr>
            </a:lvl4pPr>
            <a:lvl5pPr>
              <a:defRPr u="none" strike="noStrike" kern="1200" cap="none" spc="200" normalizeH="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3810"/>
            <a:ext cx="4823460" cy="6866255"/>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2400" dirty="0">
              <a:latin typeface="微软雅黑" panose="020B0503020204020204" charset="-122"/>
              <a:ea typeface="微软雅黑" panose="020B0503020204020204" charset="-122"/>
              <a:sym typeface="+mn-ea"/>
            </a:endParaRPr>
          </a:p>
        </p:txBody>
      </p:sp>
      <p:sp>
        <p:nvSpPr>
          <p:cNvPr id="13" name="等腰三角形 12"/>
          <p:cNvSpPr/>
          <p:nvPr userDrawn="1">
            <p:custDataLst>
              <p:tags r:id="rId3"/>
            </p:custDataLst>
          </p:nvPr>
        </p:nvSpPr>
        <p:spPr>
          <a:xfrm rot="5400000">
            <a:off x="-144145" y="1002030"/>
            <a:ext cx="720090" cy="4318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grpSp>
        <p:nvGrpSpPr>
          <p:cNvPr id="15" name="组合 14"/>
          <p:cNvGrpSpPr/>
          <p:nvPr userDrawn="1">
            <p:custDataLst>
              <p:tags r:id="rId4"/>
            </p:custDataLst>
          </p:nvPr>
        </p:nvGrpSpPr>
        <p:grpSpPr>
          <a:xfrm>
            <a:off x="11277600" y="5752465"/>
            <a:ext cx="914400" cy="914400"/>
            <a:chOff x="11277600" y="5752233"/>
            <a:chExt cx="914400" cy="914400"/>
          </a:xfrm>
        </p:grpSpPr>
        <p:sp>
          <p:nvSpPr>
            <p:cNvPr id="17" name="矩形 16"/>
            <p:cNvSpPr/>
            <p:nvPr userDrawn="1">
              <p:custDataLst>
                <p:tags r:id="rId5"/>
              </p:custDataLst>
            </p:nvPr>
          </p:nvSpPr>
          <p:spPr>
            <a:xfrm>
              <a:off x="11277600" y="5752233"/>
              <a:ext cx="914400" cy="914400"/>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微软雅黑" panose="020B0503020204020204" charset="-122"/>
                <a:ea typeface="微软雅黑" panose="020B0503020204020204" charset="-122"/>
                <a:sym typeface="+mn-ea"/>
              </a:endParaRPr>
            </a:p>
          </p:txBody>
        </p:sp>
        <p:sp>
          <p:nvSpPr>
            <p:cNvPr id="18" name="任意多边形: 形状 17"/>
            <p:cNvSpPr/>
            <p:nvPr userDrawn="1">
              <p:custDataLst>
                <p:tags r:id="rId6"/>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latin typeface="微软雅黑" panose="020B0503020204020204" charset="-122"/>
                <a:ea typeface="微软雅黑" panose="020B0503020204020204" charset="-122"/>
              </a:endParaRPr>
            </a:p>
          </p:txBody>
        </p:sp>
      </p:gr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u="none" strike="noStrike" kern="1200" cap="none" spc="200" normalizeH="0" baseline="0">
                <a:solidFill>
                  <a:schemeClr val="tx1"/>
                </a:solidFill>
                <a:latin typeface="Arial" panose="020B0604020202020204" pitchFamily="34" charset="0"/>
                <a:ea typeface="微软雅黑" panose="020B0503020204020204" charset="-122"/>
              </a:defRPr>
            </a:lvl1pPr>
            <a:lvl2pPr>
              <a:defRPr u="none" strike="noStrike" kern="1200" cap="none" spc="200" normalizeH="0" baseline="0">
                <a:solidFill>
                  <a:schemeClr val="tx1"/>
                </a:solidFill>
                <a:latin typeface="Arial" panose="020B0604020202020204" pitchFamily="34" charset="0"/>
                <a:ea typeface="微软雅黑" panose="020B0503020204020204" charset="-122"/>
              </a:defRPr>
            </a:lvl2pPr>
            <a:lvl3pPr>
              <a:defRPr u="none" strike="noStrike" kern="1200" cap="none" spc="200" normalizeH="0" baseline="0">
                <a:solidFill>
                  <a:schemeClr val="tx1"/>
                </a:solidFill>
                <a:latin typeface="Arial" panose="020B0604020202020204" pitchFamily="34" charset="0"/>
                <a:ea typeface="微软雅黑" panose="020B0503020204020204" charset="-122"/>
              </a:defRPr>
            </a:lvl3pPr>
            <a:lvl4pPr>
              <a:defRPr u="none" strike="noStrike" kern="1200" cap="none" spc="200" normalizeH="0" baseline="0">
                <a:solidFill>
                  <a:schemeClr val="tx1"/>
                </a:solidFill>
                <a:latin typeface="Arial" panose="020B0604020202020204" pitchFamily="34" charset="0"/>
                <a:ea typeface="微软雅黑" panose="020B0503020204020204" charset="-122"/>
              </a:defRPr>
            </a:lvl4pPr>
            <a:lvl5pPr>
              <a:defRPr u="none" strike="noStrike" kern="1200" cap="none" spc="200" normalizeH="0"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u="none" strike="noStrike" kern="1200" cap="none" spc="200" normalizeH="0" baseline="0">
                <a:latin typeface="Arial" panose="020B0604020202020204" pitchFamily="34" charset="0"/>
                <a:ea typeface="微软雅黑" panose="020B0503020204020204" charset="-122"/>
              </a:defRPr>
            </a:lvl1pPr>
            <a:lvl2pPr>
              <a:defRPr u="none" strike="noStrike" kern="1200" cap="none" spc="200" normalizeH="0" baseline="0">
                <a:latin typeface="Arial" panose="020B0604020202020204" pitchFamily="34" charset="0"/>
                <a:ea typeface="微软雅黑" panose="020B0503020204020204" charset="-122"/>
              </a:defRPr>
            </a:lvl2pPr>
            <a:lvl3pPr>
              <a:defRPr u="none" strike="noStrike" kern="1200" cap="none" spc="200" normalizeH="0" baseline="0">
                <a:latin typeface="Arial" panose="020B0604020202020204" pitchFamily="34" charset="0"/>
                <a:ea typeface="微软雅黑" panose="020B0503020204020204" charset="-122"/>
              </a:defRPr>
            </a:lvl3pPr>
            <a:lvl4pPr>
              <a:defRPr u="none" strike="noStrike" kern="1200" cap="none" spc="200" normalizeH="0" baseline="0">
                <a:latin typeface="Arial" panose="020B0604020202020204" pitchFamily="34" charset="0"/>
                <a:ea typeface="微软雅黑" panose="020B0503020204020204" charset="-122"/>
              </a:defRPr>
            </a:lvl4pPr>
            <a:lvl5pPr>
              <a:defRPr u="none" strike="noStrike" kern="1200" cap="none" spc="200" normalizeH="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grpSp>
        <p:nvGrpSpPr>
          <p:cNvPr id="25" name="组合 24"/>
          <p:cNvGrpSpPr/>
          <p:nvPr userDrawn="1">
            <p:custDataLst>
              <p:tags r:id="rId2"/>
            </p:custDataLst>
          </p:nvPr>
        </p:nvGrpSpPr>
        <p:grpSpPr>
          <a:xfrm rot="5400000">
            <a:off x="5638800" y="5943600"/>
            <a:ext cx="914400" cy="914400"/>
            <a:chOff x="11277600" y="5752233"/>
            <a:chExt cx="914400" cy="914400"/>
          </a:xfrm>
        </p:grpSpPr>
        <p:sp>
          <p:nvSpPr>
            <p:cNvPr id="26" name="矩形 25"/>
            <p:cNvSpPr/>
            <p:nvPr userDrawn="1">
              <p:custDataLst>
                <p:tags r:id="rId3"/>
              </p:custDataLst>
            </p:nvPr>
          </p:nvSpPr>
          <p:spPr>
            <a:xfrm>
              <a:off x="11277600" y="5752233"/>
              <a:ext cx="914400" cy="914400"/>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微软雅黑" panose="020B0503020204020204" charset="-122"/>
                <a:ea typeface="微软雅黑" panose="020B0503020204020204" charset="-122"/>
                <a:sym typeface="+mn-ea"/>
              </a:endParaRPr>
            </a:p>
          </p:txBody>
        </p:sp>
        <p:sp>
          <p:nvSpPr>
            <p:cNvPr id="27" name="任意多边形: 形状 26"/>
            <p:cNvSpPr/>
            <p:nvPr userDrawn="1">
              <p:custDataLst>
                <p:tags r:id="rId4"/>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latin typeface="微软雅黑" panose="020B0503020204020204" charset="-122"/>
                <a:ea typeface="微软雅黑" panose="020B0503020204020204" charset="-122"/>
              </a:endParaRPr>
            </a:p>
          </p:txBody>
        </p:sp>
      </p:grpSp>
      <p:sp>
        <p:nvSpPr>
          <p:cNvPr id="10" name="矩形 9"/>
          <p:cNvSpPr/>
          <p:nvPr userDrawn="1">
            <p:custDataLst>
              <p:tags r:id="rId5"/>
            </p:custDataLst>
          </p:nvPr>
        </p:nvSpPr>
        <p:spPr>
          <a:xfrm>
            <a:off x="0" y="0"/>
            <a:ext cx="12192000" cy="2664000"/>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2400">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u="none" strike="noStrike" kern="1200" cap="none" spc="200" normalizeH="0"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u="none" strike="noStrike" kern="1200" cap="none" spc="200" normalizeH="0" baseline="0">
                <a:latin typeface="Arial" panose="020B0604020202020204" pitchFamily="34" charset="0"/>
                <a:ea typeface="微软雅黑" panose="020B0503020204020204" charset="-122"/>
              </a:defRPr>
            </a:lvl1pPr>
            <a:lvl2pPr>
              <a:defRPr u="none" strike="noStrike" kern="1200" cap="none" spc="200" normalizeH="0" baseline="0">
                <a:latin typeface="Arial" panose="020B0604020202020204" pitchFamily="34" charset="0"/>
                <a:ea typeface="微软雅黑" panose="020B0503020204020204" charset="-122"/>
              </a:defRPr>
            </a:lvl2pPr>
            <a:lvl3pPr>
              <a:defRPr u="none" strike="noStrike" kern="1200" cap="none" spc="200" normalizeH="0" baseline="0">
                <a:latin typeface="Arial" panose="020B0604020202020204" pitchFamily="34" charset="0"/>
                <a:ea typeface="微软雅黑" panose="020B0503020204020204" charset="-122"/>
              </a:defRPr>
            </a:lvl3pPr>
            <a:lvl4pPr>
              <a:defRPr u="none" strike="noStrike" kern="1200" cap="none" spc="200" normalizeH="0" baseline="0">
                <a:latin typeface="Arial" panose="020B0604020202020204" pitchFamily="34" charset="0"/>
                <a:ea typeface="微软雅黑" panose="020B0503020204020204" charset="-122"/>
              </a:defRPr>
            </a:lvl4pPr>
            <a:lvl5pPr>
              <a:defRPr u="none" strike="noStrike" kern="1200" cap="none" spc="200" normalizeH="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 name="等腰三角形 23"/>
          <p:cNvSpPr/>
          <p:nvPr userDrawn="1">
            <p:custDataLst>
              <p:tags r:id="rId12"/>
            </p:custDataLst>
          </p:nvPr>
        </p:nvSpPr>
        <p:spPr>
          <a:xfrm rot="10800000">
            <a:off x="5735960" y="0"/>
            <a:ext cx="720080" cy="4320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2400">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u="none" strike="noStrike" kern="1200" cap="none" spc="200" normalizeH="0" baseline="0">
                <a:latin typeface="Arial" panose="020B0604020202020204" pitchFamily="34" charset="0"/>
                <a:ea typeface="微软雅黑" panose="020B0503020204020204" charset="-122"/>
              </a:defRPr>
            </a:lvl1pPr>
            <a:lvl2pPr>
              <a:defRPr u="none" strike="noStrike" kern="1200" cap="none" spc="200" normalizeH="0" baseline="0">
                <a:latin typeface="Arial" panose="020B0604020202020204" pitchFamily="34" charset="0"/>
                <a:ea typeface="微软雅黑" panose="020B0503020204020204" charset="-122"/>
              </a:defRPr>
            </a:lvl2pPr>
            <a:lvl3pPr>
              <a:defRPr u="none" strike="noStrike" kern="1200" cap="none" spc="200" normalizeH="0" baseline="0">
                <a:latin typeface="Arial" panose="020B0604020202020204" pitchFamily="34" charset="0"/>
                <a:ea typeface="微软雅黑" panose="020B0503020204020204" charset="-122"/>
              </a:defRPr>
            </a:lvl3pPr>
            <a:lvl4pPr>
              <a:defRPr u="none" strike="noStrike" kern="1200" cap="none" spc="200" normalizeH="0" baseline="0">
                <a:latin typeface="Arial" panose="020B0604020202020204" pitchFamily="34" charset="0"/>
                <a:ea typeface="微软雅黑" panose="020B0503020204020204" charset="-122"/>
              </a:defRPr>
            </a:lvl4pPr>
            <a:lvl5pPr>
              <a:defRPr u="none" strike="noStrike" kern="1200" cap="none" spc="200" normalizeH="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u="none" strike="noStrike" kern="1200" cap="none" spc="200" normalizeH="0"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23" name="等腰三角形 22"/>
          <p:cNvSpPr/>
          <p:nvPr userDrawn="1">
            <p:custDataLst>
              <p:tags r:id="rId9"/>
            </p:custDataLst>
          </p:nvPr>
        </p:nvSpPr>
        <p:spPr>
          <a:xfrm rot="10800000">
            <a:off x="5735960" y="0"/>
            <a:ext cx="720080" cy="4320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25" name="组合 24"/>
          <p:cNvGrpSpPr/>
          <p:nvPr userDrawn="1">
            <p:custDataLst>
              <p:tags r:id="rId2"/>
            </p:custDataLst>
          </p:nvPr>
        </p:nvGrpSpPr>
        <p:grpSpPr>
          <a:xfrm>
            <a:off x="11277600" y="5752233"/>
            <a:ext cx="914400" cy="914400"/>
            <a:chOff x="11277600" y="5752233"/>
            <a:chExt cx="914400" cy="914400"/>
          </a:xfrm>
        </p:grpSpPr>
        <p:sp>
          <p:nvSpPr>
            <p:cNvPr id="26" name="矩形 25"/>
            <p:cNvSpPr/>
            <p:nvPr userDrawn="1">
              <p:custDataLst>
                <p:tags r:id="rId3"/>
              </p:custDataLst>
            </p:nvPr>
          </p:nvSpPr>
          <p:spPr>
            <a:xfrm>
              <a:off x="11277600" y="5752233"/>
              <a:ext cx="914400" cy="914400"/>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微软雅黑" panose="020B0503020204020204" charset="-122"/>
                <a:ea typeface="微软雅黑" panose="020B0503020204020204" charset="-122"/>
                <a:sym typeface="+mn-ea"/>
              </a:endParaRPr>
            </a:p>
          </p:txBody>
        </p:sp>
        <p:sp>
          <p:nvSpPr>
            <p:cNvPr id="27" name="任意多边形: 形状 26"/>
            <p:cNvSpPr/>
            <p:nvPr userDrawn="1">
              <p:custDataLst>
                <p:tags r:id="rId4"/>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latin typeface="微软雅黑" panose="020B0503020204020204" charset="-122"/>
                <a:ea typeface="微软雅黑" panose="020B0503020204020204" charset="-122"/>
              </a:endParaRPr>
            </a:p>
          </p:txBody>
        </p:sp>
      </p:grpSp>
      <p:sp>
        <p:nvSpPr>
          <p:cNvPr id="10" name="矩形 9"/>
          <p:cNvSpPr/>
          <p:nvPr userDrawn="1">
            <p:custDataLst>
              <p:tags r:id="rId5"/>
            </p:custDataLst>
          </p:nvPr>
        </p:nvSpPr>
        <p:spPr>
          <a:xfrm>
            <a:off x="0" y="0"/>
            <a:ext cx="12192000" cy="914400"/>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2400">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6"/>
            </p:custDataLst>
          </p:nvPr>
        </p:nvSpPr>
        <p:spPr>
          <a:xfrm>
            <a:off x="579600" y="237600"/>
            <a:ext cx="11037600" cy="441964"/>
          </a:xfrm>
        </p:spPr>
        <p:txBody>
          <a:bodyPr/>
          <a:lstStyle>
            <a:lvl1pPr>
              <a:defRPr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u="none" strike="noStrike" kern="1200" cap="none" spc="200" normalizeH="0" baseline="0">
                <a:latin typeface="Arial" panose="020B0604020202020204" pitchFamily="34" charset="0"/>
                <a:ea typeface="微软雅黑" panose="020B0503020204020204" charset="-122"/>
              </a:defRPr>
            </a:lvl1pPr>
            <a:lvl2pPr>
              <a:defRPr u="none" strike="noStrike" kern="1200" cap="none" spc="200" normalizeH="0" baseline="0">
                <a:latin typeface="Arial" panose="020B0604020202020204" pitchFamily="34" charset="0"/>
                <a:ea typeface="微软雅黑" panose="020B0503020204020204" charset="-122"/>
              </a:defRPr>
            </a:lvl2pPr>
            <a:lvl3pPr>
              <a:defRPr u="none" strike="noStrike" kern="1200" cap="none" spc="200" normalizeH="0" baseline="0">
                <a:latin typeface="Arial" panose="020B0604020202020204" pitchFamily="34" charset="0"/>
                <a:ea typeface="微软雅黑" panose="020B0503020204020204" charset="-122"/>
              </a:defRPr>
            </a:lvl3pPr>
            <a:lvl4pPr>
              <a:defRPr u="none" strike="noStrike" kern="1200" cap="none" spc="200" normalizeH="0" baseline="0">
                <a:latin typeface="Arial" panose="020B0604020202020204" pitchFamily="34" charset="0"/>
                <a:ea typeface="微软雅黑" panose="020B0503020204020204" charset="-122"/>
              </a:defRPr>
            </a:lvl4pPr>
            <a:lvl5pPr>
              <a:defRPr u="none" strike="noStrike" kern="1200" cap="none" spc="200" normalizeH="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u="none" strike="noStrike" kern="1200" cap="none" spc="200" normalizeH="0" baseline="0">
                <a:latin typeface="Arial" panose="020B0604020202020204" pitchFamily="34" charset="0"/>
                <a:ea typeface="微软雅黑" panose="020B0503020204020204" charset="-122"/>
              </a:defRPr>
            </a:lvl1pPr>
            <a:lvl2pPr>
              <a:defRPr u="none" strike="noStrike" kern="1200" cap="none" spc="200" normalizeH="0" baseline="0">
                <a:latin typeface="Arial" panose="020B0604020202020204" pitchFamily="34" charset="0"/>
                <a:ea typeface="微软雅黑" panose="020B0503020204020204" charset="-122"/>
              </a:defRPr>
            </a:lvl2pPr>
            <a:lvl3pPr>
              <a:defRPr u="none" strike="noStrike" kern="1200" cap="none" spc="200" normalizeH="0" baseline="0">
                <a:latin typeface="Arial" panose="020B0604020202020204" pitchFamily="34" charset="0"/>
                <a:ea typeface="微软雅黑" panose="020B0503020204020204" charset="-122"/>
              </a:defRPr>
            </a:lvl3pPr>
            <a:lvl4pPr>
              <a:defRPr u="none" strike="noStrike" kern="1200" cap="none" spc="200" normalizeH="0" baseline="0">
                <a:latin typeface="Arial" panose="020B0604020202020204" pitchFamily="34" charset="0"/>
                <a:ea typeface="微软雅黑" panose="020B0503020204020204" charset="-122"/>
              </a:defRPr>
            </a:lvl4pPr>
            <a:lvl5pPr>
              <a:defRPr u="none" strike="noStrike" kern="1200" cap="none" spc="200" normalizeH="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u="none" strike="noStrike" kern="1200" cap="none" spc="200" normalizeH="0"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u="none" strike="noStrike" kern="1200" cap="none" spc="200" normalizeH="0"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24" name="等腰三角形 23"/>
          <p:cNvSpPr/>
          <p:nvPr userDrawn="1">
            <p:custDataLst>
              <p:tags r:id="rId14"/>
            </p:custDataLst>
          </p:nvPr>
        </p:nvSpPr>
        <p:spPr>
          <a:xfrm rot="5400000">
            <a:off x="-144016" y="241176"/>
            <a:ext cx="720080" cy="4320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33" name="等腰三角形 32"/>
          <p:cNvSpPr/>
          <p:nvPr userDrawn="1">
            <p:custDataLst>
              <p:tags r:id="rId2"/>
            </p:custDataLst>
          </p:nvPr>
        </p:nvSpPr>
        <p:spPr>
          <a:xfrm flipH="1">
            <a:off x="2941955" y="-798195"/>
            <a:ext cx="9267825" cy="45821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charset="-122"/>
              <a:ea typeface="微软雅黑" panose="020B0503020204020204" charset="-122"/>
            </a:endParaRPr>
          </a:p>
        </p:txBody>
      </p:sp>
      <p:sp>
        <p:nvSpPr>
          <p:cNvPr id="34" name="任意多边形 12"/>
          <p:cNvSpPr/>
          <p:nvPr userDrawn="1">
            <p:custDataLst>
              <p:tags r:id="rId3"/>
            </p:custDataLst>
          </p:nvPr>
        </p:nvSpPr>
        <p:spPr>
          <a:xfrm flipH="1">
            <a:off x="7576185" y="-798195"/>
            <a:ext cx="4633595" cy="4582160"/>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charset="-122"/>
              <a:ea typeface="微软雅黑" panose="020B0503020204020204" charset="-122"/>
            </a:endParaRPr>
          </a:p>
        </p:txBody>
      </p:sp>
      <p:sp>
        <p:nvSpPr>
          <p:cNvPr id="37" name="等腰三角形 36"/>
          <p:cNvSpPr/>
          <p:nvPr userDrawn="1">
            <p:custDataLst>
              <p:tags r:id="rId4"/>
            </p:custDataLst>
          </p:nvPr>
        </p:nvSpPr>
        <p:spPr>
          <a:xfrm flipH="1">
            <a:off x="17780" y="349885"/>
            <a:ext cx="6944995" cy="34340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charset="-122"/>
              <a:ea typeface="微软雅黑" panose="020B0503020204020204" charset="-122"/>
            </a:endParaRPr>
          </a:p>
        </p:txBody>
      </p:sp>
      <p:sp>
        <p:nvSpPr>
          <p:cNvPr id="38" name="任意多边形 19"/>
          <p:cNvSpPr/>
          <p:nvPr userDrawn="1">
            <p:custDataLst>
              <p:tags r:id="rId5"/>
            </p:custDataLst>
          </p:nvPr>
        </p:nvSpPr>
        <p:spPr>
          <a:xfrm flipH="1">
            <a:off x="3490595" y="349885"/>
            <a:ext cx="3472815" cy="3434080"/>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charset="-122"/>
              <a:ea typeface="微软雅黑" panose="020B0503020204020204" charset="-122"/>
            </a:endParaRPr>
          </a:p>
        </p:txBody>
      </p:sp>
      <p:sp>
        <p:nvSpPr>
          <p:cNvPr id="44" name="等腰三角形 43"/>
          <p:cNvSpPr/>
          <p:nvPr userDrawn="1">
            <p:custDataLst>
              <p:tags r:id="rId6"/>
            </p:custDataLst>
          </p:nvPr>
        </p:nvSpPr>
        <p:spPr>
          <a:xfrm rot="10800000" flipH="1">
            <a:off x="17780" y="3783965"/>
            <a:ext cx="9267825" cy="45821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charset="-122"/>
              <a:ea typeface="微软雅黑" panose="020B0503020204020204" charset="-122"/>
            </a:endParaRPr>
          </a:p>
        </p:txBody>
      </p:sp>
      <p:sp>
        <p:nvSpPr>
          <p:cNvPr id="45" name="任意多边形 12"/>
          <p:cNvSpPr/>
          <p:nvPr userDrawn="1">
            <p:custDataLst>
              <p:tags r:id="rId7"/>
            </p:custDataLst>
          </p:nvPr>
        </p:nvSpPr>
        <p:spPr>
          <a:xfrm rot="10800000" flipH="1">
            <a:off x="17780" y="3783965"/>
            <a:ext cx="4633595" cy="4582160"/>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charset="-122"/>
              <a:ea typeface="微软雅黑" panose="020B0503020204020204" charset="-122"/>
            </a:endParaRPr>
          </a:p>
        </p:txBody>
      </p:sp>
      <p:sp>
        <p:nvSpPr>
          <p:cNvPr id="46" name="等腰三角形 45"/>
          <p:cNvSpPr/>
          <p:nvPr userDrawn="1">
            <p:custDataLst>
              <p:tags r:id="rId8"/>
            </p:custDataLst>
          </p:nvPr>
        </p:nvSpPr>
        <p:spPr>
          <a:xfrm rot="10800000" flipH="1">
            <a:off x="5264785" y="3783965"/>
            <a:ext cx="6944995" cy="34340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charset="-122"/>
              <a:ea typeface="微软雅黑" panose="020B0503020204020204" charset="-122"/>
            </a:endParaRPr>
          </a:p>
        </p:txBody>
      </p:sp>
      <p:sp>
        <p:nvSpPr>
          <p:cNvPr id="47" name="任意多边形 19"/>
          <p:cNvSpPr/>
          <p:nvPr userDrawn="1">
            <p:custDataLst>
              <p:tags r:id="rId9"/>
            </p:custDataLst>
          </p:nvPr>
        </p:nvSpPr>
        <p:spPr>
          <a:xfrm rot="10800000" flipH="1">
            <a:off x="5264785" y="3783965"/>
            <a:ext cx="3472815" cy="3434080"/>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charset="-122"/>
              <a:ea typeface="微软雅黑" panose="020B0503020204020204" charset="-122"/>
            </a:endParaRPr>
          </a:p>
        </p:txBody>
      </p:sp>
      <p:sp>
        <p:nvSpPr>
          <p:cNvPr id="10" name="矩形 9"/>
          <p:cNvSpPr/>
          <p:nvPr userDrawn="1">
            <p:custDataLst>
              <p:tags r:id="rId10"/>
            </p:custDataLst>
          </p:nvPr>
        </p:nvSpPr>
        <p:spPr>
          <a:xfrm>
            <a:off x="0" y="959224"/>
            <a:ext cx="12192000" cy="4939553"/>
          </a:xfrm>
          <a:prstGeom prst="rect">
            <a:avLst/>
          </a:prstGeom>
          <a:solidFill>
            <a:schemeClr val="bg2"/>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240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u="none" strike="noStrike" kern="1200" cap="none" spc="20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u="none" strike="noStrike" kern="1200" cap="none" spc="200" normalizeH="0"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Nur Titel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50935" y="491998"/>
            <a:ext cx="11088543" cy="479586"/>
          </a:xfrm>
        </p:spPr>
        <p:txBody>
          <a:bodyPr vert="horz" lIns="0" tIns="0" rIns="0" bIns="0" rtlCol="0">
            <a:noAutofit/>
          </a:bodyPr>
          <a:lstStyle>
            <a:lvl1pPr>
              <a:defRPr lang="de-DE" dirty="0"/>
            </a:lvl1pPr>
          </a:lstStyle>
          <a:p>
            <a:pPr marL="0" lvl="0" indent="0">
              <a:lnSpc>
                <a:spcPts val="2200"/>
              </a:lnSpc>
              <a:spcBef>
                <a:spcPct val="20000"/>
              </a:spcBef>
              <a:buClr>
                <a:schemeClr val="tx2"/>
              </a:buClr>
              <a:buFont typeface="Wingdings" panose="05000000000000000000" pitchFamily="2" charset="2"/>
            </a:pPr>
            <a:r>
              <a:rPr lang="de-DE" dirty="0"/>
              <a:t>Nur Titel </a:t>
            </a:r>
            <a:endParaRPr lang="de-DE" dirty="0"/>
          </a:p>
        </p:txBody>
      </p:sp>
      <p:sp>
        <p:nvSpPr>
          <p:cNvPr id="3" name="Datumsplatzhalter 2"/>
          <p:cNvSpPr>
            <a:spLocks noGrp="1"/>
          </p:cNvSpPr>
          <p:nvPr>
            <p:ph type="dt" sz="half" idx="10"/>
          </p:nvPr>
        </p:nvSpPr>
        <p:spPr/>
        <p:txBody>
          <a:bodyPr/>
          <a:lstStyle/>
          <a:p>
            <a:fld id="{37F63FEA-7B46-45A0-9107-5A888FB7D49A}" type="datetime1">
              <a:rPr lang="en-US" smtClean="0"/>
            </a:fld>
            <a:endParaRPr lang="de-DE" dirty="0"/>
          </a:p>
        </p:txBody>
      </p:sp>
      <p:sp>
        <p:nvSpPr>
          <p:cNvPr id="5" name="Foliennummernplatzhalter 4"/>
          <p:cNvSpPr>
            <a:spLocks noGrp="1"/>
          </p:cNvSpPr>
          <p:nvPr>
            <p:ph type="sldNum" sz="quarter" idx="12"/>
          </p:nvPr>
        </p:nvSpPr>
        <p:spPr/>
        <p:txBody>
          <a:bodyPr/>
          <a:lstStyle/>
          <a:p>
            <a:fld id="{4915BD61-E5D5-4E4F-ADA0-6F3448AB9FA6}" type="slidenum">
              <a:rPr lang="de-DE" smtClean="0"/>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0" y="304172"/>
            <a:ext cx="12192000" cy="6362461"/>
            <a:chOff x="0" y="304172"/>
            <a:chExt cx="12192000" cy="6362461"/>
          </a:xfrm>
        </p:grpSpPr>
        <p:grpSp>
          <p:nvGrpSpPr>
            <p:cNvPr id="19" name="组合 18"/>
            <p:cNvGrpSpPr/>
            <p:nvPr userDrawn="1"/>
          </p:nvGrpSpPr>
          <p:grpSpPr>
            <a:xfrm>
              <a:off x="11277600" y="5752233"/>
              <a:ext cx="914400" cy="914400"/>
              <a:chOff x="11277600" y="5752233"/>
              <a:chExt cx="914400" cy="914400"/>
            </a:xfrm>
          </p:grpSpPr>
          <p:sp>
            <p:nvSpPr>
              <p:cNvPr id="21" name="矩形 20"/>
              <p:cNvSpPr/>
              <p:nvPr userDrawn="1">
                <p:custDataLst>
                  <p:tags r:id="rId3"/>
                </p:custDataLst>
              </p:nvPr>
            </p:nvSpPr>
            <p:spPr>
              <a:xfrm>
                <a:off x="11277600" y="5752233"/>
                <a:ext cx="914400" cy="9144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sp>
            <p:nvSpPr>
              <p:cNvPr id="22" name="任意多边形: 形状 21"/>
              <p:cNvSpPr/>
              <p:nvPr userDrawn="1">
                <p:custDataLst>
                  <p:tags r:id="rId4"/>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endParaRPr>
              </a:p>
            </p:txBody>
          </p:sp>
        </p:grpSp>
        <p:sp>
          <p:nvSpPr>
            <p:cNvPr id="20" name="等腰三角形 19"/>
            <p:cNvSpPr/>
            <p:nvPr userDrawn="1">
              <p:custDataLst>
                <p:tags r:id="rId5"/>
              </p:custDataLst>
            </p:nvPr>
          </p:nvSpPr>
          <p:spPr>
            <a:xfrm rot="5400000">
              <a:off x="-144016" y="448188"/>
              <a:ext cx="720080" cy="4320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p:custDataLst>
              <p:tags r:id="rId6"/>
            </p:custDataLst>
          </p:nvPr>
        </p:nvSpPr>
        <p:spPr>
          <a:xfrm>
            <a:off x="669925" y="379730"/>
            <a:ext cx="10852150" cy="643255"/>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925" y="1541780"/>
            <a:ext cx="10852150" cy="4616450"/>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p:cNvSpPr/>
          <p:nvPr>
            <p:custDataLst>
              <p:tags r:id="rId2"/>
            </p:custDataLst>
          </p:nvPr>
        </p:nvSpPr>
        <p:spPr>
          <a:xfrm>
            <a:off x="16933" y="6118396"/>
            <a:ext cx="12192000" cy="320162"/>
          </a:xfrm>
          <a:prstGeom prst="rect">
            <a:avLst/>
          </a:prstGeom>
          <a:solidFill>
            <a:schemeClr val="accent3">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8"/>
          <p:cNvCxnSpPr/>
          <p:nvPr>
            <p:custDataLst>
              <p:tags r:id="rId3"/>
            </p:custDataLst>
          </p:nvPr>
        </p:nvCxnSpPr>
        <p:spPr>
          <a:xfrm>
            <a:off x="1310722"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20"/>
          <p:cNvCxnSpPr/>
          <p:nvPr>
            <p:custDataLst>
              <p:tags r:id="rId4"/>
            </p:custDataLst>
          </p:nvPr>
        </p:nvCxnSpPr>
        <p:spPr>
          <a:xfrm>
            <a:off x="10104376"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custDataLst>
              <p:tags r:id="rId8"/>
            </p:custDataLst>
          </p:nvPr>
        </p:nvSpPr>
        <p:spPr>
          <a:xfrm>
            <a:off x="2473780" y="2729756"/>
            <a:ext cx="7244441" cy="998125"/>
          </a:xfrm>
        </p:spPr>
        <p:txBody>
          <a:bodyPr wrap="square" anchor="ctr" anchorCtr="0">
            <a:normAutofit/>
          </a:bodyPr>
          <a:lstStyle>
            <a:lvl1pPr algn="ctr">
              <a:lnSpc>
                <a:spcPct val="90000"/>
              </a:lnSpc>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2473780" y="5499847"/>
            <a:ext cx="7244441" cy="441058"/>
          </a:xfrm>
        </p:spPr>
        <p:txBody>
          <a:bodyPr anchor="ctr" anchorCtr="0">
            <a:normAutofit/>
          </a:bodyPr>
          <a:lstStyle>
            <a:lvl1pPr marL="0" indent="0" algn="ctr">
              <a:lnSpc>
                <a:spcPct val="90000"/>
              </a:lnSpc>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3" name="图片 12"/>
          <p:cNvPicPr>
            <a:picLocks noChangeAspect="1"/>
          </p:cNvPicPr>
          <p:nvPr>
            <p:custDataLst>
              <p:tags r:id="rId10"/>
            </p:custDataLst>
          </p:nvPr>
        </p:nvPicPr>
        <p:blipFill rotWithShape="1">
          <a:blip r:embed="rId11">
            <a:extLst>
              <a:ext uri="{28A0092B-C50C-407E-A947-70E740481C1C}">
                <a14:useLocalDpi xmlns:a14="http://schemas.microsoft.com/office/drawing/2010/main" val="0"/>
              </a:ext>
            </a:extLst>
          </a:blip>
          <a:srcRect l="206" t="269" r="208" b="269"/>
          <a:stretch>
            <a:fillRect/>
          </a:stretch>
        </p:blipFill>
        <p:spPr>
          <a:xfrm>
            <a:off x="1" y="-1"/>
            <a:ext cx="12192000" cy="6858001"/>
          </a:xfrm>
          <a:prstGeom prst="rect">
            <a:avLst/>
          </a:prstGeom>
        </p:spPr>
      </p:pic>
      <p:sp>
        <p:nvSpPr>
          <p:cNvPr id="7" name="矩形 6"/>
          <p:cNvSpPr/>
          <p:nvPr>
            <p:custDataLst>
              <p:tags r:id="rId12"/>
            </p:custDataLst>
          </p:nvPr>
        </p:nvSpPr>
        <p:spPr>
          <a:xfrm>
            <a:off x="-16932" y="-1"/>
            <a:ext cx="12225865" cy="6870701"/>
          </a:xfrm>
          <a:prstGeom prst="rect">
            <a:avLst/>
          </a:prstGeom>
          <a:solidFill>
            <a:schemeClr val="accent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直线连接符 6"/>
          <p:cNvCxnSpPr/>
          <p:nvPr>
            <p:custDataLst>
              <p:tags r:id="rId2"/>
            </p:custDataLst>
          </p:nvPr>
        </p:nvCxnSpPr>
        <p:spPr>
          <a:xfrm>
            <a:off x="5743574" y="3457576"/>
            <a:ext cx="5029088"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3"/>
            </p:custDataLst>
          </p:nvPr>
        </p:nvSpPr>
        <p:spPr>
          <a:xfrm>
            <a:off x="1089250" y="0"/>
            <a:ext cx="4198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custDataLst>
              <p:tags r:id="rId4"/>
            </p:custDataLst>
          </p:nvPr>
        </p:nvSpPr>
        <p:spPr>
          <a:xfrm>
            <a:off x="2225449" y="2379437"/>
            <a:ext cx="1854654" cy="185465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custDataLst>
              <p:tags r:id="rId5"/>
            </p:custDataLst>
          </p:nvPr>
        </p:nvSpPr>
        <p:spPr>
          <a:xfrm>
            <a:off x="5743574" y="2339096"/>
            <a:ext cx="5029088" cy="1020987"/>
          </a:xfrm>
        </p:spPr>
        <p:txBody>
          <a:bodyPr anchor="b">
            <a:normAutofit/>
          </a:bodyPr>
          <a:lstStyle>
            <a:lvl1pPr>
              <a:lnSpc>
                <a:spcPct val="90000"/>
              </a:lnSpc>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5743574" y="3574946"/>
            <a:ext cx="5029088" cy="459169"/>
          </a:xfrm>
        </p:spPr>
        <p:txBody>
          <a:bodyPr>
            <a:normAutofit/>
          </a:bodyPr>
          <a:lstStyle>
            <a:lvl1pPr marL="0" indent="0">
              <a:lnSpc>
                <a:spcPct val="90000"/>
              </a:lnSpc>
              <a:buNone/>
              <a:defRPr sz="1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2"/>
            </p:custDataLst>
          </p:nvPr>
        </p:nvSpPr>
        <p:spPr>
          <a:xfrm>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custDataLst>
              <p:tags r:id="rId2"/>
            </p:custDataLst>
          </p:nvPr>
        </p:nvSpPr>
        <p:spPr>
          <a:xfrm>
            <a:off x="0" y="2425144"/>
            <a:ext cx="4304715"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p>
        </p:txBody>
      </p:sp>
      <p:sp>
        <p:nvSpPr>
          <p:cNvPr id="8" name="矩形 7"/>
          <p:cNvSpPr/>
          <p:nvPr>
            <p:custDataLst>
              <p:tags r:id="rId3"/>
            </p:custDataLst>
          </p:nvPr>
        </p:nvSpPr>
        <p:spPr>
          <a:xfrm>
            <a:off x="0" y="4097817"/>
            <a:ext cx="12193219" cy="2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9" name="矩形 8"/>
          <p:cNvSpPr/>
          <p:nvPr>
            <p:custDataLst>
              <p:tags r:id="rId4"/>
            </p:custDataLst>
          </p:nvPr>
        </p:nvSpPr>
        <p:spPr>
          <a:xfrm>
            <a:off x="4403189" y="2425144"/>
            <a:ext cx="407963"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 name="标题 1"/>
          <p:cNvSpPr>
            <a:spLocks noGrp="1"/>
          </p:cNvSpPr>
          <p:nvPr>
            <p:ph type="title" hasCustomPrompt="1"/>
            <p:custDataLst>
              <p:tags r:id="rId5"/>
            </p:custDataLst>
          </p:nvPr>
        </p:nvSpPr>
        <p:spPr>
          <a:xfrm>
            <a:off x="4927251" y="2348880"/>
            <a:ext cx="6426549" cy="1008112"/>
          </a:xfrm>
        </p:spPr>
        <p:txBody>
          <a:bodyPr wrap="square" anchor="b">
            <a:normAutofit/>
          </a:bodyPr>
          <a:lstStyle>
            <a:lvl1pPr>
              <a:lnSpc>
                <a:spcPct val="130000"/>
              </a:lnSpc>
              <a:defRPr sz="4300" b="1" u="none" strike="noStrike" kern="1200" cap="none" spc="0" normalizeH="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6"/>
            </p:custDataLst>
          </p:nvPr>
        </p:nvSpPr>
        <p:spPr>
          <a:xfrm>
            <a:off x="4927251" y="3429000"/>
            <a:ext cx="6426549" cy="580144"/>
          </a:xfrm>
        </p:spPr>
        <p:txBody>
          <a:bodyPr wrap="square">
            <a:normAutofit/>
          </a:bodyPr>
          <a:lstStyle>
            <a:lvl1pPr marL="0" indent="0">
              <a:lnSpc>
                <a:spcPct val="130000"/>
              </a:lnSpc>
              <a:buNone/>
              <a:defRPr sz="2000" u="none" strike="noStrike" kern="1200" cap="none" spc="0" normalizeH="0" baseline="0">
                <a:solidFill>
                  <a:schemeClr val="tx1"/>
                </a:solidFill>
                <a:latin typeface="Arial" panose="020B0604020202020204" pitchFamily="34" charset="0"/>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4" name="日期占位符 3"/>
          <p:cNvSpPr>
            <a:spLocks noGrp="1"/>
          </p:cNvSpPr>
          <p:nvPr>
            <p:ph type="dt" sz="half" idx="10"/>
            <p:custDataLst>
              <p:tags r:id="rId7"/>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1A5F2F5A-3577-40D0-9738-AC762F5E245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2" name="矩形 11"/>
          <p:cNvSpPr/>
          <p:nvPr>
            <p:custDataLst>
              <p:tags r:id="rId2"/>
            </p:custDataLst>
          </p:nvPr>
        </p:nvSpPr>
        <p:spPr>
          <a:xfrm>
            <a:off x="5154704" y="1412967"/>
            <a:ext cx="1854654" cy="18546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custDataLst>
              <p:tags r:id="rId3"/>
            </p:custDataLst>
          </p:nvPr>
        </p:nvSpPr>
        <p:spPr>
          <a:xfrm>
            <a:off x="-37465" y="6025515"/>
            <a:ext cx="12245975" cy="837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2495187" y="3584102"/>
            <a:ext cx="7201626" cy="1281811"/>
          </a:xfrm>
        </p:spPr>
        <p:txBody>
          <a:bodyPr>
            <a:normAutofit/>
          </a:bodyPr>
          <a:lstStyle>
            <a:lvl1pPr algn="ctr">
              <a:defRPr sz="5400" b="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hasCustomPrompt="1"/>
            <p:custDataLst>
              <p:tags r:id="rId8"/>
            </p:custDataLst>
          </p:nvPr>
        </p:nvSpPr>
        <p:spPr>
          <a:xfrm>
            <a:off x="5154613" y="1828800"/>
            <a:ext cx="1854200" cy="1127125"/>
          </a:xfrm>
        </p:spPr>
        <p:txBody>
          <a:bodyPr anchor="ctr" anchorCtr="0">
            <a:normAutofit/>
          </a:bodyPr>
          <a:lstStyle>
            <a:lvl1pPr marL="0" indent="0" algn="ctr">
              <a:buNone/>
              <a:defRPr sz="2800" b="1" i="0">
                <a:solidFill>
                  <a:schemeClr val="tx2"/>
                </a:solidFill>
              </a:defRPr>
            </a:lvl1pPr>
          </a:lstStyle>
          <a:p>
            <a:pPr lvl="0"/>
            <a:r>
              <a:rPr lang="zh-CN" altLang="en-US" dirty="0"/>
              <a:t>文本</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custDataLst>
              <p:tags r:id="rId3"/>
            </p:custDataLst>
          </p:nvPr>
        </p:nvGrpSpPr>
        <p:grpSpPr>
          <a:xfrm>
            <a:off x="10924705" y="5686200"/>
            <a:ext cx="535663" cy="867080"/>
            <a:chOff x="8382000" y="1972236"/>
            <a:chExt cx="865094" cy="1400332"/>
          </a:xfrm>
        </p:grpSpPr>
        <p:sp>
          <p:nvSpPr>
            <p:cNvPr id="8" name="矩形 7"/>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custDataLst>
              <p:tags r:id="rId3"/>
            </p:custDataLst>
          </p:nvPr>
        </p:nvGrpSpPr>
        <p:grpSpPr>
          <a:xfrm>
            <a:off x="10924705" y="5686200"/>
            <a:ext cx="535663" cy="867080"/>
            <a:chOff x="8382000" y="1972236"/>
            <a:chExt cx="865094" cy="1400332"/>
          </a:xfrm>
        </p:grpSpPr>
        <p:sp>
          <p:nvSpPr>
            <p:cNvPr id="10" name="矩形 9"/>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userDrawn="1">
            <p:custDataLst>
              <p:tags r:id="rId6"/>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10" name="矩形 9"/>
          <p:cNvSpPr/>
          <p:nvPr userDrawn="1">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custDataLst>
              <p:tags r:id="rId4"/>
            </p:custDataLst>
          </p:nvPr>
        </p:nvGrpSpPr>
        <p:grpSpPr>
          <a:xfrm>
            <a:off x="3968306" y="5686200"/>
            <a:ext cx="535663" cy="867080"/>
            <a:chOff x="8382000" y="1972236"/>
            <a:chExt cx="865094" cy="1400332"/>
          </a:xfrm>
        </p:grpSpPr>
        <p:sp>
          <p:nvSpPr>
            <p:cNvPr id="12" name="矩形 11"/>
            <p:cNvSpPr/>
            <p:nvPr userDrawn="1">
              <p:custDataLst>
                <p:tags r:id="rId5"/>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6"/>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2" name="矩形 11"/>
          <p:cNvSpPr/>
          <p:nvPr userDrawn="1">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0924705" y="5686200"/>
            <a:ext cx="535663" cy="867080"/>
            <a:chOff x="8382000" y="1972236"/>
            <a:chExt cx="865094" cy="1400332"/>
          </a:xfrm>
        </p:grpSpPr>
        <p:sp>
          <p:nvSpPr>
            <p:cNvPr id="11" name="矩形 10"/>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2" name="矩形 11"/>
          <p:cNvSpPr/>
          <p:nvPr userDrawn="1">
            <p:custDataLst>
              <p:tags r:id="rId3"/>
            </p:custDataLst>
          </p:nvPr>
        </p:nvSpPr>
        <p:spPr>
          <a:xfrm>
            <a:off x="117935"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矩形 7"/>
          <p:cNvSpPr/>
          <p:nvPr userDrawn="1">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Nur Titel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50935" y="491998"/>
            <a:ext cx="11088543" cy="479586"/>
          </a:xfrm>
        </p:spPr>
        <p:txBody>
          <a:bodyPr vert="horz" lIns="0" tIns="0" rIns="0" bIns="0" rtlCol="0">
            <a:noAutofit/>
          </a:bodyPr>
          <a:lstStyle>
            <a:lvl1pPr>
              <a:defRPr lang="de-DE" dirty="0"/>
            </a:lvl1pPr>
          </a:lstStyle>
          <a:p>
            <a:pPr marL="0" lvl="0" indent="0">
              <a:lnSpc>
                <a:spcPts val="2200"/>
              </a:lnSpc>
              <a:spcBef>
                <a:spcPct val="20000"/>
              </a:spcBef>
              <a:buClr>
                <a:schemeClr val="tx2"/>
              </a:buClr>
              <a:buFont typeface="Wingdings" panose="05000000000000000000" pitchFamily="2" charset="2"/>
            </a:pPr>
            <a:r>
              <a:rPr lang="de-DE" dirty="0"/>
              <a:t>Nur Titel </a:t>
            </a:r>
            <a:endParaRPr lang="de-DE" dirty="0"/>
          </a:p>
        </p:txBody>
      </p:sp>
      <p:sp>
        <p:nvSpPr>
          <p:cNvPr id="3" name="Datumsplatzhalter 2"/>
          <p:cNvSpPr>
            <a:spLocks noGrp="1"/>
          </p:cNvSpPr>
          <p:nvPr>
            <p:ph type="dt" sz="half" idx="10"/>
          </p:nvPr>
        </p:nvSpPr>
        <p:spPr/>
        <p:txBody>
          <a:bodyPr/>
          <a:lstStyle/>
          <a:p>
            <a:fld id="{37F63FEA-7B46-45A0-9107-5A888FB7D49A}" type="datetime1">
              <a:rPr lang="en-US" smtClean="0"/>
            </a:fld>
            <a:endParaRPr lang="de-DE" dirty="0"/>
          </a:p>
        </p:txBody>
      </p:sp>
      <p:sp>
        <p:nvSpPr>
          <p:cNvPr id="5" name="Foliennummernplatzhalter 4"/>
          <p:cNvSpPr>
            <a:spLocks noGrp="1"/>
          </p:cNvSpPr>
          <p:nvPr>
            <p:ph type="sldNum" sz="quarter" idx="12"/>
          </p:nvPr>
        </p:nvSpPr>
        <p:spPr/>
        <p:txBody>
          <a:bodyPr/>
          <a:lstStyle/>
          <a:p>
            <a:fld id="{4915BD61-E5D5-4E4F-ADA0-6F3448AB9FA6}" type="slidenum">
              <a:rPr lang="de-DE" smtClean="0"/>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0" y="304172"/>
            <a:ext cx="12192000" cy="6362461"/>
            <a:chOff x="0" y="304172"/>
            <a:chExt cx="12192000" cy="6362461"/>
          </a:xfrm>
        </p:grpSpPr>
        <p:grpSp>
          <p:nvGrpSpPr>
            <p:cNvPr id="20" name="组合 19"/>
            <p:cNvGrpSpPr/>
            <p:nvPr userDrawn="1"/>
          </p:nvGrpSpPr>
          <p:grpSpPr>
            <a:xfrm>
              <a:off x="11277600" y="5752233"/>
              <a:ext cx="914400" cy="914400"/>
              <a:chOff x="11277600" y="5752233"/>
              <a:chExt cx="914400" cy="914400"/>
            </a:xfrm>
          </p:grpSpPr>
          <p:sp>
            <p:nvSpPr>
              <p:cNvPr id="22" name="矩形 21"/>
              <p:cNvSpPr/>
              <p:nvPr userDrawn="1">
                <p:custDataLst>
                  <p:tags r:id="rId3"/>
                </p:custDataLst>
              </p:nvPr>
            </p:nvSpPr>
            <p:spPr>
              <a:xfrm>
                <a:off x="11277600" y="5752233"/>
                <a:ext cx="914400" cy="9144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sp>
            <p:nvSpPr>
              <p:cNvPr id="23" name="任意多边形: 形状 22"/>
              <p:cNvSpPr/>
              <p:nvPr userDrawn="1">
                <p:custDataLst>
                  <p:tags r:id="rId4"/>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endParaRPr>
              </a:p>
            </p:txBody>
          </p:sp>
        </p:grpSp>
        <p:sp>
          <p:nvSpPr>
            <p:cNvPr id="21" name="等腰三角形 20"/>
            <p:cNvSpPr/>
            <p:nvPr userDrawn="1">
              <p:custDataLst>
                <p:tags r:id="rId5"/>
              </p:custDataLst>
            </p:nvPr>
          </p:nvSpPr>
          <p:spPr>
            <a:xfrm rot="5400000">
              <a:off x="-144016" y="448188"/>
              <a:ext cx="720080" cy="4320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p:custDataLst>
              <p:tags r:id="rId6"/>
            </p:custDataLst>
          </p:nvPr>
        </p:nvSpPr>
        <p:spPr>
          <a:xfrm>
            <a:off x="669925" y="381000"/>
            <a:ext cx="10852150" cy="642620"/>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25" y="1473200"/>
            <a:ext cx="5283200" cy="4626610"/>
          </a:xfrm>
        </p:spPr>
        <p:txBody>
          <a:bodyPr vert="horz" lIns="101600" tIns="0" rIns="82550" bIns="0" rtlCol="0">
            <a:normAutofit/>
          </a:bodyPr>
          <a:lstStyle>
            <a:lvl1pPr marL="228600" marR="0" lvl="0" indent="-228600" algn="l" defTabSz="914400" rtl="0" eaLnBrk="1" fontAlgn="auto" latinLnBrk="0" hangingPunct="1">
              <a:lnSpc>
                <a:spcPct val="15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5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5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5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5" y="1473200"/>
            <a:ext cx="5283200" cy="4626610"/>
          </a:xfrm>
        </p:spPr>
        <p:txBody>
          <a:bodyPr>
            <a:normAutofit/>
          </a:bodyPr>
          <a:lstStyle>
            <a:lvl1pPr>
              <a:lnSpc>
                <a:spcPct val="150000"/>
              </a:lnSpc>
              <a:defRPr sz="1800" u="none" strike="noStrike" kern="1200" cap="none" spc="200" normalizeH="0">
                <a:solidFill>
                  <a:schemeClr val="tx1">
                    <a:lumMod val="85000"/>
                    <a:lumOff val="15000"/>
                  </a:schemeClr>
                </a:solidFill>
                <a:latin typeface="Arial" panose="020B0604020202020204" pitchFamily="34" charset="0"/>
                <a:ea typeface="微软雅黑" panose="020B0503020204020204" charset="-122"/>
              </a:defRPr>
            </a:lvl1pPr>
            <a:lvl2pPr>
              <a:lnSpc>
                <a:spcPct val="150000"/>
              </a:lnSpc>
              <a:defRPr sz="1800" u="none" strike="noStrike" kern="1200" cap="none" spc="200" normalizeH="0">
                <a:solidFill>
                  <a:schemeClr val="tx1">
                    <a:lumMod val="85000"/>
                    <a:lumOff val="15000"/>
                  </a:schemeClr>
                </a:solidFill>
                <a:latin typeface="Arial" panose="020B0604020202020204" pitchFamily="34" charset="0"/>
                <a:ea typeface="微软雅黑" panose="020B0503020204020204" charset="-122"/>
              </a:defRPr>
            </a:lvl2pPr>
            <a:lvl3pPr>
              <a:lnSpc>
                <a:spcPct val="150000"/>
              </a:lnSpc>
              <a:defRPr sz="1800" u="none" strike="noStrike" kern="1200" cap="none" spc="200" normalizeH="0">
                <a:solidFill>
                  <a:schemeClr val="tx1">
                    <a:lumMod val="85000"/>
                    <a:lumOff val="15000"/>
                  </a:schemeClr>
                </a:solidFill>
                <a:latin typeface="Arial" panose="020B0604020202020204" pitchFamily="34" charset="0"/>
                <a:ea typeface="微软雅黑" panose="020B0503020204020204" charset="-122"/>
              </a:defRPr>
            </a:lvl3pPr>
            <a:lvl4pPr>
              <a:lnSpc>
                <a:spcPct val="150000"/>
              </a:lnSpc>
              <a:defRPr sz="1800" u="none" strike="noStrike" kern="1200" cap="none" spc="200" normalizeH="0">
                <a:solidFill>
                  <a:schemeClr val="tx1">
                    <a:lumMod val="85000"/>
                    <a:lumOff val="15000"/>
                  </a:schemeClr>
                </a:solidFill>
                <a:latin typeface="Arial" panose="020B0604020202020204" pitchFamily="34" charset="0"/>
                <a:ea typeface="微软雅黑" panose="020B0503020204020204" charset="-122"/>
              </a:defRPr>
            </a:lvl4pPr>
            <a:lvl5pPr>
              <a:lnSpc>
                <a:spcPct val="150000"/>
              </a:lnSpc>
              <a:defRPr sz="1800" u="none" strike="noStrike" kern="1200" cap="none" spc="200" normalizeH="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25" y="380365"/>
            <a:ext cx="10852150" cy="642620"/>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grpSp>
        <p:nvGrpSpPr>
          <p:cNvPr id="21" name="组合 20"/>
          <p:cNvGrpSpPr/>
          <p:nvPr userDrawn="1">
            <p:custDataLst>
              <p:tags r:id="rId3"/>
            </p:custDataLst>
          </p:nvPr>
        </p:nvGrpSpPr>
        <p:grpSpPr>
          <a:xfrm>
            <a:off x="0" y="304172"/>
            <a:ext cx="12192000" cy="6362461"/>
            <a:chOff x="0" y="304172"/>
            <a:chExt cx="12192000" cy="6362461"/>
          </a:xfrm>
        </p:grpSpPr>
        <p:grpSp>
          <p:nvGrpSpPr>
            <p:cNvPr id="22" name="组合 21"/>
            <p:cNvGrpSpPr/>
            <p:nvPr userDrawn="1"/>
          </p:nvGrpSpPr>
          <p:grpSpPr>
            <a:xfrm>
              <a:off x="11277600" y="5752233"/>
              <a:ext cx="914400" cy="914400"/>
              <a:chOff x="11277600" y="5752233"/>
              <a:chExt cx="914400" cy="914400"/>
            </a:xfrm>
          </p:grpSpPr>
          <p:sp>
            <p:nvSpPr>
              <p:cNvPr id="24" name="矩形 23"/>
              <p:cNvSpPr/>
              <p:nvPr userDrawn="1">
                <p:custDataLst>
                  <p:tags r:id="rId4"/>
                </p:custDataLst>
              </p:nvPr>
            </p:nvSpPr>
            <p:spPr>
              <a:xfrm>
                <a:off x="11277600" y="5752233"/>
                <a:ext cx="914400" cy="9144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sp>
            <p:nvSpPr>
              <p:cNvPr id="25" name="任意多边形: 形状 24"/>
              <p:cNvSpPr/>
              <p:nvPr userDrawn="1">
                <p:custDataLst>
                  <p:tags r:id="rId5"/>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endParaRPr>
              </a:p>
            </p:txBody>
          </p:sp>
        </p:grpSp>
        <p:sp>
          <p:nvSpPr>
            <p:cNvPr id="23" name="等腰三角形 22"/>
            <p:cNvSpPr/>
            <p:nvPr userDrawn="1">
              <p:custDataLst>
                <p:tags r:id="rId6"/>
              </p:custDataLst>
            </p:nvPr>
          </p:nvSpPr>
          <p:spPr>
            <a:xfrm rot="5400000">
              <a:off x="-144016" y="448188"/>
              <a:ext cx="720080" cy="4320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 name="文本占位符 2"/>
          <p:cNvSpPr>
            <a:spLocks noGrp="1"/>
          </p:cNvSpPr>
          <p:nvPr>
            <p:ph type="body" idx="1" hasCustomPrompt="1"/>
            <p:custDataLst>
              <p:tags r:id="rId7"/>
            </p:custDataLst>
          </p:nvPr>
        </p:nvSpPr>
        <p:spPr>
          <a:xfrm>
            <a:off x="669930" y="1383038"/>
            <a:ext cx="5283242" cy="381003"/>
          </a:xfrm>
        </p:spPr>
        <p:txBody>
          <a:bodyPr lIns="101600" tIns="38100" rIns="76200" bIns="38100" anchor="t" anchorCtr="0">
            <a:norm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848485"/>
            <a:ext cx="5283200" cy="4492625"/>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138303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00" y="1848485"/>
            <a:ext cx="5283200" cy="4492625"/>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normAutofit/>
          </a:bodyPr>
          <a:lstStyle>
            <a:lvl1pPr>
              <a:lnSpc>
                <a:spcPct val="120000"/>
              </a:lnSpc>
              <a:defRPr u="none" strike="noStrike" kern="1200" cap="none" spc="20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normAutofit/>
          </a:bodyPr>
          <a:lstStyle>
            <a:lvl1pPr>
              <a:lnSpc>
                <a:spcPct val="120000"/>
              </a:lnSpc>
              <a:defRPr u="none" strike="noStrike" kern="1200" cap="none" spc="200" normalizeH="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3"/>
            </p:custDataLst>
          </p:nvPr>
        </p:nvSpPr>
        <p:spPr/>
        <p:txBody>
          <a:bodyPr>
            <a:normAutofit/>
          </a:bodyPr>
          <a:lstStyle>
            <a:lvl1pPr>
              <a:lnSpc>
                <a:spcPct val="120000"/>
              </a:lnSpc>
              <a:defRPr u="none" strike="noStrike" kern="1200" cap="none" spc="200" normalizeH="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25" y="380365"/>
            <a:ext cx="10852150" cy="642620"/>
          </a:xfrm>
        </p:spPr>
        <p:txBody>
          <a:bodyPr vert="horz" lIns="101600" tIns="38100" rIns="76200" bIns="38100" rtlCol="0" anchor="t" anchorCtr="0">
            <a:noAutofit/>
          </a:bodyPr>
          <a:lstStyle>
            <a:lvl1pPr marL="0" marR="0" lvl="0" algn="l" defTabSz="914400" rtl="0" eaLnBrk="1" fontAlgn="ctr" latinLnBrk="0" hangingPunct="1">
              <a:lnSpc>
                <a:spcPct val="120000"/>
              </a:lnSpc>
              <a:buNone/>
              <a:defRPr kumimoji="0" lang="zh-CN" altLang="en-US" sz="2800" b="1" i="0" u="none" strike="noStrike" kern="1200" cap="none" spc="200" normalizeH="0" baseline="0" noProof="1" dirty="0">
                <a:solidFill>
                  <a:schemeClr val="accent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grpSp>
        <p:nvGrpSpPr>
          <p:cNvPr id="44" name="组合 43"/>
          <p:cNvGrpSpPr/>
          <p:nvPr userDrawn="1">
            <p:custDataLst>
              <p:tags r:id="rId3"/>
            </p:custDataLst>
          </p:nvPr>
        </p:nvGrpSpPr>
        <p:grpSpPr>
          <a:xfrm>
            <a:off x="0" y="304172"/>
            <a:ext cx="12192000" cy="6362461"/>
            <a:chOff x="0" y="304172"/>
            <a:chExt cx="12192000" cy="6362461"/>
          </a:xfrm>
        </p:grpSpPr>
        <p:grpSp>
          <p:nvGrpSpPr>
            <p:cNvPr id="45" name="组合 44"/>
            <p:cNvGrpSpPr/>
            <p:nvPr userDrawn="1"/>
          </p:nvGrpSpPr>
          <p:grpSpPr>
            <a:xfrm>
              <a:off x="11277600" y="5752233"/>
              <a:ext cx="914400" cy="914400"/>
              <a:chOff x="11277600" y="5752233"/>
              <a:chExt cx="914400" cy="914400"/>
            </a:xfrm>
          </p:grpSpPr>
          <p:sp>
            <p:nvSpPr>
              <p:cNvPr id="47" name="矩形 46"/>
              <p:cNvSpPr/>
              <p:nvPr userDrawn="1">
                <p:custDataLst>
                  <p:tags r:id="rId4"/>
                </p:custDataLst>
              </p:nvPr>
            </p:nvSpPr>
            <p:spPr>
              <a:xfrm>
                <a:off x="11277600" y="5752233"/>
                <a:ext cx="914400" cy="9144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sp>
            <p:nvSpPr>
              <p:cNvPr id="48" name="任意多边形: 形状 47"/>
              <p:cNvSpPr/>
              <p:nvPr userDrawn="1">
                <p:custDataLst>
                  <p:tags r:id="rId5"/>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endParaRPr>
              </a:p>
            </p:txBody>
          </p:sp>
        </p:grpSp>
        <p:sp>
          <p:nvSpPr>
            <p:cNvPr id="46" name="等腰三角形 45"/>
            <p:cNvSpPr/>
            <p:nvPr userDrawn="1">
              <p:custDataLst>
                <p:tags r:id="rId6"/>
              </p:custDataLst>
            </p:nvPr>
          </p:nvSpPr>
          <p:spPr>
            <a:xfrm rot="5400000">
              <a:off x="-144016" y="448188"/>
              <a:ext cx="720080" cy="4320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25" y="381000"/>
            <a:ext cx="10852150" cy="643890"/>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grpSp>
        <p:nvGrpSpPr>
          <p:cNvPr id="19" name="组合 18"/>
          <p:cNvGrpSpPr/>
          <p:nvPr userDrawn="1">
            <p:custDataLst>
              <p:tags r:id="rId3"/>
            </p:custDataLst>
          </p:nvPr>
        </p:nvGrpSpPr>
        <p:grpSpPr>
          <a:xfrm>
            <a:off x="0" y="304172"/>
            <a:ext cx="12192000" cy="6362461"/>
            <a:chOff x="0" y="304172"/>
            <a:chExt cx="12192000" cy="6362461"/>
          </a:xfrm>
        </p:grpSpPr>
        <p:grpSp>
          <p:nvGrpSpPr>
            <p:cNvPr id="20" name="组合 19"/>
            <p:cNvGrpSpPr/>
            <p:nvPr userDrawn="1"/>
          </p:nvGrpSpPr>
          <p:grpSpPr>
            <a:xfrm>
              <a:off x="11277600" y="5752233"/>
              <a:ext cx="914400" cy="914400"/>
              <a:chOff x="11277600" y="5752233"/>
              <a:chExt cx="914400" cy="914400"/>
            </a:xfrm>
          </p:grpSpPr>
          <p:sp>
            <p:nvSpPr>
              <p:cNvPr id="22" name="矩形 21"/>
              <p:cNvSpPr/>
              <p:nvPr userDrawn="1">
                <p:custDataLst>
                  <p:tags r:id="rId4"/>
                </p:custDataLst>
              </p:nvPr>
            </p:nvSpPr>
            <p:spPr>
              <a:xfrm>
                <a:off x="11277600" y="5752233"/>
                <a:ext cx="914400" cy="9144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sp>
            <p:nvSpPr>
              <p:cNvPr id="23" name="任意多边形: 形状 22"/>
              <p:cNvSpPr/>
              <p:nvPr userDrawn="1">
                <p:custDataLst>
                  <p:tags r:id="rId5"/>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endParaRPr>
              </a:p>
            </p:txBody>
          </p:sp>
        </p:grpSp>
        <p:sp>
          <p:nvSpPr>
            <p:cNvPr id="21" name="等腰三角形 20"/>
            <p:cNvSpPr/>
            <p:nvPr userDrawn="1">
              <p:custDataLst>
                <p:tags r:id="rId6"/>
              </p:custDataLst>
            </p:nvPr>
          </p:nvSpPr>
          <p:spPr>
            <a:xfrm rot="5400000">
              <a:off x="-144016" y="448188"/>
              <a:ext cx="720080" cy="4320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 name="图片占位符 2"/>
          <p:cNvSpPr>
            <a:spLocks noGrp="1"/>
          </p:cNvSpPr>
          <p:nvPr>
            <p:ph type="pic" idx="1"/>
            <p:custDataLst>
              <p:tags r:id="rId7"/>
            </p:custDataLst>
          </p:nvPr>
        </p:nvSpPr>
        <p:spPr>
          <a:xfrm>
            <a:off x="669925" y="1397635"/>
            <a:ext cx="5283200" cy="4943475"/>
          </a:xfrm>
        </p:spPr>
        <p:txBody>
          <a:bodyPr vert="horz" lIns="101600" tIns="0" rIns="82550" bIns="0" rtlCol="0">
            <a:norm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875" y="1397635"/>
            <a:ext cx="5283200" cy="4943475"/>
          </a:xfrm>
        </p:spPr>
        <p:txBody>
          <a:bodyPr vert="horz" lIns="101600" tIns="0" rIns="82550" bIns="0" rtlCol="0">
            <a:normAutofit/>
          </a:bodyPr>
          <a:lstStyle>
            <a:lvl1pPr marL="228600" marR="0" lvl="0" indent="-228600" algn="l" defTabSz="914400" rtl="0" eaLnBrk="1" fontAlgn="auto" latinLnBrk="0" hangingPunct="1">
              <a:lnSpc>
                <a:spcPct val="150000"/>
              </a:lnSpc>
              <a:spcBef>
                <a:spcPts val="0"/>
              </a:spcBef>
              <a:spcAft>
                <a:spcPts val="1000"/>
              </a:spcAft>
              <a:buFont typeface="Arial" panose="020B0604020202020204" pitchFamily="34" charset="0"/>
              <a:buChar char="•"/>
              <a:defRPr kumimoji="0" lang="zh-CN" altLang="en-US" sz="18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0" y="0"/>
            <a:ext cx="12192000" cy="6858000"/>
            <a:chOff x="0" y="0"/>
            <a:chExt cx="12192000" cy="6858000"/>
          </a:xfrm>
        </p:grpSpPr>
        <p:sp>
          <p:nvSpPr>
            <p:cNvPr id="19" name="矩形 18"/>
            <p:cNvSpPr/>
            <p:nvPr userDrawn="1">
              <p:custDataLst>
                <p:tags r:id="rId3"/>
              </p:custDataLst>
            </p:nvPr>
          </p:nvSpPr>
          <p:spPr>
            <a:xfrm>
              <a:off x="292800" y="304200"/>
              <a:ext cx="11606400" cy="62496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2400"/>
            </a:p>
          </p:txBody>
        </p:sp>
        <p:grpSp>
          <p:nvGrpSpPr>
            <p:cNvPr id="20" name="组合 19"/>
            <p:cNvGrpSpPr/>
            <p:nvPr userDrawn="1"/>
          </p:nvGrpSpPr>
          <p:grpSpPr>
            <a:xfrm>
              <a:off x="11277600" y="0"/>
              <a:ext cx="914400" cy="914400"/>
              <a:chOff x="11277600" y="5752233"/>
              <a:chExt cx="914400" cy="914400"/>
            </a:xfrm>
          </p:grpSpPr>
          <p:sp>
            <p:nvSpPr>
              <p:cNvPr id="22" name="矩形 21"/>
              <p:cNvSpPr/>
              <p:nvPr userDrawn="1">
                <p:custDataLst>
                  <p:tags r:id="rId4"/>
                </p:custDataLst>
              </p:nvPr>
            </p:nvSpPr>
            <p:spPr>
              <a:xfrm>
                <a:off x="11277600" y="5752233"/>
                <a:ext cx="914400" cy="914400"/>
              </a:xfrm>
              <a:prstGeom prst="rect">
                <a:avLst/>
              </a:prstGeom>
              <a:solidFill>
                <a:schemeClr val="accent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sp>
            <p:nvSpPr>
              <p:cNvPr id="23" name="任意多边形: 形状 22"/>
              <p:cNvSpPr/>
              <p:nvPr userDrawn="1">
                <p:custDataLst>
                  <p:tags r:id="rId5"/>
                </p:custDataLst>
              </p:nvPr>
            </p:nvSpPr>
            <p:spPr>
              <a:xfrm>
                <a:off x="11638838" y="6018355"/>
                <a:ext cx="191925" cy="382157"/>
              </a:xfrm>
              <a:custGeom>
                <a:avLst/>
                <a:gdLst/>
                <a:ahLst/>
                <a:cxnLst/>
                <a:rect l="0" t="0" r="0" b="0"/>
                <a:pathLst>
                  <a:path w="6534878" h="13012116">
                    <a:moveTo>
                      <a:pt x="739244" y="12895143"/>
                    </a:moveTo>
                    <a:lnTo>
                      <a:pt x="6534877" y="6531310"/>
                    </a:lnTo>
                    <a:lnTo>
                      <a:pt x="739244" y="175595"/>
                    </a:lnTo>
                    <a:cubicBezTo>
                      <a:pt x="648470" y="57486"/>
                      <a:pt x="499307" y="0"/>
                      <a:pt x="352747" y="26642"/>
                    </a:cubicBezTo>
                    <a:cubicBezTo>
                      <a:pt x="206187" y="53285"/>
                      <a:pt x="86799" y="159589"/>
                      <a:pt x="43399" y="302089"/>
                    </a:cubicBezTo>
                    <a:cubicBezTo>
                      <a:pt x="0" y="444589"/>
                      <a:pt x="39864" y="599395"/>
                      <a:pt x="146693" y="703209"/>
                    </a:cubicBezTo>
                    <a:lnTo>
                      <a:pt x="5414712" y="6531310"/>
                    </a:lnTo>
                    <a:lnTo>
                      <a:pt x="179162" y="12335061"/>
                    </a:lnTo>
                    <a:cubicBezTo>
                      <a:pt x="52163" y="12498621"/>
                      <a:pt x="71908" y="12732261"/>
                      <a:pt x="224556" y="12872188"/>
                    </a:cubicBezTo>
                    <a:cubicBezTo>
                      <a:pt x="377203" y="13012115"/>
                      <a:pt x="611675" y="13011507"/>
                      <a:pt x="763596" y="12870792"/>
                    </a:cubicBezTo>
                  </a:path>
                </a:pathLst>
              </a:custGeom>
              <a:solidFill>
                <a:schemeClr val="bg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solidFill>
                </a:endParaRPr>
              </a:p>
            </p:txBody>
          </p:sp>
        </p:grpSp>
        <p:sp>
          <p:nvSpPr>
            <p:cNvPr id="21" name="矩形 20"/>
            <p:cNvSpPr/>
            <p:nvPr userDrawn="1">
              <p:custDataLst>
                <p:tags r:id="rId6"/>
              </p:custDataLst>
            </p:nvPr>
          </p:nvSpPr>
          <p:spPr>
            <a:xfrm>
              <a:off x="0" y="5943600"/>
              <a:ext cx="914400" cy="914400"/>
            </a:xfrm>
            <a:prstGeom prst="rect">
              <a:avLst/>
            </a:prstGeom>
            <a:solidFill>
              <a:schemeClr val="bg1"/>
            </a:solidFill>
            <a:ln w="12700" cap="flat" cmpd="sng" algn="ctr">
              <a:noFill/>
              <a:prstDash val="solid"/>
              <a:miter lim="800000"/>
            </a:ln>
            <a:effectLst>
              <a:outerShdw blurRad="927100" sx="114000" sy="11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l"/>
              <a:endParaRPr lang="en-US" altLang="zh-CN" sz="2400" dirty="0">
                <a:solidFill>
                  <a:schemeClr val="accent1"/>
                </a:solidFill>
                <a:latin typeface="+mj-ea"/>
                <a:ea typeface="+mj-ea"/>
                <a:sym typeface="+mn-ea"/>
              </a:endParaRPr>
            </a:p>
          </p:txBody>
        </p:sp>
      </p:grpSp>
      <p:sp>
        <p:nvSpPr>
          <p:cNvPr id="2" name="竖排标题 1"/>
          <p:cNvSpPr>
            <a:spLocks noGrp="1"/>
          </p:cNvSpPr>
          <p:nvPr>
            <p:ph type="title" orient="vert"/>
            <p:custDataLst>
              <p:tags r:id="rId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accent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93.xml"/><Relationship Id="rId24" Type="http://schemas.openxmlformats.org/officeDocument/2006/relationships/tags" Target="../tags/tag192.xml"/><Relationship Id="rId23" Type="http://schemas.openxmlformats.org/officeDocument/2006/relationships/tags" Target="../tags/tag191.xml"/><Relationship Id="rId22" Type="http://schemas.openxmlformats.org/officeDocument/2006/relationships/tags" Target="../tags/tag190.xml"/><Relationship Id="rId21" Type="http://schemas.openxmlformats.org/officeDocument/2006/relationships/tags" Target="../tags/tag189.xml"/><Relationship Id="rId20" Type="http://schemas.openxmlformats.org/officeDocument/2006/relationships/tags" Target="../tags/tag188.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6" Type="http://schemas.openxmlformats.org/officeDocument/2006/relationships/theme" Target="../theme/theme2.xml"/><Relationship Id="rId25" Type="http://schemas.openxmlformats.org/officeDocument/2006/relationships/tags" Target="../tags/tag330.xml"/><Relationship Id="rId24" Type="http://schemas.openxmlformats.org/officeDocument/2006/relationships/tags" Target="../tags/tag329.xml"/><Relationship Id="rId23" Type="http://schemas.openxmlformats.org/officeDocument/2006/relationships/tags" Target="../tags/tag328.xml"/><Relationship Id="rId22" Type="http://schemas.openxmlformats.org/officeDocument/2006/relationships/tags" Target="../tags/tag327.xml"/><Relationship Id="rId21" Type="http://schemas.openxmlformats.org/officeDocument/2006/relationships/tags" Target="../tags/tag326.xml"/><Relationship Id="rId20" Type="http://schemas.openxmlformats.org/officeDocument/2006/relationships/tags" Target="../tags/tag325.xml"/><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332.xml"/><Relationship Id="rId2" Type="http://schemas.openxmlformats.org/officeDocument/2006/relationships/image" Target="../media/image2.jpeg"/><Relationship Id="rId1" Type="http://schemas.openxmlformats.org/officeDocument/2006/relationships/tags" Target="../tags/tag33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6.xml"/><Relationship Id="rId3" Type="http://schemas.openxmlformats.org/officeDocument/2006/relationships/tags" Target="../tags/tag361.xml"/><Relationship Id="rId2" Type="http://schemas.openxmlformats.org/officeDocument/2006/relationships/image" Target="../media/image2.jpe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1.xml"/><Relationship Id="rId4" Type="http://schemas.openxmlformats.org/officeDocument/2006/relationships/tags" Target="../tags/tag363.xml"/><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tags" Target="../tags/tag36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tags" Target="../tags/tag364.xml"/><Relationship Id="rId2" Type="http://schemas.openxmlformats.org/officeDocument/2006/relationships/image" Target="../media/image1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slideLayout" Target="../slideLayouts/slideLayout26.xml"/><Relationship Id="rId11" Type="http://schemas.openxmlformats.org/officeDocument/2006/relationships/tags" Target="../tags/tag365.xml"/><Relationship Id="rId10" Type="http://schemas.openxmlformats.org/officeDocument/2006/relationships/image" Target="../media/image2.jpe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1.xml"/><Relationship Id="rId2" Type="http://schemas.openxmlformats.org/officeDocument/2006/relationships/tags" Target="../tags/tag366.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6.xml"/><Relationship Id="rId5" Type="http://schemas.openxmlformats.org/officeDocument/2006/relationships/tags" Target="../tags/tag370.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tags" Target="../tags/tag369.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8.xml"/><Relationship Id="rId4" Type="http://schemas.openxmlformats.org/officeDocument/2006/relationships/tags" Target="../tags/tag377.xml"/><Relationship Id="rId3" Type="http://schemas.openxmlformats.org/officeDocument/2006/relationships/image" Target="../media/image2.jpeg"/><Relationship Id="rId2" Type="http://schemas.openxmlformats.org/officeDocument/2006/relationships/tags" Target="../tags/tag376.xml"/><Relationship Id="rId1" Type="http://schemas.openxmlformats.org/officeDocument/2006/relationships/tags" Target="../tags/tag375.xml"/></Relationships>
</file>

<file path=ppt/slides/_rels/slide2.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2" Type="http://schemas.openxmlformats.org/officeDocument/2006/relationships/notesSlide" Target="../notesSlides/notesSlide2.xml"/><Relationship Id="rId21" Type="http://schemas.openxmlformats.org/officeDocument/2006/relationships/slideLayout" Target="../slideLayouts/slideLayout26.xml"/><Relationship Id="rId20" Type="http://schemas.openxmlformats.org/officeDocument/2006/relationships/tags" Target="../tags/tag351.xml"/><Relationship Id="rId2" Type="http://schemas.openxmlformats.org/officeDocument/2006/relationships/tags" Target="../tags/tag334.xml"/><Relationship Id="rId19" Type="http://schemas.openxmlformats.org/officeDocument/2006/relationships/image" Target="../media/image2.jpeg"/><Relationship Id="rId18" Type="http://schemas.openxmlformats.org/officeDocument/2006/relationships/tags" Target="../tags/tag350.xml"/><Relationship Id="rId17" Type="http://schemas.openxmlformats.org/officeDocument/2006/relationships/tags" Target="../tags/tag349.xml"/><Relationship Id="rId16" Type="http://schemas.openxmlformats.org/officeDocument/2006/relationships/tags" Target="../tags/tag348.xml"/><Relationship Id="rId15" Type="http://schemas.openxmlformats.org/officeDocument/2006/relationships/tags" Target="../tags/tag34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tags" Target="../tags/tag33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5.xml"/><Relationship Id="rId4" Type="http://schemas.openxmlformats.org/officeDocument/2006/relationships/tags" Target="../tags/tag378.xml"/><Relationship Id="rId3" Type="http://schemas.openxmlformats.org/officeDocument/2006/relationships/image" Target="../media/image2.jpe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6.xml"/><Relationship Id="rId2" Type="http://schemas.openxmlformats.org/officeDocument/2006/relationships/tags" Target="../tags/tag379.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6.xml"/><Relationship Id="rId2" Type="http://schemas.openxmlformats.org/officeDocument/2006/relationships/tags" Target="../tags/tag380.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6.xml"/><Relationship Id="rId2" Type="http://schemas.openxmlformats.org/officeDocument/2006/relationships/tags" Target="../tags/tag381.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6.xml"/><Relationship Id="rId2" Type="http://schemas.openxmlformats.org/officeDocument/2006/relationships/tags" Target="../tags/tag38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6.xml"/><Relationship Id="rId2" Type="http://schemas.openxmlformats.org/officeDocument/2006/relationships/tags" Target="../tags/tag383.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5.xml"/><Relationship Id="rId3" Type="http://schemas.openxmlformats.org/officeDocument/2006/relationships/tags" Target="../tags/tag384.xml"/><Relationship Id="rId2" Type="http://schemas.openxmlformats.org/officeDocument/2006/relationships/image" Target="../media/image27.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1.xml"/><Relationship Id="rId2" Type="http://schemas.openxmlformats.org/officeDocument/2006/relationships/tags" Target="../tags/tag385.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6.xml"/><Relationship Id="rId2" Type="http://schemas.openxmlformats.org/officeDocument/2006/relationships/tags" Target="../tags/tag386.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6.xml"/><Relationship Id="rId2" Type="http://schemas.openxmlformats.org/officeDocument/2006/relationships/tags" Target="../tags/tag38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8.xml"/><Relationship Id="rId5" Type="http://schemas.openxmlformats.org/officeDocument/2006/relationships/tags" Target="../tags/tag354.xml"/><Relationship Id="rId4" Type="http://schemas.openxmlformats.org/officeDocument/2006/relationships/image" Target="../media/image2.jpeg"/><Relationship Id="rId3" Type="http://schemas.openxmlformats.org/officeDocument/2006/relationships/image" Target="../media/image3.png"/><Relationship Id="rId2" Type="http://schemas.openxmlformats.org/officeDocument/2006/relationships/tags" Target="../tags/tag353.xml"/><Relationship Id="rId1" Type="http://schemas.openxmlformats.org/officeDocument/2006/relationships/tags" Target="../tags/tag35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6.xml"/><Relationship Id="rId2" Type="http://schemas.openxmlformats.org/officeDocument/2006/relationships/tags" Target="../tags/tag388.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6.xml"/><Relationship Id="rId2" Type="http://schemas.openxmlformats.org/officeDocument/2006/relationships/tags" Target="../tags/tag389.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6.xml"/><Relationship Id="rId2" Type="http://schemas.openxmlformats.org/officeDocument/2006/relationships/tags" Target="../tags/tag390.xml"/><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6.xml"/><Relationship Id="rId2" Type="http://schemas.openxmlformats.org/officeDocument/2006/relationships/tags" Target="../tags/tag391.xml"/><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tags" Target="../tags/tag392.xml"/><Relationship Id="rId2" Type="http://schemas.openxmlformats.org/officeDocument/2006/relationships/image" Target="../media/image2.jpeg"/><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1" Type="http://schemas.openxmlformats.org/officeDocument/2006/relationships/notesSlide" Target="../notesSlides/notesSlide26.xml"/><Relationship Id="rId40" Type="http://schemas.openxmlformats.org/officeDocument/2006/relationships/slideLayout" Target="../slideLayouts/slideLayout21.xml"/><Relationship Id="rId4" Type="http://schemas.openxmlformats.org/officeDocument/2006/relationships/image" Target="../media/image28.png"/><Relationship Id="rId39" Type="http://schemas.openxmlformats.org/officeDocument/2006/relationships/tags" Target="../tags/tag429.xml"/><Relationship Id="rId38" Type="http://schemas.openxmlformats.org/officeDocument/2006/relationships/image" Target="../media/image2.jpeg"/><Relationship Id="rId37" Type="http://schemas.openxmlformats.org/officeDocument/2006/relationships/tags" Target="../tags/tag428.xml"/><Relationship Id="rId36" Type="http://schemas.openxmlformats.org/officeDocument/2006/relationships/tags" Target="../tags/tag427.xml"/><Relationship Id="rId35" Type="http://schemas.openxmlformats.org/officeDocument/2006/relationships/tags" Target="../tags/tag426.xml"/><Relationship Id="rId34" Type="http://schemas.openxmlformats.org/officeDocument/2006/relationships/tags" Target="../tags/tag425.xml"/><Relationship Id="rId33" Type="http://schemas.openxmlformats.org/officeDocument/2006/relationships/tags" Target="../tags/tag424.xml"/><Relationship Id="rId32" Type="http://schemas.openxmlformats.org/officeDocument/2006/relationships/tags" Target="../tags/tag423.xml"/><Relationship Id="rId31" Type="http://schemas.openxmlformats.org/officeDocument/2006/relationships/tags" Target="../tags/tag422.xml"/><Relationship Id="rId30" Type="http://schemas.openxmlformats.org/officeDocument/2006/relationships/tags" Target="../tags/tag421.xml"/><Relationship Id="rId3" Type="http://schemas.openxmlformats.org/officeDocument/2006/relationships/tags" Target="../tags/tag395.xml"/><Relationship Id="rId29" Type="http://schemas.openxmlformats.org/officeDocument/2006/relationships/tags" Target="../tags/tag420.xml"/><Relationship Id="rId28" Type="http://schemas.openxmlformats.org/officeDocument/2006/relationships/tags" Target="../tags/tag419.xml"/><Relationship Id="rId27" Type="http://schemas.openxmlformats.org/officeDocument/2006/relationships/tags" Target="../tags/tag418.xml"/><Relationship Id="rId26" Type="http://schemas.openxmlformats.org/officeDocument/2006/relationships/tags" Target="../tags/tag417.xml"/><Relationship Id="rId25" Type="http://schemas.openxmlformats.org/officeDocument/2006/relationships/tags" Target="../tags/tag416.xml"/><Relationship Id="rId24" Type="http://schemas.openxmlformats.org/officeDocument/2006/relationships/tags" Target="../tags/tag415.xml"/><Relationship Id="rId23" Type="http://schemas.openxmlformats.org/officeDocument/2006/relationships/tags" Target="../tags/tag414.xml"/><Relationship Id="rId22" Type="http://schemas.openxmlformats.org/officeDocument/2006/relationships/tags" Target="../tags/tag413.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tags" Target="../tags/tag394.xml"/><Relationship Id="rId19" Type="http://schemas.openxmlformats.org/officeDocument/2006/relationships/tags" Target="../tags/tag410.xml"/><Relationship Id="rId18" Type="http://schemas.openxmlformats.org/officeDocument/2006/relationships/tags" Target="../tags/tag409.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tags" Target="../tags/tag393.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1.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image" Target="../media/image2.jpeg"/><Relationship Id="rId2" Type="http://schemas.openxmlformats.org/officeDocument/2006/relationships/tags" Target="../tags/tag431.xml"/><Relationship Id="rId1" Type="http://schemas.openxmlformats.org/officeDocument/2006/relationships/tags" Target="../tags/tag430.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1.xml"/><Relationship Id="rId4" Type="http://schemas.openxmlformats.org/officeDocument/2006/relationships/tags" Target="../tags/tag435.xml"/><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tags" Target="../tags/tag434.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1.xml"/><Relationship Id="rId4" Type="http://schemas.openxmlformats.org/officeDocument/2006/relationships/tags" Target="../tags/tag437.xml"/><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tags" Target="../tags/tag436.xml"/></Relationships>
</file>

<file path=ppt/slides/_rels/slide39.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image" Target="../media/image34.png"/><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2.jpeg"/><Relationship Id="rId12" Type="http://schemas.openxmlformats.org/officeDocument/2006/relationships/notesSlide" Target="../notesSlides/notesSlide30.xml"/><Relationship Id="rId11" Type="http://schemas.openxmlformats.org/officeDocument/2006/relationships/slideLayout" Target="../slideLayouts/slideLayout21.xml"/><Relationship Id="rId10" Type="http://schemas.openxmlformats.org/officeDocument/2006/relationships/tags" Target="../tags/tag442.xml"/><Relationship Id="rId1" Type="http://schemas.openxmlformats.org/officeDocument/2006/relationships/tags" Target="../tags/tag43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6.xml"/><Relationship Id="rId4" Type="http://schemas.openxmlformats.org/officeDocument/2006/relationships/tags" Target="../tags/tag355.xml"/><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31.xml"/><Relationship Id="rId8" Type="http://schemas.openxmlformats.org/officeDocument/2006/relationships/slideLayout" Target="../slideLayouts/slideLayout26.xml"/><Relationship Id="rId7" Type="http://schemas.openxmlformats.org/officeDocument/2006/relationships/tags" Target="../tags/tag443.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6.xml"/><Relationship Id="rId3" Type="http://schemas.openxmlformats.org/officeDocument/2006/relationships/tags" Target="../tags/tag356.xml"/><Relationship Id="rId2" Type="http://schemas.openxmlformats.org/officeDocument/2006/relationships/image" Target="../media/image2.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6.xml"/><Relationship Id="rId3" Type="http://schemas.openxmlformats.org/officeDocument/2006/relationships/tags" Target="../tags/tag357.xml"/><Relationship Id="rId2" Type="http://schemas.openxmlformats.org/officeDocument/2006/relationships/image" Target="../media/image2.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tags" Target="../tags/tag358.xml"/><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6.xml"/><Relationship Id="rId2" Type="http://schemas.openxmlformats.org/officeDocument/2006/relationships/tags" Target="../tags/tag359.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tags" Target="../tags/tag360.xml"/><Relationship Id="rId2" Type="http://schemas.openxmlformats.org/officeDocument/2006/relationships/image" Target="../media/image1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820387" y="2925073"/>
            <a:ext cx="7001397" cy="1008112"/>
          </a:xfrm>
          <a:noFill/>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defRPr/>
            </a:pPr>
            <a:r>
              <a:rPr sz="4000" b="1" kern="100" dirty="0">
                <a:solidFill>
                  <a:srgbClr val="0070C0"/>
                </a:solidFill>
                <a:latin typeface="微软雅黑" panose="020B0503020204020204" charset="-122"/>
                <a:ea typeface="微软雅黑" panose="020B0503020204020204" charset="-122"/>
                <a:cs typeface="Times New Roman" panose="02020603050405020304" charset="0"/>
              </a:rPr>
              <a:t>AGC及功率预测</a:t>
            </a:r>
            <a:r>
              <a:rPr lang="zh-CN" sz="4000" b="1" kern="100" dirty="0">
                <a:solidFill>
                  <a:srgbClr val="0070C0"/>
                </a:solidFill>
                <a:latin typeface="微软雅黑" panose="020B0503020204020204" charset="-122"/>
                <a:ea typeface="微软雅黑" panose="020B0503020204020204" charset="-122"/>
                <a:cs typeface="Times New Roman" panose="02020603050405020304" charset="0"/>
              </a:rPr>
              <a:t>系统</a:t>
            </a:r>
            <a:r>
              <a:rPr sz="4000" b="1" kern="100" dirty="0">
                <a:solidFill>
                  <a:srgbClr val="0070C0"/>
                </a:solidFill>
                <a:latin typeface="微软雅黑" panose="020B0503020204020204" charset="-122"/>
                <a:ea typeface="微软雅黑" panose="020B0503020204020204" charset="-122"/>
                <a:cs typeface="Times New Roman" panose="02020603050405020304" charset="0"/>
              </a:rPr>
              <a:t>运行维护及典型故障处理、售后体系分享</a:t>
            </a:r>
            <a:endParaRPr sz="4000" b="1" kern="100" dirty="0">
              <a:solidFill>
                <a:srgbClr val="0070C0"/>
              </a:solidFill>
              <a:latin typeface="微软雅黑" panose="020B0503020204020204" charset="-122"/>
              <a:ea typeface="微软雅黑" panose="020B0503020204020204" charset="-122"/>
              <a:cs typeface="Times New Roman" panose="02020603050405020304" charset="0"/>
            </a:endParaRPr>
          </a:p>
        </p:txBody>
      </p:sp>
      <p:pic>
        <p:nvPicPr>
          <p:cNvPr id="2097205" name="图片 1" descr="绩元"/>
          <p:cNvPicPr>
            <a:picLocks noChangeAspect="1"/>
          </p:cNvPicPr>
          <p:nvPr/>
        </p:nvPicPr>
        <p:blipFill>
          <a:blip r:embed="rId2"/>
          <a:stretch>
            <a:fillRect/>
          </a:stretch>
        </p:blipFill>
        <p:spPr>
          <a:xfrm>
            <a:off x="11407140" y="183515"/>
            <a:ext cx="420371" cy="79756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1"/>
          <p:cNvSpPr>
            <a:spLocks noGrp="1"/>
          </p:cNvSpPr>
          <p:nvPr/>
        </p:nvSpPr>
        <p:spPr>
          <a:xfrm>
            <a:off x="227965" y="216535"/>
            <a:ext cx="6107430"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de-DE" sz="3200" b="1" dirty="0">
                <a:solidFill>
                  <a:srgbClr val="0070C0"/>
                </a:solidFill>
                <a:latin typeface="+mn-lt"/>
                <a:ea typeface="+mn-ea"/>
                <a:cs typeface="+mn-ea"/>
                <a:sym typeface="+mn-lt"/>
              </a:rPr>
              <a:t>2.1 </a:t>
            </a:r>
            <a:r>
              <a:rPr lang="zh-CN" altLang="en-US" sz="3200" b="1" dirty="0">
                <a:solidFill>
                  <a:srgbClr val="0070C0"/>
                </a:solidFill>
                <a:latin typeface="+mn-lt"/>
                <a:ea typeface="+mn-ea"/>
                <a:cs typeface="+mn-ea"/>
                <a:sym typeface="+mn-lt"/>
              </a:rPr>
              <a:t>功率预测系统介绍</a:t>
            </a:r>
            <a:endParaRPr lang="zh-CN" altLang="en-US" sz="3200" b="1" dirty="0">
              <a:solidFill>
                <a:srgbClr val="0070C0"/>
              </a:solidFill>
              <a:latin typeface="+mn-lt"/>
              <a:ea typeface="+mn-ea"/>
              <a:cs typeface="+mn-ea"/>
              <a:sym typeface="+mn-lt"/>
            </a:endParaRPr>
          </a:p>
        </p:txBody>
      </p:sp>
      <p:sp>
        <p:nvSpPr>
          <p:cNvPr id="95" name="Content Placeholder 5"/>
          <p:cNvSpPr txBox="1"/>
          <p:nvPr/>
        </p:nvSpPr>
        <p:spPr bwMode="gray">
          <a:xfrm>
            <a:off x="5781040" y="1350645"/>
            <a:ext cx="5643880" cy="4648200"/>
          </a:xfrm>
          <a:prstGeom prst="rect">
            <a:avLst/>
          </a:prstGeom>
        </p:spPr>
        <p:txBody>
          <a:bodyPr vert="horz" lIns="0" tIns="0" rIns="0" bIns="0" rtlCol="0">
            <a:noAutofit/>
          </a:bodyPr>
          <a:lstStyle>
            <a:lvl1pPr marL="0" indent="0" algn="l" defTabSz="1219200" rtl="0" eaLnBrk="1" latinLnBrk="0" hangingPunct="1">
              <a:lnSpc>
                <a:spcPct val="100000"/>
              </a:lnSpc>
              <a:spcBef>
                <a:spcPts val="0"/>
              </a:spcBef>
              <a:spcAft>
                <a:spcPts val="600"/>
              </a:spcAft>
              <a:buClr>
                <a:schemeClr val="tx2"/>
              </a:buClr>
              <a:buFont typeface="Wingdings" panose="05000000000000000000" pitchFamily="2" charset="2"/>
              <a:buNone/>
              <a:defRPr sz="1600" kern="1200" cap="none" baseline="0">
                <a:solidFill>
                  <a:schemeClr val="tx1"/>
                </a:solidFill>
                <a:latin typeface="+mn-lt"/>
                <a:ea typeface="+mn-ea"/>
                <a:cs typeface="+mn-cs"/>
              </a:defRPr>
            </a:lvl1pPr>
            <a:lvl2pPr marL="179705" indent="-179705" algn="l" defTabSz="1219200" rtl="0" eaLnBrk="1" latinLnBrk="0" hangingPunct="1">
              <a:lnSpc>
                <a:spcPct val="100000"/>
              </a:lnSpc>
              <a:spcBef>
                <a:spcPts val="0"/>
              </a:spcBef>
              <a:spcAft>
                <a:spcPts val="6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60045" indent="-179705" algn="l" defTabSz="1219200" rtl="0" eaLnBrk="1" latinLnBrk="0" hangingPunct="1">
              <a:lnSpc>
                <a:spcPct val="100000"/>
              </a:lnSpc>
              <a:spcBef>
                <a:spcPts val="0"/>
              </a:spcBef>
              <a:spcAft>
                <a:spcPts val="600"/>
              </a:spcAft>
              <a:buClr>
                <a:schemeClr val="tx1"/>
              </a:buClr>
              <a:buFont typeface="Symbol" panose="05050102010706020507" pitchFamily="18" charset="2"/>
              <a:buChar char="-"/>
              <a:defRPr sz="1600" kern="1200">
                <a:solidFill>
                  <a:schemeClr val="tx1"/>
                </a:solidFill>
                <a:latin typeface="+mn-lt"/>
                <a:ea typeface="+mn-ea"/>
                <a:cs typeface="+mn-cs"/>
              </a:defRPr>
            </a:lvl3pPr>
            <a:lvl4pPr marL="538480" indent="-18097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4pPr>
            <a:lvl5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5pPr>
            <a:lvl6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6pPr>
            <a:lvl7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7pPr>
            <a:lvl8pPr marL="539750" indent="-180975" algn="l" defTabSz="1219200" rtl="0" eaLnBrk="1" latinLnBrk="0" hangingPunct="1">
              <a:lnSpc>
                <a:spcPct val="100000"/>
              </a:lnSpc>
              <a:spcBef>
                <a:spcPts val="0"/>
              </a:spcBef>
              <a:spcAft>
                <a:spcPts val="600"/>
              </a:spcAft>
              <a:buFont typeface="Symbol" panose="05050102010706020507" pitchFamily="18" charset="2"/>
              <a:buChar char="-"/>
              <a:defRPr sz="1600" kern="1200" baseline="0">
                <a:solidFill>
                  <a:schemeClr val="tx1"/>
                </a:solidFill>
                <a:latin typeface="+mn-lt"/>
                <a:ea typeface="+mn-ea"/>
                <a:cs typeface="+mn-cs"/>
              </a:defRPr>
            </a:lvl8pPr>
            <a:lvl9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baseline="0">
                <a:solidFill>
                  <a:schemeClr val="tx1"/>
                </a:solidFill>
                <a:latin typeface="+mn-lt"/>
                <a:ea typeface="+mn-ea"/>
                <a:cs typeface="+mn-cs"/>
              </a:defRPr>
            </a:lvl9pPr>
          </a:lstStyle>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lang="zh-CN" altLang="en-US" sz="1800" noProof="0" dirty="0">
                <a:ln>
                  <a:noFill/>
                </a:ln>
                <a:solidFill>
                  <a:prstClr val="black">
                    <a:lumMod val="85000"/>
                    <a:lumOff val="15000"/>
                  </a:prstClr>
                </a:solidFill>
                <a:effectLst/>
                <a:uLnTx/>
                <a:uFillTx/>
                <a:latin typeface="Arial" panose="020B0604020202020204"/>
                <a:ea typeface="微软雅黑" panose="020B0503020204020204" charset="-122"/>
                <a:sym typeface="+mn-ea"/>
              </a:rPr>
              <a:t>随着新能源电站在电网电源结构中比重的增加，功率预测系统变得尤为重要功率预测越准，新能源电站并网给电网的安全运行带来的影响就越小，就能够有效的帮助电网调度部门做好各类电源的调度计划。同时也能够减少电网对电站的两个细则运行管理的考核。</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rPr>
              <a:t>功率预测可以帮助电网调度合理安排常规电源发电计划，减少因新能源发电并网而增加的旋转备用容量，增加新能源发电上网小时数，减少温室气体排放的同时也为新能源发电企业带来直接经济效益。</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rPr>
              <a:t>通过对未来发电功率的预测，有利于新能源发电企业提升运营效率和科学管理水平，例如可以在阴天、多云天安排检修计划，增加发电小时数，提高经济效益；</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a:p>
            <a:pPr marR="0" lvl="0" defTabSz="1219200" rtl="0" eaLnBrk="1" fontAlgn="auto" latinLnBrk="0" hangingPunct="1">
              <a:lnSpc>
                <a:spcPct val="130000"/>
              </a:lnSpc>
              <a:spcBef>
                <a:spcPts val="0"/>
              </a:spcBef>
              <a:spcAft>
                <a:spcPts val="0"/>
              </a:spcAft>
              <a:buClr>
                <a:srgbClr val="0071B9"/>
              </a:buClr>
              <a:buSzTx/>
              <a:defRPr/>
            </a:pPr>
            <a:endParaRPr lang="en-US" altLang="zh-CN" sz="1400" dirty="0">
              <a:solidFill>
                <a:prstClr val="black">
                  <a:lumMod val="85000"/>
                  <a:lumOff val="15000"/>
                </a:prstClr>
              </a:solidFill>
              <a:latin typeface="Arial" panose="020B0604020202020204"/>
              <a:ea typeface="微软雅黑" panose="020B0503020204020204" charset="-122"/>
            </a:endParaRPr>
          </a:p>
          <a:p>
            <a:pPr marR="0" lvl="0" defTabSz="1219200" rtl="0" eaLnBrk="1" fontAlgn="auto" latinLnBrk="0" hangingPunct="1">
              <a:lnSpc>
                <a:spcPct val="130000"/>
              </a:lnSpc>
              <a:spcBef>
                <a:spcPts val="0"/>
              </a:spcBef>
              <a:spcAft>
                <a:spcPts val="0"/>
              </a:spcAft>
              <a:buClr>
                <a:srgbClr val="0071B9"/>
              </a:buClr>
              <a:buSzTx/>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a:p>
            <a:pPr marR="0" lvl="0" defTabSz="1219200" rtl="0" eaLnBrk="1" fontAlgn="auto" latinLnBrk="0" hangingPunct="1">
              <a:lnSpc>
                <a:spcPct val="130000"/>
              </a:lnSpc>
              <a:spcBef>
                <a:spcPts val="0"/>
              </a:spcBef>
              <a:spcAft>
                <a:spcPts val="0"/>
              </a:spcAft>
              <a:buClr>
                <a:srgbClr val="0071B9"/>
              </a:buClr>
              <a:buSzTx/>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a:p>
            <a:pPr marR="0" lvl="0" defTabSz="1219200" rtl="0" eaLnBrk="1" fontAlgn="auto" latinLnBrk="0" hangingPunct="1">
              <a:lnSpc>
                <a:spcPct val="130000"/>
              </a:lnSpc>
              <a:spcBef>
                <a:spcPts val="0"/>
              </a:spcBef>
              <a:spcAft>
                <a:spcPts val="0"/>
              </a:spcAft>
              <a:buClr>
                <a:srgbClr val="0071B9"/>
              </a:buClr>
              <a:buSzTx/>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p:txBody>
      </p:sp>
      <p:sp>
        <p:nvSpPr>
          <p:cNvPr id="96" name="Rechteck 29"/>
          <p:cNvSpPr/>
          <p:nvPr/>
        </p:nvSpPr>
        <p:spPr>
          <a:xfrm>
            <a:off x="5781040" y="740410"/>
            <a:ext cx="5642610" cy="609600"/>
          </a:xfrm>
          <a:prstGeom prst="rect">
            <a:avLst/>
          </a:prstGeom>
          <a:solidFill>
            <a:srgbClr val="0071B9"/>
          </a:solidFill>
          <a:ln w="6350" cap="flat" cmpd="sng" algn="ctr">
            <a:solidFill>
              <a:srgbClr val="0071B9"/>
            </a:solidFill>
            <a:prstDash val="solid"/>
          </a:ln>
          <a:effectLst/>
        </p:spPr>
        <p:txBody>
          <a:bodyPr rtlCol="0" anchor="ctr"/>
          <a:lstStyle/>
          <a:p>
            <a:pPr marL="0" marR="0" lvl="0" algn="ctr" defTabSz="1219200" eaLnBrk="1" fontAlgn="auto" latinLnBrk="0" hangingPunct="1">
              <a:lnSpc>
                <a:spcPts val="1500"/>
              </a:lnSpc>
              <a:spcBef>
                <a:spcPts val="0"/>
              </a:spcBef>
              <a:spcAft>
                <a:spcPts val="0"/>
              </a:spcAft>
              <a:buClrTx/>
              <a:buSzTx/>
              <a:buFontTx/>
              <a:buNone/>
              <a:defRPr/>
            </a:pPr>
            <a:endParaRPr lang="zh-CN" altLang="en-US" sz="2400" b="1" kern="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sym typeface="+mn-ea"/>
            </a:endParaRPr>
          </a:p>
          <a:p>
            <a:pPr marL="0" marR="0" lvl="0" algn="ctr" defTabSz="1219200" eaLnBrk="1" fontAlgn="auto" latinLnBrk="0" hangingPunct="1">
              <a:lnSpc>
                <a:spcPts val="1500"/>
              </a:lnSpc>
              <a:spcBef>
                <a:spcPts val="0"/>
              </a:spcBef>
              <a:spcAft>
                <a:spcPts val="0"/>
              </a:spcAft>
              <a:buClrTx/>
              <a:buSzTx/>
              <a:buFontTx/>
              <a:buNone/>
              <a:defRPr/>
            </a:pPr>
            <a:r>
              <a:rPr lang="zh-CN" altLang="en-US" sz="2400" b="1" kern="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sym typeface="+mn-ea"/>
              </a:rPr>
              <a:t>系统意义</a:t>
            </a:r>
            <a:endParaRPr kumimoji="0" lang="zh-CN" altLang="en-US" sz="2400" b="1" i="0" u="none" strike="noStrike" kern="0" cap="none" spc="0" normalizeH="0" baseline="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cs typeface="+mn-cs"/>
              <a:sym typeface="+mn-ea"/>
            </a:endParaRPr>
          </a:p>
        </p:txBody>
      </p:sp>
      <p:sp>
        <p:nvSpPr>
          <p:cNvPr id="97" name="矩形 96"/>
          <p:cNvSpPr/>
          <p:nvPr/>
        </p:nvSpPr>
        <p:spPr>
          <a:xfrm>
            <a:off x="5781675" y="1349375"/>
            <a:ext cx="5642610" cy="4649470"/>
          </a:xfrm>
          <a:prstGeom prst="rect">
            <a:avLst/>
          </a:prstGeom>
          <a:noFill/>
          <a:ln w="6350" cap="flat" cmpd="sng" algn="ctr">
            <a:solidFill>
              <a:srgbClr val="0071B9"/>
            </a:solidFill>
            <a:prstDash val="dash"/>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3" name="图片 2"/>
          <p:cNvPicPr>
            <a:picLocks noChangeAspect="1"/>
          </p:cNvPicPr>
          <p:nvPr/>
        </p:nvPicPr>
        <p:blipFill>
          <a:blip r:embed="rId1"/>
          <a:stretch>
            <a:fillRect/>
          </a:stretch>
        </p:blipFill>
        <p:spPr>
          <a:xfrm>
            <a:off x="736600" y="740410"/>
            <a:ext cx="4755515" cy="5562600"/>
          </a:xfrm>
          <a:prstGeom prst="rect">
            <a:avLst/>
          </a:prstGeom>
        </p:spPr>
      </p:pic>
      <p:pic>
        <p:nvPicPr>
          <p:cNvPr id="4" name="图片 3" descr="绩元"/>
          <p:cNvPicPr>
            <a:picLocks noChangeAspect="1"/>
          </p:cNvPicPr>
          <p:nvPr/>
        </p:nvPicPr>
        <p:blipFill>
          <a:blip r:embed="rId2"/>
          <a:stretch>
            <a:fillRect/>
          </a:stretch>
        </p:blipFill>
        <p:spPr>
          <a:xfrm>
            <a:off x="11423700" y="83691"/>
            <a:ext cx="420370" cy="797560"/>
          </a:xfrm>
          <a:prstGeom prst="rect">
            <a:avLst/>
          </a:prstGeom>
        </p:spPr>
      </p:pic>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231977" y="6316134"/>
            <a:ext cx="5080000" cy="275590"/>
          </a:xfrm>
          <a:prstGeom prst="rect">
            <a:avLst/>
          </a:prstGeom>
          <a:noFill/>
          <a:ln w="9525">
            <a:noFill/>
          </a:ln>
        </p:spPr>
        <p:txBody>
          <a:bodyPr>
            <a:spAutoFit/>
          </a:bodyPr>
          <a:p>
            <a:pPr indent="355600" algn="ctr"/>
            <a:r>
              <a:rPr lang="zh-CN" sz="1200" b="1">
                <a:latin typeface="微软雅黑" panose="020B0503020204020204" charset="-122"/>
                <a:ea typeface="微软雅黑" panose="020B0503020204020204" charset="-122"/>
              </a:rPr>
              <a:t>功率预测系统系统架构图</a:t>
            </a:r>
            <a:endParaRPr lang="zh-CN" altLang="en-US" sz="1200" b="1">
              <a:latin typeface="微软雅黑" panose="020B0503020204020204" charset="-122"/>
              <a:ea typeface="微软雅黑" panose="020B0503020204020204" charset="-122"/>
            </a:endParaRPr>
          </a:p>
        </p:txBody>
      </p:sp>
      <p:sp>
        <p:nvSpPr>
          <p:cNvPr id="5" name="矩形 4"/>
          <p:cNvSpPr/>
          <p:nvPr/>
        </p:nvSpPr>
        <p:spPr>
          <a:xfrm>
            <a:off x="204893" y="1104053"/>
            <a:ext cx="2944707" cy="4843780"/>
          </a:xfrm>
          <a:prstGeom prst="rect">
            <a:avLst/>
          </a:prstGeom>
        </p:spPr>
        <p:txBody>
          <a:bodyPr wrap="square">
            <a:spAutoFit/>
          </a:bodyPr>
          <a:p>
            <a:pPr>
              <a:lnSpc>
                <a:spcPct val="150000"/>
              </a:lnSpc>
            </a:pPr>
            <a:r>
              <a:rPr lang="zh-CN"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光功率预测系统相关数据流的传输描述如下：</a:t>
            </a:r>
            <a:endParaRPr lang="en-US" altLang="zh-CN"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a:p>
            <a:pPr indent="0">
              <a:lnSpc>
                <a:spcPct val="150000"/>
              </a:lnSpc>
              <a:buFont typeface="Wingdings" panose="05000000000000000000" pitchFamily="2" charset="2"/>
              <a:buNone/>
            </a:pPr>
            <a:r>
              <a:rPr lang="en-US" sz="1600">
                <a:latin typeface="Wingdings" panose="05000000000000000000" charset="0"/>
                <a:ea typeface="宋体" panose="02010600030101010101" pitchFamily="2" charset="-122"/>
                <a:sym typeface="+mn-ea"/>
              </a:rPr>
              <a:t>v </a:t>
            </a:r>
            <a:r>
              <a:rPr lang="zh-CN" sz="1335">
                <a:latin typeface="微软雅黑" panose="020B0503020204020204" charset="-122"/>
                <a:ea typeface="微软雅黑" panose="020B0503020204020204" charset="-122"/>
                <a:cs typeface="微软雅黑" panose="020B0503020204020204" charset="-122"/>
                <a:sym typeface="+mn-ea"/>
              </a:rPr>
              <a:t>安全三区</a:t>
            </a:r>
            <a:r>
              <a:rPr lang="en-US" altLang="zh-CN" sz="1335">
                <a:latin typeface="微软雅黑" panose="020B0503020204020204" charset="-122"/>
                <a:ea typeface="微软雅黑" panose="020B0503020204020204" charset="-122"/>
                <a:cs typeface="微软雅黑" panose="020B0503020204020204" charset="-122"/>
                <a:sym typeface="+mn-ea"/>
              </a:rPr>
              <a:t>-</a:t>
            </a:r>
            <a:r>
              <a:rPr lang="zh-CN" altLang="en-US" sz="1335">
                <a:latin typeface="微软雅黑" panose="020B0503020204020204" charset="-122"/>
                <a:ea typeface="微软雅黑" panose="020B0503020204020204" charset="-122"/>
                <a:cs typeface="微软雅黑" panose="020B0503020204020204" charset="-122"/>
                <a:sym typeface="+mn-ea"/>
              </a:rPr>
              <a:t>安全二区：</a:t>
            </a:r>
            <a:r>
              <a:rPr lang="zh-CN" sz="1335">
                <a:latin typeface="微软雅黑" panose="020B0503020204020204" charset="-122"/>
                <a:ea typeface="微软雅黑" panose="020B0503020204020204" charset="-122"/>
                <a:cs typeface="微软雅黑" panose="020B0503020204020204" charset="-122"/>
                <a:sym typeface="+mn-ea"/>
              </a:rPr>
              <a:t>数值天气预报数据（云服务器）</a:t>
            </a:r>
            <a:r>
              <a:rPr lang="zh-CN" sz="1335">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sz="1335">
                <a:latin typeface="微软雅黑" panose="020B0503020204020204" charset="-122"/>
                <a:ea typeface="微软雅黑" panose="020B0503020204020204" charset="-122"/>
                <a:cs typeface="微软雅黑" panose="020B0503020204020204" charset="-122"/>
                <a:sym typeface="+mn-ea"/>
              </a:rPr>
              <a:t>外网防火墙</a:t>
            </a:r>
            <a:r>
              <a:rPr lang="zh-CN" sz="1335">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sz="1335">
                <a:latin typeface="微软雅黑" panose="020B0503020204020204" charset="-122"/>
                <a:ea typeface="微软雅黑" panose="020B0503020204020204" charset="-122"/>
                <a:cs typeface="微软雅黑" panose="020B0503020204020204" charset="-122"/>
                <a:sym typeface="+mn-ea"/>
              </a:rPr>
              <a:t>气象服务器（站内外网）</a:t>
            </a:r>
            <a:r>
              <a:rPr lang="zh-CN" sz="1335">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sz="1335">
                <a:latin typeface="微软雅黑" panose="020B0503020204020204" charset="-122"/>
                <a:ea typeface="微软雅黑" panose="020B0503020204020204" charset="-122"/>
                <a:cs typeface="微软雅黑" panose="020B0503020204020204" charset="-122"/>
                <a:sym typeface="+mn-ea"/>
              </a:rPr>
              <a:t>反向隔离装置</a:t>
            </a:r>
            <a:r>
              <a:rPr lang="zh-CN" sz="1335">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sz="1335">
                <a:latin typeface="微软雅黑" panose="020B0503020204020204" charset="-122"/>
                <a:ea typeface="微软雅黑" panose="020B0503020204020204" charset="-122"/>
                <a:cs typeface="微软雅黑" panose="020B0503020204020204" charset="-122"/>
                <a:sym typeface="+mn-ea"/>
              </a:rPr>
              <a:t>功率预测服务器（站内II区）。</a:t>
            </a:r>
            <a:endParaRPr lang="en-US" sz="1335">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Wingdings" panose="05000000000000000000" pitchFamily="2" charset="2"/>
              <a:buNone/>
            </a:pPr>
            <a:r>
              <a:rPr lang="en-US" sz="1600">
                <a:latin typeface="Wingdings" panose="05000000000000000000" charset="0"/>
                <a:ea typeface="宋体" panose="02010600030101010101" pitchFamily="2" charset="-122"/>
                <a:sym typeface="+mn-ea"/>
              </a:rPr>
              <a:t>v </a:t>
            </a:r>
            <a:r>
              <a:rPr lang="zh-CN" sz="1335">
                <a:latin typeface="微软雅黑" panose="020B0503020204020204" charset="-122"/>
                <a:ea typeface="微软雅黑" panose="020B0503020204020204" charset="-122"/>
                <a:cs typeface="微软雅黑" panose="020B0503020204020204" charset="-122"/>
                <a:sym typeface="+mn-ea"/>
              </a:rPr>
              <a:t>安全一区</a:t>
            </a:r>
            <a:r>
              <a:rPr lang="en-US" altLang="zh-CN" sz="1335">
                <a:latin typeface="微软雅黑" panose="020B0503020204020204" charset="-122"/>
                <a:ea typeface="微软雅黑" panose="020B0503020204020204" charset="-122"/>
                <a:cs typeface="微软雅黑" panose="020B0503020204020204" charset="-122"/>
                <a:sym typeface="+mn-ea"/>
              </a:rPr>
              <a:t>-</a:t>
            </a:r>
            <a:r>
              <a:rPr lang="zh-CN" altLang="en-US" sz="1335">
                <a:latin typeface="微软雅黑" panose="020B0503020204020204" charset="-122"/>
                <a:ea typeface="微软雅黑" panose="020B0503020204020204" charset="-122"/>
                <a:cs typeface="微软雅黑" panose="020B0503020204020204" charset="-122"/>
                <a:sym typeface="+mn-ea"/>
              </a:rPr>
              <a:t>安全二区：</a:t>
            </a:r>
            <a:r>
              <a:rPr lang="zh-CN" sz="1335">
                <a:latin typeface="微软雅黑" panose="020B0503020204020204" charset="-122"/>
                <a:ea typeface="微软雅黑" panose="020B0503020204020204" charset="-122"/>
                <a:cs typeface="微软雅黑" panose="020B0503020204020204" charset="-122"/>
                <a:sym typeface="+mn-ea"/>
              </a:rPr>
              <a:t>（站内远动、逆变器等数据）</a:t>
            </a:r>
            <a:r>
              <a:rPr lang="zh-CN" sz="1335">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sz="1335">
                <a:latin typeface="微软雅黑" panose="020B0503020204020204" charset="-122"/>
                <a:ea typeface="微软雅黑" panose="020B0503020204020204" charset="-122"/>
                <a:cs typeface="微软雅黑" panose="020B0503020204020204" charset="-122"/>
                <a:sym typeface="+mn-ea"/>
              </a:rPr>
              <a:t>内网防火墙</a:t>
            </a:r>
            <a:r>
              <a:rPr lang="zh-CN" sz="1335">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sz="1335">
                <a:latin typeface="微软雅黑" panose="020B0503020204020204" charset="-122"/>
                <a:ea typeface="微软雅黑" panose="020B0503020204020204" charset="-122"/>
                <a:cs typeface="微软雅黑" panose="020B0503020204020204" charset="-122"/>
                <a:sym typeface="+mn-ea"/>
              </a:rPr>
              <a:t>功率预测计算服务器（站内II区）。</a:t>
            </a:r>
            <a:endParaRPr lang="zh-CN" sz="1335">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Wingdings" panose="05000000000000000000" pitchFamily="2" charset="2"/>
              <a:buNone/>
            </a:pPr>
            <a:r>
              <a:rPr lang="en-US" sz="1335">
                <a:latin typeface="Wingdings" panose="05000000000000000000" charset="0"/>
                <a:sym typeface="+mn-ea"/>
              </a:rPr>
              <a:t>v </a:t>
            </a:r>
            <a:r>
              <a:rPr lang="zh-CN" sz="1335">
                <a:latin typeface="微软雅黑" panose="020B0503020204020204" charset="-122"/>
                <a:ea typeface="微软雅黑" panose="020B0503020204020204" charset="-122"/>
                <a:cs typeface="微软雅黑" panose="020B0503020204020204" charset="-122"/>
                <a:sym typeface="+mn-ea"/>
              </a:rPr>
              <a:t>安全二区</a:t>
            </a:r>
            <a:r>
              <a:rPr lang="en-US" altLang="zh-CN" sz="1335">
                <a:latin typeface="微软雅黑" panose="020B0503020204020204" charset="-122"/>
                <a:ea typeface="微软雅黑" panose="020B0503020204020204" charset="-122"/>
                <a:cs typeface="微软雅黑" panose="020B0503020204020204" charset="-122"/>
                <a:sym typeface="+mn-ea"/>
              </a:rPr>
              <a:t>-</a:t>
            </a:r>
            <a:r>
              <a:rPr lang="zh-CN" altLang="en-US" sz="1335">
                <a:latin typeface="微软雅黑" panose="020B0503020204020204" charset="-122"/>
                <a:ea typeface="微软雅黑" panose="020B0503020204020204" charset="-122"/>
                <a:cs typeface="微软雅黑" panose="020B0503020204020204" charset="-122"/>
                <a:sym typeface="+mn-ea"/>
              </a:rPr>
              <a:t>安全二区：气象站数据、工作站</a:t>
            </a:r>
            <a:r>
              <a:rPr lang="zh-CN" sz="1335">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sz="1335">
                <a:latin typeface="微软雅黑" panose="020B0503020204020204" charset="-122"/>
                <a:ea typeface="微软雅黑" panose="020B0503020204020204" charset="-122"/>
                <a:cs typeface="微软雅黑" panose="020B0503020204020204" charset="-122"/>
                <a:sym typeface="+mn-ea"/>
              </a:rPr>
              <a:t>功率预测计算服务器（站内II区）。</a:t>
            </a:r>
            <a:endParaRPr lang="zh-CN" sz="1335">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Wingdings" panose="05000000000000000000" pitchFamily="2" charset="2"/>
              <a:buNone/>
            </a:pPr>
            <a:r>
              <a:rPr lang="en-US" sz="1335">
                <a:latin typeface="Wingdings" panose="05000000000000000000" charset="0"/>
                <a:sym typeface="+mn-ea"/>
              </a:rPr>
              <a:t>v </a:t>
            </a:r>
            <a:r>
              <a:rPr lang="zh-CN" sz="1335">
                <a:latin typeface="微软雅黑" panose="020B0503020204020204" charset="-122"/>
                <a:ea typeface="微软雅黑" panose="020B0503020204020204" charset="-122"/>
                <a:cs typeface="微软雅黑" panose="020B0503020204020204" charset="-122"/>
                <a:sym typeface="+mn-ea"/>
              </a:rPr>
              <a:t>预测服务器</a:t>
            </a:r>
            <a:r>
              <a:rPr lang="zh-CN" sz="1335">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sz="1335">
                <a:latin typeface="微软雅黑" panose="020B0503020204020204" charset="-122"/>
                <a:ea typeface="微软雅黑" panose="020B0503020204020204" charset="-122"/>
                <a:cs typeface="微软雅黑" panose="020B0503020204020204" charset="-122"/>
                <a:sym typeface="+mn-ea"/>
              </a:rPr>
              <a:t>调度中心（省调）</a:t>
            </a:r>
            <a:endParaRPr lang="zh-CN" altLang="en-US" sz="1335"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3565102" y="988695"/>
            <a:ext cx="8414173" cy="5220547"/>
          </a:xfrm>
          <a:prstGeom prst="rect">
            <a:avLst/>
          </a:prstGeom>
        </p:spPr>
      </p:pic>
      <p:sp>
        <p:nvSpPr>
          <p:cNvPr id="7" name="标题 1"/>
          <p:cNvSpPr>
            <a:spLocks noGrp="1"/>
          </p:cNvSpPr>
          <p:nvPr/>
        </p:nvSpPr>
        <p:spPr>
          <a:xfrm>
            <a:off x="227965" y="216535"/>
            <a:ext cx="6107430"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de-DE" sz="3200" b="1" dirty="0">
                <a:solidFill>
                  <a:srgbClr val="0070C0"/>
                </a:solidFill>
                <a:latin typeface="+mn-lt"/>
                <a:ea typeface="+mn-ea"/>
                <a:cs typeface="+mn-ea"/>
                <a:sym typeface="+mn-lt"/>
              </a:rPr>
              <a:t>2.2 </a:t>
            </a:r>
            <a:r>
              <a:rPr lang="zh-CN" altLang="en-US" sz="3200" b="1" dirty="0">
                <a:solidFill>
                  <a:srgbClr val="0070C0"/>
                </a:solidFill>
                <a:latin typeface="+mn-lt"/>
                <a:ea typeface="+mn-ea"/>
                <a:cs typeface="+mn-ea"/>
                <a:sym typeface="+mn-lt"/>
              </a:rPr>
              <a:t>功率预测系统架构组成</a:t>
            </a:r>
            <a:endParaRPr lang="zh-CN" altLang="en-US" sz="3200" b="1" dirty="0">
              <a:solidFill>
                <a:srgbClr val="0070C0"/>
              </a:solidFill>
              <a:latin typeface="+mn-lt"/>
              <a:ea typeface="+mn-ea"/>
              <a:cs typeface="+mn-ea"/>
              <a:sym typeface="+mn-lt"/>
            </a:endParaRPr>
          </a:p>
        </p:txBody>
      </p:sp>
      <p:pic>
        <p:nvPicPr>
          <p:cNvPr id="4" name="图片 3" descr="绩元"/>
          <p:cNvPicPr>
            <a:picLocks noChangeAspect="1"/>
          </p:cNvPicPr>
          <p:nvPr/>
        </p:nvPicPr>
        <p:blipFill>
          <a:blip r:embed="rId3"/>
          <a:stretch>
            <a:fillRect/>
          </a:stretch>
        </p:blipFill>
        <p:spPr>
          <a:xfrm>
            <a:off x="11423700" y="83691"/>
            <a:ext cx="420370" cy="7975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绩元"/>
          <p:cNvPicPr>
            <a:picLocks noChangeAspect="1"/>
          </p:cNvPicPr>
          <p:nvPr/>
        </p:nvPicPr>
        <p:blipFill>
          <a:blip r:embed="rId1"/>
          <a:stretch>
            <a:fillRect/>
          </a:stretch>
        </p:blipFill>
        <p:spPr>
          <a:xfrm>
            <a:off x="11296650" y="57150"/>
            <a:ext cx="420370" cy="797560"/>
          </a:xfrm>
          <a:prstGeom prst="rect">
            <a:avLst/>
          </a:prstGeom>
        </p:spPr>
      </p:pic>
      <p:sp>
        <p:nvSpPr>
          <p:cNvPr id="8" name="标题 1"/>
          <p:cNvSpPr>
            <a:spLocks noGrp="1"/>
          </p:cNvSpPr>
          <p:nvPr/>
        </p:nvSpPr>
        <p:spPr>
          <a:xfrm>
            <a:off x="227965" y="216535"/>
            <a:ext cx="6107430"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de-DE" sz="3200" b="1" dirty="0">
                <a:solidFill>
                  <a:srgbClr val="0070C0"/>
                </a:solidFill>
                <a:latin typeface="+mn-lt"/>
                <a:ea typeface="+mn-ea"/>
                <a:cs typeface="+mn-ea"/>
                <a:sym typeface="+mn-lt"/>
              </a:rPr>
              <a:t>2.3 </a:t>
            </a:r>
            <a:r>
              <a:rPr lang="zh-CN" altLang="en-US" sz="3200" b="1" dirty="0">
                <a:solidFill>
                  <a:srgbClr val="0070C0"/>
                </a:solidFill>
                <a:latin typeface="+mn-lt"/>
                <a:ea typeface="+mn-ea"/>
                <a:cs typeface="+mn-ea"/>
                <a:sym typeface="+mn-lt"/>
              </a:rPr>
              <a:t>功率预测工作原理</a:t>
            </a:r>
            <a:endParaRPr lang="zh-CN" altLang="en-US" sz="3200" b="1" dirty="0">
              <a:solidFill>
                <a:srgbClr val="0070C0"/>
              </a:solidFill>
              <a:latin typeface="+mn-lt"/>
              <a:ea typeface="+mn-ea"/>
              <a:cs typeface="+mn-ea"/>
              <a:sym typeface="+mn-lt"/>
            </a:endParaRPr>
          </a:p>
        </p:txBody>
      </p:sp>
      <p:sp>
        <p:nvSpPr>
          <p:cNvPr id="95" name="Content Placeholder 5"/>
          <p:cNvSpPr txBox="1"/>
          <p:nvPr/>
        </p:nvSpPr>
        <p:spPr bwMode="gray">
          <a:xfrm>
            <a:off x="755015" y="1472565"/>
            <a:ext cx="4443095" cy="4915535"/>
          </a:xfrm>
          <a:prstGeom prst="rect">
            <a:avLst/>
          </a:prstGeom>
        </p:spPr>
        <p:txBody>
          <a:bodyPr vert="horz" lIns="0" tIns="0" rIns="0" bIns="0" rtlCol="0">
            <a:noAutofit/>
          </a:bodyPr>
          <a:lstStyle>
            <a:lvl1pPr marL="0" indent="0" algn="l" defTabSz="1219200" rtl="0" eaLnBrk="1" latinLnBrk="0" hangingPunct="1">
              <a:lnSpc>
                <a:spcPct val="100000"/>
              </a:lnSpc>
              <a:spcBef>
                <a:spcPts val="0"/>
              </a:spcBef>
              <a:spcAft>
                <a:spcPts val="600"/>
              </a:spcAft>
              <a:buClr>
                <a:schemeClr val="tx2"/>
              </a:buClr>
              <a:buFont typeface="Wingdings" panose="05000000000000000000" pitchFamily="2" charset="2"/>
              <a:buNone/>
              <a:defRPr sz="1600" kern="1200" cap="none" baseline="0">
                <a:solidFill>
                  <a:schemeClr val="tx1"/>
                </a:solidFill>
                <a:latin typeface="+mn-lt"/>
                <a:ea typeface="+mn-ea"/>
                <a:cs typeface="+mn-cs"/>
              </a:defRPr>
            </a:lvl1pPr>
            <a:lvl2pPr marL="179705" indent="-179705" algn="l" defTabSz="1219200" rtl="0" eaLnBrk="1" latinLnBrk="0" hangingPunct="1">
              <a:lnSpc>
                <a:spcPct val="100000"/>
              </a:lnSpc>
              <a:spcBef>
                <a:spcPts val="0"/>
              </a:spcBef>
              <a:spcAft>
                <a:spcPts val="6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60045" indent="-179705" algn="l" defTabSz="1219200" rtl="0" eaLnBrk="1" latinLnBrk="0" hangingPunct="1">
              <a:lnSpc>
                <a:spcPct val="100000"/>
              </a:lnSpc>
              <a:spcBef>
                <a:spcPts val="0"/>
              </a:spcBef>
              <a:spcAft>
                <a:spcPts val="600"/>
              </a:spcAft>
              <a:buClr>
                <a:schemeClr val="tx1"/>
              </a:buClr>
              <a:buFont typeface="Symbol" panose="05050102010706020507" pitchFamily="18" charset="2"/>
              <a:buChar char="-"/>
              <a:defRPr sz="1600" kern="1200">
                <a:solidFill>
                  <a:schemeClr val="tx1"/>
                </a:solidFill>
                <a:latin typeface="+mn-lt"/>
                <a:ea typeface="+mn-ea"/>
                <a:cs typeface="+mn-cs"/>
              </a:defRPr>
            </a:lvl3pPr>
            <a:lvl4pPr marL="538480" indent="-18097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4pPr>
            <a:lvl5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5pPr>
            <a:lvl6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6pPr>
            <a:lvl7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7pPr>
            <a:lvl8pPr marL="539750" indent="-180975" algn="l" defTabSz="1219200" rtl="0" eaLnBrk="1" latinLnBrk="0" hangingPunct="1">
              <a:lnSpc>
                <a:spcPct val="100000"/>
              </a:lnSpc>
              <a:spcBef>
                <a:spcPts val="0"/>
              </a:spcBef>
              <a:spcAft>
                <a:spcPts val="600"/>
              </a:spcAft>
              <a:buFont typeface="Symbol" panose="05050102010706020507" pitchFamily="18" charset="2"/>
              <a:buChar char="-"/>
              <a:defRPr sz="1600" kern="1200" baseline="0">
                <a:solidFill>
                  <a:schemeClr val="tx1"/>
                </a:solidFill>
                <a:latin typeface="+mn-lt"/>
                <a:ea typeface="+mn-ea"/>
                <a:cs typeface="+mn-cs"/>
              </a:defRPr>
            </a:lvl8pPr>
            <a:lvl9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baseline="0">
                <a:solidFill>
                  <a:schemeClr val="tx1"/>
                </a:solidFill>
                <a:latin typeface="+mn-lt"/>
                <a:ea typeface="+mn-ea"/>
                <a:cs typeface="+mn-cs"/>
              </a:defRPr>
            </a:lvl9pPr>
          </a:lstStyle>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rPr>
              <a:t>以高精度数值气象预报为基础</a:t>
            </a:r>
            <a:endPar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rPr>
              <a:t>搭建完备的数据库系统，利用各种通讯接口采集</a:t>
            </a:r>
            <a:r>
              <a:rPr lang="zh-CN" altLang="en-US">
                <a:sym typeface="+mn-ea"/>
              </a:rPr>
              <a:t>场站运行数据信息(实际并网功率、逆交器</a:t>
            </a:r>
            <a:r>
              <a:rPr lang="en-US" altLang="zh-CN">
                <a:sym typeface="+mn-ea"/>
              </a:rPr>
              <a:t>/</a:t>
            </a:r>
            <a:r>
              <a:rPr lang="zh-CN" altLang="en-US">
                <a:sym typeface="+mn-ea"/>
              </a:rPr>
              <a:t>风机信息、气象站</a:t>
            </a:r>
            <a:r>
              <a:rPr lang="en-US" altLang="zh-CN">
                <a:sym typeface="+mn-ea"/>
              </a:rPr>
              <a:t>/</a:t>
            </a:r>
            <a:r>
              <a:rPr lang="zh-CN" altLang="en-US">
                <a:sym typeface="+mn-ea"/>
              </a:rPr>
              <a:t>测风塔信息等)；</a:t>
            </a:r>
            <a:endPar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rPr>
              <a:t>采用人工智能神经网络、粒子群优化、光电信号数值净化、高性能时空模式分类器及数据挖掘</a:t>
            </a:r>
            <a:endPar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rPr>
              <a:t>算法对各个电站进行建模；</a:t>
            </a:r>
            <a:endPar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lang="zh-CN" altLang="en-US">
                <a:sym typeface="+mn-ea"/>
              </a:rPr>
              <a:t>生成</a:t>
            </a:r>
            <a:r>
              <a:rPr lang="zh-CN" altLang="en-US" b="1">
                <a:solidFill>
                  <a:srgbClr val="FF0000"/>
                </a:solidFill>
                <a:sym typeface="+mn-ea"/>
              </a:rPr>
              <a:t>短期、超短期</a:t>
            </a:r>
            <a:r>
              <a:rPr lang="zh-CN" altLang="en-US">
                <a:sym typeface="+mn-ea"/>
              </a:rPr>
              <a:t>功率预测数据文件及调度部门要求的</a:t>
            </a:r>
            <a:r>
              <a:rPr lang="zh-CN" altLang="en-US" b="1">
                <a:solidFill>
                  <a:srgbClr val="FF0000"/>
                </a:solidFill>
                <a:sym typeface="+mn-ea"/>
              </a:rPr>
              <a:t>其他指标文件</a:t>
            </a:r>
            <a:r>
              <a:rPr lang="zh-CN" altLang="en-US">
                <a:sym typeface="+mn-ea"/>
              </a:rPr>
              <a:t>，并自动上传相应数据文件至上级调度部门参与考评，协助调度部门制定场站端未来发电计划；且所有数据信息存储于本地数据库，展示于系统界面，便于运行人员实时查看，用于指导日常管理及检修工作。</a:t>
            </a:r>
            <a:endPar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r>
              <a:rPr lang="zh-CN" altLang="en-US" noProof="0" dirty="0">
                <a:ln>
                  <a:noFill/>
                </a:ln>
                <a:solidFill>
                  <a:prstClr val="black">
                    <a:lumMod val="85000"/>
                    <a:lumOff val="15000"/>
                  </a:prstClr>
                </a:solidFill>
                <a:effectLst/>
                <a:uLnTx/>
                <a:uFillTx/>
                <a:latin typeface="Arial" panose="020B0604020202020204"/>
                <a:ea typeface="微软雅黑" panose="020B0503020204020204" charset="-122"/>
                <a:sym typeface="+mn-ea"/>
              </a:rPr>
              <a:t>提供人性化的人机交互界面，对光伏电站进行功率预测，为光伏电站管理工作提供辅助手段。</a:t>
            </a:r>
            <a:endParaRPr lang="zh-CN" altLang="en-US" sz="1800" noProof="0" dirty="0">
              <a:ln>
                <a:noFill/>
              </a:ln>
              <a:solidFill>
                <a:prstClr val="black">
                  <a:lumMod val="85000"/>
                  <a:lumOff val="15000"/>
                </a:prstClr>
              </a:solidFill>
              <a:effectLst/>
              <a:uLnTx/>
              <a:uFillTx/>
              <a:latin typeface="Arial" panose="020B0604020202020204"/>
              <a:ea typeface="微软雅黑" panose="020B0503020204020204" charset="-122"/>
              <a:sym typeface="+mn-ea"/>
            </a:endParaRPr>
          </a:p>
          <a:p>
            <a:pPr marR="0" lvl="0" defTabSz="1219200" rtl="0" eaLnBrk="1" fontAlgn="auto" latinLnBrk="0" hangingPunct="1">
              <a:lnSpc>
                <a:spcPct val="130000"/>
              </a:lnSpc>
              <a:spcBef>
                <a:spcPts val="0"/>
              </a:spcBef>
              <a:spcAft>
                <a:spcPts val="0"/>
              </a:spcAft>
              <a:buClr>
                <a:srgbClr val="0071B9"/>
              </a:buClr>
              <a:buSzTx/>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p:txBody>
      </p:sp>
      <p:sp>
        <p:nvSpPr>
          <p:cNvPr id="96" name="Rechteck 29"/>
          <p:cNvSpPr/>
          <p:nvPr/>
        </p:nvSpPr>
        <p:spPr>
          <a:xfrm>
            <a:off x="451485" y="962025"/>
            <a:ext cx="5050155" cy="433705"/>
          </a:xfrm>
          <a:prstGeom prst="rect">
            <a:avLst/>
          </a:prstGeom>
          <a:solidFill>
            <a:srgbClr val="0071B9"/>
          </a:solidFill>
          <a:ln w="6350" cap="flat" cmpd="sng" algn="ctr">
            <a:solidFill>
              <a:srgbClr val="0071B9"/>
            </a:solidFill>
            <a:prstDash val="solid"/>
          </a:ln>
          <a:effectLst/>
        </p:spPr>
        <p:txBody>
          <a:bodyPr rtlCol="0" anchor="ctr"/>
          <a:lstStyle/>
          <a:p>
            <a:pPr marL="0" marR="0" lvl="0" algn="ctr" defTabSz="1219200" eaLnBrk="1" fontAlgn="auto" latinLnBrk="0" hangingPunct="1">
              <a:lnSpc>
                <a:spcPts val="1500"/>
              </a:lnSpc>
              <a:spcBef>
                <a:spcPts val="0"/>
              </a:spcBef>
              <a:spcAft>
                <a:spcPts val="0"/>
              </a:spcAft>
              <a:buClrTx/>
              <a:buSzTx/>
              <a:buFontTx/>
              <a:buNone/>
              <a:defRPr/>
            </a:pPr>
            <a:endParaRPr lang="zh-CN" altLang="en-US" sz="2400" b="1" kern="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sym typeface="+mn-ea"/>
            </a:endParaRPr>
          </a:p>
          <a:p>
            <a:pPr marL="0" marR="0" lvl="0" algn="ctr" defTabSz="1219200" eaLnBrk="1" fontAlgn="auto" latinLnBrk="0" hangingPunct="1">
              <a:lnSpc>
                <a:spcPts val="1500"/>
              </a:lnSpc>
              <a:spcBef>
                <a:spcPts val="0"/>
              </a:spcBef>
              <a:spcAft>
                <a:spcPts val="0"/>
              </a:spcAft>
              <a:buClrTx/>
              <a:buSzTx/>
              <a:buFontTx/>
              <a:buNone/>
              <a:defRPr/>
            </a:pPr>
            <a:r>
              <a:rPr kumimoji="0" lang="zh-CN" altLang="en-US" sz="2400" b="1" i="0" u="none" strike="noStrike" kern="0" cap="none" spc="0" normalizeH="0" baseline="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cs typeface="+mn-cs"/>
                <a:sym typeface="+mn-ea"/>
              </a:rPr>
              <a:t>工作原理</a:t>
            </a:r>
            <a:endParaRPr kumimoji="0" lang="zh-CN" altLang="en-US" sz="2400" b="1" i="0" u="none" strike="noStrike" kern="0" cap="none" spc="0" normalizeH="0" baseline="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cs typeface="+mn-cs"/>
              <a:sym typeface="+mn-ea"/>
            </a:endParaRPr>
          </a:p>
        </p:txBody>
      </p:sp>
      <p:sp>
        <p:nvSpPr>
          <p:cNvPr id="97" name="矩形 96"/>
          <p:cNvSpPr/>
          <p:nvPr/>
        </p:nvSpPr>
        <p:spPr>
          <a:xfrm>
            <a:off x="452120" y="1394460"/>
            <a:ext cx="5049520" cy="5071110"/>
          </a:xfrm>
          <a:prstGeom prst="rect">
            <a:avLst/>
          </a:prstGeom>
          <a:noFill/>
          <a:ln w="6350" cap="flat" cmpd="sng" algn="ctr">
            <a:solidFill>
              <a:srgbClr val="0071B9"/>
            </a:solidFill>
            <a:prstDash val="dash"/>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11" name="图片 10"/>
          <p:cNvPicPr>
            <a:picLocks noChangeAspect="1"/>
          </p:cNvPicPr>
          <p:nvPr/>
        </p:nvPicPr>
        <p:blipFill>
          <a:blip r:embed="rId2"/>
          <a:stretch>
            <a:fillRect/>
          </a:stretch>
        </p:blipFill>
        <p:spPr>
          <a:xfrm>
            <a:off x="5797550" y="1395730"/>
            <a:ext cx="5919470" cy="5069205"/>
          </a:xfrm>
          <a:prstGeom prst="rect">
            <a:avLst/>
          </a:prstGeom>
        </p:spPr>
      </p:pic>
      <p:sp>
        <p:nvSpPr>
          <p:cNvPr id="12" name="Rechteck 29"/>
          <p:cNvSpPr/>
          <p:nvPr/>
        </p:nvSpPr>
        <p:spPr>
          <a:xfrm>
            <a:off x="5796915" y="962025"/>
            <a:ext cx="5920105" cy="433705"/>
          </a:xfrm>
          <a:prstGeom prst="rect">
            <a:avLst/>
          </a:prstGeom>
          <a:solidFill>
            <a:srgbClr val="0071B9"/>
          </a:solidFill>
          <a:ln w="6350" cap="flat" cmpd="sng" algn="ctr">
            <a:solidFill>
              <a:srgbClr val="0071B9"/>
            </a:solidFill>
            <a:prstDash val="solid"/>
          </a:ln>
          <a:effectLst/>
        </p:spPr>
        <p:txBody>
          <a:bodyPr rtlCol="0" anchor="ctr"/>
          <a:p>
            <a:pPr marL="0" marR="0" lvl="0" algn="ctr" defTabSz="1219200" eaLnBrk="1" fontAlgn="auto" latinLnBrk="0" hangingPunct="1">
              <a:lnSpc>
                <a:spcPts val="1500"/>
              </a:lnSpc>
              <a:spcBef>
                <a:spcPts val="0"/>
              </a:spcBef>
              <a:spcAft>
                <a:spcPts val="0"/>
              </a:spcAft>
              <a:buClrTx/>
              <a:buSzTx/>
              <a:buFontTx/>
              <a:buNone/>
              <a:defRPr/>
            </a:pPr>
            <a:endParaRPr lang="zh-CN" altLang="en-US" sz="2400" b="1" kern="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sym typeface="+mn-ea"/>
            </a:endParaRPr>
          </a:p>
          <a:p>
            <a:pPr marL="0" marR="0" lvl="0" algn="ctr" defTabSz="1219200" eaLnBrk="1" fontAlgn="auto" latinLnBrk="0" hangingPunct="1">
              <a:lnSpc>
                <a:spcPts val="1500"/>
              </a:lnSpc>
              <a:spcBef>
                <a:spcPts val="0"/>
              </a:spcBef>
              <a:spcAft>
                <a:spcPts val="0"/>
              </a:spcAft>
              <a:buClrTx/>
              <a:buSzTx/>
              <a:buFontTx/>
              <a:buNone/>
              <a:defRPr/>
            </a:pPr>
            <a:r>
              <a:rPr kumimoji="0" lang="zh-CN" altLang="en-US" sz="2400" b="1" i="0" u="none" strike="noStrike" kern="0" cap="none" spc="0" normalizeH="0" baseline="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cs typeface="+mn-cs"/>
                <a:sym typeface="+mn-ea"/>
              </a:rPr>
              <a:t>短期、超短期预测原理</a:t>
            </a:r>
            <a:endParaRPr kumimoji="0" lang="zh-CN" altLang="en-US" sz="2400" b="1" i="0" u="none" strike="noStrike" kern="0" cap="none" spc="0" normalizeH="0" baseline="0" noProof="0" dirty="0">
              <a:solidFill>
                <a:schemeClr val="bg2"/>
              </a:solidFill>
              <a:effectLst>
                <a:outerShdw blurRad="38100" dist="19050" dir="2700000" algn="tl" rotWithShape="0">
                  <a:schemeClr val="dk1">
                    <a:alpha val="40000"/>
                  </a:schemeClr>
                </a:outerShdw>
              </a:effectLst>
              <a:uLnTx/>
              <a:uFillTx/>
              <a:latin typeface="Arial" panose="020B0604020202020204"/>
              <a:ea typeface="微软雅黑" panose="020B0503020204020204" charset="-122"/>
              <a:cs typeface="+mn-cs"/>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5958301" y="1900410"/>
            <a:ext cx="876191" cy="1133812"/>
            <a:chOff x="6078950" y="2211813"/>
            <a:chExt cx="876190" cy="1133812"/>
          </a:xfrm>
        </p:grpSpPr>
        <p:sp>
          <p:nvSpPr>
            <p:cNvPr id="4"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5"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chemeClr val="bg1">
                <a:lumMod val="95000"/>
              </a:schemeClr>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grpSp>
        <p:nvGrpSpPr>
          <p:cNvPr id="7" name="Group 4"/>
          <p:cNvGrpSpPr/>
          <p:nvPr/>
        </p:nvGrpSpPr>
        <p:grpSpPr>
          <a:xfrm>
            <a:off x="6443893" y="2643663"/>
            <a:ext cx="1182095" cy="876195"/>
            <a:chOff x="6564542" y="2955067"/>
            <a:chExt cx="1182094" cy="876194"/>
          </a:xfrm>
        </p:grpSpPr>
        <p:sp>
          <p:nvSpPr>
            <p:cNvPr id="12"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13"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chemeClr val="bg1">
                <a:lumMod val="95000"/>
              </a:schemeClr>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grpSp>
        <p:nvGrpSpPr>
          <p:cNvPr id="14" name="Group 6"/>
          <p:cNvGrpSpPr/>
          <p:nvPr/>
        </p:nvGrpSpPr>
        <p:grpSpPr>
          <a:xfrm>
            <a:off x="6443894" y="3515748"/>
            <a:ext cx="1151156" cy="876195"/>
            <a:chOff x="6564542" y="3827152"/>
            <a:chExt cx="1151156" cy="876194"/>
          </a:xfrm>
        </p:grpSpPr>
        <p:sp>
          <p:nvSpPr>
            <p:cNvPr id="16"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17"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chemeClr val="bg1">
                <a:lumMod val="95000"/>
              </a:schemeClr>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grpSp>
        <p:nvGrpSpPr>
          <p:cNvPr id="18" name="Group 7"/>
          <p:cNvGrpSpPr/>
          <p:nvPr/>
        </p:nvGrpSpPr>
        <p:grpSpPr>
          <a:xfrm>
            <a:off x="5958301" y="4001340"/>
            <a:ext cx="876191" cy="1182095"/>
            <a:chOff x="6078950" y="4312744"/>
            <a:chExt cx="876190" cy="1182094"/>
          </a:xfrm>
        </p:grpSpPr>
        <p:sp>
          <p:nvSpPr>
            <p:cNvPr id="19"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21"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chemeClr val="bg1">
                <a:lumMod val="95000"/>
              </a:schemeClr>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grpSp>
        <p:nvGrpSpPr>
          <p:cNvPr id="22" name="Group 8"/>
          <p:cNvGrpSpPr/>
          <p:nvPr/>
        </p:nvGrpSpPr>
        <p:grpSpPr>
          <a:xfrm>
            <a:off x="5086217" y="4001340"/>
            <a:ext cx="876195" cy="1182095"/>
            <a:chOff x="5206865" y="4312744"/>
            <a:chExt cx="876194" cy="1182094"/>
          </a:xfrm>
        </p:grpSpPr>
        <p:sp>
          <p:nvSpPr>
            <p:cNvPr id="23"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24"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chemeClr val="bg1">
                <a:lumMod val="95000"/>
              </a:schemeClr>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grpSp>
        <p:nvGrpSpPr>
          <p:cNvPr id="25" name="Group 9"/>
          <p:cNvGrpSpPr/>
          <p:nvPr/>
        </p:nvGrpSpPr>
        <p:grpSpPr>
          <a:xfrm>
            <a:off x="4323143" y="3515748"/>
            <a:ext cx="1153633" cy="876195"/>
            <a:chOff x="4443791" y="3827152"/>
            <a:chExt cx="1153633" cy="876194"/>
          </a:xfrm>
        </p:grpSpPr>
        <p:sp>
          <p:nvSpPr>
            <p:cNvPr id="26"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27"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chemeClr val="bg1">
                <a:lumMod val="95000"/>
              </a:schemeClr>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grpSp>
        <p:nvGrpSpPr>
          <p:cNvPr id="28" name="Group 10"/>
          <p:cNvGrpSpPr/>
          <p:nvPr/>
        </p:nvGrpSpPr>
        <p:grpSpPr>
          <a:xfrm>
            <a:off x="4283503" y="2643663"/>
            <a:ext cx="1193263" cy="876195"/>
            <a:chOff x="4404151" y="2955067"/>
            <a:chExt cx="1193263" cy="876194"/>
          </a:xfrm>
        </p:grpSpPr>
        <p:sp>
          <p:nvSpPr>
            <p:cNvPr id="29"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30"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chemeClr val="bg1">
                <a:lumMod val="95000"/>
              </a:schemeClr>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grpSp>
        <p:nvGrpSpPr>
          <p:cNvPr id="31" name="Group 2"/>
          <p:cNvGrpSpPr/>
          <p:nvPr/>
        </p:nvGrpSpPr>
        <p:grpSpPr>
          <a:xfrm>
            <a:off x="5086215" y="1900410"/>
            <a:ext cx="876195" cy="1133809"/>
            <a:chOff x="5206865" y="2211813"/>
            <a:chExt cx="876194" cy="1133810"/>
          </a:xfrm>
        </p:grpSpPr>
        <p:sp>
          <p:nvSpPr>
            <p:cNvPr id="32"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33"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chemeClr val="bg1">
                <a:lumMod val="95000"/>
              </a:schemeClr>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grpSp>
        <p:nvGrpSpPr>
          <p:cNvPr id="34" name="Group 11"/>
          <p:cNvGrpSpPr/>
          <p:nvPr/>
        </p:nvGrpSpPr>
        <p:grpSpPr>
          <a:xfrm>
            <a:off x="5705338" y="3167811"/>
            <a:ext cx="498816" cy="748224"/>
            <a:chOff x="5825986" y="3479214"/>
            <a:chExt cx="498816" cy="748224"/>
          </a:xfrm>
        </p:grpSpPr>
        <p:sp>
          <p:nvSpPr>
            <p:cNvPr id="35"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sp>
          <p:nvSpPr>
            <p:cNvPr id="36"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accent1"/>
                </a:solidFill>
                <a:latin typeface="微软雅黑" panose="020B0503020204020204" charset="-122"/>
                <a:ea typeface="微软雅黑" panose="020B0503020204020204" charset="-122"/>
              </a:endParaRPr>
            </a:p>
          </p:txBody>
        </p:sp>
      </p:grpSp>
      <p:sp>
        <p:nvSpPr>
          <p:cNvPr id="37" name="Text Placeholder 4"/>
          <p:cNvSpPr txBox="1"/>
          <p:nvPr/>
        </p:nvSpPr>
        <p:spPr>
          <a:xfrm>
            <a:off x="7110510" y="1303698"/>
            <a:ext cx="3166719"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1">
                    <a:lumMod val="75000"/>
                    <a:lumOff val="25000"/>
                  </a:schemeClr>
                </a:solidFill>
                <a:latin typeface="微软雅黑" panose="020B0503020204020204" charset="-122"/>
                <a:ea typeface="微软雅黑" panose="020B0503020204020204" charset="-122"/>
              </a:rPr>
              <a:t>数据下载模块</a:t>
            </a:r>
            <a:endParaRPr lang="en-US" altLang="zh-CN" sz="1600" b="1" dirty="0">
              <a:solidFill>
                <a:schemeClr val="tx1">
                  <a:lumMod val="75000"/>
                  <a:lumOff val="25000"/>
                </a:schemeClr>
              </a:solidFill>
              <a:latin typeface="微软雅黑" panose="020B0503020204020204" charset="-122"/>
              <a:ea typeface="微软雅黑" panose="020B0503020204020204" charset="-122"/>
            </a:endParaRPr>
          </a:p>
          <a:p>
            <a:pPr marL="0" indent="0">
              <a:buNone/>
            </a:pPr>
            <a:r>
              <a:rPr lang="zh-CN" altLang="en-US" sz="1335" dirty="0">
                <a:solidFill>
                  <a:schemeClr val="tx1">
                    <a:lumMod val="75000"/>
                    <a:lumOff val="25000"/>
                  </a:schemeClr>
                </a:solidFill>
                <a:latin typeface="微软雅黑" panose="020B0503020204020204" charset="-122"/>
                <a:ea typeface="微软雅黑" panose="020B0503020204020204" charset="-122"/>
              </a:rPr>
              <a:t>气象预测数据下载，实时气象数据导入，云端升级程序导入</a:t>
            </a:r>
            <a:endParaRPr lang="en-US" altLang="zh-CN" sz="1335" dirty="0">
              <a:solidFill>
                <a:schemeClr val="tx1">
                  <a:lumMod val="75000"/>
                  <a:lumOff val="25000"/>
                </a:schemeClr>
              </a:solidFill>
              <a:latin typeface="微软雅黑" panose="020B0503020204020204" charset="-122"/>
              <a:ea typeface="微软雅黑" panose="020B0503020204020204" charset="-122"/>
            </a:endParaRPr>
          </a:p>
        </p:txBody>
      </p:sp>
      <p:sp>
        <p:nvSpPr>
          <p:cNvPr id="38" name="Text Placeholder 4"/>
          <p:cNvSpPr txBox="1"/>
          <p:nvPr/>
        </p:nvSpPr>
        <p:spPr>
          <a:xfrm>
            <a:off x="7886700" y="2513860"/>
            <a:ext cx="2668905" cy="8439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1">
                    <a:lumMod val="75000"/>
                    <a:lumOff val="25000"/>
                  </a:schemeClr>
                </a:solidFill>
                <a:latin typeface="微软雅黑" panose="020B0503020204020204" charset="-122"/>
                <a:ea typeface="微软雅黑" panose="020B0503020204020204" charset="-122"/>
              </a:rPr>
              <a:t>进程守护模块</a:t>
            </a:r>
            <a:endParaRPr lang="en-US" altLang="zh-CN" sz="1600" b="1" dirty="0">
              <a:solidFill>
                <a:schemeClr val="tx1">
                  <a:lumMod val="75000"/>
                  <a:lumOff val="25000"/>
                </a:schemeClr>
              </a:solidFill>
              <a:latin typeface="微软雅黑" panose="020B0503020204020204" charset="-122"/>
              <a:ea typeface="微软雅黑" panose="020B0503020204020204" charset="-122"/>
            </a:endParaRPr>
          </a:p>
          <a:p>
            <a:pPr marL="0" indent="0">
              <a:buNone/>
            </a:pPr>
            <a:r>
              <a:rPr lang="zh-CN" altLang="en-US" sz="1335" dirty="0">
                <a:solidFill>
                  <a:schemeClr val="tx1">
                    <a:lumMod val="75000"/>
                    <a:lumOff val="25000"/>
                  </a:schemeClr>
                </a:solidFill>
                <a:latin typeface="微软雅黑" panose="020B0503020204020204" charset="-122"/>
                <a:ea typeface="微软雅黑" panose="020B0503020204020204" charset="-122"/>
              </a:rPr>
              <a:t>多种模型与备用计算线路，兼容现场各种情况，保证数据</a:t>
            </a:r>
            <a:r>
              <a:rPr lang="en-US" altLang="zh-CN" sz="1335" dirty="0">
                <a:solidFill>
                  <a:schemeClr val="tx1">
                    <a:lumMod val="75000"/>
                    <a:lumOff val="25000"/>
                  </a:schemeClr>
                </a:solidFill>
                <a:latin typeface="微软雅黑" panose="020B0503020204020204" charset="-122"/>
                <a:ea typeface="微软雅黑" panose="020B0503020204020204" charset="-122"/>
              </a:rPr>
              <a:t>100%</a:t>
            </a:r>
            <a:r>
              <a:rPr lang="zh-CN" altLang="en-US" sz="1335" dirty="0">
                <a:solidFill>
                  <a:schemeClr val="tx1">
                    <a:lumMod val="75000"/>
                    <a:lumOff val="25000"/>
                  </a:schemeClr>
                </a:solidFill>
                <a:latin typeface="微软雅黑" panose="020B0503020204020204" charset="-122"/>
                <a:ea typeface="微软雅黑" panose="020B0503020204020204" charset="-122"/>
              </a:rPr>
              <a:t>上传，系统运行流畅</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p:txBody>
      </p:sp>
      <p:sp>
        <p:nvSpPr>
          <p:cNvPr id="39" name="Text Placeholder 4"/>
          <p:cNvSpPr txBox="1"/>
          <p:nvPr/>
        </p:nvSpPr>
        <p:spPr>
          <a:xfrm>
            <a:off x="7991475" y="3775075"/>
            <a:ext cx="2499360" cy="8439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1">
                    <a:lumMod val="75000"/>
                    <a:lumOff val="25000"/>
                  </a:schemeClr>
                </a:solidFill>
                <a:latin typeface="微软雅黑" panose="020B0503020204020204" charset="-122"/>
                <a:ea typeface="微软雅黑" panose="020B0503020204020204" charset="-122"/>
              </a:rPr>
              <a:t>报警模块</a:t>
            </a:r>
            <a:endParaRPr lang="en-US" altLang="zh-CN" sz="1600" b="1" dirty="0">
              <a:solidFill>
                <a:schemeClr val="tx1">
                  <a:lumMod val="75000"/>
                  <a:lumOff val="25000"/>
                </a:schemeClr>
              </a:solidFill>
              <a:latin typeface="微软雅黑" panose="020B0503020204020204" charset="-122"/>
              <a:ea typeface="微软雅黑" panose="020B0503020204020204" charset="-122"/>
            </a:endParaRPr>
          </a:p>
          <a:p>
            <a:pPr marL="0" indent="0">
              <a:buNone/>
            </a:pPr>
            <a:r>
              <a:rPr lang="zh-CN" altLang="en-US" sz="1335" dirty="0">
                <a:solidFill>
                  <a:schemeClr val="tx1">
                    <a:lumMod val="75000"/>
                    <a:lumOff val="25000"/>
                  </a:schemeClr>
                </a:solidFill>
                <a:latin typeface="微软雅黑" panose="020B0503020204020204" charset="-122"/>
                <a:ea typeface="微软雅黑" panose="020B0503020204020204" charset="-122"/>
              </a:rPr>
              <a:t>数据上传，设备故障，准确度异常等告警</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p:txBody>
      </p:sp>
      <p:sp>
        <p:nvSpPr>
          <p:cNvPr id="40" name="Text Placeholder 4"/>
          <p:cNvSpPr txBox="1"/>
          <p:nvPr/>
        </p:nvSpPr>
        <p:spPr>
          <a:xfrm>
            <a:off x="7031355" y="4851400"/>
            <a:ext cx="3108325" cy="8439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1">
                    <a:lumMod val="75000"/>
                    <a:lumOff val="25000"/>
                  </a:schemeClr>
                </a:solidFill>
                <a:latin typeface="微软雅黑" panose="020B0503020204020204" charset="-122"/>
                <a:ea typeface="微软雅黑" panose="020B0503020204020204" charset="-122"/>
              </a:rPr>
              <a:t>设置模块</a:t>
            </a:r>
            <a:endParaRPr lang="en-US" altLang="zh-CN" sz="1600" b="1" dirty="0">
              <a:solidFill>
                <a:schemeClr val="tx1">
                  <a:lumMod val="75000"/>
                  <a:lumOff val="25000"/>
                </a:schemeClr>
              </a:solidFill>
              <a:latin typeface="微软雅黑" panose="020B0503020204020204" charset="-122"/>
              <a:ea typeface="微软雅黑" panose="020B0503020204020204" charset="-122"/>
            </a:endParaRPr>
          </a:p>
          <a:p>
            <a:pPr marL="0" indent="0">
              <a:buNone/>
            </a:pPr>
            <a:r>
              <a:rPr lang="zh-CN" altLang="en-US" sz="1335" dirty="0">
                <a:solidFill>
                  <a:schemeClr val="tx1">
                    <a:lumMod val="75000"/>
                    <a:lumOff val="25000"/>
                  </a:schemeClr>
                </a:solidFill>
                <a:latin typeface="微软雅黑" panose="020B0503020204020204" charset="-122"/>
                <a:ea typeface="微软雅黑" panose="020B0503020204020204" charset="-122"/>
              </a:rPr>
              <a:t>根据运行计划，系统产品参数等人工对系统进行调整，优化运行与准确度</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p:txBody>
      </p:sp>
      <p:sp>
        <p:nvSpPr>
          <p:cNvPr id="41" name="Text Placeholder 4"/>
          <p:cNvSpPr txBox="1"/>
          <p:nvPr/>
        </p:nvSpPr>
        <p:spPr>
          <a:xfrm>
            <a:off x="1994653" y="1374802"/>
            <a:ext cx="2636548"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tx1">
                    <a:lumMod val="75000"/>
                    <a:lumOff val="25000"/>
                  </a:schemeClr>
                </a:solidFill>
                <a:latin typeface="微软雅黑" panose="020B0503020204020204" charset="-122"/>
                <a:ea typeface="微软雅黑" panose="020B0503020204020204" charset="-122"/>
              </a:rPr>
              <a:t>功率预测模块</a:t>
            </a:r>
            <a:endParaRPr lang="en-US" altLang="zh-CN" sz="1600" b="1" dirty="0">
              <a:solidFill>
                <a:schemeClr val="tx1">
                  <a:lumMod val="75000"/>
                  <a:lumOff val="25000"/>
                </a:schemeClr>
              </a:solidFill>
              <a:latin typeface="微软雅黑" panose="020B0503020204020204" charset="-122"/>
              <a:ea typeface="微软雅黑" panose="020B0503020204020204" charset="-122"/>
            </a:endParaRPr>
          </a:p>
          <a:p>
            <a:pPr marL="0" indent="0" algn="r">
              <a:buNone/>
            </a:pPr>
            <a:r>
              <a:rPr lang="zh-CN" altLang="en-US" sz="1335" dirty="0">
                <a:solidFill>
                  <a:schemeClr val="tx1">
                    <a:lumMod val="75000"/>
                    <a:lumOff val="25000"/>
                  </a:schemeClr>
                </a:solidFill>
                <a:latin typeface="微软雅黑" panose="020B0503020204020204" charset="-122"/>
                <a:ea typeface="微软雅黑" panose="020B0503020204020204" charset="-122"/>
              </a:rPr>
              <a:t>短期，超短期，可用功率的计算与优化</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p:txBody>
      </p:sp>
      <p:sp>
        <p:nvSpPr>
          <p:cNvPr id="42" name="Text Placeholder 4"/>
          <p:cNvSpPr txBox="1"/>
          <p:nvPr/>
        </p:nvSpPr>
        <p:spPr>
          <a:xfrm>
            <a:off x="1395095" y="2471420"/>
            <a:ext cx="2357120" cy="8439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tx1">
                    <a:lumMod val="75000"/>
                    <a:lumOff val="25000"/>
                  </a:schemeClr>
                </a:solidFill>
                <a:latin typeface="微软雅黑" panose="020B0503020204020204" charset="-122"/>
                <a:ea typeface="微软雅黑" panose="020B0503020204020204" charset="-122"/>
              </a:rPr>
              <a:t>数据统计模块</a:t>
            </a:r>
            <a:endParaRPr lang="en-US" altLang="zh-CN" sz="1600" b="1" dirty="0">
              <a:solidFill>
                <a:schemeClr val="tx1">
                  <a:lumMod val="75000"/>
                  <a:lumOff val="25000"/>
                </a:schemeClr>
              </a:solidFill>
              <a:latin typeface="微软雅黑" panose="020B0503020204020204" charset="-122"/>
              <a:ea typeface="微软雅黑" panose="020B0503020204020204" charset="-122"/>
            </a:endParaRPr>
          </a:p>
          <a:p>
            <a:pPr marL="0" indent="0" algn="r">
              <a:buNone/>
            </a:pPr>
            <a:r>
              <a:rPr lang="zh-CN" altLang="en-US" sz="1335" dirty="0">
                <a:solidFill>
                  <a:schemeClr val="tx1">
                    <a:lumMod val="75000"/>
                    <a:lumOff val="25000"/>
                  </a:schemeClr>
                </a:solidFill>
                <a:latin typeface="微软雅黑" panose="020B0503020204020204" charset="-122"/>
                <a:ea typeface="微软雅黑" panose="020B0503020204020204" charset="-122"/>
              </a:rPr>
              <a:t>考核数据准确度，上传率统计，直观展示，</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a:p>
            <a:pPr marL="0" indent="0" algn="r">
              <a:buNone/>
            </a:pPr>
            <a:r>
              <a:rPr lang="zh-CN" altLang="en-US" sz="1335" dirty="0">
                <a:solidFill>
                  <a:schemeClr val="tx1">
                    <a:lumMod val="75000"/>
                    <a:lumOff val="25000"/>
                  </a:schemeClr>
                </a:solidFill>
                <a:latin typeface="微软雅黑" panose="020B0503020204020204" charset="-122"/>
                <a:ea typeface="微软雅黑" panose="020B0503020204020204" charset="-122"/>
              </a:rPr>
              <a:t>历史数据查询</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p:txBody>
      </p:sp>
      <p:sp>
        <p:nvSpPr>
          <p:cNvPr id="43" name="Text Placeholder 4"/>
          <p:cNvSpPr txBox="1"/>
          <p:nvPr/>
        </p:nvSpPr>
        <p:spPr>
          <a:xfrm>
            <a:off x="1226569" y="3777068"/>
            <a:ext cx="2636547"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tx1">
                    <a:lumMod val="75000"/>
                    <a:lumOff val="25000"/>
                  </a:schemeClr>
                </a:solidFill>
                <a:latin typeface="微软雅黑" panose="020B0503020204020204" charset="-122"/>
                <a:ea typeface="微软雅黑" panose="020B0503020204020204" charset="-122"/>
              </a:rPr>
              <a:t>拓展接口模块</a:t>
            </a:r>
            <a:endParaRPr lang="en-US" altLang="zh-CN" sz="1600" b="1" dirty="0">
              <a:solidFill>
                <a:schemeClr val="tx1">
                  <a:lumMod val="75000"/>
                  <a:lumOff val="25000"/>
                </a:schemeClr>
              </a:solidFill>
              <a:latin typeface="微软雅黑" panose="020B0503020204020204" charset="-122"/>
              <a:ea typeface="微软雅黑" panose="020B0503020204020204" charset="-122"/>
            </a:endParaRPr>
          </a:p>
          <a:p>
            <a:pPr marL="0" indent="0" algn="r">
              <a:buNone/>
            </a:pPr>
            <a:r>
              <a:rPr lang="zh-CN" altLang="en-US" sz="1335" dirty="0">
                <a:solidFill>
                  <a:schemeClr val="tx1">
                    <a:lumMod val="75000"/>
                    <a:lumOff val="25000"/>
                  </a:schemeClr>
                </a:solidFill>
                <a:latin typeface="微软雅黑" panose="020B0503020204020204" charset="-122"/>
                <a:ea typeface="微软雅黑" panose="020B0503020204020204" charset="-122"/>
              </a:rPr>
              <a:t>导出限电判断，发电量数据</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a:p>
            <a:pPr marL="0" indent="0" algn="r">
              <a:buNone/>
            </a:pPr>
            <a:r>
              <a:rPr lang="zh-CN" altLang="en-US" sz="1335" dirty="0">
                <a:solidFill>
                  <a:schemeClr val="tx1">
                    <a:lumMod val="75000"/>
                    <a:lumOff val="25000"/>
                  </a:schemeClr>
                </a:solidFill>
                <a:latin typeface="微软雅黑" panose="020B0503020204020204" charset="-122"/>
                <a:ea typeface="微软雅黑" panose="020B0503020204020204" charset="-122"/>
              </a:rPr>
              <a:t>气象与预测，历史运行数据</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p:txBody>
      </p:sp>
      <p:sp>
        <p:nvSpPr>
          <p:cNvPr id="44" name="Text Placeholder 4"/>
          <p:cNvSpPr txBox="1"/>
          <p:nvPr/>
        </p:nvSpPr>
        <p:spPr>
          <a:xfrm>
            <a:off x="2026727" y="4851452"/>
            <a:ext cx="2700484"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tx1">
                    <a:lumMod val="75000"/>
                    <a:lumOff val="25000"/>
                  </a:schemeClr>
                </a:solidFill>
                <a:latin typeface="微软雅黑" panose="020B0503020204020204" charset="-122"/>
                <a:ea typeface="微软雅黑" panose="020B0503020204020204" charset="-122"/>
              </a:rPr>
              <a:t>调度数据上传</a:t>
            </a:r>
            <a:endParaRPr lang="en-US" altLang="zh-CN" sz="1600" b="1" dirty="0">
              <a:solidFill>
                <a:schemeClr val="tx1">
                  <a:lumMod val="75000"/>
                  <a:lumOff val="25000"/>
                </a:schemeClr>
              </a:solidFill>
              <a:latin typeface="微软雅黑" panose="020B0503020204020204" charset="-122"/>
              <a:ea typeface="微软雅黑" panose="020B0503020204020204" charset="-122"/>
            </a:endParaRPr>
          </a:p>
          <a:p>
            <a:pPr marL="0" indent="0" algn="r">
              <a:buNone/>
            </a:pPr>
            <a:r>
              <a:rPr lang="zh-CN" altLang="en-US" sz="1335" dirty="0">
                <a:solidFill>
                  <a:schemeClr val="tx1">
                    <a:lumMod val="75000"/>
                    <a:lumOff val="25000"/>
                  </a:schemeClr>
                </a:solidFill>
                <a:latin typeface="微软雅黑" panose="020B0503020204020204" charset="-122"/>
                <a:ea typeface="微软雅黑" panose="020B0503020204020204" charset="-122"/>
              </a:rPr>
              <a:t>多种数据传输方式，稳定并兼容各地调度，具备多通道上传能力</a:t>
            </a:r>
            <a:endParaRPr lang="zh-CN" altLang="en-US" sz="1335" dirty="0">
              <a:solidFill>
                <a:schemeClr val="tx1">
                  <a:lumMod val="75000"/>
                  <a:lumOff val="25000"/>
                </a:schemeClr>
              </a:solidFill>
              <a:latin typeface="微软雅黑" panose="020B0503020204020204" charset="-122"/>
              <a:ea typeface="微软雅黑" panose="020B0503020204020204" charset="-122"/>
            </a:endParaRPr>
          </a:p>
        </p:txBody>
      </p:sp>
      <p:sp>
        <p:nvSpPr>
          <p:cNvPr id="45" name="Text Placeholder 4"/>
          <p:cNvSpPr txBox="1"/>
          <p:nvPr/>
        </p:nvSpPr>
        <p:spPr>
          <a:xfrm>
            <a:off x="6085297" y="2517788"/>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tx1">
                    <a:lumMod val="75000"/>
                    <a:lumOff val="25000"/>
                  </a:schemeClr>
                </a:solidFill>
                <a:latin typeface="微软雅黑" panose="020B0503020204020204" charset="-122"/>
                <a:ea typeface="微软雅黑" panose="020B0503020204020204" charset="-122"/>
              </a:rPr>
              <a:t>1</a:t>
            </a:r>
            <a:endParaRPr lang="en-GB"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46" name="Text Placeholder 4"/>
          <p:cNvSpPr txBox="1"/>
          <p:nvPr/>
        </p:nvSpPr>
        <p:spPr>
          <a:xfrm>
            <a:off x="6624621" y="3005187"/>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tx1">
                    <a:lumMod val="75000"/>
                    <a:lumOff val="25000"/>
                  </a:schemeClr>
                </a:solidFill>
                <a:latin typeface="微软雅黑" panose="020B0503020204020204" charset="-122"/>
                <a:ea typeface="微软雅黑" panose="020B0503020204020204" charset="-122"/>
              </a:rPr>
              <a:t>2</a:t>
            </a:r>
            <a:endParaRPr lang="en-GB"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47" name="Text Placeholder 4"/>
          <p:cNvSpPr txBox="1"/>
          <p:nvPr/>
        </p:nvSpPr>
        <p:spPr>
          <a:xfrm>
            <a:off x="6605571" y="3776250"/>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tx1">
                    <a:lumMod val="75000"/>
                    <a:lumOff val="25000"/>
                  </a:schemeClr>
                </a:solidFill>
                <a:latin typeface="微软雅黑" panose="020B0503020204020204" charset="-122"/>
                <a:ea typeface="微软雅黑" panose="020B0503020204020204" charset="-122"/>
              </a:rPr>
              <a:t>3</a:t>
            </a:r>
            <a:endParaRPr lang="en-GB"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48" name="Text Placeholder 4"/>
          <p:cNvSpPr txBox="1"/>
          <p:nvPr/>
        </p:nvSpPr>
        <p:spPr>
          <a:xfrm>
            <a:off x="6060793" y="4282826"/>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000" b="1">
                <a:solidFill>
                  <a:schemeClr val="tx1">
                    <a:lumMod val="75000"/>
                    <a:lumOff val="25000"/>
                  </a:schemeClr>
                </a:solidFill>
                <a:latin typeface="微软雅黑" panose="020B0503020204020204" charset="-122"/>
                <a:ea typeface="微软雅黑" panose="020B0503020204020204" charset="-122"/>
              </a:rPr>
              <a:t>4</a:t>
            </a:r>
            <a:endParaRPr lang="en-GB"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49" name="Text Placeholder 4"/>
          <p:cNvSpPr txBox="1"/>
          <p:nvPr/>
        </p:nvSpPr>
        <p:spPr>
          <a:xfrm>
            <a:off x="5337278" y="4274643"/>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tx1">
                    <a:lumMod val="75000"/>
                    <a:lumOff val="25000"/>
                  </a:schemeClr>
                </a:solidFill>
                <a:latin typeface="微软雅黑" panose="020B0503020204020204" charset="-122"/>
                <a:ea typeface="微软雅黑" panose="020B0503020204020204" charset="-122"/>
              </a:rPr>
              <a:t>5</a:t>
            </a:r>
            <a:endParaRPr lang="en-GB"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 Placeholder 4"/>
          <p:cNvSpPr txBox="1"/>
          <p:nvPr/>
        </p:nvSpPr>
        <p:spPr>
          <a:xfrm>
            <a:off x="4812651" y="3750854"/>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tx1">
                    <a:lumMod val="75000"/>
                    <a:lumOff val="25000"/>
                  </a:schemeClr>
                </a:solidFill>
                <a:latin typeface="微软雅黑" panose="020B0503020204020204" charset="-122"/>
                <a:ea typeface="微软雅黑" panose="020B0503020204020204" charset="-122"/>
              </a:rPr>
              <a:t>6</a:t>
            </a:r>
            <a:endParaRPr lang="en-GB"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51" name="Text Placeholder 4"/>
          <p:cNvSpPr txBox="1"/>
          <p:nvPr/>
        </p:nvSpPr>
        <p:spPr>
          <a:xfrm>
            <a:off x="4801127" y="3017432"/>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tx1">
                    <a:lumMod val="75000"/>
                    <a:lumOff val="25000"/>
                  </a:schemeClr>
                </a:solidFill>
                <a:latin typeface="微软雅黑" panose="020B0503020204020204" charset="-122"/>
                <a:ea typeface="微软雅黑" panose="020B0503020204020204" charset="-122"/>
              </a:rPr>
              <a:t>7</a:t>
            </a:r>
            <a:endParaRPr lang="en-GB" sz="2000" b="1" dirty="0">
              <a:solidFill>
                <a:schemeClr val="tx1">
                  <a:lumMod val="75000"/>
                  <a:lumOff val="25000"/>
                </a:schemeClr>
              </a:solidFill>
              <a:latin typeface="微软雅黑" panose="020B0503020204020204" charset="-122"/>
              <a:ea typeface="微软雅黑" panose="020B0503020204020204" charset="-122"/>
            </a:endParaRPr>
          </a:p>
        </p:txBody>
      </p:sp>
      <p:sp>
        <p:nvSpPr>
          <p:cNvPr id="52" name="Text Placeholder 4"/>
          <p:cNvSpPr txBox="1"/>
          <p:nvPr/>
        </p:nvSpPr>
        <p:spPr>
          <a:xfrm>
            <a:off x="5334667" y="2513860"/>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dirty="0">
                <a:solidFill>
                  <a:schemeClr val="tx1">
                    <a:lumMod val="75000"/>
                    <a:lumOff val="25000"/>
                  </a:schemeClr>
                </a:solidFill>
                <a:latin typeface="微软雅黑" panose="020B0503020204020204" charset="-122"/>
                <a:ea typeface="微软雅黑" panose="020B0503020204020204" charset="-122"/>
              </a:rPr>
              <a:t>8</a:t>
            </a:r>
            <a:endParaRPr lang="en-GB" sz="2000" b="1" dirty="0">
              <a:solidFill>
                <a:schemeClr val="tx1">
                  <a:lumMod val="75000"/>
                  <a:lumOff val="25000"/>
                </a:schemeClr>
              </a:solidFill>
              <a:latin typeface="微软雅黑" panose="020B0503020204020204" charset="-122"/>
              <a:ea typeface="微软雅黑" panose="020B0503020204020204" charset="-122"/>
            </a:endParaRPr>
          </a:p>
        </p:txBody>
      </p:sp>
      <p:pic>
        <p:nvPicPr>
          <p:cNvPr id="53" name="Picture 5"/>
          <p:cNvPicPr/>
          <p:nvPr/>
        </p:nvPicPr>
        <p:blipFill>
          <a:blip r:embed="rId1" cstate="print">
            <a:extLst>
              <a:ext uri="{28A0092B-C50C-407E-A947-70E740481C1C}">
                <a14:useLocalDpi xmlns:a14="http://schemas.microsoft.com/office/drawing/2010/main" val="0"/>
              </a:ext>
            </a:extLst>
          </a:blip>
          <a:srcRect/>
          <a:stretch>
            <a:fillRect/>
          </a:stretch>
        </p:blipFill>
        <p:spPr>
          <a:xfrm>
            <a:off x="518902" y="1115074"/>
            <a:ext cx="1330023" cy="992977"/>
          </a:xfrm>
          <a:prstGeom prst="roundRect">
            <a:avLst/>
          </a:prstGeom>
          <a:ln>
            <a:solidFill>
              <a:schemeClr val="accent1"/>
            </a:solidFill>
          </a:ln>
        </p:spPr>
      </p:pic>
      <p:pic>
        <p:nvPicPr>
          <p:cNvPr id="54" name="Picture 12"/>
          <p:cNvPicPr/>
          <p:nvPr/>
        </p:nvPicPr>
        <p:blipFill>
          <a:blip r:embed="rId2" cstate="print">
            <a:extLst>
              <a:ext uri="{28A0092B-C50C-407E-A947-70E740481C1C}">
                <a14:useLocalDpi xmlns:a14="http://schemas.microsoft.com/office/drawing/2010/main" val="0"/>
              </a:ext>
            </a:extLst>
          </a:blip>
          <a:srcRect/>
          <a:stretch>
            <a:fillRect/>
          </a:stretch>
        </p:blipFill>
        <p:spPr>
          <a:xfrm>
            <a:off x="95462" y="2427501"/>
            <a:ext cx="1268730" cy="931751"/>
          </a:xfrm>
          <a:prstGeom prst="roundRect">
            <a:avLst/>
          </a:prstGeom>
          <a:ln>
            <a:solidFill>
              <a:schemeClr val="accent1"/>
            </a:solidFill>
          </a:ln>
        </p:spPr>
      </p:pic>
      <p:pic>
        <p:nvPicPr>
          <p:cNvPr id="55" name="图片 5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5129" y="1115074"/>
            <a:ext cx="1237207" cy="961390"/>
          </a:xfrm>
          <a:prstGeom prst="roundRect">
            <a:avLst/>
          </a:prstGeom>
          <a:ln>
            <a:solidFill>
              <a:srgbClr val="0DA3FF"/>
            </a:solidFill>
          </a:ln>
        </p:spPr>
      </p:pic>
      <p:pic>
        <p:nvPicPr>
          <p:cNvPr id="56" name="图片 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9680" y="4933280"/>
            <a:ext cx="1320800" cy="966268"/>
          </a:xfrm>
          <a:prstGeom prst="roundRect">
            <a:avLst/>
          </a:prstGeom>
          <a:ln>
            <a:solidFill>
              <a:srgbClr val="0DA3FF"/>
            </a:solidFill>
          </a:ln>
        </p:spPr>
      </p:pic>
      <p:pic>
        <p:nvPicPr>
          <p:cNvPr id="57" name="Picture 2"/>
          <p:cNvPicPr/>
          <p:nvPr/>
        </p:nvPicPr>
        <p:blipFill>
          <a:blip r:embed="rId5" cstate="print">
            <a:extLst>
              <a:ext uri="{28A0092B-C50C-407E-A947-70E740481C1C}">
                <a14:useLocalDpi xmlns:a14="http://schemas.microsoft.com/office/drawing/2010/main" val="0"/>
              </a:ext>
            </a:extLst>
          </a:blip>
          <a:srcRect/>
          <a:stretch>
            <a:fillRect/>
          </a:stretch>
        </p:blipFill>
        <p:spPr>
          <a:xfrm>
            <a:off x="540157" y="4927449"/>
            <a:ext cx="1320800" cy="972099"/>
          </a:xfrm>
          <a:prstGeom prst="roundRect">
            <a:avLst/>
          </a:prstGeom>
          <a:blipFill>
            <a:blip r:embed="rId6"/>
            <a:tile tx="0" ty="0" sx="100000" sy="100000" flip="none" algn="tl"/>
          </a:blipFill>
          <a:ln>
            <a:solidFill>
              <a:srgbClr val="0DA3FF"/>
            </a:solidFill>
          </a:ln>
        </p:spPr>
      </p:pic>
      <p:pic>
        <p:nvPicPr>
          <p:cNvPr id="58" name="Picture 12"/>
          <p:cNvPicPr/>
          <p:nvPr/>
        </p:nvPicPr>
        <p:blipFill>
          <a:blip r:embed="rId7" cstate="print">
            <a:extLst>
              <a:ext uri="{28A0092B-C50C-407E-A947-70E740481C1C}">
                <a14:useLocalDpi xmlns:a14="http://schemas.microsoft.com/office/drawing/2010/main" val="0"/>
              </a:ext>
            </a:extLst>
          </a:blip>
          <a:srcRect/>
          <a:stretch>
            <a:fillRect/>
          </a:stretch>
        </p:blipFill>
        <p:spPr>
          <a:xfrm>
            <a:off x="95462" y="3709766"/>
            <a:ext cx="1268730" cy="918198"/>
          </a:xfrm>
          <a:prstGeom prst="roundRect">
            <a:avLst/>
          </a:prstGeom>
          <a:ln>
            <a:solidFill>
              <a:schemeClr val="accent1"/>
            </a:solidFill>
          </a:ln>
        </p:spPr>
      </p:pic>
      <p:pic>
        <p:nvPicPr>
          <p:cNvPr id="59" name="图片 58"/>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90835" y="3672065"/>
            <a:ext cx="1320800" cy="966267"/>
          </a:xfrm>
          <a:prstGeom prst="roundRect">
            <a:avLst/>
          </a:prstGeom>
          <a:ln>
            <a:solidFill>
              <a:srgbClr val="0DA3FF"/>
            </a:solidFill>
          </a:ln>
        </p:spPr>
      </p:pic>
      <p:pic>
        <p:nvPicPr>
          <p:cNvPr id="60" name="图片 59"/>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03461" y="2427502"/>
            <a:ext cx="1320800" cy="885010"/>
          </a:xfrm>
          <a:prstGeom prst="roundRect">
            <a:avLst/>
          </a:prstGeom>
          <a:ln>
            <a:solidFill>
              <a:srgbClr val="0DA3FF"/>
            </a:solidFill>
          </a:ln>
        </p:spPr>
      </p:pic>
      <p:sp>
        <p:nvSpPr>
          <p:cNvPr id="61" name="Text Placeholder 4"/>
          <p:cNvSpPr txBox="1"/>
          <p:nvPr/>
        </p:nvSpPr>
        <p:spPr>
          <a:xfrm>
            <a:off x="2432685" y="5776595"/>
            <a:ext cx="6294755" cy="58928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sz="1600" b="1" dirty="0">
                <a:solidFill>
                  <a:schemeClr val="tx1">
                    <a:lumMod val="75000"/>
                    <a:lumOff val="25000"/>
                  </a:schemeClr>
                </a:solidFill>
                <a:latin typeface="微软雅黑" panose="020B0503020204020204" charset="-122"/>
                <a:ea typeface="微软雅黑" panose="020B0503020204020204" charset="-122"/>
              </a:rPr>
              <a:t>中长期电量预测、告警数据回传、准确率统计、预测结果修正等</a:t>
            </a:r>
            <a:endParaRPr lang="zh-CN" sz="1335" dirty="0">
              <a:solidFill>
                <a:schemeClr val="tx1">
                  <a:lumMod val="75000"/>
                  <a:lumOff val="25000"/>
                </a:schemeClr>
              </a:solidFill>
              <a:latin typeface="微软雅黑" panose="020B0503020204020204" charset="-122"/>
              <a:ea typeface="微软雅黑" panose="020B0503020204020204" charset="-122"/>
            </a:endParaRPr>
          </a:p>
        </p:txBody>
      </p:sp>
      <p:pic>
        <p:nvPicPr>
          <p:cNvPr id="2" name="图片 1" descr="绩元"/>
          <p:cNvPicPr>
            <a:picLocks noChangeAspect="1"/>
          </p:cNvPicPr>
          <p:nvPr/>
        </p:nvPicPr>
        <p:blipFill>
          <a:blip r:embed="rId10"/>
          <a:stretch>
            <a:fillRect/>
          </a:stretch>
        </p:blipFill>
        <p:spPr>
          <a:xfrm>
            <a:off x="11433810" y="57785"/>
            <a:ext cx="420370" cy="797560"/>
          </a:xfrm>
          <a:prstGeom prst="rect">
            <a:avLst/>
          </a:prstGeom>
        </p:spPr>
      </p:pic>
      <p:sp>
        <p:nvSpPr>
          <p:cNvPr id="8" name="标题 1"/>
          <p:cNvSpPr>
            <a:spLocks noGrp="1"/>
          </p:cNvSpPr>
          <p:nvPr/>
        </p:nvSpPr>
        <p:spPr>
          <a:xfrm>
            <a:off x="227965" y="216535"/>
            <a:ext cx="6107430"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de-DE" sz="3200" b="1" dirty="0">
                <a:solidFill>
                  <a:srgbClr val="0070C0"/>
                </a:solidFill>
                <a:latin typeface="+mn-lt"/>
                <a:ea typeface="+mn-ea"/>
                <a:cs typeface="+mn-ea"/>
                <a:sym typeface="+mn-lt"/>
              </a:rPr>
              <a:t>2.4 </a:t>
            </a:r>
            <a:r>
              <a:rPr lang="zh-CN" altLang="en-US" sz="3200" b="1" dirty="0">
                <a:solidFill>
                  <a:srgbClr val="0070C0"/>
                </a:solidFill>
                <a:latin typeface="+mn-lt"/>
                <a:ea typeface="+mn-ea"/>
                <a:cs typeface="+mn-ea"/>
                <a:sym typeface="+mn-lt"/>
              </a:rPr>
              <a:t>功率预测基本功能</a:t>
            </a:r>
            <a:endParaRPr lang="zh-CN" altLang="en-US" sz="3200" b="1" dirty="0">
              <a:solidFill>
                <a:srgbClr val="0070C0"/>
              </a:solidFill>
              <a:latin typeface="+mn-lt"/>
              <a:ea typeface="+mn-ea"/>
              <a:cs typeface="+mn-ea"/>
              <a:sym typeface="+mn-lt"/>
            </a:endParaRPr>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5">
                                            <p:txEl>
                                              <p:pRg st="0" end="0"/>
                                            </p:txEl>
                                          </p:spTgt>
                                        </p:tgtEl>
                                        <p:attrNameLst>
                                          <p:attrName>style.visibility</p:attrName>
                                        </p:attrNameLst>
                                      </p:cBhvr>
                                      <p:to>
                                        <p:strVal val="visible"/>
                                      </p:to>
                                    </p:set>
                                    <p:animEffect transition="in" filter="fade">
                                      <p:cBhvr>
                                        <p:cTn id="14" dur="500"/>
                                        <p:tgtEl>
                                          <p:spTgt spid="45">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7">
                                            <p:txEl>
                                              <p:pRg st="0" end="0"/>
                                            </p:txEl>
                                          </p:spTgt>
                                        </p:tgtEl>
                                        <p:attrNameLst>
                                          <p:attrName>style.visibility</p:attrName>
                                        </p:attrNameLst>
                                      </p:cBhvr>
                                      <p:to>
                                        <p:strVal val="visible"/>
                                      </p:to>
                                    </p:set>
                                    <p:animEffect transition="in" filter="fade">
                                      <p:cBhvr>
                                        <p:cTn id="18" dur="500"/>
                                        <p:tgtEl>
                                          <p:spTgt spid="3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xEl>
                                              <p:pRg st="1" end="1"/>
                                            </p:txEl>
                                          </p:spTgt>
                                        </p:tgtEl>
                                        <p:attrNameLst>
                                          <p:attrName>style.visibility</p:attrName>
                                        </p:attrNameLst>
                                      </p:cBhvr>
                                      <p:to>
                                        <p:strVal val="visible"/>
                                      </p:to>
                                    </p:set>
                                    <p:animEffect transition="in" filter="fade">
                                      <p:cBhvr>
                                        <p:cTn id="23" dur="500"/>
                                        <p:tgtEl>
                                          <p:spTgt spid="37">
                                            <p:txEl>
                                              <p:pRg st="1" end="1"/>
                                            </p:txEl>
                                          </p:spTgt>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xEl>
                                              <p:pRg st="0" end="0"/>
                                            </p:txEl>
                                          </p:spTgt>
                                        </p:tgtEl>
                                        <p:attrNameLst>
                                          <p:attrName>style.visibility</p:attrName>
                                        </p:attrNameLst>
                                      </p:cBhvr>
                                      <p:to>
                                        <p:strVal val="visible"/>
                                      </p:to>
                                    </p:set>
                                    <p:animEffect transition="in" filter="fade">
                                      <p:cBhvr>
                                        <p:cTn id="30" dur="500"/>
                                        <p:tgtEl>
                                          <p:spTgt spid="46">
                                            <p:txEl>
                                              <p:pRg st="0" end="0"/>
                                            </p:txEl>
                                          </p:spTgt>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fade">
                                      <p:cBhvr>
                                        <p:cTn id="34" dur="500"/>
                                        <p:tgtEl>
                                          <p:spTgt spid="3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
                                            <p:txEl>
                                              <p:pRg st="1" end="1"/>
                                            </p:txEl>
                                          </p:spTgt>
                                        </p:tgtEl>
                                        <p:attrNameLst>
                                          <p:attrName>style.visibility</p:attrName>
                                        </p:attrNameLst>
                                      </p:cBhvr>
                                      <p:to>
                                        <p:strVal val="visible"/>
                                      </p:to>
                                    </p:set>
                                    <p:animEffect transition="in" filter="fade">
                                      <p:cBhvr>
                                        <p:cTn id="39" dur="500"/>
                                        <p:tgtEl>
                                          <p:spTgt spid="38">
                                            <p:txEl>
                                              <p:pRg st="1" end="1"/>
                                            </p:txEl>
                                          </p:spTgt>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xEl>
                                              <p:pRg st="0" end="0"/>
                                            </p:txEl>
                                          </p:spTgt>
                                        </p:tgtEl>
                                        <p:attrNameLst>
                                          <p:attrName>style.visibility</p:attrName>
                                        </p:attrNameLst>
                                      </p:cBhvr>
                                      <p:to>
                                        <p:strVal val="visible"/>
                                      </p:to>
                                    </p:set>
                                    <p:animEffect transition="in" filter="fade">
                                      <p:cBhvr>
                                        <p:cTn id="46" dur="500"/>
                                        <p:tgtEl>
                                          <p:spTgt spid="47">
                                            <p:txEl>
                                              <p:pRg st="0" end="0"/>
                                            </p:txEl>
                                          </p:spTgt>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9">
                                            <p:txEl>
                                              <p:pRg st="0" end="0"/>
                                            </p:txEl>
                                          </p:spTgt>
                                        </p:tgtEl>
                                        <p:attrNameLst>
                                          <p:attrName>style.visibility</p:attrName>
                                        </p:attrNameLst>
                                      </p:cBhvr>
                                      <p:to>
                                        <p:strVal val="visible"/>
                                      </p:to>
                                    </p:set>
                                    <p:animEffect transition="in" filter="fade">
                                      <p:cBhvr>
                                        <p:cTn id="50" dur="500"/>
                                        <p:tgtEl>
                                          <p:spTgt spid="3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9">
                                            <p:txEl>
                                              <p:pRg st="1" end="1"/>
                                            </p:txEl>
                                          </p:spTgt>
                                        </p:tgtEl>
                                        <p:attrNameLst>
                                          <p:attrName>style.visibility</p:attrName>
                                        </p:attrNameLst>
                                      </p:cBhvr>
                                      <p:to>
                                        <p:strVal val="visible"/>
                                      </p:to>
                                    </p:set>
                                    <p:animEffect transition="in" filter="fade">
                                      <p:cBhvr>
                                        <p:cTn id="55" dur="500"/>
                                        <p:tgtEl>
                                          <p:spTgt spid="39">
                                            <p:txEl>
                                              <p:pRg st="1" end="1"/>
                                            </p:txEl>
                                          </p:spTgt>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8">
                                            <p:txEl>
                                              <p:pRg st="0" end="0"/>
                                            </p:txEl>
                                          </p:spTgt>
                                        </p:tgtEl>
                                        <p:attrNameLst>
                                          <p:attrName>style.visibility</p:attrName>
                                        </p:attrNameLst>
                                      </p:cBhvr>
                                      <p:to>
                                        <p:strVal val="visible"/>
                                      </p:to>
                                    </p:set>
                                    <p:animEffect transition="in" filter="fade">
                                      <p:cBhvr>
                                        <p:cTn id="62" dur="500"/>
                                        <p:tgtEl>
                                          <p:spTgt spid="48">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fade">
                                      <p:cBhvr>
                                        <p:cTn id="66" dur="500"/>
                                        <p:tgtEl>
                                          <p:spTgt spid="40">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0">
                                            <p:txEl>
                                              <p:pRg st="1" end="1"/>
                                            </p:txEl>
                                          </p:spTgt>
                                        </p:tgtEl>
                                        <p:attrNameLst>
                                          <p:attrName>style.visibility</p:attrName>
                                        </p:attrNameLst>
                                      </p:cBhvr>
                                      <p:to>
                                        <p:strVal val="visible"/>
                                      </p:to>
                                    </p:set>
                                    <p:animEffect transition="in" filter="fade">
                                      <p:cBhvr>
                                        <p:cTn id="71" dur="500"/>
                                        <p:tgtEl>
                                          <p:spTgt spid="40">
                                            <p:txEl>
                                              <p:pRg st="1" end="1"/>
                                            </p:txEl>
                                          </p:spTgt>
                                        </p:tgtEl>
                                      </p:cBhvr>
                                    </p:animEffec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dissolve">
                                      <p:cBhvr>
                                        <p:cTn id="75" dur="500"/>
                                        <p:tgtEl>
                                          <p:spTgt spid="2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9">
                                            <p:txEl>
                                              <p:pRg st="0" end="0"/>
                                            </p:txEl>
                                          </p:spTgt>
                                        </p:tgtEl>
                                        <p:attrNameLst>
                                          <p:attrName>style.visibility</p:attrName>
                                        </p:attrNameLst>
                                      </p:cBhvr>
                                      <p:to>
                                        <p:strVal val="visible"/>
                                      </p:to>
                                    </p:set>
                                    <p:animEffect transition="in" filter="fade">
                                      <p:cBhvr>
                                        <p:cTn id="78" dur="500"/>
                                        <p:tgtEl>
                                          <p:spTgt spid="49">
                                            <p:txEl>
                                              <p:pRg st="0" end="0"/>
                                            </p:txEl>
                                          </p:spTgt>
                                        </p:tgtEl>
                                      </p:cBhvr>
                                    </p:animEffec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44">
                                            <p:txEl>
                                              <p:pRg st="0" end="0"/>
                                            </p:txEl>
                                          </p:spTgt>
                                        </p:tgtEl>
                                        <p:attrNameLst>
                                          <p:attrName>style.visibility</p:attrName>
                                        </p:attrNameLst>
                                      </p:cBhvr>
                                      <p:to>
                                        <p:strVal val="visible"/>
                                      </p:to>
                                    </p:set>
                                    <p:animEffect transition="in" filter="fade">
                                      <p:cBhvr>
                                        <p:cTn id="82" dur="500"/>
                                        <p:tgtEl>
                                          <p:spTgt spid="4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4">
                                            <p:txEl>
                                              <p:pRg st="1" end="1"/>
                                            </p:txEl>
                                          </p:spTgt>
                                        </p:tgtEl>
                                        <p:attrNameLst>
                                          <p:attrName>style.visibility</p:attrName>
                                        </p:attrNameLst>
                                      </p:cBhvr>
                                      <p:to>
                                        <p:strVal val="visible"/>
                                      </p:to>
                                    </p:set>
                                    <p:animEffect transition="in" filter="fade">
                                      <p:cBhvr>
                                        <p:cTn id="87" dur="500"/>
                                        <p:tgtEl>
                                          <p:spTgt spid="44">
                                            <p:txEl>
                                              <p:pRg st="1" end="1"/>
                                            </p:txEl>
                                          </p:spTgt>
                                        </p:tgtEl>
                                      </p:cBhvr>
                                    </p:animEffect>
                                  </p:childTnLst>
                                </p:cTn>
                              </p:par>
                            </p:childTnLst>
                          </p:cTn>
                        </p:par>
                        <p:par>
                          <p:cTn id="88" fill="hold">
                            <p:stCondLst>
                              <p:cond delay="500"/>
                            </p:stCondLst>
                            <p:childTnLst>
                              <p:par>
                                <p:cTn id="89" presetID="9" presetClass="entr" presetSubtype="0"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dissolv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0">
                                            <p:txEl>
                                              <p:pRg st="0" end="0"/>
                                            </p:txEl>
                                          </p:spTgt>
                                        </p:tgtEl>
                                        <p:attrNameLst>
                                          <p:attrName>style.visibility</p:attrName>
                                        </p:attrNameLst>
                                      </p:cBhvr>
                                      <p:to>
                                        <p:strVal val="visible"/>
                                      </p:to>
                                    </p:set>
                                    <p:animEffect transition="in" filter="fade">
                                      <p:cBhvr>
                                        <p:cTn id="94" dur="500"/>
                                        <p:tgtEl>
                                          <p:spTgt spid="50">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3">
                                            <p:txEl>
                                              <p:pRg st="0" end="0"/>
                                            </p:txEl>
                                          </p:spTgt>
                                        </p:tgtEl>
                                        <p:attrNameLst>
                                          <p:attrName>style.visibility</p:attrName>
                                        </p:attrNameLst>
                                      </p:cBhvr>
                                      <p:to>
                                        <p:strVal val="visible"/>
                                      </p:to>
                                    </p:set>
                                    <p:animEffect transition="in" filter="fade">
                                      <p:cBhvr>
                                        <p:cTn id="99" dur="500"/>
                                        <p:tgtEl>
                                          <p:spTgt spid="43">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3">
                                            <p:txEl>
                                              <p:pRg st="1" end="1"/>
                                            </p:txEl>
                                          </p:spTgt>
                                        </p:tgtEl>
                                        <p:attrNameLst>
                                          <p:attrName>style.visibility</p:attrName>
                                        </p:attrNameLst>
                                      </p:cBhvr>
                                      <p:to>
                                        <p:strVal val="visible"/>
                                      </p:to>
                                    </p:set>
                                    <p:animEffect transition="in" filter="fade">
                                      <p:cBhvr>
                                        <p:cTn id="104" dur="500"/>
                                        <p:tgtEl>
                                          <p:spTgt spid="43">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3">
                                            <p:txEl>
                                              <p:pRg st="2" end="2"/>
                                            </p:txEl>
                                          </p:spTgt>
                                        </p:tgtEl>
                                        <p:attrNameLst>
                                          <p:attrName>style.visibility</p:attrName>
                                        </p:attrNameLst>
                                      </p:cBhvr>
                                      <p:to>
                                        <p:strVal val="visible"/>
                                      </p:to>
                                    </p:set>
                                    <p:animEffect transition="in" filter="fade">
                                      <p:cBhvr>
                                        <p:cTn id="109" dur="500"/>
                                        <p:tgtEl>
                                          <p:spTgt spid="43">
                                            <p:txEl>
                                              <p:pRg st="2" end="2"/>
                                            </p:txEl>
                                          </p:spTgt>
                                        </p:tgtEl>
                                      </p:cBhvr>
                                    </p:animEffect>
                                  </p:childTnLst>
                                </p:cTn>
                              </p:par>
                            </p:childTnLst>
                          </p:cTn>
                        </p:par>
                        <p:par>
                          <p:cTn id="110" fill="hold">
                            <p:stCondLst>
                              <p:cond delay="500"/>
                            </p:stCondLst>
                            <p:childTnLst>
                              <p:par>
                                <p:cTn id="111" presetID="9" presetClass="entr" presetSubtype="0"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dissolve">
                                      <p:cBhvr>
                                        <p:cTn id="113" dur="500"/>
                                        <p:tgtEl>
                                          <p:spTgt spid="2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1">
                                            <p:txEl>
                                              <p:pRg st="0" end="0"/>
                                            </p:txEl>
                                          </p:spTgt>
                                        </p:tgtEl>
                                        <p:attrNameLst>
                                          <p:attrName>style.visibility</p:attrName>
                                        </p:attrNameLst>
                                      </p:cBhvr>
                                      <p:to>
                                        <p:strVal val="visible"/>
                                      </p:to>
                                    </p:set>
                                    <p:animEffect transition="in" filter="fade">
                                      <p:cBhvr>
                                        <p:cTn id="116" dur="500"/>
                                        <p:tgtEl>
                                          <p:spTgt spid="51">
                                            <p:txEl>
                                              <p:pRg st="0" end="0"/>
                                            </p:txEl>
                                          </p:spTgt>
                                        </p:tgtEl>
                                      </p:cBhvr>
                                    </p:animEffect>
                                  </p:childTnLst>
                                </p:cTn>
                              </p:par>
                            </p:childTnLst>
                          </p:cTn>
                        </p:par>
                        <p:par>
                          <p:cTn id="117" fill="hold">
                            <p:stCondLst>
                              <p:cond delay="1000"/>
                            </p:stCondLst>
                            <p:childTnLst>
                              <p:par>
                                <p:cTn id="118" presetID="10" presetClass="entr" presetSubtype="0" fill="hold" grpId="0" nodeType="afterEffect">
                                  <p:stCondLst>
                                    <p:cond delay="0"/>
                                  </p:stCondLst>
                                  <p:childTnLst>
                                    <p:set>
                                      <p:cBhvr>
                                        <p:cTn id="119" dur="1" fill="hold">
                                          <p:stCondLst>
                                            <p:cond delay="0"/>
                                          </p:stCondLst>
                                        </p:cTn>
                                        <p:tgtEl>
                                          <p:spTgt spid="42">
                                            <p:txEl>
                                              <p:pRg st="0" end="0"/>
                                            </p:txEl>
                                          </p:spTgt>
                                        </p:tgtEl>
                                        <p:attrNameLst>
                                          <p:attrName>style.visibility</p:attrName>
                                        </p:attrNameLst>
                                      </p:cBhvr>
                                      <p:to>
                                        <p:strVal val="visible"/>
                                      </p:to>
                                    </p:set>
                                    <p:animEffect transition="in" filter="fade">
                                      <p:cBhvr>
                                        <p:cTn id="120" dur="500"/>
                                        <p:tgtEl>
                                          <p:spTgt spid="42">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2">
                                            <p:txEl>
                                              <p:pRg st="1" end="1"/>
                                            </p:txEl>
                                          </p:spTgt>
                                        </p:tgtEl>
                                        <p:attrNameLst>
                                          <p:attrName>style.visibility</p:attrName>
                                        </p:attrNameLst>
                                      </p:cBhvr>
                                      <p:to>
                                        <p:strVal val="visible"/>
                                      </p:to>
                                    </p:set>
                                    <p:animEffect transition="in" filter="fade">
                                      <p:cBhvr>
                                        <p:cTn id="125" dur="500"/>
                                        <p:tgtEl>
                                          <p:spTgt spid="42">
                                            <p:txEl>
                                              <p:pRg st="1" end="1"/>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42">
                                            <p:txEl>
                                              <p:pRg st="2" end="2"/>
                                            </p:txEl>
                                          </p:spTgt>
                                        </p:tgtEl>
                                        <p:attrNameLst>
                                          <p:attrName>style.visibility</p:attrName>
                                        </p:attrNameLst>
                                      </p:cBhvr>
                                      <p:to>
                                        <p:strVal val="visible"/>
                                      </p:to>
                                    </p:set>
                                    <p:animEffect transition="in" filter="fade">
                                      <p:cBhvr>
                                        <p:cTn id="130" dur="500"/>
                                        <p:tgtEl>
                                          <p:spTgt spid="42">
                                            <p:txEl>
                                              <p:pRg st="2" end="2"/>
                                            </p:txEl>
                                          </p:spTgt>
                                        </p:tgtEl>
                                      </p:cBhvr>
                                    </p:animEffect>
                                  </p:childTnLst>
                                </p:cTn>
                              </p:par>
                            </p:childTnLst>
                          </p:cTn>
                        </p:par>
                        <p:par>
                          <p:cTn id="131" fill="hold">
                            <p:stCondLst>
                              <p:cond delay="500"/>
                            </p:stCondLst>
                            <p:childTnLst>
                              <p:par>
                                <p:cTn id="132" presetID="9" presetClass="entr" presetSubtype="0" fill="hold" nodeType="after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dissolve">
                                      <p:cBhvr>
                                        <p:cTn id="134" dur="500"/>
                                        <p:tgtEl>
                                          <p:spTgt spid="3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2">
                                            <p:txEl>
                                              <p:pRg st="0" end="0"/>
                                            </p:txEl>
                                          </p:spTgt>
                                        </p:tgtEl>
                                        <p:attrNameLst>
                                          <p:attrName>style.visibility</p:attrName>
                                        </p:attrNameLst>
                                      </p:cBhvr>
                                      <p:to>
                                        <p:strVal val="visible"/>
                                      </p:to>
                                    </p:set>
                                    <p:animEffect transition="in" filter="fade">
                                      <p:cBhvr>
                                        <p:cTn id="137" dur="500"/>
                                        <p:tgtEl>
                                          <p:spTgt spid="52">
                                            <p:txEl>
                                              <p:pRg st="0" end="0"/>
                                            </p:txEl>
                                          </p:spTgt>
                                        </p:tgtEl>
                                      </p:cBhvr>
                                    </p:animEffect>
                                  </p:childTnLst>
                                </p:cTn>
                              </p:par>
                            </p:childTnLst>
                          </p:cTn>
                        </p:par>
                        <p:par>
                          <p:cTn id="138" fill="hold">
                            <p:stCondLst>
                              <p:cond delay="1000"/>
                            </p:stCondLst>
                            <p:childTnLst>
                              <p:par>
                                <p:cTn id="139" presetID="10" presetClass="entr" presetSubtype="0" fill="hold" grpId="0" nodeType="afterEffect">
                                  <p:stCondLst>
                                    <p:cond delay="0"/>
                                  </p:stCondLst>
                                  <p:childTnLst>
                                    <p:set>
                                      <p:cBhvr>
                                        <p:cTn id="140" dur="1" fill="hold">
                                          <p:stCondLst>
                                            <p:cond delay="0"/>
                                          </p:stCondLst>
                                        </p:cTn>
                                        <p:tgtEl>
                                          <p:spTgt spid="41">
                                            <p:txEl>
                                              <p:pRg st="0" end="0"/>
                                            </p:txEl>
                                          </p:spTgt>
                                        </p:tgtEl>
                                        <p:attrNameLst>
                                          <p:attrName>style.visibility</p:attrName>
                                        </p:attrNameLst>
                                      </p:cBhvr>
                                      <p:to>
                                        <p:strVal val="visible"/>
                                      </p:to>
                                    </p:set>
                                    <p:animEffect transition="in" filter="fade">
                                      <p:cBhvr>
                                        <p:cTn id="141" dur="500"/>
                                        <p:tgtEl>
                                          <p:spTgt spid="41">
                                            <p:txEl>
                                              <p:pRg st="0" end="0"/>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41">
                                            <p:txEl>
                                              <p:pRg st="1" end="1"/>
                                            </p:txEl>
                                          </p:spTgt>
                                        </p:tgtEl>
                                        <p:attrNameLst>
                                          <p:attrName>style.visibility</p:attrName>
                                        </p:attrNameLst>
                                      </p:cBhvr>
                                      <p:to>
                                        <p:strVal val="visible"/>
                                      </p:to>
                                    </p:set>
                                    <p:animEffect transition="in" filter="fade">
                                      <p:cBhvr>
                                        <p:cTn id="146" dur="500"/>
                                        <p:tgtEl>
                                          <p:spTgt spid="41">
                                            <p:txEl>
                                              <p:pRg st="1" end="1"/>
                                            </p:txEl>
                                          </p:spTgt>
                                        </p:tgtEl>
                                      </p:cBhvr>
                                    </p:animEffect>
                                  </p:childTnLst>
                                </p:cTn>
                              </p:par>
                            </p:childTnLst>
                          </p:cTn>
                        </p:par>
                        <p:par>
                          <p:cTn id="147" fill="hold">
                            <p:stCondLst>
                              <p:cond delay="500"/>
                            </p:stCondLst>
                            <p:childTnLst>
                              <p:par>
                                <p:cTn id="148" presetID="10" presetClass="entr" presetSubtype="0" fill="hold" grpId="0" nodeType="afterEffect">
                                  <p:stCondLst>
                                    <p:cond delay="0"/>
                                  </p:stCondLst>
                                  <p:childTnLst>
                                    <p:set>
                                      <p:cBhvr>
                                        <p:cTn id="149" dur="1" fill="hold">
                                          <p:stCondLst>
                                            <p:cond delay="0"/>
                                          </p:stCondLst>
                                        </p:cTn>
                                        <p:tgtEl>
                                          <p:spTgt spid="61">
                                            <p:txEl>
                                              <p:pRg st="0" end="0"/>
                                            </p:txEl>
                                          </p:spTgt>
                                        </p:tgtEl>
                                        <p:attrNameLst>
                                          <p:attrName>style.visibility</p:attrName>
                                        </p:attrNameLst>
                                      </p:cBhvr>
                                      <p:to>
                                        <p:strVal val="visible"/>
                                      </p:to>
                                    </p:set>
                                    <p:animEffect transition="in" filter="fade">
                                      <p:cBhvr>
                                        <p:cTn id="150" dur="500"/>
                                        <p:tgtEl>
                                          <p:spTgt spid="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p"/>
      <p:bldP spid="38" grpId="0" build="p"/>
      <p:bldP spid="39" grpId="0" build="p"/>
      <p:bldP spid="40" grpId="0" build="p"/>
      <p:bldP spid="41" grpId="0" build="p"/>
      <p:bldP spid="42" grpId="0" build="p"/>
      <p:bldP spid="43" grpId="0" build="p"/>
      <p:bldP spid="44" grpId="0" build="p"/>
      <p:bldP spid="45" grpId="0" build="p"/>
      <p:bldP spid="46" grpId="0" build="p"/>
      <p:bldP spid="47" grpId="0" build="p"/>
      <p:bldP spid="48" grpId="0" build="p"/>
      <p:bldP spid="49" grpId="0" build="p"/>
      <p:bldP spid="50" grpId="0" build="p"/>
      <p:bldP spid="51" grpId="0" build="p"/>
      <p:bldP spid="52" grpId="0" build="p"/>
      <p:bldP spid="6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1"/>
          <p:cNvSpPr>
            <a:spLocks noChangeArrowheads="1"/>
          </p:cNvSpPr>
          <p:nvPr/>
        </p:nvSpPr>
        <p:spPr bwMode="gray">
          <a:xfrm rot="10800000" flipV="1">
            <a:off x="7494905" y="3359150"/>
            <a:ext cx="660400" cy="2893695"/>
          </a:xfrm>
          <a:prstGeom prst="roundRect">
            <a:avLst>
              <a:gd name="adj" fmla="val 11505"/>
            </a:avLst>
          </a:prstGeom>
          <a:solidFill>
            <a:schemeClr val="bg1">
              <a:lumMod val="85000"/>
            </a:schemeClr>
          </a:solidFill>
          <a:ln w="25400" cap="flat" cmpd="sng" algn="ctr">
            <a:noFill/>
            <a:prstDash val="solid"/>
          </a:ln>
          <a:effectLst>
            <a:innerShdw blurRad="63500" dist="50800" dir="13500000">
              <a:prstClr val="black">
                <a:alpha val="50000"/>
              </a:prst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base">
              <a:lnSpc>
                <a:spcPct val="120000"/>
              </a:lnSpc>
              <a:buClrTx/>
              <a:buSzTx/>
              <a:buNone/>
              <a:defRPr/>
            </a:pPr>
            <a:r>
              <a:rPr lang="zh-CN" sz="1335" dirty="0">
                <a:solidFill>
                  <a:srgbClr val="4D4D4D"/>
                </a:solidFill>
                <a:latin typeface="微软雅黑" panose="020B0503020204020204" charset="-122"/>
                <a:ea typeface="微软雅黑" panose="020B0503020204020204" charset="-122"/>
                <a:sym typeface="+mn-ea"/>
              </a:rPr>
              <a:t>短期预测上报率、准确率</a:t>
            </a:r>
            <a:endParaRPr lang="zh-CN" sz="1335" dirty="0">
              <a:solidFill>
                <a:srgbClr val="4D4D4D"/>
              </a:solidFill>
              <a:latin typeface="微软雅黑" panose="020B0503020204020204" charset="-122"/>
              <a:ea typeface="微软雅黑" panose="020B0503020204020204" charset="-122"/>
              <a:sym typeface="+mn-ea"/>
            </a:endParaRPr>
          </a:p>
        </p:txBody>
      </p:sp>
      <p:sp>
        <p:nvSpPr>
          <p:cNvPr id="25" name="文本1"/>
          <p:cNvSpPr>
            <a:spLocks noChangeArrowheads="1"/>
          </p:cNvSpPr>
          <p:nvPr/>
        </p:nvSpPr>
        <p:spPr bwMode="gray">
          <a:xfrm rot="10800000" flipV="1">
            <a:off x="8282940" y="3359150"/>
            <a:ext cx="660400" cy="2893695"/>
          </a:xfrm>
          <a:prstGeom prst="roundRect">
            <a:avLst>
              <a:gd name="adj" fmla="val 11505"/>
            </a:avLst>
          </a:prstGeom>
          <a:solidFill>
            <a:schemeClr val="bg1">
              <a:lumMod val="85000"/>
            </a:schemeClr>
          </a:solidFill>
          <a:ln w="25400" cap="flat" cmpd="sng" algn="ctr">
            <a:noFill/>
            <a:prstDash val="solid"/>
          </a:ln>
          <a:effectLst>
            <a:innerShdw blurRad="63500" dist="50800" dir="13500000">
              <a:prstClr val="black">
                <a:alpha val="50000"/>
              </a:prst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base">
              <a:lnSpc>
                <a:spcPct val="120000"/>
              </a:lnSpc>
              <a:buClrTx/>
              <a:buSzTx/>
              <a:buNone/>
              <a:defRPr/>
            </a:pPr>
            <a:r>
              <a:rPr lang="zh-CN" sz="1335" dirty="0">
                <a:solidFill>
                  <a:srgbClr val="4D4D4D"/>
                </a:solidFill>
                <a:latin typeface="微软雅黑" panose="020B0503020204020204" charset="-122"/>
                <a:ea typeface="微软雅黑" panose="020B0503020204020204" charset="-122"/>
                <a:sym typeface="+mn-ea"/>
              </a:rPr>
              <a:t>超短期预测上报率、准确率</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26" name="文本1"/>
          <p:cNvSpPr>
            <a:spLocks noChangeArrowheads="1"/>
          </p:cNvSpPr>
          <p:nvPr/>
        </p:nvSpPr>
        <p:spPr bwMode="gray">
          <a:xfrm rot="10800000" flipV="1">
            <a:off x="9070340" y="3359150"/>
            <a:ext cx="660400" cy="2893695"/>
          </a:xfrm>
          <a:prstGeom prst="roundRect">
            <a:avLst>
              <a:gd name="adj" fmla="val 11505"/>
            </a:avLst>
          </a:prstGeom>
          <a:solidFill>
            <a:schemeClr val="bg1">
              <a:lumMod val="85000"/>
            </a:schemeClr>
          </a:solidFill>
          <a:ln w="25400" cap="flat" cmpd="sng" algn="ctr">
            <a:noFill/>
            <a:prstDash val="solid"/>
          </a:ln>
          <a:effectLst>
            <a:innerShdw blurRad="63500" dist="50800" dir="13500000">
              <a:prstClr val="black">
                <a:alpha val="50000"/>
              </a:prst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base">
              <a:lnSpc>
                <a:spcPct val="120000"/>
              </a:lnSpc>
              <a:buClrTx/>
              <a:buSzTx/>
              <a:buNone/>
              <a:defRPr/>
            </a:pPr>
            <a:r>
              <a:rPr lang="zh-CN" sz="1600" dirty="0">
                <a:solidFill>
                  <a:srgbClr val="4D4D4D"/>
                </a:solidFill>
                <a:latin typeface="微软雅黑" panose="020B0503020204020204" charset="-122"/>
                <a:ea typeface="微软雅黑" panose="020B0503020204020204" charset="-122"/>
                <a:sym typeface="+mn-ea"/>
              </a:rPr>
              <a:t>测光准确率</a:t>
            </a:r>
            <a:endParaRPr lang="zh-CN" sz="1600" dirty="0">
              <a:solidFill>
                <a:srgbClr val="4D4D4D"/>
              </a:solidFill>
              <a:latin typeface="微软雅黑" panose="020B0503020204020204" charset="-122"/>
              <a:ea typeface="微软雅黑" panose="020B0503020204020204" charset="-122"/>
              <a:sym typeface="+mn-ea"/>
            </a:endParaRPr>
          </a:p>
        </p:txBody>
      </p:sp>
      <p:grpSp>
        <p:nvGrpSpPr>
          <p:cNvPr id="33" name="组合 32"/>
          <p:cNvGrpSpPr/>
          <p:nvPr/>
        </p:nvGrpSpPr>
        <p:grpSpPr>
          <a:xfrm rot="0">
            <a:off x="2938780" y="881380"/>
            <a:ext cx="6130925" cy="1398270"/>
            <a:chOff x="4792" y="1611"/>
            <a:chExt cx="9655" cy="2202"/>
          </a:xfrm>
        </p:grpSpPr>
        <p:sp>
          <p:nvSpPr>
            <p:cNvPr id="22" name="标题1"/>
            <p:cNvSpPr>
              <a:spLocks noChangeArrowheads="1"/>
            </p:cNvSpPr>
            <p:nvPr/>
          </p:nvSpPr>
          <p:spPr bwMode="gray">
            <a:xfrm rot="16200000" flipV="1">
              <a:off x="9367" y="2979"/>
              <a:ext cx="567" cy="121"/>
            </a:xfrm>
            <a:prstGeom prst="roundRect">
              <a:avLst>
                <a:gd name="adj" fmla="val 11921"/>
              </a:avLst>
            </a:prstGeom>
            <a:solidFill>
              <a:schemeClr val="accent1"/>
            </a:solidFill>
            <a:ln w="25400" cap="flat" cmpd="sng" algn="ctr">
              <a:solidFill>
                <a:schemeClr val="bg1"/>
              </a:solid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endParaRPr kumimoji="0" lang="zh-CN"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215" name="标题1"/>
            <p:cNvSpPr>
              <a:spLocks noChangeArrowheads="1"/>
            </p:cNvSpPr>
            <p:nvPr/>
          </p:nvSpPr>
          <p:spPr bwMode="gray">
            <a:xfrm>
              <a:off x="8227" y="1611"/>
              <a:ext cx="2746" cy="1316"/>
            </a:xfrm>
            <a:prstGeom prst="roundRect">
              <a:avLst>
                <a:gd name="adj" fmla="val 11921"/>
              </a:avLst>
            </a:prstGeom>
            <a:gradFill>
              <a:gsLst>
                <a:gs pos="0">
                  <a:srgbClr val="9EE256"/>
                </a:gs>
                <a:gs pos="100000">
                  <a:srgbClr val="52762D"/>
                </a:gs>
              </a:gsLst>
              <a:lin scaled="0"/>
            </a:gradFill>
            <a:ln w="25400" cap="flat" cmpd="sng" algn="ctr">
              <a:solidFill>
                <a:schemeClr val="bg1"/>
              </a:solid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运行管理关键考核指标</a:t>
              </a:r>
              <a:endParaRPr kumimoji="0" lang="zh-CN"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24" name="标题1"/>
            <p:cNvSpPr>
              <a:spLocks noChangeArrowheads="1"/>
            </p:cNvSpPr>
            <p:nvPr/>
          </p:nvSpPr>
          <p:spPr bwMode="gray">
            <a:xfrm rot="16200000" flipV="1">
              <a:off x="4569" y="3469"/>
              <a:ext cx="567" cy="121"/>
            </a:xfrm>
            <a:prstGeom prst="roundRect">
              <a:avLst>
                <a:gd name="adj" fmla="val 11921"/>
              </a:avLst>
            </a:prstGeom>
            <a:solidFill>
              <a:schemeClr val="accent1"/>
            </a:solidFill>
            <a:ln w="25400" cap="flat" cmpd="sng" algn="ctr">
              <a:solidFill>
                <a:schemeClr val="bg1"/>
              </a:solid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endParaRPr kumimoji="0" lang="zh-CN"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31" name="标题1"/>
            <p:cNvSpPr>
              <a:spLocks noChangeArrowheads="1"/>
            </p:cNvSpPr>
            <p:nvPr/>
          </p:nvSpPr>
          <p:spPr bwMode="gray">
            <a:xfrm rot="16200000" flipV="1">
              <a:off x="14103" y="3469"/>
              <a:ext cx="567" cy="121"/>
            </a:xfrm>
            <a:prstGeom prst="roundRect">
              <a:avLst>
                <a:gd name="adj" fmla="val 11921"/>
              </a:avLst>
            </a:prstGeom>
            <a:solidFill>
              <a:schemeClr val="accent1"/>
            </a:solidFill>
            <a:ln w="25400" cap="flat" cmpd="sng" algn="ctr">
              <a:solidFill>
                <a:schemeClr val="bg1"/>
              </a:solid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endParaRPr kumimoji="0" lang="zh-CN"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21" name="标题1"/>
            <p:cNvSpPr>
              <a:spLocks noChangeArrowheads="1"/>
            </p:cNvSpPr>
            <p:nvPr/>
          </p:nvSpPr>
          <p:spPr bwMode="gray">
            <a:xfrm flipV="1">
              <a:off x="4857" y="3246"/>
              <a:ext cx="9589" cy="132"/>
            </a:xfrm>
            <a:prstGeom prst="roundRect">
              <a:avLst>
                <a:gd name="adj" fmla="val 11921"/>
              </a:avLst>
            </a:prstGeom>
            <a:solidFill>
              <a:schemeClr val="accent1"/>
            </a:solidFill>
            <a:ln w="25400" cap="flat" cmpd="sng" algn="ctr">
              <a:solidFill>
                <a:schemeClr val="bg1"/>
              </a:solid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endParaRPr kumimoji="0" lang="zh-CN"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grpSp>
      <p:sp>
        <p:nvSpPr>
          <p:cNvPr id="12" name="标题1"/>
          <p:cNvSpPr>
            <a:spLocks noChangeArrowheads="1"/>
          </p:cNvSpPr>
          <p:nvPr/>
        </p:nvSpPr>
        <p:spPr bwMode="gray">
          <a:xfrm>
            <a:off x="8329295" y="2199005"/>
            <a:ext cx="1403985" cy="647700"/>
          </a:xfrm>
          <a:prstGeom prst="roundRect">
            <a:avLst>
              <a:gd name="adj" fmla="val 11921"/>
            </a:avLst>
          </a:prstGeom>
          <a:solidFill>
            <a:schemeClr val="accent1"/>
          </a:solidFill>
          <a:ln w="25400" cap="flat" cmpd="sng" algn="ctr">
            <a:solidFill>
              <a:schemeClr val="bg1"/>
            </a:solid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功率预测</a:t>
            </a:r>
            <a:endParaRPr kumimoji="0" lang="zh-CN"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4" name="标题 1"/>
          <p:cNvSpPr>
            <a:spLocks noGrp="1"/>
          </p:cNvSpPr>
          <p:nvPr>
            <p:ph type="title"/>
          </p:nvPr>
        </p:nvSpPr>
        <p:spPr>
          <a:xfrm>
            <a:off x="249084" y="243021"/>
            <a:ext cx="11088543" cy="479586"/>
          </a:xfrm>
        </p:spPr>
        <p:txBody>
          <a:bodyPr>
            <a:normAutofit fontScale="90000"/>
          </a:bodyPr>
          <a:p>
            <a:r>
              <a:rPr lang="zh-CN" altLang="en-US" sz="3200" b="1" dirty="0">
                <a:solidFill>
                  <a:srgbClr val="0070C0"/>
                </a:solidFill>
                <a:latin typeface="+mn-lt"/>
                <a:ea typeface="+mn-ea"/>
                <a:cs typeface="+mn-ea"/>
                <a:sym typeface="+mn-lt"/>
              </a:rPr>
              <a:t>二、考核管理</a:t>
            </a:r>
            <a:endParaRPr lang="zh-CN" altLang="en-US" sz="3200" b="1" dirty="0">
              <a:solidFill>
                <a:srgbClr val="0070C0"/>
              </a:solidFill>
              <a:latin typeface="+mn-lt"/>
              <a:ea typeface="+mn-ea"/>
              <a:cs typeface="+mn-ea"/>
              <a:sym typeface="+mn-lt"/>
            </a:endParaRPr>
          </a:p>
        </p:txBody>
      </p:sp>
      <p:pic>
        <p:nvPicPr>
          <p:cNvPr id="9" name="图片 8" descr="绩元"/>
          <p:cNvPicPr>
            <a:picLocks noChangeAspect="1"/>
          </p:cNvPicPr>
          <p:nvPr/>
        </p:nvPicPr>
        <p:blipFill>
          <a:blip r:embed="rId1"/>
          <a:stretch>
            <a:fillRect/>
          </a:stretch>
        </p:blipFill>
        <p:spPr>
          <a:xfrm>
            <a:off x="11423700" y="83691"/>
            <a:ext cx="420370" cy="797560"/>
          </a:xfrm>
          <a:prstGeom prst="rect">
            <a:avLst/>
          </a:prstGeom>
        </p:spPr>
      </p:pic>
      <p:sp>
        <p:nvSpPr>
          <p:cNvPr id="37" name="文本1"/>
          <p:cNvSpPr>
            <a:spLocks noChangeArrowheads="1"/>
          </p:cNvSpPr>
          <p:nvPr/>
        </p:nvSpPr>
        <p:spPr bwMode="gray">
          <a:xfrm rot="10800000" flipV="1">
            <a:off x="9857740" y="3358515"/>
            <a:ext cx="660400" cy="2894965"/>
          </a:xfrm>
          <a:prstGeom prst="roundRect">
            <a:avLst>
              <a:gd name="adj" fmla="val 11505"/>
            </a:avLst>
          </a:prstGeom>
          <a:solidFill>
            <a:schemeClr val="bg1">
              <a:lumMod val="85000"/>
            </a:schemeClr>
          </a:solidFill>
          <a:ln w="25400" cap="flat" cmpd="sng" algn="ctr">
            <a:noFill/>
            <a:prstDash val="solid"/>
          </a:ln>
          <a:effectLst>
            <a:innerShdw blurRad="63500" dist="50800" dir="13500000">
              <a:prstClr val="black">
                <a:alpha val="50000"/>
              </a:prst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base">
              <a:lnSpc>
                <a:spcPct val="120000"/>
              </a:lnSpc>
              <a:buClrTx/>
              <a:buSzTx/>
              <a:buNone/>
              <a:defRPr/>
            </a:pPr>
            <a:r>
              <a:rPr lang="zh-CN" sz="1600" dirty="0">
                <a:solidFill>
                  <a:srgbClr val="4D4D4D"/>
                </a:solidFill>
                <a:latin typeface="微软雅黑" panose="020B0503020204020204" charset="-122"/>
                <a:ea typeface="微软雅黑" panose="020B0503020204020204" charset="-122"/>
                <a:sym typeface="+mn-ea"/>
              </a:rPr>
              <a:t>单机信息合格率</a:t>
            </a:r>
            <a:endParaRPr lang="zh-CN" sz="1600" dirty="0">
              <a:solidFill>
                <a:srgbClr val="4D4D4D"/>
              </a:solidFill>
              <a:latin typeface="微软雅黑" panose="020B0503020204020204" charset="-122"/>
              <a:ea typeface="微软雅黑" panose="020B0503020204020204" charset="-122"/>
              <a:sym typeface="+mn-ea"/>
            </a:endParaRPr>
          </a:p>
        </p:txBody>
      </p:sp>
      <p:cxnSp>
        <p:nvCxnSpPr>
          <p:cNvPr id="39" name="直接连接符 38"/>
          <p:cNvCxnSpPr>
            <a:stCxn id="16" idx="0"/>
          </p:cNvCxnSpPr>
          <p:nvPr/>
        </p:nvCxnSpPr>
        <p:spPr>
          <a:xfrm flipV="1">
            <a:off x="7825105" y="2849880"/>
            <a:ext cx="1228725" cy="509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5" idx="0"/>
            <a:endCxn id="12" idx="2"/>
          </p:cNvCxnSpPr>
          <p:nvPr/>
        </p:nvCxnSpPr>
        <p:spPr>
          <a:xfrm flipV="1">
            <a:off x="8613140" y="2846705"/>
            <a:ext cx="418465" cy="512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7" idx="0"/>
            <a:endCxn id="12" idx="2"/>
          </p:cNvCxnSpPr>
          <p:nvPr/>
        </p:nvCxnSpPr>
        <p:spPr>
          <a:xfrm flipH="1" flipV="1">
            <a:off x="9031605" y="2846705"/>
            <a:ext cx="1156335" cy="511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6" idx="0"/>
          </p:cNvCxnSpPr>
          <p:nvPr/>
        </p:nvCxnSpPr>
        <p:spPr>
          <a:xfrm flipH="1" flipV="1">
            <a:off x="9025890" y="2864485"/>
            <a:ext cx="374650" cy="494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1431925" y="2199005"/>
            <a:ext cx="2996565" cy="4055110"/>
            <a:chOff x="2255" y="3463"/>
            <a:chExt cx="4719" cy="6386"/>
          </a:xfrm>
        </p:grpSpPr>
        <p:sp>
          <p:nvSpPr>
            <p:cNvPr id="17" name="文本1"/>
            <p:cNvSpPr>
              <a:spLocks noChangeArrowheads="1"/>
            </p:cNvSpPr>
            <p:nvPr/>
          </p:nvSpPr>
          <p:spPr bwMode="gray">
            <a:xfrm rot="10800000" flipV="1">
              <a:off x="2255" y="5293"/>
              <a:ext cx="1040" cy="4557"/>
            </a:xfrm>
            <a:prstGeom prst="roundRect">
              <a:avLst>
                <a:gd name="adj" fmla="val 11505"/>
              </a:avLst>
            </a:prstGeom>
            <a:solidFill>
              <a:schemeClr val="bg1">
                <a:lumMod val="85000"/>
              </a:schemeClr>
            </a:solidFill>
            <a:ln w="25400" cap="flat" cmpd="sng" algn="ctr">
              <a:noFill/>
              <a:prstDash val="solid"/>
            </a:ln>
            <a:effectLst>
              <a:innerShdw blurRad="63500" dist="50800" dir="13500000">
                <a:prstClr val="black">
                  <a:alpha val="50000"/>
                </a:prst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base">
                <a:lnSpc>
                  <a:spcPct val="120000"/>
                </a:lnSpc>
                <a:buClrTx/>
                <a:buSzTx/>
                <a:buNone/>
                <a:defRPr/>
              </a:pPr>
              <a:r>
                <a:rPr lang="en-US" altLang="zh-CN" sz="1335" dirty="0">
                  <a:solidFill>
                    <a:srgbClr val="4D4D4D"/>
                  </a:solidFill>
                  <a:latin typeface="微软雅黑" panose="020B0503020204020204" charset="-122"/>
                  <a:ea typeface="微软雅黑" panose="020B0503020204020204" charset="-122"/>
                  <a:sym typeface="+mn-ea"/>
                </a:rPr>
                <a:t>AGC</a:t>
              </a:r>
              <a:r>
                <a:rPr lang="zh-CN" altLang="en-US" sz="1335" dirty="0">
                  <a:solidFill>
                    <a:srgbClr val="4D4D4D"/>
                  </a:solidFill>
                  <a:latin typeface="微软雅黑" panose="020B0503020204020204" charset="-122"/>
                  <a:ea typeface="微软雅黑" panose="020B0503020204020204" charset="-122"/>
                  <a:sym typeface="+mn-ea"/>
                </a:rPr>
                <a:t>有功功率控制系统投运率</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18" name="文本1"/>
            <p:cNvSpPr>
              <a:spLocks noChangeArrowheads="1"/>
            </p:cNvSpPr>
            <p:nvPr/>
          </p:nvSpPr>
          <p:spPr bwMode="gray">
            <a:xfrm rot="10800000" flipV="1">
              <a:off x="3453" y="5291"/>
              <a:ext cx="1040" cy="4557"/>
            </a:xfrm>
            <a:prstGeom prst="roundRect">
              <a:avLst>
                <a:gd name="adj" fmla="val 11505"/>
              </a:avLst>
            </a:prstGeom>
            <a:solidFill>
              <a:schemeClr val="bg1">
                <a:lumMod val="85000"/>
              </a:schemeClr>
            </a:solidFill>
            <a:ln w="25400" cap="flat" cmpd="sng" algn="ctr">
              <a:noFill/>
              <a:prstDash val="solid"/>
            </a:ln>
            <a:effectLst>
              <a:innerShdw blurRad="63500" dist="50800" dir="13500000">
                <a:prstClr val="black">
                  <a:alpha val="50000"/>
                </a:prst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base">
                <a:lnSpc>
                  <a:spcPct val="120000"/>
                </a:lnSpc>
                <a:buClrTx/>
                <a:buSzTx/>
                <a:buNone/>
                <a:defRPr/>
              </a:pPr>
              <a:r>
                <a:rPr lang="en-US" altLang="zh-CN" sz="1335" dirty="0">
                  <a:solidFill>
                    <a:srgbClr val="4D4D4D"/>
                  </a:solidFill>
                  <a:latin typeface="微软雅黑" panose="020B0503020204020204" charset="-122"/>
                  <a:ea typeface="微软雅黑" panose="020B0503020204020204" charset="-122"/>
                  <a:sym typeface="+mn-ea"/>
                </a:rPr>
                <a:t>AGC</a:t>
              </a:r>
              <a:r>
                <a:rPr lang="zh-CN" altLang="en-US" sz="1335" dirty="0">
                  <a:solidFill>
                    <a:srgbClr val="4D4D4D"/>
                  </a:solidFill>
                  <a:latin typeface="微软雅黑" panose="020B0503020204020204" charset="-122"/>
                  <a:ea typeface="微软雅黑" panose="020B0503020204020204" charset="-122"/>
                  <a:sym typeface="+mn-ea"/>
                </a:rPr>
                <a:t>有功功率变化率</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19" name="文本1"/>
            <p:cNvSpPr>
              <a:spLocks noChangeArrowheads="1"/>
            </p:cNvSpPr>
            <p:nvPr/>
          </p:nvSpPr>
          <p:spPr bwMode="gray">
            <a:xfrm rot="10800000" flipV="1">
              <a:off x="4694" y="5293"/>
              <a:ext cx="1040" cy="4557"/>
            </a:xfrm>
            <a:prstGeom prst="roundRect">
              <a:avLst>
                <a:gd name="adj" fmla="val 11505"/>
              </a:avLst>
            </a:prstGeom>
            <a:solidFill>
              <a:schemeClr val="bg1">
                <a:lumMod val="85000"/>
              </a:schemeClr>
            </a:solidFill>
            <a:ln w="25400" cap="flat" cmpd="sng" algn="ctr">
              <a:noFill/>
              <a:prstDash val="solid"/>
            </a:ln>
            <a:effectLst>
              <a:innerShdw blurRad="63500" dist="50800" dir="13500000">
                <a:prstClr val="black">
                  <a:alpha val="50000"/>
                </a:prst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base">
                <a:lnSpc>
                  <a:spcPct val="120000"/>
                </a:lnSpc>
                <a:buClrTx/>
                <a:buSzTx/>
                <a:buNone/>
                <a:defRPr/>
              </a:pPr>
              <a:r>
                <a:rPr lang="en-US" altLang="zh-CN" sz="1335" dirty="0">
                  <a:solidFill>
                    <a:srgbClr val="4D4D4D"/>
                  </a:solidFill>
                  <a:latin typeface="微软雅黑" panose="020B0503020204020204" charset="-122"/>
                  <a:ea typeface="微软雅黑" panose="020B0503020204020204" charset="-122"/>
                  <a:sym typeface="+mn-ea"/>
                </a:rPr>
                <a:t>AGC</a:t>
              </a:r>
              <a:r>
                <a:rPr lang="zh-CN" altLang="en-US" sz="1335" dirty="0">
                  <a:solidFill>
                    <a:srgbClr val="4D4D4D"/>
                  </a:solidFill>
                  <a:latin typeface="微软雅黑" panose="020B0503020204020204" charset="-122"/>
                  <a:ea typeface="微软雅黑" panose="020B0503020204020204" charset="-122"/>
                  <a:sym typeface="+mn-ea"/>
                </a:rPr>
                <a:t>调度控制合格率</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20" name="文本1"/>
            <p:cNvSpPr>
              <a:spLocks noChangeArrowheads="1"/>
            </p:cNvSpPr>
            <p:nvPr/>
          </p:nvSpPr>
          <p:spPr bwMode="gray">
            <a:xfrm rot="10800000" flipV="1">
              <a:off x="5934" y="5293"/>
              <a:ext cx="1040" cy="4557"/>
            </a:xfrm>
            <a:prstGeom prst="roundRect">
              <a:avLst>
                <a:gd name="adj" fmla="val 11505"/>
              </a:avLst>
            </a:prstGeom>
            <a:solidFill>
              <a:schemeClr val="bg1">
                <a:lumMod val="85000"/>
              </a:schemeClr>
            </a:solidFill>
            <a:ln w="25400" cap="flat" cmpd="sng" algn="ctr">
              <a:noFill/>
              <a:prstDash val="solid"/>
            </a:ln>
            <a:effectLst>
              <a:innerShdw blurRad="63500" dist="50800" dir="13500000">
                <a:prstClr val="black">
                  <a:alpha val="50000"/>
                </a:prstClr>
              </a:inn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base">
                <a:lnSpc>
                  <a:spcPct val="120000"/>
                </a:lnSpc>
                <a:buClrTx/>
                <a:buSzTx/>
                <a:buNone/>
                <a:defRPr/>
              </a:pPr>
              <a:r>
                <a:rPr lang="en-US" altLang="zh-CN" sz="1335" dirty="0">
                  <a:solidFill>
                    <a:srgbClr val="4D4D4D"/>
                  </a:solidFill>
                  <a:latin typeface="微软雅黑" panose="020B0503020204020204" charset="-122"/>
                  <a:ea typeface="微软雅黑" panose="020B0503020204020204" charset="-122"/>
                  <a:sym typeface="+mn-ea"/>
                </a:rPr>
                <a:t>AGC</a:t>
              </a:r>
              <a:r>
                <a:rPr lang="zh-CN" altLang="en-US" sz="1335" dirty="0">
                  <a:solidFill>
                    <a:srgbClr val="4D4D4D"/>
                  </a:solidFill>
                  <a:latin typeface="微软雅黑" panose="020B0503020204020204" charset="-122"/>
                  <a:ea typeface="微软雅黑" panose="020B0503020204020204" charset="-122"/>
                  <a:sym typeface="+mn-ea"/>
                </a:rPr>
                <a:t>调度控制响应时间</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5" name="标题1"/>
            <p:cNvSpPr>
              <a:spLocks noChangeArrowheads="1"/>
            </p:cNvSpPr>
            <p:nvPr/>
          </p:nvSpPr>
          <p:spPr bwMode="gray">
            <a:xfrm>
              <a:off x="3616" y="3463"/>
              <a:ext cx="2154" cy="1020"/>
            </a:xfrm>
            <a:prstGeom prst="roundRect">
              <a:avLst>
                <a:gd name="adj" fmla="val 11921"/>
              </a:avLst>
            </a:prstGeom>
            <a:solidFill>
              <a:schemeClr val="accent1"/>
            </a:solidFill>
            <a:ln w="25400" cap="flat" cmpd="sng" algn="ctr">
              <a:solidFill>
                <a:schemeClr val="bg1"/>
              </a:solid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en-US" altLang="zh-CN"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AGC</a:t>
              </a:r>
              <a:r>
                <a:rPr kumimoji="0" lang="zh-CN" altLang="en-US"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系统</a:t>
              </a:r>
              <a:endParaRPr kumimoji="0" lang="zh-CN" altLang="en-US"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cxnSp>
          <p:nvCxnSpPr>
            <p:cNvPr id="54" name="直接连接符 53"/>
            <p:cNvCxnSpPr>
              <a:stCxn id="17" idx="0"/>
              <a:endCxn id="5" idx="2"/>
            </p:cNvCxnSpPr>
            <p:nvPr/>
          </p:nvCxnSpPr>
          <p:spPr>
            <a:xfrm flipV="1">
              <a:off x="2775" y="4483"/>
              <a:ext cx="1918" cy="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8" idx="0"/>
              <a:endCxn id="5" idx="2"/>
            </p:cNvCxnSpPr>
            <p:nvPr/>
          </p:nvCxnSpPr>
          <p:spPr>
            <a:xfrm flipV="1">
              <a:off x="3973" y="4483"/>
              <a:ext cx="720" cy="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0" idx="0"/>
              <a:endCxn id="5" idx="2"/>
            </p:cNvCxnSpPr>
            <p:nvPr/>
          </p:nvCxnSpPr>
          <p:spPr>
            <a:xfrm flipH="1" flipV="1">
              <a:off x="4693" y="4483"/>
              <a:ext cx="1761" cy="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9" idx="0"/>
            </p:cNvCxnSpPr>
            <p:nvPr/>
          </p:nvCxnSpPr>
          <p:spPr>
            <a:xfrm flipH="1" flipV="1">
              <a:off x="4703" y="4533"/>
              <a:ext cx="511" cy="76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248920" y="243205"/>
            <a:ext cx="11088370" cy="638175"/>
          </a:xfrm>
          <a:prstGeom prst="rect">
            <a:avLst/>
          </a:prstGeom>
        </p:spPr>
        <p:txBody>
          <a:bodyPr vert="horz" lIns="91440" tIns="45720" rIns="91440" bIns="45720" rtlCol="0" anchor="ctr">
            <a:normAutofit fontScale="90000"/>
          </a:bodyPr>
          <a:lst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 .1 AGC</a:t>
            </a:r>
            <a:r>
              <a:rPr lang="zh-CN" altLang="en-US" sz="3200" b="1" dirty="0">
                <a:solidFill>
                  <a:srgbClr val="0070C0"/>
                </a:solidFill>
                <a:latin typeface="+mn-lt"/>
                <a:ea typeface="+mn-ea"/>
                <a:cs typeface="+mn-ea"/>
                <a:sym typeface="+mn-lt"/>
              </a:rPr>
              <a:t>考核管理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纪律管理</a:t>
            </a:r>
            <a:endParaRPr lang="zh-CN" altLang="en-US" sz="3200" b="1" dirty="0">
              <a:solidFill>
                <a:srgbClr val="0070C0"/>
              </a:solidFill>
              <a:latin typeface="+mn-lt"/>
              <a:ea typeface="+mn-ea"/>
              <a:cs typeface="+mn-ea"/>
              <a:sym typeface="+mn-lt"/>
            </a:endParaRPr>
          </a:p>
        </p:txBody>
      </p:sp>
      <p:pic>
        <p:nvPicPr>
          <p:cNvPr id="9" name="图片 8" descr="绩元"/>
          <p:cNvPicPr>
            <a:picLocks noChangeAspect="1"/>
          </p:cNvPicPr>
          <p:nvPr/>
        </p:nvPicPr>
        <p:blipFill>
          <a:blip r:embed="rId1"/>
          <a:stretch>
            <a:fillRect/>
          </a:stretch>
        </p:blipFill>
        <p:spPr>
          <a:xfrm>
            <a:off x="11423700" y="83691"/>
            <a:ext cx="420370" cy="797560"/>
          </a:xfrm>
          <a:prstGeom prst="rect">
            <a:avLst/>
          </a:prstGeom>
        </p:spPr>
      </p:pic>
      <p:graphicFrame>
        <p:nvGraphicFramePr>
          <p:cNvPr id="5" name="表格 4"/>
          <p:cNvGraphicFramePr/>
          <p:nvPr>
            <p:custDataLst>
              <p:tags r:id="rId2"/>
            </p:custDataLst>
          </p:nvPr>
        </p:nvGraphicFramePr>
        <p:xfrm>
          <a:off x="1060450" y="1215390"/>
          <a:ext cx="10071100" cy="4427855"/>
        </p:xfrm>
        <a:graphic>
          <a:graphicData uri="http://schemas.openxmlformats.org/drawingml/2006/table">
            <a:tbl>
              <a:tblPr firstRow="1" bandRow="1">
                <a:tableStyleId>{5C22544A-7EE6-4342-B048-85BDC9FD1C3A}</a:tableStyleId>
              </a:tblPr>
              <a:tblGrid>
                <a:gridCol w="3713480"/>
                <a:gridCol w="6357620"/>
              </a:tblGrid>
              <a:tr h="404495">
                <a:tc>
                  <a:txBody>
                    <a:bodyPr/>
                    <a:p>
                      <a:pPr algn="ctr">
                        <a:buNone/>
                      </a:pPr>
                      <a:r>
                        <a:rPr lang="zh-CN" altLang="en-US" sz="2000"/>
                        <a:t>考核项</a:t>
                      </a:r>
                      <a:endParaRPr lang="zh-CN" altLang="en-US" sz="2000"/>
                    </a:p>
                  </a:txBody>
                  <a:tcPr/>
                </a:tc>
                <a:tc>
                  <a:txBody>
                    <a:bodyPr/>
                    <a:p>
                      <a:pPr algn="ctr">
                        <a:buNone/>
                      </a:pPr>
                      <a:r>
                        <a:rPr lang="zh-CN" altLang="en-US" sz="2000"/>
                        <a:t>考核细则</a:t>
                      </a:r>
                      <a:endParaRPr lang="zh-CN" altLang="en-US" sz="2000"/>
                    </a:p>
                  </a:txBody>
                  <a:tcPr/>
                </a:tc>
              </a:tr>
              <a:tr h="378460">
                <a:tc>
                  <a:txBody>
                    <a:bodyPr/>
                    <a:p>
                      <a:pPr indent="0" algn="l" fontAlgn="auto">
                        <a:buNone/>
                      </a:pPr>
                      <a:r>
                        <a:rPr lang="zh-CN" altLang="en-US"/>
                        <a:t>光伏发电站应具备有功功率调节能力，需配置有功功率控制系统</a:t>
                      </a:r>
                      <a:endParaRPr lang="zh-CN" altLang="en-US"/>
                    </a:p>
                  </a:txBody>
                  <a:tcPr/>
                </a:tc>
                <a:tc>
                  <a:txBody>
                    <a:bodyPr/>
                    <a:p>
                      <a:pPr indent="0" fontAlgn="auto">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未在规定期限内完成有功功率控制子站的装设和投运工作，每月按全站当月上网电量1%考核。</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406400">
                <a:tc rowSpan="3">
                  <a:txBody>
                    <a:bodyPr/>
                    <a:p>
                      <a:pPr indent="0" algn="l" fontAlgn="auto">
                        <a:buClrTx/>
                        <a:buSzTx/>
                        <a:buFontTx/>
                        <a:buNone/>
                      </a:pPr>
                      <a:r>
                        <a:rPr lang="zh-CN" altLang="en-US"/>
                        <a:t>出现下列事项之一者，定为违反调度纪律，每次按照全站当月上网电量的1%考核，若考核费用不足4万元，则按4万元进行考核</a:t>
                      </a:r>
                      <a:endParaRPr lang="zh-CN" altLang="en-US"/>
                    </a:p>
                  </a:txBody>
                  <a:tcPr/>
                </a:tc>
                <a:tc>
                  <a:txBody>
                    <a:bodyPr/>
                    <a:p>
                      <a:pPr indent="0"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（1）未经电力调度机构同意，擅自改变调整AGC装置等的参数或整定值（危及人身及主设备安全的情况除外，但须向电力调度机构报告）；</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215265">
                <a:tc vMerge="1">
                  <a:tcPr/>
                </a:tc>
                <a:tc>
                  <a:txBody>
                    <a:bodyPr/>
                    <a:p>
                      <a:pPr indent="0"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（2）擅自退出有功控制系统（AGC）运行；</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0">
                <a:tc vMerge="1">
                  <a:tcPr/>
                </a:tc>
                <a:tc>
                  <a:txBody>
                    <a:bodyPr/>
                    <a:p>
                      <a:pPr indent="0"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（3）有功出力未按调度指令执行，抢发多发、且警告2次无效；</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1406525">
                <a:tc>
                  <a:txBody>
                    <a:bodyPr/>
                    <a:p>
                      <a:pPr indent="0" fontAlgn="auto">
                        <a:buNone/>
                      </a:pPr>
                      <a:r>
                        <a:rPr lang="en-US" altLang="zh-CN" sz="1800">
                          <a:sym typeface="+mn-ea"/>
                        </a:rPr>
                        <a:t>并网光伏发电站应确保AGC装置可靠运行，实时、准确跟踪调控机构下发的有功控制</a:t>
                      </a:r>
                      <a:endParaRPr lang="en-US" altLang="zh-CN" sz="1800">
                        <a:sym typeface="+mn-ea"/>
                      </a:endParaRPr>
                    </a:p>
                  </a:txBody>
                  <a:tcPr/>
                </a:tc>
                <a:tc>
                  <a:txBody>
                    <a:bodyPr/>
                    <a:p>
                      <a:pPr indent="0" fontAlgn="auto">
                        <a:buNone/>
                      </a:pPr>
                      <a:r>
                        <a:rPr lang="zh-CN" altLang="en-US">
                          <a:solidFill>
                            <a:srgbClr val="FF0000"/>
                          </a:solidFill>
                          <a:effectLst>
                            <a:outerShdw blurRad="38100" dist="19050" dir="2700000" algn="tl" rotWithShape="0">
                              <a:schemeClr val="dk1">
                                <a:alpha val="40000"/>
                              </a:schemeClr>
                            </a:outerShdw>
                          </a:effectLst>
                          <a:latin typeface="+mn-ea"/>
                          <a:cs typeface="+mn-ea"/>
                        </a:rPr>
                        <a:t>发生AGC装置异常造成未实时、准确跟踪指令等问题，每次考核光伏发电站当月上网电量的0.2%，若该项考核总费用不足2万元，则按2万元进行考核。如中断时间超过4小时，每超过4小时（含不足4小时）计为一次延时处理，每次延时处理考核光伏发电站当月上网电量的0.1%。</a:t>
                      </a:r>
                      <a:endParaRPr lang="zh-CN" altLang="en-US">
                        <a:solidFill>
                          <a:srgbClr val="FF0000"/>
                        </a:solidFill>
                        <a:effectLst>
                          <a:outerShdw blurRad="38100" dist="19050" dir="2700000" algn="tl" rotWithShape="0">
                            <a:schemeClr val="dk1">
                              <a:alpha val="40000"/>
                            </a:schemeClr>
                          </a:outerShdw>
                        </a:effectLst>
                        <a:latin typeface="+mn-ea"/>
                        <a:cs typeface="+mn-ea"/>
                      </a:endParaRPr>
                    </a:p>
                  </a:txBody>
                  <a:tcPr/>
                </a:tc>
              </a:tr>
            </a:tbl>
          </a:graphicData>
        </a:graphic>
      </p:graphicFrame>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248920" y="243205"/>
            <a:ext cx="11088370" cy="638175"/>
          </a:xfrm>
          <a:prstGeom prst="rect">
            <a:avLst/>
          </a:prstGeom>
        </p:spPr>
        <p:txBody>
          <a:bodyPr vert="horz" lIns="91440" tIns="45720" rIns="91440" bIns="45720" rtlCol="0" anchor="ctr">
            <a:normAutofit fontScale="90000"/>
          </a:bodyPr>
          <a:lst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 .2 AGC</a:t>
            </a:r>
            <a:r>
              <a:rPr lang="zh-CN" altLang="en-US" sz="3200" b="1" dirty="0">
                <a:solidFill>
                  <a:srgbClr val="0070C0"/>
                </a:solidFill>
                <a:latin typeface="+mn-lt"/>
                <a:ea typeface="+mn-ea"/>
                <a:cs typeface="+mn-ea"/>
                <a:sym typeface="+mn-lt"/>
              </a:rPr>
              <a:t>考核管理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性能管理</a:t>
            </a:r>
            <a:endParaRPr lang="zh-CN" altLang="en-US" sz="3200" b="1" dirty="0">
              <a:solidFill>
                <a:srgbClr val="0070C0"/>
              </a:solidFill>
              <a:latin typeface="+mn-lt"/>
              <a:ea typeface="+mn-ea"/>
              <a:cs typeface="+mn-ea"/>
              <a:sym typeface="+mn-lt"/>
            </a:endParaRPr>
          </a:p>
        </p:txBody>
      </p:sp>
      <p:pic>
        <p:nvPicPr>
          <p:cNvPr id="9" name="图片 8" descr="绩元"/>
          <p:cNvPicPr>
            <a:picLocks noChangeAspect="1"/>
          </p:cNvPicPr>
          <p:nvPr/>
        </p:nvPicPr>
        <p:blipFill>
          <a:blip r:embed="rId1"/>
          <a:stretch>
            <a:fillRect/>
          </a:stretch>
        </p:blipFill>
        <p:spPr>
          <a:xfrm>
            <a:off x="11423700" y="83691"/>
            <a:ext cx="420370" cy="797560"/>
          </a:xfrm>
          <a:prstGeom prst="rect">
            <a:avLst/>
          </a:prstGeom>
        </p:spPr>
      </p:pic>
      <p:graphicFrame>
        <p:nvGraphicFramePr>
          <p:cNvPr id="5" name="表格 4"/>
          <p:cNvGraphicFramePr/>
          <p:nvPr>
            <p:custDataLst>
              <p:tags r:id="rId2"/>
            </p:custDataLst>
          </p:nvPr>
        </p:nvGraphicFramePr>
        <p:xfrm>
          <a:off x="842645" y="881380"/>
          <a:ext cx="10507345" cy="5744210"/>
        </p:xfrm>
        <a:graphic>
          <a:graphicData uri="http://schemas.openxmlformats.org/drawingml/2006/table">
            <a:tbl>
              <a:tblPr firstRow="1" bandRow="1">
                <a:tableStyleId>{5C22544A-7EE6-4342-B048-85BDC9FD1C3A}</a:tableStyleId>
              </a:tblPr>
              <a:tblGrid>
                <a:gridCol w="4344670"/>
                <a:gridCol w="6162675"/>
              </a:tblGrid>
              <a:tr h="404495">
                <a:tc>
                  <a:txBody>
                    <a:bodyPr/>
                    <a:p>
                      <a:pPr algn="ctr">
                        <a:buNone/>
                      </a:pPr>
                      <a:r>
                        <a:rPr lang="zh-CN" altLang="en-US" sz="2000"/>
                        <a:t>考核项</a:t>
                      </a:r>
                      <a:endParaRPr lang="zh-CN" altLang="en-US" sz="2000"/>
                    </a:p>
                  </a:txBody>
                  <a:tcPr/>
                </a:tc>
                <a:tc>
                  <a:txBody>
                    <a:bodyPr/>
                    <a:p>
                      <a:pPr algn="ctr">
                        <a:buNone/>
                      </a:pPr>
                      <a:r>
                        <a:rPr lang="zh-CN" altLang="en-US" sz="2000"/>
                        <a:t>考核细则</a:t>
                      </a:r>
                      <a:endParaRPr lang="zh-CN" altLang="en-US" sz="2000"/>
                    </a:p>
                  </a:txBody>
                  <a:tcPr/>
                </a:tc>
              </a:tr>
              <a:tr h="1144270">
                <a:tc>
                  <a:txBody>
                    <a:bodyPr/>
                    <a:p>
                      <a:pPr indent="457200" algn="l">
                        <a:buClrTx/>
                        <a:buSzTx/>
                        <a:buFontTx/>
                        <a:buNone/>
                      </a:pPr>
                      <a:r>
                        <a:rPr lang="zh-CN" altLang="en-US"/>
                        <a:t>10分钟有功变化率：</a:t>
                      </a:r>
                      <a:r>
                        <a:rPr lang="zh-CN" altLang="en-US" sz="1800">
                          <a:sym typeface="+mn-ea"/>
                        </a:rPr>
                        <a:t>光伏发电站有功功率变化速率应不超过10%装机容量/分钟。此项按日进行考核，因太阳能辐照度降低而引起的光伏发电站有功功率变化超出有功功率变化最大限值的不予考核。</a:t>
                      </a:r>
                      <a:endParaRPr lang="zh-CN" altLang="en-US">
                        <a:solidFill>
                          <a:schemeClr val="tx1"/>
                        </a:solidFill>
                        <a:effectLst>
                          <a:outerShdw blurRad="38100" dist="19050" dir="2700000" algn="tl" rotWithShape="0">
                            <a:schemeClr val="dk1">
                              <a:alpha val="40000"/>
                            </a:schemeClr>
                          </a:outerShdw>
                        </a:effectLst>
                        <a:latin typeface="+mn-ea"/>
                        <a:cs typeface="+mn-ea"/>
                      </a:endParaRPr>
                    </a:p>
                  </a:txBody>
                  <a:tcPr/>
                </a:tc>
                <a:tc>
                  <a:txBody>
                    <a:bodyPr/>
                    <a:p>
                      <a:pPr>
                        <a:buNone/>
                      </a:pP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p>
                      <a:pPr>
                        <a:buNone/>
                      </a:pP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p>
                      <a:pPr>
                        <a:buNone/>
                      </a:pP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p>
                      <a:pPr>
                        <a:buNone/>
                      </a:pPr>
                      <a:r>
                        <a:rPr lang="en-US" altLang="zh-CN" sz="1800">
                          <a:solidFill>
                            <a:srgbClr val="FF0000"/>
                          </a:solidFill>
                          <a:effectLst>
                            <a:outerShdw blurRad="38100" dist="19050" dir="2700000" algn="tl" rotWithShape="0">
                              <a:schemeClr val="dk1">
                                <a:alpha val="40000"/>
                              </a:schemeClr>
                            </a:outerShdw>
                          </a:effectLst>
                          <a:latin typeface="+mn-ea"/>
                          <a:cs typeface="+mn-ea"/>
                          <a:sym typeface="+mn-ea"/>
                        </a:rPr>
                        <a:t>      </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其中 Pi,c为 i 时段内超限值的功率变化值，Plim为功率变化限值</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561340">
                <a:tc>
                  <a:txBody>
                    <a:bodyPr/>
                    <a:p>
                      <a:pPr>
                        <a:buNone/>
                      </a:pPr>
                      <a:endParaRPr lang="zh-CN" altLang="en-US" sz="1800">
                        <a:solidFill>
                          <a:schemeClr val="tx1"/>
                        </a:solidFill>
                        <a:effectLst>
                          <a:outerShdw blurRad="38100" dist="19050" dir="2700000" algn="tl" rotWithShape="0">
                            <a:schemeClr val="dk1">
                              <a:alpha val="40000"/>
                            </a:schemeClr>
                          </a:outerShdw>
                        </a:effectLst>
                        <a:latin typeface="+mn-ea"/>
                        <a:cs typeface="+mn-ea"/>
                        <a:sym typeface="+mn-ea"/>
                      </a:endParaRPr>
                    </a:p>
                    <a:p>
                      <a:pPr algn="ctr">
                        <a:buNone/>
                      </a:pPr>
                      <a:r>
                        <a:rPr lang="zh-CN" altLang="en-US" sz="1800">
                          <a:solidFill>
                            <a:schemeClr val="tx1"/>
                          </a:solidFill>
                          <a:effectLst>
                            <a:outerShdw blurRad="38100" dist="19050" dir="2700000" algn="tl" rotWithShape="0">
                              <a:schemeClr val="dk1">
                                <a:alpha val="40000"/>
                              </a:schemeClr>
                            </a:outerShdw>
                          </a:effectLst>
                          <a:latin typeface="+mn-ea"/>
                          <a:cs typeface="+mn-ea"/>
                          <a:sym typeface="+mn-ea"/>
                        </a:rPr>
                        <a:t>AGC控制系统月投运率达到9</a:t>
                      </a:r>
                      <a:r>
                        <a:rPr lang="en-US" altLang="zh-CN" sz="1800">
                          <a:solidFill>
                            <a:schemeClr val="tx1"/>
                          </a:solidFill>
                          <a:effectLst>
                            <a:outerShdw blurRad="38100" dist="19050" dir="2700000" algn="tl" rotWithShape="0">
                              <a:schemeClr val="dk1">
                                <a:alpha val="40000"/>
                              </a:schemeClr>
                            </a:outerShdw>
                          </a:effectLst>
                          <a:latin typeface="+mn-ea"/>
                          <a:cs typeface="+mn-ea"/>
                          <a:sym typeface="+mn-ea"/>
                        </a:rPr>
                        <a:t>8</a:t>
                      </a:r>
                      <a:r>
                        <a:rPr lang="zh-CN" altLang="en-US" sz="1800">
                          <a:solidFill>
                            <a:schemeClr val="tx1"/>
                          </a:solidFill>
                          <a:effectLst>
                            <a:outerShdw blurRad="38100" dist="19050" dir="2700000" algn="tl" rotWithShape="0">
                              <a:schemeClr val="dk1">
                                <a:alpha val="40000"/>
                              </a:schemeClr>
                            </a:outerShdw>
                          </a:effectLst>
                          <a:latin typeface="+mn-ea"/>
                          <a:cs typeface="+mn-ea"/>
                          <a:sym typeface="+mn-ea"/>
                        </a:rPr>
                        <a:t>%以上</a:t>
                      </a:r>
                      <a:endParaRPr lang="zh-CN" altLang="en-US"/>
                    </a:p>
                  </a:txBody>
                  <a:tcPr/>
                </a:tc>
                <a:tc>
                  <a:txBody>
                    <a:bodyPr/>
                    <a:p>
                      <a:pPr>
                        <a:buNone/>
                      </a:pP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p>
                      <a:pPr>
                        <a:buNone/>
                      </a:pP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737235">
                <a:tc>
                  <a:txBody>
                    <a:bodyPr/>
                    <a:p>
                      <a:pPr algn="ctr">
                        <a:buNone/>
                      </a:pPr>
                      <a:endParaRPr lang="zh-CN" altLang="en-US" sz="1800">
                        <a:effectLst>
                          <a:outerShdw blurRad="38100" dist="19050" dir="2700000" algn="tl" rotWithShape="0">
                            <a:schemeClr val="dk1">
                              <a:alpha val="40000"/>
                            </a:schemeClr>
                          </a:outerShdw>
                        </a:effectLst>
                        <a:latin typeface="微软雅黑" panose="020B0503020204020204" charset="-122"/>
                        <a:cs typeface="微软雅黑" panose="020B0503020204020204" charset="-122"/>
                        <a:sym typeface="+mn-ea"/>
                      </a:endParaRPr>
                    </a:p>
                    <a:p>
                      <a:pPr algn="ctr">
                        <a:buNone/>
                      </a:pPr>
                      <a:r>
                        <a:rPr lang="zh-CN" altLang="en-US" sz="1800">
                          <a:effectLst>
                            <a:outerShdw blurRad="38100" dist="19050" dir="2700000" algn="tl" rotWithShape="0">
                              <a:schemeClr val="dk1">
                                <a:alpha val="40000"/>
                              </a:schemeClr>
                            </a:outerShdw>
                          </a:effectLst>
                          <a:latin typeface="微软雅黑" panose="020B0503020204020204" charset="-122"/>
                          <a:cs typeface="微软雅黑" panose="020B0503020204020204" charset="-122"/>
                          <a:sym typeface="+mn-ea"/>
                        </a:rPr>
                        <a:t>AGC调节死区合格率应大于99％</a:t>
                      </a:r>
                      <a:endParaRPr lang="zh-CN" altLang="en-US" sz="1800">
                        <a:effectLst>
                          <a:outerShdw blurRad="38100" dist="19050" dir="2700000" algn="tl" rotWithShape="0">
                            <a:schemeClr val="dk1">
                              <a:alpha val="40000"/>
                            </a:schemeClr>
                          </a:outerShdw>
                        </a:effectLst>
                        <a:latin typeface="微软雅黑" panose="020B0503020204020204" charset="-122"/>
                        <a:cs typeface="微软雅黑" panose="020B0503020204020204" charset="-122"/>
                        <a:sym typeface="+mn-ea"/>
                      </a:endParaRPr>
                    </a:p>
                    <a:p>
                      <a:pPr algn="ctr">
                        <a:buNone/>
                      </a:pPr>
                      <a:r>
                        <a:rPr lang="zh-CN" altLang="en-US"/>
                        <a:t>（新疆地区）</a:t>
                      </a:r>
                      <a:endParaRPr lang="zh-CN" altLang="en-US"/>
                    </a:p>
                  </a:txBody>
                  <a:tcPr/>
                </a:tc>
                <a:tc>
                  <a:txBody>
                    <a:bodyPr/>
                    <a:p>
                      <a:pPr>
                        <a:buNone/>
                      </a:pPr>
                      <a:r>
                        <a:rPr lang="zh-CN" altLang="en-US" sz="1800">
                          <a:effectLst>
                            <a:outerShdw blurRad="38100" dist="19050" dir="2700000" algn="tl" rotWithShape="0">
                              <a:schemeClr val="dk1">
                                <a:alpha val="40000"/>
                              </a:schemeClr>
                            </a:outerShdw>
                          </a:effectLst>
                          <a:latin typeface="微软雅黑" panose="020B0503020204020204" charset="-122"/>
                          <a:cs typeface="微软雅黑" panose="020B0503020204020204" charset="-122"/>
                          <a:sym typeface="+mn-ea"/>
                        </a:rPr>
                        <a:t>死区为不超过场站装机容量的3%视为合格，合格率应大 于99%，每降低1%按1分/万千瓦考核。合格率：子站执行的合格点数/主站下发调节指令次数*100%，每降低1%按1分/万千瓦考核</a:t>
                      </a:r>
                      <a:endParaRPr lang="zh-CN" altLang="en-US"/>
                    </a:p>
                  </a:txBody>
                  <a:tcPr/>
                </a:tc>
              </a:tr>
              <a:tr h="1773555">
                <a:tc>
                  <a:txBody>
                    <a:bodyPr/>
                    <a:p>
                      <a:pPr>
                        <a:buNone/>
                      </a:pPr>
                      <a:endParaRPr lang="zh-CN" altLang="en-US" sz="1800">
                        <a:solidFill>
                          <a:schemeClr val="tx1"/>
                        </a:solidFill>
                        <a:effectLst>
                          <a:outerShdw blurRad="38100" dist="19050" dir="2700000" algn="tl" rotWithShape="0">
                            <a:schemeClr val="dk1">
                              <a:alpha val="40000"/>
                            </a:schemeClr>
                          </a:outerShdw>
                        </a:effectLst>
                        <a:latin typeface="+mn-ea"/>
                        <a:cs typeface="+mn-ea"/>
                        <a:sym typeface="+mn-ea"/>
                      </a:endParaRPr>
                    </a:p>
                    <a:p>
                      <a:pPr algn="ctr">
                        <a:buNone/>
                      </a:pP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p>
                      <a:pPr algn="ctr">
                        <a:buNone/>
                      </a:pPr>
                      <a:r>
                        <a:rPr lang="zh-CN" altLang="en-US" sz="2400">
                          <a:solidFill>
                            <a:srgbClr val="FF0000"/>
                          </a:solidFill>
                          <a:effectLst>
                            <a:outerShdw blurRad="38100" dist="19050" dir="2700000" algn="tl" rotWithShape="0">
                              <a:schemeClr val="dk1">
                                <a:alpha val="40000"/>
                              </a:schemeClr>
                            </a:outerShdw>
                          </a:effectLst>
                          <a:latin typeface="+mn-ea"/>
                          <a:cs typeface="+mn-ea"/>
                          <a:sym typeface="+mn-ea"/>
                        </a:rPr>
                        <a:t>电站拉停处罚考核</a:t>
                      </a:r>
                      <a:endParaRPr lang="zh-CN" altLang="en-US" sz="2400">
                        <a:solidFill>
                          <a:srgbClr val="FF0000"/>
                        </a:solidFill>
                        <a:effectLst>
                          <a:outerShdw blurRad="38100" dist="19050" dir="2700000" algn="tl" rotWithShape="0">
                            <a:schemeClr val="dk1">
                              <a:alpha val="40000"/>
                            </a:schemeClr>
                          </a:outerShdw>
                        </a:effectLst>
                        <a:latin typeface="+mn-ea"/>
                        <a:cs typeface="+mn-ea"/>
                        <a:sym typeface="+mn-ea"/>
                      </a:endParaRPr>
                    </a:p>
                    <a:p>
                      <a:pPr algn="ctr">
                        <a:buNone/>
                      </a:pPr>
                      <a:r>
                        <a:rPr lang="zh-CN" altLang="en-US" sz="2400">
                          <a:solidFill>
                            <a:srgbClr val="FF0000"/>
                          </a:solidFill>
                          <a:effectLst>
                            <a:outerShdw blurRad="38100" dist="19050" dir="2700000" algn="tl" rotWithShape="0">
                              <a:schemeClr val="dk1">
                                <a:alpha val="40000"/>
                              </a:schemeClr>
                            </a:outerShdw>
                          </a:effectLst>
                          <a:latin typeface="+mn-ea"/>
                          <a:cs typeface="+mn-ea"/>
                          <a:sym typeface="+mn-ea"/>
                        </a:rPr>
                        <a:t>（新疆地区）</a:t>
                      </a:r>
                      <a:endParaRPr lang="zh-CN" altLang="en-US" sz="2400">
                        <a:solidFill>
                          <a:srgbClr val="FF0000"/>
                        </a:solidFill>
                        <a:effectLst>
                          <a:outerShdw blurRad="38100" dist="19050" dir="2700000" algn="tl" rotWithShape="0">
                            <a:schemeClr val="dk1">
                              <a:alpha val="40000"/>
                            </a:schemeClr>
                          </a:outerShdw>
                        </a:effectLst>
                        <a:latin typeface="+mn-ea"/>
                        <a:cs typeface="+mn-ea"/>
                        <a:sym typeface="+mn-ea"/>
                      </a:endParaRPr>
                    </a:p>
                  </a:txBody>
                  <a:tcPr/>
                </a:tc>
                <a:tc>
                  <a:txBody>
                    <a:bodyPr/>
                    <a:p>
                      <a:pPr>
                        <a:buNone/>
                      </a:pPr>
                      <a:r>
                        <a:rPr lang="zh-CN" altLang="en-US" sz="1800">
                          <a:effectLst>
                            <a:outerShdw blurRad="38100" dist="19050" dir="2700000" algn="tl" rotWithShape="0">
                              <a:schemeClr val="dk1">
                                <a:alpha val="40000"/>
                              </a:schemeClr>
                            </a:outerShdw>
                          </a:effectLst>
                          <a:latin typeface="+mn-ea"/>
                          <a:cs typeface="+mn-ea"/>
                          <a:sym typeface="+mn-ea"/>
                        </a:rPr>
                        <a:t>●</a:t>
                      </a:r>
                      <a:r>
                        <a:rPr lang="zh-CN" altLang="en-US" sz="1800">
                          <a:solidFill>
                            <a:schemeClr val="tx1"/>
                          </a:solidFill>
                          <a:effectLst>
                            <a:outerShdw blurRad="38100" dist="19050" dir="2700000" algn="tl" rotWithShape="0">
                              <a:schemeClr val="dk1">
                                <a:alpha val="40000"/>
                              </a:schemeClr>
                            </a:outerShdw>
                          </a:effectLst>
                          <a:latin typeface="+mn-ea"/>
                          <a:cs typeface="+mn-ea"/>
                          <a:sym typeface="+mn-ea"/>
                        </a:rPr>
                        <a:t>要求</a:t>
                      </a:r>
                      <a:r>
                        <a:rPr lang="en-US" altLang="zh-CN" sz="1800">
                          <a:solidFill>
                            <a:schemeClr val="tx1"/>
                          </a:solidFill>
                          <a:effectLst>
                            <a:outerShdw blurRad="38100" dist="19050" dir="2700000" algn="tl" rotWithShape="0">
                              <a:schemeClr val="dk1">
                                <a:alpha val="40000"/>
                              </a:schemeClr>
                            </a:outerShdw>
                          </a:effectLst>
                          <a:latin typeface="+mn-ea"/>
                          <a:cs typeface="+mn-ea"/>
                          <a:sym typeface="+mn-ea"/>
                        </a:rPr>
                        <a:t>AGC</a:t>
                      </a:r>
                      <a:r>
                        <a:rPr lang="zh-CN" altLang="en-US" sz="1800">
                          <a:solidFill>
                            <a:schemeClr val="tx1"/>
                          </a:solidFill>
                          <a:effectLst>
                            <a:outerShdw blurRad="38100" dist="19050" dir="2700000" algn="tl" rotWithShape="0">
                              <a:schemeClr val="dk1">
                                <a:alpha val="40000"/>
                              </a:schemeClr>
                            </a:outerShdw>
                          </a:effectLst>
                          <a:latin typeface="+mn-ea"/>
                          <a:cs typeface="+mn-ea"/>
                          <a:sym typeface="+mn-ea"/>
                        </a:rPr>
                        <a:t>系统程序不能退出或与省调通讯业务不能中断或系统不能退出闭环运行，退出或中断</a:t>
                      </a:r>
                      <a:r>
                        <a:rPr lang="en-US" altLang="zh-CN" sz="1800">
                          <a:solidFill>
                            <a:schemeClr val="tx1"/>
                          </a:solidFill>
                          <a:effectLst>
                            <a:outerShdw blurRad="38100" dist="19050" dir="2700000" algn="tl" rotWithShape="0">
                              <a:schemeClr val="dk1">
                                <a:alpha val="40000"/>
                              </a:schemeClr>
                            </a:outerShdw>
                          </a:effectLst>
                          <a:latin typeface="+mn-ea"/>
                          <a:cs typeface="+mn-ea"/>
                          <a:sym typeface="+mn-ea"/>
                        </a:rPr>
                        <a:t>10</a:t>
                      </a:r>
                      <a:r>
                        <a:rPr lang="zh-CN" altLang="en-US" sz="1800">
                          <a:solidFill>
                            <a:schemeClr val="tx1"/>
                          </a:solidFill>
                          <a:effectLst>
                            <a:outerShdw blurRad="38100" dist="19050" dir="2700000" algn="tl" rotWithShape="0">
                              <a:schemeClr val="dk1">
                                <a:alpha val="40000"/>
                              </a:schemeClr>
                            </a:outerShdw>
                          </a:effectLst>
                          <a:latin typeface="+mn-ea"/>
                          <a:cs typeface="+mn-ea"/>
                          <a:sym typeface="+mn-ea"/>
                        </a:rPr>
                        <a:t>分钟将面临全站停电、负荷降</a:t>
                      </a:r>
                      <a:r>
                        <a:rPr lang="en-US" altLang="zh-CN" sz="1800">
                          <a:solidFill>
                            <a:schemeClr val="tx1"/>
                          </a:solidFill>
                          <a:effectLst>
                            <a:outerShdw blurRad="38100" dist="19050" dir="2700000" algn="tl" rotWithShape="0">
                              <a:schemeClr val="dk1">
                                <a:alpha val="40000"/>
                              </a:schemeClr>
                            </a:outerShdw>
                          </a:effectLst>
                          <a:latin typeface="+mn-ea"/>
                          <a:cs typeface="+mn-ea"/>
                          <a:sym typeface="+mn-ea"/>
                        </a:rPr>
                        <a:t>0</a:t>
                      </a:r>
                      <a:r>
                        <a:rPr lang="zh-CN" altLang="en-US" sz="1800">
                          <a:solidFill>
                            <a:schemeClr val="tx1"/>
                          </a:solidFill>
                          <a:effectLst>
                            <a:outerShdw blurRad="38100" dist="19050" dir="2700000" algn="tl" rotWithShape="0">
                              <a:schemeClr val="dk1">
                                <a:alpha val="40000"/>
                              </a:schemeClr>
                            </a:outerShdw>
                          </a:effectLst>
                          <a:latin typeface="+mn-ea"/>
                          <a:cs typeface="+mn-ea"/>
                          <a:sym typeface="+mn-ea"/>
                        </a:rPr>
                        <a:t>处理。</a:t>
                      </a:r>
                      <a:endParaRPr lang="zh-CN" altLang="en-US" sz="1800">
                        <a:solidFill>
                          <a:schemeClr val="tx1"/>
                        </a:solidFill>
                        <a:effectLst>
                          <a:outerShdw blurRad="38100" dist="19050" dir="2700000" algn="tl" rotWithShape="0">
                            <a:schemeClr val="dk1">
                              <a:alpha val="40000"/>
                            </a:schemeClr>
                          </a:outerShdw>
                        </a:effectLst>
                        <a:latin typeface="+mn-ea"/>
                        <a:ea typeface="+mn-ea"/>
                        <a:cs typeface="+mn-ea"/>
                      </a:endParaRPr>
                    </a:p>
                    <a:p>
                      <a:pPr>
                        <a:buNone/>
                      </a:pPr>
                      <a:r>
                        <a:rPr lang="zh-CN" altLang="en-US" sz="1800">
                          <a:effectLst>
                            <a:outerShdw blurRad="38100" dist="19050" dir="2700000" algn="tl" rotWithShape="0">
                              <a:schemeClr val="dk1">
                                <a:alpha val="40000"/>
                              </a:schemeClr>
                            </a:outerShdw>
                          </a:effectLst>
                          <a:latin typeface="+mn-ea"/>
                          <a:cs typeface="+mn-ea"/>
                          <a:sym typeface="+mn-ea"/>
                        </a:rPr>
                        <a:t>●要求</a:t>
                      </a:r>
                      <a:r>
                        <a:rPr lang="en-US" altLang="zh-CN" sz="1800">
                          <a:effectLst>
                            <a:outerShdw blurRad="38100" dist="19050" dir="2700000" algn="tl" rotWithShape="0">
                              <a:schemeClr val="dk1">
                                <a:alpha val="40000"/>
                              </a:schemeClr>
                            </a:outerShdw>
                          </a:effectLst>
                          <a:latin typeface="+mn-ea"/>
                          <a:cs typeface="+mn-ea"/>
                          <a:sym typeface="+mn-ea"/>
                        </a:rPr>
                        <a:t>AGC</a:t>
                      </a:r>
                      <a:r>
                        <a:rPr lang="zh-CN" altLang="en-US" sz="1800">
                          <a:effectLst>
                            <a:outerShdw blurRad="38100" dist="19050" dir="2700000" algn="tl" rotWithShape="0">
                              <a:schemeClr val="dk1">
                                <a:alpha val="40000"/>
                              </a:schemeClr>
                            </a:outerShdw>
                          </a:effectLst>
                          <a:latin typeface="+mn-ea"/>
                          <a:cs typeface="+mn-ea"/>
                          <a:sym typeface="+mn-ea"/>
                        </a:rPr>
                        <a:t>控制系统在限负荷时，每轮（即每分钟）闭环调节死区值应低于全站容量的</a:t>
                      </a:r>
                      <a:r>
                        <a:rPr lang="en-US" altLang="zh-CN" sz="1800">
                          <a:effectLst>
                            <a:outerShdw blurRad="38100" dist="19050" dir="2700000" algn="tl" rotWithShape="0">
                              <a:schemeClr val="dk1">
                                <a:alpha val="40000"/>
                              </a:schemeClr>
                            </a:outerShdw>
                          </a:effectLst>
                          <a:latin typeface="+mn-ea"/>
                          <a:cs typeface="+mn-ea"/>
                          <a:sym typeface="+mn-ea"/>
                        </a:rPr>
                        <a:t>3</a:t>
                      </a:r>
                      <a:r>
                        <a:rPr lang="zh-CN" altLang="en-US" sz="1800">
                          <a:effectLst>
                            <a:outerShdw blurRad="38100" dist="19050" dir="2700000" algn="tl" rotWithShape="0">
                              <a:schemeClr val="dk1">
                                <a:alpha val="40000"/>
                              </a:schemeClr>
                            </a:outerShdw>
                          </a:effectLst>
                          <a:latin typeface="+mn-ea"/>
                          <a:cs typeface="+mn-ea"/>
                          <a:sym typeface="+mn-ea"/>
                        </a:rPr>
                        <a:t>％，如连续</a:t>
                      </a:r>
                      <a:r>
                        <a:rPr lang="en-US" altLang="zh-CN" sz="1800">
                          <a:effectLst>
                            <a:outerShdw blurRad="38100" dist="19050" dir="2700000" algn="tl" rotWithShape="0">
                              <a:schemeClr val="dk1">
                                <a:alpha val="40000"/>
                              </a:schemeClr>
                            </a:outerShdw>
                          </a:effectLst>
                          <a:latin typeface="+mn-ea"/>
                          <a:cs typeface="+mn-ea"/>
                          <a:sym typeface="+mn-ea"/>
                        </a:rPr>
                        <a:t>10</a:t>
                      </a:r>
                      <a:r>
                        <a:rPr lang="zh-CN" altLang="en-US" sz="1800">
                          <a:effectLst>
                            <a:outerShdw blurRad="38100" dist="19050" dir="2700000" algn="tl" rotWithShape="0">
                              <a:schemeClr val="dk1">
                                <a:alpha val="40000"/>
                              </a:schemeClr>
                            </a:outerShdw>
                          </a:effectLst>
                          <a:latin typeface="+mn-ea"/>
                          <a:cs typeface="+mn-ea"/>
                          <a:sym typeface="+mn-ea"/>
                        </a:rPr>
                        <a:t>分钟超过</a:t>
                      </a:r>
                      <a:r>
                        <a:rPr lang="en-US" altLang="zh-CN" sz="1800">
                          <a:effectLst>
                            <a:outerShdw blurRad="38100" dist="19050" dir="2700000" algn="tl" rotWithShape="0">
                              <a:schemeClr val="dk1">
                                <a:alpha val="40000"/>
                              </a:schemeClr>
                            </a:outerShdw>
                          </a:effectLst>
                          <a:latin typeface="+mn-ea"/>
                          <a:cs typeface="+mn-ea"/>
                          <a:sym typeface="+mn-ea"/>
                        </a:rPr>
                        <a:t>3</a:t>
                      </a:r>
                      <a:r>
                        <a:rPr lang="zh-CN" altLang="en-US" sz="1800">
                          <a:effectLst>
                            <a:outerShdw blurRad="38100" dist="19050" dir="2700000" algn="tl" rotWithShape="0">
                              <a:schemeClr val="dk1">
                                <a:alpha val="40000"/>
                              </a:schemeClr>
                            </a:outerShdw>
                          </a:effectLst>
                          <a:latin typeface="+mn-ea"/>
                          <a:cs typeface="+mn-ea"/>
                          <a:sym typeface="+mn-ea"/>
                        </a:rPr>
                        <a:t>％，将面临全站停电、负荷降</a:t>
                      </a:r>
                      <a:r>
                        <a:rPr lang="en-US" altLang="zh-CN" sz="1800">
                          <a:effectLst>
                            <a:outerShdw blurRad="38100" dist="19050" dir="2700000" algn="tl" rotWithShape="0">
                              <a:schemeClr val="dk1">
                                <a:alpha val="40000"/>
                              </a:schemeClr>
                            </a:outerShdw>
                          </a:effectLst>
                          <a:latin typeface="+mn-ea"/>
                          <a:cs typeface="+mn-ea"/>
                          <a:sym typeface="+mn-ea"/>
                        </a:rPr>
                        <a:t>0</a:t>
                      </a:r>
                      <a:r>
                        <a:rPr lang="zh-CN" altLang="en-US" sz="1800">
                          <a:effectLst>
                            <a:outerShdw blurRad="38100" dist="19050" dir="2700000" algn="tl" rotWithShape="0">
                              <a:schemeClr val="dk1">
                                <a:alpha val="40000"/>
                              </a:schemeClr>
                            </a:outerShdw>
                          </a:effectLst>
                          <a:latin typeface="+mn-ea"/>
                          <a:cs typeface="+mn-ea"/>
                          <a:sym typeface="+mn-ea"/>
                        </a:rPr>
                        <a:t>处理</a:t>
                      </a:r>
                      <a:endParaRPr lang="zh-CN" altLang="en-US"/>
                    </a:p>
                  </a:txBody>
                  <a:tcPr/>
                </a:tc>
              </a:tr>
            </a:tbl>
          </a:graphicData>
        </a:graphic>
      </p:graphicFrame>
      <p:pic>
        <p:nvPicPr>
          <p:cNvPr id="2" name="图片 -2147482195"/>
          <p:cNvPicPr>
            <a:picLocks noChangeAspect="1"/>
          </p:cNvPicPr>
          <p:nvPr/>
        </p:nvPicPr>
        <p:blipFill>
          <a:blip r:embed="rId3"/>
          <a:stretch>
            <a:fillRect/>
          </a:stretch>
        </p:blipFill>
        <p:spPr>
          <a:xfrm>
            <a:off x="6611620" y="1349375"/>
            <a:ext cx="3505200" cy="645795"/>
          </a:xfrm>
          <a:prstGeom prst="rect">
            <a:avLst/>
          </a:prstGeom>
          <a:noFill/>
          <a:ln w="9525">
            <a:noFill/>
          </a:ln>
        </p:spPr>
      </p:pic>
      <p:pic>
        <p:nvPicPr>
          <p:cNvPr id="3" name="图片 -2147482194"/>
          <p:cNvPicPr>
            <a:picLocks noChangeAspect="1"/>
          </p:cNvPicPr>
          <p:nvPr/>
        </p:nvPicPr>
        <p:blipFill>
          <a:blip r:embed="rId4"/>
          <a:stretch>
            <a:fillRect/>
          </a:stretch>
        </p:blipFill>
        <p:spPr>
          <a:xfrm>
            <a:off x="6611620" y="2837815"/>
            <a:ext cx="3190875" cy="508000"/>
          </a:xfrm>
          <a:prstGeom prst="rect">
            <a:avLst/>
          </a:prstGeom>
          <a:noFill/>
          <a:ln w="9525">
            <a:noFill/>
          </a:ln>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248920" y="243205"/>
            <a:ext cx="11088370" cy="638175"/>
          </a:xfrm>
          <a:prstGeom prst="rect">
            <a:avLst/>
          </a:prstGeom>
        </p:spPr>
        <p:txBody>
          <a:bodyPr vert="horz" lIns="91440" tIns="45720" rIns="91440" bIns="45720" rtlCol="0" anchor="ctr">
            <a:normAutofit fontScale="90000"/>
          </a:bodyPr>
          <a:lst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2 .1 </a:t>
            </a:r>
            <a:r>
              <a:rPr lang="zh-CN" altLang="en-US" sz="3200" b="1" dirty="0">
                <a:solidFill>
                  <a:srgbClr val="0070C0"/>
                </a:solidFill>
                <a:latin typeface="+mn-lt"/>
                <a:ea typeface="+mn-ea"/>
                <a:cs typeface="+mn-ea"/>
                <a:sym typeface="+mn-lt"/>
              </a:rPr>
              <a:t>功率预测考核管理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纪律</a:t>
            </a:r>
            <a:r>
              <a:rPr lang="zh-CN" altLang="en-US" sz="3200" b="1" dirty="0">
                <a:solidFill>
                  <a:srgbClr val="0070C0"/>
                </a:solidFill>
                <a:latin typeface="+mn-lt"/>
                <a:ea typeface="+mn-ea"/>
                <a:cs typeface="+mn-ea"/>
                <a:sym typeface="+mn-lt"/>
              </a:rPr>
              <a:t>管理</a:t>
            </a:r>
            <a:endParaRPr lang="zh-CN" altLang="en-US" sz="3200" b="1" dirty="0">
              <a:solidFill>
                <a:srgbClr val="0070C0"/>
              </a:solidFill>
              <a:latin typeface="+mn-lt"/>
              <a:ea typeface="+mn-ea"/>
              <a:cs typeface="+mn-ea"/>
              <a:sym typeface="+mn-lt"/>
            </a:endParaRPr>
          </a:p>
        </p:txBody>
      </p:sp>
      <p:pic>
        <p:nvPicPr>
          <p:cNvPr id="9" name="图片 8" descr="绩元"/>
          <p:cNvPicPr>
            <a:picLocks noChangeAspect="1"/>
          </p:cNvPicPr>
          <p:nvPr/>
        </p:nvPicPr>
        <p:blipFill>
          <a:blip r:embed="rId1"/>
          <a:stretch>
            <a:fillRect/>
          </a:stretch>
        </p:blipFill>
        <p:spPr>
          <a:xfrm>
            <a:off x="11423700" y="83691"/>
            <a:ext cx="420370" cy="797560"/>
          </a:xfrm>
          <a:prstGeom prst="rect">
            <a:avLst/>
          </a:prstGeom>
        </p:spPr>
      </p:pic>
      <p:graphicFrame>
        <p:nvGraphicFramePr>
          <p:cNvPr id="5" name="表格 4"/>
          <p:cNvGraphicFramePr/>
          <p:nvPr>
            <p:custDataLst>
              <p:tags r:id="rId2"/>
            </p:custDataLst>
          </p:nvPr>
        </p:nvGraphicFramePr>
        <p:xfrm>
          <a:off x="993140" y="1374140"/>
          <a:ext cx="10205085" cy="4549775"/>
        </p:xfrm>
        <a:graphic>
          <a:graphicData uri="http://schemas.openxmlformats.org/drawingml/2006/table">
            <a:tbl>
              <a:tblPr firstRow="1" bandRow="1">
                <a:tableStyleId>{5C22544A-7EE6-4342-B048-85BDC9FD1C3A}</a:tableStyleId>
              </a:tblPr>
              <a:tblGrid>
                <a:gridCol w="3520440"/>
                <a:gridCol w="6684645"/>
              </a:tblGrid>
              <a:tr h="404495">
                <a:tc>
                  <a:txBody>
                    <a:bodyPr/>
                    <a:p>
                      <a:pPr algn="ctr">
                        <a:buNone/>
                      </a:pPr>
                      <a:r>
                        <a:rPr lang="zh-CN" altLang="en-US" sz="2000"/>
                        <a:t>考核项</a:t>
                      </a:r>
                      <a:endParaRPr lang="zh-CN" altLang="en-US" sz="2000"/>
                    </a:p>
                  </a:txBody>
                  <a:tcPr/>
                </a:tc>
                <a:tc>
                  <a:txBody>
                    <a:bodyPr/>
                    <a:p>
                      <a:pPr algn="ctr">
                        <a:buNone/>
                      </a:pPr>
                      <a:r>
                        <a:rPr lang="zh-CN" altLang="en-US" sz="2000"/>
                        <a:t>考核细则</a:t>
                      </a:r>
                      <a:endParaRPr lang="zh-CN" altLang="en-US" sz="2000"/>
                    </a:p>
                  </a:txBody>
                  <a:tcPr/>
                </a:tc>
              </a:tr>
              <a:tr h="378460">
                <a:tc>
                  <a:txBody>
                    <a:bodyPr/>
                    <a:p>
                      <a:pPr indent="0" algn="ctr" fontAlgn="auto">
                        <a:buNone/>
                      </a:pPr>
                      <a:r>
                        <a:rPr lang="zh-CN" altLang="en-US"/>
                        <a:t>光伏发电站应按照电力调度机构要求报送测光数据，并保证数据准确性。</a:t>
                      </a:r>
                      <a:endParaRPr lang="zh-CN" altLang="en-US"/>
                    </a:p>
                  </a:txBody>
                  <a:tcPr/>
                </a:tc>
                <a:tc>
                  <a:txBody>
                    <a:bodyPr/>
                    <a:p>
                      <a:pPr indent="467995" fontAlgn="auto">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未能按照电力调度机构要求完成测光数据上传及历史数据报送工作的，每月按照全站当月上网电量的 1%考核，若考核费用不足 2 万元，则按 2 万元进行考核。</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406400">
                <a:tc rowSpan="2">
                  <a:txBody>
                    <a:bodyPr/>
                    <a:p>
                      <a:pPr indent="0" algn="ctr" fontAlgn="auto">
                        <a:buClrTx/>
                        <a:buSzTx/>
                        <a:buFontTx/>
                        <a:buNone/>
                      </a:pPr>
                      <a:endParaRPr lang="zh-CN" altLang="en-US"/>
                    </a:p>
                    <a:p>
                      <a:pPr indent="0" algn="ctr" fontAlgn="auto">
                        <a:buClrTx/>
                        <a:buSzTx/>
                        <a:buFontTx/>
                        <a:buNone/>
                      </a:pPr>
                      <a:endParaRPr lang="zh-CN" altLang="en-US"/>
                    </a:p>
                    <a:p>
                      <a:pPr indent="0" algn="ctr" fontAlgn="auto">
                        <a:buClrTx/>
                        <a:buSzTx/>
                        <a:buFontTx/>
                        <a:buNone/>
                      </a:pPr>
                      <a:r>
                        <a:rPr lang="zh-CN" altLang="en-US"/>
                        <a:t>光伏发电站应及时向电力调度机构报送光伏发电站装机容量、可用容量。</a:t>
                      </a:r>
                      <a:endParaRPr lang="zh-CN" altLang="en-US"/>
                    </a:p>
                  </a:txBody>
                  <a:tcPr/>
                </a:tc>
                <a:tc>
                  <a:txBody>
                    <a:bodyPr/>
                    <a:p>
                      <a:pPr indent="467995"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1、光伏发电站装机容量发生变化后，需在 24 小时内上报电力调度机构，并保证上报准确，每迟报一天按照当月全站上网电量的 0.1%考核。</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215265">
                <a:tc vMerge="1">
                  <a:tcPr/>
                </a:tc>
                <a:tc>
                  <a:txBody>
                    <a:bodyPr/>
                    <a:p>
                      <a:pPr indent="467995"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2、光伏发电站可用容量发生变化后，需在 4 小时内报告电力调度机构，并保证报送数据准确，每迟报 1 小时按照当月全站上网电量的 0.1%考核。</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701040">
                <a:tc rowSpan="2">
                  <a:txBody>
                    <a:bodyPr/>
                    <a:p>
                      <a:pPr indent="0" algn="ctr" fontAlgn="auto">
                        <a:buNone/>
                      </a:pPr>
                      <a:endParaRPr lang="zh-CN" altLang="en-US"/>
                    </a:p>
                    <a:p>
                      <a:pPr indent="0" algn="ctr" fontAlgn="auto">
                        <a:buNone/>
                      </a:pPr>
                      <a:endParaRPr lang="zh-CN" altLang="en-US"/>
                    </a:p>
                    <a:p>
                      <a:pPr indent="0" algn="ctr" fontAlgn="auto">
                        <a:buNone/>
                      </a:pPr>
                      <a:r>
                        <a:rPr lang="zh-CN" altLang="en-US"/>
                        <a:t>光伏发电站需配置功率预测系统</a:t>
                      </a:r>
                      <a:endParaRPr lang="zh-CN" altLang="en-US"/>
                    </a:p>
                  </a:txBody>
                  <a:tcPr/>
                </a:tc>
                <a:tc>
                  <a:txBody>
                    <a:bodyPr/>
                    <a:p>
                      <a:pPr indent="467995" fontAlgn="auto">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未在规定期限内完成有功功率控制子站的装设和投运工作，每月按全站当月上网电量1%考核。（河北、山东等）</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701040">
                <a:tc vMerge="1">
                  <a:tcPr/>
                </a:tc>
                <a:tc>
                  <a:txBody>
                    <a:bodyPr/>
                    <a:p>
                      <a:pPr indent="467995"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不具备此功能者，需限期整改，逾期未完成整改者按每月 500 分考核（西北地区）</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bl>
          </a:graphicData>
        </a:graphic>
      </p:graphicFrame>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248920" y="243205"/>
            <a:ext cx="11088370" cy="638175"/>
          </a:xfrm>
          <a:prstGeom prst="rect">
            <a:avLst/>
          </a:prstGeom>
        </p:spPr>
        <p:txBody>
          <a:bodyPr vert="horz" lIns="91440" tIns="45720" rIns="91440" bIns="45720" rtlCol="0" anchor="ctr">
            <a:normAutofit fontScale="90000"/>
          </a:bodyPr>
          <a:lst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2 .2 </a:t>
            </a:r>
            <a:r>
              <a:rPr lang="zh-CN" sz="3200" b="1" dirty="0">
                <a:solidFill>
                  <a:srgbClr val="0070C0"/>
                </a:solidFill>
                <a:latin typeface="+mn-lt"/>
                <a:ea typeface="+mn-ea"/>
                <a:cs typeface="+mn-ea"/>
                <a:sym typeface="+mn-lt"/>
              </a:rPr>
              <a:t>功率预测考核</a:t>
            </a:r>
            <a:r>
              <a:rPr lang="zh-CN" altLang="en-US" sz="3200" b="1" dirty="0">
                <a:solidFill>
                  <a:srgbClr val="0070C0"/>
                </a:solidFill>
                <a:latin typeface="+mn-lt"/>
                <a:ea typeface="+mn-ea"/>
                <a:cs typeface="+mn-ea"/>
                <a:sym typeface="+mn-lt"/>
              </a:rPr>
              <a:t>管理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性能管理</a:t>
            </a:r>
            <a:endParaRPr lang="zh-CN" altLang="en-US" sz="3200" b="1" dirty="0">
              <a:solidFill>
                <a:srgbClr val="0070C0"/>
              </a:solidFill>
              <a:latin typeface="+mn-lt"/>
              <a:ea typeface="+mn-ea"/>
              <a:cs typeface="+mn-ea"/>
              <a:sym typeface="+mn-lt"/>
            </a:endParaRPr>
          </a:p>
        </p:txBody>
      </p:sp>
      <p:pic>
        <p:nvPicPr>
          <p:cNvPr id="9" name="图片 8" descr="绩元"/>
          <p:cNvPicPr>
            <a:picLocks noChangeAspect="1"/>
          </p:cNvPicPr>
          <p:nvPr/>
        </p:nvPicPr>
        <p:blipFill>
          <a:blip r:embed="rId1"/>
          <a:stretch>
            <a:fillRect/>
          </a:stretch>
        </p:blipFill>
        <p:spPr>
          <a:xfrm>
            <a:off x="11423700" y="83691"/>
            <a:ext cx="420370" cy="797560"/>
          </a:xfrm>
          <a:prstGeom prst="rect">
            <a:avLst/>
          </a:prstGeom>
        </p:spPr>
      </p:pic>
      <p:graphicFrame>
        <p:nvGraphicFramePr>
          <p:cNvPr id="5" name="表格 4"/>
          <p:cNvGraphicFramePr/>
          <p:nvPr>
            <p:custDataLst>
              <p:tags r:id="rId2"/>
            </p:custDataLst>
          </p:nvPr>
        </p:nvGraphicFramePr>
        <p:xfrm>
          <a:off x="842645" y="881380"/>
          <a:ext cx="10507345" cy="4702175"/>
        </p:xfrm>
        <a:graphic>
          <a:graphicData uri="http://schemas.openxmlformats.org/drawingml/2006/table">
            <a:tbl>
              <a:tblPr firstRow="1" bandRow="1">
                <a:tableStyleId>{5C22544A-7EE6-4342-B048-85BDC9FD1C3A}</a:tableStyleId>
              </a:tblPr>
              <a:tblGrid>
                <a:gridCol w="2524760"/>
                <a:gridCol w="7982585"/>
              </a:tblGrid>
              <a:tr h="404495">
                <a:tc>
                  <a:txBody>
                    <a:bodyPr/>
                    <a:p>
                      <a:pPr algn="ctr">
                        <a:buNone/>
                      </a:pPr>
                      <a:r>
                        <a:rPr lang="zh-CN" altLang="en-US" sz="2000"/>
                        <a:t>考核项</a:t>
                      </a:r>
                      <a:endParaRPr lang="zh-CN" altLang="en-US" sz="2000"/>
                    </a:p>
                  </a:txBody>
                  <a:tcPr/>
                </a:tc>
                <a:tc>
                  <a:txBody>
                    <a:bodyPr/>
                    <a:p>
                      <a:pPr algn="ctr">
                        <a:buNone/>
                      </a:pPr>
                      <a:r>
                        <a:rPr lang="zh-CN" altLang="en-US" sz="2000"/>
                        <a:t>考核细则</a:t>
                      </a:r>
                      <a:endParaRPr lang="zh-CN" altLang="en-US" sz="2000"/>
                    </a:p>
                  </a:txBody>
                  <a:tcPr/>
                </a:tc>
              </a:tr>
              <a:tr h="470535">
                <a:tc>
                  <a:txBody>
                    <a:bodyPr/>
                    <a:p>
                      <a:pPr indent="0" algn="ctr" fontAlgn="auto">
                        <a:buClrTx/>
                        <a:buSzTx/>
                        <a:buFontTx/>
                        <a:buNone/>
                      </a:pPr>
                      <a:r>
                        <a:rPr lang="zh-CN">
                          <a:solidFill>
                            <a:schemeClr val="tx1"/>
                          </a:solidFill>
                          <a:effectLst>
                            <a:outerShdw blurRad="38100" dist="19050" dir="2700000" algn="tl" rotWithShape="0">
                              <a:schemeClr val="dk1">
                                <a:alpha val="40000"/>
                              </a:schemeClr>
                            </a:outerShdw>
                          </a:effectLst>
                          <a:latin typeface="+mn-ea"/>
                          <a:cs typeface="+mn-ea"/>
                        </a:rPr>
                        <a:t>测光数据准确率应达到 95%以上</a:t>
                      </a:r>
                      <a:endParaRPr lang="zh-CN">
                        <a:solidFill>
                          <a:schemeClr val="tx1"/>
                        </a:solidFill>
                        <a:effectLst>
                          <a:outerShdw blurRad="38100" dist="19050" dir="2700000" algn="tl" rotWithShape="0">
                            <a:schemeClr val="dk1">
                              <a:alpha val="40000"/>
                            </a:schemeClr>
                          </a:outerShdw>
                        </a:effectLst>
                        <a:latin typeface="+mn-ea"/>
                        <a:cs typeface="+mn-ea"/>
                      </a:endParaRPr>
                    </a:p>
                  </a:txBody>
                  <a:tcPr/>
                </a:tc>
                <a:tc>
                  <a:txBody>
                    <a:bodyPr/>
                    <a:p>
                      <a:pPr indent="0"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不到 95%的，每降低 1 个百分点，按照当月上网电量的 0.01%考核。全月累计考核电量的最大值不超过光伏发电站当月上网电量的 0.1%。（河北南网）</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343535">
                <a:tc rowSpan="2">
                  <a:txBody>
                    <a:bodyPr/>
                    <a:p>
                      <a:pPr indent="0" algn="ctr" fontAlgn="auto">
                        <a:buNone/>
                      </a:pPr>
                      <a:endParaRPr lang="zh-CN" altLang="zh-CN" sz="1800">
                        <a:latin typeface="微软雅黑" panose="020B0503020204020204" charset="-122"/>
                        <a:sym typeface="微软雅黑" panose="020B0503020204020204" charset="-122"/>
                      </a:endParaRPr>
                    </a:p>
                    <a:p>
                      <a:pPr indent="0" algn="ctr" fontAlgn="auto">
                        <a:buNone/>
                      </a:pPr>
                      <a:endParaRPr lang="zh-CN" altLang="zh-CN" sz="1800">
                        <a:latin typeface="微软雅黑" panose="020B0503020204020204" charset="-122"/>
                        <a:sym typeface="微软雅黑" panose="020B0503020204020204" charset="-122"/>
                      </a:endParaRPr>
                    </a:p>
                    <a:p>
                      <a:pPr indent="0" algn="ctr" fontAlgn="auto">
                        <a:buNone/>
                      </a:pPr>
                      <a:endParaRPr lang="zh-CN" altLang="zh-CN" sz="1800">
                        <a:latin typeface="微软雅黑" panose="020B0503020204020204" charset="-122"/>
                        <a:sym typeface="微软雅黑" panose="020B0503020204020204" charset="-122"/>
                      </a:endParaRPr>
                    </a:p>
                    <a:p>
                      <a:pPr indent="0" algn="ctr" fontAlgn="auto">
                        <a:buNone/>
                      </a:pPr>
                      <a:r>
                        <a:rPr lang="zh-CN" altLang="zh-CN" sz="1800">
                          <a:latin typeface="微软雅黑" panose="020B0503020204020204" charset="-122"/>
                          <a:sym typeface="微软雅黑" panose="020B0503020204020204" charset="-122"/>
                        </a:rPr>
                        <a:t>上报率考核</a:t>
                      </a:r>
                      <a:endParaRPr lang="zh-CN" altLang="zh-CN" sz="1800">
                        <a:latin typeface="微软雅黑" panose="020B0503020204020204" charset="-122"/>
                        <a:sym typeface="微软雅黑" panose="020B0503020204020204" charset="-122"/>
                      </a:endParaRPr>
                    </a:p>
                    <a:p>
                      <a:pPr indent="0" algn="ctr" fontAlgn="auto">
                        <a:buNone/>
                      </a:pPr>
                      <a:r>
                        <a:rPr lang="zh-CN" altLang="zh-CN" sz="1800">
                          <a:latin typeface="微软雅黑" panose="020B0503020204020204" charset="-122"/>
                          <a:sym typeface="微软雅黑" panose="020B0503020204020204" charset="-122"/>
                        </a:rPr>
                        <a:t>（短期、超短期）</a:t>
                      </a:r>
                      <a:endParaRPr lang="zh-CN" altLang="en-US"/>
                    </a:p>
                  </a:txBody>
                  <a:tcPr/>
                </a:tc>
                <a:tc>
                  <a:txBody>
                    <a:bodyPr/>
                    <a:p>
                      <a:pPr indent="0"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电站功率预测上报率应达到 100%，少报一次按照当月全站上网电量的 0.1%考核。（河北、山东等地区）</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1188720">
                <a:tc vMerge="1">
                  <a:tcPr/>
                </a:tc>
                <a:tc>
                  <a:txBody>
                    <a:bodyPr/>
                    <a:p>
                      <a:pPr indent="0"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西北地区</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p>
                      <a:pPr indent="0"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1.短期、超短期期上传率应大于95%,若未达标，每降低1%按全场容量×6 分/万千瓦考核，由于主站原因造成上传率未达标的不予考核。</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p>
                      <a:pPr indent="0" algn="l" fontAlgn="auto">
                        <a:buClrTx/>
                        <a:buSzTx/>
                        <a:buFont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2.上述各项考核分值每月不超过 500 分。</a:t>
                      </a:r>
                      <a:endParaRPr lang="zh-CN" altLang="en-US" sz="1800">
                        <a:solidFill>
                          <a:srgbClr val="FF0000"/>
                        </a:solidFill>
                        <a:effectLst>
                          <a:outerShdw blurRad="38100" dist="19050" dir="2700000" algn="tl" rotWithShape="0">
                            <a:schemeClr val="dk1">
                              <a:alpha val="40000"/>
                            </a:schemeClr>
                          </a:outerShdw>
                        </a:effectLst>
                        <a:latin typeface="+mn-ea"/>
                        <a:cs typeface="+mn-ea"/>
                        <a:sym typeface="+mn-ea"/>
                      </a:endParaRPr>
                    </a:p>
                  </a:txBody>
                  <a:tcPr/>
                </a:tc>
              </a:tr>
              <a:tr h="640080">
                <a:tc rowSpan="2">
                  <a:txBody>
                    <a:bodyPr/>
                    <a:p>
                      <a:pPr indent="0" algn="ctr" fontAlgn="auto">
                        <a:buNone/>
                      </a:pPr>
                      <a:endParaRPr lang="zh-CN" altLang="en-US" sz="1800">
                        <a:effectLst>
                          <a:outerShdw blurRad="38100" dist="19050" dir="2700000" algn="tl" rotWithShape="0">
                            <a:schemeClr val="dk1">
                              <a:alpha val="40000"/>
                            </a:schemeClr>
                          </a:outerShdw>
                        </a:effectLst>
                        <a:latin typeface="微软雅黑" panose="020B0503020204020204" charset="-122"/>
                        <a:cs typeface="微软雅黑" panose="020B0503020204020204" charset="-122"/>
                        <a:sym typeface="+mn-ea"/>
                      </a:endParaRPr>
                    </a:p>
                    <a:p>
                      <a:pPr indent="0" algn="ctr" fontAlgn="auto">
                        <a:buNone/>
                      </a:pPr>
                      <a:endParaRPr lang="zh-CN" altLang="en-US" sz="1800">
                        <a:effectLst>
                          <a:outerShdw blurRad="38100" dist="19050" dir="2700000" algn="tl" rotWithShape="0">
                            <a:schemeClr val="dk1">
                              <a:alpha val="40000"/>
                            </a:schemeClr>
                          </a:outerShdw>
                        </a:effectLst>
                        <a:latin typeface="微软雅黑" panose="020B0503020204020204" charset="-122"/>
                        <a:cs typeface="微软雅黑" panose="020B0503020204020204" charset="-122"/>
                        <a:sym typeface="+mn-ea"/>
                      </a:endParaRPr>
                    </a:p>
                    <a:p>
                      <a:pPr indent="0" algn="ctr" fontAlgn="auto">
                        <a:buNone/>
                      </a:pPr>
                      <a:r>
                        <a:rPr lang="zh-CN" altLang="en-US" sz="1800">
                          <a:effectLst>
                            <a:outerShdw blurRad="38100" dist="19050" dir="2700000" algn="tl" rotWithShape="0">
                              <a:schemeClr val="dk1">
                                <a:alpha val="40000"/>
                              </a:schemeClr>
                            </a:outerShdw>
                          </a:effectLst>
                          <a:latin typeface="微软雅黑" panose="020B0503020204020204" charset="-122"/>
                          <a:cs typeface="微软雅黑" panose="020B0503020204020204" charset="-122"/>
                          <a:sym typeface="+mn-ea"/>
                        </a:rPr>
                        <a:t>准确率考核</a:t>
                      </a:r>
                      <a:endParaRPr lang="zh-CN" altLang="en-US" sz="1800">
                        <a:effectLst>
                          <a:outerShdw blurRad="38100" dist="19050" dir="2700000" algn="tl" rotWithShape="0">
                            <a:schemeClr val="dk1">
                              <a:alpha val="40000"/>
                            </a:schemeClr>
                          </a:outerShdw>
                        </a:effectLst>
                        <a:latin typeface="微软雅黑" panose="020B0503020204020204" charset="-122"/>
                        <a:cs typeface="微软雅黑" panose="020B0503020204020204" charset="-122"/>
                        <a:sym typeface="+mn-ea"/>
                      </a:endParaRPr>
                    </a:p>
                    <a:p>
                      <a:pPr indent="0" algn="ctr" fontAlgn="auto">
                        <a:buNone/>
                      </a:pPr>
                      <a:r>
                        <a:rPr lang="zh-CN" sz="1800">
                          <a:solidFill>
                            <a:schemeClr val="tx1"/>
                          </a:solidFill>
                          <a:effectLst>
                            <a:outerShdw blurRad="38100" dist="19050" dir="2700000" algn="tl" rotWithShape="0">
                              <a:schemeClr val="dk1">
                                <a:alpha val="40000"/>
                              </a:schemeClr>
                            </a:outerShdw>
                          </a:effectLst>
                          <a:latin typeface="+mn-ea"/>
                          <a:cs typeface="+mn-ea"/>
                          <a:sym typeface="+mn-ea"/>
                        </a:rPr>
                        <a:t>（短期、超短期）</a:t>
                      </a:r>
                      <a:endParaRPr lang="zh-CN" sz="1800">
                        <a:solidFill>
                          <a:schemeClr val="tx1"/>
                        </a:solidFill>
                        <a:effectLst>
                          <a:outerShdw blurRad="38100" dist="19050" dir="2700000" algn="tl" rotWithShape="0">
                            <a:schemeClr val="dk1">
                              <a:alpha val="40000"/>
                            </a:schemeClr>
                          </a:outerShdw>
                        </a:effectLst>
                        <a:latin typeface="+mn-ea"/>
                        <a:cs typeface="+mn-ea"/>
                        <a:sym typeface="+mn-ea"/>
                      </a:endParaRPr>
                    </a:p>
                    <a:p>
                      <a:pPr indent="0" algn="ctr" fontAlgn="auto">
                        <a:buNone/>
                      </a:pPr>
                      <a:endParaRPr lang="zh-CN" altLang="en-US">
                        <a:latin typeface="微软雅黑" panose="020B0503020204020204" charset="-122"/>
                        <a:sym typeface="微软雅黑" panose="020B0503020204020204" charset="-122"/>
                      </a:endParaRPr>
                    </a:p>
                    <a:p>
                      <a:pPr indent="0" algn="ctr" fontAlgn="auto">
                        <a:buNone/>
                      </a:pPr>
                      <a:endParaRPr lang="zh-CN" altLang="en-US" sz="1800">
                        <a:solidFill>
                          <a:schemeClr val="tx1"/>
                        </a:solidFill>
                        <a:effectLst>
                          <a:outerShdw blurRad="38100" dist="19050" dir="2700000" algn="tl" rotWithShape="0">
                            <a:schemeClr val="dk1">
                              <a:alpha val="40000"/>
                            </a:schemeClr>
                          </a:outerShdw>
                        </a:effectLst>
                        <a:latin typeface="+mn-ea"/>
                        <a:cs typeface="+mn-ea"/>
                        <a:sym typeface="+mn-ea"/>
                      </a:endParaRPr>
                    </a:p>
                  </a:txBody>
                  <a:tcPr/>
                </a:tc>
                <a:tc>
                  <a:txBody>
                    <a:bodyPr/>
                    <a:p>
                      <a:pPr algn="l" fontAlgn="auto">
                        <a:buClrTx/>
                        <a:buSzTx/>
                        <a:buNone/>
                      </a:pPr>
                      <a:r>
                        <a:rPr lang="zh-CN" altLang="en-US">
                          <a:solidFill>
                            <a:srgbClr val="FF0000"/>
                          </a:solidFill>
                          <a:effectLst>
                            <a:outerShdw blurRad="38100" dist="19050" dir="2700000" algn="tl" rotWithShape="0">
                              <a:schemeClr val="dk1">
                                <a:alpha val="40000"/>
                              </a:schemeClr>
                            </a:outerShdw>
                          </a:effectLst>
                          <a:latin typeface="+mn-ea"/>
                          <a:cs typeface="+mn-ea"/>
                        </a:rPr>
                        <a:t>河北地区光伏：（按日考核）</a:t>
                      </a:r>
                      <a:endParaRPr lang="zh-CN" altLang="en-US">
                        <a:solidFill>
                          <a:srgbClr val="FF0000"/>
                        </a:solidFill>
                        <a:effectLst>
                          <a:outerShdw blurRad="38100" dist="19050" dir="2700000" algn="tl" rotWithShape="0">
                            <a:schemeClr val="dk1">
                              <a:alpha val="40000"/>
                            </a:schemeClr>
                          </a:outerShdw>
                        </a:effectLst>
                        <a:latin typeface="+mn-ea"/>
                        <a:cs typeface="+mn-ea"/>
                      </a:endParaRPr>
                    </a:p>
                    <a:p>
                      <a:pPr algn="l" fontAlgn="auto">
                        <a:buClrTx/>
                        <a:buSzTx/>
                        <a:buNone/>
                      </a:pPr>
                      <a:r>
                        <a:rPr lang="zh-CN" altLang="en-US">
                          <a:solidFill>
                            <a:srgbClr val="FF0000"/>
                          </a:solidFill>
                          <a:effectLst>
                            <a:outerShdw blurRad="38100" dist="19050" dir="2700000" algn="tl" rotWithShape="0">
                              <a:schemeClr val="dk1">
                                <a:alpha val="40000"/>
                              </a:schemeClr>
                            </a:outerShdw>
                          </a:effectLst>
                          <a:latin typeface="+mn-ea"/>
                          <a:cs typeface="+mn-ea"/>
                        </a:rPr>
                        <a:t>1、短期（</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日前</a:t>
                      </a:r>
                      <a:r>
                        <a:rPr lang="zh-CN" altLang="en-US">
                          <a:solidFill>
                            <a:srgbClr val="FF0000"/>
                          </a:solidFill>
                          <a:effectLst>
                            <a:outerShdw blurRad="38100" dist="19050" dir="2700000" algn="tl" rotWithShape="0">
                              <a:schemeClr val="dk1">
                                <a:alpha val="40000"/>
                              </a:schemeClr>
                            </a:outerShdw>
                          </a:effectLst>
                          <a:latin typeface="+mn-ea"/>
                          <a:cs typeface="+mn-ea"/>
                        </a:rPr>
                        <a:t>）预测准确率应大于等于 85%，短期预测准确率考核电量=(85%－准确率)×装机容量×0.4（小时）</a:t>
                      </a:r>
                      <a:endParaRPr lang="zh-CN" altLang="en-US">
                        <a:solidFill>
                          <a:srgbClr val="FF0000"/>
                        </a:solidFill>
                        <a:effectLst>
                          <a:outerShdw blurRad="38100" dist="19050" dir="2700000" algn="tl" rotWithShape="0">
                            <a:schemeClr val="dk1">
                              <a:alpha val="40000"/>
                            </a:schemeClr>
                          </a:outerShdw>
                        </a:effectLst>
                        <a:latin typeface="+mn-ea"/>
                        <a:cs typeface="+mn-ea"/>
                      </a:endParaRPr>
                    </a:p>
                    <a:p>
                      <a:pPr algn="l" fontAlgn="auto">
                        <a:buClrTx/>
                        <a:buSzTx/>
                        <a:buNone/>
                      </a:pP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2、超短期功率预测准确率应大于等于 90，超短期准确率考核电量=(90%－准确率)×</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装机容量</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×0.4（小时）</a:t>
                      </a:r>
                      <a:endParaRPr lang="zh-CN" altLang="en-US">
                        <a:solidFill>
                          <a:srgbClr val="FF0000"/>
                        </a:solidFill>
                        <a:effectLst>
                          <a:outerShdw blurRad="38100" dist="19050" dir="2700000" algn="tl" rotWithShape="0">
                            <a:schemeClr val="dk1">
                              <a:alpha val="40000"/>
                            </a:schemeClr>
                          </a:outerShdw>
                        </a:effectLst>
                        <a:latin typeface="+mn-ea"/>
                        <a:cs typeface="+mn-ea"/>
                      </a:endParaRPr>
                    </a:p>
                  </a:txBody>
                  <a:tcPr/>
                </a:tc>
              </a:tr>
              <a:tr h="162560">
                <a:tc vMerge="1">
                  <a:tcPr/>
                </a:tc>
                <a:tc>
                  <a:txBody>
                    <a:bodyPr/>
                    <a:p>
                      <a:pPr algn="l" fontAlgn="auto">
                        <a:buClrTx/>
                        <a:buSzTx/>
                        <a:buNone/>
                      </a:pPr>
                      <a:r>
                        <a:rPr lang="zh-CN" altLang="en-US">
                          <a:solidFill>
                            <a:srgbClr val="FF0000"/>
                          </a:solidFill>
                          <a:effectLst>
                            <a:outerShdw blurRad="38100" dist="19050" dir="2700000" algn="tl" rotWithShape="0">
                              <a:schemeClr val="dk1">
                                <a:alpha val="40000"/>
                              </a:schemeClr>
                            </a:outerShdw>
                          </a:effectLst>
                          <a:latin typeface="+mn-ea"/>
                          <a:cs typeface="+mn-ea"/>
                        </a:rPr>
                        <a:t>西北地区光伏：</a:t>
                      </a:r>
                      <a:endParaRPr lang="zh-CN" altLang="en-US">
                        <a:solidFill>
                          <a:srgbClr val="FF0000"/>
                        </a:solidFill>
                        <a:effectLst>
                          <a:outerShdw blurRad="38100" dist="19050" dir="2700000" algn="tl" rotWithShape="0">
                            <a:schemeClr val="dk1">
                              <a:alpha val="40000"/>
                            </a:schemeClr>
                          </a:outerShdw>
                        </a:effectLst>
                        <a:latin typeface="+mn-ea"/>
                        <a:cs typeface="+mn-ea"/>
                      </a:endParaRPr>
                    </a:p>
                    <a:p>
                      <a:pPr algn="l" fontAlgn="auto">
                        <a:buClrTx/>
                        <a:buSzTx/>
                        <a:buNone/>
                      </a:pPr>
                      <a:r>
                        <a:rPr lang="en-US" altLang="zh-CN">
                          <a:solidFill>
                            <a:srgbClr val="FF0000"/>
                          </a:solidFill>
                          <a:effectLst>
                            <a:outerShdw blurRad="38100" dist="19050" dir="2700000" algn="tl" rotWithShape="0">
                              <a:schemeClr val="dk1">
                                <a:alpha val="40000"/>
                              </a:schemeClr>
                            </a:outerShdw>
                          </a:effectLst>
                          <a:latin typeface="+mn-ea"/>
                          <a:cs typeface="+mn-ea"/>
                        </a:rPr>
                        <a:t>1</a:t>
                      </a:r>
                      <a:r>
                        <a:rPr lang="zh-CN" altLang="en-US">
                          <a:solidFill>
                            <a:srgbClr val="FF0000"/>
                          </a:solidFill>
                          <a:effectLst>
                            <a:outerShdw blurRad="38100" dist="19050" dir="2700000" algn="tl" rotWithShape="0">
                              <a:schemeClr val="dk1">
                                <a:alpha val="40000"/>
                              </a:schemeClr>
                            </a:outerShdw>
                          </a:effectLst>
                          <a:latin typeface="+mn-ea"/>
                          <a:cs typeface="+mn-ea"/>
                        </a:rPr>
                        <a:t>、</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短期（</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日前</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）预测准确率应大于等于 85%，短期预测准确率考核分=(85%－准确率)×</a:t>
                      </a:r>
                      <a:r>
                        <a:rPr lang="en-US" altLang="zh-CN" sz="1800">
                          <a:solidFill>
                            <a:srgbClr val="FF0000"/>
                          </a:solidFill>
                          <a:effectLst>
                            <a:outerShdw blurRad="38100" dist="19050" dir="2700000" algn="tl" rotWithShape="0">
                              <a:schemeClr val="dk1">
                                <a:alpha val="40000"/>
                              </a:schemeClr>
                            </a:outerShdw>
                          </a:effectLst>
                          <a:latin typeface="+mn-ea"/>
                          <a:cs typeface="+mn-ea"/>
                          <a:sym typeface="+mn-ea"/>
                        </a:rPr>
                        <a:t>1</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分×装机容量</a:t>
                      </a:r>
                      <a:endParaRPr lang="zh-CN" altLang="en-US" sz="1800">
                        <a:solidFill>
                          <a:srgbClr val="FF0000"/>
                        </a:solidFill>
                        <a:effectLst>
                          <a:outerShdw blurRad="38100" dist="19050" dir="2700000" algn="tl" rotWithShape="0">
                            <a:schemeClr val="dk1">
                              <a:alpha val="40000"/>
                            </a:schemeClr>
                          </a:outerShdw>
                        </a:effectLst>
                        <a:latin typeface="+mn-ea"/>
                        <a:cs typeface="+mn-ea"/>
                      </a:endParaRPr>
                    </a:p>
                    <a:p>
                      <a:pPr algn="l" fontAlgn="auto">
                        <a:buClrTx/>
                        <a:buSzTx/>
                        <a:buNone/>
                      </a:pPr>
                      <a:r>
                        <a:rPr lang="en-US" altLang="zh-CN" sz="1800">
                          <a:solidFill>
                            <a:srgbClr val="FF0000"/>
                          </a:solidFill>
                          <a:effectLst>
                            <a:outerShdw blurRad="38100" dist="19050" dir="2700000" algn="tl" rotWithShape="0">
                              <a:schemeClr val="dk1">
                                <a:alpha val="40000"/>
                              </a:schemeClr>
                            </a:outerShdw>
                          </a:effectLst>
                          <a:latin typeface="+mn-ea"/>
                          <a:cs typeface="+mn-ea"/>
                          <a:sym typeface="+mn-ea"/>
                        </a:rPr>
                        <a:t>2</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超短期预测准确率应大于等于 </a:t>
                      </a:r>
                      <a:r>
                        <a:rPr lang="en-US" altLang="zh-CN" sz="1800">
                          <a:solidFill>
                            <a:srgbClr val="FF0000"/>
                          </a:solidFill>
                          <a:effectLst>
                            <a:outerShdw blurRad="38100" dist="19050" dir="2700000" algn="tl" rotWithShape="0">
                              <a:schemeClr val="dk1">
                                <a:alpha val="40000"/>
                              </a:schemeClr>
                            </a:outerShdw>
                          </a:effectLst>
                          <a:latin typeface="+mn-ea"/>
                          <a:cs typeface="+mn-ea"/>
                          <a:sym typeface="+mn-ea"/>
                        </a:rPr>
                        <a:t>7</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5%，超短期预测准确率考核分=(</a:t>
                      </a:r>
                      <a:r>
                        <a:rPr lang="en-US" altLang="zh-CN" sz="1800">
                          <a:solidFill>
                            <a:srgbClr val="FF0000"/>
                          </a:solidFill>
                          <a:effectLst>
                            <a:outerShdw blurRad="38100" dist="19050" dir="2700000" algn="tl" rotWithShape="0">
                              <a:schemeClr val="dk1">
                                <a:alpha val="40000"/>
                              </a:schemeClr>
                            </a:outerShdw>
                          </a:effectLst>
                          <a:latin typeface="+mn-ea"/>
                          <a:cs typeface="+mn-ea"/>
                          <a:sym typeface="+mn-ea"/>
                        </a:rPr>
                        <a:t>7</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5%－准确率)×</a:t>
                      </a:r>
                      <a:r>
                        <a:rPr lang="en-US" altLang="zh-CN" sz="1800">
                          <a:solidFill>
                            <a:srgbClr val="FF0000"/>
                          </a:solidFill>
                          <a:effectLst>
                            <a:outerShdw blurRad="38100" dist="19050" dir="2700000" algn="tl" rotWithShape="0">
                              <a:schemeClr val="dk1">
                                <a:alpha val="40000"/>
                              </a:schemeClr>
                            </a:outerShdw>
                          </a:effectLst>
                          <a:latin typeface="+mn-ea"/>
                          <a:cs typeface="+mn-ea"/>
                          <a:sym typeface="+mn-ea"/>
                        </a:rPr>
                        <a:t>0.5</a:t>
                      </a:r>
                      <a:r>
                        <a:rPr lang="zh-CN" altLang="en-US" sz="1800">
                          <a:solidFill>
                            <a:srgbClr val="FF0000"/>
                          </a:solidFill>
                          <a:effectLst>
                            <a:outerShdw blurRad="38100" dist="19050" dir="2700000" algn="tl" rotWithShape="0">
                              <a:schemeClr val="dk1">
                                <a:alpha val="40000"/>
                              </a:schemeClr>
                            </a:outerShdw>
                          </a:effectLst>
                          <a:latin typeface="+mn-ea"/>
                          <a:cs typeface="+mn-ea"/>
                          <a:sym typeface="+mn-ea"/>
                        </a:rPr>
                        <a:t>分×装机容量</a:t>
                      </a:r>
                      <a:endParaRPr lang="zh-CN" altLang="en-US">
                        <a:solidFill>
                          <a:srgbClr val="FF0000"/>
                        </a:solidFill>
                        <a:effectLst>
                          <a:outerShdw blurRad="38100" dist="19050" dir="2700000" algn="tl" rotWithShape="0">
                            <a:schemeClr val="dk1">
                              <a:alpha val="40000"/>
                            </a:schemeClr>
                          </a:outerShdw>
                        </a:effectLst>
                        <a:latin typeface="+mn-ea"/>
                        <a:cs typeface="+mn-ea"/>
                      </a:endParaRPr>
                    </a:p>
                  </a:txBody>
                  <a:tcPr/>
                </a:tc>
              </a:tr>
            </a:tbl>
          </a:graphicData>
        </a:graphic>
      </p:graphicFrame>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153"/>
          <p:cNvSpPr txBox="1"/>
          <p:nvPr>
            <p:custDataLst>
              <p:tags r:id="rId1"/>
            </p:custDataLst>
          </p:nvPr>
        </p:nvSpPr>
        <p:spPr>
          <a:xfrm>
            <a:off x="6322083" y="1330672"/>
            <a:ext cx="1651936" cy="359190"/>
          </a:xfrm>
          <a:prstGeom prst="rect">
            <a:avLst/>
          </a:prstGeom>
          <a:noFill/>
        </p:spPr>
        <p:style>
          <a:lnRef idx="3">
            <a:schemeClr val="lt1"/>
          </a:lnRef>
          <a:fillRef idx="1">
            <a:schemeClr val="accent1"/>
          </a:fillRef>
          <a:effectRef idx="1">
            <a:schemeClr val="accent1"/>
          </a:effectRef>
          <a:fontRef idx="minor">
            <a:schemeClr val="lt1"/>
          </a:fontRef>
        </p:style>
        <p:txBody>
          <a:bodyPr wrap="square" rtlCol="0"/>
          <a:lstStyle>
            <a:defPPr>
              <a:defRPr lang="zh-CN"/>
            </a:defPPr>
            <a:lvl1pPr>
              <a:lnSpc>
                <a:spcPct val="120000"/>
              </a:lnSpc>
              <a:defRPr sz="1400">
                <a:latin typeface="微软雅黑" panose="020B0503020204020204" charset="-122"/>
                <a:ea typeface="微软雅黑" panose="020B0503020204020204" charset="-122"/>
              </a:defRPr>
            </a:lvl1pPr>
          </a:lstStyle>
          <a:p>
            <a:r>
              <a:rPr lang="zh-CN" altLang="en-US" dirty="0"/>
              <a:t>产生</a:t>
            </a:r>
            <a:r>
              <a:rPr lang="en-US" altLang="zh-CN" dirty="0">
                <a:solidFill>
                  <a:schemeClr val="bg1"/>
                </a:solidFill>
              </a:rPr>
              <a:t>CO2</a:t>
            </a:r>
            <a:r>
              <a:rPr lang="zh-CN" altLang="en-US" dirty="0">
                <a:solidFill>
                  <a:schemeClr val="bg1"/>
                </a:solidFill>
              </a:rPr>
              <a:t>温室气体</a:t>
            </a:r>
            <a:endParaRPr lang="da-DK" altLang="zh-CN" dirty="0">
              <a:solidFill>
                <a:schemeClr val="bg1"/>
              </a:solidFill>
            </a:endParaRPr>
          </a:p>
        </p:txBody>
      </p:sp>
      <p:sp>
        <p:nvSpPr>
          <p:cNvPr id="63" name="文本框 153"/>
          <p:cNvSpPr txBox="1"/>
          <p:nvPr>
            <p:custDataLst>
              <p:tags r:id="rId2"/>
            </p:custDataLst>
          </p:nvPr>
        </p:nvSpPr>
        <p:spPr>
          <a:xfrm>
            <a:off x="8547728" y="1317579"/>
            <a:ext cx="2277413" cy="359190"/>
          </a:xfrm>
          <a:prstGeom prst="rect">
            <a:avLst/>
          </a:prstGeom>
          <a:noFill/>
        </p:spPr>
        <p:style>
          <a:lnRef idx="3">
            <a:schemeClr val="lt1"/>
          </a:lnRef>
          <a:fillRef idx="1">
            <a:schemeClr val="accent1"/>
          </a:fillRef>
          <a:effectRef idx="1">
            <a:schemeClr val="accent1"/>
          </a:effectRef>
          <a:fontRef idx="minor">
            <a:schemeClr val="lt1"/>
          </a:fontRef>
        </p:style>
        <p:txBody>
          <a:bodyPr wrap="square" rtlCol="0"/>
          <a:lstStyle>
            <a:defPPr>
              <a:defRPr lang="zh-CN"/>
            </a:defPPr>
            <a:lvl1pPr>
              <a:lnSpc>
                <a:spcPct val="120000"/>
              </a:lnSpc>
              <a:defRPr sz="1400">
                <a:latin typeface="微软雅黑" panose="020B0503020204020204" charset="-122"/>
                <a:ea typeface="微软雅黑" panose="020B0503020204020204" charset="-122"/>
              </a:defRPr>
            </a:lvl1pPr>
          </a:lstStyle>
          <a:p>
            <a:pPr algn="ctr"/>
            <a:r>
              <a:rPr lang="zh-CN" altLang="en-US" dirty="0">
                <a:solidFill>
                  <a:schemeClr val="bg1"/>
                </a:solidFill>
              </a:rPr>
              <a:t>温室效应导致全球变暖</a:t>
            </a:r>
            <a:endParaRPr lang="da-DK" altLang="zh-CN" dirty="0">
              <a:solidFill>
                <a:schemeClr val="bg1"/>
              </a:solidFill>
            </a:endParaRPr>
          </a:p>
        </p:txBody>
      </p:sp>
      <p:sp>
        <p:nvSpPr>
          <p:cNvPr id="7" name="标题 1"/>
          <p:cNvSpPr>
            <a:spLocks noGrp="1"/>
          </p:cNvSpPr>
          <p:nvPr>
            <p:ph type="title"/>
          </p:nvPr>
        </p:nvSpPr>
        <p:spPr>
          <a:xfrm>
            <a:off x="228129" y="216351"/>
            <a:ext cx="11088543" cy="479586"/>
          </a:xfrm>
        </p:spPr>
        <p:txBody>
          <a:bodyPr>
            <a:normAutofit fontScale="90000"/>
          </a:bodyPr>
          <a:p>
            <a:r>
              <a:rPr lang="zh-CN" altLang="en-US" sz="3200" b="1" dirty="0">
                <a:solidFill>
                  <a:srgbClr val="0070C0"/>
                </a:solidFill>
                <a:latin typeface="+mn-lt"/>
                <a:ea typeface="+mn-ea"/>
                <a:cs typeface="+mn-ea"/>
                <a:sym typeface="+mn-lt"/>
              </a:rPr>
              <a:t>三、典型故障</a:t>
            </a:r>
            <a:endParaRPr lang="zh-CN" altLang="en-US" sz="3200" b="1" dirty="0">
              <a:solidFill>
                <a:srgbClr val="0070C0"/>
              </a:solidFill>
              <a:latin typeface="+mn-lt"/>
              <a:ea typeface="+mn-ea"/>
              <a:cs typeface="+mn-ea"/>
              <a:sym typeface="+mn-lt"/>
            </a:endParaRPr>
          </a:p>
        </p:txBody>
      </p:sp>
      <p:pic>
        <p:nvPicPr>
          <p:cNvPr id="4" name="图片 3" descr="绩元"/>
          <p:cNvPicPr>
            <a:picLocks noChangeAspect="1"/>
          </p:cNvPicPr>
          <p:nvPr/>
        </p:nvPicPr>
        <p:blipFill>
          <a:blip r:embed="rId3"/>
          <a:stretch>
            <a:fillRect/>
          </a:stretch>
        </p:blipFill>
        <p:spPr>
          <a:xfrm>
            <a:off x="11423700" y="83691"/>
            <a:ext cx="420370" cy="797560"/>
          </a:xfrm>
          <a:prstGeom prst="rect">
            <a:avLst/>
          </a:prstGeom>
        </p:spPr>
      </p:pic>
      <p:sp>
        <p:nvSpPr>
          <p:cNvPr id="95" name="Content Placeholder 5"/>
          <p:cNvSpPr txBox="1"/>
          <p:nvPr/>
        </p:nvSpPr>
        <p:spPr bwMode="gray">
          <a:xfrm>
            <a:off x="1357630" y="1787525"/>
            <a:ext cx="9959340" cy="2461260"/>
          </a:xfrm>
          <a:prstGeom prst="rect">
            <a:avLst/>
          </a:prstGeom>
        </p:spPr>
        <p:txBody>
          <a:bodyPr vert="horz" lIns="0" tIns="0" rIns="0" bIns="0" rtlCol="0">
            <a:noAutofit/>
          </a:bodyPr>
          <a:lstStyle>
            <a:lvl1pPr marL="0" indent="0" algn="l" defTabSz="1219200" rtl="0" eaLnBrk="1" latinLnBrk="0" hangingPunct="1">
              <a:lnSpc>
                <a:spcPct val="100000"/>
              </a:lnSpc>
              <a:spcBef>
                <a:spcPts val="0"/>
              </a:spcBef>
              <a:spcAft>
                <a:spcPts val="600"/>
              </a:spcAft>
              <a:buClr>
                <a:schemeClr val="tx2"/>
              </a:buClr>
              <a:buFont typeface="Wingdings" panose="05000000000000000000" pitchFamily="2" charset="2"/>
              <a:buNone/>
              <a:defRPr sz="1600" kern="1200" cap="none" baseline="0">
                <a:solidFill>
                  <a:schemeClr val="tx1"/>
                </a:solidFill>
                <a:latin typeface="+mn-lt"/>
                <a:ea typeface="+mn-ea"/>
                <a:cs typeface="+mn-cs"/>
              </a:defRPr>
            </a:lvl1pPr>
            <a:lvl2pPr marL="179705" indent="-179705" algn="l" defTabSz="1219200" rtl="0" eaLnBrk="1" latinLnBrk="0" hangingPunct="1">
              <a:lnSpc>
                <a:spcPct val="100000"/>
              </a:lnSpc>
              <a:spcBef>
                <a:spcPts val="0"/>
              </a:spcBef>
              <a:spcAft>
                <a:spcPts val="6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60045" indent="-179705" algn="l" defTabSz="1219200" rtl="0" eaLnBrk="1" latinLnBrk="0" hangingPunct="1">
              <a:lnSpc>
                <a:spcPct val="100000"/>
              </a:lnSpc>
              <a:spcBef>
                <a:spcPts val="0"/>
              </a:spcBef>
              <a:spcAft>
                <a:spcPts val="600"/>
              </a:spcAft>
              <a:buClr>
                <a:schemeClr val="tx1"/>
              </a:buClr>
              <a:buFont typeface="Symbol" panose="05050102010706020507" pitchFamily="18" charset="2"/>
              <a:buChar char="-"/>
              <a:defRPr sz="1600" kern="1200">
                <a:solidFill>
                  <a:schemeClr val="tx1"/>
                </a:solidFill>
                <a:latin typeface="+mn-lt"/>
                <a:ea typeface="+mn-ea"/>
                <a:cs typeface="+mn-cs"/>
              </a:defRPr>
            </a:lvl3pPr>
            <a:lvl4pPr marL="538480" indent="-18097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4pPr>
            <a:lvl5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5pPr>
            <a:lvl6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6pPr>
            <a:lvl7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7pPr>
            <a:lvl8pPr marL="539750" indent="-180975" algn="l" defTabSz="1219200" rtl="0" eaLnBrk="1" latinLnBrk="0" hangingPunct="1">
              <a:lnSpc>
                <a:spcPct val="100000"/>
              </a:lnSpc>
              <a:spcBef>
                <a:spcPts val="0"/>
              </a:spcBef>
              <a:spcAft>
                <a:spcPts val="600"/>
              </a:spcAft>
              <a:buFont typeface="Symbol" panose="05050102010706020507" pitchFamily="18" charset="2"/>
              <a:buChar char="-"/>
              <a:defRPr sz="1600" kern="1200" baseline="0">
                <a:solidFill>
                  <a:schemeClr val="tx1"/>
                </a:solidFill>
                <a:latin typeface="+mn-lt"/>
                <a:ea typeface="+mn-ea"/>
                <a:cs typeface="+mn-cs"/>
              </a:defRPr>
            </a:lvl8pPr>
            <a:lvl9pPr marL="539750" indent="-179705" algn="l" defTabSz="1219200" rtl="0" eaLnBrk="1" latinLnBrk="0" hangingPunct="1">
              <a:lnSpc>
                <a:spcPct val="100000"/>
              </a:lnSpc>
              <a:spcBef>
                <a:spcPts val="0"/>
              </a:spcBef>
              <a:spcAft>
                <a:spcPts val="600"/>
              </a:spcAft>
              <a:buFont typeface="Symbol" panose="05050102010706020507" pitchFamily="18" charset="2"/>
              <a:buChar char="-"/>
              <a:defRPr sz="1600" kern="1200" baseline="0">
                <a:solidFill>
                  <a:schemeClr val="tx1"/>
                </a:solidFill>
                <a:latin typeface="+mn-lt"/>
                <a:ea typeface="+mn-ea"/>
                <a:cs typeface="+mn-cs"/>
              </a:defRPr>
            </a:lvl9pPr>
          </a:lstStyle>
          <a:p>
            <a:pPr marR="0" lvl="0" indent="720090" defTabSz="1219200" rtl="0" fontAlgn="auto">
              <a:lnSpc>
                <a:spcPct val="130000"/>
              </a:lnSpc>
              <a:spcBef>
                <a:spcPts val="0"/>
              </a:spcBef>
              <a:spcAft>
                <a:spcPts val="0"/>
              </a:spcAft>
              <a:buClr>
                <a:srgbClr val="0071B9"/>
              </a:buClr>
              <a:buSzTx/>
              <a:buFont typeface="Arial" panose="020B0604020202020204" pitchFamily="34" charset="0"/>
              <a:defRPr/>
            </a:pPr>
            <a:r>
              <a:rPr kumimoji="0" lang="zh-CN" altLang="en-US" sz="3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rPr>
              <a:t>通过前面几个章节，针对</a:t>
            </a:r>
            <a:r>
              <a:rPr kumimoji="0" lang="en-US" altLang="zh-CN" sz="3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rPr>
              <a:t>AGC</a:t>
            </a:r>
            <a:r>
              <a:rPr kumimoji="0" lang="zh-CN" altLang="en-US" sz="3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rPr>
              <a:t>及功率预测系统的基本原理、架构、功能以及调度考核管理的介绍于简介，本章将重点列举</a:t>
            </a:r>
            <a:r>
              <a:rPr kumimoji="0" lang="en-US" altLang="zh-CN" sz="3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rPr>
              <a:t>AGC</a:t>
            </a:r>
            <a:r>
              <a:rPr kumimoji="0" lang="zh-CN" altLang="en-US" sz="3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rPr>
              <a:t>及功率预测系统日常维护工作过程中将面临的典型故障，并针对故障的排查做讲解说明</a:t>
            </a:r>
            <a:endParaRPr kumimoji="0" lang="en-US" altLang="zh-CN" sz="3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a:p>
            <a:pPr marL="171450" marR="0" lvl="0" indent="-171450" defTabSz="1219200" rtl="0" eaLnBrk="1" fontAlgn="auto" latinLnBrk="0" hangingPunct="1">
              <a:lnSpc>
                <a:spcPct val="130000"/>
              </a:lnSpc>
              <a:spcBef>
                <a:spcPts val="0"/>
              </a:spcBef>
              <a:spcAft>
                <a:spcPts val="0"/>
              </a:spcAft>
              <a:buClr>
                <a:srgbClr val="0071B9"/>
              </a:buClr>
              <a:buSzTx/>
              <a:buFont typeface="Arial" panose="020B0604020202020204" pitchFamily="34" charset="0"/>
              <a:buChar char="•"/>
              <a:defRPr/>
            </a:pP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charset="-122"/>
              <a:cs typeface="+mn-cs"/>
            </a:endParaRPr>
          </a:p>
        </p:txBody>
      </p:sp>
      <p:sp>
        <p:nvSpPr>
          <p:cNvPr id="97" name="矩形 96"/>
          <p:cNvSpPr/>
          <p:nvPr/>
        </p:nvSpPr>
        <p:spPr>
          <a:xfrm>
            <a:off x="1230630" y="1329690"/>
            <a:ext cx="9959340" cy="3377565"/>
          </a:xfrm>
          <a:prstGeom prst="rect">
            <a:avLst/>
          </a:prstGeom>
          <a:noFill/>
          <a:ln w="6350" cap="flat" cmpd="sng" algn="ctr">
            <a:solidFill>
              <a:srgbClr val="0071B9"/>
            </a:solidFill>
            <a:prstDash val="dash"/>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custDataLst>
              <p:tags r:id="rId1"/>
            </p:custDataLst>
          </p:nvPr>
        </p:nvSpPr>
        <p:spPr>
          <a:xfrm>
            <a:off x="1252220" y="2603893"/>
            <a:ext cx="2072954" cy="2520167"/>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 name="文本框 1"/>
          <p:cNvSpPr txBox="1"/>
          <p:nvPr>
            <p:custDataLst>
              <p:tags r:id="rId2"/>
            </p:custDataLst>
          </p:nvPr>
        </p:nvSpPr>
        <p:spPr>
          <a:xfrm>
            <a:off x="4236217" y="943577"/>
            <a:ext cx="1512702" cy="811442"/>
          </a:xfrm>
          <a:prstGeom prst="rect">
            <a:avLst/>
          </a:prstGeom>
          <a:noFill/>
        </p:spPr>
        <p:txBody>
          <a:bodyPr wrap="square" lIns="90000" tIns="46800" rIns="90000" bIns="46800" rtlCol="0" anchor="ctr" anchorCtr="0">
            <a:normAutofit/>
          </a:bodyPr>
          <a:lstStyle/>
          <a:p>
            <a:pPr algn="ctr">
              <a:lnSpc>
                <a:spcPct val="130000"/>
              </a:lnSpc>
            </a:pPr>
            <a:r>
              <a:rPr lang="zh-CN" altLang="en-US" sz="3600">
                <a:solidFill>
                  <a:schemeClr val="tx1">
                    <a:lumMod val="75000"/>
                    <a:lumOff val="25000"/>
                  </a:schemeClr>
                </a:solidFill>
              </a:rPr>
              <a:t>目 录</a:t>
            </a:r>
            <a:endParaRPr lang="zh-CN" altLang="en-US" sz="3600">
              <a:solidFill>
                <a:schemeClr val="tx1">
                  <a:lumMod val="75000"/>
                  <a:lumOff val="25000"/>
                </a:schemeClr>
              </a:solidFill>
            </a:endParaRPr>
          </a:p>
        </p:txBody>
      </p:sp>
      <p:cxnSp>
        <p:nvCxnSpPr>
          <p:cNvPr id="3" name="直接连接符 2"/>
          <p:cNvCxnSpPr/>
          <p:nvPr>
            <p:custDataLst>
              <p:tags r:id="rId3"/>
            </p:custDataLst>
          </p:nvPr>
        </p:nvCxnSpPr>
        <p:spPr>
          <a:xfrm>
            <a:off x="1239744" y="1818847"/>
            <a:ext cx="13156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4"/>
            </p:custDataLst>
          </p:nvPr>
        </p:nvSpPr>
        <p:spPr>
          <a:xfrm>
            <a:off x="1098290" y="943577"/>
            <a:ext cx="3032690" cy="811442"/>
          </a:xfrm>
          <a:prstGeom prst="rect">
            <a:avLst/>
          </a:prstGeom>
          <a:noFill/>
        </p:spPr>
        <p:txBody>
          <a:bodyPr wrap="square" lIns="90000" tIns="46800" rIns="90000" bIns="46800" rtlCol="0" anchor="ctr" anchorCtr="0">
            <a:normAutofit lnSpcReduction="20000"/>
          </a:bodyPr>
          <a:lstStyle/>
          <a:p>
            <a:pPr algn="ctr">
              <a:lnSpc>
                <a:spcPct val="130000"/>
              </a:lnSpc>
            </a:pPr>
            <a:r>
              <a:rPr lang="en-US" altLang="zh-CN" sz="4000" b="1" dirty="0">
                <a:solidFill>
                  <a:schemeClr val="accent1"/>
                </a:solidFill>
                <a:latin typeface="+mj-lt"/>
                <a:ea typeface="+mj-ea"/>
                <a:cs typeface="+mj-cs"/>
              </a:rPr>
              <a:t>CONTENTS</a:t>
            </a:r>
            <a:endParaRPr lang="en-US" altLang="zh-CN" sz="4000" b="1" dirty="0">
              <a:solidFill>
                <a:schemeClr val="accent1"/>
              </a:solidFill>
              <a:latin typeface="+mj-lt"/>
              <a:ea typeface="+mj-ea"/>
              <a:cs typeface="+mj-cs"/>
            </a:endParaRPr>
          </a:p>
        </p:txBody>
      </p:sp>
      <p:sp>
        <p:nvSpPr>
          <p:cNvPr id="7" name="文本框 5"/>
          <p:cNvSpPr txBox="1"/>
          <p:nvPr>
            <p:custDataLst>
              <p:tags r:id="rId5"/>
            </p:custDataLst>
          </p:nvPr>
        </p:nvSpPr>
        <p:spPr>
          <a:xfrm>
            <a:off x="1650178" y="2969176"/>
            <a:ext cx="1924182" cy="2152717"/>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3200">
                <a:solidFill>
                  <a:schemeClr val="accent1"/>
                </a:solidFill>
                <a:sym typeface="+mn-lt"/>
              </a:rPr>
              <a:t>系统简介</a:t>
            </a:r>
            <a:endParaRPr kumimoji="1" lang="zh-CN" altLang="en-US" sz="3200">
              <a:solidFill>
                <a:schemeClr val="accent1"/>
              </a:solidFill>
              <a:sym typeface="+mn-lt"/>
            </a:endParaRPr>
          </a:p>
        </p:txBody>
      </p:sp>
      <p:sp>
        <p:nvSpPr>
          <p:cNvPr id="19" name="矩形 18"/>
          <p:cNvSpPr/>
          <p:nvPr>
            <p:custDataLst>
              <p:tags r:id="rId6"/>
            </p:custDataLst>
          </p:nvPr>
        </p:nvSpPr>
        <p:spPr>
          <a:xfrm>
            <a:off x="4251864" y="2603893"/>
            <a:ext cx="2072954" cy="2520167"/>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0" name="矩形 19"/>
          <p:cNvSpPr/>
          <p:nvPr>
            <p:custDataLst>
              <p:tags r:id="rId7"/>
            </p:custDataLst>
          </p:nvPr>
        </p:nvSpPr>
        <p:spPr>
          <a:xfrm>
            <a:off x="7251508" y="2603893"/>
            <a:ext cx="2072954" cy="2520167"/>
          </a:xfrm>
          <a:prstGeom prst="rect">
            <a:avLst/>
          </a:prstGeom>
          <a:solidFill>
            <a:schemeClr val="bg1"/>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17" name="直角三角形 16"/>
          <p:cNvSpPr/>
          <p:nvPr>
            <p:custDataLst>
              <p:tags r:id="rId8"/>
            </p:custDataLst>
          </p:nvPr>
        </p:nvSpPr>
        <p:spPr>
          <a:xfrm flipV="1">
            <a:off x="1515745" y="2579321"/>
            <a:ext cx="613910" cy="61391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18" name="文本框 17"/>
          <p:cNvSpPr txBox="1"/>
          <p:nvPr>
            <p:custDataLst>
              <p:tags r:id="rId9"/>
            </p:custDataLst>
          </p:nvPr>
        </p:nvSpPr>
        <p:spPr>
          <a:xfrm>
            <a:off x="1522915" y="2546161"/>
            <a:ext cx="347733" cy="422119"/>
          </a:xfrm>
          <a:prstGeom prst="rect">
            <a:avLst/>
          </a:prstGeom>
        </p:spPr>
        <p:txBody>
          <a:bodyPr wrap="none" lIns="90000" tIns="46800" rIns="90000" bIns="46800">
            <a:normAutofit lnSpcReduction="10000"/>
          </a:bodyPr>
          <a:lstStyle>
            <a:defPPr>
              <a:defRPr lang="zh-CN"/>
            </a:defPPr>
            <a:lvl1pPr>
              <a:lnSpc>
                <a:spcPct val="130000"/>
              </a:lnSpc>
              <a:defRPr sz="2800">
                <a:solidFill>
                  <a:schemeClr val="bg1"/>
                </a:solidFill>
              </a:defRPr>
            </a:lvl1pPr>
          </a:lstStyle>
          <a:p>
            <a:r>
              <a:rPr lang="en-US" altLang="zh-CN" sz="1400" dirty="0"/>
              <a:t>1</a:t>
            </a:r>
            <a:endParaRPr lang="zh-CN" altLang="en-US" sz="1400" dirty="0"/>
          </a:p>
        </p:txBody>
      </p:sp>
      <p:sp>
        <p:nvSpPr>
          <p:cNvPr id="21" name="直角三角形 20"/>
          <p:cNvSpPr/>
          <p:nvPr>
            <p:custDataLst>
              <p:tags r:id="rId10"/>
            </p:custDataLst>
          </p:nvPr>
        </p:nvSpPr>
        <p:spPr>
          <a:xfrm flipV="1">
            <a:off x="3965069" y="2596277"/>
            <a:ext cx="613910" cy="61391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25" name="文本框 24"/>
          <p:cNvSpPr txBox="1"/>
          <p:nvPr>
            <p:custDataLst>
              <p:tags r:id="rId11"/>
            </p:custDataLst>
          </p:nvPr>
        </p:nvSpPr>
        <p:spPr>
          <a:xfrm>
            <a:off x="3972239" y="2546985"/>
            <a:ext cx="347733" cy="422119"/>
          </a:xfrm>
          <a:prstGeom prst="rect">
            <a:avLst/>
          </a:prstGeom>
        </p:spPr>
        <p:txBody>
          <a:bodyPr wrap="none" lIns="90000" tIns="46800" rIns="90000" bIns="46800">
            <a:normAutofit lnSpcReduction="10000"/>
          </a:bodyPr>
          <a:lstStyle>
            <a:defPPr>
              <a:defRPr lang="zh-CN"/>
            </a:defPPr>
            <a:lvl1pPr>
              <a:lnSpc>
                <a:spcPct val="130000"/>
              </a:lnSpc>
              <a:defRPr sz="2800">
                <a:solidFill>
                  <a:schemeClr val="bg1"/>
                </a:solidFill>
              </a:defRPr>
            </a:lvl1pPr>
          </a:lstStyle>
          <a:p>
            <a:r>
              <a:rPr lang="en-US" altLang="zh-CN" sz="1400" dirty="0"/>
              <a:t>2</a:t>
            </a:r>
            <a:endParaRPr lang="zh-CN" altLang="en-US" sz="1400" dirty="0"/>
          </a:p>
        </p:txBody>
      </p:sp>
      <p:sp>
        <p:nvSpPr>
          <p:cNvPr id="34" name="直角三角形 33"/>
          <p:cNvSpPr/>
          <p:nvPr>
            <p:custDataLst>
              <p:tags r:id="rId12"/>
            </p:custDataLst>
          </p:nvPr>
        </p:nvSpPr>
        <p:spPr>
          <a:xfrm flipV="1">
            <a:off x="6659238" y="2588211"/>
            <a:ext cx="613910" cy="61391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5" name="文本框 34"/>
          <p:cNvSpPr txBox="1"/>
          <p:nvPr>
            <p:custDataLst>
              <p:tags r:id="rId13"/>
            </p:custDataLst>
          </p:nvPr>
        </p:nvSpPr>
        <p:spPr>
          <a:xfrm>
            <a:off x="6666408" y="2555051"/>
            <a:ext cx="347733" cy="422119"/>
          </a:xfrm>
          <a:prstGeom prst="rect">
            <a:avLst/>
          </a:prstGeom>
        </p:spPr>
        <p:txBody>
          <a:bodyPr wrap="none" lIns="90000" tIns="46800" rIns="90000" bIns="46800">
            <a:normAutofit lnSpcReduction="10000"/>
          </a:bodyPr>
          <a:lstStyle>
            <a:defPPr>
              <a:defRPr lang="zh-CN"/>
            </a:defPPr>
            <a:lvl1pPr>
              <a:lnSpc>
                <a:spcPct val="130000"/>
              </a:lnSpc>
              <a:defRPr sz="2800">
                <a:solidFill>
                  <a:schemeClr val="bg1"/>
                </a:solidFill>
              </a:defRPr>
            </a:lvl1pPr>
          </a:lstStyle>
          <a:p>
            <a:r>
              <a:rPr lang="en-US" altLang="zh-CN" sz="1400" dirty="0"/>
              <a:t>3</a:t>
            </a:r>
            <a:endParaRPr lang="zh-CN" altLang="en-US" sz="1400" dirty="0"/>
          </a:p>
        </p:txBody>
      </p:sp>
      <p:sp>
        <p:nvSpPr>
          <p:cNvPr id="4" name="文本框 5"/>
          <p:cNvSpPr txBox="1"/>
          <p:nvPr>
            <p:custDataLst>
              <p:tags r:id="rId14"/>
            </p:custDataLst>
          </p:nvPr>
        </p:nvSpPr>
        <p:spPr>
          <a:xfrm>
            <a:off x="4201671" y="2969104"/>
            <a:ext cx="1924182" cy="2152717"/>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3200">
                <a:solidFill>
                  <a:schemeClr val="accent1"/>
                </a:solidFill>
                <a:sym typeface="+mn-lt"/>
              </a:rPr>
              <a:t>考核管理</a:t>
            </a:r>
            <a:endParaRPr kumimoji="1" lang="zh-CN" altLang="en-US" sz="3200">
              <a:solidFill>
                <a:schemeClr val="accent1"/>
              </a:solidFill>
              <a:sym typeface="+mn-lt"/>
            </a:endParaRPr>
          </a:p>
        </p:txBody>
      </p:sp>
      <p:sp>
        <p:nvSpPr>
          <p:cNvPr id="8" name="文本框 5"/>
          <p:cNvSpPr txBox="1"/>
          <p:nvPr>
            <p:custDataLst>
              <p:tags r:id="rId15"/>
            </p:custDataLst>
          </p:nvPr>
        </p:nvSpPr>
        <p:spPr>
          <a:xfrm>
            <a:off x="6753341" y="2969104"/>
            <a:ext cx="1924182" cy="2152717"/>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3200">
                <a:solidFill>
                  <a:schemeClr val="accent1"/>
                </a:solidFill>
                <a:sym typeface="+mn-lt"/>
              </a:rPr>
              <a:t>典型故障</a:t>
            </a:r>
            <a:endParaRPr kumimoji="1" lang="zh-CN" altLang="en-US" sz="3200">
              <a:solidFill>
                <a:schemeClr val="accent1"/>
              </a:solidFill>
              <a:sym typeface="+mn-lt"/>
            </a:endParaRPr>
          </a:p>
        </p:txBody>
      </p:sp>
      <p:sp>
        <p:nvSpPr>
          <p:cNvPr id="6" name="直角三角形 5"/>
          <p:cNvSpPr/>
          <p:nvPr>
            <p:custDataLst>
              <p:tags r:id="rId16"/>
            </p:custDataLst>
          </p:nvPr>
        </p:nvSpPr>
        <p:spPr>
          <a:xfrm flipV="1">
            <a:off x="9011913" y="2597736"/>
            <a:ext cx="613910" cy="61391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9" name="文本框 8"/>
          <p:cNvSpPr txBox="1"/>
          <p:nvPr>
            <p:custDataLst>
              <p:tags r:id="rId17"/>
            </p:custDataLst>
          </p:nvPr>
        </p:nvSpPr>
        <p:spPr>
          <a:xfrm>
            <a:off x="9019083" y="2564576"/>
            <a:ext cx="347733" cy="422119"/>
          </a:xfrm>
          <a:prstGeom prst="rect">
            <a:avLst/>
          </a:prstGeom>
        </p:spPr>
        <p:txBody>
          <a:bodyPr wrap="none" lIns="90000" tIns="46800" rIns="90000" bIns="46800">
            <a:normAutofit lnSpcReduction="10000"/>
          </a:bodyPr>
          <a:lstStyle>
            <a:defPPr>
              <a:defRPr lang="zh-CN"/>
            </a:defPPr>
            <a:lvl1pPr>
              <a:lnSpc>
                <a:spcPct val="130000"/>
              </a:lnSpc>
              <a:defRPr sz="2800">
                <a:solidFill>
                  <a:schemeClr val="bg1"/>
                </a:solidFill>
              </a:defRPr>
            </a:lvl1pPr>
          </a:lstStyle>
          <a:p>
            <a:r>
              <a:rPr lang="en-US" altLang="zh-CN" sz="1400" dirty="0"/>
              <a:t>4</a:t>
            </a:r>
            <a:endParaRPr lang="zh-CN" altLang="en-US" sz="1400" dirty="0"/>
          </a:p>
        </p:txBody>
      </p:sp>
      <p:sp>
        <p:nvSpPr>
          <p:cNvPr id="10" name="文本框 5"/>
          <p:cNvSpPr txBox="1"/>
          <p:nvPr>
            <p:custDataLst>
              <p:tags r:id="rId18"/>
            </p:custDataLst>
          </p:nvPr>
        </p:nvSpPr>
        <p:spPr>
          <a:xfrm>
            <a:off x="9106016" y="2978629"/>
            <a:ext cx="1924182" cy="2152717"/>
          </a:xfrm>
          <a:prstGeom prst="rect">
            <a:avLst/>
          </a:prstGeom>
          <a:noFill/>
        </p:spPr>
        <p:txBody>
          <a:bodyPr wrap="square" lIns="90000" tIns="46800" rIns="90000" bIns="4680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3200">
                <a:solidFill>
                  <a:schemeClr val="accent1"/>
                </a:solidFill>
                <a:sym typeface="+mn-lt"/>
              </a:rPr>
              <a:t>售后体系</a:t>
            </a:r>
            <a:endParaRPr kumimoji="1" lang="zh-CN" altLang="en-US" sz="3200">
              <a:solidFill>
                <a:schemeClr val="accent1"/>
              </a:solidFill>
              <a:sym typeface="+mn-lt"/>
            </a:endParaRPr>
          </a:p>
        </p:txBody>
      </p:sp>
      <p:pic>
        <p:nvPicPr>
          <p:cNvPr id="2097205" name="图片 1" descr="绩元"/>
          <p:cNvPicPr>
            <a:picLocks noChangeAspect="1"/>
          </p:cNvPicPr>
          <p:nvPr/>
        </p:nvPicPr>
        <p:blipFill>
          <a:blip r:embed="rId19"/>
          <a:stretch>
            <a:fillRect/>
          </a:stretch>
        </p:blipFill>
        <p:spPr>
          <a:xfrm>
            <a:off x="11407140" y="183515"/>
            <a:ext cx="420371" cy="797560"/>
          </a:xfrm>
          <a:prstGeom prst="rect">
            <a:avLst/>
          </a:prstGeom>
        </p:spPr>
      </p:pic>
    </p:spTree>
    <p:custDataLst>
      <p:tags r:id="rId2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706963" y="1177663"/>
            <a:ext cx="4724080" cy="4769485"/>
          </a:xfrm>
          <a:prstGeom prst="rect">
            <a:avLst/>
          </a:prstGeom>
          <a:noFill/>
        </p:spPr>
        <p:txBody>
          <a:bodyPr wrap="square" rtlCol="0">
            <a:spAutoFit/>
          </a:bodyPr>
          <a:p>
            <a:r>
              <a:rPr lang="en-US" altLang="zh-CN" sz="1600" b="1">
                <a:latin typeface="微软雅黑" panose="020B0503020204020204" charset="-122"/>
                <a:ea typeface="微软雅黑" panose="020B0503020204020204" charset="-122"/>
                <a:cs typeface="微软雅黑" panose="020B0503020204020204" charset="-122"/>
              </a:rPr>
              <a:t>1</a:t>
            </a:r>
            <a:r>
              <a:rPr lang="zh-CN" altLang="en-US" sz="1600" b="1">
                <a:latin typeface="微软雅黑" panose="020B0503020204020204" charset="-122"/>
                <a:ea typeface="微软雅黑" panose="020B0503020204020204" charset="-122"/>
                <a:cs typeface="微软雅黑" panose="020B0503020204020204" charset="-122"/>
              </a:rPr>
              <a:t>、调度主站：</a:t>
            </a:r>
            <a:r>
              <a:rPr lang="zh-CN" altLang="en-US" sz="1600">
                <a:latin typeface="微软雅黑" panose="020B0503020204020204" charset="-122"/>
                <a:ea typeface="微软雅黑" panose="020B0503020204020204" charset="-122"/>
                <a:cs typeface="微软雅黑" panose="020B0503020204020204" charset="-122"/>
              </a:rPr>
              <a:t>①负责下发有功目标指令给远动机  ②同时从远动机中获取</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系统的压板状态、实时功率等数据。用来监视</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系统是否正常运行。并依据细则对</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做拉停处理、考核统计。</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b="1">
                <a:latin typeface="微软雅黑" panose="020B0503020204020204" charset="-122"/>
                <a:ea typeface="微软雅黑" panose="020B0503020204020204" charset="-122"/>
                <a:cs typeface="微软雅黑" panose="020B0503020204020204" charset="-122"/>
              </a:rPr>
              <a:t>2</a:t>
            </a:r>
            <a:r>
              <a:rPr lang="zh-CN" altLang="en-US" sz="1600" b="1">
                <a:latin typeface="微软雅黑" panose="020B0503020204020204" charset="-122"/>
                <a:ea typeface="微软雅黑" panose="020B0503020204020204" charset="-122"/>
                <a:cs typeface="微软雅黑" panose="020B0503020204020204" charset="-122"/>
              </a:rPr>
              <a:t>、远动机：</a:t>
            </a:r>
            <a:r>
              <a:rPr lang="zh-CN" altLang="en-US" sz="1600">
                <a:latin typeface="微软雅黑" panose="020B0503020204020204" charset="-122"/>
                <a:ea typeface="微软雅黑" panose="020B0503020204020204" charset="-122"/>
                <a:cs typeface="微软雅黑" panose="020B0503020204020204" charset="-122"/>
              </a:rPr>
              <a:t>用来接收调度指令并转发给</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系统，同时将实时母线功率数据送给</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系统。为</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系统的初步调节判定提供两个主要参数，即：目标功率和实时功率。</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b="1">
                <a:latin typeface="微软雅黑" panose="020B0503020204020204" charset="-122"/>
                <a:ea typeface="微软雅黑" panose="020B0503020204020204" charset="-122"/>
                <a:cs typeface="微软雅黑" panose="020B0503020204020204" charset="-122"/>
              </a:rPr>
              <a:t>3</a:t>
            </a:r>
            <a:r>
              <a:rPr lang="zh-CN" altLang="en-US" sz="1600" b="1">
                <a:latin typeface="微软雅黑" panose="020B0503020204020204" charset="-122"/>
                <a:ea typeface="微软雅黑" panose="020B0503020204020204" charset="-122"/>
                <a:cs typeface="微软雅黑" panose="020B0503020204020204" charset="-122"/>
              </a:rPr>
              <a:t>、</a:t>
            </a:r>
            <a:r>
              <a:rPr lang="en-US" altLang="zh-CN" sz="1600" b="1">
                <a:latin typeface="微软雅黑" panose="020B0503020204020204" charset="-122"/>
                <a:ea typeface="微软雅黑" panose="020B0503020204020204" charset="-122"/>
                <a:cs typeface="微软雅黑" panose="020B0503020204020204" charset="-122"/>
              </a:rPr>
              <a:t>AGC</a:t>
            </a:r>
            <a:r>
              <a:rPr lang="zh-CN" altLang="en-US" sz="1600" b="1">
                <a:latin typeface="微软雅黑" panose="020B0503020204020204" charset="-122"/>
                <a:ea typeface="微软雅黑" panose="020B0503020204020204" charset="-122"/>
                <a:cs typeface="微软雅黑" panose="020B0503020204020204" charset="-122"/>
              </a:rPr>
              <a:t>系统</a:t>
            </a:r>
            <a:r>
              <a:rPr lang="en-US" altLang="zh-CN" sz="1600" b="1">
                <a:latin typeface="微软雅黑" panose="020B0503020204020204" charset="-122"/>
                <a:ea typeface="微软雅黑" panose="020B0503020204020204" charset="-122"/>
                <a:cs typeface="微软雅黑" panose="020B0503020204020204" charset="-122"/>
              </a:rPr>
              <a:t>/</a:t>
            </a:r>
            <a:r>
              <a:rPr lang="zh-CN" altLang="en-US" sz="1600" b="1">
                <a:latin typeface="微软雅黑" panose="020B0503020204020204" charset="-122"/>
                <a:ea typeface="微软雅黑" panose="020B0503020204020204" charset="-122"/>
                <a:cs typeface="微软雅黑" panose="020B0503020204020204" charset="-122"/>
              </a:rPr>
              <a:t>服务器：</a:t>
            </a:r>
            <a:r>
              <a:rPr lang="zh-CN" altLang="en-US" sz="1600">
                <a:latin typeface="微软雅黑" panose="020B0503020204020204" charset="-122"/>
                <a:ea typeface="微软雅黑" panose="020B0503020204020204" charset="-122"/>
                <a:cs typeface="微软雅黑" panose="020B0503020204020204" charset="-122"/>
              </a:rPr>
              <a:t>从远动机获取调度指令及实时母线功率，从厂区通讯管理机接收逆变器的实时运行信息。根据调节算法，算好要对逆变器下发的有功调节分配值。</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b="1">
                <a:latin typeface="微软雅黑" panose="020B0503020204020204" charset="-122"/>
                <a:ea typeface="微软雅黑" panose="020B0503020204020204" charset="-122"/>
                <a:cs typeface="微软雅黑" panose="020B0503020204020204" charset="-122"/>
              </a:rPr>
              <a:t>4</a:t>
            </a:r>
            <a:r>
              <a:rPr lang="zh-CN" altLang="en-US" sz="1600" b="1">
                <a:latin typeface="微软雅黑" panose="020B0503020204020204" charset="-122"/>
                <a:ea typeface="微软雅黑" panose="020B0503020204020204" charset="-122"/>
                <a:cs typeface="微软雅黑" panose="020B0503020204020204" charset="-122"/>
              </a:rPr>
              <a:t>、光伏区通讯管理机：</a:t>
            </a:r>
            <a:r>
              <a:rPr lang="zh-CN" altLang="en-US" sz="1600">
                <a:latin typeface="微软雅黑" panose="020B0503020204020204" charset="-122"/>
                <a:ea typeface="微软雅黑" panose="020B0503020204020204" charset="-122"/>
                <a:cs typeface="微软雅黑" panose="020B0503020204020204" charset="-122"/>
              </a:rPr>
              <a:t>负责将</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分配给逆变器的功率调节值送给逆变器，并将逆变器执行完指令后的实时信息反馈给</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系统。</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b="1">
                <a:latin typeface="微软雅黑" panose="020B0503020204020204" charset="-122"/>
                <a:ea typeface="微软雅黑" panose="020B0503020204020204" charset="-122"/>
                <a:cs typeface="微软雅黑" panose="020B0503020204020204" charset="-122"/>
              </a:rPr>
              <a:t>5</a:t>
            </a:r>
            <a:r>
              <a:rPr lang="zh-CN" altLang="en-US" sz="1600" b="1">
                <a:latin typeface="微软雅黑" panose="020B0503020204020204" charset="-122"/>
                <a:ea typeface="微软雅黑" panose="020B0503020204020204" charset="-122"/>
                <a:cs typeface="微软雅黑" panose="020B0503020204020204" charset="-122"/>
              </a:rPr>
              <a:t>、逆变器：</a:t>
            </a:r>
            <a:r>
              <a:rPr lang="zh-CN" altLang="en-US" sz="1600">
                <a:latin typeface="微软雅黑" panose="020B0503020204020204" charset="-122"/>
                <a:ea typeface="微软雅黑" panose="020B0503020204020204" charset="-122"/>
                <a:cs typeface="微软雅黑" panose="020B0503020204020204" charset="-122"/>
              </a:rPr>
              <a:t>执行</a:t>
            </a:r>
            <a:r>
              <a:rPr lang="en-US" altLang="zh-CN" sz="1600">
                <a:latin typeface="微软雅黑" panose="020B0503020204020204" charset="-122"/>
                <a:ea typeface="微软雅黑" panose="020B0503020204020204" charset="-122"/>
                <a:cs typeface="微软雅黑" panose="020B0503020204020204" charset="-122"/>
              </a:rPr>
              <a:t>AGC</a:t>
            </a:r>
            <a:r>
              <a:rPr lang="zh-CN" altLang="en-US" sz="1600">
                <a:latin typeface="微软雅黑" panose="020B0503020204020204" charset="-122"/>
                <a:ea typeface="微软雅黑" panose="020B0503020204020204" charset="-122"/>
                <a:cs typeface="微软雅黑" panose="020B0503020204020204" charset="-122"/>
              </a:rPr>
              <a:t>指令，真正的功率控制执行单元。</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b="1">
                <a:latin typeface="微软雅黑" panose="020B0503020204020204" charset="-122"/>
                <a:ea typeface="微软雅黑" panose="020B0503020204020204" charset="-122"/>
                <a:cs typeface="微软雅黑" panose="020B0503020204020204" charset="-122"/>
              </a:rPr>
              <a:t>6</a:t>
            </a:r>
            <a:r>
              <a:rPr lang="zh-CN" altLang="en-US" sz="1600" b="1">
                <a:latin typeface="微软雅黑" panose="020B0503020204020204" charset="-122"/>
                <a:ea typeface="微软雅黑" panose="020B0503020204020204" charset="-122"/>
                <a:cs typeface="微软雅黑" panose="020B0503020204020204" charset="-122"/>
              </a:rPr>
              <a:t>、站控层交换机：</a:t>
            </a:r>
            <a:r>
              <a:rPr lang="zh-CN" altLang="en-US" sz="1600">
                <a:latin typeface="微软雅黑" panose="020B0503020204020204" charset="-122"/>
                <a:ea typeface="微软雅黑" panose="020B0503020204020204" charset="-122"/>
                <a:cs typeface="微软雅黑" panose="020B0503020204020204" charset="-122"/>
              </a:rPr>
              <a:t>各网络设备进行数据交互、传输的基础</a:t>
            </a:r>
            <a:endParaRPr lang="zh-CN" altLang="en-US" sz="1600">
              <a:latin typeface="微软雅黑" panose="020B0503020204020204" charset="-122"/>
              <a:ea typeface="微软雅黑" panose="020B0503020204020204" charset="-122"/>
              <a:cs typeface="微软雅黑" panose="020B0503020204020204" charset="-122"/>
            </a:endParaRPr>
          </a:p>
        </p:txBody>
      </p:sp>
      <p:grpSp>
        <p:nvGrpSpPr>
          <p:cNvPr id="53" name="组合 52"/>
          <p:cNvGrpSpPr/>
          <p:nvPr/>
        </p:nvGrpSpPr>
        <p:grpSpPr>
          <a:xfrm>
            <a:off x="96308" y="1273313"/>
            <a:ext cx="4604730" cy="4819730"/>
            <a:chOff x="113" y="2379"/>
            <a:chExt cx="5440" cy="5694"/>
          </a:xfrm>
        </p:grpSpPr>
        <p:pic>
          <p:nvPicPr>
            <p:cNvPr id="47" name="图片 46"/>
            <p:cNvPicPr>
              <a:picLocks noChangeAspect="1"/>
            </p:cNvPicPr>
            <p:nvPr/>
          </p:nvPicPr>
          <p:blipFill>
            <a:blip r:embed="rId1"/>
            <a:stretch>
              <a:fillRect/>
            </a:stretch>
          </p:blipFill>
          <p:spPr>
            <a:xfrm>
              <a:off x="113" y="2379"/>
              <a:ext cx="5441" cy="5695"/>
            </a:xfrm>
            <a:prstGeom prst="rect">
              <a:avLst/>
            </a:prstGeom>
          </p:spPr>
        </p:pic>
        <p:pic>
          <p:nvPicPr>
            <p:cNvPr id="48" name="图片 47"/>
            <p:cNvPicPr>
              <a:picLocks noChangeAspect="1"/>
            </p:cNvPicPr>
            <p:nvPr/>
          </p:nvPicPr>
          <p:blipFill>
            <a:blip r:embed="rId2"/>
            <a:stretch>
              <a:fillRect/>
            </a:stretch>
          </p:blipFill>
          <p:spPr>
            <a:xfrm>
              <a:off x="113" y="6974"/>
              <a:ext cx="1824" cy="987"/>
            </a:xfrm>
            <a:prstGeom prst="rect">
              <a:avLst/>
            </a:prstGeom>
          </p:spPr>
        </p:pic>
      </p:grpSp>
      <p:grpSp>
        <p:nvGrpSpPr>
          <p:cNvPr id="49" name="Group 70"/>
          <p:cNvGrpSpPr/>
          <p:nvPr/>
        </p:nvGrpSpPr>
        <p:grpSpPr>
          <a:xfrm>
            <a:off x="9676516" y="1456994"/>
            <a:ext cx="1939235" cy="529882"/>
            <a:chOff x="1779474" y="1440226"/>
            <a:chExt cx="1237940" cy="397441"/>
          </a:xfrm>
        </p:grpSpPr>
        <p:sp>
          <p:nvSpPr>
            <p:cNvPr id="50" name="Rounded Rectangle 72"/>
            <p:cNvSpPr/>
            <p:nvPr/>
          </p:nvSpPr>
          <p:spPr>
            <a:xfrm>
              <a:off x="1780014" y="1440226"/>
              <a:ext cx="1237400" cy="39744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charset="-122"/>
                <a:ea typeface="微软雅黑" panose="020B0503020204020204" charset="-122"/>
              </a:endParaRPr>
            </a:p>
          </p:txBody>
        </p:sp>
        <p:sp>
          <p:nvSpPr>
            <p:cNvPr id="51" name="Text Placeholder 3"/>
            <p:cNvSpPr txBox="1"/>
            <p:nvPr/>
          </p:nvSpPr>
          <p:spPr>
            <a:xfrm>
              <a:off x="1779474" y="1515271"/>
              <a:ext cx="1237400" cy="24671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spcBef>
                  <a:spcPct val="20000"/>
                </a:spcBef>
                <a:defRPr/>
              </a:pPr>
              <a:r>
                <a:rPr lang="zh-CN" altLang="en-US" sz="2135" dirty="0">
                  <a:solidFill>
                    <a:schemeClr val="bg1"/>
                  </a:solidFill>
                  <a:latin typeface="微软雅黑" panose="020B0503020204020204" charset="-122"/>
                  <a:ea typeface="微软雅黑" panose="020B0503020204020204" charset="-122"/>
                </a:rPr>
                <a:t>重要故障点</a:t>
              </a:r>
              <a:endParaRPr lang="zh-CN" altLang="en-US" sz="2135" dirty="0">
                <a:solidFill>
                  <a:schemeClr val="bg1"/>
                </a:solidFill>
                <a:latin typeface="微软雅黑" panose="020B0503020204020204" charset="-122"/>
                <a:ea typeface="微软雅黑" panose="020B0503020204020204" charset="-122"/>
              </a:endParaRPr>
            </a:p>
          </p:txBody>
        </p:sp>
      </p:grpSp>
      <p:sp>
        <p:nvSpPr>
          <p:cNvPr id="52" name="Text Placeholder 3"/>
          <p:cNvSpPr txBox="1"/>
          <p:nvPr/>
        </p:nvSpPr>
        <p:spPr>
          <a:xfrm>
            <a:off x="9431043" y="2184101"/>
            <a:ext cx="2522444" cy="1644650"/>
          </a:xfrm>
          <a:prstGeom prst="rect">
            <a:avLst/>
          </a:prstGeom>
          <a:solidFill>
            <a:schemeClr val="accent3">
              <a:lumMod val="60000"/>
              <a:lumOff val="40000"/>
            </a:schemeClr>
          </a:solidFill>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spcBef>
                <a:spcPct val="20000"/>
              </a:spcBef>
              <a:defRPr/>
            </a:pPr>
            <a:r>
              <a:rPr lang="en-US" altLang="zh-CN" sz="2135" dirty="0">
                <a:solidFill>
                  <a:srgbClr val="FF0000"/>
                </a:solidFill>
                <a:latin typeface="微软雅黑" panose="020B0503020204020204" charset="-122"/>
                <a:ea typeface="微软雅黑" panose="020B0503020204020204" charset="-122"/>
              </a:rPr>
              <a:t>      </a:t>
            </a:r>
            <a:r>
              <a:rPr lang="zh-CN" altLang="en-US" sz="2135" dirty="0">
                <a:solidFill>
                  <a:srgbClr val="FF0000"/>
                </a:solidFill>
                <a:latin typeface="微软雅黑" panose="020B0503020204020204" charset="-122"/>
                <a:ea typeface="微软雅黑" panose="020B0503020204020204" charset="-122"/>
              </a:rPr>
              <a:t>图中调度主站、远动机、</a:t>
            </a:r>
            <a:r>
              <a:rPr lang="en-US" altLang="zh-CN" sz="2135" dirty="0">
                <a:solidFill>
                  <a:srgbClr val="FF0000"/>
                </a:solidFill>
                <a:latin typeface="微软雅黑" panose="020B0503020204020204" charset="-122"/>
                <a:ea typeface="微软雅黑" panose="020B0503020204020204" charset="-122"/>
              </a:rPr>
              <a:t>AGC</a:t>
            </a:r>
            <a:r>
              <a:rPr lang="zh-CN" altLang="en-US" sz="2135" dirty="0">
                <a:solidFill>
                  <a:srgbClr val="FF0000"/>
                </a:solidFill>
                <a:latin typeface="微软雅黑" panose="020B0503020204020204" charset="-122"/>
                <a:ea typeface="微软雅黑" panose="020B0503020204020204" charset="-122"/>
              </a:rPr>
              <a:t>系统</a:t>
            </a:r>
            <a:r>
              <a:rPr lang="en-US" altLang="zh-CN" sz="2135" dirty="0">
                <a:solidFill>
                  <a:srgbClr val="FF0000"/>
                </a:solidFill>
                <a:latin typeface="微软雅黑" panose="020B0503020204020204" charset="-122"/>
                <a:ea typeface="微软雅黑" panose="020B0503020204020204" charset="-122"/>
              </a:rPr>
              <a:t>/</a:t>
            </a:r>
            <a:r>
              <a:rPr lang="zh-CN" altLang="en-US" sz="2135" dirty="0">
                <a:solidFill>
                  <a:srgbClr val="FF0000"/>
                </a:solidFill>
                <a:latin typeface="微软雅黑" panose="020B0503020204020204" charset="-122"/>
                <a:ea typeface="微软雅黑" panose="020B0503020204020204" charset="-122"/>
              </a:rPr>
              <a:t>服务器，只要有一个节点出现故障时</a:t>
            </a:r>
            <a:r>
              <a:rPr lang="zh-CN" sz="2135" dirty="0">
                <a:solidFill>
                  <a:srgbClr val="FF0000"/>
                </a:solidFill>
                <a:latin typeface="微软雅黑" panose="020B0503020204020204" charset="-122"/>
                <a:ea typeface="微软雅黑" panose="020B0503020204020204" charset="-122"/>
              </a:rPr>
              <a:t>需要及时处理</a:t>
            </a:r>
            <a:endParaRPr lang="zh-CN" sz="2135" dirty="0">
              <a:solidFill>
                <a:srgbClr val="FF0000"/>
              </a:solidFill>
              <a:latin typeface="微软雅黑" panose="020B0503020204020204" charset="-122"/>
              <a:ea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1.1 AGC</a:t>
            </a:r>
            <a:r>
              <a:rPr lang="zh-CN" altLang="en-US" sz="3200" b="1" dirty="0">
                <a:solidFill>
                  <a:srgbClr val="0070C0"/>
                </a:solidFill>
                <a:latin typeface="+mn-lt"/>
                <a:ea typeface="+mn-ea"/>
                <a:cs typeface="+mn-ea"/>
                <a:sym typeface="+mn-lt"/>
              </a:rPr>
              <a:t>系统常见故障</a:t>
            </a:r>
            <a:endParaRPr lang="zh-CN" altLang="en-US"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3"/>
          <a:stretch>
            <a:fillRect/>
          </a:stretch>
        </p:blipFill>
        <p:spPr>
          <a:xfrm>
            <a:off x="11423700" y="83691"/>
            <a:ext cx="420370" cy="7975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5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ent Arrow 57"/>
          <p:cNvSpPr/>
          <p:nvPr/>
        </p:nvSpPr>
        <p:spPr>
          <a:xfrm flipV="1">
            <a:off x="1015153" y="3566160"/>
            <a:ext cx="1811020" cy="1284393"/>
          </a:xfrm>
          <a:prstGeom prst="bentArrow">
            <a:avLst>
              <a:gd name="adj1" fmla="val 10194"/>
              <a:gd name="adj2" fmla="val 9038"/>
              <a:gd name="adj3" fmla="val 14263"/>
              <a:gd name="adj4" fmla="val 249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2" rIns="91442" bIns="45722" rtlCol="0" anchor="ctr"/>
          <a:lstStyle/>
          <a:p>
            <a:pPr algn="ctr"/>
            <a:endParaRPr lang="en-US" sz="2400" dirty="0">
              <a:solidFill>
                <a:schemeClr val="tx1"/>
              </a:solidFill>
              <a:latin typeface="微软雅黑" panose="020B0503020204020204" charset="-122"/>
            </a:endParaRPr>
          </a:p>
        </p:txBody>
      </p:sp>
      <p:sp>
        <p:nvSpPr>
          <p:cNvPr id="38" name="Bent Arrow 57"/>
          <p:cNvSpPr/>
          <p:nvPr/>
        </p:nvSpPr>
        <p:spPr>
          <a:xfrm flipV="1">
            <a:off x="746760" y="4283287"/>
            <a:ext cx="2077720" cy="1701800"/>
          </a:xfrm>
          <a:prstGeom prst="bentArrow">
            <a:avLst>
              <a:gd name="adj1" fmla="val 10194"/>
              <a:gd name="adj2" fmla="val 9038"/>
              <a:gd name="adj3" fmla="val 14263"/>
              <a:gd name="adj4" fmla="val 249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2" rIns="91442" bIns="45722" rtlCol="0" anchor="ctr"/>
          <a:lstStyle/>
          <a:p>
            <a:pPr algn="ctr"/>
            <a:endParaRPr lang="en-US" sz="2400" dirty="0">
              <a:solidFill>
                <a:schemeClr val="tx1"/>
              </a:solidFill>
              <a:latin typeface="微软雅黑" panose="020B0503020204020204" charset="-122"/>
            </a:endParaRPr>
          </a:p>
        </p:txBody>
      </p:sp>
      <p:sp>
        <p:nvSpPr>
          <p:cNvPr id="29" name="Bent Arrow 57"/>
          <p:cNvSpPr/>
          <p:nvPr/>
        </p:nvSpPr>
        <p:spPr>
          <a:xfrm>
            <a:off x="1013460" y="3429000"/>
            <a:ext cx="1811020" cy="1236133"/>
          </a:xfrm>
          <a:prstGeom prst="bentArrow">
            <a:avLst>
              <a:gd name="adj1" fmla="val 10194"/>
              <a:gd name="adj2" fmla="val 9038"/>
              <a:gd name="adj3" fmla="val 14263"/>
              <a:gd name="adj4" fmla="val 249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2" rIns="91442" bIns="45722" rtlCol="0" anchor="ctr"/>
          <a:lstStyle/>
          <a:p>
            <a:pPr algn="ctr"/>
            <a:endParaRPr lang="en-US" sz="2400" dirty="0">
              <a:solidFill>
                <a:schemeClr val="tx1"/>
              </a:solidFill>
              <a:latin typeface="微软雅黑" panose="020B0503020204020204" charset="-122"/>
            </a:endParaRPr>
          </a:p>
        </p:txBody>
      </p:sp>
      <p:sp>
        <p:nvSpPr>
          <p:cNvPr id="28" name="Bent Arrow 57"/>
          <p:cNvSpPr/>
          <p:nvPr/>
        </p:nvSpPr>
        <p:spPr>
          <a:xfrm>
            <a:off x="1014307" y="2240280"/>
            <a:ext cx="1811020" cy="1284393"/>
          </a:xfrm>
          <a:prstGeom prst="bentArrow">
            <a:avLst>
              <a:gd name="adj1" fmla="val 10194"/>
              <a:gd name="adj2" fmla="val 9038"/>
              <a:gd name="adj3" fmla="val 14263"/>
              <a:gd name="adj4" fmla="val 249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2" rIns="91442" bIns="45722" rtlCol="0" anchor="ctr"/>
          <a:lstStyle/>
          <a:p>
            <a:pPr algn="ctr"/>
            <a:endParaRPr lang="en-US" sz="2400" dirty="0">
              <a:solidFill>
                <a:schemeClr val="tx1"/>
              </a:solidFill>
              <a:latin typeface="微软雅黑" panose="020B0503020204020204" charset="-122"/>
            </a:endParaRPr>
          </a:p>
        </p:txBody>
      </p:sp>
      <p:sp>
        <p:nvSpPr>
          <p:cNvPr id="13" name="Bent Arrow 57"/>
          <p:cNvSpPr/>
          <p:nvPr/>
        </p:nvSpPr>
        <p:spPr>
          <a:xfrm>
            <a:off x="746760" y="1310640"/>
            <a:ext cx="2077720" cy="1541780"/>
          </a:xfrm>
          <a:prstGeom prst="bentArrow">
            <a:avLst>
              <a:gd name="adj1" fmla="val 10194"/>
              <a:gd name="adj2" fmla="val 9038"/>
              <a:gd name="adj3" fmla="val 14263"/>
              <a:gd name="adj4" fmla="val 249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2" rIns="91442" bIns="45722" rtlCol="0" anchor="ctr"/>
          <a:lstStyle/>
          <a:p>
            <a:pPr algn="ctr"/>
            <a:endParaRPr lang="en-US" sz="2400" dirty="0">
              <a:solidFill>
                <a:schemeClr val="tx1"/>
              </a:solidFill>
              <a:latin typeface="微软雅黑" panose="020B0503020204020204" charset="-122"/>
            </a:endParaRPr>
          </a:p>
        </p:txBody>
      </p:sp>
      <p:sp>
        <p:nvSpPr>
          <p:cNvPr id="215" name="标题1"/>
          <p:cNvSpPr>
            <a:spLocks noChangeArrowheads="1"/>
          </p:cNvSpPr>
          <p:nvPr/>
        </p:nvSpPr>
        <p:spPr bwMode="gray">
          <a:xfrm>
            <a:off x="2825327" y="1221740"/>
            <a:ext cx="1824567" cy="47244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调度主站</a:t>
            </a:r>
            <a:endPar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217" name="标题2"/>
          <p:cNvSpPr>
            <a:spLocks noChangeArrowheads="1"/>
          </p:cNvSpPr>
          <p:nvPr/>
        </p:nvSpPr>
        <p:spPr bwMode="gray">
          <a:xfrm>
            <a:off x="2826173" y="3336713"/>
            <a:ext cx="1824567" cy="484293"/>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系统</a:t>
            </a:r>
            <a:r>
              <a:rPr kumimoji="0" lang="en-US" altLang="zh-CN"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a:t>
            </a:r>
            <a:r>
              <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服务器</a:t>
            </a:r>
            <a:endPar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219" name="标题3"/>
          <p:cNvSpPr>
            <a:spLocks noChangeArrowheads="1"/>
          </p:cNvSpPr>
          <p:nvPr/>
        </p:nvSpPr>
        <p:spPr bwMode="gray">
          <a:xfrm>
            <a:off x="2825327" y="5556673"/>
            <a:ext cx="1824567" cy="52324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zh-CN"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通讯故障</a:t>
            </a:r>
            <a:endParaRPr kumimoji="0" lang="zh-CN" altLang="zh-CN"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220" name="Oval 19"/>
          <p:cNvSpPr>
            <a:spLocks noChangeArrowheads="1"/>
          </p:cNvSpPr>
          <p:nvPr/>
        </p:nvSpPr>
        <p:spPr bwMode="auto">
          <a:xfrm>
            <a:off x="44272" y="2756840"/>
            <a:ext cx="1920000" cy="1920000"/>
          </a:xfrm>
          <a:prstGeom prst="roundRect">
            <a:avLst/>
          </a:prstGeom>
          <a:solidFill>
            <a:schemeClr val="accent1"/>
          </a:solidFill>
          <a:ln w="3175" cap="flat" cmpd="sng" algn="ctr">
            <a:noFill/>
            <a:prstDash val="solid"/>
          </a:ln>
          <a:effectLst/>
        </p:spPr>
        <p:txBody>
          <a:bodyPr lIns="168000" rIns="168000" bIns="240000" anchor="ctr"/>
          <a:lstStyle/>
          <a:p>
            <a:pPr algn="ctr">
              <a:lnSpc>
                <a:spcPct val="120000"/>
              </a:lnSpc>
            </a:pPr>
            <a:r>
              <a:rPr lang="zh-CN" altLang="en-US" sz="2665" b="1" kern="0" dirty="0">
                <a:solidFill>
                  <a:srgbClr val="F9F9F9"/>
                </a:solidFill>
                <a:latin typeface="微软雅黑" panose="020B0503020204020204" charset="-122"/>
                <a:ea typeface="微软雅黑" panose="020B0503020204020204" charset="-122"/>
              </a:rPr>
              <a:t>故障分类故障现象</a:t>
            </a:r>
            <a:endParaRPr lang="zh-CN" altLang="en-US" sz="2665" b="1" kern="0" dirty="0">
              <a:solidFill>
                <a:srgbClr val="F9F9F9"/>
              </a:solidFill>
              <a:latin typeface="微软雅黑" panose="020B0503020204020204" charset="-122"/>
              <a:ea typeface="微软雅黑" panose="020B0503020204020204" charset="-122"/>
            </a:endParaRPr>
          </a:p>
        </p:txBody>
      </p:sp>
      <p:sp>
        <p:nvSpPr>
          <p:cNvPr id="26" name="文本1"/>
          <p:cNvSpPr>
            <a:spLocks noChangeArrowheads="1"/>
          </p:cNvSpPr>
          <p:nvPr/>
        </p:nvSpPr>
        <p:spPr bwMode="gray">
          <a:xfrm>
            <a:off x="7563273" y="1885527"/>
            <a:ext cx="3617807" cy="976207"/>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无法接收目标指令值：目标值死值</a:t>
            </a:r>
            <a:endParaRPr lang="zh-CN" altLang="zh-CN"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无法采集实时母线数据：</a:t>
            </a:r>
            <a:r>
              <a:rPr lang="en-US" altLang="zh-CN" sz="1335" dirty="0">
                <a:solidFill>
                  <a:srgbClr val="4D4D4D"/>
                </a:solidFill>
                <a:latin typeface="微软雅黑" panose="020B0503020204020204" charset="-122"/>
                <a:ea typeface="微软雅黑" panose="020B0503020204020204" charset="-122"/>
                <a:sym typeface="+mn-ea"/>
              </a:rPr>
              <a:t>PQV</a:t>
            </a:r>
            <a:r>
              <a:rPr lang="zh-CN" altLang="en-US" sz="1335" dirty="0">
                <a:solidFill>
                  <a:srgbClr val="4D4D4D"/>
                </a:solidFill>
                <a:latin typeface="微软雅黑" panose="020B0503020204020204" charset="-122"/>
                <a:ea typeface="微软雅黑" panose="020B0503020204020204" charset="-122"/>
                <a:sym typeface="+mn-ea"/>
              </a:rPr>
              <a:t>数据死值</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无法上传</a:t>
            </a:r>
            <a:r>
              <a:rPr lang="en-US" altLang="zh-CN" sz="1335" dirty="0">
                <a:solidFill>
                  <a:srgbClr val="4D4D4D"/>
                </a:solidFill>
                <a:latin typeface="微软雅黑" panose="020B0503020204020204" charset="-122"/>
                <a:ea typeface="微软雅黑" panose="020B0503020204020204" charset="-122"/>
                <a:sym typeface="+mn-ea"/>
              </a:rPr>
              <a:t>AGC</a:t>
            </a:r>
            <a:r>
              <a:rPr lang="zh-CN" altLang="en-US" sz="1335" dirty="0">
                <a:solidFill>
                  <a:srgbClr val="4D4D4D"/>
                </a:solidFill>
                <a:latin typeface="微软雅黑" panose="020B0503020204020204" charset="-122"/>
                <a:ea typeface="微软雅黑" panose="020B0503020204020204" charset="-122"/>
                <a:sym typeface="+mn-ea"/>
              </a:rPr>
              <a:t>数据值：导致调度判定</a:t>
            </a:r>
            <a:r>
              <a:rPr lang="en-US" altLang="zh-CN" sz="1335" dirty="0">
                <a:solidFill>
                  <a:srgbClr val="4D4D4D"/>
                </a:solidFill>
                <a:latin typeface="微软雅黑" panose="020B0503020204020204" charset="-122"/>
                <a:ea typeface="微软雅黑" panose="020B0503020204020204" charset="-122"/>
                <a:sym typeface="+mn-ea"/>
              </a:rPr>
              <a:t>AGC</a:t>
            </a:r>
            <a:r>
              <a:rPr lang="zh-CN" altLang="en-US" sz="1335" dirty="0">
                <a:solidFill>
                  <a:srgbClr val="4D4D4D"/>
                </a:solidFill>
                <a:latin typeface="微软雅黑" panose="020B0503020204020204" charset="-122"/>
                <a:ea typeface="微软雅黑" panose="020B0503020204020204" charset="-122"/>
                <a:sym typeface="+mn-ea"/>
              </a:rPr>
              <a:t>故障退出</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27" name="标题1"/>
          <p:cNvSpPr>
            <a:spLocks noChangeArrowheads="1"/>
          </p:cNvSpPr>
          <p:nvPr/>
        </p:nvSpPr>
        <p:spPr bwMode="gray">
          <a:xfrm>
            <a:off x="2824480" y="2145453"/>
            <a:ext cx="1825413" cy="471593"/>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远动机</a:t>
            </a:r>
            <a:endPar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30" name="文本1"/>
          <p:cNvSpPr>
            <a:spLocks noChangeArrowheads="1"/>
          </p:cNvSpPr>
          <p:nvPr/>
        </p:nvSpPr>
        <p:spPr bwMode="gray">
          <a:xfrm>
            <a:off x="4676140" y="3071707"/>
            <a:ext cx="2243667" cy="1009227"/>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电脑</a:t>
            </a:r>
            <a:r>
              <a:rPr lang="en-US" altLang="zh-CN" sz="1335" dirty="0">
                <a:solidFill>
                  <a:srgbClr val="4D4D4D"/>
                </a:solidFill>
                <a:latin typeface="微软雅黑" panose="020B0503020204020204" charset="-122"/>
                <a:ea typeface="微软雅黑" panose="020B0503020204020204" charset="-122"/>
                <a:sym typeface="+mn-ea"/>
              </a:rPr>
              <a:t>/</a:t>
            </a:r>
            <a:r>
              <a:rPr lang="zh-CN" altLang="en-US" sz="1335" dirty="0">
                <a:solidFill>
                  <a:srgbClr val="4D4D4D"/>
                </a:solidFill>
                <a:latin typeface="微软雅黑" panose="020B0503020204020204" charset="-122"/>
                <a:ea typeface="微软雅黑" panose="020B0503020204020204" charset="-122"/>
                <a:sym typeface="+mn-ea"/>
              </a:rPr>
              <a:t>系统</a:t>
            </a:r>
            <a:r>
              <a:rPr lang="en-US" altLang="zh-CN" sz="1335" dirty="0">
                <a:solidFill>
                  <a:srgbClr val="4D4D4D"/>
                </a:solidFill>
                <a:latin typeface="微软雅黑" panose="020B0503020204020204" charset="-122"/>
                <a:ea typeface="微软雅黑" panose="020B0503020204020204" charset="-122"/>
                <a:sym typeface="+mn-ea"/>
              </a:rPr>
              <a:t>/</a:t>
            </a:r>
            <a:r>
              <a:rPr lang="zh-CN" altLang="en-US" sz="1335" dirty="0">
                <a:solidFill>
                  <a:srgbClr val="4D4D4D"/>
                </a:solidFill>
                <a:latin typeface="微软雅黑" panose="020B0503020204020204" charset="-122"/>
                <a:ea typeface="微软雅黑" panose="020B0503020204020204" charset="-122"/>
                <a:sym typeface="+mn-ea"/>
              </a:rPr>
              <a:t>软件卡死</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软件配置丢失、异常</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数据库软件存满</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算法程序出错</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33" name="文本1"/>
          <p:cNvSpPr>
            <a:spLocks noChangeArrowheads="1"/>
          </p:cNvSpPr>
          <p:nvPr/>
        </p:nvSpPr>
        <p:spPr bwMode="gray">
          <a:xfrm>
            <a:off x="4675293" y="1952413"/>
            <a:ext cx="2242820" cy="859367"/>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远动机损坏、死机</a:t>
            </a:r>
            <a:endParaRPr lang="zh-CN" altLang="zh-CN"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配置丢失</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34" name="文本1"/>
          <p:cNvSpPr>
            <a:spLocks noChangeArrowheads="1"/>
          </p:cNvSpPr>
          <p:nvPr/>
        </p:nvSpPr>
        <p:spPr bwMode="gray">
          <a:xfrm>
            <a:off x="7563273" y="3117427"/>
            <a:ext cx="4010660" cy="786553"/>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与远动机通讯中断：目标、实时值死值</a:t>
            </a:r>
            <a:endParaRPr lang="zh-CN" altLang="zh-CN"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与管理机</a:t>
            </a:r>
            <a:r>
              <a:rPr lang="zh-CN" altLang="en-US" sz="1335" dirty="0">
                <a:solidFill>
                  <a:srgbClr val="4D4D4D"/>
                </a:solidFill>
                <a:latin typeface="微软雅黑" panose="020B0503020204020204" charset="-122"/>
                <a:ea typeface="微软雅黑" panose="020B0503020204020204" charset="-122"/>
                <a:sym typeface="+mn-ea"/>
              </a:rPr>
              <a:t>通讯中断：无法调节逆变器、风机</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调节逆变器指令分配错误、超调</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35" name="右箭头 34"/>
          <p:cNvSpPr/>
          <p:nvPr/>
        </p:nvSpPr>
        <p:spPr>
          <a:xfrm>
            <a:off x="6969760" y="1266613"/>
            <a:ext cx="575733"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右箭头 35"/>
          <p:cNvSpPr/>
          <p:nvPr/>
        </p:nvSpPr>
        <p:spPr>
          <a:xfrm>
            <a:off x="6969760" y="2203873"/>
            <a:ext cx="575733"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右箭头 36"/>
          <p:cNvSpPr/>
          <p:nvPr/>
        </p:nvSpPr>
        <p:spPr>
          <a:xfrm>
            <a:off x="6969760" y="3336713"/>
            <a:ext cx="575733"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文本1"/>
          <p:cNvSpPr>
            <a:spLocks noChangeArrowheads="1"/>
          </p:cNvSpPr>
          <p:nvPr/>
        </p:nvSpPr>
        <p:spPr bwMode="gray">
          <a:xfrm>
            <a:off x="4677833" y="5431367"/>
            <a:ext cx="2240280" cy="790787"/>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光纤交换机损坏</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光纤环网、链故障</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主交换机损坏、死机</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44" name="标题2"/>
          <p:cNvSpPr>
            <a:spLocks noChangeArrowheads="1"/>
          </p:cNvSpPr>
          <p:nvPr/>
        </p:nvSpPr>
        <p:spPr bwMode="gray">
          <a:xfrm>
            <a:off x="2826173" y="4483100"/>
            <a:ext cx="1824567" cy="484293"/>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管理机</a:t>
            </a:r>
            <a:r>
              <a:rPr kumimoji="0" lang="en-US" altLang="zh-CN"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a:t>
            </a:r>
            <a:r>
              <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rPr>
              <a:t>逆变器</a:t>
            </a:r>
            <a:endParaRPr kumimoji="0" lang="zh-CN" altLang="en-US" sz="1865"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45" name="文本1"/>
          <p:cNvSpPr>
            <a:spLocks noChangeArrowheads="1"/>
          </p:cNvSpPr>
          <p:nvPr/>
        </p:nvSpPr>
        <p:spPr bwMode="gray">
          <a:xfrm>
            <a:off x="4676987" y="4264660"/>
            <a:ext cx="2241973" cy="917787"/>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管理机损坏、死机</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逆变器故障停机</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逆变器调节存在死区</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3" name="文本1"/>
          <p:cNvSpPr>
            <a:spLocks noChangeArrowheads="1"/>
          </p:cNvSpPr>
          <p:nvPr/>
        </p:nvSpPr>
        <p:spPr bwMode="gray">
          <a:xfrm>
            <a:off x="7563273" y="4380653"/>
            <a:ext cx="4010660" cy="653627"/>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逆变器无法接收</a:t>
            </a:r>
            <a:r>
              <a:rPr lang="en-US" altLang="zh-CN" sz="1335" dirty="0">
                <a:solidFill>
                  <a:srgbClr val="4D4D4D"/>
                </a:solidFill>
                <a:latin typeface="微软雅黑" panose="020B0503020204020204" charset="-122"/>
                <a:ea typeface="微软雅黑" panose="020B0503020204020204" charset="-122"/>
                <a:sym typeface="+mn-ea"/>
              </a:rPr>
              <a:t>AGC</a:t>
            </a:r>
            <a:r>
              <a:rPr lang="zh-CN" altLang="en-US" sz="1335" dirty="0">
                <a:solidFill>
                  <a:srgbClr val="4D4D4D"/>
                </a:solidFill>
                <a:latin typeface="微软雅黑" panose="020B0503020204020204" charset="-122"/>
                <a:ea typeface="微软雅黑" panose="020B0503020204020204" charset="-122"/>
                <a:sym typeface="+mn-ea"/>
              </a:rPr>
              <a:t>指令、不参与调节</a:t>
            </a:r>
            <a:endParaRPr lang="zh-CN" altLang="zh-CN"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大面积故障会导致超发被调度拉停</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4" name="右箭头 3"/>
          <p:cNvSpPr/>
          <p:nvPr/>
        </p:nvSpPr>
        <p:spPr>
          <a:xfrm>
            <a:off x="6969760" y="4737947"/>
            <a:ext cx="575733"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1"/>
          <p:cNvSpPr>
            <a:spLocks noChangeArrowheads="1"/>
          </p:cNvSpPr>
          <p:nvPr/>
        </p:nvSpPr>
        <p:spPr bwMode="gray">
          <a:xfrm>
            <a:off x="7541260" y="5526193"/>
            <a:ext cx="4032673" cy="605367"/>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大面积故障导致超发超调被拉停</a:t>
            </a:r>
            <a:endParaRPr lang="zh-CN" altLang="en-US"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en-US" sz="1335" dirty="0">
                <a:solidFill>
                  <a:srgbClr val="4D4D4D"/>
                </a:solidFill>
                <a:latin typeface="微软雅黑" panose="020B0503020204020204" charset="-122"/>
                <a:ea typeface="微软雅黑" panose="020B0503020204020204" charset="-122"/>
                <a:sym typeface="+mn-ea"/>
              </a:rPr>
              <a:t>主交换机故障</a:t>
            </a:r>
            <a:r>
              <a:rPr lang="en-US" altLang="zh-CN" sz="1335" dirty="0">
                <a:solidFill>
                  <a:srgbClr val="4D4D4D"/>
                </a:solidFill>
                <a:latin typeface="微软雅黑" panose="020B0503020204020204" charset="-122"/>
                <a:ea typeface="微软雅黑" panose="020B0503020204020204" charset="-122"/>
                <a:sym typeface="+mn-ea"/>
              </a:rPr>
              <a:t>10</a:t>
            </a:r>
            <a:r>
              <a:rPr lang="zh-CN" altLang="en-US" sz="1335" dirty="0">
                <a:solidFill>
                  <a:srgbClr val="4D4D4D"/>
                </a:solidFill>
                <a:latin typeface="微软雅黑" panose="020B0503020204020204" charset="-122"/>
                <a:ea typeface="微软雅黑" panose="020B0503020204020204" charset="-122"/>
                <a:sym typeface="+mn-ea"/>
              </a:rPr>
              <a:t>分钟会直接导致被调度拉停</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6" name="右箭头 5"/>
          <p:cNvSpPr/>
          <p:nvPr/>
        </p:nvSpPr>
        <p:spPr>
          <a:xfrm>
            <a:off x="6947747" y="5647267"/>
            <a:ext cx="575733"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文本1"/>
          <p:cNvSpPr>
            <a:spLocks noChangeArrowheads="1"/>
          </p:cNvSpPr>
          <p:nvPr/>
        </p:nvSpPr>
        <p:spPr bwMode="gray">
          <a:xfrm>
            <a:off x="4675293" y="1265767"/>
            <a:ext cx="2242820" cy="383540"/>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主站运行异常</a:t>
            </a:r>
            <a:endParaRPr lang="zh-CN" altLang="zh-CN" sz="1335" dirty="0">
              <a:solidFill>
                <a:srgbClr val="4D4D4D"/>
              </a:solidFill>
              <a:latin typeface="微软雅黑" panose="020B0503020204020204" charset="-122"/>
              <a:ea typeface="微软雅黑" panose="020B0503020204020204" charset="-122"/>
              <a:sym typeface="+mn-ea"/>
            </a:endParaRPr>
          </a:p>
        </p:txBody>
      </p:sp>
      <p:sp>
        <p:nvSpPr>
          <p:cNvPr id="214" name="文本1"/>
          <p:cNvSpPr>
            <a:spLocks noChangeArrowheads="1"/>
          </p:cNvSpPr>
          <p:nvPr/>
        </p:nvSpPr>
        <p:spPr bwMode="gray">
          <a:xfrm>
            <a:off x="7563273" y="1170940"/>
            <a:ext cx="2247053" cy="504613"/>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下发指令值异常</a:t>
            </a:r>
            <a:endParaRPr lang="zh-CN" altLang="zh-CN" sz="1335"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zh-CN" sz="1335" dirty="0">
                <a:solidFill>
                  <a:srgbClr val="4D4D4D"/>
                </a:solidFill>
                <a:latin typeface="微软雅黑" panose="020B0503020204020204" charset="-122"/>
                <a:ea typeface="微软雅黑" panose="020B0503020204020204" charset="-122"/>
                <a:sym typeface="+mn-ea"/>
              </a:rPr>
              <a:t>接收</a:t>
            </a:r>
            <a:r>
              <a:rPr lang="en-US" altLang="zh-CN" sz="1335" dirty="0">
                <a:solidFill>
                  <a:srgbClr val="4D4D4D"/>
                </a:solidFill>
                <a:latin typeface="微软雅黑" panose="020B0503020204020204" charset="-122"/>
                <a:ea typeface="微软雅黑" panose="020B0503020204020204" charset="-122"/>
                <a:sym typeface="+mn-ea"/>
              </a:rPr>
              <a:t>AGC</a:t>
            </a:r>
            <a:r>
              <a:rPr lang="zh-CN" altLang="en-US" sz="1335" dirty="0">
                <a:solidFill>
                  <a:srgbClr val="4D4D4D"/>
                </a:solidFill>
                <a:latin typeface="微软雅黑" panose="020B0503020204020204" charset="-122"/>
                <a:ea typeface="微软雅黑" panose="020B0503020204020204" charset="-122"/>
                <a:sym typeface="+mn-ea"/>
              </a:rPr>
              <a:t>指令异常</a:t>
            </a:r>
            <a:endParaRPr lang="zh-CN" altLang="en-US" sz="1335" dirty="0">
              <a:solidFill>
                <a:srgbClr val="4D4D4D"/>
              </a:solidFill>
              <a:latin typeface="微软雅黑" panose="020B0503020204020204" charset="-122"/>
              <a:ea typeface="微软雅黑" panose="020B0503020204020204" charset="-122"/>
              <a:sym typeface="+mn-ea"/>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1.1 AGC</a:t>
            </a:r>
            <a:r>
              <a:rPr lang="zh-CN" altLang="en-US" sz="3200" b="1" dirty="0">
                <a:solidFill>
                  <a:srgbClr val="0070C0"/>
                </a:solidFill>
                <a:latin typeface="+mn-lt"/>
                <a:ea typeface="+mn-ea"/>
                <a:cs typeface="+mn-ea"/>
                <a:sym typeface="+mn-lt"/>
              </a:rPr>
              <a:t>系统常见故障</a:t>
            </a:r>
            <a:endParaRPr lang="zh-CN" altLang="en-US"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487593" y="19295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610360" y="1987232"/>
            <a:ext cx="2249593" cy="544195"/>
          </a:xfrm>
          <a:prstGeom prst="rect">
            <a:avLst/>
          </a:prstGeom>
          <a:noFill/>
          <a:ln>
            <a:noFill/>
          </a:ln>
        </p:spPr>
        <p:txBody>
          <a:bodyPr wrap="square" lIns="185258" tIns="148206" rIns="185258" bIns="148206" rtlCol="0" anchor="ctr">
            <a:spAutoFit/>
          </a:bodyPr>
          <a:lstStyle/>
          <a:p>
            <a:pPr defTabSz="694690">
              <a:lnSpc>
                <a:spcPct val="90000"/>
              </a:lnSpc>
              <a:spcAft>
                <a:spcPts val="460"/>
              </a:spcAft>
              <a:defRPr/>
            </a:pPr>
            <a:r>
              <a:rPr 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rPr>
              <a:t>AGC</a:t>
            </a:r>
            <a:r>
              <a:rPr lang="zh-CN" alt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rPr>
              <a:t>调度通讯中断</a:t>
            </a:r>
            <a:endParaRPr lang="zh-CN" alt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endParaRPr>
          </a:p>
        </p:txBody>
      </p:sp>
      <p:sp>
        <p:nvSpPr>
          <p:cNvPr id="32" name="Rectangle 30"/>
          <p:cNvSpPr/>
          <p:nvPr/>
        </p:nvSpPr>
        <p:spPr>
          <a:xfrm>
            <a:off x="1487593" y="2589107"/>
            <a:ext cx="2495127" cy="2445173"/>
          </a:xfrm>
          <a:prstGeom prst="rect">
            <a:avLst/>
          </a:prstGeom>
          <a:solidFill>
            <a:schemeClr val="bg2"/>
          </a:solidFill>
          <a:ln w="9525" cap="flat" cmpd="sng" algn="ctr">
            <a:noFill/>
            <a:prstDash val="solid"/>
          </a:ln>
          <a:effectLst/>
        </p:spPr>
        <p:txBody>
          <a:bodyPr lIns="120868" tIns="60432" rIns="120868" bIns="60432" rtlCol="0" anchor="ctr"/>
          <a:lstStyle/>
          <a:p>
            <a:pPr algn="just"/>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现象：</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AGC</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目标值卡死，有功实际值正常</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just"/>
            <a:r>
              <a:rPr lang="zh-CN" altLang="en-US" sz="1600">
                <a:latin typeface="微软雅黑" panose="020B0503020204020204" charset="-122"/>
                <a:ea typeface="微软雅黑" panose="020B0503020204020204" charset="-122"/>
                <a:cs typeface="微软雅黑" panose="020B0503020204020204" charset="-122"/>
                <a:sym typeface="+mn-ea"/>
              </a:rPr>
              <a:t>正常情况下，AGC目标指令值1分钟变化一次，如2分钟内无刷新则判断为通讯中断，如AGC程序无卡死情况，启动AGC调度通讯中断处理流程；</a:t>
            </a:r>
            <a:endParaRPr lang="en-US" altLang="zh-CN" sz="1600" kern="0" dirty="0">
              <a:latin typeface="微软雅黑" panose="020B0503020204020204" charset="-122"/>
              <a:ea typeface="微软雅黑" panose="020B0503020204020204" charset="-122"/>
            </a:endParaRPr>
          </a:p>
        </p:txBody>
      </p:sp>
      <p:sp>
        <p:nvSpPr>
          <p:cNvPr id="88" name="右箭头 87"/>
          <p:cNvSpPr/>
          <p:nvPr/>
        </p:nvSpPr>
        <p:spPr>
          <a:xfrm>
            <a:off x="3982685" y="31656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451773" y="2013373"/>
            <a:ext cx="6223000" cy="2799715"/>
          </a:xfrm>
          <a:prstGeom prst="rect">
            <a:avLst/>
          </a:prstGeom>
          <a:solidFill>
            <a:schemeClr val="accent6">
              <a:lumMod val="75000"/>
            </a:schemeClr>
          </a:solidFill>
          <a:ln>
            <a:solidFill>
              <a:schemeClr val="accent6"/>
            </a:solidFill>
          </a:ln>
        </p:spPr>
        <p:txBody>
          <a:bodyPr wrap="square" rtlCol="0">
            <a:spAutoFit/>
          </a:bodyPr>
          <a:p>
            <a:pPr marL="285750" indent="-285750" algn="l">
              <a:buFont typeface="Wingdings" panose="05000000000000000000" charset="0"/>
              <a:buChar char="n"/>
            </a:pP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异常处理</a:t>
            </a:r>
            <a:endPar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rPr>
              <a:t>AGC 站区通讯中断：</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lgn="l"/>
            <a:r>
              <a:rPr lang="zh-CN" altLang="en-US" sz="1600">
                <a:latin typeface="微软雅黑" panose="020B0503020204020204" charset="-122"/>
                <a:ea typeface="微软雅黑" panose="020B0503020204020204" charset="-122"/>
                <a:cs typeface="微软雅黑" panose="020B0503020204020204" charset="-122"/>
              </a:rPr>
              <a:t>值班过程中，发现AGC目标值正常，有功实际值卡死。</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lgn="l"/>
            <a:r>
              <a:rPr lang="zh-CN" altLang="en-US" sz="1600">
                <a:latin typeface="微软雅黑" panose="020B0503020204020204" charset="-122"/>
                <a:ea typeface="微软雅黑" panose="020B0503020204020204" charset="-122"/>
                <a:cs typeface="微软雅黑" panose="020B0503020204020204" charset="-122"/>
              </a:rPr>
              <a:t>（1）打电话到省调自动化及调度台说明情况，询问当前下发的目标值，并根据目标值调整当前负荷，密切关注厂网沟通互动平台场站超发情况，并根据超发情况适当关停逆变器，如省调有其他要求，也应当按照其要求执行。</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lgn="l"/>
            <a:r>
              <a:rPr lang="zh-CN" altLang="en-US" sz="1600">
                <a:latin typeface="微软雅黑" panose="020B0503020204020204" charset="-122"/>
                <a:ea typeface="微软雅黑" panose="020B0503020204020204" charset="-122"/>
                <a:cs typeface="微软雅黑" panose="020B0503020204020204" charset="-122"/>
              </a:rPr>
              <a:t>（2）然后对站内设备进行排查，按照远动机、站层交换机、通讯线、规约转换装置、箱变测控装置、逆变器的顺序进行排查，进行故障处理。通常这种情况下对远动机、交换机是重点排查对象，必要时对其进行重启。</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1.2 AGC</a:t>
            </a:r>
            <a:r>
              <a:rPr lang="zh-CN" altLang="en-US" sz="3200" b="1" dirty="0">
                <a:solidFill>
                  <a:srgbClr val="0070C0"/>
                </a:solidFill>
                <a:latin typeface="+mn-lt"/>
                <a:ea typeface="+mn-ea"/>
                <a:cs typeface="+mn-ea"/>
                <a:sym typeface="+mn-lt"/>
              </a:rPr>
              <a:t>系统故障处理</a:t>
            </a:r>
            <a:r>
              <a:rPr lang="en-US" altLang="zh-CN" sz="3200" b="1" dirty="0">
                <a:solidFill>
                  <a:srgbClr val="0070C0"/>
                </a:solidFill>
                <a:latin typeface="+mn-lt"/>
                <a:ea typeface="+mn-ea"/>
                <a:cs typeface="+mn-ea"/>
                <a:sym typeface="+mn-lt"/>
              </a:rPr>
              <a:t>---AGC</a:t>
            </a:r>
            <a:r>
              <a:rPr lang="zh-CN" altLang="en-US" sz="3200" b="1" dirty="0">
                <a:solidFill>
                  <a:srgbClr val="0070C0"/>
                </a:solidFill>
                <a:latin typeface="+mn-lt"/>
                <a:ea typeface="+mn-ea"/>
                <a:cs typeface="+mn-ea"/>
                <a:sym typeface="+mn-lt"/>
              </a:rPr>
              <a:t>与调度通讯异常</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258993" y="20438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320800" y="1977072"/>
            <a:ext cx="2372360" cy="793115"/>
          </a:xfrm>
          <a:prstGeom prst="rect">
            <a:avLst/>
          </a:prstGeom>
          <a:noFill/>
          <a:ln>
            <a:noFill/>
          </a:ln>
        </p:spPr>
        <p:txBody>
          <a:bodyPr wrap="square" lIns="185258" tIns="148206" rIns="185258" bIns="148206" rtlCol="0" anchor="ctr">
            <a:spAutoFit/>
          </a:bodyPr>
          <a:lstStyle/>
          <a:p>
            <a:pPr algn="l" defTabSz="694690">
              <a:lnSpc>
                <a:spcPct val="90000"/>
              </a:lnSpc>
              <a:spcAft>
                <a:spcPts val="460"/>
              </a:spcAft>
              <a:buClrTx/>
              <a:buSzTx/>
              <a:buFontTx/>
              <a:defRPr/>
            </a:pPr>
            <a:r>
              <a:rPr 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rPr>
              <a:t>AGC </a:t>
            </a:r>
            <a:r>
              <a:rPr lang="zh-CN" alt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rPr>
              <a:t>与远动</a:t>
            </a:r>
            <a:r>
              <a:rPr 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rPr>
              <a:t>通讯中断</a:t>
            </a:r>
            <a:endParaRPr 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endParaRPr>
          </a:p>
        </p:txBody>
      </p:sp>
      <p:sp>
        <p:nvSpPr>
          <p:cNvPr id="32" name="Rectangle 30"/>
          <p:cNvSpPr/>
          <p:nvPr/>
        </p:nvSpPr>
        <p:spPr>
          <a:xfrm>
            <a:off x="1258993" y="2703407"/>
            <a:ext cx="2495127" cy="2445173"/>
          </a:xfrm>
          <a:prstGeom prst="rect">
            <a:avLst/>
          </a:prstGeom>
          <a:solidFill>
            <a:schemeClr val="bg2"/>
          </a:solidFill>
          <a:ln w="9525" cap="flat" cmpd="sng" algn="ctr">
            <a:noFill/>
            <a:prstDash val="solid"/>
          </a:ln>
          <a:effectLst/>
        </p:spPr>
        <p:txBody>
          <a:bodyPr lIns="120868" tIns="60432" rIns="120868" bIns="60432" rtlCol="0" anchor="ctr"/>
          <a:lstStyle/>
          <a:p>
            <a:pPr algn="just"/>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现象：AGC目标值正常，有功实际值卡死</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sz="1600">
                <a:latin typeface="微软雅黑" panose="020B0503020204020204" charset="-122"/>
                <a:ea typeface="微软雅黑" panose="020B0503020204020204" charset="-122"/>
                <a:cs typeface="微软雅黑" panose="020B0503020204020204" charset="-122"/>
                <a:sym typeface="+mn-ea"/>
              </a:rPr>
              <a:t>实际值1分钟无变化、比对全场有功存在明细差值，且如AGC程序无卡死情况，启动AGC站区通讯中断处理流程；</a:t>
            </a:r>
            <a:endParaRPr lang="en-US" altLang="zh-CN" sz="1600" kern="0" dirty="0">
              <a:latin typeface="微软雅黑" panose="020B0503020204020204" charset="-122"/>
              <a:ea typeface="微软雅黑" panose="020B0503020204020204" charset="-122"/>
            </a:endParaRPr>
          </a:p>
        </p:txBody>
      </p:sp>
      <p:sp>
        <p:nvSpPr>
          <p:cNvPr id="88" name="右箭头 87"/>
          <p:cNvSpPr/>
          <p:nvPr/>
        </p:nvSpPr>
        <p:spPr>
          <a:xfrm>
            <a:off x="3754085" y="32799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223173" y="2127673"/>
            <a:ext cx="6830060" cy="2553335"/>
          </a:xfrm>
          <a:prstGeom prst="rect">
            <a:avLst/>
          </a:prstGeom>
          <a:solidFill>
            <a:srgbClr val="FFC000"/>
          </a:solidFill>
        </p:spPr>
        <p:txBody>
          <a:bodyPr wrap="square" rtlCol="0">
            <a:spAutoFit/>
          </a:bodyPr>
          <a:p>
            <a:pPr marL="285750" indent="-285750" algn="l">
              <a:buFont typeface="Wingdings" panose="05000000000000000000" charset="0"/>
              <a:buChar char="n"/>
            </a:pP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异常处理</a:t>
            </a:r>
            <a:endPar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sym typeface="+mn-ea"/>
              </a:rPr>
              <a:t>AGC 与远动通讯中断：</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lgn="l"/>
            <a:r>
              <a:rPr lang="zh-CN" altLang="en-US" sz="1600">
                <a:latin typeface="微软雅黑" panose="020B0503020204020204" charset="-122"/>
                <a:ea typeface="微软雅黑" panose="020B0503020204020204" charset="-122"/>
                <a:cs typeface="微软雅黑" panose="020B0503020204020204" charset="-122"/>
                <a:sym typeface="+mn-ea"/>
              </a:rPr>
              <a:t>值班过程中，发现AGC目标值正常，有功实际值卡死。</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lgn="l"/>
            <a:r>
              <a:rPr lang="zh-CN" altLang="en-US" sz="1600">
                <a:latin typeface="微软雅黑" panose="020B0503020204020204" charset="-122"/>
                <a:ea typeface="微软雅黑" panose="020B0503020204020204" charset="-122"/>
                <a:cs typeface="微软雅黑" panose="020B0503020204020204" charset="-122"/>
                <a:sym typeface="+mn-ea"/>
              </a:rPr>
              <a:t>（1）打电话到省调自动化及调度台说明情况，询问当前下发的目标值，并根据目标值调整当前负荷，密切关注厂网沟通互动平台场站超发情况，并根据超发情况适当关停逆变器，如省调有其他要求，也应当按照其要求执行。</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lgn="l"/>
            <a:r>
              <a:rPr lang="zh-CN" altLang="en-US" sz="1600">
                <a:latin typeface="微软雅黑" panose="020B0503020204020204" charset="-122"/>
                <a:ea typeface="微软雅黑" panose="020B0503020204020204" charset="-122"/>
                <a:cs typeface="微软雅黑" panose="020B0503020204020204" charset="-122"/>
                <a:sym typeface="+mn-ea"/>
              </a:rPr>
              <a:t>（2）然后对站内设备进行排查，按照远动机、站层交换机、通讯线、规约转换装置、箱变测控装置、逆变器的顺序进行排查，进行故障处理。通常这种情况下对远动机、交换机是重点排查对象，必要时对其进行重启。</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1.2 AGC</a:t>
            </a:r>
            <a:r>
              <a:rPr lang="zh-CN" altLang="en-US" sz="3200" b="1" dirty="0">
                <a:solidFill>
                  <a:srgbClr val="0070C0"/>
                </a:solidFill>
                <a:latin typeface="+mn-lt"/>
                <a:ea typeface="+mn-ea"/>
                <a:cs typeface="+mn-ea"/>
                <a:sym typeface="+mn-lt"/>
              </a:rPr>
              <a:t>系统故障处理</a:t>
            </a:r>
            <a:r>
              <a:rPr lang="en-US" altLang="zh-CN" sz="3200" b="1" dirty="0">
                <a:solidFill>
                  <a:srgbClr val="0070C0"/>
                </a:solidFill>
                <a:latin typeface="+mn-lt"/>
                <a:ea typeface="+mn-ea"/>
                <a:cs typeface="+mn-ea"/>
                <a:sym typeface="+mn-lt"/>
              </a:rPr>
              <a:t>---AGC</a:t>
            </a:r>
            <a:r>
              <a:rPr lang="zh-CN" altLang="en-US" sz="3200" b="1" dirty="0">
                <a:solidFill>
                  <a:srgbClr val="0070C0"/>
                </a:solidFill>
                <a:latin typeface="+mn-lt"/>
                <a:ea typeface="+mn-ea"/>
                <a:cs typeface="+mn-ea"/>
                <a:sym typeface="+mn-lt"/>
              </a:rPr>
              <a:t>与远动机通讯异常</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258993" y="20438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320800" y="2101532"/>
            <a:ext cx="2372360" cy="544195"/>
          </a:xfrm>
          <a:prstGeom prst="rect">
            <a:avLst/>
          </a:prstGeom>
          <a:noFill/>
          <a:ln>
            <a:noFill/>
          </a:ln>
        </p:spPr>
        <p:txBody>
          <a:bodyPr wrap="square" lIns="185258" tIns="148206" rIns="185258" bIns="148206" rtlCol="0" anchor="ctr">
            <a:spAutoFit/>
          </a:bodyPr>
          <a:lstStyle/>
          <a:p>
            <a:pPr algn="ctr" defTabSz="694690">
              <a:lnSpc>
                <a:spcPct val="90000"/>
              </a:lnSpc>
              <a:spcAft>
                <a:spcPts val="460"/>
              </a:spcAft>
              <a:buClrTx/>
              <a:buSzTx/>
              <a:buFontTx/>
              <a:defRPr/>
            </a:pPr>
            <a:r>
              <a:rPr 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rPr>
              <a:t>AGC</a:t>
            </a:r>
            <a:r>
              <a:rPr lang="zh-CN" alt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rPr>
              <a:t>超发</a:t>
            </a:r>
            <a:endParaRPr lang="zh-CN" alt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endParaRPr>
          </a:p>
        </p:txBody>
      </p:sp>
      <p:sp>
        <p:nvSpPr>
          <p:cNvPr id="32" name="Rectangle 30"/>
          <p:cNvSpPr/>
          <p:nvPr/>
        </p:nvSpPr>
        <p:spPr>
          <a:xfrm>
            <a:off x="1258993" y="2703407"/>
            <a:ext cx="2495127" cy="2445173"/>
          </a:xfrm>
          <a:prstGeom prst="rect">
            <a:avLst/>
          </a:prstGeom>
          <a:solidFill>
            <a:schemeClr val="bg2"/>
          </a:solidFill>
          <a:ln w="9525" cap="flat" cmpd="sng" algn="ctr">
            <a:noFill/>
            <a:prstDash val="solid"/>
          </a:ln>
          <a:effectLst/>
        </p:spPr>
        <p:txBody>
          <a:bodyPr lIns="120868" tIns="60432" rIns="120868" bIns="60432" rtlCol="0" anchor="ctr"/>
          <a:lstStyle/>
          <a:p>
            <a:pPr algn="l"/>
            <a:r>
              <a:rPr lang="zh-CN" altLang="en-US" sz="1600">
                <a:latin typeface="微软雅黑" panose="020B0503020204020204" charset="-122"/>
                <a:ea typeface="微软雅黑" panose="020B0503020204020204" charset="-122"/>
                <a:cs typeface="微软雅黑" panose="020B0503020204020204" charset="-122"/>
                <a:sym typeface="+mn-ea"/>
              </a:rPr>
              <a:t>值班人员观察超发情况，超发1MW（风电1.5MW）持续1分钟则进行关注，持续超发1MW超过2分钟则启动超发处理流程；</a:t>
            </a:r>
            <a:endParaRPr lang="en-US" altLang="zh-CN" sz="1600" kern="0" dirty="0">
              <a:latin typeface="微软雅黑" panose="020B0503020204020204" charset="-122"/>
              <a:ea typeface="微软雅黑" panose="020B0503020204020204" charset="-122"/>
            </a:endParaRPr>
          </a:p>
        </p:txBody>
      </p:sp>
      <p:sp>
        <p:nvSpPr>
          <p:cNvPr id="88" name="右箭头 87"/>
          <p:cNvSpPr/>
          <p:nvPr/>
        </p:nvSpPr>
        <p:spPr>
          <a:xfrm>
            <a:off x="3754085" y="32799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223173" y="2043853"/>
            <a:ext cx="6830060" cy="2306955"/>
          </a:xfrm>
          <a:prstGeom prst="rect">
            <a:avLst/>
          </a:prstGeom>
          <a:solidFill>
            <a:srgbClr val="FF0000"/>
          </a:solidFill>
        </p:spPr>
        <p:txBody>
          <a:bodyPr wrap="square" rtlCol="0">
            <a:spAutoFit/>
          </a:bodyPr>
          <a:p>
            <a:pPr marL="285750" indent="-285750" algn="l">
              <a:buFont typeface="Wingdings" panose="05000000000000000000" charset="0"/>
              <a:buChar char="n"/>
            </a:pP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异常处理</a:t>
            </a:r>
            <a:endPar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sym typeface="+mn-ea"/>
              </a:rPr>
              <a:t>超发：</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lgn="l"/>
            <a:r>
              <a:rPr lang="zh-CN" altLang="en-US" sz="1600">
                <a:latin typeface="微软雅黑" panose="020B0503020204020204" charset="-122"/>
                <a:ea typeface="微软雅黑" panose="020B0503020204020204" charset="-122"/>
                <a:cs typeface="微软雅黑" panose="020B0503020204020204" charset="-122"/>
                <a:sym typeface="+mn-ea"/>
              </a:rPr>
              <a:t>           值班过程中，发现持续超发1MW超过2分钟，值班员应从后台按照由远及近的顺序后台手动关停逆变器，即1A，1B，11A，11B，2A，2B，10A，10B...的顺序，并安排人员到按照由近及远的顺序现场关停逆变器，即17A，17B，16A，16B，18A，18B...的顺序；如从启动预案开始的3分钟内无法及时将负荷控制住，则关停标杆机3B和8A并打电话到省调自动化及调度台说明情况，按照省调要求执行，待负荷平稳控制住后，逐步将逆变器一一启动，并持续观察，密切监视。</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1.2 AGC</a:t>
            </a:r>
            <a:r>
              <a:rPr lang="zh-CN" altLang="en-US" sz="3200" b="1" dirty="0">
                <a:solidFill>
                  <a:srgbClr val="0070C0"/>
                </a:solidFill>
                <a:latin typeface="+mn-lt"/>
                <a:ea typeface="+mn-ea"/>
                <a:cs typeface="+mn-ea"/>
                <a:sym typeface="+mn-lt"/>
              </a:rPr>
              <a:t>系统故障处理</a:t>
            </a:r>
            <a:r>
              <a:rPr lang="en-US" altLang="zh-CN" sz="3200" b="1" dirty="0">
                <a:solidFill>
                  <a:srgbClr val="0070C0"/>
                </a:solidFill>
                <a:latin typeface="+mn-lt"/>
                <a:ea typeface="+mn-ea"/>
                <a:cs typeface="+mn-ea"/>
                <a:sym typeface="+mn-lt"/>
              </a:rPr>
              <a:t>---AGC</a:t>
            </a:r>
            <a:r>
              <a:rPr lang="zh-CN" altLang="en-US" sz="3200" b="1" dirty="0">
                <a:solidFill>
                  <a:srgbClr val="0070C0"/>
                </a:solidFill>
                <a:latin typeface="+mn-lt"/>
                <a:ea typeface="+mn-ea"/>
                <a:cs typeface="+mn-ea"/>
                <a:sym typeface="+mn-lt"/>
              </a:rPr>
              <a:t>超发</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258993" y="20438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320800" y="2101532"/>
            <a:ext cx="2372360" cy="544195"/>
          </a:xfrm>
          <a:prstGeom prst="rect">
            <a:avLst/>
          </a:prstGeom>
          <a:noFill/>
          <a:ln>
            <a:noFill/>
          </a:ln>
        </p:spPr>
        <p:txBody>
          <a:bodyPr wrap="square" lIns="185258" tIns="148206" rIns="185258" bIns="148206" rtlCol="0" anchor="ctr">
            <a:spAutoFit/>
          </a:bodyPr>
          <a:lstStyle/>
          <a:p>
            <a:pPr algn="ctr" defTabSz="694690">
              <a:lnSpc>
                <a:spcPct val="90000"/>
              </a:lnSpc>
              <a:spcAft>
                <a:spcPts val="460"/>
              </a:spcAft>
              <a:buClrTx/>
              <a:buSzTx/>
              <a:buFontTx/>
              <a:defRPr/>
            </a:pPr>
            <a:r>
              <a:rPr 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rPr>
              <a:t>AGC</a:t>
            </a:r>
            <a:r>
              <a:rPr lang="zh-CN" alt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rPr>
              <a:t>系统自身故障</a:t>
            </a:r>
            <a:endParaRPr lang="zh-CN" altLang="en-US" kern="0" dirty="0">
              <a:gradFill>
                <a:gsLst>
                  <a:gs pos="2917">
                    <a:srgbClr val="FFFFFF"/>
                  </a:gs>
                  <a:gs pos="30000">
                    <a:srgbClr val="FFFFFF"/>
                  </a:gs>
                </a:gsLst>
                <a:lin ang="5400000" scaled="0"/>
              </a:gradFill>
              <a:latin typeface="微软雅黑" panose="020B0503020204020204" charset="-122"/>
              <a:ea typeface="微软雅黑" panose="020B0503020204020204" charset="-122"/>
              <a:sym typeface="+mn-ea"/>
            </a:endParaRPr>
          </a:p>
        </p:txBody>
      </p:sp>
      <p:sp>
        <p:nvSpPr>
          <p:cNvPr id="32" name="Rectangle 30"/>
          <p:cNvSpPr/>
          <p:nvPr/>
        </p:nvSpPr>
        <p:spPr>
          <a:xfrm>
            <a:off x="1259205" y="2703195"/>
            <a:ext cx="2494915" cy="1608455"/>
          </a:xfrm>
          <a:prstGeom prst="rect">
            <a:avLst/>
          </a:prstGeom>
          <a:solidFill>
            <a:schemeClr val="bg2"/>
          </a:solidFill>
          <a:ln w="9525" cap="flat" cmpd="sng" algn="ctr">
            <a:noFill/>
            <a:prstDash val="solid"/>
          </a:ln>
          <a:effectLst/>
        </p:spPr>
        <p:txBody>
          <a:bodyPr lIns="120868" tIns="60432" rIns="120868" bIns="60432" rtlCol="0" anchor="ctr"/>
          <a:lstStyle/>
          <a:p>
            <a:pPr algn="l"/>
            <a:r>
              <a:rPr lang="zh-CN" altLang="en-US" sz="1600">
                <a:latin typeface="微软雅黑" panose="020B0503020204020204" charset="-122"/>
                <a:ea typeface="微软雅黑" panose="020B0503020204020204" charset="-122"/>
                <a:cs typeface="微软雅黑" panose="020B0503020204020204" charset="-122"/>
                <a:sym typeface="+mn-ea"/>
              </a:rPr>
              <a:t>现象：所有数值卡死、软件运行异常......等</a:t>
            </a:r>
            <a:endParaRPr lang="en-US" altLang="zh-CN" sz="1600" kern="0" dirty="0">
              <a:latin typeface="微软雅黑" panose="020B0503020204020204" charset="-122"/>
              <a:ea typeface="微软雅黑" panose="020B0503020204020204" charset="-122"/>
            </a:endParaRPr>
          </a:p>
        </p:txBody>
      </p:sp>
      <p:sp>
        <p:nvSpPr>
          <p:cNvPr id="88" name="右箭头 87"/>
          <p:cNvSpPr/>
          <p:nvPr/>
        </p:nvSpPr>
        <p:spPr>
          <a:xfrm>
            <a:off x="3754085" y="32799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223173" y="2743200"/>
            <a:ext cx="6830060" cy="1568450"/>
          </a:xfrm>
          <a:prstGeom prst="rect">
            <a:avLst/>
          </a:prstGeom>
          <a:solidFill>
            <a:srgbClr val="00B0F0"/>
          </a:solidFill>
        </p:spPr>
        <p:txBody>
          <a:bodyPr wrap="square" rtlCol="0">
            <a:spAutoFit/>
          </a:bodyPr>
          <a:p>
            <a:pPr marL="285750" indent="-285750" algn="l">
              <a:buFont typeface="Wingdings" panose="05000000000000000000" charset="0"/>
              <a:buChar char="n"/>
            </a:pP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异常处理</a:t>
            </a:r>
            <a:endPar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marL="285750" indent="-285750" algn="l">
              <a:buFont typeface="Wingdings" panose="05000000000000000000" charset="0"/>
              <a:buChar char="l"/>
            </a:pPr>
            <a:r>
              <a:rPr lang="zh-CN" altLang="en-US" sz="1600">
                <a:latin typeface="微软雅黑" panose="020B0503020204020204" charset="-122"/>
                <a:ea typeface="微软雅黑" panose="020B0503020204020204" charset="-122"/>
                <a:cs typeface="微软雅黑" panose="020B0503020204020204" charset="-122"/>
                <a:sym typeface="+mn-ea"/>
              </a:rPr>
              <a:t>AGC系统故障：</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lgn="l"/>
            <a:r>
              <a:rPr lang="zh-CN" altLang="en-US" sz="1600">
                <a:latin typeface="微软雅黑" panose="020B0503020204020204" charset="-122"/>
                <a:ea typeface="微软雅黑" panose="020B0503020204020204" charset="-122"/>
                <a:cs typeface="微软雅黑" panose="020B0503020204020204" charset="-122"/>
                <a:sym typeface="+mn-ea"/>
              </a:rPr>
              <a:t>           值班过程中，发现AGC装置故障，如数值卡死、软件退出等情况，应立即打电话到省调自动化及调度台说明情况，尽最大可能争取不被省调拉停的机会。按照省调要求执行，然后对AGC装置迅速进行排查，进行故障处理。</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1.2 AGC</a:t>
            </a:r>
            <a:r>
              <a:rPr lang="zh-CN" altLang="en-US" sz="3200" b="1" dirty="0">
                <a:solidFill>
                  <a:srgbClr val="0070C0"/>
                </a:solidFill>
                <a:latin typeface="+mn-lt"/>
                <a:ea typeface="+mn-ea"/>
                <a:cs typeface="+mn-ea"/>
                <a:sym typeface="+mn-lt"/>
              </a:rPr>
              <a:t>系统故障处理</a:t>
            </a:r>
            <a:r>
              <a:rPr lang="en-US" altLang="zh-CN" sz="3200" b="1" dirty="0">
                <a:solidFill>
                  <a:srgbClr val="0070C0"/>
                </a:solidFill>
                <a:latin typeface="+mn-lt"/>
                <a:ea typeface="+mn-ea"/>
                <a:cs typeface="+mn-ea"/>
                <a:sym typeface="+mn-lt"/>
              </a:rPr>
              <a:t>---</a:t>
            </a:r>
            <a:r>
              <a:rPr lang="zh-CN" altLang="de-DE" sz="3200" b="1" dirty="0">
                <a:solidFill>
                  <a:srgbClr val="0070C0"/>
                </a:solidFill>
                <a:latin typeface="+mn-lt"/>
                <a:ea typeface="+mn-ea"/>
                <a:cs typeface="+mn-ea"/>
                <a:sym typeface="+mn-lt"/>
              </a:rPr>
              <a:t>系统自身故障</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70"/>
          <p:cNvGrpSpPr/>
          <p:nvPr/>
        </p:nvGrpSpPr>
        <p:grpSpPr>
          <a:xfrm>
            <a:off x="8028691" y="501954"/>
            <a:ext cx="1939235" cy="529882"/>
            <a:chOff x="1779474" y="1440226"/>
            <a:chExt cx="1237940" cy="397441"/>
          </a:xfrm>
        </p:grpSpPr>
        <p:sp>
          <p:nvSpPr>
            <p:cNvPr id="50" name="Rounded Rectangle 72"/>
            <p:cNvSpPr/>
            <p:nvPr/>
          </p:nvSpPr>
          <p:spPr>
            <a:xfrm>
              <a:off x="1780014" y="1440226"/>
              <a:ext cx="1237400" cy="39744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charset="-122"/>
                <a:ea typeface="微软雅黑" panose="020B0503020204020204" charset="-122"/>
              </a:endParaRPr>
            </a:p>
          </p:txBody>
        </p:sp>
        <p:sp>
          <p:nvSpPr>
            <p:cNvPr id="51" name="Text Placeholder 3"/>
            <p:cNvSpPr txBox="1"/>
            <p:nvPr/>
          </p:nvSpPr>
          <p:spPr>
            <a:xfrm>
              <a:off x="1779474" y="1515271"/>
              <a:ext cx="1237400" cy="24671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spcBef>
                  <a:spcPct val="20000"/>
                </a:spcBef>
                <a:defRPr/>
              </a:pPr>
              <a:r>
                <a:rPr lang="zh-CN" altLang="en-US" sz="2135" dirty="0">
                  <a:solidFill>
                    <a:schemeClr val="bg1"/>
                  </a:solidFill>
                  <a:latin typeface="微软雅黑" panose="020B0503020204020204" charset="-122"/>
                  <a:ea typeface="微软雅黑" panose="020B0503020204020204" charset="-122"/>
                </a:rPr>
                <a:t>重要故障点</a:t>
              </a:r>
              <a:endParaRPr lang="zh-CN" altLang="en-US" sz="2135" dirty="0">
                <a:solidFill>
                  <a:schemeClr val="bg1"/>
                </a:solidFill>
                <a:latin typeface="微软雅黑" panose="020B0503020204020204" charset="-122"/>
                <a:ea typeface="微软雅黑" panose="020B0503020204020204" charset="-122"/>
              </a:endParaRPr>
            </a:p>
          </p:txBody>
        </p:sp>
      </p:gr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2.1 </a:t>
            </a:r>
            <a:r>
              <a:rPr lang="zh-CN" altLang="de-DE" sz="3200" b="1" dirty="0">
                <a:solidFill>
                  <a:srgbClr val="0070C0"/>
                </a:solidFill>
                <a:latin typeface="+mn-lt"/>
                <a:ea typeface="+mn-ea"/>
                <a:cs typeface="+mn-ea"/>
                <a:sym typeface="+mn-lt"/>
              </a:rPr>
              <a:t>功率预测系统常见故障</a:t>
            </a:r>
            <a:endParaRPr lang="zh-CN" altLang="de-DE"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pic>
        <p:nvPicPr>
          <p:cNvPr id="5" name="图片 4"/>
          <p:cNvPicPr>
            <a:picLocks noChangeAspect="1"/>
          </p:cNvPicPr>
          <p:nvPr/>
        </p:nvPicPr>
        <p:blipFill>
          <a:blip r:embed="rId2"/>
          <a:stretch>
            <a:fillRect/>
          </a:stretch>
        </p:blipFill>
        <p:spPr>
          <a:xfrm>
            <a:off x="227965" y="1125855"/>
            <a:ext cx="6444615" cy="5219065"/>
          </a:xfrm>
          <a:prstGeom prst="rect">
            <a:avLst/>
          </a:prstGeom>
        </p:spPr>
      </p:pic>
      <p:grpSp>
        <p:nvGrpSpPr>
          <p:cNvPr id="14" name="组合 13"/>
          <p:cNvGrpSpPr/>
          <p:nvPr/>
        </p:nvGrpSpPr>
        <p:grpSpPr>
          <a:xfrm>
            <a:off x="7030515" y="1481768"/>
            <a:ext cx="4468065" cy="519646"/>
            <a:chOff x="6736921" y="2180774"/>
            <a:chExt cx="3301253" cy="519646"/>
          </a:xfrm>
        </p:grpSpPr>
        <p:sp>
          <p:nvSpPr>
            <p:cNvPr id="15" name="TextBox 11"/>
            <p:cNvSpPr txBox="1"/>
            <p:nvPr/>
          </p:nvSpPr>
          <p:spPr>
            <a:xfrm>
              <a:off x="6736921" y="2520884"/>
              <a:ext cx="3301253" cy="179536"/>
            </a:xfrm>
            <a:prstGeom prst="rect">
              <a:avLst/>
            </a:prstGeom>
            <a:noFill/>
          </p:spPr>
          <p:txBody>
            <a:bodyPr wrap="square" lIns="0" tIns="0" rIns="0" bIns="0" rtlCol="0">
              <a:spAutoFit/>
              <a:scene3d>
                <a:camera prst="orthographicFront"/>
                <a:lightRig rig="threePt" dir="t"/>
              </a:scene3d>
              <a:sp3d contourW="12700"/>
            </a:bodyPr>
            <a:p>
              <a:pPr>
                <a:lnSpc>
                  <a:spcPts val="1400"/>
                </a:lnSpc>
              </a:pPr>
              <a:r>
                <a:rPr lang="zh-CN" altLang="en-US" sz="1400" spc="300" dirty="0">
                  <a:solidFill>
                    <a:schemeClr val="tx1">
                      <a:lumMod val="65000"/>
                      <a:lumOff val="35000"/>
                    </a:schemeClr>
                  </a:solidFill>
                </a:rPr>
                <a:t>预测服务器无法采集到气象站数据</a:t>
              </a:r>
              <a:endParaRPr lang="en-US" sz="1400" spc="300" dirty="0">
                <a:solidFill>
                  <a:schemeClr val="tx1">
                    <a:lumMod val="65000"/>
                    <a:lumOff val="35000"/>
                  </a:schemeClr>
                </a:solidFill>
              </a:endParaRPr>
            </a:p>
          </p:txBody>
        </p:sp>
        <p:sp>
          <p:nvSpPr>
            <p:cNvPr id="1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p>
              <a:r>
                <a:rPr lang="zh-CN" altLang="en-US" b="1" spc="300" dirty="0">
                  <a:solidFill>
                    <a:schemeClr val="tx1">
                      <a:lumMod val="65000"/>
                      <a:lumOff val="35000"/>
                    </a:schemeClr>
                  </a:solidFill>
                </a:rPr>
                <a:t>气象数据采集告警</a:t>
              </a:r>
              <a:endParaRPr lang="en-US" b="1" spc="300" dirty="0">
                <a:solidFill>
                  <a:schemeClr val="tx1">
                    <a:lumMod val="65000"/>
                    <a:lumOff val="35000"/>
                  </a:schemeClr>
                </a:solidFill>
              </a:endParaRPr>
            </a:p>
          </p:txBody>
        </p:sp>
      </p:grpSp>
      <p:grpSp>
        <p:nvGrpSpPr>
          <p:cNvPr id="18" name="组合 17"/>
          <p:cNvGrpSpPr/>
          <p:nvPr/>
        </p:nvGrpSpPr>
        <p:grpSpPr>
          <a:xfrm>
            <a:off x="7030515" y="2452196"/>
            <a:ext cx="4468065" cy="519646"/>
            <a:chOff x="6736921" y="2180774"/>
            <a:chExt cx="3301253" cy="519646"/>
          </a:xfrm>
        </p:grpSpPr>
        <p:sp>
          <p:nvSpPr>
            <p:cNvPr id="19" name="TextBox 11"/>
            <p:cNvSpPr txBox="1"/>
            <p:nvPr/>
          </p:nvSpPr>
          <p:spPr>
            <a:xfrm>
              <a:off x="6736921" y="2520884"/>
              <a:ext cx="3301253" cy="179536"/>
            </a:xfrm>
            <a:prstGeom prst="rect">
              <a:avLst/>
            </a:prstGeom>
            <a:noFill/>
          </p:spPr>
          <p:txBody>
            <a:bodyPr wrap="square" lIns="0" tIns="0" rIns="0" bIns="0" rtlCol="0">
              <a:spAutoFit/>
              <a:scene3d>
                <a:camera prst="orthographicFront"/>
                <a:lightRig rig="threePt" dir="t"/>
              </a:scene3d>
              <a:sp3d contourW="12700"/>
            </a:bodyPr>
            <a:p>
              <a:pPr>
                <a:lnSpc>
                  <a:spcPts val="1400"/>
                </a:lnSpc>
              </a:pPr>
              <a:r>
                <a:rPr lang="zh-CN" altLang="en-US" sz="1400" spc="300" dirty="0">
                  <a:solidFill>
                    <a:schemeClr val="tx1">
                      <a:lumMod val="65000"/>
                      <a:lumOff val="35000"/>
                    </a:schemeClr>
                  </a:solidFill>
                </a:rPr>
                <a:t>预测服务器无法采集厂站出线总有功数据</a:t>
              </a:r>
              <a:endParaRPr lang="en-US" sz="1400" spc="300" dirty="0">
                <a:solidFill>
                  <a:schemeClr val="tx1">
                    <a:lumMod val="65000"/>
                    <a:lumOff val="35000"/>
                  </a:schemeClr>
                </a:solidFill>
              </a:endParaRPr>
            </a:p>
          </p:txBody>
        </p:sp>
        <p:sp>
          <p:nvSpPr>
            <p:cNvPr id="20" name="TextBox 11"/>
            <p:cNvSpPr txBox="1"/>
            <p:nvPr/>
          </p:nvSpPr>
          <p:spPr>
            <a:xfrm>
              <a:off x="6736921" y="2180774"/>
              <a:ext cx="2449035" cy="276860"/>
            </a:xfrm>
            <a:prstGeom prst="rect">
              <a:avLst/>
            </a:prstGeom>
            <a:noFill/>
          </p:spPr>
          <p:txBody>
            <a:bodyPr wrap="square" lIns="0" tIns="0" rIns="0" bIns="0" rtlCol="0">
              <a:spAutoFit/>
              <a:scene3d>
                <a:camera prst="orthographicFront"/>
                <a:lightRig rig="threePt" dir="t"/>
              </a:scene3d>
              <a:sp3d contourW="12700"/>
            </a:bodyPr>
            <a:p>
              <a:r>
                <a:rPr lang="zh-CN" altLang="en-US" b="1" spc="300" dirty="0">
                  <a:solidFill>
                    <a:schemeClr val="tx1">
                      <a:lumMod val="65000"/>
                      <a:lumOff val="35000"/>
                    </a:schemeClr>
                  </a:solidFill>
                </a:rPr>
                <a:t>功率数据采集告警</a:t>
              </a:r>
              <a:endParaRPr lang="en-US" b="1" spc="300" dirty="0">
                <a:solidFill>
                  <a:schemeClr val="tx1">
                    <a:lumMod val="65000"/>
                    <a:lumOff val="35000"/>
                  </a:schemeClr>
                </a:solidFill>
              </a:endParaRPr>
            </a:p>
          </p:txBody>
        </p:sp>
      </p:grpSp>
      <p:grpSp>
        <p:nvGrpSpPr>
          <p:cNvPr id="21" name="组合 20"/>
          <p:cNvGrpSpPr/>
          <p:nvPr/>
        </p:nvGrpSpPr>
        <p:grpSpPr>
          <a:xfrm>
            <a:off x="7030515" y="3422624"/>
            <a:ext cx="4468065" cy="519646"/>
            <a:chOff x="6736921" y="2180774"/>
            <a:chExt cx="3301253" cy="519646"/>
          </a:xfrm>
        </p:grpSpPr>
        <p:sp>
          <p:nvSpPr>
            <p:cNvPr id="22" name="TextBox 11"/>
            <p:cNvSpPr txBox="1"/>
            <p:nvPr/>
          </p:nvSpPr>
          <p:spPr>
            <a:xfrm>
              <a:off x="6736921" y="2520884"/>
              <a:ext cx="3301253" cy="179536"/>
            </a:xfrm>
            <a:prstGeom prst="rect">
              <a:avLst/>
            </a:prstGeom>
            <a:noFill/>
          </p:spPr>
          <p:txBody>
            <a:bodyPr wrap="square" lIns="0" tIns="0" rIns="0" bIns="0" rtlCol="0">
              <a:spAutoFit/>
              <a:scene3d>
                <a:camera prst="orthographicFront"/>
                <a:lightRig rig="threePt" dir="t"/>
              </a:scene3d>
              <a:sp3d contourW="12700"/>
            </a:bodyPr>
            <a:p>
              <a:pPr>
                <a:lnSpc>
                  <a:spcPts val="1400"/>
                </a:lnSpc>
              </a:pPr>
              <a:r>
                <a:rPr lang="zh-CN" altLang="en-US" sz="1400" spc="300" dirty="0">
                  <a:solidFill>
                    <a:schemeClr val="tx1">
                      <a:lumMod val="65000"/>
                      <a:lumOff val="35000"/>
                    </a:schemeClr>
                  </a:solidFill>
                </a:rPr>
                <a:t>文件上传失败</a:t>
              </a:r>
              <a:endParaRPr lang="en-US" sz="1400" spc="300" dirty="0">
                <a:solidFill>
                  <a:schemeClr val="tx1">
                    <a:lumMod val="65000"/>
                    <a:lumOff val="35000"/>
                  </a:schemeClr>
                </a:solidFill>
              </a:endParaRPr>
            </a:p>
          </p:txBody>
        </p:sp>
        <p:sp>
          <p:nvSpPr>
            <p:cNvPr id="23" name="TextBox 11"/>
            <p:cNvSpPr txBox="1"/>
            <p:nvPr/>
          </p:nvSpPr>
          <p:spPr>
            <a:xfrm>
              <a:off x="6736921" y="2180774"/>
              <a:ext cx="2449035" cy="276860"/>
            </a:xfrm>
            <a:prstGeom prst="rect">
              <a:avLst/>
            </a:prstGeom>
            <a:noFill/>
          </p:spPr>
          <p:txBody>
            <a:bodyPr wrap="square" lIns="0" tIns="0" rIns="0" bIns="0" rtlCol="0">
              <a:spAutoFit/>
              <a:scene3d>
                <a:camera prst="orthographicFront"/>
                <a:lightRig rig="threePt" dir="t"/>
              </a:scene3d>
              <a:sp3d contourW="12700"/>
            </a:bodyPr>
            <a:p>
              <a:r>
                <a:rPr lang="zh-CN" altLang="en-US" b="1" spc="300" dirty="0">
                  <a:solidFill>
                    <a:schemeClr val="tx1">
                      <a:lumMod val="65000"/>
                      <a:lumOff val="35000"/>
                    </a:schemeClr>
                  </a:solidFill>
                </a:rPr>
                <a:t>数据文件上报告警</a:t>
              </a:r>
              <a:endParaRPr lang="en-US" b="1" spc="300" dirty="0">
                <a:solidFill>
                  <a:schemeClr val="tx1">
                    <a:lumMod val="65000"/>
                    <a:lumOff val="35000"/>
                  </a:schemeClr>
                </a:solidFill>
              </a:endParaRPr>
            </a:p>
          </p:txBody>
        </p:sp>
      </p:grpSp>
      <p:grpSp>
        <p:nvGrpSpPr>
          <p:cNvPr id="24" name="组合 23"/>
          <p:cNvGrpSpPr/>
          <p:nvPr/>
        </p:nvGrpSpPr>
        <p:grpSpPr>
          <a:xfrm>
            <a:off x="7030515" y="4393051"/>
            <a:ext cx="4468065" cy="519646"/>
            <a:chOff x="6736921" y="2180774"/>
            <a:chExt cx="3301253" cy="519646"/>
          </a:xfrm>
        </p:grpSpPr>
        <p:sp>
          <p:nvSpPr>
            <p:cNvPr id="25" name="TextBox 11"/>
            <p:cNvSpPr txBox="1"/>
            <p:nvPr/>
          </p:nvSpPr>
          <p:spPr>
            <a:xfrm>
              <a:off x="6736921" y="2520884"/>
              <a:ext cx="3301253" cy="179536"/>
            </a:xfrm>
            <a:prstGeom prst="rect">
              <a:avLst/>
            </a:prstGeom>
            <a:noFill/>
          </p:spPr>
          <p:txBody>
            <a:bodyPr wrap="square" lIns="0" tIns="0" rIns="0" bIns="0" rtlCol="0">
              <a:spAutoFit/>
              <a:scene3d>
                <a:camera prst="orthographicFront"/>
                <a:lightRig rig="threePt" dir="t"/>
              </a:scene3d>
              <a:sp3d contourW="12700"/>
            </a:bodyPr>
            <a:p>
              <a:pPr>
                <a:lnSpc>
                  <a:spcPts val="1400"/>
                </a:lnSpc>
              </a:pPr>
              <a:r>
                <a:rPr lang="zh-CN" altLang="en-US" sz="1400" spc="300" dirty="0">
                  <a:solidFill>
                    <a:schemeClr val="tx1">
                      <a:lumMod val="65000"/>
                      <a:lumOff val="35000"/>
                    </a:schemeClr>
                  </a:solidFill>
                </a:rPr>
                <a:t>预测服务器无法采集到逆变器的工况数据</a:t>
              </a:r>
              <a:endParaRPr lang="en-US" sz="1400" spc="300" dirty="0">
                <a:solidFill>
                  <a:schemeClr val="tx1">
                    <a:lumMod val="65000"/>
                    <a:lumOff val="35000"/>
                  </a:schemeClr>
                </a:solidFill>
              </a:endParaRPr>
            </a:p>
          </p:txBody>
        </p:sp>
        <p:sp>
          <p:nvSpPr>
            <p:cNvPr id="26" name="TextBox 11"/>
            <p:cNvSpPr txBox="1"/>
            <p:nvPr/>
          </p:nvSpPr>
          <p:spPr>
            <a:xfrm>
              <a:off x="6736921" y="2180774"/>
              <a:ext cx="2449035" cy="276860"/>
            </a:xfrm>
            <a:prstGeom prst="rect">
              <a:avLst/>
            </a:prstGeom>
            <a:noFill/>
          </p:spPr>
          <p:txBody>
            <a:bodyPr wrap="square" lIns="0" tIns="0" rIns="0" bIns="0" rtlCol="0">
              <a:spAutoFit/>
              <a:scene3d>
                <a:camera prst="orthographicFront"/>
                <a:lightRig rig="threePt" dir="t"/>
              </a:scene3d>
              <a:sp3d contourW="12700"/>
            </a:bodyPr>
            <a:p>
              <a:r>
                <a:rPr lang="zh-CN" altLang="en-US" b="1" spc="300" dirty="0">
                  <a:solidFill>
                    <a:schemeClr val="tx1">
                      <a:lumMod val="65000"/>
                      <a:lumOff val="35000"/>
                    </a:schemeClr>
                  </a:solidFill>
                </a:rPr>
                <a:t>逆变器数据采集告警</a:t>
              </a:r>
              <a:endParaRPr lang="en-US" b="1" spc="300" dirty="0">
                <a:solidFill>
                  <a:schemeClr val="tx1">
                    <a:lumMod val="65000"/>
                    <a:lumOff val="35000"/>
                  </a:schemeClr>
                </a:solidFill>
              </a:endParaRPr>
            </a:p>
          </p:txBody>
        </p:sp>
      </p:grpSp>
      <p:grpSp>
        <p:nvGrpSpPr>
          <p:cNvPr id="35" name="组合 34"/>
          <p:cNvGrpSpPr/>
          <p:nvPr/>
        </p:nvGrpSpPr>
        <p:grpSpPr>
          <a:xfrm>
            <a:off x="7030514" y="5370038"/>
            <a:ext cx="4468065" cy="519646"/>
            <a:chOff x="6736921" y="2180774"/>
            <a:chExt cx="3301253" cy="519646"/>
          </a:xfrm>
        </p:grpSpPr>
        <p:sp>
          <p:nvSpPr>
            <p:cNvPr id="36" name="TextBox 11"/>
            <p:cNvSpPr txBox="1"/>
            <p:nvPr/>
          </p:nvSpPr>
          <p:spPr>
            <a:xfrm>
              <a:off x="6736921" y="2520884"/>
              <a:ext cx="3301253" cy="179536"/>
            </a:xfrm>
            <a:prstGeom prst="rect">
              <a:avLst/>
            </a:prstGeom>
            <a:noFill/>
          </p:spPr>
          <p:txBody>
            <a:bodyPr wrap="square" lIns="0" tIns="0" rIns="0" bIns="0" rtlCol="0">
              <a:spAutoFit/>
              <a:scene3d>
                <a:camera prst="orthographicFront"/>
                <a:lightRig rig="threePt" dir="t"/>
              </a:scene3d>
              <a:sp3d contourW="12700"/>
            </a:bodyPr>
            <a:p>
              <a:pPr>
                <a:lnSpc>
                  <a:spcPts val="1400"/>
                </a:lnSpc>
              </a:pPr>
              <a:r>
                <a:rPr lang="zh-CN" altLang="en-US" sz="1400" spc="300" dirty="0">
                  <a:solidFill>
                    <a:schemeClr val="tx1">
                      <a:lumMod val="65000"/>
                      <a:lumOff val="35000"/>
                    </a:schemeClr>
                  </a:solidFill>
                </a:rPr>
                <a:t>云端天气预报数据未入库</a:t>
              </a:r>
              <a:endParaRPr lang="en-US" sz="1400" spc="300" dirty="0">
                <a:solidFill>
                  <a:schemeClr val="tx1">
                    <a:lumMod val="65000"/>
                    <a:lumOff val="35000"/>
                  </a:schemeClr>
                </a:solidFill>
              </a:endParaRPr>
            </a:p>
          </p:txBody>
        </p:sp>
        <p:sp>
          <p:nvSpPr>
            <p:cNvPr id="37" name="TextBox 11"/>
            <p:cNvSpPr txBox="1"/>
            <p:nvPr/>
          </p:nvSpPr>
          <p:spPr>
            <a:xfrm>
              <a:off x="6736921" y="2180774"/>
              <a:ext cx="2449035" cy="276860"/>
            </a:xfrm>
            <a:prstGeom prst="rect">
              <a:avLst/>
            </a:prstGeom>
            <a:noFill/>
          </p:spPr>
          <p:txBody>
            <a:bodyPr wrap="square" lIns="0" tIns="0" rIns="0" bIns="0" rtlCol="0">
              <a:spAutoFit/>
              <a:scene3d>
                <a:camera prst="orthographicFront"/>
                <a:lightRig rig="threePt" dir="t"/>
              </a:scene3d>
              <a:sp3d contourW="12700"/>
            </a:bodyPr>
            <a:p>
              <a:r>
                <a:rPr lang="zh-CN" altLang="en-US" b="1" spc="300" dirty="0">
                  <a:solidFill>
                    <a:schemeClr val="tx1">
                      <a:lumMod val="65000"/>
                      <a:lumOff val="35000"/>
                    </a:schemeClr>
                  </a:solidFill>
                </a:rPr>
                <a:t>天气预报数据采集告警</a:t>
              </a:r>
              <a:endParaRPr lang="en-US" b="1" spc="300" dirty="0">
                <a:solidFill>
                  <a:schemeClr val="tx1">
                    <a:lumMod val="65000"/>
                    <a:lumOff val="35000"/>
                  </a:schemeClr>
                </a:solidFill>
              </a:endParaRPr>
            </a:p>
          </p:txBody>
        </p:sp>
      </p:gr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2"/>
          <p:cNvSpPr/>
          <p:nvPr/>
        </p:nvSpPr>
        <p:spPr bwMode="gray">
          <a:xfrm rot="16200000">
            <a:off x="7384429" y="4018239"/>
            <a:ext cx="477839" cy="1912939"/>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9" name="箭头2"/>
          <p:cNvSpPr/>
          <p:nvPr/>
        </p:nvSpPr>
        <p:spPr bwMode="gray">
          <a:xfrm rot="16200000">
            <a:off x="7384429" y="2603459"/>
            <a:ext cx="477839" cy="1912939"/>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 name="箭头2"/>
          <p:cNvSpPr/>
          <p:nvPr/>
        </p:nvSpPr>
        <p:spPr bwMode="gray">
          <a:xfrm rot="16200000">
            <a:off x="7384429" y="1188044"/>
            <a:ext cx="477839" cy="1912939"/>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1" name="箭头3"/>
          <p:cNvSpPr/>
          <p:nvPr/>
        </p:nvSpPr>
        <p:spPr bwMode="gray">
          <a:xfrm flipV="1">
            <a:off x="920632" y="3367181"/>
            <a:ext cx="1609352" cy="187642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2" name="箭头2"/>
          <p:cNvSpPr/>
          <p:nvPr/>
        </p:nvSpPr>
        <p:spPr bwMode="gray">
          <a:xfrm rot="16200000">
            <a:off x="1344944" y="2675849"/>
            <a:ext cx="477839" cy="1912939"/>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3" name="箭头1"/>
          <p:cNvSpPr/>
          <p:nvPr/>
        </p:nvSpPr>
        <p:spPr bwMode="gray">
          <a:xfrm>
            <a:off x="910281" y="1922804"/>
            <a:ext cx="1609352" cy="187642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4" name="文本1"/>
          <p:cNvSpPr>
            <a:spLocks noChangeArrowheads="1"/>
          </p:cNvSpPr>
          <p:nvPr/>
        </p:nvSpPr>
        <p:spPr bwMode="gray">
          <a:xfrm>
            <a:off x="4620260" y="1567180"/>
            <a:ext cx="3045460" cy="1155700"/>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预测服务器操作系统损坏</a:t>
            </a:r>
            <a:endParaRPr lang="zh-CN" altLang="zh-CN" sz="1600"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预测服务器硬件故障</a:t>
            </a:r>
            <a:endParaRPr lang="zh-CN" altLang="zh-CN" sz="1600"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主程序软件运行异常，卡死</a:t>
            </a:r>
            <a:endParaRPr lang="zh-CN" altLang="zh-CN" sz="1600" dirty="0">
              <a:solidFill>
                <a:srgbClr val="4D4D4D"/>
              </a:solidFill>
              <a:latin typeface="微软雅黑" panose="020B0503020204020204" charset="-122"/>
              <a:ea typeface="微软雅黑" panose="020B0503020204020204" charset="-122"/>
              <a:sym typeface="+mn-ea"/>
            </a:endParaRPr>
          </a:p>
        </p:txBody>
      </p:sp>
      <p:sp>
        <p:nvSpPr>
          <p:cNvPr id="215" name="标题1"/>
          <p:cNvSpPr>
            <a:spLocks noChangeArrowheads="1"/>
          </p:cNvSpPr>
          <p:nvPr/>
        </p:nvSpPr>
        <p:spPr bwMode="gray">
          <a:xfrm>
            <a:off x="2484544" y="1567180"/>
            <a:ext cx="2136140" cy="115570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kumimoji="0" lang="en-US" altLang="zh-CN" b="1" i="0" u="none" strike="noStrike" kern="120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rPr>
              <a:t>       </a:t>
            </a:r>
            <a:r>
              <a:rPr kumimoji="0" lang="zh-CN" altLang="en-US" b="1" i="0" u="none" strike="noStrike" kern="120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rPr>
              <a:t>系统故障</a:t>
            </a:r>
            <a:endParaRPr kumimoji="0" lang="zh-CN" altLang="en-US" b="1" i="0" u="none" strike="noStrike" kern="120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endParaRPr>
          </a:p>
        </p:txBody>
      </p:sp>
      <p:sp>
        <p:nvSpPr>
          <p:cNvPr id="216" name="文本2"/>
          <p:cNvSpPr>
            <a:spLocks noChangeArrowheads="1"/>
          </p:cNvSpPr>
          <p:nvPr/>
        </p:nvSpPr>
        <p:spPr bwMode="gray">
          <a:xfrm>
            <a:off x="4620260" y="3003550"/>
            <a:ext cx="3045460" cy="1155700"/>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短期、超短期预测精度低</a:t>
            </a:r>
            <a:endParaRPr lang="zh-CN" altLang="zh-CN" sz="1600" dirty="0">
              <a:solidFill>
                <a:srgbClr val="4D4D4D"/>
              </a:solidFill>
              <a:latin typeface="微软雅黑" panose="020B0503020204020204" charset="-122"/>
              <a:ea typeface="微软雅黑" panose="020B0503020204020204" charset="-122"/>
              <a:sym typeface="+mn-ea"/>
            </a:endParaRPr>
          </a:p>
          <a:p>
            <a:pPr marL="28575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天气预报不准</a:t>
            </a:r>
            <a:endParaRPr lang="zh-CN" altLang="zh-CN" sz="1600" dirty="0">
              <a:solidFill>
                <a:srgbClr val="4D4D4D"/>
              </a:solidFill>
              <a:latin typeface="微软雅黑" panose="020B0503020204020204" charset="-122"/>
              <a:ea typeface="微软雅黑" panose="020B0503020204020204" charset="-122"/>
              <a:sym typeface="+mn-ea"/>
            </a:endParaRPr>
          </a:p>
          <a:p>
            <a:pPr marL="28575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系统模型不准</a:t>
            </a:r>
            <a:endParaRPr lang="zh-CN" altLang="zh-CN" sz="1600" dirty="0">
              <a:solidFill>
                <a:srgbClr val="4D4D4D"/>
              </a:solidFill>
              <a:latin typeface="微软雅黑" panose="020B0503020204020204" charset="-122"/>
              <a:ea typeface="微软雅黑" panose="020B0503020204020204" charset="-122"/>
              <a:sym typeface="+mn-ea"/>
            </a:endParaRPr>
          </a:p>
        </p:txBody>
      </p:sp>
      <p:sp>
        <p:nvSpPr>
          <p:cNvPr id="217" name="标题2"/>
          <p:cNvSpPr>
            <a:spLocks noChangeArrowheads="1"/>
          </p:cNvSpPr>
          <p:nvPr/>
        </p:nvSpPr>
        <p:spPr bwMode="gray">
          <a:xfrm>
            <a:off x="2497244" y="3003551"/>
            <a:ext cx="2123440" cy="115570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b="1" i="0" u="none" strike="noStrike" kern="120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rPr>
              <a:t>系统性能</a:t>
            </a:r>
            <a:endParaRPr kumimoji="0" lang="zh-CN" altLang="en-US" b="1" i="0" u="none" strike="noStrike" kern="120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endParaRPr>
          </a:p>
        </p:txBody>
      </p:sp>
      <p:sp>
        <p:nvSpPr>
          <p:cNvPr id="218" name="文本3"/>
          <p:cNvSpPr>
            <a:spLocks noChangeArrowheads="1"/>
          </p:cNvSpPr>
          <p:nvPr/>
        </p:nvSpPr>
        <p:spPr bwMode="ltGray">
          <a:xfrm>
            <a:off x="4620260" y="4454525"/>
            <a:ext cx="3044825" cy="1144905"/>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fontAlgn="base">
              <a:lnSpc>
                <a:spcPct val="120000"/>
              </a:lnSpc>
              <a:spcBef>
                <a:spcPct val="0"/>
              </a:spcBef>
              <a:spcAft>
                <a:spcPct val="0"/>
              </a:spcAft>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rPr>
              <a:t>逆变器通讯不通</a:t>
            </a:r>
            <a:endParaRPr lang="zh-CN" altLang="zh-CN" sz="1600" dirty="0">
              <a:solidFill>
                <a:srgbClr val="4D4D4D"/>
              </a:solidFill>
              <a:latin typeface="微软雅黑" panose="020B0503020204020204" charset="-122"/>
              <a:ea typeface="微软雅黑" panose="020B0503020204020204" charset="-122"/>
            </a:endParaRPr>
          </a:p>
          <a:p>
            <a:pPr marL="285750" lvl="0" indent="-285750" fontAlgn="base">
              <a:lnSpc>
                <a:spcPct val="120000"/>
              </a:lnSpc>
              <a:spcBef>
                <a:spcPct val="0"/>
              </a:spcBef>
              <a:spcAft>
                <a:spcPct val="0"/>
              </a:spcAft>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rPr>
              <a:t>远动数据通讯中断</a:t>
            </a:r>
            <a:endParaRPr lang="zh-CN" altLang="zh-CN" sz="1600" dirty="0">
              <a:solidFill>
                <a:srgbClr val="4D4D4D"/>
              </a:solidFill>
              <a:latin typeface="微软雅黑" panose="020B0503020204020204" charset="-122"/>
              <a:ea typeface="微软雅黑" panose="020B0503020204020204" charset="-122"/>
            </a:endParaRPr>
          </a:p>
          <a:p>
            <a:pPr marL="285750" lvl="0" indent="-285750" fontAlgn="base">
              <a:lnSpc>
                <a:spcPct val="120000"/>
              </a:lnSpc>
              <a:spcBef>
                <a:spcPct val="0"/>
              </a:spcBef>
              <a:spcAft>
                <a:spcPct val="0"/>
              </a:spcAft>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rPr>
              <a:t>气象站通讯故障</a:t>
            </a:r>
            <a:endParaRPr lang="zh-CN" altLang="zh-CN" sz="1600" dirty="0">
              <a:solidFill>
                <a:srgbClr val="4D4D4D"/>
              </a:solidFill>
              <a:latin typeface="微软雅黑" panose="020B0503020204020204" charset="-122"/>
              <a:ea typeface="微软雅黑" panose="020B0503020204020204" charset="-122"/>
            </a:endParaRPr>
          </a:p>
          <a:p>
            <a:pPr marL="285750" lvl="0" indent="-285750" fontAlgn="base">
              <a:lnSpc>
                <a:spcPct val="120000"/>
              </a:lnSpc>
              <a:spcBef>
                <a:spcPct val="0"/>
              </a:spcBef>
              <a:spcAft>
                <a:spcPct val="0"/>
              </a:spcAft>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rPr>
              <a:t>调度通讯中断</a:t>
            </a:r>
            <a:endParaRPr lang="zh-CN" altLang="zh-CN" sz="1600" dirty="0">
              <a:solidFill>
                <a:srgbClr val="4D4D4D"/>
              </a:solidFill>
              <a:latin typeface="微软雅黑" panose="020B0503020204020204" charset="-122"/>
              <a:ea typeface="微软雅黑" panose="020B0503020204020204" charset="-122"/>
            </a:endParaRPr>
          </a:p>
        </p:txBody>
      </p:sp>
      <p:sp>
        <p:nvSpPr>
          <p:cNvPr id="219" name="标题3"/>
          <p:cNvSpPr>
            <a:spLocks noChangeArrowheads="1"/>
          </p:cNvSpPr>
          <p:nvPr/>
        </p:nvSpPr>
        <p:spPr bwMode="gray">
          <a:xfrm>
            <a:off x="2478193" y="4445000"/>
            <a:ext cx="2142491" cy="1154431"/>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zh-CN" b="1" i="0" u="none" strike="noStrike" kern="120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rPr>
              <a:t>通讯故障</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endParaRPr>
          </a:p>
        </p:txBody>
      </p:sp>
      <p:sp>
        <p:nvSpPr>
          <p:cNvPr id="220" name="Oval 19"/>
          <p:cNvSpPr>
            <a:spLocks noChangeArrowheads="1"/>
          </p:cNvSpPr>
          <p:nvPr/>
        </p:nvSpPr>
        <p:spPr bwMode="auto">
          <a:xfrm>
            <a:off x="393672" y="2863285"/>
            <a:ext cx="1440000" cy="1440000"/>
          </a:xfrm>
          <a:prstGeom prst="roundRect">
            <a:avLst/>
          </a:prstGeom>
          <a:solidFill>
            <a:schemeClr val="accent1"/>
          </a:solidFill>
          <a:ln w="3175" cap="flat" cmpd="sng" algn="ctr">
            <a:noFill/>
            <a:prstDash val="solid"/>
          </a:ln>
          <a:effectLst/>
        </p:spPr>
        <p:txBody>
          <a:bodyPr lIns="126000" rIns="126000" bIns="180000" anchor="ctr"/>
          <a:lstStyle/>
          <a:p>
            <a:pPr algn="ctr">
              <a:lnSpc>
                <a:spcPct val="120000"/>
              </a:lnSpc>
            </a:pPr>
            <a:r>
              <a:rPr lang="zh-CN" altLang="en-US" sz="2000" b="1" kern="0" dirty="0">
                <a:solidFill>
                  <a:srgbClr val="F9F9F9"/>
                </a:solidFill>
                <a:latin typeface="微软雅黑" panose="020B0503020204020204" charset="-122"/>
                <a:ea typeface="微软雅黑" panose="020B0503020204020204" charset="-122"/>
              </a:rPr>
              <a:t>常见故障</a:t>
            </a:r>
            <a:endParaRPr lang="zh-CN" altLang="en-US" sz="2000" b="1" kern="0" dirty="0">
              <a:solidFill>
                <a:srgbClr val="F9F9F9"/>
              </a:solidFill>
              <a:latin typeface="微软雅黑" panose="020B0503020204020204" charset="-122"/>
              <a:ea typeface="微软雅黑" panose="020B0503020204020204" charset="-122"/>
            </a:endParaRPr>
          </a:p>
        </p:txBody>
      </p:sp>
      <p:sp>
        <p:nvSpPr>
          <p:cNvPr id="2"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2.2 </a:t>
            </a:r>
            <a:r>
              <a:rPr lang="zh-CN" altLang="de-DE" sz="3200" b="1" dirty="0">
                <a:solidFill>
                  <a:srgbClr val="0070C0"/>
                </a:solidFill>
                <a:latin typeface="+mn-lt"/>
                <a:ea typeface="+mn-ea"/>
                <a:cs typeface="+mn-ea"/>
                <a:sym typeface="+mn-lt"/>
              </a:rPr>
              <a:t>功率预测系统常见故障</a:t>
            </a:r>
            <a:endParaRPr lang="zh-CN" altLang="de-DE"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
        <p:nvSpPr>
          <p:cNvPr id="6" name="文本1"/>
          <p:cNvSpPr>
            <a:spLocks noChangeArrowheads="1"/>
          </p:cNvSpPr>
          <p:nvPr/>
        </p:nvSpPr>
        <p:spPr bwMode="gray">
          <a:xfrm>
            <a:off x="8580120" y="1567180"/>
            <a:ext cx="2736850" cy="1155700"/>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预测系统功能无法使用</a:t>
            </a:r>
            <a:endParaRPr lang="zh-CN" altLang="zh-CN" sz="1600" dirty="0">
              <a:solidFill>
                <a:srgbClr val="4D4D4D"/>
              </a:solidFill>
              <a:latin typeface="微软雅黑" panose="020B0503020204020204" charset="-122"/>
              <a:ea typeface="微软雅黑" panose="020B0503020204020204" charset="-122"/>
              <a:sym typeface="+mn-ea"/>
            </a:endParaRPr>
          </a:p>
          <a:p>
            <a:pPr marL="285750" lvl="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产生严重的两个细则考核</a:t>
            </a:r>
            <a:endParaRPr lang="zh-CN" altLang="zh-CN" sz="1600" dirty="0">
              <a:solidFill>
                <a:srgbClr val="4D4D4D"/>
              </a:solidFill>
              <a:latin typeface="微软雅黑" panose="020B0503020204020204" charset="-122"/>
              <a:ea typeface="微软雅黑" panose="020B0503020204020204" charset="-122"/>
              <a:sym typeface="+mn-ea"/>
            </a:endParaRPr>
          </a:p>
        </p:txBody>
      </p:sp>
      <p:sp>
        <p:nvSpPr>
          <p:cNvPr id="11" name="文本1"/>
          <p:cNvSpPr>
            <a:spLocks noChangeArrowheads="1"/>
          </p:cNvSpPr>
          <p:nvPr/>
        </p:nvSpPr>
        <p:spPr bwMode="gray">
          <a:xfrm>
            <a:off x="8580120" y="2981960"/>
            <a:ext cx="2736850" cy="1155700"/>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产生较高的两个细则考核</a:t>
            </a:r>
            <a:endParaRPr lang="zh-CN" altLang="zh-CN" sz="1600" dirty="0">
              <a:solidFill>
                <a:srgbClr val="4D4D4D"/>
              </a:solidFill>
              <a:latin typeface="微软雅黑" panose="020B0503020204020204" charset="-122"/>
              <a:ea typeface="微软雅黑" panose="020B0503020204020204" charset="-122"/>
              <a:sym typeface="+mn-ea"/>
            </a:endParaRPr>
          </a:p>
        </p:txBody>
      </p:sp>
      <p:sp>
        <p:nvSpPr>
          <p:cNvPr id="13" name="文本1"/>
          <p:cNvSpPr>
            <a:spLocks noChangeArrowheads="1"/>
          </p:cNvSpPr>
          <p:nvPr/>
        </p:nvSpPr>
        <p:spPr bwMode="gray">
          <a:xfrm>
            <a:off x="8580120" y="4396740"/>
            <a:ext cx="2736850" cy="1155700"/>
          </a:xfrm>
          <a:prstGeom prst="roundRect">
            <a:avLst>
              <a:gd name="adj" fmla="val 11505"/>
            </a:avLst>
          </a:prstGeom>
          <a:solidFill>
            <a:schemeClr val="bg1">
              <a:lumMod val="85000"/>
            </a:schemeClr>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l" fontAlgn="base">
              <a:lnSpc>
                <a:spcPct val="120000"/>
              </a:lnSpc>
              <a:buClrTx/>
              <a:buSzTx/>
              <a:buFont typeface="Arial" panose="020B0604020202020204" pitchFamily="34" charset="0"/>
              <a:buChar char="•"/>
              <a:defRPr/>
            </a:pPr>
            <a:r>
              <a:rPr lang="zh-CN" altLang="zh-CN" sz="1600" dirty="0">
                <a:solidFill>
                  <a:srgbClr val="4D4D4D"/>
                </a:solidFill>
                <a:latin typeface="微软雅黑" panose="020B0503020204020204" charset="-122"/>
                <a:ea typeface="微软雅黑" panose="020B0503020204020204" charset="-122"/>
                <a:sym typeface="+mn-ea"/>
              </a:rPr>
              <a:t>产生严重的两个细则考核</a:t>
            </a:r>
            <a:endParaRPr lang="zh-CN" altLang="zh-CN" sz="1600" dirty="0">
              <a:solidFill>
                <a:srgbClr val="4D4D4D"/>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572683" y="18025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695450" y="1887854"/>
            <a:ext cx="2249593" cy="488950"/>
          </a:xfrm>
          <a:prstGeom prst="rect">
            <a:avLst/>
          </a:prstGeom>
          <a:noFill/>
          <a:ln>
            <a:noFill/>
          </a:ln>
        </p:spPr>
        <p:txBody>
          <a:bodyPr wrap="square" lIns="185258" tIns="148206" rIns="185258" bIns="148206" rtlCol="0" anchor="ctr">
            <a:spAutoFit/>
          </a:bodyPr>
          <a:lstStyle/>
          <a:p>
            <a:pPr defTabSz="694690">
              <a:lnSpc>
                <a:spcPct val="90000"/>
              </a:lnSpc>
              <a:spcAft>
                <a:spcPts val="460"/>
              </a:spcAft>
              <a:defRPr/>
            </a:pPr>
            <a:r>
              <a:rPr lang="zh-CN" sz="1400" kern="0" dirty="0">
                <a:solidFill>
                  <a:srgbClr val="00B050"/>
                </a:solidFill>
                <a:latin typeface="微软雅黑" panose="020B0503020204020204" charset="-122"/>
                <a:ea typeface="微软雅黑" panose="020B0503020204020204" charset="-122"/>
              </a:rPr>
              <a:t>气象站数据采集异常</a:t>
            </a:r>
            <a:endParaRPr lang="zh-CN" sz="1400" kern="0" dirty="0">
              <a:solidFill>
                <a:srgbClr val="00B050"/>
              </a:solidFill>
              <a:latin typeface="微软雅黑" panose="020B0503020204020204" charset="-122"/>
              <a:ea typeface="微软雅黑" panose="020B0503020204020204" charset="-122"/>
            </a:endParaRPr>
          </a:p>
        </p:txBody>
      </p:sp>
      <p:sp>
        <p:nvSpPr>
          <p:cNvPr id="32" name="Rectangle 30"/>
          <p:cNvSpPr/>
          <p:nvPr/>
        </p:nvSpPr>
        <p:spPr>
          <a:xfrm>
            <a:off x="1572683" y="2462107"/>
            <a:ext cx="2495127" cy="2445173"/>
          </a:xfrm>
          <a:prstGeom prst="rect">
            <a:avLst/>
          </a:prstGeom>
          <a:solidFill>
            <a:schemeClr val="bg2"/>
          </a:solidFill>
          <a:ln w="9525" cap="flat" cmpd="sng" algn="ctr">
            <a:noFill/>
            <a:prstDash val="solid"/>
          </a:ln>
          <a:effectLst/>
        </p:spPr>
        <p:txBody>
          <a:bodyPr lIns="120868" tIns="60432" rIns="120868" bIns="60432" rtlCol="0" anchor="ctr"/>
          <a:lstStyle/>
          <a:p>
            <a:pPr algn="just"/>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现象：</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1</a:t>
            </a:r>
            <a:r>
              <a:rPr lang="zh-CN" altLang="en-US" sz="1600" kern="0" dirty="0">
                <a:latin typeface="微软雅黑" panose="020B0503020204020204" charset="-122"/>
                <a:ea typeface="微软雅黑" panose="020B0503020204020204" charset="-122"/>
              </a:rPr>
              <a:t>）系统页面上有告警</a:t>
            </a:r>
            <a:r>
              <a:rPr lang="en-US" altLang="zh-CN" sz="1600" kern="0" dirty="0">
                <a:latin typeface="微软雅黑" panose="020B0503020204020204" charset="-122"/>
                <a:ea typeface="微软雅黑" panose="020B0503020204020204" charset="-122"/>
              </a:rPr>
              <a:t>--</a:t>
            </a:r>
            <a:r>
              <a:rPr lang="zh-CN" altLang="en-US" sz="1600" kern="0" dirty="0">
                <a:latin typeface="微软雅黑" panose="020B0503020204020204" charset="-122"/>
                <a:ea typeface="微软雅黑" panose="020B0503020204020204" charset="-122"/>
              </a:rPr>
              <a:t>提示气象站数据采集异常</a:t>
            </a:r>
            <a:endParaRPr lang="zh-CN" altLang="en-US" sz="1600" kern="0" dirty="0">
              <a:latin typeface="微软雅黑" panose="020B0503020204020204" charset="-122"/>
              <a:ea typeface="微软雅黑" panose="020B0503020204020204" charset="-122"/>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2</a:t>
            </a:r>
            <a:r>
              <a:rPr lang="zh-CN" altLang="en-US" sz="1600" kern="0" dirty="0">
                <a:latin typeface="微软雅黑" panose="020B0503020204020204" charset="-122"/>
                <a:ea typeface="微软雅黑" panose="020B0503020204020204" charset="-122"/>
              </a:rPr>
              <a:t>）系统页面上的气象站数据为</a:t>
            </a:r>
            <a:r>
              <a:rPr lang="en-US" altLang="zh-CN" sz="1600" kern="0" dirty="0">
                <a:latin typeface="微软雅黑" panose="020B0503020204020204" charset="-122"/>
                <a:ea typeface="微软雅黑" panose="020B0503020204020204" charset="-122"/>
              </a:rPr>
              <a:t>0</a:t>
            </a:r>
            <a:r>
              <a:rPr lang="zh-CN" altLang="en-US" sz="1600" kern="0" dirty="0">
                <a:latin typeface="微软雅黑" panose="020B0503020204020204" charset="-122"/>
                <a:ea typeface="微软雅黑" panose="020B0503020204020204" charset="-122"/>
              </a:rPr>
              <a:t>或不刷新或曲线拉直线</a:t>
            </a:r>
            <a:endParaRPr lang="zh-CN" altLang="en-US" sz="1600" kern="0" dirty="0">
              <a:latin typeface="微软雅黑" panose="020B0503020204020204" charset="-122"/>
              <a:ea typeface="微软雅黑" panose="020B0503020204020204" charset="-122"/>
            </a:endParaRPr>
          </a:p>
        </p:txBody>
      </p:sp>
      <p:sp>
        <p:nvSpPr>
          <p:cNvPr id="88" name="右箭头 87"/>
          <p:cNvSpPr/>
          <p:nvPr/>
        </p:nvSpPr>
        <p:spPr>
          <a:xfrm>
            <a:off x="4067775" y="30386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536863" y="1802553"/>
            <a:ext cx="6223000" cy="2861310"/>
          </a:xfrm>
          <a:prstGeom prst="rect">
            <a:avLst/>
          </a:prstGeom>
          <a:solidFill>
            <a:schemeClr val="accent6">
              <a:lumMod val="75000"/>
            </a:schemeClr>
          </a:solidFill>
          <a:ln>
            <a:solidFill>
              <a:schemeClr val="accent6"/>
            </a:solidFill>
          </a:ln>
        </p:spPr>
        <p:txBody>
          <a:bodyPr wrap="square" rtlCol="0">
            <a:spAutoFit/>
          </a:bodyPr>
          <a:p>
            <a:pPr indent="0" algn="l">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●第一步：首先排查预测系统程序本身是否有故障</a:t>
            </a:r>
            <a:endParaRPr lang="zh-CN" altLang="en-US">
              <a:latin typeface="微软雅黑" panose="020B0503020204020204" charset="-122"/>
              <a:ea typeface="微软雅黑" panose="020B0503020204020204" charset="-122"/>
              <a:cs typeface="微软雅黑" panose="020B0503020204020204" charset="-122"/>
            </a:endParaRPr>
          </a:p>
          <a:p>
            <a:pPr indent="0" algn="l">
              <a:buFont typeface="Wingdings" panose="05000000000000000000" charset="0"/>
              <a:buNone/>
            </a:pP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通过联系厂家查询功率预测系统日志及采集气象站的收发报文，查看系统是否正常对气象站进行采集。如未采集，则重启系统程序正常故障恢复。如系统正常对气象站进行采集且重启预测系统也未恢复，则进行下一步。</a:t>
            </a:r>
            <a:endParaRPr lang="zh-CN" altLang="en-US">
              <a:latin typeface="微软雅黑" panose="020B0503020204020204" charset="-122"/>
              <a:ea typeface="微软雅黑" panose="020B0503020204020204" charset="-122"/>
              <a:cs typeface="微软雅黑" panose="020B0503020204020204" charset="-122"/>
              <a:sym typeface="+mn-ea"/>
            </a:endParaRPr>
          </a:p>
          <a:p>
            <a:pPr indent="0" algn="l">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sym typeface="+mn-ea"/>
              </a:rPr>
              <a:t>●第二步：排查预测系统与气象站之间的连接线路及气象站设备本身是否正常</a:t>
            </a:r>
            <a:endParaRPr lang="zh-CN" altLang="en-US">
              <a:latin typeface="微软雅黑" panose="020B0503020204020204" charset="-122"/>
              <a:ea typeface="微软雅黑" panose="020B0503020204020204" charset="-122"/>
              <a:cs typeface="微软雅黑" panose="020B0503020204020204" charset="-122"/>
            </a:endParaRPr>
          </a:p>
          <a:p>
            <a:pPr indent="0" algn="l">
              <a:buFont typeface="Wingdings" panose="05000000000000000000" charset="0"/>
              <a:buNone/>
            </a:pPr>
            <a:r>
              <a:rPr lang="en-US" altLang="zh-CN">
                <a:latin typeface="微软雅黑" panose="020B0503020204020204" charset="-122"/>
                <a:ea typeface="微软雅黑" panose="020B0503020204020204" charset="-122"/>
                <a:cs typeface="微软雅黑" panose="020B0503020204020204" charset="-122"/>
                <a:sym typeface="+mn-ea"/>
              </a:rPr>
              <a:t>    </a:t>
            </a:r>
            <a:r>
              <a:rPr lang="zh-CN" altLang="en-US">
                <a:latin typeface="微软雅黑" panose="020B0503020204020204" charset="-122"/>
                <a:ea typeface="微软雅黑" panose="020B0503020204020204" charset="-122"/>
                <a:cs typeface="微软雅黑" panose="020B0503020204020204" charset="-122"/>
                <a:sym typeface="+mn-ea"/>
              </a:rPr>
              <a:t>如连线不正常，需恢复连线；恢复连线后还异常，需对气象站装置本身进行检查，</a:t>
            </a:r>
            <a:r>
              <a:rPr lang="zh-CN" altLang="en-US" dirty="0">
                <a:latin typeface="+mn-ea"/>
                <a:sym typeface="+mn-ea"/>
              </a:rPr>
              <a:t>查看气象站本体运行是否正常，面板是否有实时数据，尝试重启气象站。</a:t>
            </a:r>
            <a:endParaRPr lang="zh-CN" altLang="en-US">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2.2 </a:t>
            </a:r>
            <a:r>
              <a:rPr lang="zh-CN" altLang="de-DE" sz="3200" b="1" dirty="0">
                <a:solidFill>
                  <a:srgbClr val="0070C0"/>
                </a:solidFill>
                <a:latin typeface="+mn-lt"/>
                <a:ea typeface="+mn-ea"/>
                <a:cs typeface="+mn-ea"/>
                <a:sym typeface="+mn-lt"/>
              </a:rPr>
              <a:t>功率预测</a:t>
            </a:r>
            <a:r>
              <a:rPr lang="zh-CN" altLang="en-US" sz="3200" b="1" dirty="0">
                <a:solidFill>
                  <a:srgbClr val="0070C0"/>
                </a:solidFill>
                <a:latin typeface="+mn-lt"/>
                <a:ea typeface="+mn-ea"/>
                <a:cs typeface="+mn-ea"/>
                <a:sym typeface="+mn-lt"/>
              </a:rPr>
              <a:t>故障处理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气象站数据采集异常</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572683" y="18025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695450" y="1887854"/>
            <a:ext cx="2249593" cy="488950"/>
          </a:xfrm>
          <a:prstGeom prst="rect">
            <a:avLst/>
          </a:prstGeom>
          <a:noFill/>
          <a:ln>
            <a:noFill/>
          </a:ln>
        </p:spPr>
        <p:txBody>
          <a:bodyPr wrap="square" lIns="185258" tIns="148206" rIns="185258" bIns="148206" rtlCol="0" anchor="ctr">
            <a:spAutoFit/>
          </a:bodyPr>
          <a:lstStyle/>
          <a:p>
            <a:pPr defTabSz="694690">
              <a:lnSpc>
                <a:spcPct val="90000"/>
              </a:lnSpc>
              <a:spcAft>
                <a:spcPts val="460"/>
              </a:spcAft>
              <a:defRPr/>
            </a:pPr>
            <a:r>
              <a:rPr lang="zh-CN" sz="1400" kern="0" dirty="0">
                <a:solidFill>
                  <a:srgbClr val="FFC000"/>
                </a:solidFill>
                <a:latin typeface="微软雅黑" panose="020B0503020204020204" charset="-122"/>
                <a:ea typeface="微软雅黑" panose="020B0503020204020204" charset="-122"/>
              </a:rPr>
              <a:t>天气预报数据采集异常</a:t>
            </a:r>
            <a:endParaRPr lang="zh-CN" sz="1400" kern="0" dirty="0">
              <a:solidFill>
                <a:srgbClr val="FFC000"/>
              </a:solidFill>
              <a:latin typeface="微软雅黑" panose="020B0503020204020204" charset="-122"/>
              <a:ea typeface="微软雅黑" panose="020B0503020204020204" charset="-122"/>
            </a:endParaRPr>
          </a:p>
        </p:txBody>
      </p:sp>
      <p:sp>
        <p:nvSpPr>
          <p:cNvPr id="32" name="Rectangle 30"/>
          <p:cNvSpPr/>
          <p:nvPr/>
        </p:nvSpPr>
        <p:spPr>
          <a:xfrm>
            <a:off x="1572683" y="2462107"/>
            <a:ext cx="2495127" cy="2445173"/>
          </a:xfrm>
          <a:prstGeom prst="rect">
            <a:avLst/>
          </a:prstGeom>
          <a:solidFill>
            <a:schemeClr val="bg2"/>
          </a:solidFill>
          <a:ln w="9525" cap="flat" cmpd="sng" algn="ctr">
            <a:noFill/>
            <a:prstDash val="solid"/>
          </a:ln>
          <a:effectLst/>
        </p:spPr>
        <p:txBody>
          <a:bodyPr lIns="120868" tIns="60432" rIns="120868" bIns="60432" rtlCol="0" anchor="ctr"/>
          <a:lstStyle/>
          <a:p>
            <a:pPr algn="just"/>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现象：</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1</a:t>
            </a:r>
            <a:r>
              <a:rPr lang="zh-CN" altLang="en-US" sz="1600" kern="0" dirty="0">
                <a:latin typeface="微软雅黑" panose="020B0503020204020204" charset="-122"/>
                <a:ea typeface="微软雅黑" panose="020B0503020204020204" charset="-122"/>
              </a:rPr>
              <a:t>）系统页面上有告警</a:t>
            </a:r>
            <a:r>
              <a:rPr lang="en-US" altLang="zh-CN" sz="1600" kern="0" dirty="0">
                <a:latin typeface="微软雅黑" panose="020B0503020204020204" charset="-122"/>
                <a:ea typeface="微软雅黑" panose="020B0503020204020204" charset="-122"/>
              </a:rPr>
              <a:t>--</a:t>
            </a:r>
            <a:r>
              <a:rPr lang="zh-CN" altLang="en-US" sz="1600" kern="0" dirty="0">
                <a:latin typeface="微软雅黑" panose="020B0503020204020204" charset="-122"/>
                <a:ea typeface="微软雅黑" panose="020B0503020204020204" charset="-122"/>
              </a:rPr>
              <a:t>提示天气预报数据采集异常</a:t>
            </a:r>
            <a:endParaRPr lang="zh-CN" altLang="en-US" sz="1600" kern="0" dirty="0">
              <a:latin typeface="微软雅黑" panose="020B0503020204020204" charset="-122"/>
              <a:ea typeface="微软雅黑" panose="020B0503020204020204" charset="-122"/>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2</a:t>
            </a:r>
            <a:r>
              <a:rPr lang="zh-CN" altLang="en-US" sz="1600" kern="0" dirty="0">
                <a:latin typeface="微软雅黑" panose="020B0503020204020204" charset="-122"/>
                <a:ea typeface="微软雅黑" panose="020B0503020204020204" charset="-122"/>
              </a:rPr>
              <a:t>）系统页面上的天气预报数据查询不到</a:t>
            </a:r>
            <a:endParaRPr lang="zh-CN" altLang="en-US" sz="1600" kern="0" dirty="0">
              <a:latin typeface="微软雅黑" panose="020B0503020204020204" charset="-122"/>
              <a:ea typeface="微软雅黑" panose="020B0503020204020204" charset="-122"/>
            </a:endParaRPr>
          </a:p>
        </p:txBody>
      </p:sp>
      <p:sp>
        <p:nvSpPr>
          <p:cNvPr id="88" name="右箭头 87"/>
          <p:cNvSpPr/>
          <p:nvPr/>
        </p:nvSpPr>
        <p:spPr>
          <a:xfrm>
            <a:off x="4067775" y="30386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536863" y="1802553"/>
            <a:ext cx="6223000" cy="2676525"/>
          </a:xfrm>
          <a:prstGeom prst="rect">
            <a:avLst/>
          </a:prstGeom>
          <a:solidFill>
            <a:srgbClr val="FFC000"/>
          </a:solidFill>
          <a:ln>
            <a:solidFill>
              <a:schemeClr val="accent6"/>
            </a:solidFill>
          </a:ln>
        </p:spPr>
        <p:txBody>
          <a:bodyPr wrap="square" rtlCol="0">
            <a:spAutoFit/>
          </a:bodyPr>
          <a:p>
            <a:pPr marL="0" indent="0">
              <a:lnSpc>
                <a:spcPct val="150000"/>
              </a:lnSpc>
              <a:buNone/>
            </a:pPr>
            <a:r>
              <a:rPr lang="zh-CN" altLang="en-US" sz="1600" dirty="0">
                <a:latin typeface="+mn-ea"/>
                <a:sym typeface="+mn-ea"/>
              </a:rPr>
              <a:t>出现这种情况，则需要排查</a:t>
            </a:r>
            <a:r>
              <a:rPr lang="zh-CN" altLang="en-US" sz="1600" b="1" dirty="0">
                <a:latin typeface="+mn-ea"/>
                <a:sym typeface="+mn-ea"/>
              </a:rPr>
              <a:t>气象服务器</a:t>
            </a:r>
            <a:r>
              <a:rPr lang="zh-CN" altLang="en-US" sz="1600" dirty="0">
                <a:latin typeface="+mn-ea"/>
                <a:sym typeface="+mn-ea"/>
              </a:rPr>
              <a:t>及</a:t>
            </a:r>
            <a:r>
              <a:rPr lang="zh-CN" altLang="en-US" sz="1600" b="1" dirty="0">
                <a:latin typeface="+mn-ea"/>
                <a:sym typeface="+mn-ea"/>
              </a:rPr>
              <a:t>反向隔离客户端及装置</a:t>
            </a:r>
            <a:r>
              <a:rPr lang="zh-CN" altLang="en-US" sz="1600" dirty="0">
                <a:latin typeface="+mn-ea"/>
                <a:sym typeface="+mn-ea"/>
              </a:rPr>
              <a:t>。</a:t>
            </a:r>
            <a:endParaRPr lang="en-US" altLang="zh-CN" sz="1600" dirty="0">
              <a:latin typeface="+mn-ea"/>
            </a:endParaRPr>
          </a:p>
          <a:p>
            <a:pPr>
              <a:lnSpc>
                <a:spcPct val="150000"/>
              </a:lnSpc>
            </a:pPr>
            <a:r>
              <a:rPr lang="zh-CN" altLang="en-US" sz="1600" b="1" dirty="0">
                <a:latin typeface="+mn-ea"/>
                <a:sym typeface="+mn-ea"/>
              </a:rPr>
              <a:t>气象服务器的排查有以下几点：</a:t>
            </a:r>
            <a:endParaRPr lang="en-US" altLang="zh-CN" sz="1600" b="1" dirty="0">
              <a:latin typeface="+mn-ea"/>
            </a:endParaRPr>
          </a:p>
          <a:p>
            <a:pPr marL="0" indent="0">
              <a:lnSpc>
                <a:spcPct val="150000"/>
              </a:lnSpc>
              <a:buNone/>
            </a:pPr>
            <a:r>
              <a:rPr lang="en-US" altLang="zh-CN" sz="1600" dirty="0">
                <a:latin typeface="+mn-ea"/>
                <a:sym typeface="+mn-ea"/>
              </a:rPr>
              <a:t>   </a:t>
            </a:r>
            <a:r>
              <a:rPr lang="zh-CN" altLang="en-US" sz="1600" dirty="0">
                <a:latin typeface="+mn-ea"/>
                <a:sym typeface="+mn-ea"/>
              </a:rPr>
              <a:t>外网是否正常，是否正常访问云端数据库；</a:t>
            </a:r>
            <a:endParaRPr lang="en-US" altLang="zh-CN" sz="1600" dirty="0">
              <a:latin typeface="+mn-ea"/>
            </a:endParaRPr>
          </a:p>
          <a:p>
            <a:pPr marL="0" indent="0">
              <a:lnSpc>
                <a:spcPct val="150000"/>
              </a:lnSpc>
              <a:buNone/>
            </a:pPr>
            <a:r>
              <a:rPr lang="en-US" altLang="zh-CN" sz="1600" dirty="0">
                <a:latin typeface="+mn-ea"/>
                <a:sym typeface="+mn-ea"/>
              </a:rPr>
              <a:t>   </a:t>
            </a:r>
            <a:r>
              <a:rPr lang="zh-CN" altLang="en-US" sz="1600" dirty="0">
                <a:latin typeface="+mn-ea"/>
                <a:sym typeface="+mn-ea"/>
              </a:rPr>
              <a:t>气象程序是否正常运行。</a:t>
            </a:r>
            <a:endParaRPr lang="en-US" altLang="zh-CN" sz="1600" dirty="0">
              <a:latin typeface="+mn-ea"/>
            </a:endParaRPr>
          </a:p>
          <a:p>
            <a:pPr>
              <a:lnSpc>
                <a:spcPct val="150000"/>
              </a:lnSpc>
            </a:pPr>
            <a:r>
              <a:rPr lang="zh-CN" altLang="en-US" sz="1600" b="1" dirty="0">
                <a:latin typeface="+mn-ea"/>
                <a:sym typeface="+mn-ea"/>
              </a:rPr>
              <a:t>反向隔离客户端及装置</a:t>
            </a:r>
            <a:endParaRPr lang="en-US" altLang="zh-CN" sz="1600" b="1" dirty="0">
              <a:latin typeface="+mn-ea"/>
            </a:endParaRPr>
          </a:p>
          <a:p>
            <a:pPr marL="0" indent="0">
              <a:lnSpc>
                <a:spcPct val="150000"/>
              </a:lnSpc>
              <a:buNone/>
            </a:pPr>
            <a:r>
              <a:rPr lang="en-US" altLang="zh-CN" sz="1600" dirty="0">
                <a:latin typeface="+mn-ea"/>
                <a:sym typeface="+mn-ea"/>
              </a:rPr>
              <a:t>   </a:t>
            </a:r>
            <a:r>
              <a:rPr lang="zh-CN" altLang="en-US" sz="1600" dirty="0">
                <a:latin typeface="+mn-ea"/>
                <a:sym typeface="+mn-ea"/>
              </a:rPr>
              <a:t>气象及预测服务器的客户端是否正常开启，并且处于传输状态；</a:t>
            </a:r>
            <a:endParaRPr lang="en-US" altLang="zh-CN" sz="1600" dirty="0">
              <a:latin typeface="+mn-ea"/>
            </a:endParaRPr>
          </a:p>
          <a:p>
            <a:pPr marL="0" indent="0">
              <a:lnSpc>
                <a:spcPct val="150000"/>
              </a:lnSpc>
              <a:buNone/>
            </a:pPr>
            <a:r>
              <a:rPr lang="en-US" altLang="zh-CN" sz="1600" dirty="0">
                <a:latin typeface="+mn-ea"/>
                <a:sym typeface="+mn-ea"/>
              </a:rPr>
              <a:t>   </a:t>
            </a:r>
            <a:r>
              <a:rPr lang="zh-CN" altLang="en-US" sz="1600" dirty="0">
                <a:latin typeface="+mn-ea"/>
                <a:sym typeface="+mn-ea"/>
              </a:rPr>
              <a:t>反向隔离装置是否正常运行。</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2.2 </a:t>
            </a:r>
            <a:r>
              <a:rPr lang="zh-CN" altLang="de-DE" sz="3200" b="1" dirty="0">
                <a:solidFill>
                  <a:srgbClr val="0070C0"/>
                </a:solidFill>
                <a:latin typeface="+mn-lt"/>
                <a:ea typeface="+mn-ea"/>
                <a:cs typeface="+mn-ea"/>
                <a:sym typeface="+mn-lt"/>
              </a:rPr>
              <a:t>功率预测</a:t>
            </a:r>
            <a:r>
              <a:rPr lang="zh-CN" altLang="en-US" sz="3200" b="1" dirty="0">
                <a:solidFill>
                  <a:srgbClr val="0070C0"/>
                </a:solidFill>
                <a:latin typeface="+mn-lt"/>
                <a:ea typeface="+mn-ea"/>
                <a:cs typeface="+mn-ea"/>
                <a:sym typeface="+mn-lt"/>
              </a:rPr>
              <a:t>故障处理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天气预报数据</a:t>
            </a:r>
            <a:r>
              <a:rPr lang="zh-CN" altLang="en-US" sz="3200" b="1" dirty="0">
                <a:solidFill>
                  <a:srgbClr val="0070C0"/>
                </a:solidFill>
                <a:latin typeface="+mn-lt"/>
                <a:ea typeface="+mn-ea"/>
                <a:cs typeface="+mn-ea"/>
                <a:sym typeface="+mn-lt"/>
              </a:rPr>
              <a:t>采集异常</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153"/>
          <p:cNvSpPr txBox="1"/>
          <p:nvPr>
            <p:custDataLst>
              <p:tags r:id="rId1"/>
            </p:custDataLst>
          </p:nvPr>
        </p:nvSpPr>
        <p:spPr>
          <a:xfrm>
            <a:off x="6322083" y="1330672"/>
            <a:ext cx="1651936" cy="359190"/>
          </a:xfrm>
          <a:prstGeom prst="rect">
            <a:avLst/>
          </a:prstGeom>
          <a:noFill/>
        </p:spPr>
        <p:style>
          <a:lnRef idx="3">
            <a:schemeClr val="lt1"/>
          </a:lnRef>
          <a:fillRef idx="1">
            <a:schemeClr val="accent1"/>
          </a:fillRef>
          <a:effectRef idx="1">
            <a:schemeClr val="accent1"/>
          </a:effectRef>
          <a:fontRef idx="minor">
            <a:schemeClr val="lt1"/>
          </a:fontRef>
        </p:style>
        <p:txBody>
          <a:bodyPr wrap="square" rtlCol="0"/>
          <a:lstStyle>
            <a:defPPr>
              <a:defRPr lang="zh-CN"/>
            </a:defPPr>
            <a:lvl1pPr>
              <a:lnSpc>
                <a:spcPct val="120000"/>
              </a:lnSpc>
              <a:defRPr sz="1400">
                <a:latin typeface="微软雅黑" panose="020B0503020204020204" charset="-122"/>
                <a:ea typeface="微软雅黑" panose="020B0503020204020204" charset="-122"/>
              </a:defRPr>
            </a:lvl1pPr>
          </a:lstStyle>
          <a:p>
            <a:r>
              <a:rPr lang="zh-CN" altLang="en-US" dirty="0"/>
              <a:t>产生</a:t>
            </a:r>
            <a:r>
              <a:rPr lang="en-US" altLang="zh-CN" dirty="0">
                <a:solidFill>
                  <a:schemeClr val="bg1"/>
                </a:solidFill>
              </a:rPr>
              <a:t>CO2</a:t>
            </a:r>
            <a:r>
              <a:rPr lang="zh-CN" altLang="en-US" dirty="0">
                <a:solidFill>
                  <a:schemeClr val="bg1"/>
                </a:solidFill>
              </a:rPr>
              <a:t>温室气体</a:t>
            </a:r>
            <a:endParaRPr lang="da-DK" altLang="zh-CN" dirty="0">
              <a:solidFill>
                <a:schemeClr val="bg1"/>
              </a:solidFill>
            </a:endParaRPr>
          </a:p>
        </p:txBody>
      </p:sp>
      <p:sp>
        <p:nvSpPr>
          <p:cNvPr id="63" name="文本框 153"/>
          <p:cNvSpPr txBox="1"/>
          <p:nvPr>
            <p:custDataLst>
              <p:tags r:id="rId2"/>
            </p:custDataLst>
          </p:nvPr>
        </p:nvSpPr>
        <p:spPr>
          <a:xfrm>
            <a:off x="8547728" y="1317579"/>
            <a:ext cx="2277413" cy="359190"/>
          </a:xfrm>
          <a:prstGeom prst="rect">
            <a:avLst/>
          </a:prstGeom>
          <a:noFill/>
        </p:spPr>
        <p:style>
          <a:lnRef idx="3">
            <a:schemeClr val="lt1"/>
          </a:lnRef>
          <a:fillRef idx="1">
            <a:schemeClr val="accent1"/>
          </a:fillRef>
          <a:effectRef idx="1">
            <a:schemeClr val="accent1"/>
          </a:effectRef>
          <a:fontRef idx="minor">
            <a:schemeClr val="lt1"/>
          </a:fontRef>
        </p:style>
        <p:txBody>
          <a:bodyPr wrap="square" rtlCol="0"/>
          <a:lstStyle>
            <a:defPPr>
              <a:defRPr lang="zh-CN"/>
            </a:defPPr>
            <a:lvl1pPr>
              <a:lnSpc>
                <a:spcPct val="120000"/>
              </a:lnSpc>
              <a:defRPr sz="1400">
                <a:latin typeface="微软雅黑" panose="020B0503020204020204" charset="-122"/>
                <a:ea typeface="微软雅黑" panose="020B0503020204020204" charset="-122"/>
              </a:defRPr>
            </a:lvl1pPr>
          </a:lstStyle>
          <a:p>
            <a:pPr algn="ctr"/>
            <a:r>
              <a:rPr lang="zh-CN" altLang="en-US" dirty="0">
                <a:solidFill>
                  <a:schemeClr val="bg1"/>
                </a:solidFill>
              </a:rPr>
              <a:t>温室效应导致全球变暖</a:t>
            </a:r>
            <a:endParaRPr lang="da-DK" altLang="zh-CN" dirty="0">
              <a:solidFill>
                <a:schemeClr val="bg1"/>
              </a:solidFill>
            </a:endParaRPr>
          </a:p>
        </p:txBody>
      </p:sp>
      <p:sp>
        <p:nvSpPr>
          <p:cNvPr id="7" name="标题 1"/>
          <p:cNvSpPr>
            <a:spLocks noGrp="1"/>
          </p:cNvSpPr>
          <p:nvPr>
            <p:ph type="title"/>
          </p:nvPr>
        </p:nvSpPr>
        <p:spPr>
          <a:xfrm>
            <a:off x="228129" y="216351"/>
            <a:ext cx="11088543" cy="479586"/>
          </a:xfrm>
        </p:spPr>
        <p:txBody>
          <a:bodyPr>
            <a:normAutofit fontScale="90000"/>
          </a:bodyPr>
          <a:p>
            <a:r>
              <a:rPr lang="zh-CN" altLang="en-US" sz="3200" b="1" dirty="0">
                <a:solidFill>
                  <a:srgbClr val="0070C0"/>
                </a:solidFill>
                <a:latin typeface="+mn-lt"/>
                <a:ea typeface="+mn-ea"/>
                <a:cs typeface="+mn-ea"/>
                <a:sym typeface="+mn-lt"/>
              </a:rPr>
              <a:t>一、系统简介</a:t>
            </a:r>
            <a:endParaRPr lang="zh-CN" altLang="en-US" sz="3200" b="1" dirty="0">
              <a:solidFill>
                <a:srgbClr val="0070C0"/>
              </a:solidFill>
              <a:latin typeface="+mn-lt"/>
              <a:ea typeface="+mn-ea"/>
              <a:cs typeface="+mn-ea"/>
              <a:sym typeface="+mn-lt"/>
            </a:endParaRPr>
          </a:p>
        </p:txBody>
      </p:sp>
      <p:sp>
        <p:nvSpPr>
          <p:cNvPr id="6" name="矩形 5"/>
          <p:cNvSpPr/>
          <p:nvPr/>
        </p:nvSpPr>
        <p:spPr>
          <a:xfrm>
            <a:off x="227965" y="1317625"/>
            <a:ext cx="2287905" cy="5181600"/>
          </a:xfrm>
          <a:prstGeom prst="rect">
            <a:avLst/>
          </a:prstGeom>
        </p:spPr>
        <p:txBody>
          <a:bodyPr wrap="square">
            <a:noAutofit/>
          </a:bodyPr>
          <a:p>
            <a:pPr algn="ctr">
              <a:lnSpc>
                <a:spcPct val="200000"/>
              </a:lnSpc>
            </a:pPr>
            <a:r>
              <a:rPr lang="zh-CN" altLang="en-US" sz="2000" b="1" dirty="0">
                <a:solidFill>
                  <a:schemeClr val="accent1"/>
                </a:solidFill>
                <a:latin typeface="微软雅黑" panose="020B0503020204020204" charset="-122"/>
                <a:ea typeface="微软雅黑" panose="020B0503020204020204" charset="-122"/>
              </a:rPr>
              <a:t>二次系统</a:t>
            </a:r>
            <a:endParaRPr lang="en-US" altLang="zh-CN" sz="2000" b="1" dirty="0">
              <a:solidFill>
                <a:schemeClr val="accent1"/>
              </a:solidFill>
              <a:latin typeface="微软雅黑" panose="020B0503020204020204" charset="-122"/>
              <a:ea typeface="微软雅黑" panose="020B0503020204020204" charset="-122"/>
            </a:endParaRPr>
          </a:p>
          <a:p>
            <a:pPr marL="342900" indent="-342900" algn="l">
              <a:lnSpc>
                <a:spcPct val="200000"/>
              </a:lnSpc>
              <a:buClrTx/>
              <a:buSzTx/>
              <a:buFont typeface="Wingdings" panose="05000000000000000000" pitchFamily="2" charset="2"/>
              <a:buChar char="Ø"/>
            </a:pPr>
            <a:r>
              <a:rPr lang="en-US" altLang="zh-CN" sz="1600" dirty="0">
                <a:solidFill>
                  <a:srgbClr val="FF0000"/>
                </a:solidFill>
                <a:latin typeface="微软雅黑" panose="020B0503020204020204" charset="-122"/>
                <a:ea typeface="微软雅黑" panose="020B0503020204020204" charset="-122"/>
              </a:rPr>
              <a:t>功率预测系统</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marL="342900" indent="-342900">
              <a:lnSpc>
                <a:spcPct val="200000"/>
              </a:lnSpc>
              <a:buFont typeface="Wingdings" panose="05000000000000000000" pitchFamily="2" charset="2"/>
              <a:buChar char="Ø"/>
            </a:pPr>
            <a:r>
              <a:rPr lang="en-US" altLang="zh-CN" sz="1600" dirty="0">
                <a:solidFill>
                  <a:srgbClr val="FF0000"/>
                </a:solidFill>
                <a:latin typeface="微软雅黑" panose="020B0503020204020204" charset="-122"/>
                <a:ea typeface="微软雅黑" panose="020B0503020204020204" charset="-122"/>
              </a:rPr>
              <a:t>AGC</a:t>
            </a:r>
            <a:r>
              <a:rPr lang="zh-CN" altLang="en-US" sz="1600" dirty="0">
                <a:solidFill>
                  <a:srgbClr val="FF0000"/>
                </a:solidFill>
                <a:latin typeface="微软雅黑" panose="020B0503020204020204" charset="-122"/>
                <a:ea typeface="微软雅黑" panose="020B0503020204020204" charset="-122"/>
              </a:rPr>
              <a:t>有功控制系统</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a:p>
            <a:pPr marL="342900" indent="-342900">
              <a:lnSpc>
                <a:spcPct val="200000"/>
              </a:lnSpc>
              <a:buFont typeface="Wingdings" panose="05000000000000000000" pitchFamily="2" charset="2"/>
              <a:buChar char="Ø"/>
            </a:pPr>
            <a:r>
              <a:rPr lang="en-US" altLang="zh-CN" sz="1600" dirty="0">
                <a:solidFill>
                  <a:schemeClr val="tx1">
                    <a:lumMod val="85000"/>
                    <a:lumOff val="15000"/>
                  </a:schemeClr>
                </a:solidFill>
                <a:latin typeface="微软雅黑" panose="020B0503020204020204" charset="-122"/>
                <a:ea typeface="微软雅黑" panose="020B0503020204020204" charset="-122"/>
                <a:sym typeface="+mn-ea"/>
              </a:rPr>
              <a:t>AVC</a:t>
            </a:r>
            <a:r>
              <a:rPr lang="zh-CN" altLang="en-US" sz="1600" dirty="0">
                <a:solidFill>
                  <a:schemeClr val="tx1">
                    <a:lumMod val="85000"/>
                    <a:lumOff val="15000"/>
                  </a:schemeClr>
                </a:solidFill>
                <a:latin typeface="微软雅黑" panose="020B0503020204020204" charset="-122"/>
                <a:ea typeface="微软雅黑" panose="020B0503020204020204" charset="-122"/>
                <a:sym typeface="+mn-ea"/>
              </a:rPr>
              <a:t>无功控制系统</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a:p>
            <a:pPr marL="342900" indent="-342900">
              <a:lnSpc>
                <a:spcPct val="200000"/>
              </a:lnSpc>
              <a:buFont typeface="Wingdings" panose="05000000000000000000" pitchFamily="2" charset="2"/>
              <a:buChar char="Ø"/>
            </a:pPr>
            <a:r>
              <a:rPr lang="en-US" altLang="zh-CN" sz="1600" dirty="0">
                <a:solidFill>
                  <a:schemeClr val="tx1">
                    <a:lumMod val="85000"/>
                    <a:lumOff val="15000"/>
                  </a:schemeClr>
                </a:solidFill>
                <a:latin typeface="微软雅黑" panose="020B0503020204020204" charset="-122"/>
                <a:ea typeface="微软雅黑" panose="020B0503020204020204" charset="-122"/>
              </a:rPr>
              <a:t>SCADA</a:t>
            </a:r>
            <a:r>
              <a:rPr lang="zh-CN" altLang="en-US" sz="1600" dirty="0">
                <a:solidFill>
                  <a:schemeClr val="tx1">
                    <a:lumMod val="85000"/>
                    <a:lumOff val="15000"/>
                  </a:schemeClr>
                </a:solidFill>
                <a:latin typeface="微软雅黑" panose="020B0503020204020204" charset="-122"/>
                <a:ea typeface="微软雅黑" panose="020B0503020204020204" charset="-122"/>
              </a:rPr>
              <a:t>监控系统</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a:p>
            <a:pPr marL="342900" indent="-342900">
              <a:lnSpc>
                <a:spcPct val="200000"/>
              </a:lnSpc>
              <a:buFont typeface="Wingdings" panose="05000000000000000000" pitchFamily="2" charset="2"/>
              <a:buChar char="Ø"/>
            </a:pPr>
            <a:r>
              <a:rPr lang="zh-CN" altLang="en-US" sz="1600" dirty="0">
                <a:solidFill>
                  <a:schemeClr val="tx1">
                    <a:lumMod val="85000"/>
                    <a:lumOff val="15000"/>
                  </a:schemeClr>
                </a:solidFill>
                <a:latin typeface="微软雅黑" panose="020B0503020204020204" charset="-122"/>
                <a:ea typeface="微软雅黑" panose="020B0503020204020204" charset="-122"/>
              </a:rPr>
              <a:t>远动服务器、通讯服务器</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a:p>
            <a:pPr marL="342900" indent="-342900">
              <a:lnSpc>
                <a:spcPct val="200000"/>
              </a:lnSpc>
              <a:buFont typeface="Wingdings" panose="05000000000000000000" pitchFamily="2" charset="2"/>
              <a:buChar char="Ø"/>
            </a:pPr>
            <a:r>
              <a:rPr lang="zh-CN" altLang="en-US" sz="1600" dirty="0">
                <a:solidFill>
                  <a:schemeClr val="tx1">
                    <a:lumMod val="85000"/>
                    <a:lumOff val="15000"/>
                  </a:schemeClr>
                </a:solidFill>
                <a:latin typeface="微软雅黑" panose="020B0503020204020204" charset="-122"/>
                <a:ea typeface="微软雅黑" panose="020B0503020204020204" charset="-122"/>
                <a:sym typeface="+mn-ea"/>
              </a:rPr>
              <a:t>快速频率响应系统</a:t>
            </a:r>
            <a:endParaRPr lang="zh-CN" altLang="en-US" sz="1600" dirty="0">
              <a:solidFill>
                <a:schemeClr val="tx1">
                  <a:lumMod val="85000"/>
                  <a:lumOff val="15000"/>
                </a:schemeClr>
              </a:solidFill>
              <a:latin typeface="微软雅黑" panose="020B0503020204020204" charset="-122"/>
              <a:ea typeface="微软雅黑" panose="020B0503020204020204" charset="-122"/>
              <a:sym typeface="+mn-ea"/>
            </a:endParaRPr>
          </a:p>
          <a:p>
            <a:pPr marL="342900" indent="-342900">
              <a:lnSpc>
                <a:spcPct val="200000"/>
              </a:lnSpc>
              <a:buFont typeface="Wingdings" panose="05000000000000000000" pitchFamily="2" charset="2"/>
              <a:buChar char="Ø"/>
            </a:pPr>
            <a:r>
              <a:rPr lang="zh-CN" altLang="en-US" sz="1600" dirty="0">
                <a:solidFill>
                  <a:schemeClr val="tx1">
                    <a:lumMod val="85000"/>
                    <a:lumOff val="15000"/>
                  </a:schemeClr>
                </a:solidFill>
                <a:latin typeface="微软雅黑" panose="020B0503020204020204" charset="-122"/>
                <a:ea typeface="微软雅黑" panose="020B0503020204020204" charset="-122"/>
              </a:rPr>
              <a:t>继电保护装置</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a:p>
            <a:pPr marL="342900" indent="-342900">
              <a:lnSpc>
                <a:spcPct val="200000"/>
              </a:lnSpc>
              <a:buFont typeface="Wingdings" panose="05000000000000000000" pitchFamily="2" charset="2"/>
              <a:buChar char="Ø"/>
            </a:pPr>
            <a:r>
              <a:rPr lang="zh-CN" altLang="en-US" sz="1600" dirty="0">
                <a:solidFill>
                  <a:schemeClr val="tx1">
                    <a:lumMod val="85000"/>
                    <a:lumOff val="15000"/>
                  </a:schemeClr>
                </a:solidFill>
                <a:latin typeface="微软雅黑" panose="020B0503020204020204" charset="-122"/>
                <a:ea typeface="微软雅黑" panose="020B0503020204020204" charset="-122"/>
              </a:rPr>
              <a:t>微机五防系统</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2637155" y="653415"/>
            <a:ext cx="9021445" cy="5550535"/>
          </a:xfrm>
          <a:prstGeom prst="rect">
            <a:avLst/>
          </a:prstGeom>
        </p:spPr>
      </p:pic>
      <p:pic>
        <p:nvPicPr>
          <p:cNvPr id="4" name="图片 3" descr="绩元"/>
          <p:cNvPicPr>
            <a:picLocks noChangeAspect="1"/>
          </p:cNvPicPr>
          <p:nvPr/>
        </p:nvPicPr>
        <p:blipFill>
          <a:blip r:embed="rId4"/>
          <a:stretch>
            <a:fillRect/>
          </a:stretch>
        </p:blipFill>
        <p:spPr>
          <a:xfrm>
            <a:off x="11423700" y="83691"/>
            <a:ext cx="420370" cy="797560"/>
          </a:xfrm>
          <a:prstGeom prst="rect">
            <a:avLst/>
          </a:prstGeom>
        </p:spPr>
      </p:pic>
    </p:spTree>
    <p:custDataLst>
      <p:tags r:id="rId5"/>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572683" y="18025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695450" y="1791017"/>
            <a:ext cx="2249593" cy="682625"/>
          </a:xfrm>
          <a:prstGeom prst="rect">
            <a:avLst/>
          </a:prstGeom>
          <a:noFill/>
          <a:ln>
            <a:noFill/>
          </a:ln>
        </p:spPr>
        <p:txBody>
          <a:bodyPr wrap="square" lIns="185258" tIns="148206" rIns="185258" bIns="148206" rtlCol="0" anchor="ctr">
            <a:spAutoFit/>
          </a:bodyPr>
          <a:lstStyle/>
          <a:p>
            <a:pPr defTabSz="694690">
              <a:lnSpc>
                <a:spcPct val="90000"/>
              </a:lnSpc>
              <a:spcAft>
                <a:spcPts val="460"/>
              </a:spcAft>
              <a:defRPr/>
            </a:pPr>
            <a:r>
              <a:rPr lang="zh-CN" sz="1400" kern="0" dirty="0">
                <a:solidFill>
                  <a:schemeClr val="tx1"/>
                </a:solidFill>
                <a:latin typeface="微软雅黑" panose="020B0503020204020204" charset="-122"/>
                <a:ea typeface="微软雅黑" panose="020B0503020204020204" charset="-122"/>
              </a:rPr>
              <a:t>实际功率及逆变器数据采集异常</a:t>
            </a:r>
            <a:endParaRPr lang="zh-CN" sz="1400" kern="0" dirty="0">
              <a:solidFill>
                <a:schemeClr val="tx1"/>
              </a:solidFill>
              <a:latin typeface="微软雅黑" panose="020B0503020204020204" charset="-122"/>
              <a:ea typeface="微软雅黑" panose="020B0503020204020204" charset="-122"/>
            </a:endParaRPr>
          </a:p>
        </p:txBody>
      </p:sp>
      <p:sp>
        <p:nvSpPr>
          <p:cNvPr id="32" name="Rectangle 30"/>
          <p:cNvSpPr/>
          <p:nvPr/>
        </p:nvSpPr>
        <p:spPr>
          <a:xfrm>
            <a:off x="1572683" y="2462107"/>
            <a:ext cx="2495127" cy="2445173"/>
          </a:xfrm>
          <a:prstGeom prst="rect">
            <a:avLst/>
          </a:prstGeom>
          <a:solidFill>
            <a:schemeClr val="bg2"/>
          </a:solidFill>
          <a:ln w="9525" cap="flat" cmpd="sng" algn="ctr">
            <a:noFill/>
            <a:prstDash val="solid"/>
          </a:ln>
          <a:effectLst/>
        </p:spPr>
        <p:txBody>
          <a:bodyPr lIns="120868" tIns="60432" rIns="120868" bIns="60432" rtlCol="0" anchor="ctr"/>
          <a:lstStyle/>
          <a:p>
            <a:pPr algn="just"/>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现象：</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1</a:t>
            </a:r>
            <a:r>
              <a:rPr lang="zh-CN" altLang="en-US" sz="1600" kern="0" dirty="0">
                <a:latin typeface="微软雅黑" panose="020B0503020204020204" charset="-122"/>
                <a:ea typeface="微软雅黑" panose="020B0503020204020204" charset="-122"/>
              </a:rPr>
              <a:t>）系统页面上有告警</a:t>
            </a:r>
            <a:r>
              <a:rPr lang="en-US" altLang="zh-CN" sz="1600" kern="0" dirty="0">
                <a:latin typeface="微软雅黑" panose="020B0503020204020204" charset="-122"/>
                <a:ea typeface="微软雅黑" panose="020B0503020204020204" charset="-122"/>
              </a:rPr>
              <a:t>--</a:t>
            </a:r>
            <a:r>
              <a:rPr lang="zh-CN" altLang="en-US" sz="1600" kern="0" dirty="0">
                <a:latin typeface="微软雅黑" panose="020B0503020204020204" charset="-122"/>
                <a:ea typeface="微软雅黑" panose="020B0503020204020204" charset="-122"/>
              </a:rPr>
              <a:t>提示功率数据或逆变器采集异常</a:t>
            </a:r>
            <a:endParaRPr lang="zh-CN" altLang="en-US" sz="1600" kern="0" dirty="0">
              <a:latin typeface="微软雅黑" panose="020B0503020204020204" charset="-122"/>
              <a:ea typeface="微软雅黑" panose="020B0503020204020204" charset="-122"/>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2</a:t>
            </a:r>
            <a:r>
              <a:rPr lang="zh-CN" altLang="en-US" sz="1600" kern="0" dirty="0">
                <a:latin typeface="微软雅黑" panose="020B0503020204020204" charset="-122"/>
                <a:ea typeface="微软雅黑" panose="020B0503020204020204" charset="-122"/>
              </a:rPr>
              <a:t>）系统页面上的功率及逆变器数据为</a:t>
            </a:r>
            <a:r>
              <a:rPr lang="en-US" altLang="zh-CN" sz="1600" kern="0" dirty="0">
                <a:latin typeface="微软雅黑" panose="020B0503020204020204" charset="-122"/>
                <a:ea typeface="微软雅黑" panose="020B0503020204020204" charset="-122"/>
              </a:rPr>
              <a:t>0</a:t>
            </a:r>
            <a:r>
              <a:rPr lang="zh-CN" altLang="en-US" sz="1600" kern="0" dirty="0">
                <a:latin typeface="微软雅黑" panose="020B0503020204020204" charset="-122"/>
                <a:ea typeface="微软雅黑" panose="020B0503020204020204" charset="-122"/>
              </a:rPr>
              <a:t>或不刷新或曲线拉直线</a:t>
            </a:r>
            <a:endParaRPr lang="zh-CN" altLang="en-US" sz="1600" kern="0" dirty="0">
              <a:latin typeface="微软雅黑" panose="020B0503020204020204" charset="-122"/>
              <a:ea typeface="微软雅黑" panose="020B0503020204020204" charset="-122"/>
            </a:endParaRPr>
          </a:p>
        </p:txBody>
      </p:sp>
      <p:sp>
        <p:nvSpPr>
          <p:cNvPr id="88" name="右箭头 87"/>
          <p:cNvSpPr/>
          <p:nvPr/>
        </p:nvSpPr>
        <p:spPr>
          <a:xfrm>
            <a:off x="4067775" y="30386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536863" y="1802553"/>
            <a:ext cx="6223000" cy="2676525"/>
          </a:xfrm>
          <a:prstGeom prst="rect">
            <a:avLst/>
          </a:prstGeom>
          <a:solidFill>
            <a:srgbClr val="00B0F0"/>
          </a:solidFill>
          <a:ln>
            <a:solidFill>
              <a:schemeClr val="accent6"/>
            </a:solidFill>
          </a:ln>
        </p:spPr>
        <p:txBody>
          <a:bodyPr wrap="square" rtlCol="0">
            <a:spAutoFit/>
          </a:bodyPr>
          <a:p>
            <a:pPr marL="0" indent="457200">
              <a:lnSpc>
                <a:spcPct val="150000"/>
              </a:lnSpc>
              <a:buNone/>
            </a:pPr>
            <a:r>
              <a:rPr lang="zh-CN" altLang="en-US" sz="1600" dirty="0">
                <a:latin typeface="+mn-ea"/>
                <a:sym typeface="+mn-ea"/>
              </a:rPr>
              <a:t>实际功率数据及逆变器采集告警，主要原因是系统判断与远动或光伏区通讯装置的链接中断。常见原因有：</a:t>
            </a:r>
            <a:endParaRPr lang="en-US" altLang="zh-CN" sz="1600" dirty="0">
              <a:latin typeface="+mn-ea"/>
            </a:endParaRPr>
          </a:p>
          <a:p>
            <a:pPr>
              <a:lnSpc>
                <a:spcPct val="150000"/>
              </a:lnSpc>
            </a:pPr>
            <a:r>
              <a:rPr lang="zh-CN" altLang="en-US" sz="1600" dirty="0">
                <a:latin typeface="+mn-ea"/>
                <a:sym typeface="+mn-ea"/>
              </a:rPr>
              <a:t>   内网防火墙死机；</a:t>
            </a:r>
            <a:endParaRPr lang="en-US" altLang="zh-CN" sz="1600" dirty="0">
              <a:latin typeface="+mn-ea"/>
            </a:endParaRPr>
          </a:p>
          <a:p>
            <a:pPr>
              <a:lnSpc>
                <a:spcPct val="150000"/>
              </a:lnSpc>
            </a:pPr>
            <a:r>
              <a:rPr lang="zh-CN" altLang="en-US" sz="1600" dirty="0">
                <a:latin typeface="+mn-ea"/>
                <a:sym typeface="+mn-ea"/>
              </a:rPr>
              <a:t>   远动或光伏区通讯装置</a:t>
            </a:r>
            <a:r>
              <a:rPr lang="en-US" altLang="zh-CN" sz="1600" dirty="0">
                <a:latin typeface="+mn-ea"/>
                <a:sym typeface="+mn-ea"/>
              </a:rPr>
              <a:t>104</a:t>
            </a:r>
            <a:r>
              <a:rPr lang="zh-CN" altLang="en-US" sz="1600" dirty="0">
                <a:latin typeface="+mn-ea"/>
                <a:sym typeface="+mn-ea"/>
              </a:rPr>
              <a:t>通道卡死；</a:t>
            </a:r>
            <a:endParaRPr lang="en-US" altLang="zh-CN" sz="1600" dirty="0">
              <a:latin typeface="+mn-ea"/>
            </a:endParaRPr>
          </a:p>
          <a:p>
            <a:pPr>
              <a:lnSpc>
                <a:spcPct val="150000"/>
              </a:lnSpc>
            </a:pPr>
            <a:r>
              <a:rPr lang="zh-CN" altLang="en-US" sz="1600" dirty="0">
                <a:latin typeface="+mn-ea"/>
                <a:sym typeface="+mn-ea"/>
              </a:rPr>
              <a:t>   预测服务器网口端口卡死。</a:t>
            </a:r>
            <a:endParaRPr lang="en-US" altLang="zh-CN" sz="1600" dirty="0">
              <a:latin typeface="+mn-ea"/>
            </a:endParaRPr>
          </a:p>
          <a:p>
            <a:pPr marL="0" indent="457200">
              <a:lnSpc>
                <a:spcPct val="150000"/>
              </a:lnSpc>
              <a:buNone/>
            </a:pPr>
            <a:r>
              <a:rPr lang="zh-CN" altLang="en-US" sz="1600" dirty="0">
                <a:latin typeface="+mn-ea"/>
                <a:sym typeface="+mn-ea"/>
              </a:rPr>
              <a:t>打开终端，使用</a:t>
            </a:r>
            <a:r>
              <a:rPr lang="en-US" altLang="zh-CN" sz="1600" dirty="0">
                <a:latin typeface="+mn-ea"/>
                <a:sym typeface="+mn-ea"/>
              </a:rPr>
              <a:t>ping</a:t>
            </a:r>
            <a:r>
              <a:rPr lang="zh-CN" altLang="en-US" sz="1600" dirty="0">
                <a:latin typeface="+mn-ea"/>
                <a:sym typeface="+mn-ea"/>
              </a:rPr>
              <a:t>命令，查看链路是否为通，按照链路从远动开始查，逐步排除，查找问题。</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2.2 </a:t>
            </a:r>
            <a:r>
              <a:rPr lang="zh-CN" altLang="de-DE" sz="3200" b="1" dirty="0">
                <a:solidFill>
                  <a:srgbClr val="0070C0"/>
                </a:solidFill>
                <a:latin typeface="+mn-lt"/>
                <a:ea typeface="+mn-ea"/>
                <a:cs typeface="+mn-ea"/>
                <a:sym typeface="+mn-lt"/>
              </a:rPr>
              <a:t>功率预测</a:t>
            </a:r>
            <a:r>
              <a:rPr lang="zh-CN" altLang="en-US" sz="3200" b="1" dirty="0">
                <a:solidFill>
                  <a:srgbClr val="0070C0"/>
                </a:solidFill>
                <a:latin typeface="+mn-lt"/>
                <a:ea typeface="+mn-ea"/>
                <a:cs typeface="+mn-ea"/>
                <a:sym typeface="+mn-lt"/>
              </a:rPr>
              <a:t>故障处理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功率及逆变器</a:t>
            </a:r>
            <a:r>
              <a:rPr lang="zh-CN" altLang="en-US" sz="3200" b="1" dirty="0">
                <a:solidFill>
                  <a:srgbClr val="0070C0"/>
                </a:solidFill>
                <a:latin typeface="+mn-lt"/>
                <a:ea typeface="+mn-ea"/>
                <a:cs typeface="+mn-ea"/>
                <a:sym typeface="+mn-lt"/>
              </a:rPr>
              <a:t>数据</a:t>
            </a:r>
            <a:r>
              <a:rPr lang="zh-CN" altLang="en-US" sz="3200" b="1" dirty="0">
                <a:solidFill>
                  <a:srgbClr val="0070C0"/>
                </a:solidFill>
                <a:latin typeface="+mn-lt"/>
                <a:ea typeface="+mn-ea"/>
                <a:cs typeface="+mn-ea"/>
                <a:sym typeface="+mn-lt"/>
              </a:rPr>
              <a:t>采集异常</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572683" y="18025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695450" y="1887854"/>
            <a:ext cx="2249593" cy="488950"/>
          </a:xfrm>
          <a:prstGeom prst="rect">
            <a:avLst/>
          </a:prstGeom>
          <a:noFill/>
          <a:ln>
            <a:noFill/>
          </a:ln>
        </p:spPr>
        <p:txBody>
          <a:bodyPr wrap="square" lIns="185258" tIns="148206" rIns="185258" bIns="148206" rtlCol="0" anchor="ctr">
            <a:spAutoFit/>
          </a:bodyPr>
          <a:lstStyle/>
          <a:p>
            <a:pPr defTabSz="694690">
              <a:lnSpc>
                <a:spcPct val="90000"/>
              </a:lnSpc>
              <a:spcAft>
                <a:spcPts val="460"/>
              </a:spcAft>
              <a:defRPr/>
            </a:pPr>
            <a:r>
              <a:rPr lang="zh-CN" sz="1400" kern="0" dirty="0">
                <a:solidFill>
                  <a:schemeClr val="tx1"/>
                </a:solidFill>
                <a:latin typeface="微软雅黑" panose="020B0503020204020204" charset="-122"/>
                <a:ea typeface="微软雅黑" panose="020B0503020204020204" charset="-122"/>
              </a:rPr>
              <a:t>数据文件上报异常</a:t>
            </a:r>
            <a:endParaRPr lang="zh-CN" sz="1400" kern="0" dirty="0">
              <a:solidFill>
                <a:schemeClr val="tx1"/>
              </a:solidFill>
              <a:latin typeface="微软雅黑" panose="020B0503020204020204" charset="-122"/>
              <a:ea typeface="微软雅黑" panose="020B0503020204020204" charset="-122"/>
            </a:endParaRPr>
          </a:p>
        </p:txBody>
      </p:sp>
      <p:sp>
        <p:nvSpPr>
          <p:cNvPr id="32" name="Rectangle 30"/>
          <p:cNvSpPr/>
          <p:nvPr/>
        </p:nvSpPr>
        <p:spPr>
          <a:xfrm>
            <a:off x="1572683" y="2462107"/>
            <a:ext cx="2495127" cy="2445173"/>
          </a:xfrm>
          <a:prstGeom prst="rect">
            <a:avLst/>
          </a:prstGeom>
          <a:solidFill>
            <a:schemeClr val="bg2"/>
          </a:solidFill>
          <a:ln w="9525" cap="flat" cmpd="sng" algn="ctr">
            <a:noFill/>
            <a:prstDash val="solid"/>
          </a:ln>
          <a:effectLst/>
        </p:spPr>
        <p:txBody>
          <a:bodyPr lIns="120868" tIns="60432" rIns="120868" bIns="60432" rtlCol="0" anchor="ctr"/>
          <a:lstStyle/>
          <a:p>
            <a:pPr algn="just"/>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现象：</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1</a:t>
            </a:r>
            <a:r>
              <a:rPr lang="zh-CN" altLang="en-US" sz="1600" kern="0" dirty="0">
                <a:latin typeface="微软雅黑" panose="020B0503020204020204" charset="-122"/>
                <a:ea typeface="微软雅黑" panose="020B0503020204020204" charset="-122"/>
              </a:rPr>
              <a:t>）系统页面上有告警</a:t>
            </a:r>
            <a:r>
              <a:rPr lang="en-US" altLang="zh-CN" sz="1600" kern="0" dirty="0">
                <a:latin typeface="微软雅黑" panose="020B0503020204020204" charset="-122"/>
                <a:ea typeface="微软雅黑" panose="020B0503020204020204" charset="-122"/>
              </a:rPr>
              <a:t>--</a:t>
            </a:r>
            <a:r>
              <a:rPr lang="zh-CN" altLang="en-US" sz="1600" kern="0" dirty="0">
                <a:latin typeface="微软雅黑" panose="020B0503020204020204" charset="-122"/>
                <a:ea typeface="微软雅黑" panose="020B0503020204020204" charset="-122"/>
              </a:rPr>
              <a:t>提示数据文件上报异常</a:t>
            </a:r>
            <a:endParaRPr lang="zh-CN" altLang="en-US" sz="1600" kern="0" dirty="0">
              <a:latin typeface="微软雅黑" panose="020B0503020204020204" charset="-122"/>
              <a:ea typeface="微软雅黑" panose="020B0503020204020204" charset="-122"/>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2</a:t>
            </a:r>
            <a:r>
              <a:rPr lang="zh-CN" altLang="en-US" sz="1600" kern="0" dirty="0">
                <a:latin typeface="微软雅黑" panose="020B0503020204020204" charset="-122"/>
                <a:ea typeface="微软雅黑" panose="020B0503020204020204" charset="-122"/>
              </a:rPr>
              <a:t>）系统页面查询到的日上报率不足</a:t>
            </a:r>
            <a:r>
              <a:rPr lang="en-US" altLang="zh-CN" sz="1600" kern="0" dirty="0">
                <a:latin typeface="微软雅黑" panose="020B0503020204020204" charset="-122"/>
                <a:ea typeface="微软雅黑" panose="020B0503020204020204" charset="-122"/>
              </a:rPr>
              <a:t>100%</a:t>
            </a:r>
            <a:endParaRPr lang="en-US" altLang="zh-CN" sz="1600" kern="0" dirty="0">
              <a:latin typeface="微软雅黑" panose="020B0503020204020204" charset="-122"/>
              <a:ea typeface="微软雅黑" panose="020B0503020204020204" charset="-122"/>
            </a:endParaRPr>
          </a:p>
        </p:txBody>
      </p:sp>
      <p:sp>
        <p:nvSpPr>
          <p:cNvPr id="88" name="右箭头 87"/>
          <p:cNvSpPr/>
          <p:nvPr/>
        </p:nvSpPr>
        <p:spPr>
          <a:xfrm>
            <a:off x="4067775" y="30386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536863" y="1802553"/>
            <a:ext cx="6223000" cy="4154170"/>
          </a:xfrm>
          <a:prstGeom prst="rect">
            <a:avLst/>
          </a:prstGeom>
          <a:solidFill>
            <a:srgbClr val="92D050"/>
          </a:solidFill>
          <a:ln>
            <a:solidFill>
              <a:schemeClr val="accent6"/>
            </a:solidFill>
          </a:ln>
        </p:spPr>
        <p:txBody>
          <a:bodyPr wrap="square" rtlCol="0">
            <a:spAutoFit/>
          </a:bodyPr>
          <a:p>
            <a:pPr marL="0" indent="457200">
              <a:lnSpc>
                <a:spcPct val="150000"/>
              </a:lnSpc>
              <a:buNone/>
            </a:pPr>
            <a:r>
              <a:rPr lang="zh-CN" altLang="en-US" sz="1600">
                <a:latin typeface="微软雅黑" panose="020B0503020204020204" charset="-122"/>
                <a:ea typeface="微软雅黑" panose="020B0503020204020204" charset="-122"/>
                <a:cs typeface="微软雅黑" panose="020B0503020204020204" charset="-122"/>
              </a:rPr>
              <a:t>出现这种情况首先要查看功率预测系统本地有没有正常生成上报文件。如未生成文件则是系统程序问题，需联系厂家重启进程，并补生成之前缺失的文件，再上报调度</a:t>
            </a:r>
            <a:endParaRPr lang="zh-CN" altLang="en-US" sz="1600">
              <a:latin typeface="微软雅黑" panose="020B0503020204020204" charset="-122"/>
              <a:ea typeface="微软雅黑" panose="020B0503020204020204" charset="-122"/>
              <a:cs typeface="微软雅黑" panose="020B0503020204020204" charset="-122"/>
            </a:endParaRPr>
          </a:p>
          <a:p>
            <a:pPr marL="0" indent="457200">
              <a:lnSpc>
                <a:spcPct val="150000"/>
              </a:lnSpc>
              <a:buNone/>
            </a:pPr>
            <a:r>
              <a:rPr lang="zh-CN" altLang="en-US" sz="1600">
                <a:latin typeface="微软雅黑" panose="020B0503020204020204" charset="-122"/>
                <a:ea typeface="微软雅黑" panose="020B0503020204020204" charset="-122"/>
                <a:cs typeface="微软雅黑" panose="020B0503020204020204" charset="-122"/>
              </a:rPr>
              <a:t>如果系统文件都正常生成则问题原因可能是与调度网络通道链路不通导致，需</a:t>
            </a:r>
            <a:r>
              <a:rPr lang="en-US" altLang="zh-CN" sz="1600">
                <a:latin typeface="微软雅黑" panose="020B0503020204020204" charset="-122"/>
                <a:ea typeface="微软雅黑" panose="020B0503020204020204" charset="-122"/>
                <a:cs typeface="微软雅黑" panose="020B0503020204020204" charset="-122"/>
              </a:rPr>
              <a:t>ping</a:t>
            </a:r>
            <a:r>
              <a:rPr lang="zh-CN" altLang="en-US" sz="1600">
                <a:latin typeface="微软雅黑" panose="020B0503020204020204" charset="-122"/>
                <a:ea typeface="微软雅黑" panose="020B0503020204020204" charset="-122"/>
                <a:cs typeface="微软雅黑" panose="020B0503020204020204" charset="-122"/>
              </a:rPr>
              <a:t>调度</a:t>
            </a:r>
            <a:r>
              <a:rPr lang="en-US" altLang="zh-CN" sz="1600">
                <a:latin typeface="微软雅黑" panose="020B0503020204020204" charset="-122"/>
                <a:ea typeface="微软雅黑" panose="020B0503020204020204" charset="-122"/>
                <a:cs typeface="微软雅黑" panose="020B0503020204020204" charset="-122"/>
              </a:rPr>
              <a:t>IP</a:t>
            </a:r>
            <a:r>
              <a:rPr lang="zh-CN" altLang="en-US" sz="1600">
                <a:latin typeface="微软雅黑" panose="020B0503020204020204" charset="-122"/>
                <a:ea typeface="微软雅黑" panose="020B0503020204020204" charset="-122"/>
                <a:cs typeface="微软雅黑" panose="020B0503020204020204" charset="-122"/>
              </a:rPr>
              <a:t>检查网络通道，重启预测网口、数据网交换机、纵向加密等解决网络问题。</a:t>
            </a:r>
            <a:r>
              <a:rPr lang="zh-CN" altLang="en-US" sz="1600">
                <a:latin typeface="微软雅黑" panose="020B0503020204020204" charset="-122"/>
                <a:ea typeface="微软雅黑" panose="020B0503020204020204" charset="-122"/>
                <a:cs typeface="微软雅黑" panose="020B0503020204020204" charset="-122"/>
                <a:sym typeface="+mn-ea"/>
              </a:rPr>
              <a:t>如恢复后，需对文件进行补传操作。</a:t>
            </a:r>
            <a:endParaRPr lang="zh-CN" altLang="en-US" sz="1600">
              <a:latin typeface="微软雅黑" panose="020B0503020204020204" charset="-122"/>
              <a:ea typeface="微软雅黑" panose="020B0503020204020204" charset="-122"/>
              <a:cs typeface="微软雅黑" panose="020B0503020204020204" charset="-122"/>
            </a:endParaRPr>
          </a:p>
          <a:p>
            <a:pPr marL="0" indent="457200">
              <a:lnSpc>
                <a:spcPct val="150000"/>
              </a:lnSpc>
              <a:buNone/>
            </a:pPr>
            <a:r>
              <a:rPr lang="zh-CN" altLang="en-US" sz="1600">
                <a:latin typeface="微软雅黑" panose="020B0503020204020204" charset="-122"/>
                <a:ea typeface="微软雅黑" panose="020B0503020204020204" charset="-122"/>
                <a:cs typeface="微软雅黑" panose="020B0503020204020204" charset="-122"/>
              </a:rPr>
              <a:t>如上述处理还未回复故障，需尽快打电话跟调度联系，询问调度主站是否出现故障，让调度进行恢复处理。如恢复后，需对文件进行补传操作。</a:t>
            </a:r>
            <a:endParaRPr lang="zh-CN" altLang="en-US" sz="1600">
              <a:latin typeface="微软雅黑" panose="020B0503020204020204" charset="-122"/>
              <a:ea typeface="微软雅黑" panose="020B0503020204020204" charset="-122"/>
              <a:cs typeface="微软雅黑" panose="020B0503020204020204" charset="-122"/>
            </a:endParaRPr>
          </a:p>
          <a:p>
            <a:pPr marL="0" indent="457200">
              <a:lnSpc>
                <a:spcPct val="150000"/>
              </a:lnSpc>
              <a:buNone/>
            </a:pP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2.2 </a:t>
            </a:r>
            <a:r>
              <a:rPr lang="zh-CN" altLang="de-DE" sz="3200" b="1" dirty="0">
                <a:solidFill>
                  <a:srgbClr val="0070C0"/>
                </a:solidFill>
                <a:latin typeface="+mn-lt"/>
                <a:ea typeface="+mn-ea"/>
                <a:cs typeface="+mn-ea"/>
                <a:sym typeface="+mn-lt"/>
              </a:rPr>
              <a:t>功率预测</a:t>
            </a:r>
            <a:r>
              <a:rPr lang="zh-CN" altLang="en-US" sz="3200" b="1" dirty="0">
                <a:solidFill>
                  <a:srgbClr val="0070C0"/>
                </a:solidFill>
                <a:latin typeface="+mn-lt"/>
                <a:ea typeface="+mn-ea"/>
                <a:cs typeface="+mn-ea"/>
                <a:sym typeface="+mn-lt"/>
              </a:rPr>
              <a:t>故障处理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数据文件上报异常</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2"/>
          <p:cNvSpPr/>
          <p:nvPr/>
        </p:nvSpPr>
        <p:spPr>
          <a:xfrm>
            <a:off x="1572683" y="1802553"/>
            <a:ext cx="2495127" cy="659553"/>
          </a:xfrm>
          <a:prstGeom prst="rect">
            <a:avLst/>
          </a:prstGeom>
          <a:solidFill>
            <a:srgbClr val="00B0F0"/>
          </a:solidFill>
          <a:ln w="9525" cap="flat" cmpd="sng" algn="ctr">
            <a:noFill/>
            <a:prstDash val="solid"/>
          </a:ln>
          <a:effectLst/>
        </p:spPr>
        <p:txBody>
          <a:bodyPr lIns="120868" tIns="60432" rIns="120868" bIns="60432"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1355">
              <a:defRPr/>
            </a:pPr>
            <a:endParaRPr lang="en-US" b="1" kern="0" dirty="0">
              <a:gradFill>
                <a:gsLst>
                  <a:gs pos="0">
                    <a:srgbClr val="FFFFFF"/>
                  </a:gs>
                  <a:gs pos="100000">
                    <a:srgbClr val="FFFFFF"/>
                  </a:gs>
                </a:gsLst>
                <a:lin ang="5400000" scaled="0"/>
              </a:gradFill>
              <a:latin typeface="Segoe UI Light" panose="020B0502040204020203"/>
            </a:endParaRPr>
          </a:p>
        </p:txBody>
      </p:sp>
      <p:sp>
        <p:nvSpPr>
          <p:cNvPr id="25" name="TextBox 73"/>
          <p:cNvSpPr txBox="1"/>
          <p:nvPr/>
        </p:nvSpPr>
        <p:spPr>
          <a:xfrm>
            <a:off x="1695450" y="1887854"/>
            <a:ext cx="2249593" cy="488950"/>
          </a:xfrm>
          <a:prstGeom prst="rect">
            <a:avLst/>
          </a:prstGeom>
          <a:noFill/>
          <a:ln>
            <a:noFill/>
          </a:ln>
        </p:spPr>
        <p:txBody>
          <a:bodyPr wrap="square" lIns="185258" tIns="148206" rIns="185258" bIns="148206" rtlCol="0" anchor="ctr">
            <a:spAutoFit/>
          </a:bodyPr>
          <a:lstStyle/>
          <a:p>
            <a:pPr defTabSz="694690">
              <a:lnSpc>
                <a:spcPct val="90000"/>
              </a:lnSpc>
              <a:spcAft>
                <a:spcPts val="460"/>
              </a:spcAft>
              <a:defRPr/>
            </a:pPr>
            <a:r>
              <a:rPr lang="zh-CN" sz="1400" kern="0" dirty="0">
                <a:solidFill>
                  <a:schemeClr val="tx1"/>
                </a:solidFill>
                <a:latin typeface="微软雅黑" panose="020B0503020204020204" charset="-122"/>
                <a:ea typeface="微软雅黑" panose="020B0503020204020204" charset="-122"/>
              </a:rPr>
              <a:t>数据文件上报异常</a:t>
            </a:r>
            <a:endParaRPr lang="zh-CN" sz="1400" kern="0" dirty="0">
              <a:solidFill>
                <a:schemeClr val="tx1"/>
              </a:solidFill>
              <a:latin typeface="微软雅黑" panose="020B0503020204020204" charset="-122"/>
              <a:ea typeface="微软雅黑" panose="020B0503020204020204" charset="-122"/>
            </a:endParaRPr>
          </a:p>
        </p:txBody>
      </p:sp>
      <p:sp>
        <p:nvSpPr>
          <p:cNvPr id="32" name="Rectangle 30"/>
          <p:cNvSpPr/>
          <p:nvPr/>
        </p:nvSpPr>
        <p:spPr>
          <a:xfrm>
            <a:off x="1572683" y="2462107"/>
            <a:ext cx="2495127" cy="2445173"/>
          </a:xfrm>
          <a:prstGeom prst="rect">
            <a:avLst/>
          </a:prstGeom>
          <a:solidFill>
            <a:schemeClr val="bg2"/>
          </a:solidFill>
          <a:ln w="9525" cap="flat" cmpd="sng" algn="ctr">
            <a:noFill/>
            <a:prstDash val="solid"/>
          </a:ln>
          <a:effectLst/>
        </p:spPr>
        <p:txBody>
          <a:bodyPr lIns="120868" tIns="60432" rIns="120868" bIns="60432" rtlCol="0" anchor="ctr"/>
          <a:lstStyle/>
          <a:p>
            <a:pPr algn="just"/>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现象：</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1</a:t>
            </a:r>
            <a:r>
              <a:rPr lang="zh-CN" altLang="en-US" sz="1600" kern="0" dirty="0">
                <a:latin typeface="微软雅黑" panose="020B0503020204020204" charset="-122"/>
                <a:ea typeface="微软雅黑" panose="020B0503020204020204" charset="-122"/>
              </a:rPr>
              <a:t>）</a:t>
            </a:r>
            <a:r>
              <a:rPr lang="zh-CN" sz="1600" kern="0" dirty="0">
                <a:latin typeface="微软雅黑" panose="020B0503020204020204" charset="-122"/>
                <a:ea typeface="微软雅黑" panose="020B0503020204020204" charset="-122"/>
              </a:rPr>
              <a:t>预测系统卡死：系统界面操作无反应、网页数据不刷新</a:t>
            </a:r>
            <a:endParaRPr lang="zh-CN" altLang="en-US" sz="1600" kern="0" dirty="0">
              <a:latin typeface="微软雅黑" panose="020B0503020204020204" charset="-122"/>
              <a:ea typeface="微软雅黑" panose="020B0503020204020204" charset="-122"/>
            </a:endParaRPr>
          </a:p>
          <a:p>
            <a:pPr algn="just"/>
            <a:r>
              <a:rPr lang="zh-CN" altLang="en-US" sz="1600" kern="0" dirty="0">
                <a:latin typeface="微软雅黑" panose="020B0503020204020204" charset="-122"/>
                <a:ea typeface="微软雅黑" panose="020B0503020204020204" charset="-122"/>
              </a:rPr>
              <a:t>（</a:t>
            </a:r>
            <a:r>
              <a:rPr lang="en-US" altLang="zh-CN" sz="1600" kern="0" dirty="0">
                <a:latin typeface="微软雅黑" panose="020B0503020204020204" charset="-122"/>
                <a:ea typeface="微软雅黑" panose="020B0503020204020204" charset="-122"/>
              </a:rPr>
              <a:t>2</a:t>
            </a:r>
            <a:r>
              <a:rPr lang="zh-CN" altLang="en-US" sz="1600" kern="0" dirty="0">
                <a:latin typeface="微软雅黑" panose="020B0503020204020204" charset="-122"/>
                <a:ea typeface="微软雅黑" panose="020B0503020204020204" charset="-122"/>
              </a:rPr>
              <a:t>）电脑屏幕黑屏</a:t>
            </a:r>
            <a:endParaRPr lang="zh-CN" sz="1600" kern="0" dirty="0">
              <a:latin typeface="微软雅黑" panose="020B0503020204020204" charset="-122"/>
              <a:ea typeface="微软雅黑" panose="020B0503020204020204" charset="-122"/>
            </a:endParaRPr>
          </a:p>
        </p:txBody>
      </p:sp>
      <p:sp>
        <p:nvSpPr>
          <p:cNvPr id="88" name="右箭头 87"/>
          <p:cNvSpPr/>
          <p:nvPr/>
        </p:nvSpPr>
        <p:spPr>
          <a:xfrm>
            <a:off x="4067775" y="3038624"/>
            <a:ext cx="469367" cy="525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 name="文本框 1"/>
          <p:cNvSpPr txBox="1"/>
          <p:nvPr/>
        </p:nvSpPr>
        <p:spPr>
          <a:xfrm>
            <a:off x="4819015" y="2517140"/>
            <a:ext cx="4219575" cy="1568450"/>
          </a:xfrm>
          <a:prstGeom prst="rect">
            <a:avLst/>
          </a:prstGeom>
          <a:solidFill>
            <a:srgbClr val="92D050"/>
          </a:solidFill>
          <a:ln>
            <a:solidFill>
              <a:schemeClr val="accent6"/>
            </a:solidFill>
          </a:ln>
        </p:spPr>
        <p:txBody>
          <a:bodyPr wrap="square" rtlCol="0">
            <a:spAutoFit/>
          </a:bodyPr>
          <a:p>
            <a:pPr marL="0" indent="457200">
              <a:lnSpc>
                <a:spcPct val="150000"/>
              </a:lnSpc>
              <a:buNone/>
            </a:pPr>
            <a:r>
              <a:rPr lang="zh-CN" altLang="en-US" sz="1600">
                <a:latin typeface="微软雅黑" panose="020B0503020204020204" charset="-122"/>
                <a:ea typeface="微软雅黑" panose="020B0503020204020204" charset="-122"/>
                <a:cs typeface="微软雅黑" panose="020B0503020204020204" charset="-122"/>
              </a:rPr>
              <a:t>出现这种情况的原因主要为服务器运行时间过长或</a:t>
            </a:r>
            <a:r>
              <a:rPr lang="en-US" altLang="zh-CN" sz="1600">
                <a:latin typeface="微软雅黑" panose="020B0503020204020204" charset="-122"/>
                <a:ea typeface="微软雅黑" panose="020B0503020204020204" charset="-122"/>
                <a:cs typeface="微软雅黑" panose="020B0503020204020204" charset="-122"/>
              </a:rPr>
              <a:t>CPU</a:t>
            </a:r>
            <a:r>
              <a:rPr lang="zh-CN" altLang="en-US" sz="1600">
                <a:latin typeface="微软雅黑" panose="020B0503020204020204" charset="-122"/>
                <a:ea typeface="微软雅黑" panose="020B0503020204020204" charset="-122"/>
                <a:cs typeface="微软雅黑" panose="020B0503020204020204" charset="-122"/>
              </a:rPr>
              <a:t>、内存、硬盘等负担过重导致的机器卡死需尽快重启服务器。服务器重启完成后，需对缺失的文件进行补传操作</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2.2 </a:t>
            </a:r>
            <a:r>
              <a:rPr lang="zh-CN" altLang="de-DE" sz="3200" b="1" dirty="0">
                <a:solidFill>
                  <a:srgbClr val="0070C0"/>
                </a:solidFill>
                <a:latin typeface="+mn-lt"/>
                <a:ea typeface="+mn-ea"/>
                <a:cs typeface="+mn-ea"/>
                <a:sym typeface="+mn-lt"/>
              </a:rPr>
              <a:t>功率预测</a:t>
            </a:r>
            <a:r>
              <a:rPr lang="zh-CN" altLang="en-US" sz="3200" b="1" dirty="0">
                <a:solidFill>
                  <a:srgbClr val="0070C0"/>
                </a:solidFill>
                <a:latin typeface="+mn-lt"/>
                <a:ea typeface="+mn-ea"/>
                <a:cs typeface="+mn-ea"/>
                <a:sym typeface="+mn-lt"/>
              </a:rPr>
              <a:t>故障处理</a:t>
            </a:r>
            <a:r>
              <a:rPr lang="en-US" altLang="zh-CN" sz="3200" b="1" dirty="0">
                <a:solidFill>
                  <a:srgbClr val="0070C0"/>
                </a:solidFill>
                <a:latin typeface="+mn-lt"/>
                <a:ea typeface="+mn-ea"/>
                <a:cs typeface="+mn-ea"/>
                <a:sym typeface="+mn-lt"/>
              </a:rPr>
              <a:t>---</a:t>
            </a:r>
            <a:r>
              <a:rPr lang="zh-CN" altLang="en-US" sz="3200" b="1" dirty="0">
                <a:solidFill>
                  <a:srgbClr val="0070C0"/>
                </a:solidFill>
                <a:latin typeface="+mn-lt"/>
                <a:ea typeface="+mn-ea"/>
                <a:cs typeface="+mn-ea"/>
                <a:sym typeface="+mn-lt"/>
              </a:rPr>
              <a:t>系统自身故障</a:t>
            </a:r>
            <a:r>
              <a:rPr lang="en-US" altLang="zh-CN" sz="3200" b="1" dirty="0">
                <a:solidFill>
                  <a:srgbClr val="0070C0"/>
                </a:solidFill>
                <a:latin typeface="+mn-lt"/>
                <a:ea typeface="+mn-ea"/>
                <a:cs typeface="+mn-ea"/>
                <a:sym typeface="+mn-lt"/>
              </a:rPr>
              <a:t>  </a:t>
            </a:r>
            <a:endParaRPr lang="en-US" altLang="zh-CN"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794510" y="881380"/>
            <a:ext cx="8502650" cy="1691640"/>
          </a:xfrm>
          <a:prstGeom prst="rect">
            <a:avLst/>
          </a:prstGeom>
          <a:noFill/>
        </p:spPr>
        <p:txBody>
          <a:bodyPr wrap="square" rtlCol="0">
            <a:spAutoFit/>
          </a:bodyPr>
          <a:lstStyle/>
          <a:p>
            <a:r>
              <a:rPr lang="en-US" altLang="zh-CN" sz="2400"/>
              <a:t>    </a:t>
            </a:r>
            <a:r>
              <a:rPr lang="en-US" altLang="zh-CN" sz="2000"/>
              <a:t> </a:t>
            </a:r>
            <a:r>
              <a:rPr lang="en-US" altLang="zh-CN" sz="2000" b="1">
                <a:solidFill>
                  <a:schemeClr val="accent1">
                    <a:lumMod val="75000"/>
                  </a:schemeClr>
                </a:solidFill>
                <a:latin typeface="微软雅黑" panose="020B0503020204020204" charset="-122"/>
                <a:ea typeface="微软雅黑" panose="020B0503020204020204" charset="-122"/>
                <a:cs typeface="微软雅黑" panose="020B0503020204020204" charset="-122"/>
              </a:rPr>
              <a:t>近</a:t>
            </a:r>
            <a:r>
              <a:rPr lang="zh-CN" altLang="en-US" sz="2000" b="1">
                <a:solidFill>
                  <a:schemeClr val="accent1">
                    <a:lumMod val="75000"/>
                  </a:schemeClr>
                </a:solidFill>
                <a:latin typeface="微软雅黑" panose="020B0503020204020204" charset="-122"/>
                <a:ea typeface="微软雅黑" panose="020B0503020204020204" charset="-122"/>
                <a:cs typeface="微软雅黑" panose="020B0503020204020204" charset="-122"/>
              </a:rPr>
              <a:t>年</a:t>
            </a:r>
            <a:r>
              <a:rPr lang="en-US" altLang="zh-CN" sz="2000" b="1">
                <a:solidFill>
                  <a:schemeClr val="accent1">
                    <a:lumMod val="75000"/>
                  </a:schemeClr>
                </a:solidFill>
                <a:latin typeface="微软雅黑" panose="020B0503020204020204" charset="-122"/>
                <a:ea typeface="微软雅黑" panose="020B0503020204020204" charset="-122"/>
                <a:cs typeface="微软雅黑" panose="020B0503020204020204" charset="-122"/>
              </a:rPr>
              <a:t>来AGC系统</a:t>
            </a:r>
            <a:r>
              <a:rPr lang="zh-CN" altLang="en-US" sz="2000" b="1">
                <a:solidFill>
                  <a:schemeClr val="accent1">
                    <a:lumMod val="75000"/>
                  </a:schemeClr>
                </a:solidFill>
                <a:latin typeface="微软雅黑" panose="020B0503020204020204" charset="-122"/>
                <a:ea typeface="微软雅黑" panose="020B0503020204020204" charset="-122"/>
                <a:cs typeface="微软雅黑" panose="020B0503020204020204" charset="-122"/>
              </a:rPr>
              <a:t>及功率预测系统因设备故障、软件产品质量及运维等问题，给电站业主带来的考核分居高不下，产生了巨大的经济损失</a:t>
            </a:r>
            <a:r>
              <a:rPr lang="en-US" altLang="zh-CN" sz="2000" b="1">
                <a:solidFill>
                  <a:schemeClr val="accent1">
                    <a:lumMod val="75000"/>
                  </a:schemeClr>
                </a:solidFill>
                <a:latin typeface="微软雅黑" panose="020B0503020204020204" charset="-122"/>
                <a:ea typeface="微软雅黑" panose="020B0503020204020204" charset="-122"/>
                <a:cs typeface="微软雅黑" panose="020B0503020204020204" charset="-122"/>
              </a:rPr>
              <a:t>。AGC</a:t>
            </a:r>
            <a:r>
              <a:rPr lang="zh-CN" altLang="en-US" sz="2000" b="1">
                <a:solidFill>
                  <a:schemeClr val="accent1">
                    <a:lumMod val="75000"/>
                  </a:schemeClr>
                </a:solidFill>
                <a:latin typeface="微软雅黑" panose="020B0503020204020204" charset="-122"/>
                <a:ea typeface="微软雅黑" panose="020B0503020204020204" charset="-122"/>
                <a:cs typeface="微软雅黑" panose="020B0503020204020204" charset="-122"/>
              </a:rPr>
              <a:t>及功率预测系统的日常运行维护，需要系统厂家和电站运维人员之间的高效配合，才能更好的完成系统的日常运维工作，以提升系统故障的预防与处理能力。</a:t>
            </a:r>
            <a:endParaRPr lang="zh-CN" altLang="en-US" sz="2000" b="1">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895687" y="2908300"/>
            <a:ext cx="8401473" cy="1583267"/>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fontAlgn="auto">
              <a:spcBef>
                <a:spcPts val="0"/>
              </a:spcBef>
              <a:spcAft>
                <a:spcPts val="0"/>
              </a:spcAft>
            </a:pPr>
            <a:endParaRPr lang="zh-CN" altLang="en-US">
              <a:solidFill>
                <a:prstClr val="white"/>
              </a:solidFill>
              <a:latin typeface="Calibri" panose="020F0502020204030204"/>
              <a:ea typeface="宋体" panose="02010600030101010101" pitchFamily="2" charset="-122"/>
            </a:endParaRPr>
          </a:p>
        </p:txBody>
      </p:sp>
      <p:sp>
        <p:nvSpPr>
          <p:cNvPr id="13" name="箭头: 下 12"/>
          <p:cNvSpPr/>
          <p:nvPr/>
        </p:nvSpPr>
        <p:spPr>
          <a:xfrm>
            <a:off x="3660047" y="4586843"/>
            <a:ext cx="831763" cy="83522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fontAlgn="auto">
              <a:spcBef>
                <a:spcPts val="0"/>
              </a:spcBef>
              <a:spcAft>
                <a:spcPts val="0"/>
              </a:spcAft>
            </a:pPr>
            <a:endParaRPr lang="zh-CN" altLang="en-US">
              <a:solidFill>
                <a:prstClr val="white"/>
              </a:solidFill>
              <a:latin typeface="微软雅黑" panose="020B0503020204020204" charset="-122"/>
              <a:ea typeface="微软雅黑" panose="020B0503020204020204" charset="-122"/>
            </a:endParaRPr>
          </a:p>
        </p:txBody>
      </p:sp>
      <p:sp>
        <p:nvSpPr>
          <p:cNvPr id="15" name="矩形 14"/>
          <p:cNvSpPr/>
          <p:nvPr/>
        </p:nvSpPr>
        <p:spPr>
          <a:xfrm>
            <a:off x="3034085" y="5421501"/>
            <a:ext cx="2082155" cy="8613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defTabSz="685800" fontAlgn="auto">
              <a:spcBef>
                <a:spcPts val="0"/>
              </a:spcBef>
              <a:spcAft>
                <a:spcPts val="0"/>
              </a:spcAft>
            </a:pPr>
            <a:r>
              <a:rPr lang="zh-CN" altLang="en-US" sz="2400" b="1" dirty="0">
                <a:solidFill>
                  <a:prstClr val="white"/>
                </a:solidFill>
                <a:latin typeface="微软雅黑" panose="020B0503020204020204" charset="-122"/>
                <a:ea typeface="微软雅黑" panose="020B0503020204020204" charset="-122"/>
              </a:rPr>
              <a:t>提升运维效率</a:t>
            </a:r>
            <a:endParaRPr lang="zh-CN" altLang="en-US" sz="2400" b="1" dirty="0">
              <a:solidFill>
                <a:prstClr val="white"/>
              </a:solidFill>
              <a:latin typeface="微软雅黑" panose="020B0503020204020204" charset="-122"/>
              <a:ea typeface="微软雅黑" panose="020B0503020204020204" charset="-122"/>
            </a:endParaRPr>
          </a:p>
        </p:txBody>
      </p:sp>
      <p:sp>
        <p:nvSpPr>
          <p:cNvPr id="22" name="加号 21"/>
          <p:cNvSpPr/>
          <p:nvPr/>
        </p:nvSpPr>
        <p:spPr>
          <a:xfrm>
            <a:off x="5345930" y="3276347"/>
            <a:ext cx="852475" cy="844868"/>
          </a:xfrm>
          <a:prstGeom prst="mathPlu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fontAlgn="auto">
              <a:spcBef>
                <a:spcPts val="0"/>
              </a:spcBef>
              <a:spcAft>
                <a:spcPts val="0"/>
              </a:spcAft>
            </a:pPr>
            <a:endParaRPr lang="zh-CN" altLang="en-US">
              <a:solidFill>
                <a:prstClr val="white"/>
              </a:solidFill>
              <a:latin typeface="微软雅黑" panose="020B0503020204020204" charset="-122"/>
              <a:ea typeface="微软雅黑" panose="020B0503020204020204" charset="-122"/>
            </a:endParaRPr>
          </a:p>
        </p:txBody>
      </p:sp>
      <p:sp>
        <p:nvSpPr>
          <p:cNvPr id="7" name="椭圆 6"/>
          <p:cNvSpPr/>
          <p:nvPr/>
        </p:nvSpPr>
        <p:spPr>
          <a:xfrm>
            <a:off x="2855997" y="3034677"/>
            <a:ext cx="1527487" cy="13385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defTabSz="685800" fontAlgn="auto">
              <a:lnSpc>
                <a:spcPct val="120000"/>
              </a:lnSpc>
              <a:spcBef>
                <a:spcPts val="0"/>
              </a:spcBef>
              <a:spcAft>
                <a:spcPts val="0"/>
              </a:spcAft>
            </a:pPr>
            <a:r>
              <a:rPr lang="zh-CN" altLang="en-US" sz="2000" dirty="0">
                <a:solidFill>
                  <a:prstClr val="white"/>
                </a:solidFill>
                <a:latin typeface="微软雅黑" panose="020B0503020204020204" charset="-122"/>
                <a:ea typeface="微软雅黑" panose="020B0503020204020204" charset="-122"/>
              </a:rPr>
              <a:t>售后服务体系优化</a:t>
            </a:r>
            <a:endParaRPr lang="zh-CN" altLang="en-US" sz="2000" dirty="0">
              <a:solidFill>
                <a:prstClr val="white"/>
              </a:solidFill>
              <a:latin typeface="微软雅黑" panose="020B0503020204020204" charset="-122"/>
              <a:ea typeface="微软雅黑" panose="020B0503020204020204" charset="-122"/>
            </a:endParaRPr>
          </a:p>
        </p:txBody>
      </p:sp>
      <p:sp>
        <p:nvSpPr>
          <p:cNvPr id="19" name="椭圆 18"/>
          <p:cNvSpPr/>
          <p:nvPr/>
        </p:nvSpPr>
        <p:spPr>
          <a:xfrm>
            <a:off x="7408513" y="3029844"/>
            <a:ext cx="1527487" cy="13385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685800" fontAlgn="auto">
              <a:lnSpc>
                <a:spcPct val="120000"/>
              </a:lnSpc>
              <a:spcBef>
                <a:spcPts val="0"/>
              </a:spcBef>
              <a:spcAft>
                <a:spcPts val="0"/>
              </a:spcAft>
            </a:pPr>
            <a:r>
              <a:rPr lang="zh-CN" altLang="en-US" sz="2000" dirty="0">
                <a:solidFill>
                  <a:prstClr val="white"/>
                </a:solidFill>
                <a:latin typeface="微软雅黑" panose="020B0503020204020204" charset="-122"/>
                <a:ea typeface="微软雅黑" panose="020B0503020204020204" charset="-122"/>
              </a:rPr>
              <a:t>规范现场运维流程</a:t>
            </a:r>
            <a:endParaRPr lang="zh-CN" altLang="en-US" sz="2000" dirty="0">
              <a:solidFill>
                <a:prstClr val="white"/>
              </a:solidFill>
              <a:latin typeface="微软雅黑" panose="020B0503020204020204" charset="-122"/>
              <a:ea typeface="微软雅黑" panose="020B0503020204020204" charset="-122"/>
            </a:endParaRPr>
          </a:p>
        </p:txBody>
      </p:sp>
      <p:sp>
        <p:nvSpPr>
          <p:cNvPr id="2" name="箭头: 下 12"/>
          <p:cNvSpPr/>
          <p:nvPr/>
        </p:nvSpPr>
        <p:spPr>
          <a:xfrm>
            <a:off x="7408240" y="4587689"/>
            <a:ext cx="831763" cy="83522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fontAlgn="auto">
              <a:spcBef>
                <a:spcPts val="0"/>
              </a:spcBef>
              <a:spcAft>
                <a:spcPts val="0"/>
              </a:spcAft>
            </a:pPr>
            <a:endParaRPr lang="zh-CN" altLang="en-US">
              <a:solidFill>
                <a:prstClr val="white"/>
              </a:solidFill>
              <a:latin typeface="微软雅黑" panose="020B0503020204020204" charset="-122"/>
              <a:ea typeface="微软雅黑" panose="020B0503020204020204" charset="-122"/>
            </a:endParaRPr>
          </a:p>
        </p:txBody>
      </p:sp>
      <p:sp>
        <p:nvSpPr>
          <p:cNvPr id="3" name="矩形 2"/>
          <p:cNvSpPr/>
          <p:nvPr/>
        </p:nvSpPr>
        <p:spPr>
          <a:xfrm>
            <a:off x="6782279" y="5422348"/>
            <a:ext cx="2082155" cy="8613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defTabSz="685800" fontAlgn="auto">
              <a:spcBef>
                <a:spcPts val="0"/>
              </a:spcBef>
              <a:spcAft>
                <a:spcPts val="0"/>
              </a:spcAft>
            </a:pPr>
            <a:r>
              <a:rPr lang="zh-CN" altLang="en-US" sz="2400" b="1" dirty="0">
                <a:solidFill>
                  <a:prstClr val="white"/>
                </a:solidFill>
                <a:latin typeface="微软雅黑" panose="020B0503020204020204" charset="-122"/>
                <a:ea typeface="微软雅黑" panose="020B0503020204020204" charset="-122"/>
              </a:rPr>
              <a:t>减少考核损失</a:t>
            </a:r>
            <a:endParaRPr lang="zh-CN" altLang="en-US" sz="2400" b="1" dirty="0">
              <a:solidFill>
                <a:prstClr val="white"/>
              </a:solidFill>
              <a:latin typeface="微软雅黑" panose="020B0503020204020204" charset="-122"/>
              <a:ea typeface="微软雅黑" panose="020B0503020204020204" charset="-122"/>
            </a:endParaRPr>
          </a:p>
        </p:txBody>
      </p:sp>
      <p:sp>
        <p:nvSpPr>
          <p:cNvPr id="4"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zh-CN" altLang="en-US" sz="3200" b="1" dirty="0">
                <a:solidFill>
                  <a:srgbClr val="0070C0"/>
                </a:solidFill>
                <a:latin typeface="+mn-lt"/>
                <a:ea typeface="+mn-ea"/>
                <a:cs typeface="+mn-ea"/>
                <a:sym typeface="+mn-lt"/>
              </a:rPr>
              <a:t>四、售后服务</a:t>
            </a:r>
            <a:endParaRPr lang="zh-CN" altLang="en-US" sz="3200" b="1" dirty="0">
              <a:solidFill>
                <a:srgbClr val="0070C0"/>
              </a:solidFill>
              <a:latin typeface="+mn-lt"/>
              <a:ea typeface="+mn-ea"/>
              <a:cs typeface="+mn-ea"/>
              <a:sym typeface="+mn-lt"/>
            </a:endParaRPr>
          </a:p>
        </p:txBody>
      </p:sp>
      <p:pic>
        <p:nvPicPr>
          <p:cNvPr id="5" name="图片 4" descr="绩元"/>
          <p:cNvPicPr>
            <a:picLocks noChangeAspect="1"/>
          </p:cNvPicPr>
          <p:nvPr/>
        </p:nvPicPr>
        <p:blipFill>
          <a:blip r:embed="rId1"/>
          <a:stretch>
            <a:fillRect/>
          </a:stretch>
        </p:blipFill>
        <p:spPr>
          <a:xfrm>
            <a:off x="11423700" y="8369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691943" y="1374327"/>
            <a:ext cx="5853145" cy="937815"/>
            <a:chOff x="903371" y="249943"/>
            <a:chExt cx="2831223" cy="679699"/>
          </a:xfrm>
        </p:grpSpPr>
        <p:sp>
          <p:nvSpPr>
            <p:cNvPr id="37" name="任意多边形 26"/>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sp>
          <p:nvSpPr>
            <p:cNvPr id="38" name="任意多边形 27"/>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grpSp>
      <p:grpSp>
        <p:nvGrpSpPr>
          <p:cNvPr id="39" name="组合 38"/>
          <p:cNvGrpSpPr/>
          <p:nvPr/>
        </p:nvGrpSpPr>
        <p:grpSpPr>
          <a:xfrm rot="16200000">
            <a:off x="793191" y="1115267"/>
            <a:ext cx="1343471" cy="1515831"/>
            <a:chOff x="8439634" y="3544648"/>
            <a:chExt cx="1611146" cy="1817848"/>
          </a:xfrm>
        </p:grpSpPr>
        <p:sp>
          <p:nvSpPr>
            <p:cNvPr id="40"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sp>
          <p:nvSpPr>
            <p:cNvPr id="41"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grpSp>
      <p:grpSp>
        <p:nvGrpSpPr>
          <p:cNvPr id="42" name="组合 41"/>
          <p:cNvGrpSpPr/>
          <p:nvPr/>
        </p:nvGrpSpPr>
        <p:grpSpPr>
          <a:xfrm>
            <a:off x="1514935" y="2687267"/>
            <a:ext cx="5535013" cy="937815"/>
            <a:chOff x="903371" y="249943"/>
            <a:chExt cx="2831223" cy="679699"/>
          </a:xfrm>
        </p:grpSpPr>
        <p:sp>
          <p:nvSpPr>
            <p:cNvPr id="43" name="任意多边形 32"/>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sp>
          <p:nvSpPr>
            <p:cNvPr id="44" name="任意多边形 33"/>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grpSp>
      <p:grpSp>
        <p:nvGrpSpPr>
          <p:cNvPr id="45" name="组合 44"/>
          <p:cNvGrpSpPr/>
          <p:nvPr/>
        </p:nvGrpSpPr>
        <p:grpSpPr>
          <a:xfrm>
            <a:off x="1691943" y="4010964"/>
            <a:ext cx="4571236" cy="937815"/>
            <a:chOff x="903371" y="249943"/>
            <a:chExt cx="2831223" cy="679699"/>
          </a:xfrm>
        </p:grpSpPr>
        <p:sp>
          <p:nvSpPr>
            <p:cNvPr id="46" name="任意多边形 35"/>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sp>
          <p:nvSpPr>
            <p:cNvPr id="47" name="任意多边形 36"/>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grpSp>
      <p:grpSp>
        <p:nvGrpSpPr>
          <p:cNvPr id="48" name="组合 47"/>
          <p:cNvGrpSpPr/>
          <p:nvPr/>
        </p:nvGrpSpPr>
        <p:grpSpPr>
          <a:xfrm rot="16200000">
            <a:off x="793191" y="3751905"/>
            <a:ext cx="1343471" cy="1515831"/>
            <a:chOff x="8439634" y="3544648"/>
            <a:chExt cx="1611146" cy="1817848"/>
          </a:xfrm>
        </p:grpSpPr>
        <p:sp>
          <p:nvSpPr>
            <p:cNvPr id="49"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sp>
          <p:nvSpPr>
            <p:cNvPr id="50"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grpSp>
      <p:grpSp>
        <p:nvGrpSpPr>
          <p:cNvPr id="51" name="组合 50"/>
          <p:cNvGrpSpPr/>
          <p:nvPr/>
        </p:nvGrpSpPr>
        <p:grpSpPr>
          <a:xfrm rot="16200000">
            <a:off x="6688796" y="2428208"/>
            <a:ext cx="1343471" cy="1515831"/>
            <a:chOff x="8439634" y="3544648"/>
            <a:chExt cx="1611146" cy="1817848"/>
          </a:xfrm>
        </p:grpSpPr>
        <p:sp>
          <p:nvSpPr>
            <p:cNvPr id="52"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sp>
          <p:nvSpPr>
            <p:cNvPr id="53"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grpSp>
      <p:sp>
        <p:nvSpPr>
          <p:cNvPr id="54" name="Rectangle 31"/>
          <p:cNvSpPr>
            <a:spLocks noChangeArrowheads="1"/>
          </p:cNvSpPr>
          <p:nvPr/>
        </p:nvSpPr>
        <p:spPr bwMode="auto">
          <a:xfrm>
            <a:off x="2260351" y="1647839"/>
            <a:ext cx="4795339" cy="574675"/>
          </a:xfrm>
          <a:prstGeom prst="rect">
            <a:avLst/>
          </a:prstGeom>
          <a:noFill/>
          <a:ln w="9525">
            <a:noFill/>
            <a:miter lim="800000"/>
          </a:ln>
        </p:spPr>
        <p:txBody>
          <a:bodyPr wrap="square" lIns="68580" tIns="34289" rIns="68580" bIns="34289">
            <a:spAutoFit/>
          </a:bodyPr>
          <a:lstStyle/>
          <a:p>
            <a:pPr marL="171450" indent="-171450" fontAlgn="auto">
              <a:lnSpc>
                <a:spcPct val="150000"/>
              </a:lnSpc>
              <a:spcBef>
                <a:spcPts val="0"/>
              </a:spcBef>
              <a:spcAft>
                <a:spcPts val="0"/>
              </a:spcAft>
              <a:buFont typeface="Wingdings" panose="05000000000000000000" pitchFamily="2" charset="2"/>
              <a:buChar char="Ø"/>
            </a:pPr>
            <a:r>
              <a:rPr lang="en-US" altLang="zh-CN" sz="1100" dirty="0">
                <a:latin typeface="微软雅黑" panose="020B0503020204020204" charset="-122"/>
                <a:ea typeface="微软雅黑" panose="020B0503020204020204" charset="-122"/>
                <a:cs typeface="微软雅黑" panose="020B0503020204020204" charset="-122"/>
                <a:sym typeface="+mn-lt"/>
              </a:rPr>
              <a:t>7×24</a:t>
            </a:r>
            <a:r>
              <a:rPr lang="zh-CN" altLang="en-US" sz="1100" dirty="0">
                <a:latin typeface="微软雅黑" panose="020B0503020204020204" charset="-122"/>
                <a:ea typeface="微软雅黑" panose="020B0503020204020204" charset="-122"/>
                <a:cs typeface="微软雅黑" panose="020B0503020204020204" charset="-122"/>
                <a:sym typeface="+mn-lt"/>
              </a:rPr>
              <a:t>小时日常维护、软件升级及售后服务</a:t>
            </a:r>
            <a:endParaRPr lang="en-US" altLang="zh-CN" sz="1100" dirty="0">
              <a:latin typeface="微软雅黑" panose="020B0503020204020204" charset="-122"/>
              <a:ea typeface="微软雅黑" panose="020B0503020204020204" charset="-122"/>
              <a:cs typeface="微软雅黑" panose="020B0503020204020204" charset="-122"/>
              <a:sym typeface="+mn-lt"/>
            </a:endParaRPr>
          </a:p>
          <a:p>
            <a:pPr marL="171450" indent="-171450" fontAlgn="auto">
              <a:lnSpc>
                <a:spcPct val="150000"/>
              </a:lnSpc>
              <a:spcBef>
                <a:spcPts val="0"/>
              </a:spcBef>
              <a:spcAft>
                <a:spcPts val="0"/>
              </a:spcAft>
              <a:buFont typeface="Wingdings" panose="05000000000000000000" pitchFamily="2" charset="2"/>
              <a:buChar char="Ø"/>
            </a:pPr>
            <a:r>
              <a:rPr lang="zh-CN" altLang="en-US" sz="1100" dirty="0">
                <a:latin typeface="微软雅黑" panose="020B0503020204020204" charset="-122"/>
                <a:ea typeface="微软雅黑" panose="020B0503020204020204" charset="-122"/>
                <a:cs typeface="微软雅黑" panose="020B0503020204020204" charset="-122"/>
                <a:sym typeface="+mn-lt"/>
              </a:rPr>
              <a:t>如出现问题，将第一时间进行远程处理，必要时派人员到现场进行检修</a:t>
            </a:r>
            <a:endParaRPr lang="en-US" altLang="zh-CN" sz="1100" dirty="0">
              <a:latin typeface="微软雅黑" panose="020B0503020204020204" charset="-122"/>
              <a:ea typeface="微软雅黑" panose="020B0503020204020204" charset="-122"/>
              <a:cs typeface="微软雅黑" panose="020B0503020204020204" charset="-122"/>
              <a:sym typeface="+mn-lt"/>
            </a:endParaRPr>
          </a:p>
        </p:txBody>
      </p:sp>
      <p:sp>
        <p:nvSpPr>
          <p:cNvPr id="55" name="Text Box 38"/>
          <p:cNvSpPr txBox="1">
            <a:spLocks noChangeArrowheads="1"/>
          </p:cNvSpPr>
          <p:nvPr/>
        </p:nvSpPr>
        <p:spPr bwMode="auto">
          <a:xfrm>
            <a:off x="1160128" y="1572587"/>
            <a:ext cx="709613" cy="601980"/>
          </a:xfrm>
          <a:prstGeom prst="rect">
            <a:avLst/>
          </a:prstGeom>
          <a:noFill/>
          <a:ln w="9525">
            <a:noFill/>
            <a:miter lim="800000"/>
          </a:ln>
        </p:spPr>
        <p:txBody>
          <a:bodyPr lIns="68580" tIns="34289" rIns="68580" bIns="34289">
            <a:spAutoFit/>
          </a:bodyPr>
          <a:lstStyle/>
          <a:p>
            <a:pPr fontAlgn="auto">
              <a:spcBef>
                <a:spcPts val="0"/>
              </a:spcBef>
              <a:spcAft>
                <a:spcPts val="0"/>
              </a:spcAft>
            </a:pPr>
            <a:r>
              <a:rPr lang="zh-CN" altLang="en-US" sz="1735" dirty="0">
                <a:solidFill>
                  <a:schemeClr val="bg1"/>
                </a:solidFill>
                <a:latin typeface="微软雅黑" panose="020B0503020204020204" charset="-122"/>
                <a:ea typeface="微软雅黑" panose="020B0503020204020204" charset="-122"/>
                <a:cs typeface="+mn-ea"/>
                <a:sym typeface="+mn-lt"/>
              </a:rPr>
              <a:t>系统管家</a:t>
            </a:r>
            <a:endParaRPr lang="zh-CN" altLang="en-US" sz="1735" dirty="0">
              <a:solidFill>
                <a:schemeClr val="bg1"/>
              </a:solidFill>
              <a:latin typeface="微软雅黑" panose="020B0503020204020204" charset="-122"/>
              <a:ea typeface="微软雅黑" panose="020B0503020204020204" charset="-122"/>
              <a:cs typeface="+mn-ea"/>
              <a:sym typeface="+mn-lt"/>
            </a:endParaRPr>
          </a:p>
        </p:txBody>
      </p:sp>
      <p:sp>
        <p:nvSpPr>
          <p:cNvPr id="56" name="Rectangle 31"/>
          <p:cNvSpPr>
            <a:spLocks noChangeArrowheads="1"/>
          </p:cNvSpPr>
          <p:nvPr/>
        </p:nvSpPr>
        <p:spPr bwMode="auto">
          <a:xfrm>
            <a:off x="1967332" y="2921552"/>
            <a:ext cx="4620259" cy="574675"/>
          </a:xfrm>
          <a:prstGeom prst="rect">
            <a:avLst/>
          </a:prstGeom>
          <a:noFill/>
          <a:ln w="9525">
            <a:noFill/>
            <a:miter lim="800000"/>
          </a:ln>
        </p:spPr>
        <p:txBody>
          <a:bodyPr wrap="square" lIns="68580" tIns="34289" rIns="68580" bIns="34289">
            <a:spAutoFit/>
          </a:bodyPr>
          <a:lstStyle/>
          <a:p>
            <a:pPr marL="171450" indent="-171450" fontAlgn="auto">
              <a:lnSpc>
                <a:spcPct val="150000"/>
              </a:lnSpc>
              <a:spcBef>
                <a:spcPts val="0"/>
              </a:spcBef>
              <a:spcAft>
                <a:spcPts val="0"/>
              </a:spcAft>
              <a:buFont typeface="Wingdings" panose="05000000000000000000" pitchFamily="2" charset="2"/>
              <a:buChar char="Ø"/>
            </a:pPr>
            <a:r>
              <a:rPr lang="zh-CN" altLang="en-US" sz="1100" dirty="0">
                <a:latin typeface="微软雅黑" panose="020B0503020204020204" charset="-122"/>
                <a:ea typeface="微软雅黑" panose="020B0503020204020204" charset="-122"/>
                <a:cs typeface="+mn-ea"/>
                <a:sym typeface="+mn-lt"/>
              </a:rPr>
              <a:t>预测系统调试完成后，给客户运维人员进行操作培训</a:t>
            </a:r>
            <a:endParaRPr lang="en-US" altLang="zh-CN" sz="1100" dirty="0">
              <a:latin typeface="微软雅黑" panose="020B0503020204020204" charset="-122"/>
              <a:ea typeface="微软雅黑" panose="020B0503020204020204" charset="-122"/>
              <a:cs typeface="+mn-ea"/>
              <a:sym typeface="+mn-lt"/>
            </a:endParaRPr>
          </a:p>
          <a:p>
            <a:pPr marL="171450" indent="-171450" fontAlgn="auto">
              <a:lnSpc>
                <a:spcPct val="150000"/>
              </a:lnSpc>
              <a:spcBef>
                <a:spcPts val="0"/>
              </a:spcBef>
              <a:spcAft>
                <a:spcPts val="0"/>
              </a:spcAft>
              <a:buFont typeface="Wingdings" panose="05000000000000000000" pitchFamily="2" charset="2"/>
              <a:buChar char="Ø"/>
            </a:pPr>
            <a:r>
              <a:rPr lang="zh-CN" altLang="en-US" sz="1100" dirty="0">
                <a:latin typeface="微软雅黑" panose="020B0503020204020204" charset="-122"/>
                <a:ea typeface="微软雅黑" panose="020B0503020204020204" charset="-122"/>
                <a:cs typeface="+mn-ea"/>
                <a:sym typeface="+mn-lt"/>
              </a:rPr>
              <a:t>现场运维人员可以通过研发技术人员的远程指导解决常见故障</a:t>
            </a:r>
            <a:endParaRPr lang="zh-CN" altLang="en-US" sz="1100" dirty="0">
              <a:latin typeface="微软雅黑" panose="020B0503020204020204" charset="-122"/>
              <a:ea typeface="微软雅黑" panose="020B0503020204020204" charset="-122"/>
              <a:cs typeface="+mn-ea"/>
              <a:sym typeface="+mn-lt"/>
            </a:endParaRPr>
          </a:p>
        </p:txBody>
      </p:sp>
      <p:sp>
        <p:nvSpPr>
          <p:cNvPr id="57" name="Text Box 38"/>
          <p:cNvSpPr txBox="1">
            <a:spLocks noChangeArrowheads="1"/>
          </p:cNvSpPr>
          <p:nvPr/>
        </p:nvSpPr>
        <p:spPr bwMode="auto">
          <a:xfrm>
            <a:off x="7049947" y="2877795"/>
            <a:ext cx="709613" cy="601980"/>
          </a:xfrm>
          <a:prstGeom prst="rect">
            <a:avLst/>
          </a:prstGeom>
          <a:noFill/>
          <a:ln w="9525">
            <a:noFill/>
            <a:miter lim="800000"/>
          </a:ln>
        </p:spPr>
        <p:txBody>
          <a:bodyPr lIns="68580" tIns="34289" rIns="68580" bIns="34289">
            <a:spAutoFit/>
          </a:bodyPr>
          <a:lstStyle/>
          <a:p>
            <a:pPr fontAlgn="auto">
              <a:spcBef>
                <a:spcPts val="0"/>
              </a:spcBef>
              <a:spcAft>
                <a:spcPts val="0"/>
              </a:spcAft>
            </a:pPr>
            <a:r>
              <a:rPr lang="zh-CN" altLang="en-US" sz="1735" dirty="0">
                <a:solidFill>
                  <a:schemeClr val="bg1"/>
                </a:solidFill>
                <a:latin typeface="微软雅黑" panose="020B0503020204020204" charset="-122"/>
                <a:ea typeface="微软雅黑" panose="020B0503020204020204" charset="-122"/>
                <a:cs typeface="+mn-ea"/>
                <a:sym typeface="+mn-lt"/>
              </a:rPr>
              <a:t>实时培训</a:t>
            </a:r>
            <a:endParaRPr lang="zh-CN" altLang="en-US" sz="1735" dirty="0">
              <a:solidFill>
                <a:schemeClr val="bg1"/>
              </a:solidFill>
              <a:latin typeface="微软雅黑" panose="020B0503020204020204" charset="-122"/>
              <a:ea typeface="微软雅黑" panose="020B0503020204020204" charset="-122"/>
              <a:cs typeface="+mn-ea"/>
              <a:sym typeface="+mn-lt"/>
            </a:endParaRPr>
          </a:p>
        </p:txBody>
      </p:sp>
      <p:sp>
        <p:nvSpPr>
          <p:cNvPr id="58" name="Rectangle 31"/>
          <p:cNvSpPr>
            <a:spLocks noChangeArrowheads="1"/>
          </p:cNvSpPr>
          <p:nvPr/>
        </p:nvSpPr>
        <p:spPr bwMode="auto">
          <a:xfrm>
            <a:off x="2184835" y="4288080"/>
            <a:ext cx="3913759" cy="574675"/>
          </a:xfrm>
          <a:prstGeom prst="rect">
            <a:avLst/>
          </a:prstGeom>
          <a:noFill/>
          <a:ln w="9525">
            <a:noFill/>
            <a:miter lim="800000"/>
          </a:ln>
        </p:spPr>
        <p:txBody>
          <a:bodyPr wrap="square" lIns="68580" tIns="34289" rIns="68580" bIns="34289">
            <a:spAutoFit/>
          </a:bodyPr>
          <a:lstStyle/>
          <a:p>
            <a:pPr marL="171450" indent="-171450" fontAlgn="auto">
              <a:lnSpc>
                <a:spcPct val="150000"/>
              </a:lnSpc>
              <a:spcBef>
                <a:spcPts val="0"/>
              </a:spcBef>
              <a:spcAft>
                <a:spcPts val="0"/>
              </a:spcAft>
              <a:buFont typeface="Wingdings" panose="05000000000000000000" pitchFamily="2" charset="2"/>
              <a:buChar char="Ø"/>
            </a:pPr>
            <a:r>
              <a:rPr lang="zh-CN" altLang="en-US" sz="1100" dirty="0">
                <a:latin typeface="微软雅黑" panose="020B0503020204020204" charset="-122"/>
                <a:ea typeface="微软雅黑" panose="020B0503020204020204" charset="-122"/>
                <a:cs typeface="+mn-ea"/>
                <a:sym typeface="+mn-lt"/>
              </a:rPr>
              <a:t>每日跟踪客户，收集系统运行信息，了解系统运行情况</a:t>
            </a:r>
            <a:endParaRPr lang="en-US" altLang="zh-CN" sz="1100" dirty="0">
              <a:latin typeface="微软雅黑" panose="020B0503020204020204" charset="-122"/>
              <a:ea typeface="微软雅黑" panose="020B0503020204020204" charset="-122"/>
              <a:cs typeface="+mn-ea"/>
              <a:sym typeface="+mn-lt"/>
            </a:endParaRPr>
          </a:p>
          <a:p>
            <a:pPr marL="171450" indent="-171450" fontAlgn="auto">
              <a:lnSpc>
                <a:spcPct val="150000"/>
              </a:lnSpc>
              <a:spcBef>
                <a:spcPts val="0"/>
              </a:spcBef>
              <a:spcAft>
                <a:spcPts val="0"/>
              </a:spcAft>
              <a:buFont typeface="Wingdings" panose="05000000000000000000" pitchFamily="2" charset="2"/>
              <a:buChar char="Ø"/>
            </a:pPr>
            <a:r>
              <a:rPr lang="zh-CN" altLang="en-US" sz="1100" dirty="0">
                <a:latin typeface="微软雅黑" panose="020B0503020204020204" charset="-122"/>
                <a:ea typeface="微软雅黑" panose="020B0503020204020204" charset="-122"/>
                <a:cs typeface="+mn-ea"/>
                <a:sym typeface="+mn-lt"/>
              </a:rPr>
              <a:t>针对客户意见及建议，不断进行系统优化及新功能开发</a:t>
            </a:r>
            <a:endParaRPr lang="zh-CN" altLang="en-US" sz="1100" dirty="0">
              <a:latin typeface="微软雅黑" panose="020B0503020204020204" charset="-122"/>
              <a:ea typeface="微软雅黑" panose="020B0503020204020204" charset="-122"/>
              <a:cs typeface="+mn-ea"/>
              <a:sym typeface="+mn-lt"/>
            </a:endParaRPr>
          </a:p>
        </p:txBody>
      </p:sp>
      <p:sp>
        <p:nvSpPr>
          <p:cNvPr id="59" name="Text Box 38"/>
          <p:cNvSpPr txBox="1">
            <a:spLocks noChangeArrowheads="1"/>
          </p:cNvSpPr>
          <p:nvPr/>
        </p:nvSpPr>
        <p:spPr bwMode="auto">
          <a:xfrm>
            <a:off x="1136123" y="4238587"/>
            <a:ext cx="709613" cy="601980"/>
          </a:xfrm>
          <a:prstGeom prst="rect">
            <a:avLst/>
          </a:prstGeom>
          <a:noFill/>
          <a:ln w="9525">
            <a:noFill/>
            <a:miter lim="800000"/>
          </a:ln>
        </p:spPr>
        <p:txBody>
          <a:bodyPr lIns="68580" tIns="34289" rIns="68580" bIns="34289">
            <a:spAutoFit/>
          </a:bodyPr>
          <a:lstStyle/>
          <a:p>
            <a:pPr fontAlgn="auto">
              <a:spcBef>
                <a:spcPts val="0"/>
              </a:spcBef>
              <a:spcAft>
                <a:spcPts val="0"/>
              </a:spcAft>
            </a:pPr>
            <a:r>
              <a:rPr lang="zh-CN" altLang="en-US" sz="1735" dirty="0">
                <a:solidFill>
                  <a:schemeClr val="bg1"/>
                </a:solidFill>
                <a:latin typeface="微软雅黑" panose="020B0503020204020204" charset="-122"/>
                <a:ea typeface="微软雅黑" panose="020B0503020204020204" charset="-122"/>
                <a:cs typeface="+mn-ea"/>
                <a:sym typeface="+mn-lt"/>
              </a:rPr>
              <a:t>持续优化</a:t>
            </a:r>
            <a:endParaRPr lang="zh-CN" altLang="en-US" sz="1735" dirty="0">
              <a:solidFill>
                <a:schemeClr val="bg1"/>
              </a:solidFill>
              <a:latin typeface="微软雅黑" panose="020B0503020204020204" charset="-122"/>
              <a:ea typeface="微软雅黑" panose="020B0503020204020204" charset="-122"/>
              <a:cs typeface="+mn-ea"/>
              <a:sym typeface="+mn-lt"/>
            </a:endParaRPr>
          </a:p>
        </p:txBody>
      </p:sp>
      <p:grpSp>
        <p:nvGrpSpPr>
          <p:cNvPr id="60" name="组合 59"/>
          <p:cNvGrpSpPr/>
          <p:nvPr/>
        </p:nvGrpSpPr>
        <p:grpSpPr>
          <a:xfrm>
            <a:off x="1499908" y="5325295"/>
            <a:ext cx="5550039" cy="937815"/>
            <a:chOff x="903371" y="249943"/>
            <a:chExt cx="2831223" cy="679699"/>
          </a:xfrm>
        </p:grpSpPr>
        <p:sp>
          <p:nvSpPr>
            <p:cNvPr id="61" name="任意多边形 32"/>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sp>
          <p:nvSpPr>
            <p:cNvPr id="62" name="任意多边形 33"/>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fontAlgn="auto">
                <a:spcBef>
                  <a:spcPts val="0"/>
                </a:spcBef>
                <a:spcAft>
                  <a:spcPts val="0"/>
                </a:spcAft>
                <a:defRPr/>
              </a:pPr>
              <a:endParaRPr lang="zh-CN" altLang="en-US" sz="135" kern="0" dirty="0">
                <a:latin typeface="微软雅黑" panose="020B0503020204020204" charset="-122"/>
                <a:ea typeface="微软雅黑" panose="020B0503020204020204" charset="-122"/>
                <a:cs typeface="+mn-ea"/>
                <a:sym typeface="+mn-lt"/>
              </a:endParaRPr>
            </a:p>
          </p:txBody>
        </p:sp>
      </p:grpSp>
      <p:grpSp>
        <p:nvGrpSpPr>
          <p:cNvPr id="63" name="组合 62"/>
          <p:cNvGrpSpPr/>
          <p:nvPr/>
        </p:nvGrpSpPr>
        <p:grpSpPr>
          <a:xfrm rot="16200000">
            <a:off x="6673771" y="5066236"/>
            <a:ext cx="1343471" cy="1515831"/>
            <a:chOff x="8439634" y="3544648"/>
            <a:chExt cx="1611146" cy="1817848"/>
          </a:xfrm>
        </p:grpSpPr>
        <p:sp>
          <p:nvSpPr>
            <p:cNvPr id="64"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fontAlgn="auto">
                <a:spcBef>
                  <a:spcPts val="0"/>
                </a:spcBef>
                <a:spcAft>
                  <a:spcPts val="0"/>
                </a:spcAft>
                <a:defRPr/>
              </a:pPr>
              <a:endParaRPr lang="zh-CN" altLang="en-US" sz="135" kern="0" dirty="0">
                <a:solidFill>
                  <a:schemeClr val="bg1"/>
                </a:solidFill>
                <a:latin typeface="微软雅黑" panose="020B0503020204020204" charset="-122"/>
                <a:ea typeface="微软雅黑" panose="020B0503020204020204" charset="-122"/>
                <a:cs typeface="+mn-ea"/>
                <a:sym typeface="+mn-lt"/>
              </a:endParaRPr>
            </a:p>
          </p:txBody>
        </p:sp>
        <p:sp>
          <p:nvSpPr>
            <p:cNvPr id="65"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fontAlgn="auto">
                <a:spcBef>
                  <a:spcPts val="0"/>
                </a:spcBef>
                <a:spcAft>
                  <a:spcPts val="0"/>
                </a:spcAft>
                <a:defRPr/>
              </a:pPr>
              <a:endParaRPr lang="zh-CN" altLang="en-US" sz="135" kern="0" dirty="0">
                <a:solidFill>
                  <a:schemeClr val="bg1"/>
                </a:solidFill>
                <a:latin typeface="微软雅黑" panose="020B0503020204020204" charset="-122"/>
                <a:ea typeface="微软雅黑" panose="020B0503020204020204" charset="-122"/>
                <a:cs typeface="+mn-ea"/>
                <a:sym typeface="+mn-lt"/>
              </a:endParaRPr>
            </a:p>
          </p:txBody>
        </p:sp>
      </p:grpSp>
      <p:sp>
        <p:nvSpPr>
          <p:cNvPr id="66" name="Rectangle 31"/>
          <p:cNvSpPr>
            <a:spLocks noChangeArrowheads="1"/>
          </p:cNvSpPr>
          <p:nvPr/>
        </p:nvSpPr>
        <p:spPr bwMode="auto">
          <a:xfrm>
            <a:off x="1965184" y="5572459"/>
            <a:ext cx="4622405" cy="574675"/>
          </a:xfrm>
          <a:prstGeom prst="rect">
            <a:avLst/>
          </a:prstGeom>
          <a:noFill/>
          <a:ln w="9525">
            <a:noFill/>
            <a:miter lim="800000"/>
          </a:ln>
        </p:spPr>
        <p:txBody>
          <a:bodyPr wrap="square" lIns="68580" tIns="34289" rIns="68580" bIns="34289">
            <a:spAutoFit/>
          </a:bodyPr>
          <a:lstStyle/>
          <a:p>
            <a:pPr marL="171450" indent="-171450" fontAlgn="auto">
              <a:lnSpc>
                <a:spcPct val="150000"/>
              </a:lnSpc>
              <a:spcBef>
                <a:spcPts val="0"/>
              </a:spcBef>
              <a:spcAft>
                <a:spcPts val="0"/>
              </a:spcAft>
              <a:buFont typeface="Wingdings" panose="05000000000000000000" pitchFamily="2" charset="2"/>
              <a:buChar char="Ø"/>
            </a:pPr>
            <a:r>
              <a:rPr lang="zh-CN" altLang="en-US" sz="1100" dirty="0">
                <a:latin typeface="微软雅黑" panose="020B0503020204020204" charset="-122"/>
                <a:ea typeface="微软雅黑" panose="020B0503020204020204" charset="-122"/>
                <a:cs typeface="微软雅黑" panose="020B0503020204020204" charset="-122"/>
                <a:sym typeface="+mn-lt"/>
              </a:rPr>
              <a:t>根据调度要求，完善系统功能及预测准确率，满足调度对功率预测的各种考核细则，做到“不扣分，少扣分”</a:t>
            </a:r>
            <a:endParaRPr lang="zh-CN" altLang="en-US" sz="1100" dirty="0">
              <a:latin typeface="微软雅黑" panose="020B0503020204020204" charset="-122"/>
              <a:ea typeface="微软雅黑" panose="020B0503020204020204" charset="-122"/>
              <a:cs typeface="微软雅黑" panose="020B0503020204020204" charset="-122"/>
              <a:sym typeface="+mn-lt"/>
            </a:endParaRPr>
          </a:p>
        </p:txBody>
      </p:sp>
      <p:sp>
        <p:nvSpPr>
          <p:cNvPr id="67" name="Text Box 38"/>
          <p:cNvSpPr txBox="1">
            <a:spLocks noChangeArrowheads="1"/>
          </p:cNvSpPr>
          <p:nvPr/>
        </p:nvSpPr>
        <p:spPr bwMode="auto">
          <a:xfrm>
            <a:off x="7034921" y="5515823"/>
            <a:ext cx="709613" cy="601980"/>
          </a:xfrm>
          <a:prstGeom prst="rect">
            <a:avLst/>
          </a:prstGeom>
          <a:noFill/>
          <a:ln w="9525">
            <a:noFill/>
            <a:miter lim="800000"/>
          </a:ln>
        </p:spPr>
        <p:txBody>
          <a:bodyPr lIns="68580" tIns="34289" rIns="68580" bIns="34289">
            <a:spAutoFit/>
          </a:bodyPr>
          <a:lstStyle/>
          <a:p>
            <a:pPr fontAlgn="auto">
              <a:spcBef>
                <a:spcPts val="0"/>
              </a:spcBef>
              <a:spcAft>
                <a:spcPts val="0"/>
              </a:spcAft>
            </a:pPr>
            <a:r>
              <a:rPr lang="zh-CN" altLang="en-US" sz="1735" dirty="0">
                <a:solidFill>
                  <a:schemeClr val="bg1"/>
                </a:solidFill>
                <a:latin typeface="微软雅黑" panose="020B0503020204020204" charset="-122"/>
                <a:ea typeface="微软雅黑" panose="020B0503020204020204" charset="-122"/>
                <a:cs typeface="+mn-ea"/>
                <a:sym typeface="+mn-lt"/>
              </a:rPr>
              <a:t>考核管理</a:t>
            </a:r>
            <a:endParaRPr lang="zh-CN" altLang="en-US" sz="1735" dirty="0">
              <a:solidFill>
                <a:schemeClr val="bg1"/>
              </a:solidFill>
              <a:latin typeface="微软雅黑" panose="020B0503020204020204" charset="-122"/>
              <a:ea typeface="微软雅黑" panose="020B0503020204020204" charset="-122"/>
              <a:cs typeface="+mn-ea"/>
              <a:sym typeface="+mn-lt"/>
            </a:endParaRPr>
          </a:p>
        </p:txBody>
      </p:sp>
      <p:pic>
        <p:nvPicPr>
          <p:cNvPr id="2" name="图片 4" descr="地图业绩"/>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52460" y="2312035"/>
            <a:ext cx="3797300" cy="2920365"/>
          </a:xfrm>
          <a:prstGeom prst="rect">
            <a:avLst/>
          </a:prstGeom>
          <a:noFill/>
          <a:ln>
            <a:noFill/>
          </a:ln>
        </p:spPr>
      </p:pic>
      <p:sp>
        <p:nvSpPr>
          <p:cNvPr id="3"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 </a:t>
            </a:r>
            <a:r>
              <a:rPr lang="zh-CN" altLang="en-US" sz="3200" b="1" dirty="0">
                <a:solidFill>
                  <a:srgbClr val="0070C0"/>
                </a:solidFill>
                <a:latin typeface="+mn-lt"/>
                <a:ea typeface="+mn-ea"/>
                <a:cs typeface="+mn-ea"/>
                <a:sym typeface="+mn-lt"/>
              </a:rPr>
              <a:t>我司售后服务体系介绍</a:t>
            </a:r>
            <a:endParaRPr lang="zh-CN" altLang="en-US" sz="3200" b="1" dirty="0">
              <a:solidFill>
                <a:srgbClr val="0070C0"/>
              </a:solidFill>
              <a:latin typeface="+mn-lt"/>
              <a:ea typeface="+mn-ea"/>
              <a:cs typeface="+mn-ea"/>
              <a:sym typeface="+mn-lt"/>
            </a:endParaRPr>
          </a:p>
        </p:txBody>
      </p:sp>
      <p:pic>
        <p:nvPicPr>
          <p:cNvPr id="6" name="图片 5" descr="绩元"/>
          <p:cNvPicPr>
            <a:picLocks noChangeAspect="1"/>
          </p:cNvPicPr>
          <p:nvPr/>
        </p:nvPicPr>
        <p:blipFill>
          <a:blip r:embed="rId2"/>
          <a:stretch>
            <a:fillRect/>
          </a:stretch>
        </p:blipFill>
        <p:spPr>
          <a:xfrm>
            <a:off x="11423700" y="83691"/>
            <a:ext cx="420370" cy="7975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custDataLst>
              <p:tags r:id="rId1"/>
            </p:custDataLst>
          </p:nvPr>
        </p:nvSpPr>
        <p:spPr>
          <a:xfrm flipV="1">
            <a:off x="3175" y="-17145"/>
            <a:ext cx="12185650" cy="6892290"/>
          </a:xfrm>
          <a:prstGeom prst="snip2DiagRect">
            <a:avLst>
              <a:gd name="adj1" fmla="val 0"/>
              <a:gd name="adj2" fmla="val 290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Ꜿ</a:t>
            </a:r>
            <a:endParaRPr lang="zh-CN" altLang="en-US">
              <a:latin typeface="Arial" panose="020B0604020202020204" pitchFamily="34" charset="0"/>
              <a:cs typeface="Arial" panose="020B0604020202020204" pitchFamily="34" charset="0"/>
            </a:endParaRPr>
          </a:p>
        </p:txBody>
      </p:sp>
      <p:sp>
        <p:nvSpPr>
          <p:cNvPr id="23" name="虚尾箭头 22"/>
          <p:cNvSpPr/>
          <p:nvPr>
            <p:custDataLst>
              <p:tags r:id="rId2"/>
            </p:custDataLst>
          </p:nvPr>
        </p:nvSpPr>
        <p:spPr>
          <a:xfrm rot="18900000">
            <a:off x="4845050" y="3131820"/>
            <a:ext cx="3329940" cy="1108710"/>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4" descr="地图业绩"/>
          <p:cNvPicPr>
            <a:picLocks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2788285" y="1292225"/>
            <a:ext cx="6598920" cy="5082540"/>
          </a:xfrm>
          <a:prstGeom prst="rect">
            <a:avLst/>
          </a:prstGeom>
          <a:noFill/>
          <a:ln>
            <a:noFill/>
          </a:ln>
        </p:spPr>
      </p:pic>
      <p:cxnSp>
        <p:nvCxnSpPr>
          <p:cNvPr id="35" name="直接连接符 34"/>
          <p:cNvCxnSpPr>
            <a:cxnSpLocks noChangeShapeType="1"/>
          </p:cNvCxnSpPr>
          <p:nvPr>
            <p:custDataLst>
              <p:tags r:id="rId5"/>
            </p:custDataLst>
          </p:nvPr>
        </p:nvCxnSpPr>
        <p:spPr bwMode="auto">
          <a:xfrm flipH="1" flipV="1">
            <a:off x="2425065" y="2449830"/>
            <a:ext cx="1840230" cy="545465"/>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2" name="直接连接符 11"/>
          <p:cNvCxnSpPr>
            <a:cxnSpLocks noChangeShapeType="1"/>
          </p:cNvCxnSpPr>
          <p:nvPr>
            <p:custDataLst>
              <p:tags r:id="rId6"/>
            </p:custDataLst>
          </p:nvPr>
        </p:nvCxnSpPr>
        <p:spPr bwMode="auto">
          <a:xfrm flipH="1">
            <a:off x="2398395" y="3917315"/>
            <a:ext cx="2933065" cy="502285"/>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6" name="直接连接符 15"/>
          <p:cNvCxnSpPr>
            <a:cxnSpLocks noChangeShapeType="1"/>
          </p:cNvCxnSpPr>
          <p:nvPr>
            <p:custDataLst>
              <p:tags r:id="rId7"/>
            </p:custDataLst>
          </p:nvPr>
        </p:nvCxnSpPr>
        <p:spPr bwMode="auto">
          <a:xfrm flipV="1">
            <a:off x="8079740" y="1619250"/>
            <a:ext cx="1287780" cy="322580"/>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直接连接符 16"/>
          <p:cNvCxnSpPr>
            <a:cxnSpLocks noChangeShapeType="1"/>
          </p:cNvCxnSpPr>
          <p:nvPr>
            <p:custDataLst>
              <p:tags r:id="rId8"/>
            </p:custDataLst>
          </p:nvPr>
        </p:nvCxnSpPr>
        <p:spPr bwMode="auto">
          <a:xfrm flipV="1">
            <a:off x="7575550" y="3135630"/>
            <a:ext cx="1918970" cy="394970"/>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直接连接符 17"/>
          <p:cNvCxnSpPr>
            <a:cxnSpLocks noChangeShapeType="1"/>
          </p:cNvCxnSpPr>
          <p:nvPr>
            <p:custDataLst>
              <p:tags r:id="rId9"/>
            </p:custDataLst>
          </p:nvPr>
        </p:nvCxnSpPr>
        <p:spPr bwMode="auto">
          <a:xfrm flipH="1">
            <a:off x="4542790" y="3915410"/>
            <a:ext cx="1733550" cy="1136650"/>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9" name="直接连接符 18"/>
          <p:cNvCxnSpPr>
            <a:cxnSpLocks noChangeShapeType="1"/>
          </p:cNvCxnSpPr>
          <p:nvPr>
            <p:custDataLst>
              <p:tags r:id="rId10"/>
            </p:custDataLst>
          </p:nvPr>
        </p:nvCxnSpPr>
        <p:spPr bwMode="auto">
          <a:xfrm flipH="1" flipV="1">
            <a:off x="5289550" y="1950085"/>
            <a:ext cx="1216025" cy="1868170"/>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直接连接符 19"/>
          <p:cNvCxnSpPr>
            <a:cxnSpLocks noChangeShapeType="1"/>
          </p:cNvCxnSpPr>
          <p:nvPr>
            <p:custDataLst>
              <p:tags r:id="rId11"/>
            </p:custDataLst>
          </p:nvPr>
        </p:nvCxnSpPr>
        <p:spPr bwMode="auto">
          <a:xfrm flipV="1">
            <a:off x="7252970" y="3404870"/>
            <a:ext cx="1913255" cy="270510"/>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1" name="直接连接符 20"/>
          <p:cNvCxnSpPr>
            <a:cxnSpLocks noChangeShapeType="1"/>
          </p:cNvCxnSpPr>
          <p:nvPr>
            <p:custDataLst>
              <p:tags r:id="rId12"/>
            </p:custDataLst>
          </p:nvPr>
        </p:nvCxnSpPr>
        <p:spPr bwMode="auto">
          <a:xfrm flipH="1" flipV="1">
            <a:off x="6787515" y="2370455"/>
            <a:ext cx="78105" cy="1802765"/>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6" name="直接连接符 25"/>
          <p:cNvCxnSpPr>
            <a:cxnSpLocks noChangeShapeType="1"/>
          </p:cNvCxnSpPr>
          <p:nvPr>
            <p:custDataLst>
              <p:tags r:id="rId13"/>
            </p:custDataLst>
          </p:nvPr>
        </p:nvCxnSpPr>
        <p:spPr bwMode="auto">
          <a:xfrm>
            <a:off x="7395210" y="4142740"/>
            <a:ext cx="1919605" cy="7620"/>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8" name="直接连接符 27"/>
          <p:cNvCxnSpPr>
            <a:cxnSpLocks noChangeShapeType="1"/>
          </p:cNvCxnSpPr>
          <p:nvPr>
            <p:custDataLst>
              <p:tags r:id="rId14"/>
            </p:custDataLst>
          </p:nvPr>
        </p:nvCxnSpPr>
        <p:spPr bwMode="auto">
          <a:xfrm>
            <a:off x="8243570" y="4770120"/>
            <a:ext cx="774065" cy="320675"/>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1" name="Rectangle 19"/>
          <p:cNvSpPr/>
          <p:nvPr>
            <p:custDataLst>
              <p:tags r:id="rId15"/>
            </p:custDataLst>
          </p:nvPr>
        </p:nvSpPr>
        <p:spPr>
          <a:xfrm>
            <a:off x="4265295" y="1431290"/>
            <a:ext cx="1252855"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宁夏预测</a:t>
            </a:r>
            <a:r>
              <a:rPr lang="en-US" altLang="zh-CN" sz="1400" dirty="0">
                <a:solidFill>
                  <a:schemeClr val="tx1">
                    <a:lumMod val="65000"/>
                    <a:lumOff val="35000"/>
                  </a:schemeClr>
                </a:solidFill>
                <a:latin typeface="微软雅黑" panose="020B0503020204020204" charset="-122"/>
                <a:ea typeface="微软雅黑" panose="020B0503020204020204" charset="-122"/>
              </a:rPr>
              <a:t>4</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rgbClr val="FF0000"/>
              </a:solidFill>
              <a:latin typeface="微软雅黑" panose="020B0503020204020204" charset="-122"/>
              <a:ea typeface="微软雅黑" panose="020B0503020204020204" charset="-122"/>
              <a:sym typeface="+mn-ea"/>
            </a:endParaRPr>
          </a:p>
        </p:txBody>
      </p:sp>
      <p:sp>
        <p:nvSpPr>
          <p:cNvPr id="32" name="Rectangle 19"/>
          <p:cNvSpPr/>
          <p:nvPr>
            <p:custDataLst>
              <p:tags r:id="rId16"/>
            </p:custDataLst>
          </p:nvPr>
        </p:nvSpPr>
        <p:spPr>
          <a:xfrm>
            <a:off x="6067425" y="1944370"/>
            <a:ext cx="1185545"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陕西预测</a:t>
            </a:r>
            <a:r>
              <a:rPr lang="en-US" altLang="zh-CN" sz="1400" dirty="0">
                <a:solidFill>
                  <a:schemeClr val="tx1">
                    <a:lumMod val="65000"/>
                    <a:lumOff val="35000"/>
                  </a:schemeClr>
                </a:solidFill>
                <a:latin typeface="微软雅黑" panose="020B0503020204020204" charset="-122"/>
                <a:ea typeface="微软雅黑" panose="020B0503020204020204" charset="-122"/>
              </a:rPr>
              <a:t>1</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rgbClr val="FF0000"/>
              </a:solidFill>
              <a:latin typeface="微软雅黑" panose="020B0503020204020204" charset="-122"/>
              <a:ea typeface="微软雅黑" panose="020B0503020204020204" charset="-122"/>
              <a:sym typeface="+mn-ea"/>
            </a:endParaRPr>
          </a:p>
        </p:txBody>
      </p:sp>
      <p:sp>
        <p:nvSpPr>
          <p:cNvPr id="33" name="Rectangle 19"/>
          <p:cNvSpPr/>
          <p:nvPr>
            <p:custDataLst>
              <p:tags r:id="rId17"/>
            </p:custDataLst>
          </p:nvPr>
        </p:nvSpPr>
        <p:spPr>
          <a:xfrm>
            <a:off x="9387205" y="1253490"/>
            <a:ext cx="1461770" cy="365760"/>
          </a:xfrm>
          <a:prstGeom prst="rect">
            <a:avLst/>
          </a:prstGeom>
        </p:spPr>
        <p:txBody>
          <a:bodyPr wrap="square" lIns="43767" tIns="21884" rIns="43767" bIns="21884">
            <a:spAutoFit/>
          </a:bodyPr>
          <a:p>
            <a:pPr>
              <a:lnSpc>
                <a:spcPct val="150000"/>
              </a:lnSpc>
            </a:pPr>
            <a:r>
              <a:rPr lang="zh-CN" altLang="en-US" sz="1400" dirty="0">
                <a:solidFill>
                  <a:srgbClr val="FF0000"/>
                </a:solidFill>
                <a:latin typeface="微软雅黑" panose="020B0503020204020204" charset="-122"/>
                <a:ea typeface="微软雅黑" panose="020B0503020204020204" charset="-122"/>
              </a:rPr>
              <a:t>蒙东预测</a:t>
            </a:r>
            <a:r>
              <a:rPr lang="en-US" altLang="zh-CN" sz="1400" dirty="0">
                <a:solidFill>
                  <a:srgbClr val="FF0000"/>
                </a:solidFill>
                <a:latin typeface="微软雅黑" panose="020B0503020204020204" charset="-122"/>
                <a:ea typeface="微软雅黑" panose="020B0503020204020204" charset="-122"/>
              </a:rPr>
              <a:t>1</a:t>
            </a:r>
            <a:r>
              <a:rPr lang="zh-CN" altLang="en-US" sz="1400" dirty="0">
                <a:solidFill>
                  <a:srgbClr val="FF0000"/>
                </a:solidFill>
                <a:latin typeface="微软雅黑" panose="020B0503020204020204" charset="-122"/>
                <a:ea typeface="微软雅黑" panose="020B0503020204020204" charset="-122"/>
              </a:rPr>
              <a:t>站</a:t>
            </a:r>
            <a:endParaRPr lang="zh-CN" altLang="en-US" sz="1400" dirty="0">
              <a:solidFill>
                <a:srgbClr val="FF0000"/>
              </a:solidFill>
              <a:latin typeface="微软雅黑" panose="020B0503020204020204" charset="-122"/>
              <a:ea typeface="微软雅黑" panose="020B0503020204020204" charset="-122"/>
            </a:endParaRPr>
          </a:p>
        </p:txBody>
      </p:sp>
      <p:sp>
        <p:nvSpPr>
          <p:cNvPr id="34" name="Rectangle 19"/>
          <p:cNvSpPr/>
          <p:nvPr>
            <p:custDataLst>
              <p:tags r:id="rId18"/>
            </p:custDataLst>
          </p:nvPr>
        </p:nvSpPr>
        <p:spPr>
          <a:xfrm>
            <a:off x="9314815" y="2701290"/>
            <a:ext cx="146177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河北预测</a:t>
            </a:r>
            <a:r>
              <a:rPr lang="en-US" altLang="zh-CN" sz="1400" dirty="0">
                <a:solidFill>
                  <a:schemeClr val="tx1">
                    <a:lumMod val="65000"/>
                    <a:lumOff val="35000"/>
                  </a:schemeClr>
                </a:solidFill>
                <a:latin typeface="微软雅黑" panose="020B0503020204020204" charset="-122"/>
                <a:ea typeface="微软雅黑" panose="020B0503020204020204" charset="-122"/>
              </a:rPr>
              <a:t>8</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en-US" altLang="zh-CN" sz="1400" dirty="0">
              <a:solidFill>
                <a:schemeClr val="tx1">
                  <a:lumMod val="65000"/>
                  <a:lumOff val="35000"/>
                </a:schemeClr>
              </a:solidFill>
              <a:latin typeface="微软雅黑" panose="020B0503020204020204" charset="-122"/>
              <a:ea typeface="微软雅黑" panose="020B0503020204020204" charset="-122"/>
            </a:endParaRPr>
          </a:p>
        </p:txBody>
      </p:sp>
      <p:sp>
        <p:nvSpPr>
          <p:cNvPr id="36" name="Rectangle 19"/>
          <p:cNvSpPr/>
          <p:nvPr>
            <p:custDataLst>
              <p:tags r:id="rId19"/>
            </p:custDataLst>
          </p:nvPr>
        </p:nvSpPr>
        <p:spPr>
          <a:xfrm>
            <a:off x="9241155" y="3246120"/>
            <a:ext cx="1461770" cy="365760"/>
          </a:xfrm>
          <a:prstGeom prst="rect">
            <a:avLst/>
          </a:prstGeom>
        </p:spPr>
        <p:txBody>
          <a:bodyPr wrap="square" lIns="43767" tIns="21884" rIns="43767" bIns="21884">
            <a:spAutoFit/>
          </a:bodyPr>
          <a:p>
            <a:pPr>
              <a:lnSpc>
                <a:spcPct val="150000"/>
              </a:lnSpc>
            </a:pPr>
            <a:r>
              <a:rPr lang="zh-CN" altLang="en-US" sz="1400" dirty="0">
                <a:solidFill>
                  <a:srgbClr val="FF0000"/>
                </a:solidFill>
                <a:latin typeface="微软雅黑" panose="020B0503020204020204" charset="-122"/>
                <a:ea typeface="微软雅黑" panose="020B0503020204020204" charset="-122"/>
              </a:rPr>
              <a:t>山西预测</a:t>
            </a:r>
            <a:r>
              <a:rPr lang="en-US" altLang="zh-CN" sz="1400" dirty="0">
                <a:solidFill>
                  <a:srgbClr val="FF0000"/>
                </a:solidFill>
                <a:latin typeface="微软雅黑" panose="020B0503020204020204" charset="-122"/>
                <a:ea typeface="微软雅黑" panose="020B0503020204020204" charset="-122"/>
              </a:rPr>
              <a:t>2</a:t>
            </a:r>
            <a:r>
              <a:rPr lang="zh-CN" altLang="en-US" sz="1400" dirty="0">
                <a:solidFill>
                  <a:srgbClr val="FF0000"/>
                </a:solidFill>
                <a:latin typeface="微软雅黑" panose="020B0503020204020204" charset="-122"/>
                <a:ea typeface="微软雅黑" panose="020B0503020204020204" charset="-122"/>
              </a:rPr>
              <a:t>站</a:t>
            </a:r>
            <a:endParaRPr lang="zh-CN" altLang="en-US" sz="1400" dirty="0">
              <a:solidFill>
                <a:srgbClr val="FF0000"/>
              </a:solidFill>
              <a:latin typeface="微软雅黑" panose="020B0503020204020204" charset="-122"/>
              <a:ea typeface="微软雅黑" panose="020B0503020204020204" charset="-122"/>
            </a:endParaRPr>
          </a:p>
        </p:txBody>
      </p:sp>
      <p:sp>
        <p:nvSpPr>
          <p:cNvPr id="37" name="Rectangle 19"/>
          <p:cNvSpPr/>
          <p:nvPr>
            <p:custDataLst>
              <p:tags r:id="rId20"/>
            </p:custDataLst>
          </p:nvPr>
        </p:nvSpPr>
        <p:spPr>
          <a:xfrm>
            <a:off x="9314815" y="3917315"/>
            <a:ext cx="1461770" cy="365760"/>
          </a:xfrm>
          <a:prstGeom prst="rect">
            <a:avLst/>
          </a:prstGeom>
        </p:spPr>
        <p:txBody>
          <a:bodyPr wrap="square" lIns="43767" tIns="21884" rIns="43767" bIns="21884">
            <a:spAutoFit/>
          </a:bodyPr>
          <a:p>
            <a:pPr>
              <a:lnSpc>
                <a:spcPct val="150000"/>
              </a:lnSpc>
            </a:pPr>
            <a:r>
              <a:rPr lang="zh-CN" altLang="en-US" sz="1400" dirty="0">
                <a:solidFill>
                  <a:srgbClr val="FF0000"/>
                </a:solidFill>
                <a:latin typeface="微软雅黑" panose="020B0503020204020204" charset="-122"/>
                <a:ea typeface="微软雅黑" panose="020B0503020204020204" charset="-122"/>
              </a:rPr>
              <a:t>河南预测</a:t>
            </a:r>
            <a:r>
              <a:rPr lang="en-US" altLang="zh-CN" sz="1400" dirty="0">
                <a:solidFill>
                  <a:srgbClr val="FF0000"/>
                </a:solidFill>
                <a:latin typeface="微软雅黑" panose="020B0503020204020204" charset="-122"/>
                <a:ea typeface="微软雅黑" panose="020B0503020204020204" charset="-122"/>
              </a:rPr>
              <a:t>2</a:t>
            </a:r>
            <a:r>
              <a:rPr lang="zh-CN" altLang="en-US" sz="1400" dirty="0">
                <a:solidFill>
                  <a:srgbClr val="FF0000"/>
                </a:solidFill>
                <a:latin typeface="微软雅黑" panose="020B0503020204020204" charset="-122"/>
                <a:ea typeface="微软雅黑" panose="020B0503020204020204" charset="-122"/>
              </a:rPr>
              <a:t>站</a:t>
            </a:r>
            <a:endParaRPr lang="zh-CN" altLang="en-US" sz="1400" dirty="0">
              <a:solidFill>
                <a:srgbClr val="FF0000"/>
              </a:solidFill>
              <a:latin typeface="微软雅黑" panose="020B0503020204020204" charset="-122"/>
              <a:ea typeface="微软雅黑" panose="020B0503020204020204" charset="-122"/>
            </a:endParaRPr>
          </a:p>
        </p:txBody>
      </p:sp>
      <p:sp>
        <p:nvSpPr>
          <p:cNvPr id="38" name="Rectangle 19"/>
          <p:cNvSpPr/>
          <p:nvPr>
            <p:custDataLst>
              <p:tags r:id="rId21"/>
            </p:custDataLst>
          </p:nvPr>
        </p:nvSpPr>
        <p:spPr>
          <a:xfrm>
            <a:off x="9017635" y="4863465"/>
            <a:ext cx="146177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浙江预测</a:t>
            </a:r>
            <a:r>
              <a:rPr lang="en-US" altLang="zh-CN" sz="1400" dirty="0">
                <a:solidFill>
                  <a:schemeClr val="tx1">
                    <a:lumMod val="65000"/>
                    <a:lumOff val="35000"/>
                  </a:schemeClr>
                </a:solidFill>
                <a:latin typeface="微软雅黑" panose="020B0503020204020204" charset="-122"/>
                <a:ea typeface="微软雅黑" panose="020B0503020204020204" charset="-122"/>
              </a:rPr>
              <a:t>1</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en-US" altLang="zh-CN" sz="1400" dirty="0">
              <a:solidFill>
                <a:schemeClr val="tx1">
                  <a:lumMod val="65000"/>
                  <a:lumOff val="35000"/>
                </a:schemeClr>
              </a:solidFill>
              <a:latin typeface="微软雅黑" panose="020B0503020204020204" charset="-122"/>
              <a:ea typeface="微软雅黑" panose="020B0503020204020204" charset="-122"/>
            </a:endParaRPr>
          </a:p>
        </p:txBody>
      </p:sp>
      <p:sp>
        <p:nvSpPr>
          <p:cNvPr id="39" name="Rectangle 19"/>
          <p:cNvSpPr/>
          <p:nvPr>
            <p:custDataLst>
              <p:tags r:id="rId22"/>
            </p:custDataLst>
          </p:nvPr>
        </p:nvSpPr>
        <p:spPr>
          <a:xfrm>
            <a:off x="2425065" y="4947285"/>
            <a:ext cx="236982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甘肃预测</a:t>
            </a:r>
            <a:r>
              <a:rPr lang="en-US" altLang="zh-CN" sz="1400" dirty="0">
                <a:solidFill>
                  <a:schemeClr val="tx1">
                    <a:lumMod val="65000"/>
                    <a:lumOff val="35000"/>
                  </a:schemeClr>
                </a:solidFill>
                <a:latin typeface="微软雅黑" panose="020B0503020204020204" charset="-122"/>
                <a:ea typeface="微软雅黑" panose="020B0503020204020204" charset="-122"/>
              </a:rPr>
              <a:t>7</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r>
              <a:rPr lang="en-US" altLang="zh-CN" sz="1400" dirty="0">
                <a:solidFill>
                  <a:schemeClr val="tx1">
                    <a:lumMod val="65000"/>
                    <a:lumOff val="35000"/>
                  </a:schemeClr>
                </a:solidFill>
                <a:latin typeface="微软雅黑" panose="020B0503020204020204" charset="-122"/>
                <a:ea typeface="微软雅黑" panose="020B0503020204020204" charset="-122"/>
              </a:rPr>
              <a:t>AVC</a:t>
            </a:r>
            <a:r>
              <a:rPr lang="zh-CN" altLang="en-US" sz="1400" dirty="0">
                <a:solidFill>
                  <a:schemeClr val="tx1">
                    <a:lumMod val="65000"/>
                    <a:lumOff val="35000"/>
                  </a:schemeClr>
                </a:solidFill>
                <a:latin typeface="微软雅黑" panose="020B0503020204020204" charset="-122"/>
                <a:ea typeface="微软雅黑" panose="020B0503020204020204" charset="-122"/>
              </a:rPr>
              <a:t>系统</a:t>
            </a:r>
            <a:r>
              <a:rPr lang="en-US" altLang="zh-CN" sz="1400" dirty="0">
                <a:solidFill>
                  <a:schemeClr val="tx1">
                    <a:lumMod val="65000"/>
                    <a:lumOff val="35000"/>
                  </a:schemeClr>
                </a:solidFill>
                <a:latin typeface="微软雅黑" panose="020B0503020204020204" charset="-122"/>
                <a:ea typeface="微软雅黑" panose="020B0503020204020204" charset="-122"/>
              </a:rPr>
              <a:t>1</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sp>
        <p:nvSpPr>
          <p:cNvPr id="40" name="Rectangle 19"/>
          <p:cNvSpPr/>
          <p:nvPr>
            <p:custDataLst>
              <p:tags r:id="rId23"/>
            </p:custDataLst>
          </p:nvPr>
        </p:nvSpPr>
        <p:spPr>
          <a:xfrm>
            <a:off x="1272540" y="4302760"/>
            <a:ext cx="1278255"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青海预测</a:t>
            </a:r>
            <a:r>
              <a:rPr lang="en-US" altLang="zh-CN" sz="1400" dirty="0">
                <a:solidFill>
                  <a:schemeClr val="tx1">
                    <a:lumMod val="65000"/>
                    <a:lumOff val="35000"/>
                  </a:schemeClr>
                </a:solidFill>
                <a:latin typeface="微软雅黑" panose="020B0503020204020204" charset="-122"/>
                <a:ea typeface="微软雅黑" panose="020B0503020204020204" charset="-122"/>
              </a:rPr>
              <a:t>5</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sp>
        <p:nvSpPr>
          <p:cNvPr id="41" name="Rectangle 19"/>
          <p:cNvSpPr/>
          <p:nvPr>
            <p:custDataLst>
              <p:tags r:id="rId24"/>
            </p:custDataLst>
          </p:nvPr>
        </p:nvSpPr>
        <p:spPr>
          <a:xfrm>
            <a:off x="1107440" y="2256155"/>
            <a:ext cx="1278255" cy="101219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新疆预测</a:t>
            </a:r>
            <a:r>
              <a:rPr lang="en-US" altLang="zh-CN" sz="1400" dirty="0">
                <a:solidFill>
                  <a:schemeClr val="tx1">
                    <a:lumMod val="65000"/>
                    <a:lumOff val="35000"/>
                  </a:schemeClr>
                </a:solidFill>
                <a:latin typeface="微软雅黑" panose="020B0503020204020204" charset="-122"/>
                <a:ea typeface="微软雅黑" panose="020B0503020204020204" charset="-122"/>
              </a:rPr>
              <a:t>32</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r>
              <a:rPr lang="en-US" altLang="zh-CN" sz="1400" dirty="0">
                <a:solidFill>
                  <a:schemeClr val="tx1">
                    <a:lumMod val="65000"/>
                    <a:lumOff val="35000"/>
                  </a:schemeClr>
                </a:solidFill>
                <a:latin typeface="微软雅黑" panose="020B0503020204020204" charset="-122"/>
                <a:ea typeface="微软雅黑" panose="020B0503020204020204" charset="-122"/>
              </a:rPr>
              <a:t>AGC</a:t>
            </a:r>
            <a:r>
              <a:rPr lang="zh-CN" altLang="en-US" sz="1400" dirty="0">
                <a:solidFill>
                  <a:schemeClr val="tx1">
                    <a:lumMod val="65000"/>
                    <a:lumOff val="35000"/>
                  </a:schemeClr>
                </a:solidFill>
                <a:latin typeface="微软雅黑" panose="020B0503020204020204" charset="-122"/>
                <a:ea typeface="微软雅黑" panose="020B0503020204020204" charset="-122"/>
              </a:rPr>
              <a:t>系统</a:t>
            </a:r>
            <a:r>
              <a:rPr lang="en-US" altLang="zh-CN" sz="1400" dirty="0">
                <a:solidFill>
                  <a:schemeClr val="tx1">
                    <a:lumMod val="65000"/>
                    <a:lumOff val="35000"/>
                  </a:schemeClr>
                </a:solidFill>
                <a:latin typeface="微软雅黑" panose="020B0503020204020204" charset="-122"/>
                <a:ea typeface="微软雅黑" panose="020B0503020204020204" charset="-122"/>
              </a:rPr>
              <a:t>11</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en-US" altLang="zh-CN" sz="1400" dirty="0">
                <a:solidFill>
                  <a:schemeClr val="tx1">
                    <a:lumMod val="65000"/>
                    <a:lumOff val="35000"/>
                  </a:schemeClr>
                </a:solidFill>
                <a:latin typeface="微软雅黑" panose="020B0503020204020204" charset="-122"/>
                <a:ea typeface="微软雅黑" panose="020B0503020204020204" charset="-122"/>
              </a:rPr>
              <a:t>AVC</a:t>
            </a:r>
            <a:r>
              <a:rPr lang="zh-CN" altLang="en-US" sz="1400" dirty="0">
                <a:solidFill>
                  <a:schemeClr val="tx1">
                    <a:lumMod val="65000"/>
                    <a:lumOff val="35000"/>
                  </a:schemeClr>
                </a:solidFill>
                <a:latin typeface="微软雅黑" panose="020B0503020204020204" charset="-122"/>
                <a:ea typeface="微软雅黑" panose="020B0503020204020204" charset="-122"/>
              </a:rPr>
              <a:t>系统</a:t>
            </a:r>
            <a:r>
              <a:rPr lang="en-US" altLang="zh-CN" sz="1400" dirty="0">
                <a:solidFill>
                  <a:schemeClr val="tx1">
                    <a:lumMod val="65000"/>
                    <a:lumOff val="35000"/>
                  </a:schemeClr>
                </a:solidFill>
                <a:latin typeface="微软雅黑" panose="020B0503020204020204" charset="-122"/>
                <a:ea typeface="微软雅黑" panose="020B0503020204020204" charset="-122"/>
              </a:rPr>
              <a:t>3</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sp>
        <p:nvSpPr>
          <p:cNvPr id="4" name="Rectangle 19"/>
          <p:cNvSpPr/>
          <p:nvPr>
            <p:custDataLst>
              <p:tags r:id="rId25"/>
            </p:custDataLst>
          </p:nvPr>
        </p:nvSpPr>
        <p:spPr>
          <a:xfrm>
            <a:off x="4635500" y="6006465"/>
            <a:ext cx="110744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广西预测</a:t>
            </a:r>
            <a:r>
              <a:rPr lang="en-US" altLang="zh-CN" sz="1400" dirty="0">
                <a:solidFill>
                  <a:schemeClr val="tx1">
                    <a:lumMod val="65000"/>
                    <a:lumOff val="35000"/>
                  </a:schemeClr>
                </a:solidFill>
                <a:latin typeface="微软雅黑" panose="020B0503020204020204" charset="-122"/>
                <a:ea typeface="微软雅黑" panose="020B0503020204020204" charset="-122"/>
              </a:rPr>
              <a:t>9</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cxnSp>
        <p:nvCxnSpPr>
          <p:cNvPr id="6" name="直接连接符 5"/>
          <p:cNvCxnSpPr>
            <a:cxnSpLocks noChangeShapeType="1"/>
          </p:cNvCxnSpPr>
          <p:nvPr>
            <p:custDataLst>
              <p:tags r:id="rId26"/>
            </p:custDataLst>
          </p:nvPr>
        </p:nvCxnSpPr>
        <p:spPr bwMode="auto">
          <a:xfrm flipH="1">
            <a:off x="5797550" y="5647055"/>
            <a:ext cx="1115060" cy="534035"/>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7" name="直接连接符 6"/>
          <p:cNvCxnSpPr>
            <a:cxnSpLocks noChangeShapeType="1"/>
          </p:cNvCxnSpPr>
          <p:nvPr>
            <p:custDataLst>
              <p:tags r:id="rId27"/>
            </p:custDataLst>
          </p:nvPr>
        </p:nvCxnSpPr>
        <p:spPr bwMode="auto">
          <a:xfrm flipV="1">
            <a:off x="8006080" y="3746500"/>
            <a:ext cx="1196340" cy="10795"/>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8" name="Rectangle 19"/>
          <p:cNvSpPr/>
          <p:nvPr>
            <p:custDataLst>
              <p:tags r:id="rId28"/>
            </p:custDataLst>
          </p:nvPr>
        </p:nvSpPr>
        <p:spPr>
          <a:xfrm>
            <a:off x="9277350" y="3587750"/>
            <a:ext cx="146177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山东预测</a:t>
            </a:r>
            <a:r>
              <a:rPr lang="en-US" altLang="zh-CN" sz="1400" dirty="0">
                <a:solidFill>
                  <a:schemeClr val="tx1">
                    <a:lumMod val="65000"/>
                    <a:lumOff val="35000"/>
                  </a:schemeClr>
                </a:solidFill>
                <a:latin typeface="微软雅黑" panose="020B0503020204020204" charset="-122"/>
                <a:ea typeface="微软雅黑" panose="020B0503020204020204" charset="-122"/>
              </a:rPr>
              <a:t>4</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cxnSp>
        <p:nvCxnSpPr>
          <p:cNvPr id="11" name="直接连接符 10"/>
          <p:cNvCxnSpPr>
            <a:cxnSpLocks noChangeShapeType="1"/>
          </p:cNvCxnSpPr>
          <p:nvPr>
            <p:custDataLst>
              <p:tags r:id="rId29"/>
            </p:custDataLst>
          </p:nvPr>
        </p:nvCxnSpPr>
        <p:spPr bwMode="auto">
          <a:xfrm>
            <a:off x="8282305" y="4312285"/>
            <a:ext cx="1047115" cy="193040"/>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3" name="Rectangle 19"/>
          <p:cNvSpPr/>
          <p:nvPr>
            <p:custDataLst>
              <p:tags r:id="rId30"/>
            </p:custDataLst>
          </p:nvPr>
        </p:nvSpPr>
        <p:spPr>
          <a:xfrm>
            <a:off x="9382125" y="4281170"/>
            <a:ext cx="146177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江苏预测</a:t>
            </a:r>
            <a:r>
              <a:rPr lang="en-US" altLang="zh-CN" sz="1400" dirty="0">
                <a:solidFill>
                  <a:schemeClr val="tx1">
                    <a:lumMod val="65000"/>
                    <a:lumOff val="35000"/>
                  </a:schemeClr>
                </a:solidFill>
                <a:latin typeface="微软雅黑" panose="020B0503020204020204" charset="-122"/>
                <a:ea typeface="微软雅黑" panose="020B0503020204020204" charset="-122"/>
              </a:rPr>
              <a:t>2</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sp>
        <p:nvSpPr>
          <p:cNvPr id="14" name="文本框 13"/>
          <p:cNvSpPr txBox="1"/>
          <p:nvPr>
            <p:custDataLst>
              <p:tags r:id="rId31"/>
            </p:custDataLst>
          </p:nvPr>
        </p:nvSpPr>
        <p:spPr>
          <a:xfrm>
            <a:off x="2385695" y="541020"/>
            <a:ext cx="7891780" cy="737235"/>
          </a:xfrm>
          <a:prstGeom prst="rect">
            <a:avLst/>
          </a:prstGeom>
          <a:noFill/>
        </p:spPr>
        <p:txBody>
          <a:bodyPr wrap="square" rtlCol="0">
            <a:spAutoFit/>
          </a:bodyPr>
          <a:p>
            <a:pPr indent="0" algn="l" fontAlgn="auto">
              <a:lnSpc>
                <a:spcPct val="150000"/>
              </a:lnSpc>
            </a:pPr>
            <a:r>
              <a:rPr lang="en-US" altLang="zh-CN" sz="1400">
                <a:latin typeface="思源宋体 CN" panose="02010600030101010101" charset="-122"/>
                <a:ea typeface="思源宋体 CN" panose="02010600030101010101" charset="-122"/>
                <a:cs typeface="思源宋体 CN" panose="02010600030101010101" charset="-122"/>
              </a:rPr>
              <a:t>   </a:t>
            </a:r>
            <a:r>
              <a:rPr lang="zh-CN" altLang="en-US" sz="1400">
                <a:latin typeface="思源宋体 CN" panose="02010600030101010101" charset="-122"/>
                <a:ea typeface="思源宋体 CN" panose="02010600030101010101" charset="-122"/>
                <a:cs typeface="思源宋体 CN" panose="02010600030101010101" charset="-122"/>
              </a:rPr>
              <a:t>截至20</a:t>
            </a:r>
            <a:r>
              <a:rPr lang="en-US" altLang="zh-CN" sz="1400">
                <a:latin typeface="思源宋体 CN" panose="02010600030101010101" charset="-122"/>
                <a:ea typeface="思源宋体 CN" panose="02010600030101010101" charset="-122"/>
                <a:cs typeface="思源宋体 CN" panose="02010600030101010101" charset="-122"/>
              </a:rPr>
              <a:t>22</a:t>
            </a:r>
            <a:r>
              <a:rPr lang="zh-CN" altLang="en-US" sz="1400">
                <a:latin typeface="思源宋体 CN" panose="02010600030101010101" charset="-122"/>
                <a:ea typeface="思源宋体 CN" panose="02010600030101010101" charset="-122"/>
                <a:cs typeface="思源宋体 CN" panose="02010600030101010101" charset="-122"/>
              </a:rPr>
              <a:t>年，安装及使用我公司</a:t>
            </a:r>
            <a:r>
              <a:rPr lang="en-US" altLang="zh-CN" sz="1400">
                <a:latin typeface="思源宋体 CN" panose="02010600030101010101" charset="-122"/>
                <a:ea typeface="思源宋体 CN" panose="02010600030101010101" charset="-122"/>
                <a:cs typeface="思源宋体 CN" panose="02010600030101010101" charset="-122"/>
              </a:rPr>
              <a:t>AGC</a:t>
            </a:r>
            <a:r>
              <a:rPr lang="zh-CN" altLang="en-US" sz="1400">
                <a:latin typeface="思源宋体 CN" panose="02010600030101010101" charset="-122"/>
                <a:ea typeface="思源宋体 CN" panose="02010600030101010101" charset="-122"/>
                <a:cs typeface="思源宋体 CN" panose="02010600030101010101" charset="-122"/>
              </a:rPr>
              <a:t>及功率预测系统产品的场站一共</a:t>
            </a:r>
            <a:r>
              <a:rPr lang="en-US" altLang="zh-CN" sz="1400">
                <a:latin typeface="思源宋体 CN" panose="02010600030101010101" charset="-122"/>
                <a:ea typeface="思源宋体 CN" panose="02010600030101010101" charset="-122"/>
                <a:cs typeface="思源宋体 CN" panose="02010600030101010101" charset="-122"/>
              </a:rPr>
              <a:t>95</a:t>
            </a:r>
            <a:r>
              <a:rPr lang="zh-CN" altLang="en-US" sz="1400">
                <a:latin typeface="思源宋体 CN" panose="02010600030101010101" charset="-122"/>
                <a:ea typeface="思源宋体 CN" panose="02010600030101010101" charset="-122"/>
                <a:cs typeface="思源宋体 CN" panose="02010600030101010101" charset="-122"/>
              </a:rPr>
              <a:t>个场站，其中功率预测系统共</a:t>
            </a:r>
            <a:r>
              <a:rPr lang="en-US" altLang="zh-CN" sz="1400">
                <a:latin typeface="思源宋体 CN" panose="02010600030101010101" charset="-122"/>
                <a:ea typeface="思源宋体 CN" panose="02010600030101010101" charset="-122"/>
                <a:cs typeface="思源宋体 CN" panose="02010600030101010101" charset="-122"/>
              </a:rPr>
              <a:t>80</a:t>
            </a:r>
            <a:r>
              <a:rPr lang="zh-CN" altLang="en-US" sz="1400">
                <a:latin typeface="思源宋体 CN" panose="02010600030101010101" charset="-122"/>
                <a:ea typeface="思源宋体 CN" panose="02010600030101010101" charset="-122"/>
                <a:cs typeface="思源宋体 CN" panose="02010600030101010101" charset="-122"/>
              </a:rPr>
              <a:t>个场站、</a:t>
            </a:r>
            <a:r>
              <a:rPr lang="en-US" altLang="zh-CN" sz="1400">
                <a:latin typeface="思源宋体 CN" panose="02010600030101010101" charset="-122"/>
                <a:ea typeface="思源宋体 CN" panose="02010600030101010101" charset="-122"/>
                <a:cs typeface="思源宋体 CN" panose="02010600030101010101" charset="-122"/>
              </a:rPr>
              <a:t>AGC</a:t>
            </a:r>
            <a:r>
              <a:rPr lang="zh-CN" altLang="en-US" sz="1400">
                <a:latin typeface="思源宋体 CN" panose="02010600030101010101" charset="-122"/>
                <a:ea typeface="思源宋体 CN" panose="02010600030101010101" charset="-122"/>
                <a:cs typeface="思源宋体 CN" panose="02010600030101010101" charset="-122"/>
              </a:rPr>
              <a:t>系统共</a:t>
            </a:r>
            <a:r>
              <a:rPr lang="en-US" altLang="zh-CN" sz="1400">
                <a:latin typeface="思源宋体 CN" panose="02010600030101010101" charset="-122"/>
                <a:ea typeface="思源宋体 CN" panose="02010600030101010101" charset="-122"/>
                <a:cs typeface="思源宋体 CN" panose="02010600030101010101" charset="-122"/>
              </a:rPr>
              <a:t>11</a:t>
            </a:r>
            <a:r>
              <a:rPr lang="zh-CN" altLang="en-US" sz="1400">
                <a:latin typeface="思源宋体 CN" panose="02010600030101010101" charset="-122"/>
                <a:ea typeface="思源宋体 CN" panose="02010600030101010101" charset="-122"/>
                <a:cs typeface="思源宋体 CN" panose="02010600030101010101" charset="-122"/>
              </a:rPr>
              <a:t>站，</a:t>
            </a:r>
            <a:r>
              <a:rPr lang="en-US" altLang="zh-CN" sz="1400">
                <a:latin typeface="思源宋体 CN" panose="02010600030101010101" charset="-122"/>
                <a:ea typeface="思源宋体 CN" panose="02010600030101010101" charset="-122"/>
                <a:cs typeface="思源宋体 CN" panose="02010600030101010101" charset="-122"/>
              </a:rPr>
              <a:t>AVC</a:t>
            </a:r>
            <a:r>
              <a:rPr lang="zh-CN" altLang="en-US" sz="1400">
                <a:latin typeface="思源宋体 CN" panose="02010600030101010101" charset="-122"/>
                <a:ea typeface="思源宋体 CN" panose="02010600030101010101" charset="-122"/>
                <a:cs typeface="思源宋体 CN" panose="02010600030101010101" charset="-122"/>
              </a:rPr>
              <a:t>系统</a:t>
            </a:r>
            <a:r>
              <a:rPr lang="en-US" altLang="zh-CN" sz="1400">
                <a:latin typeface="思源宋体 CN" panose="02010600030101010101" charset="-122"/>
                <a:ea typeface="思源宋体 CN" panose="02010600030101010101" charset="-122"/>
                <a:cs typeface="思源宋体 CN" panose="02010600030101010101" charset="-122"/>
              </a:rPr>
              <a:t>4</a:t>
            </a:r>
            <a:r>
              <a:rPr lang="zh-CN" altLang="en-US" sz="1400">
                <a:latin typeface="思源宋体 CN" panose="02010600030101010101" charset="-122"/>
                <a:ea typeface="思源宋体 CN" panose="02010600030101010101" charset="-122"/>
                <a:cs typeface="思源宋体 CN" panose="02010600030101010101" charset="-122"/>
              </a:rPr>
              <a:t>站。</a:t>
            </a:r>
            <a:r>
              <a:rPr lang="zh-CN" altLang="en-US" sz="1400">
                <a:latin typeface="思源宋体 CN" panose="02010600030101010101" charset="-122"/>
                <a:ea typeface="思源宋体 CN" panose="02010600030101010101" charset="-122"/>
                <a:cs typeface="思源宋体 CN" panose="02010600030101010101" charset="-122"/>
                <a:sym typeface="+mn-ea"/>
              </a:rPr>
              <a:t>并由我公司提供日常系统软件产品运行维护服务</a:t>
            </a:r>
            <a:r>
              <a:rPr lang="zh-CN" altLang="en-US" sz="1400">
                <a:latin typeface="思源宋体 CN" panose="02010600030101010101" charset="-122"/>
                <a:ea typeface="思源宋体 CN" panose="02010600030101010101" charset="-122"/>
                <a:cs typeface="思源宋体 CN" panose="02010600030101010101" charset="-122"/>
              </a:rPr>
              <a:t>      </a:t>
            </a:r>
            <a:endParaRPr lang="zh-CN" altLang="en-US" sz="1400">
              <a:latin typeface="思源宋体 CN" panose="02010600030101010101" charset="-122"/>
              <a:ea typeface="思源宋体 CN" panose="02010600030101010101" charset="-122"/>
              <a:cs typeface="思源宋体 CN" panose="02010600030101010101" charset="-122"/>
            </a:endParaRPr>
          </a:p>
        </p:txBody>
      </p:sp>
      <p:sp>
        <p:nvSpPr>
          <p:cNvPr id="15" name="Rectangle 19"/>
          <p:cNvSpPr/>
          <p:nvPr>
            <p:custDataLst>
              <p:tags r:id="rId32"/>
            </p:custDataLst>
          </p:nvPr>
        </p:nvSpPr>
        <p:spPr>
          <a:xfrm>
            <a:off x="9385300" y="4581525"/>
            <a:ext cx="146177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安徽预测</a:t>
            </a:r>
            <a:r>
              <a:rPr lang="en-US" altLang="zh-CN" sz="1400" dirty="0">
                <a:solidFill>
                  <a:schemeClr val="tx1">
                    <a:lumMod val="65000"/>
                    <a:lumOff val="35000"/>
                  </a:schemeClr>
                </a:solidFill>
                <a:latin typeface="微软雅黑" panose="020B0503020204020204" charset="-122"/>
                <a:ea typeface="微软雅黑" panose="020B0503020204020204" charset="-122"/>
              </a:rPr>
              <a:t>2</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cxnSp>
        <p:nvCxnSpPr>
          <p:cNvPr id="22" name="直接连接符 21"/>
          <p:cNvCxnSpPr>
            <a:cxnSpLocks noChangeShapeType="1"/>
          </p:cNvCxnSpPr>
          <p:nvPr>
            <p:custDataLst>
              <p:tags r:id="rId33"/>
            </p:custDataLst>
          </p:nvPr>
        </p:nvCxnSpPr>
        <p:spPr bwMode="auto">
          <a:xfrm>
            <a:off x="7911465" y="4433570"/>
            <a:ext cx="1403350" cy="336550"/>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4" name="直接连接符 23"/>
          <p:cNvCxnSpPr>
            <a:cxnSpLocks noChangeShapeType="1"/>
          </p:cNvCxnSpPr>
          <p:nvPr>
            <p:custDataLst>
              <p:tags r:id="rId34"/>
            </p:custDataLst>
          </p:nvPr>
        </p:nvCxnSpPr>
        <p:spPr bwMode="auto">
          <a:xfrm flipH="1">
            <a:off x="5281930" y="4695190"/>
            <a:ext cx="994410" cy="718185"/>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5" name="Rectangle 19"/>
          <p:cNvSpPr/>
          <p:nvPr>
            <p:custDataLst>
              <p:tags r:id="rId35"/>
            </p:custDataLst>
          </p:nvPr>
        </p:nvSpPr>
        <p:spPr>
          <a:xfrm>
            <a:off x="4295775" y="5379085"/>
            <a:ext cx="110744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贵州预测</a:t>
            </a:r>
            <a:r>
              <a:rPr lang="en-US" altLang="zh-CN" sz="1400" dirty="0">
                <a:solidFill>
                  <a:schemeClr val="tx1">
                    <a:lumMod val="65000"/>
                    <a:lumOff val="35000"/>
                  </a:schemeClr>
                </a:solidFill>
                <a:latin typeface="微软雅黑" panose="020B0503020204020204" charset="-122"/>
                <a:ea typeface="微软雅黑" panose="020B0503020204020204" charset="-122"/>
              </a:rPr>
              <a:t>3</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cxnSp>
        <p:nvCxnSpPr>
          <p:cNvPr id="27" name="直接连接符 26"/>
          <p:cNvCxnSpPr>
            <a:cxnSpLocks noChangeShapeType="1"/>
          </p:cNvCxnSpPr>
          <p:nvPr>
            <p:custDataLst>
              <p:tags r:id="rId36"/>
            </p:custDataLst>
          </p:nvPr>
        </p:nvCxnSpPr>
        <p:spPr bwMode="auto">
          <a:xfrm>
            <a:off x="7209155" y="4992370"/>
            <a:ext cx="1536065" cy="626745"/>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19"/>
          <p:cNvSpPr/>
          <p:nvPr>
            <p:custDataLst>
              <p:tags r:id="rId37"/>
            </p:custDataLst>
          </p:nvPr>
        </p:nvSpPr>
        <p:spPr>
          <a:xfrm>
            <a:off x="8745220" y="5480685"/>
            <a:ext cx="1461770" cy="365760"/>
          </a:xfrm>
          <a:prstGeom prst="rect">
            <a:avLst/>
          </a:prstGeom>
        </p:spPr>
        <p:txBody>
          <a:bodyPr wrap="square" lIns="43767" tIns="21884" rIns="43767" bIns="21884">
            <a:spAutoFit/>
          </a:bodyPr>
          <a:p>
            <a:pPr>
              <a:lnSpc>
                <a:spcPct val="150000"/>
              </a:lnSpc>
            </a:pPr>
            <a:r>
              <a:rPr lang="zh-CN" altLang="en-US" sz="1400" dirty="0">
                <a:solidFill>
                  <a:schemeClr val="tx1">
                    <a:lumMod val="65000"/>
                    <a:lumOff val="35000"/>
                  </a:schemeClr>
                </a:solidFill>
                <a:latin typeface="微软雅黑" panose="020B0503020204020204" charset="-122"/>
                <a:ea typeface="微软雅黑" panose="020B0503020204020204" charset="-122"/>
              </a:rPr>
              <a:t>湖南预测</a:t>
            </a:r>
            <a:r>
              <a:rPr lang="en-US" altLang="zh-CN" sz="1400" dirty="0">
                <a:solidFill>
                  <a:schemeClr val="tx1">
                    <a:lumMod val="65000"/>
                    <a:lumOff val="35000"/>
                  </a:schemeClr>
                </a:solidFill>
                <a:latin typeface="微软雅黑" panose="020B0503020204020204" charset="-122"/>
                <a:ea typeface="微软雅黑" panose="020B0503020204020204" charset="-122"/>
              </a:rPr>
              <a:t>1</a:t>
            </a:r>
            <a:r>
              <a:rPr lang="zh-CN" altLang="en-US" sz="1400" dirty="0">
                <a:solidFill>
                  <a:schemeClr val="tx1">
                    <a:lumMod val="65000"/>
                    <a:lumOff val="35000"/>
                  </a:schemeClr>
                </a:solidFill>
                <a:latin typeface="微软雅黑" panose="020B0503020204020204" charset="-122"/>
                <a:ea typeface="微软雅黑" panose="020B0503020204020204" charset="-122"/>
              </a:rPr>
              <a:t>站</a:t>
            </a:r>
            <a:endParaRPr lang="en-US" altLang="zh-CN" sz="1400" dirty="0">
              <a:solidFill>
                <a:schemeClr val="tx1">
                  <a:lumMod val="65000"/>
                  <a:lumOff val="35000"/>
                </a:schemeClr>
              </a:solidFill>
              <a:latin typeface="微软雅黑" panose="020B0503020204020204" charset="-122"/>
              <a:ea typeface="微软雅黑" panose="020B0503020204020204" charset="-122"/>
            </a:endParaRPr>
          </a:p>
        </p:txBody>
      </p:sp>
      <p:sp>
        <p:nvSpPr>
          <p:cNvPr id="42" name="标题 1"/>
          <p:cNvSpPr>
            <a:spLocks noGrp="1"/>
          </p:cNvSpPr>
          <p:nvPr/>
        </p:nvSpPr>
        <p:spPr>
          <a:xfrm>
            <a:off x="235114" y="83636"/>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1.1 </a:t>
            </a:r>
            <a:r>
              <a:rPr lang="zh-CN" altLang="en-US" sz="3200" b="1" dirty="0">
                <a:solidFill>
                  <a:srgbClr val="0070C0"/>
                </a:solidFill>
                <a:latin typeface="+mn-lt"/>
                <a:ea typeface="+mn-ea"/>
                <a:cs typeface="+mn-ea"/>
                <a:sym typeface="+mn-lt"/>
              </a:rPr>
              <a:t>项目分布</a:t>
            </a:r>
            <a:endParaRPr lang="zh-CN" altLang="en-US" sz="3200" b="1" dirty="0">
              <a:solidFill>
                <a:srgbClr val="0070C0"/>
              </a:solidFill>
              <a:latin typeface="+mn-lt"/>
              <a:ea typeface="+mn-ea"/>
              <a:cs typeface="+mn-ea"/>
              <a:sym typeface="+mn-lt"/>
            </a:endParaRPr>
          </a:p>
        </p:txBody>
      </p:sp>
      <p:pic>
        <p:nvPicPr>
          <p:cNvPr id="43" name="图片 42" descr="绩元"/>
          <p:cNvPicPr>
            <a:picLocks noChangeAspect="1"/>
          </p:cNvPicPr>
          <p:nvPr/>
        </p:nvPicPr>
        <p:blipFill>
          <a:blip r:embed="rId38"/>
          <a:stretch>
            <a:fillRect/>
          </a:stretch>
        </p:blipFill>
        <p:spPr>
          <a:xfrm>
            <a:off x="11423700" y="83691"/>
            <a:ext cx="420370" cy="797560"/>
          </a:xfrm>
          <a:prstGeom prst="rect">
            <a:avLst/>
          </a:prstGeom>
        </p:spPr>
      </p:pic>
    </p:spTree>
    <p:custDataLst>
      <p:tags r:id="rId39"/>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custDataLst>
              <p:tags r:id="rId1"/>
            </p:custDataLst>
          </p:nvPr>
        </p:nvSpPr>
        <p:spPr>
          <a:xfrm flipV="1">
            <a:off x="3175" y="-17145"/>
            <a:ext cx="12185650" cy="6892290"/>
          </a:xfrm>
          <a:prstGeom prst="snip2DiagRect">
            <a:avLst>
              <a:gd name="adj1" fmla="val 0"/>
              <a:gd name="adj2" fmla="val 290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Ꜿ</a:t>
            </a:r>
            <a:endParaRPr lang="zh-CN" altLang="en-US">
              <a:latin typeface="Arial" panose="020B0604020202020204" pitchFamily="34" charset="0"/>
              <a:cs typeface="Arial" panose="020B0604020202020204" pitchFamily="34" charset="0"/>
            </a:endParaRPr>
          </a:p>
        </p:txBody>
      </p:sp>
      <p:sp>
        <p:nvSpPr>
          <p:cNvPr id="14" name="文本框 13"/>
          <p:cNvSpPr txBox="1"/>
          <p:nvPr>
            <p:custDataLst>
              <p:tags r:id="rId2"/>
            </p:custDataLst>
          </p:nvPr>
        </p:nvSpPr>
        <p:spPr>
          <a:xfrm>
            <a:off x="1833880" y="881380"/>
            <a:ext cx="7891780" cy="1014730"/>
          </a:xfrm>
          <a:prstGeom prst="rect">
            <a:avLst/>
          </a:prstGeom>
          <a:noFill/>
        </p:spPr>
        <p:txBody>
          <a:bodyPr wrap="square" rtlCol="0">
            <a:spAutoFit/>
          </a:bodyPr>
          <a:p>
            <a:pPr indent="0" fontAlgn="auto">
              <a:lnSpc>
                <a:spcPct val="150000"/>
              </a:lnSpc>
            </a:pPr>
            <a:r>
              <a:rPr lang="en-US" altLang="zh-CN" sz="1400">
                <a:latin typeface="思源宋体 CN" panose="02010600030101010101" charset="-122"/>
                <a:ea typeface="思源宋体 CN" panose="02010600030101010101" charset="-122"/>
                <a:cs typeface="思源宋体 CN" panose="02010600030101010101" charset="-122"/>
              </a:rPr>
              <a:t>      </a:t>
            </a:r>
            <a:r>
              <a:rPr lang="zh-CN" sz="2000">
                <a:latin typeface="思源宋体 CN" panose="02010600030101010101" charset="-122"/>
                <a:ea typeface="思源宋体 CN" panose="02010600030101010101" charset="-122"/>
                <a:cs typeface="思源宋体 CN" panose="02010600030101010101" charset="-122"/>
              </a:rPr>
              <a:t>针对上述场站的</a:t>
            </a:r>
            <a:r>
              <a:rPr lang="zh-CN" sz="2000">
                <a:latin typeface="思源宋体 CN" panose="02010600030101010101" charset="-122"/>
                <a:ea typeface="思源宋体 CN" panose="02010600030101010101" charset="-122"/>
                <a:cs typeface="思源宋体 CN" panose="02010600030101010101" charset="-122"/>
                <a:sym typeface="+mn-ea"/>
              </a:rPr>
              <a:t>不同</a:t>
            </a:r>
            <a:r>
              <a:rPr lang="zh-CN" sz="2000">
                <a:latin typeface="思源宋体 CN" panose="02010600030101010101" charset="-122"/>
                <a:ea typeface="思源宋体 CN" panose="02010600030101010101" charset="-122"/>
                <a:cs typeface="思源宋体 CN" panose="02010600030101010101" charset="-122"/>
              </a:rPr>
              <a:t>区域分布，我司根据不同区域划分指定售后服务专责人员进行所负责区域的电站日常软件运维工作。</a:t>
            </a:r>
            <a:r>
              <a:rPr lang="zh-CN" altLang="en-US" sz="1400">
                <a:latin typeface="思源宋体 CN" panose="02010600030101010101" charset="-122"/>
                <a:ea typeface="思源宋体 CN" panose="02010600030101010101" charset="-122"/>
                <a:cs typeface="思源宋体 CN" panose="02010600030101010101" charset="-122"/>
              </a:rPr>
              <a:t>    </a:t>
            </a:r>
            <a:endParaRPr lang="zh-CN" altLang="en-US" sz="1400">
              <a:latin typeface="思源宋体 CN" panose="02010600030101010101" charset="-122"/>
              <a:ea typeface="思源宋体 CN" panose="02010600030101010101" charset="-122"/>
              <a:cs typeface="思源宋体 CN" panose="02010600030101010101" charset="-122"/>
            </a:endParaRPr>
          </a:p>
        </p:txBody>
      </p:sp>
      <p:sp>
        <p:nvSpPr>
          <p:cNvPr id="42" name="标题 1"/>
          <p:cNvSpPr>
            <a:spLocks noGrp="1"/>
          </p:cNvSpPr>
          <p:nvPr/>
        </p:nvSpPr>
        <p:spPr>
          <a:xfrm>
            <a:off x="235114" y="83636"/>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1.2 </a:t>
            </a:r>
            <a:r>
              <a:rPr lang="zh-CN" altLang="en-US" sz="3200" b="1" dirty="0">
                <a:solidFill>
                  <a:srgbClr val="0070C0"/>
                </a:solidFill>
                <a:latin typeface="+mn-lt"/>
                <a:ea typeface="+mn-ea"/>
                <a:cs typeface="+mn-ea"/>
                <a:sym typeface="+mn-lt"/>
              </a:rPr>
              <a:t>服务</a:t>
            </a:r>
            <a:r>
              <a:rPr lang="zh-CN" altLang="en-US" sz="3200" b="1" dirty="0">
                <a:solidFill>
                  <a:srgbClr val="0070C0"/>
                </a:solidFill>
                <a:latin typeface="+mn-lt"/>
                <a:ea typeface="+mn-ea"/>
                <a:cs typeface="+mn-ea"/>
                <a:sym typeface="+mn-lt"/>
              </a:rPr>
              <a:t>人员配备</a:t>
            </a:r>
            <a:endParaRPr lang="zh-CN" altLang="en-US" sz="3200" b="1" dirty="0">
              <a:solidFill>
                <a:srgbClr val="0070C0"/>
              </a:solidFill>
              <a:latin typeface="+mn-lt"/>
              <a:ea typeface="+mn-ea"/>
              <a:cs typeface="+mn-ea"/>
              <a:sym typeface="+mn-lt"/>
            </a:endParaRPr>
          </a:p>
        </p:txBody>
      </p:sp>
      <p:pic>
        <p:nvPicPr>
          <p:cNvPr id="43" name="图片 42" descr="绩元"/>
          <p:cNvPicPr>
            <a:picLocks noChangeAspect="1"/>
          </p:cNvPicPr>
          <p:nvPr/>
        </p:nvPicPr>
        <p:blipFill>
          <a:blip r:embed="rId3"/>
          <a:stretch>
            <a:fillRect/>
          </a:stretch>
        </p:blipFill>
        <p:spPr>
          <a:xfrm>
            <a:off x="11423700" y="83691"/>
            <a:ext cx="420370" cy="797560"/>
          </a:xfrm>
          <a:prstGeom prst="rect">
            <a:avLst/>
          </a:prstGeom>
        </p:spPr>
      </p:pic>
      <p:graphicFrame>
        <p:nvGraphicFramePr>
          <p:cNvPr id="5" name="表格 4"/>
          <p:cNvGraphicFramePr/>
          <p:nvPr>
            <p:custDataLst>
              <p:tags r:id="rId4"/>
            </p:custDataLst>
          </p:nvPr>
        </p:nvGraphicFramePr>
        <p:xfrm>
          <a:off x="1458595" y="2398395"/>
          <a:ext cx="9274175" cy="2593975"/>
        </p:xfrm>
        <a:graphic>
          <a:graphicData uri="http://schemas.openxmlformats.org/drawingml/2006/table">
            <a:tbl>
              <a:tblPr firstRow="1" bandRow="1">
                <a:tableStyleId>{5940675A-B579-460E-94D1-54222C63F5DA}</a:tableStyleId>
              </a:tblPr>
              <a:tblGrid>
                <a:gridCol w="3077845"/>
                <a:gridCol w="1572260"/>
                <a:gridCol w="4624070"/>
              </a:tblGrid>
              <a:tr h="351790">
                <a:tc>
                  <a:txBody>
                    <a:bodyPr/>
                    <a:p>
                      <a:pPr indent="0" algn="ctr">
                        <a:lnSpc>
                          <a:spcPct val="100000"/>
                        </a:lnSpc>
                        <a:buNone/>
                      </a:pPr>
                      <a:r>
                        <a:rPr 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人员</a:t>
                      </a: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配置</a:t>
                      </a:r>
                      <a:endPar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4472C4"/>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4472C4"/>
                      </a:solidFill>
                      <a:prstDash val="solid"/>
                      <a:headEnd type="none" w="med" len="med"/>
                      <a:tailEnd type="none" w="med" len="med"/>
                    </a:lnT>
                    <a:lnB w="12700" cap="flat" cmpd="sng">
                      <a:solidFill>
                        <a:srgbClr val="4472C4"/>
                      </a:solidFill>
                      <a:prstDash val="solid"/>
                      <a:headEnd type="none" w="med" len="med"/>
                      <a:tailEnd type="none" w="med" len="med"/>
                    </a:lnB>
                    <a:lnTlToBr>
                      <a:noFill/>
                    </a:lnTlToBr>
                    <a:lnBlToTr>
                      <a:noFill/>
                    </a:lnBlToTr>
                    <a:solidFill>
                      <a:srgbClr val="4472C4"/>
                    </a:solidFill>
                  </a:tcPr>
                </a:tc>
                <a:tc>
                  <a:txBody>
                    <a:bodyPr/>
                    <a:p>
                      <a:pPr indent="0" algn="ctr">
                        <a:lnSpc>
                          <a:spcPct val="100000"/>
                        </a:lnSpc>
                        <a:buNone/>
                      </a:pPr>
                      <a:r>
                        <a:rPr 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区域</a:t>
                      </a:r>
                      <a:endParaRPr lang="en-US"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4472C4"/>
                      </a:solidFill>
                      <a:prstDash val="solid"/>
                      <a:headEnd type="none" w="med" len="med"/>
                      <a:tailEnd type="none" w="med" len="med"/>
                    </a:lnT>
                    <a:lnB w="12700" cap="flat" cmpd="sng">
                      <a:solidFill>
                        <a:srgbClr val="4472C4"/>
                      </a:solidFill>
                      <a:prstDash val="solid"/>
                      <a:headEnd type="none" w="med" len="med"/>
                      <a:tailEnd type="none" w="med" len="med"/>
                    </a:lnB>
                    <a:lnTlToBr>
                      <a:noFill/>
                    </a:lnTlToBr>
                    <a:lnBlToTr>
                      <a:noFill/>
                    </a:lnBlToTr>
                    <a:solidFill>
                      <a:srgbClr val="4472C4"/>
                    </a:solidFill>
                  </a:tcPr>
                </a:tc>
                <a:tc>
                  <a:txBody>
                    <a:bodyPr/>
                    <a:p>
                      <a:pPr indent="0" algn="ctr">
                        <a:lnSpc>
                          <a:spcPct val="100000"/>
                        </a:lnSpc>
                        <a:buNone/>
                      </a:pPr>
                      <a:r>
                        <a:rPr 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省份</a:t>
                      </a:r>
                      <a:endParaRPr lang="en-US"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4472C4"/>
                      </a:solidFill>
                      <a:prstDash val="solid"/>
                      <a:headEnd type="none" w="med" len="med"/>
                      <a:tailEnd type="none" w="med" len="med"/>
                    </a:lnR>
                    <a:lnT w="12700" cap="flat" cmpd="sng">
                      <a:solidFill>
                        <a:srgbClr val="4472C4"/>
                      </a:solidFill>
                      <a:prstDash val="solid"/>
                      <a:headEnd type="none" w="med" len="med"/>
                      <a:tailEnd type="none" w="med" len="med"/>
                    </a:lnT>
                    <a:lnB w="12700" cap="flat" cmpd="sng">
                      <a:solidFill>
                        <a:srgbClr val="4472C4"/>
                      </a:solidFill>
                      <a:prstDash val="solid"/>
                      <a:headEnd type="none" w="med" len="med"/>
                      <a:tailEnd type="none" w="med" len="med"/>
                    </a:lnB>
                    <a:lnTlToBr>
                      <a:noFill/>
                    </a:lnTlToBr>
                    <a:lnBlToTr>
                      <a:noFill/>
                    </a:lnBlToTr>
                    <a:solidFill>
                      <a:srgbClr val="4472C4"/>
                    </a:solidFill>
                  </a:tcPr>
                </a:tc>
              </a:tr>
              <a:tr h="472440">
                <a:tc>
                  <a:txBody>
                    <a:bodyPr/>
                    <a:p>
                      <a:pPr indent="0" algn="ctr">
                        <a:lnSpc>
                          <a:spcPct val="100000"/>
                        </a:lnSpc>
                        <a:buNone/>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名算法工程师</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indent="0" algn="ctr">
                        <a:lnSpc>
                          <a:spcPct val="100000"/>
                        </a:lnSpc>
                        <a:buNone/>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名技术工程师</a:t>
                      </a:r>
                      <a:endParaRPr lang="en-US" altLang="zh-CN"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4472C4"/>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solidFill>
                      <a:srgbClr val="D9E2F3"/>
                    </a:solidFill>
                  </a:tcPr>
                </a:tc>
                <a:tc>
                  <a:txBody>
                    <a:bodyPr/>
                    <a:p>
                      <a:pPr indent="0" algn="ctr">
                        <a:lnSpc>
                          <a:spcPct val="100000"/>
                        </a:lnSpc>
                        <a:buNone/>
                      </a:pPr>
                      <a:r>
                        <a:rPr lang="en-US" sz="2800" b="1">
                          <a:latin typeface="宋体" panose="02010600030101010101" pitchFamily="2" charset="-122"/>
                          <a:ea typeface="宋体" panose="02010600030101010101" pitchFamily="2" charset="-122"/>
                          <a:cs typeface="宋体" panose="02010600030101010101" pitchFamily="2" charset="-122"/>
                        </a:rPr>
                        <a:t>西北</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4472C4"/>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solidFill>
                      <a:srgbClr val="D9E2F3"/>
                    </a:solidFill>
                  </a:tcPr>
                </a:tc>
                <a:tc>
                  <a:txBody>
                    <a:bodyPr/>
                    <a:p>
                      <a:pPr indent="0" algn="ctr">
                        <a:lnSpc>
                          <a:spcPct val="100000"/>
                        </a:lnSpc>
                        <a:buNone/>
                      </a:pPr>
                      <a:r>
                        <a:rPr lang="en-US" sz="2800">
                          <a:latin typeface="宋体" panose="02010600030101010101" pitchFamily="2" charset="-122"/>
                          <a:ea typeface="宋体" panose="02010600030101010101" pitchFamily="2" charset="-122"/>
                          <a:cs typeface="宋体" panose="02010600030101010101" pitchFamily="2" charset="-122"/>
                          <a:sym typeface="+mn-ea"/>
                        </a:rPr>
                        <a:t>新疆、陕西</a:t>
                      </a:r>
                      <a:endParaRPr lang="en-US" altLang="en-US" sz="2800" b="0">
                        <a:latin typeface="宋体" panose="02010600030101010101" pitchFamily="2" charset="-122"/>
                        <a:ea typeface="宋体" panose="02010600030101010101" pitchFamily="2" charset="-122"/>
                        <a:cs typeface="宋体" panose="02010600030101010101" pitchFamily="2" charset="-122"/>
                      </a:endParaRPr>
                    </a:p>
                    <a:p>
                      <a:pPr indent="0" algn="ctr">
                        <a:lnSpc>
                          <a:spcPct val="100000"/>
                        </a:lnSpc>
                        <a:buNone/>
                      </a:pPr>
                      <a:r>
                        <a:rPr lang="en-US" sz="2800" b="0">
                          <a:latin typeface="宋体" panose="02010600030101010101" pitchFamily="2" charset="-122"/>
                          <a:ea typeface="宋体" panose="02010600030101010101" pitchFamily="2" charset="-122"/>
                          <a:cs typeface="宋体" panose="02010600030101010101" pitchFamily="2" charset="-122"/>
                        </a:rPr>
                        <a:t>甘肃、宁夏、青海</a:t>
                      </a:r>
                      <a:r>
                        <a:rPr lang="zh-CN" altLang="en-US" sz="2800" b="0">
                          <a:latin typeface="宋体" panose="02010600030101010101" pitchFamily="2" charset="-122"/>
                          <a:ea typeface="宋体" panose="02010600030101010101" pitchFamily="2" charset="-122"/>
                          <a:cs typeface="宋体" panose="02010600030101010101" pitchFamily="2" charset="-122"/>
                        </a:rPr>
                        <a:t>、内蒙</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4472C4"/>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solidFill>
                      <a:srgbClr val="D9E2F3"/>
                    </a:solidFill>
                  </a:tcPr>
                </a:tc>
              </a:tr>
              <a:tr h="360045">
                <a:tc>
                  <a:txBody>
                    <a:bodyPr/>
                    <a:p>
                      <a:pPr indent="0" algn="ctr">
                        <a:lnSpc>
                          <a:spcPct val="100000"/>
                        </a:lnSpc>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名算法工程师</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indent="0" algn="ctr">
                        <a:lnSpc>
                          <a:spcPct val="100000"/>
                        </a:lnSpc>
                        <a:buNone/>
                      </a:pPr>
                      <a:r>
                        <a:rPr lang="en-US"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名技术工程师</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8EAADB"/>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solidFill>
                      <a:srgbClr val="D9E2F3"/>
                    </a:solidFill>
                  </a:tcPr>
                </a:tc>
                <a:tc>
                  <a:txBody>
                    <a:bodyPr/>
                    <a:p>
                      <a:pPr indent="0" algn="ctr">
                        <a:lnSpc>
                          <a:spcPct val="100000"/>
                        </a:lnSpc>
                        <a:buNone/>
                      </a:pPr>
                      <a:r>
                        <a:rPr lang="en-US" sz="2800" b="1">
                          <a:latin typeface="宋体" panose="02010600030101010101" pitchFamily="2" charset="-122"/>
                          <a:ea typeface="宋体" panose="02010600030101010101" pitchFamily="2" charset="-122"/>
                          <a:cs typeface="宋体" panose="02010600030101010101" pitchFamily="2" charset="-122"/>
                        </a:rPr>
                        <a:t>华北</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8EAADB"/>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solidFill>
                      <a:srgbClr val="D9E2F3"/>
                    </a:solidFill>
                  </a:tcPr>
                </a:tc>
                <a:tc>
                  <a:txBody>
                    <a:bodyPr/>
                    <a:p>
                      <a:pPr indent="0" algn="ctr">
                        <a:lnSpc>
                          <a:spcPct val="100000"/>
                        </a:lnSpc>
                        <a:buNone/>
                      </a:pPr>
                      <a:r>
                        <a:rPr lang="zh-CN" altLang="en-US" sz="2800" b="0">
                          <a:latin typeface="宋体" panose="02010600030101010101" pitchFamily="2" charset="-122"/>
                          <a:ea typeface="宋体" panose="02010600030101010101" pitchFamily="2" charset="-122"/>
                          <a:cs typeface="宋体" panose="02010600030101010101" pitchFamily="2" charset="-122"/>
                        </a:rPr>
                        <a:t>河北</a:t>
                      </a:r>
                      <a:r>
                        <a:rPr lang="en-US" sz="2800" b="0">
                          <a:latin typeface="宋体" panose="02010600030101010101" pitchFamily="2" charset="-122"/>
                          <a:ea typeface="宋体" panose="02010600030101010101" pitchFamily="2" charset="-122"/>
                          <a:cs typeface="宋体" panose="02010600030101010101" pitchFamily="2" charset="-122"/>
                        </a:rPr>
                        <a:t>、山东</a:t>
                      </a:r>
                      <a:r>
                        <a:rPr lang="zh-CN" altLang="en-US" sz="2800" b="0">
                          <a:latin typeface="宋体" panose="02010600030101010101" pitchFamily="2" charset="-122"/>
                          <a:ea typeface="宋体" panose="02010600030101010101" pitchFamily="2" charset="-122"/>
                          <a:cs typeface="宋体" panose="02010600030101010101" pitchFamily="2" charset="-122"/>
                        </a:rPr>
                        <a:t>、山西</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8EAADB"/>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solidFill>
                      <a:srgbClr val="D9E2F3"/>
                    </a:solidFill>
                  </a:tcPr>
                </a:tc>
              </a:tr>
              <a:tr h="969645">
                <a:tc>
                  <a:txBody>
                    <a:bodyPr/>
                    <a:p>
                      <a:pPr indent="0" algn="ctr">
                        <a:lnSpc>
                          <a:spcPct val="100000"/>
                        </a:lnSpc>
                        <a:buNone/>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名算法工程师</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indent="0" algn="ctr">
                        <a:lnSpc>
                          <a:spcPct val="100000"/>
                        </a:lnSpc>
                        <a:buNone/>
                      </a:pPr>
                      <a:r>
                        <a:rPr lang="en-US"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名技术工程师</a:t>
                      </a:r>
                      <a:endParaRPr lang="en-US" altLang="en-US" sz="2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8EAADB"/>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noFill/>
                  </a:tcPr>
                </a:tc>
                <a:tc>
                  <a:txBody>
                    <a:bodyPr/>
                    <a:p>
                      <a:pPr indent="0" algn="ctr">
                        <a:lnSpc>
                          <a:spcPct val="100000"/>
                        </a:lnSpc>
                        <a:buNone/>
                      </a:pPr>
                      <a:r>
                        <a:rPr lang="en-US" sz="2800" b="1">
                          <a:latin typeface="宋体" panose="02010600030101010101" pitchFamily="2" charset="-122"/>
                          <a:ea typeface="宋体" panose="02010600030101010101" pitchFamily="2" charset="-122"/>
                          <a:cs typeface="宋体" panose="02010600030101010101" pitchFamily="2" charset="-122"/>
                        </a:rPr>
                        <a:t>华东、华中、南</a:t>
                      </a:r>
                      <a:r>
                        <a:rPr lang="zh-CN" altLang="en-US" sz="2800" b="1">
                          <a:latin typeface="宋体" panose="02010600030101010101" pitchFamily="2" charset="-122"/>
                          <a:ea typeface="宋体" panose="02010600030101010101" pitchFamily="2" charset="-122"/>
                          <a:cs typeface="宋体" panose="02010600030101010101" pitchFamily="2" charset="-122"/>
                        </a:rPr>
                        <a:t>网</a:t>
                      </a:r>
                      <a:endParaRPr lang="zh-CN"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8EAADB"/>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noFill/>
                  </a:tcPr>
                </a:tc>
                <a:tc>
                  <a:txBody>
                    <a:bodyPr/>
                    <a:p>
                      <a:pPr indent="0" algn="ctr">
                        <a:lnSpc>
                          <a:spcPct val="100000"/>
                        </a:lnSpc>
                        <a:buNone/>
                      </a:pPr>
                      <a:r>
                        <a:rPr lang="en-US" sz="2800" b="0">
                          <a:latin typeface="宋体" panose="02010600030101010101" pitchFamily="2" charset="-122"/>
                          <a:ea typeface="宋体" panose="02010600030101010101" pitchFamily="2" charset="-122"/>
                          <a:cs typeface="宋体" panose="02010600030101010101" pitchFamily="2" charset="-122"/>
                        </a:rPr>
                        <a:t>江苏、浙江、安徽、</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河南</a:t>
                      </a:r>
                      <a:endParaRPr lang="zh-CN" altLang="en-US" sz="2800" b="0">
                        <a:latin typeface="宋体" panose="02010600030101010101" pitchFamily="2" charset="-122"/>
                        <a:ea typeface="宋体" panose="02010600030101010101" pitchFamily="2" charset="-122"/>
                        <a:cs typeface="宋体" panose="02010600030101010101" pitchFamily="2" charset="-122"/>
                      </a:endParaRPr>
                    </a:p>
                    <a:p>
                      <a:pPr indent="0" algn="ctr">
                        <a:lnSpc>
                          <a:spcPct val="100000"/>
                        </a:lnSpc>
                        <a:buNone/>
                      </a:pPr>
                      <a:r>
                        <a:rPr lang="zh-CN" altLang="en-US" sz="2800" b="0">
                          <a:latin typeface="宋体" panose="02010600030101010101" pitchFamily="2" charset="-122"/>
                          <a:ea typeface="宋体" panose="02010600030101010101" pitchFamily="2" charset="-122"/>
                          <a:cs typeface="宋体" panose="02010600030101010101" pitchFamily="2" charset="-122"/>
                        </a:rPr>
                        <a:t>、</a:t>
                      </a:r>
                      <a:r>
                        <a:rPr lang="en-US" sz="2800" b="0">
                          <a:latin typeface="宋体" panose="02010600030101010101" pitchFamily="2" charset="-122"/>
                          <a:ea typeface="宋体" panose="02010600030101010101" pitchFamily="2" charset="-122"/>
                          <a:cs typeface="宋体" panose="02010600030101010101" pitchFamily="2" charset="-122"/>
                        </a:rPr>
                        <a:t>湖北、湖南、广西、贵州</a:t>
                      </a:r>
                      <a:r>
                        <a:rPr lang="zh-CN" altLang="en-US" sz="2800" b="0">
                          <a:latin typeface="宋体" panose="02010600030101010101" pitchFamily="2" charset="-122"/>
                          <a:ea typeface="宋体" panose="02010600030101010101" pitchFamily="2" charset="-122"/>
                          <a:cs typeface="宋体" panose="02010600030101010101" pitchFamily="2" charset="-122"/>
                        </a:rPr>
                        <a:t>、</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8EAADB"/>
                      </a:solidFill>
                      <a:prstDash val="solid"/>
                      <a:headEnd type="none" w="med" len="med"/>
                      <a:tailEnd type="none" w="med" len="med"/>
                    </a:lnL>
                    <a:lnR w="12700" cap="flat" cmpd="sng">
                      <a:solidFill>
                        <a:srgbClr val="8EAADB"/>
                      </a:solidFill>
                      <a:prstDash val="solid"/>
                      <a:headEnd type="none" w="med" len="med"/>
                      <a:tailEnd type="none" w="med" len="med"/>
                    </a:lnR>
                    <a:lnT w="12700" cap="flat" cmpd="sng">
                      <a:solidFill>
                        <a:srgbClr val="8EAADB"/>
                      </a:solidFill>
                      <a:prstDash val="solid"/>
                      <a:headEnd type="none" w="med" len="med"/>
                      <a:tailEnd type="none" w="med" len="med"/>
                    </a:lnT>
                    <a:lnB w="12700" cap="flat" cmpd="sng">
                      <a:solidFill>
                        <a:srgbClr val="8EAADB"/>
                      </a:solidFill>
                      <a:prstDash val="solid"/>
                      <a:headEnd type="none" w="med" len="med"/>
                      <a:tailEnd type="none" w="med" len="med"/>
                    </a:lnB>
                    <a:lnTlToBr>
                      <a:noFill/>
                    </a:lnTlToBr>
                    <a:lnBlToTr>
                      <a:noFill/>
                    </a:lnBlToTr>
                    <a:noFill/>
                  </a:tcPr>
                </a:tc>
              </a:tr>
            </a:tbl>
          </a:graphicData>
        </a:graphic>
      </p:graphicFrame>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custDataLst>
              <p:tags r:id="rId1"/>
            </p:custDataLst>
          </p:nvPr>
        </p:nvSpPr>
        <p:spPr>
          <a:xfrm flipV="1">
            <a:off x="3175" y="-17145"/>
            <a:ext cx="12185650" cy="6892290"/>
          </a:xfrm>
          <a:prstGeom prst="snip2DiagRect">
            <a:avLst>
              <a:gd name="adj1" fmla="val 0"/>
              <a:gd name="adj2" fmla="val 290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Ꜿ</a:t>
            </a:r>
            <a:endParaRPr lang="zh-CN" altLang="en-US">
              <a:latin typeface="Arial" panose="020B0604020202020204" pitchFamily="34" charset="0"/>
              <a:cs typeface="Arial" panose="020B0604020202020204" pitchFamily="34" charset="0"/>
            </a:endParaRPr>
          </a:p>
        </p:txBody>
      </p:sp>
      <p:sp>
        <p:nvSpPr>
          <p:cNvPr id="42" name="标题 1"/>
          <p:cNvSpPr>
            <a:spLocks noGrp="1"/>
          </p:cNvSpPr>
          <p:nvPr/>
        </p:nvSpPr>
        <p:spPr>
          <a:xfrm>
            <a:off x="235114" y="83636"/>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1.2 </a:t>
            </a:r>
            <a:r>
              <a:rPr lang="zh-CN" altLang="en-US" sz="3200" b="1" dirty="0">
                <a:solidFill>
                  <a:srgbClr val="0070C0"/>
                </a:solidFill>
                <a:latin typeface="+mn-lt"/>
                <a:ea typeface="+mn-ea"/>
                <a:cs typeface="+mn-ea"/>
                <a:sym typeface="+mn-lt"/>
              </a:rPr>
              <a:t>电站全周期服务要点</a:t>
            </a:r>
            <a:endParaRPr lang="zh-CN" altLang="en-US" sz="3200" b="1" dirty="0">
              <a:solidFill>
                <a:srgbClr val="0070C0"/>
              </a:solidFill>
              <a:latin typeface="+mn-lt"/>
              <a:ea typeface="+mn-ea"/>
              <a:cs typeface="+mn-ea"/>
              <a:sym typeface="+mn-lt"/>
            </a:endParaRPr>
          </a:p>
        </p:txBody>
      </p:sp>
      <p:pic>
        <p:nvPicPr>
          <p:cNvPr id="43" name="图片 42" descr="绩元"/>
          <p:cNvPicPr>
            <a:picLocks noChangeAspect="1"/>
          </p:cNvPicPr>
          <p:nvPr/>
        </p:nvPicPr>
        <p:blipFill>
          <a:blip r:embed="rId2"/>
          <a:stretch>
            <a:fillRect/>
          </a:stretch>
        </p:blipFill>
        <p:spPr>
          <a:xfrm>
            <a:off x="11423700" y="83691"/>
            <a:ext cx="420370" cy="797560"/>
          </a:xfrm>
          <a:prstGeom prst="rect">
            <a:avLst/>
          </a:prstGeom>
        </p:spPr>
      </p:pic>
      <p:pic>
        <p:nvPicPr>
          <p:cNvPr id="8" name="图片 8" descr="图示, 日程表&#10;&#10;描述已自动生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5465" y="1043940"/>
            <a:ext cx="10645775" cy="5341620"/>
          </a:xfrm>
          <a:prstGeom prst="rect">
            <a:avLst/>
          </a:prstGeom>
          <a:noFill/>
          <a:ln>
            <a:noFill/>
          </a:ln>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custDataLst>
              <p:tags r:id="rId1"/>
            </p:custDataLst>
          </p:nvPr>
        </p:nvSpPr>
        <p:spPr>
          <a:xfrm flipV="1">
            <a:off x="3175" y="-17145"/>
            <a:ext cx="12185650" cy="6892290"/>
          </a:xfrm>
          <a:prstGeom prst="snip2DiagRect">
            <a:avLst>
              <a:gd name="adj1" fmla="val 0"/>
              <a:gd name="adj2" fmla="val 290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Ꜿ</a:t>
            </a:r>
            <a:endParaRPr lang="zh-CN" altLang="en-US">
              <a:latin typeface="Arial" panose="020B0604020202020204" pitchFamily="34" charset="0"/>
              <a:cs typeface="Arial" panose="020B0604020202020204" pitchFamily="34" charset="0"/>
            </a:endParaRPr>
          </a:p>
        </p:txBody>
      </p:sp>
      <p:pic>
        <p:nvPicPr>
          <p:cNvPr id="4" name="图片 3" descr="工作职责"/>
          <p:cNvPicPr>
            <a:picLocks noChangeAspect="1"/>
          </p:cNvPicPr>
          <p:nvPr/>
        </p:nvPicPr>
        <p:blipFill>
          <a:blip r:embed="rId2"/>
          <a:stretch>
            <a:fillRect/>
          </a:stretch>
        </p:blipFill>
        <p:spPr>
          <a:xfrm>
            <a:off x="551815" y="563245"/>
            <a:ext cx="11088370" cy="6195695"/>
          </a:xfrm>
          <a:prstGeom prst="rect">
            <a:avLst/>
          </a:prstGeom>
        </p:spPr>
      </p:pic>
      <p:sp>
        <p:nvSpPr>
          <p:cNvPr id="42" name="标题 1"/>
          <p:cNvSpPr>
            <a:spLocks noGrp="1"/>
          </p:cNvSpPr>
          <p:nvPr/>
        </p:nvSpPr>
        <p:spPr>
          <a:xfrm>
            <a:off x="235114" y="83636"/>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1.3 </a:t>
            </a:r>
            <a:r>
              <a:rPr lang="zh-CN" altLang="en-US" sz="3200" b="1" dirty="0">
                <a:solidFill>
                  <a:srgbClr val="0070C0"/>
                </a:solidFill>
                <a:latin typeface="+mn-lt"/>
                <a:ea typeface="+mn-ea"/>
                <a:cs typeface="+mn-ea"/>
                <a:sym typeface="+mn-lt"/>
              </a:rPr>
              <a:t>我司技术人员</a:t>
            </a:r>
            <a:r>
              <a:rPr lang="zh-CN" altLang="en-US" sz="3200" b="1">
                <a:solidFill>
                  <a:srgbClr val="0070C0"/>
                </a:solidFill>
                <a:latin typeface="+mn-lt"/>
                <a:ea typeface="+mn-ea"/>
                <a:cs typeface="+mn-ea"/>
                <a:sym typeface="+mn-lt"/>
              </a:rPr>
              <a:t>服务职责</a:t>
            </a:r>
            <a:endParaRPr lang="zh-CN" altLang="en-US" sz="3200" b="1" dirty="0">
              <a:solidFill>
                <a:srgbClr val="0070C0"/>
              </a:solidFill>
              <a:latin typeface="+mn-lt"/>
              <a:ea typeface="+mn-ea"/>
              <a:cs typeface="+mn-ea"/>
              <a:sym typeface="+mn-lt"/>
            </a:endParaRPr>
          </a:p>
        </p:txBody>
      </p:sp>
      <p:pic>
        <p:nvPicPr>
          <p:cNvPr id="43" name="图片 42" descr="绩元"/>
          <p:cNvPicPr>
            <a:picLocks noChangeAspect="1"/>
          </p:cNvPicPr>
          <p:nvPr/>
        </p:nvPicPr>
        <p:blipFill>
          <a:blip r:embed="rId3"/>
          <a:stretch>
            <a:fillRect/>
          </a:stretch>
        </p:blipFill>
        <p:spPr>
          <a:xfrm>
            <a:off x="11423700" y="83691"/>
            <a:ext cx="420370" cy="797560"/>
          </a:xfrm>
          <a:prstGeom prst="rect">
            <a:avLst/>
          </a:prstGeom>
        </p:spPr>
      </p:pic>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custDataLst>
              <p:tags r:id="rId1"/>
            </p:custDataLst>
          </p:nvPr>
        </p:nvSpPr>
        <p:spPr>
          <a:xfrm flipV="1">
            <a:off x="3175" y="-17145"/>
            <a:ext cx="12185650" cy="6892290"/>
          </a:xfrm>
          <a:prstGeom prst="snip2DiagRect">
            <a:avLst>
              <a:gd name="adj1" fmla="val 0"/>
              <a:gd name="adj2" fmla="val 290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Arial" panose="020B0604020202020204" pitchFamily="34" charset="0"/>
                <a:cs typeface="Arial" panose="020B0604020202020204" pitchFamily="34" charset="0"/>
              </a:rPr>
              <a:t>Ꜿ</a:t>
            </a:r>
            <a:endParaRPr lang="zh-CN" altLang="en-US">
              <a:latin typeface="Arial" panose="020B0604020202020204" pitchFamily="34" charset="0"/>
              <a:cs typeface="Arial" panose="020B0604020202020204" pitchFamily="34" charset="0"/>
            </a:endParaRPr>
          </a:p>
        </p:txBody>
      </p:sp>
      <p:sp>
        <p:nvSpPr>
          <p:cNvPr id="42" name="标题 1"/>
          <p:cNvSpPr>
            <a:spLocks noGrp="1"/>
          </p:cNvSpPr>
          <p:nvPr/>
        </p:nvSpPr>
        <p:spPr>
          <a:xfrm>
            <a:off x="235114" y="83636"/>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de-DE" sz="3200" b="1" dirty="0">
                <a:solidFill>
                  <a:srgbClr val="0070C0"/>
                </a:solidFill>
                <a:latin typeface="+mn-lt"/>
                <a:ea typeface="+mn-ea"/>
                <a:cs typeface="+mn-ea"/>
                <a:sym typeface="+mn-lt"/>
              </a:rPr>
              <a:t>2.1 </a:t>
            </a:r>
            <a:r>
              <a:rPr lang="zh-CN" altLang="en-US" sz="3200" b="1" dirty="0">
                <a:solidFill>
                  <a:srgbClr val="0070C0"/>
                </a:solidFill>
                <a:latin typeface="+mn-lt"/>
                <a:ea typeface="+mn-ea"/>
                <a:cs typeface="+mn-ea"/>
                <a:sym typeface="+mn-lt"/>
              </a:rPr>
              <a:t>现场人员运维规范</a:t>
            </a:r>
            <a:endParaRPr lang="zh-CN" altLang="en-US" sz="3200" b="1" dirty="0">
              <a:solidFill>
                <a:srgbClr val="0070C0"/>
              </a:solidFill>
              <a:latin typeface="+mn-lt"/>
              <a:ea typeface="+mn-ea"/>
              <a:cs typeface="+mn-ea"/>
              <a:sym typeface="+mn-lt"/>
            </a:endParaRPr>
          </a:p>
        </p:txBody>
      </p:sp>
      <p:pic>
        <p:nvPicPr>
          <p:cNvPr id="43" name="图片 42" descr="绩元"/>
          <p:cNvPicPr>
            <a:picLocks noChangeAspect="1"/>
          </p:cNvPicPr>
          <p:nvPr/>
        </p:nvPicPr>
        <p:blipFill>
          <a:blip r:embed="rId2"/>
          <a:stretch>
            <a:fillRect/>
          </a:stretch>
        </p:blipFill>
        <p:spPr>
          <a:xfrm>
            <a:off x="11423700" y="83691"/>
            <a:ext cx="420370" cy="797560"/>
          </a:xfrm>
          <a:prstGeom prst="rect">
            <a:avLst/>
          </a:prstGeom>
        </p:spPr>
      </p:pic>
      <p:pic>
        <p:nvPicPr>
          <p:cNvPr id="5" name="图片 4"/>
          <p:cNvPicPr>
            <a:picLocks noChangeAspect="1"/>
          </p:cNvPicPr>
          <p:nvPr/>
        </p:nvPicPr>
        <p:blipFill>
          <a:blip r:embed="rId3"/>
          <a:stretch>
            <a:fillRect/>
          </a:stretch>
        </p:blipFill>
        <p:spPr>
          <a:xfrm>
            <a:off x="234950" y="563880"/>
            <a:ext cx="7705090" cy="6000115"/>
          </a:xfrm>
          <a:prstGeom prst="rect">
            <a:avLst/>
          </a:prstGeom>
        </p:spPr>
      </p:pic>
      <p:pic>
        <p:nvPicPr>
          <p:cNvPr id="6" name="图片 5"/>
          <p:cNvPicPr>
            <a:picLocks noChangeAspect="1"/>
          </p:cNvPicPr>
          <p:nvPr/>
        </p:nvPicPr>
        <p:blipFill>
          <a:blip r:embed="rId4"/>
          <a:stretch>
            <a:fillRect/>
          </a:stretch>
        </p:blipFill>
        <p:spPr>
          <a:xfrm>
            <a:off x="8391525" y="2658745"/>
            <a:ext cx="2630805" cy="1540510"/>
          </a:xfrm>
          <a:prstGeom prst="rect">
            <a:avLst/>
          </a:prstGeom>
        </p:spPr>
      </p:pic>
      <p:pic>
        <p:nvPicPr>
          <p:cNvPr id="7" name="图片 6"/>
          <p:cNvPicPr>
            <a:picLocks noChangeAspect="1"/>
          </p:cNvPicPr>
          <p:nvPr/>
        </p:nvPicPr>
        <p:blipFill>
          <a:blip r:embed="rId5"/>
          <a:stretch>
            <a:fillRect/>
          </a:stretch>
        </p:blipFill>
        <p:spPr>
          <a:xfrm>
            <a:off x="8390890" y="4677410"/>
            <a:ext cx="2631440" cy="1694180"/>
          </a:xfrm>
          <a:prstGeom prst="rect">
            <a:avLst/>
          </a:prstGeom>
        </p:spPr>
      </p:pic>
      <p:sp>
        <p:nvSpPr>
          <p:cNvPr id="14" name="文本框 13"/>
          <p:cNvSpPr txBox="1"/>
          <p:nvPr>
            <p:custDataLst>
              <p:tags r:id="rId6"/>
            </p:custDataLst>
          </p:nvPr>
        </p:nvSpPr>
        <p:spPr>
          <a:xfrm>
            <a:off x="8900160" y="4199255"/>
            <a:ext cx="1612900" cy="414020"/>
          </a:xfrm>
          <a:prstGeom prst="rect">
            <a:avLst/>
          </a:prstGeom>
          <a:noFill/>
        </p:spPr>
        <p:txBody>
          <a:bodyPr wrap="square" rtlCol="0">
            <a:spAutoFit/>
          </a:bodyPr>
          <a:p>
            <a:pPr indent="0" fontAlgn="auto">
              <a:lnSpc>
                <a:spcPct val="150000"/>
              </a:lnSpc>
            </a:pPr>
            <a:r>
              <a:rPr lang="zh-CN" altLang="en-US" sz="1400" b="1">
                <a:solidFill>
                  <a:schemeClr val="accent1"/>
                </a:solidFill>
                <a:effectLst>
                  <a:outerShdw blurRad="38100" dist="25400" dir="5400000" algn="ctr" rotWithShape="0">
                    <a:srgbClr val="6E747A">
                      <a:alpha val="43000"/>
                    </a:srgbClr>
                  </a:outerShdw>
                </a:effectLst>
                <a:latin typeface="思源宋体 CN" panose="02010600030101010101" charset="-122"/>
                <a:ea typeface="思源宋体 CN" panose="02010600030101010101" charset="-122"/>
                <a:cs typeface="思源宋体 CN" panose="02010600030101010101" charset="-122"/>
              </a:rPr>
              <a:t>系统运行曲线信息</a:t>
            </a:r>
            <a:r>
              <a:rPr lang="zh-CN" altLang="en-US" sz="1400">
                <a:solidFill>
                  <a:schemeClr val="accent1"/>
                </a:solidFill>
                <a:effectLst>
                  <a:outerShdw blurRad="38100" dist="25400" dir="5400000" algn="ctr" rotWithShape="0">
                    <a:srgbClr val="6E747A">
                      <a:alpha val="43000"/>
                    </a:srgbClr>
                  </a:outerShdw>
                </a:effectLst>
                <a:latin typeface="思源宋体 CN" panose="02010600030101010101" charset="-122"/>
                <a:ea typeface="思源宋体 CN" panose="02010600030101010101" charset="-122"/>
                <a:cs typeface="思源宋体 CN" panose="02010600030101010101" charset="-122"/>
              </a:rPr>
              <a:t>  </a:t>
            </a:r>
            <a:r>
              <a:rPr lang="zh-CN" altLang="en-US" sz="1400">
                <a:latin typeface="思源宋体 CN" panose="02010600030101010101" charset="-122"/>
                <a:ea typeface="思源宋体 CN" panose="02010600030101010101" charset="-122"/>
                <a:cs typeface="思源宋体 CN" panose="02010600030101010101" charset="-122"/>
              </a:rPr>
              <a:t>  </a:t>
            </a:r>
            <a:endParaRPr lang="zh-CN" altLang="en-US" sz="1400">
              <a:latin typeface="思源宋体 CN" panose="02010600030101010101" charset="-122"/>
              <a:ea typeface="思源宋体 CN" panose="02010600030101010101" charset="-122"/>
              <a:cs typeface="思源宋体 CN" panose="02010600030101010101" charset="-122"/>
            </a:endParaRPr>
          </a:p>
        </p:txBody>
      </p:sp>
      <p:sp>
        <p:nvSpPr>
          <p:cNvPr id="8" name="文本框 7"/>
          <p:cNvSpPr txBox="1"/>
          <p:nvPr>
            <p:custDataLst>
              <p:tags r:id="rId7"/>
            </p:custDataLst>
          </p:nvPr>
        </p:nvSpPr>
        <p:spPr>
          <a:xfrm>
            <a:off x="8900795" y="6371590"/>
            <a:ext cx="1612900" cy="414020"/>
          </a:xfrm>
          <a:prstGeom prst="rect">
            <a:avLst/>
          </a:prstGeom>
          <a:noFill/>
        </p:spPr>
        <p:txBody>
          <a:bodyPr wrap="square" rtlCol="0">
            <a:spAutoFit/>
          </a:bodyPr>
          <a:p>
            <a:pPr indent="0" fontAlgn="auto">
              <a:lnSpc>
                <a:spcPct val="150000"/>
              </a:lnSpc>
            </a:pPr>
            <a:r>
              <a:rPr lang="zh-CN" altLang="en-US" sz="1400" b="1">
                <a:solidFill>
                  <a:schemeClr val="accent1"/>
                </a:solidFill>
                <a:effectLst>
                  <a:outerShdw blurRad="38100" dist="25400" dir="5400000" algn="ctr" rotWithShape="0">
                    <a:srgbClr val="6E747A">
                      <a:alpha val="43000"/>
                    </a:srgbClr>
                  </a:outerShdw>
                </a:effectLst>
                <a:latin typeface="思源宋体 CN" panose="02010600030101010101" charset="-122"/>
                <a:ea typeface="思源宋体 CN" panose="02010600030101010101" charset="-122"/>
                <a:cs typeface="思源宋体 CN" panose="02010600030101010101" charset="-122"/>
              </a:rPr>
              <a:t>系统每日考核信息</a:t>
            </a:r>
            <a:r>
              <a:rPr lang="zh-CN" altLang="en-US" sz="1400">
                <a:latin typeface="思源宋体 CN" panose="02010600030101010101" charset="-122"/>
                <a:ea typeface="思源宋体 CN" panose="02010600030101010101" charset="-122"/>
                <a:cs typeface="思源宋体 CN" panose="02010600030101010101" charset="-122"/>
              </a:rPr>
              <a:t>    </a:t>
            </a:r>
            <a:endParaRPr lang="zh-CN" altLang="en-US" sz="1400">
              <a:latin typeface="思源宋体 CN" panose="02010600030101010101" charset="-122"/>
              <a:ea typeface="思源宋体 CN" panose="02010600030101010101" charset="-122"/>
              <a:cs typeface="思源宋体 CN" panose="02010600030101010101" charset="-122"/>
            </a:endParaRPr>
          </a:p>
        </p:txBody>
      </p:sp>
      <p:pic>
        <p:nvPicPr>
          <p:cNvPr id="9" name="图片 8"/>
          <p:cNvPicPr>
            <a:picLocks noChangeAspect="1"/>
          </p:cNvPicPr>
          <p:nvPr/>
        </p:nvPicPr>
        <p:blipFill>
          <a:blip r:embed="rId8"/>
          <a:stretch>
            <a:fillRect/>
          </a:stretch>
        </p:blipFill>
        <p:spPr>
          <a:xfrm>
            <a:off x="8094980" y="228600"/>
            <a:ext cx="3141345" cy="2085340"/>
          </a:xfrm>
          <a:prstGeom prst="rect">
            <a:avLst/>
          </a:prstGeom>
        </p:spPr>
      </p:pic>
      <p:sp>
        <p:nvSpPr>
          <p:cNvPr id="10" name="文本框 9"/>
          <p:cNvSpPr txBox="1"/>
          <p:nvPr>
            <p:custDataLst>
              <p:tags r:id="rId9"/>
            </p:custDataLst>
          </p:nvPr>
        </p:nvSpPr>
        <p:spPr>
          <a:xfrm>
            <a:off x="8900795" y="2244725"/>
            <a:ext cx="1612900" cy="414020"/>
          </a:xfrm>
          <a:prstGeom prst="rect">
            <a:avLst/>
          </a:prstGeom>
          <a:noFill/>
        </p:spPr>
        <p:txBody>
          <a:bodyPr wrap="square" rtlCol="0">
            <a:spAutoFit/>
          </a:bodyPr>
          <a:p>
            <a:pPr indent="0" fontAlgn="auto">
              <a:lnSpc>
                <a:spcPct val="150000"/>
              </a:lnSpc>
            </a:pPr>
            <a:r>
              <a:rPr lang="zh-CN" altLang="en-US" sz="1400" b="1">
                <a:solidFill>
                  <a:schemeClr val="accent1"/>
                </a:solidFill>
                <a:effectLst>
                  <a:outerShdw blurRad="38100" dist="25400" dir="5400000" algn="ctr" rotWithShape="0">
                    <a:srgbClr val="6E747A">
                      <a:alpha val="43000"/>
                    </a:srgbClr>
                  </a:outerShdw>
                </a:effectLst>
                <a:latin typeface="思源宋体 CN" panose="02010600030101010101" charset="-122"/>
                <a:ea typeface="思源宋体 CN" panose="02010600030101010101" charset="-122"/>
                <a:cs typeface="思源宋体 CN" panose="02010600030101010101" charset="-122"/>
              </a:rPr>
              <a:t>二维码数据回传</a:t>
            </a:r>
            <a:r>
              <a:rPr lang="zh-CN" altLang="en-US" sz="1400">
                <a:solidFill>
                  <a:schemeClr val="accent1"/>
                </a:solidFill>
                <a:effectLst>
                  <a:outerShdw blurRad="38100" dist="25400" dir="5400000" algn="ctr" rotWithShape="0">
                    <a:srgbClr val="6E747A">
                      <a:alpha val="43000"/>
                    </a:srgbClr>
                  </a:outerShdw>
                </a:effectLst>
                <a:latin typeface="思源宋体 CN" panose="02010600030101010101" charset="-122"/>
                <a:ea typeface="思源宋体 CN" panose="02010600030101010101" charset="-122"/>
                <a:cs typeface="思源宋体 CN" panose="02010600030101010101" charset="-122"/>
              </a:rPr>
              <a:t>  </a:t>
            </a:r>
            <a:r>
              <a:rPr lang="zh-CN" altLang="en-US" sz="1400">
                <a:latin typeface="思源宋体 CN" panose="02010600030101010101" charset="-122"/>
                <a:ea typeface="思源宋体 CN" panose="02010600030101010101" charset="-122"/>
                <a:cs typeface="思源宋体 CN" panose="02010600030101010101" charset="-122"/>
              </a:rPr>
              <a:t>  </a:t>
            </a:r>
            <a:endParaRPr lang="zh-CN" altLang="en-US" sz="1400">
              <a:latin typeface="思源宋体 CN" panose="02010600030101010101" charset="-122"/>
              <a:ea typeface="思源宋体 CN" panose="02010600030101010101" charset="-122"/>
              <a:cs typeface="思源宋体 CN" panose="02010600030101010101" charset="-122"/>
            </a:endParaRPr>
          </a:p>
        </p:txBody>
      </p:sp>
    </p:spTree>
    <p:custDataLst>
      <p:tags r:id="rId1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组合 25"/>
          <p:cNvGrpSpPr/>
          <p:nvPr/>
        </p:nvGrpSpPr>
        <p:grpSpPr>
          <a:xfrm>
            <a:off x="1279525" y="1095375"/>
            <a:ext cx="9633646" cy="5078957"/>
            <a:chOff x="283" y="1331"/>
            <a:chExt cx="13838" cy="6026"/>
          </a:xfrm>
        </p:grpSpPr>
        <p:sp>
          <p:nvSpPr>
            <p:cNvPr id="7171" name="TextBox 2"/>
            <p:cNvSpPr txBox="1">
              <a:spLocks noChangeArrowheads="1"/>
            </p:cNvSpPr>
            <p:nvPr/>
          </p:nvSpPr>
          <p:spPr bwMode="auto">
            <a:xfrm>
              <a:off x="395" y="1331"/>
              <a:ext cx="6823" cy="2409"/>
            </a:xfrm>
            <a:prstGeom prst="rect">
              <a:avLst/>
            </a:prstGeom>
            <a:noFill/>
            <a:ln w="9525">
              <a:noFill/>
              <a:miter lim="800000"/>
            </a:ln>
          </p:spPr>
          <p:txBody>
            <a:bodyPr wrap="square">
              <a:spAutoFit/>
            </a:bodyPr>
            <a:p>
              <a:pPr marL="0" indent="0" algn="l" eaLnBrk="1" latinLnBrk="0" hangingPunct="1">
                <a:lnSpc>
                  <a:spcPct val="100000"/>
                </a:lnSpc>
                <a:buClr>
                  <a:srgbClr val="002060"/>
                </a:buClr>
                <a:buFont typeface="Wingdings" panose="05000000000000000000" pitchFamily="2" charset="2"/>
                <a:buNone/>
              </a:pPr>
              <a:r>
                <a:rPr lang="zh-CN" altLang="en-US" dirty="0">
                  <a:latin typeface="微软雅黑" panose="020B0503020204020204" charset="-122"/>
                  <a:ea typeface="微软雅黑" panose="020B0503020204020204" charset="-122"/>
                  <a:sym typeface="+mn-ea"/>
                </a:rPr>
                <a:t>     随着“十二五”规划的逐步开展，我国的</a:t>
              </a:r>
              <a:r>
                <a:rPr lang="zh-CN" altLang="en-US" dirty="0">
                  <a:solidFill>
                    <a:srgbClr val="FF0000"/>
                  </a:solidFill>
                  <a:latin typeface="微软雅黑" panose="020B0503020204020204" charset="-122"/>
                  <a:ea typeface="微软雅黑" panose="020B0503020204020204" charset="-122"/>
                  <a:sym typeface="+mn-ea"/>
                </a:rPr>
                <a:t>风电和光伏装机容量不断增加</a:t>
              </a:r>
              <a:r>
                <a:rPr lang="zh-CN" altLang="en-US" dirty="0">
                  <a:latin typeface="微软雅黑" panose="020B0503020204020204" charset="-122"/>
                  <a:ea typeface="微软雅黑" panose="020B0503020204020204" charset="-122"/>
                  <a:sym typeface="+mn-ea"/>
                </a:rPr>
                <a:t>，而间歇式发电特性给电网带来很大负担。大容量风力</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光伏发电的波动性，破坏电网的实时平衡，</a:t>
              </a:r>
              <a:r>
                <a:rPr lang="zh-CN" altLang="en-US" dirty="0">
                  <a:solidFill>
                    <a:srgbClr val="FF0000"/>
                  </a:solidFill>
                  <a:latin typeface="微软雅黑" panose="020B0503020204020204" charset="-122"/>
                  <a:ea typeface="微软雅黑" panose="020B0503020204020204" charset="-122"/>
                  <a:sym typeface="+mn-ea"/>
                </a:rPr>
                <a:t>直接影响电网的安全运行</a:t>
              </a:r>
              <a:r>
                <a:rPr lang="en-US" altLang="zh-CN" dirty="0">
                  <a:solidFill>
                    <a:srgbClr val="FF0000"/>
                  </a:solidFill>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给电网的调峰、调荷带来直接影响。</a:t>
              </a:r>
              <a:endParaRPr lang="zh-CN" altLang="en-US" dirty="0">
                <a:solidFill>
                  <a:srgbClr val="FF0000"/>
                </a:solidFill>
                <a:latin typeface="微软雅黑" panose="020B0503020204020204" charset="-122"/>
                <a:ea typeface="微软雅黑" panose="020B0503020204020204" charset="-122"/>
              </a:endParaRPr>
            </a:p>
            <a:p>
              <a:pPr marL="0" indent="0" algn="ctr" eaLnBrk="1" latinLnBrk="0" hangingPunct="1">
                <a:lnSpc>
                  <a:spcPct val="100000"/>
                </a:lnSpc>
                <a:buClr>
                  <a:srgbClr val="002060"/>
                </a:buClr>
                <a:buFont typeface="Wingdings" panose="05000000000000000000" pitchFamily="2" charset="2"/>
                <a:buNone/>
              </a:pPr>
              <a:endParaRPr lang="zh-CN" altLang="en-US">
                <a:solidFill>
                  <a:srgbClr val="404040"/>
                </a:solidFill>
                <a:latin typeface="微软雅黑" panose="020B0503020204020204" charset="-122"/>
                <a:ea typeface="微软雅黑" panose="020B0503020204020204" charset="-122"/>
              </a:endParaRPr>
            </a:p>
          </p:txBody>
        </p:sp>
        <p:sp>
          <p:nvSpPr>
            <p:cNvPr id="6" name="TextBox 2"/>
            <p:cNvSpPr txBox="1">
              <a:spLocks noChangeArrowheads="1"/>
            </p:cNvSpPr>
            <p:nvPr/>
          </p:nvSpPr>
          <p:spPr bwMode="auto">
            <a:xfrm>
              <a:off x="7294" y="1337"/>
              <a:ext cx="6823" cy="3054"/>
            </a:xfrm>
            <a:prstGeom prst="rect">
              <a:avLst/>
            </a:prstGeom>
            <a:noFill/>
            <a:ln w="9525">
              <a:noFill/>
              <a:miter lim="800000"/>
            </a:ln>
          </p:spPr>
          <p:txBody>
            <a:bodyPr wrap="square">
              <a:spAutoFit/>
            </a:bodyPr>
            <a:p>
              <a:pPr marL="0" indent="0" algn="l" eaLnBrk="1" latinLnBrk="0" hangingPunct="1">
                <a:lnSpc>
                  <a:spcPct val="100000"/>
                </a:lnSpc>
                <a:buClr>
                  <a:srgbClr val="002060"/>
                </a:buClr>
                <a:buFont typeface="Wingdings" panose="05000000000000000000" pitchFamily="2" charset="2"/>
                <a:buNone/>
              </a:pPr>
              <a:r>
                <a:rPr lang="en-US" altLang="zh-CN" sz="1400" dirty="0">
                  <a:latin typeface="微软雅黑" panose="020B0503020204020204" charset="-122"/>
                  <a:ea typeface="微软雅黑" panose="020B0503020204020204" charset="-122"/>
                  <a:sym typeface="+mn-ea"/>
                </a:rPr>
                <a:t>   </a:t>
              </a:r>
              <a:r>
                <a:rPr lang="en-US" altLang="zh-CN" sz="1600"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尤其是</a:t>
              </a:r>
              <a:r>
                <a:rPr lang="zh-CN" altLang="en-US" dirty="0">
                  <a:solidFill>
                    <a:srgbClr val="FF0000"/>
                  </a:solidFill>
                  <a:latin typeface="微软雅黑" panose="020B0503020204020204" charset="-122"/>
                  <a:ea typeface="微软雅黑" panose="020B0503020204020204" charset="-122"/>
                  <a:sym typeface="+mn-ea"/>
                </a:rPr>
                <a:t>新能源发电因天气因数等难以准确预测,</a:t>
              </a:r>
              <a:r>
                <a:rPr lang="zh-CN" altLang="en-US" dirty="0">
                  <a:latin typeface="微软雅黑" panose="020B0503020204020204" charset="-122"/>
                  <a:ea typeface="微软雅黑" panose="020B0503020204020204" charset="-122"/>
                  <a:sym typeface="+mn-ea"/>
                </a:rPr>
                <a:t> 稳定控制和快速调节性能较差,</a:t>
              </a:r>
              <a:r>
                <a:rPr lang="zh-CN" altLang="en-US" dirty="0">
                  <a:solidFill>
                    <a:srgbClr val="FF0000"/>
                  </a:solidFill>
                  <a:latin typeface="微软雅黑" panose="020B0503020204020204" charset="-122"/>
                  <a:ea typeface="微软雅黑" panose="020B0503020204020204" charset="-122"/>
                  <a:sym typeface="+mn-ea"/>
                </a:rPr>
                <a:t>使得这一问题更加严峻</a:t>
              </a:r>
              <a:r>
                <a:rPr lang="zh-CN" altLang="en-US" dirty="0">
                  <a:latin typeface="微软雅黑" panose="020B0503020204020204" charset="-122"/>
                  <a:ea typeface="微软雅黑" panose="020B0503020204020204" charset="-122"/>
                  <a:sym typeface="+mn-ea"/>
                </a:rPr>
                <a:t>。</a:t>
              </a:r>
              <a:r>
                <a:rPr lang="zh-CN" altLang="en-US" dirty="0">
                  <a:solidFill>
                    <a:srgbClr val="FF0000"/>
                  </a:solidFill>
                  <a:latin typeface="微软雅黑" panose="020B0503020204020204" charset="-122"/>
                  <a:ea typeface="微软雅黑" panose="020B0503020204020204" charset="-122"/>
                  <a:sym typeface="+mn-ea"/>
                </a:rPr>
                <a:t>加强新能源场站有功控制</a:t>
              </a:r>
              <a:r>
                <a:rPr lang="en-US" altLang="zh-CN" dirty="0">
                  <a:solidFill>
                    <a:srgbClr val="FF0000"/>
                  </a:solidFill>
                  <a:latin typeface="微软雅黑" panose="020B0503020204020204" charset="-122"/>
                  <a:ea typeface="微软雅黑" panose="020B0503020204020204" charset="-122"/>
                  <a:sym typeface="+mn-ea"/>
                </a:rPr>
                <a:t>(AGC)</a:t>
              </a:r>
              <a:r>
                <a:rPr lang="zh-CN" altLang="en-US" dirty="0">
                  <a:solidFill>
                    <a:srgbClr val="FF0000"/>
                  </a:solidFill>
                  <a:latin typeface="微软雅黑" panose="020B0503020204020204" charset="-122"/>
                  <a:ea typeface="微软雅黑" panose="020B0503020204020204" charset="-122"/>
                  <a:sym typeface="+mn-ea"/>
                </a:rPr>
                <a:t>系统的投入运行,有利于电网的安全稳定运行,</a:t>
              </a:r>
              <a:r>
                <a:rPr lang="zh-CN" altLang="en-US" dirty="0">
                  <a:latin typeface="微软雅黑" panose="020B0503020204020204" charset="-122"/>
                  <a:ea typeface="微软雅黑" panose="020B0503020204020204" charset="-122"/>
                  <a:sym typeface="+mn-ea"/>
                </a:rPr>
                <a:t>同时也是新能源发电行业健康发展的基础。</a:t>
              </a:r>
              <a:endParaRPr lang="zh-CN" altLang="zh-CN" sz="1400" dirty="0">
                <a:latin typeface="微软雅黑" panose="020B0503020204020204" charset="-122"/>
                <a:ea typeface="微软雅黑" panose="020B0503020204020204" charset="-122"/>
              </a:endParaRPr>
            </a:p>
            <a:p>
              <a:pPr marL="0" indent="0" algn="ctr">
                <a:lnSpc>
                  <a:spcPts val="3200"/>
                </a:lnSpc>
                <a:buClr>
                  <a:srgbClr val="002060"/>
                </a:buClr>
                <a:buFont typeface="Wingdings" panose="05000000000000000000" pitchFamily="2" charset="2"/>
                <a:buNone/>
              </a:pPr>
              <a:endParaRPr lang="zh-CN" altLang="en-US" sz="2000" dirty="0">
                <a:solidFill>
                  <a:srgbClr val="FF0000"/>
                </a:solidFill>
                <a:latin typeface="微软雅黑" panose="020B0503020204020204" charset="-122"/>
                <a:ea typeface="微软雅黑" panose="020B0503020204020204" charset="-122"/>
              </a:endParaRPr>
            </a:p>
            <a:p>
              <a:pPr marL="0" indent="0" algn="ctr">
                <a:lnSpc>
                  <a:spcPts val="3200"/>
                </a:lnSpc>
                <a:buClr>
                  <a:srgbClr val="002060"/>
                </a:buClr>
                <a:buFont typeface="Wingdings" panose="05000000000000000000" pitchFamily="2" charset="2"/>
                <a:buNone/>
              </a:pPr>
              <a:endParaRPr lang="zh-CN" altLang="en-US" sz="2000">
                <a:solidFill>
                  <a:srgbClr val="404040"/>
                </a:solidFill>
                <a:latin typeface="微软雅黑" panose="020B0503020204020204" charset="-122"/>
                <a:ea typeface="微软雅黑" panose="020B0503020204020204" charset="-122"/>
              </a:endParaRPr>
            </a:p>
          </p:txBody>
        </p:sp>
        <p:grpSp>
          <p:nvGrpSpPr>
            <p:cNvPr id="9" name="组合 33"/>
            <p:cNvGrpSpPr/>
            <p:nvPr/>
          </p:nvGrpSpPr>
          <p:grpSpPr bwMode="auto">
            <a:xfrm>
              <a:off x="938" y="3497"/>
              <a:ext cx="12320" cy="2588"/>
              <a:chOff x="773112" y="1752600"/>
              <a:chExt cx="7823201" cy="1643063"/>
            </a:xfrm>
          </p:grpSpPr>
          <p:cxnSp>
            <p:nvCxnSpPr>
              <p:cNvPr id="10" name="Connecteur droit 45"/>
              <p:cNvCxnSpPr>
                <a:stCxn id="13" idx="3"/>
                <a:endCxn id="15" idx="1"/>
              </p:cNvCxnSpPr>
              <p:nvPr/>
            </p:nvCxnSpPr>
            <p:spPr bwMode="auto">
              <a:xfrm flipV="1">
                <a:off x="2574924" y="2039938"/>
                <a:ext cx="3825875" cy="1587"/>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sp>
            <p:nvSpPr>
              <p:cNvPr id="11" name="Rectangle à coins arrondis 38"/>
              <p:cNvSpPr>
                <a:spLocks noChangeArrowheads="1"/>
              </p:cNvSpPr>
              <p:nvPr/>
            </p:nvSpPr>
            <p:spPr bwMode="auto">
              <a:xfrm>
                <a:off x="3581399" y="1752600"/>
                <a:ext cx="1800225" cy="576263"/>
              </a:xfrm>
              <a:prstGeom prst="roundRect">
                <a:avLst>
                  <a:gd name="adj" fmla="val 16667"/>
                </a:avLst>
              </a:prstGeom>
              <a:solidFill>
                <a:srgbClr val="006F68"/>
              </a:solidFill>
              <a:ln w="38100" algn="ctr">
                <a:solidFill>
                  <a:srgbClr val="FFFFFF"/>
                </a:solidFill>
                <a:round/>
              </a:ln>
              <a:effectLst>
                <a:outerShdw dist="20000" dir="5400000" rotWithShape="0">
                  <a:srgbClr val="000000">
                    <a:alpha val="37999"/>
                  </a:srgbClr>
                </a:outerShdw>
              </a:effectLst>
            </p:spPr>
            <p:txBody>
              <a:bodyPr anchor="ctr" anchorCtr="1"/>
              <a:p>
                <a:pPr marL="0" marR="0" lvl="0" indent="0" algn="ctr" defTabSz="914400" eaLnBrk="1" fontAlgn="auto" latinLnBrk="0" hangingPunct="1">
                  <a:lnSpc>
                    <a:spcPct val="100000"/>
                  </a:lnSpc>
                  <a:spcBef>
                    <a:spcPts val="0"/>
                  </a:spcBef>
                  <a:spcAft>
                    <a:spcPts val="0"/>
                  </a:spcAft>
                  <a:buClrTx/>
                  <a:buSzTx/>
                  <a:buFontTx/>
                  <a:buNone/>
                  <a:defRPr/>
                </a:pPr>
                <a:r>
                  <a:rPr kumimoji="0" lang="zh-CN" altLang="fr-FR" sz="1800" b="1"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rPr>
                  <a:t>电  网</a:t>
                </a:r>
                <a:endParaRPr kumimoji="0" lang="en-US" altLang="fr-FR" sz="1800" b="1"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endParaRPr>
              </a:p>
            </p:txBody>
          </p:sp>
          <p:sp>
            <p:nvSpPr>
              <p:cNvPr id="12" name="Rectangle à coins arrondis 39"/>
              <p:cNvSpPr>
                <a:spLocks noChangeArrowheads="1"/>
              </p:cNvSpPr>
              <p:nvPr/>
            </p:nvSpPr>
            <p:spPr bwMode="auto">
              <a:xfrm>
                <a:off x="3581399" y="2819400"/>
                <a:ext cx="1798638" cy="576263"/>
              </a:xfrm>
              <a:prstGeom prst="roundRect">
                <a:avLst>
                  <a:gd name="adj" fmla="val 16667"/>
                </a:avLst>
              </a:prstGeom>
              <a:solidFill>
                <a:srgbClr val="990000"/>
              </a:solidFill>
              <a:ln w="38100" algn="ctr">
                <a:solidFill>
                  <a:srgbClr val="FFFFFF"/>
                </a:solidFill>
                <a:round/>
              </a:ln>
              <a:effectLst>
                <a:outerShdw dist="20000" dir="5400000" rotWithShape="0">
                  <a:srgbClr val="000000">
                    <a:alpha val="37999"/>
                  </a:srgbClr>
                </a:outerShdw>
              </a:effectLst>
            </p:spPr>
            <p:txBody>
              <a:bodyPr anchor="ctr" anchorCtr="1"/>
              <a:p>
                <a:pPr marL="0" marR="0" lvl="0" indent="0" algn="ctr" defTabSz="914400" eaLnBrk="1" fontAlgn="auto" latinLnBrk="0" hangingPunct="1">
                  <a:lnSpc>
                    <a:spcPct val="100000"/>
                  </a:lnSpc>
                  <a:spcBef>
                    <a:spcPts val="0"/>
                  </a:spcBef>
                  <a:spcAft>
                    <a:spcPts val="0"/>
                  </a:spcAft>
                  <a:buClrTx/>
                  <a:buSzTx/>
                  <a:buFontTx/>
                  <a:buNone/>
                  <a:defRPr/>
                </a:pPr>
                <a:r>
                  <a:rPr kumimoji="0" lang="zh-CN" altLang="fr-FR" sz="18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用电负荷</a:t>
                </a:r>
                <a:endParaRPr kumimoji="0" lang="en-US" altLang="fr-FR" sz="18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13" name="Rectangle à coins arrondis 40"/>
              <p:cNvSpPr>
                <a:spLocks noChangeArrowheads="1"/>
              </p:cNvSpPr>
              <p:nvPr/>
            </p:nvSpPr>
            <p:spPr bwMode="auto">
              <a:xfrm>
                <a:off x="773112" y="1752600"/>
                <a:ext cx="1801812" cy="576263"/>
              </a:xfrm>
              <a:prstGeom prst="roundRect">
                <a:avLst>
                  <a:gd name="adj" fmla="val 16667"/>
                </a:avLst>
              </a:prstGeom>
              <a:solidFill>
                <a:srgbClr val="990000"/>
              </a:solidFill>
              <a:ln w="38100" algn="ctr">
                <a:solidFill>
                  <a:srgbClr val="FFFFFF"/>
                </a:solidFill>
                <a:round/>
              </a:ln>
              <a:effectLst>
                <a:outerShdw dist="20000" dir="5400000" rotWithShape="0">
                  <a:srgbClr val="000000">
                    <a:alpha val="37999"/>
                  </a:srgbClr>
                </a:outerShdw>
              </a:effectLst>
            </p:spPr>
            <p:txBody>
              <a:bodyPr anchor="ctr" anchorCtr="1"/>
              <a:p>
                <a:pPr marL="0" marR="0" lvl="0" indent="0" algn="ctr" defTabSz="914400" eaLnBrk="1" fontAlgn="auto" latinLnBrk="0" hangingPunct="1">
                  <a:lnSpc>
                    <a:spcPct val="100000"/>
                  </a:lnSpc>
                  <a:spcBef>
                    <a:spcPts val="0"/>
                  </a:spcBef>
                  <a:spcAft>
                    <a:spcPts val="0"/>
                  </a:spcAft>
                  <a:buClrTx/>
                  <a:buSzTx/>
                  <a:buFontTx/>
                  <a:buNone/>
                  <a:defRPr/>
                </a:pPr>
                <a:r>
                  <a:rPr kumimoji="0" lang="zh-CN" altLang="fr-FR" sz="1800" b="1"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rPr>
                  <a:t>常规电源</a:t>
                </a:r>
                <a:endParaRPr kumimoji="0" lang="en-US" altLang="fr-FR" sz="1800" b="1"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endParaRPr>
              </a:p>
            </p:txBody>
          </p:sp>
          <p:cxnSp>
            <p:nvCxnSpPr>
              <p:cNvPr id="14" name="Connecteur droit 49"/>
              <p:cNvCxnSpPr>
                <a:stCxn id="11" idx="2"/>
                <a:endCxn id="12" idx="0"/>
              </p:cNvCxnSpPr>
              <p:nvPr/>
            </p:nvCxnSpPr>
            <p:spPr bwMode="auto">
              <a:xfrm rot="5400000">
                <a:off x="4236243" y="2574132"/>
                <a:ext cx="490537" cy="0"/>
              </a:xfrm>
              <a:prstGeom prst="line">
                <a:avLst/>
              </a:prstGeom>
              <a:noFill/>
              <a:ln w="38100" cap="flat" cmpd="sng" algn="ctr">
                <a:solidFill>
                  <a:srgbClr val="000000"/>
                </a:solidFill>
                <a:prstDash val="solid"/>
                <a:headEnd type="none" w="med" len="med"/>
                <a:tailEnd type="none" w="med" len="med"/>
              </a:ln>
              <a:effectLst>
                <a:outerShdw blurRad="40000" dist="23000" dir="5400000" rotWithShape="0">
                  <a:srgbClr val="000000">
                    <a:alpha val="35000"/>
                  </a:srgbClr>
                </a:outerShdw>
              </a:effectLst>
            </p:spPr>
          </p:cxnSp>
          <p:sp>
            <p:nvSpPr>
              <p:cNvPr id="15" name="Rectangle à coins arrondis 41"/>
              <p:cNvSpPr>
                <a:spLocks noChangeArrowheads="1"/>
              </p:cNvSpPr>
              <p:nvPr/>
            </p:nvSpPr>
            <p:spPr bwMode="auto">
              <a:xfrm>
                <a:off x="6400800" y="1752600"/>
                <a:ext cx="2195513" cy="574675"/>
              </a:xfrm>
              <a:prstGeom prst="roundRect">
                <a:avLst>
                  <a:gd name="adj" fmla="val 16667"/>
                </a:avLst>
              </a:prstGeom>
              <a:solidFill>
                <a:srgbClr val="990000"/>
              </a:solidFill>
              <a:ln w="38100" algn="ctr">
                <a:solidFill>
                  <a:srgbClr val="FFFFFF"/>
                </a:solidFill>
                <a:round/>
              </a:ln>
              <a:effectLst>
                <a:outerShdw dist="20000" dir="5400000" rotWithShape="0">
                  <a:srgbClr val="000000">
                    <a:alpha val="37999"/>
                  </a:srgbClr>
                </a:outerShdw>
              </a:effectLst>
            </p:spPr>
            <p:txBody>
              <a:bodyPr anchor="ctr" anchorCtr="1"/>
              <a:p>
                <a:pPr marL="0" marR="0" lvl="0" indent="0" algn="ctr" defTabSz="914400" eaLnBrk="1" fontAlgn="auto" latinLnBrk="0" hangingPunct="1">
                  <a:lnSpc>
                    <a:spcPct val="100000"/>
                  </a:lnSpc>
                  <a:spcBef>
                    <a:spcPts val="0"/>
                  </a:spcBef>
                  <a:spcAft>
                    <a:spcPts val="0"/>
                  </a:spcAft>
                  <a:buClrTx/>
                  <a:buSzTx/>
                  <a:buFontTx/>
                  <a:buNone/>
                  <a:defRPr/>
                </a:pPr>
                <a:r>
                  <a:rPr kumimoji="0" lang="zh-CN" altLang="fr-FR" sz="1800" b="1"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rPr>
                  <a:t>间歇式能源发电</a:t>
                </a:r>
                <a:endParaRPr kumimoji="0" lang="en-US" altLang="fr-FR" sz="1800" b="1"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endParaRPr>
              </a:p>
            </p:txBody>
          </p:sp>
        </p:grpSp>
        <p:grpSp>
          <p:nvGrpSpPr>
            <p:cNvPr id="16" name="组合 26"/>
            <p:cNvGrpSpPr/>
            <p:nvPr/>
          </p:nvGrpSpPr>
          <p:grpSpPr bwMode="auto">
            <a:xfrm>
              <a:off x="283" y="4697"/>
              <a:ext cx="4477" cy="2660"/>
              <a:chOff x="179388" y="4005263"/>
              <a:chExt cx="2843212" cy="1688527"/>
            </a:xfrm>
          </p:grpSpPr>
          <p:pic>
            <p:nvPicPr>
              <p:cNvPr id="23" name="Picture 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4005263"/>
                <a:ext cx="284321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52"/>
              <p:cNvSpPr>
                <a:spLocks noChangeArrowheads="1"/>
              </p:cNvSpPr>
              <p:nvPr/>
            </p:nvSpPr>
            <p:spPr bwMode="auto">
              <a:xfrm>
                <a:off x="395288" y="5300663"/>
                <a:ext cx="2593975" cy="393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fr-FR" sz="1400">
                    <a:latin typeface="微软雅黑" panose="020B0503020204020204" charset="-122"/>
                    <a:ea typeface="微软雅黑" panose="020B0503020204020204" charset="-122"/>
                  </a:rPr>
                  <a:t>火电机组在运行上下限内按调度指令运行</a:t>
                </a:r>
                <a:endParaRPr lang="zh-CN" altLang="fr-FR" sz="1400">
                  <a:latin typeface="微软雅黑" panose="020B0503020204020204" charset="-122"/>
                  <a:ea typeface="微软雅黑" panose="020B0503020204020204" charset="-122"/>
                </a:endParaRPr>
              </a:p>
            </p:txBody>
          </p:sp>
        </p:grpSp>
        <p:grpSp>
          <p:nvGrpSpPr>
            <p:cNvPr id="71" name="组合 26"/>
            <p:cNvGrpSpPr/>
            <p:nvPr/>
          </p:nvGrpSpPr>
          <p:grpSpPr bwMode="auto">
            <a:xfrm>
              <a:off x="8721" y="4457"/>
              <a:ext cx="5400" cy="2780"/>
              <a:chOff x="5715000" y="2362200"/>
              <a:chExt cx="3429000" cy="1765336"/>
            </a:xfrm>
          </p:grpSpPr>
          <p:sp>
            <p:nvSpPr>
              <p:cNvPr id="72" name="矩形 24"/>
              <p:cNvSpPr>
                <a:spLocks noChangeArrowheads="1"/>
              </p:cNvSpPr>
              <p:nvPr/>
            </p:nvSpPr>
            <p:spPr bwMode="auto">
              <a:xfrm>
                <a:off x="5715000" y="3734267"/>
                <a:ext cx="3200400" cy="39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rPr>
                  <a:t>新能源出力随机变化，</a:t>
                </a:r>
                <a:endParaRPr kumimoji="0" lang="fr-FR" altLang="zh-CN" sz="14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400" kern="0" dirty="0">
                    <a:solidFill>
                      <a:sysClr val="windowText" lastClr="000000"/>
                    </a:solidFill>
                    <a:latin typeface="微软雅黑" panose="020B0503020204020204" charset="-122"/>
                    <a:ea typeface="微软雅黑" panose="020B0503020204020204" charset="-122"/>
                  </a:rPr>
                  <a:t>间歇</a:t>
                </a:r>
                <a:r>
                  <a:rPr lang="zh-CN" altLang="en-US" sz="1400" kern="0" dirty="0" smtClean="0">
                    <a:solidFill>
                      <a:sysClr val="windowText" lastClr="000000"/>
                    </a:solidFill>
                    <a:latin typeface="微软雅黑" panose="020B0503020204020204" charset="-122"/>
                    <a:ea typeface="微软雅黑" panose="020B0503020204020204" charset="-122"/>
                  </a:rPr>
                  <a:t>性、随机性、波动性的特点</a:t>
                </a:r>
                <a:endParaRPr kumimoji="0" lang="zh-CN" altLang="en-US" sz="14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pic>
            <p:nvPicPr>
              <p:cNvPr id="73" name="Picture 2"/>
              <p:cNvPicPr>
                <a:picLocks noChangeAspect="1" noChangeArrowheads="1"/>
              </p:cNvPicPr>
              <p:nvPr/>
            </p:nvPicPr>
            <p:blipFill>
              <a:blip r:embed="rId2"/>
              <a:srcRect/>
              <a:stretch>
                <a:fillRect/>
              </a:stretch>
            </p:blipFill>
            <p:spPr bwMode="auto">
              <a:xfrm>
                <a:off x="5715000" y="2362200"/>
                <a:ext cx="3429000" cy="1238250"/>
              </a:xfrm>
              <a:prstGeom prst="rect">
                <a:avLst/>
              </a:prstGeom>
              <a:noFill/>
              <a:ln w="9525" cmpd="sng">
                <a:noFill/>
                <a:miter lim="800000"/>
                <a:headEnd/>
                <a:tailEnd/>
              </a:ln>
              <a:effectLst>
                <a:prstShdw prst="shdw17" dist="17961" dir="2700000">
                  <a:srgbClr val="BBE0E3">
                    <a:gamma/>
                    <a:shade val="60000"/>
                    <a:invGamma/>
                  </a:srgbClr>
                </a:prstShdw>
              </a:effectLst>
            </p:spPr>
          </p:pic>
        </p:grpSp>
      </p:grpSp>
      <p:sp>
        <p:nvSpPr>
          <p:cNvPr id="7" name="标题 1"/>
          <p:cNvSpPr>
            <a:spLocks noGrp="1"/>
          </p:cNvSpPr>
          <p:nvPr/>
        </p:nvSpPr>
        <p:spPr>
          <a:xfrm>
            <a:off x="228129" y="216351"/>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1.1 AGC</a:t>
            </a:r>
            <a:r>
              <a:rPr lang="zh-CN" altLang="en-US" sz="3200" b="1" dirty="0">
                <a:solidFill>
                  <a:srgbClr val="0070C0"/>
                </a:solidFill>
                <a:latin typeface="+mn-lt"/>
                <a:ea typeface="+mn-ea"/>
                <a:cs typeface="+mn-ea"/>
                <a:sym typeface="+mn-lt"/>
              </a:rPr>
              <a:t>系统应用背景</a:t>
            </a:r>
            <a:endParaRPr lang="zh-CN" altLang="en-US" sz="3200" b="1" dirty="0">
              <a:solidFill>
                <a:srgbClr val="0070C0"/>
              </a:solidFill>
              <a:latin typeface="+mn-lt"/>
              <a:ea typeface="+mn-ea"/>
              <a:cs typeface="+mn-ea"/>
              <a:sym typeface="+mn-lt"/>
            </a:endParaRPr>
          </a:p>
        </p:txBody>
      </p:sp>
      <p:pic>
        <p:nvPicPr>
          <p:cNvPr id="4" name="图片 3" descr="绩元"/>
          <p:cNvPicPr>
            <a:picLocks noChangeAspect="1"/>
          </p:cNvPicPr>
          <p:nvPr/>
        </p:nvPicPr>
        <p:blipFill>
          <a:blip r:embed="rId3"/>
          <a:stretch>
            <a:fillRect/>
          </a:stretch>
        </p:blipFill>
        <p:spPr>
          <a:xfrm>
            <a:off x="11423700" y="83691"/>
            <a:ext cx="420370" cy="797560"/>
          </a:xfrm>
          <a:prstGeom prst="rect">
            <a:avLst/>
          </a:prstGeom>
        </p:spPr>
      </p:pic>
    </p:spTree>
    <p:custDataLst>
      <p:tags r:id="rId4"/>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
          <p:cNvSpPr>
            <a:spLocks noChangeArrowheads="1"/>
          </p:cNvSpPr>
          <p:nvPr/>
        </p:nvSpPr>
        <p:spPr bwMode="auto">
          <a:xfrm>
            <a:off x="1203960" y="2845647"/>
            <a:ext cx="1273387" cy="3257127"/>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18" name="Group 55"/>
          <p:cNvGrpSpPr/>
          <p:nvPr/>
        </p:nvGrpSpPr>
        <p:grpSpPr>
          <a:xfrm>
            <a:off x="1137073" y="1330113"/>
            <a:ext cx="1340273" cy="1280160"/>
            <a:chOff x="497" y="1149"/>
            <a:chExt cx="865" cy="864"/>
          </a:xfrm>
        </p:grpSpPr>
        <p:pic>
          <p:nvPicPr>
            <p:cNvPr id="23584" name="Picture 18" descr="button-1"/>
            <p:cNvPicPr>
              <a:picLocks noChangeAspect="1"/>
            </p:cNvPicPr>
            <p:nvPr/>
          </p:nvPicPr>
          <p:blipFill>
            <a:blip r:embed="rId1"/>
            <a:stretch>
              <a:fillRect/>
            </a:stretch>
          </p:blipFill>
          <p:spPr>
            <a:xfrm>
              <a:off x="497" y="1149"/>
              <a:ext cx="865" cy="864"/>
            </a:xfrm>
            <a:prstGeom prst="rect">
              <a:avLst/>
            </a:prstGeom>
            <a:noFill/>
            <a:ln w="9525">
              <a:noFill/>
            </a:ln>
          </p:spPr>
        </p:pic>
        <p:sp>
          <p:nvSpPr>
            <p:cNvPr id="20"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定期</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除尘</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23563" name="文本框 36"/>
          <p:cNvSpPr txBox="1"/>
          <p:nvPr/>
        </p:nvSpPr>
        <p:spPr>
          <a:xfrm>
            <a:off x="1203960" y="2661073"/>
            <a:ext cx="1329267" cy="3046095"/>
          </a:xfrm>
          <a:prstGeom prst="rect">
            <a:avLst/>
          </a:prstGeom>
          <a:noFill/>
          <a:ln w="9525">
            <a:noFill/>
          </a:ln>
        </p:spPr>
        <p:txBody>
          <a:bodyPr wrap="square">
            <a:spAutoFit/>
          </a:bodyPr>
          <a:p>
            <a:pPr marL="0" indent="0" algn="just">
              <a:buFont typeface="Wingdings" panose="05000000000000000000" pitchFamily="2" charset="2"/>
              <a:buNone/>
            </a:pPr>
            <a:r>
              <a:rPr lang="zh-CN" sz="1600" b="1">
                <a:latin typeface="微软雅黑" panose="020B0503020204020204" charset="-122"/>
                <a:ea typeface="微软雅黑" panose="020B0503020204020204" charset="-122"/>
                <a:cs typeface="微软雅黑" panose="020B0503020204020204" charset="-122"/>
                <a:sym typeface="+mn-ea"/>
              </a:rPr>
              <a:t>人工定期检查CPU和显卡散热情况，保证散热通风环境良好。在解网后，定期对服务器清灰除尘、主要是内存条。</a:t>
            </a:r>
            <a:endParaRPr lang="zh-CN" sz="1600" b="1">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r>
              <a:rPr lang="zh-CN" altLang="en-US" sz="1600" b="1" i="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建议：</a:t>
            </a:r>
            <a:endParaRPr lang="zh-CN" altLang="en-US" sz="1600" b="1" i="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r>
              <a:rPr lang="zh-CN" altLang="en-US" sz="1600" b="1" i="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一个季度</a:t>
            </a:r>
            <a:r>
              <a:rPr lang="en-US" altLang="zh-CN" sz="1600" b="1" i="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zh-CN" altLang="en-US" sz="1600" b="1" i="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次</a:t>
            </a:r>
            <a:endParaRPr lang="zh-CN" altLang="en-US" sz="1600" b="1" i="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8" name="Rectangle 21"/>
          <p:cNvSpPr>
            <a:spLocks noChangeArrowheads="1"/>
          </p:cNvSpPr>
          <p:nvPr/>
        </p:nvSpPr>
        <p:spPr bwMode="auto">
          <a:xfrm>
            <a:off x="2939627" y="2611120"/>
            <a:ext cx="1273387" cy="3490807"/>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2" name="Group 55"/>
          <p:cNvGrpSpPr/>
          <p:nvPr/>
        </p:nvGrpSpPr>
        <p:grpSpPr>
          <a:xfrm>
            <a:off x="2939627" y="1380913"/>
            <a:ext cx="1340273" cy="1280160"/>
            <a:chOff x="497" y="1149"/>
            <a:chExt cx="865" cy="864"/>
          </a:xfrm>
        </p:grpSpPr>
        <p:pic>
          <p:nvPicPr>
            <p:cNvPr id="10" name="Picture 18" descr="button-1"/>
            <p:cNvPicPr>
              <a:picLocks noChangeAspect="1"/>
            </p:cNvPicPr>
            <p:nvPr/>
          </p:nvPicPr>
          <p:blipFill>
            <a:blip r:embed="rId1"/>
            <a:stretch>
              <a:fillRect/>
            </a:stretch>
          </p:blipFill>
          <p:spPr>
            <a:xfrm>
              <a:off x="497" y="1149"/>
              <a:ext cx="865" cy="864"/>
            </a:xfrm>
            <a:prstGeom prst="rect">
              <a:avLst/>
            </a:prstGeom>
            <a:noFill/>
            <a:ln w="9525">
              <a:noFill/>
            </a:ln>
          </p:spPr>
        </p:pic>
        <p:sp>
          <p:nvSpPr>
            <p:cNvPr id="14"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减少内存负担</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19" name="文本框 36"/>
          <p:cNvSpPr txBox="1"/>
          <p:nvPr/>
        </p:nvSpPr>
        <p:spPr>
          <a:xfrm>
            <a:off x="2939627" y="2661073"/>
            <a:ext cx="1329267" cy="2553335"/>
          </a:xfrm>
          <a:prstGeom prst="rect">
            <a:avLst/>
          </a:prstGeom>
          <a:noFill/>
          <a:ln w="9525">
            <a:noFill/>
          </a:ln>
        </p:spPr>
        <p:txBody>
          <a:bodyPr wrap="square">
            <a:spAutoFit/>
          </a:bodyPr>
          <a:p>
            <a:pPr marL="0" indent="0" algn="just">
              <a:buFont typeface="Wingdings" panose="05000000000000000000" pitchFamily="2" charset="2"/>
              <a:buNone/>
            </a:pPr>
            <a:r>
              <a:rPr lang="zh-CN" sz="1600" b="1">
                <a:latin typeface="微软雅黑" panose="020B0503020204020204" charset="-122"/>
                <a:ea typeface="微软雅黑" panose="020B0503020204020204" charset="-122"/>
                <a:cs typeface="微软雅黑" panose="020B0503020204020204" charset="-122"/>
                <a:sym typeface="+mn-ea"/>
              </a:rPr>
              <a:t>日常系统服务器使用，要减轻内存负担，关掉跟系统无关的程序、软件。严禁在系统电脑上使用办公软件。</a:t>
            </a:r>
            <a:endParaRPr lang="zh-CN" altLang="en-US" sz="1600" b="1" i="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21" name="Rectangle 21"/>
          <p:cNvSpPr>
            <a:spLocks noChangeArrowheads="1"/>
          </p:cNvSpPr>
          <p:nvPr/>
        </p:nvSpPr>
        <p:spPr bwMode="auto">
          <a:xfrm>
            <a:off x="4607560" y="2845647"/>
            <a:ext cx="1273387" cy="3256280"/>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22" name="Group 55"/>
          <p:cNvGrpSpPr/>
          <p:nvPr/>
        </p:nvGrpSpPr>
        <p:grpSpPr>
          <a:xfrm>
            <a:off x="4573693" y="1380913"/>
            <a:ext cx="1340273" cy="1280160"/>
            <a:chOff x="497" y="1149"/>
            <a:chExt cx="865" cy="864"/>
          </a:xfrm>
        </p:grpSpPr>
        <p:pic>
          <p:nvPicPr>
            <p:cNvPr id="23" name="Picture 18" descr="button-1"/>
            <p:cNvPicPr>
              <a:picLocks noChangeAspect="1"/>
            </p:cNvPicPr>
            <p:nvPr/>
          </p:nvPicPr>
          <p:blipFill>
            <a:blip r:embed="rId1"/>
            <a:stretch>
              <a:fillRect/>
            </a:stretch>
          </p:blipFill>
          <p:spPr>
            <a:xfrm>
              <a:off x="497" y="1149"/>
              <a:ext cx="865" cy="864"/>
            </a:xfrm>
            <a:prstGeom prst="rect">
              <a:avLst/>
            </a:prstGeom>
            <a:noFill/>
            <a:ln w="9525">
              <a:noFill/>
            </a:ln>
          </p:spPr>
        </p:pic>
        <p:sp>
          <p:nvSpPr>
            <p:cNvPr id="25"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适当</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重启</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28" name="文本框 36"/>
          <p:cNvSpPr txBox="1"/>
          <p:nvPr/>
        </p:nvSpPr>
        <p:spPr>
          <a:xfrm>
            <a:off x="4551680" y="2661073"/>
            <a:ext cx="1329267" cy="3251200"/>
          </a:xfrm>
          <a:prstGeom prst="rect">
            <a:avLst/>
          </a:prstGeom>
          <a:noFill/>
          <a:ln w="9525">
            <a:noFill/>
          </a:ln>
        </p:spPr>
        <p:txBody>
          <a:bodyPr wrap="square">
            <a:spAutoFit/>
          </a:bodyPr>
          <a:p>
            <a:pPr marL="0" indent="0" algn="just">
              <a:buFont typeface="Wingdings" panose="05000000000000000000" pitchFamily="2" charset="2"/>
              <a:buNone/>
            </a:pPr>
            <a:r>
              <a:rPr lang="zh-CN" sz="1600" b="1">
                <a:latin typeface="微软雅黑" panose="020B0503020204020204" charset="-122"/>
                <a:ea typeface="微软雅黑" panose="020B0503020204020204" charset="-122"/>
                <a:cs typeface="微软雅黑" panose="020B0503020204020204" charset="-122"/>
                <a:sym typeface="+mn-ea"/>
              </a:rPr>
              <a:t>对于老旧系统服务器</a:t>
            </a:r>
            <a:endParaRPr lang="zh-CN" sz="1600" b="1">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r>
              <a:rPr lang="zh-CN" sz="1600" b="1">
                <a:latin typeface="微软雅黑" panose="020B0503020204020204" charset="-122"/>
                <a:ea typeface="微软雅黑" panose="020B0503020204020204" charset="-122"/>
                <a:cs typeface="微软雅黑" panose="020B0503020204020204" charset="-122"/>
                <a:sym typeface="+mn-ea"/>
              </a:rPr>
              <a:t>需人工定期清除软件内存、缓存。</a:t>
            </a:r>
            <a:endParaRPr lang="zh-CN" sz="1600" b="1">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r>
              <a:rPr lang="zh-CN" sz="1600" b="1">
                <a:latin typeface="微软雅黑" panose="020B0503020204020204" charset="-122"/>
                <a:ea typeface="微软雅黑" panose="020B0503020204020204" charset="-122"/>
                <a:cs typeface="微软雅黑" panose="020B0503020204020204" charset="-122"/>
                <a:sym typeface="+mn-ea"/>
              </a:rPr>
              <a:t>在解网后，适当对软件、系统进行重启。</a:t>
            </a:r>
            <a:endParaRPr lang="zh-CN" sz="1600" b="1">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r>
              <a:rPr lang="zh-CN" sz="1600" b="1">
                <a:latin typeface="微软雅黑" panose="020B0503020204020204" charset="-122"/>
                <a:ea typeface="微软雅黑" panose="020B0503020204020204" charset="-122"/>
                <a:cs typeface="微软雅黑" panose="020B0503020204020204" charset="-122"/>
                <a:sym typeface="+mn-ea"/>
              </a:rPr>
              <a:t>建议：</a:t>
            </a:r>
            <a:endParaRPr lang="zh-CN" sz="1600" b="1">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r>
              <a:rPr lang="en-US" altLang="zh-CN" sz="16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1</a:t>
            </a:r>
            <a:r>
              <a:rPr lang="zh-CN" altLang="en-US" sz="16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个月一次</a:t>
            </a:r>
            <a:endParaRPr lang="zh-CN" sz="1600" b="1">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br>
              <a:rPr lang="zh-CN" sz="1465">
                <a:latin typeface="微软雅黑" panose="020B0503020204020204" charset="-122"/>
                <a:ea typeface="微软雅黑" panose="020B0503020204020204" charset="-122"/>
                <a:cs typeface="微软雅黑" panose="020B0503020204020204" charset="-122"/>
                <a:sym typeface="+mn-ea"/>
              </a:rPr>
            </a:br>
            <a:endParaRPr lang="zh-CN" altLang="en-US" sz="1465" i="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31" name="Rectangle 21"/>
          <p:cNvSpPr>
            <a:spLocks noChangeArrowheads="1"/>
          </p:cNvSpPr>
          <p:nvPr/>
        </p:nvSpPr>
        <p:spPr bwMode="auto">
          <a:xfrm>
            <a:off x="6301740" y="1457960"/>
            <a:ext cx="1273387" cy="4645660"/>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36" name="Group 55"/>
          <p:cNvGrpSpPr/>
          <p:nvPr/>
        </p:nvGrpSpPr>
        <p:grpSpPr>
          <a:xfrm>
            <a:off x="6301740" y="1380913"/>
            <a:ext cx="1340273" cy="1280160"/>
            <a:chOff x="497" y="1149"/>
            <a:chExt cx="865" cy="864"/>
          </a:xfrm>
        </p:grpSpPr>
        <p:pic>
          <p:nvPicPr>
            <p:cNvPr id="37" name="Picture 18" descr="button-1"/>
            <p:cNvPicPr>
              <a:picLocks noChangeAspect="1"/>
            </p:cNvPicPr>
            <p:nvPr/>
          </p:nvPicPr>
          <p:blipFill>
            <a:blip r:embed="rId1"/>
            <a:stretch>
              <a:fillRect/>
            </a:stretch>
          </p:blipFill>
          <p:spPr>
            <a:xfrm>
              <a:off x="497" y="1149"/>
              <a:ext cx="865" cy="864"/>
            </a:xfrm>
            <a:prstGeom prst="rect">
              <a:avLst/>
            </a:prstGeom>
            <a:noFill/>
            <a:ln w="9525">
              <a:noFill/>
            </a:ln>
          </p:spPr>
        </p:pic>
        <p:sp>
          <p:nvSpPr>
            <p:cNvPr id="38"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通讯</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维护</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39" name="文本框 36"/>
          <p:cNvSpPr txBox="1"/>
          <p:nvPr/>
        </p:nvSpPr>
        <p:spPr>
          <a:xfrm>
            <a:off x="6312747" y="2661073"/>
            <a:ext cx="1329267" cy="3291840"/>
          </a:xfrm>
          <a:prstGeom prst="rect">
            <a:avLst/>
          </a:prstGeom>
          <a:noFill/>
          <a:ln w="9525">
            <a:noFill/>
          </a:ln>
        </p:spPr>
        <p:txBody>
          <a:bodyPr wrap="square">
            <a:spAutoFit/>
          </a:bodyPr>
          <a:p>
            <a:pPr marL="0" indent="0" algn="just">
              <a:buFont typeface="Wingdings" panose="05000000000000000000" pitchFamily="2" charset="2"/>
              <a:buNone/>
            </a:pPr>
            <a:r>
              <a:rPr lang="zh-CN" altLang="en-US" sz="1600" b="1">
                <a:latin typeface="微软雅黑" panose="020B0503020204020204" charset="-122"/>
                <a:ea typeface="微软雅黑" panose="020B0503020204020204" charset="-122"/>
                <a:cs typeface="微软雅黑" panose="020B0503020204020204" charset="-122"/>
                <a:sym typeface="+mn-ea"/>
              </a:rPr>
              <a:t>针对站内老旧设备：远动机、光伏区管理机、光纤交换机、反向隔离等设备；经常会发生通讯故障。需及时处理、严重的需上报进行维修、更换。</a:t>
            </a:r>
            <a:endParaRPr lang="zh-CN" altLang="en-US" sz="1600" b="1" i="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6" name="Rectangle 21"/>
          <p:cNvSpPr>
            <a:spLocks noChangeArrowheads="1"/>
          </p:cNvSpPr>
          <p:nvPr/>
        </p:nvSpPr>
        <p:spPr bwMode="auto">
          <a:xfrm>
            <a:off x="8119533" y="1457960"/>
            <a:ext cx="1273387" cy="4644813"/>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47" name="Group 55"/>
          <p:cNvGrpSpPr/>
          <p:nvPr/>
        </p:nvGrpSpPr>
        <p:grpSpPr>
          <a:xfrm>
            <a:off x="8009467" y="1380913"/>
            <a:ext cx="1340273" cy="1280160"/>
            <a:chOff x="497" y="1149"/>
            <a:chExt cx="865" cy="864"/>
          </a:xfrm>
        </p:grpSpPr>
        <p:pic>
          <p:nvPicPr>
            <p:cNvPr id="48" name="Picture 18" descr="button-1"/>
            <p:cNvPicPr>
              <a:picLocks noChangeAspect="1"/>
            </p:cNvPicPr>
            <p:nvPr/>
          </p:nvPicPr>
          <p:blipFill>
            <a:blip r:embed="rId1"/>
            <a:stretch>
              <a:fillRect/>
            </a:stretch>
          </p:blipFill>
          <p:spPr>
            <a:xfrm>
              <a:off x="497" y="1149"/>
              <a:ext cx="865" cy="864"/>
            </a:xfrm>
            <a:prstGeom prst="rect">
              <a:avLst/>
            </a:prstGeom>
            <a:noFill/>
            <a:ln w="9525">
              <a:noFill/>
            </a:ln>
          </p:spPr>
        </p:pic>
        <p:sp>
          <p:nvSpPr>
            <p:cNvPr id="49"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停电</a:t>
              </a:r>
              <a:endParaRPr kumimoji="0" lang="zh-CN"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检修</a:t>
              </a:r>
              <a:endParaRPr kumimoji="0" lang="zh-CN"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50" name="文本框 36"/>
          <p:cNvSpPr txBox="1"/>
          <p:nvPr/>
        </p:nvSpPr>
        <p:spPr>
          <a:xfrm>
            <a:off x="8091593" y="2671233"/>
            <a:ext cx="1329267" cy="3046095"/>
          </a:xfrm>
          <a:prstGeom prst="rect">
            <a:avLst/>
          </a:prstGeom>
          <a:noFill/>
          <a:ln w="9525">
            <a:noFill/>
          </a:ln>
        </p:spPr>
        <p:txBody>
          <a:bodyPr wrap="square">
            <a:spAutoFit/>
          </a:bodyPr>
          <a:p>
            <a:pPr marL="0" indent="0" algn="just">
              <a:buFont typeface="Wingdings" panose="05000000000000000000" pitchFamily="2" charset="2"/>
              <a:buNone/>
            </a:pPr>
            <a:r>
              <a:rPr lang="zh-CN" altLang="en-US" sz="1600" b="1">
                <a:solidFill>
                  <a:srgbClr val="FF0000"/>
                </a:solidFill>
                <a:latin typeface="微软雅黑" panose="020B0503020204020204" charset="-122"/>
                <a:ea typeface="微软雅黑" panose="020B0503020204020204" charset="-122"/>
                <a:cs typeface="微软雅黑" panose="020B0503020204020204" charset="-122"/>
                <a:sym typeface="+mn-ea"/>
              </a:rPr>
              <a:t>如遇到电站需进行计划检修或停电，一定要提前两天联系我司技术人员修改</a:t>
            </a:r>
            <a:r>
              <a:rPr lang="en-US" altLang="zh-CN" sz="1600" b="1">
                <a:solidFill>
                  <a:srgbClr val="FF0000"/>
                </a:solidFill>
                <a:latin typeface="微软雅黑" panose="020B0503020204020204" charset="-122"/>
                <a:ea typeface="微软雅黑" panose="020B0503020204020204" charset="-122"/>
                <a:cs typeface="微软雅黑" panose="020B0503020204020204" charset="-122"/>
                <a:sym typeface="+mn-ea"/>
              </a:rPr>
              <a:t>AGC</a:t>
            </a:r>
            <a:r>
              <a:rPr lang="zh-CN" altLang="en-US" sz="1600" b="1">
                <a:solidFill>
                  <a:srgbClr val="FF0000"/>
                </a:solidFill>
                <a:latin typeface="微软雅黑" panose="020B0503020204020204" charset="-122"/>
                <a:ea typeface="微软雅黑" panose="020B0503020204020204" charset="-122"/>
                <a:cs typeface="微软雅黑" panose="020B0503020204020204" charset="-122"/>
                <a:sym typeface="+mn-ea"/>
              </a:rPr>
              <a:t>及功率预测系统的装机容量，不然会产生严重两个细则考核</a:t>
            </a:r>
            <a:endParaRPr lang="zh-CN" altLang="en-US" sz="1600" b="1" i="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51" name="Rectangle 21"/>
          <p:cNvSpPr>
            <a:spLocks noChangeArrowheads="1"/>
          </p:cNvSpPr>
          <p:nvPr/>
        </p:nvSpPr>
        <p:spPr bwMode="auto">
          <a:xfrm>
            <a:off x="9826413" y="2671233"/>
            <a:ext cx="1273387" cy="3432387"/>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52" name="Group 55"/>
          <p:cNvGrpSpPr/>
          <p:nvPr/>
        </p:nvGrpSpPr>
        <p:grpSpPr>
          <a:xfrm>
            <a:off x="9863667" y="1380913"/>
            <a:ext cx="1340273" cy="1280160"/>
            <a:chOff x="497" y="1149"/>
            <a:chExt cx="865" cy="864"/>
          </a:xfrm>
        </p:grpSpPr>
        <p:pic>
          <p:nvPicPr>
            <p:cNvPr id="53" name="Picture 18" descr="button-1"/>
            <p:cNvPicPr>
              <a:picLocks noChangeAspect="1"/>
            </p:cNvPicPr>
            <p:nvPr/>
          </p:nvPicPr>
          <p:blipFill>
            <a:blip r:embed="rId1"/>
            <a:stretch>
              <a:fillRect/>
            </a:stretch>
          </p:blipFill>
          <p:spPr>
            <a:xfrm>
              <a:off x="497" y="1149"/>
              <a:ext cx="865" cy="864"/>
            </a:xfrm>
            <a:prstGeom prst="rect">
              <a:avLst/>
            </a:prstGeom>
            <a:noFill/>
            <a:ln w="9525">
              <a:noFill/>
            </a:ln>
          </p:spPr>
        </p:pic>
        <p:sp>
          <p:nvSpPr>
            <p:cNvPr id="54"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人工</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干预</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55" name="文本框 36"/>
          <p:cNvSpPr txBox="1"/>
          <p:nvPr/>
        </p:nvSpPr>
        <p:spPr>
          <a:xfrm>
            <a:off x="9826413" y="2661073"/>
            <a:ext cx="1329267" cy="3538220"/>
          </a:xfrm>
          <a:prstGeom prst="rect">
            <a:avLst/>
          </a:prstGeom>
          <a:noFill/>
          <a:ln w="9525">
            <a:noFill/>
          </a:ln>
        </p:spPr>
        <p:txBody>
          <a:bodyPr wrap="square">
            <a:spAutoFit/>
          </a:bodyPr>
          <a:p>
            <a:pPr marL="0" indent="0" algn="just">
              <a:buFont typeface="Wingdings" panose="05000000000000000000" pitchFamily="2" charset="2"/>
              <a:buNone/>
            </a:pPr>
            <a:r>
              <a:rPr lang="zh-CN" sz="1600" b="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1600" b="1">
                <a:solidFill>
                  <a:srgbClr val="FF0000"/>
                </a:solidFill>
                <a:latin typeface="微软雅黑" panose="020B0503020204020204" charset="-122"/>
                <a:ea typeface="微软雅黑" panose="020B0503020204020204" charset="-122"/>
                <a:cs typeface="微软雅黑" panose="020B0503020204020204" charset="-122"/>
                <a:sym typeface="+mn-ea"/>
              </a:rPr>
              <a:t>AGC</a:t>
            </a:r>
            <a:r>
              <a:rPr lang="zh-CN" altLang="en-US" sz="1600" b="1">
                <a:solidFill>
                  <a:srgbClr val="FF0000"/>
                </a:solidFill>
                <a:latin typeface="微软雅黑" panose="020B0503020204020204" charset="-122"/>
                <a:ea typeface="微软雅黑" panose="020B0503020204020204" charset="-122"/>
                <a:cs typeface="微软雅黑" panose="020B0503020204020204" charset="-122"/>
                <a:sym typeface="+mn-ea"/>
              </a:rPr>
              <a:t>限电严重超发时要手动干预调控，如拉停逆变器、风机、拉停汇集支线</a:t>
            </a:r>
            <a:endParaRPr lang="zh-CN" altLang="en-US" sz="16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r>
              <a:rPr lang="zh-CN" sz="1600" i="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a:t>
            </a:r>
            <a:r>
              <a:rPr lang="zh-CN" altLang="en-US" sz="1600" i="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极端雨雪、沙尘、雾霾天气，要提前通知预测厂家进行人工干预修正模型</a:t>
            </a:r>
            <a:endParaRPr lang="zh-CN" altLang="en-US" sz="1600" i="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grpSp>
        <p:nvGrpSpPr>
          <p:cNvPr id="4" name="Group 55"/>
          <p:cNvGrpSpPr/>
          <p:nvPr/>
        </p:nvGrpSpPr>
        <p:grpSpPr>
          <a:xfrm>
            <a:off x="1137073" y="1380913"/>
            <a:ext cx="1340273" cy="1280160"/>
            <a:chOff x="497" y="1149"/>
            <a:chExt cx="865" cy="864"/>
          </a:xfrm>
        </p:grpSpPr>
        <p:pic>
          <p:nvPicPr>
            <p:cNvPr id="5" name="Picture 18" descr="button-1"/>
            <p:cNvPicPr>
              <a:picLocks noChangeAspect="1"/>
            </p:cNvPicPr>
            <p:nvPr/>
          </p:nvPicPr>
          <p:blipFill>
            <a:blip r:embed="rId1"/>
            <a:stretch>
              <a:fillRect/>
            </a:stretch>
          </p:blipFill>
          <p:spPr>
            <a:xfrm>
              <a:off x="497" y="1149"/>
              <a:ext cx="865" cy="864"/>
            </a:xfrm>
            <a:prstGeom prst="rect">
              <a:avLst/>
            </a:prstGeom>
            <a:noFill/>
            <a:ln w="9525">
              <a:noFill/>
            </a:ln>
          </p:spPr>
        </p:pic>
        <p:sp>
          <p:nvSpPr>
            <p:cNvPr id="6"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定期</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除尘</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7" name="标题 1"/>
          <p:cNvSpPr>
            <a:spLocks noGrp="1"/>
          </p:cNvSpPr>
          <p:nvPr/>
        </p:nvSpPr>
        <p:spPr>
          <a:xfrm>
            <a:off x="235114" y="83636"/>
            <a:ext cx="11088543" cy="479586"/>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de-DE" sz="3200" b="1" dirty="0">
                <a:solidFill>
                  <a:srgbClr val="0070C0"/>
                </a:solidFill>
                <a:latin typeface="+mn-lt"/>
                <a:ea typeface="+mn-ea"/>
                <a:cs typeface="+mn-ea"/>
                <a:sym typeface="+mn-lt"/>
              </a:rPr>
              <a:t>2.2 </a:t>
            </a:r>
            <a:r>
              <a:rPr lang="zh-CN" altLang="en-US" sz="3200" b="1" dirty="0">
                <a:solidFill>
                  <a:srgbClr val="0070C0"/>
                </a:solidFill>
                <a:latin typeface="+mn-lt"/>
                <a:ea typeface="+mn-ea"/>
                <a:cs typeface="+mn-ea"/>
                <a:sym typeface="+mn-lt"/>
              </a:rPr>
              <a:t>现场系统运维建议</a:t>
            </a:r>
            <a:endParaRPr lang="zh-CN" altLang="en-US" sz="3200" b="1" dirty="0">
              <a:solidFill>
                <a:srgbClr val="0070C0"/>
              </a:solidFill>
              <a:latin typeface="+mn-lt"/>
              <a:ea typeface="+mn-ea"/>
              <a:cs typeface="+mn-ea"/>
              <a:sym typeface="+mn-lt"/>
            </a:endParaRPr>
          </a:p>
        </p:txBody>
      </p:sp>
      <p:pic>
        <p:nvPicPr>
          <p:cNvPr id="9" name="图片 8" descr="绩元"/>
          <p:cNvPicPr>
            <a:picLocks noChangeAspect="1"/>
          </p:cNvPicPr>
          <p:nvPr/>
        </p:nvPicPr>
        <p:blipFill>
          <a:blip r:embed="rId2"/>
          <a:stretch>
            <a:fillRect/>
          </a:stretch>
        </p:blipFill>
        <p:spPr>
          <a:xfrm>
            <a:off x="11423700" y="83691"/>
            <a:ext cx="420370" cy="797560"/>
          </a:xfrm>
          <a:prstGeom prst="rect">
            <a:avLst/>
          </a:prstGeom>
        </p:spPr>
      </p:pic>
      <p:pic>
        <p:nvPicPr>
          <p:cNvPr id="11" name="图片 10" descr="333438303937323b333633323239383bcee5bdc7d0c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2795" y="884555"/>
            <a:ext cx="573405" cy="573405"/>
          </a:xfrm>
          <a:prstGeom prst="rect">
            <a:avLst/>
          </a:prstGeom>
        </p:spPr>
      </p:pic>
      <p:pic>
        <p:nvPicPr>
          <p:cNvPr id="12" name="图片 11" descr="333438303937323b333633323239383bcee5bdc7d0c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50805" y="884555"/>
            <a:ext cx="573405" cy="57340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5.55556E-7 2.59259E-6 L -0.00035 -0.39584 " pathEditMode="relative" rAng="0" ptsTypes="AA">
                                      <p:cBhvr>
                                        <p:cTn id="6" dur="1000" fill="hold"/>
                                        <p:tgtEl>
                                          <p:spTgt spid="18"/>
                                        </p:tgtEl>
                                        <p:attrNameLst>
                                          <p:attrName>ppt_x</p:attrName>
                                          <p:attrName>ppt_y</p:attrName>
                                        </p:attrNameLst>
                                      </p:cBhvr>
                                      <p:rCtr x="0" y="-19800"/>
                                    </p:animMotion>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5.55556E-7 2.59259E-6 L -0.00035 -0.39584 " pathEditMode="relative" rAng="0" ptsTypes="AA">
                                      <p:cBhvr>
                                        <p:cTn id="9" dur="1000" fill="hold"/>
                                        <p:tgtEl>
                                          <p:spTgt spid="2"/>
                                        </p:tgtEl>
                                        <p:attrNameLst>
                                          <p:attrName>ppt_x</p:attrName>
                                          <p:attrName>ppt_y</p:attrName>
                                        </p:attrNameLst>
                                      </p:cBhvr>
                                      <p:rCtr x="0" y="-19800"/>
                                    </p:animMotion>
                                  </p:childTnLst>
                                </p:cTn>
                              </p:par>
                            </p:childTnLst>
                          </p:cTn>
                        </p:par>
                        <p:par>
                          <p:cTn id="10" fill="hold">
                            <p:stCondLst>
                              <p:cond delay="2000"/>
                            </p:stCondLst>
                            <p:childTnLst>
                              <p:par>
                                <p:cTn id="11" presetID="64" presetClass="path" presetSubtype="0" accel="50000" decel="50000" fill="hold" nodeType="afterEffect">
                                  <p:stCondLst>
                                    <p:cond delay="0"/>
                                  </p:stCondLst>
                                  <p:childTnLst>
                                    <p:animMotion origin="layout" path="M 5.55556E-7 2.59259E-6 L -0.00035 -0.39584 " pathEditMode="relative" rAng="0" ptsTypes="AA">
                                      <p:cBhvr>
                                        <p:cTn id="12" dur="1000" fill="hold"/>
                                        <p:tgtEl>
                                          <p:spTgt spid="22"/>
                                        </p:tgtEl>
                                        <p:attrNameLst>
                                          <p:attrName>ppt_x</p:attrName>
                                          <p:attrName>ppt_y</p:attrName>
                                        </p:attrNameLst>
                                      </p:cBhvr>
                                      <p:rCtr x="0" y="-19800"/>
                                    </p:animMotion>
                                  </p:childTnLst>
                                </p:cTn>
                              </p:par>
                            </p:childTnLst>
                          </p:cTn>
                        </p:par>
                        <p:par>
                          <p:cTn id="13" fill="hold">
                            <p:stCondLst>
                              <p:cond delay="3000"/>
                            </p:stCondLst>
                            <p:childTnLst>
                              <p:par>
                                <p:cTn id="14" presetID="64" presetClass="path" presetSubtype="0" accel="50000" decel="50000" fill="hold" nodeType="afterEffect">
                                  <p:stCondLst>
                                    <p:cond delay="0"/>
                                  </p:stCondLst>
                                  <p:childTnLst>
                                    <p:animMotion origin="layout" path="M 5.55556E-7 2.59259E-6 L -0.00035 -0.39584 " pathEditMode="relative" rAng="0" ptsTypes="AA">
                                      <p:cBhvr>
                                        <p:cTn id="15" dur="1000" fill="hold"/>
                                        <p:tgtEl>
                                          <p:spTgt spid="36"/>
                                        </p:tgtEl>
                                        <p:attrNameLst>
                                          <p:attrName>ppt_x</p:attrName>
                                          <p:attrName>ppt_y</p:attrName>
                                        </p:attrNameLst>
                                      </p:cBhvr>
                                      <p:rCtr x="0" y="-19800"/>
                                    </p:animMotion>
                                  </p:childTnLst>
                                </p:cTn>
                              </p:par>
                            </p:childTnLst>
                          </p:cTn>
                        </p:par>
                        <p:par>
                          <p:cTn id="16" fill="hold">
                            <p:stCondLst>
                              <p:cond delay="4000"/>
                            </p:stCondLst>
                            <p:childTnLst>
                              <p:par>
                                <p:cTn id="17" presetID="64" presetClass="path" presetSubtype="0" accel="50000" decel="50000" fill="hold" nodeType="afterEffect">
                                  <p:stCondLst>
                                    <p:cond delay="0"/>
                                  </p:stCondLst>
                                  <p:childTnLst>
                                    <p:animMotion origin="layout" path="M 5.55556E-7 2.59259E-6 L -0.00035 -0.39584 " pathEditMode="relative" rAng="0" ptsTypes="AA">
                                      <p:cBhvr>
                                        <p:cTn id="18" dur="1000" fill="hold"/>
                                        <p:tgtEl>
                                          <p:spTgt spid="47"/>
                                        </p:tgtEl>
                                        <p:attrNameLst>
                                          <p:attrName>ppt_x</p:attrName>
                                          <p:attrName>ppt_y</p:attrName>
                                        </p:attrNameLst>
                                      </p:cBhvr>
                                      <p:rCtr x="0" y="-19800"/>
                                    </p:animMotion>
                                  </p:childTnLst>
                                </p:cTn>
                              </p:par>
                            </p:childTnLst>
                          </p:cTn>
                        </p:par>
                        <p:par>
                          <p:cTn id="19" fill="hold">
                            <p:stCondLst>
                              <p:cond delay="5000"/>
                            </p:stCondLst>
                            <p:childTnLst>
                              <p:par>
                                <p:cTn id="20" presetID="64" presetClass="path" presetSubtype="0" accel="50000" decel="50000" fill="hold" nodeType="afterEffect">
                                  <p:stCondLst>
                                    <p:cond delay="0"/>
                                  </p:stCondLst>
                                  <p:childTnLst>
                                    <p:animMotion origin="layout" path="M 5.55556E-7 2.59259E-6 L -0.00035 -0.39584 " pathEditMode="relative" rAng="0" ptsTypes="AA">
                                      <p:cBhvr>
                                        <p:cTn id="21" dur="1000" fill="hold"/>
                                        <p:tgtEl>
                                          <p:spTgt spid="52"/>
                                        </p:tgtEl>
                                        <p:attrNameLst>
                                          <p:attrName>ppt_x</p:attrName>
                                          <p:attrName>ppt_y</p:attrName>
                                        </p:attrNameLst>
                                      </p:cBhvr>
                                      <p:rCtr x="0" y="-19800"/>
                                    </p:animMotion>
                                  </p:childTnLst>
                                </p:cTn>
                              </p:par>
                            </p:childTnLst>
                          </p:cTn>
                        </p:par>
                        <p:par>
                          <p:cTn id="22" fill="hold">
                            <p:stCondLst>
                              <p:cond delay="6000"/>
                            </p:stCondLst>
                            <p:childTnLst>
                              <p:par>
                                <p:cTn id="23" presetID="64" presetClass="path" presetSubtype="0" accel="50000" decel="50000" fill="hold" nodeType="afterEffect">
                                  <p:stCondLst>
                                    <p:cond delay="0"/>
                                  </p:stCondLst>
                                  <p:childTnLst>
                                    <p:animMotion origin="layout" path="M 5.55556E-7 2.59259E-6 L -0.00035 -0.39584 " pathEditMode="relative" rAng="0" ptsTypes="AA">
                                      <p:cBhvr>
                                        <p:cTn id="24" dur="1000" fill="hold"/>
                                        <p:tgtEl>
                                          <p:spTgt spid="4"/>
                                        </p:tgtEl>
                                        <p:attrNameLst>
                                          <p:attrName>ppt_x</p:attrName>
                                          <p:attrName>ppt_y</p:attrName>
                                        </p:attrNameLst>
                                      </p:cBhvr>
                                      <p:rCtr x="0" y="-19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组合 47"/>
          <p:cNvGrpSpPr/>
          <p:nvPr/>
        </p:nvGrpSpPr>
        <p:grpSpPr>
          <a:xfrm>
            <a:off x="1045845" y="902970"/>
            <a:ext cx="9763125" cy="5491480"/>
            <a:chOff x="1702" y="1605"/>
            <a:chExt cx="11509" cy="8365"/>
          </a:xfrm>
        </p:grpSpPr>
        <p:sp>
          <p:nvSpPr>
            <p:cNvPr id="33" name="文本框 32"/>
            <p:cNvSpPr txBox="1"/>
            <p:nvPr/>
          </p:nvSpPr>
          <p:spPr>
            <a:xfrm>
              <a:off x="8255" y="2925"/>
              <a:ext cx="4445" cy="5765"/>
            </a:xfrm>
            <a:prstGeom prst="rect">
              <a:avLst/>
            </a:prstGeom>
            <a:noFill/>
          </p:spPr>
          <p:txBody>
            <a:bodyPr wrap="square" rtlCol="0">
              <a:spAutoFit/>
            </a:bodyPr>
            <a:p>
              <a:pPr marL="0" indent="0" algn="just" eaLnBrk="1" latinLnBrk="0" hangingPunct="1">
                <a:lnSpc>
                  <a:spcPct val="150000"/>
                </a:lnSpc>
                <a:buClr>
                  <a:srgbClr val="002060"/>
                </a:buClr>
                <a:buFont typeface="Wingdings" panose="05000000000000000000" charset="0"/>
                <a:buNone/>
              </a:pPr>
              <a:r>
                <a:rPr lang="en-US" altLang="zh-CN" sz="1600" b="1" dirty="0">
                  <a:solidFill>
                    <a:srgbClr val="FFC000"/>
                  </a:solidFill>
                  <a:latin typeface="微软雅黑" panose="020B0503020204020204" charset="-122"/>
                  <a:ea typeface="微软雅黑" panose="020B0503020204020204" charset="-122"/>
                  <a:sym typeface="+mn-ea"/>
                </a:rPr>
                <a:t>       </a:t>
              </a:r>
              <a:r>
                <a:rPr lang="zh-CN" altLang="en-US" sz="1600" b="1" dirty="0">
                  <a:solidFill>
                    <a:srgbClr val="FFC000"/>
                  </a:solidFill>
                  <a:latin typeface="微软雅黑" panose="020B0503020204020204" charset="-122"/>
                  <a:ea typeface="微软雅黑" panose="020B0503020204020204" charset="-122"/>
                  <a:sym typeface="+mn-ea"/>
                </a:rPr>
                <a:t>AGC系统是电网调度自动化的有机组成部分，它是利用计算机和通信技术，通过AGC对发电机组有功出力进行实时跟踪调控。在规定的出力调整范围内，跟踪电力调度机构下发的指令，按照一定调节速率实时调整发电出力，以满足电力系统频率和功率控制要求。有效地控制区域电网有功的合理流动，优化电网内有功的分布，可有效提高电网运行的稳定性和经济性。</a:t>
              </a:r>
              <a:endParaRPr lang="zh-CN" altLang="en-US" sz="1600" b="1" dirty="0">
                <a:solidFill>
                  <a:srgbClr val="FFC000"/>
                </a:solidFill>
                <a:latin typeface="微软雅黑" panose="020B0503020204020204" charset="-122"/>
                <a:ea typeface="微软雅黑" panose="020B0503020204020204" charset="-122"/>
                <a:sym typeface="+mn-ea"/>
              </a:endParaRPr>
            </a:p>
          </p:txBody>
        </p:sp>
        <p:sp>
          <p:nvSpPr>
            <p:cNvPr id="34" name="梯形 33"/>
            <p:cNvSpPr/>
            <p:nvPr/>
          </p:nvSpPr>
          <p:spPr>
            <a:xfrm rot="10800000">
              <a:off x="8254" y="2904"/>
              <a:ext cx="4446" cy="5914"/>
            </a:xfrm>
            <a:prstGeom prst="trapezoid">
              <a:avLst>
                <a:gd name="adj" fmla="val 0"/>
              </a:avLst>
            </a:prstGeom>
            <a:noFill/>
            <a:ln w="12700">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60474" tIns="30237" rIns="60474" bIns="30237" rtlCol="0" anchor="ctr"/>
            <a:p>
              <a:pPr algn="ctr"/>
              <a:endParaRPr lang="zh-CN" altLang="en-US" sz="100"/>
            </a:p>
          </p:txBody>
        </p:sp>
        <p:sp>
          <p:nvSpPr>
            <p:cNvPr id="35" name="文本框 34"/>
            <p:cNvSpPr txBox="1"/>
            <p:nvPr/>
          </p:nvSpPr>
          <p:spPr>
            <a:xfrm>
              <a:off x="12970" y="4936"/>
              <a:ext cx="241" cy="580"/>
            </a:xfrm>
            <a:prstGeom prst="rect">
              <a:avLst/>
            </a:prstGeom>
            <a:noFill/>
          </p:spPr>
          <p:txBody>
            <a:bodyPr wrap="square" rtlCol="0">
              <a:spAutoFit/>
            </a:bodyPr>
            <a:p>
              <a:endParaRPr lang="zh-CN" altLang="en-US"/>
            </a:p>
          </p:txBody>
        </p:sp>
        <p:sp>
          <p:nvSpPr>
            <p:cNvPr id="39" name="矩形"/>
            <p:cNvSpPr/>
            <p:nvPr/>
          </p:nvSpPr>
          <p:spPr>
            <a:xfrm>
              <a:off x="8255" y="1815"/>
              <a:ext cx="4445" cy="557"/>
            </a:xfrm>
            <a:prstGeom prst="rect">
              <a:avLst/>
            </a:prstGeom>
            <a:solidFill>
              <a:srgbClr val="FFC000"/>
            </a:solidFill>
            <a:ln w="12700" cap="flat" cmpd="sng">
              <a:noFill/>
              <a:prstDash val="solid"/>
              <a:miter/>
            </a:ln>
          </p:spPr>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accent5">
                      <a:lumMod val="50000"/>
                    </a:schemeClr>
                  </a:solidFill>
                  <a:effectLst/>
                  <a:uLnTx/>
                  <a:uFillTx/>
                  <a:latin typeface="微软雅黑" panose="020B0503020204020204" charset="-122"/>
                  <a:ea typeface="微软雅黑" panose="020B0503020204020204" charset="-122"/>
                  <a:cs typeface="+mn-cs"/>
                </a:rPr>
                <a:t>AGC</a:t>
              </a:r>
              <a:r>
                <a:rPr kumimoji="0" lang="zh-CN" altLang="en-US" sz="1400" b="1" i="0" u="none" strike="noStrike" kern="1200" cap="none" spc="0" normalizeH="0" baseline="0" noProof="0" dirty="0">
                  <a:ln>
                    <a:noFill/>
                  </a:ln>
                  <a:solidFill>
                    <a:schemeClr val="accent5">
                      <a:lumMod val="50000"/>
                    </a:schemeClr>
                  </a:solidFill>
                  <a:effectLst/>
                  <a:uLnTx/>
                  <a:uFillTx/>
                  <a:latin typeface="微软雅黑" panose="020B0503020204020204" charset="-122"/>
                  <a:ea typeface="微软雅黑" panose="020B0503020204020204" charset="-122"/>
                  <a:cs typeface="+mn-cs"/>
                </a:rPr>
                <a:t>系统简介</a:t>
              </a:r>
              <a:endParaRPr kumimoji="0" lang="zh-CN" altLang="en-US" sz="1400" b="1" i="0" u="none" strike="noStrike" kern="1200" cap="none" spc="0" normalizeH="0" baseline="0" noProof="0" dirty="0">
                <a:ln>
                  <a:noFill/>
                </a:ln>
                <a:solidFill>
                  <a:schemeClr val="accent5">
                    <a:lumMod val="50000"/>
                  </a:schemeClr>
                </a:solidFill>
                <a:effectLst/>
                <a:uLnTx/>
                <a:uFillTx/>
                <a:latin typeface="微软雅黑" panose="020B0503020204020204" charset="-122"/>
                <a:ea typeface="微软雅黑" panose="020B0503020204020204" charset="-122"/>
                <a:cs typeface="+mn-cs"/>
              </a:endParaRPr>
            </a:p>
          </p:txBody>
        </p:sp>
        <p:sp>
          <p:nvSpPr>
            <p:cNvPr id="40" name="等腰三角形"/>
            <p:cNvSpPr/>
            <p:nvPr/>
          </p:nvSpPr>
          <p:spPr>
            <a:xfrm rot="10800000">
              <a:off x="10271" y="2345"/>
              <a:ext cx="412" cy="382"/>
            </a:xfrm>
            <a:prstGeom prst="triangle">
              <a:avLst>
                <a:gd name="adj" fmla="val 50000"/>
              </a:avLst>
            </a:prstGeom>
            <a:solidFill>
              <a:srgbClr val="FFC000"/>
            </a:solidFill>
            <a:ln w="12700">
              <a:noFill/>
            </a:ln>
          </p:spPr>
          <p:txBody>
            <a:bodyPr/>
            <a:p>
              <a:endParaRPr lang="zh-CN" altLang="en-US" dirty="0">
                <a:latin typeface="Times New Roman" panose="02020603050405020304" charset="0"/>
              </a:endParaRPr>
            </a:p>
          </p:txBody>
        </p:sp>
        <p:sp>
          <p:nvSpPr>
            <p:cNvPr id="41" name="矩形"/>
            <p:cNvSpPr/>
            <p:nvPr/>
          </p:nvSpPr>
          <p:spPr>
            <a:xfrm>
              <a:off x="8254" y="2742"/>
              <a:ext cx="4445" cy="170"/>
            </a:xfrm>
            <a:prstGeom prst="rect">
              <a:avLst/>
            </a:prstGeom>
            <a:solidFill>
              <a:srgbClr val="FFC000"/>
            </a:solidFill>
            <a:ln w="12700">
              <a:noFill/>
            </a:ln>
          </p:spPr>
          <p:txBody>
            <a:bodyPr/>
            <a:p>
              <a:endParaRPr lang="zh-CN" altLang="en-US" dirty="0">
                <a:latin typeface="Times New Roman" panose="02020603050405020304" charset="0"/>
              </a:endParaRPr>
            </a:p>
          </p:txBody>
        </p:sp>
        <p:pic>
          <p:nvPicPr>
            <p:cNvPr id="47" name="图片 46"/>
            <p:cNvPicPr>
              <a:picLocks noChangeAspect="1"/>
            </p:cNvPicPr>
            <p:nvPr/>
          </p:nvPicPr>
          <p:blipFill>
            <a:blip r:embed="rId1"/>
            <a:stretch>
              <a:fillRect/>
            </a:stretch>
          </p:blipFill>
          <p:spPr>
            <a:xfrm>
              <a:off x="1702" y="1605"/>
              <a:ext cx="6179" cy="8365"/>
            </a:xfrm>
            <a:prstGeom prst="rect">
              <a:avLst/>
            </a:prstGeom>
          </p:spPr>
        </p:pic>
      </p:grpSp>
      <p:sp>
        <p:nvSpPr>
          <p:cNvPr id="7" name="标题 1"/>
          <p:cNvSpPr>
            <a:spLocks noGrp="1"/>
          </p:cNvSpPr>
          <p:nvPr/>
        </p:nvSpPr>
        <p:spPr>
          <a:xfrm>
            <a:off x="227965" y="216535"/>
            <a:ext cx="10635615"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1.2 AGC</a:t>
            </a:r>
            <a:r>
              <a:rPr lang="zh-CN" altLang="en-US" sz="3200" b="1" dirty="0">
                <a:solidFill>
                  <a:srgbClr val="0070C0"/>
                </a:solidFill>
                <a:latin typeface="+mn-lt"/>
                <a:ea typeface="+mn-ea"/>
                <a:cs typeface="+mn-ea"/>
                <a:sym typeface="+mn-lt"/>
              </a:rPr>
              <a:t>系统介绍</a:t>
            </a:r>
            <a:endParaRPr lang="zh-CN" altLang="en-US" sz="3200" b="1" dirty="0">
              <a:solidFill>
                <a:srgbClr val="0070C0"/>
              </a:solidFill>
              <a:latin typeface="+mn-lt"/>
              <a:ea typeface="+mn-ea"/>
              <a:cs typeface="+mn-ea"/>
              <a:sym typeface="+mn-lt"/>
            </a:endParaRPr>
          </a:p>
        </p:txBody>
      </p:sp>
      <p:pic>
        <p:nvPicPr>
          <p:cNvPr id="4" name="图片 3" descr="绩元"/>
          <p:cNvPicPr>
            <a:picLocks noChangeAspect="1"/>
          </p:cNvPicPr>
          <p:nvPr/>
        </p:nvPicPr>
        <p:blipFill>
          <a:blip r:embed="rId2"/>
          <a:stretch>
            <a:fillRect/>
          </a:stretch>
        </p:blipFill>
        <p:spPr>
          <a:xfrm>
            <a:off x="11040160" y="105281"/>
            <a:ext cx="420370" cy="797560"/>
          </a:xfrm>
          <a:prstGeom prst="rect">
            <a:avLst/>
          </a:prstGeom>
        </p:spPr>
      </p:pic>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875665" y="631190"/>
            <a:ext cx="10229850" cy="5738495"/>
            <a:chOff x="123" y="1688"/>
            <a:chExt cx="13889" cy="5110"/>
          </a:xfrm>
        </p:grpSpPr>
        <p:pic>
          <p:nvPicPr>
            <p:cNvPr id="1073742887" name="图片 1073742886" descr="1598511608(1)"/>
            <p:cNvPicPr>
              <a:picLocks noChangeAspect="1"/>
            </p:cNvPicPr>
            <p:nvPr/>
          </p:nvPicPr>
          <p:blipFill>
            <a:blip r:embed="rId1"/>
            <a:stretch>
              <a:fillRect/>
            </a:stretch>
          </p:blipFill>
          <p:spPr>
            <a:xfrm>
              <a:off x="123" y="1688"/>
              <a:ext cx="6720" cy="5110"/>
            </a:xfrm>
            <a:prstGeom prst="rect">
              <a:avLst/>
            </a:prstGeom>
            <a:noFill/>
            <a:ln w="9525">
              <a:noFill/>
            </a:ln>
          </p:spPr>
        </p:pic>
        <p:sp>
          <p:nvSpPr>
            <p:cNvPr id="2" name="椭圆 1"/>
            <p:cNvSpPr/>
            <p:nvPr/>
          </p:nvSpPr>
          <p:spPr>
            <a:xfrm>
              <a:off x="7016" y="2066"/>
              <a:ext cx="718" cy="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latin typeface="微软雅黑" panose="020B0503020204020204" charset="-122"/>
                  <a:ea typeface="微软雅黑" panose="020B0503020204020204" charset="-122"/>
                  <a:cs typeface="微软雅黑" panose="020B0503020204020204" charset="-122"/>
                </a:rPr>
                <a:t>1</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7908" y="1919"/>
              <a:ext cx="6064" cy="849"/>
            </a:xfrm>
            <a:prstGeom prst="rect">
              <a:avLst/>
            </a:prstGeom>
            <a:solidFill>
              <a:srgbClr val="5B9BD5"/>
            </a:solidFill>
            <a:ln w="9525">
              <a:noFill/>
            </a:ln>
          </p:spPr>
          <p:txBody>
            <a:bodyPr wrap="square">
              <a:spAutoFit/>
            </a:bodyPr>
            <a:p>
              <a:pPr algn="l">
                <a:buClrTx/>
                <a:buSzTx/>
                <a:buFontTx/>
              </a:pPr>
              <a:r>
                <a:rPr lang="en-US" altLang="zh-CN" sz="1400" b="1" dirty="0" smtClean="0">
                  <a:latin typeface="微软雅黑" panose="020B0503020204020204" charset="-122"/>
                  <a:ea typeface="微软雅黑" panose="020B0503020204020204" charset="-122"/>
                  <a:sym typeface="+mn-ea"/>
                </a:rPr>
                <a:t>AGC</a:t>
              </a:r>
              <a:r>
                <a:rPr lang="zh-CN" altLang="zh-CN" sz="1400" b="1" dirty="0">
                  <a:latin typeface="微软雅黑" panose="020B0503020204020204" charset="-122"/>
                  <a:ea typeface="微软雅黑" panose="020B0503020204020204" charset="-122"/>
                  <a:sym typeface="+mn-ea"/>
                </a:rPr>
                <a:t>控制系统位于</a:t>
              </a:r>
              <a:r>
                <a:rPr lang="zh-CN" altLang="en-US" sz="1400" b="1" dirty="0">
                  <a:latin typeface="微软雅黑" panose="020B0503020204020204" charset="-122"/>
                  <a:ea typeface="微软雅黑" panose="020B0503020204020204" charset="-122"/>
                  <a:sym typeface="+mn-ea"/>
                </a:rPr>
                <a:t>电站</a:t>
              </a:r>
              <a:r>
                <a:rPr lang="zh-CN" altLang="zh-CN" sz="1400" b="1" dirty="0">
                  <a:latin typeface="微软雅黑" panose="020B0503020204020204" charset="-122"/>
                  <a:ea typeface="微软雅黑" panose="020B0503020204020204" charset="-122"/>
                  <a:sym typeface="+mn-ea"/>
                </a:rPr>
                <a:t>安全</a:t>
              </a:r>
              <a:r>
                <a:rPr lang="en-US" altLang="zh-CN" sz="1400" b="1" dirty="0">
                  <a:latin typeface="微软雅黑" panose="020B0503020204020204" charset="-122"/>
                  <a:ea typeface="微软雅黑" panose="020B0503020204020204" charset="-122"/>
                  <a:sym typeface="+mn-ea"/>
                </a:rPr>
                <a:t>I</a:t>
              </a:r>
              <a:r>
                <a:rPr lang="zh-CN" altLang="zh-CN" sz="1400" b="1" dirty="0">
                  <a:latin typeface="微软雅黑" panose="020B0503020204020204" charset="-122"/>
                  <a:ea typeface="微软雅黑" panose="020B0503020204020204" charset="-122"/>
                  <a:sym typeface="+mn-ea"/>
                </a:rPr>
                <a:t>区，通过厂区通讯管理机与现场逆变器等发电机组通讯，获取各方阵逆变器</a:t>
              </a:r>
              <a:r>
                <a:rPr lang="en-US" altLang="zh-CN" sz="1400" b="1" dirty="0">
                  <a:latin typeface="微软雅黑" panose="020B0503020204020204" charset="-122"/>
                  <a:ea typeface="微软雅黑" panose="020B0503020204020204" charset="-122"/>
                  <a:sym typeface="+mn-ea"/>
                </a:rPr>
                <a:t>/</a:t>
              </a:r>
              <a:r>
                <a:rPr lang="zh-CN" altLang="en-US" sz="1400" b="1" dirty="0">
                  <a:latin typeface="微软雅黑" panose="020B0503020204020204" charset="-122"/>
                  <a:ea typeface="微软雅黑" panose="020B0503020204020204" charset="-122"/>
                  <a:sym typeface="+mn-ea"/>
                </a:rPr>
                <a:t>风机</a:t>
              </a:r>
              <a:r>
                <a:rPr lang="zh-CN" altLang="zh-CN" sz="1400" b="1" dirty="0">
                  <a:latin typeface="微软雅黑" panose="020B0503020204020204" charset="-122"/>
                  <a:ea typeface="微软雅黑" panose="020B0503020204020204" charset="-122"/>
                  <a:sym typeface="+mn-ea"/>
                </a:rPr>
                <a:t>单元实时运行数据、状态信息及对其进行遥调遥控控制下发。</a:t>
              </a:r>
              <a:endParaRPr lang="zh-CN" altLang="en-US" sz="1400" b="1" dirty="0">
                <a:solidFill>
                  <a:schemeClr val="tx1">
                    <a:lumMod val="75000"/>
                    <a:lumOff val="25000"/>
                  </a:schemeClr>
                </a:solidFill>
                <a:latin typeface="微软雅黑" panose="020B0503020204020204" charset="-122"/>
                <a:ea typeface="微软雅黑" panose="020B0503020204020204" charset="-122"/>
              </a:endParaRPr>
            </a:p>
          </p:txBody>
        </p:sp>
        <p:sp>
          <p:nvSpPr>
            <p:cNvPr id="30" name="文本框 29"/>
            <p:cNvSpPr txBox="1"/>
            <p:nvPr/>
          </p:nvSpPr>
          <p:spPr>
            <a:xfrm>
              <a:off x="7947" y="3148"/>
              <a:ext cx="6065" cy="6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defTabSz="685800"/>
              <a:r>
                <a:rPr lang="zh-CN" altLang="zh-CN" sz="1400" b="1" dirty="0">
                  <a:solidFill>
                    <a:schemeClr val="tx1"/>
                  </a:solidFill>
                  <a:latin typeface="微软雅黑" panose="020B0503020204020204" charset="-122"/>
                  <a:ea typeface="微软雅黑" panose="020B0503020204020204" charset="-122"/>
                  <a:sym typeface="+mn-ea"/>
                </a:rPr>
                <a:t>系统与厂区管理机通讯采用网络模式，采用网络</a:t>
              </a:r>
              <a:r>
                <a:rPr lang="en-US" altLang="zh-CN" sz="1400" b="1" dirty="0">
                  <a:solidFill>
                    <a:schemeClr val="tx1"/>
                  </a:solidFill>
                  <a:latin typeface="微软雅黑" panose="020B0503020204020204" charset="-122"/>
                  <a:ea typeface="微软雅黑" panose="020B0503020204020204" charset="-122"/>
                  <a:sym typeface="+mn-ea"/>
                </a:rPr>
                <a:t>104</a:t>
              </a:r>
              <a:r>
                <a:rPr lang="zh-CN" altLang="en-US" sz="1400" b="1" dirty="0">
                  <a:solidFill>
                    <a:schemeClr val="tx1"/>
                  </a:solidFill>
                  <a:latin typeface="微软雅黑" panose="020B0503020204020204" charset="-122"/>
                  <a:ea typeface="微软雅黑" panose="020B0503020204020204" charset="-122"/>
                  <a:sym typeface="+mn-ea"/>
                </a:rPr>
                <a:t>规约；厂区管理机与逆变器通讯</a:t>
              </a:r>
              <a:r>
                <a:rPr lang="zh-CN" altLang="zh-CN" sz="1400" b="1" dirty="0">
                  <a:solidFill>
                    <a:schemeClr val="tx1"/>
                  </a:solidFill>
                  <a:latin typeface="微软雅黑" panose="020B0503020204020204" charset="-122"/>
                  <a:ea typeface="微软雅黑" panose="020B0503020204020204" charset="-122"/>
                  <a:sym typeface="+mn-ea"/>
                </a:rPr>
                <a:t>采用串口通讯模式，通常采用</a:t>
              </a:r>
              <a:r>
                <a:rPr lang="en-US" altLang="zh-CN" sz="1400" b="1" dirty="0">
                  <a:solidFill>
                    <a:schemeClr val="tx1"/>
                  </a:solidFill>
                  <a:latin typeface="微软雅黑" panose="020B0503020204020204" charset="-122"/>
                  <a:ea typeface="微软雅黑" panose="020B0503020204020204" charset="-122"/>
                  <a:sym typeface="+mn-ea"/>
                </a:rPr>
                <a:t>Modbus</a:t>
              </a:r>
              <a:r>
                <a:rPr lang="zh-CN" altLang="en-US" sz="1400" b="1" dirty="0">
                  <a:solidFill>
                    <a:schemeClr val="tx1"/>
                  </a:solidFill>
                  <a:latin typeface="微软雅黑" panose="020B0503020204020204" charset="-122"/>
                  <a:ea typeface="微软雅黑" panose="020B0503020204020204" charset="-122"/>
                  <a:sym typeface="+mn-ea"/>
                </a:rPr>
                <a:t>规约</a:t>
              </a:r>
              <a:r>
                <a:rPr lang="zh-CN" altLang="zh-CN" sz="1400" b="1" dirty="0">
                  <a:solidFill>
                    <a:schemeClr val="tx1"/>
                  </a:solidFill>
                  <a:latin typeface="微软雅黑" panose="020B0503020204020204" charset="-122"/>
                  <a:ea typeface="微软雅黑" panose="020B0503020204020204" charset="-122"/>
                  <a:sym typeface="+mn-ea"/>
                </a:rPr>
                <a:t>。</a:t>
              </a:r>
              <a:endParaRPr lang="zh-CN" altLang="zh-CN" sz="1400" b="1" dirty="0">
                <a:solidFill>
                  <a:schemeClr val="tx1"/>
                </a:solidFill>
                <a:latin typeface="微软雅黑" panose="020B0503020204020204" charset="-122"/>
                <a:ea typeface="微软雅黑" panose="020B0503020204020204" charset="-122"/>
                <a:sym typeface="+mn-ea"/>
              </a:endParaRPr>
            </a:p>
          </p:txBody>
        </p:sp>
        <p:sp>
          <p:nvSpPr>
            <p:cNvPr id="3" name="椭圆 2"/>
            <p:cNvSpPr/>
            <p:nvPr/>
          </p:nvSpPr>
          <p:spPr>
            <a:xfrm>
              <a:off x="7035" y="3195"/>
              <a:ext cx="718" cy="5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a:latin typeface="微软雅黑" panose="020B0503020204020204" charset="-122"/>
                  <a:ea typeface="微软雅黑" panose="020B0503020204020204" charset="-122"/>
                  <a:cs typeface="微软雅黑" panose="020B0503020204020204" charset="-122"/>
                </a:rPr>
                <a:t>2</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a:off x="7036" y="4258"/>
              <a:ext cx="718" cy="50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dirty="0">
                  <a:latin typeface="微软雅黑" panose="020B0503020204020204" charset="-122"/>
                  <a:ea typeface="微软雅黑" panose="020B0503020204020204" charset="-122"/>
                  <a:cs typeface="微软雅黑" panose="020B0503020204020204" charset="-122"/>
                </a:rPr>
                <a:t>3</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7948" y="4206"/>
              <a:ext cx="6064" cy="6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p>
              <a:pPr algn="l"/>
              <a:r>
                <a:rPr lang="en-US" altLang="zh-CN" sz="1400" b="1" dirty="0">
                  <a:solidFill>
                    <a:schemeClr val="tx1"/>
                  </a:solidFill>
                  <a:latin typeface="微软雅黑" panose="020B0503020204020204" charset="-122"/>
                  <a:ea typeface="微软雅黑" panose="020B0503020204020204" charset="-122"/>
                  <a:sym typeface="+mn-ea"/>
                </a:rPr>
                <a:t>AGC</a:t>
              </a:r>
              <a:r>
                <a:rPr lang="zh-CN" altLang="en-US" sz="1400" b="1" dirty="0">
                  <a:solidFill>
                    <a:schemeClr val="tx1"/>
                  </a:solidFill>
                  <a:latin typeface="微软雅黑" panose="020B0503020204020204" charset="-122"/>
                  <a:ea typeface="微软雅黑" panose="020B0503020204020204" charset="-122"/>
                  <a:sym typeface="+mn-ea"/>
                </a:rPr>
                <a:t>控制</a:t>
              </a:r>
              <a:r>
                <a:rPr lang="zh-CN" altLang="zh-CN" sz="1400" b="1" dirty="0">
                  <a:solidFill>
                    <a:schemeClr val="tx1"/>
                  </a:solidFill>
                  <a:latin typeface="微软雅黑" panose="020B0503020204020204" charset="-122"/>
                  <a:ea typeface="微软雅黑" panose="020B0503020204020204" charset="-122"/>
                  <a:sym typeface="+mn-ea"/>
                </a:rPr>
                <a:t>系统通过</a:t>
              </a:r>
              <a:r>
                <a:rPr lang="zh-CN" altLang="en-US" sz="1400" b="1" dirty="0">
                  <a:solidFill>
                    <a:schemeClr val="tx1"/>
                  </a:solidFill>
                  <a:latin typeface="微软雅黑" panose="020B0503020204020204" charset="-122"/>
                  <a:ea typeface="微软雅黑" panose="020B0503020204020204" charset="-122"/>
                  <a:sym typeface="+mn-ea"/>
                </a:rPr>
                <a:t>远动机通讯与出线测控装置或光差保护装置、</a:t>
              </a:r>
              <a:r>
                <a:rPr lang="en-US" altLang="zh-CN" sz="1400" b="1" dirty="0">
                  <a:solidFill>
                    <a:schemeClr val="tx1"/>
                  </a:solidFill>
                  <a:latin typeface="微软雅黑" panose="020B0503020204020204" charset="-122"/>
                  <a:ea typeface="微软雅黑" panose="020B0503020204020204" charset="-122"/>
                  <a:sym typeface="+mn-ea"/>
                </a:rPr>
                <a:t>SVG</a:t>
              </a:r>
              <a:r>
                <a:rPr lang="zh-CN" altLang="en-US" sz="1400" b="1" dirty="0">
                  <a:solidFill>
                    <a:schemeClr val="tx1"/>
                  </a:solidFill>
                  <a:latin typeface="微软雅黑" panose="020B0503020204020204" charset="-122"/>
                  <a:ea typeface="微软雅黑" panose="020B0503020204020204" charset="-122"/>
                  <a:sym typeface="+mn-ea"/>
                </a:rPr>
                <a:t>等设备通讯，获取并网出线功率、无功、电压、负荷开关位置、</a:t>
              </a:r>
              <a:r>
                <a:rPr lang="en-US" altLang="zh-CN" sz="1400" b="1" dirty="0">
                  <a:solidFill>
                    <a:schemeClr val="tx1"/>
                  </a:solidFill>
                  <a:latin typeface="微软雅黑" panose="020B0503020204020204" charset="-122"/>
                  <a:ea typeface="微软雅黑" panose="020B0503020204020204" charset="-122"/>
                  <a:sym typeface="+mn-ea"/>
                </a:rPr>
                <a:t>SVG</a:t>
              </a:r>
              <a:r>
                <a:rPr lang="zh-CN" altLang="en-US" sz="1400" b="1" dirty="0">
                  <a:solidFill>
                    <a:schemeClr val="tx1"/>
                  </a:solidFill>
                  <a:latin typeface="微软雅黑" panose="020B0503020204020204" charset="-122"/>
                  <a:ea typeface="微软雅黑" panose="020B0503020204020204" charset="-122"/>
                  <a:sym typeface="+mn-ea"/>
                </a:rPr>
                <a:t>设备等实时信息。</a:t>
              </a:r>
              <a:endParaRPr lang="zh-CN" altLang="en-US" sz="1400" b="1" dirty="0">
                <a:solidFill>
                  <a:schemeClr val="tx1"/>
                </a:solidFill>
                <a:latin typeface="微软雅黑" panose="020B0503020204020204" charset="-122"/>
                <a:ea typeface="微软雅黑" panose="020B0503020204020204" charset="-122"/>
                <a:sym typeface="+mn-ea"/>
              </a:endParaRPr>
            </a:p>
          </p:txBody>
        </p:sp>
        <p:sp>
          <p:nvSpPr>
            <p:cNvPr id="4" name="椭圆 3"/>
            <p:cNvSpPr/>
            <p:nvPr/>
          </p:nvSpPr>
          <p:spPr>
            <a:xfrm>
              <a:off x="7027" y="5759"/>
              <a:ext cx="718" cy="530"/>
            </a:xfrm>
            <a:prstGeom prst="ellipse">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dirty="0">
                  <a:latin typeface="微软雅黑" panose="020B0503020204020204" charset="-122"/>
                  <a:ea typeface="微软雅黑" panose="020B0503020204020204" charset="-122"/>
                  <a:cs typeface="微软雅黑" panose="020B0503020204020204" charset="-122"/>
                </a:rPr>
                <a:t>4</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7928" y="5264"/>
              <a:ext cx="6064" cy="1520"/>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p>
              <a:pPr algn="l">
                <a:lnSpc>
                  <a:spcPct val="150000"/>
                </a:lnSpc>
                <a:buClrTx/>
                <a:buSzTx/>
                <a:buFontTx/>
              </a:pPr>
              <a:r>
                <a:rPr lang="en-US" altLang="zh-CN" sz="1400" b="1" dirty="0">
                  <a:solidFill>
                    <a:schemeClr val="tx1"/>
                  </a:solidFill>
                  <a:latin typeface="微软雅黑" panose="020B0503020204020204" charset="-122"/>
                  <a:ea typeface="微软雅黑" panose="020B0503020204020204" charset="-122"/>
                  <a:sym typeface="+mn-ea"/>
                </a:rPr>
                <a:t> 并经过远动机将实时数据通过电力调度数据网上传到省调主站系统，同时经过远动机从主站接收有功/无功/电压调节控制指令，加载控制算法计算好每台逆变器/风机的有功/无功分配值，下发到逆变器/风机/SVG装置等进行远方调节和控制。</a:t>
              </a:r>
              <a:endParaRPr lang="en-US" altLang="zh-CN" sz="1400" b="1" dirty="0">
                <a:solidFill>
                  <a:schemeClr val="tx1"/>
                </a:solidFill>
                <a:latin typeface="微软雅黑" panose="020B0503020204020204" charset="-122"/>
                <a:ea typeface="微软雅黑" panose="020B0503020204020204" charset="-122"/>
                <a:sym typeface="+mn-ea"/>
              </a:endParaRPr>
            </a:p>
          </p:txBody>
        </p:sp>
      </p:grpSp>
      <p:sp>
        <p:nvSpPr>
          <p:cNvPr id="7" name="标题 1"/>
          <p:cNvSpPr>
            <a:spLocks noGrp="1"/>
          </p:cNvSpPr>
          <p:nvPr/>
        </p:nvSpPr>
        <p:spPr>
          <a:xfrm>
            <a:off x="227965" y="216535"/>
            <a:ext cx="10635615"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1.3 AGC</a:t>
            </a:r>
            <a:r>
              <a:rPr lang="zh-CN" altLang="en-US" sz="3200" b="1" dirty="0">
                <a:solidFill>
                  <a:srgbClr val="0070C0"/>
                </a:solidFill>
                <a:latin typeface="+mn-lt"/>
                <a:ea typeface="+mn-ea"/>
                <a:cs typeface="+mn-ea"/>
                <a:sym typeface="+mn-lt"/>
              </a:rPr>
              <a:t>架构组成</a:t>
            </a:r>
            <a:endParaRPr lang="zh-CN" altLang="en-US" sz="3200" b="1" dirty="0">
              <a:solidFill>
                <a:srgbClr val="0070C0"/>
              </a:solidFill>
              <a:latin typeface="+mn-lt"/>
              <a:ea typeface="+mn-ea"/>
              <a:cs typeface="+mn-ea"/>
              <a:sym typeface="+mn-lt"/>
            </a:endParaRPr>
          </a:p>
        </p:txBody>
      </p:sp>
      <p:pic>
        <p:nvPicPr>
          <p:cNvPr id="8" name="图片 7" descr="绩元"/>
          <p:cNvPicPr>
            <a:picLocks noChangeAspect="1"/>
          </p:cNvPicPr>
          <p:nvPr/>
        </p:nvPicPr>
        <p:blipFill>
          <a:blip r:embed="rId2"/>
          <a:stretch>
            <a:fillRect/>
          </a:stretch>
        </p:blipFill>
        <p:spPr>
          <a:xfrm>
            <a:off x="11040160" y="105281"/>
            <a:ext cx="420370" cy="797560"/>
          </a:xfrm>
          <a:prstGeom prst="rect">
            <a:avLst/>
          </a:prstGeom>
        </p:spPr>
      </p:pic>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8" descr="new_loz"/>
          <p:cNvPicPr>
            <a:picLocks noChangeAspect="1"/>
          </p:cNvPicPr>
          <p:nvPr/>
        </p:nvPicPr>
        <p:blipFill>
          <a:blip r:embed="rId1"/>
          <a:stretch>
            <a:fillRect/>
          </a:stretch>
        </p:blipFill>
        <p:spPr>
          <a:xfrm>
            <a:off x="719667" y="1060027"/>
            <a:ext cx="10945707" cy="5713307"/>
          </a:xfrm>
          <a:prstGeom prst="rect">
            <a:avLst/>
          </a:prstGeom>
          <a:noFill/>
          <a:ln w="9525">
            <a:noFill/>
          </a:ln>
        </p:spPr>
      </p:pic>
      <p:sp>
        <p:nvSpPr>
          <p:cNvPr id="3" name="Rectangle 21"/>
          <p:cNvSpPr>
            <a:spLocks noChangeArrowheads="1"/>
          </p:cNvSpPr>
          <p:nvPr/>
        </p:nvSpPr>
        <p:spPr bwMode="auto">
          <a:xfrm>
            <a:off x="1075267" y="1314027"/>
            <a:ext cx="1273387" cy="4903893"/>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18" name="Group 55"/>
          <p:cNvGrpSpPr/>
          <p:nvPr/>
        </p:nvGrpSpPr>
        <p:grpSpPr>
          <a:xfrm>
            <a:off x="1024890" y="4742603"/>
            <a:ext cx="1340273" cy="1280160"/>
            <a:chOff x="497" y="1149"/>
            <a:chExt cx="865" cy="864"/>
          </a:xfrm>
        </p:grpSpPr>
        <p:pic>
          <p:nvPicPr>
            <p:cNvPr id="23584" name="Picture 18" descr="button-1"/>
            <p:cNvPicPr>
              <a:picLocks noChangeAspect="1"/>
            </p:cNvPicPr>
            <p:nvPr/>
          </p:nvPicPr>
          <p:blipFill>
            <a:blip r:embed="rId2"/>
            <a:stretch>
              <a:fillRect/>
            </a:stretch>
          </p:blipFill>
          <p:spPr>
            <a:xfrm>
              <a:off x="497" y="1149"/>
              <a:ext cx="865" cy="864"/>
            </a:xfrm>
            <a:prstGeom prst="rect">
              <a:avLst/>
            </a:prstGeom>
            <a:noFill/>
            <a:ln w="9525">
              <a:noFill/>
            </a:ln>
          </p:spPr>
        </p:pic>
        <p:sp>
          <p:nvSpPr>
            <p:cNvPr id="20"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调度</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主站</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23563" name="文本框 36"/>
          <p:cNvSpPr txBox="1"/>
          <p:nvPr/>
        </p:nvSpPr>
        <p:spPr>
          <a:xfrm>
            <a:off x="971973" y="1639147"/>
            <a:ext cx="1329267" cy="2799715"/>
          </a:xfrm>
          <a:prstGeom prst="rect">
            <a:avLst/>
          </a:prstGeom>
          <a:noFill/>
          <a:ln w="9525">
            <a:noFill/>
          </a:ln>
        </p:spPr>
        <p:txBody>
          <a:bodyPr wrap="square">
            <a:spAutoFit/>
          </a:bodyPr>
          <a:p>
            <a:pPr marL="0" indent="0" algn="just">
              <a:buFont typeface="Wingdings" panose="05000000000000000000" pitchFamily="2" charset="2"/>
              <a:buNone/>
            </a:pP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●负责下发有功目标指令给远动机  </a:t>
            </a:r>
            <a:endPar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marL="0" indent="0" algn="just">
              <a:buFont typeface="Wingdings" panose="05000000000000000000" pitchFamily="2" charset="2"/>
              <a:buNone/>
            </a:pP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●同时获取</a:t>
            </a:r>
            <a:r>
              <a:rPr lang="en-US" altLang="zh-CN"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AGC</a:t>
            </a: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系统的压板状态、实时功率等数据。监视</a:t>
            </a:r>
            <a:r>
              <a:rPr lang="en-US" altLang="zh-CN"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AGC</a:t>
            </a: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系统是否正常运行。并依据细则对</a:t>
            </a:r>
            <a:r>
              <a:rPr lang="en-US" altLang="zh-CN"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AGC</a:t>
            </a: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做拉停处理、考核统计。</a:t>
            </a:r>
            <a:endParaRPr lang="zh-CN" altLang="en-US" sz="1465" i="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8" name="Rectangle 21"/>
          <p:cNvSpPr>
            <a:spLocks noChangeArrowheads="1"/>
          </p:cNvSpPr>
          <p:nvPr/>
        </p:nvSpPr>
        <p:spPr bwMode="auto">
          <a:xfrm>
            <a:off x="2810933" y="1305560"/>
            <a:ext cx="1273387" cy="4903893"/>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9" name="Group 55"/>
          <p:cNvGrpSpPr/>
          <p:nvPr/>
        </p:nvGrpSpPr>
        <p:grpSpPr>
          <a:xfrm>
            <a:off x="2760557" y="4734137"/>
            <a:ext cx="1340273" cy="1280160"/>
            <a:chOff x="497" y="1149"/>
            <a:chExt cx="865" cy="864"/>
          </a:xfrm>
        </p:grpSpPr>
        <p:pic>
          <p:nvPicPr>
            <p:cNvPr id="10" name="Picture 18" descr="button-1"/>
            <p:cNvPicPr>
              <a:picLocks noChangeAspect="1"/>
            </p:cNvPicPr>
            <p:nvPr/>
          </p:nvPicPr>
          <p:blipFill>
            <a:blip r:embed="rId2"/>
            <a:stretch>
              <a:fillRect/>
            </a:stretch>
          </p:blipFill>
          <p:spPr>
            <a:xfrm>
              <a:off x="497" y="1149"/>
              <a:ext cx="865" cy="864"/>
            </a:xfrm>
            <a:prstGeom prst="rect">
              <a:avLst/>
            </a:prstGeom>
            <a:noFill/>
            <a:ln w="9525">
              <a:noFill/>
            </a:ln>
          </p:spPr>
        </p:pic>
        <p:sp>
          <p:nvSpPr>
            <p:cNvPr id="14"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远动机</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19" name="文本框 36"/>
          <p:cNvSpPr txBox="1"/>
          <p:nvPr/>
        </p:nvSpPr>
        <p:spPr>
          <a:xfrm>
            <a:off x="2707640" y="1630680"/>
            <a:ext cx="1329267" cy="2799715"/>
          </a:xfrm>
          <a:prstGeom prst="rect">
            <a:avLst/>
          </a:prstGeom>
          <a:noFill/>
          <a:ln w="9525">
            <a:noFill/>
          </a:ln>
        </p:spPr>
        <p:txBody>
          <a:bodyPr wrap="square">
            <a:spAutoFit/>
          </a:bodyPr>
          <a:p>
            <a:pPr marL="0" algn="just">
              <a:buClrTx/>
              <a:buSzTx/>
              <a:buFont typeface="Wingdings" panose="05000000000000000000" pitchFamily="2" charset="2"/>
              <a:buNone/>
            </a:pP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用来接收调度指令并转发给AGC系统，同时将实时母线功率数据送给AGC系统。为AGC系统的初步调节判定提供两个主要参数，即：目标功率和实时功率。</a:t>
            </a:r>
            <a:endParaRPr lang="zh-CN" altLang="en-US" sz="1465" i="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21" name="Rectangle 21"/>
          <p:cNvSpPr>
            <a:spLocks noChangeArrowheads="1"/>
          </p:cNvSpPr>
          <p:nvPr/>
        </p:nvSpPr>
        <p:spPr bwMode="auto">
          <a:xfrm>
            <a:off x="4478867" y="1322493"/>
            <a:ext cx="1273387" cy="4903893"/>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22" name="Group 55"/>
          <p:cNvGrpSpPr/>
          <p:nvPr/>
        </p:nvGrpSpPr>
        <p:grpSpPr>
          <a:xfrm>
            <a:off x="4428490" y="4751070"/>
            <a:ext cx="1340273" cy="1280160"/>
            <a:chOff x="497" y="1149"/>
            <a:chExt cx="865" cy="864"/>
          </a:xfrm>
        </p:grpSpPr>
        <p:pic>
          <p:nvPicPr>
            <p:cNvPr id="23" name="Picture 18" descr="button-1"/>
            <p:cNvPicPr>
              <a:picLocks noChangeAspect="1"/>
            </p:cNvPicPr>
            <p:nvPr/>
          </p:nvPicPr>
          <p:blipFill>
            <a:blip r:embed="rId2"/>
            <a:stretch>
              <a:fillRect/>
            </a:stretch>
          </p:blipFill>
          <p:spPr>
            <a:xfrm>
              <a:off x="497" y="1149"/>
              <a:ext cx="865" cy="864"/>
            </a:xfrm>
            <a:prstGeom prst="rect">
              <a:avLst/>
            </a:prstGeom>
            <a:noFill/>
            <a:ln w="9525">
              <a:noFill/>
            </a:ln>
          </p:spPr>
        </p:pic>
        <p:sp>
          <p:nvSpPr>
            <p:cNvPr id="25"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en-US" altLang="zh-CN"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AGC</a:t>
              </a:r>
              <a:endParaRPr kumimoji="0" lang="en-US" altLang="zh-CN"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系统</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28" name="文本框 36"/>
          <p:cNvSpPr txBox="1"/>
          <p:nvPr/>
        </p:nvSpPr>
        <p:spPr>
          <a:xfrm>
            <a:off x="4375573" y="1647613"/>
            <a:ext cx="1329267" cy="2573655"/>
          </a:xfrm>
          <a:prstGeom prst="rect">
            <a:avLst/>
          </a:prstGeom>
          <a:noFill/>
          <a:ln w="9525">
            <a:noFill/>
          </a:ln>
        </p:spPr>
        <p:txBody>
          <a:bodyPr wrap="square">
            <a:spAutoFit/>
          </a:bodyPr>
          <a:p>
            <a:pPr marL="0" algn="just">
              <a:buClrTx/>
              <a:buSzTx/>
              <a:buFont typeface="Wingdings" panose="05000000000000000000" pitchFamily="2" charset="2"/>
              <a:buNone/>
            </a:pP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从远动机获取调度指令及实时母线功率，从厂区通讯管理机接收逆变器的实时运行信息。根据调节算法，算好要对逆变器下发的有功调节分配值。</a:t>
            </a:r>
            <a:endParaRPr lang="zh-CN" altLang="en-US" sz="1465" i="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31" name="Rectangle 21"/>
          <p:cNvSpPr>
            <a:spLocks noChangeArrowheads="1"/>
          </p:cNvSpPr>
          <p:nvPr/>
        </p:nvSpPr>
        <p:spPr bwMode="auto">
          <a:xfrm>
            <a:off x="6173047" y="1305560"/>
            <a:ext cx="1273387" cy="4903893"/>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36" name="Group 55"/>
          <p:cNvGrpSpPr/>
          <p:nvPr/>
        </p:nvGrpSpPr>
        <p:grpSpPr>
          <a:xfrm>
            <a:off x="6122670" y="4734137"/>
            <a:ext cx="1340273" cy="1280160"/>
            <a:chOff x="497" y="1149"/>
            <a:chExt cx="865" cy="864"/>
          </a:xfrm>
        </p:grpSpPr>
        <p:pic>
          <p:nvPicPr>
            <p:cNvPr id="37" name="Picture 18" descr="button-1"/>
            <p:cNvPicPr>
              <a:picLocks noChangeAspect="1"/>
            </p:cNvPicPr>
            <p:nvPr/>
          </p:nvPicPr>
          <p:blipFill>
            <a:blip r:embed="rId2"/>
            <a:stretch>
              <a:fillRect/>
            </a:stretch>
          </p:blipFill>
          <p:spPr>
            <a:xfrm>
              <a:off x="497" y="1149"/>
              <a:ext cx="865" cy="864"/>
            </a:xfrm>
            <a:prstGeom prst="rect">
              <a:avLst/>
            </a:prstGeom>
            <a:noFill/>
            <a:ln w="9525">
              <a:noFill/>
            </a:ln>
          </p:spPr>
        </p:pic>
        <p:sp>
          <p:nvSpPr>
            <p:cNvPr id="38"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厂区</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管理机</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39" name="文本框 36"/>
          <p:cNvSpPr txBox="1"/>
          <p:nvPr/>
        </p:nvSpPr>
        <p:spPr>
          <a:xfrm>
            <a:off x="6069753" y="1630680"/>
            <a:ext cx="1329267" cy="1896745"/>
          </a:xfrm>
          <a:prstGeom prst="rect">
            <a:avLst/>
          </a:prstGeom>
          <a:noFill/>
          <a:ln w="9525">
            <a:noFill/>
          </a:ln>
        </p:spPr>
        <p:txBody>
          <a:bodyPr wrap="square">
            <a:spAutoFit/>
          </a:bodyPr>
          <a:p>
            <a:pPr marL="0" indent="0" algn="just">
              <a:buFont typeface="Wingdings" panose="05000000000000000000" pitchFamily="2" charset="2"/>
              <a:buNone/>
            </a:pP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负责将AGC分配给逆变器的功率调节值送给逆变器，并将逆变器执行完指令后的实时信息反馈给AGC系统。</a:t>
            </a:r>
            <a:endParaRPr lang="zh-CN" altLang="en-US" sz="1465" i="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6" name="Rectangle 21"/>
          <p:cNvSpPr>
            <a:spLocks noChangeArrowheads="1"/>
          </p:cNvSpPr>
          <p:nvPr/>
        </p:nvSpPr>
        <p:spPr bwMode="auto">
          <a:xfrm>
            <a:off x="7990840" y="1305560"/>
            <a:ext cx="1273387" cy="4903893"/>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47" name="Group 55"/>
          <p:cNvGrpSpPr/>
          <p:nvPr/>
        </p:nvGrpSpPr>
        <p:grpSpPr>
          <a:xfrm>
            <a:off x="7940463" y="4734137"/>
            <a:ext cx="1340273" cy="1280160"/>
            <a:chOff x="497" y="1149"/>
            <a:chExt cx="865" cy="864"/>
          </a:xfrm>
        </p:grpSpPr>
        <p:pic>
          <p:nvPicPr>
            <p:cNvPr id="48" name="Picture 18" descr="button-1"/>
            <p:cNvPicPr>
              <a:picLocks noChangeAspect="1"/>
            </p:cNvPicPr>
            <p:nvPr/>
          </p:nvPicPr>
          <p:blipFill>
            <a:blip r:embed="rId2"/>
            <a:stretch>
              <a:fillRect/>
            </a:stretch>
          </p:blipFill>
          <p:spPr>
            <a:xfrm>
              <a:off x="497" y="1149"/>
              <a:ext cx="865" cy="864"/>
            </a:xfrm>
            <a:prstGeom prst="rect">
              <a:avLst/>
            </a:prstGeom>
            <a:noFill/>
            <a:ln w="9525">
              <a:noFill/>
            </a:ln>
          </p:spPr>
        </p:pic>
        <p:sp>
          <p:nvSpPr>
            <p:cNvPr id="49"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逆变器风机</a:t>
              </a:r>
              <a:endParaRPr kumimoji="0" lang="en-US" altLang="zh-CN"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50" name="文本框 36"/>
          <p:cNvSpPr txBox="1"/>
          <p:nvPr/>
        </p:nvSpPr>
        <p:spPr>
          <a:xfrm>
            <a:off x="7887547" y="1630680"/>
            <a:ext cx="1329267" cy="768350"/>
          </a:xfrm>
          <a:prstGeom prst="rect">
            <a:avLst/>
          </a:prstGeom>
          <a:noFill/>
          <a:ln w="9525">
            <a:noFill/>
          </a:ln>
        </p:spPr>
        <p:txBody>
          <a:bodyPr wrap="square">
            <a:spAutoFit/>
          </a:bodyPr>
          <a:p>
            <a:pPr marL="0" algn="just">
              <a:buClrTx/>
              <a:buSzTx/>
              <a:buFont typeface="Wingdings" panose="05000000000000000000" pitchFamily="2" charset="2"/>
              <a:buNone/>
            </a:pP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执行AGC指令，真正的功率控制执行单元。</a:t>
            </a:r>
            <a:endParaRPr lang="zh-CN" altLang="en-US" sz="1465" i="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51" name="Rectangle 21"/>
          <p:cNvSpPr>
            <a:spLocks noChangeArrowheads="1"/>
          </p:cNvSpPr>
          <p:nvPr/>
        </p:nvSpPr>
        <p:spPr bwMode="auto">
          <a:xfrm>
            <a:off x="9697720" y="1305560"/>
            <a:ext cx="1273387" cy="4903893"/>
          </a:xfrm>
          <a:prstGeom prst="rect">
            <a:avLst/>
          </a:prstGeom>
          <a:gradFill rotWithShape="1">
            <a:gsLst>
              <a:gs pos="0">
                <a:srgbClr val="FFFFFF">
                  <a:alpha val="0"/>
                </a:srgbClr>
              </a:gs>
              <a:gs pos="100000">
                <a:srgbClr val="969696">
                  <a:alpha val="39998"/>
                </a:srgbClr>
              </a:gs>
            </a:gsLst>
            <a:lin ang="5400000" scaled="1"/>
          </a:gradFill>
          <a:ln>
            <a:noFill/>
          </a:ln>
          <a:effectLst/>
          <a:extLst>
            <a:ext uri="{91240B29-F687-4F45-9708-019B960494DF}">
              <a14:hiddenLine xmlns:a14="http://schemas.microsoft.com/office/drawing/2010/main" w="57150">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735" b="1" i="0" u="none" strike="noStrike" kern="1200" cap="none" spc="0" normalizeH="0" baseline="0" noProof="0">
              <a:ln>
                <a:noFill/>
              </a:ln>
              <a:solidFill>
                <a:schemeClr val="tx1"/>
              </a:solidFill>
              <a:effectLst/>
              <a:uLnTx/>
              <a:uFillTx/>
              <a:latin typeface="Times New Roman" panose="02020603050405020304" charset="0"/>
              <a:ea typeface="楷体_GB2312" pitchFamily="49" charset="-122"/>
              <a:cs typeface="+mn-cs"/>
            </a:endParaRPr>
          </a:p>
        </p:txBody>
      </p:sp>
      <p:grpSp>
        <p:nvGrpSpPr>
          <p:cNvPr id="52" name="Group 55"/>
          <p:cNvGrpSpPr/>
          <p:nvPr/>
        </p:nvGrpSpPr>
        <p:grpSpPr>
          <a:xfrm>
            <a:off x="9647343" y="4734137"/>
            <a:ext cx="1340273" cy="1280160"/>
            <a:chOff x="497" y="1149"/>
            <a:chExt cx="865" cy="864"/>
          </a:xfrm>
        </p:grpSpPr>
        <p:pic>
          <p:nvPicPr>
            <p:cNvPr id="53" name="Picture 18" descr="button-1"/>
            <p:cNvPicPr>
              <a:picLocks noChangeAspect="1"/>
            </p:cNvPicPr>
            <p:nvPr/>
          </p:nvPicPr>
          <p:blipFill>
            <a:blip r:embed="rId2"/>
            <a:stretch>
              <a:fillRect/>
            </a:stretch>
          </p:blipFill>
          <p:spPr>
            <a:xfrm>
              <a:off x="497" y="1149"/>
              <a:ext cx="865" cy="864"/>
            </a:xfrm>
            <a:prstGeom prst="rect">
              <a:avLst/>
            </a:prstGeom>
            <a:noFill/>
            <a:ln w="9525">
              <a:noFill/>
            </a:ln>
          </p:spPr>
        </p:pic>
        <p:sp>
          <p:nvSpPr>
            <p:cNvPr id="54" name="Oval 19"/>
            <p:cNvSpPr>
              <a:spLocks noChangeArrowheads="1"/>
            </p:cNvSpPr>
            <p:nvPr/>
          </p:nvSpPr>
          <p:spPr bwMode="auto">
            <a:xfrm>
              <a:off x="568" y="1149"/>
              <a:ext cx="727" cy="796"/>
            </a:xfrm>
            <a:prstGeom prst="ellipse">
              <a:avLst/>
            </a:prstGeom>
            <a:noFill/>
            <a:ln>
              <a:noFill/>
            </a:ln>
            <a:effectLst/>
            <a:extLst>
              <a:ext uri="{909E8E84-426E-40DD-AFC4-6F175D3DCCD1}">
                <a14:hiddenFill xmlns:a14="http://schemas.microsoft.com/office/drawing/2010/main">
                  <a:gradFill rotWithShape="1">
                    <a:gsLst>
                      <a:gs pos="0">
                        <a:srgbClr val="FFFFFF"/>
                      </a:gs>
                      <a:gs pos="100000">
                        <a:srgbClr val="DCDCDC"/>
                      </a:gs>
                    </a:gsLst>
                    <a:lin ang="2700000" scaled="1"/>
                  </a:gradFill>
                </a14:hiddenFill>
              </a:ex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rPr>
                <a:t>交换机</a:t>
              </a:r>
              <a:endParaRPr kumimoji="0" lang="zh-CN" altLang="en-US" sz="1865" b="1" i="0" u="none" strike="noStrike" kern="1200" cap="none" spc="0" normalizeH="0" baseline="0" noProof="0" dirty="0">
                <a:ln>
                  <a:noFill/>
                </a:ln>
                <a:solidFill>
                  <a:srgbClr val="FEFFFF"/>
                </a:solidFill>
                <a:effectLst/>
                <a:uLnTx/>
                <a:uFillTx/>
                <a:latin typeface="微软雅黑" panose="020B0503020204020204" charset="-122"/>
                <a:ea typeface="微软雅黑" panose="020B0503020204020204" charset="-122"/>
                <a:cs typeface="+mn-cs"/>
              </a:endParaRPr>
            </a:p>
          </p:txBody>
        </p:sp>
      </p:grpSp>
      <p:sp>
        <p:nvSpPr>
          <p:cNvPr id="55" name="文本框 36"/>
          <p:cNvSpPr txBox="1"/>
          <p:nvPr/>
        </p:nvSpPr>
        <p:spPr>
          <a:xfrm>
            <a:off x="9594427" y="1630680"/>
            <a:ext cx="1329267" cy="768350"/>
          </a:xfrm>
          <a:prstGeom prst="rect">
            <a:avLst/>
          </a:prstGeom>
          <a:noFill/>
          <a:ln w="9525">
            <a:noFill/>
          </a:ln>
        </p:spPr>
        <p:txBody>
          <a:bodyPr wrap="square">
            <a:spAutoFit/>
          </a:bodyPr>
          <a:p>
            <a:pPr marL="0" algn="just">
              <a:buClrTx/>
              <a:buSzTx/>
              <a:buFont typeface="Wingdings" panose="05000000000000000000" pitchFamily="2" charset="2"/>
              <a:buNone/>
            </a:pPr>
            <a:r>
              <a:rPr lang="zh-CN" altLang="en-US" sz="1465">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各网络设备进行数据交互、传输的基础</a:t>
            </a:r>
            <a:endParaRPr lang="zh-CN" altLang="en-US" sz="1465" i="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7" name="标题 1"/>
          <p:cNvSpPr>
            <a:spLocks noGrp="1"/>
          </p:cNvSpPr>
          <p:nvPr/>
        </p:nvSpPr>
        <p:spPr>
          <a:xfrm>
            <a:off x="227965" y="216535"/>
            <a:ext cx="10635615"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1.4 AGC</a:t>
            </a:r>
            <a:r>
              <a:rPr lang="zh-CN" altLang="en-US" sz="3200" b="1" dirty="0">
                <a:solidFill>
                  <a:srgbClr val="0070C0"/>
                </a:solidFill>
                <a:latin typeface="+mn-lt"/>
                <a:ea typeface="+mn-ea"/>
                <a:cs typeface="+mn-ea"/>
                <a:sym typeface="+mn-lt"/>
              </a:rPr>
              <a:t>架构组成</a:t>
            </a:r>
            <a:endParaRPr lang="zh-CN" altLang="en-US" sz="3200" b="1" dirty="0">
              <a:solidFill>
                <a:srgbClr val="0070C0"/>
              </a:solidFill>
              <a:latin typeface="+mn-lt"/>
              <a:ea typeface="+mn-ea"/>
              <a:cs typeface="+mn-ea"/>
              <a:sym typeface="+mn-lt"/>
            </a:endParaRPr>
          </a:p>
        </p:txBody>
      </p:sp>
      <p:pic>
        <p:nvPicPr>
          <p:cNvPr id="2" name="图片 1" descr="绩元"/>
          <p:cNvPicPr>
            <a:picLocks noChangeAspect="1"/>
          </p:cNvPicPr>
          <p:nvPr/>
        </p:nvPicPr>
        <p:blipFill>
          <a:blip r:embed="rId3"/>
          <a:stretch>
            <a:fillRect/>
          </a:stretch>
        </p:blipFill>
        <p:spPr>
          <a:xfrm>
            <a:off x="11040160" y="105281"/>
            <a:ext cx="420370" cy="79756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5.55556E-7 2.59259E-6 L -0.00035 -0.39584 " pathEditMode="relative" rAng="0" ptsTypes="AA">
                                      <p:cBhvr>
                                        <p:cTn id="6" dur="1000" fill="hold"/>
                                        <p:tgtEl>
                                          <p:spTgt spid="18"/>
                                        </p:tgtEl>
                                        <p:attrNameLst>
                                          <p:attrName>ppt_x</p:attrName>
                                          <p:attrName>ppt_y</p:attrName>
                                        </p:attrNameLst>
                                      </p:cBhvr>
                                      <p:rCtr x="0" y="-19800"/>
                                    </p:animMotion>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5.55556E-7 2.59259E-6 L -0.00035 -0.39584 " pathEditMode="relative" rAng="0" ptsTypes="AA">
                                      <p:cBhvr>
                                        <p:cTn id="9" dur="1000" fill="hold"/>
                                        <p:tgtEl>
                                          <p:spTgt spid="9"/>
                                        </p:tgtEl>
                                        <p:attrNameLst>
                                          <p:attrName>ppt_x</p:attrName>
                                          <p:attrName>ppt_y</p:attrName>
                                        </p:attrNameLst>
                                      </p:cBhvr>
                                      <p:rCtr x="0" y="-19800"/>
                                    </p:animMotion>
                                  </p:childTnLst>
                                </p:cTn>
                              </p:par>
                            </p:childTnLst>
                          </p:cTn>
                        </p:par>
                        <p:par>
                          <p:cTn id="10" fill="hold">
                            <p:stCondLst>
                              <p:cond delay="2000"/>
                            </p:stCondLst>
                            <p:childTnLst>
                              <p:par>
                                <p:cTn id="11" presetID="64" presetClass="path" presetSubtype="0" accel="50000" decel="50000" fill="hold" nodeType="afterEffect">
                                  <p:stCondLst>
                                    <p:cond delay="0"/>
                                  </p:stCondLst>
                                  <p:childTnLst>
                                    <p:animMotion origin="layout" path="M 5.55556E-7 2.59259E-6 L -0.00035 -0.39584 " pathEditMode="relative" rAng="0" ptsTypes="AA">
                                      <p:cBhvr>
                                        <p:cTn id="12" dur="1000" fill="hold"/>
                                        <p:tgtEl>
                                          <p:spTgt spid="22"/>
                                        </p:tgtEl>
                                        <p:attrNameLst>
                                          <p:attrName>ppt_x</p:attrName>
                                          <p:attrName>ppt_y</p:attrName>
                                        </p:attrNameLst>
                                      </p:cBhvr>
                                      <p:rCtr x="0" y="-19800"/>
                                    </p:animMotion>
                                  </p:childTnLst>
                                </p:cTn>
                              </p:par>
                            </p:childTnLst>
                          </p:cTn>
                        </p:par>
                        <p:par>
                          <p:cTn id="13" fill="hold">
                            <p:stCondLst>
                              <p:cond delay="3000"/>
                            </p:stCondLst>
                            <p:childTnLst>
                              <p:par>
                                <p:cTn id="14" presetID="64" presetClass="path" presetSubtype="0" accel="50000" decel="50000" fill="hold" nodeType="afterEffect">
                                  <p:stCondLst>
                                    <p:cond delay="0"/>
                                  </p:stCondLst>
                                  <p:childTnLst>
                                    <p:animMotion origin="layout" path="M 5.55556E-7 2.59259E-6 L -0.00035 -0.39584 " pathEditMode="relative" rAng="0" ptsTypes="AA">
                                      <p:cBhvr>
                                        <p:cTn id="15" dur="1000" fill="hold"/>
                                        <p:tgtEl>
                                          <p:spTgt spid="36"/>
                                        </p:tgtEl>
                                        <p:attrNameLst>
                                          <p:attrName>ppt_x</p:attrName>
                                          <p:attrName>ppt_y</p:attrName>
                                        </p:attrNameLst>
                                      </p:cBhvr>
                                      <p:rCtr x="0" y="-19800"/>
                                    </p:animMotion>
                                  </p:childTnLst>
                                </p:cTn>
                              </p:par>
                            </p:childTnLst>
                          </p:cTn>
                        </p:par>
                        <p:par>
                          <p:cTn id="16" fill="hold">
                            <p:stCondLst>
                              <p:cond delay="4000"/>
                            </p:stCondLst>
                            <p:childTnLst>
                              <p:par>
                                <p:cTn id="17" presetID="64" presetClass="path" presetSubtype="0" accel="50000" decel="50000" fill="hold" nodeType="afterEffect">
                                  <p:stCondLst>
                                    <p:cond delay="0"/>
                                  </p:stCondLst>
                                  <p:childTnLst>
                                    <p:animMotion origin="layout" path="M 5.55556E-7 2.59259E-6 L -0.00035 -0.39584 " pathEditMode="relative" rAng="0" ptsTypes="AA">
                                      <p:cBhvr>
                                        <p:cTn id="18" dur="1000" fill="hold"/>
                                        <p:tgtEl>
                                          <p:spTgt spid="47"/>
                                        </p:tgtEl>
                                        <p:attrNameLst>
                                          <p:attrName>ppt_x</p:attrName>
                                          <p:attrName>ppt_y</p:attrName>
                                        </p:attrNameLst>
                                      </p:cBhvr>
                                      <p:rCtr x="0" y="-19800"/>
                                    </p:animMotion>
                                  </p:childTnLst>
                                </p:cTn>
                              </p:par>
                            </p:childTnLst>
                          </p:cTn>
                        </p:par>
                        <p:par>
                          <p:cTn id="19" fill="hold">
                            <p:stCondLst>
                              <p:cond delay="5000"/>
                            </p:stCondLst>
                            <p:childTnLst>
                              <p:par>
                                <p:cTn id="20" presetID="64" presetClass="path" presetSubtype="0" accel="50000" decel="50000" fill="hold" nodeType="afterEffect">
                                  <p:stCondLst>
                                    <p:cond delay="0"/>
                                  </p:stCondLst>
                                  <p:childTnLst>
                                    <p:animMotion origin="layout" path="M 5.55556E-7 2.59259E-6 L -0.00035 -0.39584 " pathEditMode="relative" rAng="0" ptsTypes="AA">
                                      <p:cBhvr>
                                        <p:cTn id="21" dur="1000" fill="hold"/>
                                        <p:tgtEl>
                                          <p:spTgt spid="52"/>
                                        </p:tgtEl>
                                        <p:attrNameLst>
                                          <p:attrName>ppt_x</p:attrName>
                                          <p:attrName>ppt_y</p:attrName>
                                        </p:attrNameLst>
                                      </p:cBhvr>
                                      <p:rCtr x="0" y="-19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979170" y="834390"/>
            <a:ext cx="10233660" cy="5360035"/>
            <a:chOff x="1243" y="1359"/>
            <a:chExt cx="12027" cy="5864"/>
          </a:xfrm>
        </p:grpSpPr>
        <p:grpSp>
          <p:nvGrpSpPr>
            <p:cNvPr id="53" name="组合 52"/>
            <p:cNvGrpSpPr/>
            <p:nvPr/>
          </p:nvGrpSpPr>
          <p:grpSpPr>
            <a:xfrm>
              <a:off x="1243" y="1359"/>
              <a:ext cx="11335" cy="5844"/>
              <a:chOff x="556" y="971"/>
              <a:chExt cx="15114" cy="8038"/>
            </a:xfrm>
          </p:grpSpPr>
          <p:grpSp>
            <p:nvGrpSpPr>
              <p:cNvPr id="2" name="组合 1"/>
              <p:cNvGrpSpPr/>
              <p:nvPr/>
            </p:nvGrpSpPr>
            <p:grpSpPr>
              <a:xfrm>
                <a:off x="1570" y="971"/>
                <a:ext cx="14100" cy="1835"/>
                <a:chOff x="1570" y="971"/>
                <a:chExt cx="14100" cy="1835"/>
              </a:xfrm>
            </p:grpSpPr>
            <p:sp>
              <p:nvSpPr>
                <p:cNvPr id="215" name="标题1"/>
                <p:cNvSpPr>
                  <a:spLocks noChangeArrowheads="1"/>
                </p:cNvSpPr>
                <p:nvPr/>
              </p:nvSpPr>
              <p:spPr bwMode="gray">
                <a:xfrm>
                  <a:off x="7246" y="971"/>
                  <a:ext cx="2747" cy="975"/>
                </a:xfrm>
                <a:prstGeom prst="roundRect">
                  <a:avLst>
                    <a:gd name="adj" fmla="val 11921"/>
                  </a:avLst>
                </a:prstGeom>
                <a:gradFill>
                  <a:gsLst>
                    <a:gs pos="0">
                      <a:srgbClr val="9EE256"/>
                    </a:gs>
                    <a:gs pos="100000">
                      <a:srgbClr val="52762D"/>
                    </a:gs>
                  </a:gsLst>
                  <a:lin scaled="0"/>
                </a:gra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sz="135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基本功能</a:t>
                  </a:r>
                  <a:endParaRPr kumimoji="0" lang="zh-CN" sz="135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21" name="标题1"/>
                <p:cNvSpPr>
                  <a:spLocks noChangeArrowheads="1"/>
                </p:cNvSpPr>
                <p:nvPr/>
              </p:nvSpPr>
              <p:spPr bwMode="gray">
                <a:xfrm flipV="1">
                  <a:off x="1570" y="2641"/>
                  <a:ext cx="14100" cy="165"/>
                </a:xfrm>
                <a:prstGeom prst="roundRect">
                  <a:avLst>
                    <a:gd name="adj" fmla="val 11921"/>
                  </a:avLst>
                </a:prstGeom>
                <a:solidFill>
                  <a:schemeClr val="accent3"/>
                </a:soli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endParaRPr kumimoji="0" lang="zh-CN" sz="135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grpSp>
          <p:sp>
            <p:nvSpPr>
              <p:cNvPr id="4" name="标题1"/>
              <p:cNvSpPr>
                <a:spLocks noChangeArrowheads="1"/>
              </p:cNvSpPr>
              <p:nvPr/>
            </p:nvSpPr>
            <p:spPr bwMode="gray">
              <a:xfrm>
                <a:off x="556" y="3535"/>
                <a:ext cx="2095" cy="5474"/>
              </a:xfrm>
              <a:prstGeom prst="roundRect">
                <a:avLst>
                  <a:gd name="adj" fmla="val 11921"/>
                </a:avLst>
              </a:prstGeom>
              <a:solidFill>
                <a:schemeClr val="accent1">
                  <a:lumMod val="60000"/>
                  <a:lumOff val="40000"/>
                </a:schemeClr>
              </a:soli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fontAlgn="base">
                  <a:lnSpc>
                    <a:spcPct val="120000"/>
                  </a:lnSpc>
                  <a:spcBef>
                    <a:spcPct val="0"/>
                  </a:spcBef>
                  <a:spcAft>
                    <a:spcPct val="0"/>
                  </a:spcAft>
                  <a:defRPr/>
                </a:pPr>
                <a:r>
                  <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能自动跟踪省调下发的有功目标值指令，控制整个光伏/风电场有功功率输出，并保证光伏/风电场有功控制系统响应的快速性和准确性；</a:t>
                </a:r>
                <a:endPar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grpSp>
        <p:sp>
          <p:nvSpPr>
            <p:cNvPr id="69" name="标题1"/>
            <p:cNvSpPr>
              <a:spLocks noChangeArrowheads="1"/>
            </p:cNvSpPr>
            <p:nvPr/>
          </p:nvSpPr>
          <p:spPr bwMode="gray">
            <a:xfrm>
              <a:off x="2939" y="3222"/>
              <a:ext cx="1600" cy="3981"/>
            </a:xfrm>
            <a:prstGeom prst="roundRect">
              <a:avLst>
                <a:gd name="adj" fmla="val 11921"/>
              </a:avLst>
            </a:prstGeom>
            <a:solidFill>
              <a:schemeClr val="accent4">
                <a:lumMod val="60000"/>
                <a:lumOff val="40000"/>
              </a:schemeClr>
            </a:soli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fontAlgn="base">
                <a:lnSpc>
                  <a:spcPct val="120000"/>
                </a:lnSpc>
                <a:spcBef>
                  <a:spcPct val="0"/>
                </a:spcBef>
                <a:spcAft>
                  <a:spcPct val="0"/>
                </a:spcAft>
                <a:defRPr/>
              </a:pPr>
              <a:r>
                <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系统能将光伏/风电场有功出力调节至调度下发的有功目标值的死区范围内，且死区可自定义设置；</a:t>
              </a:r>
              <a:endPar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71" name="标题1"/>
            <p:cNvSpPr>
              <a:spLocks noChangeArrowheads="1"/>
            </p:cNvSpPr>
            <p:nvPr/>
          </p:nvSpPr>
          <p:spPr bwMode="gray">
            <a:xfrm>
              <a:off x="4673" y="3222"/>
              <a:ext cx="1594" cy="3981"/>
            </a:xfrm>
            <a:prstGeom prst="roundRect">
              <a:avLst>
                <a:gd name="adj" fmla="val 11921"/>
              </a:avLst>
            </a:prstGeom>
            <a:solidFill>
              <a:schemeClr val="accent2">
                <a:lumMod val="60000"/>
                <a:lumOff val="40000"/>
              </a:schemeClr>
            </a:soli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fontAlgn="base">
                <a:lnSpc>
                  <a:spcPct val="120000"/>
                </a:lnSpc>
                <a:buClrTx/>
                <a:buSzTx/>
                <a:buFontTx/>
                <a:defRPr/>
              </a:pPr>
              <a:r>
                <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支持调度下发的实时指令、计划曲线、本地设定曲线等多种指令方式；</a:t>
              </a:r>
              <a:endPar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74" name="标题1"/>
            <p:cNvSpPr>
              <a:spLocks noChangeArrowheads="1"/>
            </p:cNvSpPr>
            <p:nvPr/>
          </p:nvSpPr>
          <p:spPr bwMode="gray">
            <a:xfrm>
              <a:off x="6401" y="3244"/>
              <a:ext cx="1708" cy="3959"/>
            </a:xfrm>
            <a:prstGeom prst="roundRect">
              <a:avLst>
                <a:gd name="adj" fmla="val 11921"/>
              </a:avLst>
            </a:prstGeom>
            <a:solidFill>
              <a:schemeClr val="bg2">
                <a:lumMod val="50000"/>
              </a:schemeClr>
            </a:soli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fontAlgn="base">
                <a:lnSpc>
                  <a:spcPct val="120000"/>
                </a:lnSpc>
                <a:buClrTx/>
                <a:buSzTx/>
                <a:buFontTx/>
                <a:defRPr/>
              </a:pPr>
              <a:r>
                <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系统支持远方和就地控制模式，远方控制接收省调下发的AGC有功目标值为目标，就地控制以省调日前下发或日内下发的发电计划曲线、人工输入计划曲线为目标进行跟踪调节；</a:t>
              </a:r>
              <a:endPar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76" name="标题1"/>
            <p:cNvSpPr>
              <a:spLocks noChangeArrowheads="1"/>
            </p:cNvSpPr>
            <p:nvPr/>
          </p:nvSpPr>
          <p:spPr bwMode="gray">
            <a:xfrm>
              <a:off x="8238" y="3244"/>
              <a:ext cx="1527" cy="3979"/>
            </a:xfrm>
            <a:prstGeom prst="roundRect">
              <a:avLst>
                <a:gd name="adj" fmla="val 11921"/>
              </a:avLst>
            </a:prstGeom>
            <a:solidFill>
              <a:schemeClr val="accent5">
                <a:lumMod val="60000"/>
                <a:lumOff val="40000"/>
              </a:schemeClr>
            </a:soli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fontAlgn="base">
                <a:lnSpc>
                  <a:spcPct val="120000"/>
                </a:lnSpc>
                <a:spcBef>
                  <a:spcPct val="0"/>
                </a:spcBef>
                <a:spcAft>
                  <a:spcPct val="0"/>
                </a:spcAft>
                <a:defRPr/>
              </a:pPr>
              <a:r>
                <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系统可接收调度下发的AGC投退指令来实现远方控制与本地控制的切换，也可手动切换控制模式；</a:t>
              </a:r>
              <a:endPar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78" name="标题1"/>
            <p:cNvSpPr>
              <a:spLocks noChangeArrowheads="1"/>
            </p:cNvSpPr>
            <p:nvPr/>
          </p:nvSpPr>
          <p:spPr bwMode="gray">
            <a:xfrm>
              <a:off x="9878" y="3265"/>
              <a:ext cx="1659" cy="3958"/>
            </a:xfrm>
            <a:prstGeom prst="roundRect">
              <a:avLst>
                <a:gd name="adj" fmla="val 11921"/>
              </a:avLst>
            </a:prstGeom>
            <a:solidFill>
              <a:schemeClr val="accent6">
                <a:lumMod val="40000"/>
                <a:lumOff val="60000"/>
              </a:schemeClr>
            </a:soli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fontAlgn="base">
                <a:lnSpc>
                  <a:spcPct val="120000"/>
                </a:lnSpc>
                <a:spcBef>
                  <a:spcPct val="0"/>
                </a:spcBef>
                <a:spcAft>
                  <a:spcPct val="0"/>
                </a:spcAft>
                <a:defRPr/>
              </a:pPr>
              <a:r>
                <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当远方控制时，系统与调度中心通信中断、超时未收到调度指令，自动转为本地计划曲线控制，若又重新收到调度指令，自动转为远方控制，接收省调远方控制指令。</a:t>
              </a:r>
              <a:endPar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79" name="标题1"/>
            <p:cNvSpPr>
              <a:spLocks noChangeArrowheads="1"/>
            </p:cNvSpPr>
            <p:nvPr/>
          </p:nvSpPr>
          <p:spPr bwMode="gray">
            <a:xfrm>
              <a:off x="11744" y="3224"/>
              <a:ext cx="1527" cy="3978"/>
            </a:xfrm>
            <a:prstGeom prst="roundRect">
              <a:avLst>
                <a:gd name="adj" fmla="val 11921"/>
              </a:avLst>
            </a:prstGeom>
            <a:solidFill>
              <a:schemeClr val="tx2">
                <a:lumMod val="20000"/>
                <a:lumOff val="80000"/>
              </a:schemeClr>
            </a:solidFill>
            <a:ln w="25400" cap="flat" cmpd="sng" algn="ctr">
              <a:noFill/>
              <a:prstDash val="solid"/>
            </a:ln>
            <a:effectLst>
              <a:innerShdw blurRad="63500" dist="50800" dir="13500000">
                <a:prstClr val="black">
                  <a:alpha val="50000"/>
                </a:prstClr>
              </a:innerShdw>
              <a:softEdge rad="12700"/>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fontAlgn="base">
                <a:lnSpc>
                  <a:spcPct val="120000"/>
                </a:lnSpc>
                <a:spcBef>
                  <a:spcPct val="0"/>
                </a:spcBef>
                <a:spcAft>
                  <a:spcPct val="0"/>
                </a:spcAft>
                <a:defRPr/>
              </a:pPr>
              <a:r>
                <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rPr>
                <a:t>系统可实时向调度上送AGC运行状态、AGC控制模式、增有功闭锁、减有功闭锁等信息。</a:t>
              </a:r>
              <a:endParaRPr kumimoji="0" lang="zh-CN" sz="1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endParaRPr>
            </a:p>
          </p:txBody>
        </p:sp>
        <p:sp>
          <p:nvSpPr>
            <p:cNvPr id="83" name="等腰三角形"/>
            <p:cNvSpPr/>
            <p:nvPr/>
          </p:nvSpPr>
          <p:spPr>
            <a:xfrm rot="10800000">
              <a:off x="1823" y="2694"/>
              <a:ext cx="412" cy="528"/>
            </a:xfrm>
            <a:prstGeom prst="triangle">
              <a:avLst>
                <a:gd name="adj" fmla="val 50000"/>
              </a:avLst>
            </a:prstGeom>
            <a:solidFill>
              <a:schemeClr val="accent3"/>
            </a:solidFill>
            <a:ln w="12700">
              <a:noFill/>
            </a:ln>
          </p:spPr>
          <p:txBody>
            <a:bodyPr/>
            <a:p>
              <a:endParaRPr lang="zh-CN" altLang="en-US" dirty="0">
                <a:latin typeface="Times New Roman" panose="02020603050405020304" charset="0"/>
              </a:endParaRPr>
            </a:p>
          </p:txBody>
        </p:sp>
        <p:sp>
          <p:nvSpPr>
            <p:cNvPr id="84" name="等腰三角形"/>
            <p:cNvSpPr/>
            <p:nvPr/>
          </p:nvSpPr>
          <p:spPr>
            <a:xfrm rot="10800000">
              <a:off x="3533" y="2694"/>
              <a:ext cx="412" cy="528"/>
            </a:xfrm>
            <a:prstGeom prst="triangle">
              <a:avLst>
                <a:gd name="adj" fmla="val 50000"/>
              </a:avLst>
            </a:prstGeom>
            <a:solidFill>
              <a:schemeClr val="accent3"/>
            </a:solidFill>
            <a:ln w="12700">
              <a:noFill/>
            </a:ln>
          </p:spPr>
          <p:txBody>
            <a:bodyPr/>
            <a:p>
              <a:endParaRPr lang="zh-CN" altLang="en-US" dirty="0">
                <a:latin typeface="Times New Roman" panose="02020603050405020304" charset="0"/>
              </a:endParaRPr>
            </a:p>
          </p:txBody>
        </p:sp>
        <p:sp>
          <p:nvSpPr>
            <p:cNvPr id="85" name="等腰三角形"/>
            <p:cNvSpPr/>
            <p:nvPr/>
          </p:nvSpPr>
          <p:spPr>
            <a:xfrm rot="10800000">
              <a:off x="5264" y="2737"/>
              <a:ext cx="412" cy="528"/>
            </a:xfrm>
            <a:prstGeom prst="triangle">
              <a:avLst>
                <a:gd name="adj" fmla="val 50000"/>
              </a:avLst>
            </a:prstGeom>
            <a:solidFill>
              <a:schemeClr val="accent3"/>
            </a:solidFill>
            <a:ln w="12700">
              <a:noFill/>
            </a:ln>
          </p:spPr>
          <p:txBody>
            <a:bodyPr/>
            <a:p>
              <a:endParaRPr lang="zh-CN" altLang="en-US" dirty="0">
                <a:latin typeface="Times New Roman" panose="02020603050405020304" charset="0"/>
              </a:endParaRPr>
            </a:p>
          </p:txBody>
        </p:sp>
        <p:sp>
          <p:nvSpPr>
            <p:cNvPr id="86" name="等腰三角形"/>
            <p:cNvSpPr/>
            <p:nvPr/>
          </p:nvSpPr>
          <p:spPr>
            <a:xfrm rot="10800000">
              <a:off x="7084" y="2737"/>
              <a:ext cx="412" cy="528"/>
            </a:xfrm>
            <a:prstGeom prst="triangle">
              <a:avLst>
                <a:gd name="adj" fmla="val 50000"/>
              </a:avLst>
            </a:prstGeom>
            <a:solidFill>
              <a:schemeClr val="accent3"/>
            </a:solidFill>
            <a:ln w="12700">
              <a:noFill/>
            </a:ln>
          </p:spPr>
          <p:txBody>
            <a:bodyPr/>
            <a:p>
              <a:endParaRPr lang="zh-CN" altLang="en-US" dirty="0">
                <a:latin typeface="Times New Roman" panose="02020603050405020304" charset="0"/>
              </a:endParaRPr>
            </a:p>
          </p:txBody>
        </p:sp>
        <p:sp>
          <p:nvSpPr>
            <p:cNvPr id="87" name="等腰三角形"/>
            <p:cNvSpPr/>
            <p:nvPr/>
          </p:nvSpPr>
          <p:spPr>
            <a:xfrm rot="10800000">
              <a:off x="8796" y="2737"/>
              <a:ext cx="412" cy="528"/>
            </a:xfrm>
            <a:prstGeom prst="triangle">
              <a:avLst>
                <a:gd name="adj" fmla="val 50000"/>
              </a:avLst>
            </a:prstGeom>
            <a:solidFill>
              <a:schemeClr val="accent3"/>
            </a:solidFill>
            <a:ln w="12700">
              <a:noFill/>
            </a:ln>
          </p:spPr>
          <p:txBody>
            <a:bodyPr/>
            <a:p>
              <a:endParaRPr lang="zh-CN" altLang="en-US" dirty="0">
                <a:latin typeface="Times New Roman" panose="02020603050405020304" charset="0"/>
              </a:endParaRPr>
            </a:p>
          </p:txBody>
        </p:sp>
        <p:sp>
          <p:nvSpPr>
            <p:cNvPr id="88" name="等腰三角形"/>
            <p:cNvSpPr/>
            <p:nvPr/>
          </p:nvSpPr>
          <p:spPr>
            <a:xfrm rot="10800000">
              <a:off x="10502" y="2737"/>
              <a:ext cx="412" cy="528"/>
            </a:xfrm>
            <a:prstGeom prst="triangle">
              <a:avLst>
                <a:gd name="adj" fmla="val 50000"/>
              </a:avLst>
            </a:prstGeom>
            <a:solidFill>
              <a:schemeClr val="accent3"/>
            </a:solidFill>
            <a:ln w="12700">
              <a:noFill/>
            </a:ln>
          </p:spPr>
          <p:txBody>
            <a:bodyPr/>
            <a:p>
              <a:endParaRPr lang="zh-CN" altLang="en-US" dirty="0">
                <a:latin typeface="Times New Roman" panose="02020603050405020304" charset="0"/>
              </a:endParaRPr>
            </a:p>
          </p:txBody>
        </p:sp>
        <p:sp>
          <p:nvSpPr>
            <p:cNvPr id="89" name="等腰三角形"/>
            <p:cNvSpPr/>
            <p:nvPr/>
          </p:nvSpPr>
          <p:spPr>
            <a:xfrm rot="10800000">
              <a:off x="12302" y="2737"/>
              <a:ext cx="412" cy="528"/>
            </a:xfrm>
            <a:prstGeom prst="triangle">
              <a:avLst>
                <a:gd name="adj" fmla="val 50000"/>
              </a:avLst>
            </a:prstGeom>
            <a:solidFill>
              <a:schemeClr val="accent3"/>
            </a:solidFill>
            <a:ln w="12700">
              <a:noFill/>
            </a:ln>
          </p:spPr>
          <p:txBody>
            <a:bodyPr/>
            <a:p>
              <a:endParaRPr lang="zh-CN" altLang="en-US" dirty="0">
                <a:latin typeface="Times New Roman" panose="02020603050405020304" charset="0"/>
              </a:endParaRPr>
            </a:p>
          </p:txBody>
        </p:sp>
        <p:sp>
          <p:nvSpPr>
            <p:cNvPr id="90" name="等腰三角形"/>
            <p:cNvSpPr/>
            <p:nvPr/>
          </p:nvSpPr>
          <p:spPr>
            <a:xfrm rot="10800000">
              <a:off x="7085" y="2046"/>
              <a:ext cx="412" cy="528"/>
            </a:xfrm>
            <a:prstGeom prst="triangle">
              <a:avLst>
                <a:gd name="adj" fmla="val 50000"/>
              </a:avLst>
            </a:prstGeom>
            <a:solidFill>
              <a:schemeClr val="accent3"/>
            </a:solidFill>
            <a:ln w="12700">
              <a:noFill/>
            </a:ln>
          </p:spPr>
          <p:txBody>
            <a:bodyPr/>
            <a:p>
              <a:endParaRPr lang="zh-CN" altLang="en-US" dirty="0">
                <a:latin typeface="Times New Roman" panose="02020603050405020304" charset="0"/>
              </a:endParaRPr>
            </a:p>
          </p:txBody>
        </p:sp>
      </p:grpSp>
      <p:sp>
        <p:nvSpPr>
          <p:cNvPr id="7" name="标题 1"/>
          <p:cNvSpPr>
            <a:spLocks noGrp="1"/>
          </p:cNvSpPr>
          <p:nvPr/>
        </p:nvSpPr>
        <p:spPr>
          <a:xfrm>
            <a:off x="227965" y="216535"/>
            <a:ext cx="10635615"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1.5 AGC</a:t>
            </a:r>
            <a:r>
              <a:rPr lang="zh-CN" altLang="en-US" sz="3200" b="1" dirty="0">
                <a:solidFill>
                  <a:srgbClr val="0070C0"/>
                </a:solidFill>
                <a:latin typeface="+mn-lt"/>
                <a:ea typeface="+mn-ea"/>
                <a:cs typeface="+mn-ea"/>
                <a:sym typeface="+mn-lt"/>
              </a:rPr>
              <a:t>基本功能</a:t>
            </a:r>
            <a:endParaRPr lang="zh-CN" altLang="en-US" sz="3200" b="1" dirty="0">
              <a:solidFill>
                <a:srgbClr val="0070C0"/>
              </a:solidFill>
              <a:latin typeface="+mn-lt"/>
              <a:ea typeface="+mn-ea"/>
              <a:cs typeface="+mn-ea"/>
              <a:sym typeface="+mn-lt"/>
            </a:endParaRPr>
          </a:p>
        </p:txBody>
      </p:sp>
      <p:pic>
        <p:nvPicPr>
          <p:cNvPr id="5" name="图片 4" descr="绩元"/>
          <p:cNvPicPr>
            <a:picLocks noChangeAspect="1"/>
          </p:cNvPicPr>
          <p:nvPr/>
        </p:nvPicPr>
        <p:blipFill>
          <a:blip r:embed="rId1"/>
          <a:stretch>
            <a:fillRect/>
          </a:stretch>
        </p:blipFill>
        <p:spPr>
          <a:xfrm>
            <a:off x="11040160" y="105281"/>
            <a:ext cx="420370" cy="797560"/>
          </a:xfrm>
          <a:prstGeom prst="rect">
            <a:avLst/>
          </a:prstGeom>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227965" y="216535"/>
            <a:ext cx="10635615" cy="479425"/>
          </a:xfrm>
          <a:prstGeom prst="rect">
            <a:avLst/>
          </a:prstGeom>
        </p:spPr>
        <p:txBody>
          <a:bodyPr vert="horz" lIns="0" tIns="0" rIns="0" bIns="0" rtlCol="0" anchor="ctr">
            <a:normAutofit fontScale="90000" lnSpcReduction="20000"/>
          </a:bodyPr>
          <a:lstStyle>
            <a:lvl1pPr algn="l" defTabSz="914400" rtl="0" eaLnBrk="1" latinLnBrk="0" hangingPunct="1">
              <a:lnSpc>
                <a:spcPct val="120000"/>
              </a:lnSpc>
              <a:spcBef>
                <a:spcPct val="0"/>
              </a:spcBef>
              <a:buNone/>
              <a:defRPr lang="de-DE" sz="4000" kern="1200" dirty="0">
                <a:solidFill>
                  <a:schemeClr val="tx1"/>
                </a:solidFill>
                <a:latin typeface="+mj-lt"/>
                <a:ea typeface="+mj-ea"/>
                <a:cs typeface="+mj-cs"/>
              </a:defRPr>
            </a:lvl1pPr>
          </a:lstStyle>
          <a:p>
            <a:r>
              <a:rPr lang="en-US" altLang="zh-CN" sz="3200" b="1" dirty="0">
                <a:solidFill>
                  <a:srgbClr val="0070C0"/>
                </a:solidFill>
                <a:latin typeface="+mn-lt"/>
                <a:ea typeface="+mn-ea"/>
                <a:cs typeface="+mn-ea"/>
                <a:sym typeface="+mn-lt"/>
              </a:rPr>
              <a:t>1.6 AGC</a:t>
            </a:r>
            <a:r>
              <a:rPr lang="zh-CN" altLang="en-US" sz="3200" b="1" dirty="0">
                <a:solidFill>
                  <a:srgbClr val="0070C0"/>
                </a:solidFill>
                <a:latin typeface="+mn-lt"/>
                <a:ea typeface="+mn-ea"/>
                <a:cs typeface="+mn-ea"/>
                <a:sym typeface="+mn-lt"/>
              </a:rPr>
              <a:t>控制流程</a:t>
            </a:r>
            <a:endParaRPr lang="zh-CN" altLang="en-US" sz="3200" b="1" dirty="0">
              <a:solidFill>
                <a:srgbClr val="0070C0"/>
              </a:solidFill>
              <a:latin typeface="+mn-lt"/>
              <a:ea typeface="+mn-ea"/>
              <a:cs typeface="+mn-ea"/>
              <a:sym typeface="+mn-lt"/>
            </a:endParaRPr>
          </a:p>
        </p:txBody>
      </p:sp>
      <p:pic>
        <p:nvPicPr>
          <p:cNvPr id="5" name="图片 4" descr="绩元"/>
          <p:cNvPicPr>
            <a:picLocks noChangeAspect="1"/>
          </p:cNvPicPr>
          <p:nvPr/>
        </p:nvPicPr>
        <p:blipFill>
          <a:blip r:embed="rId1"/>
          <a:stretch>
            <a:fillRect/>
          </a:stretch>
        </p:blipFill>
        <p:spPr>
          <a:xfrm>
            <a:off x="11040160" y="105281"/>
            <a:ext cx="420370" cy="797560"/>
          </a:xfrm>
          <a:prstGeom prst="rect">
            <a:avLst/>
          </a:prstGeom>
        </p:spPr>
      </p:pic>
      <p:grpSp>
        <p:nvGrpSpPr>
          <p:cNvPr id="4" name="组合 3"/>
          <p:cNvGrpSpPr/>
          <p:nvPr/>
        </p:nvGrpSpPr>
        <p:grpSpPr>
          <a:xfrm>
            <a:off x="1798320" y="738505"/>
            <a:ext cx="8595995" cy="5381625"/>
            <a:chOff x="2119" y="1538"/>
            <a:chExt cx="13537" cy="8475"/>
          </a:xfrm>
        </p:grpSpPr>
        <p:pic>
          <p:nvPicPr>
            <p:cNvPr id="3" name="图片 2"/>
            <p:cNvPicPr>
              <a:picLocks noChangeAspect="1"/>
            </p:cNvPicPr>
            <p:nvPr/>
          </p:nvPicPr>
          <p:blipFill>
            <a:blip r:embed="rId2"/>
            <a:stretch>
              <a:fillRect/>
            </a:stretch>
          </p:blipFill>
          <p:spPr>
            <a:xfrm>
              <a:off x="2119" y="1538"/>
              <a:ext cx="6028" cy="8475"/>
            </a:xfrm>
            <a:prstGeom prst="rect">
              <a:avLst/>
            </a:prstGeom>
          </p:spPr>
        </p:pic>
        <p:sp>
          <p:nvSpPr>
            <p:cNvPr id="9" name="文本框 8"/>
            <p:cNvSpPr txBox="1"/>
            <p:nvPr/>
          </p:nvSpPr>
          <p:spPr>
            <a:xfrm>
              <a:off x="8147" y="2308"/>
              <a:ext cx="7509" cy="77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p>
              <a:pPr>
                <a:lnSpc>
                  <a:spcPct val="150000"/>
                </a:lnSpc>
              </a:pPr>
              <a:r>
                <a:rPr lang="en-US" altLang="zh-CN" sz="1600" dirty="0" smtClean="0">
                  <a:latin typeface="微软雅黑" panose="020B0503020204020204" charset="-122"/>
                  <a:ea typeface="微软雅黑" panose="020B0503020204020204" charset="-122"/>
                  <a:sym typeface="+mn-ea"/>
                </a:rPr>
                <a:t>     控制流程采用循环扫描方式，实时扫描光伏/风电场各控制目标量与调度实时指令值之间的差异，智能生成整套最优调节策略，并通过下发调节命令，达到对光伏/风电场自动动态跟踪调节的目的。</a:t>
              </a:r>
              <a:endParaRPr lang="en-US" altLang="zh-CN" sz="1600" dirty="0" smtClean="0">
                <a:latin typeface="微软雅黑" panose="020B0503020204020204" charset="-122"/>
                <a:ea typeface="微软雅黑" panose="020B0503020204020204" charset="-122"/>
                <a:sym typeface="+mn-ea"/>
              </a:endParaRPr>
            </a:p>
            <a:p>
              <a:pPr>
                <a:lnSpc>
                  <a:spcPct val="150000"/>
                </a:lnSpc>
              </a:pPr>
              <a:r>
                <a:rPr lang="en-US" altLang="zh-CN" sz="1600" dirty="0" smtClean="0">
                  <a:latin typeface="微软雅黑" panose="020B0503020204020204" charset="-122"/>
                  <a:ea typeface="微软雅黑" panose="020B0503020204020204" charset="-122"/>
                  <a:sym typeface="+mn-ea"/>
                </a:rPr>
                <a:t>     </a:t>
              </a:r>
              <a:r>
                <a:rPr sz="1600" dirty="0">
                  <a:latin typeface="微软雅黑" panose="020B0503020204020204" charset="-122"/>
                  <a:ea typeface="微软雅黑" panose="020B0503020204020204" charset="-122"/>
                  <a:sym typeface="+mn-ea"/>
                </a:rPr>
                <a:t>首先，判断“AGC是否投入”，若没投入，直接返回重新开始；其次，判断“有功目标值是否在死区范围”，如果在死区范围，即认为不需调节，返回；第三，判断“是否闭锁调节”，若已达到闭锁上、下限，此时机组闭锁，不参与调节；第四，判断“上次调试是否达到目标值”，若达到，即调节已成功，返回重新开始计算；最后，若上次调试没有达到目标值，则“根据现场情况，选择最优的AGC控制策略进行调节”。</a:t>
              </a:r>
              <a:endParaRPr lang="zh-CN" altLang="en-US" sz="1600" i="0" dirty="0">
                <a:solidFill>
                  <a:srgbClr val="333333"/>
                </a:solidFill>
                <a:effectLst/>
                <a:latin typeface="微软雅黑" panose="020B0503020204020204" charset="-122"/>
                <a:ea typeface="微软雅黑" panose="020B0503020204020204" charset="-122"/>
              </a:endParaRPr>
            </a:p>
          </p:txBody>
        </p:sp>
      </p:grpSp>
    </p:spTree>
    <p:custDataLst>
      <p:tags r:id="rId3"/>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SLIDE_BACKGROUND_TYPE" val="general"/>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general"/>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22.xml><?xml version="1.0" encoding="utf-8"?>
<p:tagLst xmlns:p="http://schemas.openxmlformats.org/presentationml/2006/main">
  <p:tag name="KSO_WM_SLIDE_BACKGROUND_TYPE" val="frame"/>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frame"/>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SLIDE_BACKGROUND_TYPE" val="leftRight"/>
  <p:tag name="KSO_WM_SLIDE_BK_DARK_LIGHT" val="2"/>
</p:tagLst>
</file>

<file path=ppt/tags/tag133.xml><?xml version="1.0" encoding="utf-8"?>
<p:tagLst xmlns:p="http://schemas.openxmlformats.org/presentationml/2006/main">
  <p:tag name="KSO_WM_SLIDE_BACKGROUND_TYPE" val="leftRight"/>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 name="KSO_WM_SLIDE_BACKGROUND_TYPE" val="topBottom"/>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 name="KSO_WM_SLIDE_BACKGROUND_TYPE" val="bottomTop"/>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846"/>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846"/>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3.xml><?xml version="1.0" encoding="utf-8"?>
<p:tagLst xmlns:p="http://schemas.openxmlformats.org/presentationml/2006/main">
  <p:tag name="KSO_WM_UNIT_SHOW_EDIT_AREA_INDICATION" val="0"/>
  <p:tag name="KSO_WM_SPECIAL_SOURCE" val="jmoperation"/>
  <p:tag name="KSO_WM_TEMPLATE_THUMBS_INDEX" val="1、4、9、10、12、13、17、20、21、24、27、30、34"/>
  <p:tag name="KSO_WM_TEMPLATE_SUBCATEGORY" val="17"/>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186846"/>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3.xml><?xml version="1.0" encoding="utf-8"?>
<p:tagLst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xml><?xml version="1.0" encoding="utf-8"?>
<p:tagLst xmlns:p="http://schemas.openxmlformats.org/presentationml/2006/main">
  <p:tag name="KSO_WM_TAG_VERSION" val="1.0"/>
  <p:tag name="KSO_WM_BEAUTIFY_FLAG" val="#wm#"/>
  <p:tag name="KSO_WM_UNIT_TYPE" val="i"/>
  <p:tag name="KSO_WM_UNIT_ID" val="_12*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6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6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6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6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6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73.xml><?xml version="1.0" encoding="utf-8"?>
<p:tagLst xmlns:p="http://schemas.openxmlformats.org/presentationml/2006/main">
  <p:tag name="KSO_WM_TAG_VERSION" val="1.0"/>
  <p:tag name="KSO_WM_BEAUTIFY_FLAG" val="#wm#"/>
  <p:tag name="KSO_WM_UNIT_TYPE" val="i"/>
  <p:tag name="KSO_WM_UNIT_ID" val="_13*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2"/>
</p:tagLst>
</file>

<file path=ppt/tags/tag2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BEAUTIFY_FLAG" val="#wm#"/>
  <p:tag name="KSO_WM_UNIT_TYPE" val="i"/>
  <p:tag name="KSO_WM_UNIT_ID" val="_14*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2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91.xml><?xml version="1.0" encoding="utf-8"?>
<p:tagLst xmlns:p="http://schemas.openxmlformats.org/presentationml/2006/main">
  <p:tag name="KSO_WM_TAG_VERSION" val="1.0"/>
  <p:tag name="KSO_WM_BEAUTIFY_FLAG" val="#wm#"/>
  <p:tag name="KSO_WM_UNIT_TYPE" val="i"/>
  <p:tag name="KSO_WM_UNIT_ID" val="_15*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2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309.xml><?xml version="1.0" encoding="utf-8"?>
<p:tagLst xmlns:p="http://schemas.openxmlformats.org/presentationml/2006/main">
  <p:tag name="KSO_WM_TAG_VERSION" val="1.0"/>
  <p:tag name="KSO_WM_BEAUTIFY_FLAG" val="#wm#"/>
  <p:tag name="KSO_WM_UNIT_TYPE" val="i"/>
  <p:tag name="KSO_WM_UNIT_ID" val="_17*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319.xml><?xml version="1.0" encoding="utf-8"?>
<p:tagLst xmlns:p="http://schemas.openxmlformats.org/presentationml/2006/main">
  <p:tag name="KSO_WM_TAG_VERSION" val="1.0"/>
  <p:tag name="KSO_WM_BEAUTIFY_FLAG" val="#wm#"/>
  <p:tag name="KSO_WM_UNIT_TYPE" val="i"/>
  <p:tag name="KSO_WM_UNIT_ID" val="_18*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2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2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25.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97"/>
</p:tagLst>
</file>

<file path=ppt/tags/tag326.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97"/>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TAG_VERSION" val="1.0"/>
  <p:tag name="KSO_WM_BEAUTIFY_FLAG" val="#wm#"/>
  <p:tag name="KSO_WM_COMBINE_RELATE_SLIDE_ID" val="background20185107_1"/>
  <p:tag name="KSO_WM_TEMPLATE_CATEGORY" val="custom"/>
  <p:tag name="KSO_WM_TEMPLATE_INDEX" val="20188997"/>
  <p:tag name="KSO_WM_TEMPLATE_SUBCATEGORY" val="combine"/>
  <p:tag name="KSO_WM_TEMPLATE_THUMBS_INDEX" val="1、2、3、4、6、8、10、12、13、14"/>
  <p:tag name="KSO_WM_TEMPLATE_MASTER_TYPE" val="1"/>
</p:tagLst>
</file>

<file path=ppt/tags/tag33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86846_9*a*1"/>
  <p:tag name="KSO_WM_TEMPLATE_CATEGORY" val="custom"/>
  <p:tag name="KSO_WM_TEMPLATE_INDEX" val="20186846"/>
  <p:tag name="KSO_WM_UNIT_LAYERLEVEL" val="1"/>
  <p:tag name="KSO_WM_TAG_VERSION" val="1.0"/>
  <p:tag name="KSO_WM_BEAUTIFY_FLAG" val="#wm#"/>
  <p:tag name="KSO_WM_UNIT_PRESET_TEXT" val="点击此处添加节标题"/>
</p:tagLst>
</file>

<file path=ppt/tags/tag332.xml><?xml version="1.0" encoding="utf-8"?>
<p:tagLst xmlns:p="http://schemas.openxmlformats.org/presentationml/2006/main">
  <p:tag name="KSO_WM_SPECIAL_SOURCE" val="bdnull"/>
  <p:tag name="KSO_WM_SLIDE_ID" val="custom20186846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186846"/>
  <p:tag name="KSO_WM_SLIDE_LAYOUT" val="a_b_e"/>
  <p:tag name="KSO_WM_SLIDE_LAYOUT_CNT" val="1_1_1"/>
</p:tagLst>
</file>

<file path=ppt/tags/tag333.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1"/>
  <p:tag name="KSO_WM_UNIT_LAYERLEVEL" val="1_1_1"/>
  <p:tag name="KSO_WM_BEAUTIFY_FLAG" val="#wm#"/>
  <p:tag name="KSO_WM_DIAGRAM_GROUP_CODE" val="l1-1"/>
  <p:tag name="KSO_WM_UNIT_ID" val="custom20188997_3*l_h_i*1_1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
  <p:tag name="KSO_WM_UNIT_ISCONTENTSTITLE" val="0"/>
  <p:tag name="KSO_WM_UNIT_HIGHLIGHT" val="0"/>
  <p:tag name="KSO_WM_UNIT_COMPATIBLE" val="0"/>
  <p:tag name="KSO_WM_BEAUTIFY_FLAG" val="#wm#"/>
  <p:tag name="KSO_WM_DIAGRAM_GROUP_CODE" val="l1-1"/>
  <p:tag name="KSO_WM_UNIT_ID" val="custom20188997_3*b*1"/>
  <p:tag name="KSO_WM_UNIT_PRESET_TEXT" val="目 录"/>
  <p:tag name="KSO_WM_UNIT_ISNUMDGMTITLE" val="0"/>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5.xml><?xml version="1.0" encoding="utf-8"?>
<p:tagLst xmlns:p="http://schemas.openxmlformats.org/presentationml/2006/main">
  <p:tag name="KSO_WM_DIAGRAM_GROUP_CODE" val="l1-1"/>
  <p:tag name="KSO_WM_TAG_VERSION" val="1.0"/>
  <p:tag name="KSO_WM_BEAUTIFY_FLAG" val="#wm#"/>
  <p:tag name="KSO_WM_UNIT_TYPE" val="i"/>
  <p:tag name="KSO_WM_UNIT_ID" val="custom20188997_3*i*2"/>
  <p:tag name="KSO_WM_TEMPLATE_CATEGORY" val="custom"/>
  <p:tag name="KSO_WM_TEMPLATE_INDEX" val="20188997"/>
  <p:tag name="KSO_WM_UNIT_INDEX" val="2"/>
  <p:tag name="KSO_WM_UNIT_HIGHLIGHT" val="0"/>
  <p:tag name="KSO_WM_UNIT_COMPATIBLE" val="0"/>
  <p:tag name="KSO_WM_UNIT_DIAGRAM_ISNUMVISUAL" val="0"/>
  <p:tag name="KSO_WM_UNIT_DIAGRAM_ISREFERUNIT" val="0"/>
  <p:tag name="KSO_WM_UNIT_LAYERLEVEL" val="1"/>
  <p:tag name="KSO_WM_UNIT_LINE_FORE_SCHEMECOLOR_INDEX" val="5"/>
  <p:tag name="KSO_WM_UNIT_LINE_FILL_TYPE" val="2"/>
  <p:tag name="KSO_WM_UNIT_USESOURCEFORMAT_APPLY" val="1"/>
</p:tagLst>
</file>

<file path=ppt/tags/tag336.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ISCONTENTSTITLE" val="1"/>
  <p:tag name="KSO_WM_UNIT_VALUE" val="6"/>
  <p:tag name="KSO_WM_UNIT_HIGHLIGHT" val="0"/>
  <p:tag name="KSO_WM_UNIT_COMPATIBLE" val="0"/>
  <p:tag name="KSO_WM_BEAUTIFY_FLAG" val="#wm#"/>
  <p:tag name="KSO_WM_DIAGRAM_GROUP_CODE" val="l1-1"/>
  <p:tag name="KSO_WM_UNIT_ID" val="custom20188997_3*a*1"/>
  <p:tag name="KSO_WM_UNIT_PRESET_TEXT" val="CONTENTS"/>
  <p:tag name="KSO_WM_UNIT_ISNUMDGMTITLE" val="0"/>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337.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2"/>
  <p:tag name="KSO_WM_UNIT_HIGHLIGHT" val="0"/>
  <p:tag name="KSO_WM_UNIT_COMPATIBLE" val="0"/>
  <p:tag name="KSO_WM_BEAUTIFY_FLAG" val="#wm#"/>
  <p:tag name="KSO_WM_DIAGRAM_GROUP_CODE" val="l1-1"/>
  <p:tag name="KSO_WM_UNIT_ID" val="custom20188997_3*l_h_f*1_1_1"/>
  <p:tag name="KSO_WM_UNIT_PRESET_TEXT" val="绪论"/>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338.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1"/>
  <p:tag name="KSO_WM_UNIT_LAYERLEVEL" val="1_1_1"/>
  <p:tag name="KSO_WM_BEAUTIFY_FLAG" val="#wm#"/>
  <p:tag name="KSO_WM_DIAGRAM_GROUP_CODE" val="l1-1"/>
  <p:tag name="KSO_WM_UNIT_ID" val="custom20188997_3*l_h_i*1_2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339.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1"/>
  <p:tag name="KSO_WM_UNIT_LAYERLEVEL" val="1_1_1"/>
  <p:tag name="KSO_WM_BEAUTIFY_FLAG" val="#wm#"/>
  <p:tag name="KSO_WM_DIAGRAM_GROUP_CODE" val="l1-1"/>
  <p:tag name="KSO_WM_UNIT_ID" val="custom20188997_3*l_h_i*1_3_1"/>
  <p:tag name="KSO_WM_UNIT_HIGHLIGHT" val="0"/>
  <p:tag name="KSO_WM_UNIT_COMPATIBLE" val="0"/>
  <p:tag name="KSO_WM_UNIT_DIAGRAM_ISNUMVISUAL" val="0"/>
  <p:tag name="KSO_WM_UNIT_DIAGRAM_ISREFERUNIT" val="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2"/>
  <p:tag name="KSO_WM_UNIT_LAYERLEVEL" val="1_1_1"/>
  <p:tag name="KSO_WM_BEAUTIFY_FLAG" val="#wm#"/>
  <p:tag name="KSO_WM_DIAGRAM_GROUP_CODE" val="l1-1"/>
  <p:tag name="KSO_WM_UNIT_ID" val="custom20188997_3*l_h_i*1_1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41.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3"/>
  <p:tag name="KSO_WM_UNIT_LAYERLEVEL" val="1_1_1"/>
  <p:tag name="KSO_WM_BEAUTIFY_FLAG" val="#wm#"/>
  <p:tag name="KSO_WM_DIAGRAM_GROUP_CODE" val="l1-1"/>
  <p:tag name="KSO_WM_UNIT_ID" val="custom20188997_3*l_h_i*1_1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42.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2"/>
  <p:tag name="KSO_WM_UNIT_LAYERLEVEL" val="1_1_1"/>
  <p:tag name="KSO_WM_BEAUTIFY_FLAG" val="#wm#"/>
  <p:tag name="KSO_WM_DIAGRAM_GROUP_CODE" val="l1-1"/>
  <p:tag name="KSO_WM_UNIT_ID" val="custom20188997_3*l_h_i*1_2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43.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3"/>
  <p:tag name="KSO_WM_UNIT_LAYERLEVEL" val="1_1_1"/>
  <p:tag name="KSO_WM_BEAUTIFY_FLAG" val="#wm#"/>
  <p:tag name="KSO_WM_DIAGRAM_GROUP_CODE" val="l1-1"/>
  <p:tag name="KSO_WM_UNIT_ID" val="custom20188997_3*l_h_i*1_2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44.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2"/>
  <p:tag name="KSO_WM_UNIT_LAYERLEVEL" val="1_1_1"/>
  <p:tag name="KSO_WM_BEAUTIFY_FLAG" val="#wm#"/>
  <p:tag name="KSO_WM_DIAGRAM_GROUP_CODE" val="l1-1"/>
  <p:tag name="KSO_WM_UNIT_ID" val="custom20188997_3*l_h_i*1_3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45.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3"/>
  <p:tag name="KSO_WM_UNIT_LAYERLEVEL" val="1_1_1"/>
  <p:tag name="KSO_WM_BEAUTIFY_FLAG" val="#wm#"/>
  <p:tag name="KSO_WM_DIAGRAM_GROUP_CODE" val="l1-1"/>
  <p:tag name="KSO_WM_UNIT_ID" val="custom20188997_3*l_h_i*1_3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46.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2"/>
  <p:tag name="KSO_WM_UNIT_HIGHLIGHT" val="0"/>
  <p:tag name="KSO_WM_UNIT_COMPATIBLE" val="0"/>
  <p:tag name="KSO_WM_BEAUTIFY_FLAG" val="#wm#"/>
  <p:tag name="KSO_WM_DIAGRAM_GROUP_CODE" val="l1-1"/>
  <p:tag name="KSO_WM_UNIT_ID" val="custom20188997_3*l_h_f*1_1_1"/>
  <p:tag name="KSO_WM_UNIT_PRESET_TEXT" val="绪论"/>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347.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2"/>
  <p:tag name="KSO_WM_UNIT_HIGHLIGHT" val="0"/>
  <p:tag name="KSO_WM_UNIT_COMPATIBLE" val="0"/>
  <p:tag name="KSO_WM_BEAUTIFY_FLAG" val="#wm#"/>
  <p:tag name="KSO_WM_DIAGRAM_GROUP_CODE" val="l1-1"/>
  <p:tag name="KSO_WM_UNIT_ID" val="custom20188997_3*l_h_f*1_1_1"/>
  <p:tag name="KSO_WM_UNIT_PRESET_TEXT" val="绪论"/>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348.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2"/>
  <p:tag name="KSO_WM_UNIT_LAYERLEVEL" val="1_1_1"/>
  <p:tag name="KSO_WM_BEAUTIFY_FLAG" val="#wm#"/>
  <p:tag name="KSO_WM_DIAGRAM_GROUP_CODE" val="l1-1"/>
  <p:tag name="KSO_WM_UNIT_ID" val="custom20188997_3*l_h_i*1_3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49.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3"/>
  <p:tag name="KSO_WM_UNIT_LAYERLEVEL" val="1_1_1"/>
  <p:tag name="KSO_WM_BEAUTIFY_FLAG" val="#wm#"/>
  <p:tag name="KSO_WM_DIAGRAM_GROUP_CODE" val="l1-1"/>
  <p:tag name="KSO_WM_UNIT_ID" val="custom20188997_3*l_h_i*1_3_3"/>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2"/>
  <p:tag name="KSO_WM_UNIT_HIGHLIGHT" val="0"/>
  <p:tag name="KSO_WM_UNIT_COMPATIBLE" val="0"/>
  <p:tag name="KSO_WM_BEAUTIFY_FLAG" val="#wm#"/>
  <p:tag name="KSO_WM_DIAGRAM_GROUP_CODE" val="l1-1"/>
  <p:tag name="KSO_WM_UNIT_ID" val="custom20188997_3*l_h_f*1_1_1"/>
  <p:tag name="KSO_WM_UNIT_PRESET_TEXT" val="绪论"/>
  <p:tag name="KSO_WM_UNIT_SUBTYPE" val="a"/>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351.xml><?xml version="1.0" encoding="utf-8"?>
<p:tagLst xmlns:p="http://schemas.openxmlformats.org/presentationml/2006/main">
  <p:tag name="KSO_WM_TAG_VERSION" val="1.0"/>
  <p:tag name="KSO_WM_SLIDE_ITEM_CNT" val="3"/>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3"/>
  <p:tag name="KSO_WM_SLIDE_INDEX" val="3"/>
  <p:tag name="KSO_WM_DIAGRAM_GROUP_CODE" val="l1-1"/>
  <p:tag name="KSO_WM_TEMPLATE_SUBCATEGORY" val="0"/>
  <p:tag name="KSO_WM_TEMPLATE_MASTER_TYPE" val="1"/>
  <p:tag name="KSO_WM_TEMPLATE_COLOR_TYPE" val="0"/>
  <p:tag name="KSO_WM_SLIDE_DIAGTYPE" val="l"/>
  <p:tag name="KSO_WM_SPECIAL_SOURCE" val="bdnull"/>
</p:tagLst>
</file>

<file path=ppt/tags/tag352.xml><?xml version="1.0" encoding="utf-8"?>
<p:tagLst xmlns:p="http://schemas.openxmlformats.org/presentationml/2006/main">
  <p:tag name="KSO_WM_TAG_VERSION" val="1.0"/>
  <p:tag name="KSO_WM_BEAUTIFY_FLAG" val="#wm#"/>
  <p:tag name="KSO_WM_TEMPLATE_CATEGORY" val="diagram"/>
  <p:tag name="KSO_WM_TEMPLATE_INDEX" val="160060"/>
  <p:tag name="KSO_WM_UNIT_TYPE" val="l_h_f"/>
  <p:tag name="KSO_WM_UNIT_INDEX" val="1_1_1"/>
  <p:tag name="KSO_WM_UNIT_ID" val="diagram160060_4*l_h_f*1_1_1"/>
  <p:tag name="KSO_WM_UNIT_CLEAR" val="1"/>
  <p:tag name="KSO_WM_UNIT_LAYERLEVEL" val="1_1_1"/>
  <p:tag name="KSO_WM_UNIT_VALUE" val="30"/>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353.xml><?xml version="1.0" encoding="utf-8"?>
<p:tagLst xmlns:p="http://schemas.openxmlformats.org/presentationml/2006/main">
  <p:tag name="KSO_WM_TAG_VERSION" val="1.0"/>
  <p:tag name="KSO_WM_BEAUTIFY_FLAG" val="#wm#"/>
  <p:tag name="KSO_WM_TEMPLATE_CATEGORY" val="diagram"/>
  <p:tag name="KSO_WM_TEMPLATE_INDEX" val="160060"/>
  <p:tag name="KSO_WM_UNIT_TYPE" val="l_h_f"/>
  <p:tag name="KSO_WM_UNIT_INDEX" val="1_1_1"/>
  <p:tag name="KSO_WM_UNIT_ID" val="diagram160060_4*l_h_f*1_1_1"/>
  <p:tag name="KSO_WM_UNIT_CLEAR" val="1"/>
  <p:tag name="KSO_WM_UNIT_LAYERLEVEL" val="1_1_1"/>
  <p:tag name="KSO_WM_UNIT_VALUE" val="30"/>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354.xml><?xml version="1.0" encoding="utf-8"?>
<p:tagLst xmlns:p="http://schemas.openxmlformats.org/presentationml/2006/main">
  <p:tag name="ISLIDE.ICON" val="#6232;#381614;#44886;#179262;#384925;#58262;#91439;#101129;#118279;#22451;"/>
  <p:tag name="KSO_WM_SPECIAL_SOURCE" val="bdnull"/>
</p:tagLst>
</file>

<file path=ppt/tags/tag355.xml><?xml version="1.0" encoding="utf-8"?>
<p:tagLst xmlns:p="http://schemas.openxmlformats.org/presentationml/2006/main">
  <p:tag name="KSO_WM_TAG_VERSION" val="1.0"/>
  <p:tag name="KSO_WM_SLIDE_ITEM_CNT" val="3"/>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3"/>
  <p:tag name="KSO_WM_SLIDE_INDEX" val="3"/>
  <p:tag name="KSO_WM_DIAGRAM_GROUP_CODE" val="l1-1"/>
  <p:tag name="KSO_WM_TEMPLATE_SUBCATEGORY" val="0"/>
  <p:tag name="KSO_WM_TEMPLATE_MASTER_TYPE" val="1"/>
  <p:tag name="KSO_WM_TEMPLATE_COLOR_TYPE" val="0"/>
  <p:tag name="KSO_WM_SLIDE_DIAGTYPE" val="l"/>
  <p:tag name="KSO_WM_SPECIAL_SOURCE" val="bdnull"/>
</p:tagLst>
</file>

<file path=ppt/tags/tag356.xml><?xml version="1.0" encoding="utf-8"?>
<p:tagLst xmlns:p="http://schemas.openxmlformats.org/presentationml/2006/main">
  <p:tag name="KSO_WM_TAG_VERSION" val="1.0"/>
  <p:tag name="KSO_WM_SLIDE_ITEM_CNT" val="3"/>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3"/>
  <p:tag name="KSO_WM_SLIDE_INDEX" val="3"/>
  <p:tag name="KSO_WM_DIAGRAM_GROUP_CODE" val="l1-1"/>
  <p:tag name="KSO_WM_TEMPLATE_SUBCATEGORY" val="0"/>
  <p:tag name="KSO_WM_TEMPLATE_MASTER_TYPE" val="1"/>
  <p:tag name="KSO_WM_TEMPLATE_COLOR_TYPE" val="0"/>
  <p:tag name="KSO_WM_SLIDE_DIAGTYPE" val="l"/>
  <p:tag name="KSO_WM_SPECIAL_SOURCE" val="bdnull"/>
</p:tagLst>
</file>

<file path=ppt/tags/tag357.xml><?xml version="1.0" encoding="utf-8"?>
<p:tagLst xmlns:p="http://schemas.openxmlformats.org/presentationml/2006/main">
  <p:tag name="KSO_WM_TAG_VERSION" val="1.0"/>
  <p:tag name="KSO_WM_SLIDE_ITEM_CNT" val="3"/>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3"/>
  <p:tag name="KSO_WM_SLIDE_INDEX" val="3"/>
  <p:tag name="KSO_WM_DIAGRAM_GROUP_CODE" val="l1-1"/>
  <p:tag name="KSO_WM_TEMPLATE_SUBCATEGORY" val="0"/>
  <p:tag name="KSO_WM_TEMPLATE_MASTER_TYPE" val="1"/>
  <p:tag name="KSO_WM_TEMPLATE_COLOR_TYPE" val="0"/>
  <p:tag name="KSO_WM_SLIDE_DIAGTYPE" val="l"/>
  <p:tag name="KSO_WM_SPECIAL_SOURCE" val="bdnull"/>
</p:tagLst>
</file>

<file path=ppt/tags/tag358.xml><?xml version="1.0" encoding="utf-8"?>
<p:tagLst xmlns:p="http://schemas.openxmlformats.org/presentationml/2006/main">
  <p:tag name="KSO_WM_SPECIAL_SOURCE" val="bdnull"/>
</p:tagLst>
</file>

<file path=ppt/tags/tag359.xml><?xml version="1.0" encoding="utf-8"?>
<p:tagLst xmlns:p="http://schemas.openxmlformats.org/presentationml/2006/main">
  <p:tag name="KSO_WM_TAG_VERSION" val="1.0"/>
  <p:tag name="KSO_WM_SLIDE_ITEM_CNT" val="3"/>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3"/>
  <p:tag name="KSO_WM_SLIDE_INDEX" val="3"/>
  <p:tag name="KSO_WM_DIAGRAM_GROUP_CODE" val="l1-1"/>
  <p:tag name="KSO_WM_TEMPLATE_SUBCATEGORY" val="0"/>
  <p:tag name="KSO_WM_TEMPLATE_MASTER_TYPE" val="1"/>
  <p:tag name="KSO_WM_TEMPLATE_COLOR_TYPE" val="0"/>
  <p:tag name="KSO_WM_SLIDE_DIAGTYPE" val="l"/>
  <p:tag name="KSO_WM_SPECIAL_SOURCE" val="bdnul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SPECIAL_SOURCE" val="bdnull"/>
</p:tagLst>
</file>

<file path=ppt/tags/tag361.xml><?xml version="1.0" encoding="utf-8"?>
<p:tagLst xmlns:p="http://schemas.openxmlformats.org/presentationml/2006/main">
  <p:tag name="KSO_WM_TAG_VERSION" val="1.0"/>
  <p:tag name="KSO_WM_SLIDE_ITEM_CNT" val="3"/>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3"/>
  <p:tag name="KSO_WM_SLIDE_INDEX" val="3"/>
  <p:tag name="KSO_WM_DIAGRAM_GROUP_CODE" val="l1-1"/>
  <p:tag name="KSO_WM_TEMPLATE_SUBCATEGORY" val="0"/>
  <p:tag name="KSO_WM_TEMPLATE_MASTER_TYPE" val="1"/>
  <p:tag name="KSO_WM_TEMPLATE_COLOR_TYPE" val="0"/>
  <p:tag name="KSO_WM_SLIDE_DIAGTYPE" val="l"/>
  <p:tag name="KSO_WM_SPECIAL_SOURCE" val="bdnull"/>
</p:tagLst>
</file>

<file path=ppt/tags/tag362.xml><?xml version="1.0" encoding="utf-8"?>
<p:tagLst xmlns:p="http://schemas.openxmlformats.org/presentationml/2006/main">
  <p:tag name="KSO_WM_UNIT_PLACING_PICTURE_USER_VIEWPORT" val="{&quot;height&quot;:8010,&quot;width&quot;:12210}"/>
</p:tagLst>
</file>

<file path=ppt/tags/tag363.xml><?xml version="1.0" encoding="utf-8"?>
<p:tagLst xmlns:p="http://schemas.openxmlformats.org/presentationml/2006/main">
  <p:tag name="KSO_WM_SPECIAL_SOURCE" val="bdnull"/>
</p:tagLst>
</file>

<file path=ppt/tags/tag36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SLIDE_COLORSCHEME_VERSION" val="3.2"/>
  <p:tag name="KSO_WM_SLIDE_CONSTRAINT" val="%7b%22slideConstraint%22%3a%7b%22seriesAreas%22%3a%5b%5d%2c%22singleAreas%22%3a%5b%7b%22shapes%22%3a%5b25%5d%2c%22serialConstraintIndex%22%3a-1%2c%22areatextmark%22%3a0%2c%22pictureprocessmark%22%3a0%7d%2c%7b%22shapes%22%3a%5b26%5d%2c%22serialConstraintIndex%22%3a-1%2c%22areatextmark%22%3a0%2c%22pictureprocessmark%22%3a0%7d%2c%7b%22shapes%22%3a%5b28%5d%2c%22serialConstraintIndex%22%3a-1%2c%22areatextmark%22%3a0%2c%22pictureprocessmark%22%3a0%7d%2c%7b%22shapes%22%3a%5b50%5d%2c%22serialConstraintIndex%22%3a-1%2c%22areatextmark%22%3a0%2c%22pictureprocessmark%22%3a0%7d%5d%7d%7d"/>
  <p:tag name="KSO_WM_TEMPLATE_SUBCATEGORY" val="0"/>
  <p:tag name="KSO_WM_SLIDE_TYPE" val="text"/>
  <p:tag name="KSO_WM_SLIDE_SUBTYPE" val="diag"/>
  <p:tag name="KSO_WM_SLIDE_ITEM_CNT" val="4"/>
  <p:tag name="KSO_WM_SLIDE_INDEX" val="20"/>
  <p:tag name="KSO_WM_SLIDE_SIZE" val="861.075*356.449"/>
  <p:tag name="KSO_WM_SLIDE_POSITION" val="49.4625*136.426"/>
  <p:tag name="KSO_WM_DIAGRAM_GROUP_CODE" val="l1-2"/>
  <p:tag name="KSO_WM_SLIDE_DIAGTYPE" val="l"/>
  <p:tag name="KSO_WM_TAG_VERSION" val="1.0"/>
  <p:tag name="KSO_WM_BEAUTIFY_FLAG" val="#wm#"/>
  <p:tag name="KSO_WM_SLIDE_LAYOUT" val="a_d_l"/>
  <p:tag name="KSO_WM_SLIDE_LAYOUT_CNT" val="1_2_1"/>
  <p:tag name="KSO_WM_TEMPLATE_MASTER_TYPE" val="1"/>
  <p:tag name="KSO_WM_TEMPLATE_COLOR_TYPE" val="1"/>
  <p:tag name="KSO_WM_TEMPLATE_CATEGORY" val="custom"/>
  <p:tag name="KSO_WM_TEMPLATE_INDEX" val="20204692"/>
  <p:tag name="KSO_WM_SLIDE_ID" val="custom20204692_20"/>
  <p:tag name="KSO_WM_SLIDE_BK_DARK_LIGHT" val="2"/>
  <p:tag name="KSO_WM_SLIDE_BACKGROUND_TYPE" val="general"/>
  <p:tag name="KSO_WM_SPECIAL_SOURCE" val="bdnull"/>
</p:tagLst>
</file>

<file path=ppt/tags/tag36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SLIDE_COLORSCHEME_VERSION" val="3.2"/>
  <p:tag name="KSO_WM_SLIDE_CONSTRAINT" val="%7b%22slideConstraint%22%3a%7b%22seriesAreas%22%3a%5b%5d%2c%22singleAreas%22%3a%5b%7b%22shapes%22%3a%5b25%5d%2c%22serialConstraintIndex%22%3a-1%2c%22areatextmark%22%3a0%2c%22pictureprocessmark%22%3a0%7d%2c%7b%22shapes%22%3a%5b26%5d%2c%22serialConstraintIndex%22%3a-1%2c%22areatextmark%22%3a0%2c%22pictureprocessmark%22%3a0%7d%2c%7b%22shapes%22%3a%5b28%5d%2c%22serialConstraintIndex%22%3a-1%2c%22areatextmark%22%3a0%2c%22pictureprocessmark%22%3a0%7d%2c%7b%22shapes%22%3a%5b50%5d%2c%22serialConstraintIndex%22%3a-1%2c%22areatextmark%22%3a0%2c%22pictureprocessmark%22%3a0%7d%5d%7d%7d"/>
  <p:tag name="KSO_WM_TEMPLATE_SUBCATEGORY" val="0"/>
  <p:tag name="KSO_WM_SLIDE_TYPE" val="text"/>
  <p:tag name="KSO_WM_SLIDE_SUBTYPE" val="diag"/>
  <p:tag name="KSO_WM_SLIDE_ITEM_CNT" val="4"/>
  <p:tag name="KSO_WM_SLIDE_INDEX" val="20"/>
  <p:tag name="KSO_WM_SLIDE_SIZE" val="861.075*356.449"/>
  <p:tag name="KSO_WM_SLIDE_POSITION" val="49.4625*136.426"/>
  <p:tag name="KSO_WM_DIAGRAM_GROUP_CODE" val="l1-2"/>
  <p:tag name="KSO_WM_SLIDE_DIAGTYPE" val="l"/>
  <p:tag name="KSO_WM_TAG_VERSION" val="1.0"/>
  <p:tag name="KSO_WM_BEAUTIFY_FLAG" val="#wm#"/>
  <p:tag name="KSO_WM_SLIDE_LAYOUT" val="a_d_l"/>
  <p:tag name="KSO_WM_SLIDE_LAYOUT_CNT" val="1_2_1"/>
  <p:tag name="KSO_WM_TEMPLATE_MASTER_TYPE" val="1"/>
  <p:tag name="KSO_WM_TEMPLATE_COLOR_TYPE" val="1"/>
  <p:tag name="KSO_WM_TEMPLATE_CATEGORY" val="custom"/>
  <p:tag name="KSO_WM_TEMPLATE_INDEX" val="20204692"/>
  <p:tag name="KSO_WM_SLIDE_ID" val="custom20204692_20"/>
  <p:tag name="KSO_WM_SLIDE_BK_DARK_LIGHT" val="2"/>
  <p:tag name="KSO_WM_SLIDE_BACKGROUND_TYPE" val="general"/>
  <p:tag name="KSO_WM_SPECIAL_SOURCE" val="bdnull"/>
</p:tagLst>
</file>

<file path=ppt/tags/tag366.xml><?xml version="1.0" encoding="utf-8"?>
<p:tagLst xmlns:p="http://schemas.openxmlformats.org/presentationml/2006/main">
  <p:tag name="KSO_WM_SPECIAL_SOURCE" val="bdnull"/>
</p:tagLst>
</file>

<file path=ppt/tags/tag367.xml><?xml version="1.0" encoding="utf-8"?>
<p:tagLst xmlns:p="http://schemas.openxmlformats.org/presentationml/2006/main">
  <p:tag name="KSO_WM_UNIT_TABLE_BEAUTIFY" val="smartTable{96d49ac8-24d3-4452-818e-adfcf9451c5b}"/>
  <p:tag name="TABLE_ENDDRAG_ORIGIN_RECT" val="654*456"/>
  <p:tag name="TABLE_ENDDRAG_RECT" val="66*69*654*456"/>
</p:tagLst>
</file>

<file path=ppt/tags/tag368.xml><?xml version="1.0" encoding="utf-8"?>
<p:tagLst xmlns:p="http://schemas.openxmlformats.org/presentationml/2006/main">
  <p:tag name="KSO_WM_SPECIAL_SOURCE" val="bdnull"/>
</p:tagLst>
</file>

<file path=ppt/tags/tag369.xml><?xml version="1.0" encoding="utf-8"?>
<p:tagLst xmlns:p="http://schemas.openxmlformats.org/presentationml/2006/main">
  <p:tag name="KSO_WM_UNIT_TABLE_BEAUTIFY" val="smartTable{96d49ac8-24d3-4452-818e-adfcf9451c5b}"/>
  <p:tag name="TABLE_ENDDRAG_ORIGIN_RECT" val="827*436"/>
  <p:tag name="TABLE_ENDDRAG_RECT" val="59*47*827*436"/>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p="http://schemas.openxmlformats.org/presentationml/2006/main">
  <p:tag name="KSO_WM_SPECIAL_SOURCE" val="bdnull"/>
</p:tagLst>
</file>

<file path=ppt/tags/tag371.xml><?xml version="1.0" encoding="utf-8"?>
<p:tagLst xmlns:p="http://schemas.openxmlformats.org/presentationml/2006/main">
  <p:tag name="KSO_WM_UNIT_TABLE_BEAUTIFY" val="smartTable{96d49ac8-24d3-4452-818e-adfcf9451c5b}"/>
  <p:tag name="TABLE_ENDDRAG_ORIGIN_RECT" val="803*413"/>
  <p:tag name="TABLE_ENDDRAG_RECT" val="129*82*803*413"/>
</p:tagLst>
</file>

<file path=ppt/tags/tag372.xml><?xml version="1.0" encoding="utf-8"?>
<p:tagLst xmlns:p="http://schemas.openxmlformats.org/presentationml/2006/main">
  <p:tag name="KSO_WM_SPECIAL_SOURCE" val="bdnull"/>
</p:tagLst>
</file>

<file path=ppt/tags/tag373.xml><?xml version="1.0" encoding="utf-8"?>
<p:tagLst xmlns:p="http://schemas.openxmlformats.org/presentationml/2006/main">
  <p:tag name="KSO_WM_UNIT_TABLE_BEAUTIFY" val="smartTable{96d49ac8-24d3-4452-818e-adfcf9451c5b}"/>
  <p:tag name="TABLE_ENDDRAG_ORIGIN_RECT" val="827*436"/>
  <p:tag name="TABLE_ENDDRAG_RECT" val="59*47*827*436"/>
</p:tagLst>
</file>

<file path=ppt/tags/tag374.xml><?xml version="1.0" encoding="utf-8"?>
<p:tagLst xmlns:p="http://schemas.openxmlformats.org/presentationml/2006/main">
  <p:tag name="KSO_WM_SPECIAL_SOURCE" val="bdnull"/>
</p:tagLst>
</file>

<file path=ppt/tags/tag375.xml><?xml version="1.0" encoding="utf-8"?>
<p:tagLst xmlns:p="http://schemas.openxmlformats.org/presentationml/2006/main">
  <p:tag name="KSO_WM_TAG_VERSION" val="1.0"/>
  <p:tag name="KSO_WM_BEAUTIFY_FLAG" val="#wm#"/>
  <p:tag name="KSO_WM_TEMPLATE_CATEGORY" val="diagram"/>
  <p:tag name="KSO_WM_TEMPLATE_INDEX" val="160060"/>
  <p:tag name="KSO_WM_UNIT_TYPE" val="l_h_f"/>
  <p:tag name="KSO_WM_UNIT_INDEX" val="1_1_1"/>
  <p:tag name="KSO_WM_UNIT_ID" val="diagram160060_4*l_h_f*1_1_1"/>
  <p:tag name="KSO_WM_UNIT_CLEAR" val="1"/>
  <p:tag name="KSO_WM_UNIT_LAYERLEVEL" val="1_1_1"/>
  <p:tag name="KSO_WM_UNIT_VALUE" val="30"/>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376.xml><?xml version="1.0" encoding="utf-8"?>
<p:tagLst xmlns:p="http://schemas.openxmlformats.org/presentationml/2006/main">
  <p:tag name="KSO_WM_TAG_VERSION" val="1.0"/>
  <p:tag name="KSO_WM_BEAUTIFY_FLAG" val="#wm#"/>
  <p:tag name="KSO_WM_TEMPLATE_CATEGORY" val="diagram"/>
  <p:tag name="KSO_WM_TEMPLATE_INDEX" val="160060"/>
  <p:tag name="KSO_WM_UNIT_TYPE" val="l_h_f"/>
  <p:tag name="KSO_WM_UNIT_INDEX" val="1_1_1"/>
  <p:tag name="KSO_WM_UNIT_ID" val="diagram160060_4*l_h_f*1_1_1"/>
  <p:tag name="KSO_WM_UNIT_CLEAR" val="1"/>
  <p:tag name="KSO_WM_UNIT_LAYERLEVEL" val="1_1_1"/>
  <p:tag name="KSO_WM_UNIT_VALUE" val="30"/>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377.xml><?xml version="1.0" encoding="utf-8"?>
<p:tagLst xmlns:p="http://schemas.openxmlformats.org/presentationml/2006/main">
  <p:tag name="ISLIDE.ICON" val="#6232;#381614;#44886;#179262;#384925;#58262;#91439;#101129;#118279;#22451;"/>
  <p:tag name="KSO_WM_SPECIAL_SOURCE" val="bdnull"/>
</p:tagLst>
</file>

<file path=ppt/tags/tag378.xml><?xml version="1.0" encoding="utf-8"?>
<p:tagLst xmlns:p="http://schemas.openxmlformats.org/presentationml/2006/main">
  <p:tag name="KSO_WM_SPECIAL_SOURCE" val="bdnull"/>
</p:tagLst>
</file>

<file path=ppt/tags/tag379.xml><?xml version="1.0" encoding="utf-8"?>
<p:tagLst xmlns:p="http://schemas.openxmlformats.org/presentationml/2006/main">
  <p:tag name="KSO_WM_SPECIAL_SOURCE" val="bdnul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p="http://schemas.openxmlformats.org/presentationml/2006/main">
  <p:tag name="KSO_WM_SPECIAL_SOURCE" val="bdnull"/>
</p:tagLst>
</file>

<file path=ppt/tags/tag381.xml><?xml version="1.0" encoding="utf-8"?>
<p:tagLst xmlns:p="http://schemas.openxmlformats.org/presentationml/2006/main">
  <p:tag name="KSO_WM_SPECIAL_SOURCE" val="bdnull"/>
</p:tagLst>
</file>

<file path=ppt/tags/tag382.xml><?xml version="1.0" encoding="utf-8"?>
<p:tagLst xmlns:p="http://schemas.openxmlformats.org/presentationml/2006/main">
  <p:tag name="KSO_WM_SPECIAL_SOURCE" val="bdnull"/>
</p:tagLst>
</file>

<file path=ppt/tags/tag383.xml><?xml version="1.0" encoding="utf-8"?>
<p:tagLst xmlns:p="http://schemas.openxmlformats.org/presentationml/2006/main">
  <p:tag name="KSO_WM_SPECIAL_SOURCE" val="bdnull"/>
</p:tagLst>
</file>

<file path=ppt/tags/tag384.xml><?xml version="1.0" encoding="utf-8"?>
<p:tagLst xmlns:p="http://schemas.openxmlformats.org/presentationml/2006/main">
  <p:tag name="KSO_WM_SPECIAL_SOURCE" val="bdnull"/>
</p:tagLst>
</file>

<file path=ppt/tags/tag385.xml><?xml version="1.0" encoding="utf-8"?>
<p:tagLst xmlns:p="http://schemas.openxmlformats.org/presentationml/2006/main">
  <p:tag name="KSO_WM_SPECIAL_SOURCE" val="bdnull"/>
</p:tagLst>
</file>

<file path=ppt/tags/tag386.xml><?xml version="1.0" encoding="utf-8"?>
<p:tagLst xmlns:p="http://schemas.openxmlformats.org/presentationml/2006/main">
  <p:tag name="KSO_WM_SPECIAL_SOURCE" val="bdnull"/>
</p:tagLst>
</file>

<file path=ppt/tags/tag387.xml><?xml version="1.0" encoding="utf-8"?>
<p:tagLst xmlns:p="http://schemas.openxmlformats.org/presentationml/2006/main">
  <p:tag name="KSO_WM_SPECIAL_SOURCE" val="bdnull"/>
</p:tagLst>
</file>

<file path=ppt/tags/tag388.xml><?xml version="1.0" encoding="utf-8"?>
<p:tagLst xmlns:p="http://schemas.openxmlformats.org/presentationml/2006/main">
  <p:tag name="KSO_WM_SPECIAL_SOURCE" val="bdnull"/>
</p:tagLst>
</file>

<file path=ppt/tags/tag389.xml><?xml version="1.0" encoding="utf-8"?>
<p:tagLst xmlns:p="http://schemas.openxmlformats.org/presentationml/2006/main">
  <p:tag name="KSO_WM_SPECIAL_SOURCE" val="bdnul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0.xml><?xml version="1.0" encoding="utf-8"?>
<p:tagLst xmlns:p="http://schemas.openxmlformats.org/presentationml/2006/main">
  <p:tag name="KSO_WM_SPECIAL_SOURCE" val="bdnull"/>
</p:tagLst>
</file>

<file path=ppt/tags/tag391.xml><?xml version="1.0" encoding="utf-8"?>
<p:tagLst xmlns:p="http://schemas.openxmlformats.org/presentationml/2006/main">
  <p:tag name="KSO_WM_SPECIAL_SOURCE" val="bdnull"/>
</p:tagLst>
</file>

<file path=ppt/tags/tag392.xml><?xml version="1.0" encoding="utf-8"?>
<p:tagLst xmlns:p="http://schemas.openxmlformats.org/presentationml/2006/main">
  <p:tag name="KSO_WM_SPECIAL_SOURCE" val="bdnull"/>
</p:tagLst>
</file>

<file path=ppt/tags/tag393.xml><?xml version="1.0" encoding="utf-8"?>
<p:tagLst xmlns:p="http://schemas.openxmlformats.org/presentationml/2006/main">
  <p:tag name="KSO_WM_FULL_TEXT_BEAUTIFY_COPY_ID" val="2"/>
</p:tagLst>
</file>

<file path=ppt/tags/tag394.xml><?xml version="1.0" encoding="utf-8"?>
<p:tagLst xmlns:p="http://schemas.openxmlformats.org/presentationml/2006/main">
  <p:tag name="KSO_WM_FULL_TEXT_BEAUTIFY_COPY_ID" val="23"/>
</p:tagLst>
</file>

<file path=ppt/tags/tag395.xml><?xml version="1.0" encoding="utf-8"?>
<p:tagLst xmlns:p="http://schemas.openxmlformats.org/presentationml/2006/main">
  <p:tag name="KSO_WM_FULL_TEXT_BEAUTIFY_COPY_ID" val="3"/>
</p:tagLst>
</file>

<file path=ppt/tags/tag396.xml><?xml version="1.0" encoding="utf-8"?>
<p:tagLst xmlns:p="http://schemas.openxmlformats.org/presentationml/2006/main">
  <p:tag name="KSO_WM_FULL_TEXT_BEAUTIFY_COPY_ID" val="35"/>
</p:tagLst>
</file>

<file path=ppt/tags/tag397.xml><?xml version="1.0" encoding="utf-8"?>
<p:tagLst xmlns:p="http://schemas.openxmlformats.org/presentationml/2006/main">
  <p:tag name="KSO_WM_FULL_TEXT_BEAUTIFY_COPY_ID" val="12"/>
</p:tagLst>
</file>

<file path=ppt/tags/tag398.xml><?xml version="1.0" encoding="utf-8"?>
<p:tagLst xmlns:p="http://schemas.openxmlformats.org/presentationml/2006/main">
  <p:tag name="KSO_WM_FULL_TEXT_BEAUTIFY_COPY_ID" val="16"/>
</p:tagLst>
</file>

<file path=ppt/tags/tag399.xml><?xml version="1.0" encoding="utf-8"?>
<p:tagLst xmlns:p="http://schemas.openxmlformats.org/presentationml/2006/main">
  <p:tag name="KSO_WM_FULL_TEXT_BEAUTIFY_COPY_ID" val="17"/>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0.xml><?xml version="1.0" encoding="utf-8"?>
<p:tagLst xmlns:p="http://schemas.openxmlformats.org/presentationml/2006/main">
  <p:tag name="KSO_WM_FULL_TEXT_BEAUTIFY_COPY_ID" val="18"/>
</p:tagLst>
</file>

<file path=ppt/tags/tag401.xml><?xml version="1.0" encoding="utf-8"?>
<p:tagLst xmlns:p="http://schemas.openxmlformats.org/presentationml/2006/main">
  <p:tag name="KSO_WM_FULL_TEXT_BEAUTIFY_COPY_ID" val="19"/>
</p:tagLst>
</file>

<file path=ppt/tags/tag402.xml><?xml version="1.0" encoding="utf-8"?>
<p:tagLst xmlns:p="http://schemas.openxmlformats.org/presentationml/2006/main">
  <p:tag name="KSO_WM_FULL_TEXT_BEAUTIFY_COPY_ID" val="20"/>
</p:tagLst>
</file>

<file path=ppt/tags/tag403.xml><?xml version="1.0" encoding="utf-8"?>
<p:tagLst xmlns:p="http://schemas.openxmlformats.org/presentationml/2006/main">
  <p:tag name="KSO_WM_FULL_TEXT_BEAUTIFY_COPY_ID" val="21"/>
</p:tagLst>
</file>

<file path=ppt/tags/tag404.xml><?xml version="1.0" encoding="utf-8"?>
<p:tagLst xmlns:p="http://schemas.openxmlformats.org/presentationml/2006/main">
  <p:tag name="KSO_WM_FULL_TEXT_BEAUTIFY_COPY_ID" val="26"/>
</p:tagLst>
</file>

<file path=ppt/tags/tag405.xml><?xml version="1.0" encoding="utf-8"?>
<p:tagLst xmlns:p="http://schemas.openxmlformats.org/presentationml/2006/main">
  <p:tag name="KSO_WM_FULL_TEXT_BEAUTIFY_COPY_ID" val="28"/>
</p:tagLst>
</file>

<file path=ppt/tags/tag406.xml><?xml version="1.0" encoding="utf-8"?>
<p:tagLst xmlns:p="http://schemas.openxmlformats.org/presentationml/2006/main">
  <p:tag name="KSO_WM_FULL_TEXT_BEAUTIFY_COPY_ID" val="31"/>
</p:tagLst>
</file>

<file path=ppt/tags/tag407.xml><?xml version="1.0" encoding="utf-8"?>
<p:tagLst xmlns:p="http://schemas.openxmlformats.org/presentationml/2006/main">
  <p:tag name="KSO_WM_FULL_TEXT_BEAUTIFY_COPY_ID" val="32"/>
</p:tagLst>
</file>

<file path=ppt/tags/tag408.xml><?xml version="1.0" encoding="utf-8"?>
<p:tagLst xmlns:p="http://schemas.openxmlformats.org/presentationml/2006/main">
  <p:tag name="KSO_WM_FULL_TEXT_BEAUTIFY_COPY_ID" val="33"/>
</p:tagLst>
</file>

<file path=ppt/tags/tag409.xml><?xml version="1.0" encoding="utf-8"?>
<p:tagLst xmlns:p="http://schemas.openxmlformats.org/presentationml/2006/main">
  <p:tag name="KSO_WM_FULL_TEXT_BEAUTIFY_COPY_ID" val="34"/>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0.xml><?xml version="1.0" encoding="utf-8"?>
<p:tagLst xmlns:p="http://schemas.openxmlformats.org/presentationml/2006/main">
  <p:tag name="KSO_WM_FULL_TEXT_BEAUTIFY_COPY_ID" val="36"/>
</p:tagLst>
</file>

<file path=ppt/tags/tag411.xml><?xml version="1.0" encoding="utf-8"?>
<p:tagLst xmlns:p="http://schemas.openxmlformats.org/presentationml/2006/main">
  <p:tag name="KSO_WM_FULL_TEXT_BEAUTIFY_COPY_ID" val="37"/>
</p:tagLst>
</file>

<file path=ppt/tags/tag412.xml><?xml version="1.0" encoding="utf-8"?>
<p:tagLst xmlns:p="http://schemas.openxmlformats.org/presentationml/2006/main">
  <p:tag name="KSO_WM_FULL_TEXT_BEAUTIFY_COPY_ID" val="38"/>
</p:tagLst>
</file>

<file path=ppt/tags/tag413.xml><?xml version="1.0" encoding="utf-8"?>
<p:tagLst xmlns:p="http://schemas.openxmlformats.org/presentationml/2006/main">
  <p:tag name="KSO_WM_FULL_TEXT_BEAUTIFY_COPY_ID" val="39"/>
</p:tagLst>
</file>

<file path=ppt/tags/tag414.xml><?xml version="1.0" encoding="utf-8"?>
<p:tagLst xmlns:p="http://schemas.openxmlformats.org/presentationml/2006/main">
  <p:tag name="KSO_WM_FULL_TEXT_BEAUTIFY_COPY_ID" val="40"/>
</p:tagLst>
</file>

<file path=ppt/tags/tag415.xml><?xml version="1.0" encoding="utf-8"?>
<p:tagLst xmlns:p="http://schemas.openxmlformats.org/presentationml/2006/main">
  <p:tag name="KSO_WM_FULL_TEXT_BEAUTIFY_COPY_ID" val="41"/>
</p:tagLst>
</file>

<file path=ppt/tags/tag416.xml><?xml version="1.0" encoding="utf-8"?>
<p:tagLst xmlns:p="http://schemas.openxmlformats.org/presentationml/2006/main">
  <p:tag name="KSO_WM_FULL_TEXT_BEAUTIFY_COPY_ID" val="4"/>
</p:tagLst>
</file>

<file path=ppt/tags/tag417.xml><?xml version="1.0" encoding="utf-8"?>
<p:tagLst xmlns:p="http://schemas.openxmlformats.org/presentationml/2006/main">
  <p:tag name="KSO_WM_FULL_TEXT_BEAUTIFY_COPY_ID" val="6"/>
</p:tagLst>
</file>

<file path=ppt/tags/tag418.xml><?xml version="1.0" encoding="utf-8"?>
<p:tagLst xmlns:p="http://schemas.openxmlformats.org/presentationml/2006/main">
  <p:tag name="KSO_WM_FULL_TEXT_BEAUTIFY_COPY_ID" val="7"/>
</p:tagLst>
</file>

<file path=ppt/tags/tag419.xml><?xml version="1.0" encoding="utf-8"?>
<p:tagLst xmlns:p="http://schemas.openxmlformats.org/presentationml/2006/main">
  <p:tag name="KSO_WM_FULL_TEXT_BEAUTIFY_COPY_ID" val="8"/>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0.xml><?xml version="1.0" encoding="utf-8"?>
<p:tagLst xmlns:p="http://schemas.openxmlformats.org/presentationml/2006/main">
  <p:tag name="KSO_WM_FULL_TEXT_BEAUTIFY_COPY_ID" val="11"/>
</p:tagLst>
</file>

<file path=ppt/tags/tag421.xml><?xml version="1.0" encoding="utf-8"?>
<p:tagLst xmlns:p="http://schemas.openxmlformats.org/presentationml/2006/main">
  <p:tag name="KSO_WM_FULL_TEXT_BEAUTIFY_COPY_ID" val="13"/>
</p:tagLst>
</file>

<file path=ppt/tags/tag422.xml><?xml version="1.0" encoding="utf-8"?>
<p:tagLst xmlns:p="http://schemas.openxmlformats.org/presentationml/2006/main">
  <p:tag name="KSO_WM_FULL_TEXT_BEAUTIFY_COPY_ID" val="14"/>
</p:tagLst>
</file>

<file path=ppt/tags/tag423.xml><?xml version="1.0" encoding="utf-8"?>
<p:tagLst xmlns:p="http://schemas.openxmlformats.org/presentationml/2006/main">
  <p:tag name="KSO_WM_FULL_TEXT_BEAUTIFY_COPY_ID" val="15"/>
</p:tagLst>
</file>

<file path=ppt/tags/tag424.xml><?xml version="1.0" encoding="utf-8"?>
<p:tagLst xmlns:p="http://schemas.openxmlformats.org/presentationml/2006/main">
  <p:tag name="KSO_WM_FULL_TEXT_BEAUTIFY_COPY_ID" val="22"/>
</p:tagLst>
</file>

<file path=ppt/tags/tag425.xml><?xml version="1.0" encoding="utf-8"?>
<p:tagLst xmlns:p="http://schemas.openxmlformats.org/presentationml/2006/main">
  <p:tag name="KSO_WM_FULL_TEXT_BEAUTIFY_COPY_ID" val="24"/>
</p:tagLst>
</file>

<file path=ppt/tags/tag426.xml><?xml version="1.0" encoding="utf-8"?>
<p:tagLst xmlns:p="http://schemas.openxmlformats.org/presentationml/2006/main">
  <p:tag name="KSO_WM_FULL_TEXT_BEAUTIFY_COPY_ID" val="25"/>
</p:tagLst>
</file>

<file path=ppt/tags/tag427.xml><?xml version="1.0" encoding="utf-8"?>
<p:tagLst xmlns:p="http://schemas.openxmlformats.org/presentationml/2006/main">
  <p:tag name="KSO_WM_FULL_TEXT_BEAUTIFY_COPY_ID" val="27"/>
</p:tagLst>
</file>

<file path=ppt/tags/tag428.xml><?xml version="1.0" encoding="utf-8"?>
<p:tagLst xmlns:p="http://schemas.openxmlformats.org/presentationml/2006/main">
  <p:tag name="KSO_WM_FULL_TEXT_BEAUTIFY_COPY_ID" val="29"/>
</p:tagLst>
</file>

<file path=ppt/tags/tag429.xml><?xml version="1.0" encoding="utf-8"?>
<p:tagLst xmlns:p="http://schemas.openxmlformats.org/presentationml/2006/main">
  <p:tag name="KSO_WM_BEAUTIFY_FLAG" val="#wm#"/>
  <p:tag name="KSO_WM_TEMPLATE_CATEGORY" val="custom"/>
  <p:tag name="KSO_WM_TEMPLATE_INDEX" val="20187308"/>
  <p:tag name="KSO_WM_FULL_TEXT_BEAUTIFY_COPY_ID" val="150995262"/>
  <p:tag name="KSO_WM_SPECIAL_SOURCE" val="bdnul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0.xml><?xml version="1.0" encoding="utf-8"?>
<p:tagLst xmlns:p="http://schemas.openxmlformats.org/presentationml/2006/main">
  <p:tag name="KSO_WM_FULL_TEXT_BEAUTIFY_COPY_ID" val="2"/>
</p:tagLst>
</file>

<file path=ppt/tags/tag431.xml><?xml version="1.0" encoding="utf-8"?>
<p:tagLst xmlns:p="http://schemas.openxmlformats.org/presentationml/2006/main">
  <p:tag name="KSO_WM_FULL_TEXT_BEAUTIFY_COPY_ID" val="14"/>
</p:tagLst>
</file>

<file path=ppt/tags/tag432.xml><?xml version="1.0" encoding="utf-8"?>
<p:tagLst xmlns:p="http://schemas.openxmlformats.org/presentationml/2006/main">
  <p:tag name="KSO_WM_UNIT_TABLE_BEAUTIFY" val="smartTable{bc166b93-3e13-47a3-b6cd-d9b4ee47c3b5}"/>
  <p:tag name="TABLE_ENDDRAG_ORIGIN_RECT" val="720*204"/>
  <p:tag name="TABLE_ENDDRAG_RECT" val="57*184*720*204"/>
</p:tagLst>
</file>

<file path=ppt/tags/tag433.xml><?xml version="1.0" encoding="utf-8"?>
<p:tagLst xmlns:p="http://schemas.openxmlformats.org/presentationml/2006/main">
  <p:tag name="KSO_WM_BEAUTIFY_FLAG" val="#wm#"/>
  <p:tag name="KSO_WM_TEMPLATE_CATEGORY" val="custom"/>
  <p:tag name="KSO_WM_TEMPLATE_INDEX" val="20187308"/>
  <p:tag name="KSO_WM_FULL_TEXT_BEAUTIFY_COPY_ID" val="150995262"/>
  <p:tag name="KSO_WM_SPECIAL_SOURCE" val="bdnull"/>
</p:tagLst>
</file>

<file path=ppt/tags/tag434.xml><?xml version="1.0" encoding="utf-8"?>
<p:tagLst xmlns:p="http://schemas.openxmlformats.org/presentationml/2006/main">
  <p:tag name="KSO_WM_FULL_TEXT_BEAUTIFY_COPY_ID" val="2"/>
</p:tagLst>
</file>

<file path=ppt/tags/tag435.xml><?xml version="1.0" encoding="utf-8"?>
<p:tagLst xmlns:p="http://schemas.openxmlformats.org/presentationml/2006/main">
  <p:tag name="KSO_WM_BEAUTIFY_FLAG" val="#wm#"/>
  <p:tag name="KSO_WM_TEMPLATE_CATEGORY" val="custom"/>
  <p:tag name="KSO_WM_TEMPLATE_INDEX" val="20187308"/>
  <p:tag name="KSO_WM_FULL_TEXT_BEAUTIFY_COPY_ID" val="150995262"/>
  <p:tag name="KSO_WM_SPECIAL_SOURCE" val="bdnull"/>
</p:tagLst>
</file>

<file path=ppt/tags/tag436.xml><?xml version="1.0" encoding="utf-8"?>
<p:tagLst xmlns:p="http://schemas.openxmlformats.org/presentationml/2006/main">
  <p:tag name="KSO_WM_FULL_TEXT_BEAUTIFY_COPY_ID" val="2"/>
</p:tagLst>
</file>

<file path=ppt/tags/tag437.xml><?xml version="1.0" encoding="utf-8"?>
<p:tagLst xmlns:p="http://schemas.openxmlformats.org/presentationml/2006/main">
  <p:tag name="KSO_WM_BEAUTIFY_FLAG" val="#wm#"/>
  <p:tag name="KSO_WM_TEMPLATE_CATEGORY" val="custom"/>
  <p:tag name="KSO_WM_TEMPLATE_INDEX" val="20187308"/>
  <p:tag name="KSO_WM_FULL_TEXT_BEAUTIFY_COPY_ID" val="150995262"/>
  <p:tag name="KSO_WM_SPECIAL_SOURCE" val="bdnull"/>
</p:tagLst>
</file>

<file path=ppt/tags/tag438.xml><?xml version="1.0" encoding="utf-8"?>
<p:tagLst xmlns:p="http://schemas.openxmlformats.org/presentationml/2006/main">
  <p:tag name="KSO_WM_FULL_TEXT_BEAUTIFY_COPY_ID" val="2"/>
</p:tagLst>
</file>

<file path=ppt/tags/tag439.xml><?xml version="1.0" encoding="utf-8"?>
<p:tagLst xmlns:p="http://schemas.openxmlformats.org/presentationml/2006/main">
  <p:tag name="KSO_WM_FULL_TEXT_BEAUTIFY_COPY_ID" val="14"/>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0.xml><?xml version="1.0" encoding="utf-8"?>
<p:tagLst xmlns:p="http://schemas.openxmlformats.org/presentationml/2006/main">
  <p:tag name="KSO_WM_FULL_TEXT_BEAUTIFY_COPY_ID" val="14"/>
</p:tagLst>
</file>

<file path=ppt/tags/tag441.xml><?xml version="1.0" encoding="utf-8"?>
<p:tagLst xmlns:p="http://schemas.openxmlformats.org/presentationml/2006/main">
  <p:tag name="KSO_WM_FULL_TEXT_BEAUTIFY_COPY_ID" val="14"/>
</p:tagLst>
</file>

<file path=ppt/tags/tag442.xml><?xml version="1.0" encoding="utf-8"?>
<p:tagLst xmlns:p="http://schemas.openxmlformats.org/presentationml/2006/main">
  <p:tag name="KSO_WM_BEAUTIFY_FLAG" val="#wm#"/>
  <p:tag name="KSO_WM_TEMPLATE_CATEGORY" val="custom"/>
  <p:tag name="KSO_WM_TEMPLATE_INDEX" val="20187308"/>
  <p:tag name="KSO_WM_FULL_TEXT_BEAUTIFY_COPY_ID" val="150995262"/>
  <p:tag name="KSO_WM_SPECIAL_SOURCE" val="bdnull"/>
</p:tagLst>
</file>

<file path=ppt/tags/tag443.xml><?xml version="1.0" encoding="utf-8"?>
<p:tagLst xmlns:p="http://schemas.openxmlformats.org/presentationml/2006/main">
  <p:tag name="KSO_WM_SPECIAL_SOURCE" val="bdnull"/>
</p:tagLst>
</file>

<file path=ppt/tags/tag444.xml><?xml version="1.0" encoding="utf-8"?>
<p:tagLst xmlns:p="http://schemas.openxmlformats.org/presentationml/2006/main">
  <p:tag name="COMMONDATA" val="eyJoZGlkIjoiYzNjNmUzODg5ZDJhZmVmZGI2OTQ5NDc0YjcxMmUwOWEifQ=="/>
  <p:tag name="KSO_WPP_MARK_KEY" val="a0e62b4a-951a-4287-aef2-e573b783b0ff"/>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46">
      <a:dk1>
        <a:srgbClr val="000000"/>
      </a:dk1>
      <a:lt1>
        <a:sysClr val="window" lastClr="FFFFFF"/>
      </a:lt1>
      <a:dk2>
        <a:srgbClr val="F2F2F2"/>
      </a:dk2>
      <a:lt2>
        <a:srgbClr val="FFFFFF"/>
      </a:lt2>
      <a:accent1>
        <a:srgbClr val="2683C6"/>
      </a:accent1>
      <a:accent2>
        <a:srgbClr val="1CADE4"/>
      </a:accent2>
      <a:accent3>
        <a:srgbClr val="00ADCA"/>
      </a:accent3>
      <a:accent4>
        <a:srgbClr val="00B8AB"/>
      </a:accent4>
      <a:accent5>
        <a:srgbClr val="00C273"/>
      </a:accent5>
      <a:accent6>
        <a:srgbClr val="41C626"/>
      </a:accent6>
      <a:hlink>
        <a:srgbClr val="658BD5"/>
      </a:hlink>
      <a:folHlink>
        <a:srgbClr val="A16AA5"/>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0188997">
      <a:dk1>
        <a:srgbClr val="000000"/>
      </a:dk1>
      <a:lt1>
        <a:srgbClr val="FFFFFF"/>
      </a:lt1>
      <a:dk2>
        <a:srgbClr val="F2F2F2"/>
      </a:dk2>
      <a:lt2>
        <a:srgbClr val="FFFFFF"/>
      </a:lt2>
      <a:accent1>
        <a:srgbClr val="2071D3"/>
      </a:accent1>
      <a:accent2>
        <a:srgbClr val="1C69BD"/>
      </a:accent2>
      <a:accent3>
        <a:srgbClr val="1862A7"/>
      </a:accent3>
      <a:accent4>
        <a:srgbClr val="287583"/>
      </a:accent4>
      <a:accent5>
        <a:srgbClr val="4DA452"/>
      </a:accent5>
      <a:accent6>
        <a:srgbClr val="71D320"/>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10084</Words>
  <Application>WPS 演示</Application>
  <PresentationFormat>宽屏</PresentationFormat>
  <Paragraphs>779</Paragraphs>
  <Slides>40</Slides>
  <Notes>38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40</vt:i4>
      </vt:variant>
    </vt:vector>
  </HeadingPairs>
  <TitlesOfParts>
    <vt:vector size="59" baseType="lpstr">
      <vt:lpstr>Arial</vt:lpstr>
      <vt:lpstr>宋体</vt:lpstr>
      <vt:lpstr>Wingdings</vt:lpstr>
      <vt:lpstr>微软雅黑</vt:lpstr>
      <vt:lpstr>汉仪旗黑-85S</vt:lpstr>
      <vt:lpstr>黑体</vt:lpstr>
      <vt:lpstr>Times New Roman</vt:lpstr>
      <vt:lpstr>Calibri</vt:lpstr>
      <vt:lpstr>Wingdings</vt:lpstr>
      <vt:lpstr>楷体_GB2312</vt:lpstr>
      <vt:lpstr>Symbol</vt:lpstr>
      <vt:lpstr>Arial</vt:lpstr>
      <vt:lpstr>Arial Unicode MS</vt:lpstr>
      <vt:lpstr>Helvetica Light</vt:lpstr>
      <vt:lpstr>Segoe UI Light</vt:lpstr>
      <vt:lpstr>思源宋体 CN</vt:lpstr>
      <vt:lpstr>新宋体</vt:lpstr>
      <vt:lpstr>1_Office 主题​​</vt:lpstr>
      <vt:lpstr>2_Office 主题​​</vt:lpstr>
      <vt:lpstr>AGC及功率预测系统运行维护及典型故障处理、售后体系分享</vt:lpstr>
      <vt:lpstr>PowerPoint 演示文稿</vt:lpstr>
      <vt:lpstr>一、系统简介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二、考核管理</vt:lpstr>
      <vt:lpstr>PowerPoint 演示文稿</vt:lpstr>
      <vt:lpstr>PowerPoint 演示文稿</vt:lpstr>
      <vt:lpstr>PowerPoint 演示文稿</vt:lpstr>
      <vt:lpstr>PowerPoint 演示文稿</vt:lpstr>
      <vt:lpstr>三、典型故障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Kit</cp:lastModifiedBy>
  <cp:revision>824</cp:revision>
  <dcterms:created xsi:type="dcterms:W3CDTF">2020-10-09T06:05:00Z</dcterms:created>
  <dcterms:modified xsi:type="dcterms:W3CDTF">2023-01-17T08:31:07Z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BD8FA1AB59634454B814BF191AA0F3FF</vt:lpwstr>
  </property>
  <property fmtid="{D5CDD505-2E9C-101B-9397-08002B2CF9AE}" pid="4" name="MSIP_Label_d3d538fd-7cd2-4b8b-bd42-f6ee8cc1e568_Enabled">
    <vt:lpwstr>true</vt:lpwstr>
  </property>
  <property fmtid="{D5CDD505-2E9C-101B-9397-08002B2CF9AE}" pid="5" name="MSIP_Label_d3d538fd-7cd2-4b8b-bd42-f6ee8cc1e568_SetDate">
    <vt:lpwstr>2022-01-10T07:42:31Z</vt:lpwstr>
  </property>
  <property fmtid="{D5CDD505-2E9C-101B-9397-08002B2CF9AE}" pid="6" name="MSIP_Label_d3d538fd-7cd2-4b8b-bd42-f6ee8cc1e568_Method">
    <vt:lpwstr>Standard</vt:lpwstr>
  </property>
  <property fmtid="{D5CDD505-2E9C-101B-9397-08002B2CF9AE}" pid="7" name="MSIP_Label_d3d538fd-7cd2-4b8b-bd42-f6ee8cc1e568_Name">
    <vt:lpwstr>d3d538fd-7cd2-4b8b-bd42-f6ee8cc1e568</vt:lpwstr>
  </property>
  <property fmtid="{D5CDD505-2E9C-101B-9397-08002B2CF9AE}" pid="8" name="MSIP_Label_d3d538fd-7cd2-4b8b-bd42-f6ee8cc1e568_SiteId">
    <vt:lpwstr>255bd3b3-8412-4e31-a3ec-56916c7ae8c0</vt:lpwstr>
  </property>
  <property fmtid="{D5CDD505-2E9C-101B-9397-08002B2CF9AE}" pid="9" name="MSIP_Label_d3d538fd-7cd2-4b8b-bd42-f6ee8cc1e568_ActionId">
    <vt:lpwstr>58a4c6fa-6c90-4868-9dab-48cf6fa5f7dc</vt:lpwstr>
  </property>
  <property fmtid="{D5CDD505-2E9C-101B-9397-08002B2CF9AE}" pid="10" name="MSIP_Label_d3d538fd-7cd2-4b8b-bd42-f6ee8cc1e568_ContentBits">
    <vt:lpwstr>0</vt:lpwstr>
  </property>
</Properties>
</file>