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4"/>
  </p:sldMasterIdLst>
  <p:notesMasterIdLst>
    <p:notesMasterId r:id="rId29"/>
  </p:notesMasterIdLst>
  <p:handoutMasterIdLst>
    <p:handoutMasterId r:id="rId30"/>
  </p:handoutMasterIdLst>
  <p:sldIdLst>
    <p:sldId id="312" r:id="rId5"/>
    <p:sldId id="322" r:id="rId6"/>
    <p:sldId id="347" r:id="rId7"/>
    <p:sldId id="348" r:id="rId8"/>
    <p:sldId id="372" r:id="rId9"/>
    <p:sldId id="373" r:id="rId10"/>
    <p:sldId id="374" r:id="rId11"/>
    <p:sldId id="367" r:id="rId12"/>
    <p:sldId id="371" r:id="rId13"/>
    <p:sldId id="369" r:id="rId14"/>
    <p:sldId id="370" r:id="rId15"/>
    <p:sldId id="362" r:id="rId16"/>
    <p:sldId id="355" r:id="rId17"/>
    <p:sldId id="353" r:id="rId18"/>
    <p:sldId id="326" r:id="rId19"/>
    <p:sldId id="366" r:id="rId20"/>
    <p:sldId id="364" r:id="rId21"/>
    <p:sldId id="375" r:id="rId22"/>
    <p:sldId id="376" r:id="rId23"/>
    <p:sldId id="356" r:id="rId24"/>
    <p:sldId id="359" r:id="rId25"/>
    <p:sldId id="360" r:id="rId26"/>
    <p:sldId id="361" r:id="rId27"/>
    <p:sldId id="354" r:id="rId28"/>
  </p:sldIdLst>
  <p:sldSz cx="9144000" cy="5143500" type="screen16x9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5">
          <p15:clr>
            <a:srgbClr val="A4A3A4"/>
          </p15:clr>
        </p15:guide>
        <p15:guide id="3" pos="2880" userDrawn="1">
          <p15:clr>
            <a:srgbClr val="A4A3A4"/>
          </p15:clr>
        </p15:guide>
        <p15:guide id="8" orient="horz" pos="472">
          <p15:clr>
            <a:srgbClr val="A4A3A4"/>
          </p15:clr>
        </p15:guide>
        <p15:guide id="9" orient="horz" pos="320">
          <p15:clr>
            <a:srgbClr val="A4A3A4"/>
          </p15:clr>
        </p15:guide>
        <p15:guide id="10" pos="5479">
          <p15:clr>
            <a:srgbClr val="A4A3A4"/>
          </p15:clr>
        </p15:guide>
        <p15:guide id="11" pos="336" userDrawn="1">
          <p15:clr>
            <a:srgbClr val="A4A3A4"/>
          </p15:clr>
        </p15:guide>
        <p15:guide id="12" orient="horz" pos="315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7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4E5864"/>
    <a:srgbClr val="FEC426"/>
    <a:srgbClr val="454F5B"/>
    <a:srgbClr val="14507D"/>
    <a:srgbClr val="122F52"/>
    <a:srgbClr val="0F739C"/>
    <a:srgbClr val="0A5170"/>
    <a:srgbClr val="1C93B0"/>
    <a:srgbClr val="1569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96610" autoAdjust="0"/>
  </p:normalViewPr>
  <p:slideViewPr>
    <p:cSldViewPr>
      <p:cViewPr varScale="1">
        <p:scale>
          <a:sx n="152" d="100"/>
          <a:sy n="152" d="100"/>
        </p:scale>
        <p:origin x="366" y="138"/>
      </p:cViewPr>
      <p:guideLst>
        <p:guide orient="horz" pos="1635"/>
        <p:guide pos="2880"/>
        <p:guide orient="horz" pos="472"/>
        <p:guide orient="horz" pos="320"/>
        <p:guide pos="5479"/>
        <p:guide pos="336"/>
        <p:guide orient="horz" pos="3150"/>
      </p:guideLst>
    </p:cSldViewPr>
  </p:slideViewPr>
  <p:outlineViewPr>
    <p:cViewPr>
      <p:scale>
        <a:sx n="33" d="100"/>
        <a:sy n="33" d="100"/>
      </p:scale>
      <p:origin x="0" y="57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Objects="1" showGuides="1">
      <p:cViewPr varScale="1">
        <p:scale>
          <a:sx n="84" d="100"/>
          <a:sy n="84" d="100"/>
        </p:scale>
        <p:origin x="3768" y="102"/>
      </p:cViewPr>
      <p:guideLst>
        <p:guide orient="horz" pos="2957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30B03-60D1-2F4F-A3AB-B9EC0FF258A6}" type="datetimeFigureOut">
              <a:rPr lang="en-US" smtClean="0">
                <a:latin typeface="Arial"/>
              </a:rPr>
              <a:t>1/12/2022</a:t>
            </a:fld>
            <a:endParaRPr lang="en-US" dirty="0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F03A6-5ABC-D94D-A37D-B651B66FE85C}" type="slidenum">
              <a:rPr lang="en-US" smtClean="0">
                <a:latin typeface="Arial"/>
              </a:rPr>
              <a:t>‹#›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3406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>
                <a:latin typeface="Arial"/>
              </a:defRPr>
            </a:lvl1pPr>
          </a:lstStyle>
          <a:p>
            <a:fld id="{D348782D-5FE9-438D-A614-AC8A541C0258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04850"/>
            <a:ext cx="62547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>
                <a:latin typeface="Arial"/>
              </a:defRPr>
            </a:lvl1pPr>
          </a:lstStyle>
          <a:p>
            <a:fld id="{0576C9C8-A95C-43FD-83EF-44D3648F6A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687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6C9C8-A95C-43FD-83EF-44D3648F6A3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491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6C9C8-A95C-43FD-83EF-44D3648F6A3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768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altLang="zh-CN" dirty="0" smtClean="0"/>
              <a:t>Run time updated based on 5 threads</a:t>
            </a:r>
            <a:r>
              <a:rPr lang="en-US" altLang="zh-CN" baseline="0" dirty="0" smtClean="0"/>
              <a:t> parallel run.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6C9C8-A95C-43FD-83EF-44D3648F6A3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07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ver Page -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1000">
                <a:schemeClr val="tx1">
                  <a:alpha val="69000"/>
                </a:schemeClr>
              </a:gs>
              <a:gs pos="0">
                <a:schemeClr val="tx2">
                  <a:alpha val="69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693869" y="2934080"/>
            <a:ext cx="5848519" cy="314175"/>
          </a:xfrm>
          <a:prstGeom prst="rect">
            <a:avLst/>
          </a:prstGeom>
          <a:effectLst/>
        </p:spPr>
        <p:txBody>
          <a:bodyPr vert="horz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rgbClr val="FFFFFF"/>
                </a:solidFill>
                <a:latin typeface="+mj-lt"/>
                <a:cs typeface="Arial" panose="020B0604020202020204" pitchFamily="34" charset="0"/>
              </a:defRPr>
            </a:lvl1pPr>
            <a:lvl2pPr marL="357174" indent="0">
              <a:buNone/>
              <a:defRPr sz="1800">
                <a:solidFill>
                  <a:schemeClr val="bg1"/>
                </a:solidFill>
              </a:defRPr>
            </a:lvl2pPr>
            <a:lvl3pPr marL="562550" indent="0">
              <a:buNone/>
              <a:defRPr sz="1800">
                <a:solidFill>
                  <a:schemeClr val="bg1"/>
                </a:solidFill>
              </a:defRPr>
            </a:lvl3pPr>
            <a:lvl4pPr marL="776855" indent="0">
              <a:buNone/>
              <a:defRPr sz="1800">
                <a:solidFill>
                  <a:schemeClr val="bg1"/>
                </a:solidFill>
              </a:defRPr>
            </a:lvl4pPr>
            <a:lvl5pPr marL="98223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Author Name, Author Job Title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89789" y="2336922"/>
            <a:ext cx="5792998" cy="471068"/>
          </a:xfrm>
          <a:prstGeom prst="rect">
            <a:avLst/>
          </a:prstGeom>
          <a:effectLst/>
        </p:spPr>
        <p:txBody>
          <a:bodyPr lIns="64291" tIns="32146" rIns="64291" bIns="32146" anchor="ctr"/>
          <a:lstStyle>
            <a:lvl1pPr algn="ctr">
              <a:lnSpc>
                <a:spcPct val="80000"/>
              </a:lnSpc>
              <a:defRPr sz="2800" b="1" i="0" cap="none">
                <a:solidFill>
                  <a:srgbClr val="FFFFFF"/>
                </a:solidFill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6790963" y="4690022"/>
            <a:ext cx="1895837" cy="312095"/>
            <a:chOff x="3121025" y="2933700"/>
            <a:chExt cx="5949951" cy="979488"/>
          </a:xfrm>
          <a:solidFill>
            <a:schemeClr val="bg1"/>
          </a:solidFill>
        </p:grpSpPr>
        <p:sp>
          <p:nvSpPr>
            <p:cNvPr id="43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4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5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6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7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8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9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0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1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2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3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5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6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7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8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9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0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1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2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4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6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7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8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9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0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71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72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3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86747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Cover Page -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1000">
                <a:schemeClr val="tx1">
                  <a:alpha val="69000"/>
                </a:schemeClr>
              </a:gs>
              <a:gs pos="0">
                <a:schemeClr val="tx2">
                  <a:alpha val="69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693869" y="2934080"/>
            <a:ext cx="5848519" cy="314175"/>
          </a:xfrm>
          <a:prstGeom prst="rect">
            <a:avLst/>
          </a:prstGeom>
          <a:effectLst/>
        </p:spPr>
        <p:txBody>
          <a:bodyPr vert="horz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rgbClr val="FFFFFF"/>
                </a:solidFill>
                <a:latin typeface="+mj-lt"/>
                <a:cs typeface="Arial" panose="020B0604020202020204" pitchFamily="34" charset="0"/>
              </a:defRPr>
            </a:lvl1pPr>
            <a:lvl2pPr marL="357174" indent="0">
              <a:buNone/>
              <a:defRPr sz="1800">
                <a:solidFill>
                  <a:schemeClr val="bg1"/>
                </a:solidFill>
              </a:defRPr>
            </a:lvl2pPr>
            <a:lvl3pPr marL="562550" indent="0">
              <a:buNone/>
              <a:defRPr sz="1800">
                <a:solidFill>
                  <a:schemeClr val="bg1"/>
                </a:solidFill>
              </a:defRPr>
            </a:lvl3pPr>
            <a:lvl4pPr marL="776855" indent="0">
              <a:buNone/>
              <a:defRPr sz="1800">
                <a:solidFill>
                  <a:schemeClr val="bg1"/>
                </a:solidFill>
              </a:defRPr>
            </a:lvl4pPr>
            <a:lvl5pPr marL="98223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Author Name, Author Job Title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019123" y="4791225"/>
            <a:ext cx="1762927" cy="314175"/>
          </a:xfrm>
          <a:prstGeom prst="rect">
            <a:avLst/>
          </a:prstGeom>
          <a:effectLst/>
        </p:spPr>
        <p:txBody>
          <a:bodyPr vert="horz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aseline="0">
                <a:solidFill>
                  <a:srgbClr val="FFFFFF"/>
                </a:solidFill>
                <a:latin typeface="+mj-lt"/>
                <a:cs typeface="Arial" panose="020B0604020202020204" pitchFamily="34" charset="0"/>
              </a:defRPr>
            </a:lvl1pPr>
            <a:lvl2pPr marL="357174" indent="0">
              <a:buNone/>
              <a:defRPr sz="1800">
                <a:solidFill>
                  <a:schemeClr val="bg1"/>
                </a:solidFill>
              </a:defRPr>
            </a:lvl2pPr>
            <a:lvl3pPr marL="562550" indent="0">
              <a:buNone/>
              <a:defRPr sz="1800">
                <a:solidFill>
                  <a:schemeClr val="bg1"/>
                </a:solidFill>
              </a:defRPr>
            </a:lvl3pPr>
            <a:lvl4pPr marL="776855" indent="0">
              <a:buNone/>
              <a:defRPr sz="1800">
                <a:solidFill>
                  <a:schemeClr val="bg1"/>
                </a:solidFill>
              </a:defRPr>
            </a:lvl4pPr>
            <a:lvl5pPr marL="98223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Date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89789" y="2336922"/>
            <a:ext cx="5792998" cy="471068"/>
          </a:xfrm>
          <a:prstGeom prst="rect">
            <a:avLst/>
          </a:prstGeom>
          <a:effectLst/>
        </p:spPr>
        <p:txBody>
          <a:bodyPr lIns="64291" tIns="32146" rIns="64291" bIns="32146" anchor="ctr"/>
          <a:lstStyle>
            <a:lvl1pPr algn="ctr">
              <a:lnSpc>
                <a:spcPct val="80000"/>
              </a:lnSpc>
              <a:defRPr sz="2800" b="1" i="0" cap="none">
                <a:solidFill>
                  <a:srgbClr val="FFFFFF"/>
                </a:solidFill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74412" y="4690022"/>
            <a:ext cx="1895837" cy="312095"/>
            <a:chOff x="3121025" y="2933700"/>
            <a:chExt cx="5949951" cy="979488"/>
          </a:xfrm>
          <a:solidFill>
            <a:schemeClr val="bg1"/>
          </a:solidFill>
        </p:grpSpPr>
        <p:sp>
          <p:nvSpPr>
            <p:cNvPr id="43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4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5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6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7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8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9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0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1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2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3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5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6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7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8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9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0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1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2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4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6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7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8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9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0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71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72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3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7074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5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6122022" y="0"/>
            <a:ext cx="3021977" cy="5152736"/>
          </a:xfrm>
          <a:custGeom>
            <a:avLst/>
            <a:gdLst>
              <a:gd name="connsiteX0" fmla="*/ 0 w 2105891"/>
              <a:gd name="connsiteY0" fmla="*/ 0 h 5143499"/>
              <a:gd name="connsiteX1" fmla="*/ 2105891 w 2105891"/>
              <a:gd name="connsiteY1" fmla="*/ 0 h 5143499"/>
              <a:gd name="connsiteX2" fmla="*/ 2105891 w 2105891"/>
              <a:gd name="connsiteY2" fmla="*/ 5143499 h 5143499"/>
              <a:gd name="connsiteX3" fmla="*/ 0 w 2105891"/>
              <a:gd name="connsiteY3" fmla="*/ 5143499 h 5143499"/>
              <a:gd name="connsiteX4" fmla="*/ 0 w 2105891"/>
              <a:gd name="connsiteY4" fmla="*/ 0 h 5143499"/>
              <a:gd name="connsiteX0" fmla="*/ 1117600 w 3223491"/>
              <a:gd name="connsiteY0" fmla="*/ 0 h 5152735"/>
              <a:gd name="connsiteX1" fmla="*/ 3223491 w 3223491"/>
              <a:gd name="connsiteY1" fmla="*/ 0 h 5152735"/>
              <a:gd name="connsiteX2" fmla="*/ 3223491 w 3223491"/>
              <a:gd name="connsiteY2" fmla="*/ 5143499 h 5152735"/>
              <a:gd name="connsiteX3" fmla="*/ 0 w 3223491"/>
              <a:gd name="connsiteY3" fmla="*/ 5152735 h 5152735"/>
              <a:gd name="connsiteX4" fmla="*/ 1117600 w 3223491"/>
              <a:gd name="connsiteY4" fmla="*/ 0 h 5152735"/>
              <a:gd name="connsiteX0" fmla="*/ 1117600 w 3223491"/>
              <a:gd name="connsiteY0" fmla="*/ 0 h 5152736"/>
              <a:gd name="connsiteX1" fmla="*/ 3223491 w 3223491"/>
              <a:gd name="connsiteY1" fmla="*/ 0 h 5152736"/>
              <a:gd name="connsiteX2" fmla="*/ 2115127 w 3223491"/>
              <a:gd name="connsiteY2" fmla="*/ 5152736 h 5152736"/>
              <a:gd name="connsiteX3" fmla="*/ 0 w 3223491"/>
              <a:gd name="connsiteY3" fmla="*/ 5152735 h 5152736"/>
              <a:gd name="connsiteX4" fmla="*/ 1117600 w 3223491"/>
              <a:gd name="connsiteY4" fmla="*/ 0 h 5152736"/>
              <a:gd name="connsiteX0" fmla="*/ 1241509 w 3347400"/>
              <a:gd name="connsiteY0" fmla="*/ 0 h 5152736"/>
              <a:gd name="connsiteX1" fmla="*/ 3347400 w 3347400"/>
              <a:gd name="connsiteY1" fmla="*/ 0 h 5152736"/>
              <a:gd name="connsiteX2" fmla="*/ 2239036 w 3347400"/>
              <a:gd name="connsiteY2" fmla="*/ 5152736 h 5152736"/>
              <a:gd name="connsiteX3" fmla="*/ 0 w 3347400"/>
              <a:gd name="connsiteY3" fmla="*/ 5139574 h 5152736"/>
              <a:gd name="connsiteX4" fmla="*/ 1241509 w 3347400"/>
              <a:gd name="connsiteY4" fmla="*/ 0 h 5152736"/>
              <a:gd name="connsiteX0" fmla="*/ 1379996 w 3347400"/>
              <a:gd name="connsiteY0" fmla="*/ 6581 h 5152736"/>
              <a:gd name="connsiteX1" fmla="*/ 3347400 w 3347400"/>
              <a:gd name="connsiteY1" fmla="*/ 0 h 5152736"/>
              <a:gd name="connsiteX2" fmla="*/ 2239036 w 3347400"/>
              <a:gd name="connsiteY2" fmla="*/ 5152736 h 5152736"/>
              <a:gd name="connsiteX3" fmla="*/ 0 w 3347400"/>
              <a:gd name="connsiteY3" fmla="*/ 5139574 h 5152736"/>
              <a:gd name="connsiteX4" fmla="*/ 1379996 w 3347400"/>
              <a:gd name="connsiteY4" fmla="*/ 6581 h 5152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7400" h="5152736">
                <a:moveTo>
                  <a:pt x="1379996" y="6581"/>
                </a:moveTo>
                <a:lnTo>
                  <a:pt x="3347400" y="0"/>
                </a:lnTo>
                <a:lnTo>
                  <a:pt x="2239036" y="5152736"/>
                </a:lnTo>
                <a:lnTo>
                  <a:pt x="0" y="5139574"/>
                </a:lnTo>
                <a:lnTo>
                  <a:pt x="1379996" y="6581"/>
                </a:lnTo>
                <a:close/>
              </a:path>
            </a:pathLst>
          </a:custGeom>
          <a:solidFill>
            <a:srgbClr val="FEC426">
              <a:alpha val="9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6034218" y="8380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42" name="Rectangle 3"/>
          <p:cNvSpPr/>
          <p:nvPr userDrawn="1"/>
        </p:nvSpPr>
        <p:spPr bwMode="auto">
          <a:xfrm>
            <a:off x="6247885" y="-24579"/>
            <a:ext cx="2915855" cy="5179839"/>
          </a:xfrm>
          <a:custGeom>
            <a:avLst/>
            <a:gdLst>
              <a:gd name="connsiteX0" fmla="*/ 0 w 2105891"/>
              <a:gd name="connsiteY0" fmla="*/ 0 h 5143499"/>
              <a:gd name="connsiteX1" fmla="*/ 2105891 w 2105891"/>
              <a:gd name="connsiteY1" fmla="*/ 0 h 5143499"/>
              <a:gd name="connsiteX2" fmla="*/ 2105891 w 2105891"/>
              <a:gd name="connsiteY2" fmla="*/ 5143499 h 5143499"/>
              <a:gd name="connsiteX3" fmla="*/ 0 w 2105891"/>
              <a:gd name="connsiteY3" fmla="*/ 5143499 h 5143499"/>
              <a:gd name="connsiteX4" fmla="*/ 0 w 2105891"/>
              <a:gd name="connsiteY4" fmla="*/ 0 h 5143499"/>
              <a:gd name="connsiteX0" fmla="*/ 1117600 w 3223491"/>
              <a:gd name="connsiteY0" fmla="*/ 0 h 5152735"/>
              <a:gd name="connsiteX1" fmla="*/ 3223491 w 3223491"/>
              <a:gd name="connsiteY1" fmla="*/ 0 h 5152735"/>
              <a:gd name="connsiteX2" fmla="*/ 3223491 w 3223491"/>
              <a:gd name="connsiteY2" fmla="*/ 5143499 h 5152735"/>
              <a:gd name="connsiteX3" fmla="*/ 0 w 3223491"/>
              <a:gd name="connsiteY3" fmla="*/ 5152735 h 5152735"/>
              <a:gd name="connsiteX4" fmla="*/ 1117600 w 3223491"/>
              <a:gd name="connsiteY4" fmla="*/ 0 h 5152735"/>
              <a:gd name="connsiteX0" fmla="*/ 1117600 w 3223491"/>
              <a:gd name="connsiteY0" fmla="*/ 0 h 5152736"/>
              <a:gd name="connsiteX1" fmla="*/ 3223491 w 3223491"/>
              <a:gd name="connsiteY1" fmla="*/ 0 h 5152736"/>
              <a:gd name="connsiteX2" fmla="*/ 2115127 w 3223491"/>
              <a:gd name="connsiteY2" fmla="*/ 5152736 h 5152736"/>
              <a:gd name="connsiteX3" fmla="*/ 0 w 3223491"/>
              <a:gd name="connsiteY3" fmla="*/ 5152735 h 5152736"/>
              <a:gd name="connsiteX4" fmla="*/ 1117600 w 3223491"/>
              <a:gd name="connsiteY4" fmla="*/ 0 h 5152736"/>
              <a:gd name="connsiteX0" fmla="*/ 1117600 w 3223491"/>
              <a:gd name="connsiteY0" fmla="*/ 0 h 5161973"/>
              <a:gd name="connsiteX1" fmla="*/ 3223491 w 3223491"/>
              <a:gd name="connsiteY1" fmla="*/ 0 h 5161973"/>
              <a:gd name="connsiteX2" fmla="*/ 3210955 w 3223491"/>
              <a:gd name="connsiteY2" fmla="*/ 5161973 h 5161973"/>
              <a:gd name="connsiteX3" fmla="*/ 0 w 3223491"/>
              <a:gd name="connsiteY3" fmla="*/ 5152735 h 5161973"/>
              <a:gd name="connsiteX4" fmla="*/ 1117600 w 3223491"/>
              <a:gd name="connsiteY4" fmla="*/ 0 h 5161973"/>
              <a:gd name="connsiteX0" fmla="*/ 925630 w 3031521"/>
              <a:gd name="connsiteY0" fmla="*/ 0 h 5161973"/>
              <a:gd name="connsiteX1" fmla="*/ 3031521 w 3031521"/>
              <a:gd name="connsiteY1" fmla="*/ 0 h 5161973"/>
              <a:gd name="connsiteX2" fmla="*/ 3018985 w 3031521"/>
              <a:gd name="connsiteY2" fmla="*/ 5161973 h 5161973"/>
              <a:gd name="connsiteX3" fmla="*/ 0 w 3031521"/>
              <a:gd name="connsiteY3" fmla="*/ 5152735 h 5161973"/>
              <a:gd name="connsiteX4" fmla="*/ 925630 w 3031521"/>
              <a:gd name="connsiteY4" fmla="*/ 0 h 5161973"/>
              <a:gd name="connsiteX0" fmla="*/ 949626 w 3055517"/>
              <a:gd name="connsiteY0" fmla="*/ 0 h 5161973"/>
              <a:gd name="connsiteX1" fmla="*/ 3055517 w 3055517"/>
              <a:gd name="connsiteY1" fmla="*/ 0 h 5161973"/>
              <a:gd name="connsiteX2" fmla="*/ 3042981 w 3055517"/>
              <a:gd name="connsiteY2" fmla="*/ 5161973 h 5161973"/>
              <a:gd name="connsiteX3" fmla="*/ 0 w 3055517"/>
              <a:gd name="connsiteY3" fmla="*/ 5152735 h 5161973"/>
              <a:gd name="connsiteX4" fmla="*/ 949626 w 3055517"/>
              <a:gd name="connsiteY4" fmla="*/ 0 h 5161973"/>
              <a:gd name="connsiteX0" fmla="*/ 949626 w 3055517"/>
              <a:gd name="connsiteY0" fmla="*/ 0 h 5161973"/>
              <a:gd name="connsiteX1" fmla="*/ 3055517 w 3055517"/>
              <a:gd name="connsiteY1" fmla="*/ 0 h 5161973"/>
              <a:gd name="connsiteX2" fmla="*/ 3042981 w 3055517"/>
              <a:gd name="connsiteY2" fmla="*/ 5161973 h 5161973"/>
              <a:gd name="connsiteX3" fmla="*/ 0 w 3055517"/>
              <a:gd name="connsiteY3" fmla="*/ 5152735 h 5161973"/>
              <a:gd name="connsiteX4" fmla="*/ 949626 w 3055517"/>
              <a:gd name="connsiteY4" fmla="*/ 0 h 5161973"/>
              <a:gd name="connsiteX0" fmla="*/ 973622 w 3079513"/>
              <a:gd name="connsiteY0" fmla="*/ 0 h 5161973"/>
              <a:gd name="connsiteX1" fmla="*/ 3079513 w 3079513"/>
              <a:gd name="connsiteY1" fmla="*/ 0 h 5161973"/>
              <a:gd name="connsiteX2" fmla="*/ 3066977 w 3079513"/>
              <a:gd name="connsiteY2" fmla="*/ 5161973 h 5161973"/>
              <a:gd name="connsiteX3" fmla="*/ 0 w 3079513"/>
              <a:gd name="connsiteY3" fmla="*/ 5152735 h 5161973"/>
              <a:gd name="connsiteX4" fmla="*/ 973622 w 3079513"/>
              <a:gd name="connsiteY4" fmla="*/ 0 h 5161973"/>
              <a:gd name="connsiteX0" fmla="*/ 732520 w 2838411"/>
              <a:gd name="connsiteY0" fmla="*/ 0 h 5166392"/>
              <a:gd name="connsiteX1" fmla="*/ 2838411 w 2838411"/>
              <a:gd name="connsiteY1" fmla="*/ 0 h 5166392"/>
              <a:gd name="connsiteX2" fmla="*/ 2825875 w 2838411"/>
              <a:gd name="connsiteY2" fmla="*/ 5161973 h 5166392"/>
              <a:gd name="connsiteX3" fmla="*/ 0 w 2838411"/>
              <a:gd name="connsiteY3" fmla="*/ 5166392 h 5166392"/>
              <a:gd name="connsiteX4" fmla="*/ 732520 w 2838411"/>
              <a:gd name="connsiteY4" fmla="*/ 0 h 5166392"/>
              <a:gd name="connsiteX0" fmla="*/ 924305 w 2838411"/>
              <a:gd name="connsiteY0" fmla="*/ 6829 h 5166392"/>
              <a:gd name="connsiteX1" fmla="*/ 2838411 w 2838411"/>
              <a:gd name="connsiteY1" fmla="*/ 0 h 5166392"/>
              <a:gd name="connsiteX2" fmla="*/ 2825875 w 2838411"/>
              <a:gd name="connsiteY2" fmla="*/ 5161973 h 5166392"/>
              <a:gd name="connsiteX3" fmla="*/ 0 w 2838411"/>
              <a:gd name="connsiteY3" fmla="*/ 5166392 h 5166392"/>
              <a:gd name="connsiteX4" fmla="*/ 924305 w 2838411"/>
              <a:gd name="connsiteY4" fmla="*/ 6829 h 5166392"/>
              <a:gd name="connsiteX0" fmla="*/ 1176365 w 2838411"/>
              <a:gd name="connsiteY0" fmla="*/ 6829 h 5166392"/>
              <a:gd name="connsiteX1" fmla="*/ 2838411 w 2838411"/>
              <a:gd name="connsiteY1" fmla="*/ 0 h 5166392"/>
              <a:gd name="connsiteX2" fmla="*/ 2825875 w 2838411"/>
              <a:gd name="connsiteY2" fmla="*/ 5161973 h 5166392"/>
              <a:gd name="connsiteX3" fmla="*/ 0 w 2838411"/>
              <a:gd name="connsiteY3" fmla="*/ 5166392 h 5166392"/>
              <a:gd name="connsiteX4" fmla="*/ 1176365 w 2838411"/>
              <a:gd name="connsiteY4" fmla="*/ 6829 h 5166392"/>
              <a:gd name="connsiteX0" fmla="*/ 1110611 w 2838411"/>
              <a:gd name="connsiteY0" fmla="*/ 20485 h 5166392"/>
              <a:gd name="connsiteX1" fmla="*/ 2838411 w 2838411"/>
              <a:gd name="connsiteY1" fmla="*/ 0 h 5166392"/>
              <a:gd name="connsiteX2" fmla="*/ 2825875 w 2838411"/>
              <a:gd name="connsiteY2" fmla="*/ 5161973 h 5166392"/>
              <a:gd name="connsiteX3" fmla="*/ 0 w 2838411"/>
              <a:gd name="connsiteY3" fmla="*/ 5166392 h 5166392"/>
              <a:gd name="connsiteX4" fmla="*/ 1110611 w 2838411"/>
              <a:gd name="connsiteY4" fmla="*/ 20485 h 5166392"/>
              <a:gd name="connsiteX0" fmla="*/ 990061 w 2717861"/>
              <a:gd name="connsiteY0" fmla="*/ 20485 h 5166392"/>
              <a:gd name="connsiteX1" fmla="*/ 2717861 w 2717861"/>
              <a:gd name="connsiteY1" fmla="*/ 0 h 5166392"/>
              <a:gd name="connsiteX2" fmla="*/ 2705325 w 2717861"/>
              <a:gd name="connsiteY2" fmla="*/ 5161973 h 5166392"/>
              <a:gd name="connsiteX3" fmla="*/ 0 w 2717861"/>
              <a:gd name="connsiteY3" fmla="*/ 5166392 h 5166392"/>
              <a:gd name="connsiteX4" fmla="*/ 990061 w 2717861"/>
              <a:gd name="connsiteY4" fmla="*/ 20485 h 5166392"/>
              <a:gd name="connsiteX0" fmla="*/ 940745 w 2668545"/>
              <a:gd name="connsiteY0" fmla="*/ 20485 h 5161973"/>
              <a:gd name="connsiteX1" fmla="*/ 2668545 w 2668545"/>
              <a:gd name="connsiteY1" fmla="*/ 0 h 5161973"/>
              <a:gd name="connsiteX2" fmla="*/ 2656009 w 2668545"/>
              <a:gd name="connsiteY2" fmla="*/ 5161973 h 5161973"/>
              <a:gd name="connsiteX3" fmla="*/ 0 w 2668545"/>
              <a:gd name="connsiteY3" fmla="*/ 5159564 h 5161973"/>
              <a:gd name="connsiteX4" fmla="*/ 940745 w 2668545"/>
              <a:gd name="connsiteY4" fmla="*/ 20485 h 5161973"/>
              <a:gd name="connsiteX0" fmla="*/ 918827 w 2668545"/>
              <a:gd name="connsiteY0" fmla="*/ 20485 h 5161973"/>
              <a:gd name="connsiteX1" fmla="*/ 2668545 w 2668545"/>
              <a:gd name="connsiteY1" fmla="*/ 0 h 5161973"/>
              <a:gd name="connsiteX2" fmla="*/ 2656009 w 2668545"/>
              <a:gd name="connsiteY2" fmla="*/ 5161973 h 5161973"/>
              <a:gd name="connsiteX3" fmla="*/ 0 w 2668545"/>
              <a:gd name="connsiteY3" fmla="*/ 5159564 h 5161973"/>
              <a:gd name="connsiteX4" fmla="*/ 918827 w 2668545"/>
              <a:gd name="connsiteY4" fmla="*/ 20485 h 5161973"/>
              <a:gd name="connsiteX0" fmla="*/ 737629 w 2487347"/>
              <a:gd name="connsiteY0" fmla="*/ 20485 h 5161973"/>
              <a:gd name="connsiteX1" fmla="*/ 2487347 w 2487347"/>
              <a:gd name="connsiteY1" fmla="*/ 0 h 5161973"/>
              <a:gd name="connsiteX2" fmla="*/ 2474811 w 2487347"/>
              <a:gd name="connsiteY2" fmla="*/ 5161973 h 5161973"/>
              <a:gd name="connsiteX3" fmla="*/ 0 w 2487347"/>
              <a:gd name="connsiteY3" fmla="*/ 5152533 h 5161973"/>
              <a:gd name="connsiteX4" fmla="*/ 737629 w 2487347"/>
              <a:gd name="connsiteY4" fmla="*/ 20485 h 5161973"/>
              <a:gd name="connsiteX0" fmla="*/ 947140 w 2487347"/>
              <a:gd name="connsiteY0" fmla="*/ 20485 h 5161973"/>
              <a:gd name="connsiteX1" fmla="*/ 2487347 w 2487347"/>
              <a:gd name="connsiteY1" fmla="*/ 0 h 5161973"/>
              <a:gd name="connsiteX2" fmla="*/ 2474811 w 2487347"/>
              <a:gd name="connsiteY2" fmla="*/ 5161973 h 5161973"/>
              <a:gd name="connsiteX3" fmla="*/ 0 w 2487347"/>
              <a:gd name="connsiteY3" fmla="*/ 5152533 h 5161973"/>
              <a:gd name="connsiteX4" fmla="*/ 947140 w 2487347"/>
              <a:gd name="connsiteY4" fmla="*/ 20485 h 5161973"/>
              <a:gd name="connsiteX0" fmla="*/ 1037740 w 2487347"/>
              <a:gd name="connsiteY0" fmla="*/ 20485 h 5161973"/>
              <a:gd name="connsiteX1" fmla="*/ 2487347 w 2487347"/>
              <a:gd name="connsiteY1" fmla="*/ 0 h 5161973"/>
              <a:gd name="connsiteX2" fmla="*/ 2474811 w 2487347"/>
              <a:gd name="connsiteY2" fmla="*/ 5161973 h 5161973"/>
              <a:gd name="connsiteX3" fmla="*/ 0 w 2487347"/>
              <a:gd name="connsiteY3" fmla="*/ 5152533 h 5161973"/>
              <a:gd name="connsiteX4" fmla="*/ 1037740 w 2487347"/>
              <a:gd name="connsiteY4" fmla="*/ 20485 h 5161973"/>
              <a:gd name="connsiteX0" fmla="*/ 1066052 w 2487347"/>
              <a:gd name="connsiteY0" fmla="*/ 20485 h 5161973"/>
              <a:gd name="connsiteX1" fmla="*/ 2487347 w 2487347"/>
              <a:gd name="connsiteY1" fmla="*/ 0 h 5161973"/>
              <a:gd name="connsiteX2" fmla="*/ 2474811 w 2487347"/>
              <a:gd name="connsiteY2" fmla="*/ 5161973 h 5161973"/>
              <a:gd name="connsiteX3" fmla="*/ 0 w 2487347"/>
              <a:gd name="connsiteY3" fmla="*/ 5152533 h 5161973"/>
              <a:gd name="connsiteX4" fmla="*/ 1066052 w 2487347"/>
              <a:gd name="connsiteY4" fmla="*/ 20485 h 5161973"/>
              <a:gd name="connsiteX0" fmla="*/ 918828 w 2340123"/>
              <a:gd name="connsiteY0" fmla="*/ 20485 h 5161973"/>
              <a:gd name="connsiteX1" fmla="*/ 2340123 w 2340123"/>
              <a:gd name="connsiteY1" fmla="*/ 0 h 5161973"/>
              <a:gd name="connsiteX2" fmla="*/ 2327587 w 2340123"/>
              <a:gd name="connsiteY2" fmla="*/ 5161973 h 5161973"/>
              <a:gd name="connsiteX3" fmla="*/ 0 w 2340123"/>
              <a:gd name="connsiteY3" fmla="*/ 5152534 h 5161973"/>
              <a:gd name="connsiteX4" fmla="*/ 918828 w 2340123"/>
              <a:gd name="connsiteY4" fmla="*/ 20485 h 5161973"/>
              <a:gd name="connsiteX0" fmla="*/ 1009426 w 2340123"/>
              <a:gd name="connsiteY0" fmla="*/ 20485 h 5161973"/>
              <a:gd name="connsiteX1" fmla="*/ 2340123 w 2340123"/>
              <a:gd name="connsiteY1" fmla="*/ 0 h 5161973"/>
              <a:gd name="connsiteX2" fmla="*/ 2327587 w 2340123"/>
              <a:gd name="connsiteY2" fmla="*/ 5161973 h 5161973"/>
              <a:gd name="connsiteX3" fmla="*/ 0 w 2340123"/>
              <a:gd name="connsiteY3" fmla="*/ 5152534 h 5161973"/>
              <a:gd name="connsiteX4" fmla="*/ 1009426 w 2340123"/>
              <a:gd name="connsiteY4" fmla="*/ 20485 h 5161973"/>
              <a:gd name="connsiteX0" fmla="*/ 986777 w 2340123"/>
              <a:gd name="connsiteY0" fmla="*/ 20485 h 5161973"/>
              <a:gd name="connsiteX1" fmla="*/ 2340123 w 2340123"/>
              <a:gd name="connsiteY1" fmla="*/ 0 h 5161973"/>
              <a:gd name="connsiteX2" fmla="*/ 2327587 w 2340123"/>
              <a:gd name="connsiteY2" fmla="*/ 5161973 h 5161973"/>
              <a:gd name="connsiteX3" fmla="*/ 0 w 2340123"/>
              <a:gd name="connsiteY3" fmla="*/ 5152534 h 5161973"/>
              <a:gd name="connsiteX4" fmla="*/ 986777 w 2340123"/>
              <a:gd name="connsiteY4" fmla="*/ 20485 h 5161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0123" h="5161973">
                <a:moveTo>
                  <a:pt x="986777" y="20485"/>
                </a:moveTo>
                <a:lnTo>
                  <a:pt x="2340123" y="0"/>
                </a:lnTo>
                <a:cubicBezTo>
                  <a:pt x="2335944" y="1720658"/>
                  <a:pt x="2331766" y="3441315"/>
                  <a:pt x="2327587" y="5161973"/>
                </a:cubicBezTo>
                <a:lnTo>
                  <a:pt x="0" y="5152534"/>
                </a:lnTo>
                <a:lnTo>
                  <a:pt x="986777" y="20485"/>
                </a:lnTo>
                <a:close/>
              </a:path>
            </a:pathLst>
          </a:cu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576"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7" name="Tex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605155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8" name="TextBox 6"/>
          <p:cNvSpPr txBox="1">
            <a:spLocks noChangeArrowheads="1"/>
          </p:cNvSpPr>
          <p:nvPr userDrawn="1"/>
        </p:nvSpPr>
        <p:spPr bwMode="auto">
          <a:xfrm>
            <a:off x="4114006" y="4873052"/>
            <a:ext cx="906463" cy="2460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sz="700">
                <a:solidFill>
                  <a:schemeClr val="tx1">
                    <a:tint val="7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smtClean="0">
                <a:latin typeface="+mj-lt"/>
                <a:cs typeface="Arial" panose="020B0604020202020204" pitchFamily="34" charset="0"/>
              </a:rPr>
              <a:t> [</a:t>
            </a:r>
            <a:fld id="{B47D6B3F-46F2-0F48-98B5-BD85166C0D7E}" type="slidenum">
              <a:rPr lang="en-US" smtClean="0">
                <a:latin typeface="+mj-lt"/>
                <a:cs typeface="Arial" panose="020B0604020202020204" pitchFamily="34" charset="0"/>
              </a:rPr>
              <a:pPr lvl="0"/>
              <a:t>‹#›</a:t>
            </a:fld>
            <a:r>
              <a:rPr lang="en-US" dirty="0" smtClean="0">
                <a:latin typeface="+mj-lt"/>
                <a:cs typeface="Arial" panose="020B0604020202020204" pitchFamily="34" charset="0"/>
              </a:rPr>
              <a:t>]</a:t>
            </a:r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482006"/>
            <a:ext cx="8239126" cy="254000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1"/>
                </a:solidFill>
                <a:latin typeface="+mj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Enter your subtitle here</a:t>
            </a:r>
            <a:endParaRPr lang="en-US" dirty="0"/>
          </a:p>
        </p:txBody>
      </p:sp>
      <p:grpSp>
        <p:nvGrpSpPr>
          <p:cNvPr id="74" name="Group 73"/>
          <p:cNvGrpSpPr/>
          <p:nvPr userDrawn="1"/>
        </p:nvGrpSpPr>
        <p:grpSpPr>
          <a:xfrm>
            <a:off x="7802378" y="4931038"/>
            <a:ext cx="884422" cy="132359"/>
            <a:chOff x="3121025" y="2933700"/>
            <a:chExt cx="5949951" cy="979488"/>
          </a:xfrm>
          <a:solidFill>
            <a:schemeClr val="bg1"/>
          </a:solidFill>
        </p:grpSpPr>
        <p:sp>
          <p:nvSpPr>
            <p:cNvPr id="75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6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7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8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9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0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1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2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3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4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5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6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7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8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9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0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1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5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6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7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8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9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0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1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2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3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4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5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36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37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8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  <p:sp>
        <p:nvSpPr>
          <p:cNvPr id="139" name="Rectangle 11"/>
          <p:cNvSpPr>
            <a:spLocks/>
          </p:cNvSpPr>
          <p:nvPr userDrawn="1"/>
        </p:nvSpPr>
        <p:spPr bwMode="auto">
          <a:xfrm>
            <a:off x="519247" y="4892584"/>
            <a:ext cx="1385753" cy="22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defRPr/>
            </a:pPr>
            <a:r>
              <a:rPr lang="en-US" sz="600" b="0" i="0" dirty="0" smtClean="0">
                <a:solidFill>
                  <a:srgbClr val="7F7F7F"/>
                </a:solidFill>
                <a:latin typeface="+mj-lt"/>
                <a:cs typeface="Arial"/>
              </a:rPr>
              <a:t> Lattice Semiconductor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894033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_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003995" y="3084866"/>
            <a:ext cx="7164586" cy="0"/>
          </a:xfrm>
          <a:prstGeom prst="line">
            <a:avLst/>
          </a:prstGeom>
          <a:noFill/>
          <a:ln w="6350" cap="flat">
            <a:solidFill>
              <a:srgbClr val="444F5B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00">
              <a:latin typeface="+mj-lt"/>
              <a:cs typeface="Arial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523536" y="2350475"/>
            <a:ext cx="6125504" cy="736600"/>
          </a:xfrm>
          <a:prstGeom prst="rect">
            <a:avLst/>
          </a:prstGeom>
          <a:effectLst/>
        </p:spPr>
        <p:txBody>
          <a:bodyPr lIns="64291" tIns="32146" rIns="64291" bIns="32146" anchor="ctr"/>
          <a:lstStyle>
            <a:lvl1pPr algn="ctr">
              <a:lnSpc>
                <a:spcPct val="80000"/>
              </a:lnSpc>
              <a:defRPr sz="2400" b="1" i="0" cap="none">
                <a:solidFill>
                  <a:srgbClr val="444F5B"/>
                </a:solidFill>
                <a:latin typeface="+mj-lt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1399" y="3089365"/>
            <a:ext cx="8243888" cy="513881"/>
          </a:xfrm>
        </p:spPr>
        <p:txBody>
          <a:bodyPr>
            <a:noAutofit/>
          </a:bodyPr>
          <a:lstStyle>
            <a:lvl1pPr marL="0" indent="0" algn="ctr">
              <a:buNone/>
              <a:defRPr sz="1600" i="1" baseline="0">
                <a:solidFill>
                  <a:srgbClr val="444F5B"/>
                </a:solidFill>
                <a:latin typeface="+mj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Enter your subtitle here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7830510" y="4857750"/>
            <a:ext cx="93249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72" name="Group 71"/>
          <p:cNvGrpSpPr/>
          <p:nvPr userDrawn="1"/>
        </p:nvGrpSpPr>
        <p:grpSpPr>
          <a:xfrm>
            <a:off x="7802378" y="4940755"/>
            <a:ext cx="884422" cy="145595"/>
            <a:chOff x="3121025" y="2933700"/>
            <a:chExt cx="5949951" cy="979488"/>
          </a:xfrm>
          <a:solidFill>
            <a:schemeClr val="tx1"/>
          </a:solidFill>
        </p:grpSpPr>
        <p:sp>
          <p:nvSpPr>
            <p:cNvPr id="73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4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5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6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7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8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9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0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1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2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3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4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5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6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7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8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0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1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2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3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4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5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6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7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8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9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0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01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02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3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68856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_page">
    <p:bg>
      <p:bgPr>
        <a:solidFill>
          <a:srgbClr val="4E5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003995" y="3084866"/>
            <a:ext cx="7164586" cy="0"/>
          </a:xfrm>
          <a:prstGeom prst="line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00">
              <a:latin typeface="Arial"/>
              <a:cs typeface="Arial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523536" y="2337010"/>
            <a:ext cx="6125504" cy="736600"/>
          </a:xfrm>
          <a:prstGeom prst="rect">
            <a:avLst/>
          </a:prstGeom>
          <a:effectLst/>
        </p:spPr>
        <p:txBody>
          <a:bodyPr lIns="64291" tIns="32146" rIns="64291" bIns="32146" anchor="ctr"/>
          <a:lstStyle>
            <a:lvl1pPr algn="ctr">
              <a:lnSpc>
                <a:spcPct val="80000"/>
              </a:lnSpc>
              <a:defRPr sz="2400" b="1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1399" y="3097801"/>
            <a:ext cx="8243888" cy="513881"/>
          </a:xfrm>
        </p:spPr>
        <p:txBody>
          <a:bodyPr>
            <a:noAutofit/>
          </a:bodyPr>
          <a:lstStyle>
            <a:lvl1pPr marL="0" indent="0" algn="ctr">
              <a:buNone/>
              <a:defRPr sz="1600" baseline="0">
                <a:solidFill>
                  <a:srgbClr val="FFFFFF"/>
                </a:solidFill>
                <a:latin typeface="Arial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Enter your subtitle here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7307540" y="4741464"/>
            <a:ext cx="1512566" cy="402036"/>
          </a:xfrm>
          <a:prstGeom prst="rect">
            <a:avLst/>
          </a:prstGeom>
          <a:solidFill>
            <a:srgbClr val="4E586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/>
              <a:ea typeface="ヒラギノ角ゴ ProN W3" charset="0"/>
              <a:cs typeface="Arial"/>
              <a:sym typeface="Gill Sans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457200" y="4838700"/>
            <a:ext cx="1371600" cy="304800"/>
          </a:xfrm>
          <a:prstGeom prst="rect">
            <a:avLst/>
          </a:prstGeom>
          <a:solidFill>
            <a:srgbClr val="4E586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802378" y="4931038"/>
            <a:ext cx="884422" cy="132359"/>
            <a:chOff x="3121025" y="2933700"/>
            <a:chExt cx="5949951" cy="979488"/>
          </a:xfrm>
          <a:solidFill>
            <a:schemeClr val="bg1"/>
          </a:solidFill>
        </p:grpSpPr>
        <p:sp>
          <p:nvSpPr>
            <p:cNvPr id="21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8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9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0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1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2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3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5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6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8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9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0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2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3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4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5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6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7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8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9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0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1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2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  <p:sp>
        <p:nvSpPr>
          <p:cNvPr id="41" name="Rectangle 11"/>
          <p:cNvSpPr>
            <a:spLocks/>
          </p:cNvSpPr>
          <p:nvPr userDrawn="1"/>
        </p:nvSpPr>
        <p:spPr bwMode="auto">
          <a:xfrm>
            <a:off x="519247" y="4892584"/>
            <a:ext cx="1385753" cy="22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defRPr/>
            </a:pPr>
            <a:r>
              <a:rPr lang="en-US" sz="600" b="0" i="0" dirty="0" smtClean="0">
                <a:solidFill>
                  <a:srgbClr val="FFFFFF"/>
                </a:solidFill>
                <a:latin typeface="+mj-lt"/>
                <a:cs typeface="Arial"/>
              </a:rPr>
              <a:t> Lattice Semiconductor Confidential</a:t>
            </a:r>
          </a:p>
        </p:txBody>
      </p:sp>
    </p:spTree>
    <p:extLst>
      <p:ext uri="{BB962C8B-B14F-4D97-AF65-F5344CB8AC3E}">
        <p14:creationId xmlns:p14="http://schemas.microsoft.com/office/powerpoint/2010/main" val="8784772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31574"/>
            <a:ext cx="8239126" cy="4782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="1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832339"/>
            <a:ext cx="8229600" cy="3762284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482006"/>
            <a:ext cx="8239126" cy="254000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1"/>
                </a:solidFill>
                <a:latin typeface="+mj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Enter your subtitle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06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199" y="131574"/>
            <a:ext cx="8239126" cy="4782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482006"/>
            <a:ext cx="8239126" cy="254000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2E2E2E"/>
                </a:solidFill>
                <a:latin typeface="+mj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Enter your subtitle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70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82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-colo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3994827"/>
          </a:xfrm>
          <a:prstGeom prst="rect">
            <a:avLst/>
          </a:prstGeom>
          <a:solidFill>
            <a:srgbClr val="444F5B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id-ID" dirty="0">
              <a:solidFill>
                <a:prstClr val="white"/>
              </a:solidFill>
              <a:latin typeface="+mj-lt"/>
              <a:cs typeface="Arial"/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482006"/>
            <a:ext cx="8239125" cy="254000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chemeClr val="bg1"/>
                </a:solidFill>
                <a:latin typeface="+mj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Enter your subtitle here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199" y="131574"/>
            <a:ext cx="8239126" cy="4782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22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-colo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9144000" cy="3809866"/>
          </a:xfrm>
          <a:prstGeom prst="rect">
            <a:avLst/>
          </a:prstGeom>
          <a:solidFill>
            <a:schemeClr val="accent1">
              <a:alpha val="9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id-ID" dirty="0">
              <a:solidFill>
                <a:prstClr val="white"/>
              </a:solidFill>
              <a:latin typeface="+mn-lt"/>
              <a:cs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1574"/>
            <a:ext cx="8239126" cy="4782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482006"/>
            <a:ext cx="8239126" cy="254000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1"/>
                </a:solidFill>
                <a:latin typeface="+mn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Enter your subtitle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01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57200" y="115539"/>
            <a:ext cx="8239125" cy="4916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11"/>
          <p:cNvSpPr>
            <a:spLocks/>
          </p:cNvSpPr>
          <p:nvPr/>
        </p:nvSpPr>
        <p:spPr bwMode="auto">
          <a:xfrm>
            <a:off x="519247" y="4892584"/>
            <a:ext cx="1385753" cy="22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defRPr/>
            </a:pPr>
            <a:r>
              <a:rPr lang="en-US" sz="600" b="0" i="0" dirty="0" smtClean="0">
                <a:solidFill>
                  <a:srgbClr val="7F7F7F"/>
                </a:solidFill>
                <a:latin typeface="+mj-lt"/>
                <a:cs typeface="Arial"/>
              </a:rPr>
              <a:t> Lattice Semiconductor Confidential</a:t>
            </a:r>
          </a:p>
        </p:txBody>
      </p:sp>
      <p:sp>
        <p:nvSpPr>
          <p:cNvPr id="39" name="TextBox 6"/>
          <p:cNvSpPr txBox="1">
            <a:spLocks noChangeArrowheads="1"/>
          </p:cNvSpPr>
          <p:nvPr/>
        </p:nvSpPr>
        <p:spPr bwMode="auto">
          <a:xfrm>
            <a:off x="4114006" y="4882724"/>
            <a:ext cx="906463" cy="2460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sz="700">
                <a:solidFill>
                  <a:schemeClr val="tx1">
                    <a:tint val="7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smtClean="0">
                <a:latin typeface="+mj-lt"/>
                <a:cs typeface="Arial" panose="020B0604020202020204" pitchFamily="34" charset="0"/>
              </a:rPr>
              <a:t> [</a:t>
            </a:r>
            <a:fld id="{B47D6B3F-46F2-0F48-98B5-BD85166C0D7E}" type="slidenum">
              <a:rPr lang="en-US" smtClean="0">
                <a:latin typeface="+mj-lt"/>
                <a:cs typeface="Arial" panose="020B0604020202020204" pitchFamily="34" charset="0"/>
              </a:rPr>
              <a:pPr lvl="0"/>
              <a:t>‹#›</a:t>
            </a:fld>
            <a:r>
              <a:rPr lang="en-US" dirty="0" smtClean="0">
                <a:latin typeface="+mj-lt"/>
                <a:cs typeface="Arial" panose="020B0604020202020204" pitchFamily="34" charset="0"/>
              </a:rPr>
              <a:t>]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7802378" y="4940755"/>
            <a:ext cx="884422" cy="145595"/>
            <a:chOff x="3121025" y="2933700"/>
            <a:chExt cx="5949951" cy="979488"/>
          </a:xfrm>
          <a:solidFill>
            <a:schemeClr val="tx1"/>
          </a:solidFill>
        </p:grpSpPr>
        <p:sp>
          <p:nvSpPr>
            <p:cNvPr id="53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5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6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7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8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9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0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1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2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4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6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7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8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9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0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1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2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3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4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5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6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7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8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9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0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81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82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3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9726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797" r:id="rId2"/>
    <p:sldLayoutId id="2147483806" r:id="rId3"/>
    <p:sldLayoutId id="2147483807" r:id="rId4"/>
    <p:sldLayoutId id="2147483788" r:id="rId5"/>
    <p:sldLayoutId id="2147483790" r:id="rId6"/>
    <p:sldLayoutId id="2147483791" r:id="rId7"/>
    <p:sldLayoutId id="2147483792" r:id="rId8"/>
    <p:sldLayoutId id="2147483793" r:id="rId9"/>
    <p:sldLayoutId id="2147483808" r:id="rId10"/>
    <p:sldLayoutId id="214748380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i="0">
          <a:solidFill>
            <a:schemeClr val="tx1"/>
          </a:solidFill>
          <a:latin typeface="+mj-lt"/>
          <a:ea typeface="+mj-ea"/>
          <a:cs typeface="Arial Black" panose="020B0A04020102020204" pitchFamily="34" charset="0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182880" indent="-182880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400">
          <a:solidFill>
            <a:schemeClr val="tx1"/>
          </a:solidFill>
          <a:latin typeface="+mj-lt"/>
          <a:ea typeface="+mn-ea"/>
          <a:cs typeface="Arial" panose="020B0604020202020204" pitchFamily="34" charset="0"/>
          <a:sym typeface="Gill Sans" charset="0"/>
        </a:defRPr>
      </a:lvl1pPr>
      <a:lvl2pPr marL="365760" indent="-182880" algn="l" rtl="0" eaLnBrk="1" fontAlgn="base" hangingPunct="1">
        <a:lnSpc>
          <a:spcPct val="120000"/>
        </a:lnSpc>
        <a:spcBef>
          <a:spcPts val="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j-lt"/>
          <a:ea typeface="+mn-ea"/>
          <a:cs typeface="Arial" panose="020B0604020202020204" pitchFamily="34" charset="0"/>
          <a:sym typeface="Gill Sans" charset="0"/>
        </a:defRPr>
      </a:lvl2pPr>
      <a:lvl3pPr marL="731520" indent="-237744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Tx/>
        <a:buSzPct val="60000"/>
        <a:buFont typeface="Lato Regular" panose="020F0502020204030203" pitchFamily="34" charset="0"/>
        <a:buChar char="−"/>
        <a:defRPr lang="en-US" sz="1800" dirty="0" smtClean="0">
          <a:solidFill>
            <a:schemeClr val="tx1"/>
          </a:solidFill>
          <a:latin typeface="+mj-lt"/>
          <a:ea typeface="+mn-ea"/>
          <a:cs typeface="Arial" panose="020B0604020202020204" pitchFamily="34" charset="0"/>
          <a:sym typeface="Gill Sans" charset="0"/>
        </a:defRPr>
      </a:lvl3pPr>
      <a:lvl4pPr marL="914400" indent="-237744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Tx/>
        <a:buSzPct val="60000"/>
        <a:buFont typeface="Lato Regular" panose="020F0502020204030203" pitchFamily="34" charset="0"/>
        <a:buChar char="−"/>
        <a:defRPr sz="1400">
          <a:solidFill>
            <a:schemeClr val="tx1"/>
          </a:solidFill>
          <a:latin typeface="+mj-lt"/>
          <a:ea typeface="+mn-ea"/>
          <a:cs typeface="Arial" panose="020B0604020202020204" pitchFamily="34" charset="0"/>
          <a:sym typeface="Gill Sans" charset="0"/>
        </a:defRPr>
      </a:lvl4pPr>
      <a:lvl5pPr marL="1462420" indent="-342900" algn="l" rtl="0" eaLnBrk="1" fontAlgn="base" hangingPunct="1">
        <a:spcBef>
          <a:spcPts val="0"/>
        </a:spcBef>
        <a:spcAft>
          <a:spcPts val="600"/>
        </a:spcAft>
        <a:buClrTx/>
        <a:buSzPct val="60000"/>
        <a:buFont typeface="Lato Regular" panose="020F0502020204030203" pitchFamily="34" charset="0"/>
        <a:buChar char="−"/>
        <a:defRPr sz="1200">
          <a:solidFill>
            <a:schemeClr val="tx1"/>
          </a:solidFill>
          <a:latin typeface="+mj-lt"/>
          <a:ea typeface="+mn-ea"/>
          <a:cs typeface="Arial" panose="020B0604020202020204" pitchFamily="34" charset="0"/>
          <a:sym typeface="Gill Sans" charset="0"/>
        </a:defRPr>
      </a:lvl5pPr>
      <a:lvl6pPr marL="1678722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000179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321636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2643094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4" Type="http://schemas.openxmlformats.org/officeDocument/2006/relationships/hyperlink" Target="http://linux-d50553/testrail/index.php?/plans/view/28871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39240" y="1962150"/>
            <a:ext cx="5848519" cy="314175"/>
          </a:xfrm>
        </p:spPr>
        <p:txBody>
          <a:bodyPr>
            <a:noAutofit/>
          </a:bodyPr>
          <a:lstStyle/>
          <a:p>
            <a:r>
              <a:rPr lang="en-US" sz="2800" i="1" dirty="0" smtClean="0">
                <a:solidFill>
                  <a:schemeClr val="accent1"/>
                </a:solidFill>
                <a:cs typeface="Arial"/>
              </a:rPr>
              <a:t>TMP CLIENT LOCAL RUN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61914" y="1567282"/>
            <a:ext cx="5792998" cy="471068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2667000" y="3269218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Jason Wang           SW QA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470535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 smtClean="0">
                <a:solidFill>
                  <a:schemeClr val="bg1"/>
                </a:solidFill>
              </a:rPr>
              <a:t>Dec 2019</a:t>
            </a:r>
            <a:endParaRPr lang="zh-CN" altLang="en-US" sz="1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76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8610601" cy="478259"/>
          </a:xfrm>
        </p:spPr>
        <p:txBody>
          <a:bodyPr>
            <a:noAutofit/>
          </a:bodyPr>
          <a:lstStyle/>
          <a:p>
            <a:r>
              <a:rPr lang="en-US" altLang="zh-CN" dirty="0"/>
              <a:t>Run R&amp;D Regression Suite on TMP Client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46302" y="1236407"/>
            <a:ext cx="1219200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R&amp;D Regression Root Directory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611812" y="3039871"/>
            <a:ext cx="1034903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Full Flow</a:t>
            </a:r>
          </a:p>
          <a:p>
            <a:pPr algn="ctr"/>
            <a:r>
              <a:rPr lang="en-US" sz="1000" dirty="0" smtClean="0"/>
              <a:t>(</a:t>
            </a:r>
            <a:r>
              <a:rPr lang="en-US" sz="1000" dirty="0" err="1" smtClean="0"/>
              <a:t>syn</a:t>
            </a:r>
            <a:r>
              <a:rPr lang="en-US" sz="1000" dirty="0" smtClean="0"/>
              <a:t>-&gt;</a:t>
            </a:r>
            <a:r>
              <a:rPr lang="en-US" sz="1000" dirty="0" err="1" smtClean="0"/>
              <a:t>bitgen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2271379" y="3039870"/>
            <a:ext cx="777949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LSE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6479218" y="3039871"/>
            <a:ext cx="1219200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Postsyn</a:t>
            </a:r>
            <a:r>
              <a:rPr lang="en-US" sz="1000" dirty="0" smtClean="0"/>
              <a:t> &amp; Map &amp; </a:t>
            </a:r>
            <a:r>
              <a:rPr lang="en-US" sz="1000" dirty="0" err="1"/>
              <a:t>B</a:t>
            </a:r>
            <a:r>
              <a:rPr lang="en-US" sz="1000" dirty="0" err="1" smtClean="0"/>
              <a:t>ackanno</a:t>
            </a:r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542255" y="3872521"/>
            <a:ext cx="524545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Synp</a:t>
            </a:r>
            <a:r>
              <a:rPr lang="en-US" sz="1000" dirty="0" smtClean="0"/>
              <a:t> Flow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5076605" y="3039870"/>
            <a:ext cx="777949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PAR</a:t>
            </a:r>
            <a:endParaRPr 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3673992" y="3039870"/>
            <a:ext cx="777949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STA</a:t>
            </a:r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19200" y="3872521"/>
            <a:ext cx="524545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LSE Flow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3428053" y="3868740"/>
            <a:ext cx="598973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Logic</a:t>
            </a:r>
            <a:endParaRPr 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2007330" y="3868740"/>
            <a:ext cx="595861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Area Mode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2717516" y="3868740"/>
            <a:ext cx="637507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Timing Mode</a:t>
            </a:r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4073439" y="3869495"/>
            <a:ext cx="661434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Physical</a:t>
            </a:r>
            <a:endParaRPr 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3478175" y="2146490"/>
            <a:ext cx="1219200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JEDI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7620000" y="2147811"/>
            <a:ext cx="1219200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APOLLO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5166092" y="4272631"/>
            <a:ext cx="598973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Place &amp; Route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5555067" y="3872520"/>
            <a:ext cx="540933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Route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4865332" y="3868740"/>
            <a:ext cx="498864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Place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7239000" y="3869496"/>
            <a:ext cx="762000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Backanno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248401" y="3874787"/>
            <a:ext cx="693332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Postsyn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6792427" y="4422121"/>
            <a:ext cx="598973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Map</a:t>
            </a:r>
            <a:endParaRPr lang="en-US" sz="1000" dirty="0"/>
          </a:p>
        </p:txBody>
      </p:sp>
      <p:cxnSp>
        <p:nvCxnSpPr>
          <p:cNvPr id="33" name="Straight Arrow Connector 32"/>
          <p:cNvCxnSpPr>
            <a:stCxn id="5" idx="2"/>
            <a:endCxn id="25" idx="0"/>
          </p:cNvCxnSpPr>
          <p:nvPr/>
        </p:nvCxnSpPr>
        <p:spPr bwMode="auto">
          <a:xfrm flipH="1">
            <a:off x="4087775" y="1636517"/>
            <a:ext cx="1968127" cy="509973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Arrow Connector 35"/>
          <p:cNvCxnSpPr>
            <a:stCxn id="5" idx="2"/>
            <a:endCxn id="26" idx="0"/>
          </p:cNvCxnSpPr>
          <p:nvPr/>
        </p:nvCxnSpPr>
        <p:spPr bwMode="auto">
          <a:xfrm>
            <a:off x="6055902" y="1636517"/>
            <a:ext cx="2173698" cy="511294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>
            <a:stCxn id="25" idx="2"/>
            <a:endCxn id="10" idx="0"/>
          </p:cNvCxnSpPr>
          <p:nvPr/>
        </p:nvCxnSpPr>
        <p:spPr bwMode="auto">
          <a:xfrm flipH="1">
            <a:off x="1129264" y="2392711"/>
            <a:ext cx="2958511" cy="64716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>
            <a:stCxn id="25" idx="2"/>
            <a:endCxn id="11" idx="0"/>
          </p:cNvCxnSpPr>
          <p:nvPr/>
        </p:nvCxnSpPr>
        <p:spPr bwMode="auto">
          <a:xfrm flipH="1">
            <a:off x="2660354" y="2392711"/>
            <a:ext cx="1427421" cy="647159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>
            <a:stCxn id="25" idx="2"/>
            <a:endCxn id="16" idx="0"/>
          </p:cNvCxnSpPr>
          <p:nvPr/>
        </p:nvCxnSpPr>
        <p:spPr bwMode="auto">
          <a:xfrm flipH="1">
            <a:off x="4062967" y="2392711"/>
            <a:ext cx="24808" cy="647159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Arrow Connector 39"/>
          <p:cNvCxnSpPr>
            <a:stCxn id="25" idx="2"/>
            <a:endCxn id="15" idx="0"/>
          </p:cNvCxnSpPr>
          <p:nvPr/>
        </p:nvCxnSpPr>
        <p:spPr bwMode="auto">
          <a:xfrm>
            <a:off x="4087775" y="2392711"/>
            <a:ext cx="1377805" cy="647159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Arrow Connector 40"/>
          <p:cNvCxnSpPr>
            <a:stCxn id="25" idx="2"/>
            <a:endCxn id="13" idx="0"/>
          </p:cNvCxnSpPr>
          <p:nvPr/>
        </p:nvCxnSpPr>
        <p:spPr bwMode="auto">
          <a:xfrm>
            <a:off x="4087775" y="2392711"/>
            <a:ext cx="3001043" cy="64716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Arrow Connector 53"/>
          <p:cNvCxnSpPr>
            <a:stCxn id="10" idx="2"/>
            <a:endCxn id="14" idx="0"/>
          </p:cNvCxnSpPr>
          <p:nvPr/>
        </p:nvCxnSpPr>
        <p:spPr bwMode="auto">
          <a:xfrm flipH="1">
            <a:off x="804528" y="3439981"/>
            <a:ext cx="324736" cy="43254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Arrow Connector 54"/>
          <p:cNvCxnSpPr>
            <a:stCxn id="11" idx="2"/>
            <a:endCxn id="22" idx="0"/>
          </p:cNvCxnSpPr>
          <p:nvPr/>
        </p:nvCxnSpPr>
        <p:spPr bwMode="auto">
          <a:xfrm flipH="1">
            <a:off x="2305261" y="3286091"/>
            <a:ext cx="355093" cy="582649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Arrow Connector 55"/>
          <p:cNvCxnSpPr>
            <a:stCxn id="10" idx="2"/>
            <a:endCxn id="17" idx="0"/>
          </p:cNvCxnSpPr>
          <p:nvPr/>
        </p:nvCxnSpPr>
        <p:spPr bwMode="auto">
          <a:xfrm>
            <a:off x="1129264" y="3439981"/>
            <a:ext cx="352209" cy="43254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Arrow Connector 62"/>
          <p:cNvCxnSpPr>
            <a:stCxn id="11" idx="2"/>
            <a:endCxn id="23" idx="0"/>
          </p:cNvCxnSpPr>
          <p:nvPr/>
        </p:nvCxnSpPr>
        <p:spPr bwMode="auto">
          <a:xfrm>
            <a:off x="2660354" y="3286091"/>
            <a:ext cx="375916" cy="582649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Arrow Connector 63"/>
          <p:cNvCxnSpPr>
            <a:stCxn id="16" idx="2"/>
            <a:endCxn id="21" idx="0"/>
          </p:cNvCxnSpPr>
          <p:nvPr/>
        </p:nvCxnSpPr>
        <p:spPr bwMode="auto">
          <a:xfrm flipH="1">
            <a:off x="3727540" y="3286091"/>
            <a:ext cx="335427" cy="582649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Arrow Connector 64"/>
          <p:cNvCxnSpPr>
            <a:stCxn id="16" idx="2"/>
            <a:endCxn id="24" idx="0"/>
          </p:cNvCxnSpPr>
          <p:nvPr/>
        </p:nvCxnSpPr>
        <p:spPr bwMode="auto">
          <a:xfrm>
            <a:off x="4062967" y="3286091"/>
            <a:ext cx="341189" cy="583404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Arrow Connector 65"/>
          <p:cNvCxnSpPr>
            <a:stCxn id="15" idx="2"/>
            <a:endCxn id="29" idx="0"/>
          </p:cNvCxnSpPr>
          <p:nvPr/>
        </p:nvCxnSpPr>
        <p:spPr bwMode="auto">
          <a:xfrm flipH="1">
            <a:off x="5114764" y="3286091"/>
            <a:ext cx="350816" cy="582649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Straight Arrow Connector 74"/>
          <p:cNvCxnSpPr>
            <a:stCxn id="15" idx="2"/>
            <a:endCxn id="27" idx="0"/>
          </p:cNvCxnSpPr>
          <p:nvPr/>
        </p:nvCxnSpPr>
        <p:spPr bwMode="auto">
          <a:xfrm flipH="1">
            <a:off x="5465579" y="3286091"/>
            <a:ext cx="1" cy="98654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Straight Arrow Connector 75"/>
          <p:cNvCxnSpPr>
            <a:stCxn id="15" idx="2"/>
            <a:endCxn id="28" idx="0"/>
          </p:cNvCxnSpPr>
          <p:nvPr/>
        </p:nvCxnSpPr>
        <p:spPr bwMode="auto">
          <a:xfrm>
            <a:off x="5465580" y="3286091"/>
            <a:ext cx="359954" cy="586429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Straight Arrow Connector 76"/>
          <p:cNvCxnSpPr>
            <a:stCxn id="13" idx="2"/>
            <a:endCxn id="31" idx="0"/>
          </p:cNvCxnSpPr>
          <p:nvPr/>
        </p:nvCxnSpPr>
        <p:spPr bwMode="auto">
          <a:xfrm flipH="1">
            <a:off x="6595067" y="3439981"/>
            <a:ext cx="493751" cy="434806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Straight Arrow Connector 84"/>
          <p:cNvCxnSpPr>
            <a:stCxn id="13" idx="2"/>
            <a:endCxn id="32" idx="0"/>
          </p:cNvCxnSpPr>
          <p:nvPr/>
        </p:nvCxnSpPr>
        <p:spPr bwMode="auto">
          <a:xfrm>
            <a:off x="7088818" y="3439981"/>
            <a:ext cx="3096" cy="98214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Straight Arrow Connector 85"/>
          <p:cNvCxnSpPr>
            <a:stCxn id="13" idx="2"/>
            <a:endCxn id="30" idx="0"/>
          </p:cNvCxnSpPr>
          <p:nvPr/>
        </p:nvCxnSpPr>
        <p:spPr bwMode="auto">
          <a:xfrm>
            <a:off x="7088818" y="3439981"/>
            <a:ext cx="531182" cy="428759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" name="TextBox 92"/>
          <p:cNvSpPr txBox="1"/>
          <p:nvPr/>
        </p:nvSpPr>
        <p:spPr>
          <a:xfrm>
            <a:off x="2362422" y="4345176"/>
            <a:ext cx="595861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Dflt</a:t>
            </a:r>
            <a:r>
              <a:rPr lang="en-US" sz="1000" dirty="0" smtClean="0"/>
              <a:t> Mode</a:t>
            </a:r>
            <a:endParaRPr lang="en-US" sz="1000" dirty="0"/>
          </a:p>
        </p:txBody>
      </p:sp>
      <p:cxnSp>
        <p:nvCxnSpPr>
          <p:cNvPr id="96" name="Straight Arrow Connector 95"/>
          <p:cNvCxnSpPr>
            <a:stCxn id="11" idx="2"/>
            <a:endCxn id="93" idx="0"/>
          </p:cNvCxnSpPr>
          <p:nvPr/>
        </p:nvCxnSpPr>
        <p:spPr bwMode="auto">
          <a:xfrm flipH="1">
            <a:off x="2660353" y="3286091"/>
            <a:ext cx="1" cy="1059085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" name="Straight Arrow Connector 109"/>
          <p:cNvCxnSpPr>
            <a:stCxn id="26" idx="2"/>
          </p:cNvCxnSpPr>
          <p:nvPr/>
        </p:nvCxnSpPr>
        <p:spPr bwMode="auto">
          <a:xfrm>
            <a:off x="8229600" y="2394032"/>
            <a:ext cx="423316" cy="32225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" name="Straight Arrow Connector 112"/>
          <p:cNvCxnSpPr>
            <a:stCxn id="26" idx="2"/>
          </p:cNvCxnSpPr>
          <p:nvPr/>
        </p:nvCxnSpPr>
        <p:spPr bwMode="auto">
          <a:xfrm flipH="1">
            <a:off x="7806285" y="2394032"/>
            <a:ext cx="423315" cy="32225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4" name="Straight Arrow Connector 113"/>
          <p:cNvCxnSpPr>
            <a:stCxn id="26" idx="2"/>
          </p:cNvCxnSpPr>
          <p:nvPr/>
        </p:nvCxnSpPr>
        <p:spPr bwMode="auto">
          <a:xfrm>
            <a:off x="8229600" y="2394032"/>
            <a:ext cx="0" cy="32225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Rounded Rectangle 48"/>
          <p:cNvSpPr/>
          <p:nvPr/>
        </p:nvSpPr>
        <p:spPr bwMode="auto">
          <a:xfrm>
            <a:off x="227615" y="815028"/>
            <a:ext cx="3032260" cy="320793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2. </a:t>
            </a:r>
            <a:r>
              <a:rPr lang="en-US" altLang="zh-CN" sz="2000" dirty="0" smtClean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Save your case/suite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" name="U-Turn Arrow 7"/>
          <p:cNvSpPr/>
          <p:nvPr/>
        </p:nvSpPr>
        <p:spPr bwMode="auto">
          <a:xfrm>
            <a:off x="596402" y="1429272"/>
            <a:ext cx="2616182" cy="872583"/>
          </a:xfrm>
          <a:prstGeom prst="utur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To P4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" name="Flowchart: Magnetic Disk 2"/>
          <p:cNvSpPr/>
          <p:nvPr/>
        </p:nvSpPr>
        <p:spPr bwMode="auto">
          <a:xfrm>
            <a:off x="236340" y="1894221"/>
            <a:ext cx="939218" cy="641540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Local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cases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61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8610601" cy="478259"/>
          </a:xfrm>
        </p:spPr>
        <p:txBody>
          <a:bodyPr>
            <a:noAutofit/>
          </a:bodyPr>
          <a:lstStyle/>
          <a:p>
            <a:r>
              <a:rPr lang="en-US" altLang="zh-CN" dirty="0"/>
              <a:t>Run R&amp;D Regression Suite on TMP Client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227615" y="815028"/>
            <a:ext cx="3032260" cy="320793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3. </a:t>
            </a:r>
            <a:r>
              <a:rPr lang="en-US" altLang="zh-CN" sz="2000" dirty="0" smtClean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Launch regression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1290266"/>
            <a:ext cx="8153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/>
              <a:t>Steps:</a:t>
            </a:r>
          </a:p>
          <a:p>
            <a:pPr marL="342900" indent="-342900">
              <a:buAutoNum type="arabicPeriod"/>
            </a:pPr>
            <a:r>
              <a:rPr lang="en-US" altLang="zh-CN" sz="1200" dirty="0" smtClean="0"/>
              <a:t>Get latest version of your case/suite from P4 (to your local disk)</a:t>
            </a:r>
          </a:p>
          <a:p>
            <a:pPr marL="342900" indent="-342900">
              <a:buAutoNum type="arabicPeriod"/>
            </a:pPr>
            <a:r>
              <a:rPr lang="en-US" altLang="zh-CN" sz="1200" dirty="0"/>
              <a:t>Go into </a:t>
            </a:r>
            <a:r>
              <a:rPr lang="en-US" altLang="zh-CN" sz="1200" dirty="0" err="1"/>
              <a:t>launch_eit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folder </a:t>
            </a:r>
          </a:p>
          <a:p>
            <a:pPr marL="342900" indent="-342900">
              <a:buAutoNum type="arabicPeriod"/>
            </a:pPr>
            <a:r>
              <a:rPr lang="en-US" altLang="zh-CN" sz="1200" dirty="0" smtClean="0"/>
              <a:t>Make a copy of </a:t>
            </a:r>
            <a:r>
              <a:rPr lang="en-US" altLang="zh-CN" sz="1200" dirty="0" err="1" smtClean="0"/>
              <a:t>launch.suite_path</a:t>
            </a:r>
            <a:r>
              <a:rPr lang="en-US" altLang="zh-CN" sz="1200" dirty="0" smtClean="0"/>
              <a:t>/</a:t>
            </a:r>
            <a:r>
              <a:rPr lang="en-US" altLang="zh-CN" sz="1200" dirty="0" err="1" smtClean="0"/>
              <a:t>suite_list</a:t>
            </a:r>
            <a:r>
              <a:rPr lang="en-US" altLang="zh-CN" sz="1200" dirty="0" smtClean="0"/>
              <a:t> file</a:t>
            </a:r>
          </a:p>
          <a:p>
            <a:pPr marL="342900" indent="-342900">
              <a:buAutoNum type="arabicPeriod"/>
            </a:pPr>
            <a:r>
              <a:rPr lang="en-US" altLang="zh-CN" sz="1200" dirty="0" smtClean="0"/>
              <a:t>Update the suite path in </a:t>
            </a:r>
            <a:r>
              <a:rPr lang="en-US" altLang="zh-CN" sz="1200" dirty="0" err="1" smtClean="0"/>
              <a:t>launch.suite_path</a:t>
            </a:r>
            <a:r>
              <a:rPr lang="en-US" altLang="zh-CN" sz="1200" dirty="0" smtClean="0"/>
              <a:t>/</a:t>
            </a:r>
            <a:r>
              <a:rPr lang="en-US" altLang="zh-CN" sz="1200" dirty="0" err="1" smtClean="0"/>
              <a:t>suite_list</a:t>
            </a:r>
            <a:r>
              <a:rPr lang="en-US" altLang="zh-CN" sz="1200" dirty="0" smtClean="0"/>
              <a:t> (point to your regression suite download from P4)</a:t>
            </a:r>
          </a:p>
          <a:p>
            <a:pPr marL="342900" indent="-342900">
              <a:buAutoNum type="arabicPeriod"/>
            </a:pPr>
            <a:r>
              <a:rPr lang="en-US" altLang="zh-CN" sz="1200" dirty="0" smtClean="0"/>
              <a:t>Set </a:t>
            </a:r>
            <a:r>
              <a:rPr lang="en-US" altLang="zh-CN" sz="1200" dirty="0"/>
              <a:t>environment in your console, like ‘</a:t>
            </a:r>
            <a:r>
              <a:rPr lang="en-US" altLang="zh-CN" sz="1200" dirty="0" err="1"/>
              <a:t>setenv</a:t>
            </a:r>
            <a:r>
              <a:rPr lang="en-US" altLang="zh-CN" sz="1200" dirty="0"/>
              <a:t> EXTERNAL_RADIANT_PATH /home/</a:t>
            </a:r>
            <a:r>
              <a:rPr lang="en-US" altLang="zh-CN" sz="1200" dirty="0" err="1"/>
              <a:t>rel</a:t>
            </a:r>
            <a:r>
              <a:rPr lang="en-US" altLang="zh-CN" sz="1200" dirty="0"/>
              <a:t>/ng2_0p.64/</a:t>
            </a:r>
            <a:r>
              <a:rPr lang="en-US" altLang="zh-CN" sz="1200" dirty="0" err="1"/>
              <a:t>eit</a:t>
            </a:r>
            <a:r>
              <a:rPr lang="en-US" altLang="zh-CN" sz="1200" dirty="0"/>
              <a:t>/</a:t>
            </a:r>
            <a:r>
              <a:rPr lang="en-US" altLang="zh-CN" sz="1200" dirty="0" err="1"/>
              <a:t>lin</a:t>
            </a:r>
            <a:r>
              <a:rPr lang="en-US" altLang="zh-CN" sz="1200" dirty="0"/>
              <a:t>/install’</a:t>
            </a:r>
          </a:p>
          <a:p>
            <a:pPr marL="342900" indent="-342900">
              <a:buAutoNum type="arabicPeriod"/>
            </a:pPr>
            <a:r>
              <a:rPr lang="en-US" altLang="zh-CN" sz="1200" dirty="0"/>
              <a:t>Launch </a:t>
            </a:r>
            <a:r>
              <a:rPr lang="en-US" altLang="zh-CN" sz="1200" dirty="0" smtClean="0"/>
              <a:t>with </a:t>
            </a:r>
            <a:r>
              <a:rPr lang="en-US" altLang="zh-CN" sz="1200" dirty="0"/>
              <a:t>‘source </a:t>
            </a:r>
            <a:r>
              <a:rPr lang="en-US" altLang="zh-CN" sz="1200" dirty="0" err="1"/>
              <a:t>launch.suite_path</a:t>
            </a:r>
            <a:r>
              <a:rPr lang="en-US" altLang="zh-CN" sz="1200" dirty="0" smtClean="0"/>
              <a:t>’ or </a:t>
            </a:r>
            <a:r>
              <a:rPr lang="en-US" altLang="zh-CN" sz="1200" dirty="0"/>
              <a:t>‘source </a:t>
            </a:r>
            <a:r>
              <a:rPr lang="en-US" altLang="zh-CN" sz="1200" dirty="0" err="1" smtClean="0"/>
              <a:t>launch.suite_list</a:t>
            </a:r>
            <a:r>
              <a:rPr lang="en-US" altLang="zh-CN" sz="1200" dirty="0" smtClean="0"/>
              <a:t>’ </a:t>
            </a:r>
            <a:endParaRPr lang="en-US" altLang="zh-CN" sz="1200" dirty="0"/>
          </a:p>
        </p:txBody>
      </p:sp>
      <p:sp>
        <p:nvSpPr>
          <p:cNvPr id="9" name="Rectangle 8"/>
          <p:cNvSpPr/>
          <p:nvPr/>
        </p:nvSpPr>
        <p:spPr>
          <a:xfrm>
            <a:off x="533400" y="2899410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‘</a:t>
            </a:r>
            <a:r>
              <a:rPr lang="en-US" altLang="zh-CN" sz="1200" dirty="0" err="1" smtClean="0"/>
              <a:t>launch.suite_path</a:t>
            </a:r>
            <a:r>
              <a:rPr lang="en-US" altLang="zh-CN" sz="1200" dirty="0" smtClean="0"/>
              <a:t>’ allow you put one regression suite inside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‘</a:t>
            </a:r>
            <a:r>
              <a:rPr lang="en-US" altLang="zh-CN" sz="1200" dirty="0" err="1" smtClean="0"/>
              <a:t>launch.suite_list</a:t>
            </a:r>
            <a:r>
              <a:rPr lang="en-US" altLang="zh-CN" sz="1200" dirty="0" smtClean="0"/>
              <a:t>’ allow you put lots of regression suites inside</a:t>
            </a:r>
          </a:p>
        </p:txBody>
      </p:sp>
    </p:spTree>
    <p:extLst>
      <p:ext uri="{BB962C8B-B14F-4D97-AF65-F5344CB8AC3E}">
        <p14:creationId xmlns:p14="http://schemas.microsoft.com/office/powerpoint/2010/main" val="322018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TMP client run demo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57198" y="1047750"/>
            <a:ext cx="8534401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Linux:</a:t>
            </a:r>
          </a:p>
          <a:p>
            <a:r>
              <a:rPr lang="en-US" altLang="zh-CN" sz="1400" dirty="0"/>
              <a:t>Client ready on Linux side no more SW install</a:t>
            </a:r>
          </a:p>
          <a:p>
            <a:r>
              <a:rPr lang="en-US" altLang="zh-CN" sz="1400" dirty="0" smtClean="0"/>
              <a:t>Client Installed </a:t>
            </a:r>
            <a:r>
              <a:rPr lang="en-US" altLang="zh-CN" sz="1400" dirty="0"/>
              <a:t>in</a:t>
            </a:r>
            <a:r>
              <a:rPr lang="en-US" altLang="zh-CN" sz="1400" dirty="0" smtClean="0"/>
              <a:t>: </a:t>
            </a:r>
            <a:r>
              <a:rPr lang="en-US" altLang="zh-CN" sz="1400" dirty="0"/>
              <a:t>/</a:t>
            </a:r>
            <a:r>
              <a:rPr lang="en-US" altLang="zh-CN" sz="1400" dirty="0" smtClean="0"/>
              <a:t>disks/</a:t>
            </a:r>
            <a:r>
              <a:rPr lang="en-US" altLang="zh-CN" sz="1400" dirty="0" err="1" smtClean="0"/>
              <a:t>swrd_archive</a:t>
            </a:r>
            <a:r>
              <a:rPr lang="en-US" altLang="zh-CN" sz="1400" dirty="0" smtClean="0"/>
              <a:t>/</a:t>
            </a:r>
            <a:r>
              <a:rPr lang="en-US" altLang="zh-CN" sz="1400" dirty="0" err="1" smtClean="0"/>
              <a:t>sqa_lsv</a:t>
            </a:r>
            <a:r>
              <a:rPr lang="en-US" altLang="zh-CN" sz="1400" dirty="0" smtClean="0"/>
              <a:t>/</a:t>
            </a:r>
            <a:r>
              <a:rPr lang="en-US" altLang="zh-CN" sz="1400" dirty="0" err="1" smtClean="0"/>
              <a:t>test_management_platform</a:t>
            </a:r>
            <a:r>
              <a:rPr lang="en-US" altLang="zh-CN" sz="1400" dirty="0" smtClean="0"/>
              <a:t>/</a:t>
            </a:r>
            <a:r>
              <a:rPr lang="en-US" altLang="zh-CN" sz="1400" dirty="0" err="1" smtClean="0"/>
              <a:t>TMP_Client</a:t>
            </a:r>
            <a:endParaRPr lang="en-US" altLang="zh-CN" sz="1400" dirty="0" smtClean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b="1" dirty="0" smtClean="0"/>
              <a:t>Steps:</a:t>
            </a:r>
          </a:p>
          <a:p>
            <a:pPr marL="342900" indent="-342900">
              <a:buAutoNum type="arabicPeriod"/>
            </a:pPr>
            <a:r>
              <a:rPr lang="en-US" altLang="zh-CN" sz="1400" dirty="0" smtClean="0"/>
              <a:t>Copy  /disks/</a:t>
            </a:r>
            <a:r>
              <a:rPr lang="en-US" altLang="zh-CN" sz="1400" dirty="0" err="1" smtClean="0"/>
              <a:t>swrd_archive</a:t>
            </a:r>
            <a:r>
              <a:rPr lang="en-US" altLang="zh-CN" sz="1400" dirty="0" smtClean="0"/>
              <a:t>/</a:t>
            </a:r>
            <a:r>
              <a:rPr lang="en-US" altLang="zh-CN" sz="1400" dirty="0" err="1" smtClean="0"/>
              <a:t>sqa_lsv</a:t>
            </a:r>
            <a:r>
              <a:rPr lang="en-US" altLang="zh-CN" sz="1400" dirty="0" smtClean="0"/>
              <a:t>/</a:t>
            </a:r>
            <a:r>
              <a:rPr lang="en-US" altLang="zh-CN" sz="1400" dirty="0" err="1" smtClean="0"/>
              <a:t>test_management_platform</a:t>
            </a:r>
            <a:r>
              <a:rPr lang="en-US" altLang="zh-CN" sz="1400" dirty="0" smtClean="0"/>
              <a:t>/</a:t>
            </a:r>
            <a:r>
              <a:rPr lang="en-US" altLang="zh-CN" sz="1400" dirty="0" err="1" smtClean="0"/>
              <a:t>launch_eit</a:t>
            </a:r>
            <a:r>
              <a:rPr lang="en-US" altLang="zh-CN" sz="1400" dirty="0" smtClean="0"/>
              <a:t> to your owned directory.</a:t>
            </a:r>
          </a:p>
          <a:p>
            <a:pPr marL="342900" indent="-342900">
              <a:buAutoNum type="arabicPeriod"/>
            </a:pPr>
            <a:r>
              <a:rPr lang="en-US" altLang="zh-CN" sz="1400" dirty="0" smtClean="0"/>
              <a:t>Go into </a:t>
            </a:r>
            <a:r>
              <a:rPr lang="en-US" altLang="zh-CN" sz="1400" dirty="0" err="1" smtClean="0"/>
              <a:t>launch_eit</a:t>
            </a:r>
            <a:r>
              <a:rPr lang="en-US" altLang="zh-CN" sz="1400" dirty="0" smtClean="0"/>
              <a:t> folder</a:t>
            </a:r>
          </a:p>
          <a:p>
            <a:pPr marL="342900" indent="-342900">
              <a:buAutoNum type="arabicPeriod"/>
            </a:pPr>
            <a:r>
              <a:rPr lang="en-US" altLang="zh-CN" sz="1400" dirty="0" smtClean="0"/>
              <a:t>Set environment in your console, </a:t>
            </a:r>
            <a:r>
              <a:rPr lang="en-US" altLang="zh-CN" sz="1400" dirty="0"/>
              <a:t>like ‘</a:t>
            </a:r>
            <a:r>
              <a:rPr lang="en-US" altLang="zh-CN" sz="1400" dirty="0" err="1"/>
              <a:t>setenv</a:t>
            </a:r>
            <a:r>
              <a:rPr lang="en-US" altLang="zh-CN" sz="1400" dirty="0"/>
              <a:t> EXTERNAL_RADIANT_PATH /</a:t>
            </a:r>
            <a:r>
              <a:rPr lang="en-US" altLang="zh-CN" sz="1400" dirty="0" smtClean="0"/>
              <a:t>home/</a:t>
            </a:r>
            <a:r>
              <a:rPr lang="en-US" altLang="zh-CN" sz="1400" dirty="0" err="1" smtClean="0"/>
              <a:t>rel</a:t>
            </a:r>
            <a:r>
              <a:rPr lang="en-US" altLang="zh-CN" sz="1400" dirty="0" smtClean="0"/>
              <a:t>/ng2_0p.64/</a:t>
            </a:r>
            <a:r>
              <a:rPr lang="en-US" altLang="zh-CN" sz="1400" dirty="0" err="1" smtClean="0"/>
              <a:t>eit</a:t>
            </a:r>
            <a:r>
              <a:rPr lang="en-US" altLang="zh-CN" sz="1400" dirty="0" smtClean="0"/>
              <a:t>/</a:t>
            </a:r>
            <a:r>
              <a:rPr lang="en-US" altLang="zh-CN" sz="1400" dirty="0" err="1" smtClean="0"/>
              <a:t>lin</a:t>
            </a:r>
            <a:r>
              <a:rPr lang="en-US" altLang="zh-CN" sz="1400" dirty="0" smtClean="0"/>
              <a:t>/install’</a:t>
            </a:r>
          </a:p>
          <a:p>
            <a:pPr marL="342900" indent="-342900">
              <a:buAutoNum type="arabicPeriod"/>
            </a:pPr>
            <a:r>
              <a:rPr lang="en-US" altLang="zh-CN" sz="1400" dirty="0" smtClean="0"/>
              <a:t>Launch suite path demo with ‘source </a:t>
            </a:r>
            <a:r>
              <a:rPr lang="en-US" altLang="zh-CN" sz="1400" dirty="0" err="1" smtClean="0"/>
              <a:t>launch.suite_path</a:t>
            </a:r>
            <a:r>
              <a:rPr lang="en-US" altLang="zh-CN" sz="1400" dirty="0" smtClean="0"/>
              <a:t>’</a:t>
            </a:r>
          </a:p>
          <a:p>
            <a:pPr marL="342900" indent="-342900">
              <a:buAutoNum type="arabicPeriod"/>
            </a:pPr>
            <a:r>
              <a:rPr lang="en-US" altLang="zh-CN" sz="1400" dirty="0" smtClean="0"/>
              <a:t>Launch suite lists demo with ‘source </a:t>
            </a:r>
            <a:r>
              <a:rPr lang="en-US" altLang="zh-CN" sz="1400" dirty="0" err="1" smtClean="0"/>
              <a:t>launch.suite_list</a:t>
            </a:r>
            <a:r>
              <a:rPr lang="en-US" altLang="zh-CN" sz="1400" dirty="0" smtClean="0"/>
              <a:t>’</a:t>
            </a:r>
          </a:p>
          <a:p>
            <a:pPr marL="342900" indent="-342900">
              <a:buAutoNum type="arabicPeriod"/>
            </a:pPr>
            <a:r>
              <a:rPr lang="en-US" altLang="zh-CN" sz="1400" dirty="0" smtClean="0"/>
              <a:t>You will get run reports in the console outputs</a:t>
            </a:r>
          </a:p>
          <a:p>
            <a:endParaRPr lang="en-US" altLang="zh-CN" sz="1600" dirty="0"/>
          </a:p>
        </p:txBody>
      </p:sp>
      <p:sp>
        <p:nvSpPr>
          <p:cNvPr id="5" name="Flowchart: Alternate Process 4"/>
          <p:cNvSpPr/>
          <p:nvPr/>
        </p:nvSpPr>
        <p:spPr bwMode="auto">
          <a:xfrm>
            <a:off x="8001000" y="4376497"/>
            <a:ext cx="990600" cy="481253"/>
          </a:xfrm>
          <a:prstGeom prst="flowChartAlternateProcess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Demo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77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26399"/>
            <a:ext cx="6421895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/>
              <a:t>Result </a:t>
            </a:r>
            <a:r>
              <a:rPr lang="en-US" dirty="0" smtClean="0"/>
              <a:t>check – console report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" y="4201407"/>
            <a:ext cx="8345169" cy="752802"/>
          </a:xfrm>
          <a:prstGeom prst="rect">
            <a:avLst/>
          </a:prstGeom>
        </p:spPr>
      </p:pic>
      <p:sp>
        <p:nvSpPr>
          <p:cNvPr id="2" name="Oval Callout 1"/>
          <p:cNvSpPr/>
          <p:nvPr/>
        </p:nvSpPr>
        <p:spPr bwMode="auto">
          <a:xfrm>
            <a:off x="7315200" y="874292"/>
            <a:ext cx="1658422" cy="838200"/>
          </a:xfrm>
          <a:prstGeom prst="wedgeEllipseCallout">
            <a:avLst>
              <a:gd name="adj1" fmla="val -86078"/>
              <a:gd name="adj2" fmla="val 74318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Report Path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Oval Callout 8"/>
          <p:cNvSpPr/>
          <p:nvPr/>
        </p:nvSpPr>
        <p:spPr bwMode="auto">
          <a:xfrm>
            <a:off x="20216" y="1857764"/>
            <a:ext cx="1658422" cy="838200"/>
          </a:xfrm>
          <a:prstGeom prst="wedgeEllipseCallout">
            <a:avLst>
              <a:gd name="adj1" fmla="val 118697"/>
              <a:gd name="adj2" fmla="val 25264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Summary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Oval Callout 9"/>
          <p:cNvSpPr/>
          <p:nvPr/>
        </p:nvSpPr>
        <p:spPr bwMode="auto">
          <a:xfrm>
            <a:off x="76200" y="2705683"/>
            <a:ext cx="1658422" cy="838200"/>
          </a:xfrm>
          <a:prstGeom prst="wedgeEllipseCallout">
            <a:avLst>
              <a:gd name="adj1" fmla="val 106508"/>
              <a:gd name="adj2" fmla="val 25226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Final Result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6391" y="3915239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Details in report file:</a:t>
            </a:r>
            <a:endParaRPr lang="zh-CN" altLang="en-US" dirty="0"/>
          </a:p>
        </p:txBody>
      </p:sp>
      <p:sp>
        <p:nvSpPr>
          <p:cNvPr id="11" name="Oval Callout 10"/>
          <p:cNvSpPr/>
          <p:nvPr/>
        </p:nvSpPr>
        <p:spPr bwMode="auto">
          <a:xfrm>
            <a:off x="7343192" y="2190750"/>
            <a:ext cx="1658422" cy="838200"/>
          </a:xfrm>
          <a:prstGeom prst="wedgeEllipseCallout">
            <a:avLst>
              <a:gd name="adj1" fmla="val -93580"/>
              <a:gd name="adj2" fmla="val -56294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Run ID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5144" y="730349"/>
            <a:ext cx="787074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After TMP Client completed the task it will output following report in console</a:t>
            </a:r>
          </a:p>
        </p:txBody>
      </p:sp>
    </p:spTree>
    <p:extLst>
      <p:ext uri="{BB962C8B-B14F-4D97-AF65-F5344CB8AC3E}">
        <p14:creationId xmlns:p14="http://schemas.microsoft.com/office/powerpoint/2010/main" val="88507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/>
              <a:t>Result </a:t>
            </a:r>
            <a:r>
              <a:rPr lang="en-US" dirty="0" smtClean="0"/>
              <a:t>check – Filed case check steps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3257550"/>
            <a:ext cx="8001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400" dirty="0" smtClean="0"/>
          </a:p>
          <a:p>
            <a:endParaRPr lang="en-US" altLang="zh-CN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350235"/>
            <a:ext cx="5314296" cy="57451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2400" y="1452620"/>
            <a:ext cx="320040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/>
              <a:t>Steps:</a:t>
            </a:r>
          </a:p>
          <a:p>
            <a:pPr marL="342900" indent="-342900">
              <a:buAutoNum type="arabicPeriod"/>
            </a:pPr>
            <a:r>
              <a:rPr lang="en-US" altLang="zh-CN" sz="1400" dirty="0" smtClean="0"/>
              <a:t>Open the report file</a:t>
            </a:r>
          </a:p>
          <a:p>
            <a:pPr marL="342900" indent="-342900">
              <a:buAutoNum type="arabicPeriod"/>
            </a:pPr>
            <a:endParaRPr lang="en-US" altLang="zh-CN" sz="1400" dirty="0" smtClean="0"/>
          </a:p>
          <a:p>
            <a:pPr marL="342900" indent="-342900">
              <a:buAutoNum type="arabicPeriod"/>
            </a:pPr>
            <a:r>
              <a:rPr lang="en-US" altLang="zh-CN" sz="1400" dirty="0" smtClean="0"/>
              <a:t>Open failed case directory</a:t>
            </a:r>
          </a:p>
          <a:p>
            <a:pPr marL="342900" indent="-342900">
              <a:buAutoNum type="arabicPeriod"/>
            </a:pPr>
            <a:endParaRPr lang="en-US" altLang="zh-CN" sz="1400" dirty="0" smtClean="0"/>
          </a:p>
          <a:p>
            <a:pPr marL="342900" indent="-342900">
              <a:buAutoNum type="arabicPeriod"/>
            </a:pPr>
            <a:r>
              <a:rPr lang="en-US" altLang="zh-CN" sz="1400" dirty="0" smtClean="0"/>
              <a:t>Open ‘case_report.txt’ to see which check failed</a:t>
            </a:r>
          </a:p>
          <a:p>
            <a:pPr marL="342900" indent="-342900">
              <a:buAutoNum type="arabicPeriod"/>
            </a:pPr>
            <a:endParaRPr lang="en-US" altLang="zh-CN" sz="1400" dirty="0" smtClean="0"/>
          </a:p>
          <a:p>
            <a:pPr marL="342900" indent="-342900">
              <a:buAutoNum type="arabicPeriod"/>
            </a:pPr>
            <a:r>
              <a:rPr lang="en-US" altLang="zh-CN" sz="1400" dirty="0" smtClean="0"/>
              <a:t>Open ‘*.</a:t>
            </a:r>
            <a:r>
              <a:rPr lang="en-US" altLang="zh-CN" sz="1400" dirty="0" err="1" smtClean="0"/>
              <a:t>conf</a:t>
            </a:r>
            <a:r>
              <a:rPr lang="en-US" altLang="zh-CN" sz="1400" dirty="0" smtClean="0"/>
              <a:t>’ file in design to see what is the failed check doing</a:t>
            </a:r>
          </a:p>
          <a:p>
            <a:pPr marL="342900" indent="-342900">
              <a:buAutoNum type="arabicPeriod"/>
            </a:pPr>
            <a:endParaRPr lang="en-US" altLang="zh-CN" sz="1400" dirty="0" smtClean="0"/>
          </a:p>
          <a:p>
            <a:pPr marL="342900" indent="-342900">
              <a:buAutoNum type="arabicPeriod"/>
            </a:pPr>
            <a:r>
              <a:rPr lang="en-US" altLang="zh-CN" sz="1400" dirty="0" smtClean="0"/>
              <a:t>Manually check again</a:t>
            </a:r>
          </a:p>
          <a:p>
            <a:endParaRPr lang="en-US" altLang="zh-CN" sz="1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0" y="2238178"/>
            <a:ext cx="3352800" cy="214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64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57200" y="2343150"/>
            <a:ext cx="8239126" cy="706859"/>
          </a:xfrm>
        </p:spPr>
        <p:txBody>
          <a:bodyPr/>
          <a:lstStyle/>
          <a:p>
            <a:pPr algn="ctr"/>
            <a:r>
              <a:rPr lang="en-US" altLang="zh-CN" sz="2400" dirty="0" smtClean="0"/>
              <a:t>THANKS</a:t>
            </a:r>
            <a:endParaRPr lang="zh-CN" altLang="en-US" sz="2400" dirty="0"/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1066800" y="2495550"/>
            <a:ext cx="69342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TextBox 3"/>
          <p:cNvSpPr txBox="1"/>
          <p:nvPr/>
        </p:nvSpPr>
        <p:spPr>
          <a:xfrm>
            <a:off x="3733800" y="1504950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FFFFFF"/>
                </a:solidFill>
                <a:ea typeface="+mj-ea"/>
                <a:cs typeface="Arial Black" panose="020B0A04020102020204" pitchFamily="34" charset="0"/>
                <a:sym typeface="Gill Sans" charset="0"/>
              </a:rPr>
              <a:t>Q&amp;A</a:t>
            </a:r>
            <a:endParaRPr lang="zh-CN" altLang="en-US" sz="5400" b="1" dirty="0">
              <a:solidFill>
                <a:srgbClr val="FFFFFF"/>
              </a:solidFill>
              <a:ea typeface="+mj-ea"/>
              <a:cs typeface="Arial Black" panose="020B0A04020102020204" pitchFamily="34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67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altLang="zh-CN" dirty="0"/>
              <a:t>Appendix - </a:t>
            </a:r>
            <a:r>
              <a:rPr lang="en-US" dirty="0" smtClean="0"/>
              <a:t>EIT introduction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822" y="2986223"/>
            <a:ext cx="3152406" cy="2178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28600" y="769296"/>
            <a:ext cx="8153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Key features: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Case information collection (where is the case and how to launch it)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Filed by QA focus on maximum coverage with minimum case number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Recognized and can be run by Client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Could be updated by Client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Real case located in LSH and maintained by QA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Same with webpage: </a:t>
            </a:r>
            <a:r>
              <a:rPr lang="en-US" altLang="zh-CN" dirty="0" smtClean="0">
                <a:hlinkClick r:id="rId4"/>
              </a:rPr>
              <a:t>http://linux-d50553/testrail/index.php?/plans/view/28871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3316923"/>
            <a:ext cx="62819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Location:</a:t>
            </a:r>
          </a:p>
          <a:p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&lt;</a:t>
            </a:r>
            <a:r>
              <a:rPr lang="en-US" altLang="zh-CN" dirty="0" err="1" smtClean="0"/>
              <a:t>Client_install_path</a:t>
            </a:r>
            <a:r>
              <a:rPr lang="en-US" altLang="zh-CN" dirty="0" smtClean="0"/>
              <a:t>&gt;/doc/</a:t>
            </a:r>
            <a:r>
              <a:rPr lang="en-US" altLang="zh-CN" dirty="0" err="1" smtClean="0"/>
              <a:t>TMP_EIT_suites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sz="1600" dirty="0" smtClean="0"/>
              <a:t>*we use $</a:t>
            </a:r>
            <a:r>
              <a:rPr lang="en-US" altLang="zh-CN" sz="1600" dirty="0" err="1" smtClean="0"/>
              <a:t>unit_path</a:t>
            </a:r>
            <a:r>
              <a:rPr lang="en-US" altLang="zh-CN" sz="1600" dirty="0" smtClean="0"/>
              <a:t> to represent this path in TMP client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02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altLang="zh-CN" dirty="0"/>
              <a:t>Appendix - </a:t>
            </a:r>
            <a:r>
              <a:rPr lang="en-US" dirty="0" smtClean="0"/>
              <a:t>Available EIT suites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04799" y="742950"/>
            <a:ext cx="8534401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       </a:t>
            </a:r>
            <a:r>
              <a:rPr lang="en-US" altLang="zh-CN" sz="1400" dirty="0" smtClean="0"/>
              <a:t> Brian’s </a:t>
            </a:r>
            <a:r>
              <a:rPr lang="en-US" altLang="zh-CN" sz="1400" dirty="0"/>
              <a:t>team:</a:t>
            </a:r>
            <a:endParaRPr lang="zh-CN" altLang="zh-CN" sz="1400" dirty="0"/>
          </a:p>
          <a:p>
            <a:r>
              <a:rPr lang="en-US" altLang="zh-CN" sz="1400" dirty="0"/>
              <a:t>                </a:t>
            </a:r>
            <a:r>
              <a:rPr lang="en-US" altLang="zh-CN" sz="1400" dirty="0" smtClean="0"/>
              <a:t>analysis_00_ta_engine.xlsx	--TA engine feature cover</a:t>
            </a:r>
            <a:endParaRPr lang="zh-CN" altLang="zh-CN" sz="1400" dirty="0" smtClean="0"/>
          </a:p>
          <a:p>
            <a:r>
              <a:rPr lang="en-US" altLang="zh-CN" sz="1400" dirty="0"/>
              <a:t>                </a:t>
            </a:r>
            <a:r>
              <a:rPr lang="en-US" altLang="zh-CN" sz="1400" dirty="0" smtClean="0"/>
              <a:t>flow_00_design_entry.xlsx	--Over design flow: synthesis, map, par</a:t>
            </a:r>
          </a:p>
          <a:p>
            <a:r>
              <a:rPr lang="en-US" altLang="zh-CN" sz="1400" dirty="0"/>
              <a:t>                </a:t>
            </a:r>
            <a:r>
              <a:rPr lang="en-US" altLang="zh-CN" sz="1400" dirty="0" smtClean="0"/>
              <a:t>impl_00_LSE_engine.xlsx	--LSE engine flow, attribute, option support</a:t>
            </a:r>
          </a:p>
          <a:p>
            <a:r>
              <a:rPr lang="en-US" altLang="zh-CN" sz="1400" dirty="0"/>
              <a:t>                </a:t>
            </a:r>
            <a:r>
              <a:rPr lang="en-US" altLang="zh-CN" sz="1400" dirty="0" smtClean="0"/>
              <a:t>impl_00_LSE_engine.xlsx         	--LSE </a:t>
            </a:r>
            <a:r>
              <a:rPr lang="en-US" altLang="zh-CN" sz="1400" dirty="0"/>
              <a:t>engine flow, attribute, </a:t>
            </a:r>
            <a:r>
              <a:rPr lang="en-US" altLang="zh-CN" sz="1400" dirty="0" smtClean="0"/>
              <a:t>option and functional support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</a:t>
            </a:r>
            <a:r>
              <a:rPr lang="en-US" altLang="zh-CN" sz="1400" dirty="0" err="1" smtClean="0"/>
              <a:t>Chih</a:t>
            </a:r>
            <a:r>
              <a:rPr lang="en-US" altLang="zh-CN" sz="1400" dirty="0" smtClean="0"/>
              <a:t>-Chung’s team: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        constriant_10_flow.xlsx		--Physical constraint cover for map, par                 </a:t>
            </a:r>
          </a:p>
          <a:p>
            <a:r>
              <a:rPr lang="en-US" altLang="zh-CN" sz="1400" dirty="0"/>
              <a:t>                </a:t>
            </a:r>
            <a:r>
              <a:rPr lang="en-US" altLang="zh-CN" sz="1400" dirty="0" smtClean="0"/>
              <a:t>impl_01_mapar_engine.xlsx      	--Map, Par flow, option, report cover</a:t>
            </a:r>
            <a:endParaRPr lang="zh-CN" altLang="zh-CN" sz="1400" dirty="0"/>
          </a:p>
          <a:p>
            <a:r>
              <a:rPr lang="en-US" altLang="zh-CN" sz="1400" dirty="0"/>
              <a:t>        </a:t>
            </a:r>
            <a:r>
              <a:rPr lang="en-US" altLang="zh-CN" sz="1400" dirty="0" smtClean="0"/>
              <a:t>Cindy’s </a:t>
            </a:r>
            <a:r>
              <a:rPr lang="en-US" altLang="zh-CN" sz="1400" dirty="0"/>
              <a:t>team</a:t>
            </a:r>
            <a:r>
              <a:rPr lang="en-US" altLang="zh-CN" sz="1400" dirty="0" smtClean="0"/>
              <a:t>:</a:t>
            </a:r>
          </a:p>
          <a:p>
            <a:r>
              <a:rPr lang="en-US" altLang="zh-CN" sz="1400" dirty="0"/>
              <a:t>  </a:t>
            </a:r>
            <a:r>
              <a:rPr lang="en-US" altLang="zh-CN" sz="1400" dirty="0" smtClean="0"/>
              <a:t>              analysis_01_simulation.xlsx	--simulation library cover  </a:t>
            </a:r>
            <a:endParaRPr lang="zh-CN" altLang="zh-CN" sz="1400" dirty="0" smtClean="0"/>
          </a:p>
          <a:p>
            <a:r>
              <a:rPr lang="en-US" altLang="zh-CN" sz="1400" dirty="0" smtClean="0"/>
              <a:t>                impl_02_bit_generate.xlsx</a:t>
            </a:r>
            <a:r>
              <a:rPr lang="en-US" altLang="zh-CN" sz="1400" dirty="0"/>
              <a:t>	</a:t>
            </a:r>
            <a:r>
              <a:rPr lang="en-US" altLang="zh-CN" sz="1400" dirty="0" smtClean="0"/>
              <a:t>--</a:t>
            </a:r>
            <a:r>
              <a:rPr lang="en-US" altLang="zh-CN" sz="1400" dirty="0" err="1" smtClean="0"/>
              <a:t>bitgen</a:t>
            </a:r>
            <a:r>
              <a:rPr lang="en-US" altLang="zh-CN" sz="1400" dirty="0" smtClean="0"/>
              <a:t> flow and option cover</a:t>
            </a:r>
          </a:p>
          <a:p>
            <a:r>
              <a:rPr lang="en-US" altLang="zh-CN" sz="1400" dirty="0" smtClean="0"/>
              <a:t>                silicon_02_thunderplus.xlsx	--device primitive flow, </a:t>
            </a:r>
            <a:r>
              <a:rPr lang="en-US" altLang="zh-CN" sz="1400" dirty="0" err="1" smtClean="0"/>
              <a:t>sta</a:t>
            </a:r>
            <a:r>
              <a:rPr lang="en-US" altLang="zh-CN" sz="1400" dirty="0" smtClean="0"/>
              <a:t> cover</a:t>
            </a:r>
            <a:endParaRPr lang="zh-CN" altLang="zh-CN" sz="1400" dirty="0"/>
          </a:p>
          <a:p>
            <a:r>
              <a:rPr lang="en-US" altLang="zh-CN" sz="1400" dirty="0"/>
              <a:t>        Dave’s </a:t>
            </a:r>
            <a:r>
              <a:rPr lang="en-US" altLang="zh-CN" sz="1400" dirty="0" smtClean="0"/>
              <a:t>team</a:t>
            </a:r>
          </a:p>
          <a:p>
            <a:r>
              <a:rPr lang="en-US" altLang="zh-CN" sz="1400" dirty="0"/>
              <a:t>                </a:t>
            </a:r>
            <a:r>
              <a:rPr lang="en-US" altLang="zh-CN" sz="1400" dirty="0" smtClean="0"/>
              <a:t>impl_00_Synplify_engine.xlsx	--</a:t>
            </a:r>
            <a:r>
              <a:rPr lang="en-US" altLang="zh-CN" sz="1400" dirty="0" err="1" smtClean="0"/>
              <a:t>Synplify</a:t>
            </a:r>
            <a:r>
              <a:rPr lang="en-US" altLang="zh-CN" sz="1400" dirty="0" smtClean="0"/>
              <a:t> engine flow, fdc2ldc cover</a:t>
            </a:r>
          </a:p>
          <a:p>
            <a:r>
              <a:rPr lang="en-US" altLang="zh-CN" sz="1400" dirty="0"/>
              <a:t>                </a:t>
            </a:r>
            <a:r>
              <a:rPr lang="en-US" altLang="zh-CN" sz="1400" dirty="0" smtClean="0"/>
              <a:t>impl_00_Synplify_engine.xlsx	--</a:t>
            </a:r>
            <a:r>
              <a:rPr lang="en-US" altLang="zh-CN" sz="1400" dirty="0" err="1"/>
              <a:t>Synplify</a:t>
            </a:r>
            <a:r>
              <a:rPr lang="en-US" altLang="zh-CN" sz="1400" dirty="0"/>
              <a:t> engine flow, fdc2ldc </a:t>
            </a:r>
            <a:r>
              <a:rPr lang="en-US" altLang="zh-CN" sz="1400" dirty="0" smtClean="0"/>
              <a:t>and functional support</a:t>
            </a:r>
            <a:endParaRPr lang="zh-CN" altLang="zh-CN" sz="1400" dirty="0"/>
          </a:p>
          <a:p>
            <a:r>
              <a:rPr lang="en-US" altLang="zh-CN" sz="1400" dirty="0"/>
              <a:t>               </a:t>
            </a:r>
            <a:r>
              <a:rPr lang="en-US" altLang="zh-CN" sz="1400" dirty="0" smtClean="0"/>
              <a:t>debug_10_reveal_inserter.xlsx	--Reveal inserter flow support</a:t>
            </a:r>
            <a:endParaRPr lang="en-US" altLang="zh-CN" sz="1400" dirty="0"/>
          </a:p>
          <a:p>
            <a:r>
              <a:rPr lang="en-US" altLang="zh-CN" sz="1400" dirty="0"/>
              <a:t>        Overall</a:t>
            </a:r>
          </a:p>
          <a:p>
            <a:r>
              <a:rPr lang="en-US" altLang="zh-CN" sz="1400" dirty="0"/>
              <a:t>                </a:t>
            </a:r>
            <a:r>
              <a:rPr lang="en-US" altLang="zh-CN" sz="1400" dirty="0" smtClean="0"/>
              <a:t>misc_radiant_design_pool.xlsx    	--customer design general flow cover</a:t>
            </a:r>
            <a:endParaRPr lang="en-US" altLang="zh-CN" sz="1400" dirty="0">
              <a:solidFill>
                <a:srgbClr val="92D050"/>
              </a:solidFill>
            </a:endParaRPr>
          </a:p>
          <a:p>
            <a:endParaRPr lang="en-US" altLang="zh-CN" sz="1400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53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7543801" cy="478259"/>
          </a:xfrm>
        </p:spPr>
        <p:txBody>
          <a:bodyPr>
            <a:noAutofit/>
          </a:bodyPr>
          <a:lstStyle/>
          <a:p>
            <a:r>
              <a:rPr lang="en-US" altLang="zh-CN" dirty="0"/>
              <a:t>Appendix - </a:t>
            </a:r>
            <a:r>
              <a:rPr lang="en-US" altLang="zh-CN" b="0" dirty="0" smtClean="0"/>
              <a:t>Current EIT2 suite</a:t>
            </a:r>
            <a:endParaRPr lang="en-US" b="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52400" y="1200821"/>
          <a:ext cx="8229601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3035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Suite Name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Case Number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Run</a:t>
                      </a:r>
                      <a:r>
                        <a:rPr lang="en-US" altLang="zh-CN" sz="1200" baseline="0" dirty="0" smtClean="0"/>
                        <a:t> Time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429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Comments</a:t>
                      </a:r>
                      <a:endParaRPr lang="zh-CN" altLang="en-US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809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analysis_00_ta_engine.xlsx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107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11 min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TA</a:t>
                      </a:r>
                      <a:r>
                        <a:rPr lang="en-US" altLang="zh-CN" sz="1000" baseline="0" dirty="0" smtClean="0"/>
                        <a:t> constraint cover, T+ and Jedi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809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analysis_01_simulation.xlsx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59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 min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Simulation flow cover, including</a:t>
                      </a:r>
                      <a:r>
                        <a:rPr lang="en-US" altLang="zh-CN" sz="1000" baseline="0" dirty="0" smtClean="0"/>
                        <a:t> Verilog and VHDL case, T+ and Jedi</a:t>
                      </a:r>
                      <a:endParaRPr lang="en-US" altLang="zh-CN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363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constraint_10_flow.xlsx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75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14 min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Constraint flow cover, </a:t>
                      </a:r>
                      <a:r>
                        <a:rPr lang="en-US" altLang="zh-CN" sz="1000" baseline="0" dirty="0" smtClean="0"/>
                        <a:t>T+ and Jedi</a:t>
                      </a:r>
                      <a:endParaRPr lang="en-US" altLang="zh-CN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363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debug_10_reveal_inserter.xlsx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81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 min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Reveal flow cover, </a:t>
                      </a:r>
                      <a:r>
                        <a:rPr lang="en-US" altLang="zh-CN" sz="1000" baseline="0" dirty="0" smtClean="0"/>
                        <a:t>T+ and Jedi</a:t>
                      </a:r>
                      <a:endParaRPr lang="en-US" altLang="zh-CN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5363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flow_00_design_entry.xlsx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56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 min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Design entry cover, </a:t>
                      </a:r>
                      <a:r>
                        <a:rPr lang="en-US" altLang="zh-CN" sz="1000" baseline="0" dirty="0" smtClean="0"/>
                        <a:t>T+ and Jedi</a:t>
                      </a:r>
                      <a:endParaRPr lang="en-US" altLang="zh-CN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5363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impl_00_LSE_engine.xlsx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86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16 min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LSE</a:t>
                      </a:r>
                      <a:r>
                        <a:rPr lang="en-US" altLang="zh-CN" sz="1000" baseline="0" dirty="0" smtClean="0"/>
                        <a:t> flow cover, post-</a:t>
                      </a:r>
                      <a:r>
                        <a:rPr lang="en-US" altLang="zh-CN" sz="1000" baseline="0" dirty="0" err="1" smtClean="0"/>
                        <a:t>syn</a:t>
                      </a:r>
                      <a:r>
                        <a:rPr lang="en-US" altLang="zh-CN" sz="1000" baseline="0" dirty="0" smtClean="0"/>
                        <a:t> simulation verification used. T+ and Jedi</a:t>
                      </a:r>
                      <a:endParaRPr lang="en-US" altLang="zh-CN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5363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impl_00_Synplify_engine.xlsx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86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22 min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429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err="1" smtClean="0"/>
                        <a:t>Synplify</a:t>
                      </a:r>
                      <a:r>
                        <a:rPr lang="en-US" altLang="zh-CN" sz="1000" baseline="0" dirty="0" smtClean="0"/>
                        <a:t> flow cover, post-</a:t>
                      </a:r>
                      <a:r>
                        <a:rPr lang="en-US" altLang="zh-CN" sz="1000" baseline="0" dirty="0" err="1" smtClean="0"/>
                        <a:t>syn</a:t>
                      </a:r>
                      <a:r>
                        <a:rPr lang="en-US" altLang="zh-CN" sz="1000" baseline="0" dirty="0" smtClean="0"/>
                        <a:t> simulation verification used. T+ and Jedi</a:t>
                      </a:r>
                      <a:endParaRPr lang="en-US" altLang="zh-CN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5363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impl_01_mapar_engine.xlsx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33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 min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429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MPAR</a:t>
                      </a:r>
                      <a:r>
                        <a:rPr lang="en-US" altLang="zh-CN" sz="1000" baseline="0" dirty="0" smtClean="0"/>
                        <a:t> flow and option cover</a:t>
                      </a:r>
                      <a:r>
                        <a:rPr lang="en-US" altLang="zh-CN" sz="1000" dirty="0" smtClean="0"/>
                        <a:t>, </a:t>
                      </a:r>
                      <a:r>
                        <a:rPr lang="en-US" altLang="zh-CN" sz="1000" baseline="0" dirty="0" smtClean="0"/>
                        <a:t>T+ and Jedi</a:t>
                      </a:r>
                      <a:endParaRPr lang="en-US" altLang="zh-CN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5363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impl_02_bit_generate.xlsx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24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 min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429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err="1" smtClean="0"/>
                        <a:t>Bitgen</a:t>
                      </a:r>
                      <a:r>
                        <a:rPr lang="en-US" altLang="zh-CN" sz="1000" baseline="0" dirty="0" smtClean="0"/>
                        <a:t> flow and option cover</a:t>
                      </a:r>
                      <a:r>
                        <a:rPr lang="en-US" altLang="zh-CN" sz="1000" dirty="0" smtClean="0"/>
                        <a:t>, </a:t>
                      </a:r>
                      <a:r>
                        <a:rPr lang="en-US" altLang="zh-CN" sz="1000" baseline="0" dirty="0" smtClean="0"/>
                        <a:t>T+ and Jedi</a:t>
                      </a:r>
                      <a:endParaRPr lang="en-US" altLang="zh-CN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5363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impl_04_backanno.xlsx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55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18 min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429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Post-</a:t>
                      </a:r>
                      <a:r>
                        <a:rPr lang="en-US" altLang="zh-CN" sz="1000" dirty="0" err="1" smtClean="0"/>
                        <a:t>syn</a:t>
                      </a:r>
                      <a:r>
                        <a:rPr lang="en-US" altLang="zh-CN" sz="1000" dirty="0" smtClean="0"/>
                        <a:t>,</a:t>
                      </a:r>
                      <a:r>
                        <a:rPr lang="en-US" altLang="zh-CN" sz="1000" baseline="0" dirty="0" smtClean="0"/>
                        <a:t> par </a:t>
                      </a:r>
                      <a:r>
                        <a:rPr lang="en-US" altLang="zh-CN" sz="1000" baseline="0" dirty="0" err="1" smtClean="0"/>
                        <a:t>backanno</a:t>
                      </a:r>
                      <a:r>
                        <a:rPr lang="en-US" altLang="zh-CN" sz="1000" baseline="0" dirty="0" smtClean="0"/>
                        <a:t> flow, simulation verification used. T+ and Jedi</a:t>
                      </a:r>
                      <a:endParaRPr lang="en-US" altLang="zh-CN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5363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impl_05_ibis.xlsx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78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15 min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429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IBIS</a:t>
                      </a:r>
                      <a:r>
                        <a:rPr lang="en-US" altLang="zh-CN" sz="1000" baseline="0" dirty="0" smtClean="0"/>
                        <a:t> flow and output file verification</a:t>
                      </a:r>
                      <a:r>
                        <a:rPr lang="en-US" altLang="zh-CN" sz="1000" dirty="0" smtClean="0"/>
                        <a:t>, </a:t>
                      </a:r>
                      <a:r>
                        <a:rPr lang="en-US" altLang="zh-CN" sz="1000" baseline="0" dirty="0" smtClean="0"/>
                        <a:t>T+ and Jedi</a:t>
                      </a:r>
                      <a:endParaRPr lang="en-US" altLang="zh-CN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5363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misc_radiant_design_pool.xlsx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84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30 min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Customer Case cover, limited device cover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5363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pn_00_tcl_console.xlsx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54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 min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TCL flow cover, </a:t>
                      </a:r>
                      <a:r>
                        <a:rPr lang="en-US" altLang="zh-CN" sz="1000" baseline="0" dirty="0" smtClean="0"/>
                        <a:t>T+ and Jedi</a:t>
                      </a:r>
                      <a:endParaRPr lang="en-US" altLang="zh-CN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3809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silicon_01_softip.xlsx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429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85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30 min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err="1" smtClean="0"/>
                        <a:t>SoftIP</a:t>
                      </a:r>
                      <a:r>
                        <a:rPr lang="en-US" altLang="zh-CN" sz="1000" baseline="0" dirty="0" smtClean="0"/>
                        <a:t> cover, T+ and Jedi</a:t>
                      </a:r>
                      <a:endParaRPr lang="en-US" altLang="zh-CN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045511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 bwMode="auto">
          <a:xfrm>
            <a:off x="152400" y="840441"/>
            <a:ext cx="2590800" cy="3048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Existing </a:t>
            </a:r>
            <a:r>
              <a:rPr lang="en-US" sz="2000" dirty="0" smtClean="0"/>
              <a:t>suites: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26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altLang="zh-CN" dirty="0"/>
              <a:t>Appendix - </a:t>
            </a:r>
            <a:r>
              <a:rPr lang="en-US" altLang="zh-CN" b="0" dirty="0" smtClean="0"/>
              <a:t>EIT2 suite update</a:t>
            </a:r>
            <a:endParaRPr lang="en-US" b="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52400" y="1238921"/>
          <a:ext cx="8229602" cy="1537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794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Suite Name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Case Number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Run</a:t>
                      </a:r>
                      <a:r>
                        <a:rPr lang="en-US" altLang="zh-CN" sz="1200" baseline="0" dirty="0" smtClean="0"/>
                        <a:t> Time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429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Comments</a:t>
                      </a:r>
                      <a:endParaRPr lang="zh-CN" altLang="en-US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66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silicon_02_thunderplus.xlsx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42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 min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 smtClean="0"/>
                        <a:t>Updated.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1000" baseline="0" dirty="0" smtClean="0"/>
                        <a:t>Primitive flow and simulation cover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66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silicon_04_jedi.xlsx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115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40 min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429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dirty="0" smtClean="0"/>
                        <a:t>Updated.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1000" baseline="0" dirty="0" smtClean="0"/>
                        <a:t>Primitive flow and simulation cover</a:t>
                      </a:r>
                      <a:endParaRPr lang="zh-CN" altLang="en-US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70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silicon_05_Jedi_d2.xlsx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96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50 min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429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dirty="0" smtClean="0"/>
                        <a:t>New.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1000" baseline="0" dirty="0" smtClean="0"/>
                        <a:t>Primitive flow and simulation cover</a:t>
                      </a:r>
                      <a:endParaRPr lang="zh-CN" altLang="en-US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silicon_06_jedi_d1.xlsx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429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smtClean="0"/>
                        <a:t>56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30 min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429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dirty="0" smtClean="0"/>
                        <a:t>New.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1000" baseline="0" dirty="0" smtClean="0"/>
                        <a:t>Primitive flow and simulation cover</a:t>
                      </a:r>
                      <a:endParaRPr lang="zh-CN" altLang="en-US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04551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pn_20_project_navigator.xlsx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429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7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 min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 smtClean="0"/>
                        <a:t>New.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1000" baseline="0" dirty="0" smtClean="0"/>
                        <a:t>PN GUI tools cover(open and no crash)</a:t>
                      </a:r>
                      <a:endParaRPr lang="en-US" altLang="zh-CN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61631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 bwMode="auto">
          <a:xfrm>
            <a:off x="152400" y="840441"/>
            <a:ext cx="3048000" cy="3048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/>
              <a:t>New and Updated </a:t>
            </a:r>
            <a:r>
              <a:rPr lang="en-US" sz="2000" dirty="0"/>
              <a:t>suites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3105150"/>
            <a:ext cx="74676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EIT2 Suites update summary:</a:t>
            </a:r>
          </a:p>
          <a:p>
            <a:endParaRPr lang="en-US" sz="1000" dirty="0"/>
          </a:p>
          <a:p>
            <a:pPr marL="342900" indent="-342900">
              <a:buAutoNum type="arabicPeriod"/>
            </a:pPr>
            <a:r>
              <a:rPr lang="en-US" sz="1400" dirty="0" smtClean="0"/>
              <a:t>Switch simulation tool from Active-HDL to </a:t>
            </a:r>
            <a:r>
              <a:rPr lang="en-US" sz="1400" dirty="0" err="1" smtClean="0"/>
              <a:t>Modelsim</a:t>
            </a:r>
            <a:r>
              <a:rPr lang="en-US" sz="1400" dirty="0" smtClean="0"/>
              <a:t>.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Apply same suite to both Windows and Linux.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Update </a:t>
            </a:r>
            <a:r>
              <a:rPr lang="en-US" sz="1400" dirty="0" err="1" smtClean="0"/>
              <a:t>Thunderplus</a:t>
            </a:r>
            <a:r>
              <a:rPr lang="en-US" altLang="zh-CN" sz="1400" dirty="0" smtClean="0"/>
              <a:t> and Jedi suites based on primitive cover.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Add Jedi-D1 and Jedi-D2 suites </a:t>
            </a:r>
            <a:r>
              <a:rPr lang="en-US" altLang="zh-CN" sz="1400" dirty="0"/>
              <a:t>based on primitive </a:t>
            </a:r>
            <a:r>
              <a:rPr lang="en-US" altLang="zh-CN" sz="1400" dirty="0" smtClean="0"/>
              <a:t>cover.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Add PN suite for GUI tools cover.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0184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27596" y="1047750"/>
            <a:ext cx="6051550" cy="3394472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SW </a:t>
            </a:r>
            <a:r>
              <a:rPr lang="en-US" sz="2000" dirty="0" smtClean="0"/>
              <a:t>EIT run updates</a:t>
            </a:r>
          </a:p>
          <a:p>
            <a:endParaRPr lang="en-US" sz="2000" dirty="0" smtClean="0"/>
          </a:p>
          <a:p>
            <a:r>
              <a:rPr lang="en-US" altLang="zh-CN" sz="2000" dirty="0"/>
              <a:t>Command line launch for EIT </a:t>
            </a:r>
            <a:r>
              <a:rPr lang="en-US" altLang="zh-CN" sz="2000" dirty="0" smtClean="0"/>
              <a:t>suite</a:t>
            </a:r>
          </a:p>
          <a:p>
            <a:endParaRPr lang="en-US" altLang="zh-CN" sz="2000" dirty="0"/>
          </a:p>
          <a:p>
            <a:r>
              <a:rPr lang="fr-FR" altLang="zh-CN" sz="2000" dirty="0" err="1"/>
              <a:t>Run</a:t>
            </a:r>
            <a:r>
              <a:rPr lang="fr-FR" altLang="zh-CN" sz="2000" dirty="0"/>
              <a:t> R&amp;D </a:t>
            </a:r>
            <a:r>
              <a:rPr lang="fr-FR" altLang="zh-CN" sz="2000" dirty="0" err="1"/>
              <a:t>Regression</a:t>
            </a:r>
            <a:r>
              <a:rPr lang="fr-FR" altLang="zh-CN" sz="2000" dirty="0"/>
              <a:t> Suite on TMP Client</a:t>
            </a:r>
          </a:p>
          <a:p>
            <a:endParaRPr lang="en-US" sz="2000" dirty="0"/>
          </a:p>
          <a:p>
            <a:r>
              <a:rPr lang="en-US" altLang="zh-CN" dirty="0"/>
              <a:t>TMP client run demo</a:t>
            </a:r>
          </a:p>
          <a:p>
            <a:endParaRPr lang="en-US" sz="2100" dirty="0"/>
          </a:p>
          <a:p>
            <a:r>
              <a:rPr lang="en-US" sz="2100" dirty="0"/>
              <a:t>Q&amp;A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4994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6019800" y="3181348"/>
            <a:ext cx="3048000" cy="1676400"/>
          </a:xfrm>
          <a:prstGeom prst="rect">
            <a:avLst/>
          </a:prstGeom>
          <a:ln>
            <a:prstDash val="dash"/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/>
              <a:t>Appendix </a:t>
            </a:r>
            <a:r>
              <a:rPr lang="en-US" dirty="0" smtClean="0"/>
              <a:t>– Case work flow</a:t>
            </a:r>
            <a:endParaRPr lang="en-US" dirty="0"/>
          </a:p>
        </p:txBody>
      </p:sp>
      <p:sp>
        <p:nvSpPr>
          <p:cNvPr id="3" name="Flowchart: Magnetic Disk 2"/>
          <p:cNvSpPr/>
          <p:nvPr/>
        </p:nvSpPr>
        <p:spPr bwMode="auto">
          <a:xfrm>
            <a:off x="381000" y="3486150"/>
            <a:ext cx="1371600" cy="1066800"/>
          </a:xfrm>
          <a:prstGeom prst="flowChartMagneticDisk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depot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" name="Flowchart: Document 5"/>
          <p:cNvSpPr/>
          <p:nvPr/>
        </p:nvSpPr>
        <p:spPr bwMode="auto">
          <a:xfrm>
            <a:off x="2171700" y="2571750"/>
            <a:ext cx="1257300" cy="838200"/>
          </a:xfrm>
          <a:prstGeom prst="flowChartDocumen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Suite File/Path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" name="Flowchart: Alternate Process 7"/>
          <p:cNvSpPr/>
          <p:nvPr/>
        </p:nvSpPr>
        <p:spPr bwMode="auto">
          <a:xfrm>
            <a:off x="3657600" y="3581398"/>
            <a:ext cx="1623060" cy="876301"/>
          </a:xfrm>
          <a:prstGeom prst="flowChartAlternateProcess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Work Space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Flowchart: Alternate Process 8"/>
          <p:cNvSpPr/>
          <p:nvPr/>
        </p:nvSpPr>
        <p:spPr bwMode="auto">
          <a:xfrm>
            <a:off x="7165538" y="3581398"/>
            <a:ext cx="1623060" cy="876301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Save Space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1" name="Straight Arrow Connector 10"/>
          <p:cNvCxnSpPr>
            <a:stCxn id="3" idx="4"/>
            <a:endCxn id="8" idx="1"/>
          </p:cNvCxnSpPr>
          <p:nvPr/>
        </p:nvCxnSpPr>
        <p:spPr bwMode="auto">
          <a:xfrm flipV="1">
            <a:off x="1752600" y="4019549"/>
            <a:ext cx="1905000" cy="1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457199" y="1049760"/>
            <a:ext cx="77724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Client will read the case info from Suite file and download the case to ‘work Space’ and run it then copy the run result to ‘Save Space’ if needed.</a:t>
            </a:r>
          </a:p>
          <a:p>
            <a:r>
              <a:rPr lang="en-US" altLang="zh-CN" dirty="0" smtClean="0"/>
              <a:t>-w to set client work space</a:t>
            </a:r>
          </a:p>
          <a:p>
            <a:r>
              <a:rPr lang="en-US" altLang="zh-CN" dirty="0" smtClean="0"/>
              <a:t>-s to client save space, if don’t need give the same value as -w</a:t>
            </a:r>
          </a:p>
          <a:p>
            <a:r>
              <a:rPr lang="en-US" altLang="zh-CN" dirty="0" smtClean="0"/>
              <a:t>* Client will remember your setting, only first time need.</a:t>
            </a:r>
            <a:endParaRPr lang="zh-CN" altLang="en-US" dirty="0"/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5257800" y="4019548"/>
            <a:ext cx="1905000" cy="1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Box 16"/>
          <p:cNvSpPr txBox="1"/>
          <p:nvPr/>
        </p:nvSpPr>
        <p:spPr>
          <a:xfrm>
            <a:off x="6019800" y="3231116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Optional</a:t>
            </a:r>
            <a:endParaRPr lang="zh-CN" altLang="en-US" dirty="0"/>
          </a:p>
        </p:txBody>
      </p:sp>
      <p:sp>
        <p:nvSpPr>
          <p:cNvPr id="18" name="Flowchart: Multidocument 17"/>
          <p:cNvSpPr/>
          <p:nvPr/>
        </p:nvSpPr>
        <p:spPr bwMode="auto">
          <a:xfrm>
            <a:off x="2388870" y="4061458"/>
            <a:ext cx="609600" cy="533400"/>
          </a:xfrm>
          <a:prstGeom prst="flowChartMultidocumen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Flowchart: Multidocument 18"/>
          <p:cNvSpPr/>
          <p:nvPr/>
        </p:nvSpPr>
        <p:spPr bwMode="auto">
          <a:xfrm>
            <a:off x="6084570" y="4061458"/>
            <a:ext cx="609600" cy="533400"/>
          </a:xfrm>
          <a:prstGeom prst="flowChartMultidocumen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14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/>
              <a:t>Appendix </a:t>
            </a:r>
            <a:r>
              <a:rPr lang="en-US" dirty="0" smtClean="0"/>
              <a:t>– Run with GUI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2400" y="1226545"/>
            <a:ext cx="8458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1. Run client.exe on Windows and run client on Linux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2. Client “imports…” on top left</a:t>
            </a:r>
          </a:p>
          <a:p>
            <a:endParaRPr lang="en-US" altLang="zh-CN" dirty="0"/>
          </a:p>
          <a:p>
            <a:r>
              <a:rPr lang="en-US" altLang="zh-CN" dirty="0" smtClean="0"/>
              <a:t>3. Select ‘Suite File’ tab for suite file launch</a:t>
            </a:r>
          </a:p>
          <a:p>
            <a:endParaRPr lang="en-US" altLang="zh-CN" dirty="0"/>
          </a:p>
          <a:p>
            <a:r>
              <a:rPr lang="en-US" altLang="zh-CN" dirty="0" smtClean="0"/>
              <a:t>4. Select ‘Suite Path’ tab for suite path launch</a:t>
            </a:r>
          </a:p>
          <a:p>
            <a:endParaRPr lang="en-US" altLang="zh-CN" dirty="0"/>
          </a:p>
          <a:p>
            <a:r>
              <a:rPr lang="en-US" altLang="zh-CN" dirty="0" smtClean="0"/>
              <a:t>5. Give the value of ‘Suite Path’</a:t>
            </a:r>
          </a:p>
          <a:p>
            <a:endParaRPr lang="en-US" altLang="zh-CN" dirty="0"/>
          </a:p>
          <a:p>
            <a:r>
              <a:rPr lang="en-US" altLang="zh-CN" dirty="0" smtClean="0"/>
              <a:t>6. Give the extra environments: ENV=xxx, RTF=xxx</a:t>
            </a:r>
          </a:p>
          <a:p>
            <a:endParaRPr lang="en-US" altLang="zh-CN" dirty="0"/>
          </a:p>
          <a:p>
            <a:r>
              <a:rPr lang="en-US" altLang="zh-CN" dirty="0" smtClean="0"/>
              <a:t>7. Click ‘Apply’</a:t>
            </a:r>
          </a:p>
          <a:p>
            <a:pPr marL="342900" indent="-342900">
              <a:buAutoNum type="arabicPeriod"/>
            </a:pPr>
            <a:endParaRPr lang="en-US" altLang="zh-CN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031" y="1231649"/>
            <a:ext cx="2819400" cy="16088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031" y="3028950"/>
            <a:ext cx="2819400" cy="189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9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/>
              <a:t>Appendix </a:t>
            </a:r>
            <a:r>
              <a:rPr lang="en-US" dirty="0" smtClean="0"/>
              <a:t>– Run EIT with GUI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1047750"/>
            <a:ext cx="4386191" cy="3657600"/>
          </a:xfrm>
          <a:prstGeom prst="rect">
            <a:avLst/>
          </a:prstGeom>
        </p:spPr>
      </p:pic>
      <p:sp>
        <p:nvSpPr>
          <p:cNvPr id="9" name="Oval Callout 8"/>
          <p:cNvSpPr/>
          <p:nvPr/>
        </p:nvSpPr>
        <p:spPr bwMode="auto">
          <a:xfrm>
            <a:off x="228600" y="1885950"/>
            <a:ext cx="1658422" cy="838200"/>
          </a:xfrm>
          <a:prstGeom prst="wedgeEllipseCallout">
            <a:avLst>
              <a:gd name="adj1" fmla="val 73017"/>
              <a:gd name="adj2" fmla="val 78728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Double click the finished run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Oval Callout 9"/>
          <p:cNvSpPr/>
          <p:nvPr/>
        </p:nvSpPr>
        <p:spPr bwMode="auto">
          <a:xfrm>
            <a:off x="6629400" y="1276350"/>
            <a:ext cx="1658422" cy="838200"/>
          </a:xfrm>
          <a:prstGeom prst="wedgeEllipseCallout">
            <a:avLst>
              <a:gd name="adj1" fmla="val -77925"/>
              <a:gd name="adj2" fmla="val -12568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Result Show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Flowchart: Document 10"/>
          <p:cNvSpPr/>
          <p:nvPr/>
        </p:nvSpPr>
        <p:spPr bwMode="auto">
          <a:xfrm>
            <a:off x="7315200" y="3486150"/>
            <a:ext cx="1600199" cy="1371600"/>
          </a:xfrm>
          <a:prstGeom prst="flowChartDocumen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In GUI test you can retest the failed case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0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/>
              <a:t>Appendix - </a:t>
            </a:r>
            <a:r>
              <a:rPr lang="en-US" altLang="zh-CN" dirty="0"/>
              <a:t>Ready for integration</a:t>
            </a:r>
            <a:r>
              <a:rPr lang="en-US" altLang="zh-CN" dirty="0" smtClean="0"/>
              <a:t>: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800" y="971550"/>
            <a:ext cx="80010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Client will exit with:</a:t>
            </a:r>
          </a:p>
          <a:p>
            <a:r>
              <a:rPr lang="en-US" altLang="zh-CN" sz="1400" dirty="0" smtClean="0"/>
              <a:t>0 </a:t>
            </a:r>
            <a:r>
              <a:rPr lang="en-US" altLang="zh-CN" sz="1400" dirty="0"/>
              <a:t>: All test case passed or with .</a:t>
            </a:r>
          </a:p>
          <a:p>
            <a:r>
              <a:rPr lang="en-US" altLang="zh-CN" sz="1400" dirty="0" smtClean="0"/>
              <a:t>1 </a:t>
            </a:r>
            <a:r>
              <a:rPr lang="en-US" altLang="zh-CN" sz="1400" dirty="0"/>
              <a:t>: Some case failed with known issues.(QA filed CR already)</a:t>
            </a:r>
          </a:p>
          <a:p>
            <a:r>
              <a:rPr lang="en-US" altLang="zh-CN" sz="1400" dirty="0" smtClean="0"/>
              <a:t>2 </a:t>
            </a:r>
            <a:r>
              <a:rPr lang="en-US" altLang="zh-CN" sz="1400" dirty="0"/>
              <a:t>: Any case failed with unknown issues</a:t>
            </a:r>
          </a:p>
          <a:p>
            <a:endParaRPr lang="en-US" altLang="zh-CN" sz="1400" dirty="0" smtClean="0"/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#python</a:t>
            </a:r>
          </a:p>
          <a:p>
            <a:r>
              <a:rPr lang="en-US" altLang="zh-CN" sz="1400" dirty="0" err="1" smtClean="0"/>
              <a:t>exit_sts</a:t>
            </a:r>
            <a:r>
              <a:rPr lang="en-US" altLang="zh-CN" sz="1400" dirty="0" smtClean="0"/>
              <a:t> = os.system(‘</a:t>
            </a:r>
            <a:r>
              <a:rPr lang="en-US" altLang="zh-CN" sz="1400" dirty="0"/>
              <a:t>clientc.exe -c </a:t>
            </a:r>
            <a:r>
              <a:rPr lang="en-US" altLang="zh-CN" sz="1400" dirty="0" smtClean="0"/>
              <a:t>-</a:t>
            </a:r>
            <a:r>
              <a:rPr lang="en-US" altLang="zh-CN" sz="1400" dirty="0"/>
              <a:t>l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software -f $</a:t>
            </a:r>
            <a:r>
              <a:rPr lang="en-US" altLang="zh-CN" sz="1400" dirty="0" err="1" smtClean="0"/>
              <a:t>unit_path</a:t>
            </a:r>
            <a:r>
              <a:rPr lang="en-US" altLang="zh-CN" sz="1400" dirty="0" smtClean="0"/>
              <a:t>/analysis_00_ta_engine.xlsx’)</a:t>
            </a:r>
          </a:p>
          <a:p>
            <a:r>
              <a:rPr lang="en-US" altLang="zh-CN" sz="1400" dirty="0" err="1" smtClean="0"/>
              <a:t>sys.exit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exit_sts</a:t>
            </a:r>
            <a:r>
              <a:rPr lang="en-US" altLang="zh-CN" sz="1400" dirty="0" smtClean="0"/>
              <a:t>)</a:t>
            </a:r>
          </a:p>
          <a:p>
            <a:endParaRPr lang="en-US" altLang="zh-CN" sz="1400" dirty="0"/>
          </a:p>
          <a:p>
            <a:r>
              <a:rPr lang="en-US" altLang="zh-CN" sz="1400" dirty="0" smtClean="0"/>
              <a:t>#</a:t>
            </a:r>
            <a:r>
              <a:rPr lang="en-US" altLang="zh-CN" sz="1400" dirty="0" err="1" smtClean="0"/>
              <a:t>perl</a:t>
            </a:r>
            <a:r>
              <a:rPr lang="en-US" altLang="zh-CN" sz="1400" dirty="0" smtClean="0"/>
              <a:t> </a:t>
            </a:r>
          </a:p>
          <a:p>
            <a:r>
              <a:rPr lang="en-US" altLang="zh-CN" sz="1400" dirty="0" smtClean="0"/>
              <a:t>exit </a:t>
            </a:r>
            <a:r>
              <a:rPr lang="en-US" altLang="zh-CN" sz="1400" dirty="0" err="1"/>
              <a:t>exit_sts</a:t>
            </a:r>
            <a:r>
              <a:rPr lang="en-US" altLang="zh-CN" sz="1400" dirty="0"/>
              <a:t>     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en-US" altLang="zh-CN" sz="1400" dirty="0" smtClean="0"/>
              <a:t>#java </a:t>
            </a:r>
          </a:p>
          <a:p>
            <a:r>
              <a:rPr lang="en-US" altLang="zh-CN" sz="1400" dirty="0" err="1" smtClean="0"/>
              <a:t>System.exit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exit_sts</a:t>
            </a:r>
            <a:r>
              <a:rPr lang="en-US" altLang="zh-CN" sz="1400" dirty="0"/>
              <a:t>)</a:t>
            </a:r>
            <a:endParaRPr lang="en-US" altLang="zh-CN" sz="1400" dirty="0" smtClean="0"/>
          </a:p>
          <a:p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7874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/>
              <a:t>Appendix </a:t>
            </a:r>
            <a:r>
              <a:rPr lang="en-US" dirty="0" smtClean="0"/>
              <a:t>– Know issues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28600" y="81915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NA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2644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 smtClean="0"/>
              <a:t>Goal and Expectation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57200" y="1267420"/>
            <a:ext cx="8534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Goal:</a:t>
            </a:r>
          </a:p>
          <a:p>
            <a:r>
              <a:rPr lang="en-US" altLang="zh-CN" dirty="0" smtClean="0"/>
              <a:t>Help </a:t>
            </a:r>
            <a:r>
              <a:rPr lang="en-US" altLang="zh-CN" dirty="0"/>
              <a:t>SW DEV functional groups run R&amp;D regression suites (All/partial) with TMP client on their local/remote machines before code check-in. 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3172420"/>
            <a:ext cx="8534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Expectation :</a:t>
            </a:r>
            <a:endParaRPr lang="en-US" altLang="zh-CN" b="1" dirty="0" smtClean="0"/>
          </a:p>
          <a:p>
            <a:r>
              <a:rPr lang="en-US" altLang="zh-CN" dirty="0" smtClean="0"/>
              <a:t>SW </a:t>
            </a:r>
            <a:r>
              <a:rPr lang="en-US" altLang="zh-CN" dirty="0"/>
              <a:t>DEV can edit (add, delete and update) R&amp;D regression suites and run them on local machine with TMP client</a:t>
            </a:r>
          </a:p>
        </p:txBody>
      </p:sp>
    </p:spTree>
    <p:extLst>
      <p:ext uri="{BB962C8B-B14F-4D97-AF65-F5344CB8AC3E}">
        <p14:creationId xmlns:p14="http://schemas.microsoft.com/office/powerpoint/2010/main" val="133097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/>
              <a:t>SW QA EIT </a:t>
            </a:r>
            <a:r>
              <a:rPr lang="en-US" dirty="0" smtClean="0"/>
              <a:t>run updates introduction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1257" y="742950"/>
            <a:ext cx="8153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Previous issues: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EIT2 test case located in LSH server</a:t>
            </a:r>
            <a:r>
              <a:rPr lang="en-US" altLang="zh-CN" dirty="0"/>
              <a:t>, developer </a:t>
            </a:r>
            <a:r>
              <a:rPr lang="en-US" altLang="zh-CN" dirty="0" smtClean="0"/>
              <a:t>cannot modify it.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EIT2 test case always run the whole </a:t>
            </a:r>
            <a:r>
              <a:rPr lang="en-US" altLang="zh-CN" dirty="0" err="1" smtClean="0"/>
              <a:t>impl</a:t>
            </a:r>
            <a:r>
              <a:rPr lang="en-US" altLang="zh-CN" dirty="0" smtClean="0"/>
              <a:t> flow, design flow could stop at synthesis while PAR developer don’t care it.</a:t>
            </a:r>
          </a:p>
        </p:txBody>
      </p:sp>
      <p:sp>
        <p:nvSpPr>
          <p:cNvPr id="8" name="Rectangle 7"/>
          <p:cNvSpPr/>
          <p:nvPr/>
        </p:nvSpPr>
        <p:spPr>
          <a:xfrm>
            <a:off x="261256" y="2724150"/>
            <a:ext cx="78921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New updates: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TMP client support command line flow which allow us run individual engine test, such as LSE, timing, map or par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TMP client run with suite paths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TMP client run with P4 local path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TMP client run with case selection support</a:t>
            </a:r>
          </a:p>
        </p:txBody>
      </p:sp>
    </p:spTree>
    <p:extLst>
      <p:ext uri="{BB962C8B-B14F-4D97-AF65-F5344CB8AC3E}">
        <p14:creationId xmlns:p14="http://schemas.microsoft.com/office/powerpoint/2010/main" val="184028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8534401" cy="478259"/>
          </a:xfrm>
        </p:spPr>
        <p:txBody>
          <a:bodyPr>
            <a:noAutofit/>
          </a:bodyPr>
          <a:lstStyle/>
          <a:p>
            <a:r>
              <a:rPr lang="en-US" altLang="zh-CN" dirty="0"/>
              <a:t>Command line </a:t>
            </a:r>
            <a:r>
              <a:rPr lang="en-US" altLang="zh-CN" dirty="0" smtClean="0"/>
              <a:t>launch &lt;Prepare&gt; &lt;Win only&gt;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49579" y="971550"/>
            <a:ext cx="854202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1600" b="1" dirty="0" smtClean="0"/>
              <a:t>Install depend SW</a:t>
            </a:r>
          </a:p>
          <a:p>
            <a:r>
              <a:rPr lang="en-US" altLang="zh-CN" sz="1600" b="1" dirty="0" smtClean="0"/>
              <a:t> </a:t>
            </a:r>
            <a:r>
              <a:rPr lang="en-US" altLang="zh-CN" sz="1600" dirty="0"/>
              <a:t>SW location: /</a:t>
            </a:r>
            <a:r>
              <a:rPr lang="en-US" altLang="zh-CN" sz="1600" dirty="0" smtClean="0"/>
              <a:t>disks/</a:t>
            </a:r>
            <a:r>
              <a:rPr lang="en-US" altLang="zh-CN" sz="1600" dirty="0" err="1" smtClean="0"/>
              <a:t>swrd_archive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sqa_lsv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test_management_platform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depend_software</a:t>
            </a:r>
            <a:endParaRPr lang="en-US" altLang="zh-CN" sz="1600" dirty="0" smtClean="0"/>
          </a:p>
          <a:p>
            <a:r>
              <a:rPr lang="en-US" altLang="zh-CN" sz="1600" dirty="0"/>
              <a:t>    a) Python 2.7 and packages: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smtClean="0"/>
              <a:t>Install: python-2.7.16.msi and add Python install path in system environment ‘PATH’</a:t>
            </a:r>
          </a:p>
          <a:p>
            <a:r>
              <a:rPr lang="en-US" altLang="zh-CN" sz="1600" dirty="0" smtClean="0"/>
              <a:t>        Run: python registry.py (add python related info into system registry</a:t>
            </a:r>
          </a:p>
          <a:p>
            <a:r>
              <a:rPr lang="en-US" altLang="zh-CN" sz="1600" dirty="0" smtClean="0"/>
              <a:t>        </a:t>
            </a:r>
            <a:r>
              <a:rPr lang="en-US" altLang="zh-CN" sz="1600" dirty="0"/>
              <a:t>Install: </a:t>
            </a:r>
            <a:r>
              <a:rPr lang="en-US" altLang="zh-CN" sz="1600" dirty="0" smtClean="0"/>
              <a:t>psutil-5.0.0.win32-py2.7.exe</a:t>
            </a:r>
          </a:p>
          <a:p>
            <a:r>
              <a:rPr lang="en-US" altLang="zh-CN" sz="1600" dirty="0"/>
              <a:t>        Install: </a:t>
            </a:r>
            <a:r>
              <a:rPr lang="en-US" altLang="zh-CN" sz="1600" dirty="0" smtClean="0"/>
              <a:t>MySQL-python-1.2.5.win32-py2.7.exe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b) SVN 1.6 </a:t>
            </a:r>
          </a:p>
          <a:p>
            <a:r>
              <a:rPr lang="en-US" altLang="zh-CN" sz="1600" dirty="0" smtClean="0"/>
              <a:t>        </a:t>
            </a:r>
            <a:r>
              <a:rPr lang="en-US" altLang="zh-CN" sz="1600" dirty="0"/>
              <a:t>Install: </a:t>
            </a:r>
            <a:r>
              <a:rPr lang="en-US" altLang="zh-CN" sz="1600" dirty="0" smtClean="0"/>
              <a:t>Setup-Subversion-1.6.6.msi</a:t>
            </a:r>
          </a:p>
          <a:p>
            <a:endParaRPr lang="en-US" altLang="zh-CN" sz="1600" dirty="0" smtClean="0"/>
          </a:p>
          <a:p>
            <a:r>
              <a:rPr lang="en-US" altLang="zh-CN" sz="1600" b="1" dirty="0"/>
              <a:t>2. Testing </a:t>
            </a:r>
            <a:r>
              <a:rPr lang="en-US" altLang="zh-CN" sz="1600" b="1" dirty="0" smtClean="0"/>
              <a:t>the installation:</a:t>
            </a:r>
            <a:endParaRPr lang="en-US" altLang="zh-CN" sz="1600" b="1" dirty="0"/>
          </a:p>
          <a:p>
            <a:pPr marL="342900" indent="-342900">
              <a:buAutoNum type="arabicPeriod"/>
            </a:pPr>
            <a:r>
              <a:rPr lang="en-US" altLang="zh-CN" sz="1600" dirty="0"/>
              <a:t>Type ‘python --version’ in console , it should be ‘2.7.x</a:t>
            </a:r>
            <a:r>
              <a:rPr lang="en-US" altLang="zh-CN" sz="1600" dirty="0" smtClean="0"/>
              <a:t>’ </a:t>
            </a:r>
          </a:p>
          <a:p>
            <a:pPr marL="342900" indent="-342900">
              <a:buAutoNum type="arabicPeriod"/>
            </a:pPr>
            <a:r>
              <a:rPr lang="en-US" altLang="zh-CN" sz="1600" dirty="0" smtClean="0"/>
              <a:t>Type </a:t>
            </a:r>
            <a:r>
              <a:rPr lang="en-US" altLang="zh-CN" sz="1600" dirty="0"/>
              <a:t>‘</a:t>
            </a:r>
            <a:r>
              <a:rPr lang="en-US" altLang="zh-CN" sz="1600" dirty="0" err="1"/>
              <a:t>svn</a:t>
            </a:r>
            <a:r>
              <a:rPr lang="en-US" altLang="zh-CN" sz="1600" dirty="0"/>
              <a:t> --version’ in console, it should be ‘1.6.x</a:t>
            </a:r>
            <a:r>
              <a:rPr lang="en-US" altLang="zh-CN" sz="1600" dirty="0" smtClean="0"/>
              <a:t>’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55197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7924801" cy="478259"/>
          </a:xfrm>
        </p:spPr>
        <p:txBody>
          <a:bodyPr>
            <a:noAutofit/>
          </a:bodyPr>
          <a:lstStyle/>
          <a:p>
            <a:r>
              <a:rPr lang="en-US" altLang="zh-CN" dirty="0"/>
              <a:t>Command line launch &lt;Prepare&gt; &lt;Win only&gt;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742950"/>
            <a:ext cx="781456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3. Install Client:</a:t>
            </a:r>
          </a:p>
          <a:p>
            <a:r>
              <a:rPr lang="en-US" altLang="zh-CN" sz="1600" dirty="0" smtClean="0"/>
              <a:t>SW location:/disks/</a:t>
            </a:r>
            <a:r>
              <a:rPr lang="en-US" altLang="zh-CN" sz="1600" dirty="0" err="1" smtClean="0"/>
              <a:t>swrd_archive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sqa_lsv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test_management_platform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client_build</a:t>
            </a:r>
            <a:endParaRPr lang="en-US" altLang="zh-CN" sz="1600" b="1" dirty="0" smtClean="0"/>
          </a:p>
          <a:p>
            <a:r>
              <a:rPr lang="en-US" altLang="zh-CN" sz="1600" b="1" dirty="0"/>
              <a:t> </a:t>
            </a:r>
            <a:r>
              <a:rPr lang="en-US" altLang="zh-CN" sz="1600" b="1" dirty="0" smtClean="0"/>
              <a:t>   </a:t>
            </a:r>
            <a:r>
              <a:rPr lang="en-US" altLang="zh-CN" sz="1600" dirty="0" smtClean="0"/>
              <a:t>Pick up different version: 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smtClean="0"/>
              <a:t>.exe for Windows, 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smtClean="0"/>
              <a:t>.run for Linux,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smtClean="0"/>
              <a:t>.tar.gz for all(unzip it will be ok)</a:t>
            </a:r>
            <a:endParaRPr lang="en-US" altLang="zh-CN" dirty="0"/>
          </a:p>
          <a:p>
            <a:endParaRPr lang="en-US" altLang="zh-CN" sz="1600" dirty="0"/>
          </a:p>
          <a:p>
            <a:r>
              <a:rPr lang="en-US" altLang="zh-CN" sz="1600" b="1" dirty="0" smtClean="0"/>
              <a:t>4. Launch Client:</a:t>
            </a:r>
            <a:endParaRPr lang="en-US" altLang="zh-CN" sz="1600" b="1" dirty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Launch with Console: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     open a console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type: ‘&lt;TMP client install path&gt;/bin/client </a:t>
            </a:r>
          </a:p>
          <a:p>
            <a:endParaRPr lang="en-US" altLang="zh-CN" sz="1600" dirty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launch with GUI: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Go to your installation path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     Double click ‘client.exe’ 	– will open TMP client without Console.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     Double click ‘clientc.exe’	-- will open TMP client with Console for more debug info.</a:t>
            </a:r>
          </a:p>
        </p:txBody>
      </p:sp>
    </p:spTree>
    <p:extLst>
      <p:ext uri="{BB962C8B-B14F-4D97-AF65-F5344CB8AC3E}">
        <p14:creationId xmlns:p14="http://schemas.microsoft.com/office/powerpoint/2010/main" val="281299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7772401" cy="478259"/>
          </a:xfrm>
        </p:spPr>
        <p:txBody>
          <a:bodyPr>
            <a:noAutofit/>
          </a:bodyPr>
          <a:lstStyle/>
          <a:p>
            <a:r>
              <a:rPr lang="en-US" dirty="0"/>
              <a:t>Command line </a:t>
            </a:r>
            <a:r>
              <a:rPr lang="en-US" dirty="0" smtClean="0"/>
              <a:t>launch &lt;Win&gt;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28600" y="650668"/>
            <a:ext cx="8001000" cy="4262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/>
              <a:t>Test Environment:</a:t>
            </a:r>
          </a:p>
          <a:p>
            <a:r>
              <a:rPr lang="en-US" altLang="zh-CN" sz="1100" dirty="0" smtClean="0"/>
              <a:t>set </a:t>
            </a:r>
            <a:r>
              <a:rPr lang="en-US" altLang="zh-CN" sz="1100" dirty="0"/>
              <a:t>EXTERNAL_RADIANT_PATH=C:\lscc\radiant\2.0</a:t>
            </a:r>
          </a:p>
          <a:p>
            <a:r>
              <a:rPr lang="en-US" altLang="zh-CN" sz="1100" dirty="0" smtClean="0"/>
              <a:t>or</a:t>
            </a:r>
          </a:p>
          <a:p>
            <a:r>
              <a:rPr lang="en-US" altLang="zh-CN" sz="1100" dirty="0" smtClean="0"/>
              <a:t>set ENV=xxx</a:t>
            </a:r>
          </a:p>
          <a:p>
            <a:endParaRPr lang="en-US" altLang="zh-CN" sz="1100" dirty="0" smtClean="0"/>
          </a:p>
          <a:p>
            <a:endParaRPr lang="en-US" altLang="zh-CN" sz="1100" dirty="0"/>
          </a:p>
          <a:p>
            <a:r>
              <a:rPr lang="en-US" altLang="zh-CN" sz="1400" b="1" dirty="0"/>
              <a:t>Launch Environment:</a:t>
            </a:r>
          </a:p>
          <a:p>
            <a:r>
              <a:rPr lang="en-US" altLang="zh-CN" sz="1100" dirty="0" smtClean="0"/>
              <a:t>unset PYTHONHOME</a:t>
            </a:r>
          </a:p>
          <a:p>
            <a:r>
              <a:rPr lang="en-US" altLang="zh-CN" sz="1100" dirty="0" smtClean="0"/>
              <a:t>set PATH=x:/xx/svn_1.8/bin</a:t>
            </a:r>
            <a:r>
              <a:rPr lang="en-US" altLang="zh-CN" sz="1100" dirty="0"/>
              <a:t>:${PATH</a:t>
            </a:r>
            <a:r>
              <a:rPr lang="en-US" altLang="zh-CN" sz="1100" dirty="0" smtClean="0"/>
              <a:t>}</a:t>
            </a:r>
          </a:p>
          <a:p>
            <a:r>
              <a:rPr lang="en-US" altLang="zh-CN" sz="1100" dirty="0"/>
              <a:t>set PATH=x:/</a:t>
            </a:r>
            <a:r>
              <a:rPr lang="en-US" altLang="zh-CN" sz="1100" dirty="0" smtClean="0"/>
              <a:t>xx/python-2.7.14/bin</a:t>
            </a:r>
            <a:r>
              <a:rPr lang="en-US" altLang="zh-CN" sz="1100" dirty="0"/>
              <a:t>:${PATH</a:t>
            </a:r>
            <a:r>
              <a:rPr lang="en-US" altLang="zh-CN" sz="1100" dirty="0" smtClean="0"/>
              <a:t>}</a:t>
            </a:r>
          </a:p>
          <a:p>
            <a:r>
              <a:rPr lang="en-US" altLang="zh-CN" sz="1100" dirty="0" smtClean="0"/>
              <a:t>set </a:t>
            </a:r>
            <a:r>
              <a:rPr lang="en-US" altLang="zh-CN" sz="1100" dirty="0"/>
              <a:t>PATH=x:/</a:t>
            </a:r>
            <a:r>
              <a:rPr lang="en-US" altLang="zh-CN" sz="1100" dirty="0" smtClean="0"/>
              <a:t>xx/</a:t>
            </a:r>
            <a:r>
              <a:rPr lang="en-US" altLang="zh-CN" sz="1100" dirty="0" err="1" smtClean="0"/>
              <a:t>TMP_Client</a:t>
            </a:r>
            <a:r>
              <a:rPr lang="en-US" altLang="zh-CN" sz="1100" dirty="0" smtClean="0"/>
              <a:t>/bin</a:t>
            </a:r>
            <a:r>
              <a:rPr lang="en-US" altLang="zh-CN" sz="1100" dirty="0"/>
              <a:t>:${PATH</a:t>
            </a:r>
            <a:r>
              <a:rPr lang="en-US" altLang="zh-CN" sz="1100" dirty="0" smtClean="0"/>
              <a:t>}</a:t>
            </a:r>
          </a:p>
          <a:p>
            <a:endParaRPr lang="en-US" altLang="zh-CN" sz="1100" dirty="0" smtClean="0"/>
          </a:p>
          <a:p>
            <a:endParaRPr lang="en-US" altLang="zh-CN" sz="1100" dirty="0"/>
          </a:p>
          <a:p>
            <a:r>
              <a:rPr lang="en-US" altLang="zh-CN" sz="1400" b="1" dirty="0" smtClean="0"/>
              <a:t>Launch Commands:</a:t>
            </a:r>
            <a:endParaRPr lang="en-US" altLang="zh-CN" sz="1400" b="1" dirty="0"/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[old]   clientc.exe </a:t>
            </a:r>
            <a:r>
              <a:rPr lang="en-US" altLang="zh-CN" sz="1200" dirty="0"/>
              <a:t>-c -l -</a:t>
            </a:r>
            <a:r>
              <a:rPr lang="en-US" altLang="zh-CN" sz="1200" dirty="0" err="1"/>
              <a:t>i</a:t>
            </a:r>
            <a:r>
              <a:rPr lang="en-US" altLang="zh-CN" sz="1200" dirty="0"/>
              <a:t> software -f </a:t>
            </a:r>
            <a:r>
              <a:rPr lang="en-US" altLang="zh-CN" sz="1200" dirty="0" smtClean="0"/>
              <a:t>$</a:t>
            </a:r>
            <a:r>
              <a:rPr lang="en-US" altLang="zh-CN" sz="1200" dirty="0" err="1" smtClean="0"/>
              <a:t>unit_path</a:t>
            </a:r>
            <a:r>
              <a:rPr lang="en-US" altLang="zh-CN" sz="1200" dirty="0" smtClean="0"/>
              <a:t>/demo.xlsx</a:t>
            </a:r>
          </a:p>
          <a:p>
            <a:r>
              <a:rPr lang="en-US" altLang="zh-CN" sz="1200" dirty="0" smtClean="0"/>
              <a:t>    </a:t>
            </a:r>
            <a:r>
              <a:rPr lang="en-US" altLang="zh-CN" sz="1200" dirty="0" smtClean="0">
                <a:solidFill>
                  <a:srgbClr val="00B050"/>
                </a:solidFill>
              </a:rPr>
              <a:t>[new] </a:t>
            </a:r>
            <a:r>
              <a:rPr lang="en-US" altLang="zh-CN" sz="1200" dirty="0">
                <a:solidFill>
                  <a:srgbClr val="00B050"/>
                </a:solidFill>
              </a:rPr>
              <a:t>clientc.exe -c -l -p </a:t>
            </a:r>
            <a:r>
              <a:rPr lang="en-US" altLang="zh-CN" sz="1200" dirty="0" smtClean="0">
                <a:solidFill>
                  <a:srgbClr val="00B050"/>
                </a:solidFill>
              </a:rPr>
              <a:t>x:/xx/eit_demo/jedi_place_30k</a:t>
            </a:r>
            <a:endParaRPr lang="en-US" altLang="zh-CN" sz="1200" dirty="0">
              <a:solidFill>
                <a:srgbClr val="00B050"/>
              </a:solidFill>
            </a:endParaRPr>
          </a:p>
          <a:p>
            <a:r>
              <a:rPr lang="en-US" altLang="zh-CN" sz="1200" dirty="0">
                <a:solidFill>
                  <a:srgbClr val="00B050"/>
                </a:solidFill>
              </a:rPr>
              <a:t>    [new] clientc.exe -c -l -L x:/xx/eit_demo/suite_list.txt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00B050"/>
                </a:solidFill>
              </a:rPr>
              <a:t>-k key </a:t>
            </a:r>
            <a:r>
              <a:rPr lang="en-US" altLang="zh-CN" sz="1200" dirty="0" smtClean="0">
                <a:solidFill>
                  <a:srgbClr val="00B050"/>
                </a:solidFill>
              </a:rPr>
              <a:t>pattern </a:t>
            </a:r>
            <a:r>
              <a:rPr lang="en-US" altLang="zh-CN" sz="1200" dirty="0">
                <a:solidFill>
                  <a:srgbClr val="00B050"/>
                </a:solidFill>
              </a:rPr>
              <a:t>for test case </a:t>
            </a:r>
            <a:r>
              <a:rPr lang="en-US" altLang="zh-CN" sz="1200" dirty="0" smtClean="0">
                <a:solidFill>
                  <a:srgbClr val="00B050"/>
                </a:solidFill>
              </a:rPr>
              <a:t>identify, </a:t>
            </a:r>
            <a:r>
              <a:rPr lang="en-US" altLang="zh-CN" sz="1200" dirty="0">
                <a:solidFill>
                  <a:srgbClr val="00B050"/>
                </a:solidFill>
              </a:rPr>
              <a:t>default value is </a:t>
            </a:r>
            <a:r>
              <a:rPr lang="en-US" altLang="zh-CN" sz="1200" dirty="0" smtClean="0">
                <a:solidFill>
                  <a:srgbClr val="00B050"/>
                </a:solidFill>
              </a:rPr>
              <a:t>‘run\..*’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rgbClr val="00B050"/>
                </a:solidFill>
              </a:rPr>
              <a:t>-</a:t>
            </a:r>
            <a:r>
              <a:rPr lang="en-US" altLang="zh-CN" sz="1200" dirty="0">
                <a:solidFill>
                  <a:srgbClr val="00B050"/>
                </a:solidFill>
              </a:rPr>
              <a:t>d The data file to record test case detail info, </a:t>
            </a:r>
            <a:r>
              <a:rPr lang="en-US" altLang="zh-CN" sz="1200" dirty="0" err="1">
                <a:solidFill>
                  <a:srgbClr val="00B050"/>
                </a:solidFill>
              </a:rPr>
              <a:t>json</a:t>
            </a:r>
            <a:r>
              <a:rPr lang="en-US" altLang="zh-CN" sz="1200" dirty="0">
                <a:solidFill>
                  <a:srgbClr val="00B050"/>
                </a:solidFill>
              </a:rPr>
              <a:t> format, i.e. </a:t>
            </a:r>
            <a:r>
              <a:rPr lang="en-US" altLang="zh-CN" sz="1200" dirty="0" smtClean="0">
                <a:solidFill>
                  <a:srgbClr val="00B050"/>
                </a:solidFill>
              </a:rPr>
              <a:t>{"level": </a:t>
            </a:r>
            <a:r>
              <a:rPr lang="en-US" altLang="zh-CN" sz="1200" dirty="0">
                <a:solidFill>
                  <a:srgbClr val="00B050"/>
                </a:solidFill>
              </a:rPr>
              <a:t>1}, </a:t>
            </a:r>
            <a:r>
              <a:rPr lang="en-US" altLang="zh-CN" sz="1200" dirty="0" smtClean="0">
                <a:solidFill>
                  <a:srgbClr val="00B050"/>
                </a:solidFill>
              </a:rPr>
              <a:t>default </a:t>
            </a:r>
            <a:r>
              <a:rPr lang="en-US" altLang="zh-CN" sz="1200" dirty="0">
                <a:solidFill>
                  <a:srgbClr val="00B050"/>
                </a:solidFill>
              </a:rPr>
              <a:t>value is ‘</a:t>
            </a:r>
            <a:r>
              <a:rPr lang="en-US" altLang="zh-CN" sz="1200" dirty="0" err="1" smtClean="0">
                <a:solidFill>
                  <a:srgbClr val="00B050"/>
                </a:solidFill>
              </a:rPr>
              <a:t>bqs.data</a:t>
            </a:r>
            <a:r>
              <a:rPr lang="en-US" altLang="zh-CN" sz="1200" dirty="0" smtClean="0">
                <a:solidFill>
                  <a:srgbClr val="00B050"/>
                </a:solidFill>
              </a:rPr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rgbClr val="00B050"/>
                </a:solidFill>
              </a:rPr>
              <a:t>-S Task case sorting, format option1=value1;option2=value1,value2, demo: level=1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rgbClr val="00B050"/>
                </a:solidFill>
              </a:rPr>
              <a:t>-K </a:t>
            </a:r>
            <a:r>
              <a:rPr lang="en-US" altLang="zh-CN" sz="1200" dirty="0">
                <a:solidFill>
                  <a:srgbClr val="00B050"/>
                </a:solidFill>
              </a:rPr>
              <a:t>Keep the original directory tree </a:t>
            </a:r>
            <a:r>
              <a:rPr lang="en-US" altLang="zh-CN" sz="1200" dirty="0" smtClean="0">
                <a:solidFill>
                  <a:srgbClr val="00B050"/>
                </a:solidFill>
              </a:rPr>
              <a:t>structure</a:t>
            </a:r>
            <a:endParaRPr lang="en-US" altLang="zh-CN" sz="1200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-</a:t>
            </a:r>
            <a:r>
              <a:rPr lang="en-US" altLang="zh-CN" sz="1200" dirty="0"/>
              <a:t>t &lt;number&gt;, to specify how many threads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/>
              <a:t>-w work space, where to run your cases, it’s better to assign a place with 5g+ space, Just for first time launch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0768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7772401" cy="478259"/>
          </a:xfrm>
        </p:spPr>
        <p:txBody>
          <a:bodyPr>
            <a:noAutofit/>
          </a:bodyPr>
          <a:lstStyle/>
          <a:p>
            <a:r>
              <a:rPr lang="en-US" dirty="0"/>
              <a:t>Command line </a:t>
            </a:r>
            <a:r>
              <a:rPr lang="en-US" dirty="0" smtClean="0"/>
              <a:t>launch &lt;Lin&gt;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28600" y="650668"/>
            <a:ext cx="8001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/>
              <a:t>Test Environment:</a:t>
            </a:r>
          </a:p>
          <a:p>
            <a:r>
              <a:rPr lang="en-US" altLang="zh-CN" sz="1100" dirty="0" err="1" smtClean="0"/>
              <a:t>setenv</a:t>
            </a:r>
            <a:r>
              <a:rPr lang="en-US" altLang="zh-CN" sz="1100" dirty="0" smtClean="0"/>
              <a:t> </a:t>
            </a:r>
            <a:r>
              <a:rPr lang="en-US" altLang="zh-CN" sz="1100" dirty="0"/>
              <a:t>EXTERNAL_RADIANT_PATH /</a:t>
            </a:r>
            <a:r>
              <a:rPr lang="en-US" altLang="zh-CN" sz="1100" dirty="0" smtClean="0"/>
              <a:t>home/</a:t>
            </a:r>
            <a:r>
              <a:rPr lang="en-US" altLang="zh-CN" sz="1100" dirty="0" err="1" smtClean="0"/>
              <a:t>rel</a:t>
            </a:r>
            <a:r>
              <a:rPr lang="en-US" altLang="zh-CN" sz="1100" dirty="0" smtClean="0"/>
              <a:t>/ng2_0p.64/</a:t>
            </a:r>
            <a:r>
              <a:rPr lang="en-US" altLang="zh-CN" sz="1100" dirty="0" err="1" smtClean="0"/>
              <a:t>eit</a:t>
            </a:r>
            <a:r>
              <a:rPr lang="en-US" altLang="zh-CN" sz="1100" dirty="0" smtClean="0"/>
              <a:t>/</a:t>
            </a:r>
            <a:r>
              <a:rPr lang="en-US" altLang="zh-CN" sz="1100" dirty="0" err="1" smtClean="0"/>
              <a:t>lin</a:t>
            </a:r>
            <a:r>
              <a:rPr lang="en-US" altLang="zh-CN" sz="1100" dirty="0" smtClean="0"/>
              <a:t>/install</a:t>
            </a:r>
          </a:p>
          <a:p>
            <a:r>
              <a:rPr lang="en-US" altLang="zh-CN" sz="1100" dirty="0" smtClean="0"/>
              <a:t>or</a:t>
            </a:r>
          </a:p>
          <a:p>
            <a:r>
              <a:rPr lang="en-US" altLang="zh-CN" sz="1100" dirty="0" err="1" smtClean="0"/>
              <a:t>setenv</a:t>
            </a:r>
            <a:r>
              <a:rPr lang="en-US" altLang="zh-CN" sz="1100" dirty="0" smtClean="0"/>
              <a:t> ENV  </a:t>
            </a:r>
            <a:r>
              <a:rPr lang="en-US" altLang="zh-CN" sz="1100" dirty="0"/>
              <a:t>/</a:t>
            </a:r>
            <a:r>
              <a:rPr lang="en-US" altLang="zh-CN" sz="1100" dirty="0" smtClean="0"/>
              <a:t>home/</a:t>
            </a:r>
            <a:r>
              <a:rPr lang="en-US" altLang="zh-CN" sz="1100" dirty="0" err="1" smtClean="0"/>
              <a:t>rel</a:t>
            </a:r>
            <a:r>
              <a:rPr lang="en-US" altLang="zh-CN" sz="1100" dirty="0" smtClean="0"/>
              <a:t>/ng2_0p.64/</a:t>
            </a:r>
            <a:r>
              <a:rPr lang="en-US" altLang="zh-CN" sz="1100" dirty="0" err="1" smtClean="0"/>
              <a:t>env</a:t>
            </a:r>
            <a:r>
              <a:rPr lang="en-US" altLang="zh-CN" sz="1100" dirty="0" smtClean="0"/>
              <a:t>/</a:t>
            </a:r>
            <a:r>
              <a:rPr lang="en-US" altLang="zh-CN" sz="1100" dirty="0" err="1" smtClean="0"/>
              <a:t>fpga</a:t>
            </a:r>
            <a:endParaRPr lang="en-US" altLang="zh-CN" sz="1100" dirty="0" smtClean="0"/>
          </a:p>
          <a:p>
            <a:endParaRPr lang="en-US" altLang="zh-CN" sz="1100" dirty="0" smtClean="0"/>
          </a:p>
          <a:p>
            <a:endParaRPr lang="en-US" altLang="zh-CN" sz="1100" dirty="0"/>
          </a:p>
          <a:p>
            <a:r>
              <a:rPr lang="en-US" altLang="zh-CN" sz="1400" b="1" dirty="0"/>
              <a:t>Launch Environment:</a:t>
            </a:r>
          </a:p>
          <a:p>
            <a:r>
              <a:rPr lang="en-US" altLang="zh-CN" sz="1100" dirty="0" err="1"/>
              <a:t>unsetenv</a:t>
            </a:r>
            <a:r>
              <a:rPr lang="en-US" altLang="zh-CN" sz="1100" dirty="0"/>
              <a:t> </a:t>
            </a:r>
            <a:r>
              <a:rPr lang="en-US" altLang="zh-CN" sz="1100" dirty="0" smtClean="0"/>
              <a:t>PYTHONHOME</a:t>
            </a:r>
          </a:p>
          <a:p>
            <a:r>
              <a:rPr lang="en-US" altLang="zh-CN" sz="1100" dirty="0" err="1"/>
              <a:t>setenv</a:t>
            </a:r>
            <a:r>
              <a:rPr lang="en-US" altLang="zh-CN" sz="1100" dirty="0"/>
              <a:t> PATH /tools/</a:t>
            </a:r>
            <a:r>
              <a:rPr lang="en-US" altLang="zh-CN" sz="1100" dirty="0" err="1"/>
              <a:t>dist</a:t>
            </a:r>
            <a:r>
              <a:rPr lang="en-US" altLang="zh-CN" sz="1100" dirty="0"/>
              <a:t>/subversion/svn_1.8/bin:${PATH</a:t>
            </a:r>
            <a:r>
              <a:rPr lang="en-US" altLang="zh-CN" sz="1100" dirty="0" smtClean="0"/>
              <a:t>}</a:t>
            </a:r>
          </a:p>
          <a:p>
            <a:r>
              <a:rPr lang="en-US" altLang="zh-CN" sz="1100" dirty="0" err="1"/>
              <a:t>setenv</a:t>
            </a:r>
            <a:r>
              <a:rPr lang="en-US" altLang="zh-CN" sz="1100" dirty="0"/>
              <a:t> PATH /tools/python/python-2.7.14/bin:${</a:t>
            </a:r>
            <a:r>
              <a:rPr lang="en-US" altLang="zh-CN" sz="1100" dirty="0" smtClean="0"/>
              <a:t>PATH}</a:t>
            </a:r>
          </a:p>
          <a:p>
            <a:r>
              <a:rPr lang="en-US" altLang="zh-CN" sz="1100" dirty="0" err="1" smtClean="0"/>
              <a:t>setenv</a:t>
            </a:r>
            <a:r>
              <a:rPr lang="en-US" altLang="zh-CN" sz="1100" dirty="0" smtClean="0"/>
              <a:t> PATH /disks/</a:t>
            </a:r>
            <a:r>
              <a:rPr lang="en-US" altLang="zh-CN" sz="1100" dirty="0" err="1" smtClean="0"/>
              <a:t>swrd_archive</a:t>
            </a:r>
            <a:r>
              <a:rPr lang="en-US" altLang="zh-CN" sz="1100" dirty="0" smtClean="0"/>
              <a:t>/</a:t>
            </a:r>
            <a:r>
              <a:rPr lang="en-US" altLang="zh-CN" sz="1100" dirty="0" err="1" smtClean="0"/>
              <a:t>sqa_lsv</a:t>
            </a:r>
            <a:r>
              <a:rPr lang="en-US" altLang="zh-CN" sz="1100" dirty="0" smtClean="0"/>
              <a:t>/</a:t>
            </a:r>
            <a:r>
              <a:rPr lang="en-US" altLang="zh-CN" sz="1100" dirty="0" err="1" smtClean="0"/>
              <a:t>test_management_platform</a:t>
            </a:r>
            <a:r>
              <a:rPr lang="en-US" altLang="zh-CN" sz="1100" dirty="0" smtClean="0"/>
              <a:t>/</a:t>
            </a:r>
            <a:r>
              <a:rPr lang="en-US" altLang="zh-CN" sz="1100" dirty="0" err="1" smtClean="0"/>
              <a:t>TMP_Client</a:t>
            </a:r>
            <a:r>
              <a:rPr lang="en-US" altLang="zh-CN" sz="1100" dirty="0" smtClean="0"/>
              <a:t>/bin:${PATH}</a:t>
            </a:r>
          </a:p>
          <a:p>
            <a:endParaRPr lang="en-US" altLang="zh-CN" sz="1100" dirty="0"/>
          </a:p>
          <a:p>
            <a:r>
              <a:rPr lang="en-US" altLang="zh-CN" sz="1400" b="1" dirty="0" smtClean="0"/>
              <a:t>Launch Commands:</a:t>
            </a:r>
            <a:endParaRPr lang="en-US" altLang="zh-CN" sz="1400" b="1" dirty="0"/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[old]   client </a:t>
            </a:r>
            <a:r>
              <a:rPr lang="en-US" altLang="zh-CN" sz="1200" dirty="0"/>
              <a:t>-c -l -</a:t>
            </a:r>
            <a:r>
              <a:rPr lang="en-US" altLang="zh-CN" sz="1200" dirty="0" err="1"/>
              <a:t>i</a:t>
            </a:r>
            <a:r>
              <a:rPr lang="en-US" altLang="zh-CN" sz="1200" dirty="0"/>
              <a:t> software -f \$</a:t>
            </a:r>
            <a:r>
              <a:rPr lang="en-US" altLang="zh-CN" sz="1200" dirty="0" err="1" smtClean="0"/>
              <a:t>unit_path</a:t>
            </a:r>
            <a:r>
              <a:rPr lang="en-US" altLang="zh-CN" sz="1200" dirty="0" smtClean="0"/>
              <a:t>/demo.xlsx</a:t>
            </a:r>
          </a:p>
          <a:p>
            <a:r>
              <a:rPr lang="en-US" altLang="zh-CN" sz="1200" dirty="0" smtClean="0"/>
              <a:t>    </a:t>
            </a:r>
            <a:r>
              <a:rPr lang="en-US" altLang="zh-CN" sz="1200" dirty="0" smtClean="0">
                <a:solidFill>
                  <a:srgbClr val="00B050"/>
                </a:solidFill>
              </a:rPr>
              <a:t>[new] client -c -l -p /disks/</a:t>
            </a:r>
            <a:r>
              <a:rPr lang="en-US" altLang="zh-CN" sz="1200" dirty="0" err="1" smtClean="0">
                <a:solidFill>
                  <a:srgbClr val="00B050"/>
                </a:solidFill>
              </a:rPr>
              <a:t>swrd_archive</a:t>
            </a:r>
            <a:r>
              <a:rPr lang="en-US" altLang="zh-CN" sz="1200" dirty="0" smtClean="0">
                <a:solidFill>
                  <a:srgbClr val="00B050"/>
                </a:solidFill>
              </a:rPr>
              <a:t>/</a:t>
            </a:r>
            <a:r>
              <a:rPr lang="en-US" altLang="zh-CN" sz="1200" dirty="0" err="1" smtClean="0">
                <a:solidFill>
                  <a:srgbClr val="00B050"/>
                </a:solidFill>
              </a:rPr>
              <a:t>sqa_lsv</a:t>
            </a:r>
            <a:r>
              <a:rPr lang="en-US" altLang="zh-CN" sz="1200" dirty="0" smtClean="0">
                <a:solidFill>
                  <a:srgbClr val="00B050"/>
                </a:solidFill>
              </a:rPr>
              <a:t>/</a:t>
            </a:r>
            <a:r>
              <a:rPr lang="en-US" altLang="zh-CN" sz="1200" dirty="0" err="1" smtClean="0">
                <a:solidFill>
                  <a:srgbClr val="00B050"/>
                </a:solidFill>
              </a:rPr>
              <a:t>test_management_platform</a:t>
            </a:r>
            <a:r>
              <a:rPr lang="en-US" altLang="zh-CN" sz="1200" dirty="0" smtClean="0">
                <a:solidFill>
                  <a:srgbClr val="00B050"/>
                </a:solidFill>
              </a:rPr>
              <a:t>/</a:t>
            </a:r>
            <a:r>
              <a:rPr lang="en-US" altLang="zh-CN" sz="1200" dirty="0" err="1" smtClean="0">
                <a:solidFill>
                  <a:srgbClr val="00B050"/>
                </a:solidFill>
              </a:rPr>
              <a:t>eit_demo</a:t>
            </a:r>
            <a:r>
              <a:rPr lang="en-US" altLang="zh-CN" sz="1200" dirty="0" smtClean="0">
                <a:solidFill>
                  <a:srgbClr val="00B050"/>
                </a:solidFill>
              </a:rPr>
              <a:t>/jedi_place_30k</a:t>
            </a:r>
          </a:p>
          <a:p>
            <a:r>
              <a:rPr lang="en-US" altLang="zh-CN" sz="1200" dirty="0" smtClean="0">
                <a:solidFill>
                  <a:srgbClr val="00B050"/>
                </a:solidFill>
              </a:rPr>
              <a:t>    [new] client </a:t>
            </a:r>
            <a:r>
              <a:rPr lang="en-US" altLang="zh-CN" sz="1200" dirty="0">
                <a:solidFill>
                  <a:srgbClr val="00B050"/>
                </a:solidFill>
              </a:rPr>
              <a:t>-c -l -L /</a:t>
            </a:r>
            <a:r>
              <a:rPr lang="en-US" altLang="zh-CN" sz="1200" dirty="0" smtClean="0">
                <a:solidFill>
                  <a:srgbClr val="00B050"/>
                </a:solidFill>
              </a:rPr>
              <a:t>disks/</a:t>
            </a:r>
            <a:r>
              <a:rPr lang="en-US" altLang="zh-CN" sz="1200" dirty="0" err="1" smtClean="0">
                <a:solidFill>
                  <a:srgbClr val="00B050"/>
                </a:solidFill>
              </a:rPr>
              <a:t>swrd_archive</a:t>
            </a:r>
            <a:r>
              <a:rPr lang="en-US" altLang="zh-CN" sz="1200" dirty="0" smtClean="0">
                <a:solidFill>
                  <a:srgbClr val="00B050"/>
                </a:solidFill>
              </a:rPr>
              <a:t>/</a:t>
            </a:r>
            <a:r>
              <a:rPr lang="en-US" altLang="zh-CN" sz="1200" dirty="0" err="1" smtClean="0">
                <a:solidFill>
                  <a:srgbClr val="00B050"/>
                </a:solidFill>
              </a:rPr>
              <a:t>sqa_lsv</a:t>
            </a:r>
            <a:r>
              <a:rPr lang="en-US" altLang="zh-CN" sz="1200" dirty="0" smtClean="0">
                <a:solidFill>
                  <a:srgbClr val="00B050"/>
                </a:solidFill>
              </a:rPr>
              <a:t>/</a:t>
            </a:r>
            <a:r>
              <a:rPr lang="en-US" altLang="zh-CN" sz="1200" dirty="0" err="1" smtClean="0">
                <a:solidFill>
                  <a:srgbClr val="00B050"/>
                </a:solidFill>
              </a:rPr>
              <a:t>test_management_platform</a:t>
            </a:r>
            <a:r>
              <a:rPr lang="en-US" altLang="zh-CN" sz="1200" dirty="0" smtClean="0">
                <a:solidFill>
                  <a:srgbClr val="00B050"/>
                </a:solidFill>
              </a:rPr>
              <a:t>/</a:t>
            </a:r>
            <a:r>
              <a:rPr lang="en-US" altLang="zh-CN" sz="1200" dirty="0" err="1" smtClean="0">
                <a:solidFill>
                  <a:srgbClr val="00B050"/>
                </a:solidFill>
              </a:rPr>
              <a:t>eit_demo</a:t>
            </a:r>
            <a:r>
              <a:rPr lang="en-US" altLang="zh-CN" sz="1200" dirty="0" smtClean="0">
                <a:solidFill>
                  <a:srgbClr val="00B050"/>
                </a:solidFill>
              </a:rPr>
              <a:t>/suite_list.txt</a:t>
            </a:r>
            <a:endParaRPr lang="en-US" altLang="zh-CN" sz="1200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00B050"/>
                </a:solidFill>
              </a:rPr>
              <a:t>-k key </a:t>
            </a:r>
            <a:r>
              <a:rPr lang="en-US" altLang="zh-CN" sz="1200" dirty="0" smtClean="0">
                <a:solidFill>
                  <a:srgbClr val="00B050"/>
                </a:solidFill>
              </a:rPr>
              <a:t>pattern </a:t>
            </a:r>
            <a:r>
              <a:rPr lang="en-US" altLang="zh-CN" sz="1200" dirty="0">
                <a:solidFill>
                  <a:srgbClr val="00B050"/>
                </a:solidFill>
              </a:rPr>
              <a:t>for test case </a:t>
            </a:r>
            <a:r>
              <a:rPr lang="en-US" altLang="zh-CN" sz="1200" dirty="0" smtClean="0">
                <a:solidFill>
                  <a:srgbClr val="00B050"/>
                </a:solidFill>
              </a:rPr>
              <a:t>identify, </a:t>
            </a:r>
            <a:r>
              <a:rPr lang="en-US" altLang="zh-CN" sz="1200" dirty="0">
                <a:solidFill>
                  <a:srgbClr val="00B050"/>
                </a:solidFill>
              </a:rPr>
              <a:t>default value is </a:t>
            </a:r>
            <a:r>
              <a:rPr lang="en-US" altLang="zh-CN" sz="1200" dirty="0" smtClean="0">
                <a:solidFill>
                  <a:srgbClr val="00B050"/>
                </a:solidFill>
              </a:rPr>
              <a:t>‘run\..*’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rgbClr val="00B050"/>
                </a:solidFill>
              </a:rPr>
              <a:t>-</a:t>
            </a:r>
            <a:r>
              <a:rPr lang="en-US" altLang="zh-CN" sz="1200" dirty="0">
                <a:solidFill>
                  <a:srgbClr val="00B050"/>
                </a:solidFill>
              </a:rPr>
              <a:t>d The data file to record test case detail info, </a:t>
            </a:r>
            <a:r>
              <a:rPr lang="en-US" altLang="zh-CN" sz="1200" dirty="0" err="1">
                <a:solidFill>
                  <a:srgbClr val="00B050"/>
                </a:solidFill>
              </a:rPr>
              <a:t>json</a:t>
            </a:r>
            <a:r>
              <a:rPr lang="en-US" altLang="zh-CN" sz="1200" dirty="0">
                <a:solidFill>
                  <a:srgbClr val="00B050"/>
                </a:solidFill>
              </a:rPr>
              <a:t> format, i.e. </a:t>
            </a:r>
            <a:r>
              <a:rPr lang="en-US" altLang="zh-CN" sz="1200" dirty="0" smtClean="0">
                <a:solidFill>
                  <a:srgbClr val="00B050"/>
                </a:solidFill>
              </a:rPr>
              <a:t>{"level": </a:t>
            </a:r>
            <a:r>
              <a:rPr lang="en-US" altLang="zh-CN" sz="1200" dirty="0">
                <a:solidFill>
                  <a:srgbClr val="00B050"/>
                </a:solidFill>
              </a:rPr>
              <a:t>1}, </a:t>
            </a:r>
            <a:r>
              <a:rPr lang="en-US" altLang="zh-CN" sz="1200" dirty="0" smtClean="0">
                <a:solidFill>
                  <a:srgbClr val="00B050"/>
                </a:solidFill>
              </a:rPr>
              <a:t>default </a:t>
            </a:r>
            <a:r>
              <a:rPr lang="en-US" altLang="zh-CN" sz="1200" dirty="0">
                <a:solidFill>
                  <a:srgbClr val="00B050"/>
                </a:solidFill>
              </a:rPr>
              <a:t>value is ‘</a:t>
            </a:r>
            <a:r>
              <a:rPr lang="en-US" altLang="zh-CN" sz="1200" dirty="0" err="1" smtClean="0">
                <a:solidFill>
                  <a:srgbClr val="00B050"/>
                </a:solidFill>
              </a:rPr>
              <a:t>bqs.data</a:t>
            </a:r>
            <a:r>
              <a:rPr lang="en-US" altLang="zh-CN" sz="1200" dirty="0" smtClean="0">
                <a:solidFill>
                  <a:srgbClr val="00B050"/>
                </a:solidFill>
              </a:rPr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rgbClr val="00B050"/>
                </a:solidFill>
              </a:rPr>
              <a:t>-S Task case sorting, format option1=value1;option2=value1,value2, demo: level=1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rgbClr val="00B050"/>
                </a:solidFill>
              </a:rPr>
              <a:t>-K </a:t>
            </a:r>
            <a:r>
              <a:rPr lang="en-US" altLang="zh-CN" sz="1200" dirty="0">
                <a:solidFill>
                  <a:srgbClr val="00B050"/>
                </a:solidFill>
              </a:rPr>
              <a:t>Keep the original directory tree </a:t>
            </a:r>
            <a:r>
              <a:rPr lang="en-US" altLang="zh-CN" sz="1200" dirty="0" smtClean="0">
                <a:solidFill>
                  <a:srgbClr val="00B050"/>
                </a:solidFill>
              </a:rPr>
              <a:t>structure</a:t>
            </a:r>
            <a:endParaRPr lang="en-US" altLang="zh-CN" sz="1200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-</a:t>
            </a:r>
            <a:r>
              <a:rPr lang="en-US" altLang="zh-CN" sz="1200" dirty="0"/>
              <a:t>t &lt;number&gt;, to specify how many threads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/>
              <a:t>-w work space, where to run your cases, it’s better to assign a place with 5g+ space, Just for first time launch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5683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7848601" cy="478259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Run R&amp;D </a:t>
            </a:r>
            <a:r>
              <a:rPr lang="en-US" altLang="zh-CN" dirty="0"/>
              <a:t>Regression Suite on </a:t>
            </a:r>
            <a:r>
              <a:rPr lang="en-US" altLang="zh-CN" dirty="0" smtClean="0"/>
              <a:t>TMP Client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82349" y="1047750"/>
            <a:ext cx="704109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Case Requirement:</a:t>
            </a:r>
          </a:p>
          <a:p>
            <a:r>
              <a:rPr lang="en-US" altLang="zh-CN" sz="1600" dirty="0" err="1" smtClean="0"/>
              <a:t>demo_case</a:t>
            </a:r>
            <a:r>
              <a:rPr lang="en-US" altLang="zh-CN" sz="1600" dirty="0"/>
              <a:t>/</a:t>
            </a:r>
            <a:endParaRPr lang="en-US" altLang="zh-CN" sz="1600" dirty="0" smtClean="0"/>
          </a:p>
          <a:p>
            <a:r>
              <a:rPr lang="en-US" altLang="zh-CN" sz="1200" dirty="0" smtClean="0"/>
              <a:t>  </a:t>
            </a:r>
            <a:r>
              <a:rPr lang="en-US" altLang="zh-CN" sz="1200" dirty="0" err="1" smtClean="0"/>
              <a:t>bqs.data</a:t>
            </a:r>
            <a:r>
              <a:rPr lang="en-US" altLang="zh-CN" sz="1200" dirty="0" smtClean="0"/>
              <a:t>      --optional, test case detail description for future case selection, </a:t>
            </a:r>
            <a:r>
              <a:rPr lang="en-US" altLang="zh-CN" sz="1200" dirty="0" err="1" smtClean="0"/>
              <a:t>json</a:t>
            </a:r>
            <a:r>
              <a:rPr lang="en-US" altLang="zh-CN" sz="1200" dirty="0" smtClean="0"/>
              <a:t> format</a:t>
            </a:r>
          </a:p>
          <a:p>
            <a:r>
              <a:rPr lang="en-US" altLang="zh-CN" sz="1200" dirty="0" smtClean="0"/>
              <a:t>  </a:t>
            </a:r>
            <a:r>
              <a:rPr lang="en-US" altLang="zh-CN" sz="1200" dirty="0" smtClean="0">
                <a:solidFill>
                  <a:srgbClr val="FFC000"/>
                </a:solidFill>
              </a:rPr>
              <a:t>run.bat	--must have one exec file, execute detail inside</a:t>
            </a:r>
          </a:p>
          <a:p>
            <a:r>
              <a:rPr lang="en-US" altLang="zh-CN" sz="1200" dirty="0"/>
              <a:t>  </a:t>
            </a:r>
            <a:r>
              <a:rPr lang="en-US" altLang="zh-CN" sz="1200" dirty="0" err="1"/>
              <a:t>xxx.ldc</a:t>
            </a:r>
            <a:r>
              <a:rPr lang="en-US" altLang="zh-CN" sz="1200" dirty="0"/>
              <a:t>	--design file, </a:t>
            </a:r>
            <a:r>
              <a:rPr lang="en-US" altLang="zh-CN" sz="1200" dirty="0" smtClean="0"/>
              <a:t>optional based on run command </a:t>
            </a:r>
            <a:endParaRPr lang="en-US" altLang="zh-CN" sz="1200" dirty="0"/>
          </a:p>
          <a:p>
            <a:r>
              <a:rPr lang="en-US" altLang="zh-CN" sz="1200" dirty="0"/>
              <a:t>  </a:t>
            </a:r>
            <a:r>
              <a:rPr lang="en-US" altLang="zh-CN" sz="1200" dirty="0" err="1"/>
              <a:t>xxx.udb</a:t>
            </a:r>
            <a:r>
              <a:rPr lang="en-US" altLang="zh-CN" sz="1200" dirty="0"/>
              <a:t>	</a:t>
            </a:r>
            <a:r>
              <a:rPr lang="en-US" altLang="zh-CN" sz="1200" dirty="0" smtClean="0"/>
              <a:t>--design </a:t>
            </a:r>
            <a:r>
              <a:rPr lang="en-US" altLang="zh-CN" sz="1200" dirty="0"/>
              <a:t>file, </a:t>
            </a:r>
            <a:r>
              <a:rPr lang="en-US" altLang="zh-CN" sz="1200" dirty="0" smtClean="0"/>
              <a:t>optional</a:t>
            </a:r>
            <a:r>
              <a:rPr lang="en-US" altLang="zh-CN" sz="1200" dirty="0"/>
              <a:t> based on run </a:t>
            </a:r>
            <a:r>
              <a:rPr lang="en-US" altLang="zh-CN" sz="1200" dirty="0" smtClean="0"/>
              <a:t>command</a:t>
            </a:r>
          </a:p>
          <a:p>
            <a:r>
              <a:rPr lang="en-US" altLang="zh-CN" sz="1200" dirty="0" smtClean="0"/>
              <a:t>  xxx.sv</a:t>
            </a:r>
            <a:r>
              <a:rPr lang="en-US" altLang="zh-CN" sz="1200" dirty="0"/>
              <a:t>	</a:t>
            </a:r>
            <a:r>
              <a:rPr lang="en-US" altLang="zh-CN" sz="1200" dirty="0" smtClean="0"/>
              <a:t>--design </a:t>
            </a:r>
            <a:r>
              <a:rPr lang="en-US" altLang="zh-CN" sz="1200" dirty="0"/>
              <a:t>file, </a:t>
            </a:r>
            <a:r>
              <a:rPr lang="en-US" altLang="zh-CN" sz="1200" dirty="0" smtClean="0"/>
              <a:t>optional</a:t>
            </a:r>
            <a:r>
              <a:rPr lang="en-US" altLang="zh-CN" sz="1200" dirty="0"/>
              <a:t> based on run command</a:t>
            </a:r>
            <a:r>
              <a:rPr lang="en-US" altLang="zh-CN" sz="1200" dirty="0" smtClean="0"/>
              <a:t>  </a:t>
            </a:r>
          </a:p>
          <a:p>
            <a:r>
              <a:rPr lang="en-US" altLang="zh-CN" sz="1200" dirty="0" smtClean="0"/>
              <a:t>  …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*exec file should have a name of ‘run.&lt;xx&gt;’, here xx can be: bat, </a:t>
            </a:r>
            <a:r>
              <a:rPr lang="en-US" altLang="zh-CN" sz="1200" b="1" dirty="0" err="1" smtClean="0">
                <a:solidFill>
                  <a:srgbClr val="FF0000"/>
                </a:solidFill>
              </a:rPr>
              <a:t>cmd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, </a:t>
            </a:r>
            <a:r>
              <a:rPr lang="en-US" altLang="zh-CN" sz="1200" b="1" dirty="0" err="1" smtClean="0">
                <a:solidFill>
                  <a:srgbClr val="FF0000"/>
                </a:solidFill>
              </a:rPr>
              <a:t>py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, </a:t>
            </a:r>
            <a:r>
              <a:rPr lang="en-US" altLang="zh-CN" sz="1200" b="1" dirty="0" err="1" smtClean="0">
                <a:solidFill>
                  <a:srgbClr val="FF0000"/>
                </a:solidFill>
              </a:rPr>
              <a:t>pl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, </a:t>
            </a:r>
            <a:r>
              <a:rPr lang="en-US" altLang="zh-CN" sz="1200" b="1" dirty="0" err="1" smtClean="0">
                <a:solidFill>
                  <a:srgbClr val="FF0000"/>
                </a:solidFill>
              </a:rPr>
              <a:t>sh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, </a:t>
            </a:r>
            <a:r>
              <a:rPr lang="en-US" altLang="zh-CN" sz="1200" b="1" dirty="0" err="1" smtClean="0">
                <a:solidFill>
                  <a:srgbClr val="FF0000"/>
                </a:solidFill>
              </a:rPr>
              <a:t>csh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, TMP client search this file to identify a case in a given suite path.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8600" y="4095750"/>
            <a:ext cx="62819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Result Processing:</a:t>
            </a:r>
          </a:p>
          <a:p>
            <a:r>
              <a:rPr lang="en-US" altLang="zh-CN" sz="1200" dirty="0" smtClean="0"/>
              <a:t>TMP client will catch the return value of ‘</a:t>
            </a:r>
            <a:r>
              <a:rPr lang="en-US" altLang="zh-CN" sz="1200" dirty="0" err="1" smtClean="0"/>
              <a:t>run.xx</a:t>
            </a:r>
            <a:r>
              <a:rPr lang="en-US" altLang="zh-CN" sz="1200" dirty="0" smtClean="0"/>
              <a:t>’ execution.</a:t>
            </a:r>
          </a:p>
          <a:p>
            <a:r>
              <a:rPr lang="en-US" altLang="zh-CN" sz="1200" dirty="0" smtClean="0"/>
              <a:t>         0 :    TMP show PASS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non 0 :    TMP show FAIL</a:t>
            </a:r>
          </a:p>
        </p:txBody>
      </p:sp>
      <p:sp>
        <p:nvSpPr>
          <p:cNvPr id="12" name="Flowchart: Alternate Process 11"/>
          <p:cNvSpPr/>
          <p:nvPr/>
        </p:nvSpPr>
        <p:spPr bwMode="auto">
          <a:xfrm>
            <a:off x="7713605" y="4400550"/>
            <a:ext cx="990600" cy="481253"/>
          </a:xfrm>
          <a:prstGeom prst="flowChartAlternateProcess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Demo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228600" y="795341"/>
            <a:ext cx="2819400" cy="320793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1. Case build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2349" y="3028950"/>
            <a:ext cx="628192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Support exec type:</a:t>
            </a:r>
          </a:p>
          <a:p>
            <a:r>
              <a:rPr lang="en-US" altLang="zh-CN" sz="1200" dirty="0" smtClean="0"/>
              <a:t>Win: .bat, .</a:t>
            </a:r>
            <a:r>
              <a:rPr lang="en-US" altLang="zh-CN" sz="1200" dirty="0" err="1" smtClean="0"/>
              <a:t>cmd</a:t>
            </a:r>
            <a:r>
              <a:rPr lang="en-US" altLang="zh-CN" sz="1200" dirty="0" smtClean="0"/>
              <a:t>, .</a:t>
            </a:r>
            <a:r>
              <a:rPr lang="en-US" altLang="zh-CN" sz="1200" dirty="0" err="1" smtClean="0"/>
              <a:t>py</a:t>
            </a:r>
            <a:r>
              <a:rPr lang="en-US" altLang="zh-CN" sz="1200" dirty="0" smtClean="0"/>
              <a:t>, .</a:t>
            </a:r>
            <a:r>
              <a:rPr lang="en-US" altLang="zh-CN" sz="1200" dirty="0" err="1" smtClean="0"/>
              <a:t>pl</a:t>
            </a:r>
            <a:endParaRPr lang="en-US" altLang="zh-CN" sz="1200" dirty="0" smtClean="0"/>
          </a:p>
          <a:p>
            <a:r>
              <a:rPr lang="en-US" altLang="zh-CN" sz="1200" dirty="0" smtClean="0"/>
              <a:t>Lin:  .bat, .</a:t>
            </a:r>
            <a:r>
              <a:rPr lang="en-US" altLang="zh-CN" sz="1200" dirty="0" err="1" smtClean="0"/>
              <a:t>cmd</a:t>
            </a:r>
            <a:r>
              <a:rPr lang="en-US" altLang="zh-CN" sz="1200" dirty="0" smtClean="0"/>
              <a:t>, .</a:t>
            </a:r>
            <a:r>
              <a:rPr lang="en-US" altLang="zh-CN" sz="1200" dirty="0" err="1" smtClean="0"/>
              <a:t>py</a:t>
            </a:r>
            <a:r>
              <a:rPr lang="en-US" altLang="zh-CN" sz="1200" dirty="0" smtClean="0"/>
              <a:t>, .</a:t>
            </a:r>
            <a:r>
              <a:rPr lang="en-US" altLang="zh-CN" sz="1200" dirty="0" err="1" smtClean="0"/>
              <a:t>pl</a:t>
            </a:r>
            <a:r>
              <a:rPr lang="en-US" altLang="zh-CN" sz="1200" dirty="0"/>
              <a:t>, .</a:t>
            </a:r>
            <a:r>
              <a:rPr lang="en-US" altLang="zh-CN" sz="1200" dirty="0" err="1"/>
              <a:t>sh</a:t>
            </a:r>
            <a:r>
              <a:rPr lang="en-US" altLang="zh-CN" sz="1200" dirty="0"/>
              <a:t>, .</a:t>
            </a:r>
            <a:r>
              <a:rPr lang="en-US" altLang="zh-CN" sz="1200" dirty="0" err="1" smtClean="0"/>
              <a:t>csh</a:t>
            </a:r>
            <a:endParaRPr lang="en-US" altLang="zh-CN" sz="1200" dirty="0" smtClean="0"/>
          </a:p>
          <a:p>
            <a:r>
              <a:rPr lang="en-US" altLang="zh-CN" sz="1200" dirty="0" smtClean="0"/>
              <a:t>*bat </a:t>
            </a:r>
            <a:r>
              <a:rPr lang="en-US" altLang="zh-CN" sz="1200" dirty="0"/>
              <a:t>and </a:t>
            </a:r>
            <a:r>
              <a:rPr lang="en-US" altLang="zh-CN" sz="1200" dirty="0" err="1"/>
              <a:t>cmd</a:t>
            </a:r>
            <a:r>
              <a:rPr lang="en-US" altLang="zh-CN" sz="1200" dirty="0"/>
              <a:t> will be executed with </a:t>
            </a:r>
            <a:r>
              <a:rPr lang="en-US" altLang="zh-CN" sz="1200" dirty="0" smtClean="0"/>
              <a:t>bash on Linux</a:t>
            </a:r>
          </a:p>
          <a:p>
            <a:r>
              <a:rPr lang="en-US" altLang="zh-CN" sz="1200" dirty="0" smtClean="0"/>
              <a:t>** windows created execute file use ‘dos’ format, cannot correctly read by Linux. </a:t>
            </a:r>
          </a:p>
        </p:txBody>
      </p:sp>
    </p:spTree>
    <p:extLst>
      <p:ext uri="{BB962C8B-B14F-4D97-AF65-F5344CB8AC3E}">
        <p14:creationId xmlns:p14="http://schemas.microsoft.com/office/powerpoint/2010/main" val="326000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attice_tpl_wide">
  <a:themeElements>
    <a:clrScheme name="LSC-PPT">
      <a:dk1>
        <a:srgbClr val="2E2E2E"/>
      </a:dk1>
      <a:lt1>
        <a:srgbClr val="FFFFFF"/>
      </a:lt1>
      <a:dk2>
        <a:srgbClr val="6D6E70"/>
      </a:dk2>
      <a:lt2>
        <a:srgbClr val="AEAFB2"/>
      </a:lt2>
      <a:accent1>
        <a:srgbClr val="FDBC13"/>
      </a:accent1>
      <a:accent2>
        <a:srgbClr val="F16F21"/>
      </a:accent2>
      <a:accent3>
        <a:srgbClr val="0069B4"/>
      </a:accent3>
      <a:accent4>
        <a:srgbClr val="009FE1"/>
      </a:accent4>
      <a:accent5>
        <a:srgbClr val="038245"/>
      </a:accent5>
      <a:accent6>
        <a:srgbClr val="37B34A"/>
      </a:accent6>
      <a:hlink>
        <a:srgbClr val="00B0FF"/>
      </a:hlink>
      <a:folHlink>
        <a:srgbClr val="525380"/>
      </a:folHlink>
    </a:clrScheme>
    <a:fontScheme name="LSC_PP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000000"/>
            </a:solidFill>
            <a:effectLst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Presentation3" id="{179D83FB-F7AB-F04D-9545-D006DAA4094A}" vid="{24C92BB9-AF04-5948-A126-586723FC81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Sort_x0020_Order xmlns="122082c5-117c-4716-9a12-4c01b979939c" xsi:nil="true"/>
    <Date xmlns="122082c5-117c-4716-9a12-4c01b979939c">2013-05-01T07:00:00+00:00</Dat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1EE198BA0A2E4181D5D3AB29BD537B" ma:contentTypeVersion="2" ma:contentTypeDescription="Create a new document." ma:contentTypeScope="" ma:versionID="2daa2a37b3772918ca96c73e3883d411">
  <xsd:schema xmlns:xsd="http://www.w3.org/2001/XMLSchema" xmlns:xs="http://www.w3.org/2001/XMLSchema" xmlns:p="http://schemas.microsoft.com/office/2006/metadata/properties" xmlns:ns2="122082c5-117c-4716-9a12-4c01b979939c" targetNamespace="http://schemas.microsoft.com/office/2006/metadata/properties" ma:root="true" ma:fieldsID="edaee47cf64a3631e42f40800399f152" ns2:_="">
    <xsd:import namespace="122082c5-117c-4716-9a12-4c01b979939c"/>
    <xsd:element name="properties">
      <xsd:complexType>
        <xsd:sequence>
          <xsd:element name="documentManagement">
            <xsd:complexType>
              <xsd:all>
                <xsd:element ref="ns2:Sort_x0020_Order" minOccurs="0"/>
                <xsd:element ref="ns2:Dat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2082c5-117c-4716-9a12-4c01b979939c" elementFormDefault="qualified">
    <xsd:import namespace="http://schemas.microsoft.com/office/2006/documentManagement/types"/>
    <xsd:import namespace="http://schemas.microsoft.com/office/infopath/2007/PartnerControls"/>
    <xsd:element name="Sort_x0020_Order" ma:index="8" nillable="true" ma:displayName="Sort Order" ma:decimals="0" ma:internalName="Sort_x0020_Order">
      <xsd:simpleType>
        <xsd:restriction base="dms:Number">
          <xsd:maxInclusive value="30"/>
        </xsd:restriction>
      </xsd:simpleType>
    </xsd:element>
    <xsd:element name="Date" ma:index="9" ma:displayName="Date" ma:format="DateOnly" ma:internalName="Dat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2933CA-2D74-435D-85CF-43FD28D8C2C9}">
  <ds:schemaRefs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elements/1.1/"/>
    <ds:schemaRef ds:uri="http://purl.org/dc/terms/"/>
    <ds:schemaRef ds:uri="http://purl.org/dc/dcmitype/"/>
    <ds:schemaRef ds:uri="http://schemas.microsoft.com/office/infopath/2007/PartnerControls"/>
    <ds:schemaRef ds:uri="122082c5-117c-4716-9a12-4c01b979939c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0511F9F0-79CE-47CF-8554-8341B307CB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2082c5-117c-4716-9a12-4c01b97993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5AD889C-0E51-49CC-B53F-C59FB4C497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Lattice_tpl_wide.potx</Template>
  <TotalTime>19553</TotalTime>
  <Words>1818</Words>
  <Application>Microsoft Office PowerPoint</Application>
  <PresentationFormat>On-screen Show (16:9)</PresentationFormat>
  <Paragraphs>381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Gill Sans</vt:lpstr>
      <vt:lpstr>Lato Regular</vt:lpstr>
      <vt:lpstr>ヒラギノ角ゴ ProN W3</vt:lpstr>
      <vt:lpstr>宋体</vt:lpstr>
      <vt:lpstr>Arial</vt:lpstr>
      <vt:lpstr>Arial Black</vt:lpstr>
      <vt:lpstr>Wingdings</vt:lpstr>
      <vt:lpstr>Lattice_tpl_wide</vt:lpstr>
      <vt:lpstr> </vt:lpstr>
      <vt:lpstr>Agenda</vt:lpstr>
      <vt:lpstr>Goal and Expectation</vt:lpstr>
      <vt:lpstr>SW QA EIT run updates introduction</vt:lpstr>
      <vt:lpstr>Command line launch &lt;Prepare&gt; &lt;Win only&gt;</vt:lpstr>
      <vt:lpstr>Command line launch &lt;Prepare&gt; &lt;Win only&gt;</vt:lpstr>
      <vt:lpstr>Command line launch &lt;Win&gt;</vt:lpstr>
      <vt:lpstr>Command line launch &lt;Lin&gt;</vt:lpstr>
      <vt:lpstr>Run R&amp;D Regression Suite on TMP Client</vt:lpstr>
      <vt:lpstr>Run R&amp;D Regression Suite on TMP Client</vt:lpstr>
      <vt:lpstr>Run R&amp;D Regression Suite on TMP Client</vt:lpstr>
      <vt:lpstr>TMP client run demo</vt:lpstr>
      <vt:lpstr>Result check – console report</vt:lpstr>
      <vt:lpstr>Result check – Filed case check steps</vt:lpstr>
      <vt:lpstr>THANKS</vt:lpstr>
      <vt:lpstr>Appendix - EIT introduction</vt:lpstr>
      <vt:lpstr>Appendix - Available EIT suites</vt:lpstr>
      <vt:lpstr>Appendix - Current EIT2 suite</vt:lpstr>
      <vt:lpstr>Appendix - EIT2 suite update</vt:lpstr>
      <vt:lpstr>Appendix – Case work flow</vt:lpstr>
      <vt:lpstr>Appendix – Run with GUI</vt:lpstr>
      <vt:lpstr>Appendix – Run EIT with GUI</vt:lpstr>
      <vt:lpstr>Appendix - Ready for integration:</vt:lpstr>
      <vt:lpstr>Appendix – Know issues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LATTICE SEMICONDUCTOR</dc:title>
  <dc:subject/>
  <dc:creator>Ines Natale</dc:creator>
  <cp:keywords>Wide Format</cp:keywords>
  <dc:description/>
  <cp:lastModifiedBy>Jason Wang</cp:lastModifiedBy>
  <cp:revision>482</cp:revision>
  <cp:lastPrinted>2016-01-15T01:19:43Z</cp:lastPrinted>
  <dcterms:created xsi:type="dcterms:W3CDTF">2016-04-19T18:00:51Z</dcterms:created>
  <dcterms:modified xsi:type="dcterms:W3CDTF">2022-01-12T06:07:14Z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0x010100D01EE198BA0A2E4181D5D3AB29BD537B</vt:lpwstr>
  </property>
</Properties>
</file>